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88"/>
  </p:notesMasterIdLst>
  <p:sldIdLst>
    <p:sldId id="342" r:id="rId2"/>
    <p:sldId id="293" r:id="rId3"/>
    <p:sldId id="304" r:id="rId4"/>
    <p:sldId id="305" r:id="rId5"/>
    <p:sldId id="306" r:id="rId6"/>
    <p:sldId id="307" r:id="rId7"/>
    <p:sldId id="308" r:id="rId8"/>
    <p:sldId id="309" r:id="rId9"/>
    <p:sldId id="310" r:id="rId10"/>
    <p:sldId id="311" r:id="rId11"/>
    <p:sldId id="332" r:id="rId12"/>
    <p:sldId id="294" r:id="rId13"/>
    <p:sldId id="314" r:id="rId14"/>
    <p:sldId id="312" r:id="rId15"/>
    <p:sldId id="313" r:id="rId16"/>
    <p:sldId id="274" r:id="rId17"/>
    <p:sldId id="296" r:id="rId18"/>
    <p:sldId id="295" r:id="rId19"/>
    <p:sldId id="297" r:id="rId20"/>
    <p:sldId id="298" r:id="rId21"/>
    <p:sldId id="299" r:id="rId22"/>
    <p:sldId id="300" r:id="rId23"/>
    <p:sldId id="301" r:id="rId24"/>
    <p:sldId id="302"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470" r:id="rId43"/>
    <p:sldId id="471" r:id="rId44"/>
    <p:sldId id="472" r:id="rId45"/>
    <p:sldId id="473" r:id="rId46"/>
    <p:sldId id="474" r:id="rId47"/>
    <p:sldId id="475" r:id="rId48"/>
    <p:sldId id="476" r:id="rId49"/>
    <p:sldId id="477" r:id="rId50"/>
    <p:sldId id="438" r:id="rId51"/>
    <p:sldId id="270" r:id="rId52"/>
    <p:sldId id="445" r:id="rId53"/>
    <p:sldId id="272" r:id="rId54"/>
    <p:sldId id="273" r:id="rId55"/>
    <p:sldId id="459" r:id="rId56"/>
    <p:sldId id="469" r:id="rId57"/>
    <p:sldId id="460" r:id="rId58"/>
    <p:sldId id="268" r:id="rId59"/>
    <p:sldId id="277" r:id="rId60"/>
    <p:sldId id="291" r:id="rId61"/>
    <p:sldId id="275" r:id="rId62"/>
    <p:sldId id="461" r:id="rId63"/>
    <p:sldId id="462" r:id="rId64"/>
    <p:sldId id="278" r:id="rId65"/>
    <p:sldId id="279" r:id="rId66"/>
    <p:sldId id="280" r:id="rId67"/>
    <p:sldId id="456" r:id="rId68"/>
    <p:sldId id="457" r:id="rId69"/>
    <p:sldId id="458" r:id="rId70"/>
    <p:sldId id="281" r:id="rId71"/>
    <p:sldId id="292" r:id="rId72"/>
    <p:sldId id="284" r:id="rId73"/>
    <p:sldId id="451" r:id="rId74"/>
    <p:sldId id="286" r:id="rId75"/>
    <p:sldId id="287" r:id="rId76"/>
    <p:sldId id="288" r:id="rId77"/>
    <p:sldId id="258" r:id="rId78"/>
    <p:sldId id="263" r:id="rId79"/>
    <p:sldId id="271" r:id="rId80"/>
    <p:sldId id="463" r:id="rId81"/>
    <p:sldId id="464" r:id="rId82"/>
    <p:sldId id="276" r:id="rId83"/>
    <p:sldId id="467" r:id="rId84"/>
    <p:sldId id="333" r:id="rId85"/>
    <p:sldId id="468" r:id="rId86"/>
    <p:sldId id="465" r:id="rId8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88479" autoAdjust="0"/>
  </p:normalViewPr>
  <p:slideViewPr>
    <p:cSldViewPr>
      <p:cViewPr varScale="1">
        <p:scale>
          <a:sx n="99" d="100"/>
          <a:sy n="99" d="100"/>
        </p:scale>
        <p:origin x="728"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ru-RU"/>
              <a:t>1994</a:t>
            </a:r>
            <a:endParaRPr lang="en-US"/>
          </a:p>
        </c:rich>
      </c:tx>
      <c:overlay val="0"/>
    </c:title>
    <c:autoTitleDeleted val="0"/>
    <c:view3D>
      <c:rotX val="30"/>
      <c:rotY val="0"/>
      <c:rAngAx val="0"/>
    </c:view3D>
    <c:floor>
      <c:thickness val="0"/>
    </c:floor>
    <c:sideWall>
      <c:thickness val="0"/>
    </c:sideWall>
    <c:backWall>
      <c:thickness val="0"/>
    </c:backWall>
    <c:plotArea>
      <c:layout/>
      <c:pie3DChart>
        <c:varyColors val="1"/>
        <c:ser>
          <c:idx val="1"/>
          <c:order val="1"/>
          <c:explosion val="25"/>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Sheet1!$A$4:$A$6</c:f>
              <c:strCache>
                <c:ptCount val="3"/>
                <c:pt idx="0">
                  <c:v>Успех</c:v>
                </c:pt>
                <c:pt idx="1">
                  <c:v>Провал</c:v>
                </c:pt>
                <c:pt idx="2">
                  <c:v>Ни то ни се</c:v>
                </c:pt>
              </c:strCache>
            </c:strRef>
          </c:cat>
          <c:val>
            <c:numRef>
              <c:f>Sheet1!$B$4:$B$6</c:f>
              <c:numCache>
                <c:formatCode>General</c:formatCode>
                <c:ptCount val="3"/>
                <c:pt idx="0">
                  <c:v>16</c:v>
                </c:pt>
                <c:pt idx="1">
                  <c:v>31</c:v>
                </c:pt>
                <c:pt idx="2">
                  <c:v>53</c:v>
                </c:pt>
              </c:numCache>
            </c:numRef>
          </c:val>
          <c:extLst>
            <c:ext xmlns:c16="http://schemas.microsoft.com/office/drawing/2014/chart" uri="{C3380CC4-5D6E-409C-BE32-E72D297353CC}">
              <c16:uniqueId val="{00000000-56F3-F54D-A1E0-32B3CF6EA157}"/>
            </c:ext>
          </c:extLst>
        </c:ser>
        <c:ser>
          <c:idx val="0"/>
          <c:order val="0"/>
          <c:explosion val="25"/>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Sheet1!$A$4:$A$6</c:f>
              <c:strCache>
                <c:ptCount val="3"/>
                <c:pt idx="0">
                  <c:v>Успех</c:v>
                </c:pt>
                <c:pt idx="1">
                  <c:v>Провал</c:v>
                </c:pt>
                <c:pt idx="2">
                  <c:v>Ни то ни се</c:v>
                </c:pt>
              </c:strCache>
            </c:strRef>
          </c:cat>
          <c:val>
            <c:numRef>
              <c:f>Sheet1!$B$4:$B$6</c:f>
              <c:numCache>
                <c:formatCode>General</c:formatCode>
                <c:ptCount val="3"/>
                <c:pt idx="0">
                  <c:v>16</c:v>
                </c:pt>
                <c:pt idx="1">
                  <c:v>31</c:v>
                </c:pt>
                <c:pt idx="2">
                  <c:v>53</c:v>
                </c:pt>
              </c:numCache>
            </c:numRef>
          </c:val>
          <c:extLst>
            <c:ext xmlns:c16="http://schemas.microsoft.com/office/drawing/2014/chart" uri="{C3380CC4-5D6E-409C-BE32-E72D297353CC}">
              <c16:uniqueId val="{00000001-56F3-F54D-A1E0-32B3CF6EA157}"/>
            </c:ext>
          </c:extLst>
        </c:ser>
        <c:dLbls>
          <c:showLegendKey val="0"/>
          <c:showVal val="0"/>
          <c:showCatName val="1"/>
          <c:showSerName val="0"/>
          <c:showPercent val="1"/>
          <c:showBubbleSize val="0"/>
          <c:showLeaderLines val="0"/>
        </c:dLbls>
      </c:pie3DChart>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ru-RU"/>
              <a:t>2003</a:t>
            </a:r>
            <a:endParaRPr lang="en-US"/>
          </a:p>
        </c:rich>
      </c:tx>
      <c:overlay val="0"/>
    </c:title>
    <c:autoTitleDeleted val="0"/>
    <c:view3D>
      <c:rotX val="30"/>
      <c:rotY val="0"/>
      <c:rAngAx val="0"/>
    </c:view3D>
    <c:floor>
      <c:thickness val="0"/>
    </c:floor>
    <c:sideWall>
      <c:thickness val="0"/>
    </c:sideWall>
    <c:backWall>
      <c:thickness val="0"/>
    </c:backWall>
    <c:plotArea>
      <c:layout/>
      <c:pie3DChart>
        <c:varyColors val="1"/>
        <c:ser>
          <c:idx val="0"/>
          <c:order val="0"/>
          <c:explosion val="25"/>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Sheet1!$C$4:$C$6</c:f>
              <c:strCache>
                <c:ptCount val="3"/>
                <c:pt idx="0">
                  <c:v>Успех</c:v>
                </c:pt>
                <c:pt idx="1">
                  <c:v>Провал</c:v>
                </c:pt>
                <c:pt idx="2">
                  <c:v>Ни то ни се</c:v>
                </c:pt>
              </c:strCache>
            </c:strRef>
          </c:cat>
          <c:val>
            <c:numRef>
              <c:f>Sheet1!$D$4:$D$6</c:f>
              <c:numCache>
                <c:formatCode>General</c:formatCode>
                <c:ptCount val="3"/>
                <c:pt idx="0">
                  <c:v>34</c:v>
                </c:pt>
                <c:pt idx="1">
                  <c:v>15</c:v>
                </c:pt>
                <c:pt idx="2">
                  <c:v>51</c:v>
                </c:pt>
              </c:numCache>
            </c:numRef>
          </c:val>
          <c:extLst>
            <c:ext xmlns:c16="http://schemas.microsoft.com/office/drawing/2014/chart" uri="{C3380CC4-5D6E-409C-BE32-E72D297353CC}">
              <c16:uniqueId val="{00000000-BF93-D742-862C-31BD2D4C0BC6}"/>
            </c:ext>
          </c:extLst>
        </c:ser>
        <c:dLbls>
          <c:showLegendKey val="0"/>
          <c:showVal val="0"/>
          <c:showCatName val="1"/>
          <c:showSerName val="0"/>
          <c:showPercent val="1"/>
          <c:showBubbleSize val="0"/>
          <c:showLeaderLines val="0"/>
        </c:dLbls>
      </c:pie3DChart>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sz="1050"/>
            </a:pPr>
            <a:r>
              <a:rPr lang="ru-RU" sz="1050"/>
              <a:t>Средний процент фактического использования функциональности успешных проектов, в которых использовался обычный подход к сбору требований и документации</a:t>
            </a:r>
            <a:endParaRPr lang="en-US" sz="1050"/>
          </a:p>
        </c:rich>
      </c:tx>
      <c:layout>
        <c:manualLayout>
          <c:xMode val="edge"/>
          <c:yMode val="edge"/>
          <c:x val="0.14054517133956387"/>
          <c:y val="0.91321212121212125"/>
        </c:manualLayout>
      </c:layout>
      <c:overlay val="0"/>
    </c:title>
    <c:autoTitleDeleted val="0"/>
    <c:plotArea>
      <c:layout/>
      <c:pieChart>
        <c:varyColors val="1"/>
        <c:ser>
          <c:idx val="0"/>
          <c:order val="0"/>
          <c:dLbls>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Sheet1!$A$24:$A$28</c:f>
              <c:strCache>
                <c:ptCount val="5"/>
                <c:pt idx="0">
                  <c:v>Всегда</c:v>
                </c:pt>
                <c:pt idx="1">
                  <c:v>Часто</c:v>
                </c:pt>
                <c:pt idx="2">
                  <c:v>Иногда</c:v>
                </c:pt>
                <c:pt idx="3">
                  <c:v>Редко</c:v>
                </c:pt>
                <c:pt idx="4">
                  <c:v>Никогда</c:v>
                </c:pt>
              </c:strCache>
            </c:strRef>
          </c:cat>
          <c:val>
            <c:numRef>
              <c:f>Sheet1!$B$24:$B$28</c:f>
              <c:numCache>
                <c:formatCode>General</c:formatCode>
                <c:ptCount val="5"/>
                <c:pt idx="0">
                  <c:v>7</c:v>
                </c:pt>
                <c:pt idx="1">
                  <c:v>13</c:v>
                </c:pt>
                <c:pt idx="2">
                  <c:v>16</c:v>
                </c:pt>
                <c:pt idx="3">
                  <c:v>19</c:v>
                </c:pt>
                <c:pt idx="4">
                  <c:v>45</c:v>
                </c:pt>
              </c:numCache>
            </c:numRef>
          </c:val>
          <c:extLst>
            <c:ext xmlns:c16="http://schemas.microsoft.com/office/drawing/2014/chart" uri="{C3380CC4-5D6E-409C-BE32-E72D297353CC}">
              <c16:uniqueId val="{00000000-80A9-3944-B31A-57D9ADD024C6}"/>
            </c:ext>
          </c:extLst>
        </c:ser>
        <c:dLbls>
          <c:showLegendKey val="0"/>
          <c:showVal val="0"/>
          <c:showCatName val="1"/>
          <c:showSerName val="0"/>
          <c:showPercent val="1"/>
          <c:showBubbleSize val="0"/>
          <c:showLeaderLines val="0"/>
        </c:dLbls>
        <c:firstSliceAng val="0"/>
      </c:pieChart>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06826D-30FD-440E-827E-5315CE86DF42}"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uk-UA"/>
        </a:p>
      </dgm:t>
    </dgm:pt>
    <dgm:pt modelId="{348D7A5D-3B13-4C19-8604-D582DECC0CC3}">
      <dgm:prSet/>
      <dgm:spPr/>
      <dgm:t>
        <a:bodyPr/>
        <a:lstStyle/>
        <a:p>
          <a:pPr rtl="0"/>
          <a:r>
            <a:rPr lang="ru-RU" dirty="0"/>
            <a:t>Люди и их взаимодействие</a:t>
          </a:r>
          <a:endParaRPr lang="uk-UA" dirty="0"/>
        </a:p>
      </dgm:t>
    </dgm:pt>
    <dgm:pt modelId="{19A140B9-D504-4E2C-89BF-2ED01C336355}" type="parTrans" cxnId="{015B4D69-D4A3-432E-96D9-DFD7F9F8BB50}">
      <dgm:prSet/>
      <dgm:spPr/>
      <dgm:t>
        <a:bodyPr/>
        <a:lstStyle/>
        <a:p>
          <a:endParaRPr lang="uk-UA"/>
        </a:p>
      </dgm:t>
    </dgm:pt>
    <dgm:pt modelId="{9B4A1BA7-BD3D-416D-BE95-9E0CE7EE513F}" type="sibTrans" cxnId="{015B4D69-D4A3-432E-96D9-DFD7F9F8BB50}">
      <dgm:prSet/>
      <dgm:spPr/>
      <dgm:t>
        <a:bodyPr/>
        <a:lstStyle/>
        <a:p>
          <a:endParaRPr lang="uk-UA"/>
        </a:p>
      </dgm:t>
    </dgm:pt>
    <dgm:pt modelId="{C6034489-B2F1-449D-A1EB-76C8CE140140}" type="pres">
      <dgm:prSet presAssocID="{6A06826D-30FD-440E-827E-5315CE86DF42}" presName="linear" presStyleCnt="0">
        <dgm:presLayoutVars>
          <dgm:animLvl val="lvl"/>
          <dgm:resizeHandles val="exact"/>
        </dgm:presLayoutVars>
      </dgm:prSet>
      <dgm:spPr/>
    </dgm:pt>
    <dgm:pt modelId="{A19E8583-5668-40FA-A06F-18A869402F57}" type="pres">
      <dgm:prSet presAssocID="{348D7A5D-3B13-4C19-8604-D582DECC0CC3}" presName="parentText" presStyleLbl="node1" presStyleIdx="0" presStyleCnt="1">
        <dgm:presLayoutVars>
          <dgm:chMax val="0"/>
          <dgm:bulletEnabled val="1"/>
        </dgm:presLayoutVars>
      </dgm:prSet>
      <dgm:spPr/>
    </dgm:pt>
  </dgm:ptLst>
  <dgm:cxnLst>
    <dgm:cxn modelId="{67F7DC06-043F-4D98-9D1F-212F16BDD591}" type="presOf" srcId="{348D7A5D-3B13-4C19-8604-D582DECC0CC3}" destId="{A19E8583-5668-40FA-A06F-18A869402F57}" srcOrd="0" destOrd="0" presId="urn:microsoft.com/office/officeart/2005/8/layout/vList2"/>
    <dgm:cxn modelId="{3F877151-6002-4701-A9CE-5F443A7E1683}" type="presOf" srcId="{6A06826D-30FD-440E-827E-5315CE86DF42}" destId="{C6034489-B2F1-449D-A1EB-76C8CE140140}" srcOrd="0" destOrd="0" presId="urn:microsoft.com/office/officeart/2005/8/layout/vList2"/>
    <dgm:cxn modelId="{015B4D69-D4A3-432E-96D9-DFD7F9F8BB50}" srcId="{6A06826D-30FD-440E-827E-5315CE86DF42}" destId="{348D7A5D-3B13-4C19-8604-D582DECC0CC3}" srcOrd="0" destOrd="0" parTransId="{19A140B9-D504-4E2C-89BF-2ED01C336355}" sibTransId="{9B4A1BA7-BD3D-416D-BE95-9E0CE7EE513F}"/>
    <dgm:cxn modelId="{1C44E55A-3D1D-4426-8B53-5C4ADB6A0839}" type="presParOf" srcId="{C6034489-B2F1-449D-A1EB-76C8CE140140}" destId="{A19E8583-5668-40FA-A06F-18A869402F5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E49A5C-39ED-43C9-ADD8-7D7AD659B890}"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uk-UA"/>
        </a:p>
      </dgm:t>
    </dgm:pt>
    <dgm:pt modelId="{282FB49C-F747-4A0F-B035-C69DADDF0199}">
      <dgm:prSet/>
      <dgm:spPr/>
      <dgm:t>
        <a:bodyPr/>
        <a:lstStyle/>
        <a:p>
          <a:pPr rtl="0"/>
          <a:r>
            <a:rPr lang="ru-RU"/>
            <a:t>Работающее программное обеспечение</a:t>
          </a:r>
          <a:endParaRPr lang="uk-UA"/>
        </a:p>
      </dgm:t>
    </dgm:pt>
    <dgm:pt modelId="{27C4909C-424B-445A-9113-C40022CEB561}" type="parTrans" cxnId="{EC0B2ADF-10B4-446B-BF1B-D47C6896B8E1}">
      <dgm:prSet/>
      <dgm:spPr/>
      <dgm:t>
        <a:bodyPr/>
        <a:lstStyle/>
        <a:p>
          <a:endParaRPr lang="uk-UA"/>
        </a:p>
      </dgm:t>
    </dgm:pt>
    <dgm:pt modelId="{3E3D3265-94F7-4012-AACE-758926CF9160}" type="sibTrans" cxnId="{EC0B2ADF-10B4-446B-BF1B-D47C6896B8E1}">
      <dgm:prSet/>
      <dgm:spPr/>
      <dgm:t>
        <a:bodyPr/>
        <a:lstStyle/>
        <a:p>
          <a:endParaRPr lang="uk-UA"/>
        </a:p>
      </dgm:t>
    </dgm:pt>
    <dgm:pt modelId="{D6378180-2D8F-4337-9AA3-7A7E4BCCC9FC}" type="pres">
      <dgm:prSet presAssocID="{B3E49A5C-39ED-43C9-ADD8-7D7AD659B890}" presName="linear" presStyleCnt="0">
        <dgm:presLayoutVars>
          <dgm:animLvl val="lvl"/>
          <dgm:resizeHandles val="exact"/>
        </dgm:presLayoutVars>
      </dgm:prSet>
      <dgm:spPr/>
    </dgm:pt>
    <dgm:pt modelId="{ACFC0A36-2B55-4A2A-BF2E-D18EBC164A35}" type="pres">
      <dgm:prSet presAssocID="{282FB49C-F747-4A0F-B035-C69DADDF0199}" presName="parentText" presStyleLbl="node1" presStyleIdx="0" presStyleCnt="1">
        <dgm:presLayoutVars>
          <dgm:chMax val="0"/>
          <dgm:bulletEnabled val="1"/>
        </dgm:presLayoutVars>
      </dgm:prSet>
      <dgm:spPr/>
    </dgm:pt>
  </dgm:ptLst>
  <dgm:cxnLst>
    <dgm:cxn modelId="{FF2A655B-1562-4E05-82BB-7C2B6F2DF04C}" type="presOf" srcId="{282FB49C-F747-4A0F-B035-C69DADDF0199}" destId="{ACFC0A36-2B55-4A2A-BF2E-D18EBC164A35}" srcOrd="0" destOrd="0" presId="urn:microsoft.com/office/officeart/2005/8/layout/vList2"/>
    <dgm:cxn modelId="{0A354A6F-C2BE-413B-A9F8-5B2E8BBEF657}" type="presOf" srcId="{B3E49A5C-39ED-43C9-ADD8-7D7AD659B890}" destId="{D6378180-2D8F-4337-9AA3-7A7E4BCCC9FC}" srcOrd="0" destOrd="0" presId="urn:microsoft.com/office/officeart/2005/8/layout/vList2"/>
    <dgm:cxn modelId="{EC0B2ADF-10B4-446B-BF1B-D47C6896B8E1}" srcId="{B3E49A5C-39ED-43C9-ADD8-7D7AD659B890}" destId="{282FB49C-F747-4A0F-B035-C69DADDF0199}" srcOrd="0" destOrd="0" parTransId="{27C4909C-424B-445A-9113-C40022CEB561}" sibTransId="{3E3D3265-94F7-4012-AACE-758926CF9160}"/>
    <dgm:cxn modelId="{D96EFA00-A189-45D4-8ADA-AD5513D32ADC}" type="presParOf" srcId="{D6378180-2D8F-4337-9AA3-7A7E4BCCC9FC}" destId="{ACFC0A36-2B55-4A2A-BF2E-D18EBC164A35}"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3F6091F-43C6-433A-BE6E-7453D00E307A}"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uk-UA"/>
        </a:p>
      </dgm:t>
    </dgm:pt>
    <dgm:pt modelId="{A6CA9A40-4718-4FB4-B23E-389C955B4385}">
      <dgm:prSet/>
      <dgm:spPr/>
      <dgm:t>
        <a:bodyPr/>
        <a:lstStyle/>
        <a:p>
          <a:pPr rtl="0"/>
          <a:r>
            <a:rPr lang="ru-RU"/>
            <a:t>Взаимодействие с заказчиком</a:t>
          </a:r>
          <a:endParaRPr lang="uk-UA"/>
        </a:p>
      </dgm:t>
    </dgm:pt>
    <dgm:pt modelId="{5BC4C0AC-65E8-46EC-96DC-8A9D958C581A}" type="parTrans" cxnId="{DD1003F0-3152-4C03-9CED-D7239B9928E3}">
      <dgm:prSet/>
      <dgm:spPr/>
      <dgm:t>
        <a:bodyPr/>
        <a:lstStyle/>
        <a:p>
          <a:endParaRPr lang="uk-UA"/>
        </a:p>
      </dgm:t>
    </dgm:pt>
    <dgm:pt modelId="{149C15B1-A40F-486C-BEDF-C8D76630FD4A}" type="sibTrans" cxnId="{DD1003F0-3152-4C03-9CED-D7239B9928E3}">
      <dgm:prSet/>
      <dgm:spPr/>
      <dgm:t>
        <a:bodyPr/>
        <a:lstStyle/>
        <a:p>
          <a:endParaRPr lang="uk-UA"/>
        </a:p>
      </dgm:t>
    </dgm:pt>
    <dgm:pt modelId="{689A7163-7457-402E-B315-7C9BC399F2B2}" type="pres">
      <dgm:prSet presAssocID="{B3F6091F-43C6-433A-BE6E-7453D00E307A}" presName="linear" presStyleCnt="0">
        <dgm:presLayoutVars>
          <dgm:animLvl val="lvl"/>
          <dgm:resizeHandles val="exact"/>
        </dgm:presLayoutVars>
      </dgm:prSet>
      <dgm:spPr/>
    </dgm:pt>
    <dgm:pt modelId="{9277FF39-EECA-49D6-A4FB-3E0B87613227}" type="pres">
      <dgm:prSet presAssocID="{A6CA9A40-4718-4FB4-B23E-389C955B4385}" presName="parentText" presStyleLbl="node1" presStyleIdx="0" presStyleCnt="1">
        <dgm:presLayoutVars>
          <dgm:chMax val="0"/>
          <dgm:bulletEnabled val="1"/>
        </dgm:presLayoutVars>
      </dgm:prSet>
      <dgm:spPr/>
    </dgm:pt>
  </dgm:ptLst>
  <dgm:cxnLst>
    <dgm:cxn modelId="{981E5228-B417-4E0C-B2AF-D07EC80CC87D}" type="presOf" srcId="{A6CA9A40-4718-4FB4-B23E-389C955B4385}" destId="{9277FF39-EECA-49D6-A4FB-3E0B87613227}" srcOrd="0" destOrd="0" presId="urn:microsoft.com/office/officeart/2005/8/layout/vList2"/>
    <dgm:cxn modelId="{68FF9774-73AD-409D-B0D9-889B9B350B50}" type="presOf" srcId="{B3F6091F-43C6-433A-BE6E-7453D00E307A}" destId="{689A7163-7457-402E-B315-7C9BC399F2B2}" srcOrd="0" destOrd="0" presId="urn:microsoft.com/office/officeart/2005/8/layout/vList2"/>
    <dgm:cxn modelId="{DD1003F0-3152-4C03-9CED-D7239B9928E3}" srcId="{B3F6091F-43C6-433A-BE6E-7453D00E307A}" destId="{A6CA9A40-4718-4FB4-B23E-389C955B4385}" srcOrd="0" destOrd="0" parTransId="{5BC4C0AC-65E8-46EC-96DC-8A9D958C581A}" sibTransId="{149C15B1-A40F-486C-BEDF-C8D76630FD4A}"/>
    <dgm:cxn modelId="{E9B37FB7-F5AB-43DF-89E4-8646162E3F2B}" type="presParOf" srcId="{689A7163-7457-402E-B315-7C9BC399F2B2}" destId="{9277FF39-EECA-49D6-A4FB-3E0B87613227}"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5CE333-2A0B-42C6-9093-7E359076BF51}"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uk-UA"/>
        </a:p>
      </dgm:t>
    </dgm:pt>
    <dgm:pt modelId="{0F277699-58DF-4BBB-BD6E-14732E91C800}">
      <dgm:prSet/>
      <dgm:spPr/>
      <dgm:t>
        <a:bodyPr/>
        <a:lstStyle/>
        <a:p>
          <a:pPr rtl="0"/>
          <a:r>
            <a:rPr lang="ru-RU"/>
            <a:t>Реагировать на изменения</a:t>
          </a:r>
          <a:endParaRPr lang="uk-UA"/>
        </a:p>
      </dgm:t>
    </dgm:pt>
    <dgm:pt modelId="{4E7B27B4-C51D-4A6C-B170-C33840929ECB}" type="parTrans" cxnId="{95238711-7C5C-4A34-9A86-CC93461D83D7}">
      <dgm:prSet/>
      <dgm:spPr/>
      <dgm:t>
        <a:bodyPr/>
        <a:lstStyle/>
        <a:p>
          <a:endParaRPr lang="uk-UA"/>
        </a:p>
      </dgm:t>
    </dgm:pt>
    <dgm:pt modelId="{946B86AD-F861-4C2A-A44E-BCE1C40651A2}" type="sibTrans" cxnId="{95238711-7C5C-4A34-9A86-CC93461D83D7}">
      <dgm:prSet/>
      <dgm:spPr/>
      <dgm:t>
        <a:bodyPr/>
        <a:lstStyle/>
        <a:p>
          <a:endParaRPr lang="uk-UA"/>
        </a:p>
      </dgm:t>
    </dgm:pt>
    <dgm:pt modelId="{7777C0D3-518D-480F-A397-197A387DC60C}" type="pres">
      <dgm:prSet presAssocID="{4E5CE333-2A0B-42C6-9093-7E359076BF51}" presName="linear" presStyleCnt="0">
        <dgm:presLayoutVars>
          <dgm:animLvl val="lvl"/>
          <dgm:resizeHandles val="exact"/>
        </dgm:presLayoutVars>
      </dgm:prSet>
      <dgm:spPr/>
    </dgm:pt>
    <dgm:pt modelId="{C06B8759-D57F-44EB-B028-CDF074B514E3}" type="pres">
      <dgm:prSet presAssocID="{0F277699-58DF-4BBB-BD6E-14732E91C800}" presName="parentText" presStyleLbl="node1" presStyleIdx="0" presStyleCnt="1">
        <dgm:presLayoutVars>
          <dgm:chMax val="0"/>
          <dgm:bulletEnabled val="1"/>
        </dgm:presLayoutVars>
      </dgm:prSet>
      <dgm:spPr/>
    </dgm:pt>
  </dgm:ptLst>
  <dgm:cxnLst>
    <dgm:cxn modelId="{95238711-7C5C-4A34-9A86-CC93461D83D7}" srcId="{4E5CE333-2A0B-42C6-9093-7E359076BF51}" destId="{0F277699-58DF-4BBB-BD6E-14732E91C800}" srcOrd="0" destOrd="0" parTransId="{4E7B27B4-C51D-4A6C-B170-C33840929ECB}" sibTransId="{946B86AD-F861-4C2A-A44E-BCE1C40651A2}"/>
    <dgm:cxn modelId="{845BF176-D9E8-4248-ABB8-F7C8BE2C6041}" type="presOf" srcId="{4E5CE333-2A0B-42C6-9093-7E359076BF51}" destId="{7777C0D3-518D-480F-A397-197A387DC60C}" srcOrd="0" destOrd="0" presId="urn:microsoft.com/office/officeart/2005/8/layout/vList2"/>
    <dgm:cxn modelId="{FCC72092-9593-4BBE-B409-809666F9B16C}" type="presOf" srcId="{0F277699-58DF-4BBB-BD6E-14732E91C800}" destId="{C06B8759-D57F-44EB-B028-CDF074B514E3}" srcOrd="0" destOrd="0" presId="urn:microsoft.com/office/officeart/2005/8/layout/vList2"/>
    <dgm:cxn modelId="{A714B5B6-32AE-4449-B2D2-C39E7690DED2}" type="presParOf" srcId="{7777C0D3-518D-480F-A397-197A387DC60C}" destId="{C06B8759-D57F-44EB-B028-CDF074B514E3}" srcOrd="0"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9E8583-5668-40FA-A06F-18A869402F57}">
      <dsp:nvSpPr>
        <dsp:cNvPr id="0" name=""/>
        <dsp:cNvSpPr/>
      </dsp:nvSpPr>
      <dsp:spPr>
        <a:xfrm>
          <a:off x="0" y="10093"/>
          <a:ext cx="2895600" cy="810809"/>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ru-RU" sz="2100" kern="1200" dirty="0"/>
            <a:t>Люди и их взаимодействие</a:t>
          </a:r>
          <a:endParaRPr lang="uk-UA" sz="2100" kern="1200" dirty="0"/>
        </a:p>
      </dsp:txBody>
      <dsp:txXfrm>
        <a:off x="39580" y="49673"/>
        <a:ext cx="2816440" cy="7316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C0A36-2B55-4A2A-BF2E-D18EBC164A35}">
      <dsp:nvSpPr>
        <dsp:cNvPr id="0" name=""/>
        <dsp:cNvSpPr/>
      </dsp:nvSpPr>
      <dsp:spPr>
        <a:xfrm>
          <a:off x="0" y="21014"/>
          <a:ext cx="2895600" cy="11583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ru-RU" sz="2200" kern="1200"/>
            <a:t>Работающее программное обеспечение</a:t>
          </a:r>
          <a:endParaRPr lang="uk-UA" sz="2200" kern="1200"/>
        </a:p>
      </dsp:txBody>
      <dsp:txXfrm>
        <a:off x="56544" y="77558"/>
        <a:ext cx="2782512" cy="10452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77FF39-EECA-49D6-A4FB-3E0B87613227}">
      <dsp:nvSpPr>
        <dsp:cNvPr id="0" name=""/>
        <dsp:cNvSpPr/>
      </dsp:nvSpPr>
      <dsp:spPr>
        <a:xfrm>
          <a:off x="0" y="10093"/>
          <a:ext cx="2895600" cy="810809"/>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ru-RU" sz="2100" kern="1200"/>
            <a:t>Взаимодействие с заказчиком</a:t>
          </a:r>
          <a:endParaRPr lang="uk-UA" sz="2100" kern="1200"/>
        </a:p>
      </dsp:txBody>
      <dsp:txXfrm>
        <a:off x="39580" y="49673"/>
        <a:ext cx="2816440" cy="7316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6B8759-D57F-44EB-B028-CDF074B514E3}">
      <dsp:nvSpPr>
        <dsp:cNvPr id="0" name=""/>
        <dsp:cNvSpPr/>
      </dsp:nvSpPr>
      <dsp:spPr>
        <a:xfrm>
          <a:off x="0" y="10093"/>
          <a:ext cx="2895600" cy="810809"/>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ru-RU" sz="2100" kern="1200"/>
            <a:t>Реагировать на изменения</a:t>
          </a:r>
          <a:endParaRPr lang="uk-UA" sz="2100" kern="1200"/>
        </a:p>
      </dsp:txBody>
      <dsp:txXfrm>
        <a:off x="39580" y="49673"/>
        <a:ext cx="2816440" cy="73164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8B1D837-0D98-FA43-9CCC-86C3258ABED0}"/>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ru-RU"/>
          </a:p>
        </p:txBody>
      </p:sp>
      <p:sp>
        <p:nvSpPr>
          <p:cNvPr id="29699" name="Rectangle 3">
            <a:extLst>
              <a:ext uri="{FF2B5EF4-FFF2-40B4-BE49-F238E27FC236}">
                <a16:creationId xmlns:a16="http://schemas.microsoft.com/office/drawing/2014/main" id="{3CCA43B2-7110-7745-A328-DC13CADF4FFF}"/>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ru-RU"/>
          </a:p>
        </p:txBody>
      </p:sp>
      <p:sp>
        <p:nvSpPr>
          <p:cNvPr id="64516" name="Rectangle 4">
            <a:extLst>
              <a:ext uri="{FF2B5EF4-FFF2-40B4-BE49-F238E27FC236}">
                <a16:creationId xmlns:a16="http://schemas.microsoft.com/office/drawing/2014/main" id="{CEAB2ADD-1BFE-0647-95BF-E63A70492EE4}"/>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9701" name="Rectangle 5">
            <a:extLst>
              <a:ext uri="{FF2B5EF4-FFF2-40B4-BE49-F238E27FC236}">
                <a16:creationId xmlns:a16="http://schemas.microsoft.com/office/drawing/2014/main" id="{A680CB0C-9BC1-8E48-A95C-3120E9D3F9D1}"/>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29702" name="Rectangle 6">
            <a:extLst>
              <a:ext uri="{FF2B5EF4-FFF2-40B4-BE49-F238E27FC236}">
                <a16:creationId xmlns:a16="http://schemas.microsoft.com/office/drawing/2014/main" id="{2FBE8036-92F0-FD4C-8B1D-35C978A31CB9}"/>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ru-RU"/>
          </a:p>
        </p:txBody>
      </p:sp>
      <p:sp>
        <p:nvSpPr>
          <p:cNvPr id="29703" name="Rectangle 7">
            <a:extLst>
              <a:ext uri="{FF2B5EF4-FFF2-40B4-BE49-F238E27FC236}">
                <a16:creationId xmlns:a16="http://schemas.microsoft.com/office/drawing/2014/main" id="{E9AC18C6-77B4-CA4D-A4C2-1835194A32CE}"/>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F5635F1-24BA-9C4D-BA99-6417EDF83B6A}"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14">
            <a:extLst>
              <a:ext uri="{FF2B5EF4-FFF2-40B4-BE49-F238E27FC236}">
                <a16:creationId xmlns:a16="http://schemas.microsoft.com/office/drawing/2014/main" id="{1CA9950C-C2DA-E040-9E91-DE950ED95AAB}"/>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65C9B47-D7BE-6948-8D68-984C7ABA96AB}" type="slidenum">
              <a:rPr lang="ru-RU" altLang="ru-RU"/>
              <a:pPr eaLnBrk="1" hangingPunct="1">
                <a:spcBef>
                  <a:spcPct val="0"/>
                </a:spcBef>
              </a:pPr>
              <a:t>13</a:t>
            </a:fld>
            <a:endParaRPr lang="ru-RU" altLang="ru-RU"/>
          </a:p>
        </p:txBody>
      </p:sp>
      <p:sp>
        <p:nvSpPr>
          <p:cNvPr id="65539" name="Text Box 1">
            <a:extLst>
              <a:ext uri="{FF2B5EF4-FFF2-40B4-BE49-F238E27FC236}">
                <a16:creationId xmlns:a16="http://schemas.microsoft.com/office/drawing/2014/main" id="{ED2453E9-7496-F146-8B85-EF9EC3BD4E8E}"/>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E01A608B-E09D-F749-8E9B-EA9CD9FB897D}"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13</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65540" name="Rectangle 2">
            <a:extLst>
              <a:ext uri="{FF2B5EF4-FFF2-40B4-BE49-F238E27FC236}">
                <a16:creationId xmlns:a16="http://schemas.microsoft.com/office/drawing/2014/main" id="{C5F22458-2FCA-0F4B-AC69-EEEF799960E0}"/>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65541" name="Rectangle 3">
            <a:extLst>
              <a:ext uri="{FF2B5EF4-FFF2-40B4-BE49-F238E27FC236}">
                <a16:creationId xmlns:a16="http://schemas.microsoft.com/office/drawing/2014/main" id="{9EBDB853-BA4B-034B-BEAD-DB8BD422500D}"/>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Rectangle 14">
            <a:extLst>
              <a:ext uri="{FF2B5EF4-FFF2-40B4-BE49-F238E27FC236}">
                <a16:creationId xmlns:a16="http://schemas.microsoft.com/office/drawing/2014/main" id="{C46D1BF8-A75F-C245-9AEF-27CE58EBA4B2}"/>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85CD90F-994E-DB4B-BBCF-9270F32273E7}" type="slidenum">
              <a:rPr lang="ru-RU" altLang="ru-RU"/>
              <a:pPr eaLnBrk="1" hangingPunct="1">
                <a:spcBef>
                  <a:spcPct val="0"/>
                </a:spcBef>
              </a:pPr>
              <a:t>31</a:t>
            </a:fld>
            <a:endParaRPr lang="ru-RU" altLang="ru-RU"/>
          </a:p>
        </p:txBody>
      </p:sp>
      <p:sp>
        <p:nvSpPr>
          <p:cNvPr id="74755" name="Text Box 1">
            <a:extLst>
              <a:ext uri="{FF2B5EF4-FFF2-40B4-BE49-F238E27FC236}">
                <a16:creationId xmlns:a16="http://schemas.microsoft.com/office/drawing/2014/main" id="{B3E2A996-4439-5E46-A43F-5CBC218DBFFA}"/>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F5A345B9-0F57-9C4F-A044-0B29B64F459E}"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31</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74756" name="Rectangle 2">
            <a:extLst>
              <a:ext uri="{FF2B5EF4-FFF2-40B4-BE49-F238E27FC236}">
                <a16:creationId xmlns:a16="http://schemas.microsoft.com/office/drawing/2014/main" id="{C6718476-AB3D-C54A-AA11-0E7AF22B5D26}"/>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74757" name="Rectangle 3">
            <a:extLst>
              <a:ext uri="{FF2B5EF4-FFF2-40B4-BE49-F238E27FC236}">
                <a16:creationId xmlns:a16="http://schemas.microsoft.com/office/drawing/2014/main" id="{4E199201-D90D-954C-AA87-5C47EB5C0B6D}"/>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14">
            <a:extLst>
              <a:ext uri="{FF2B5EF4-FFF2-40B4-BE49-F238E27FC236}">
                <a16:creationId xmlns:a16="http://schemas.microsoft.com/office/drawing/2014/main" id="{218DC4F9-DFD5-4E4F-B95B-FB71014785B1}"/>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6C0060D-B277-4B4F-8EB5-915EF30F06B4}" type="slidenum">
              <a:rPr lang="ru-RU" altLang="ru-RU"/>
              <a:pPr eaLnBrk="1" hangingPunct="1">
                <a:spcBef>
                  <a:spcPct val="0"/>
                </a:spcBef>
              </a:pPr>
              <a:t>32</a:t>
            </a:fld>
            <a:endParaRPr lang="ru-RU" altLang="ru-RU"/>
          </a:p>
        </p:txBody>
      </p:sp>
      <p:sp>
        <p:nvSpPr>
          <p:cNvPr id="75779" name="Text Box 1">
            <a:extLst>
              <a:ext uri="{FF2B5EF4-FFF2-40B4-BE49-F238E27FC236}">
                <a16:creationId xmlns:a16="http://schemas.microsoft.com/office/drawing/2014/main" id="{74B0D155-BFF3-3D43-BC80-265C28888956}"/>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59CB50CD-99D1-0349-8244-79D6BCA06F46}"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32</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75780" name="Rectangle 2">
            <a:extLst>
              <a:ext uri="{FF2B5EF4-FFF2-40B4-BE49-F238E27FC236}">
                <a16:creationId xmlns:a16="http://schemas.microsoft.com/office/drawing/2014/main" id="{97F62CF8-4369-F144-BD5E-389054162F2C}"/>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75781" name="Rectangle 3">
            <a:extLst>
              <a:ext uri="{FF2B5EF4-FFF2-40B4-BE49-F238E27FC236}">
                <a16:creationId xmlns:a16="http://schemas.microsoft.com/office/drawing/2014/main" id="{95559A62-B9F2-654F-9F58-6587B246F8D5}"/>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14">
            <a:extLst>
              <a:ext uri="{FF2B5EF4-FFF2-40B4-BE49-F238E27FC236}">
                <a16:creationId xmlns:a16="http://schemas.microsoft.com/office/drawing/2014/main" id="{9B1407FD-B6EF-AA45-BAC0-B0AFF372CB83}"/>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9563157-7F05-1D40-9A05-DBFED01D3F2C}" type="slidenum">
              <a:rPr lang="ru-RU" altLang="ru-RU"/>
              <a:pPr eaLnBrk="1" hangingPunct="1">
                <a:spcBef>
                  <a:spcPct val="0"/>
                </a:spcBef>
              </a:pPr>
              <a:t>33</a:t>
            </a:fld>
            <a:endParaRPr lang="ru-RU" altLang="ru-RU"/>
          </a:p>
        </p:txBody>
      </p:sp>
      <p:sp>
        <p:nvSpPr>
          <p:cNvPr id="76803" name="Text Box 1">
            <a:extLst>
              <a:ext uri="{FF2B5EF4-FFF2-40B4-BE49-F238E27FC236}">
                <a16:creationId xmlns:a16="http://schemas.microsoft.com/office/drawing/2014/main" id="{3BFF0FB4-AD42-114F-96D8-D8DAB8BBF798}"/>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FD595535-4E09-8743-89E9-002D2333BD8D}"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33</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76804" name="Rectangle 2">
            <a:extLst>
              <a:ext uri="{FF2B5EF4-FFF2-40B4-BE49-F238E27FC236}">
                <a16:creationId xmlns:a16="http://schemas.microsoft.com/office/drawing/2014/main" id="{BBEEAE40-6DBB-0247-AA89-2B2198AD0BBA}"/>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76805" name="Rectangle 3">
            <a:extLst>
              <a:ext uri="{FF2B5EF4-FFF2-40B4-BE49-F238E27FC236}">
                <a16:creationId xmlns:a16="http://schemas.microsoft.com/office/drawing/2014/main" id="{8A12B74D-1067-2248-8E0F-162B8BECE379}"/>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14">
            <a:extLst>
              <a:ext uri="{FF2B5EF4-FFF2-40B4-BE49-F238E27FC236}">
                <a16:creationId xmlns:a16="http://schemas.microsoft.com/office/drawing/2014/main" id="{4AA50476-C7BD-1A44-9A30-DCA5EA0624CA}"/>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04F2504C-7A69-E248-B383-58301DAAF4F2}" type="slidenum">
              <a:rPr lang="ru-RU" altLang="ru-RU"/>
              <a:pPr eaLnBrk="1" hangingPunct="1">
                <a:spcBef>
                  <a:spcPct val="0"/>
                </a:spcBef>
              </a:pPr>
              <a:t>34</a:t>
            </a:fld>
            <a:endParaRPr lang="ru-RU" altLang="ru-RU"/>
          </a:p>
        </p:txBody>
      </p:sp>
      <p:sp>
        <p:nvSpPr>
          <p:cNvPr id="77827" name="Text Box 1">
            <a:extLst>
              <a:ext uri="{FF2B5EF4-FFF2-40B4-BE49-F238E27FC236}">
                <a16:creationId xmlns:a16="http://schemas.microsoft.com/office/drawing/2014/main" id="{F7EE3329-F62D-C349-A126-12B2D78656F5}"/>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7AA20A53-CA87-7C44-BF77-60C633599806}"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34</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77828" name="Rectangle 2">
            <a:extLst>
              <a:ext uri="{FF2B5EF4-FFF2-40B4-BE49-F238E27FC236}">
                <a16:creationId xmlns:a16="http://schemas.microsoft.com/office/drawing/2014/main" id="{A665F4EE-5EDE-BA4E-81C3-01912D9DE807}"/>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77829" name="Rectangle 3">
            <a:extLst>
              <a:ext uri="{FF2B5EF4-FFF2-40B4-BE49-F238E27FC236}">
                <a16:creationId xmlns:a16="http://schemas.microsoft.com/office/drawing/2014/main" id="{E3E22823-FD4A-AB42-865D-48EC1840DD20}"/>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14">
            <a:extLst>
              <a:ext uri="{FF2B5EF4-FFF2-40B4-BE49-F238E27FC236}">
                <a16:creationId xmlns:a16="http://schemas.microsoft.com/office/drawing/2014/main" id="{E7B2D749-EC94-3247-97B4-AB21BAFFBD0B}"/>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277D926-54AB-F84F-88BF-6652B86D07BB}" type="slidenum">
              <a:rPr lang="ru-RU" altLang="ru-RU"/>
              <a:pPr eaLnBrk="1" hangingPunct="1">
                <a:spcBef>
                  <a:spcPct val="0"/>
                </a:spcBef>
              </a:pPr>
              <a:t>35</a:t>
            </a:fld>
            <a:endParaRPr lang="ru-RU" altLang="ru-RU"/>
          </a:p>
        </p:txBody>
      </p:sp>
      <p:sp>
        <p:nvSpPr>
          <p:cNvPr id="78851" name="Text Box 1">
            <a:extLst>
              <a:ext uri="{FF2B5EF4-FFF2-40B4-BE49-F238E27FC236}">
                <a16:creationId xmlns:a16="http://schemas.microsoft.com/office/drawing/2014/main" id="{AF85EAC3-E16D-014B-8BA6-B71CA5E0E889}"/>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2F6FA1C8-209B-1541-A51D-7418D73BF5F8}"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35</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78852" name="Rectangle 2">
            <a:extLst>
              <a:ext uri="{FF2B5EF4-FFF2-40B4-BE49-F238E27FC236}">
                <a16:creationId xmlns:a16="http://schemas.microsoft.com/office/drawing/2014/main" id="{B28C1CE7-3282-6C4D-86F0-695E2E0EE49C}"/>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78853" name="Rectangle 3">
            <a:extLst>
              <a:ext uri="{FF2B5EF4-FFF2-40B4-BE49-F238E27FC236}">
                <a16:creationId xmlns:a16="http://schemas.microsoft.com/office/drawing/2014/main" id="{40DDF994-FEB3-4549-B1A5-F72372664521}"/>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sz="1100">
              <a:solidFill>
                <a:srgbClr val="000000"/>
              </a:solidFill>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4">
            <a:extLst>
              <a:ext uri="{FF2B5EF4-FFF2-40B4-BE49-F238E27FC236}">
                <a16:creationId xmlns:a16="http://schemas.microsoft.com/office/drawing/2014/main" id="{C446F2A2-DFF2-874B-A7D4-86D3E7B6EA12}"/>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3E65B7B-72CD-B443-90CB-F73FE15E52B0}" type="slidenum">
              <a:rPr lang="ru-RU" altLang="ru-RU"/>
              <a:pPr eaLnBrk="1" hangingPunct="1">
                <a:spcBef>
                  <a:spcPct val="0"/>
                </a:spcBef>
              </a:pPr>
              <a:t>36</a:t>
            </a:fld>
            <a:endParaRPr lang="ru-RU" altLang="ru-RU"/>
          </a:p>
        </p:txBody>
      </p:sp>
      <p:sp>
        <p:nvSpPr>
          <p:cNvPr id="79875" name="Text Box 1">
            <a:extLst>
              <a:ext uri="{FF2B5EF4-FFF2-40B4-BE49-F238E27FC236}">
                <a16:creationId xmlns:a16="http://schemas.microsoft.com/office/drawing/2014/main" id="{A26438A0-25C1-3B4B-A1BC-57ABC5D47D37}"/>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B5223A18-83CE-DA4C-BB0D-C2457A6A1190}"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36</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79876" name="Rectangle 2">
            <a:extLst>
              <a:ext uri="{FF2B5EF4-FFF2-40B4-BE49-F238E27FC236}">
                <a16:creationId xmlns:a16="http://schemas.microsoft.com/office/drawing/2014/main" id="{F14AFF69-E5F7-0D4F-8E51-36538FB729DD}"/>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79877" name="Rectangle 3">
            <a:extLst>
              <a:ext uri="{FF2B5EF4-FFF2-40B4-BE49-F238E27FC236}">
                <a16:creationId xmlns:a16="http://schemas.microsoft.com/office/drawing/2014/main" id="{6DE41152-DF49-0E4D-8429-E21F0B4EDC35}"/>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sz="1100">
              <a:solidFill>
                <a:srgbClr val="000000"/>
              </a:solidFill>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14">
            <a:extLst>
              <a:ext uri="{FF2B5EF4-FFF2-40B4-BE49-F238E27FC236}">
                <a16:creationId xmlns:a16="http://schemas.microsoft.com/office/drawing/2014/main" id="{DCE7E6B8-A6EA-F942-AFC4-C5E9C88804B5}"/>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F10680B-0D5E-5A48-94E4-C66C87818A08}" type="slidenum">
              <a:rPr lang="ru-RU" altLang="ru-RU"/>
              <a:pPr eaLnBrk="1" hangingPunct="1">
                <a:spcBef>
                  <a:spcPct val="0"/>
                </a:spcBef>
              </a:pPr>
              <a:t>37</a:t>
            </a:fld>
            <a:endParaRPr lang="ru-RU" altLang="ru-RU"/>
          </a:p>
        </p:txBody>
      </p:sp>
      <p:sp>
        <p:nvSpPr>
          <p:cNvPr id="80899" name="Text Box 1">
            <a:extLst>
              <a:ext uri="{FF2B5EF4-FFF2-40B4-BE49-F238E27FC236}">
                <a16:creationId xmlns:a16="http://schemas.microsoft.com/office/drawing/2014/main" id="{4D3E1262-2024-0046-8EC5-6F15A789D1B1}"/>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D2B9646E-CFC8-BD47-8D09-B612FF20F03B}"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37</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80900" name="Rectangle 2">
            <a:extLst>
              <a:ext uri="{FF2B5EF4-FFF2-40B4-BE49-F238E27FC236}">
                <a16:creationId xmlns:a16="http://schemas.microsoft.com/office/drawing/2014/main" id="{F4D89B27-DA0A-A149-80D5-419DA2B9DC52}"/>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80901" name="Rectangle 3">
            <a:extLst>
              <a:ext uri="{FF2B5EF4-FFF2-40B4-BE49-F238E27FC236}">
                <a16:creationId xmlns:a16="http://schemas.microsoft.com/office/drawing/2014/main" id="{7D948B49-4FD5-A54A-BFFD-83FD13F4A18E}"/>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sz="1100">
              <a:solidFill>
                <a:srgbClr val="000000"/>
              </a:solidFill>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4">
            <a:extLst>
              <a:ext uri="{FF2B5EF4-FFF2-40B4-BE49-F238E27FC236}">
                <a16:creationId xmlns:a16="http://schemas.microsoft.com/office/drawing/2014/main" id="{8A150326-485D-5342-8AA7-D1354A9A4A2E}"/>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D86C732D-0FEE-7442-B2BB-3F72C5AAE665}" type="slidenum">
              <a:rPr lang="ru-RU" altLang="ru-RU"/>
              <a:pPr eaLnBrk="1" hangingPunct="1">
                <a:spcBef>
                  <a:spcPct val="0"/>
                </a:spcBef>
              </a:pPr>
              <a:t>38</a:t>
            </a:fld>
            <a:endParaRPr lang="ru-RU" altLang="ru-RU"/>
          </a:p>
        </p:txBody>
      </p:sp>
      <p:sp>
        <p:nvSpPr>
          <p:cNvPr id="81923" name="Text Box 1">
            <a:extLst>
              <a:ext uri="{FF2B5EF4-FFF2-40B4-BE49-F238E27FC236}">
                <a16:creationId xmlns:a16="http://schemas.microsoft.com/office/drawing/2014/main" id="{0F69FBBB-2895-664D-A0D4-A1F00302FC45}"/>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51ECDA3F-35B8-C242-8EF6-DD27494BA461}"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38</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81924" name="Rectangle 2">
            <a:extLst>
              <a:ext uri="{FF2B5EF4-FFF2-40B4-BE49-F238E27FC236}">
                <a16:creationId xmlns:a16="http://schemas.microsoft.com/office/drawing/2014/main" id="{56603F76-F625-114A-90FD-C46664F89255}"/>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81925" name="Rectangle 3">
            <a:extLst>
              <a:ext uri="{FF2B5EF4-FFF2-40B4-BE49-F238E27FC236}">
                <a16:creationId xmlns:a16="http://schemas.microsoft.com/office/drawing/2014/main" id="{0D7B486A-98A4-274E-BB7D-92B461174BC8}"/>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14">
            <a:extLst>
              <a:ext uri="{FF2B5EF4-FFF2-40B4-BE49-F238E27FC236}">
                <a16:creationId xmlns:a16="http://schemas.microsoft.com/office/drawing/2014/main" id="{750BF6A5-B5EA-284A-9C1C-B06C3BCE3A38}"/>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1CB9A5A5-22DE-9B44-8FCB-7B6CA71665D7}" type="slidenum">
              <a:rPr lang="ru-RU" altLang="ru-RU"/>
              <a:pPr eaLnBrk="1" hangingPunct="1">
                <a:spcBef>
                  <a:spcPct val="0"/>
                </a:spcBef>
              </a:pPr>
              <a:t>39</a:t>
            </a:fld>
            <a:endParaRPr lang="ru-RU" altLang="ru-RU"/>
          </a:p>
        </p:txBody>
      </p:sp>
      <p:sp>
        <p:nvSpPr>
          <p:cNvPr id="82947" name="Text Box 1">
            <a:extLst>
              <a:ext uri="{FF2B5EF4-FFF2-40B4-BE49-F238E27FC236}">
                <a16:creationId xmlns:a16="http://schemas.microsoft.com/office/drawing/2014/main" id="{ADD1C9C7-086B-E341-94A9-585AEC9A2085}"/>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E009D432-6542-0D48-BC43-5B9B56A16508}"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39</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82948" name="Rectangle 2">
            <a:extLst>
              <a:ext uri="{FF2B5EF4-FFF2-40B4-BE49-F238E27FC236}">
                <a16:creationId xmlns:a16="http://schemas.microsoft.com/office/drawing/2014/main" id="{BC9CD2E6-E316-9C4D-B917-7CF28C6D3C04}"/>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82949" name="Rectangle 3">
            <a:extLst>
              <a:ext uri="{FF2B5EF4-FFF2-40B4-BE49-F238E27FC236}">
                <a16:creationId xmlns:a16="http://schemas.microsoft.com/office/drawing/2014/main" id="{DB887D9D-125E-D341-82DC-9F97DFB61573}"/>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14">
            <a:extLst>
              <a:ext uri="{FF2B5EF4-FFF2-40B4-BE49-F238E27FC236}">
                <a16:creationId xmlns:a16="http://schemas.microsoft.com/office/drawing/2014/main" id="{ABBD7500-2878-9E41-90D5-C6E231D556AA}"/>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04AFF14-AFAF-DF44-AD31-511924F3FE8A}" type="slidenum">
              <a:rPr lang="ru-RU" altLang="ru-RU"/>
              <a:pPr eaLnBrk="1" hangingPunct="1">
                <a:spcBef>
                  <a:spcPct val="0"/>
                </a:spcBef>
              </a:pPr>
              <a:t>40</a:t>
            </a:fld>
            <a:endParaRPr lang="ru-RU" altLang="ru-RU"/>
          </a:p>
        </p:txBody>
      </p:sp>
      <p:sp>
        <p:nvSpPr>
          <p:cNvPr id="83971" name="Text Box 1">
            <a:extLst>
              <a:ext uri="{FF2B5EF4-FFF2-40B4-BE49-F238E27FC236}">
                <a16:creationId xmlns:a16="http://schemas.microsoft.com/office/drawing/2014/main" id="{AA1EFA51-DDE2-B546-86B0-C52F2B7FC233}"/>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1159BF60-42C9-D143-BA96-1011F05C8C62}"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40</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83972" name="Rectangle 2">
            <a:extLst>
              <a:ext uri="{FF2B5EF4-FFF2-40B4-BE49-F238E27FC236}">
                <a16:creationId xmlns:a16="http://schemas.microsoft.com/office/drawing/2014/main" id="{4FD4A4AA-E72A-4A45-88A8-867CE58559C5}"/>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83973" name="Rectangle 3">
            <a:extLst>
              <a:ext uri="{FF2B5EF4-FFF2-40B4-BE49-F238E27FC236}">
                <a16:creationId xmlns:a16="http://schemas.microsoft.com/office/drawing/2014/main" id="{61CFCE28-6AD4-2144-B6A8-589865A60091}"/>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14">
            <a:extLst>
              <a:ext uri="{FF2B5EF4-FFF2-40B4-BE49-F238E27FC236}">
                <a16:creationId xmlns:a16="http://schemas.microsoft.com/office/drawing/2014/main" id="{E0FAB63B-9974-BD41-9AD1-4F629F205BFE}"/>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F560619A-DD04-2F41-B969-DE4A03C93D78}" type="slidenum">
              <a:rPr lang="ru-RU" altLang="ru-RU"/>
              <a:pPr eaLnBrk="1" hangingPunct="1">
                <a:spcBef>
                  <a:spcPct val="0"/>
                </a:spcBef>
              </a:pPr>
              <a:t>15</a:t>
            </a:fld>
            <a:endParaRPr lang="ru-RU" altLang="ru-RU"/>
          </a:p>
        </p:txBody>
      </p:sp>
      <p:sp>
        <p:nvSpPr>
          <p:cNvPr id="66563" name="Text Box 1">
            <a:extLst>
              <a:ext uri="{FF2B5EF4-FFF2-40B4-BE49-F238E27FC236}">
                <a16:creationId xmlns:a16="http://schemas.microsoft.com/office/drawing/2014/main" id="{605BE728-C2C6-FB46-A26F-41C84EC891AE}"/>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A218ED01-A5DD-684E-8B25-5B289F8294E1}"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15</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66564" name="Rectangle 2">
            <a:extLst>
              <a:ext uri="{FF2B5EF4-FFF2-40B4-BE49-F238E27FC236}">
                <a16:creationId xmlns:a16="http://schemas.microsoft.com/office/drawing/2014/main" id="{1BD213AF-4D1B-CE4B-B41C-033709E880CC}"/>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66565" name="Rectangle 3">
            <a:extLst>
              <a:ext uri="{FF2B5EF4-FFF2-40B4-BE49-F238E27FC236}">
                <a16:creationId xmlns:a16="http://schemas.microsoft.com/office/drawing/2014/main" id="{9F1E29A7-8553-A840-84F8-C59EF8FB2C17}"/>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sz="1100">
              <a:solidFill>
                <a:srgbClr val="000000"/>
              </a:solidFill>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14">
            <a:extLst>
              <a:ext uri="{FF2B5EF4-FFF2-40B4-BE49-F238E27FC236}">
                <a16:creationId xmlns:a16="http://schemas.microsoft.com/office/drawing/2014/main" id="{682F11A3-42BA-3947-8222-FB570171BCC2}"/>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C0CC280-6BEB-4942-9745-6D67A4EBBD58}" type="slidenum">
              <a:rPr lang="ru-RU" altLang="ru-RU"/>
              <a:pPr eaLnBrk="1" hangingPunct="1">
                <a:spcBef>
                  <a:spcPct val="0"/>
                </a:spcBef>
              </a:pPr>
              <a:t>41</a:t>
            </a:fld>
            <a:endParaRPr lang="ru-RU" altLang="ru-RU"/>
          </a:p>
        </p:txBody>
      </p:sp>
      <p:sp>
        <p:nvSpPr>
          <p:cNvPr id="84995" name="Text Box 1">
            <a:extLst>
              <a:ext uri="{FF2B5EF4-FFF2-40B4-BE49-F238E27FC236}">
                <a16:creationId xmlns:a16="http://schemas.microsoft.com/office/drawing/2014/main" id="{88332DF1-2700-BC4B-BF57-768A10357AA6}"/>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148327F4-24D4-714D-826A-46ED5E540E5A}"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41</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84996" name="Rectangle 2">
            <a:extLst>
              <a:ext uri="{FF2B5EF4-FFF2-40B4-BE49-F238E27FC236}">
                <a16:creationId xmlns:a16="http://schemas.microsoft.com/office/drawing/2014/main" id="{9C5A1668-9D9B-EF4D-BD43-2A22523C3621}"/>
              </a:ext>
            </a:extLst>
          </p:cNvPr>
          <p:cNvSpPr>
            <a:spLocks noGrp="1" noRot="1" noChangeAspect="1" noChangeArrowheads="1" noTextEdit="1"/>
          </p:cNvSpPr>
          <p:nvPr>
            <p:ph type="sldImg"/>
          </p:nvPr>
        </p:nvSpPr>
        <p:spPr>
          <a:xfrm>
            <a:off x="1143000" y="695325"/>
            <a:ext cx="4564063" cy="3422650"/>
          </a:xfrm>
          <a:solidFill>
            <a:srgbClr val="FFFFFF"/>
          </a:solidFill>
          <a:ln/>
        </p:spPr>
      </p:sp>
      <p:sp>
        <p:nvSpPr>
          <p:cNvPr id="84997" name="Rectangle 3">
            <a:extLst>
              <a:ext uri="{FF2B5EF4-FFF2-40B4-BE49-F238E27FC236}">
                <a16:creationId xmlns:a16="http://schemas.microsoft.com/office/drawing/2014/main" id="{91BAE6A9-31E3-F148-BC96-550E7E02EBCF}"/>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i="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EE98B35C-EB7B-4BE0-A82F-018E6610FF79}" type="slidenum">
              <a:rPr lang="uk-UA" smtClean="0"/>
              <a:t>50</a:t>
            </a:fld>
            <a:endParaRPr lang="uk-UA"/>
          </a:p>
        </p:txBody>
      </p:sp>
    </p:spTree>
    <p:extLst>
      <p:ext uri="{BB962C8B-B14F-4D97-AF65-F5344CB8AC3E}">
        <p14:creationId xmlns:p14="http://schemas.microsoft.com/office/powerpoint/2010/main" val="1259010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i="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EE98B35C-EB7B-4BE0-A82F-018E6610FF79}" type="slidenum">
              <a:rPr lang="uk-UA" smtClean="0"/>
              <a:t>52</a:t>
            </a:fld>
            <a:endParaRPr lang="uk-UA"/>
          </a:p>
        </p:txBody>
      </p:sp>
    </p:spTree>
    <p:extLst>
      <p:ext uri="{BB962C8B-B14F-4D97-AF65-F5344CB8AC3E}">
        <p14:creationId xmlns:p14="http://schemas.microsoft.com/office/powerpoint/2010/main" val="555217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4661307F-74C9-874C-9EED-AEA5F494F811}"/>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856E0F82-8DBF-6C4D-8CEF-46FD7F9D0037}" type="slidenum">
              <a:rPr lang="ru-RU" altLang="ru-RU"/>
              <a:pPr eaLnBrk="1" hangingPunct="1">
                <a:spcBef>
                  <a:spcPct val="0"/>
                </a:spcBef>
              </a:pPr>
              <a:t>61</a:t>
            </a:fld>
            <a:endParaRPr lang="ru-RU" altLang="ru-RU"/>
          </a:p>
        </p:txBody>
      </p:sp>
      <p:sp>
        <p:nvSpPr>
          <p:cNvPr id="86019" name="Rectangle 2">
            <a:extLst>
              <a:ext uri="{FF2B5EF4-FFF2-40B4-BE49-F238E27FC236}">
                <a16:creationId xmlns:a16="http://schemas.microsoft.com/office/drawing/2014/main" id="{CEB553F7-A1FF-7743-8BF4-7B3109F41314}"/>
              </a:ext>
            </a:extLst>
          </p:cNvPr>
          <p:cNvSpPr>
            <a:spLocks noGrp="1" noRot="1" noChangeAspect="1" noChangeArrowheads="1" noTextEdit="1"/>
          </p:cNvSpPr>
          <p:nvPr>
            <p:ph type="sldImg"/>
          </p:nvPr>
        </p:nvSpPr>
        <p:spPr>
          <a:xfrm>
            <a:off x="1189038" y="682625"/>
            <a:ext cx="4541837" cy="3406775"/>
          </a:xfrm>
          <a:ln/>
        </p:spPr>
      </p:sp>
      <p:sp>
        <p:nvSpPr>
          <p:cNvPr id="86020" name="Rectangle 3">
            <a:extLst>
              <a:ext uri="{FF2B5EF4-FFF2-40B4-BE49-F238E27FC236}">
                <a16:creationId xmlns:a16="http://schemas.microsoft.com/office/drawing/2014/main" id="{4BD4BB11-3ECD-0143-97E8-863BC89E9254}"/>
              </a:ext>
            </a:extLst>
          </p:cNvPr>
          <p:cNvSpPr>
            <a:spLocks noGrp="1" noChangeArrowheads="1"/>
          </p:cNvSpPr>
          <p:nvPr>
            <p:ph type="body" idx="1"/>
          </p:nvPr>
        </p:nvSpPr>
        <p:spPr>
          <a:xfrm>
            <a:off x="882650" y="4362450"/>
            <a:ext cx="5078413" cy="4087813"/>
          </a:xfrm>
          <a:noFill/>
        </p:spPr>
        <p:txBody>
          <a:bodyPr/>
          <a:lstStyle/>
          <a:p>
            <a:pPr eaLnBrk="1" hangingPunct="1"/>
            <a:endParaRPr lang="da-DK" altLang="ru-RU">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i="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EE98B35C-EB7B-4BE0-A82F-018E6610FF79}" type="slidenum">
              <a:rPr lang="uk-UA" smtClean="0"/>
              <a:t>67</a:t>
            </a:fld>
            <a:endParaRPr lang="uk-UA"/>
          </a:p>
        </p:txBody>
      </p:sp>
    </p:spTree>
    <p:extLst>
      <p:ext uri="{BB962C8B-B14F-4D97-AF65-F5344CB8AC3E}">
        <p14:creationId xmlns:p14="http://schemas.microsoft.com/office/powerpoint/2010/main" val="1805624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i="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EE98B35C-EB7B-4BE0-A82F-018E6610FF79}" type="slidenum">
              <a:rPr lang="uk-UA" smtClean="0"/>
              <a:t>73</a:t>
            </a:fld>
            <a:endParaRPr lang="uk-UA"/>
          </a:p>
        </p:txBody>
      </p:sp>
    </p:spTree>
    <p:extLst>
      <p:ext uri="{BB962C8B-B14F-4D97-AF65-F5344CB8AC3E}">
        <p14:creationId xmlns:p14="http://schemas.microsoft.com/office/powerpoint/2010/main" val="40487557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a:solidFill>
                  <a:schemeClr val="tx1"/>
                </a:solidFill>
                <a:effectLst/>
                <a:latin typeface="Arial" charset="0"/>
                <a:ea typeface="+mn-ea"/>
                <a:cs typeface="+mn-cs"/>
              </a:rPr>
              <a:t>Инструментальная и методическая поддержка гибкого подхода к созданию программных продуктов </a:t>
            </a:r>
            <a:r>
              <a:rPr lang="en" sz="1200" kern="1200" dirty="0">
                <a:solidFill>
                  <a:schemeClr val="tx1"/>
                </a:solidFill>
                <a:effectLst/>
                <a:latin typeface="Arial" charset="0"/>
                <a:ea typeface="+mn-ea"/>
                <a:cs typeface="+mn-cs"/>
              </a:rPr>
              <a:t>Scrum, </a:t>
            </a:r>
            <a:r>
              <a:rPr lang="ru-RU" sz="1200" kern="1200" dirty="0">
                <a:solidFill>
                  <a:schemeClr val="tx1"/>
                </a:solidFill>
                <a:effectLst/>
                <a:latin typeface="Arial" charset="0"/>
                <a:ea typeface="+mn-ea"/>
                <a:cs typeface="+mn-cs"/>
              </a:rPr>
              <a:t>реализованная в </a:t>
            </a:r>
            <a:r>
              <a:rPr lang="en" sz="1200" kern="1200" dirty="0" err="1">
                <a:solidFill>
                  <a:schemeClr val="tx1"/>
                </a:solidFill>
                <a:effectLst/>
                <a:latin typeface="Arial" charset="0"/>
                <a:ea typeface="+mn-ea"/>
                <a:cs typeface="+mn-cs"/>
              </a:rPr>
              <a:t>VisualStudio</a:t>
            </a:r>
            <a:r>
              <a:rPr lang="en" sz="1200" kern="1200" dirty="0">
                <a:solidFill>
                  <a:schemeClr val="tx1"/>
                </a:solidFill>
                <a:effectLst/>
                <a:latin typeface="Arial" charset="0"/>
                <a:ea typeface="+mn-ea"/>
                <a:cs typeface="+mn-cs"/>
              </a:rPr>
              <a:t>, </a:t>
            </a:r>
            <a:r>
              <a:rPr lang="ru-RU" sz="1200" kern="1200" dirty="0">
                <a:solidFill>
                  <a:schemeClr val="tx1"/>
                </a:solidFill>
                <a:effectLst/>
                <a:latin typeface="Arial" charset="0"/>
                <a:ea typeface="+mn-ea"/>
                <a:cs typeface="+mn-cs"/>
              </a:rPr>
              <a:t>позволяет управлять жизненным циклом проекта ПО </a:t>
            </a:r>
          </a:p>
          <a:p>
            <a:r>
              <a:rPr lang="ru-RU" sz="1200" kern="1200" dirty="0">
                <a:solidFill>
                  <a:schemeClr val="tx1"/>
                </a:solidFill>
                <a:effectLst/>
                <a:latin typeface="Arial" charset="0"/>
                <a:ea typeface="+mn-ea"/>
                <a:cs typeface="+mn-cs"/>
              </a:rPr>
              <a:t>Область проекта определяет масштаб работ, а ограничения - условия, которыми будут руководствоваться для первых спринтов и выпусков. Далее владелец продукта создает список всех потенциальных функций продукта - "Невыполненная работа по продукту" </a:t>
            </a:r>
            <a:endParaRPr lang="ru-RU" dirty="0">
              <a:effectLst/>
            </a:endParaRPr>
          </a:p>
          <a:p>
            <a:r>
              <a:rPr lang="ru-RU" sz="1200" kern="1200" dirty="0">
                <a:solidFill>
                  <a:schemeClr val="tx1"/>
                </a:solidFill>
                <a:effectLst/>
                <a:latin typeface="Arial" charset="0"/>
                <a:ea typeface="+mn-ea"/>
                <a:cs typeface="+mn-cs"/>
              </a:rPr>
              <a:t>(</a:t>
            </a:r>
            <a:r>
              <a:rPr lang="en" sz="1200" kern="1200" dirty="0" err="1">
                <a:solidFill>
                  <a:schemeClr val="tx1"/>
                </a:solidFill>
                <a:effectLst/>
                <a:latin typeface="Arial" charset="0"/>
                <a:ea typeface="+mn-ea"/>
                <a:cs typeface="+mn-cs"/>
              </a:rPr>
              <a:t>ProductBacklog</a:t>
            </a:r>
            <a:r>
              <a:rPr lang="en" sz="1200" kern="1200" dirty="0">
                <a:solidFill>
                  <a:schemeClr val="tx1"/>
                </a:solidFill>
                <a:effectLst/>
                <a:latin typeface="Arial" charset="0"/>
                <a:ea typeface="+mn-ea"/>
                <a:cs typeface="+mn-cs"/>
              </a:rPr>
              <a:t>). </a:t>
            </a:r>
            <a:r>
              <a:rPr lang="ru-RU" sz="1200" kern="1200" dirty="0">
                <a:solidFill>
                  <a:schemeClr val="tx1"/>
                </a:solidFill>
                <a:effectLst/>
                <a:latin typeface="Arial" charset="0"/>
                <a:ea typeface="+mn-ea"/>
                <a:cs typeface="+mn-cs"/>
              </a:rPr>
              <a:t>Невыполненная работа по продукту, которую в </a:t>
            </a:r>
            <a:r>
              <a:rPr lang="ru-RU" sz="1200" kern="1200" dirty="0" err="1">
                <a:solidFill>
                  <a:schemeClr val="tx1"/>
                </a:solidFill>
                <a:effectLst/>
                <a:latin typeface="Arial" charset="0"/>
                <a:ea typeface="+mn-ea"/>
                <a:cs typeface="+mn-cs"/>
              </a:rPr>
              <a:t>дальнейшем</a:t>
            </a:r>
            <a:r>
              <a:rPr lang="ru-RU" sz="1200" kern="1200" dirty="0">
                <a:solidFill>
                  <a:schemeClr val="tx1"/>
                </a:solidFill>
                <a:effectLst/>
                <a:latin typeface="Arial" charset="0"/>
                <a:ea typeface="+mn-ea"/>
                <a:cs typeface="+mn-cs"/>
              </a:rPr>
              <a:t> будем называть невыполненная работа - НВР, содержит список элементов работы - пользовательских описаний функциональности. </a:t>
            </a:r>
            <a:endParaRPr lang="ru-RU" dirty="0">
              <a:effectLst/>
            </a:endParaRPr>
          </a:p>
          <a:p>
            <a:r>
              <a:rPr lang="ru-RU" sz="1200" kern="1200" dirty="0">
                <a:solidFill>
                  <a:schemeClr val="tx1"/>
                </a:solidFill>
                <a:effectLst/>
                <a:latin typeface="Arial" charset="0"/>
                <a:ea typeface="+mn-ea"/>
                <a:cs typeface="+mn-cs"/>
              </a:rPr>
              <a:t>Управление </a:t>
            </a:r>
            <a:r>
              <a:rPr lang="ru-RU" sz="1200" kern="1200" dirty="0" err="1">
                <a:solidFill>
                  <a:schemeClr val="tx1"/>
                </a:solidFill>
                <a:effectLst/>
                <a:latin typeface="Arial" charset="0"/>
                <a:ea typeface="+mn-ea"/>
                <a:cs typeface="+mn-cs"/>
              </a:rPr>
              <a:t>невыполненнои</a:t>
            </a:r>
            <a:r>
              <a:rPr lang="ru-RU" sz="1200" kern="1200" dirty="0">
                <a:solidFill>
                  <a:schemeClr val="tx1"/>
                </a:solidFill>
                <a:effectLst/>
                <a:latin typeface="Arial" charset="0"/>
                <a:ea typeface="+mn-ea"/>
                <a:cs typeface="+mn-cs"/>
              </a:rPr>
              <a:t>̆ </a:t>
            </a:r>
            <a:r>
              <a:rPr lang="ru-RU" sz="1200" kern="1200" dirty="0" err="1">
                <a:solidFill>
                  <a:schemeClr val="tx1"/>
                </a:solidFill>
                <a:effectLst/>
                <a:latin typeface="Arial" charset="0"/>
                <a:ea typeface="+mn-ea"/>
                <a:cs typeface="+mn-cs"/>
              </a:rPr>
              <a:t>работои</a:t>
            </a:r>
            <a:r>
              <a:rPr lang="ru-RU" sz="1200" kern="1200" dirty="0">
                <a:solidFill>
                  <a:schemeClr val="tx1"/>
                </a:solidFill>
                <a:effectLst/>
                <a:latin typeface="Arial" charset="0"/>
                <a:ea typeface="+mn-ea"/>
                <a:cs typeface="+mn-cs"/>
              </a:rPr>
              <a:t>̆ по проекту сводится к поддержанию элементов работ в актуальном состоянии. Отдельные элементы работ списка НВР могут добавляться или удаляться в процессе создания ПО. Это является результатом того, что команда получает дополнительную информацию о новых требованиях заказчика к проектируемому программному продукту, а заказчик выясняет, как реализуются его ожидания. </a:t>
            </a:r>
            <a:endParaRPr lang="ru-RU" dirty="0">
              <a:effectLst/>
            </a:endParaRPr>
          </a:p>
        </p:txBody>
      </p:sp>
      <p:sp>
        <p:nvSpPr>
          <p:cNvPr id="4" name="Номер слайда 3"/>
          <p:cNvSpPr>
            <a:spLocks noGrp="1"/>
          </p:cNvSpPr>
          <p:nvPr>
            <p:ph type="sldNum" sz="quarter" idx="5"/>
          </p:nvPr>
        </p:nvSpPr>
        <p:spPr/>
        <p:txBody>
          <a:bodyPr/>
          <a:lstStyle/>
          <a:p>
            <a:fld id="{6F5635F1-24BA-9C4D-BA99-6417EDF83B6A}" type="slidenum">
              <a:rPr lang="ru-RU" altLang="ru-RU" smtClean="0"/>
              <a:pPr/>
              <a:t>78</a:t>
            </a:fld>
            <a:endParaRPr lang="ru-RU" altLang="ru-RU"/>
          </a:p>
        </p:txBody>
      </p:sp>
    </p:spTree>
    <p:extLst>
      <p:ext uri="{BB962C8B-B14F-4D97-AF65-F5344CB8AC3E}">
        <p14:creationId xmlns:p14="http://schemas.microsoft.com/office/powerpoint/2010/main" val="25767174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a:solidFill>
                  <a:schemeClr val="tx1"/>
                </a:solidFill>
                <a:effectLst/>
                <a:latin typeface="Arial" charset="0"/>
                <a:ea typeface="+mn-ea"/>
                <a:cs typeface="+mn-cs"/>
              </a:rPr>
              <a:t>Список Невыполненная работа по продукту является одним из ключевых артефактов </a:t>
            </a:r>
            <a:endParaRPr lang="ru-RU" dirty="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ru-RU"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a:solidFill>
                  <a:schemeClr val="tx1"/>
                </a:solidFill>
                <a:effectLst/>
                <a:latin typeface="Arial" charset="0"/>
                <a:ea typeface="+mn-ea"/>
                <a:cs typeface="+mn-cs"/>
              </a:rPr>
              <a:t>Для создания списка НВР в </a:t>
            </a:r>
            <a:r>
              <a:rPr lang="en" sz="1200" kern="1200" dirty="0">
                <a:solidFill>
                  <a:schemeClr val="tx1"/>
                </a:solidFill>
                <a:effectLst/>
                <a:latin typeface="Arial" charset="0"/>
                <a:ea typeface="+mn-ea"/>
                <a:cs typeface="+mn-cs"/>
              </a:rPr>
              <a:t>TFS </a:t>
            </a:r>
            <a:r>
              <a:rPr lang="ru-RU" sz="1200" kern="1200" dirty="0">
                <a:solidFill>
                  <a:schemeClr val="tx1"/>
                </a:solidFill>
                <a:effectLst/>
                <a:latin typeface="Arial" charset="0"/>
                <a:ea typeface="+mn-ea"/>
                <a:cs typeface="+mn-cs"/>
              </a:rPr>
              <a:t>могут применяться различные клиентские сервисы </a:t>
            </a:r>
            <a:endParaRPr lang="ru-RU" dirty="0">
              <a:effectLst/>
            </a:endParaRPr>
          </a:p>
        </p:txBody>
      </p:sp>
      <p:sp>
        <p:nvSpPr>
          <p:cNvPr id="4" name="Номер слайда 3"/>
          <p:cNvSpPr>
            <a:spLocks noGrp="1"/>
          </p:cNvSpPr>
          <p:nvPr>
            <p:ph type="sldNum" sz="quarter" idx="5"/>
          </p:nvPr>
        </p:nvSpPr>
        <p:spPr/>
        <p:txBody>
          <a:bodyPr/>
          <a:lstStyle/>
          <a:p>
            <a:fld id="{6F5635F1-24BA-9C4D-BA99-6417EDF83B6A}" type="slidenum">
              <a:rPr lang="ru-RU" altLang="ru-RU" smtClean="0"/>
              <a:pPr/>
              <a:t>80</a:t>
            </a:fld>
            <a:endParaRPr lang="ru-RU" altLang="ru-RU"/>
          </a:p>
        </p:txBody>
      </p:sp>
    </p:spTree>
    <p:extLst>
      <p:ext uri="{BB962C8B-B14F-4D97-AF65-F5344CB8AC3E}">
        <p14:creationId xmlns:p14="http://schemas.microsoft.com/office/powerpoint/2010/main" val="4964408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a:solidFill>
                  <a:schemeClr val="tx1"/>
                </a:solidFill>
                <a:effectLst/>
                <a:latin typeface="Arial" charset="0"/>
                <a:ea typeface="+mn-ea"/>
                <a:cs typeface="+mn-cs"/>
              </a:rPr>
              <a:t>Владелец продукта на основе требований и пожеланий клиентов формирует список функций продукта в виде элементов задела работы продукта, которые помещает в список Невыполненная работа по продукту. При создании нового элемента </a:t>
            </a:r>
            <a:r>
              <a:rPr lang="ru-RU" sz="1200" kern="1200" dirty="0" err="1">
                <a:solidFill>
                  <a:schemeClr val="tx1"/>
                </a:solidFill>
                <a:effectLst/>
                <a:latin typeface="Arial" charset="0"/>
                <a:ea typeface="+mn-ea"/>
                <a:cs typeface="+mn-cs"/>
              </a:rPr>
              <a:t>невыполненнои</a:t>
            </a:r>
            <a:r>
              <a:rPr lang="ru-RU" sz="1200" kern="1200" dirty="0">
                <a:solidFill>
                  <a:schemeClr val="tx1"/>
                </a:solidFill>
                <a:effectLst/>
                <a:latin typeface="Arial" charset="0"/>
                <a:ea typeface="+mn-ea"/>
                <a:cs typeface="+mn-cs"/>
              </a:rPr>
              <a:t>̆ работы для него устанавливается состояние "</a:t>
            </a:r>
            <a:r>
              <a:rPr lang="ru-RU" sz="1200" kern="1200" dirty="0" err="1">
                <a:solidFill>
                  <a:schemeClr val="tx1"/>
                </a:solidFill>
                <a:effectLst/>
                <a:latin typeface="Arial" charset="0"/>
                <a:ea typeface="+mn-ea"/>
                <a:cs typeface="+mn-cs"/>
              </a:rPr>
              <a:t>Новыи</a:t>
            </a:r>
            <a:r>
              <a:rPr lang="ru-RU" sz="1200" kern="1200" dirty="0">
                <a:solidFill>
                  <a:schemeClr val="tx1"/>
                </a:solidFill>
                <a:effectLst/>
                <a:latin typeface="Arial" charset="0"/>
                <a:ea typeface="+mn-ea"/>
                <a:cs typeface="+mn-cs"/>
              </a:rPr>
              <a:t>̆" </a:t>
            </a:r>
            <a:endParaRPr lang="ru-RU" dirty="0">
              <a:effectLst/>
            </a:endParaRPr>
          </a:p>
          <a:p>
            <a:r>
              <a:rPr lang="ru-RU" sz="1200" kern="1200" dirty="0">
                <a:solidFill>
                  <a:schemeClr val="tx1"/>
                </a:solidFill>
                <a:effectLst/>
                <a:latin typeface="Arial" charset="0"/>
                <a:ea typeface="+mn-ea"/>
                <a:cs typeface="+mn-cs"/>
              </a:rPr>
              <a:t>После установки элементу работы приоритета его состояние изменяют на "Утверждено". На собрании по планированию спринта команда просматривает наиболее приоритетные элементы работы и выбирает те, которые будут выполняться в текущем спринте. Для элементов </a:t>
            </a:r>
            <a:r>
              <a:rPr lang="ru-RU" sz="1200" kern="1200" dirty="0" err="1">
                <a:solidFill>
                  <a:schemeClr val="tx1"/>
                </a:solidFill>
                <a:effectLst/>
                <a:latin typeface="Arial" charset="0"/>
                <a:ea typeface="+mn-ea"/>
                <a:cs typeface="+mn-cs"/>
              </a:rPr>
              <a:t>невыполненнои</a:t>
            </a:r>
            <a:r>
              <a:rPr lang="ru-RU" sz="1200" kern="1200" dirty="0">
                <a:solidFill>
                  <a:schemeClr val="tx1"/>
                </a:solidFill>
                <a:effectLst/>
                <a:latin typeface="Arial" charset="0"/>
                <a:ea typeface="+mn-ea"/>
                <a:cs typeface="+mn-cs"/>
              </a:rPr>
              <a:t>̆ работы, которые попали в </a:t>
            </a:r>
            <a:r>
              <a:rPr lang="ru-RU" sz="1200" kern="1200" dirty="0" err="1">
                <a:solidFill>
                  <a:schemeClr val="tx1"/>
                </a:solidFill>
                <a:effectLst/>
                <a:latin typeface="Arial" charset="0"/>
                <a:ea typeface="+mn-ea"/>
                <a:cs typeface="+mn-cs"/>
              </a:rPr>
              <a:t>текущии</a:t>
            </a:r>
            <a:r>
              <a:rPr lang="ru-RU" sz="1200" kern="1200" dirty="0">
                <a:solidFill>
                  <a:schemeClr val="tx1"/>
                </a:solidFill>
                <a:effectLst/>
                <a:latin typeface="Arial" charset="0"/>
                <a:ea typeface="+mn-ea"/>
                <a:cs typeface="+mn-cs"/>
              </a:rPr>
              <a:t>̆ спринт, устанавливается состояние </a:t>
            </a:r>
            <a:endParaRPr lang="ru-RU" dirty="0">
              <a:effectLst/>
            </a:endParaRPr>
          </a:p>
          <a:p>
            <a:r>
              <a:rPr lang="ru-RU" sz="1200" kern="1200" dirty="0">
                <a:solidFill>
                  <a:schemeClr val="tx1"/>
                </a:solidFill>
                <a:effectLst/>
                <a:latin typeface="Arial" charset="0"/>
                <a:ea typeface="+mn-ea"/>
                <a:cs typeface="+mn-cs"/>
              </a:rPr>
              <a:t>"Зафиксировано". Это означает тот факт, что рабочие элементы спринта не подлежат изменению до конца спринта. При завершении работы по элементу его состояние устанавливается "Выполнено". Если для элемента работы, находящегося в состоянии "Выполнено" выявляется дополнительная работа, то этот элемент может быть переведен в состояние "Зафиксировано". Для элемента работы, находящегося в состоянии "Зафиксировано", при возникновении проблем, препятствующих его завершению в спринте, может быть работа приостановлена и установлено состояние "Утверждено". Элемент </a:t>
            </a:r>
            <a:r>
              <a:rPr lang="ru-RU" sz="1200" kern="1200" dirty="0" err="1">
                <a:solidFill>
                  <a:schemeClr val="tx1"/>
                </a:solidFill>
                <a:effectLst/>
                <a:latin typeface="Arial" charset="0"/>
                <a:ea typeface="+mn-ea"/>
                <a:cs typeface="+mn-cs"/>
              </a:rPr>
              <a:t>невыполненнои</a:t>
            </a:r>
            <a:r>
              <a:rPr lang="ru-RU" sz="1200" kern="1200" dirty="0">
                <a:solidFill>
                  <a:schemeClr val="tx1"/>
                </a:solidFill>
                <a:effectLst/>
                <a:latin typeface="Arial" charset="0"/>
                <a:ea typeface="+mn-ea"/>
                <a:cs typeface="+mn-cs"/>
              </a:rPr>
              <a:t>̆ работы может быть удален из списка Невыполненная работа по продукту по решению Владельца продукта. Это может </a:t>
            </a:r>
            <a:r>
              <a:rPr lang="ru-RU" sz="1200" kern="1200" dirty="0" err="1">
                <a:solidFill>
                  <a:schemeClr val="tx1"/>
                </a:solidFill>
                <a:effectLst/>
                <a:latin typeface="Arial" charset="0"/>
                <a:ea typeface="+mn-ea"/>
                <a:cs typeface="+mn-cs"/>
              </a:rPr>
              <a:t>произойти</a:t>
            </a:r>
            <a:r>
              <a:rPr lang="ru-RU" sz="1200" kern="1200" dirty="0">
                <a:solidFill>
                  <a:schemeClr val="tx1"/>
                </a:solidFill>
                <a:effectLst/>
                <a:latin typeface="Arial" charset="0"/>
                <a:ea typeface="+mn-ea"/>
                <a:cs typeface="+mn-cs"/>
              </a:rPr>
              <a:t> как из состояния "</a:t>
            </a:r>
            <a:r>
              <a:rPr lang="ru-RU" sz="1200" kern="1200" dirty="0" err="1">
                <a:solidFill>
                  <a:schemeClr val="tx1"/>
                </a:solidFill>
                <a:effectLst/>
                <a:latin typeface="Arial" charset="0"/>
                <a:ea typeface="+mn-ea"/>
                <a:cs typeface="+mn-cs"/>
              </a:rPr>
              <a:t>Новыи</a:t>
            </a:r>
            <a:r>
              <a:rPr lang="ru-RU" sz="1200" kern="1200" dirty="0">
                <a:solidFill>
                  <a:schemeClr val="tx1"/>
                </a:solidFill>
                <a:effectLst/>
                <a:latin typeface="Arial" charset="0"/>
                <a:ea typeface="+mn-ea"/>
                <a:cs typeface="+mn-cs"/>
              </a:rPr>
              <a:t>̆", так и состояния "Утверждено", что соответствует установке для элемента работы состояния "Удалено". В результате пересмотра элемента работы, имеющего состояние "Удалено", для него вновь возможен перевод в состояние "</a:t>
            </a:r>
            <a:r>
              <a:rPr lang="ru-RU" sz="1200" kern="1200" dirty="0" err="1">
                <a:solidFill>
                  <a:schemeClr val="tx1"/>
                </a:solidFill>
                <a:effectLst/>
                <a:latin typeface="Arial" charset="0"/>
                <a:ea typeface="+mn-ea"/>
                <a:cs typeface="+mn-cs"/>
              </a:rPr>
              <a:t>Новыи</a:t>
            </a:r>
            <a:r>
              <a:rPr lang="ru-RU" sz="1200" kern="1200" dirty="0">
                <a:solidFill>
                  <a:schemeClr val="tx1"/>
                </a:solidFill>
                <a:effectLst/>
                <a:latin typeface="Arial" charset="0"/>
                <a:ea typeface="+mn-ea"/>
                <a:cs typeface="+mn-cs"/>
              </a:rPr>
              <a:t>̆". </a:t>
            </a:r>
            <a:endParaRPr lang="ru-RU" dirty="0">
              <a:effectLst/>
            </a:endParaRPr>
          </a:p>
          <a:p>
            <a:endParaRPr lang="ru-RU" dirty="0"/>
          </a:p>
        </p:txBody>
      </p:sp>
      <p:sp>
        <p:nvSpPr>
          <p:cNvPr id="4" name="Номер слайда 3"/>
          <p:cNvSpPr>
            <a:spLocks noGrp="1"/>
          </p:cNvSpPr>
          <p:nvPr>
            <p:ph type="sldNum" sz="quarter" idx="5"/>
          </p:nvPr>
        </p:nvSpPr>
        <p:spPr/>
        <p:txBody>
          <a:bodyPr/>
          <a:lstStyle/>
          <a:p>
            <a:fld id="{6F5635F1-24BA-9C4D-BA99-6417EDF83B6A}" type="slidenum">
              <a:rPr lang="ru-RU" altLang="ru-RU" smtClean="0"/>
              <a:pPr/>
              <a:t>81</a:t>
            </a:fld>
            <a:endParaRPr lang="ru-RU" altLang="ru-RU"/>
          </a:p>
        </p:txBody>
      </p:sp>
    </p:spTree>
    <p:extLst>
      <p:ext uri="{BB962C8B-B14F-4D97-AF65-F5344CB8AC3E}">
        <p14:creationId xmlns:p14="http://schemas.microsoft.com/office/powerpoint/2010/main" val="4540227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a:solidFill>
                  <a:schemeClr val="tx1"/>
                </a:solidFill>
                <a:effectLst/>
                <a:latin typeface="Arial" charset="0"/>
                <a:ea typeface="+mn-ea"/>
                <a:cs typeface="+mn-cs"/>
              </a:rPr>
              <a:t>Список Невыполненная работа по продукту является главным документом для </a:t>
            </a:r>
            <a:r>
              <a:rPr lang="en" sz="1200" kern="1200" dirty="0">
                <a:solidFill>
                  <a:schemeClr val="tx1"/>
                </a:solidFill>
                <a:effectLst/>
                <a:latin typeface="Arial" charset="0"/>
                <a:ea typeface="+mn-ea"/>
                <a:cs typeface="+mn-cs"/>
              </a:rPr>
              <a:t>Scrum-</a:t>
            </a:r>
            <a:r>
              <a:rPr lang="ru-RU" sz="1200" kern="1200" dirty="0">
                <a:solidFill>
                  <a:schemeClr val="tx1"/>
                </a:solidFill>
                <a:effectLst/>
                <a:latin typeface="Arial" charset="0"/>
                <a:ea typeface="+mn-ea"/>
                <a:cs typeface="+mn-cs"/>
              </a:rPr>
              <a:t>команды. На основе данного списка команда создает другие рабочие элементы, составляющие спринты и выпуски. Для Элементов </a:t>
            </a:r>
            <a:r>
              <a:rPr lang="ru-RU" sz="1200" kern="1200" dirty="0" err="1">
                <a:solidFill>
                  <a:schemeClr val="tx1"/>
                </a:solidFill>
                <a:effectLst/>
                <a:latin typeface="Arial" charset="0"/>
                <a:ea typeface="+mn-ea"/>
                <a:cs typeface="+mn-cs"/>
              </a:rPr>
              <a:t>невыполненнои</a:t>
            </a:r>
            <a:r>
              <a:rPr lang="ru-RU" sz="1200" kern="1200" dirty="0">
                <a:solidFill>
                  <a:schemeClr val="tx1"/>
                </a:solidFill>
                <a:effectLst/>
                <a:latin typeface="Arial" charset="0"/>
                <a:ea typeface="+mn-ea"/>
                <a:cs typeface="+mn-cs"/>
              </a:rPr>
              <a:t>̆ работы команда создает задачи и тестовые случаи. Задачи детализируют элемент работы и определяют конкретную реализацию требований пользователя. Тестовые случай необходимы для проверки соответствия функциональности кода требованиям пользователя. Если </a:t>
            </a:r>
            <a:r>
              <a:rPr lang="ru-RU" sz="1200" kern="1200" dirty="0" err="1">
                <a:solidFill>
                  <a:schemeClr val="tx1"/>
                </a:solidFill>
                <a:effectLst/>
                <a:latin typeface="Arial" charset="0"/>
                <a:ea typeface="+mn-ea"/>
                <a:cs typeface="+mn-cs"/>
              </a:rPr>
              <a:t>тестовыи</a:t>
            </a:r>
            <a:r>
              <a:rPr lang="ru-RU" sz="1200" kern="1200" dirty="0">
                <a:solidFill>
                  <a:schemeClr val="tx1"/>
                </a:solidFill>
                <a:effectLst/>
                <a:latin typeface="Arial" charset="0"/>
                <a:ea typeface="+mn-ea"/>
                <a:cs typeface="+mn-cs"/>
              </a:rPr>
              <a:t>̆ случай не проходит, то создается </a:t>
            </a:r>
            <a:r>
              <a:rPr lang="ru-RU" sz="1200" kern="1200" dirty="0" err="1">
                <a:solidFill>
                  <a:schemeClr val="tx1"/>
                </a:solidFill>
                <a:effectLst/>
                <a:latin typeface="Arial" charset="0"/>
                <a:ea typeface="+mn-ea"/>
                <a:cs typeface="+mn-cs"/>
              </a:rPr>
              <a:t>рабочии</a:t>
            </a:r>
            <a:r>
              <a:rPr lang="ru-RU" sz="1200" kern="1200" dirty="0">
                <a:solidFill>
                  <a:schemeClr val="tx1"/>
                </a:solidFill>
                <a:effectLst/>
                <a:latin typeface="Arial" charset="0"/>
                <a:ea typeface="+mn-ea"/>
                <a:cs typeface="+mn-cs"/>
              </a:rPr>
              <a:t>̆ элемент "Ошибка". При блокировании задачи из-за невозможности её выполнения в текущем спринте создают </a:t>
            </a:r>
            <a:r>
              <a:rPr lang="ru-RU" sz="1200" kern="1200" dirty="0" err="1">
                <a:solidFill>
                  <a:schemeClr val="tx1"/>
                </a:solidFill>
                <a:effectLst/>
                <a:latin typeface="Arial" charset="0"/>
                <a:ea typeface="+mn-ea"/>
                <a:cs typeface="+mn-cs"/>
              </a:rPr>
              <a:t>рабочии</a:t>
            </a:r>
            <a:r>
              <a:rPr lang="ru-RU" sz="1200" kern="1200" dirty="0">
                <a:solidFill>
                  <a:schemeClr val="tx1"/>
                </a:solidFill>
                <a:effectLst/>
                <a:latin typeface="Arial" charset="0"/>
                <a:ea typeface="+mn-ea"/>
                <a:cs typeface="+mn-cs"/>
              </a:rPr>
              <a:t>̆ элемент "Препятствие". </a:t>
            </a:r>
            <a:r>
              <a:rPr lang="en" sz="1200" kern="1200" dirty="0">
                <a:solidFill>
                  <a:schemeClr val="tx1"/>
                </a:solidFill>
                <a:effectLst/>
                <a:latin typeface="Arial" charset="0"/>
                <a:ea typeface="+mn-ea"/>
                <a:cs typeface="+mn-cs"/>
              </a:rPr>
              <a:t>Scrum-</a:t>
            </a:r>
            <a:r>
              <a:rPr lang="ru-RU" sz="1200" kern="1200" dirty="0">
                <a:solidFill>
                  <a:schemeClr val="tx1"/>
                </a:solidFill>
                <a:effectLst/>
                <a:latin typeface="Arial" charset="0"/>
                <a:ea typeface="+mn-ea"/>
                <a:cs typeface="+mn-cs"/>
              </a:rPr>
              <a:t>команда может создавать вспомогательные рабочие элементы (ошибки и препятствия) в отношении элементов, на которые они влияют (задачи и тестовые случаи) и связывать эти элементы </a:t>
            </a:r>
            <a:endParaRPr lang="ru-RU" dirty="0">
              <a:effectLst/>
            </a:endParaRPr>
          </a:p>
          <a:p>
            <a:endParaRPr lang="ru-RU" dirty="0"/>
          </a:p>
        </p:txBody>
      </p:sp>
      <p:sp>
        <p:nvSpPr>
          <p:cNvPr id="4" name="Номер слайда 3"/>
          <p:cNvSpPr>
            <a:spLocks noGrp="1"/>
          </p:cNvSpPr>
          <p:nvPr>
            <p:ph type="sldNum" sz="quarter" idx="5"/>
          </p:nvPr>
        </p:nvSpPr>
        <p:spPr/>
        <p:txBody>
          <a:bodyPr/>
          <a:lstStyle/>
          <a:p>
            <a:fld id="{6F5635F1-24BA-9C4D-BA99-6417EDF83B6A}" type="slidenum">
              <a:rPr lang="ru-RU" altLang="ru-RU" smtClean="0"/>
              <a:pPr/>
              <a:t>82</a:t>
            </a:fld>
            <a:endParaRPr lang="ru-RU" altLang="ru-RU"/>
          </a:p>
        </p:txBody>
      </p:sp>
    </p:spTree>
    <p:extLst>
      <p:ext uri="{BB962C8B-B14F-4D97-AF65-F5344CB8AC3E}">
        <p14:creationId xmlns:p14="http://schemas.microsoft.com/office/powerpoint/2010/main" val="1511461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Образ слайда 1">
            <a:extLst>
              <a:ext uri="{FF2B5EF4-FFF2-40B4-BE49-F238E27FC236}">
                <a16:creationId xmlns:a16="http://schemas.microsoft.com/office/drawing/2014/main" id="{76DCCFCC-34D9-8340-9DE9-E5F125193363}"/>
              </a:ext>
            </a:extLst>
          </p:cNvPr>
          <p:cNvSpPr>
            <a:spLocks noGrp="1" noRot="1" noChangeAspect="1" noTextEdit="1"/>
          </p:cNvSpPr>
          <p:nvPr>
            <p:ph type="sldImg"/>
          </p:nvPr>
        </p:nvSpPr>
        <p:spPr>
          <a:ln/>
        </p:spPr>
      </p:sp>
      <p:sp>
        <p:nvSpPr>
          <p:cNvPr id="67587" name="Заметки 2">
            <a:extLst>
              <a:ext uri="{FF2B5EF4-FFF2-40B4-BE49-F238E27FC236}">
                <a16:creationId xmlns:a16="http://schemas.microsoft.com/office/drawing/2014/main" id="{F4B11684-4660-FA46-9D06-AB842789AD24}"/>
              </a:ext>
            </a:extLst>
          </p:cNvPr>
          <p:cNvSpPr>
            <a:spLocks noGrp="1"/>
          </p:cNvSpPr>
          <p:nvPr>
            <p:ph type="body" idx="1"/>
          </p:nvPr>
        </p:nvSpPr>
        <p:spPr>
          <a:noFill/>
        </p:spPr>
        <p:txBody>
          <a:bodyPr/>
          <a:lstStyle/>
          <a:p>
            <a:r>
              <a:rPr lang="ru-RU" altLang="ru-RU" dirty="0">
                <a:latin typeface="Arial" panose="020B0604020202020204" pitchFamily="34" charset="0"/>
              </a:rPr>
              <a:t>Сильный игрок – не обязательно ас программирования. Сильным игроком может быть средний программист, умеющий хорошо работать вместе с другими. Умение работать с коллегами – общаться и взаимодействовать – важнее, чем талант к программированию сам по себе. Команда средних программистов, умеющих работать совместно, скорее добьется успеха, чем группа суперзвезд, не способных быть командой.</a:t>
            </a:r>
            <a:endParaRPr lang="uk-UA" altLang="ru-RU" dirty="0">
              <a:latin typeface="Arial" panose="020B0604020202020204" pitchFamily="34" charset="0"/>
            </a:endParaRPr>
          </a:p>
        </p:txBody>
      </p:sp>
      <p:sp>
        <p:nvSpPr>
          <p:cNvPr id="67588" name="Номер слайда 3">
            <a:extLst>
              <a:ext uri="{FF2B5EF4-FFF2-40B4-BE49-F238E27FC236}">
                <a16:creationId xmlns:a16="http://schemas.microsoft.com/office/drawing/2014/main" id="{DE67A316-4A39-A54E-B7E1-A4B6B5E1D29E}"/>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21AD84C-A1DB-9B45-BD5F-AE384041564F}" type="slidenum">
              <a:rPr lang="ru-RU" altLang="ru-RU"/>
              <a:pPr eaLnBrk="1" hangingPunct="1">
                <a:spcBef>
                  <a:spcPct val="0"/>
                </a:spcBef>
              </a:pPr>
              <a:t>17</a:t>
            </a:fld>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14">
            <a:extLst>
              <a:ext uri="{FF2B5EF4-FFF2-40B4-BE49-F238E27FC236}">
                <a16:creationId xmlns:a16="http://schemas.microsoft.com/office/drawing/2014/main" id="{EEB4E717-22F9-AC40-9713-41EACBF4DA81}"/>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29C6B7A2-D80D-3F46-B816-DEDE00CC45E5}" type="slidenum">
              <a:rPr lang="ru-RU" altLang="ru-RU"/>
              <a:pPr eaLnBrk="1" hangingPunct="1">
                <a:spcBef>
                  <a:spcPct val="0"/>
                </a:spcBef>
              </a:pPr>
              <a:t>25</a:t>
            </a:fld>
            <a:endParaRPr lang="ru-RU" altLang="ru-RU"/>
          </a:p>
        </p:txBody>
      </p:sp>
      <p:sp>
        <p:nvSpPr>
          <p:cNvPr id="68611" name="Text Box 1">
            <a:extLst>
              <a:ext uri="{FF2B5EF4-FFF2-40B4-BE49-F238E27FC236}">
                <a16:creationId xmlns:a16="http://schemas.microsoft.com/office/drawing/2014/main" id="{78E0FF8D-D194-8140-B120-A4DE2E1D3BD0}"/>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5D0D466A-134E-AE4D-ABAD-AA65CDD016F0}"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25</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68612" name="Rectangle 2">
            <a:extLst>
              <a:ext uri="{FF2B5EF4-FFF2-40B4-BE49-F238E27FC236}">
                <a16:creationId xmlns:a16="http://schemas.microsoft.com/office/drawing/2014/main" id="{E46F6518-83CC-3046-B11D-A2DA6498B4DE}"/>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68613" name="Rectangle 3">
            <a:extLst>
              <a:ext uri="{FF2B5EF4-FFF2-40B4-BE49-F238E27FC236}">
                <a16:creationId xmlns:a16="http://schemas.microsoft.com/office/drawing/2014/main" id="{E3788814-8B22-9E40-B6E7-5B8843D55D01}"/>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14">
            <a:extLst>
              <a:ext uri="{FF2B5EF4-FFF2-40B4-BE49-F238E27FC236}">
                <a16:creationId xmlns:a16="http://schemas.microsoft.com/office/drawing/2014/main" id="{34FE1CFC-5FA2-D344-B2EE-420C52FB24AD}"/>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B0A000C-CA71-164B-8328-23C9737558BA}" type="slidenum">
              <a:rPr lang="ru-RU" altLang="ru-RU"/>
              <a:pPr eaLnBrk="1" hangingPunct="1">
                <a:spcBef>
                  <a:spcPct val="0"/>
                </a:spcBef>
              </a:pPr>
              <a:t>26</a:t>
            </a:fld>
            <a:endParaRPr lang="ru-RU" altLang="ru-RU"/>
          </a:p>
        </p:txBody>
      </p:sp>
      <p:sp>
        <p:nvSpPr>
          <p:cNvPr id="69635" name="Text Box 1">
            <a:extLst>
              <a:ext uri="{FF2B5EF4-FFF2-40B4-BE49-F238E27FC236}">
                <a16:creationId xmlns:a16="http://schemas.microsoft.com/office/drawing/2014/main" id="{9E7D8376-98BF-8940-85F1-8C18756530C1}"/>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E8F40218-28EA-1C4A-A8D9-744D28EB48B1}"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26</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69636" name="Rectangle 2">
            <a:extLst>
              <a:ext uri="{FF2B5EF4-FFF2-40B4-BE49-F238E27FC236}">
                <a16:creationId xmlns:a16="http://schemas.microsoft.com/office/drawing/2014/main" id="{E3FA9F9C-0440-0F4F-85DD-20A638664DAE}"/>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69637" name="Rectangle 3">
            <a:extLst>
              <a:ext uri="{FF2B5EF4-FFF2-40B4-BE49-F238E27FC236}">
                <a16:creationId xmlns:a16="http://schemas.microsoft.com/office/drawing/2014/main" id="{147A1163-F58B-8140-B94B-C72601006AAD}"/>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sz="1100">
              <a:solidFill>
                <a:srgbClr val="000000"/>
              </a:solidFill>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14">
            <a:extLst>
              <a:ext uri="{FF2B5EF4-FFF2-40B4-BE49-F238E27FC236}">
                <a16:creationId xmlns:a16="http://schemas.microsoft.com/office/drawing/2014/main" id="{DE094D38-70BA-C04A-BB1F-8B827A192EE0}"/>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D978CDD-FCF4-5541-BC8B-74946EDCB794}" type="slidenum">
              <a:rPr lang="ru-RU" altLang="ru-RU"/>
              <a:pPr eaLnBrk="1" hangingPunct="1">
                <a:spcBef>
                  <a:spcPct val="0"/>
                </a:spcBef>
              </a:pPr>
              <a:t>27</a:t>
            </a:fld>
            <a:endParaRPr lang="ru-RU" altLang="ru-RU"/>
          </a:p>
        </p:txBody>
      </p:sp>
      <p:sp>
        <p:nvSpPr>
          <p:cNvPr id="70659" name="Text Box 1">
            <a:extLst>
              <a:ext uri="{FF2B5EF4-FFF2-40B4-BE49-F238E27FC236}">
                <a16:creationId xmlns:a16="http://schemas.microsoft.com/office/drawing/2014/main" id="{D3C7EAFA-D6AE-3C48-912C-53C0C6B5316F}"/>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493D6DD5-6E07-7946-84C9-5C78C2706961}"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27</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70660" name="Rectangle 2">
            <a:extLst>
              <a:ext uri="{FF2B5EF4-FFF2-40B4-BE49-F238E27FC236}">
                <a16:creationId xmlns:a16="http://schemas.microsoft.com/office/drawing/2014/main" id="{75E328BC-A5FE-DF41-9FED-2E12A8A0FFF1}"/>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70661" name="Rectangle 3">
            <a:extLst>
              <a:ext uri="{FF2B5EF4-FFF2-40B4-BE49-F238E27FC236}">
                <a16:creationId xmlns:a16="http://schemas.microsoft.com/office/drawing/2014/main" id="{A9114D07-27A0-8143-9EF2-5675603EB6B3}"/>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sz="1100">
              <a:solidFill>
                <a:srgbClr val="000000"/>
              </a:solidFill>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4">
            <a:extLst>
              <a:ext uri="{FF2B5EF4-FFF2-40B4-BE49-F238E27FC236}">
                <a16:creationId xmlns:a16="http://schemas.microsoft.com/office/drawing/2014/main" id="{57B009D7-B7E3-3745-8588-3FDAA1B25CEB}"/>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5AC3119-D424-1E4E-98AE-FAD2B9C36D72}" type="slidenum">
              <a:rPr lang="ru-RU" altLang="ru-RU"/>
              <a:pPr eaLnBrk="1" hangingPunct="1">
                <a:spcBef>
                  <a:spcPct val="0"/>
                </a:spcBef>
              </a:pPr>
              <a:t>28</a:t>
            </a:fld>
            <a:endParaRPr lang="ru-RU" altLang="ru-RU"/>
          </a:p>
        </p:txBody>
      </p:sp>
      <p:sp>
        <p:nvSpPr>
          <p:cNvPr id="71683" name="Text Box 1">
            <a:extLst>
              <a:ext uri="{FF2B5EF4-FFF2-40B4-BE49-F238E27FC236}">
                <a16:creationId xmlns:a16="http://schemas.microsoft.com/office/drawing/2014/main" id="{4CF532D7-120E-1949-9D1C-64D786A5160A}"/>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578A9252-FF32-274F-BE99-4DB5ABEC34C0}"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28</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71684" name="Rectangle 2">
            <a:extLst>
              <a:ext uri="{FF2B5EF4-FFF2-40B4-BE49-F238E27FC236}">
                <a16:creationId xmlns:a16="http://schemas.microsoft.com/office/drawing/2014/main" id="{6611ACE4-4A00-5344-86CF-5D6F782F3861}"/>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71685" name="Rectangle 3">
            <a:extLst>
              <a:ext uri="{FF2B5EF4-FFF2-40B4-BE49-F238E27FC236}">
                <a16:creationId xmlns:a16="http://schemas.microsoft.com/office/drawing/2014/main" id="{F8A77358-3489-C24A-AEC9-6ACC047A504A}"/>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14">
            <a:extLst>
              <a:ext uri="{FF2B5EF4-FFF2-40B4-BE49-F238E27FC236}">
                <a16:creationId xmlns:a16="http://schemas.microsoft.com/office/drawing/2014/main" id="{80673900-8E8D-A04D-8FEB-E3324ECD550E}"/>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E3BF30A3-9986-4743-9B72-DD6BEF971C44}" type="slidenum">
              <a:rPr lang="ru-RU" altLang="ru-RU"/>
              <a:pPr eaLnBrk="1" hangingPunct="1">
                <a:spcBef>
                  <a:spcPct val="0"/>
                </a:spcBef>
              </a:pPr>
              <a:t>29</a:t>
            </a:fld>
            <a:endParaRPr lang="ru-RU" altLang="ru-RU"/>
          </a:p>
        </p:txBody>
      </p:sp>
      <p:sp>
        <p:nvSpPr>
          <p:cNvPr id="72707" name="Text Box 1">
            <a:extLst>
              <a:ext uri="{FF2B5EF4-FFF2-40B4-BE49-F238E27FC236}">
                <a16:creationId xmlns:a16="http://schemas.microsoft.com/office/drawing/2014/main" id="{E8E29AF7-2DF2-3C4B-A2A8-1DB19BF9CA8A}"/>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DD259618-14FE-AB4C-AC06-F1BBD0B589F2}"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29</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72708" name="Rectangle 2">
            <a:extLst>
              <a:ext uri="{FF2B5EF4-FFF2-40B4-BE49-F238E27FC236}">
                <a16:creationId xmlns:a16="http://schemas.microsoft.com/office/drawing/2014/main" id="{985D5AC3-E370-3C40-B8F1-957685AB1A4F}"/>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72709" name="Rectangle 3">
            <a:extLst>
              <a:ext uri="{FF2B5EF4-FFF2-40B4-BE49-F238E27FC236}">
                <a16:creationId xmlns:a16="http://schemas.microsoft.com/office/drawing/2014/main" id="{5E3AA531-4EC1-4A4F-AAA1-59997F9B2FFB}"/>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14">
            <a:extLst>
              <a:ext uri="{FF2B5EF4-FFF2-40B4-BE49-F238E27FC236}">
                <a16:creationId xmlns:a16="http://schemas.microsoft.com/office/drawing/2014/main" id="{950C13F3-113A-A54A-9BBC-7724F04F8468}"/>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33F17C40-5831-9D4D-A880-D3BF16FDBC5F}" type="slidenum">
              <a:rPr lang="ru-RU" altLang="ru-RU"/>
              <a:pPr eaLnBrk="1" hangingPunct="1">
                <a:spcBef>
                  <a:spcPct val="0"/>
                </a:spcBef>
              </a:pPr>
              <a:t>30</a:t>
            </a:fld>
            <a:endParaRPr lang="ru-RU" altLang="ru-RU"/>
          </a:p>
        </p:txBody>
      </p:sp>
      <p:sp>
        <p:nvSpPr>
          <p:cNvPr id="73731" name="Text Box 1">
            <a:extLst>
              <a:ext uri="{FF2B5EF4-FFF2-40B4-BE49-F238E27FC236}">
                <a16:creationId xmlns:a16="http://schemas.microsoft.com/office/drawing/2014/main" id="{B3862F1D-8EE6-C948-B285-77D35C471097}"/>
              </a:ext>
            </a:extLst>
          </p:cNvPr>
          <p:cNvSpPr txBox="1">
            <a:spLocks noChangeArrowheads="1"/>
          </p:cNvSpPr>
          <p:nvPr/>
        </p:nvSpPr>
        <p:spPr bwMode="auto">
          <a:xfrm>
            <a:off x="3883025" y="8685213"/>
            <a:ext cx="29670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1pPr>
            <a:lvl2pPr marL="742950" indent="-28575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2pPr>
            <a:lvl3pPr marL="11430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3pPr>
            <a:lvl4pPr marL="16002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4pPr>
            <a:lvl5pPr marL="2057400" indent="-228600" eaLnBrk="0" hangingPunct="0">
              <a:spcBef>
                <a:spcPct val="30000"/>
              </a:spcBef>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5pPr>
            <a:lvl6pPr marL="25146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6pPr>
            <a:lvl7pPr marL="29718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7pPr>
            <a:lvl8pPr marL="34290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8pPr>
            <a:lvl9pPr marL="3886200" indent="-228600" eaLnBrk="0" fontAlgn="base" hangingPunct="0">
              <a:spcBef>
                <a:spcPct val="30000"/>
              </a:spcBef>
              <a:spcAft>
                <a:spcPct val="0"/>
              </a:spcAft>
              <a:tabLst>
                <a:tab pos="0" algn="l"/>
                <a:tab pos="392113" algn="l"/>
                <a:tab pos="785813" algn="l"/>
                <a:tab pos="1179513" algn="l"/>
                <a:tab pos="1573213" algn="l"/>
                <a:tab pos="1966913" algn="l"/>
                <a:tab pos="2360613" algn="l"/>
                <a:tab pos="2754313" algn="l"/>
                <a:tab pos="3148013" algn="l"/>
                <a:tab pos="3543300" algn="l"/>
                <a:tab pos="3937000" algn="l"/>
                <a:tab pos="4330700" algn="l"/>
                <a:tab pos="4724400" algn="l"/>
                <a:tab pos="5118100" algn="l"/>
                <a:tab pos="5511800" algn="l"/>
                <a:tab pos="5905500" algn="l"/>
                <a:tab pos="6299200" algn="l"/>
                <a:tab pos="6692900" algn="l"/>
                <a:tab pos="7088188" algn="l"/>
                <a:tab pos="7481888" algn="l"/>
                <a:tab pos="7875588" algn="l"/>
              </a:tabLst>
              <a:defRPr sz="1200">
                <a:solidFill>
                  <a:schemeClr val="tx1"/>
                </a:solidFill>
                <a:latin typeface="Arial" panose="020B0604020202020204" pitchFamily="34" charset="0"/>
              </a:defRPr>
            </a:lvl9pPr>
          </a:lstStyle>
          <a:p>
            <a:pPr algn="r" eaLnBrk="1" hangingPunct="1">
              <a:spcBef>
                <a:spcPct val="0"/>
              </a:spcBef>
            </a:pPr>
            <a:fld id="{8114EC88-F730-624F-9DA5-A08099753F1D}" type="slidenum">
              <a:rPr lang="ru-RU" altLang="ru-RU">
                <a:solidFill>
                  <a:srgbClr val="000000"/>
                </a:solidFill>
                <a:latin typeface="Times New Roman" panose="02020603050405020304" pitchFamily="18" charset="0"/>
                <a:ea typeface="DejaVu Sans" pitchFamily="34" charset="0"/>
                <a:cs typeface="DejaVu Sans" pitchFamily="34" charset="0"/>
              </a:rPr>
              <a:pPr algn="r" eaLnBrk="1" hangingPunct="1">
                <a:spcBef>
                  <a:spcPct val="0"/>
                </a:spcBef>
              </a:pPr>
              <a:t>30</a:t>
            </a:fld>
            <a:endParaRPr lang="ru-RU" altLang="ru-RU">
              <a:solidFill>
                <a:srgbClr val="000000"/>
              </a:solidFill>
              <a:latin typeface="Times New Roman" panose="02020603050405020304" pitchFamily="18" charset="0"/>
              <a:ea typeface="DejaVu Sans" pitchFamily="34" charset="0"/>
              <a:cs typeface="DejaVu Sans" pitchFamily="34" charset="0"/>
            </a:endParaRPr>
          </a:p>
        </p:txBody>
      </p:sp>
      <p:sp>
        <p:nvSpPr>
          <p:cNvPr id="73732" name="Rectangle 2">
            <a:extLst>
              <a:ext uri="{FF2B5EF4-FFF2-40B4-BE49-F238E27FC236}">
                <a16:creationId xmlns:a16="http://schemas.microsoft.com/office/drawing/2014/main" id="{CC3367B9-E41D-8F4C-BC5B-5AC929FC1061}"/>
              </a:ext>
            </a:extLst>
          </p:cNvPr>
          <p:cNvSpPr>
            <a:spLocks noGrp="1" noRot="1" noChangeAspect="1" noChangeArrowheads="1" noTextEdit="1"/>
          </p:cNvSpPr>
          <p:nvPr>
            <p:ph type="sldImg"/>
          </p:nvPr>
        </p:nvSpPr>
        <p:spPr>
          <a:xfrm>
            <a:off x="1143000" y="695325"/>
            <a:ext cx="4570413" cy="3427413"/>
          </a:xfrm>
          <a:solidFill>
            <a:srgbClr val="FFFFFF"/>
          </a:solidFill>
          <a:ln/>
        </p:spPr>
      </p:sp>
      <p:sp>
        <p:nvSpPr>
          <p:cNvPr id="73733" name="Rectangle 3">
            <a:extLst>
              <a:ext uri="{FF2B5EF4-FFF2-40B4-BE49-F238E27FC236}">
                <a16:creationId xmlns:a16="http://schemas.microsoft.com/office/drawing/2014/main" id="{876513B2-90A9-1142-AF56-D9E00FFABBD2}"/>
              </a:ext>
            </a:extLst>
          </p:cNvPr>
          <p:cNvSpPr>
            <a:spLocks noGrp="1" noChangeArrowheads="1"/>
          </p:cNvSpPr>
          <p:nvPr>
            <p:ph type="body" idx="1"/>
          </p:nvPr>
        </p:nvSpPr>
        <p:spPr>
          <a:xfrm>
            <a:off x="685800" y="4343400"/>
            <a:ext cx="5475288" cy="4103688"/>
          </a:xfrm>
          <a:noFill/>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ru-RU" altLang="ru-RU" sz="1100">
              <a:solidFill>
                <a:srgbClr val="000000"/>
              </a:solidFill>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Line 2">
            <a:extLst>
              <a:ext uri="{FF2B5EF4-FFF2-40B4-BE49-F238E27FC236}">
                <a16:creationId xmlns:a16="http://schemas.microsoft.com/office/drawing/2014/main" id="{357DE51C-DFB6-8B47-A573-03D53D0E717A}"/>
              </a:ext>
            </a:extLst>
          </p:cNvPr>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nvGrpSpPr>
          <p:cNvPr id="5" name="Group 8">
            <a:extLst>
              <a:ext uri="{FF2B5EF4-FFF2-40B4-BE49-F238E27FC236}">
                <a16:creationId xmlns:a16="http://schemas.microsoft.com/office/drawing/2014/main" id="{FF3154C7-35E5-1842-9C96-E0EE2EFCD7A7}"/>
              </a:ext>
            </a:extLst>
          </p:cNvPr>
          <p:cNvGrpSpPr>
            <a:grpSpLocks/>
          </p:cNvGrpSpPr>
          <p:nvPr/>
        </p:nvGrpSpPr>
        <p:grpSpPr bwMode="auto">
          <a:xfrm>
            <a:off x="7493000" y="2992438"/>
            <a:ext cx="1338263" cy="2189162"/>
            <a:chOff x="4704" y="1885"/>
            <a:chExt cx="843" cy="1379"/>
          </a:xfrm>
        </p:grpSpPr>
        <p:sp>
          <p:nvSpPr>
            <p:cNvPr id="6" name="Oval 9">
              <a:extLst>
                <a:ext uri="{FF2B5EF4-FFF2-40B4-BE49-F238E27FC236}">
                  <a16:creationId xmlns:a16="http://schemas.microsoft.com/office/drawing/2014/main" id="{AE302092-828B-D14E-AD7F-EE16F2A3BD2F}"/>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7" name="Oval 10">
              <a:extLst>
                <a:ext uri="{FF2B5EF4-FFF2-40B4-BE49-F238E27FC236}">
                  <a16:creationId xmlns:a16="http://schemas.microsoft.com/office/drawing/2014/main" id="{3F8848AF-EB4D-6642-89DF-2AD8ABC2AEAC}"/>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8" name="Oval 11">
              <a:extLst>
                <a:ext uri="{FF2B5EF4-FFF2-40B4-BE49-F238E27FC236}">
                  <a16:creationId xmlns:a16="http://schemas.microsoft.com/office/drawing/2014/main" id="{38005528-87A8-E844-85C9-9E4892B846B9}"/>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9" name="Oval 12">
              <a:extLst>
                <a:ext uri="{FF2B5EF4-FFF2-40B4-BE49-F238E27FC236}">
                  <a16:creationId xmlns:a16="http://schemas.microsoft.com/office/drawing/2014/main" id="{DC5A39B1-1B58-794F-A5D4-225FB6F474C4}"/>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 name="Oval 13">
              <a:extLst>
                <a:ext uri="{FF2B5EF4-FFF2-40B4-BE49-F238E27FC236}">
                  <a16:creationId xmlns:a16="http://schemas.microsoft.com/office/drawing/2014/main" id="{E73C33BE-3AD8-024B-9D18-06D40623A37C}"/>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1" name="Oval 14">
              <a:extLst>
                <a:ext uri="{FF2B5EF4-FFF2-40B4-BE49-F238E27FC236}">
                  <a16:creationId xmlns:a16="http://schemas.microsoft.com/office/drawing/2014/main" id="{AC281B9F-B0FF-4542-965C-34DB0830D117}"/>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2" name="Oval 15">
              <a:extLst>
                <a:ext uri="{FF2B5EF4-FFF2-40B4-BE49-F238E27FC236}">
                  <a16:creationId xmlns:a16="http://schemas.microsoft.com/office/drawing/2014/main" id="{6BF9BA3D-A4C1-D944-B3ED-3A0C11F24F47}"/>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3" name="Oval 16">
              <a:extLst>
                <a:ext uri="{FF2B5EF4-FFF2-40B4-BE49-F238E27FC236}">
                  <a16:creationId xmlns:a16="http://schemas.microsoft.com/office/drawing/2014/main" id="{A8484665-DDA9-7B4E-A1F3-B5C7E701DEBE}"/>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4" name="Oval 17">
              <a:extLst>
                <a:ext uri="{FF2B5EF4-FFF2-40B4-BE49-F238E27FC236}">
                  <a16:creationId xmlns:a16="http://schemas.microsoft.com/office/drawing/2014/main" id="{28D46580-8A95-6E44-852D-0EE115B4482B}"/>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5" name="Oval 18">
              <a:extLst>
                <a:ext uri="{FF2B5EF4-FFF2-40B4-BE49-F238E27FC236}">
                  <a16:creationId xmlns:a16="http://schemas.microsoft.com/office/drawing/2014/main" id="{073CA735-A7DB-744E-98C8-4F287815721E}"/>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6" name="Oval 19">
              <a:extLst>
                <a:ext uri="{FF2B5EF4-FFF2-40B4-BE49-F238E27FC236}">
                  <a16:creationId xmlns:a16="http://schemas.microsoft.com/office/drawing/2014/main" id="{089E676F-6AB3-C545-8CE6-94C02B1BF86F}"/>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7" name="Oval 20">
              <a:extLst>
                <a:ext uri="{FF2B5EF4-FFF2-40B4-BE49-F238E27FC236}">
                  <a16:creationId xmlns:a16="http://schemas.microsoft.com/office/drawing/2014/main" id="{645A8EDF-6B89-E84E-935B-BDAF398A5BF1}"/>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8" name="Oval 21">
              <a:extLst>
                <a:ext uri="{FF2B5EF4-FFF2-40B4-BE49-F238E27FC236}">
                  <a16:creationId xmlns:a16="http://schemas.microsoft.com/office/drawing/2014/main" id="{FF322570-49C7-B240-BFD3-71638113D5F8}"/>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9" name="Oval 22">
              <a:extLst>
                <a:ext uri="{FF2B5EF4-FFF2-40B4-BE49-F238E27FC236}">
                  <a16:creationId xmlns:a16="http://schemas.microsoft.com/office/drawing/2014/main" id="{E9AC8DFF-204F-244F-AD84-0D6CD39CD8BA}"/>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20" name="Oval 23">
              <a:extLst>
                <a:ext uri="{FF2B5EF4-FFF2-40B4-BE49-F238E27FC236}">
                  <a16:creationId xmlns:a16="http://schemas.microsoft.com/office/drawing/2014/main" id="{DE9D5A1B-3741-E549-9BBA-0BE8E930DBBD}"/>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21" name="Oval 24">
              <a:extLst>
                <a:ext uri="{FF2B5EF4-FFF2-40B4-BE49-F238E27FC236}">
                  <a16:creationId xmlns:a16="http://schemas.microsoft.com/office/drawing/2014/main" id="{D786F73D-48F1-0D49-A263-6A9BE7E1BA8C}"/>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22" name="Oval 25">
              <a:extLst>
                <a:ext uri="{FF2B5EF4-FFF2-40B4-BE49-F238E27FC236}">
                  <a16:creationId xmlns:a16="http://schemas.microsoft.com/office/drawing/2014/main" id="{111B3D4C-EEF4-4E4E-A64C-CC20C052FDBE}"/>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23" name="Oval 26">
              <a:extLst>
                <a:ext uri="{FF2B5EF4-FFF2-40B4-BE49-F238E27FC236}">
                  <a16:creationId xmlns:a16="http://schemas.microsoft.com/office/drawing/2014/main" id="{4B74EE68-17BF-BA49-9A2E-B26A02CB86A2}"/>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24" name="Oval 27">
              <a:extLst>
                <a:ext uri="{FF2B5EF4-FFF2-40B4-BE49-F238E27FC236}">
                  <a16:creationId xmlns:a16="http://schemas.microsoft.com/office/drawing/2014/main" id="{6F1729DA-B705-DB4F-93B9-8086BD72882B}"/>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25" name="Oval 28">
              <a:extLst>
                <a:ext uri="{FF2B5EF4-FFF2-40B4-BE49-F238E27FC236}">
                  <a16:creationId xmlns:a16="http://schemas.microsoft.com/office/drawing/2014/main" id="{0A0E97CC-1A89-014F-B842-EB34F8393823}"/>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26" name="Oval 29">
              <a:extLst>
                <a:ext uri="{FF2B5EF4-FFF2-40B4-BE49-F238E27FC236}">
                  <a16:creationId xmlns:a16="http://schemas.microsoft.com/office/drawing/2014/main" id="{2F525BEC-65D8-FA4C-8AA8-F875431E2DB2}"/>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27" name="Oval 30">
              <a:extLst>
                <a:ext uri="{FF2B5EF4-FFF2-40B4-BE49-F238E27FC236}">
                  <a16:creationId xmlns:a16="http://schemas.microsoft.com/office/drawing/2014/main" id="{67F2F6F2-EB1E-754E-A7C6-EE625DA2413D}"/>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28" name="Oval 31">
              <a:extLst>
                <a:ext uri="{FF2B5EF4-FFF2-40B4-BE49-F238E27FC236}">
                  <a16:creationId xmlns:a16="http://schemas.microsoft.com/office/drawing/2014/main" id="{2B0CB2C4-26EE-5D45-91CF-607745BD9522}"/>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29" name="Oval 32">
              <a:extLst>
                <a:ext uri="{FF2B5EF4-FFF2-40B4-BE49-F238E27FC236}">
                  <a16:creationId xmlns:a16="http://schemas.microsoft.com/office/drawing/2014/main" id="{D717758F-B69F-D646-8DE6-498D75941D94}"/>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30" name="Oval 33">
              <a:extLst>
                <a:ext uri="{FF2B5EF4-FFF2-40B4-BE49-F238E27FC236}">
                  <a16:creationId xmlns:a16="http://schemas.microsoft.com/office/drawing/2014/main" id="{7207D298-98B9-AD40-ACB9-78211450BC39}"/>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31" name="Oval 34">
              <a:extLst>
                <a:ext uri="{FF2B5EF4-FFF2-40B4-BE49-F238E27FC236}">
                  <a16:creationId xmlns:a16="http://schemas.microsoft.com/office/drawing/2014/main" id="{8C6E51F1-6500-3048-83C7-192BB3A77E69}"/>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32" name="Oval 35">
              <a:extLst>
                <a:ext uri="{FF2B5EF4-FFF2-40B4-BE49-F238E27FC236}">
                  <a16:creationId xmlns:a16="http://schemas.microsoft.com/office/drawing/2014/main" id="{DFA6ECB3-2720-3B48-9161-E50D30FA63A1}"/>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33" name="Oval 36">
              <a:extLst>
                <a:ext uri="{FF2B5EF4-FFF2-40B4-BE49-F238E27FC236}">
                  <a16:creationId xmlns:a16="http://schemas.microsoft.com/office/drawing/2014/main" id="{7C6A8636-029C-E045-80B1-807E4E0C0A85}"/>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34" name="Oval 37">
              <a:extLst>
                <a:ext uri="{FF2B5EF4-FFF2-40B4-BE49-F238E27FC236}">
                  <a16:creationId xmlns:a16="http://schemas.microsoft.com/office/drawing/2014/main" id="{1FF61814-17B6-EF42-90A8-5D9F190D3DA4}"/>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35" name="Oval 38">
              <a:extLst>
                <a:ext uri="{FF2B5EF4-FFF2-40B4-BE49-F238E27FC236}">
                  <a16:creationId xmlns:a16="http://schemas.microsoft.com/office/drawing/2014/main" id="{B594CD30-1DC3-354B-BF42-863C0F333735}"/>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36" name="Oval 39">
              <a:extLst>
                <a:ext uri="{FF2B5EF4-FFF2-40B4-BE49-F238E27FC236}">
                  <a16:creationId xmlns:a16="http://schemas.microsoft.com/office/drawing/2014/main" id="{DB6BDB4C-EB97-5842-8C69-14A00E92572B}"/>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grpSp>
      <p:sp>
        <p:nvSpPr>
          <p:cNvPr id="37" name="Line 40">
            <a:extLst>
              <a:ext uri="{FF2B5EF4-FFF2-40B4-BE49-F238E27FC236}">
                <a16:creationId xmlns:a16="http://schemas.microsoft.com/office/drawing/2014/main" id="{D7FB6B78-C302-8E47-8504-41FACBFA6E6E}"/>
              </a:ext>
            </a:extLst>
          </p:cNvPr>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5123" name="Rectangle 3"/>
          <p:cNvSpPr>
            <a:spLocks noGrp="1" noChangeArrowheads="1"/>
          </p:cNvSpPr>
          <p:nvPr>
            <p:ph type="ctrTitle"/>
          </p:nvPr>
        </p:nvSpPr>
        <p:spPr>
          <a:xfrm>
            <a:off x="315913" y="466725"/>
            <a:ext cx="6781800" cy="2133600"/>
          </a:xfrm>
        </p:spPr>
        <p:txBody>
          <a:bodyPr/>
          <a:lstStyle>
            <a:lvl1pPr algn="r">
              <a:defRPr sz="4800"/>
            </a:lvl1pPr>
          </a:lstStyle>
          <a:p>
            <a:pPr lvl="0"/>
            <a:r>
              <a:rPr lang="ru-RU" altLang="en-US" noProof="0"/>
              <a:t>Образец заголовка</a:t>
            </a:r>
          </a:p>
        </p:txBody>
      </p:sp>
      <p:sp>
        <p:nvSpPr>
          <p:cNvPr id="512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ru-RU" altLang="en-US" noProof="0"/>
              <a:t>Образец подзаголовка</a:t>
            </a:r>
          </a:p>
        </p:txBody>
      </p:sp>
      <p:sp>
        <p:nvSpPr>
          <p:cNvPr id="38" name="Rectangle 5">
            <a:extLst>
              <a:ext uri="{FF2B5EF4-FFF2-40B4-BE49-F238E27FC236}">
                <a16:creationId xmlns:a16="http://schemas.microsoft.com/office/drawing/2014/main" id="{82518BD3-804E-0F4A-AE6D-563A8BCCA76E}"/>
              </a:ext>
            </a:extLst>
          </p:cNvPr>
          <p:cNvSpPr>
            <a:spLocks noGrp="1" noChangeArrowheads="1"/>
          </p:cNvSpPr>
          <p:nvPr>
            <p:ph type="dt" sz="half" idx="10"/>
          </p:nvPr>
        </p:nvSpPr>
        <p:spPr/>
        <p:txBody>
          <a:bodyPr/>
          <a:lstStyle>
            <a:lvl1pPr>
              <a:defRPr/>
            </a:lvl1pPr>
          </a:lstStyle>
          <a:p>
            <a:pPr>
              <a:defRPr/>
            </a:pPr>
            <a:fld id="{4EB546C2-8757-8B46-A2F1-04FEC0B29183}" type="datetime1">
              <a:rPr lang="ru-RU" altLang="en-US" smtClean="0"/>
              <a:t>12.12.2019</a:t>
            </a:fld>
            <a:endParaRPr lang="ru-RU" altLang="en-US"/>
          </a:p>
        </p:txBody>
      </p:sp>
      <p:sp>
        <p:nvSpPr>
          <p:cNvPr id="39" name="Rectangle 6">
            <a:extLst>
              <a:ext uri="{FF2B5EF4-FFF2-40B4-BE49-F238E27FC236}">
                <a16:creationId xmlns:a16="http://schemas.microsoft.com/office/drawing/2014/main" id="{92B3F572-7AA9-8B4E-B64C-67D31B968793}"/>
              </a:ext>
            </a:extLst>
          </p:cNvPr>
          <p:cNvSpPr>
            <a:spLocks noGrp="1" noChangeArrowheads="1"/>
          </p:cNvSpPr>
          <p:nvPr>
            <p:ph type="ftr" sz="quarter" idx="11"/>
          </p:nvPr>
        </p:nvSpPr>
        <p:spPr/>
        <p:txBody>
          <a:bodyPr/>
          <a:lstStyle>
            <a:lvl1pPr>
              <a:defRPr/>
            </a:lvl1pPr>
          </a:lstStyle>
          <a:p>
            <a:pPr>
              <a:defRPr/>
            </a:pPr>
            <a:r>
              <a:rPr lang="ru-RU" altLang="en-US"/>
              <a:t>Модели процесса разработки</a:t>
            </a:r>
          </a:p>
        </p:txBody>
      </p:sp>
      <p:sp>
        <p:nvSpPr>
          <p:cNvPr id="40" name="Rectangle 7">
            <a:extLst>
              <a:ext uri="{FF2B5EF4-FFF2-40B4-BE49-F238E27FC236}">
                <a16:creationId xmlns:a16="http://schemas.microsoft.com/office/drawing/2014/main" id="{7CB1F1A7-D686-2E48-8A53-6AD2B513AEB4}"/>
              </a:ext>
            </a:extLst>
          </p:cNvPr>
          <p:cNvSpPr>
            <a:spLocks noGrp="1" noChangeArrowheads="1"/>
          </p:cNvSpPr>
          <p:nvPr>
            <p:ph type="sldNum" sz="quarter" idx="12"/>
          </p:nvPr>
        </p:nvSpPr>
        <p:spPr/>
        <p:txBody>
          <a:bodyPr/>
          <a:lstStyle>
            <a:lvl1pPr>
              <a:defRPr/>
            </a:lvl1pPr>
          </a:lstStyle>
          <a:p>
            <a:fld id="{4C74C800-ABCC-FC4A-A24F-4A8A7D1601EC}" type="slidenum">
              <a:rPr lang="ru-RU" altLang="en-US"/>
              <a:pPr/>
              <a:t>‹#›</a:t>
            </a:fld>
            <a:endParaRPr lang="ru-RU" altLang="en-US"/>
          </a:p>
        </p:txBody>
      </p:sp>
    </p:spTree>
    <p:extLst>
      <p:ext uri="{BB962C8B-B14F-4D97-AF65-F5344CB8AC3E}">
        <p14:creationId xmlns:p14="http://schemas.microsoft.com/office/powerpoint/2010/main" val="2360499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Rectangle 5">
            <a:extLst>
              <a:ext uri="{FF2B5EF4-FFF2-40B4-BE49-F238E27FC236}">
                <a16:creationId xmlns:a16="http://schemas.microsoft.com/office/drawing/2014/main" id="{D9C8B914-8DC0-5E4E-8C45-22AFF2AD9ED5}"/>
              </a:ext>
            </a:extLst>
          </p:cNvPr>
          <p:cNvSpPr>
            <a:spLocks noGrp="1" noChangeArrowheads="1"/>
          </p:cNvSpPr>
          <p:nvPr>
            <p:ph type="dt" sz="half" idx="10"/>
          </p:nvPr>
        </p:nvSpPr>
        <p:spPr>
          <a:ln/>
        </p:spPr>
        <p:txBody>
          <a:bodyPr/>
          <a:lstStyle>
            <a:lvl1pPr>
              <a:defRPr/>
            </a:lvl1pPr>
          </a:lstStyle>
          <a:p>
            <a:pPr>
              <a:defRPr/>
            </a:pPr>
            <a:fld id="{5BF960C6-BE04-6C49-BF05-10A43A95762C}" type="datetime1">
              <a:rPr lang="ru-RU" altLang="en-US" smtClean="0"/>
              <a:t>12.12.2019</a:t>
            </a:fld>
            <a:endParaRPr lang="ru-RU" altLang="en-US"/>
          </a:p>
        </p:txBody>
      </p:sp>
      <p:sp>
        <p:nvSpPr>
          <p:cNvPr id="5" name="Rectangle 6">
            <a:extLst>
              <a:ext uri="{FF2B5EF4-FFF2-40B4-BE49-F238E27FC236}">
                <a16:creationId xmlns:a16="http://schemas.microsoft.com/office/drawing/2014/main" id="{08F8C82F-730A-A747-882C-00CDE7CF8B09}"/>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6" name="Rectangle 7">
            <a:extLst>
              <a:ext uri="{FF2B5EF4-FFF2-40B4-BE49-F238E27FC236}">
                <a16:creationId xmlns:a16="http://schemas.microsoft.com/office/drawing/2014/main" id="{0A03D3A7-45C8-7A43-8B88-B2B110AB53EC}"/>
              </a:ext>
            </a:extLst>
          </p:cNvPr>
          <p:cNvSpPr>
            <a:spLocks noGrp="1" noChangeArrowheads="1"/>
          </p:cNvSpPr>
          <p:nvPr>
            <p:ph type="sldNum" sz="quarter" idx="12"/>
          </p:nvPr>
        </p:nvSpPr>
        <p:spPr>
          <a:ln/>
        </p:spPr>
        <p:txBody>
          <a:bodyPr/>
          <a:lstStyle>
            <a:lvl1pPr>
              <a:defRPr/>
            </a:lvl1pPr>
          </a:lstStyle>
          <a:p>
            <a:fld id="{AE571A55-E533-7444-AE9D-3D6DF0DF7EB2}" type="slidenum">
              <a:rPr lang="ru-RU" altLang="en-US"/>
              <a:pPr/>
              <a:t>‹#›</a:t>
            </a:fld>
            <a:endParaRPr lang="ru-RU" altLang="en-US"/>
          </a:p>
        </p:txBody>
      </p:sp>
    </p:spTree>
    <p:extLst>
      <p:ext uri="{BB962C8B-B14F-4D97-AF65-F5344CB8AC3E}">
        <p14:creationId xmlns:p14="http://schemas.microsoft.com/office/powerpoint/2010/main" val="3530220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22238"/>
            <a:ext cx="2057400" cy="6008687"/>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457200" y="122238"/>
            <a:ext cx="6019800" cy="600868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Rectangle 5">
            <a:extLst>
              <a:ext uri="{FF2B5EF4-FFF2-40B4-BE49-F238E27FC236}">
                <a16:creationId xmlns:a16="http://schemas.microsoft.com/office/drawing/2014/main" id="{F03DAD7F-388A-1648-8693-AD92C26DC61C}"/>
              </a:ext>
            </a:extLst>
          </p:cNvPr>
          <p:cNvSpPr>
            <a:spLocks noGrp="1" noChangeArrowheads="1"/>
          </p:cNvSpPr>
          <p:nvPr>
            <p:ph type="dt" sz="half" idx="10"/>
          </p:nvPr>
        </p:nvSpPr>
        <p:spPr>
          <a:ln/>
        </p:spPr>
        <p:txBody>
          <a:bodyPr/>
          <a:lstStyle>
            <a:lvl1pPr>
              <a:defRPr/>
            </a:lvl1pPr>
          </a:lstStyle>
          <a:p>
            <a:pPr>
              <a:defRPr/>
            </a:pPr>
            <a:fld id="{49B193E8-BC8A-B54D-9A3E-F658232FBC46}" type="datetime1">
              <a:rPr lang="ru-RU" altLang="en-US" smtClean="0"/>
              <a:t>12.12.2019</a:t>
            </a:fld>
            <a:endParaRPr lang="ru-RU" altLang="en-US"/>
          </a:p>
        </p:txBody>
      </p:sp>
      <p:sp>
        <p:nvSpPr>
          <p:cNvPr id="5" name="Rectangle 6">
            <a:extLst>
              <a:ext uri="{FF2B5EF4-FFF2-40B4-BE49-F238E27FC236}">
                <a16:creationId xmlns:a16="http://schemas.microsoft.com/office/drawing/2014/main" id="{CF2C8F62-31A1-D14A-B016-C0650916A75A}"/>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6" name="Rectangle 7">
            <a:extLst>
              <a:ext uri="{FF2B5EF4-FFF2-40B4-BE49-F238E27FC236}">
                <a16:creationId xmlns:a16="http://schemas.microsoft.com/office/drawing/2014/main" id="{A1811869-40D9-0742-90DD-333338D59A12}"/>
              </a:ext>
            </a:extLst>
          </p:cNvPr>
          <p:cNvSpPr>
            <a:spLocks noGrp="1" noChangeArrowheads="1"/>
          </p:cNvSpPr>
          <p:nvPr>
            <p:ph type="sldNum" sz="quarter" idx="12"/>
          </p:nvPr>
        </p:nvSpPr>
        <p:spPr>
          <a:ln/>
        </p:spPr>
        <p:txBody>
          <a:bodyPr/>
          <a:lstStyle>
            <a:lvl1pPr>
              <a:defRPr/>
            </a:lvl1pPr>
          </a:lstStyle>
          <a:p>
            <a:fld id="{A5E249A5-5AD5-4B4D-8F7B-0D7DC1E6D086}" type="slidenum">
              <a:rPr lang="ru-RU" altLang="en-US"/>
              <a:pPr/>
              <a:t>‹#›</a:t>
            </a:fld>
            <a:endParaRPr lang="ru-RU" altLang="en-US"/>
          </a:p>
        </p:txBody>
      </p:sp>
    </p:spTree>
    <p:extLst>
      <p:ext uri="{BB962C8B-B14F-4D97-AF65-F5344CB8AC3E}">
        <p14:creationId xmlns:p14="http://schemas.microsoft.com/office/powerpoint/2010/main" val="1750326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2238"/>
            <a:ext cx="7543800" cy="1295400"/>
          </a:xfrm>
        </p:spPr>
        <p:txBody>
          <a:bodyPr/>
          <a:lstStyle/>
          <a:p>
            <a:r>
              <a:rPr lang="ru-RU"/>
              <a:t>Образец заголовка</a:t>
            </a:r>
            <a:endParaRPr lang="uk-UA"/>
          </a:p>
        </p:txBody>
      </p:sp>
      <p:sp>
        <p:nvSpPr>
          <p:cNvPr id="3" name="Текст 2"/>
          <p:cNvSpPr>
            <a:spLocks noGrp="1"/>
          </p:cNvSpPr>
          <p:nvPr>
            <p:ph type="body" sz="half" idx="1"/>
          </p:nvPr>
        </p:nvSpPr>
        <p:spPr>
          <a:xfrm>
            <a:off x="457200" y="1719263"/>
            <a:ext cx="4038600" cy="44116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4648200" y="1719263"/>
            <a:ext cx="4038600" cy="441166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Rectangle 5">
            <a:extLst>
              <a:ext uri="{FF2B5EF4-FFF2-40B4-BE49-F238E27FC236}">
                <a16:creationId xmlns:a16="http://schemas.microsoft.com/office/drawing/2014/main" id="{558D562F-B3F5-7047-A713-6E15F8860B55}"/>
              </a:ext>
            </a:extLst>
          </p:cNvPr>
          <p:cNvSpPr>
            <a:spLocks noGrp="1" noChangeArrowheads="1"/>
          </p:cNvSpPr>
          <p:nvPr>
            <p:ph type="dt" sz="half" idx="10"/>
          </p:nvPr>
        </p:nvSpPr>
        <p:spPr>
          <a:ln/>
        </p:spPr>
        <p:txBody>
          <a:bodyPr/>
          <a:lstStyle>
            <a:lvl1pPr>
              <a:defRPr/>
            </a:lvl1pPr>
          </a:lstStyle>
          <a:p>
            <a:pPr>
              <a:defRPr/>
            </a:pPr>
            <a:fld id="{1393C9E1-CE14-0F42-A637-6CDDE715743A}" type="datetime1">
              <a:rPr lang="ru-RU" altLang="en-US" smtClean="0"/>
              <a:t>12.12.2019</a:t>
            </a:fld>
            <a:endParaRPr lang="ru-RU" altLang="en-US"/>
          </a:p>
        </p:txBody>
      </p:sp>
      <p:sp>
        <p:nvSpPr>
          <p:cNvPr id="6" name="Rectangle 6">
            <a:extLst>
              <a:ext uri="{FF2B5EF4-FFF2-40B4-BE49-F238E27FC236}">
                <a16:creationId xmlns:a16="http://schemas.microsoft.com/office/drawing/2014/main" id="{392E2718-199D-4D4C-A0F8-895B32501DFD}"/>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7" name="Rectangle 7">
            <a:extLst>
              <a:ext uri="{FF2B5EF4-FFF2-40B4-BE49-F238E27FC236}">
                <a16:creationId xmlns:a16="http://schemas.microsoft.com/office/drawing/2014/main" id="{F4CE4DE2-8FD4-E340-A315-E5284B2A813A}"/>
              </a:ext>
            </a:extLst>
          </p:cNvPr>
          <p:cNvSpPr>
            <a:spLocks noGrp="1" noChangeArrowheads="1"/>
          </p:cNvSpPr>
          <p:nvPr>
            <p:ph type="sldNum" sz="quarter" idx="12"/>
          </p:nvPr>
        </p:nvSpPr>
        <p:spPr>
          <a:ln/>
        </p:spPr>
        <p:txBody>
          <a:bodyPr/>
          <a:lstStyle>
            <a:lvl1pPr>
              <a:defRPr/>
            </a:lvl1pPr>
          </a:lstStyle>
          <a:p>
            <a:fld id="{F2ADD111-24CB-2F44-9430-787217EF1005}" type="slidenum">
              <a:rPr lang="ru-RU" altLang="en-US"/>
              <a:pPr/>
              <a:t>‹#›</a:t>
            </a:fld>
            <a:endParaRPr lang="ru-RU" altLang="en-US"/>
          </a:p>
        </p:txBody>
      </p:sp>
    </p:spTree>
    <p:extLst>
      <p:ext uri="{BB962C8B-B14F-4D97-AF65-F5344CB8AC3E}">
        <p14:creationId xmlns:p14="http://schemas.microsoft.com/office/powerpoint/2010/main" val="3193925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2238"/>
            <a:ext cx="7543800" cy="1295400"/>
          </a:xfrm>
        </p:spPr>
        <p:txBody>
          <a:bodyPr/>
          <a:lstStyle/>
          <a:p>
            <a:r>
              <a:rPr lang="ru-RU"/>
              <a:t>Образец заголовка</a:t>
            </a:r>
            <a:endParaRPr lang="uk-UA"/>
          </a:p>
        </p:txBody>
      </p:sp>
      <p:sp>
        <p:nvSpPr>
          <p:cNvPr id="3" name="Таблица 2"/>
          <p:cNvSpPr>
            <a:spLocks noGrp="1"/>
          </p:cNvSpPr>
          <p:nvPr>
            <p:ph type="tbl" idx="1"/>
          </p:nvPr>
        </p:nvSpPr>
        <p:spPr>
          <a:xfrm>
            <a:off x="457200" y="1719263"/>
            <a:ext cx="8229600" cy="4411662"/>
          </a:xfrm>
        </p:spPr>
        <p:txBody>
          <a:bodyPr/>
          <a:lstStyle/>
          <a:p>
            <a:pPr lvl="0"/>
            <a:endParaRPr lang="uk-UA" noProof="0"/>
          </a:p>
        </p:txBody>
      </p:sp>
      <p:sp>
        <p:nvSpPr>
          <p:cNvPr id="4" name="Rectangle 5">
            <a:extLst>
              <a:ext uri="{FF2B5EF4-FFF2-40B4-BE49-F238E27FC236}">
                <a16:creationId xmlns:a16="http://schemas.microsoft.com/office/drawing/2014/main" id="{0D88222F-7703-3B49-A05E-5E58357457E5}"/>
              </a:ext>
            </a:extLst>
          </p:cNvPr>
          <p:cNvSpPr>
            <a:spLocks noGrp="1" noChangeArrowheads="1"/>
          </p:cNvSpPr>
          <p:nvPr>
            <p:ph type="dt" sz="half" idx="10"/>
          </p:nvPr>
        </p:nvSpPr>
        <p:spPr>
          <a:ln/>
        </p:spPr>
        <p:txBody>
          <a:bodyPr/>
          <a:lstStyle>
            <a:lvl1pPr>
              <a:defRPr/>
            </a:lvl1pPr>
          </a:lstStyle>
          <a:p>
            <a:pPr>
              <a:defRPr/>
            </a:pPr>
            <a:fld id="{CA3E9BDD-668B-CE42-9B2B-90820721F218}" type="datetime1">
              <a:rPr lang="ru-RU" altLang="en-US" smtClean="0"/>
              <a:t>12.12.2019</a:t>
            </a:fld>
            <a:endParaRPr lang="ru-RU" altLang="en-US"/>
          </a:p>
        </p:txBody>
      </p:sp>
      <p:sp>
        <p:nvSpPr>
          <p:cNvPr id="5" name="Rectangle 6">
            <a:extLst>
              <a:ext uri="{FF2B5EF4-FFF2-40B4-BE49-F238E27FC236}">
                <a16:creationId xmlns:a16="http://schemas.microsoft.com/office/drawing/2014/main" id="{9584973B-2625-5342-A256-343FC3742405}"/>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6" name="Rectangle 7">
            <a:extLst>
              <a:ext uri="{FF2B5EF4-FFF2-40B4-BE49-F238E27FC236}">
                <a16:creationId xmlns:a16="http://schemas.microsoft.com/office/drawing/2014/main" id="{D400003C-C418-4A47-AAFC-8DC9C55D8A13}"/>
              </a:ext>
            </a:extLst>
          </p:cNvPr>
          <p:cNvSpPr>
            <a:spLocks noGrp="1" noChangeArrowheads="1"/>
          </p:cNvSpPr>
          <p:nvPr>
            <p:ph type="sldNum" sz="quarter" idx="12"/>
          </p:nvPr>
        </p:nvSpPr>
        <p:spPr>
          <a:ln/>
        </p:spPr>
        <p:txBody>
          <a:bodyPr/>
          <a:lstStyle>
            <a:lvl1pPr>
              <a:defRPr/>
            </a:lvl1pPr>
          </a:lstStyle>
          <a:p>
            <a:fld id="{B4A54885-520E-4C45-85D6-1C9851F8C3B9}" type="slidenum">
              <a:rPr lang="ru-RU" altLang="en-US"/>
              <a:pPr/>
              <a:t>‹#›</a:t>
            </a:fld>
            <a:endParaRPr lang="ru-RU" altLang="en-US"/>
          </a:p>
        </p:txBody>
      </p:sp>
    </p:spTree>
    <p:extLst>
      <p:ext uri="{BB962C8B-B14F-4D97-AF65-F5344CB8AC3E}">
        <p14:creationId xmlns:p14="http://schemas.microsoft.com/office/powerpoint/2010/main" val="2656859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Rectangle 5">
            <a:extLst>
              <a:ext uri="{FF2B5EF4-FFF2-40B4-BE49-F238E27FC236}">
                <a16:creationId xmlns:a16="http://schemas.microsoft.com/office/drawing/2014/main" id="{1ADD9317-86F9-D749-80CB-5C5B6D039E8E}"/>
              </a:ext>
            </a:extLst>
          </p:cNvPr>
          <p:cNvSpPr>
            <a:spLocks noGrp="1" noChangeArrowheads="1"/>
          </p:cNvSpPr>
          <p:nvPr>
            <p:ph type="dt" sz="half" idx="10"/>
          </p:nvPr>
        </p:nvSpPr>
        <p:spPr>
          <a:ln/>
        </p:spPr>
        <p:txBody>
          <a:bodyPr/>
          <a:lstStyle>
            <a:lvl1pPr>
              <a:defRPr/>
            </a:lvl1pPr>
          </a:lstStyle>
          <a:p>
            <a:pPr>
              <a:defRPr/>
            </a:pPr>
            <a:fld id="{26B6632B-2A74-7748-985C-852BF022FD97}" type="datetime1">
              <a:rPr lang="ru-RU" altLang="en-US" smtClean="0"/>
              <a:t>12.12.2019</a:t>
            </a:fld>
            <a:endParaRPr lang="ru-RU" altLang="en-US"/>
          </a:p>
        </p:txBody>
      </p:sp>
      <p:sp>
        <p:nvSpPr>
          <p:cNvPr id="5" name="Rectangle 6">
            <a:extLst>
              <a:ext uri="{FF2B5EF4-FFF2-40B4-BE49-F238E27FC236}">
                <a16:creationId xmlns:a16="http://schemas.microsoft.com/office/drawing/2014/main" id="{89088105-1F9B-5C45-9FAC-8C6C9AEBDB2C}"/>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6" name="Rectangle 7">
            <a:extLst>
              <a:ext uri="{FF2B5EF4-FFF2-40B4-BE49-F238E27FC236}">
                <a16:creationId xmlns:a16="http://schemas.microsoft.com/office/drawing/2014/main" id="{4B6B0F68-7F62-B241-91AD-9A9B0037C0D2}"/>
              </a:ext>
            </a:extLst>
          </p:cNvPr>
          <p:cNvSpPr>
            <a:spLocks noGrp="1" noChangeArrowheads="1"/>
          </p:cNvSpPr>
          <p:nvPr>
            <p:ph type="sldNum" sz="quarter" idx="12"/>
          </p:nvPr>
        </p:nvSpPr>
        <p:spPr>
          <a:ln/>
        </p:spPr>
        <p:txBody>
          <a:bodyPr/>
          <a:lstStyle>
            <a:lvl1pPr>
              <a:defRPr/>
            </a:lvl1pPr>
          </a:lstStyle>
          <a:p>
            <a:fld id="{152AC734-EF7D-D14A-A20C-8B906B2FC322}" type="slidenum">
              <a:rPr lang="ru-RU" altLang="en-US"/>
              <a:pPr/>
              <a:t>‹#›</a:t>
            </a:fld>
            <a:endParaRPr lang="ru-RU" altLang="en-US"/>
          </a:p>
        </p:txBody>
      </p:sp>
    </p:spTree>
    <p:extLst>
      <p:ext uri="{BB962C8B-B14F-4D97-AF65-F5344CB8AC3E}">
        <p14:creationId xmlns:p14="http://schemas.microsoft.com/office/powerpoint/2010/main" val="2488947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5">
            <a:extLst>
              <a:ext uri="{FF2B5EF4-FFF2-40B4-BE49-F238E27FC236}">
                <a16:creationId xmlns:a16="http://schemas.microsoft.com/office/drawing/2014/main" id="{8FFE0E9A-6441-4C4C-8722-29D866913B58}"/>
              </a:ext>
            </a:extLst>
          </p:cNvPr>
          <p:cNvSpPr>
            <a:spLocks noGrp="1" noChangeArrowheads="1"/>
          </p:cNvSpPr>
          <p:nvPr>
            <p:ph type="dt" sz="half" idx="10"/>
          </p:nvPr>
        </p:nvSpPr>
        <p:spPr>
          <a:ln/>
        </p:spPr>
        <p:txBody>
          <a:bodyPr/>
          <a:lstStyle>
            <a:lvl1pPr>
              <a:defRPr/>
            </a:lvl1pPr>
          </a:lstStyle>
          <a:p>
            <a:pPr>
              <a:defRPr/>
            </a:pPr>
            <a:fld id="{4E1FEA6D-F578-364F-BC4C-3BB49D123F9A}" type="datetime1">
              <a:rPr lang="ru-RU" altLang="en-US" smtClean="0"/>
              <a:t>12.12.2019</a:t>
            </a:fld>
            <a:endParaRPr lang="ru-RU" altLang="en-US"/>
          </a:p>
        </p:txBody>
      </p:sp>
      <p:sp>
        <p:nvSpPr>
          <p:cNvPr id="5" name="Rectangle 6">
            <a:extLst>
              <a:ext uri="{FF2B5EF4-FFF2-40B4-BE49-F238E27FC236}">
                <a16:creationId xmlns:a16="http://schemas.microsoft.com/office/drawing/2014/main" id="{E5924620-59F9-9745-A44A-7785EA2CE128}"/>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6" name="Rectangle 7">
            <a:extLst>
              <a:ext uri="{FF2B5EF4-FFF2-40B4-BE49-F238E27FC236}">
                <a16:creationId xmlns:a16="http://schemas.microsoft.com/office/drawing/2014/main" id="{E0EA153D-0CC7-4144-B1E5-4A8B48A57F5B}"/>
              </a:ext>
            </a:extLst>
          </p:cNvPr>
          <p:cNvSpPr>
            <a:spLocks noGrp="1" noChangeArrowheads="1"/>
          </p:cNvSpPr>
          <p:nvPr>
            <p:ph type="sldNum" sz="quarter" idx="12"/>
          </p:nvPr>
        </p:nvSpPr>
        <p:spPr>
          <a:ln/>
        </p:spPr>
        <p:txBody>
          <a:bodyPr/>
          <a:lstStyle>
            <a:lvl1pPr>
              <a:defRPr/>
            </a:lvl1pPr>
          </a:lstStyle>
          <a:p>
            <a:fld id="{C6F659DB-AB59-DB4D-AE4F-618F970FFB46}" type="slidenum">
              <a:rPr lang="ru-RU" altLang="en-US"/>
              <a:pPr/>
              <a:t>‹#›</a:t>
            </a:fld>
            <a:endParaRPr lang="ru-RU" altLang="en-US"/>
          </a:p>
        </p:txBody>
      </p:sp>
    </p:spTree>
    <p:extLst>
      <p:ext uri="{BB962C8B-B14F-4D97-AF65-F5344CB8AC3E}">
        <p14:creationId xmlns:p14="http://schemas.microsoft.com/office/powerpoint/2010/main" val="3418892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Rectangle 5">
            <a:extLst>
              <a:ext uri="{FF2B5EF4-FFF2-40B4-BE49-F238E27FC236}">
                <a16:creationId xmlns:a16="http://schemas.microsoft.com/office/drawing/2014/main" id="{0619217B-CDFC-2046-95EA-05CCA5744789}"/>
              </a:ext>
            </a:extLst>
          </p:cNvPr>
          <p:cNvSpPr>
            <a:spLocks noGrp="1" noChangeArrowheads="1"/>
          </p:cNvSpPr>
          <p:nvPr>
            <p:ph type="dt" sz="half" idx="10"/>
          </p:nvPr>
        </p:nvSpPr>
        <p:spPr>
          <a:ln/>
        </p:spPr>
        <p:txBody>
          <a:bodyPr/>
          <a:lstStyle>
            <a:lvl1pPr>
              <a:defRPr/>
            </a:lvl1pPr>
          </a:lstStyle>
          <a:p>
            <a:pPr>
              <a:defRPr/>
            </a:pPr>
            <a:fld id="{FE79463A-72B2-584F-A989-ABB2AC49BD72}" type="datetime1">
              <a:rPr lang="ru-RU" altLang="en-US" smtClean="0"/>
              <a:t>12.12.2019</a:t>
            </a:fld>
            <a:endParaRPr lang="ru-RU" altLang="en-US"/>
          </a:p>
        </p:txBody>
      </p:sp>
      <p:sp>
        <p:nvSpPr>
          <p:cNvPr id="6" name="Rectangle 6">
            <a:extLst>
              <a:ext uri="{FF2B5EF4-FFF2-40B4-BE49-F238E27FC236}">
                <a16:creationId xmlns:a16="http://schemas.microsoft.com/office/drawing/2014/main" id="{B617E59F-437D-6E41-B47E-F715CE443B3C}"/>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7" name="Rectangle 7">
            <a:extLst>
              <a:ext uri="{FF2B5EF4-FFF2-40B4-BE49-F238E27FC236}">
                <a16:creationId xmlns:a16="http://schemas.microsoft.com/office/drawing/2014/main" id="{C1E7B054-CD28-DE4D-8902-7A7ED214E589}"/>
              </a:ext>
            </a:extLst>
          </p:cNvPr>
          <p:cNvSpPr>
            <a:spLocks noGrp="1" noChangeArrowheads="1"/>
          </p:cNvSpPr>
          <p:nvPr>
            <p:ph type="sldNum" sz="quarter" idx="12"/>
          </p:nvPr>
        </p:nvSpPr>
        <p:spPr>
          <a:ln/>
        </p:spPr>
        <p:txBody>
          <a:bodyPr/>
          <a:lstStyle>
            <a:lvl1pPr>
              <a:defRPr/>
            </a:lvl1pPr>
          </a:lstStyle>
          <a:p>
            <a:fld id="{210CA66F-1BF6-1F4A-BC66-7B1177B177BC}" type="slidenum">
              <a:rPr lang="ru-RU" altLang="en-US"/>
              <a:pPr/>
              <a:t>‹#›</a:t>
            </a:fld>
            <a:endParaRPr lang="ru-RU" altLang="en-US"/>
          </a:p>
        </p:txBody>
      </p:sp>
    </p:spTree>
    <p:extLst>
      <p:ext uri="{BB962C8B-B14F-4D97-AF65-F5344CB8AC3E}">
        <p14:creationId xmlns:p14="http://schemas.microsoft.com/office/powerpoint/2010/main" val="1826659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Rectangle 5">
            <a:extLst>
              <a:ext uri="{FF2B5EF4-FFF2-40B4-BE49-F238E27FC236}">
                <a16:creationId xmlns:a16="http://schemas.microsoft.com/office/drawing/2014/main" id="{9C8A9AF3-2843-E14D-B787-7A4356CB9C9C}"/>
              </a:ext>
            </a:extLst>
          </p:cNvPr>
          <p:cNvSpPr>
            <a:spLocks noGrp="1" noChangeArrowheads="1"/>
          </p:cNvSpPr>
          <p:nvPr>
            <p:ph type="dt" sz="half" idx="10"/>
          </p:nvPr>
        </p:nvSpPr>
        <p:spPr>
          <a:ln/>
        </p:spPr>
        <p:txBody>
          <a:bodyPr/>
          <a:lstStyle>
            <a:lvl1pPr>
              <a:defRPr/>
            </a:lvl1pPr>
          </a:lstStyle>
          <a:p>
            <a:pPr>
              <a:defRPr/>
            </a:pPr>
            <a:fld id="{EF7663A4-A050-8142-A226-26E3B3B9D8E1}" type="datetime1">
              <a:rPr lang="ru-RU" altLang="en-US" smtClean="0"/>
              <a:t>12.12.2019</a:t>
            </a:fld>
            <a:endParaRPr lang="ru-RU" altLang="en-US"/>
          </a:p>
        </p:txBody>
      </p:sp>
      <p:sp>
        <p:nvSpPr>
          <p:cNvPr id="8" name="Rectangle 6">
            <a:extLst>
              <a:ext uri="{FF2B5EF4-FFF2-40B4-BE49-F238E27FC236}">
                <a16:creationId xmlns:a16="http://schemas.microsoft.com/office/drawing/2014/main" id="{F8288ABF-0771-3440-8DC2-3D308FA00C77}"/>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9" name="Rectangle 7">
            <a:extLst>
              <a:ext uri="{FF2B5EF4-FFF2-40B4-BE49-F238E27FC236}">
                <a16:creationId xmlns:a16="http://schemas.microsoft.com/office/drawing/2014/main" id="{26A20B3F-9357-0647-A141-3934A33E1E2B}"/>
              </a:ext>
            </a:extLst>
          </p:cNvPr>
          <p:cNvSpPr>
            <a:spLocks noGrp="1" noChangeArrowheads="1"/>
          </p:cNvSpPr>
          <p:nvPr>
            <p:ph type="sldNum" sz="quarter" idx="12"/>
          </p:nvPr>
        </p:nvSpPr>
        <p:spPr>
          <a:ln/>
        </p:spPr>
        <p:txBody>
          <a:bodyPr/>
          <a:lstStyle>
            <a:lvl1pPr>
              <a:defRPr/>
            </a:lvl1pPr>
          </a:lstStyle>
          <a:p>
            <a:fld id="{D17931BD-2C0C-764D-9DC4-07255690CE83}" type="slidenum">
              <a:rPr lang="ru-RU" altLang="en-US"/>
              <a:pPr/>
              <a:t>‹#›</a:t>
            </a:fld>
            <a:endParaRPr lang="ru-RU" altLang="en-US"/>
          </a:p>
        </p:txBody>
      </p:sp>
    </p:spTree>
    <p:extLst>
      <p:ext uri="{BB962C8B-B14F-4D97-AF65-F5344CB8AC3E}">
        <p14:creationId xmlns:p14="http://schemas.microsoft.com/office/powerpoint/2010/main" val="1230486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Rectangle 5">
            <a:extLst>
              <a:ext uri="{FF2B5EF4-FFF2-40B4-BE49-F238E27FC236}">
                <a16:creationId xmlns:a16="http://schemas.microsoft.com/office/drawing/2014/main" id="{8BE38D55-7AB8-F64F-9FE5-B9AD4CD89E18}"/>
              </a:ext>
            </a:extLst>
          </p:cNvPr>
          <p:cNvSpPr>
            <a:spLocks noGrp="1" noChangeArrowheads="1"/>
          </p:cNvSpPr>
          <p:nvPr>
            <p:ph type="dt" sz="half" idx="10"/>
          </p:nvPr>
        </p:nvSpPr>
        <p:spPr>
          <a:ln/>
        </p:spPr>
        <p:txBody>
          <a:bodyPr/>
          <a:lstStyle>
            <a:lvl1pPr>
              <a:defRPr/>
            </a:lvl1pPr>
          </a:lstStyle>
          <a:p>
            <a:pPr>
              <a:defRPr/>
            </a:pPr>
            <a:fld id="{929403BC-2A8F-0340-B2A5-36E4D8C6958C}" type="datetime1">
              <a:rPr lang="ru-RU" altLang="en-US" smtClean="0"/>
              <a:t>12.12.2019</a:t>
            </a:fld>
            <a:endParaRPr lang="ru-RU" altLang="en-US"/>
          </a:p>
        </p:txBody>
      </p:sp>
      <p:sp>
        <p:nvSpPr>
          <p:cNvPr id="4" name="Rectangle 6">
            <a:extLst>
              <a:ext uri="{FF2B5EF4-FFF2-40B4-BE49-F238E27FC236}">
                <a16:creationId xmlns:a16="http://schemas.microsoft.com/office/drawing/2014/main" id="{3BB3A4A3-CCA6-8542-A0E0-F078F27856D6}"/>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5" name="Rectangle 7">
            <a:extLst>
              <a:ext uri="{FF2B5EF4-FFF2-40B4-BE49-F238E27FC236}">
                <a16:creationId xmlns:a16="http://schemas.microsoft.com/office/drawing/2014/main" id="{0E0E41FB-3E1D-5C46-99D0-3E478F75217F}"/>
              </a:ext>
            </a:extLst>
          </p:cNvPr>
          <p:cNvSpPr>
            <a:spLocks noGrp="1" noChangeArrowheads="1"/>
          </p:cNvSpPr>
          <p:nvPr>
            <p:ph type="sldNum" sz="quarter" idx="12"/>
          </p:nvPr>
        </p:nvSpPr>
        <p:spPr>
          <a:ln/>
        </p:spPr>
        <p:txBody>
          <a:bodyPr/>
          <a:lstStyle>
            <a:lvl1pPr>
              <a:defRPr/>
            </a:lvl1pPr>
          </a:lstStyle>
          <a:p>
            <a:fld id="{3ADB660D-6EBB-E44A-B204-B96AC3B07392}" type="slidenum">
              <a:rPr lang="ru-RU" altLang="en-US"/>
              <a:pPr/>
              <a:t>‹#›</a:t>
            </a:fld>
            <a:endParaRPr lang="ru-RU" altLang="en-US"/>
          </a:p>
        </p:txBody>
      </p:sp>
    </p:spTree>
    <p:extLst>
      <p:ext uri="{BB962C8B-B14F-4D97-AF65-F5344CB8AC3E}">
        <p14:creationId xmlns:p14="http://schemas.microsoft.com/office/powerpoint/2010/main" val="4111845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E7302CBC-820E-ED4A-8B95-A68A119FF1A1}"/>
              </a:ext>
            </a:extLst>
          </p:cNvPr>
          <p:cNvSpPr>
            <a:spLocks noGrp="1" noChangeArrowheads="1"/>
          </p:cNvSpPr>
          <p:nvPr>
            <p:ph type="dt" sz="half" idx="10"/>
          </p:nvPr>
        </p:nvSpPr>
        <p:spPr>
          <a:ln/>
        </p:spPr>
        <p:txBody>
          <a:bodyPr/>
          <a:lstStyle>
            <a:lvl1pPr>
              <a:defRPr/>
            </a:lvl1pPr>
          </a:lstStyle>
          <a:p>
            <a:pPr>
              <a:defRPr/>
            </a:pPr>
            <a:fld id="{BAF883CB-58B2-EE4F-9323-394A137DC164}" type="datetime1">
              <a:rPr lang="ru-RU" altLang="en-US" smtClean="0"/>
              <a:t>12.12.2019</a:t>
            </a:fld>
            <a:endParaRPr lang="ru-RU" altLang="en-US"/>
          </a:p>
        </p:txBody>
      </p:sp>
      <p:sp>
        <p:nvSpPr>
          <p:cNvPr id="3" name="Rectangle 6">
            <a:extLst>
              <a:ext uri="{FF2B5EF4-FFF2-40B4-BE49-F238E27FC236}">
                <a16:creationId xmlns:a16="http://schemas.microsoft.com/office/drawing/2014/main" id="{59D2E7AB-F4F8-814D-A8FD-67F4237BA3CB}"/>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4" name="Rectangle 7">
            <a:extLst>
              <a:ext uri="{FF2B5EF4-FFF2-40B4-BE49-F238E27FC236}">
                <a16:creationId xmlns:a16="http://schemas.microsoft.com/office/drawing/2014/main" id="{834E7E70-2F15-B34F-968F-72AC5A4A2615}"/>
              </a:ext>
            </a:extLst>
          </p:cNvPr>
          <p:cNvSpPr>
            <a:spLocks noGrp="1" noChangeArrowheads="1"/>
          </p:cNvSpPr>
          <p:nvPr>
            <p:ph type="sldNum" sz="quarter" idx="12"/>
          </p:nvPr>
        </p:nvSpPr>
        <p:spPr>
          <a:ln/>
        </p:spPr>
        <p:txBody>
          <a:bodyPr/>
          <a:lstStyle>
            <a:lvl1pPr>
              <a:defRPr/>
            </a:lvl1pPr>
          </a:lstStyle>
          <a:p>
            <a:fld id="{E4967ADF-5EBA-354D-9BAA-BD53C39AE482}" type="slidenum">
              <a:rPr lang="ru-RU" altLang="en-US"/>
              <a:pPr/>
              <a:t>‹#›</a:t>
            </a:fld>
            <a:endParaRPr lang="ru-RU" altLang="en-US"/>
          </a:p>
        </p:txBody>
      </p:sp>
    </p:spTree>
    <p:extLst>
      <p:ext uri="{BB962C8B-B14F-4D97-AF65-F5344CB8AC3E}">
        <p14:creationId xmlns:p14="http://schemas.microsoft.com/office/powerpoint/2010/main" val="1326568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5">
            <a:extLst>
              <a:ext uri="{FF2B5EF4-FFF2-40B4-BE49-F238E27FC236}">
                <a16:creationId xmlns:a16="http://schemas.microsoft.com/office/drawing/2014/main" id="{29B64897-D04F-484C-9E3B-EBFF107E5536}"/>
              </a:ext>
            </a:extLst>
          </p:cNvPr>
          <p:cNvSpPr>
            <a:spLocks noGrp="1" noChangeArrowheads="1"/>
          </p:cNvSpPr>
          <p:nvPr>
            <p:ph type="dt" sz="half" idx="10"/>
          </p:nvPr>
        </p:nvSpPr>
        <p:spPr>
          <a:ln/>
        </p:spPr>
        <p:txBody>
          <a:bodyPr/>
          <a:lstStyle>
            <a:lvl1pPr>
              <a:defRPr/>
            </a:lvl1pPr>
          </a:lstStyle>
          <a:p>
            <a:pPr>
              <a:defRPr/>
            </a:pPr>
            <a:fld id="{3431B8F7-EAD9-7B43-B66D-CD169B36EDA4}" type="datetime1">
              <a:rPr lang="ru-RU" altLang="en-US" smtClean="0"/>
              <a:t>12.12.2019</a:t>
            </a:fld>
            <a:endParaRPr lang="ru-RU" altLang="en-US"/>
          </a:p>
        </p:txBody>
      </p:sp>
      <p:sp>
        <p:nvSpPr>
          <p:cNvPr id="6" name="Rectangle 6">
            <a:extLst>
              <a:ext uri="{FF2B5EF4-FFF2-40B4-BE49-F238E27FC236}">
                <a16:creationId xmlns:a16="http://schemas.microsoft.com/office/drawing/2014/main" id="{CE213DBA-C794-9D48-8478-A19398CC0931}"/>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7" name="Rectangle 7">
            <a:extLst>
              <a:ext uri="{FF2B5EF4-FFF2-40B4-BE49-F238E27FC236}">
                <a16:creationId xmlns:a16="http://schemas.microsoft.com/office/drawing/2014/main" id="{7A6314B0-D638-3947-A161-A81096705FBB}"/>
              </a:ext>
            </a:extLst>
          </p:cNvPr>
          <p:cNvSpPr>
            <a:spLocks noGrp="1" noChangeArrowheads="1"/>
          </p:cNvSpPr>
          <p:nvPr>
            <p:ph type="sldNum" sz="quarter" idx="12"/>
          </p:nvPr>
        </p:nvSpPr>
        <p:spPr>
          <a:ln/>
        </p:spPr>
        <p:txBody>
          <a:bodyPr/>
          <a:lstStyle>
            <a:lvl1pPr>
              <a:defRPr/>
            </a:lvl1pPr>
          </a:lstStyle>
          <a:p>
            <a:fld id="{8DEEF857-B71C-B341-B743-134C18513E95}" type="slidenum">
              <a:rPr lang="ru-RU" altLang="en-US"/>
              <a:pPr/>
              <a:t>‹#›</a:t>
            </a:fld>
            <a:endParaRPr lang="ru-RU" altLang="en-US"/>
          </a:p>
        </p:txBody>
      </p:sp>
    </p:spTree>
    <p:extLst>
      <p:ext uri="{BB962C8B-B14F-4D97-AF65-F5344CB8AC3E}">
        <p14:creationId xmlns:p14="http://schemas.microsoft.com/office/powerpoint/2010/main" val="3650036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k-UA"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5">
            <a:extLst>
              <a:ext uri="{FF2B5EF4-FFF2-40B4-BE49-F238E27FC236}">
                <a16:creationId xmlns:a16="http://schemas.microsoft.com/office/drawing/2014/main" id="{4A2B7D4F-E7CE-9048-B5C8-C2BE25BB6E7C}"/>
              </a:ext>
            </a:extLst>
          </p:cNvPr>
          <p:cNvSpPr>
            <a:spLocks noGrp="1" noChangeArrowheads="1"/>
          </p:cNvSpPr>
          <p:nvPr>
            <p:ph type="dt" sz="half" idx="10"/>
          </p:nvPr>
        </p:nvSpPr>
        <p:spPr>
          <a:ln/>
        </p:spPr>
        <p:txBody>
          <a:bodyPr/>
          <a:lstStyle>
            <a:lvl1pPr>
              <a:defRPr/>
            </a:lvl1pPr>
          </a:lstStyle>
          <a:p>
            <a:pPr>
              <a:defRPr/>
            </a:pPr>
            <a:fld id="{580F02BD-C4A8-664D-8772-A3FAF9A4D782}" type="datetime1">
              <a:rPr lang="ru-RU" altLang="en-US" smtClean="0"/>
              <a:t>12.12.2019</a:t>
            </a:fld>
            <a:endParaRPr lang="ru-RU" altLang="en-US"/>
          </a:p>
        </p:txBody>
      </p:sp>
      <p:sp>
        <p:nvSpPr>
          <p:cNvPr id="6" name="Rectangle 6">
            <a:extLst>
              <a:ext uri="{FF2B5EF4-FFF2-40B4-BE49-F238E27FC236}">
                <a16:creationId xmlns:a16="http://schemas.microsoft.com/office/drawing/2014/main" id="{3101D783-DD99-7944-9676-10DA8C787EC7}"/>
              </a:ext>
            </a:extLst>
          </p:cNvPr>
          <p:cNvSpPr>
            <a:spLocks noGrp="1" noChangeArrowheads="1"/>
          </p:cNvSpPr>
          <p:nvPr>
            <p:ph type="ftr" sz="quarter" idx="11"/>
          </p:nvPr>
        </p:nvSpPr>
        <p:spPr>
          <a:ln/>
        </p:spPr>
        <p:txBody>
          <a:bodyPr/>
          <a:lstStyle>
            <a:lvl1pPr>
              <a:defRPr/>
            </a:lvl1pPr>
          </a:lstStyle>
          <a:p>
            <a:pPr>
              <a:defRPr/>
            </a:pPr>
            <a:r>
              <a:rPr lang="ru-RU" altLang="en-US"/>
              <a:t>Модели процесса разработки</a:t>
            </a:r>
          </a:p>
        </p:txBody>
      </p:sp>
      <p:sp>
        <p:nvSpPr>
          <p:cNvPr id="7" name="Rectangle 7">
            <a:extLst>
              <a:ext uri="{FF2B5EF4-FFF2-40B4-BE49-F238E27FC236}">
                <a16:creationId xmlns:a16="http://schemas.microsoft.com/office/drawing/2014/main" id="{8A9287E1-8D50-F545-896B-C53E8B9495BE}"/>
              </a:ext>
            </a:extLst>
          </p:cNvPr>
          <p:cNvSpPr>
            <a:spLocks noGrp="1" noChangeArrowheads="1"/>
          </p:cNvSpPr>
          <p:nvPr>
            <p:ph type="sldNum" sz="quarter" idx="12"/>
          </p:nvPr>
        </p:nvSpPr>
        <p:spPr>
          <a:ln/>
        </p:spPr>
        <p:txBody>
          <a:bodyPr/>
          <a:lstStyle>
            <a:lvl1pPr>
              <a:defRPr/>
            </a:lvl1pPr>
          </a:lstStyle>
          <a:p>
            <a:fld id="{5804A2E3-DDB7-1249-912E-511564CEDE4D}" type="slidenum">
              <a:rPr lang="ru-RU" altLang="en-US"/>
              <a:pPr/>
              <a:t>‹#›</a:t>
            </a:fld>
            <a:endParaRPr lang="ru-RU" altLang="en-US"/>
          </a:p>
        </p:txBody>
      </p:sp>
    </p:spTree>
    <p:extLst>
      <p:ext uri="{BB962C8B-B14F-4D97-AF65-F5344CB8AC3E}">
        <p14:creationId xmlns:p14="http://schemas.microsoft.com/office/powerpoint/2010/main" val="1073672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a:extLst>
              <a:ext uri="{FF2B5EF4-FFF2-40B4-BE49-F238E27FC236}">
                <a16:creationId xmlns:a16="http://schemas.microsoft.com/office/drawing/2014/main" id="{4F4B970B-48EC-4948-AD7B-2032FD128FB4}"/>
              </a:ext>
            </a:extLst>
          </p:cNvPr>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27" name="Rectangle 3">
            <a:extLst>
              <a:ext uri="{FF2B5EF4-FFF2-40B4-BE49-F238E27FC236}">
                <a16:creationId xmlns:a16="http://schemas.microsoft.com/office/drawing/2014/main" id="{66462B6A-2A48-4E4D-A00E-04F11A7E2278}"/>
              </a:ext>
            </a:extLst>
          </p:cNvPr>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ru-RU" altLang="en-US"/>
              <a:t>Образец заголовка</a:t>
            </a:r>
          </a:p>
        </p:txBody>
      </p:sp>
      <p:sp>
        <p:nvSpPr>
          <p:cNvPr id="1028" name="Rectangle 4">
            <a:extLst>
              <a:ext uri="{FF2B5EF4-FFF2-40B4-BE49-F238E27FC236}">
                <a16:creationId xmlns:a16="http://schemas.microsoft.com/office/drawing/2014/main" id="{3BF2D2FA-1E30-F147-9341-EF3E4BBC6453}"/>
              </a:ext>
            </a:extLst>
          </p:cNvPr>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101" name="Rectangle 5">
            <a:extLst>
              <a:ext uri="{FF2B5EF4-FFF2-40B4-BE49-F238E27FC236}">
                <a16:creationId xmlns:a16="http://schemas.microsoft.com/office/drawing/2014/main" id="{BD1FD6F5-2013-7D40-B138-3CF88228ACD9}"/>
              </a:ext>
            </a:extLst>
          </p:cNvPr>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charset="0"/>
              </a:defRPr>
            </a:lvl1pPr>
          </a:lstStyle>
          <a:p>
            <a:pPr>
              <a:defRPr/>
            </a:pPr>
            <a:fld id="{5730CCAC-EBDD-2047-810A-708833648EA7}" type="datetime1">
              <a:rPr lang="ru-RU" altLang="en-US" smtClean="0"/>
              <a:t>12.12.2019</a:t>
            </a:fld>
            <a:endParaRPr lang="ru-RU" altLang="en-US"/>
          </a:p>
        </p:txBody>
      </p:sp>
      <p:sp>
        <p:nvSpPr>
          <p:cNvPr id="4102" name="Rectangle 6">
            <a:extLst>
              <a:ext uri="{FF2B5EF4-FFF2-40B4-BE49-F238E27FC236}">
                <a16:creationId xmlns:a16="http://schemas.microsoft.com/office/drawing/2014/main" id="{57FE0E68-1B6C-AE4B-BF2D-F86E957FD39A}"/>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atin typeface="Arial" charset="0"/>
              </a:defRPr>
            </a:lvl1pPr>
          </a:lstStyle>
          <a:p>
            <a:pPr>
              <a:defRPr/>
            </a:pPr>
            <a:r>
              <a:rPr lang="ru-RU" altLang="en-US"/>
              <a:t>Модели процесса разработки</a:t>
            </a:r>
          </a:p>
        </p:txBody>
      </p:sp>
      <p:sp>
        <p:nvSpPr>
          <p:cNvPr id="4103" name="Rectangle 7">
            <a:extLst>
              <a:ext uri="{FF2B5EF4-FFF2-40B4-BE49-F238E27FC236}">
                <a16:creationId xmlns:a16="http://schemas.microsoft.com/office/drawing/2014/main" id="{E52CE115-2B26-C64B-A543-B2A0077615B6}"/>
              </a:ext>
            </a:extLst>
          </p:cNvPr>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C3B71113-D381-294C-92B7-260F3A090189}" type="slidenum">
              <a:rPr lang="ru-RU" altLang="en-US"/>
              <a:pPr/>
              <a:t>‹#›</a:t>
            </a:fld>
            <a:endParaRPr lang="ru-RU" altLang="en-US"/>
          </a:p>
        </p:txBody>
      </p:sp>
      <p:grpSp>
        <p:nvGrpSpPr>
          <p:cNvPr id="1032" name="Group 8">
            <a:extLst>
              <a:ext uri="{FF2B5EF4-FFF2-40B4-BE49-F238E27FC236}">
                <a16:creationId xmlns:a16="http://schemas.microsoft.com/office/drawing/2014/main" id="{ED2C91BD-4BBC-5849-AD53-BA0732D3A753}"/>
              </a:ext>
            </a:extLst>
          </p:cNvPr>
          <p:cNvGrpSpPr>
            <a:grpSpLocks/>
          </p:cNvGrpSpPr>
          <p:nvPr/>
        </p:nvGrpSpPr>
        <p:grpSpPr bwMode="auto">
          <a:xfrm>
            <a:off x="8153400" y="152400"/>
            <a:ext cx="792163" cy="1295400"/>
            <a:chOff x="5136" y="960"/>
            <a:chExt cx="528" cy="864"/>
          </a:xfrm>
        </p:grpSpPr>
        <p:sp>
          <p:nvSpPr>
            <p:cNvPr id="1033" name="Oval 9">
              <a:extLst>
                <a:ext uri="{FF2B5EF4-FFF2-40B4-BE49-F238E27FC236}">
                  <a16:creationId xmlns:a16="http://schemas.microsoft.com/office/drawing/2014/main" id="{A69633B5-DA7A-FF44-BC37-7F3F4DBF398E}"/>
                </a:ext>
              </a:extLst>
            </p:cNvPr>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34" name="Oval 10">
              <a:extLst>
                <a:ext uri="{FF2B5EF4-FFF2-40B4-BE49-F238E27FC236}">
                  <a16:creationId xmlns:a16="http://schemas.microsoft.com/office/drawing/2014/main" id="{330A2F6A-D6A3-634B-B564-0869C9AEFD78}"/>
                </a:ext>
              </a:extLst>
            </p:cNvPr>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35" name="Oval 11">
              <a:extLst>
                <a:ext uri="{FF2B5EF4-FFF2-40B4-BE49-F238E27FC236}">
                  <a16:creationId xmlns:a16="http://schemas.microsoft.com/office/drawing/2014/main" id="{B07148D1-841C-3E43-9AA4-DE58FDDEE7F7}"/>
                </a:ext>
              </a:extLst>
            </p:cNvPr>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36" name="Oval 12">
              <a:extLst>
                <a:ext uri="{FF2B5EF4-FFF2-40B4-BE49-F238E27FC236}">
                  <a16:creationId xmlns:a16="http://schemas.microsoft.com/office/drawing/2014/main" id="{C72D7EF3-9480-E645-8D97-D3D02239197A}"/>
                </a:ext>
              </a:extLst>
            </p:cNvPr>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37" name="Oval 13">
              <a:extLst>
                <a:ext uri="{FF2B5EF4-FFF2-40B4-BE49-F238E27FC236}">
                  <a16:creationId xmlns:a16="http://schemas.microsoft.com/office/drawing/2014/main" id="{7275F681-979C-F841-A5F6-5F9D193D9449}"/>
                </a:ext>
              </a:extLst>
            </p:cNvPr>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38" name="Oval 14">
              <a:extLst>
                <a:ext uri="{FF2B5EF4-FFF2-40B4-BE49-F238E27FC236}">
                  <a16:creationId xmlns:a16="http://schemas.microsoft.com/office/drawing/2014/main" id="{C9EB7D64-C8A9-2E4C-A25B-85CF6B7E9717}"/>
                </a:ext>
              </a:extLst>
            </p:cNvPr>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39" name="Oval 15">
              <a:extLst>
                <a:ext uri="{FF2B5EF4-FFF2-40B4-BE49-F238E27FC236}">
                  <a16:creationId xmlns:a16="http://schemas.microsoft.com/office/drawing/2014/main" id="{96E6C535-3ADD-D847-AF96-7C1415316CE3}"/>
                </a:ext>
              </a:extLst>
            </p:cNvPr>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40" name="Oval 16">
              <a:extLst>
                <a:ext uri="{FF2B5EF4-FFF2-40B4-BE49-F238E27FC236}">
                  <a16:creationId xmlns:a16="http://schemas.microsoft.com/office/drawing/2014/main" id="{2D475CBD-EA77-834D-B960-387F07144F4A}"/>
                </a:ext>
              </a:extLst>
            </p:cNvPr>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41" name="Oval 17">
              <a:extLst>
                <a:ext uri="{FF2B5EF4-FFF2-40B4-BE49-F238E27FC236}">
                  <a16:creationId xmlns:a16="http://schemas.microsoft.com/office/drawing/2014/main" id="{CD59AE5A-9C6E-FA4C-9DE5-90135F0D2D8B}"/>
                </a:ext>
              </a:extLst>
            </p:cNvPr>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42" name="Oval 18">
              <a:extLst>
                <a:ext uri="{FF2B5EF4-FFF2-40B4-BE49-F238E27FC236}">
                  <a16:creationId xmlns:a16="http://schemas.microsoft.com/office/drawing/2014/main" id="{3EFA8D48-CA01-3542-9EB5-6872FE19A573}"/>
                </a:ext>
              </a:extLst>
            </p:cNvPr>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43" name="Oval 19">
              <a:extLst>
                <a:ext uri="{FF2B5EF4-FFF2-40B4-BE49-F238E27FC236}">
                  <a16:creationId xmlns:a16="http://schemas.microsoft.com/office/drawing/2014/main" id="{9EAA2A1A-92A9-3E40-9626-B16D16A9D69F}"/>
                </a:ext>
              </a:extLst>
            </p:cNvPr>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44" name="Oval 20">
              <a:extLst>
                <a:ext uri="{FF2B5EF4-FFF2-40B4-BE49-F238E27FC236}">
                  <a16:creationId xmlns:a16="http://schemas.microsoft.com/office/drawing/2014/main" id="{3526469E-162D-944E-9155-9B3E344DAFDC}"/>
                </a:ext>
              </a:extLst>
            </p:cNvPr>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45" name="Oval 21">
              <a:extLst>
                <a:ext uri="{FF2B5EF4-FFF2-40B4-BE49-F238E27FC236}">
                  <a16:creationId xmlns:a16="http://schemas.microsoft.com/office/drawing/2014/main" id="{A805B039-BC87-E34A-A187-D898631D1518}"/>
                </a:ext>
              </a:extLst>
            </p:cNvPr>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46" name="Oval 22">
              <a:extLst>
                <a:ext uri="{FF2B5EF4-FFF2-40B4-BE49-F238E27FC236}">
                  <a16:creationId xmlns:a16="http://schemas.microsoft.com/office/drawing/2014/main" id="{A42A0172-470C-D543-8A1A-25DB91CAC0A9}"/>
                </a:ext>
              </a:extLst>
            </p:cNvPr>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47" name="Oval 23">
              <a:extLst>
                <a:ext uri="{FF2B5EF4-FFF2-40B4-BE49-F238E27FC236}">
                  <a16:creationId xmlns:a16="http://schemas.microsoft.com/office/drawing/2014/main" id="{39DFB96D-9F54-8843-9F45-EE5938FEDF81}"/>
                </a:ext>
              </a:extLst>
            </p:cNvPr>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48" name="Oval 24">
              <a:extLst>
                <a:ext uri="{FF2B5EF4-FFF2-40B4-BE49-F238E27FC236}">
                  <a16:creationId xmlns:a16="http://schemas.microsoft.com/office/drawing/2014/main" id="{C9D0C751-5BBE-EC4E-898E-EB96B68EF715}"/>
                </a:ext>
              </a:extLst>
            </p:cNvPr>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49" name="Oval 25">
              <a:extLst>
                <a:ext uri="{FF2B5EF4-FFF2-40B4-BE49-F238E27FC236}">
                  <a16:creationId xmlns:a16="http://schemas.microsoft.com/office/drawing/2014/main" id="{75408D54-F016-2D4B-8A33-164856B0240E}"/>
                </a:ext>
              </a:extLst>
            </p:cNvPr>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50" name="Oval 26">
              <a:extLst>
                <a:ext uri="{FF2B5EF4-FFF2-40B4-BE49-F238E27FC236}">
                  <a16:creationId xmlns:a16="http://schemas.microsoft.com/office/drawing/2014/main" id="{27A72EBF-F621-904A-8776-8CBA329664EA}"/>
                </a:ext>
              </a:extLst>
            </p:cNvPr>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51" name="Oval 27">
              <a:extLst>
                <a:ext uri="{FF2B5EF4-FFF2-40B4-BE49-F238E27FC236}">
                  <a16:creationId xmlns:a16="http://schemas.microsoft.com/office/drawing/2014/main" id="{1EFC24C7-1D76-D344-BC10-841DB6A2D447}"/>
                </a:ext>
              </a:extLst>
            </p:cNvPr>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52" name="Oval 28">
              <a:extLst>
                <a:ext uri="{FF2B5EF4-FFF2-40B4-BE49-F238E27FC236}">
                  <a16:creationId xmlns:a16="http://schemas.microsoft.com/office/drawing/2014/main" id="{204CC4EE-D67D-7C4F-8F5C-B237786B4DBA}"/>
                </a:ext>
              </a:extLst>
            </p:cNvPr>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53" name="Oval 29">
              <a:extLst>
                <a:ext uri="{FF2B5EF4-FFF2-40B4-BE49-F238E27FC236}">
                  <a16:creationId xmlns:a16="http://schemas.microsoft.com/office/drawing/2014/main" id="{71878C6B-A08E-2444-9386-F4DEA9F3BC74}"/>
                </a:ext>
              </a:extLst>
            </p:cNvPr>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54" name="Oval 30">
              <a:extLst>
                <a:ext uri="{FF2B5EF4-FFF2-40B4-BE49-F238E27FC236}">
                  <a16:creationId xmlns:a16="http://schemas.microsoft.com/office/drawing/2014/main" id="{7FAC8161-6FD9-F144-89A3-8CB98CEF0FC9}"/>
                </a:ext>
              </a:extLst>
            </p:cNvPr>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55" name="Oval 31">
              <a:extLst>
                <a:ext uri="{FF2B5EF4-FFF2-40B4-BE49-F238E27FC236}">
                  <a16:creationId xmlns:a16="http://schemas.microsoft.com/office/drawing/2014/main" id="{6FDBD7AA-6AED-B548-B851-20925E9FE4EF}"/>
                </a:ext>
              </a:extLst>
            </p:cNvPr>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56" name="Oval 32">
              <a:extLst>
                <a:ext uri="{FF2B5EF4-FFF2-40B4-BE49-F238E27FC236}">
                  <a16:creationId xmlns:a16="http://schemas.microsoft.com/office/drawing/2014/main" id="{D0ED2D7B-FF92-504A-A436-E4F38EC4ADE0}"/>
                </a:ext>
              </a:extLst>
            </p:cNvPr>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57" name="Oval 33">
              <a:extLst>
                <a:ext uri="{FF2B5EF4-FFF2-40B4-BE49-F238E27FC236}">
                  <a16:creationId xmlns:a16="http://schemas.microsoft.com/office/drawing/2014/main" id="{23C930F9-D1A5-624F-90BF-04AB7C46AF69}"/>
                </a:ext>
              </a:extLst>
            </p:cNvPr>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58" name="Oval 34">
              <a:extLst>
                <a:ext uri="{FF2B5EF4-FFF2-40B4-BE49-F238E27FC236}">
                  <a16:creationId xmlns:a16="http://schemas.microsoft.com/office/drawing/2014/main" id="{6CA234D5-EF11-B547-9B9E-6F27391055F0}"/>
                </a:ext>
              </a:extLst>
            </p:cNvPr>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59" name="Oval 35">
              <a:extLst>
                <a:ext uri="{FF2B5EF4-FFF2-40B4-BE49-F238E27FC236}">
                  <a16:creationId xmlns:a16="http://schemas.microsoft.com/office/drawing/2014/main" id="{6FB39C14-509D-E244-B9B5-57508CFC9053}"/>
                </a:ext>
              </a:extLst>
            </p:cNvPr>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60" name="Oval 36">
              <a:extLst>
                <a:ext uri="{FF2B5EF4-FFF2-40B4-BE49-F238E27FC236}">
                  <a16:creationId xmlns:a16="http://schemas.microsoft.com/office/drawing/2014/main" id="{C2532F22-43EE-8A43-A37C-FB03B0FF0D62}"/>
                </a:ext>
              </a:extLst>
            </p:cNvPr>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61" name="Oval 37">
              <a:extLst>
                <a:ext uri="{FF2B5EF4-FFF2-40B4-BE49-F238E27FC236}">
                  <a16:creationId xmlns:a16="http://schemas.microsoft.com/office/drawing/2014/main" id="{0DAF71FC-549C-E04A-915E-ACB1DAAA7381}"/>
                </a:ext>
              </a:extLst>
            </p:cNvPr>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62" name="Oval 38">
              <a:extLst>
                <a:ext uri="{FF2B5EF4-FFF2-40B4-BE49-F238E27FC236}">
                  <a16:creationId xmlns:a16="http://schemas.microsoft.com/office/drawing/2014/main" id="{27B1BCC8-45A9-E440-A921-18E2FAC617A7}"/>
                </a:ext>
              </a:extLst>
            </p:cNvPr>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sp>
          <p:nvSpPr>
            <p:cNvPr id="1063" name="Oval 39">
              <a:extLst>
                <a:ext uri="{FF2B5EF4-FFF2-40B4-BE49-F238E27FC236}">
                  <a16:creationId xmlns:a16="http://schemas.microsoft.com/office/drawing/2014/main" id="{FAE7AE53-0CBD-F849-A96C-F299FDCFA244}"/>
                </a:ext>
              </a:extLst>
            </p:cNvPr>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uk-UA" altLang="ru-RU"/>
            </a:p>
          </p:txBody>
        </p:sp>
      </p:grpSp>
    </p:spTree>
  </p:cSld>
  <p:clrMap bg1="lt1" tx1="dk1" bg2="lt2" tx2="dk2" accent1="accent1" accent2="accent2" accent3="accent3" accent4="accent4" accent5="accent5" accent6="accent6" hlink="hlink" folHlink="folHlink"/>
  <p:sldLayoutIdLst>
    <p:sldLayoutId id="2147483704"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sldNum="0"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microsoft.com/office/2007/relationships/hdphoto" Target="../media/hdphoto1.wdp"/></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jpg"/><Relationship Id="rId4" Type="http://schemas.openxmlformats.org/officeDocument/2006/relationships/image" Target="../media/image38.png"/><Relationship Id="rId9" Type="http://schemas.openxmlformats.org/officeDocument/2006/relationships/image" Target="../media/image43.jpg"/></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9.jp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9.jp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9.tiff"/><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B50C1A94-0BC1-4306-8BD9-9B3932401EE4}"/>
              </a:ext>
            </a:extLst>
          </p:cNvPr>
          <p:cNvSpPr>
            <a:spLocks noGrp="1" noChangeArrowheads="1"/>
          </p:cNvSpPr>
          <p:nvPr>
            <p:ph type="ctrTitle"/>
          </p:nvPr>
        </p:nvSpPr>
        <p:spPr>
          <a:xfrm>
            <a:off x="250825" y="469900"/>
            <a:ext cx="6985471" cy="2095004"/>
          </a:xfrm>
        </p:spPr>
        <p:txBody>
          <a:bodyPr>
            <a:noAutofit/>
          </a:bodyPr>
          <a:lstStyle/>
          <a:p>
            <a:r>
              <a:rPr lang="ru-RU" altLang="ru-RU" sz="4000" b="1" dirty="0"/>
              <a:t>Управление проектированием информационных систем</a:t>
            </a:r>
            <a:endParaRPr lang="en-US" altLang="ru-RU" sz="4000" dirty="0">
              <a:solidFill>
                <a:schemeClr val="tx2"/>
              </a:solidFill>
            </a:endParaRPr>
          </a:p>
        </p:txBody>
      </p:sp>
      <p:sp>
        <p:nvSpPr>
          <p:cNvPr id="3" name="Подзаголовок 2">
            <a:extLst>
              <a:ext uri="{FF2B5EF4-FFF2-40B4-BE49-F238E27FC236}">
                <a16:creationId xmlns:a16="http://schemas.microsoft.com/office/drawing/2014/main" id="{50A9D133-13AC-438F-8C12-3C57399275C9}"/>
              </a:ext>
            </a:extLst>
          </p:cNvPr>
          <p:cNvSpPr>
            <a:spLocks noGrp="1"/>
          </p:cNvSpPr>
          <p:nvPr>
            <p:ph type="subTitle" idx="1"/>
          </p:nvPr>
        </p:nvSpPr>
        <p:spPr>
          <a:xfrm>
            <a:off x="539552" y="3049588"/>
            <a:ext cx="6558161" cy="2899692"/>
          </a:xfrm>
        </p:spPr>
        <p:txBody>
          <a:bodyPr/>
          <a:lstStyle/>
          <a:p>
            <a:r>
              <a:rPr lang="ru-RU" dirty="0"/>
              <a:t>Тема 7. </a:t>
            </a:r>
            <a:endParaRPr lang="en-US" dirty="0"/>
          </a:p>
          <a:p>
            <a:r>
              <a:rPr lang="ru-RU" b="1" dirty="0">
                <a:latin typeface="Times New Roman" pitchFamily="18" charset="0"/>
                <a:cs typeface="Times New Roman" pitchFamily="18" charset="0"/>
              </a:rPr>
              <a:t>Гибкие методы управления</a:t>
            </a:r>
            <a:r>
              <a:rPr lang="en-US" b="1" dirty="0">
                <a:latin typeface="Times New Roman" pitchFamily="18" charset="0"/>
                <a:cs typeface="Times New Roman" pitchFamily="18" charset="0"/>
              </a:rPr>
              <a:t> </a:t>
            </a:r>
            <a:r>
              <a:rPr lang="en-US" altLang="ru-RU" b="1" dirty="0"/>
              <a:t>Agile</a:t>
            </a:r>
            <a:endParaRPr lang="ru-RU" altLang="ru-RU" dirty="0"/>
          </a:p>
          <a:p>
            <a:r>
              <a:rPr lang="en-US" altLang="ru-RU" dirty="0"/>
              <a:t>XP</a:t>
            </a:r>
            <a:endParaRPr lang="ru-RU" altLang="ru-RU" dirty="0"/>
          </a:p>
          <a:p>
            <a:r>
              <a:rPr lang="en-US" dirty="0"/>
              <a:t>Scrum</a:t>
            </a:r>
            <a:endParaRPr lang="ru-RU" dirty="0"/>
          </a:p>
        </p:txBody>
      </p:sp>
    </p:spTree>
    <p:extLst>
      <p:ext uri="{BB962C8B-B14F-4D97-AF65-F5344CB8AC3E}">
        <p14:creationId xmlns:p14="http://schemas.microsoft.com/office/powerpoint/2010/main" val="3300064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DDD9D6D1-275D-D24B-BAB7-CE60003B6ED8}"/>
              </a:ext>
            </a:extLst>
          </p:cNvPr>
          <p:cNvSpPr>
            <a:spLocks noGrp="1"/>
          </p:cNvSpPr>
          <p:nvPr>
            <p:ph type="title"/>
          </p:nvPr>
        </p:nvSpPr>
        <p:spPr/>
        <p:txBody>
          <a:bodyPr/>
          <a:lstStyle/>
          <a:p>
            <a:r>
              <a:rPr lang="ru-RU" altLang="ru-RU"/>
              <a:t>Чего мы хотим?</a:t>
            </a:r>
            <a:endParaRPr lang="en-US" altLang="ru-RU"/>
          </a:p>
        </p:txBody>
      </p:sp>
      <p:sp>
        <p:nvSpPr>
          <p:cNvPr id="12291" name="Content Placeholder 2">
            <a:extLst>
              <a:ext uri="{FF2B5EF4-FFF2-40B4-BE49-F238E27FC236}">
                <a16:creationId xmlns:a16="http://schemas.microsoft.com/office/drawing/2014/main" id="{0BA392BB-F63A-B34F-BE21-59399BADA7DD}"/>
              </a:ext>
            </a:extLst>
          </p:cNvPr>
          <p:cNvSpPr>
            <a:spLocks noGrp="1"/>
          </p:cNvSpPr>
          <p:nvPr>
            <p:ph idx="1"/>
          </p:nvPr>
        </p:nvSpPr>
        <p:spPr/>
        <p:txBody>
          <a:bodyPr/>
          <a:lstStyle/>
          <a:p>
            <a:r>
              <a:rPr lang="ru-RU" altLang="ru-RU"/>
              <a:t>Любое изменение, в любое время, в любом порядке</a:t>
            </a:r>
          </a:p>
          <a:p>
            <a:r>
              <a:rPr lang="ru-RU" altLang="ru-RU"/>
              <a:t>Продуктивность, качество, низкая стоимость, высокая мораль</a:t>
            </a:r>
          </a:p>
          <a:p>
            <a:r>
              <a:rPr lang="ru-RU" altLang="ru-RU"/>
              <a:t>Реальный прогресс</a:t>
            </a:r>
          </a:p>
          <a:p>
            <a:r>
              <a:rPr lang="ru-RU" altLang="ru-RU"/>
              <a:t>Учиться на ошибках как можно раньше</a:t>
            </a:r>
          </a:p>
          <a:p>
            <a:r>
              <a:rPr lang="ru-RU" altLang="ru-RU"/>
              <a:t>Меньше административной работы, больше работы, которая приносит пользу</a:t>
            </a:r>
            <a:endParaRPr lang="en-US" alt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a:extLst>
              <a:ext uri="{FF2B5EF4-FFF2-40B4-BE49-F238E27FC236}">
                <a16:creationId xmlns:a16="http://schemas.microsoft.com/office/drawing/2014/main" id="{C47630B0-C829-9E4D-91BD-93D4BB811025}"/>
              </a:ext>
            </a:extLst>
          </p:cNvPr>
          <p:cNvSpPr>
            <a:spLocks noGrp="1"/>
          </p:cNvSpPr>
          <p:nvPr>
            <p:ph type="title"/>
          </p:nvPr>
        </p:nvSpPr>
        <p:spPr/>
        <p:txBody>
          <a:bodyPr/>
          <a:lstStyle/>
          <a:p>
            <a:r>
              <a:rPr lang="ru-RU" altLang="ru-RU"/>
              <a:t>Ограничения</a:t>
            </a:r>
          </a:p>
        </p:txBody>
      </p:sp>
      <p:pic>
        <p:nvPicPr>
          <p:cNvPr id="13315" name="Picture 5">
            <a:extLst>
              <a:ext uri="{FF2B5EF4-FFF2-40B4-BE49-F238E27FC236}">
                <a16:creationId xmlns:a16="http://schemas.microsoft.com/office/drawing/2014/main" id="{8A0D2102-487C-164A-9C2A-D0EA7AE404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6550" y="2157413"/>
            <a:ext cx="5710238" cy="3240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9332" name="Picture 4">
            <a:extLst>
              <a:ext uri="{FF2B5EF4-FFF2-40B4-BE49-F238E27FC236}">
                <a16:creationId xmlns:a16="http://schemas.microsoft.com/office/drawing/2014/main" id="{74987952-2E47-FE4E-9BBE-DF4A07F3C9B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331913" y="1341438"/>
            <a:ext cx="5688012" cy="5345112"/>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99332"/>
                                        </p:tgtEl>
                                        <p:attrNameLst>
                                          <p:attrName>style.visibility</p:attrName>
                                        </p:attrNameLst>
                                      </p:cBhvr>
                                      <p:to>
                                        <p:strVal val="visible"/>
                                      </p:to>
                                    </p:set>
                                    <p:animEffect transition="in" filter="barn(inVertical)">
                                      <p:cBhvr>
                                        <p:cTn id="7" dur="500"/>
                                        <p:tgtEl>
                                          <p:spTgt spid="99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a:extLst>
              <a:ext uri="{FF2B5EF4-FFF2-40B4-BE49-F238E27FC236}">
                <a16:creationId xmlns:a16="http://schemas.microsoft.com/office/drawing/2014/main" id="{8823E83D-6694-3E4C-B8D8-4D72AC7FF1E3}"/>
              </a:ext>
            </a:extLst>
          </p:cNvPr>
          <p:cNvSpPr>
            <a:spLocks noGrp="1"/>
          </p:cNvSpPr>
          <p:nvPr>
            <p:ph type="title"/>
          </p:nvPr>
        </p:nvSpPr>
        <p:spPr/>
        <p:txBody>
          <a:bodyPr/>
          <a:lstStyle/>
          <a:p>
            <a:r>
              <a:rPr lang="uk-UA" altLang="ru-RU" dirty="0" err="1"/>
              <a:t>Организация</a:t>
            </a:r>
            <a:r>
              <a:rPr lang="uk-UA" altLang="ru-RU" dirty="0"/>
              <a:t> </a:t>
            </a:r>
            <a:r>
              <a:rPr lang="en-US" altLang="ru-RU" dirty="0"/>
              <a:t>Agile Alliance</a:t>
            </a:r>
            <a:br>
              <a:rPr lang="ru-RU" altLang="ru-RU" dirty="0"/>
            </a:br>
            <a:r>
              <a:rPr lang="en-US" altLang="ru-RU" dirty="0"/>
              <a:t>http://</a:t>
            </a:r>
            <a:r>
              <a:rPr lang="en-US" altLang="ru-RU" dirty="0" err="1"/>
              <a:t>agilemanifesto.org</a:t>
            </a:r>
            <a:endParaRPr lang="uk-UA" altLang="ru-RU" dirty="0"/>
          </a:p>
        </p:txBody>
      </p:sp>
      <p:sp>
        <p:nvSpPr>
          <p:cNvPr id="14339" name="Объект 2">
            <a:extLst>
              <a:ext uri="{FF2B5EF4-FFF2-40B4-BE49-F238E27FC236}">
                <a16:creationId xmlns:a16="http://schemas.microsoft.com/office/drawing/2014/main" id="{48D335D7-ABF3-EB45-B63A-3D6EDB142500}"/>
              </a:ext>
            </a:extLst>
          </p:cNvPr>
          <p:cNvSpPr>
            <a:spLocks noGrp="1"/>
          </p:cNvSpPr>
          <p:nvPr>
            <p:ph idx="1"/>
          </p:nvPr>
        </p:nvSpPr>
        <p:spPr/>
        <p:txBody>
          <a:bodyPr/>
          <a:lstStyle/>
          <a:p>
            <a:r>
              <a:rPr lang="ru-RU" altLang="ru-RU"/>
              <a:t>Группа экспертов, назвавшаяся </a:t>
            </a:r>
            <a:r>
              <a:rPr lang="ru-RU" altLang="ru-RU" i="1"/>
              <a:t>Agile Alliance </a:t>
            </a:r>
            <a:r>
              <a:rPr lang="ru-RU" altLang="ru-RU"/>
              <a:t>(сообщество профессионалов, занимающихся гибкими методологиями разработки), собралась в 2001 году, чтобы обсудить ту шкалу ценностей и принципы, которые позволили бы коллективам программистов быстро вести разработку и оперативно реагировать на изменения.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a:extLst>
              <a:ext uri="{FF2B5EF4-FFF2-40B4-BE49-F238E27FC236}">
                <a16:creationId xmlns:a16="http://schemas.microsoft.com/office/drawing/2014/main" id="{F4F61AC9-4AFC-2249-92EB-1D65DA5D379B}"/>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5400" b="1">
                <a:solidFill>
                  <a:schemeClr val="tx2"/>
                </a:solidFill>
                <a:ea typeface="DejaVu Sans" pitchFamily="34" charset="0"/>
                <a:cs typeface="DejaVu Sans" pitchFamily="34" charset="0"/>
              </a:rPr>
              <a:t>А</a:t>
            </a:r>
            <a:r>
              <a:rPr lang="ru-RU" altLang="ru-RU" sz="4000" b="1">
                <a:solidFill>
                  <a:schemeClr val="tx2"/>
                </a:solidFill>
                <a:ea typeface="DejaVu Sans" pitchFamily="34" charset="0"/>
                <a:cs typeface="DejaVu Sans" pitchFamily="34" charset="0"/>
              </a:rPr>
              <a:t>вторы Agile манифеста</a:t>
            </a:r>
          </a:p>
        </p:txBody>
      </p:sp>
      <p:pic>
        <p:nvPicPr>
          <p:cNvPr id="15363" name="Picture 4">
            <a:extLst>
              <a:ext uri="{FF2B5EF4-FFF2-40B4-BE49-F238E27FC236}">
                <a16:creationId xmlns:a16="http://schemas.microsoft.com/office/drawing/2014/main" id="{A7D6BBB7-DFDE-B84A-8E79-F8ACC14D3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4688" y="6126163"/>
            <a:ext cx="815975"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364" name="Picture 2" descr="http://myscreenshot.info/i/581771344810521649715125163163.png">
            <a:extLst>
              <a:ext uri="{FF2B5EF4-FFF2-40B4-BE49-F238E27FC236}">
                <a16:creationId xmlns:a16="http://schemas.microsoft.com/office/drawing/2014/main" id="{D5BEBC0F-81FB-7D42-881C-001B2AEDBA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33600"/>
            <a:ext cx="9144000" cy="314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EF5C259-7E0E-1A43-826B-05F3DAFE81D8}"/>
              </a:ext>
            </a:extLst>
          </p:cNvPr>
          <p:cNvSpPr>
            <a:spLocks noGrp="1"/>
          </p:cNvSpPr>
          <p:nvPr>
            <p:ph type="title"/>
          </p:nvPr>
        </p:nvSpPr>
        <p:spPr/>
        <p:txBody>
          <a:bodyPr/>
          <a:lstStyle/>
          <a:p>
            <a:r>
              <a:rPr lang="en-US" altLang="ru-RU"/>
              <a:t>Agile Manifesto</a:t>
            </a:r>
          </a:p>
        </p:txBody>
      </p:sp>
      <p:graphicFrame>
        <p:nvGraphicFramePr>
          <p:cNvPr id="3" name="Схема 2">
            <a:extLst>
              <a:ext uri="{FF2B5EF4-FFF2-40B4-BE49-F238E27FC236}">
                <a16:creationId xmlns:a16="http://schemas.microsoft.com/office/drawing/2014/main" id="{51B5F97C-2E4D-0046-9535-C63692223429}"/>
              </a:ext>
            </a:extLst>
          </p:cNvPr>
          <p:cNvGraphicFramePr/>
          <p:nvPr/>
        </p:nvGraphicFramePr>
        <p:xfrm>
          <a:off x="533400" y="1600200"/>
          <a:ext cx="2895600" cy="830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CD7EB9E9-710A-9A49-A522-628374A13F31}"/>
              </a:ext>
            </a:extLst>
          </p:cNvPr>
          <p:cNvSpPr txBox="1"/>
          <p:nvPr/>
        </p:nvSpPr>
        <p:spPr>
          <a:xfrm>
            <a:off x="5257800" y="1600200"/>
            <a:ext cx="2895600" cy="830997"/>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ru-RU" sz="2400" dirty="0"/>
              <a:t>Процессы и инструменты</a:t>
            </a:r>
            <a:endParaRPr lang="en-US" sz="2400" dirty="0"/>
          </a:p>
        </p:txBody>
      </p:sp>
      <p:graphicFrame>
        <p:nvGraphicFramePr>
          <p:cNvPr id="4" name="Схема 3">
            <a:extLst>
              <a:ext uri="{FF2B5EF4-FFF2-40B4-BE49-F238E27FC236}">
                <a16:creationId xmlns:a16="http://schemas.microsoft.com/office/drawing/2014/main" id="{C75C2FBC-129B-BC49-8C06-B0059847B8C7}"/>
              </a:ext>
            </a:extLst>
          </p:cNvPr>
          <p:cNvGraphicFramePr/>
          <p:nvPr/>
        </p:nvGraphicFramePr>
        <p:xfrm>
          <a:off x="533400" y="2895600"/>
          <a:ext cx="2895600" cy="12003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Схема 5">
            <a:extLst>
              <a:ext uri="{FF2B5EF4-FFF2-40B4-BE49-F238E27FC236}">
                <a16:creationId xmlns:a16="http://schemas.microsoft.com/office/drawing/2014/main" id="{EE656935-8862-D74E-99E8-81EBDD3516AC}"/>
              </a:ext>
            </a:extLst>
          </p:cNvPr>
          <p:cNvGraphicFramePr/>
          <p:nvPr/>
        </p:nvGraphicFramePr>
        <p:xfrm>
          <a:off x="533400" y="4495800"/>
          <a:ext cx="2895600" cy="83099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TextBox 9">
            <a:extLst>
              <a:ext uri="{FF2B5EF4-FFF2-40B4-BE49-F238E27FC236}">
                <a16:creationId xmlns:a16="http://schemas.microsoft.com/office/drawing/2014/main" id="{9091369E-2734-DA4C-9B9F-6BDF52852D68}"/>
              </a:ext>
            </a:extLst>
          </p:cNvPr>
          <p:cNvSpPr txBox="1"/>
          <p:nvPr/>
        </p:nvSpPr>
        <p:spPr>
          <a:xfrm>
            <a:off x="5257800" y="3048000"/>
            <a:ext cx="2895600" cy="830997"/>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ru-RU" sz="2400" dirty="0"/>
              <a:t>Исчерпывающая документация</a:t>
            </a:r>
            <a:endParaRPr lang="en-US" sz="2400" dirty="0"/>
          </a:p>
        </p:txBody>
      </p:sp>
      <p:sp>
        <p:nvSpPr>
          <p:cNvPr id="12" name="TextBox 11">
            <a:extLst>
              <a:ext uri="{FF2B5EF4-FFF2-40B4-BE49-F238E27FC236}">
                <a16:creationId xmlns:a16="http://schemas.microsoft.com/office/drawing/2014/main" id="{0BF6338E-6E6B-FA47-889F-EC55AC83CD15}"/>
              </a:ext>
            </a:extLst>
          </p:cNvPr>
          <p:cNvSpPr txBox="1"/>
          <p:nvPr/>
        </p:nvSpPr>
        <p:spPr>
          <a:xfrm>
            <a:off x="5257800" y="4495800"/>
            <a:ext cx="2895600" cy="830997"/>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ru-RU" sz="2400" dirty="0"/>
              <a:t>Обсуждение контракта</a:t>
            </a:r>
            <a:endParaRPr lang="en-US" sz="2400" dirty="0"/>
          </a:p>
        </p:txBody>
      </p:sp>
      <p:graphicFrame>
        <p:nvGraphicFramePr>
          <p:cNvPr id="11" name="Схема 10">
            <a:extLst>
              <a:ext uri="{FF2B5EF4-FFF2-40B4-BE49-F238E27FC236}">
                <a16:creationId xmlns:a16="http://schemas.microsoft.com/office/drawing/2014/main" id="{9D8ADE09-B5BC-C040-9157-FC9C9E455AF8}"/>
              </a:ext>
            </a:extLst>
          </p:cNvPr>
          <p:cNvGraphicFramePr/>
          <p:nvPr/>
        </p:nvGraphicFramePr>
        <p:xfrm>
          <a:off x="533400" y="5791200"/>
          <a:ext cx="2895600" cy="83099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4" name="TextBox 13">
            <a:extLst>
              <a:ext uri="{FF2B5EF4-FFF2-40B4-BE49-F238E27FC236}">
                <a16:creationId xmlns:a16="http://schemas.microsoft.com/office/drawing/2014/main" id="{1EDDEBFD-9414-B541-8A8D-BFD990EE9723}"/>
              </a:ext>
            </a:extLst>
          </p:cNvPr>
          <p:cNvSpPr txBox="1"/>
          <p:nvPr/>
        </p:nvSpPr>
        <p:spPr>
          <a:xfrm>
            <a:off x="5257800" y="6019800"/>
            <a:ext cx="2895600" cy="461665"/>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ru-RU" sz="2400" dirty="0"/>
              <a:t>Следовать плану</a:t>
            </a:r>
            <a:endParaRPr lang="en-US" sz="2400" dirty="0"/>
          </a:p>
        </p:txBody>
      </p:sp>
      <p:sp>
        <p:nvSpPr>
          <p:cNvPr id="16403" name="TextBox 14">
            <a:extLst>
              <a:ext uri="{FF2B5EF4-FFF2-40B4-BE49-F238E27FC236}">
                <a16:creationId xmlns:a16="http://schemas.microsoft.com/office/drawing/2014/main" id="{BAE9869E-6A63-1746-ABBD-EE933C84F0A7}"/>
              </a:ext>
            </a:extLst>
          </p:cNvPr>
          <p:cNvSpPr txBox="1">
            <a:spLocks noChangeArrowheads="1"/>
          </p:cNvSpPr>
          <p:nvPr/>
        </p:nvSpPr>
        <p:spPr bwMode="auto">
          <a:xfrm>
            <a:off x="3581400" y="1828800"/>
            <a:ext cx="1406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800"/>
              <a:t>важнее, чем</a:t>
            </a:r>
            <a:endParaRPr lang="en-US" altLang="ru-RU" sz="1800"/>
          </a:p>
        </p:txBody>
      </p:sp>
      <p:sp>
        <p:nvSpPr>
          <p:cNvPr id="16404" name="TextBox 15">
            <a:extLst>
              <a:ext uri="{FF2B5EF4-FFF2-40B4-BE49-F238E27FC236}">
                <a16:creationId xmlns:a16="http://schemas.microsoft.com/office/drawing/2014/main" id="{35295A07-B723-0944-B025-E3B4BB65AC54}"/>
              </a:ext>
            </a:extLst>
          </p:cNvPr>
          <p:cNvSpPr txBox="1">
            <a:spLocks noChangeArrowheads="1"/>
          </p:cNvSpPr>
          <p:nvPr/>
        </p:nvSpPr>
        <p:spPr bwMode="auto">
          <a:xfrm>
            <a:off x="3581400" y="3276600"/>
            <a:ext cx="1406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800"/>
              <a:t>важнее, чем</a:t>
            </a:r>
            <a:endParaRPr lang="en-US" altLang="ru-RU" sz="1800"/>
          </a:p>
        </p:txBody>
      </p:sp>
      <p:sp>
        <p:nvSpPr>
          <p:cNvPr id="16405" name="TextBox 16">
            <a:extLst>
              <a:ext uri="{FF2B5EF4-FFF2-40B4-BE49-F238E27FC236}">
                <a16:creationId xmlns:a16="http://schemas.microsoft.com/office/drawing/2014/main" id="{86D1908C-B25E-F74B-80E9-4B60C3368F7C}"/>
              </a:ext>
            </a:extLst>
          </p:cNvPr>
          <p:cNvSpPr txBox="1">
            <a:spLocks noChangeArrowheads="1"/>
          </p:cNvSpPr>
          <p:nvPr/>
        </p:nvSpPr>
        <p:spPr bwMode="auto">
          <a:xfrm>
            <a:off x="3622675" y="4724400"/>
            <a:ext cx="1406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800"/>
              <a:t>важнее, чем</a:t>
            </a:r>
            <a:endParaRPr lang="en-US" altLang="ru-RU" sz="1800"/>
          </a:p>
        </p:txBody>
      </p:sp>
      <p:sp>
        <p:nvSpPr>
          <p:cNvPr id="16406" name="TextBox 17">
            <a:extLst>
              <a:ext uri="{FF2B5EF4-FFF2-40B4-BE49-F238E27FC236}">
                <a16:creationId xmlns:a16="http://schemas.microsoft.com/office/drawing/2014/main" id="{237EAEE7-B64B-7D4C-974C-65CD75C0E18D}"/>
              </a:ext>
            </a:extLst>
          </p:cNvPr>
          <p:cNvSpPr txBox="1">
            <a:spLocks noChangeArrowheads="1"/>
          </p:cNvSpPr>
          <p:nvPr/>
        </p:nvSpPr>
        <p:spPr bwMode="auto">
          <a:xfrm>
            <a:off x="3657600" y="6019800"/>
            <a:ext cx="1406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1800"/>
              <a:t>важнее, чем</a:t>
            </a:r>
            <a:endParaRPr lang="en-US" altLang="ru-RU"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a:extLst>
              <a:ext uri="{FF2B5EF4-FFF2-40B4-BE49-F238E27FC236}">
                <a16:creationId xmlns:a16="http://schemas.microsoft.com/office/drawing/2014/main" id="{B3EAE703-FD5F-AC45-AF11-5A7A2B23B011}"/>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5400" b="1">
                <a:solidFill>
                  <a:schemeClr val="tx2"/>
                </a:solidFill>
                <a:ea typeface="DejaVu Sans" pitchFamily="34" charset="0"/>
                <a:cs typeface="DejaVu Sans" pitchFamily="34" charset="0"/>
              </a:rPr>
              <a:t>К</a:t>
            </a:r>
            <a:r>
              <a:rPr lang="ru-RU" altLang="ru-RU" sz="4000" b="1">
                <a:solidFill>
                  <a:schemeClr val="tx2"/>
                </a:solidFill>
                <a:ea typeface="DejaVu Sans" pitchFamily="34" charset="0"/>
                <a:cs typeface="DejaVu Sans" pitchFamily="34" charset="0"/>
              </a:rPr>
              <a:t>ому нужен этот ваш Agile?</a:t>
            </a:r>
          </a:p>
        </p:txBody>
      </p:sp>
      <p:sp>
        <p:nvSpPr>
          <p:cNvPr id="17411" name="Rectangle 12">
            <a:extLst>
              <a:ext uri="{FF2B5EF4-FFF2-40B4-BE49-F238E27FC236}">
                <a16:creationId xmlns:a16="http://schemas.microsoft.com/office/drawing/2014/main" id="{5AC908FA-ABFF-D348-A3EC-F5FBB9759227}"/>
              </a:ext>
            </a:extLst>
          </p:cNvPr>
          <p:cNvSpPr txBox="1">
            <a:spLocks noChangeArrowheads="1"/>
          </p:cNvSpPr>
          <p:nvPr/>
        </p:nvSpPr>
        <p:spPr bwMode="auto">
          <a:xfrm>
            <a:off x="652463" y="1143000"/>
            <a:ext cx="4222750"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marL="342900" indent="-342900" defTabSz="449263"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defTabSz="449263"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defTabSz="449263"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defTabSz="449263"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defTabSz="449263"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defTabSz="44926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defTabSz="44926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defTabSz="44926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defTabSz="44926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Google</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Microsoft</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Yahoo</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Philips</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Siemens</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Nokia</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IBM</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BBC</a:t>
            </a:r>
          </a:p>
        </p:txBody>
      </p:sp>
      <p:sp>
        <p:nvSpPr>
          <p:cNvPr id="17412" name="Rectangle 13">
            <a:extLst>
              <a:ext uri="{FF2B5EF4-FFF2-40B4-BE49-F238E27FC236}">
                <a16:creationId xmlns:a16="http://schemas.microsoft.com/office/drawing/2014/main" id="{6AE7C53B-C8AD-CC4E-B8C8-4F5989076E4A}"/>
              </a:ext>
            </a:extLst>
          </p:cNvPr>
          <p:cNvSpPr txBox="1">
            <a:spLocks noChangeArrowheads="1"/>
          </p:cNvSpPr>
          <p:nvPr/>
        </p:nvSpPr>
        <p:spPr bwMode="auto">
          <a:xfrm>
            <a:off x="4572000" y="1106488"/>
            <a:ext cx="422275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marL="342900" indent="-342900" defTabSz="449263"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defTabSz="449263"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defTabSz="449263"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defTabSz="449263"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defTabSz="449263"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defTabSz="44926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defTabSz="44926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defTabSz="44926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defTabSz="449263"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lnSpc>
                <a:spcPct val="80000"/>
              </a:lnSpc>
              <a:spcBef>
                <a:spcPct val="0"/>
              </a:spcBef>
              <a:spcAft>
                <a:spcPts val="1425"/>
              </a:spcAft>
              <a:buClr>
                <a:srgbClr val="000000"/>
              </a:buClr>
              <a:buSzPct val="100000"/>
              <a:buFont typeface="Times New Roman" panose="02020603050405020304" pitchFamily="18" charset="0"/>
              <a:buNone/>
            </a:pPr>
            <a:r>
              <a:rPr lang="ru-RU" altLang="ru-RU" sz="3600">
                <a:solidFill>
                  <a:srgbClr val="000000"/>
                </a:solidFill>
                <a:latin typeface="Times New Roman" panose="02020603050405020304" pitchFamily="18" charset="0"/>
                <a:cs typeface="Times New Roman" panose="02020603050405020304" pitchFamily="18" charset="0"/>
              </a:rPr>
              <a:t>Яндекс</a:t>
            </a:r>
          </a:p>
          <a:p>
            <a:pPr>
              <a:lnSpc>
                <a:spcPct val="80000"/>
              </a:lnSpc>
              <a:spcBef>
                <a:spcPct val="0"/>
              </a:spcBef>
              <a:spcAft>
                <a:spcPts val="1425"/>
              </a:spcAft>
              <a:buClr>
                <a:srgbClr val="000000"/>
              </a:buClr>
              <a:buSzPct val="100000"/>
              <a:buFont typeface="Times New Roman" panose="02020603050405020304" pitchFamily="18" charset="0"/>
              <a:buNone/>
            </a:pPr>
            <a:r>
              <a:rPr lang="ru-RU" altLang="ru-RU" sz="3600">
                <a:solidFill>
                  <a:srgbClr val="000000"/>
                </a:solidFill>
                <a:latin typeface="Times New Roman" panose="02020603050405020304" pitchFamily="18" charset="0"/>
                <a:cs typeface="Times New Roman" panose="02020603050405020304" pitchFamily="18" charset="0"/>
              </a:rPr>
              <a:t>Рамблер</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LinguaLeo</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Adv</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Red Keds</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Luxoft</a:t>
            </a:r>
          </a:p>
          <a:p>
            <a:pPr>
              <a:lnSpc>
                <a:spcPct val="80000"/>
              </a:lnSpc>
              <a:spcBef>
                <a:spcPct val="0"/>
              </a:spcBef>
              <a:spcAft>
                <a:spcPts val="1425"/>
              </a:spcAft>
              <a:buClr>
                <a:srgbClr val="000000"/>
              </a:buClr>
              <a:buSzPct val="100000"/>
              <a:buFont typeface="Times New Roman" panose="02020603050405020304" pitchFamily="18" charset="0"/>
              <a:buNone/>
            </a:pPr>
            <a:r>
              <a:rPr lang="en-US" altLang="ru-RU" sz="3600">
                <a:solidFill>
                  <a:srgbClr val="000000"/>
                </a:solidFill>
                <a:latin typeface="Times New Roman" panose="02020603050405020304" pitchFamily="18" charset="0"/>
                <a:cs typeface="Times New Roman" panose="02020603050405020304" pitchFamily="18" charset="0"/>
              </a:rPr>
              <a:t>Deutsche Bank</a:t>
            </a:r>
          </a:p>
          <a:p>
            <a:pPr>
              <a:lnSpc>
                <a:spcPct val="80000"/>
              </a:lnSpc>
              <a:spcBef>
                <a:spcPct val="0"/>
              </a:spcBef>
              <a:spcAft>
                <a:spcPts val="1425"/>
              </a:spcAft>
              <a:buClr>
                <a:srgbClr val="000000"/>
              </a:buClr>
              <a:buSzPct val="100000"/>
              <a:buFont typeface="Times New Roman" panose="02020603050405020304" pitchFamily="18" charset="0"/>
              <a:buNone/>
            </a:pPr>
            <a:r>
              <a:rPr lang="ru-RU" altLang="ru-RU" sz="3600">
                <a:solidFill>
                  <a:srgbClr val="000000"/>
                </a:solidFill>
                <a:latin typeface="Times New Roman" panose="02020603050405020304" pitchFamily="18" charset="0"/>
                <a:cs typeface="Times New Roman" panose="02020603050405020304" pitchFamily="18" charset="0"/>
              </a:rPr>
              <a:t>Альфа банк</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91531006-754F-F34D-A54D-AE2E9C51C1BB}"/>
              </a:ext>
            </a:extLst>
          </p:cNvPr>
          <p:cNvSpPr>
            <a:spLocks noGrp="1" noChangeArrowheads="1"/>
          </p:cNvSpPr>
          <p:nvPr>
            <p:ph type="title"/>
          </p:nvPr>
        </p:nvSpPr>
        <p:spPr/>
        <p:txBody>
          <a:bodyPr/>
          <a:lstStyle/>
          <a:p>
            <a:pPr eaLnBrk="1" hangingPunct="1"/>
            <a:r>
              <a:rPr lang="en-US" altLang="ru-RU"/>
              <a:t>Agile</a:t>
            </a:r>
            <a:endParaRPr lang="ru-RU" altLang="ru-RU"/>
          </a:p>
        </p:txBody>
      </p:sp>
      <p:sp>
        <p:nvSpPr>
          <p:cNvPr id="18435" name="Rectangle 3">
            <a:extLst>
              <a:ext uri="{FF2B5EF4-FFF2-40B4-BE49-F238E27FC236}">
                <a16:creationId xmlns:a16="http://schemas.microsoft.com/office/drawing/2014/main" id="{730B97FA-44AE-C448-93EA-8463D50AF8B5}"/>
              </a:ext>
            </a:extLst>
          </p:cNvPr>
          <p:cNvSpPr>
            <a:spLocks noGrp="1" noChangeArrowheads="1"/>
          </p:cNvSpPr>
          <p:nvPr>
            <p:ph type="body" idx="1"/>
          </p:nvPr>
        </p:nvSpPr>
        <p:spPr/>
        <p:txBody>
          <a:bodyPr/>
          <a:lstStyle/>
          <a:p>
            <a:pPr eaLnBrk="1" hangingPunct="1"/>
            <a:r>
              <a:rPr lang="ru-RU" altLang="ru-RU"/>
              <a:t>Гибкий подход к разработке ПО.</a:t>
            </a:r>
          </a:p>
          <a:p>
            <a:pPr eaLnBrk="1" hangingPunct="1"/>
            <a:r>
              <a:rPr lang="ru-RU" altLang="ru-RU"/>
              <a:t>Лучшие практики:</a:t>
            </a:r>
          </a:p>
          <a:p>
            <a:pPr lvl="1" eaLnBrk="1" hangingPunct="1"/>
            <a:r>
              <a:rPr lang="en-US" altLang="ru-RU"/>
              <a:t>Scrum</a:t>
            </a:r>
          </a:p>
          <a:p>
            <a:pPr lvl="1" eaLnBrk="1" hangingPunct="1"/>
            <a:r>
              <a:rPr lang="en-US" altLang="ru-RU"/>
              <a:t>XP</a:t>
            </a:r>
          </a:p>
          <a:p>
            <a:pPr lvl="1" eaLnBrk="1" hangingPunct="1"/>
            <a:r>
              <a:rPr lang="en-US" altLang="ru-RU"/>
              <a:t>TDD, etc.</a:t>
            </a:r>
          </a:p>
          <a:p>
            <a:pPr eaLnBrk="1" hangingPunct="1"/>
            <a:endParaRPr lang="en-US" altLang="ru-RU"/>
          </a:p>
          <a:p>
            <a:pPr eaLnBrk="1" hangingPunct="1">
              <a:buFont typeface="Wingdings" pitchFamily="2" charset="2"/>
              <a:buNone/>
            </a:pPr>
            <a:r>
              <a:rPr lang="en-US" altLang="ru-RU" b="1"/>
              <a:t>   </a:t>
            </a:r>
            <a:r>
              <a:rPr lang="ru-RU" altLang="ru-RU" b="1"/>
              <a:t>"Agility is not a technology, science, or product but a culture"</a:t>
            </a:r>
            <a:r>
              <a:rPr lang="ru-RU" altLang="ru-RU"/>
              <a:t> </a:t>
            </a:r>
            <a:r>
              <a:rPr lang="ru-RU" altLang="ru-RU" sz="2400"/>
              <a:t>(Philippe Kruchten)</a:t>
            </a:r>
            <a:r>
              <a:rPr lang="ru-RU" altLang="ru-RU"/>
              <a:t> </a:t>
            </a:r>
          </a:p>
        </p:txBody>
      </p:sp>
      <p:pic>
        <p:nvPicPr>
          <p:cNvPr id="18436" name="Picture 4">
            <a:extLst>
              <a:ext uri="{FF2B5EF4-FFF2-40B4-BE49-F238E27FC236}">
                <a16:creationId xmlns:a16="http://schemas.microsoft.com/office/drawing/2014/main" id="{B619E9D2-7CE0-2D43-8A3C-AC0539526F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1989138"/>
            <a:ext cx="1763713" cy="268128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a:extLst>
              <a:ext uri="{FF2B5EF4-FFF2-40B4-BE49-F238E27FC236}">
                <a16:creationId xmlns:a16="http://schemas.microsoft.com/office/drawing/2014/main" id="{EC39A627-E518-9543-87A2-D8C024504EEE}"/>
              </a:ext>
            </a:extLst>
          </p:cNvPr>
          <p:cNvSpPr>
            <a:spLocks noGrp="1"/>
          </p:cNvSpPr>
          <p:nvPr>
            <p:ph type="title"/>
          </p:nvPr>
        </p:nvSpPr>
        <p:spPr>
          <a:xfrm>
            <a:off x="457200" y="122238"/>
            <a:ext cx="7543800" cy="1866900"/>
          </a:xfrm>
        </p:spPr>
        <p:txBody>
          <a:bodyPr/>
          <a:lstStyle/>
          <a:p>
            <a:r>
              <a:rPr lang="uk-UA" altLang="ru-RU"/>
              <a:t>Люди и их взаимоотношения</a:t>
            </a:r>
            <a:br>
              <a:rPr lang="uk-UA" altLang="ru-RU"/>
            </a:br>
            <a:r>
              <a:rPr lang="uk-UA" altLang="ru-RU"/>
              <a:t>важнее процессов и инструментов</a:t>
            </a:r>
          </a:p>
        </p:txBody>
      </p:sp>
      <p:sp>
        <p:nvSpPr>
          <p:cNvPr id="19459" name="Объект 2">
            <a:extLst>
              <a:ext uri="{FF2B5EF4-FFF2-40B4-BE49-F238E27FC236}">
                <a16:creationId xmlns:a16="http://schemas.microsoft.com/office/drawing/2014/main" id="{8F1F9BEF-C72C-FC4A-8508-3D4B24AC9C8B}"/>
              </a:ext>
            </a:extLst>
          </p:cNvPr>
          <p:cNvSpPr>
            <a:spLocks noGrp="1"/>
          </p:cNvSpPr>
          <p:nvPr>
            <p:ph idx="1"/>
          </p:nvPr>
        </p:nvSpPr>
        <p:spPr>
          <a:xfrm>
            <a:off x="28575" y="2590800"/>
            <a:ext cx="8229600" cy="4411663"/>
          </a:xfrm>
        </p:spPr>
        <p:txBody>
          <a:bodyPr/>
          <a:lstStyle/>
          <a:p>
            <a:r>
              <a:rPr lang="ru-RU" altLang="ru-RU"/>
              <a:t>Люди – важнейшая составная часть успеха. </a:t>
            </a:r>
          </a:p>
          <a:p>
            <a:r>
              <a:rPr lang="ru-RU" altLang="ru-RU"/>
              <a:t>Самый лучший процесс не спасет проект от провала, если в команде нет сильных игроков.</a:t>
            </a:r>
          </a:p>
          <a:p>
            <a:r>
              <a:rPr lang="ru-RU" altLang="ru-RU"/>
              <a:t>Однако плохой процесс может сделать даже сильнейших игроков неэффек</a:t>
            </a:r>
            <a:r>
              <a:rPr lang="uk-UA" altLang="ru-RU"/>
              <a:t>тивными.</a:t>
            </a:r>
          </a:p>
          <a:p>
            <a:endParaRPr lang="uk-UA" altLang="ru-RU"/>
          </a:p>
        </p:txBody>
      </p:sp>
      <p:pic>
        <p:nvPicPr>
          <p:cNvPr id="19460" name="Picture 2">
            <a:extLst>
              <a:ext uri="{FF2B5EF4-FFF2-40B4-BE49-F238E27FC236}">
                <a16:creationId xmlns:a16="http://schemas.microsoft.com/office/drawing/2014/main" id="{B5C79F77-EB90-2F4A-AE48-1F696EEF0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4713" y="849313"/>
            <a:ext cx="2952750" cy="184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a:extLst>
              <a:ext uri="{FF2B5EF4-FFF2-40B4-BE49-F238E27FC236}">
                <a16:creationId xmlns:a16="http://schemas.microsoft.com/office/drawing/2014/main" id="{BCB0B9E3-092A-A04A-BDC5-B330E4DB148A}"/>
              </a:ext>
            </a:extLst>
          </p:cNvPr>
          <p:cNvSpPr>
            <a:spLocks noGrp="1"/>
          </p:cNvSpPr>
          <p:nvPr>
            <p:ph type="title"/>
          </p:nvPr>
        </p:nvSpPr>
        <p:spPr>
          <a:xfrm>
            <a:off x="457200" y="122238"/>
            <a:ext cx="7543800" cy="1651000"/>
          </a:xfrm>
        </p:spPr>
        <p:txBody>
          <a:bodyPr/>
          <a:lstStyle/>
          <a:p>
            <a:r>
              <a:rPr lang="uk-UA" altLang="ru-RU"/>
              <a:t>Работающая программа</a:t>
            </a:r>
            <a:br>
              <a:rPr lang="uk-UA" altLang="ru-RU"/>
            </a:br>
            <a:r>
              <a:rPr lang="uk-UA" altLang="ru-RU"/>
              <a:t>важнее исчерпывающей документации (1)</a:t>
            </a:r>
          </a:p>
        </p:txBody>
      </p:sp>
      <p:sp>
        <p:nvSpPr>
          <p:cNvPr id="20483" name="Объект 2">
            <a:extLst>
              <a:ext uri="{FF2B5EF4-FFF2-40B4-BE49-F238E27FC236}">
                <a16:creationId xmlns:a16="http://schemas.microsoft.com/office/drawing/2014/main" id="{2E9B5E98-2003-B74A-80A2-6C4A4437A86A}"/>
              </a:ext>
            </a:extLst>
          </p:cNvPr>
          <p:cNvSpPr>
            <a:spLocks noGrp="1"/>
          </p:cNvSpPr>
          <p:nvPr>
            <p:ph idx="1"/>
          </p:nvPr>
        </p:nvSpPr>
        <p:spPr>
          <a:xfrm>
            <a:off x="323850" y="2338388"/>
            <a:ext cx="8229600" cy="4411662"/>
          </a:xfrm>
        </p:spPr>
        <p:txBody>
          <a:bodyPr/>
          <a:lstStyle/>
          <a:p>
            <a:r>
              <a:rPr lang="ru-RU" altLang="ru-RU"/>
              <a:t>Программа без документации – это ужас. Код – не самое подходящее место для описания назначения и структуры системы.</a:t>
            </a:r>
          </a:p>
          <a:p>
            <a:r>
              <a:rPr lang="ru-RU" altLang="ru-RU"/>
              <a:t>Команда обязана подготовить понятные человеку </a:t>
            </a:r>
            <a:r>
              <a:rPr lang="uk-UA" altLang="ru-RU"/>
              <a:t>документы, в которых описывалась </a:t>
            </a:r>
            <a:r>
              <a:rPr lang="ru-RU" altLang="ru-RU"/>
              <a:t>бы система и обосновывались принятые проектные решения.</a:t>
            </a:r>
          </a:p>
          <a:p>
            <a:endParaRPr lang="uk-UA" altLang="ru-RU"/>
          </a:p>
        </p:txBody>
      </p:sp>
      <p:pic>
        <p:nvPicPr>
          <p:cNvPr id="20484" name="Picture 2">
            <a:extLst>
              <a:ext uri="{FF2B5EF4-FFF2-40B4-BE49-F238E27FC236}">
                <a16:creationId xmlns:a16="http://schemas.microsoft.com/office/drawing/2014/main" id="{0C014AE4-B6E8-574B-9168-1023E87BF8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325" y="1123950"/>
            <a:ext cx="2808288" cy="122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a:extLst>
              <a:ext uri="{FF2B5EF4-FFF2-40B4-BE49-F238E27FC236}">
                <a16:creationId xmlns:a16="http://schemas.microsoft.com/office/drawing/2014/main" id="{51E5A42F-836E-A040-8D99-6AE28F81C5B8}"/>
              </a:ext>
            </a:extLst>
          </p:cNvPr>
          <p:cNvSpPr>
            <a:spLocks noGrp="1"/>
          </p:cNvSpPr>
          <p:nvPr>
            <p:ph type="title"/>
          </p:nvPr>
        </p:nvSpPr>
        <p:spPr>
          <a:xfrm>
            <a:off x="468313" y="188913"/>
            <a:ext cx="7543800" cy="1577975"/>
          </a:xfrm>
        </p:spPr>
        <p:txBody>
          <a:bodyPr/>
          <a:lstStyle/>
          <a:p>
            <a:r>
              <a:rPr lang="uk-UA" altLang="ru-RU"/>
              <a:t>Работающая программа</a:t>
            </a:r>
            <a:br>
              <a:rPr lang="uk-UA" altLang="ru-RU"/>
            </a:br>
            <a:r>
              <a:rPr lang="uk-UA" altLang="ru-RU"/>
              <a:t>важнее исчерпывающей документации (2)</a:t>
            </a:r>
          </a:p>
        </p:txBody>
      </p:sp>
      <p:sp>
        <p:nvSpPr>
          <p:cNvPr id="21507" name="Объект 2">
            <a:extLst>
              <a:ext uri="{FF2B5EF4-FFF2-40B4-BE49-F238E27FC236}">
                <a16:creationId xmlns:a16="http://schemas.microsoft.com/office/drawing/2014/main" id="{B5ED8CED-5929-CC4A-A01D-28B43AA15FDF}"/>
              </a:ext>
            </a:extLst>
          </p:cNvPr>
          <p:cNvSpPr>
            <a:spLocks noGrp="1"/>
          </p:cNvSpPr>
          <p:nvPr>
            <p:ph idx="1"/>
          </p:nvPr>
        </p:nvSpPr>
        <p:spPr/>
        <p:txBody>
          <a:bodyPr/>
          <a:lstStyle/>
          <a:p>
            <a:r>
              <a:rPr lang="ru-RU" altLang="ru-RU"/>
              <a:t>Однако слишком много документации хуже, чем слишком мало. </a:t>
            </a:r>
          </a:p>
          <a:p>
            <a:r>
              <a:rPr lang="ru-RU" altLang="ru-RU"/>
              <a:t>На создание огромных томов документации уходит много времени и еще больше – на синхронизацию их с кодом. </a:t>
            </a:r>
          </a:p>
          <a:p>
            <a:r>
              <a:rPr lang="ru-RU" altLang="ru-RU"/>
              <a:t>Если же документация не соответствует коду, то становится большой и запутанной ложью и источ</a:t>
            </a:r>
            <a:r>
              <a:rPr lang="uk-UA" altLang="ru-RU"/>
              <a:t>ником дезинформации.</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a:extLst>
              <a:ext uri="{FF2B5EF4-FFF2-40B4-BE49-F238E27FC236}">
                <a16:creationId xmlns:a16="http://schemas.microsoft.com/office/drawing/2014/main" id="{974CD067-7DF7-6E43-80FF-80254930EC3F}"/>
              </a:ext>
            </a:extLst>
          </p:cNvPr>
          <p:cNvSpPr>
            <a:spLocks noGrp="1"/>
          </p:cNvSpPr>
          <p:nvPr>
            <p:ph type="title"/>
          </p:nvPr>
        </p:nvSpPr>
        <p:spPr/>
        <p:txBody>
          <a:bodyPr/>
          <a:lstStyle/>
          <a:p>
            <a:r>
              <a:rPr lang="ru-RU" altLang="ru-RU"/>
              <a:t>Проблемы разработки ПО</a:t>
            </a:r>
            <a:endParaRPr lang="uk-UA" altLang="ru-RU"/>
          </a:p>
        </p:txBody>
      </p:sp>
      <p:sp>
        <p:nvSpPr>
          <p:cNvPr id="4099" name="Объект 2">
            <a:extLst>
              <a:ext uri="{FF2B5EF4-FFF2-40B4-BE49-F238E27FC236}">
                <a16:creationId xmlns:a16="http://schemas.microsoft.com/office/drawing/2014/main" id="{516A08A2-1614-734A-B165-69AA9D475C31}"/>
              </a:ext>
            </a:extLst>
          </p:cNvPr>
          <p:cNvSpPr>
            <a:spLocks noGrp="1"/>
          </p:cNvSpPr>
          <p:nvPr>
            <p:ph idx="1"/>
          </p:nvPr>
        </p:nvSpPr>
        <p:spPr>
          <a:xfrm>
            <a:off x="457200" y="1719263"/>
            <a:ext cx="8507413" cy="4411662"/>
          </a:xfrm>
        </p:spPr>
        <p:txBody>
          <a:bodyPr/>
          <a:lstStyle/>
          <a:p>
            <a:r>
              <a:rPr lang="uk-UA" altLang="ru-RU"/>
              <a:t>Отсутствие эффективной методики разработки ПО ведет </a:t>
            </a:r>
            <a:r>
              <a:rPr lang="ru-RU" altLang="ru-RU"/>
              <a:t>к непредсказуемости, повторению одних и тех же ошибок и пустой трате сил. </a:t>
            </a:r>
          </a:p>
          <a:p>
            <a:r>
              <a:rPr lang="ru-RU" altLang="ru-RU"/>
              <a:t>Заказчики недовольны постоянно переносимым графиком сдачи, растущим бюджетом и низким качеством.</a:t>
            </a:r>
          </a:p>
          <a:p>
            <a:r>
              <a:rPr lang="ru-RU" altLang="ru-RU"/>
              <a:t>Разработчики приходят в уныние от того, что приходится сидеть на работе все дольше, а про</a:t>
            </a:r>
            <a:r>
              <a:rPr lang="uk-UA" altLang="ru-RU"/>
              <a:t>дукт становится только хуже.</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a:extLst>
              <a:ext uri="{FF2B5EF4-FFF2-40B4-BE49-F238E27FC236}">
                <a16:creationId xmlns:a16="http://schemas.microsoft.com/office/drawing/2014/main" id="{D610098F-664A-534F-AB63-E160822DE15C}"/>
              </a:ext>
            </a:extLst>
          </p:cNvPr>
          <p:cNvSpPr>
            <a:spLocks noGrp="1"/>
          </p:cNvSpPr>
          <p:nvPr>
            <p:ph type="title"/>
          </p:nvPr>
        </p:nvSpPr>
        <p:spPr/>
        <p:txBody>
          <a:bodyPr/>
          <a:lstStyle/>
          <a:p>
            <a:r>
              <a:rPr lang="uk-UA" altLang="ru-RU"/>
              <a:t>Первый закон документирования Мартина</a:t>
            </a:r>
          </a:p>
        </p:txBody>
      </p:sp>
      <p:sp>
        <p:nvSpPr>
          <p:cNvPr id="22531" name="Объект 2">
            <a:extLst>
              <a:ext uri="{FF2B5EF4-FFF2-40B4-BE49-F238E27FC236}">
                <a16:creationId xmlns:a16="http://schemas.microsoft.com/office/drawing/2014/main" id="{FF39D98E-9231-064D-BAE7-20C46E4A3679}"/>
              </a:ext>
            </a:extLst>
          </p:cNvPr>
          <p:cNvSpPr>
            <a:spLocks noGrp="1"/>
          </p:cNvSpPr>
          <p:nvPr>
            <p:ph idx="1"/>
          </p:nvPr>
        </p:nvSpPr>
        <p:spPr/>
        <p:txBody>
          <a:bodyPr/>
          <a:lstStyle/>
          <a:p>
            <a:r>
              <a:rPr lang="ru-RU" altLang="ru-RU" i="1"/>
              <a:t>Не создавайте документ, пока необходимость в нем не станет </a:t>
            </a:r>
            <a:r>
              <a:rPr lang="uk-UA" altLang="ru-RU" i="1"/>
              <a:t>очевидной и срочной.</a:t>
            </a:r>
            <a:endParaRPr lang="uk-UA" altLang="ru-RU"/>
          </a:p>
        </p:txBody>
      </p:sp>
      <p:pic>
        <p:nvPicPr>
          <p:cNvPr id="22532" name="Picture 2">
            <a:extLst>
              <a:ext uri="{FF2B5EF4-FFF2-40B4-BE49-F238E27FC236}">
                <a16:creationId xmlns:a16="http://schemas.microsoft.com/office/drawing/2014/main" id="{F333C9EF-54F0-B542-AFCE-18A097041C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3213100"/>
            <a:ext cx="5256212" cy="349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a:extLst>
              <a:ext uri="{FF2B5EF4-FFF2-40B4-BE49-F238E27FC236}">
                <a16:creationId xmlns:a16="http://schemas.microsoft.com/office/drawing/2014/main" id="{7849AC40-15BF-0C41-BCCD-849AA432583F}"/>
              </a:ext>
            </a:extLst>
          </p:cNvPr>
          <p:cNvSpPr>
            <a:spLocks noGrp="1"/>
          </p:cNvSpPr>
          <p:nvPr>
            <p:ph type="title"/>
          </p:nvPr>
        </p:nvSpPr>
        <p:spPr>
          <a:xfrm>
            <a:off x="250825" y="122238"/>
            <a:ext cx="7993063" cy="1938337"/>
          </a:xfrm>
        </p:spPr>
        <p:txBody>
          <a:bodyPr/>
          <a:lstStyle/>
          <a:p>
            <a:r>
              <a:rPr lang="uk-UA" altLang="ru-RU" sz="3200"/>
              <a:t>Плодотворное сотрудничество с заказчиком</a:t>
            </a:r>
            <a:br>
              <a:rPr lang="uk-UA" altLang="ru-RU" sz="3200"/>
            </a:br>
            <a:r>
              <a:rPr lang="ru-RU" altLang="ru-RU" sz="3200"/>
              <a:t>важнее формальных договоренностей по контракту (1)</a:t>
            </a:r>
            <a:endParaRPr lang="uk-UA" altLang="ru-RU" sz="3200"/>
          </a:p>
        </p:txBody>
      </p:sp>
      <p:sp>
        <p:nvSpPr>
          <p:cNvPr id="23555" name="Объект 2">
            <a:extLst>
              <a:ext uri="{FF2B5EF4-FFF2-40B4-BE49-F238E27FC236}">
                <a16:creationId xmlns:a16="http://schemas.microsoft.com/office/drawing/2014/main" id="{8D88DE58-BC77-D84C-A141-3724D36D8125}"/>
              </a:ext>
            </a:extLst>
          </p:cNvPr>
          <p:cNvSpPr>
            <a:spLocks noGrp="1"/>
          </p:cNvSpPr>
          <p:nvPr>
            <p:ph idx="1"/>
          </p:nvPr>
        </p:nvSpPr>
        <p:spPr>
          <a:xfrm>
            <a:off x="457200" y="2133600"/>
            <a:ext cx="8229600" cy="3997325"/>
          </a:xfrm>
        </p:spPr>
        <p:txBody>
          <a:bodyPr/>
          <a:lstStyle/>
          <a:p>
            <a:r>
              <a:rPr lang="ru-RU" altLang="ru-RU"/>
              <a:t>Чтобы проект оказался успешным, необходимо регулярное и частое общение с заказчиком. </a:t>
            </a:r>
          </a:p>
          <a:p>
            <a:r>
              <a:rPr lang="ru-RU" altLang="ru-RU"/>
              <a:t>Заказчик программы должен не полагаться на контракт или техническое задание, а плотно контактировать с командой разработчиков, регулярно высказывая свое мнение о том, что они </a:t>
            </a:r>
            <a:r>
              <a:rPr lang="uk-UA" altLang="ru-RU"/>
              <a:t>сделали.</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a:extLst>
              <a:ext uri="{FF2B5EF4-FFF2-40B4-BE49-F238E27FC236}">
                <a16:creationId xmlns:a16="http://schemas.microsoft.com/office/drawing/2014/main" id="{EF333684-80D0-B541-91B5-17D473FEE310}"/>
              </a:ext>
            </a:extLst>
          </p:cNvPr>
          <p:cNvSpPr>
            <a:spLocks noGrp="1"/>
          </p:cNvSpPr>
          <p:nvPr>
            <p:ph type="title"/>
          </p:nvPr>
        </p:nvSpPr>
        <p:spPr>
          <a:xfrm>
            <a:off x="468313" y="0"/>
            <a:ext cx="7543800" cy="2232025"/>
          </a:xfrm>
        </p:spPr>
        <p:txBody>
          <a:bodyPr/>
          <a:lstStyle/>
          <a:p>
            <a:r>
              <a:rPr lang="uk-UA" altLang="ru-RU" sz="3200"/>
              <a:t>Плодотворное сотрудничество с заказчиком</a:t>
            </a:r>
            <a:br>
              <a:rPr lang="uk-UA" altLang="ru-RU" sz="3200"/>
            </a:br>
            <a:r>
              <a:rPr lang="ru-RU" altLang="ru-RU" sz="3200"/>
              <a:t>важнее формальных договоренностей по контракту (2)</a:t>
            </a:r>
            <a:endParaRPr lang="uk-UA" altLang="ru-RU" sz="3200"/>
          </a:p>
        </p:txBody>
      </p:sp>
      <p:sp>
        <p:nvSpPr>
          <p:cNvPr id="24579" name="Объект 2">
            <a:extLst>
              <a:ext uri="{FF2B5EF4-FFF2-40B4-BE49-F238E27FC236}">
                <a16:creationId xmlns:a16="http://schemas.microsoft.com/office/drawing/2014/main" id="{57080256-0BDD-9A43-92B6-CA447A49126A}"/>
              </a:ext>
            </a:extLst>
          </p:cNvPr>
          <p:cNvSpPr>
            <a:spLocks noGrp="1"/>
          </p:cNvSpPr>
          <p:nvPr>
            <p:ph idx="1"/>
          </p:nvPr>
        </p:nvSpPr>
        <p:spPr>
          <a:xfrm>
            <a:off x="468313" y="2420938"/>
            <a:ext cx="8229600" cy="3422650"/>
          </a:xfrm>
        </p:spPr>
        <p:txBody>
          <a:bodyPr/>
          <a:lstStyle/>
          <a:p>
            <a:r>
              <a:rPr lang="uk-UA" altLang="ru-RU"/>
              <a:t>Самые лучшие кон</a:t>
            </a:r>
            <a:r>
              <a:rPr lang="ru-RU" altLang="ru-RU"/>
              <a:t>тракты – те, что оговаривают способы взаимодействия заказчика с раз</a:t>
            </a:r>
            <a:r>
              <a:rPr lang="uk-UA" altLang="ru-RU"/>
              <a:t>работчиками.</a:t>
            </a:r>
          </a:p>
        </p:txBody>
      </p:sp>
      <p:pic>
        <p:nvPicPr>
          <p:cNvPr id="24580" name="Picture 2">
            <a:extLst>
              <a:ext uri="{FF2B5EF4-FFF2-40B4-BE49-F238E27FC236}">
                <a16:creationId xmlns:a16="http://schemas.microsoft.com/office/drawing/2014/main" id="{A242A68C-A83E-154E-91D7-C3FEA461E3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3900488"/>
            <a:ext cx="4967288" cy="292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a:extLst>
              <a:ext uri="{FF2B5EF4-FFF2-40B4-BE49-F238E27FC236}">
                <a16:creationId xmlns:a16="http://schemas.microsoft.com/office/drawing/2014/main" id="{3F26793C-9936-A74B-BC38-6FD3294B4455}"/>
              </a:ext>
            </a:extLst>
          </p:cNvPr>
          <p:cNvSpPr>
            <a:spLocks noGrp="1"/>
          </p:cNvSpPr>
          <p:nvPr>
            <p:ph type="title"/>
          </p:nvPr>
        </p:nvSpPr>
        <p:spPr>
          <a:xfrm>
            <a:off x="457200" y="122238"/>
            <a:ext cx="7543800" cy="1651000"/>
          </a:xfrm>
        </p:spPr>
        <p:txBody>
          <a:bodyPr/>
          <a:lstStyle/>
          <a:p>
            <a:r>
              <a:rPr lang="uk-UA" altLang="ru-RU"/>
              <a:t>Оперативное реагирование на изменения</a:t>
            </a:r>
            <a:br>
              <a:rPr lang="uk-UA" altLang="ru-RU"/>
            </a:br>
            <a:r>
              <a:rPr lang="uk-UA" altLang="ru-RU"/>
              <a:t>важнее следования плану</a:t>
            </a:r>
          </a:p>
        </p:txBody>
      </p:sp>
      <p:sp>
        <p:nvSpPr>
          <p:cNvPr id="25603" name="Объект 2">
            <a:extLst>
              <a:ext uri="{FF2B5EF4-FFF2-40B4-BE49-F238E27FC236}">
                <a16:creationId xmlns:a16="http://schemas.microsoft.com/office/drawing/2014/main" id="{C3BEC8B7-CA4F-C949-BEA6-1494C37CD1D6}"/>
              </a:ext>
            </a:extLst>
          </p:cNvPr>
          <p:cNvSpPr>
            <a:spLocks noGrp="1"/>
          </p:cNvSpPr>
          <p:nvPr>
            <p:ph idx="1"/>
          </p:nvPr>
        </p:nvSpPr>
        <p:spPr/>
        <p:txBody>
          <a:bodyPr/>
          <a:lstStyle/>
          <a:p>
            <a:r>
              <a:rPr lang="ru-RU" altLang="ru-RU"/>
              <a:t>Способность реагировать на изменения часто определяет успех или провал программного проекта.</a:t>
            </a:r>
          </a:p>
          <a:p>
            <a:r>
              <a:rPr lang="ru-RU" altLang="ru-RU"/>
              <a:t>Строя планы, необходимо следить за тем, чтобы они были гибкими и могли адаптироваться к изменениям в биз</a:t>
            </a:r>
            <a:r>
              <a:rPr lang="uk-UA" altLang="ru-RU"/>
              <a:t>несе и технологиях.</a:t>
            </a:r>
          </a:p>
          <a:p>
            <a:r>
              <a:rPr lang="ru-RU" altLang="ru-RU"/>
              <a:t>Ход работы над программным проектом нельзя планировать на дли</a:t>
            </a:r>
            <a:r>
              <a:rPr lang="uk-UA" altLang="ru-RU"/>
              <a:t>тельный срок.</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7A2168-2B37-A44F-A659-90BB803D6334}"/>
              </a:ext>
            </a:extLst>
          </p:cNvPr>
          <p:cNvSpPr>
            <a:spLocks noGrp="1"/>
          </p:cNvSpPr>
          <p:nvPr>
            <p:ph type="title"/>
          </p:nvPr>
        </p:nvSpPr>
        <p:spPr>
          <a:xfrm>
            <a:off x="179388" y="188913"/>
            <a:ext cx="7772400" cy="1362075"/>
          </a:xfrm>
        </p:spPr>
        <p:txBody>
          <a:bodyPr/>
          <a:lstStyle/>
          <a:p>
            <a:pPr algn="ctr">
              <a:defRPr/>
            </a:pPr>
            <a:r>
              <a:rPr lang="uk-UA" dirty="0"/>
              <a:t>12 </a:t>
            </a:r>
            <a:r>
              <a:rPr lang="uk-UA" dirty="0" err="1"/>
              <a:t>принципов</a:t>
            </a:r>
            <a:r>
              <a:rPr lang="uk-UA" dirty="0"/>
              <a:t> </a:t>
            </a:r>
            <a:r>
              <a:rPr lang="en-US" dirty="0"/>
              <a:t>Agile-</a:t>
            </a:r>
            <a:r>
              <a:rPr lang="uk-UA" dirty="0" err="1"/>
              <a:t>манифеста</a:t>
            </a:r>
            <a:endParaRPr lang="uk-UA" dirty="0"/>
          </a:p>
        </p:txBody>
      </p:sp>
      <p:pic>
        <p:nvPicPr>
          <p:cNvPr id="26627" name="Picture 2">
            <a:extLst>
              <a:ext uri="{FF2B5EF4-FFF2-40B4-BE49-F238E27FC236}">
                <a16:creationId xmlns:a16="http://schemas.microsoft.com/office/drawing/2014/main" id="{437643AF-2D20-6640-811C-D7CCBC279D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390650"/>
            <a:ext cx="7559675" cy="543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id="{3C4A278B-44A0-DE4E-BD0F-81C90185A890}"/>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12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принципов</a:t>
            </a:r>
          </a:p>
        </p:txBody>
      </p:sp>
      <p:pic>
        <p:nvPicPr>
          <p:cNvPr id="27651" name="Picture 3">
            <a:extLst>
              <a:ext uri="{FF2B5EF4-FFF2-40B4-BE49-F238E27FC236}">
                <a16:creationId xmlns:a16="http://schemas.microsoft.com/office/drawing/2014/main" id="{E8CD692C-675D-434E-958D-918A06E55C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7652" name="Picture 5">
            <a:extLst>
              <a:ext uri="{FF2B5EF4-FFF2-40B4-BE49-F238E27FC236}">
                <a16:creationId xmlns:a16="http://schemas.microsoft.com/office/drawing/2014/main" id="{6335341A-A5B4-2742-BBD2-77632B8D4D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6175" y="2455863"/>
            <a:ext cx="4189413" cy="4305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7653" name="Text Box 2">
            <a:extLst>
              <a:ext uri="{FF2B5EF4-FFF2-40B4-BE49-F238E27FC236}">
                <a16:creationId xmlns:a16="http://schemas.microsoft.com/office/drawing/2014/main" id="{16F01239-2E6B-0A48-881E-19F9ED7BF790}"/>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4000" b="1">
                <a:solidFill>
                  <a:srgbClr val="7E0021"/>
                </a:solidFill>
                <a:latin typeface="Times New Roman" panose="02020603050405020304" pitchFamily="18" charset="0"/>
                <a:ea typeface="DejaVu Sans" pitchFamily="34" charset="0"/>
                <a:cs typeface="DejaVu Sans" pitchFamily="34" charset="0"/>
              </a:rPr>
              <a:t>О</a:t>
            </a:r>
            <a:r>
              <a:rPr lang="ru-RU" altLang="ru-RU" sz="4000" b="1">
                <a:solidFill>
                  <a:srgbClr val="000000"/>
                </a:solidFill>
                <a:latin typeface="Times New Roman" panose="02020603050405020304" pitchFamily="18" charset="0"/>
                <a:ea typeface="DejaVu Sans" pitchFamily="34" charset="0"/>
                <a:cs typeface="DejaVu Sans" pitchFamily="34" charset="0"/>
              </a:rPr>
              <a:t>сновополагающие принципы </a:t>
            </a:r>
          </a:p>
          <a:p>
            <a:pPr algn="ctr" eaLnBrk="1" hangingPunct="1">
              <a:spcBef>
                <a:spcPct val="0"/>
              </a:spcBef>
              <a:buClrTx/>
              <a:buSzTx/>
              <a:buFontTx/>
              <a:buNone/>
            </a:pPr>
            <a:r>
              <a:rPr lang="en-US" altLang="ru-RU" sz="4000" b="1">
                <a:solidFill>
                  <a:srgbClr val="000000"/>
                </a:solidFill>
                <a:latin typeface="Times New Roman" panose="02020603050405020304" pitchFamily="18" charset="0"/>
                <a:ea typeface="DejaVu Sans" pitchFamily="34" charset="0"/>
                <a:cs typeface="DejaVu Sans" pitchFamily="34" charset="0"/>
              </a:rPr>
              <a:t>Agile</a:t>
            </a:r>
            <a:r>
              <a:rPr lang="ru-RU" altLang="ru-RU" sz="4000" b="1">
                <a:solidFill>
                  <a:srgbClr val="000000"/>
                </a:solidFill>
                <a:latin typeface="Times New Roman" panose="02020603050405020304" pitchFamily="18" charset="0"/>
                <a:ea typeface="DejaVu Sans" pitchFamily="34" charset="0"/>
                <a:cs typeface="DejaVu Sans" pitchFamily="34" charset="0"/>
              </a:rPr>
              <a:t>-манифеста</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
            <a:extLst>
              <a:ext uri="{FF2B5EF4-FFF2-40B4-BE49-F238E27FC236}">
                <a16:creationId xmlns:a16="http://schemas.microsoft.com/office/drawing/2014/main" id="{9FB1EB42-CB5E-E641-ACF6-D33E7FE57D54}"/>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№1</a:t>
            </a:r>
          </a:p>
        </p:txBody>
      </p:sp>
      <p:pic>
        <p:nvPicPr>
          <p:cNvPr id="28675" name="Picture 3">
            <a:extLst>
              <a:ext uri="{FF2B5EF4-FFF2-40B4-BE49-F238E27FC236}">
                <a16:creationId xmlns:a16="http://schemas.microsoft.com/office/drawing/2014/main" id="{0083C2E8-BF71-4F4D-A7DF-3BA650EE36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8676" name="Text Box 2">
            <a:extLst>
              <a:ext uri="{FF2B5EF4-FFF2-40B4-BE49-F238E27FC236}">
                <a16:creationId xmlns:a16="http://schemas.microsoft.com/office/drawing/2014/main" id="{9D0B8DFA-B31E-D14C-9170-7988074CC1D6}"/>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4400" b="1">
                <a:solidFill>
                  <a:srgbClr val="7E0021"/>
                </a:solidFill>
                <a:latin typeface="Times New Roman" panose="02020603050405020304" pitchFamily="18" charset="0"/>
                <a:ea typeface="DejaVu Sans" pitchFamily="34" charset="0"/>
                <a:cs typeface="DejaVu Sans" pitchFamily="34" charset="0"/>
              </a:rPr>
              <a:t>У</a:t>
            </a:r>
            <a:r>
              <a:rPr lang="ru-RU" altLang="ru-RU" sz="4400" b="1">
                <a:solidFill>
                  <a:srgbClr val="000000"/>
                </a:solidFill>
                <a:latin typeface="Times New Roman" panose="02020603050405020304" pitchFamily="18" charset="0"/>
              </a:rPr>
              <a:t>довлетворение потребностей заказчика</a:t>
            </a:r>
            <a:r>
              <a:rPr lang="ru-RU" altLang="ru-RU" sz="3300" b="1">
                <a:solidFill>
                  <a:srgbClr val="000000"/>
                </a:solidFill>
                <a:latin typeface="Times New Roman" panose="02020603050405020304" pitchFamily="18" charset="0"/>
              </a:rPr>
              <a:t>, благодаря регулярной и ранней поставке ценного программного обеспечения</a:t>
            </a:r>
            <a:endParaRPr lang="ru-RU" altLang="ru-RU" sz="3300" b="1">
              <a:solidFill>
                <a:srgbClr val="000000"/>
              </a:solidFill>
              <a:latin typeface="Times New Roman" panose="02020603050405020304" pitchFamily="18" charset="0"/>
              <a:ea typeface="DejaVu Sans" pitchFamily="34" charset="0"/>
              <a:cs typeface="DejaVu Sans" pitchFamily="34" charset="0"/>
            </a:endParaRPr>
          </a:p>
        </p:txBody>
      </p:sp>
      <p:pic>
        <p:nvPicPr>
          <p:cNvPr id="28677" name="Picture 5">
            <a:extLst>
              <a:ext uri="{FF2B5EF4-FFF2-40B4-BE49-F238E27FC236}">
                <a16:creationId xmlns:a16="http://schemas.microsoft.com/office/drawing/2014/main" id="{CBB18695-78F3-2D45-BA0C-1239C0C60A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488" y="4148138"/>
            <a:ext cx="2713037" cy="246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8" name="Picture 6">
            <a:extLst>
              <a:ext uri="{FF2B5EF4-FFF2-40B4-BE49-F238E27FC236}">
                <a16:creationId xmlns:a16="http://schemas.microsoft.com/office/drawing/2014/main" id="{2B43673E-87ED-C243-BF8A-4C0AF7532E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8863" y="4830763"/>
            <a:ext cx="1357312"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Стрелка вправо 1">
            <a:extLst>
              <a:ext uri="{FF2B5EF4-FFF2-40B4-BE49-F238E27FC236}">
                <a16:creationId xmlns:a16="http://schemas.microsoft.com/office/drawing/2014/main" id="{7F0BD906-18E7-3B4D-BB53-CF2542878108}"/>
              </a:ext>
            </a:extLst>
          </p:cNvPr>
          <p:cNvSpPr/>
          <p:nvPr/>
        </p:nvSpPr>
        <p:spPr bwMode="auto">
          <a:xfrm>
            <a:off x="4308475" y="5062538"/>
            <a:ext cx="1047750" cy="522287"/>
          </a:xfrm>
          <a:prstGeom prst="rightArrow">
            <a:avLst/>
          </a:prstGeom>
          <a:solidFill>
            <a:schemeClr val="bg1"/>
          </a:solidFill>
          <a:ln w="9525" cap="flat" cmpd="sng" algn="ctr">
            <a:solidFill>
              <a:schemeClr val="accent4"/>
            </a:solidFill>
            <a:prstDash val="solid"/>
            <a:round/>
            <a:headEnd type="none" w="med" len="med"/>
            <a:tailEnd type="none" w="med" len="med"/>
          </a:ln>
          <a:effectLst/>
        </p:spPr>
        <p:txBody>
          <a:bodyPr lIns="82945" tIns="41473" rIns="82945" bIns="41473"/>
          <a:lstStyle/>
          <a:p>
            <a:pPr defTabSz="407526" hangingPunct="0">
              <a:lnSpc>
                <a:spcPct val="93000"/>
              </a:lnSpc>
              <a:buClr>
                <a:srgbClr val="000000"/>
              </a:buClr>
              <a:buSzPct val="100000"/>
              <a:defRPr/>
            </a:pPr>
            <a:endParaRPr lang="ru-RU" sz="1600">
              <a:solidFill>
                <a:schemeClr val="bg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a:extLst>
              <a:ext uri="{FF2B5EF4-FFF2-40B4-BE49-F238E27FC236}">
                <a16:creationId xmlns:a16="http://schemas.microsoft.com/office/drawing/2014/main" id="{8834BBDE-FE49-5848-8BEA-FDD274C34328}"/>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№2</a:t>
            </a:r>
          </a:p>
        </p:txBody>
      </p:sp>
      <p:pic>
        <p:nvPicPr>
          <p:cNvPr id="29699" name="Picture 3">
            <a:extLst>
              <a:ext uri="{FF2B5EF4-FFF2-40B4-BE49-F238E27FC236}">
                <a16:creationId xmlns:a16="http://schemas.microsoft.com/office/drawing/2014/main" id="{8F832779-3B94-3446-A179-391D6C37D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9700" name="Text Box 2">
            <a:extLst>
              <a:ext uri="{FF2B5EF4-FFF2-40B4-BE49-F238E27FC236}">
                <a16:creationId xmlns:a16="http://schemas.microsoft.com/office/drawing/2014/main" id="{838BA2A1-0598-314C-AAB8-FE0D2A77144B}"/>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4400" b="1">
                <a:solidFill>
                  <a:srgbClr val="7E0021"/>
                </a:solidFill>
                <a:latin typeface="Times New Roman" panose="02020603050405020304" pitchFamily="18" charset="0"/>
                <a:ea typeface="DejaVu Sans" pitchFamily="34" charset="0"/>
                <a:cs typeface="DejaVu Sans" pitchFamily="34" charset="0"/>
              </a:rPr>
              <a:t>И</a:t>
            </a:r>
            <a:r>
              <a:rPr lang="ru-RU" altLang="ru-RU" sz="4400" b="1">
                <a:solidFill>
                  <a:srgbClr val="000000"/>
                </a:solidFill>
                <a:latin typeface="Times New Roman" panose="02020603050405020304" pitchFamily="18" charset="0"/>
              </a:rPr>
              <a:t>зменение требований</a:t>
            </a:r>
            <a:r>
              <a:rPr lang="ru-RU" altLang="ru-RU" sz="3300" b="1">
                <a:solidFill>
                  <a:srgbClr val="000000"/>
                </a:solidFill>
                <a:latin typeface="Times New Roman" panose="02020603050405020304" pitchFamily="18" charset="0"/>
              </a:rPr>
              <a:t> приветствуется,  даже на</a:t>
            </a:r>
          </a:p>
          <a:p>
            <a:pPr algn="ctr" eaLnBrk="1" hangingPunct="1">
              <a:spcBef>
                <a:spcPct val="0"/>
              </a:spcBef>
              <a:buClrTx/>
              <a:buSzTx/>
              <a:buFontTx/>
              <a:buNone/>
            </a:pPr>
            <a:r>
              <a:rPr lang="ru-RU" altLang="ru-RU" sz="3300" b="1">
                <a:solidFill>
                  <a:srgbClr val="000000"/>
                </a:solidFill>
                <a:latin typeface="Times New Roman" panose="02020603050405020304" pitchFamily="18" charset="0"/>
              </a:rPr>
              <a:t>поздних стадиях разработки</a:t>
            </a:r>
            <a:endParaRPr lang="ru-RU" altLang="ru-RU" sz="3300" b="1">
              <a:solidFill>
                <a:srgbClr val="000000"/>
              </a:solidFill>
              <a:latin typeface="Times New Roman" panose="02020603050405020304" pitchFamily="18" charset="0"/>
              <a:ea typeface="DejaVu Sans" pitchFamily="34" charset="0"/>
              <a:cs typeface="DejaVu Sans" pitchFamily="34" charset="0"/>
            </a:endParaRPr>
          </a:p>
        </p:txBody>
      </p:sp>
      <p:sp>
        <p:nvSpPr>
          <p:cNvPr id="6" name="AutoShape 5">
            <a:extLst>
              <a:ext uri="{FF2B5EF4-FFF2-40B4-BE49-F238E27FC236}">
                <a16:creationId xmlns:a16="http://schemas.microsoft.com/office/drawing/2014/main" id="{F1B3F740-D01E-1449-877F-E8F5B0CFC77F}"/>
              </a:ext>
            </a:extLst>
          </p:cNvPr>
          <p:cNvSpPr>
            <a:spLocks noChangeArrowheads="1"/>
          </p:cNvSpPr>
          <p:nvPr/>
        </p:nvSpPr>
        <p:spPr bwMode="auto">
          <a:xfrm>
            <a:off x="6562725" y="3886200"/>
            <a:ext cx="490538" cy="490538"/>
          </a:xfrm>
          <a:prstGeom prst="star5">
            <a:avLst/>
          </a:prstGeom>
          <a:solidFill>
            <a:srgbClr val="E6E6E6"/>
          </a:solidFill>
          <a:ln w="9360">
            <a:solidFill>
              <a:srgbClr val="000000"/>
            </a:solidFill>
            <a:prstDash val="sysDot"/>
            <a:round/>
            <a:headEnd/>
            <a:tailEnd/>
          </a:ln>
          <a:effectLst/>
        </p:spPr>
        <p:txBody>
          <a:bodyPr wrap="none" lIns="82945" tIns="41473" rIns="82945" bIns="41473" anchor="ctr"/>
          <a:lstStyle/>
          <a:p>
            <a:pPr>
              <a:defRPr/>
            </a:pPr>
            <a:endParaRPr lang="ru-RU"/>
          </a:p>
        </p:txBody>
      </p:sp>
      <p:sp>
        <p:nvSpPr>
          <p:cNvPr id="29702" name="Line 6">
            <a:extLst>
              <a:ext uri="{FF2B5EF4-FFF2-40B4-BE49-F238E27FC236}">
                <a16:creationId xmlns:a16="http://schemas.microsoft.com/office/drawing/2014/main" id="{79DD3D50-57DF-1F48-B1B4-B462876C5B3A}"/>
              </a:ext>
            </a:extLst>
          </p:cNvPr>
          <p:cNvSpPr>
            <a:spLocks noChangeShapeType="1"/>
          </p:cNvSpPr>
          <p:nvPr/>
        </p:nvSpPr>
        <p:spPr bwMode="auto">
          <a:xfrm>
            <a:off x="3462338" y="4213225"/>
            <a:ext cx="3100387" cy="1588"/>
          </a:xfrm>
          <a:prstGeom prst="line">
            <a:avLst/>
          </a:prstGeom>
          <a:noFill/>
          <a:ln w="36000">
            <a:solidFill>
              <a:srgbClr val="000000"/>
            </a:solidFill>
            <a:round/>
            <a:headEnd/>
            <a:tailEnd type="triangle" w="med" len="med"/>
          </a:ln>
          <a:extLst>
            <a:ext uri="{909E8E84-426E-40DD-AFC4-6F175D3DCCD1}">
              <a14:hiddenFill xmlns:a14="http://schemas.microsoft.com/office/drawing/2010/main">
                <a:noFill/>
              </a14:hiddenFill>
            </a:ext>
          </a:extLst>
        </p:spPr>
        <p:txBody>
          <a:bodyPr lIns="82945" tIns="41473" rIns="82945" bIns="41473"/>
          <a:lstStyle/>
          <a:p>
            <a:endParaRPr lang="ru-RU"/>
          </a:p>
        </p:txBody>
      </p:sp>
      <p:sp>
        <p:nvSpPr>
          <p:cNvPr id="8" name="AutoShape 7">
            <a:extLst>
              <a:ext uri="{FF2B5EF4-FFF2-40B4-BE49-F238E27FC236}">
                <a16:creationId xmlns:a16="http://schemas.microsoft.com/office/drawing/2014/main" id="{07DFC252-363C-7547-A289-1C0CE180A608}"/>
              </a:ext>
            </a:extLst>
          </p:cNvPr>
          <p:cNvSpPr>
            <a:spLocks noChangeArrowheads="1"/>
          </p:cNvSpPr>
          <p:nvPr/>
        </p:nvSpPr>
        <p:spPr bwMode="auto">
          <a:xfrm>
            <a:off x="5746750" y="2906713"/>
            <a:ext cx="488950" cy="490537"/>
          </a:xfrm>
          <a:prstGeom prst="star5">
            <a:avLst/>
          </a:prstGeom>
          <a:solidFill>
            <a:srgbClr val="FFFF00"/>
          </a:solidFill>
          <a:ln w="9360">
            <a:solidFill>
              <a:srgbClr val="000000"/>
            </a:solidFill>
            <a:round/>
            <a:headEnd/>
            <a:tailEnd/>
          </a:ln>
          <a:effectLst/>
        </p:spPr>
        <p:txBody>
          <a:bodyPr wrap="none" lIns="82945" tIns="41473" rIns="82945" bIns="41473" anchor="ctr"/>
          <a:lstStyle/>
          <a:p>
            <a:pPr>
              <a:defRPr/>
            </a:pPr>
            <a:endParaRPr lang="ru-RU"/>
          </a:p>
        </p:txBody>
      </p:sp>
      <p:sp>
        <p:nvSpPr>
          <p:cNvPr id="9" name="AutoShape 8">
            <a:extLst>
              <a:ext uri="{FF2B5EF4-FFF2-40B4-BE49-F238E27FC236}">
                <a16:creationId xmlns:a16="http://schemas.microsoft.com/office/drawing/2014/main" id="{1DF5DAF0-19D9-264C-84A9-27DC294FDECD}"/>
              </a:ext>
            </a:extLst>
          </p:cNvPr>
          <p:cNvSpPr>
            <a:spLocks noChangeArrowheads="1"/>
          </p:cNvSpPr>
          <p:nvPr/>
        </p:nvSpPr>
        <p:spPr bwMode="auto">
          <a:xfrm>
            <a:off x="6562725" y="6335713"/>
            <a:ext cx="490538" cy="490537"/>
          </a:xfrm>
          <a:prstGeom prst="star5">
            <a:avLst/>
          </a:prstGeom>
          <a:solidFill>
            <a:srgbClr val="E6E6E6"/>
          </a:solidFill>
          <a:ln w="9360">
            <a:solidFill>
              <a:srgbClr val="000000"/>
            </a:solidFill>
            <a:prstDash val="sysDot"/>
            <a:round/>
            <a:headEnd/>
            <a:tailEnd/>
          </a:ln>
          <a:effectLst/>
        </p:spPr>
        <p:txBody>
          <a:bodyPr wrap="none" lIns="82945" tIns="41473" rIns="82945" bIns="41473" anchor="ctr"/>
          <a:lstStyle/>
          <a:p>
            <a:pPr>
              <a:defRPr/>
            </a:pPr>
            <a:endParaRPr lang="ru-RU"/>
          </a:p>
        </p:txBody>
      </p:sp>
      <p:sp>
        <p:nvSpPr>
          <p:cNvPr id="29705" name="Line 9">
            <a:extLst>
              <a:ext uri="{FF2B5EF4-FFF2-40B4-BE49-F238E27FC236}">
                <a16:creationId xmlns:a16="http://schemas.microsoft.com/office/drawing/2014/main" id="{2D396116-352C-084E-A544-AE6E4AC7F586}"/>
              </a:ext>
            </a:extLst>
          </p:cNvPr>
          <p:cNvSpPr>
            <a:spLocks noChangeShapeType="1"/>
          </p:cNvSpPr>
          <p:nvPr/>
        </p:nvSpPr>
        <p:spPr bwMode="auto">
          <a:xfrm>
            <a:off x="3462338" y="6662738"/>
            <a:ext cx="652462" cy="1587"/>
          </a:xfrm>
          <a:prstGeom prst="line">
            <a:avLst/>
          </a:prstGeom>
          <a:noFill/>
          <a:ln w="36000">
            <a:solidFill>
              <a:srgbClr val="000000"/>
            </a:solidFill>
            <a:round/>
            <a:headEnd/>
            <a:tailEnd type="triangle" w="med" len="med"/>
          </a:ln>
          <a:extLst>
            <a:ext uri="{909E8E84-426E-40DD-AFC4-6F175D3DCCD1}">
              <a14:hiddenFill xmlns:a14="http://schemas.microsoft.com/office/drawing/2010/main">
                <a:noFill/>
              </a14:hiddenFill>
            </a:ext>
          </a:extLst>
        </p:spPr>
        <p:txBody>
          <a:bodyPr lIns="82945" tIns="41473" rIns="82945" bIns="41473"/>
          <a:lstStyle/>
          <a:p>
            <a:endParaRPr lang="ru-RU"/>
          </a:p>
        </p:txBody>
      </p:sp>
      <p:sp>
        <p:nvSpPr>
          <p:cNvPr id="11" name="AutoShape 10">
            <a:extLst>
              <a:ext uri="{FF2B5EF4-FFF2-40B4-BE49-F238E27FC236}">
                <a16:creationId xmlns:a16="http://schemas.microsoft.com/office/drawing/2014/main" id="{C6BF3C7A-8AF9-534A-8E6B-D897D8331B42}"/>
              </a:ext>
            </a:extLst>
          </p:cNvPr>
          <p:cNvSpPr>
            <a:spLocks noChangeArrowheads="1"/>
          </p:cNvSpPr>
          <p:nvPr/>
        </p:nvSpPr>
        <p:spPr bwMode="auto">
          <a:xfrm>
            <a:off x="5746750" y="5356225"/>
            <a:ext cx="488950" cy="490538"/>
          </a:xfrm>
          <a:prstGeom prst="star5">
            <a:avLst/>
          </a:prstGeom>
          <a:solidFill>
            <a:srgbClr val="FFFF00"/>
          </a:solidFill>
          <a:ln w="9360">
            <a:solidFill>
              <a:srgbClr val="000000"/>
            </a:solidFill>
            <a:round/>
            <a:headEnd/>
            <a:tailEnd/>
          </a:ln>
          <a:effectLst/>
        </p:spPr>
        <p:txBody>
          <a:bodyPr wrap="none" lIns="82945" tIns="41473" rIns="82945" bIns="41473" anchor="ctr"/>
          <a:lstStyle/>
          <a:p>
            <a:pPr>
              <a:defRPr/>
            </a:pPr>
            <a:endParaRPr lang="ru-RU"/>
          </a:p>
        </p:txBody>
      </p:sp>
      <p:sp>
        <p:nvSpPr>
          <p:cNvPr id="29707" name="Line 11">
            <a:extLst>
              <a:ext uri="{FF2B5EF4-FFF2-40B4-BE49-F238E27FC236}">
                <a16:creationId xmlns:a16="http://schemas.microsoft.com/office/drawing/2014/main" id="{D176D275-63FF-824D-A9D2-D127516D654C}"/>
              </a:ext>
            </a:extLst>
          </p:cNvPr>
          <p:cNvSpPr>
            <a:spLocks noChangeShapeType="1"/>
          </p:cNvSpPr>
          <p:nvPr/>
        </p:nvSpPr>
        <p:spPr bwMode="auto">
          <a:xfrm flipV="1">
            <a:off x="4114800" y="6494463"/>
            <a:ext cx="654050" cy="139700"/>
          </a:xfrm>
          <a:prstGeom prst="line">
            <a:avLst/>
          </a:prstGeom>
          <a:noFill/>
          <a:ln w="36000">
            <a:solidFill>
              <a:srgbClr val="000000"/>
            </a:solidFill>
            <a:round/>
            <a:headEnd/>
            <a:tailEnd type="triangle" w="med" len="med"/>
          </a:ln>
          <a:extLst>
            <a:ext uri="{909E8E84-426E-40DD-AFC4-6F175D3DCCD1}">
              <a14:hiddenFill xmlns:a14="http://schemas.microsoft.com/office/drawing/2010/main">
                <a:noFill/>
              </a14:hiddenFill>
            </a:ext>
          </a:extLst>
        </p:spPr>
        <p:txBody>
          <a:bodyPr lIns="82945" tIns="41473" rIns="82945" bIns="41473"/>
          <a:lstStyle/>
          <a:p>
            <a:endParaRPr lang="ru-RU"/>
          </a:p>
        </p:txBody>
      </p:sp>
      <p:sp>
        <p:nvSpPr>
          <p:cNvPr id="29708" name="Line 12">
            <a:extLst>
              <a:ext uri="{FF2B5EF4-FFF2-40B4-BE49-F238E27FC236}">
                <a16:creationId xmlns:a16="http://schemas.microsoft.com/office/drawing/2014/main" id="{CCC633C2-22D5-4A45-9CEA-8A88C2329C29}"/>
              </a:ext>
            </a:extLst>
          </p:cNvPr>
          <p:cNvSpPr>
            <a:spLocks noChangeShapeType="1"/>
          </p:cNvSpPr>
          <p:nvPr/>
        </p:nvSpPr>
        <p:spPr bwMode="auto">
          <a:xfrm flipV="1">
            <a:off x="4767263" y="6169025"/>
            <a:ext cx="654050" cy="334963"/>
          </a:xfrm>
          <a:prstGeom prst="line">
            <a:avLst/>
          </a:prstGeom>
          <a:noFill/>
          <a:ln w="36000">
            <a:solidFill>
              <a:srgbClr val="000000"/>
            </a:solidFill>
            <a:round/>
            <a:headEnd/>
            <a:tailEnd type="triangle" w="med" len="med"/>
          </a:ln>
          <a:extLst>
            <a:ext uri="{909E8E84-426E-40DD-AFC4-6F175D3DCCD1}">
              <a14:hiddenFill xmlns:a14="http://schemas.microsoft.com/office/drawing/2010/main">
                <a:noFill/>
              </a14:hiddenFill>
            </a:ext>
          </a:extLst>
        </p:spPr>
        <p:txBody>
          <a:bodyPr lIns="82945" tIns="41473" rIns="82945" bIns="41473"/>
          <a:lstStyle/>
          <a:p>
            <a:endParaRPr lang="ru-RU"/>
          </a:p>
        </p:txBody>
      </p:sp>
      <p:sp>
        <p:nvSpPr>
          <p:cNvPr id="29709" name="Line 13">
            <a:extLst>
              <a:ext uri="{FF2B5EF4-FFF2-40B4-BE49-F238E27FC236}">
                <a16:creationId xmlns:a16="http://schemas.microsoft.com/office/drawing/2014/main" id="{236FB754-4EAE-8D40-8E3A-6236FBD88C22}"/>
              </a:ext>
            </a:extLst>
          </p:cNvPr>
          <p:cNvSpPr>
            <a:spLocks noChangeShapeType="1"/>
          </p:cNvSpPr>
          <p:nvPr/>
        </p:nvSpPr>
        <p:spPr bwMode="auto">
          <a:xfrm flipV="1">
            <a:off x="5421313" y="5713413"/>
            <a:ext cx="488950" cy="465137"/>
          </a:xfrm>
          <a:prstGeom prst="line">
            <a:avLst/>
          </a:prstGeom>
          <a:noFill/>
          <a:ln w="36000">
            <a:solidFill>
              <a:srgbClr val="000000"/>
            </a:solidFill>
            <a:round/>
            <a:headEnd/>
            <a:tailEnd type="triangle" w="med" len="med"/>
          </a:ln>
          <a:extLst>
            <a:ext uri="{909E8E84-426E-40DD-AFC4-6F175D3DCCD1}">
              <a14:hiddenFill xmlns:a14="http://schemas.microsoft.com/office/drawing/2010/main">
                <a:noFill/>
              </a14:hiddenFill>
            </a:ext>
          </a:extLst>
        </p:spPr>
        <p:txBody>
          <a:bodyPr lIns="82945" tIns="41473" rIns="82945" bIns="41473"/>
          <a:lstStyle/>
          <a:p>
            <a:endParaRPr lang="ru-RU"/>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
            <a:extLst>
              <a:ext uri="{FF2B5EF4-FFF2-40B4-BE49-F238E27FC236}">
                <a16:creationId xmlns:a16="http://schemas.microsoft.com/office/drawing/2014/main" id="{14D7E8C9-9B3F-B142-A4CB-36A0684D8D19}"/>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№3</a:t>
            </a:r>
          </a:p>
        </p:txBody>
      </p:sp>
      <p:pic>
        <p:nvPicPr>
          <p:cNvPr id="30723" name="Picture 3">
            <a:extLst>
              <a:ext uri="{FF2B5EF4-FFF2-40B4-BE49-F238E27FC236}">
                <a16:creationId xmlns:a16="http://schemas.microsoft.com/office/drawing/2014/main" id="{5E371B4B-637F-EA47-B3B2-F80F1A5BC0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0724" name="Text Box 2">
            <a:extLst>
              <a:ext uri="{FF2B5EF4-FFF2-40B4-BE49-F238E27FC236}">
                <a16:creationId xmlns:a16="http://schemas.microsoft.com/office/drawing/2014/main" id="{6F173AAA-7CB7-8F4A-92FC-A53FCD548C0B}"/>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4400" b="1">
                <a:solidFill>
                  <a:srgbClr val="7E0021"/>
                </a:solidFill>
                <a:latin typeface="Times New Roman" panose="02020603050405020304" pitchFamily="18" charset="0"/>
                <a:ea typeface="DejaVu Sans" pitchFamily="34" charset="0"/>
                <a:cs typeface="DejaVu Sans" pitchFamily="34" charset="0"/>
              </a:rPr>
              <a:t>Ч</a:t>
            </a:r>
            <a:r>
              <a:rPr lang="ru-RU" altLang="ru-RU" sz="4400" b="1">
                <a:latin typeface="Times New Roman" panose="02020603050405020304" pitchFamily="18" charset="0"/>
                <a:cs typeface="Times New Roman" panose="02020603050405020304" pitchFamily="18" charset="0"/>
              </a:rPr>
              <a:t>астая поставка</a:t>
            </a:r>
          </a:p>
          <a:p>
            <a:pPr algn="ctr" eaLnBrk="1" hangingPunct="1">
              <a:spcBef>
                <a:spcPct val="0"/>
              </a:spcBef>
              <a:buClrTx/>
              <a:buSzTx/>
              <a:buFontTx/>
              <a:buNone/>
            </a:pPr>
            <a:r>
              <a:rPr lang="ru-RU" altLang="ru-RU" sz="3300" b="1">
                <a:latin typeface="Times New Roman" panose="02020603050405020304" pitchFamily="18" charset="0"/>
                <a:cs typeface="Times New Roman" panose="02020603050405020304" pitchFamily="18" charset="0"/>
              </a:rPr>
              <a:t>рабочего программного обеспечения</a:t>
            </a:r>
            <a:endParaRPr lang="ru-RU" altLang="ru-RU" sz="3300" b="1">
              <a:latin typeface="Times New Roman" panose="02020603050405020304" pitchFamily="18" charset="0"/>
              <a:ea typeface="DejaVu Sans" pitchFamily="34" charset="0"/>
              <a:cs typeface="Times New Roman" panose="02020603050405020304" pitchFamily="18" charset="0"/>
            </a:endParaRPr>
          </a:p>
        </p:txBody>
      </p:sp>
      <p:pic>
        <p:nvPicPr>
          <p:cNvPr id="30725" name="Picture 4" descr="http://www.myfilofax.ru/wp-content/uploads/2010/10/scrabble_elephant.jpg">
            <a:extLst>
              <a:ext uri="{FF2B5EF4-FFF2-40B4-BE49-F238E27FC236}">
                <a16:creationId xmlns:a16="http://schemas.microsoft.com/office/drawing/2014/main" id="{81195E87-933F-CC43-9B2D-0507C84F20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9175" y="3348038"/>
            <a:ext cx="6648450"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D4E28534-1C76-6546-BFDF-A8C7B967F0CB}"/>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№4</a:t>
            </a:r>
          </a:p>
        </p:txBody>
      </p:sp>
      <p:pic>
        <p:nvPicPr>
          <p:cNvPr id="31747" name="Picture 3">
            <a:extLst>
              <a:ext uri="{FF2B5EF4-FFF2-40B4-BE49-F238E27FC236}">
                <a16:creationId xmlns:a16="http://schemas.microsoft.com/office/drawing/2014/main" id="{6B5728D8-4FF2-E547-9301-16B703402B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1748" name="Text Box 2">
            <a:extLst>
              <a:ext uri="{FF2B5EF4-FFF2-40B4-BE49-F238E27FC236}">
                <a16:creationId xmlns:a16="http://schemas.microsoft.com/office/drawing/2014/main" id="{EC4454DA-65DD-A84C-B590-36457A18DEA6}"/>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3300" b="1">
                <a:solidFill>
                  <a:srgbClr val="7E0021"/>
                </a:solidFill>
                <a:latin typeface="Times New Roman" panose="02020603050405020304" pitchFamily="18" charset="0"/>
                <a:ea typeface="DejaVu Sans" pitchFamily="34" charset="0"/>
                <a:cs typeface="DejaVu Sans" pitchFamily="34" charset="0"/>
              </a:rPr>
              <a:t>Е</a:t>
            </a:r>
            <a:r>
              <a:rPr lang="ru-RU" altLang="ru-RU" sz="3300" b="1">
                <a:solidFill>
                  <a:srgbClr val="000000"/>
                </a:solidFill>
                <a:latin typeface="Times New Roman" panose="02020603050405020304" pitchFamily="18" charset="0"/>
              </a:rPr>
              <a:t>жедневное</a:t>
            </a:r>
            <a:r>
              <a:rPr lang="ru-RU" altLang="ru-RU" sz="4400" b="1">
                <a:solidFill>
                  <a:srgbClr val="000000"/>
                </a:solidFill>
                <a:latin typeface="Times New Roman" panose="02020603050405020304" pitchFamily="18" charset="0"/>
              </a:rPr>
              <a:t> общение заказчика с разработчиками</a:t>
            </a:r>
            <a:r>
              <a:rPr lang="ru-RU" altLang="ru-RU" sz="4400">
                <a:solidFill>
                  <a:srgbClr val="000000"/>
                </a:solidFill>
                <a:latin typeface="Times New Roman" panose="02020603050405020304" pitchFamily="18" charset="0"/>
              </a:rPr>
              <a:t> </a:t>
            </a:r>
          </a:p>
          <a:p>
            <a:pPr algn="ctr" eaLnBrk="1" hangingPunct="1">
              <a:spcBef>
                <a:spcPct val="0"/>
              </a:spcBef>
              <a:buClrTx/>
              <a:buSzTx/>
              <a:buFontTx/>
              <a:buNone/>
            </a:pPr>
            <a:r>
              <a:rPr lang="ru-RU" altLang="ru-RU" sz="3300" b="1">
                <a:solidFill>
                  <a:srgbClr val="000000"/>
                </a:solidFill>
                <a:latin typeface="Times New Roman" panose="02020603050405020304" pitchFamily="18" charset="0"/>
              </a:rPr>
              <a:t>на протяжении всего проекта</a:t>
            </a:r>
            <a:endParaRPr lang="ru-RU" altLang="ru-RU" sz="3300" b="1">
              <a:latin typeface="Times New Roman" panose="02020603050405020304" pitchFamily="18" charset="0"/>
              <a:ea typeface="DejaVu Sans" pitchFamily="34" charset="0"/>
              <a:cs typeface="Times New Roman" panose="02020603050405020304" pitchFamily="18" charset="0"/>
            </a:endParaRPr>
          </a:p>
        </p:txBody>
      </p:sp>
      <p:pic>
        <p:nvPicPr>
          <p:cNvPr id="31749" name="Picture 2">
            <a:extLst>
              <a:ext uri="{FF2B5EF4-FFF2-40B4-BE49-F238E27FC236}">
                <a16:creationId xmlns:a16="http://schemas.microsoft.com/office/drawing/2014/main" id="{66E7BA94-0F84-8A46-9EEE-EBE3961648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175" y="3429000"/>
            <a:ext cx="5811838" cy="291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37F622EC-F563-344C-BA37-9F9788910178}"/>
              </a:ext>
            </a:extLst>
          </p:cNvPr>
          <p:cNvSpPr>
            <a:spLocks noGrp="1"/>
          </p:cNvSpPr>
          <p:nvPr>
            <p:ph type="title"/>
          </p:nvPr>
        </p:nvSpPr>
        <p:spPr/>
        <p:txBody>
          <a:bodyPr/>
          <a:lstStyle/>
          <a:p>
            <a:r>
              <a:rPr lang="ru-RU" altLang="ru-RU"/>
              <a:t>Проблема №1</a:t>
            </a:r>
            <a:endParaRPr lang="en-US" altLang="ru-RU"/>
          </a:p>
        </p:txBody>
      </p:sp>
      <p:sp>
        <p:nvSpPr>
          <p:cNvPr id="5123" name="Content Placeholder 2">
            <a:extLst>
              <a:ext uri="{FF2B5EF4-FFF2-40B4-BE49-F238E27FC236}">
                <a16:creationId xmlns:a16="http://schemas.microsoft.com/office/drawing/2014/main" id="{5ABE321B-A4E7-EF4D-B68C-F5B03C36DCC8}"/>
              </a:ext>
            </a:extLst>
          </p:cNvPr>
          <p:cNvSpPr>
            <a:spLocks noGrp="1"/>
          </p:cNvSpPr>
          <p:nvPr>
            <p:ph idx="1"/>
          </p:nvPr>
        </p:nvSpPr>
        <p:spPr/>
        <p:txBody>
          <a:bodyPr/>
          <a:lstStyle/>
          <a:p>
            <a:r>
              <a:rPr lang="ru-RU" altLang="ru-RU"/>
              <a:t>Написание софта – сложная задача</a:t>
            </a:r>
            <a:endParaRPr lang="en-US" altLang="ru-RU"/>
          </a:p>
        </p:txBody>
      </p:sp>
      <p:pic>
        <p:nvPicPr>
          <p:cNvPr id="5124" name="Picture 3">
            <a:extLst>
              <a:ext uri="{FF2B5EF4-FFF2-40B4-BE49-F238E27FC236}">
                <a16:creationId xmlns:a16="http://schemas.microsoft.com/office/drawing/2014/main" id="{F6D75B5B-E168-F94D-8CA3-1226ADF25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2238375"/>
            <a:ext cx="4543425" cy="434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
            <a:extLst>
              <a:ext uri="{FF2B5EF4-FFF2-40B4-BE49-F238E27FC236}">
                <a16:creationId xmlns:a16="http://schemas.microsoft.com/office/drawing/2014/main" id="{B4213401-CF3F-104E-959F-C2EE3A11B941}"/>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a:t>
            </a:r>
            <a:r>
              <a:rPr lang="en-US" altLang="ru-RU" sz="4000" b="1">
                <a:solidFill>
                  <a:srgbClr val="000000"/>
                </a:solidFill>
                <a:latin typeface="Times New Roman" panose="02020603050405020304" pitchFamily="18" charset="0"/>
                <a:ea typeface="DejaVu Sans" pitchFamily="34" charset="0"/>
                <a:cs typeface="DejaVu Sans" pitchFamily="34" charset="0"/>
              </a:rPr>
              <a:t>5</a:t>
            </a:r>
            <a:endParaRPr lang="ru-RU" altLang="ru-RU" sz="4000" b="1">
              <a:solidFill>
                <a:srgbClr val="000000"/>
              </a:solidFill>
              <a:latin typeface="Times New Roman" panose="02020603050405020304" pitchFamily="18" charset="0"/>
              <a:ea typeface="DejaVu Sans" pitchFamily="34" charset="0"/>
              <a:cs typeface="DejaVu Sans" pitchFamily="34" charset="0"/>
            </a:endParaRPr>
          </a:p>
        </p:txBody>
      </p:sp>
      <p:pic>
        <p:nvPicPr>
          <p:cNvPr id="32771" name="Picture 3">
            <a:extLst>
              <a:ext uri="{FF2B5EF4-FFF2-40B4-BE49-F238E27FC236}">
                <a16:creationId xmlns:a16="http://schemas.microsoft.com/office/drawing/2014/main" id="{31D49BE5-D69A-C543-BB52-78ADF7D72A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2772" name="Text Box 2">
            <a:extLst>
              <a:ext uri="{FF2B5EF4-FFF2-40B4-BE49-F238E27FC236}">
                <a16:creationId xmlns:a16="http://schemas.microsoft.com/office/drawing/2014/main" id="{A49A9A18-5065-1248-B710-AC950346B49F}"/>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3300" b="1">
                <a:solidFill>
                  <a:srgbClr val="7E0021"/>
                </a:solidFill>
                <a:latin typeface="Times New Roman" panose="02020603050405020304" pitchFamily="18" charset="0"/>
                <a:ea typeface="DejaVu Sans" pitchFamily="34" charset="0"/>
                <a:cs typeface="DejaVu Sans" pitchFamily="34" charset="0"/>
              </a:rPr>
              <a:t>П</a:t>
            </a:r>
            <a:r>
              <a:rPr lang="ru-RU" altLang="ru-RU" sz="3300" b="1">
                <a:solidFill>
                  <a:srgbClr val="000000"/>
                </a:solidFill>
                <a:latin typeface="Times New Roman" panose="02020603050405020304" pitchFamily="18" charset="0"/>
              </a:rPr>
              <a:t>роектом занимаются </a:t>
            </a:r>
            <a:r>
              <a:rPr lang="ru-RU" altLang="ru-RU" sz="4400" b="1">
                <a:solidFill>
                  <a:srgbClr val="000000"/>
                </a:solidFill>
                <a:latin typeface="Times New Roman" panose="02020603050405020304" pitchFamily="18" charset="0"/>
              </a:rPr>
              <a:t>мотивированные личности, </a:t>
            </a:r>
            <a:r>
              <a:rPr lang="ru-RU" altLang="ru-RU" sz="3300" b="1">
                <a:solidFill>
                  <a:srgbClr val="000000"/>
                </a:solidFill>
                <a:latin typeface="Times New Roman" panose="02020603050405020304" pitchFamily="18" charset="0"/>
              </a:rPr>
              <a:t>которые обеспечены нужными условиями работы, поддержкой и доверием</a:t>
            </a:r>
            <a:endParaRPr lang="ru-RU" altLang="ru-RU" sz="3300" b="1">
              <a:latin typeface="Times New Roman" panose="02020603050405020304" pitchFamily="18" charset="0"/>
              <a:ea typeface="DejaVu Sans" pitchFamily="34" charset="0"/>
              <a:cs typeface="Times New Roman" panose="02020603050405020304" pitchFamily="18" charset="0"/>
            </a:endParaRPr>
          </a:p>
        </p:txBody>
      </p:sp>
      <p:pic>
        <p:nvPicPr>
          <p:cNvPr id="32773" name="Picture 5">
            <a:extLst>
              <a:ext uri="{FF2B5EF4-FFF2-40B4-BE49-F238E27FC236}">
                <a16:creationId xmlns:a16="http://schemas.microsoft.com/office/drawing/2014/main" id="{C595BBB5-49A5-8540-BB5A-873D8B758C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6175" y="3429000"/>
            <a:ext cx="4441825" cy="3330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a:extLst>
              <a:ext uri="{FF2B5EF4-FFF2-40B4-BE49-F238E27FC236}">
                <a16:creationId xmlns:a16="http://schemas.microsoft.com/office/drawing/2014/main" id="{A6D9CBCB-07B9-9B48-AB7A-986906C60048}"/>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№6</a:t>
            </a:r>
          </a:p>
        </p:txBody>
      </p:sp>
      <p:pic>
        <p:nvPicPr>
          <p:cNvPr id="33795" name="Picture 3">
            <a:extLst>
              <a:ext uri="{FF2B5EF4-FFF2-40B4-BE49-F238E27FC236}">
                <a16:creationId xmlns:a16="http://schemas.microsoft.com/office/drawing/2014/main" id="{1E1BEE40-84B3-5841-8E1A-4C4D31B539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3796" name="Text Box 2">
            <a:extLst>
              <a:ext uri="{FF2B5EF4-FFF2-40B4-BE49-F238E27FC236}">
                <a16:creationId xmlns:a16="http://schemas.microsoft.com/office/drawing/2014/main" id="{03F7C1D0-F126-A54D-B44D-08C21BB2E623}"/>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3300" b="1">
                <a:solidFill>
                  <a:srgbClr val="7E0021"/>
                </a:solidFill>
                <a:latin typeface="Times New Roman" panose="02020603050405020304" pitchFamily="18" charset="0"/>
                <a:ea typeface="DejaVu Sans" pitchFamily="34" charset="0"/>
                <a:cs typeface="DejaVu Sans" pitchFamily="34" charset="0"/>
              </a:rPr>
              <a:t>Р</a:t>
            </a:r>
            <a:r>
              <a:rPr lang="ru-RU" altLang="ru-RU" sz="3300" b="1">
                <a:solidFill>
                  <a:srgbClr val="000000"/>
                </a:solidFill>
                <a:latin typeface="Times New Roman" panose="02020603050405020304" pitchFamily="18" charset="0"/>
              </a:rPr>
              <a:t>екомендуемый метод передачи информации — </a:t>
            </a:r>
            <a:r>
              <a:rPr lang="ru-RU" altLang="ru-RU" sz="4400" b="1">
                <a:solidFill>
                  <a:srgbClr val="000000"/>
                </a:solidFill>
                <a:latin typeface="Times New Roman" panose="02020603050405020304" pitchFamily="18" charset="0"/>
              </a:rPr>
              <a:t>личный разговор</a:t>
            </a:r>
            <a:endParaRPr lang="ru-RU" altLang="ru-RU" sz="4400" b="1">
              <a:latin typeface="Times New Roman" panose="02020603050405020304" pitchFamily="18" charset="0"/>
              <a:ea typeface="DejaVu Sans" pitchFamily="34" charset="0"/>
              <a:cs typeface="Times New Roman" panose="02020603050405020304" pitchFamily="18" charset="0"/>
            </a:endParaRPr>
          </a:p>
        </p:txBody>
      </p:sp>
      <p:pic>
        <p:nvPicPr>
          <p:cNvPr id="33797" name="Picture 5">
            <a:extLst>
              <a:ext uri="{FF2B5EF4-FFF2-40B4-BE49-F238E27FC236}">
                <a16:creationId xmlns:a16="http://schemas.microsoft.com/office/drawing/2014/main" id="{6B5288A4-9C0E-2A42-8CE6-97859463F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1638" y="2514600"/>
            <a:ext cx="5905500" cy="3968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
            <a:extLst>
              <a:ext uri="{FF2B5EF4-FFF2-40B4-BE49-F238E27FC236}">
                <a16:creationId xmlns:a16="http://schemas.microsoft.com/office/drawing/2014/main" id="{9CC9CE4B-32F1-5B4C-AAED-FF6A51E1E08B}"/>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№7</a:t>
            </a:r>
          </a:p>
        </p:txBody>
      </p:sp>
      <p:pic>
        <p:nvPicPr>
          <p:cNvPr id="34819" name="Picture 3">
            <a:extLst>
              <a:ext uri="{FF2B5EF4-FFF2-40B4-BE49-F238E27FC236}">
                <a16:creationId xmlns:a16="http://schemas.microsoft.com/office/drawing/2014/main" id="{85E54BDF-70E8-9A46-9CEC-01775BA362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4820" name="Text Box 2">
            <a:extLst>
              <a:ext uri="{FF2B5EF4-FFF2-40B4-BE49-F238E27FC236}">
                <a16:creationId xmlns:a16="http://schemas.microsoft.com/office/drawing/2014/main" id="{CFAC1709-8CE5-5B48-A650-13925589DF15}"/>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4400" b="1">
                <a:solidFill>
                  <a:srgbClr val="7E0021"/>
                </a:solidFill>
                <a:latin typeface="Times New Roman" panose="02020603050405020304" pitchFamily="18" charset="0"/>
                <a:ea typeface="DejaVu Sans" pitchFamily="34" charset="0"/>
                <a:cs typeface="DejaVu Sans" pitchFamily="34" charset="0"/>
              </a:rPr>
              <a:t>Р</a:t>
            </a:r>
            <a:r>
              <a:rPr lang="ru-RU" altLang="ru-RU" sz="4400" b="1">
                <a:solidFill>
                  <a:srgbClr val="000000"/>
                </a:solidFill>
                <a:latin typeface="Times New Roman" panose="02020603050405020304" pitchFamily="18" charset="0"/>
              </a:rPr>
              <a:t>аботающий продукт </a:t>
            </a:r>
            <a:r>
              <a:rPr lang="ru-RU" altLang="ru-RU" sz="3300" b="1">
                <a:solidFill>
                  <a:srgbClr val="000000"/>
                </a:solidFill>
                <a:latin typeface="Times New Roman" panose="02020603050405020304" pitchFamily="18" charset="0"/>
              </a:rPr>
              <a:t>— </a:t>
            </a:r>
          </a:p>
          <a:p>
            <a:pPr algn="ctr" eaLnBrk="1" hangingPunct="1">
              <a:spcBef>
                <a:spcPct val="0"/>
              </a:spcBef>
              <a:buClrTx/>
              <a:buSzTx/>
              <a:buFontTx/>
              <a:buNone/>
            </a:pPr>
            <a:r>
              <a:rPr lang="ru-RU" altLang="ru-RU" sz="3300" b="1">
                <a:solidFill>
                  <a:srgbClr val="000000"/>
                </a:solidFill>
                <a:latin typeface="Times New Roman" panose="02020603050405020304" pitchFamily="18" charset="0"/>
              </a:rPr>
              <a:t>основной показатель прогресса</a:t>
            </a:r>
            <a:endParaRPr lang="ru-RU" altLang="ru-RU" sz="3300" b="1">
              <a:latin typeface="Times New Roman" panose="02020603050405020304" pitchFamily="18" charset="0"/>
              <a:ea typeface="DejaVu Sans" pitchFamily="34" charset="0"/>
              <a:cs typeface="Times New Roman" panose="02020603050405020304" pitchFamily="18" charset="0"/>
            </a:endParaRPr>
          </a:p>
        </p:txBody>
      </p:sp>
      <p:pic>
        <p:nvPicPr>
          <p:cNvPr id="34821" name="Picture 5">
            <a:extLst>
              <a:ext uri="{FF2B5EF4-FFF2-40B4-BE49-F238E27FC236}">
                <a16:creationId xmlns:a16="http://schemas.microsoft.com/office/drawing/2014/main" id="{97DE16E2-0612-0D47-A70F-E542ED87BB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2790825"/>
            <a:ext cx="5759450" cy="32496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a:extLst>
              <a:ext uri="{FF2B5EF4-FFF2-40B4-BE49-F238E27FC236}">
                <a16:creationId xmlns:a16="http://schemas.microsoft.com/office/drawing/2014/main" id="{4A0BE61D-0BB8-FD41-AF92-30185016C065}"/>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№8</a:t>
            </a:r>
          </a:p>
        </p:txBody>
      </p:sp>
      <p:pic>
        <p:nvPicPr>
          <p:cNvPr id="35843" name="Picture 3">
            <a:extLst>
              <a:ext uri="{FF2B5EF4-FFF2-40B4-BE49-F238E27FC236}">
                <a16:creationId xmlns:a16="http://schemas.microsoft.com/office/drawing/2014/main" id="{4ACAD316-8CA0-EB47-9ACF-B656C1C90A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5844" name="Text Box 2">
            <a:extLst>
              <a:ext uri="{FF2B5EF4-FFF2-40B4-BE49-F238E27FC236}">
                <a16:creationId xmlns:a16="http://schemas.microsoft.com/office/drawing/2014/main" id="{76973432-98D5-8946-85C8-8E2A3EF1D99A}"/>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3300" b="1">
                <a:solidFill>
                  <a:srgbClr val="7E0021"/>
                </a:solidFill>
                <a:latin typeface="Times New Roman" panose="02020603050405020304" pitchFamily="18" charset="0"/>
                <a:ea typeface="DejaVu Sans" pitchFamily="34" charset="0"/>
                <a:cs typeface="DejaVu Sans" pitchFamily="34" charset="0"/>
              </a:rPr>
              <a:t>С</a:t>
            </a:r>
            <a:r>
              <a:rPr lang="ru-RU" altLang="ru-RU" sz="3300" b="1">
                <a:solidFill>
                  <a:srgbClr val="000000"/>
                </a:solidFill>
                <a:latin typeface="Times New Roman" panose="02020603050405020304" pitchFamily="18" charset="0"/>
              </a:rPr>
              <a:t>понсоры, разработчики и пользователи должны иметь возможность поддерживать </a:t>
            </a:r>
            <a:r>
              <a:rPr lang="ru-RU" altLang="ru-RU" sz="4400" b="1">
                <a:solidFill>
                  <a:srgbClr val="000000"/>
                </a:solidFill>
                <a:latin typeface="Times New Roman" panose="02020603050405020304" pitchFamily="18" charset="0"/>
              </a:rPr>
              <a:t>постоянный темп</a:t>
            </a:r>
            <a:r>
              <a:rPr lang="ru-RU" altLang="ru-RU" sz="3300" b="1">
                <a:solidFill>
                  <a:srgbClr val="000000"/>
                </a:solidFill>
                <a:latin typeface="Times New Roman" panose="02020603050405020304" pitchFamily="18" charset="0"/>
              </a:rPr>
              <a:t> </a:t>
            </a:r>
          </a:p>
          <a:p>
            <a:pPr algn="ctr" eaLnBrk="1" hangingPunct="1">
              <a:spcBef>
                <a:spcPct val="0"/>
              </a:spcBef>
              <a:buClrTx/>
              <a:buSzTx/>
              <a:buFontTx/>
              <a:buNone/>
            </a:pPr>
            <a:r>
              <a:rPr lang="ru-RU" altLang="ru-RU" sz="3300" b="1">
                <a:solidFill>
                  <a:srgbClr val="000000"/>
                </a:solidFill>
                <a:latin typeface="Times New Roman" panose="02020603050405020304" pitchFamily="18" charset="0"/>
              </a:rPr>
              <a:t>на неопределённый срок</a:t>
            </a:r>
            <a:endParaRPr lang="ru-RU" altLang="ru-RU" sz="3300" b="1">
              <a:latin typeface="Times New Roman" panose="02020603050405020304" pitchFamily="18" charset="0"/>
              <a:ea typeface="DejaVu Sans" pitchFamily="34" charset="0"/>
              <a:cs typeface="Times New Roman" panose="02020603050405020304" pitchFamily="18" charset="0"/>
            </a:endParaRPr>
          </a:p>
        </p:txBody>
      </p:sp>
      <p:pic>
        <p:nvPicPr>
          <p:cNvPr id="35845" name="Picture 2" descr="http://greatresumesfast.files.wordpress.com/2009/09/stand_out_from_the_crowd1.jpg">
            <a:extLst>
              <a:ext uri="{FF2B5EF4-FFF2-40B4-BE49-F238E27FC236}">
                <a16:creationId xmlns:a16="http://schemas.microsoft.com/office/drawing/2014/main" id="{63526BB8-4564-A143-8A45-81854ACB3F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875" y="3490913"/>
            <a:ext cx="2997200" cy="29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
            <a:extLst>
              <a:ext uri="{FF2B5EF4-FFF2-40B4-BE49-F238E27FC236}">
                <a16:creationId xmlns:a16="http://schemas.microsoft.com/office/drawing/2014/main" id="{5CF0876C-49F5-6F42-A79B-625D4E523060}"/>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№9</a:t>
            </a:r>
          </a:p>
        </p:txBody>
      </p:sp>
      <p:pic>
        <p:nvPicPr>
          <p:cNvPr id="36867" name="Picture 3">
            <a:extLst>
              <a:ext uri="{FF2B5EF4-FFF2-40B4-BE49-F238E27FC236}">
                <a16:creationId xmlns:a16="http://schemas.microsoft.com/office/drawing/2014/main" id="{C74A2900-80B5-F44A-9C98-EF5F24ED7B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6868" name="Text Box 2">
            <a:extLst>
              <a:ext uri="{FF2B5EF4-FFF2-40B4-BE49-F238E27FC236}">
                <a16:creationId xmlns:a16="http://schemas.microsoft.com/office/drawing/2014/main" id="{C2089573-4CD0-8B4B-9D7E-1EA5C30F2FF6}"/>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4400" b="1">
                <a:solidFill>
                  <a:srgbClr val="7E0021"/>
                </a:solidFill>
                <a:latin typeface="Times New Roman" panose="02020603050405020304" pitchFamily="18" charset="0"/>
                <a:ea typeface="DejaVu Sans" pitchFamily="34" charset="0"/>
                <a:cs typeface="DejaVu Sans" pitchFamily="34" charset="0"/>
              </a:rPr>
              <a:t>В</a:t>
            </a:r>
            <a:r>
              <a:rPr lang="ru-RU" altLang="ru-RU" sz="4400" b="1">
                <a:solidFill>
                  <a:srgbClr val="000000"/>
                </a:solidFill>
                <a:latin typeface="Times New Roman" panose="02020603050405020304" pitchFamily="18" charset="0"/>
              </a:rPr>
              <a:t>нимание к техническому совершенству </a:t>
            </a:r>
          </a:p>
          <a:p>
            <a:pPr algn="ctr" eaLnBrk="1" hangingPunct="1">
              <a:spcBef>
                <a:spcPct val="0"/>
              </a:spcBef>
              <a:buClrTx/>
              <a:buSzTx/>
              <a:buFontTx/>
              <a:buNone/>
            </a:pPr>
            <a:r>
              <a:rPr lang="ru-RU" altLang="ru-RU" sz="3300" b="1">
                <a:solidFill>
                  <a:srgbClr val="000000"/>
                </a:solidFill>
                <a:latin typeface="Times New Roman" panose="02020603050405020304" pitchFamily="18" charset="0"/>
              </a:rPr>
              <a:t>и качеству проектирования</a:t>
            </a:r>
            <a:endParaRPr lang="ru-RU" altLang="ru-RU" sz="3300" b="1">
              <a:latin typeface="Times New Roman" panose="02020603050405020304" pitchFamily="18" charset="0"/>
              <a:ea typeface="DejaVu Sans" pitchFamily="34" charset="0"/>
              <a:cs typeface="Times New Roman" panose="02020603050405020304" pitchFamily="18" charset="0"/>
            </a:endParaRPr>
          </a:p>
        </p:txBody>
      </p:sp>
      <p:pic>
        <p:nvPicPr>
          <p:cNvPr id="36869" name="Picture 2" descr="http://www.wikihow.com/images/thumb/4/4e/A-bike-that-can-only-run-on-special-roads.-4904.jpg/800px-A-bike-that-can-only-run-on-special-roads.-4904.jpg">
            <a:extLst>
              <a:ext uri="{FF2B5EF4-FFF2-40B4-BE49-F238E27FC236}">
                <a16:creationId xmlns:a16="http://schemas.microsoft.com/office/drawing/2014/main" id="{58B73F96-C27C-644D-8EEC-150125DAE2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1088" y="3189288"/>
            <a:ext cx="4500562"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a:extLst>
              <a:ext uri="{FF2B5EF4-FFF2-40B4-BE49-F238E27FC236}">
                <a16:creationId xmlns:a16="http://schemas.microsoft.com/office/drawing/2014/main" id="{8370B99A-C9A8-A549-B519-C1CF89E13B49}"/>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№10</a:t>
            </a:r>
          </a:p>
        </p:txBody>
      </p:sp>
      <p:pic>
        <p:nvPicPr>
          <p:cNvPr id="37891" name="Picture 3">
            <a:extLst>
              <a:ext uri="{FF2B5EF4-FFF2-40B4-BE49-F238E27FC236}">
                <a16:creationId xmlns:a16="http://schemas.microsoft.com/office/drawing/2014/main" id="{9168B44C-1DFD-044E-AC14-4EC996328E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7892" name="Text Box 2">
            <a:extLst>
              <a:ext uri="{FF2B5EF4-FFF2-40B4-BE49-F238E27FC236}">
                <a16:creationId xmlns:a16="http://schemas.microsoft.com/office/drawing/2014/main" id="{1BF9D76C-8305-DE4A-A887-C2D820A4F1A2}"/>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4400" b="1">
                <a:solidFill>
                  <a:srgbClr val="7E0021"/>
                </a:solidFill>
                <a:latin typeface="Times New Roman" panose="02020603050405020304" pitchFamily="18" charset="0"/>
                <a:ea typeface="DejaVu Sans" pitchFamily="34" charset="0"/>
                <a:cs typeface="DejaVu Sans" pitchFamily="34" charset="0"/>
              </a:rPr>
              <a:t>П</a:t>
            </a:r>
            <a:r>
              <a:rPr lang="ru-RU" altLang="ru-RU" sz="4400" b="1">
                <a:solidFill>
                  <a:srgbClr val="000000"/>
                </a:solidFill>
                <a:latin typeface="Times New Roman" panose="02020603050405020304" pitchFamily="18" charset="0"/>
              </a:rPr>
              <a:t>ростота</a:t>
            </a:r>
            <a:r>
              <a:rPr lang="ru-RU" altLang="ru-RU" sz="3300" b="1">
                <a:solidFill>
                  <a:srgbClr val="000000"/>
                </a:solidFill>
                <a:latin typeface="Times New Roman" panose="02020603050405020304" pitchFamily="18" charset="0"/>
              </a:rPr>
              <a:t> — </a:t>
            </a:r>
          </a:p>
          <a:p>
            <a:pPr algn="ctr" eaLnBrk="1" hangingPunct="1">
              <a:spcBef>
                <a:spcPct val="0"/>
              </a:spcBef>
              <a:buClrTx/>
              <a:buSzTx/>
              <a:buFontTx/>
              <a:buNone/>
            </a:pPr>
            <a:r>
              <a:rPr lang="ru-RU" altLang="ru-RU" sz="3300" b="1">
                <a:solidFill>
                  <a:srgbClr val="000000"/>
                </a:solidFill>
                <a:latin typeface="Times New Roman" panose="02020603050405020304" pitchFamily="18" charset="0"/>
              </a:rPr>
              <a:t>искусство не делать лишней работы;</a:t>
            </a:r>
          </a:p>
          <a:p>
            <a:pPr algn="ctr" eaLnBrk="1" hangingPunct="1">
              <a:spcBef>
                <a:spcPct val="0"/>
              </a:spcBef>
              <a:buClrTx/>
              <a:buSzTx/>
              <a:buFontTx/>
              <a:buNone/>
            </a:pPr>
            <a:endParaRPr lang="ru-RU" altLang="ru-RU" sz="3300" b="1">
              <a:latin typeface="Times New Roman" panose="02020603050405020304" pitchFamily="18" charset="0"/>
              <a:ea typeface="DejaVu Sans" pitchFamily="34" charset="0"/>
              <a:cs typeface="Times New Roman" panose="02020603050405020304" pitchFamily="18" charset="0"/>
            </a:endParaRPr>
          </a:p>
        </p:txBody>
      </p:sp>
      <p:pic>
        <p:nvPicPr>
          <p:cNvPr id="37893" name="Picture 2" descr="http://kvadrat-dance.narod.ru/blkv.jpg">
            <a:extLst>
              <a:ext uri="{FF2B5EF4-FFF2-40B4-BE49-F238E27FC236}">
                <a16:creationId xmlns:a16="http://schemas.microsoft.com/office/drawing/2014/main" id="{6E793C4F-C2F4-EA4C-B5C4-A63BC7C783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9700" y="2449513"/>
            <a:ext cx="3784600" cy="412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a:extLst>
              <a:ext uri="{FF2B5EF4-FFF2-40B4-BE49-F238E27FC236}">
                <a16:creationId xmlns:a16="http://schemas.microsoft.com/office/drawing/2014/main" id="{A32CCDB3-F974-CB4D-96CE-CBC918933534}"/>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№11</a:t>
            </a:r>
          </a:p>
        </p:txBody>
      </p:sp>
      <p:pic>
        <p:nvPicPr>
          <p:cNvPr id="38915" name="Picture 3">
            <a:extLst>
              <a:ext uri="{FF2B5EF4-FFF2-40B4-BE49-F238E27FC236}">
                <a16:creationId xmlns:a16="http://schemas.microsoft.com/office/drawing/2014/main" id="{D7A36C67-DA3C-794A-8024-8BE3E82FD3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8916" name="Text Box 2">
            <a:extLst>
              <a:ext uri="{FF2B5EF4-FFF2-40B4-BE49-F238E27FC236}">
                <a16:creationId xmlns:a16="http://schemas.microsoft.com/office/drawing/2014/main" id="{9C7EF5F9-7404-5B40-B4C8-895D447A6798}"/>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3300" b="1">
                <a:solidFill>
                  <a:srgbClr val="7E0021"/>
                </a:solidFill>
                <a:latin typeface="Times New Roman" panose="02020603050405020304" pitchFamily="18" charset="0"/>
                <a:ea typeface="DejaVu Sans" pitchFamily="34" charset="0"/>
                <a:cs typeface="DejaVu Sans" pitchFamily="34" charset="0"/>
              </a:rPr>
              <a:t>Л</a:t>
            </a:r>
            <a:r>
              <a:rPr lang="ru-RU" altLang="ru-RU" sz="3300" b="1">
                <a:solidFill>
                  <a:srgbClr val="000000"/>
                </a:solidFill>
                <a:latin typeface="Times New Roman" panose="02020603050405020304" pitchFamily="18" charset="0"/>
              </a:rPr>
              <a:t>учшие требования, архитектурные и технические решения рождаются у </a:t>
            </a:r>
            <a:r>
              <a:rPr lang="ru-RU" altLang="ru-RU" sz="4400" b="1">
                <a:solidFill>
                  <a:srgbClr val="000000"/>
                </a:solidFill>
                <a:latin typeface="Times New Roman" panose="02020603050405020304" pitchFamily="18" charset="0"/>
              </a:rPr>
              <a:t>самоорганизующихся команд</a:t>
            </a:r>
            <a:r>
              <a:rPr lang="ru-RU" altLang="ru-RU" sz="3300" b="1">
                <a:solidFill>
                  <a:srgbClr val="000000"/>
                </a:solidFill>
                <a:latin typeface="Times New Roman" panose="02020603050405020304" pitchFamily="18" charset="0"/>
              </a:rPr>
              <a:t>.</a:t>
            </a:r>
            <a:endParaRPr lang="ru-RU" altLang="ru-RU" sz="3300" b="1">
              <a:latin typeface="Times New Roman" panose="02020603050405020304" pitchFamily="18" charset="0"/>
              <a:ea typeface="DejaVu Sans" pitchFamily="34" charset="0"/>
              <a:cs typeface="Times New Roman" panose="02020603050405020304" pitchFamily="18" charset="0"/>
            </a:endParaRPr>
          </a:p>
        </p:txBody>
      </p:sp>
      <p:pic>
        <p:nvPicPr>
          <p:cNvPr id="38917" name="Picture 5">
            <a:extLst>
              <a:ext uri="{FF2B5EF4-FFF2-40B4-BE49-F238E27FC236}">
                <a16:creationId xmlns:a16="http://schemas.microsoft.com/office/drawing/2014/main" id="{7FC8F96C-9478-E144-B215-CC74D61DF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9925" y="3101975"/>
            <a:ext cx="5264150" cy="3429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
            <a:extLst>
              <a:ext uri="{FF2B5EF4-FFF2-40B4-BE49-F238E27FC236}">
                <a16:creationId xmlns:a16="http://schemas.microsoft.com/office/drawing/2014/main" id="{D8CC880C-24FE-924B-B339-584283EA3081}"/>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5400" b="1">
                <a:solidFill>
                  <a:srgbClr val="7E0021"/>
                </a:solidFill>
                <a:latin typeface="Times New Roman" panose="02020603050405020304" pitchFamily="18" charset="0"/>
                <a:ea typeface="DejaVu Sans" pitchFamily="34" charset="0"/>
                <a:cs typeface="DejaVu Sans" pitchFamily="34" charset="0"/>
              </a:rPr>
              <a:t>A</a:t>
            </a:r>
            <a:r>
              <a:rPr lang="ru-RU" altLang="ru-RU" sz="4000" b="1">
                <a:solidFill>
                  <a:srgbClr val="000000"/>
                </a:solidFill>
                <a:latin typeface="Times New Roman" panose="02020603050405020304" pitchFamily="18" charset="0"/>
                <a:ea typeface="DejaVu Sans" pitchFamily="34" charset="0"/>
                <a:cs typeface="DejaVu Sans" pitchFamily="34" charset="0"/>
              </a:rPr>
              <a:t>gile-манифест</a:t>
            </a:r>
            <a:r>
              <a:rPr lang="en-US" altLang="ru-RU" sz="4000" b="1">
                <a:solidFill>
                  <a:srgbClr val="000000"/>
                </a:solidFill>
                <a:latin typeface="Times New Roman" panose="02020603050405020304" pitchFamily="18" charset="0"/>
                <a:ea typeface="DejaVu Sans" pitchFamily="34" charset="0"/>
                <a:cs typeface="DejaVu Sans" pitchFamily="34" charset="0"/>
              </a:rPr>
              <a:t>, </a:t>
            </a:r>
            <a:r>
              <a:rPr lang="ru-RU" altLang="ru-RU" sz="4000" b="1">
                <a:solidFill>
                  <a:srgbClr val="000000"/>
                </a:solidFill>
                <a:latin typeface="Times New Roman" panose="02020603050405020304" pitchFamily="18" charset="0"/>
                <a:ea typeface="DejaVu Sans" pitchFamily="34" charset="0"/>
                <a:cs typeface="DejaVu Sans" pitchFamily="34" charset="0"/>
              </a:rPr>
              <a:t>принцип №12</a:t>
            </a:r>
          </a:p>
        </p:txBody>
      </p:sp>
      <p:pic>
        <p:nvPicPr>
          <p:cNvPr id="39939" name="Picture 3">
            <a:extLst>
              <a:ext uri="{FF2B5EF4-FFF2-40B4-BE49-F238E27FC236}">
                <a16:creationId xmlns:a16="http://schemas.microsoft.com/office/drawing/2014/main" id="{52416C4D-A3F7-8647-9AAE-DDDA11A41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9940" name="Text Box 2">
            <a:extLst>
              <a:ext uri="{FF2B5EF4-FFF2-40B4-BE49-F238E27FC236}">
                <a16:creationId xmlns:a16="http://schemas.microsoft.com/office/drawing/2014/main" id="{C7A21EB5-B81E-4340-B680-AD661AEB63FE}"/>
              </a:ext>
            </a:extLst>
          </p:cNvPr>
          <p:cNvSpPr txBox="1">
            <a:spLocks noChangeArrowheads="1"/>
          </p:cNvSpPr>
          <p:nvPr/>
        </p:nvSpPr>
        <p:spPr bwMode="auto">
          <a:xfrm>
            <a:off x="230188" y="1176338"/>
            <a:ext cx="8618537"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defRPr sz="2000">
                <a:solidFill>
                  <a:schemeClr val="tx1"/>
                </a:solidFill>
                <a:latin typeface="Arial" panose="020B0604020202020204" pitchFamily="34" charset="0"/>
              </a:defRPr>
            </a:lvl9pPr>
          </a:lstStyle>
          <a:p>
            <a:pPr algn="ctr" eaLnBrk="1" hangingPunct="1">
              <a:spcBef>
                <a:spcPct val="0"/>
              </a:spcBef>
              <a:buClrTx/>
              <a:buSzTx/>
              <a:buFontTx/>
              <a:buNone/>
            </a:pPr>
            <a:r>
              <a:rPr lang="ru-RU" altLang="ru-RU" sz="3300" b="1">
                <a:solidFill>
                  <a:srgbClr val="7E0021"/>
                </a:solidFill>
                <a:latin typeface="Times New Roman" panose="02020603050405020304" pitchFamily="18" charset="0"/>
                <a:ea typeface="DejaVu Sans" pitchFamily="34" charset="0"/>
                <a:cs typeface="DejaVu Sans" pitchFamily="34" charset="0"/>
              </a:rPr>
              <a:t>К</a:t>
            </a:r>
            <a:r>
              <a:rPr lang="ru-RU" altLang="ru-RU" sz="3300" b="1">
                <a:solidFill>
                  <a:srgbClr val="000000"/>
                </a:solidFill>
                <a:latin typeface="Times New Roman" panose="02020603050405020304" pitchFamily="18" charset="0"/>
              </a:rPr>
              <a:t>оманда должна систематически анализировать возможные способы улучшения эффективности и соответственно </a:t>
            </a:r>
            <a:r>
              <a:rPr lang="ru-RU" altLang="ru-RU" sz="4400" b="1">
                <a:solidFill>
                  <a:srgbClr val="000000"/>
                </a:solidFill>
                <a:latin typeface="Times New Roman" panose="02020603050405020304" pitchFamily="18" charset="0"/>
              </a:rPr>
              <a:t>корректировать стиль своей работы</a:t>
            </a:r>
            <a:endParaRPr lang="ru-RU" altLang="ru-RU" sz="4400" b="1">
              <a:latin typeface="Times New Roman" panose="02020603050405020304" pitchFamily="18" charset="0"/>
              <a:ea typeface="DejaVu Sans" pitchFamily="34" charset="0"/>
              <a:cs typeface="Times New Roman" panose="02020603050405020304" pitchFamily="18" charset="0"/>
            </a:endParaRPr>
          </a:p>
        </p:txBody>
      </p:sp>
      <p:pic>
        <p:nvPicPr>
          <p:cNvPr id="39941" name="Picture 7">
            <a:extLst>
              <a:ext uri="{FF2B5EF4-FFF2-40B4-BE49-F238E27FC236}">
                <a16:creationId xmlns:a16="http://schemas.microsoft.com/office/drawing/2014/main" id="{F0A1F2F0-8336-1142-A8FB-04F60D7DDB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1888" y="4181475"/>
            <a:ext cx="3048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2" name="AutoShape 9" descr="https://mail-attachment.googleusercontent.com/attachment/u/0/?ui=2&amp;ik=7f273794c7&amp;view=att&amp;th=13924172e8e88f38&amp;attid=0.1&amp;disp=inline&amp;realattid=1410261577656958976-1&amp;safe=1&amp;zw&amp;saduie=AG9B_P9KuxogfDYe4N1YVliiR4H-&amp;sadet=1344932615861&amp;sads=9UWHGZ0QIdZ2Ucvza7LQWzrEGIU">
            <a:extLst>
              <a:ext uri="{FF2B5EF4-FFF2-40B4-BE49-F238E27FC236}">
                <a16:creationId xmlns:a16="http://schemas.microsoft.com/office/drawing/2014/main" id="{FB4F128E-A80F-6B4B-80CB-7C28969C4400}"/>
              </a:ext>
            </a:extLst>
          </p:cNvPr>
          <p:cNvSpPr>
            <a:spLocks noChangeAspect="1" noChangeArrowheads="1"/>
          </p:cNvSpPr>
          <p:nvPr/>
        </p:nvSpPr>
        <p:spPr bwMode="auto">
          <a:xfrm>
            <a:off x="141288" y="-131763"/>
            <a:ext cx="2762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ru-RU" altLang="ru-RU" sz="1800"/>
          </a:p>
        </p:txBody>
      </p:sp>
      <p:pic>
        <p:nvPicPr>
          <p:cNvPr id="39943" name="Picture 10">
            <a:extLst>
              <a:ext uri="{FF2B5EF4-FFF2-40B4-BE49-F238E27FC236}">
                <a16:creationId xmlns:a16="http://schemas.microsoft.com/office/drawing/2014/main" id="{7EEC229C-3653-6A46-99AC-BF51545400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3938" y="4181475"/>
            <a:ext cx="3046412"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a:extLst>
              <a:ext uri="{FF2B5EF4-FFF2-40B4-BE49-F238E27FC236}">
                <a16:creationId xmlns:a16="http://schemas.microsoft.com/office/drawing/2014/main" id="{2D3A4364-3E66-D24E-B569-7F6C2CAB0607}"/>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5400" b="1">
                <a:solidFill>
                  <a:srgbClr val="7E0021"/>
                </a:solidFill>
                <a:latin typeface="Times New Roman" panose="02020603050405020304" pitchFamily="18" charset="0"/>
                <a:ea typeface="DejaVu Sans" pitchFamily="34" charset="0"/>
                <a:cs typeface="DejaVu Sans" pitchFamily="34" charset="0"/>
              </a:rPr>
              <a:t>К</a:t>
            </a:r>
            <a:r>
              <a:rPr lang="ru-RU" altLang="ru-RU" sz="4000" b="1">
                <a:solidFill>
                  <a:srgbClr val="000000"/>
                </a:solidFill>
                <a:latin typeface="Times New Roman" panose="02020603050405020304" pitchFamily="18" charset="0"/>
                <a:ea typeface="DejaVu Sans" pitchFamily="34" charset="0"/>
                <a:cs typeface="DejaVu Sans" pitchFamily="34" charset="0"/>
              </a:rPr>
              <a:t>то это Agile?</a:t>
            </a:r>
          </a:p>
        </p:txBody>
      </p:sp>
      <p:sp>
        <p:nvSpPr>
          <p:cNvPr id="40963" name="Text Box 2">
            <a:extLst>
              <a:ext uri="{FF2B5EF4-FFF2-40B4-BE49-F238E27FC236}">
                <a16:creationId xmlns:a16="http://schemas.microsoft.com/office/drawing/2014/main" id="{5948212E-FE1C-8945-B8EC-95838129E300}"/>
              </a:ext>
            </a:extLst>
          </p:cNvPr>
          <p:cNvSpPr txBox="1">
            <a:spLocks noChangeArrowheads="1"/>
          </p:cNvSpPr>
          <p:nvPr/>
        </p:nvSpPr>
        <p:spPr bwMode="auto">
          <a:xfrm>
            <a:off x="425450" y="1436688"/>
            <a:ext cx="8228013" cy="375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2945" tIns="41473" rIns="82945" bIns="41473" anchor="ct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ru-RU" altLang="ru-RU" sz="1800"/>
          </a:p>
        </p:txBody>
      </p:sp>
      <p:pic>
        <p:nvPicPr>
          <p:cNvPr id="40964" name="Picture 3">
            <a:extLst>
              <a:ext uri="{FF2B5EF4-FFF2-40B4-BE49-F238E27FC236}">
                <a16:creationId xmlns:a16="http://schemas.microsoft.com/office/drawing/2014/main" id="{CC815BE5-3A70-A54D-8DEA-BDF5C80003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0965" name="Picture 2">
            <a:extLst>
              <a:ext uri="{FF2B5EF4-FFF2-40B4-BE49-F238E27FC236}">
                <a16:creationId xmlns:a16="http://schemas.microsoft.com/office/drawing/2014/main" id="{0DC4D05F-92EE-E040-838D-6887839AFB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0675" y="946150"/>
            <a:ext cx="5854700" cy="579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a:extLst>
              <a:ext uri="{FF2B5EF4-FFF2-40B4-BE49-F238E27FC236}">
                <a16:creationId xmlns:a16="http://schemas.microsoft.com/office/drawing/2014/main" id="{F79E813C-753B-6749-85C2-B9F9E354BD31}"/>
              </a:ext>
            </a:extLst>
          </p:cNvPr>
          <p:cNvSpPr txBox="1">
            <a:spLocks noChangeArrowheads="1"/>
          </p:cNvSpPr>
          <p:nvPr/>
        </p:nvSpPr>
        <p:spPr bwMode="auto">
          <a:xfrm>
            <a:off x="425450" y="1176338"/>
            <a:ext cx="8228013"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spcAft>
                <a:spcPts val="1288"/>
              </a:spcAft>
              <a:buClrTx/>
              <a:buSzTx/>
              <a:buFontTx/>
              <a:buNone/>
            </a:pPr>
            <a:endParaRPr lang="ru-RU" altLang="ru-RU" sz="3600">
              <a:solidFill>
                <a:srgbClr val="000000"/>
              </a:solidFill>
              <a:latin typeface="Times New Roman" panose="02020603050405020304" pitchFamily="18" charset="0"/>
              <a:ea typeface="DejaVu Sans" pitchFamily="34" charset="0"/>
              <a:cs typeface="DejaVu Sans" pitchFamily="34" charset="0"/>
            </a:endParaRPr>
          </a:p>
        </p:txBody>
      </p:sp>
      <p:pic>
        <p:nvPicPr>
          <p:cNvPr id="41987" name="Picture 3">
            <a:extLst>
              <a:ext uri="{FF2B5EF4-FFF2-40B4-BE49-F238E27FC236}">
                <a16:creationId xmlns:a16="http://schemas.microsoft.com/office/drawing/2014/main" id="{DD752477-11C5-3B49-A62D-82C91F7310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1988" name="Text Box 1">
            <a:extLst>
              <a:ext uri="{FF2B5EF4-FFF2-40B4-BE49-F238E27FC236}">
                <a16:creationId xmlns:a16="http://schemas.microsoft.com/office/drawing/2014/main" id="{91405651-035B-3741-B049-CD46E3E8363D}"/>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5400" b="1">
                <a:solidFill>
                  <a:srgbClr val="7E0021"/>
                </a:solidFill>
                <a:latin typeface="Times New Roman" panose="02020603050405020304" pitchFamily="18" charset="0"/>
                <a:ea typeface="DejaVu Sans" pitchFamily="34" charset="0"/>
                <a:cs typeface="DejaVu Sans" pitchFamily="34" charset="0"/>
              </a:rPr>
              <a:t>К</a:t>
            </a:r>
            <a:r>
              <a:rPr lang="ru-RU" altLang="ru-RU" sz="4000" b="1">
                <a:solidFill>
                  <a:srgbClr val="000000"/>
                </a:solidFill>
                <a:latin typeface="Times New Roman" panose="02020603050405020304" pitchFamily="18" charset="0"/>
                <a:ea typeface="DejaVu Sans" pitchFamily="34" charset="0"/>
                <a:cs typeface="DejaVu Sans" pitchFamily="34" charset="0"/>
              </a:rPr>
              <a:t>то это Agile?</a:t>
            </a:r>
          </a:p>
        </p:txBody>
      </p:sp>
      <p:pic>
        <p:nvPicPr>
          <p:cNvPr id="41989" name="Picture 3">
            <a:extLst>
              <a:ext uri="{FF2B5EF4-FFF2-40B4-BE49-F238E27FC236}">
                <a16:creationId xmlns:a16="http://schemas.microsoft.com/office/drawing/2014/main" id="{B5FC1E78-0B3A-C345-A85C-9EBDA66535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825" y="1052513"/>
            <a:ext cx="7607300" cy="551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12415EF5-254E-AD41-900E-56F1C437CE11}"/>
              </a:ext>
            </a:extLst>
          </p:cNvPr>
          <p:cNvSpPr>
            <a:spLocks noGrp="1"/>
          </p:cNvSpPr>
          <p:nvPr>
            <p:ph type="title"/>
          </p:nvPr>
        </p:nvSpPr>
        <p:spPr/>
        <p:txBody>
          <a:bodyPr/>
          <a:lstStyle/>
          <a:p>
            <a:r>
              <a:rPr lang="ru-RU" altLang="ru-RU" sz="4000"/>
              <a:t>Проблема №2</a:t>
            </a:r>
            <a:endParaRPr lang="en-US" altLang="ru-RU" sz="4000"/>
          </a:p>
        </p:txBody>
      </p:sp>
      <p:sp>
        <p:nvSpPr>
          <p:cNvPr id="6147" name="Content Placeholder 2">
            <a:extLst>
              <a:ext uri="{FF2B5EF4-FFF2-40B4-BE49-F238E27FC236}">
                <a16:creationId xmlns:a16="http://schemas.microsoft.com/office/drawing/2014/main" id="{E7A7BF15-4737-084C-A43E-EE265DCC3F4E}"/>
              </a:ext>
            </a:extLst>
          </p:cNvPr>
          <p:cNvSpPr>
            <a:spLocks noGrp="1"/>
          </p:cNvSpPr>
          <p:nvPr>
            <p:ph idx="1"/>
          </p:nvPr>
        </p:nvSpPr>
        <p:spPr>
          <a:xfrm>
            <a:off x="457200" y="1600200"/>
            <a:ext cx="8229600" cy="3581400"/>
          </a:xfrm>
        </p:spPr>
        <p:txBody>
          <a:bodyPr/>
          <a:lstStyle/>
          <a:p>
            <a:r>
              <a:rPr lang="ru-RU" altLang="ru-RU" sz="4000"/>
              <a:t>Очень мало успешных проектов</a:t>
            </a:r>
            <a:endParaRPr lang="en-US" altLang="ru-RU" sz="4000"/>
          </a:p>
        </p:txBody>
      </p:sp>
      <p:sp>
        <p:nvSpPr>
          <p:cNvPr id="6" name="TextBox 5">
            <a:extLst>
              <a:ext uri="{FF2B5EF4-FFF2-40B4-BE49-F238E27FC236}">
                <a16:creationId xmlns:a16="http://schemas.microsoft.com/office/drawing/2014/main" id="{F2C52017-92BA-3D4C-B157-1FB0D9B505B8}"/>
              </a:ext>
            </a:extLst>
          </p:cNvPr>
          <p:cNvSpPr txBox="1"/>
          <p:nvPr/>
        </p:nvSpPr>
        <p:spPr>
          <a:xfrm>
            <a:off x="609600" y="6019800"/>
            <a:ext cx="2081019" cy="253916"/>
          </a:xfrm>
          <a:prstGeom prst="rect">
            <a:avLst/>
          </a:prstGeom>
          <a:noFill/>
        </p:spPr>
        <p:txBody>
          <a:bodyPr wrap="none">
            <a:spAutoFit/>
          </a:bodyPr>
          <a:lstStyle/>
          <a:p>
            <a:pPr>
              <a:defRPr/>
            </a:pPr>
            <a:r>
              <a:rPr lang="en-US" sz="1050" dirty="0"/>
              <a:t>Standish Group CHAOS Report</a:t>
            </a:r>
          </a:p>
        </p:txBody>
      </p:sp>
      <p:graphicFrame>
        <p:nvGraphicFramePr>
          <p:cNvPr id="7" name="Chart 6">
            <a:extLst>
              <a:ext uri="{FF2B5EF4-FFF2-40B4-BE49-F238E27FC236}">
                <a16:creationId xmlns:a16="http://schemas.microsoft.com/office/drawing/2014/main" id="{7818FCE5-A6E0-8948-AA89-A1420F2BB3E6}"/>
              </a:ext>
            </a:extLst>
          </p:cNvPr>
          <p:cNvGraphicFramePr/>
          <p:nvPr/>
        </p:nvGraphicFramePr>
        <p:xfrm>
          <a:off x="228600" y="2133600"/>
          <a:ext cx="4572000" cy="38957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6443298F-0EDC-574D-99B1-824FAB7A0FA8}"/>
              </a:ext>
            </a:extLst>
          </p:cNvPr>
          <p:cNvGraphicFramePr/>
          <p:nvPr/>
        </p:nvGraphicFramePr>
        <p:xfrm>
          <a:off x="4267200" y="2133600"/>
          <a:ext cx="4648200" cy="3962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a:extLst>
              <a:ext uri="{FF2B5EF4-FFF2-40B4-BE49-F238E27FC236}">
                <a16:creationId xmlns:a16="http://schemas.microsoft.com/office/drawing/2014/main" id="{83CB90CD-620A-804F-8733-37991676B958}"/>
              </a:ext>
            </a:extLst>
          </p:cNvPr>
          <p:cNvSpPr txBox="1">
            <a:spLocks noChangeArrowheads="1"/>
          </p:cNvSpPr>
          <p:nvPr/>
        </p:nvSpPr>
        <p:spPr bwMode="auto">
          <a:xfrm>
            <a:off x="425450" y="1176338"/>
            <a:ext cx="8228013"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471" rIns="0" bIns="0"/>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spcAft>
                <a:spcPts val="1288"/>
              </a:spcAft>
              <a:buClrTx/>
              <a:buSzTx/>
              <a:buFontTx/>
              <a:buNone/>
            </a:pPr>
            <a:endParaRPr lang="ru-RU" altLang="ru-RU" sz="3600">
              <a:solidFill>
                <a:srgbClr val="000000"/>
              </a:solidFill>
              <a:latin typeface="Times New Roman" panose="02020603050405020304" pitchFamily="18" charset="0"/>
              <a:ea typeface="DejaVu Sans" pitchFamily="34" charset="0"/>
              <a:cs typeface="DejaVu Sans" pitchFamily="34" charset="0"/>
            </a:endParaRPr>
          </a:p>
        </p:txBody>
      </p:sp>
      <p:pic>
        <p:nvPicPr>
          <p:cNvPr id="43011" name="Picture 3">
            <a:extLst>
              <a:ext uri="{FF2B5EF4-FFF2-40B4-BE49-F238E27FC236}">
                <a16:creationId xmlns:a16="http://schemas.microsoft.com/office/drawing/2014/main" id="{D3169CCD-B099-BC4E-877B-24D39770F8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513" y="849313"/>
            <a:ext cx="8816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43012" name="Picture 4">
            <a:extLst>
              <a:ext uri="{FF2B5EF4-FFF2-40B4-BE49-F238E27FC236}">
                <a16:creationId xmlns:a16="http://schemas.microsoft.com/office/drawing/2014/main" id="{8C55F39F-E80A-4F40-947B-831BAEB8D5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5475" y="1036638"/>
            <a:ext cx="5419725" cy="565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3" name="Text Box 1">
            <a:extLst>
              <a:ext uri="{FF2B5EF4-FFF2-40B4-BE49-F238E27FC236}">
                <a16:creationId xmlns:a16="http://schemas.microsoft.com/office/drawing/2014/main" id="{2B23A1F3-282D-BE42-8D2C-E12448AE9EEF}"/>
              </a:ext>
            </a:extLst>
          </p:cNvPr>
          <p:cNvSpPr txBox="1">
            <a:spLocks noChangeArrowheads="1"/>
          </p:cNvSpPr>
          <p:nvPr/>
        </p:nvSpPr>
        <p:spPr bwMode="auto">
          <a:xfrm>
            <a:off x="193675" y="55563"/>
            <a:ext cx="8229600"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35268" rIns="0" bIns="0" anchor="ctr"/>
          <a:lstStyle>
            <a:lvl1pPr eaLnBrk="0" hangingPunct="0">
              <a:spcBef>
                <a:spcPct val="20000"/>
              </a:spcBef>
              <a:buClr>
                <a:schemeClr val="tx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sz="2000">
                <a:solidFill>
                  <a:schemeClr val="tx1"/>
                </a:solidFill>
                <a:latin typeface="Arial" panose="020B0604020202020204" pitchFamily="34" charset="0"/>
              </a:defRPr>
            </a:lvl9pPr>
          </a:lstStyle>
          <a:p>
            <a:pPr eaLnBrk="1" hangingPunct="1">
              <a:spcBef>
                <a:spcPct val="0"/>
              </a:spcBef>
              <a:buClrTx/>
              <a:buSzTx/>
              <a:buFontTx/>
              <a:buNone/>
            </a:pPr>
            <a:r>
              <a:rPr lang="ru-RU" altLang="ru-RU" sz="5400" b="1">
                <a:solidFill>
                  <a:srgbClr val="7E0021"/>
                </a:solidFill>
                <a:latin typeface="Times New Roman" panose="02020603050405020304" pitchFamily="18" charset="0"/>
                <a:ea typeface="DejaVu Sans" pitchFamily="34" charset="0"/>
                <a:cs typeface="DejaVu Sans" pitchFamily="34" charset="0"/>
              </a:rPr>
              <a:t>К</a:t>
            </a:r>
            <a:r>
              <a:rPr lang="ru-RU" altLang="ru-RU" sz="4000" b="1">
                <a:solidFill>
                  <a:srgbClr val="000000"/>
                </a:solidFill>
                <a:latin typeface="Times New Roman" panose="02020603050405020304" pitchFamily="18" charset="0"/>
                <a:ea typeface="DejaVu Sans" pitchFamily="34" charset="0"/>
                <a:cs typeface="DejaVu Sans" pitchFamily="34" charset="0"/>
              </a:rPr>
              <a:t>то это Agile?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4034" name="Picture 2">
            <a:extLst>
              <a:ext uri="{FF2B5EF4-FFF2-40B4-BE49-F238E27FC236}">
                <a16:creationId xmlns:a16="http://schemas.microsoft.com/office/drawing/2014/main" id="{82BFAC13-96A2-1C4A-948E-D725009F2B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3" y="1616075"/>
            <a:ext cx="9113837" cy="286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CC5EE95-8B8D-2A48-8AFF-18EF91F7CE49}"/>
              </a:ext>
            </a:extLst>
          </p:cNvPr>
          <p:cNvSpPr>
            <a:spLocks noGrp="1" noChangeArrowheads="1"/>
          </p:cNvSpPr>
          <p:nvPr>
            <p:ph type="title"/>
          </p:nvPr>
        </p:nvSpPr>
        <p:spPr>
          <a:xfrm>
            <a:off x="457200" y="254000"/>
            <a:ext cx="8229600" cy="1143000"/>
          </a:xfrm>
        </p:spPr>
        <p:txBody>
          <a:bodyPr/>
          <a:lstStyle/>
          <a:p>
            <a:pPr marL="53975" eaLnBrk="1" hangingPunct="1"/>
            <a:r>
              <a:rPr lang="ru-RU" altLang="ru-RU"/>
              <a:t>Экстремальное программирование</a:t>
            </a:r>
          </a:p>
        </p:txBody>
      </p:sp>
      <p:sp>
        <p:nvSpPr>
          <p:cNvPr id="21507" name="Rectangle 3">
            <a:extLst>
              <a:ext uri="{FF2B5EF4-FFF2-40B4-BE49-F238E27FC236}">
                <a16:creationId xmlns:a16="http://schemas.microsoft.com/office/drawing/2014/main" id="{7F623BE4-B420-D341-96C9-93AB0D9B64DD}"/>
              </a:ext>
            </a:extLst>
          </p:cNvPr>
          <p:cNvSpPr>
            <a:spLocks noGrp="1" noChangeArrowheads="1"/>
          </p:cNvSpPr>
          <p:nvPr>
            <p:ph idx="1"/>
          </p:nvPr>
        </p:nvSpPr>
        <p:spPr/>
        <p:txBody>
          <a:bodyPr/>
          <a:lstStyle/>
          <a:p>
            <a:pPr eaLnBrk="1" hangingPunct="1"/>
            <a:r>
              <a:rPr lang="ru-RU" altLang="ru-RU" dirty="0">
                <a:latin typeface="Arial" panose="020B0604020202020204" pitchFamily="34" charset="0"/>
              </a:rPr>
              <a:t>(</a:t>
            </a:r>
            <a:r>
              <a:rPr lang="en-US" altLang="ru-RU" dirty="0" err="1">
                <a:latin typeface="Arial" panose="020B0604020202020204" pitchFamily="34" charset="0"/>
              </a:rPr>
              <a:t>eXtreme</a:t>
            </a:r>
            <a:r>
              <a:rPr lang="en-US" altLang="ru-RU" dirty="0">
                <a:latin typeface="Arial" panose="020B0604020202020204" pitchFamily="34" charset="0"/>
              </a:rPr>
              <a:t> Programming, XP</a:t>
            </a:r>
            <a:r>
              <a:rPr lang="ru-RU" altLang="ru-RU" dirty="0">
                <a:latin typeface="Arial" panose="020B0604020202020204" pitchFamily="34" charset="0"/>
              </a:rPr>
              <a:t>-процесс</a:t>
            </a:r>
            <a:r>
              <a:rPr lang="en-US" altLang="ru-RU" dirty="0">
                <a:latin typeface="Arial" panose="020B0604020202020204" pitchFamily="34" charset="0"/>
              </a:rPr>
              <a:t>)</a:t>
            </a:r>
            <a:r>
              <a:rPr lang="ru-RU" altLang="ru-RU" dirty="0">
                <a:latin typeface="Arial" panose="020B0604020202020204" pitchFamily="34" charset="0"/>
              </a:rPr>
              <a:t> – одна из наиболее популярных адаптивных моделей</a:t>
            </a:r>
          </a:p>
          <a:p>
            <a:pPr eaLnBrk="1" hangingPunct="1"/>
            <a:r>
              <a:rPr lang="ru-RU" altLang="ru-RU" dirty="0">
                <a:latin typeface="Arial" panose="020B0604020202020204" pitchFamily="34" charset="0"/>
              </a:rPr>
              <a:t>Авторы методологии – Кент Бек, Уорд </a:t>
            </a:r>
            <a:r>
              <a:rPr lang="ru-RU" altLang="ru-RU" dirty="0" err="1">
                <a:latin typeface="Arial" panose="020B0604020202020204" pitchFamily="34" charset="0"/>
              </a:rPr>
              <a:t>Каннингем</a:t>
            </a:r>
            <a:r>
              <a:rPr lang="ru-RU" altLang="ru-RU" dirty="0">
                <a:latin typeface="Arial" panose="020B0604020202020204" pitchFamily="34" charset="0"/>
              </a:rPr>
              <a:t>, Мартин </a:t>
            </a:r>
            <a:r>
              <a:rPr lang="ru-RU" altLang="ru-RU" dirty="0" err="1">
                <a:latin typeface="Arial" panose="020B0604020202020204" pitchFamily="34" charset="0"/>
              </a:rPr>
              <a:t>Фаулер</a:t>
            </a:r>
            <a:r>
              <a:rPr lang="ru-RU" altLang="ru-RU" dirty="0">
                <a:latin typeface="Arial" panose="020B0604020202020204" pitchFamily="34" charset="0"/>
              </a:rPr>
              <a:t> и другие </a:t>
            </a:r>
          </a:p>
          <a:p>
            <a:pPr eaLnBrk="1" hangingPunct="1"/>
            <a:r>
              <a:rPr lang="en-US" altLang="ru-RU" dirty="0">
                <a:latin typeface="Arial" panose="020B0604020202020204" pitchFamily="34" charset="0"/>
              </a:rPr>
              <a:t>XP</a:t>
            </a:r>
            <a:r>
              <a:rPr lang="ru-RU" altLang="ru-RU" dirty="0">
                <a:latin typeface="Arial" panose="020B0604020202020204" pitchFamily="34" charset="0"/>
              </a:rPr>
              <a:t>-процесс ориентирован на разработку качественного продукта группами малого и среднего размера в условиях неопределенных или быстро меняющихся требований</a:t>
            </a:r>
          </a:p>
        </p:txBody>
      </p:sp>
      <p:sp>
        <p:nvSpPr>
          <p:cNvPr id="21511" name="Нижний колонтитул 4">
            <a:extLst>
              <a:ext uri="{FF2B5EF4-FFF2-40B4-BE49-F238E27FC236}">
                <a16:creationId xmlns:a16="http://schemas.microsoft.com/office/drawing/2014/main" id="{24B8110C-E58E-5943-9A1A-30F3A0CA1901}"/>
              </a:ext>
            </a:extLst>
          </p:cNvPr>
          <p:cNvSpPr txBox="1">
            <a:spLocks noGrp="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itchFamily="2" charset="2"/>
              <a:buChar char="p"/>
              <a:defRPr sz="2800">
                <a:solidFill>
                  <a:schemeClr val="tx1"/>
                </a:solidFill>
                <a:latin typeface="Arial" panose="020B0604020202020204" pitchFamily="34" charset="0"/>
              </a:defRPr>
            </a:lvl1pPr>
            <a:lvl2pPr marL="742950" indent="-285750">
              <a:spcBef>
                <a:spcPct val="20000"/>
              </a:spcBef>
              <a:buClr>
                <a:schemeClr val="tx2"/>
              </a:buClr>
              <a:buSzPct val="75000"/>
              <a:buFont typeface="Wingdings"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9pPr>
          </a:lstStyle>
          <a:p>
            <a:pPr algn="ctr">
              <a:spcBef>
                <a:spcPct val="0"/>
              </a:spcBef>
              <a:buClrTx/>
              <a:buSzTx/>
              <a:buFontTx/>
              <a:buNone/>
            </a:pPr>
            <a:endParaRPr lang="ru-RU" altLang="ru-RU" sz="1000">
              <a:latin typeface="Verdana" panose="020B0604030504040204" pitchFamily="34" charset="0"/>
            </a:endParaRPr>
          </a:p>
        </p:txBody>
      </p:sp>
    </p:spTree>
    <p:extLst>
      <p:ext uri="{BB962C8B-B14F-4D97-AF65-F5344CB8AC3E}">
        <p14:creationId xmlns:p14="http://schemas.microsoft.com/office/powerpoint/2010/main" val="6770252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a:extLst>
              <a:ext uri="{FF2B5EF4-FFF2-40B4-BE49-F238E27FC236}">
                <a16:creationId xmlns:a16="http://schemas.microsoft.com/office/drawing/2014/main" id="{72ABE2F1-8EDB-D14F-A178-D19A77105C20}"/>
              </a:ext>
            </a:extLst>
          </p:cNvPr>
          <p:cNvSpPr>
            <a:spLocks noGrp="1"/>
          </p:cNvSpPr>
          <p:nvPr>
            <p:ph type="title"/>
          </p:nvPr>
        </p:nvSpPr>
        <p:spPr>
          <a:xfrm>
            <a:off x="457200" y="254000"/>
            <a:ext cx="8229600" cy="1143000"/>
          </a:xfrm>
        </p:spPr>
        <p:txBody>
          <a:bodyPr/>
          <a:lstStyle/>
          <a:p>
            <a:pPr marL="53975" eaLnBrk="1" hangingPunct="1"/>
            <a:r>
              <a:rPr lang="en-US" altLang="ru-RU"/>
              <a:t>XP-</a:t>
            </a:r>
            <a:r>
              <a:rPr lang="ru-RU" altLang="ru-RU"/>
              <a:t>процесс</a:t>
            </a:r>
          </a:p>
        </p:txBody>
      </p:sp>
      <p:sp>
        <p:nvSpPr>
          <p:cNvPr id="22531" name="Содержимое 2">
            <a:extLst>
              <a:ext uri="{FF2B5EF4-FFF2-40B4-BE49-F238E27FC236}">
                <a16:creationId xmlns:a16="http://schemas.microsoft.com/office/drawing/2014/main" id="{FAC40338-D1D7-C143-8FD4-620A4A53C898}"/>
              </a:ext>
            </a:extLst>
          </p:cNvPr>
          <p:cNvSpPr>
            <a:spLocks noGrp="1"/>
          </p:cNvSpPr>
          <p:nvPr>
            <p:ph idx="1"/>
          </p:nvPr>
        </p:nvSpPr>
        <p:spPr/>
        <p:txBody>
          <a:bodyPr/>
          <a:lstStyle/>
          <a:p>
            <a:pPr eaLnBrk="1" hangingPunct="1">
              <a:spcBef>
                <a:spcPct val="0"/>
              </a:spcBef>
              <a:buFont typeface="Wingdings 2" pitchFamily="2" charset="2"/>
              <a:buChar char=""/>
            </a:pPr>
            <a:r>
              <a:rPr lang="ru-RU" altLang="ru-RU">
                <a:latin typeface="Arial" panose="020B0604020202020204" pitchFamily="34" charset="0"/>
              </a:rPr>
              <a:t>Основная идея </a:t>
            </a:r>
            <a:r>
              <a:rPr lang="en-US" altLang="ru-RU">
                <a:latin typeface="Arial" panose="020B0604020202020204" pitchFamily="34" charset="0"/>
              </a:rPr>
              <a:t>XP-</a:t>
            </a:r>
            <a:r>
              <a:rPr lang="ru-RU" altLang="ru-RU">
                <a:latin typeface="Arial" panose="020B0604020202020204" pitchFamily="34" charset="0"/>
              </a:rPr>
              <a:t>процесса – устранить высокую стоимость внесения изменений. Это достигается путем резкого (до двух недель) сокращения длительности отдельных итераций</a:t>
            </a:r>
          </a:p>
          <a:p>
            <a:pPr eaLnBrk="1" hangingPunct="1">
              <a:spcBef>
                <a:spcPct val="0"/>
              </a:spcBef>
              <a:buFont typeface="Wingdings 2" pitchFamily="2" charset="2"/>
              <a:buChar char=""/>
            </a:pPr>
            <a:r>
              <a:rPr lang="ru-RU" altLang="ru-RU">
                <a:latin typeface="Arial" panose="020B0604020202020204" pitchFamily="34" charset="0"/>
              </a:rPr>
              <a:t>Базовыми действиями являются:</a:t>
            </a:r>
          </a:p>
          <a:p>
            <a:pPr marL="639763" lvl="1" eaLnBrk="1" hangingPunct="1"/>
            <a:r>
              <a:rPr lang="ru-RU" altLang="ru-RU"/>
              <a:t>кодирование,</a:t>
            </a:r>
          </a:p>
          <a:p>
            <a:pPr marL="639763" lvl="1" eaLnBrk="1" hangingPunct="1"/>
            <a:r>
              <a:rPr lang="ru-RU" altLang="ru-RU"/>
              <a:t>тестирование,</a:t>
            </a:r>
          </a:p>
          <a:p>
            <a:pPr marL="639763" lvl="1" eaLnBrk="1" hangingPunct="1"/>
            <a:r>
              <a:rPr lang="ru-RU" altLang="ru-RU"/>
              <a:t>выслушивание заказчика,</a:t>
            </a:r>
          </a:p>
          <a:p>
            <a:pPr marL="639763" lvl="1" eaLnBrk="1" hangingPunct="1"/>
            <a:r>
              <a:rPr lang="ru-RU" altLang="ru-RU"/>
              <a:t>проектирование</a:t>
            </a:r>
          </a:p>
        </p:txBody>
      </p:sp>
    </p:spTree>
    <p:extLst>
      <p:ext uri="{BB962C8B-B14F-4D97-AF65-F5344CB8AC3E}">
        <p14:creationId xmlns:p14="http://schemas.microsoft.com/office/powerpoint/2010/main" val="9230910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9E9AC767-3C5D-9349-B45C-F4D3D7FEAC76}"/>
              </a:ext>
            </a:extLst>
          </p:cNvPr>
          <p:cNvSpPr>
            <a:spLocks noGrp="1" noChangeArrowheads="1"/>
          </p:cNvSpPr>
          <p:nvPr>
            <p:ph type="title"/>
          </p:nvPr>
        </p:nvSpPr>
        <p:spPr>
          <a:xfrm>
            <a:off x="457200" y="254000"/>
            <a:ext cx="8229600" cy="1143000"/>
          </a:xfrm>
        </p:spPr>
        <p:txBody>
          <a:bodyPr/>
          <a:lstStyle/>
          <a:p>
            <a:pPr marL="53975" eaLnBrk="1" hangingPunct="1"/>
            <a:r>
              <a:rPr lang="ru-RU" altLang="ru-RU"/>
              <a:t>Принципы </a:t>
            </a:r>
            <a:r>
              <a:rPr lang="en-US" altLang="ru-RU"/>
              <a:t>XP</a:t>
            </a:r>
            <a:endParaRPr lang="ru-RU" altLang="ru-RU"/>
          </a:p>
        </p:txBody>
      </p:sp>
      <p:sp>
        <p:nvSpPr>
          <p:cNvPr id="23555" name="Rectangle 3">
            <a:extLst>
              <a:ext uri="{FF2B5EF4-FFF2-40B4-BE49-F238E27FC236}">
                <a16:creationId xmlns:a16="http://schemas.microsoft.com/office/drawing/2014/main" id="{86ABE687-476E-8447-8A62-3503CD3C9665}"/>
              </a:ext>
            </a:extLst>
          </p:cNvPr>
          <p:cNvSpPr>
            <a:spLocks noGrp="1" noChangeArrowheads="1"/>
          </p:cNvSpPr>
          <p:nvPr>
            <p:ph idx="1"/>
          </p:nvPr>
        </p:nvSpPr>
        <p:spPr/>
        <p:txBody>
          <a:bodyPr/>
          <a:lstStyle/>
          <a:p>
            <a:pPr eaLnBrk="1" hangingPunct="1"/>
            <a:r>
              <a:rPr lang="ru-RU" altLang="ru-RU">
                <a:latin typeface="Arial" panose="020B0604020202020204" pitchFamily="34" charset="0"/>
              </a:rPr>
              <a:t>Высокий динамизм разработки обеспечивается следующими принципами:</a:t>
            </a:r>
          </a:p>
          <a:p>
            <a:pPr lvl="1" eaLnBrk="1" hangingPunct="1"/>
            <a:r>
              <a:rPr lang="ru-RU" altLang="ru-RU"/>
              <a:t>непрерывная связь с заказчиком,</a:t>
            </a:r>
          </a:p>
          <a:p>
            <a:pPr lvl="1" eaLnBrk="1" hangingPunct="1"/>
            <a:r>
              <a:rPr lang="ru-RU" altLang="ru-RU"/>
              <a:t>простота выбираемых решений,</a:t>
            </a:r>
          </a:p>
          <a:p>
            <a:pPr lvl="1" eaLnBrk="1" hangingPunct="1"/>
            <a:r>
              <a:rPr lang="ru-RU" altLang="ru-RU"/>
              <a:t>быстрая обратная связь на основе оперативного тестирования,</a:t>
            </a:r>
          </a:p>
          <a:p>
            <a:pPr lvl="1" eaLnBrk="1" hangingPunct="1"/>
            <a:r>
              <a:rPr lang="ru-RU" altLang="ru-RU"/>
              <a:t>профилактика рисков</a:t>
            </a:r>
          </a:p>
          <a:p>
            <a:pPr lvl="1" eaLnBrk="1" hangingPunct="1"/>
            <a:endParaRPr lang="ru-RU" altLang="ru-RU"/>
          </a:p>
          <a:p>
            <a:pPr lvl="1" eaLnBrk="1" hangingPunct="1"/>
            <a:endParaRPr lang="ru-RU" altLang="ru-RU"/>
          </a:p>
        </p:txBody>
      </p:sp>
    </p:spTree>
    <p:extLst>
      <p:ext uri="{BB962C8B-B14F-4D97-AF65-F5344CB8AC3E}">
        <p14:creationId xmlns:p14="http://schemas.microsoft.com/office/powerpoint/2010/main" val="348508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3DC7772-952E-DB4C-B961-D649B890CF92}"/>
              </a:ext>
            </a:extLst>
          </p:cNvPr>
          <p:cNvSpPr>
            <a:spLocks noGrp="1" noChangeArrowheads="1"/>
          </p:cNvSpPr>
          <p:nvPr>
            <p:ph type="title"/>
          </p:nvPr>
        </p:nvSpPr>
        <p:spPr>
          <a:xfrm>
            <a:off x="457200" y="254000"/>
            <a:ext cx="8229600" cy="1143000"/>
          </a:xfrm>
        </p:spPr>
        <p:txBody>
          <a:bodyPr/>
          <a:lstStyle/>
          <a:p>
            <a:pPr marL="53975" eaLnBrk="1" hangingPunct="1"/>
            <a:r>
              <a:rPr lang="ru-RU" altLang="ru-RU"/>
              <a:t>Практики </a:t>
            </a:r>
            <a:r>
              <a:rPr lang="en-US" altLang="ru-RU"/>
              <a:t>XP</a:t>
            </a:r>
            <a:endParaRPr lang="ru-RU" altLang="ru-RU"/>
          </a:p>
        </p:txBody>
      </p:sp>
      <p:sp>
        <p:nvSpPr>
          <p:cNvPr id="24579" name="Rectangle 3">
            <a:extLst>
              <a:ext uri="{FF2B5EF4-FFF2-40B4-BE49-F238E27FC236}">
                <a16:creationId xmlns:a16="http://schemas.microsoft.com/office/drawing/2014/main" id="{696D8B73-12A5-3344-AB7C-CADFE844A393}"/>
              </a:ext>
            </a:extLst>
          </p:cNvPr>
          <p:cNvSpPr>
            <a:spLocks noGrp="1" noChangeArrowheads="1"/>
          </p:cNvSpPr>
          <p:nvPr>
            <p:ph idx="1"/>
          </p:nvPr>
        </p:nvSpPr>
        <p:spPr/>
        <p:txBody>
          <a:bodyPr/>
          <a:lstStyle/>
          <a:p>
            <a:pPr eaLnBrk="1" hangingPunct="1"/>
            <a:r>
              <a:rPr lang="ru-RU" altLang="ru-RU">
                <a:latin typeface="Arial" panose="020B0604020202020204" pitchFamily="34" charset="0"/>
              </a:rPr>
              <a:t>Реализация этих принципов достигается за счет использования следующих методов:</a:t>
            </a:r>
          </a:p>
          <a:p>
            <a:pPr lvl="1" eaLnBrk="1" hangingPunct="1"/>
            <a:r>
              <a:rPr lang="ru-RU" altLang="ru-RU" i="1"/>
              <a:t>Метафора</a:t>
            </a:r>
            <a:r>
              <a:rPr lang="ru-RU" altLang="ru-RU"/>
              <a:t> – вся разработка ведется на основе простой, общедоступной истории о том, как работает система</a:t>
            </a:r>
          </a:p>
          <a:p>
            <a:pPr lvl="1" eaLnBrk="1" hangingPunct="1"/>
            <a:r>
              <a:rPr lang="ru-RU" altLang="ru-RU" i="1"/>
              <a:t>Простое проектирование</a:t>
            </a:r>
            <a:r>
              <a:rPr lang="ru-RU" altLang="ru-RU"/>
              <a:t> – принимаются наиболее простые</a:t>
            </a:r>
            <a:r>
              <a:rPr lang="ru-RU" altLang="ru-RU">
                <a:solidFill>
                  <a:srgbClr val="FFFFFF"/>
                </a:solidFill>
              </a:rPr>
              <a:t> </a:t>
            </a:r>
            <a:r>
              <a:rPr lang="ru-RU" altLang="ru-RU"/>
              <a:t>из возможных проектные решения</a:t>
            </a:r>
          </a:p>
          <a:p>
            <a:pPr lvl="1" eaLnBrk="1" hangingPunct="1">
              <a:buFont typeface="Wingdings" pitchFamily="2" charset="2"/>
              <a:buNone/>
            </a:pPr>
            <a:endParaRPr lang="ru-RU" altLang="ru-RU">
              <a:solidFill>
                <a:srgbClr val="FFFFFF"/>
              </a:solidFill>
            </a:endParaRPr>
          </a:p>
          <a:p>
            <a:pPr lvl="1" eaLnBrk="1" hangingPunct="1"/>
            <a:endParaRPr lang="ru-RU" altLang="ru-RU"/>
          </a:p>
        </p:txBody>
      </p:sp>
    </p:spTree>
    <p:extLst>
      <p:ext uri="{BB962C8B-B14F-4D97-AF65-F5344CB8AC3E}">
        <p14:creationId xmlns:p14="http://schemas.microsoft.com/office/powerpoint/2010/main" val="2876641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72B9042B-15A4-7C43-B883-24DA6678EFCE}"/>
              </a:ext>
            </a:extLst>
          </p:cNvPr>
          <p:cNvSpPr>
            <a:spLocks noGrp="1" noChangeArrowheads="1"/>
          </p:cNvSpPr>
          <p:nvPr>
            <p:ph type="title"/>
          </p:nvPr>
        </p:nvSpPr>
        <p:spPr>
          <a:xfrm>
            <a:off x="457200" y="260350"/>
            <a:ext cx="8229600" cy="1143000"/>
          </a:xfrm>
        </p:spPr>
        <p:txBody>
          <a:bodyPr/>
          <a:lstStyle/>
          <a:p>
            <a:pPr marL="53975" eaLnBrk="1" hangingPunct="1"/>
            <a:r>
              <a:rPr lang="ru-RU" altLang="ru-RU"/>
              <a:t>Практики </a:t>
            </a:r>
            <a:r>
              <a:rPr lang="en-US" altLang="ru-RU"/>
              <a:t>XP</a:t>
            </a:r>
            <a:endParaRPr lang="ru-RU" altLang="ru-RU"/>
          </a:p>
        </p:txBody>
      </p:sp>
      <p:sp>
        <p:nvSpPr>
          <p:cNvPr id="25603" name="Rectangle 3">
            <a:extLst>
              <a:ext uri="{FF2B5EF4-FFF2-40B4-BE49-F238E27FC236}">
                <a16:creationId xmlns:a16="http://schemas.microsoft.com/office/drawing/2014/main" id="{4F98BBE6-5849-AC45-9F48-1F621A31ACE8}"/>
              </a:ext>
            </a:extLst>
          </p:cNvPr>
          <p:cNvSpPr>
            <a:spLocks noGrp="1" noChangeArrowheads="1"/>
          </p:cNvSpPr>
          <p:nvPr>
            <p:ph idx="1"/>
          </p:nvPr>
        </p:nvSpPr>
        <p:spPr/>
        <p:txBody>
          <a:bodyPr/>
          <a:lstStyle/>
          <a:p>
            <a:pPr lvl="1" eaLnBrk="1" hangingPunct="1"/>
            <a:r>
              <a:rPr lang="ru-RU" altLang="ru-RU" i="1"/>
              <a:t>Непрерывное тестирование</a:t>
            </a:r>
            <a:r>
              <a:rPr lang="ru-RU" altLang="ru-RU"/>
              <a:t> как отдельных модулей, так и системы в целом; входным критерием для написания кода является отказавший тестовый вариант</a:t>
            </a:r>
          </a:p>
          <a:p>
            <a:pPr lvl="1" eaLnBrk="1" hangingPunct="1"/>
            <a:r>
              <a:rPr lang="ru-RU" altLang="ru-RU" i="1"/>
              <a:t>Реорганизация ( </a:t>
            </a:r>
            <a:r>
              <a:rPr lang="en-US" altLang="ru-RU" i="1"/>
              <a:t>Refactoring </a:t>
            </a:r>
            <a:r>
              <a:rPr lang="ru-RU" altLang="ru-RU" i="1"/>
              <a:t>)</a:t>
            </a:r>
            <a:r>
              <a:rPr lang="en-US" altLang="ru-RU"/>
              <a:t> – </a:t>
            </a:r>
            <a:r>
              <a:rPr lang="ru-RU" altLang="ru-RU"/>
              <a:t>улучшение структуры системы при сохранении ее поведения</a:t>
            </a:r>
          </a:p>
          <a:p>
            <a:pPr lvl="1" eaLnBrk="1" hangingPunct="1"/>
            <a:r>
              <a:rPr lang="ru-RU" altLang="ru-RU" i="1"/>
              <a:t>Парное программирование</a:t>
            </a:r>
            <a:r>
              <a:rPr lang="ru-RU" altLang="ru-RU"/>
              <a:t> – код пишется двумя программистами на одном компьютере </a:t>
            </a:r>
          </a:p>
        </p:txBody>
      </p:sp>
      <p:sp>
        <p:nvSpPr>
          <p:cNvPr id="25607" name="Нижний колонтитул 4">
            <a:extLst>
              <a:ext uri="{FF2B5EF4-FFF2-40B4-BE49-F238E27FC236}">
                <a16:creationId xmlns:a16="http://schemas.microsoft.com/office/drawing/2014/main" id="{4BE2B4F1-5CF3-0648-8A3E-E435003418D0}"/>
              </a:ext>
            </a:extLst>
          </p:cNvPr>
          <p:cNvSpPr txBox="1">
            <a:spLocks noGrp="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itchFamily="2" charset="2"/>
              <a:buChar char="p"/>
              <a:defRPr sz="2800">
                <a:solidFill>
                  <a:schemeClr val="tx1"/>
                </a:solidFill>
                <a:latin typeface="Arial" panose="020B0604020202020204" pitchFamily="34" charset="0"/>
              </a:defRPr>
            </a:lvl1pPr>
            <a:lvl2pPr marL="742950" indent="-285750">
              <a:spcBef>
                <a:spcPct val="20000"/>
              </a:spcBef>
              <a:buClr>
                <a:schemeClr val="tx2"/>
              </a:buClr>
              <a:buSzPct val="75000"/>
              <a:buFont typeface="Wingdings"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9pPr>
          </a:lstStyle>
          <a:p>
            <a:pPr algn="ctr">
              <a:spcBef>
                <a:spcPct val="0"/>
              </a:spcBef>
              <a:buClrTx/>
              <a:buSzTx/>
              <a:buFontTx/>
              <a:buNone/>
            </a:pPr>
            <a:endParaRPr lang="ru-RU" altLang="ru-RU" sz="1000">
              <a:latin typeface="Verdana" panose="020B0604030504040204" pitchFamily="34" charset="0"/>
            </a:endParaRPr>
          </a:p>
        </p:txBody>
      </p:sp>
    </p:spTree>
    <p:extLst>
      <p:ext uri="{BB962C8B-B14F-4D97-AF65-F5344CB8AC3E}">
        <p14:creationId xmlns:p14="http://schemas.microsoft.com/office/powerpoint/2010/main" val="837476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C2FD4FC5-D3C8-104D-A924-FA95DCDF68EF}"/>
              </a:ext>
            </a:extLst>
          </p:cNvPr>
          <p:cNvSpPr>
            <a:spLocks noGrp="1" noChangeArrowheads="1"/>
          </p:cNvSpPr>
          <p:nvPr>
            <p:ph type="title"/>
          </p:nvPr>
        </p:nvSpPr>
        <p:spPr>
          <a:xfrm>
            <a:off x="457200" y="260350"/>
            <a:ext cx="8229600" cy="1143000"/>
          </a:xfrm>
        </p:spPr>
        <p:txBody>
          <a:bodyPr/>
          <a:lstStyle/>
          <a:p>
            <a:pPr marL="53975" eaLnBrk="1" hangingPunct="1"/>
            <a:r>
              <a:rPr lang="ru-RU" altLang="ru-RU"/>
              <a:t>Практики </a:t>
            </a:r>
            <a:r>
              <a:rPr lang="en-US" altLang="ru-RU"/>
              <a:t>XP</a:t>
            </a:r>
            <a:endParaRPr lang="ru-RU" altLang="ru-RU"/>
          </a:p>
        </p:txBody>
      </p:sp>
      <p:sp>
        <p:nvSpPr>
          <p:cNvPr id="26627" name="Rectangle 3">
            <a:extLst>
              <a:ext uri="{FF2B5EF4-FFF2-40B4-BE49-F238E27FC236}">
                <a16:creationId xmlns:a16="http://schemas.microsoft.com/office/drawing/2014/main" id="{D23524D5-DBDD-CF48-B7BB-5C6464E4553D}"/>
              </a:ext>
            </a:extLst>
          </p:cNvPr>
          <p:cNvSpPr>
            <a:spLocks noGrp="1" noChangeArrowheads="1"/>
          </p:cNvSpPr>
          <p:nvPr>
            <p:ph idx="1"/>
          </p:nvPr>
        </p:nvSpPr>
        <p:spPr/>
        <p:txBody>
          <a:bodyPr/>
          <a:lstStyle/>
          <a:p>
            <a:pPr lvl="1" eaLnBrk="1" hangingPunct="1"/>
            <a:r>
              <a:rPr lang="ru-RU" altLang="ru-RU" i="1"/>
              <a:t>Коллективное владение кодом</a:t>
            </a:r>
            <a:r>
              <a:rPr lang="ru-RU" altLang="ru-RU"/>
              <a:t> – любой разработчик может улучшить код любого модуля системы</a:t>
            </a:r>
          </a:p>
          <a:p>
            <a:pPr lvl="1" eaLnBrk="1" hangingPunct="1"/>
            <a:r>
              <a:rPr lang="ru-RU" altLang="ru-RU" i="1"/>
              <a:t>Непрерывная</a:t>
            </a:r>
            <a:r>
              <a:rPr lang="ru-RU" altLang="ru-RU" i="1">
                <a:solidFill>
                  <a:srgbClr val="FFFFFF"/>
                </a:solidFill>
              </a:rPr>
              <a:t> </a:t>
            </a:r>
            <a:r>
              <a:rPr lang="ru-RU" altLang="ru-RU" i="1"/>
              <a:t>интеграция</a:t>
            </a:r>
            <a:r>
              <a:rPr lang="ru-RU" altLang="ru-RU"/>
              <a:t> – система интегрируется как можно чаще; непрерывное регрессионное тестирование гарантирует сохранение функциональности при изменении требований</a:t>
            </a:r>
          </a:p>
          <a:p>
            <a:pPr lvl="1" eaLnBrk="1" hangingPunct="1"/>
            <a:endParaRPr lang="ru-RU" altLang="ru-RU"/>
          </a:p>
        </p:txBody>
      </p:sp>
      <p:sp>
        <p:nvSpPr>
          <p:cNvPr id="26631" name="Нижний колонтитул 4">
            <a:extLst>
              <a:ext uri="{FF2B5EF4-FFF2-40B4-BE49-F238E27FC236}">
                <a16:creationId xmlns:a16="http://schemas.microsoft.com/office/drawing/2014/main" id="{C072AE9E-3DB6-084E-8AEC-0125F088D118}"/>
              </a:ext>
            </a:extLst>
          </p:cNvPr>
          <p:cNvSpPr txBox="1">
            <a:spLocks noGrp="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itchFamily="2" charset="2"/>
              <a:buChar char="p"/>
              <a:defRPr sz="2800">
                <a:solidFill>
                  <a:schemeClr val="tx1"/>
                </a:solidFill>
                <a:latin typeface="Arial" panose="020B0604020202020204" pitchFamily="34" charset="0"/>
              </a:defRPr>
            </a:lvl1pPr>
            <a:lvl2pPr marL="742950" indent="-285750">
              <a:spcBef>
                <a:spcPct val="20000"/>
              </a:spcBef>
              <a:buClr>
                <a:schemeClr val="tx2"/>
              </a:buClr>
              <a:buSzPct val="75000"/>
              <a:buFont typeface="Wingdings"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9pPr>
          </a:lstStyle>
          <a:p>
            <a:pPr algn="ctr">
              <a:spcBef>
                <a:spcPct val="0"/>
              </a:spcBef>
              <a:buClrTx/>
              <a:buSzTx/>
              <a:buFontTx/>
              <a:buNone/>
            </a:pPr>
            <a:endParaRPr lang="ru-RU" altLang="ru-RU" sz="1000">
              <a:latin typeface="Verdana" panose="020B0604030504040204" pitchFamily="34" charset="0"/>
            </a:endParaRPr>
          </a:p>
        </p:txBody>
      </p:sp>
    </p:spTree>
    <p:extLst>
      <p:ext uri="{BB962C8B-B14F-4D97-AF65-F5344CB8AC3E}">
        <p14:creationId xmlns:p14="http://schemas.microsoft.com/office/powerpoint/2010/main" val="13887994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498B1CE8-9D34-6642-AFC9-9524CFB009A3}"/>
              </a:ext>
            </a:extLst>
          </p:cNvPr>
          <p:cNvSpPr>
            <a:spLocks noGrp="1" noChangeArrowheads="1"/>
          </p:cNvSpPr>
          <p:nvPr>
            <p:ph type="title"/>
          </p:nvPr>
        </p:nvSpPr>
        <p:spPr>
          <a:xfrm>
            <a:off x="457200" y="254000"/>
            <a:ext cx="8229600" cy="1143000"/>
          </a:xfrm>
        </p:spPr>
        <p:txBody>
          <a:bodyPr/>
          <a:lstStyle/>
          <a:p>
            <a:pPr marL="53975" eaLnBrk="1" hangingPunct="1"/>
            <a:r>
              <a:rPr lang="ru-RU" altLang="ru-RU"/>
              <a:t>Практики </a:t>
            </a:r>
            <a:r>
              <a:rPr lang="en-US" altLang="ru-RU"/>
              <a:t>XP</a:t>
            </a:r>
            <a:endParaRPr lang="ru-RU" altLang="ru-RU"/>
          </a:p>
        </p:txBody>
      </p:sp>
      <p:sp>
        <p:nvSpPr>
          <p:cNvPr id="27651" name="Rectangle 3">
            <a:extLst>
              <a:ext uri="{FF2B5EF4-FFF2-40B4-BE49-F238E27FC236}">
                <a16:creationId xmlns:a16="http://schemas.microsoft.com/office/drawing/2014/main" id="{DCCFECDF-997A-2A40-9235-6EFC900B3E2F}"/>
              </a:ext>
            </a:extLst>
          </p:cNvPr>
          <p:cNvSpPr>
            <a:spLocks noGrp="1" noChangeArrowheads="1"/>
          </p:cNvSpPr>
          <p:nvPr>
            <p:ph idx="1"/>
          </p:nvPr>
        </p:nvSpPr>
        <p:spPr/>
        <p:txBody>
          <a:bodyPr/>
          <a:lstStyle/>
          <a:p>
            <a:pPr lvl="1" eaLnBrk="1" hangingPunct="1"/>
            <a:r>
              <a:rPr lang="ru-RU" altLang="ru-RU" i="1"/>
              <a:t>Локальный заказчик</a:t>
            </a:r>
            <a:r>
              <a:rPr lang="ru-RU" altLang="ru-RU"/>
              <a:t> – в группе все время должен находиться компетентный представитель заказчика</a:t>
            </a:r>
          </a:p>
          <a:p>
            <a:pPr lvl="1" eaLnBrk="1" hangingPunct="1"/>
            <a:r>
              <a:rPr lang="ru-RU" altLang="ru-RU" i="1"/>
              <a:t>Стандарты кодирования</a:t>
            </a:r>
            <a:r>
              <a:rPr lang="ru-RU" altLang="ru-RU"/>
              <a:t> – должны выдерживаться правила, обеспечивающие одинаковое представление</a:t>
            </a:r>
            <a:r>
              <a:rPr lang="ru-RU" altLang="ru-RU">
                <a:solidFill>
                  <a:srgbClr val="FFFFFF"/>
                </a:solidFill>
              </a:rPr>
              <a:t> </a:t>
            </a:r>
            <a:r>
              <a:rPr lang="ru-RU" altLang="ru-RU"/>
              <a:t>кода во всех частях системы</a:t>
            </a:r>
          </a:p>
          <a:p>
            <a:pPr lvl="1" eaLnBrk="1" hangingPunct="1"/>
            <a:endParaRPr lang="ru-RU" altLang="ru-RU"/>
          </a:p>
        </p:txBody>
      </p:sp>
      <p:sp>
        <p:nvSpPr>
          <p:cNvPr id="27655" name="Нижний колонтитул 4">
            <a:extLst>
              <a:ext uri="{FF2B5EF4-FFF2-40B4-BE49-F238E27FC236}">
                <a16:creationId xmlns:a16="http://schemas.microsoft.com/office/drawing/2014/main" id="{F5DB9A71-FB1D-7045-BE2F-0EBDF9387A5B}"/>
              </a:ext>
            </a:extLst>
          </p:cNvPr>
          <p:cNvSpPr txBox="1">
            <a:spLocks noGrp="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itchFamily="2" charset="2"/>
              <a:buChar char="p"/>
              <a:defRPr sz="2800">
                <a:solidFill>
                  <a:schemeClr val="tx1"/>
                </a:solidFill>
                <a:latin typeface="Arial" panose="020B0604020202020204" pitchFamily="34" charset="0"/>
              </a:defRPr>
            </a:lvl1pPr>
            <a:lvl2pPr marL="742950" indent="-285750">
              <a:spcBef>
                <a:spcPct val="20000"/>
              </a:spcBef>
              <a:buClr>
                <a:schemeClr val="tx2"/>
              </a:buClr>
              <a:buSzPct val="75000"/>
              <a:buFont typeface="Wingdings"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9pPr>
          </a:lstStyle>
          <a:p>
            <a:pPr algn="ctr">
              <a:spcBef>
                <a:spcPct val="0"/>
              </a:spcBef>
              <a:buClrTx/>
              <a:buSzTx/>
              <a:buFontTx/>
              <a:buNone/>
            </a:pPr>
            <a:endParaRPr lang="ru-RU" altLang="ru-RU" sz="1000">
              <a:latin typeface="Verdana" panose="020B0604030504040204" pitchFamily="34" charset="0"/>
            </a:endParaRPr>
          </a:p>
        </p:txBody>
      </p:sp>
    </p:spTree>
    <p:extLst>
      <p:ext uri="{BB962C8B-B14F-4D97-AF65-F5344CB8AC3E}">
        <p14:creationId xmlns:p14="http://schemas.microsoft.com/office/powerpoint/2010/main" val="40849938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B24DBF02-0EC1-AF42-A674-00C6064C4A7D}"/>
              </a:ext>
            </a:extLst>
          </p:cNvPr>
          <p:cNvSpPr>
            <a:spLocks noGrp="1" noChangeArrowheads="1"/>
          </p:cNvSpPr>
          <p:nvPr>
            <p:ph type="title"/>
          </p:nvPr>
        </p:nvSpPr>
        <p:spPr>
          <a:xfrm>
            <a:off x="457200" y="260350"/>
            <a:ext cx="8229600" cy="1139825"/>
          </a:xfrm>
        </p:spPr>
        <p:txBody>
          <a:bodyPr/>
          <a:lstStyle/>
          <a:p>
            <a:pPr marL="53975" eaLnBrk="1" hangingPunct="1"/>
            <a:r>
              <a:rPr lang="ru-RU" altLang="ru-RU" sz="4400"/>
              <a:t>ХР в картинках</a:t>
            </a:r>
          </a:p>
        </p:txBody>
      </p:sp>
      <p:pic>
        <p:nvPicPr>
          <p:cNvPr id="28678" name="Picture 5" descr="circles">
            <a:extLst>
              <a:ext uri="{FF2B5EF4-FFF2-40B4-BE49-F238E27FC236}">
                <a16:creationId xmlns:a16="http://schemas.microsoft.com/office/drawing/2014/main" id="{43772D59-B79C-AE49-BB98-FFE8374A7583}"/>
              </a:ext>
            </a:extLst>
          </p:cNvPr>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550988" y="1628775"/>
            <a:ext cx="6042025" cy="4530725"/>
          </a:xfrm>
        </p:spPr>
      </p:pic>
      <p:sp>
        <p:nvSpPr>
          <p:cNvPr id="28679" name="Нижний колонтитул 4">
            <a:extLst>
              <a:ext uri="{FF2B5EF4-FFF2-40B4-BE49-F238E27FC236}">
                <a16:creationId xmlns:a16="http://schemas.microsoft.com/office/drawing/2014/main" id="{B4E1EBE5-DAA9-B34E-BCAD-9C8B383AA27E}"/>
              </a:ext>
            </a:extLst>
          </p:cNvPr>
          <p:cNvSpPr txBox="1">
            <a:spLocks noGrp="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5000"/>
              <a:buFont typeface="Wingdings" pitchFamily="2" charset="2"/>
              <a:buChar char="p"/>
              <a:defRPr sz="2800">
                <a:solidFill>
                  <a:schemeClr val="tx1"/>
                </a:solidFill>
                <a:latin typeface="Arial" panose="020B0604020202020204" pitchFamily="34" charset="0"/>
              </a:defRPr>
            </a:lvl1pPr>
            <a:lvl2pPr marL="742950" indent="-285750">
              <a:spcBef>
                <a:spcPct val="20000"/>
              </a:spcBef>
              <a:buClr>
                <a:schemeClr val="tx2"/>
              </a:buClr>
              <a:buSzPct val="75000"/>
              <a:buFont typeface="Wingdings"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Verdana" panose="020B0604030504040204" pitchFamily="34" charset="0"/>
              </a:defRPr>
            </a:lvl9pPr>
          </a:lstStyle>
          <a:p>
            <a:pPr algn="ctr">
              <a:spcBef>
                <a:spcPct val="0"/>
              </a:spcBef>
              <a:buClrTx/>
              <a:buSzTx/>
              <a:buFontTx/>
              <a:buNone/>
            </a:pPr>
            <a:endParaRPr lang="ru-RU" altLang="ru-RU" sz="1000">
              <a:latin typeface="Verdana" panose="020B0604030504040204" pitchFamily="34" charset="0"/>
            </a:endParaRPr>
          </a:p>
        </p:txBody>
      </p:sp>
    </p:spTree>
    <p:extLst>
      <p:ext uri="{BB962C8B-B14F-4D97-AF65-F5344CB8AC3E}">
        <p14:creationId xmlns:p14="http://schemas.microsoft.com/office/powerpoint/2010/main" val="3465947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7D007A1B-6CA9-E24F-8402-30E0AD7B1F49}"/>
              </a:ext>
            </a:extLst>
          </p:cNvPr>
          <p:cNvSpPr>
            <a:spLocks noGrp="1"/>
          </p:cNvSpPr>
          <p:nvPr>
            <p:ph type="title"/>
          </p:nvPr>
        </p:nvSpPr>
        <p:spPr/>
        <p:txBody>
          <a:bodyPr/>
          <a:lstStyle/>
          <a:p>
            <a:r>
              <a:rPr lang="ru-RU" altLang="ru-RU"/>
              <a:t>Проблема №3</a:t>
            </a:r>
            <a:endParaRPr lang="en-US" altLang="ru-RU"/>
          </a:p>
        </p:txBody>
      </p:sp>
      <p:sp>
        <p:nvSpPr>
          <p:cNvPr id="7171" name="Content Placeholder 2">
            <a:extLst>
              <a:ext uri="{FF2B5EF4-FFF2-40B4-BE49-F238E27FC236}">
                <a16:creationId xmlns:a16="http://schemas.microsoft.com/office/drawing/2014/main" id="{F56BB356-6D2D-DE44-B70A-650DD6FB0532}"/>
              </a:ext>
            </a:extLst>
          </p:cNvPr>
          <p:cNvSpPr>
            <a:spLocks noGrp="1"/>
          </p:cNvSpPr>
          <p:nvPr>
            <p:ph idx="1"/>
          </p:nvPr>
        </p:nvSpPr>
        <p:spPr/>
        <p:txBody>
          <a:bodyPr/>
          <a:lstStyle/>
          <a:p>
            <a:r>
              <a:rPr lang="ru-RU" altLang="ru-RU"/>
              <a:t>Программа делает не то, что нужно пользователям</a:t>
            </a:r>
            <a:endParaRPr lang="en-US" altLang="ru-RU"/>
          </a:p>
        </p:txBody>
      </p:sp>
      <p:graphicFrame>
        <p:nvGraphicFramePr>
          <p:cNvPr id="4" name="Chart 3">
            <a:extLst>
              <a:ext uri="{FF2B5EF4-FFF2-40B4-BE49-F238E27FC236}">
                <a16:creationId xmlns:a16="http://schemas.microsoft.com/office/drawing/2014/main" id="{C8519FDE-9E62-2045-B92A-C0A8A8D29C48}"/>
              </a:ext>
            </a:extLst>
          </p:cNvPr>
          <p:cNvGraphicFramePr/>
          <p:nvPr/>
        </p:nvGraphicFramePr>
        <p:xfrm>
          <a:off x="533400" y="1981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7173" name="TextBox 4">
            <a:extLst>
              <a:ext uri="{FF2B5EF4-FFF2-40B4-BE49-F238E27FC236}">
                <a16:creationId xmlns:a16="http://schemas.microsoft.com/office/drawing/2014/main" id="{5D217352-3411-7847-9EDD-4E974D736284}"/>
              </a:ext>
            </a:extLst>
          </p:cNvPr>
          <p:cNvSpPr txBox="1">
            <a:spLocks noChangeArrowheads="1"/>
          </p:cNvSpPr>
          <p:nvPr/>
        </p:nvSpPr>
        <p:spPr bwMode="auto">
          <a:xfrm>
            <a:off x="228600" y="6400800"/>
            <a:ext cx="14890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ru-RU" sz="1100"/>
              <a:t>CHAOS Chronicles v3.0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42.jpg"/>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1536" t="9549" r="1562" b="9984"/>
          <a:stretch/>
        </p:blipFill>
        <p:spPr>
          <a:xfrm>
            <a:off x="1084216" y="1552848"/>
            <a:ext cx="6975567" cy="4095464"/>
          </a:xfrm>
          <a:prstGeom prst="rect">
            <a:avLst/>
          </a:prstGeom>
          <a:ln/>
        </p:spPr>
      </p:pic>
      <p:sp>
        <p:nvSpPr>
          <p:cNvPr id="2" name="Заголовок 1"/>
          <p:cNvSpPr>
            <a:spLocks noGrp="1"/>
          </p:cNvSpPr>
          <p:nvPr>
            <p:ph type="title"/>
          </p:nvPr>
        </p:nvSpPr>
        <p:spPr>
          <a:xfrm>
            <a:off x="422093" y="476673"/>
            <a:ext cx="7174243" cy="1076176"/>
          </a:xfrm>
        </p:spPr>
        <p:txBody>
          <a:bodyPr>
            <a:normAutofit fontScale="90000"/>
          </a:bodyPr>
          <a:lstStyle/>
          <a:p>
            <a:pPr algn="ctr"/>
            <a:r>
              <a:rPr lang="en-US" dirty="0"/>
              <a:t>SCRUM </a:t>
            </a:r>
            <a:r>
              <a:rPr lang="ru-RU" dirty="0"/>
              <a:t>– самый популярный </a:t>
            </a:r>
            <a:r>
              <a:rPr lang="en-US" dirty="0"/>
              <a:t>Agile framework</a:t>
            </a:r>
            <a:endParaRPr lang="ru-RU" dirty="0"/>
          </a:p>
        </p:txBody>
      </p:sp>
    </p:spTree>
    <p:extLst>
      <p:ext uri="{BB962C8B-B14F-4D97-AF65-F5344CB8AC3E}">
        <p14:creationId xmlns:p14="http://schemas.microsoft.com/office/powerpoint/2010/main" val="6499037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12FB158B-FCBA-864C-A8DC-C3B60D3D4AFA}"/>
              </a:ext>
            </a:extLst>
          </p:cNvPr>
          <p:cNvSpPr>
            <a:spLocks noGrp="1" noChangeArrowheads="1"/>
          </p:cNvSpPr>
          <p:nvPr>
            <p:ph type="title"/>
          </p:nvPr>
        </p:nvSpPr>
        <p:spPr>
          <a:xfrm>
            <a:off x="539750" y="333375"/>
            <a:ext cx="7543800" cy="725488"/>
          </a:xfrm>
        </p:spPr>
        <p:txBody>
          <a:bodyPr/>
          <a:lstStyle/>
          <a:p>
            <a:pPr eaLnBrk="1" hangingPunct="1"/>
            <a:r>
              <a:rPr lang="en-US" altLang="ru-RU"/>
              <a:t>Scrum</a:t>
            </a:r>
            <a:endParaRPr lang="ru-RU" altLang="ru-RU"/>
          </a:p>
        </p:txBody>
      </p:sp>
      <p:sp>
        <p:nvSpPr>
          <p:cNvPr id="50179" name="Rectangle 3">
            <a:extLst>
              <a:ext uri="{FF2B5EF4-FFF2-40B4-BE49-F238E27FC236}">
                <a16:creationId xmlns:a16="http://schemas.microsoft.com/office/drawing/2014/main" id="{695D1048-1197-364A-956E-5AAF193ED6AE}"/>
              </a:ext>
            </a:extLst>
          </p:cNvPr>
          <p:cNvSpPr>
            <a:spLocks noGrp="1" noChangeArrowheads="1"/>
          </p:cNvSpPr>
          <p:nvPr>
            <p:ph type="body" idx="1"/>
          </p:nvPr>
        </p:nvSpPr>
        <p:spPr>
          <a:xfrm>
            <a:off x="468313" y="1484313"/>
            <a:ext cx="7343775" cy="4824412"/>
          </a:xfrm>
        </p:spPr>
        <p:txBody>
          <a:bodyPr/>
          <a:lstStyle/>
          <a:p>
            <a:pPr eaLnBrk="1" hangingPunct="1">
              <a:lnSpc>
                <a:spcPct val="80000"/>
              </a:lnSpc>
              <a:buFont typeface="Wingdings" pitchFamily="2" charset="2"/>
              <a:buNone/>
            </a:pPr>
            <a:endParaRPr lang="ru-RU" altLang="ru-RU" sz="2600" dirty="0"/>
          </a:p>
          <a:p>
            <a:pPr eaLnBrk="1" hangingPunct="1">
              <a:lnSpc>
                <a:spcPct val="80000"/>
              </a:lnSpc>
              <a:buFont typeface="Wingdings" pitchFamily="2" charset="2"/>
              <a:buNone/>
            </a:pPr>
            <a:r>
              <a:rPr lang="ru-RU" altLang="ru-RU" sz="2600" dirty="0"/>
              <a:t>Ключевые термины:</a:t>
            </a:r>
            <a:endParaRPr lang="en-US" altLang="ru-RU" sz="2600" dirty="0"/>
          </a:p>
          <a:p>
            <a:pPr eaLnBrk="1" hangingPunct="1">
              <a:lnSpc>
                <a:spcPct val="80000"/>
              </a:lnSpc>
            </a:pPr>
            <a:r>
              <a:rPr lang="en-US" altLang="ru-RU" sz="2600" dirty="0"/>
              <a:t>Product backlog</a:t>
            </a:r>
            <a:endParaRPr lang="ru-RU" altLang="ru-RU" sz="2600" dirty="0"/>
          </a:p>
          <a:p>
            <a:pPr lvl="1" eaLnBrk="1" hangingPunct="1">
              <a:lnSpc>
                <a:spcPct val="80000"/>
              </a:lnSpc>
            </a:pPr>
            <a:r>
              <a:rPr lang="en-US" altLang="ru-RU" sz="2200" dirty="0"/>
              <a:t>User story</a:t>
            </a:r>
          </a:p>
          <a:p>
            <a:pPr lvl="1" eaLnBrk="1" hangingPunct="1">
              <a:lnSpc>
                <a:spcPct val="80000"/>
              </a:lnSpc>
            </a:pPr>
            <a:r>
              <a:rPr lang="en-US" altLang="ru-RU" sz="2200" dirty="0"/>
              <a:t>Product owner</a:t>
            </a:r>
            <a:endParaRPr lang="ru-RU" altLang="ru-RU" sz="2200" dirty="0"/>
          </a:p>
          <a:p>
            <a:pPr eaLnBrk="1" hangingPunct="1">
              <a:lnSpc>
                <a:spcPct val="80000"/>
              </a:lnSpc>
            </a:pPr>
            <a:r>
              <a:rPr lang="en-US" altLang="ru-RU" sz="2600" dirty="0"/>
              <a:t>Sprint</a:t>
            </a:r>
          </a:p>
          <a:p>
            <a:pPr lvl="1" eaLnBrk="1" hangingPunct="1">
              <a:lnSpc>
                <a:spcPct val="80000"/>
              </a:lnSpc>
            </a:pPr>
            <a:r>
              <a:rPr lang="en-US" altLang="ru-RU" sz="2200" dirty="0"/>
              <a:t>Sprint backlog: tasks</a:t>
            </a:r>
          </a:p>
          <a:p>
            <a:pPr eaLnBrk="1" hangingPunct="1">
              <a:lnSpc>
                <a:spcPct val="80000"/>
              </a:lnSpc>
            </a:pPr>
            <a:r>
              <a:rPr lang="en-US" altLang="ru-RU" sz="2600" dirty="0"/>
              <a:t>Daily scrum</a:t>
            </a:r>
          </a:p>
          <a:p>
            <a:pPr lvl="1" eaLnBrk="1" hangingPunct="1">
              <a:lnSpc>
                <a:spcPct val="80000"/>
              </a:lnSpc>
            </a:pPr>
            <a:r>
              <a:rPr lang="en-US" altLang="ru-RU" sz="2200" dirty="0"/>
              <a:t>Scrum master</a:t>
            </a:r>
          </a:p>
          <a:p>
            <a:pPr lvl="1" eaLnBrk="1" hangingPunct="1">
              <a:lnSpc>
                <a:spcPct val="80000"/>
              </a:lnSpc>
            </a:pPr>
            <a:r>
              <a:rPr lang="en-US" altLang="ru-RU" sz="2200" dirty="0" err="1"/>
              <a:t>Taskboard</a:t>
            </a:r>
            <a:endParaRPr lang="en-US" altLang="ru-RU" sz="2200" dirty="0"/>
          </a:p>
          <a:p>
            <a:pPr eaLnBrk="1" hangingPunct="1">
              <a:lnSpc>
                <a:spcPct val="80000"/>
              </a:lnSpc>
            </a:pPr>
            <a:endParaRPr lang="ru-RU" altLang="ru-RU" sz="2600" dirty="0"/>
          </a:p>
        </p:txBody>
      </p:sp>
      <p:pic>
        <p:nvPicPr>
          <p:cNvPr id="50180" name="Picture 5">
            <a:extLst>
              <a:ext uri="{FF2B5EF4-FFF2-40B4-BE49-F238E27FC236}">
                <a16:creationId xmlns:a16="http://schemas.microsoft.com/office/drawing/2014/main" id="{A2A99F02-C3C0-4A4B-8AE7-34D6BB6D1204}"/>
              </a:ext>
            </a:extLst>
          </p:cNvPr>
          <p:cNvPicPr>
            <a:picLocks noChangeAspect="1" noChangeArrowheads="1"/>
          </p:cNvPicPr>
          <p:nvPr/>
        </p:nvPicPr>
        <p:blipFill>
          <a:blip r:embed="rId2">
            <a:clrChange>
              <a:clrFrom>
                <a:srgbClr val="000000"/>
              </a:clrFrom>
              <a:clrTo>
                <a:srgbClr val="000000">
                  <a:alpha val="0"/>
                </a:srgbClr>
              </a:clrTo>
            </a:clrChange>
            <a:lum contrast="6000"/>
            <a:extLst>
              <a:ext uri="{28A0092B-C50C-407E-A947-70E740481C1C}">
                <a14:useLocalDpi xmlns:a14="http://schemas.microsoft.com/office/drawing/2010/main" val="0"/>
              </a:ext>
            </a:extLst>
          </a:blip>
          <a:srcRect/>
          <a:stretch>
            <a:fillRect/>
          </a:stretch>
        </p:blipFill>
        <p:spPr bwMode="auto">
          <a:xfrm>
            <a:off x="6011863" y="2133600"/>
            <a:ext cx="2617787" cy="414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2093" y="1248048"/>
            <a:ext cx="8299812" cy="609601"/>
          </a:xfrm>
        </p:spPr>
        <p:txBody>
          <a:bodyPr>
            <a:normAutofit fontScale="90000"/>
          </a:bodyPr>
          <a:lstStyle/>
          <a:p>
            <a:pPr algn="ctr"/>
            <a:r>
              <a:rPr lang="ru-RU" altLang="ru-RU" dirty="0"/>
              <a:t>5 уровней планирования</a:t>
            </a:r>
            <a:endParaRPr lang="ru-RU" dirty="0"/>
          </a:p>
        </p:txBody>
      </p:sp>
      <p:sp>
        <p:nvSpPr>
          <p:cNvPr id="31" name="TextBox 30"/>
          <p:cNvSpPr txBox="1"/>
          <p:nvPr/>
        </p:nvSpPr>
        <p:spPr>
          <a:xfrm>
            <a:off x="422093" y="1857648"/>
            <a:ext cx="8299812" cy="2308324"/>
          </a:xfrm>
          <a:prstGeom prst="rect">
            <a:avLst/>
          </a:prstGeom>
          <a:noFill/>
        </p:spPr>
        <p:txBody>
          <a:bodyPr wrap="square">
            <a:spAutoFit/>
          </a:bodyPr>
          <a:lstStyle/>
          <a:p>
            <a:pPr marL="385763" indent="-385763">
              <a:buClr>
                <a:srgbClr val="0C6467"/>
              </a:buClr>
              <a:buFontTx/>
              <a:buAutoNum type="arabicPeriod"/>
              <a:defRPr/>
            </a:pPr>
            <a:r>
              <a:rPr lang="ru-RU" dirty="0"/>
              <a:t>Стратегия</a:t>
            </a:r>
          </a:p>
          <a:p>
            <a:pPr marL="385763" indent="-385763">
              <a:buClr>
                <a:srgbClr val="0C6467"/>
              </a:buClr>
              <a:buFontTx/>
              <a:buAutoNum type="arabicPeriod"/>
              <a:defRPr/>
            </a:pPr>
            <a:r>
              <a:rPr lang="ru-RU" dirty="0"/>
              <a:t>Портфолио</a:t>
            </a:r>
          </a:p>
          <a:p>
            <a:pPr marL="385763" indent="-385763">
              <a:buClr>
                <a:srgbClr val="0C6467"/>
              </a:buClr>
              <a:buFontTx/>
              <a:buAutoNum type="arabicPeriod"/>
              <a:defRPr/>
            </a:pPr>
            <a:r>
              <a:rPr lang="ru-RU" dirty="0"/>
              <a:t>Видение</a:t>
            </a:r>
          </a:p>
          <a:p>
            <a:pPr marL="385763" indent="-385763">
              <a:buClr>
                <a:srgbClr val="0C6467"/>
              </a:buClr>
              <a:buFontTx/>
              <a:buAutoNum type="arabicPeriod"/>
              <a:defRPr/>
            </a:pPr>
            <a:r>
              <a:rPr lang="ru-RU" dirty="0"/>
              <a:t>«Дорожная карта»</a:t>
            </a:r>
          </a:p>
          <a:p>
            <a:pPr marL="385763" indent="-385763">
              <a:buClr>
                <a:srgbClr val="0C6467"/>
              </a:buClr>
              <a:buFontTx/>
              <a:buAutoNum type="arabicPeriod"/>
              <a:defRPr/>
            </a:pPr>
            <a:r>
              <a:rPr lang="ru-RU" dirty="0"/>
              <a:t>Релиз</a:t>
            </a:r>
          </a:p>
          <a:p>
            <a:pPr marL="385763" indent="-385763">
              <a:buClr>
                <a:srgbClr val="0C6467"/>
              </a:buClr>
              <a:buFontTx/>
              <a:buAutoNum type="arabicPeriod"/>
              <a:defRPr/>
            </a:pPr>
            <a:r>
              <a:rPr lang="ru-RU" dirty="0"/>
              <a:t>Спринт</a:t>
            </a:r>
          </a:p>
          <a:p>
            <a:pPr marL="385763" indent="-385763">
              <a:buClr>
                <a:srgbClr val="0C6467"/>
              </a:buClr>
              <a:buFontTx/>
              <a:buAutoNum type="arabicPeriod"/>
              <a:defRPr/>
            </a:pPr>
            <a:r>
              <a:rPr lang="ru-RU" dirty="0"/>
              <a:t>День</a:t>
            </a:r>
          </a:p>
          <a:p>
            <a:pPr algn="ctr" eaLnBrk="1" hangingPunct="1">
              <a:defRPr/>
            </a:pPr>
            <a:r>
              <a:rPr lang="en-US" dirty="0"/>
              <a:t>Scrum </a:t>
            </a:r>
            <a:r>
              <a:rPr lang="ru-RU" dirty="0"/>
              <a:t>планирование: 3-7</a:t>
            </a:r>
          </a:p>
        </p:txBody>
      </p:sp>
      <p:pic>
        <p:nvPicPr>
          <p:cNvPr id="32" name="image24.png" descr="D:\Eugene\November_pf\Workbook\November_ai\26_1.png"/>
          <p:cNvPicPr/>
          <p:nvPr/>
        </p:nvPicPr>
        <p:blipFill>
          <a:blip r:embed="rId3">
            <a:extLst>
              <a:ext uri="{28A0092B-C50C-407E-A947-70E740481C1C}">
                <a14:useLocalDpi xmlns:a14="http://schemas.microsoft.com/office/drawing/2010/main" val="0"/>
              </a:ext>
            </a:extLst>
          </a:blip>
          <a:srcRect/>
          <a:stretch>
            <a:fillRect/>
          </a:stretch>
        </p:blipFill>
        <p:spPr>
          <a:xfrm>
            <a:off x="512716" y="4503292"/>
            <a:ext cx="8209190" cy="831768"/>
          </a:xfrm>
          <a:prstGeom prst="rect">
            <a:avLst/>
          </a:prstGeom>
          <a:ln/>
        </p:spPr>
      </p:pic>
      <p:sp>
        <p:nvSpPr>
          <p:cNvPr id="33" name="Заголовок 1"/>
          <p:cNvSpPr txBox="1">
            <a:spLocks/>
          </p:cNvSpPr>
          <p:nvPr/>
        </p:nvSpPr>
        <p:spPr>
          <a:xfrm>
            <a:off x="422093" y="3893691"/>
            <a:ext cx="8299812" cy="609601"/>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rgbClr val="0C6467"/>
                </a:solidFill>
                <a:latin typeface="+mj-lt"/>
                <a:ea typeface="+mj-ea"/>
                <a:cs typeface="+mj-cs"/>
              </a:defRPr>
            </a:lvl1pPr>
          </a:lstStyle>
          <a:p>
            <a:pPr algn="ctr"/>
            <a:r>
              <a:rPr lang="ru-RU" sz="3300" dirty="0"/>
              <a:t>Адаптивное планирование</a:t>
            </a:r>
          </a:p>
        </p:txBody>
      </p:sp>
    </p:spTree>
    <p:extLst>
      <p:ext uri="{BB962C8B-B14F-4D97-AF65-F5344CB8AC3E}">
        <p14:creationId xmlns:p14="http://schemas.microsoft.com/office/powerpoint/2010/main" val="7816757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939908" y="5098269"/>
            <a:ext cx="1264087" cy="835123"/>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6528947" y="3483624"/>
            <a:ext cx="1477809" cy="83512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5933391" y="1790791"/>
            <a:ext cx="1476506" cy="835122"/>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063019" y="2881590"/>
            <a:ext cx="1670877" cy="1829067"/>
          </a:xfrm>
          <a:prstGeom prst="rect">
            <a:avLst/>
          </a:prstGeom>
          <a:blipFill>
            <a:blip r:embed="rId5"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2627784" y="227988"/>
            <a:ext cx="5210039" cy="611130"/>
          </a:xfrm>
          <a:prstGeom prst="rect">
            <a:avLst/>
          </a:prstGeom>
        </p:spPr>
        <p:txBody>
          <a:bodyPr vert="horz" wrap="square" lIns="0" tIns="10860" rIns="0" bIns="0" numCol="1" rtlCol="0" anchor="b" anchorCtr="0" compatLnSpc="1">
            <a:prstTxWarp prst="textNoShape">
              <a:avLst/>
            </a:prstTxWarp>
            <a:spAutoFit/>
          </a:bodyPr>
          <a:lstStyle/>
          <a:p>
            <a:pPr marL="10860">
              <a:spcBef>
                <a:spcPts val="86"/>
              </a:spcBef>
            </a:pPr>
            <a:r>
              <a:rPr spc="-4" dirty="0"/>
              <a:t>Роли</a:t>
            </a:r>
            <a:r>
              <a:rPr spc="-64" dirty="0"/>
              <a:t> </a:t>
            </a:r>
            <a:r>
              <a:rPr spc="-4" dirty="0"/>
              <a:t>Скрам</a:t>
            </a:r>
          </a:p>
        </p:txBody>
      </p:sp>
      <p:sp>
        <p:nvSpPr>
          <p:cNvPr id="7" name="object 7"/>
          <p:cNvSpPr/>
          <p:nvPr/>
        </p:nvSpPr>
        <p:spPr>
          <a:xfrm>
            <a:off x="3226680" y="2692376"/>
            <a:ext cx="3091150" cy="2287085"/>
          </a:xfrm>
          <a:prstGeom prst="rect">
            <a:avLst/>
          </a:prstGeom>
          <a:blipFill>
            <a:blip r:embed="rId6" cstate="print"/>
            <a:stretch>
              <a:fillRect/>
            </a:stretch>
          </a:blipFill>
        </p:spPr>
        <p:txBody>
          <a:bodyPr wrap="square" lIns="0" tIns="0" rIns="0" bIns="0" rtlCol="0"/>
          <a:lstStyle/>
          <a:p>
            <a:endParaRPr/>
          </a:p>
        </p:txBody>
      </p:sp>
      <p:sp>
        <p:nvSpPr>
          <p:cNvPr id="8" name="object 8"/>
          <p:cNvSpPr txBox="1"/>
          <p:nvPr/>
        </p:nvSpPr>
        <p:spPr>
          <a:xfrm>
            <a:off x="1317843" y="3453000"/>
            <a:ext cx="1688164" cy="853540"/>
          </a:xfrm>
          <a:prstGeom prst="rect">
            <a:avLst/>
          </a:prstGeom>
        </p:spPr>
        <p:txBody>
          <a:bodyPr vert="horz" wrap="square" lIns="0" tIns="11403" rIns="0" bIns="0" rtlCol="0">
            <a:spAutoFit/>
          </a:bodyPr>
          <a:lstStyle/>
          <a:p>
            <a:pPr marL="10860" marR="4344" indent="104254">
              <a:spcBef>
                <a:spcPts val="90"/>
              </a:spcBef>
            </a:pPr>
            <a:r>
              <a:rPr sz="2736" b="1" i="1" dirty="0">
                <a:latin typeface="Georgia"/>
                <a:cs typeface="Georgia"/>
              </a:rPr>
              <a:t>Скрам-  ко</a:t>
            </a:r>
            <a:r>
              <a:rPr sz="2736" b="1" i="1" spc="4" dirty="0">
                <a:latin typeface="Georgia"/>
                <a:cs typeface="Georgia"/>
              </a:rPr>
              <a:t>м</a:t>
            </a:r>
            <a:r>
              <a:rPr sz="2736" b="1" i="1" spc="-4" dirty="0">
                <a:latin typeface="Georgia"/>
                <a:cs typeface="Georgia"/>
              </a:rPr>
              <a:t>анда</a:t>
            </a:r>
            <a:endParaRPr sz="2736">
              <a:latin typeface="Georgia"/>
              <a:cs typeface="Georgia"/>
            </a:endParaRPr>
          </a:p>
        </p:txBody>
      </p:sp>
      <p:sp>
        <p:nvSpPr>
          <p:cNvPr id="9" name="object 9"/>
          <p:cNvSpPr txBox="1"/>
          <p:nvPr/>
        </p:nvSpPr>
        <p:spPr>
          <a:xfrm>
            <a:off x="6077068" y="1936096"/>
            <a:ext cx="1089244" cy="528435"/>
          </a:xfrm>
          <a:prstGeom prst="rect">
            <a:avLst/>
          </a:prstGeom>
        </p:spPr>
        <p:txBody>
          <a:bodyPr vert="horz" wrap="square" lIns="0" tIns="40724" rIns="0" bIns="0" rtlCol="0">
            <a:spAutoFit/>
          </a:bodyPr>
          <a:lstStyle/>
          <a:p>
            <a:pPr marL="10860" marR="4344">
              <a:lnSpc>
                <a:spcPts val="1898"/>
              </a:lnSpc>
              <a:spcBef>
                <a:spcPts val="321"/>
              </a:spcBef>
            </a:pPr>
            <a:r>
              <a:rPr sz="1753" i="1" dirty="0">
                <a:latin typeface="Georgia"/>
                <a:cs typeface="Georgia"/>
              </a:rPr>
              <a:t>Владелец  прод</a:t>
            </a:r>
            <a:r>
              <a:rPr sz="1753" i="1" spc="4" dirty="0">
                <a:latin typeface="Georgia"/>
                <a:cs typeface="Georgia"/>
              </a:rPr>
              <a:t>у</a:t>
            </a:r>
            <a:r>
              <a:rPr sz="1753" i="1" dirty="0">
                <a:latin typeface="Georgia"/>
                <a:cs typeface="Georgia"/>
              </a:rPr>
              <a:t>к</a:t>
            </a:r>
            <a:r>
              <a:rPr sz="1753" i="1" spc="-9" dirty="0">
                <a:latin typeface="Georgia"/>
                <a:cs typeface="Georgia"/>
              </a:rPr>
              <a:t>т</a:t>
            </a:r>
            <a:r>
              <a:rPr sz="1753" i="1" dirty="0">
                <a:latin typeface="Georgia"/>
                <a:cs typeface="Georgia"/>
              </a:rPr>
              <a:t>а</a:t>
            </a:r>
            <a:endParaRPr sz="1753">
              <a:latin typeface="Georgia"/>
              <a:cs typeface="Georgia"/>
            </a:endParaRPr>
          </a:p>
        </p:txBody>
      </p:sp>
      <p:sp>
        <p:nvSpPr>
          <p:cNvPr id="10" name="object 10"/>
          <p:cNvSpPr txBox="1"/>
          <p:nvPr/>
        </p:nvSpPr>
        <p:spPr>
          <a:xfrm>
            <a:off x="6101827" y="5249004"/>
            <a:ext cx="844897" cy="528435"/>
          </a:xfrm>
          <a:prstGeom prst="rect">
            <a:avLst/>
          </a:prstGeom>
        </p:spPr>
        <p:txBody>
          <a:bodyPr vert="horz" wrap="square" lIns="0" tIns="40724" rIns="0" bIns="0" rtlCol="0">
            <a:spAutoFit/>
          </a:bodyPr>
          <a:lstStyle/>
          <a:p>
            <a:pPr marL="10860" marR="4344">
              <a:lnSpc>
                <a:spcPts val="1898"/>
              </a:lnSpc>
              <a:spcBef>
                <a:spcPts val="321"/>
              </a:spcBef>
            </a:pPr>
            <a:r>
              <a:rPr sz="1753" i="1" spc="-4" dirty="0">
                <a:latin typeface="Georgia"/>
                <a:cs typeface="Georgia"/>
              </a:rPr>
              <a:t>Скрам-  </a:t>
            </a:r>
            <a:r>
              <a:rPr sz="1753" i="1" spc="-9" dirty="0">
                <a:latin typeface="Georgia"/>
                <a:cs typeface="Georgia"/>
              </a:rPr>
              <a:t>м</a:t>
            </a:r>
            <a:r>
              <a:rPr sz="1753" i="1" dirty="0">
                <a:latin typeface="Georgia"/>
                <a:cs typeface="Georgia"/>
              </a:rPr>
              <a:t>астер</a:t>
            </a:r>
            <a:endParaRPr sz="1753">
              <a:latin typeface="Georgia"/>
              <a:cs typeface="Georgia"/>
            </a:endParaRPr>
          </a:p>
        </p:txBody>
      </p:sp>
      <p:sp>
        <p:nvSpPr>
          <p:cNvPr id="11" name="object 11"/>
          <p:cNvSpPr txBox="1"/>
          <p:nvPr/>
        </p:nvSpPr>
        <p:spPr>
          <a:xfrm>
            <a:off x="6661980" y="3643808"/>
            <a:ext cx="1295581" cy="502787"/>
          </a:xfrm>
          <a:prstGeom prst="rect">
            <a:avLst/>
          </a:prstGeom>
        </p:spPr>
        <p:txBody>
          <a:bodyPr vert="horz" wrap="square" lIns="0" tIns="40724" rIns="0" bIns="0" rtlCol="0">
            <a:spAutoFit/>
          </a:bodyPr>
          <a:lstStyle/>
          <a:p>
            <a:pPr marL="10860" marR="4344">
              <a:lnSpc>
                <a:spcPts val="1847"/>
              </a:lnSpc>
              <a:spcBef>
                <a:spcPts val="321"/>
              </a:spcBef>
            </a:pPr>
            <a:r>
              <a:rPr sz="1710" i="1" dirty="0">
                <a:latin typeface="Georgia"/>
                <a:cs typeface="Georgia"/>
              </a:rPr>
              <a:t>Команда  </a:t>
            </a:r>
            <a:r>
              <a:rPr sz="1710" i="1" spc="-4" dirty="0">
                <a:latin typeface="Georgia"/>
                <a:cs typeface="Georgia"/>
              </a:rPr>
              <a:t>р</a:t>
            </a:r>
            <a:r>
              <a:rPr sz="1710" i="1" spc="4" dirty="0">
                <a:latin typeface="Georgia"/>
                <a:cs typeface="Georgia"/>
              </a:rPr>
              <a:t>а</a:t>
            </a:r>
            <a:r>
              <a:rPr sz="1710" i="1" dirty="0">
                <a:latin typeface="Georgia"/>
                <a:cs typeface="Georgia"/>
              </a:rPr>
              <a:t>зр</a:t>
            </a:r>
            <a:r>
              <a:rPr sz="1710" i="1" spc="4" dirty="0">
                <a:latin typeface="Georgia"/>
                <a:cs typeface="Georgia"/>
              </a:rPr>
              <a:t>а</a:t>
            </a:r>
            <a:r>
              <a:rPr sz="1710" i="1" spc="-4" dirty="0">
                <a:latin typeface="Georgia"/>
                <a:cs typeface="Georgia"/>
              </a:rPr>
              <a:t>б</a:t>
            </a:r>
            <a:r>
              <a:rPr sz="1710" i="1" spc="4" dirty="0">
                <a:latin typeface="Georgia"/>
                <a:cs typeface="Georgia"/>
              </a:rPr>
              <a:t>о</a:t>
            </a:r>
            <a:r>
              <a:rPr sz="1710" i="1" spc="-4" dirty="0">
                <a:latin typeface="Georgia"/>
                <a:cs typeface="Georgia"/>
              </a:rPr>
              <a:t>тки</a:t>
            </a:r>
            <a:endParaRPr sz="1710">
              <a:latin typeface="Georgia"/>
              <a:cs typeface="Georgia"/>
            </a:endParaRPr>
          </a:p>
        </p:txBody>
      </p:sp>
      <p:sp>
        <p:nvSpPr>
          <p:cNvPr id="12" name="object 12"/>
          <p:cNvSpPr/>
          <p:nvPr/>
        </p:nvSpPr>
        <p:spPr>
          <a:xfrm>
            <a:off x="6053936" y="3709618"/>
            <a:ext cx="402901" cy="190048"/>
          </a:xfrm>
          <a:custGeom>
            <a:avLst/>
            <a:gdLst/>
            <a:ahLst/>
            <a:cxnLst/>
            <a:rect l="l" t="t" r="r" b="b"/>
            <a:pathLst>
              <a:path w="471170" h="222250">
                <a:moveTo>
                  <a:pt x="197992" y="0"/>
                </a:moveTo>
                <a:lnTo>
                  <a:pt x="177921" y="2004"/>
                </a:lnTo>
                <a:lnTo>
                  <a:pt x="166862" y="12414"/>
                </a:lnTo>
                <a:lnTo>
                  <a:pt x="159970" y="26681"/>
                </a:lnTo>
                <a:lnTo>
                  <a:pt x="152400" y="40259"/>
                </a:lnTo>
                <a:lnTo>
                  <a:pt x="111692" y="63186"/>
                </a:lnTo>
                <a:lnTo>
                  <a:pt x="76390" y="89185"/>
                </a:lnTo>
                <a:lnTo>
                  <a:pt x="40993" y="113803"/>
                </a:lnTo>
                <a:lnTo>
                  <a:pt x="0" y="132587"/>
                </a:lnTo>
                <a:lnTo>
                  <a:pt x="2090" y="161798"/>
                </a:lnTo>
                <a:lnTo>
                  <a:pt x="2666" y="169418"/>
                </a:lnTo>
                <a:lnTo>
                  <a:pt x="34188" y="175006"/>
                </a:lnTo>
                <a:lnTo>
                  <a:pt x="66532" y="182594"/>
                </a:lnTo>
                <a:lnTo>
                  <a:pt x="100089" y="188706"/>
                </a:lnTo>
                <a:lnTo>
                  <a:pt x="135254" y="189864"/>
                </a:lnTo>
                <a:lnTo>
                  <a:pt x="152515" y="198616"/>
                </a:lnTo>
                <a:lnTo>
                  <a:pt x="166179" y="211772"/>
                </a:lnTo>
                <a:lnTo>
                  <a:pt x="182225" y="221976"/>
                </a:lnTo>
                <a:lnTo>
                  <a:pt x="206628" y="221869"/>
                </a:lnTo>
                <a:lnTo>
                  <a:pt x="196248" y="191355"/>
                </a:lnTo>
                <a:lnTo>
                  <a:pt x="173878" y="174164"/>
                </a:lnTo>
                <a:lnTo>
                  <a:pt x="144389" y="165808"/>
                </a:lnTo>
                <a:lnTo>
                  <a:pt x="112649" y="161798"/>
                </a:lnTo>
                <a:lnTo>
                  <a:pt x="155894" y="150875"/>
                </a:lnTo>
                <a:lnTo>
                  <a:pt x="56514" y="150875"/>
                </a:lnTo>
                <a:lnTo>
                  <a:pt x="55499" y="136017"/>
                </a:lnTo>
                <a:lnTo>
                  <a:pt x="62356" y="135636"/>
                </a:lnTo>
                <a:lnTo>
                  <a:pt x="61849" y="128270"/>
                </a:lnTo>
                <a:lnTo>
                  <a:pt x="68706" y="127762"/>
                </a:lnTo>
                <a:lnTo>
                  <a:pt x="461472" y="127762"/>
                </a:lnTo>
                <a:lnTo>
                  <a:pt x="461408" y="127603"/>
                </a:lnTo>
                <a:lnTo>
                  <a:pt x="460641" y="127254"/>
                </a:lnTo>
                <a:lnTo>
                  <a:pt x="75691" y="127254"/>
                </a:lnTo>
                <a:lnTo>
                  <a:pt x="102029" y="100242"/>
                </a:lnTo>
                <a:lnTo>
                  <a:pt x="171969" y="60703"/>
                </a:lnTo>
                <a:lnTo>
                  <a:pt x="195490" y="36033"/>
                </a:lnTo>
                <a:lnTo>
                  <a:pt x="197992" y="0"/>
                </a:lnTo>
                <a:close/>
              </a:path>
              <a:path w="471170" h="222250">
                <a:moveTo>
                  <a:pt x="465854" y="138636"/>
                </a:moveTo>
                <a:lnTo>
                  <a:pt x="257762" y="138636"/>
                </a:lnTo>
                <a:lnTo>
                  <a:pt x="305434" y="138956"/>
                </a:lnTo>
                <a:lnTo>
                  <a:pt x="351435" y="142692"/>
                </a:lnTo>
                <a:lnTo>
                  <a:pt x="394969" y="149479"/>
                </a:lnTo>
                <a:lnTo>
                  <a:pt x="415821" y="153296"/>
                </a:lnTo>
                <a:lnTo>
                  <a:pt x="436340" y="161353"/>
                </a:lnTo>
                <a:lnTo>
                  <a:pt x="455191" y="163980"/>
                </a:lnTo>
                <a:lnTo>
                  <a:pt x="471042" y="151511"/>
                </a:lnTo>
                <a:lnTo>
                  <a:pt x="465854" y="138636"/>
                </a:lnTo>
                <a:close/>
              </a:path>
              <a:path w="471170" h="222250">
                <a:moveTo>
                  <a:pt x="461472" y="127762"/>
                </a:moveTo>
                <a:lnTo>
                  <a:pt x="68706" y="127762"/>
                </a:lnTo>
                <a:lnTo>
                  <a:pt x="69341" y="135127"/>
                </a:lnTo>
                <a:lnTo>
                  <a:pt x="70357" y="149860"/>
                </a:lnTo>
                <a:lnTo>
                  <a:pt x="56514" y="150875"/>
                </a:lnTo>
                <a:lnTo>
                  <a:pt x="155894" y="150875"/>
                </a:lnTo>
                <a:lnTo>
                  <a:pt x="160575" y="149693"/>
                </a:lnTo>
                <a:lnTo>
                  <a:pt x="209211" y="142094"/>
                </a:lnTo>
                <a:lnTo>
                  <a:pt x="257762" y="138636"/>
                </a:lnTo>
                <a:lnTo>
                  <a:pt x="465854" y="138636"/>
                </a:lnTo>
                <a:lnTo>
                  <a:pt x="461472" y="127762"/>
                </a:lnTo>
                <a:close/>
              </a:path>
              <a:path w="471170" h="222250">
                <a:moveTo>
                  <a:pt x="241014" y="109188"/>
                </a:moveTo>
                <a:lnTo>
                  <a:pt x="184465" y="110301"/>
                </a:lnTo>
                <a:lnTo>
                  <a:pt x="128621" y="115895"/>
                </a:lnTo>
                <a:lnTo>
                  <a:pt x="75691" y="127254"/>
                </a:lnTo>
                <a:lnTo>
                  <a:pt x="460641" y="127254"/>
                </a:lnTo>
                <a:lnTo>
                  <a:pt x="444465" y="119887"/>
                </a:lnTo>
                <a:lnTo>
                  <a:pt x="392810" y="119887"/>
                </a:lnTo>
                <a:lnTo>
                  <a:pt x="347395" y="115265"/>
                </a:lnTo>
                <a:lnTo>
                  <a:pt x="296060" y="111270"/>
                </a:lnTo>
                <a:lnTo>
                  <a:pt x="241014" y="109188"/>
                </a:lnTo>
                <a:close/>
              </a:path>
              <a:path w="471170" h="222250">
                <a:moveTo>
                  <a:pt x="416232" y="117792"/>
                </a:moveTo>
                <a:lnTo>
                  <a:pt x="392810" y="119887"/>
                </a:lnTo>
                <a:lnTo>
                  <a:pt x="444465" y="119887"/>
                </a:lnTo>
                <a:lnTo>
                  <a:pt x="441118" y="118363"/>
                </a:lnTo>
                <a:lnTo>
                  <a:pt x="416232" y="117792"/>
                </a:lnTo>
                <a:close/>
              </a:path>
            </a:pathLst>
          </a:custGeom>
          <a:solidFill>
            <a:srgbClr val="000000"/>
          </a:solidFill>
        </p:spPr>
        <p:txBody>
          <a:bodyPr wrap="square" lIns="0" tIns="0" rIns="0" bIns="0" rtlCol="0"/>
          <a:lstStyle/>
          <a:p>
            <a:endParaRPr/>
          </a:p>
        </p:txBody>
      </p:sp>
      <p:sp>
        <p:nvSpPr>
          <p:cNvPr id="13" name="object 13"/>
          <p:cNvSpPr/>
          <p:nvPr/>
        </p:nvSpPr>
        <p:spPr>
          <a:xfrm>
            <a:off x="6053936" y="3709618"/>
            <a:ext cx="402901" cy="190048"/>
          </a:xfrm>
          <a:custGeom>
            <a:avLst/>
            <a:gdLst/>
            <a:ahLst/>
            <a:cxnLst/>
            <a:rect l="l" t="t" r="r" b="b"/>
            <a:pathLst>
              <a:path w="471170" h="222250">
                <a:moveTo>
                  <a:pt x="2666" y="169418"/>
                </a:moveTo>
                <a:lnTo>
                  <a:pt x="34188" y="175006"/>
                </a:lnTo>
                <a:lnTo>
                  <a:pt x="66532" y="182594"/>
                </a:lnTo>
                <a:lnTo>
                  <a:pt x="100089" y="188706"/>
                </a:lnTo>
                <a:lnTo>
                  <a:pt x="135254" y="189864"/>
                </a:lnTo>
                <a:lnTo>
                  <a:pt x="152515" y="198616"/>
                </a:lnTo>
                <a:lnTo>
                  <a:pt x="166179" y="211772"/>
                </a:lnTo>
                <a:lnTo>
                  <a:pt x="182225" y="221976"/>
                </a:lnTo>
                <a:lnTo>
                  <a:pt x="206628" y="221869"/>
                </a:lnTo>
                <a:lnTo>
                  <a:pt x="196248" y="191355"/>
                </a:lnTo>
                <a:lnTo>
                  <a:pt x="173878" y="174164"/>
                </a:lnTo>
                <a:lnTo>
                  <a:pt x="144389" y="165808"/>
                </a:lnTo>
                <a:lnTo>
                  <a:pt x="112649" y="161798"/>
                </a:lnTo>
                <a:lnTo>
                  <a:pt x="160575" y="149693"/>
                </a:lnTo>
                <a:lnTo>
                  <a:pt x="209211" y="142094"/>
                </a:lnTo>
                <a:lnTo>
                  <a:pt x="257762" y="138636"/>
                </a:lnTo>
                <a:lnTo>
                  <a:pt x="305434" y="138956"/>
                </a:lnTo>
                <a:lnTo>
                  <a:pt x="351435" y="142692"/>
                </a:lnTo>
                <a:lnTo>
                  <a:pt x="394969" y="149479"/>
                </a:lnTo>
                <a:lnTo>
                  <a:pt x="415821" y="153296"/>
                </a:lnTo>
                <a:lnTo>
                  <a:pt x="436340" y="161353"/>
                </a:lnTo>
                <a:lnTo>
                  <a:pt x="455191" y="163980"/>
                </a:lnTo>
                <a:lnTo>
                  <a:pt x="471042" y="151511"/>
                </a:lnTo>
                <a:lnTo>
                  <a:pt x="461408" y="127603"/>
                </a:lnTo>
                <a:lnTo>
                  <a:pt x="441118" y="118363"/>
                </a:lnTo>
                <a:lnTo>
                  <a:pt x="416232" y="117792"/>
                </a:lnTo>
                <a:lnTo>
                  <a:pt x="392810" y="119887"/>
                </a:lnTo>
                <a:lnTo>
                  <a:pt x="347395" y="115265"/>
                </a:lnTo>
                <a:lnTo>
                  <a:pt x="296060" y="111270"/>
                </a:lnTo>
                <a:lnTo>
                  <a:pt x="241014" y="109188"/>
                </a:lnTo>
                <a:lnTo>
                  <a:pt x="184465" y="110301"/>
                </a:lnTo>
                <a:lnTo>
                  <a:pt x="128621" y="115895"/>
                </a:lnTo>
                <a:lnTo>
                  <a:pt x="75691" y="127254"/>
                </a:lnTo>
                <a:lnTo>
                  <a:pt x="102029" y="100242"/>
                </a:lnTo>
                <a:lnTo>
                  <a:pt x="137468" y="80083"/>
                </a:lnTo>
                <a:lnTo>
                  <a:pt x="171969" y="60703"/>
                </a:lnTo>
                <a:lnTo>
                  <a:pt x="195490" y="36033"/>
                </a:lnTo>
                <a:lnTo>
                  <a:pt x="197992" y="0"/>
                </a:lnTo>
                <a:lnTo>
                  <a:pt x="177921" y="2004"/>
                </a:lnTo>
                <a:lnTo>
                  <a:pt x="166862" y="12414"/>
                </a:lnTo>
                <a:lnTo>
                  <a:pt x="159970" y="26681"/>
                </a:lnTo>
                <a:lnTo>
                  <a:pt x="152400" y="40259"/>
                </a:lnTo>
                <a:lnTo>
                  <a:pt x="111692" y="63186"/>
                </a:lnTo>
                <a:lnTo>
                  <a:pt x="76390" y="89185"/>
                </a:lnTo>
                <a:lnTo>
                  <a:pt x="40993" y="113803"/>
                </a:lnTo>
                <a:lnTo>
                  <a:pt x="0" y="132587"/>
                </a:lnTo>
                <a:lnTo>
                  <a:pt x="470" y="139378"/>
                </a:lnTo>
                <a:lnTo>
                  <a:pt x="1095" y="148240"/>
                </a:lnTo>
                <a:lnTo>
                  <a:pt x="1839" y="158484"/>
                </a:lnTo>
                <a:lnTo>
                  <a:pt x="2666" y="169418"/>
                </a:lnTo>
                <a:close/>
              </a:path>
            </a:pathLst>
          </a:custGeom>
          <a:ln w="9525">
            <a:solidFill>
              <a:srgbClr val="000000"/>
            </a:solidFill>
          </a:ln>
        </p:spPr>
        <p:txBody>
          <a:bodyPr wrap="square" lIns="0" tIns="0" rIns="0" bIns="0" rtlCol="0"/>
          <a:lstStyle/>
          <a:p>
            <a:endParaRPr/>
          </a:p>
        </p:txBody>
      </p:sp>
      <p:sp>
        <p:nvSpPr>
          <p:cNvPr id="14" name="object 14"/>
          <p:cNvSpPr/>
          <p:nvPr/>
        </p:nvSpPr>
        <p:spPr>
          <a:xfrm>
            <a:off x="6101394" y="3818869"/>
            <a:ext cx="13032" cy="20091"/>
          </a:xfrm>
          <a:custGeom>
            <a:avLst/>
            <a:gdLst/>
            <a:ahLst/>
            <a:cxnLst/>
            <a:rect l="l" t="t" r="r" b="b"/>
            <a:pathLst>
              <a:path w="15240" h="23495">
                <a:moveTo>
                  <a:pt x="13207" y="0"/>
                </a:moveTo>
                <a:lnTo>
                  <a:pt x="13842" y="7365"/>
                </a:lnTo>
                <a:lnTo>
                  <a:pt x="14350" y="14732"/>
                </a:lnTo>
                <a:lnTo>
                  <a:pt x="14858" y="22098"/>
                </a:lnTo>
                <a:lnTo>
                  <a:pt x="8000" y="22606"/>
                </a:lnTo>
                <a:lnTo>
                  <a:pt x="1015" y="23113"/>
                </a:lnTo>
                <a:lnTo>
                  <a:pt x="507" y="15748"/>
                </a:lnTo>
                <a:lnTo>
                  <a:pt x="0" y="8255"/>
                </a:lnTo>
                <a:lnTo>
                  <a:pt x="6857" y="7874"/>
                </a:lnTo>
                <a:lnTo>
                  <a:pt x="6350" y="508"/>
                </a:lnTo>
                <a:lnTo>
                  <a:pt x="13207" y="0"/>
                </a:lnTo>
                <a:close/>
              </a:path>
            </a:pathLst>
          </a:custGeom>
          <a:ln w="9525">
            <a:solidFill>
              <a:srgbClr val="000000"/>
            </a:solidFill>
          </a:ln>
        </p:spPr>
        <p:txBody>
          <a:bodyPr wrap="square" lIns="0" tIns="0" rIns="0" bIns="0" rtlCol="0"/>
          <a:lstStyle/>
          <a:p>
            <a:endParaRPr/>
          </a:p>
        </p:txBody>
      </p:sp>
      <p:sp>
        <p:nvSpPr>
          <p:cNvPr id="15" name="object 15"/>
          <p:cNvSpPr/>
          <p:nvPr/>
        </p:nvSpPr>
        <p:spPr>
          <a:xfrm>
            <a:off x="3624152" y="1011270"/>
            <a:ext cx="2079880" cy="1958684"/>
          </a:xfrm>
          <a:prstGeom prst="rect">
            <a:avLst/>
          </a:prstGeom>
          <a:blipFill>
            <a:blip r:embed="rId6" cstate="print"/>
            <a:stretch>
              <a:fillRect/>
            </a:stretch>
          </a:blipFill>
        </p:spPr>
        <p:txBody>
          <a:bodyPr wrap="square" lIns="0" tIns="0" rIns="0" bIns="0" rtlCol="0"/>
          <a:lstStyle/>
          <a:p>
            <a:endParaRPr/>
          </a:p>
        </p:txBody>
      </p:sp>
      <p:sp>
        <p:nvSpPr>
          <p:cNvPr id="16" name="object 16"/>
          <p:cNvSpPr/>
          <p:nvPr/>
        </p:nvSpPr>
        <p:spPr>
          <a:xfrm>
            <a:off x="5466200" y="1994956"/>
            <a:ext cx="402901" cy="190048"/>
          </a:xfrm>
          <a:custGeom>
            <a:avLst/>
            <a:gdLst/>
            <a:ahLst/>
            <a:cxnLst/>
            <a:rect l="l" t="t" r="r" b="b"/>
            <a:pathLst>
              <a:path w="471170" h="222250">
                <a:moveTo>
                  <a:pt x="197992" y="0"/>
                </a:moveTo>
                <a:lnTo>
                  <a:pt x="177921" y="1986"/>
                </a:lnTo>
                <a:lnTo>
                  <a:pt x="166862" y="12366"/>
                </a:lnTo>
                <a:lnTo>
                  <a:pt x="159970" y="26628"/>
                </a:lnTo>
                <a:lnTo>
                  <a:pt x="152400" y="40259"/>
                </a:lnTo>
                <a:lnTo>
                  <a:pt x="111692" y="63130"/>
                </a:lnTo>
                <a:lnTo>
                  <a:pt x="76390" y="89122"/>
                </a:lnTo>
                <a:lnTo>
                  <a:pt x="40993" y="113732"/>
                </a:lnTo>
                <a:lnTo>
                  <a:pt x="0" y="132461"/>
                </a:lnTo>
                <a:lnTo>
                  <a:pt x="2540" y="169417"/>
                </a:lnTo>
                <a:lnTo>
                  <a:pt x="34135" y="174950"/>
                </a:lnTo>
                <a:lnTo>
                  <a:pt x="66516" y="182530"/>
                </a:lnTo>
                <a:lnTo>
                  <a:pt x="100087" y="188634"/>
                </a:lnTo>
                <a:lnTo>
                  <a:pt x="135255" y="189737"/>
                </a:lnTo>
                <a:lnTo>
                  <a:pt x="152459" y="198508"/>
                </a:lnTo>
                <a:lnTo>
                  <a:pt x="166116" y="211709"/>
                </a:lnTo>
                <a:lnTo>
                  <a:pt x="182153" y="221956"/>
                </a:lnTo>
                <a:lnTo>
                  <a:pt x="206502" y="221869"/>
                </a:lnTo>
                <a:lnTo>
                  <a:pt x="196193" y="191281"/>
                </a:lnTo>
                <a:lnTo>
                  <a:pt x="173847" y="174053"/>
                </a:lnTo>
                <a:lnTo>
                  <a:pt x="144333" y="165683"/>
                </a:lnTo>
                <a:lnTo>
                  <a:pt x="112522" y="161671"/>
                </a:lnTo>
                <a:lnTo>
                  <a:pt x="155973" y="150749"/>
                </a:lnTo>
                <a:lnTo>
                  <a:pt x="56515" y="150749"/>
                </a:lnTo>
                <a:lnTo>
                  <a:pt x="55499" y="136016"/>
                </a:lnTo>
                <a:lnTo>
                  <a:pt x="62357" y="135509"/>
                </a:lnTo>
                <a:lnTo>
                  <a:pt x="61849" y="128142"/>
                </a:lnTo>
                <a:lnTo>
                  <a:pt x="68707" y="127635"/>
                </a:lnTo>
                <a:lnTo>
                  <a:pt x="461379" y="127635"/>
                </a:lnTo>
                <a:lnTo>
                  <a:pt x="460446" y="127126"/>
                </a:lnTo>
                <a:lnTo>
                  <a:pt x="75565" y="127126"/>
                </a:lnTo>
                <a:lnTo>
                  <a:pt x="101903" y="100165"/>
                </a:lnTo>
                <a:lnTo>
                  <a:pt x="171869" y="60640"/>
                </a:lnTo>
                <a:lnTo>
                  <a:pt x="195428" y="35983"/>
                </a:lnTo>
                <a:lnTo>
                  <a:pt x="197992" y="0"/>
                </a:lnTo>
                <a:close/>
              </a:path>
              <a:path w="471170" h="222250">
                <a:moveTo>
                  <a:pt x="465823" y="138557"/>
                </a:moveTo>
                <a:lnTo>
                  <a:pt x="257730" y="138557"/>
                </a:lnTo>
                <a:lnTo>
                  <a:pt x="305392" y="138858"/>
                </a:lnTo>
                <a:lnTo>
                  <a:pt x="351361" y="142573"/>
                </a:lnTo>
                <a:lnTo>
                  <a:pt x="394842" y="149351"/>
                </a:lnTo>
                <a:lnTo>
                  <a:pt x="415768" y="153223"/>
                </a:lnTo>
                <a:lnTo>
                  <a:pt x="436324" y="161274"/>
                </a:lnTo>
                <a:lnTo>
                  <a:pt x="455189" y="163871"/>
                </a:lnTo>
                <a:lnTo>
                  <a:pt x="471042" y="151384"/>
                </a:lnTo>
                <a:lnTo>
                  <a:pt x="465823" y="138557"/>
                </a:lnTo>
                <a:close/>
              </a:path>
              <a:path w="471170" h="222250">
                <a:moveTo>
                  <a:pt x="461379" y="127635"/>
                </a:moveTo>
                <a:lnTo>
                  <a:pt x="68707" y="127635"/>
                </a:lnTo>
                <a:lnTo>
                  <a:pt x="70231" y="149860"/>
                </a:lnTo>
                <a:lnTo>
                  <a:pt x="63373" y="150240"/>
                </a:lnTo>
                <a:lnTo>
                  <a:pt x="56515" y="150749"/>
                </a:lnTo>
                <a:lnTo>
                  <a:pt x="155973" y="150749"/>
                </a:lnTo>
                <a:lnTo>
                  <a:pt x="160501" y="149610"/>
                </a:lnTo>
                <a:lnTo>
                  <a:pt x="209169" y="142023"/>
                </a:lnTo>
                <a:lnTo>
                  <a:pt x="257730" y="138557"/>
                </a:lnTo>
                <a:lnTo>
                  <a:pt x="465823" y="138557"/>
                </a:lnTo>
                <a:lnTo>
                  <a:pt x="461379" y="127635"/>
                </a:lnTo>
                <a:close/>
              </a:path>
              <a:path w="471170" h="222250">
                <a:moveTo>
                  <a:pt x="240950" y="109124"/>
                </a:moveTo>
                <a:lnTo>
                  <a:pt x="184399" y="110207"/>
                </a:lnTo>
                <a:lnTo>
                  <a:pt x="128539" y="115778"/>
                </a:lnTo>
                <a:lnTo>
                  <a:pt x="75565" y="127126"/>
                </a:lnTo>
                <a:lnTo>
                  <a:pt x="460446" y="127126"/>
                </a:lnTo>
                <a:lnTo>
                  <a:pt x="444516" y="119887"/>
                </a:lnTo>
                <a:lnTo>
                  <a:pt x="392811" y="119887"/>
                </a:lnTo>
                <a:lnTo>
                  <a:pt x="347350" y="115256"/>
                </a:lnTo>
                <a:lnTo>
                  <a:pt x="295999" y="111237"/>
                </a:lnTo>
                <a:lnTo>
                  <a:pt x="240950" y="109124"/>
                </a:lnTo>
                <a:close/>
              </a:path>
              <a:path w="471170" h="222250">
                <a:moveTo>
                  <a:pt x="416161" y="117736"/>
                </a:moveTo>
                <a:lnTo>
                  <a:pt x="392811" y="119887"/>
                </a:lnTo>
                <a:lnTo>
                  <a:pt x="444516" y="119887"/>
                </a:lnTo>
                <a:lnTo>
                  <a:pt x="441023" y="118300"/>
                </a:lnTo>
                <a:lnTo>
                  <a:pt x="416161" y="117736"/>
                </a:lnTo>
                <a:close/>
              </a:path>
            </a:pathLst>
          </a:custGeom>
          <a:solidFill>
            <a:srgbClr val="000000"/>
          </a:solidFill>
        </p:spPr>
        <p:txBody>
          <a:bodyPr wrap="square" lIns="0" tIns="0" rIns="0" bIns="0" rtlCol="0"/>
          <a:lstStyle/>
          <a:p>
            <a:endParaRPr/>
          </a:p>
        </p:txBody>
      </p:sp>
      <p:sp>
        <p:nvSpPr>
          <p:cNvPr id="17" name="object 17"/>
          <p:cNvSpPr/>
          <p:nvPr/>
        </p:nvSpPr>
        <p:spPr>
          <a:xfrm>
            <a:off x="5466200" y="1994956"/>
            <a:ext cx="402901" cy="190048"/>
          </a:xfrm>
          <a:custGeom>
            <a:avLst/>
            <a:gdLst/>
            <a:ahLst/>
            <a:cxnLst/>
            <a:rect l="l" t="t" r="r" b="b"/>
            <a:pathLst>
              <a:path w="471170" h="222250">
                <a:moveTo>
                  <a:pt x="2540" y="169417"/>
                </a:moveTo>
                <a:lnTo>
                  <a:pt x="34135" y="174950"/>
                </a:lnTo>
                <a:lnTo>
                  <a:pt x="66516" y="182530"/>
                </a:lnTo>
                <a:lnTo>
                  <a:pt x="100087" y="188634"/>
                </a:lnTo>
                <a:lnTo>
                  <a:pt x="135255" y="189737"/>
                </a:lnTo>
                <a:lnTo>
                  <a:pt x="152459" y="198508"/>
                </a:lnTo>
                <a:lnTo>
                  <a:pt x="166116" y="211709"/>
                </a:lnTo>
                <a:lnTo>
                  <a:pt x="182153" y="221956"/>
                </a:lnTo>
                <a:lnTo>
                  <a:pt x="206502" y="221869"/>
                </a:lnTo>
                <a:lnTo>
                  <a:pt x="196193" y="191281"/>
                </a:lnTo>
                <a:lnTo>
                  <a:pt x="173847" y="174053"/>
                </a:lnTo>
                <a:lnTo>
                  <a:pt x="144333" y="165683"/>
                </a:lnTo>
                <a:lnTo>
                  <a:pt x="112522" y="161671"/>
                </a:lnTo>
                <a:lnTo>
                  <a:pt x="160501" y="149610"/>
                </a:lnTo>
                <a:lnTo>
                  <a:pt x="209169" y="142023"/>
                </a:lnTo>
                <a:lnTo>
                  <a:pt x="257730" y="138557"/>
                </a:lnTo>
                <a:lnTo>
                  <a:pt x="305392" y="138858"/>
                </a:lnTo>
                <a:lnTo>
                  <a:pt x="351361" y="142573"/>
                </a:lnTo>
                <a:lnTo>
                  <a:pt x="394842" y="149351"/>
                </a:lnTo>
                <a:lnTo>
                  <a:pt x="415768" y="153223"/>
                </a:lnTo>
                <a:lnTo>
                  <a:pt x="436324" y="161274"/>
                </a:lnTo>
                <a:lnTo>
                  <a:pt x="455189" y="163871"/>
                </a:lnTo>
                <a:lnTo>
                  <a:pt x="471042" y="151384"/>
                </a:lnTo>
                <a:lnTo>
                  <a:pt x="461337" y="127531"/>
                </a:lnTo>
                <a:lnTo>
                  <a:pt x="441023" y="118300"/>
                </a:lnTo>
                <a:lnTo>
                  <a:pt x="416161" y="117736"/>
                </a:lnTo>
                <a:lnTo>
                  <a:pt x="392811" y="119887"/>
                </a:lnTo>
                <a:lnTo>
                  <a:pt x="347350" y="115256"/>
                </a:lnTo>
                <a:lnTo>
                  <a:pt x="295999" y="111237"/>
                </a:lnTo>
                <a:lnTo>
                  <a:pt x="240950" y="109124"/>
                </a:lnTo>
                <a:lnTo>
                  <a:pt x="184399" y="110207"/>
                </a:lnTo>
                <a:lnTo>
                  <a:pt x="128539" y="115778"/>
                </a:lnTo>
                <a:lnTo>
                  <a:pt x="75565" y="127126"/>
                </a:lnTo>
                <a:lnTo>
                  <a:pt x="101903" y="100165"/>
                </a:lnTo>
                <a:lnTo>
                  <a:pt x="137349" y="80019"/>
                </a:lnTo>
                <a:lnTo>
                  <a:pt x="171869" y="60640"/>
                </a:lnTo>
                <a:lnTo>
                  <a:pt x="195428" y="35983"/>
                </a:lnTo>
                <a:lnTo>
                  <a:pt x="197992" y="0"/>
                </a:lnTo>
                <a:lnTo>
                  <a:pt x="177921" y="1986"/>
                </a:lnTo>
                <a:lnTo>
                  <a:pt x="166862" y="12366"/>
                </a:lnTo>
                <a:lnTo>
                  <a:pt x="159970" y="26628"/>
                </a:lnTo>
                <a:lnTo>
                  <a:pt x="152400" y="40259"/>
                </a:lnTo>
                <a:lnTo>
                  <a:pt x="111692" y="63130"/>
                </a:lnTo>
                <a:lnTo>
                  <a:pt x="76390" y="89122"/>
                </a:lnTo>
                <a:lnTo>
                  <a:pt x="40993" y="113732"/>
                </a:lnTo>
                <a:lnTo>
                  <a:pt x="0" y="132461"/>
                </a:lnTo>
                <a:lnTo>
                  <a:pt x="468" y="139253"/>
                </a:lnTo>
                <a:lnTo>
                  <a:pt x="1079" y="148129"/>
                </a:lnTo>
                <a:lnTo>
                  <a:pt x="1785" y="158410"/>
                </a:lnTo>
                <a:lnTo>
                  <a:pt x="2540" y="169417"/>
                </a:lnTo>
                <a:close/>
              </a:path>
            </a:pathLst>
          </a:custGeom>
          <a:ln w="9525">
            <a:solidFill>
              <a:srgbClr val="000000"/>
            </a:solidFill>
          </a:ln>
        </p:spPr>
        <p:txBody>
          <a:bodyPr wrap="square" lIns="0" tIns="0" rIns="0" bIns="0" rtlCol="0"/>
          <a:lstStyle/>
          <a:p>
            <a:endParaRPr/>
          </a:p>
        </p:txBody>
      </p:sp>
      <p:sp>
        <p:nvSpPr>
          <p:cNvPr id="18" name="object 18"/>
          <p:cNvSpPr/>
          <p:nvPr/>
        </p:nvSpPr>
        <p:spPr>
          <a:xfrm>
            <a:off x="5513657" y="2104098"/>
            <a:ext cx="13032" cy="20091"/>
          </a:xfrm>
          <a:custGeom>
            <a:avLst/>
            <a:gdLst/>
            <a:ahLst/>
            <a:cxnLst/>
            <a:rect l="l" t="t" r="r" b="b"/>
            <a:pathLst>
              <a:path w="15239" h="23494">
                <a:moveTo>
                  <a:pt x="13208" y="0"/>
                </a:moveTo>
                <a:lnTo>
                  <a:pt x="13716" y="7365"/>
                </a:lnTo>
                <a:lnTo>
                  <a:pt x="14224" y="14731"/>
                </a:lnTo>
                <a:lnTo>
                  <a:pt x="14732" y="22225"/>
                </a:lnTo>
                <a:lnTo>
                  <a:pt x="7874" y="22605"/>
                </a:lnTo>
                <a:lnTo>
                  <a:pt x="1016" y="23113"/>
                </a:lnTo>
                <a:lnTo>
                  <a:pt x="508" y="15748"/>
                </a:lnTo>
                <a:lnTo>
                  <a:pt x="0" y="8381"/>
                </a:lnTo>
                <a:lnTo>
                  <a:pt x="6858" y="7874"/>
                </a:lnTo>
                <a:lnTo>
                  <a:pt x="6350" y="507"/>
                </a:lnTo>
                <a:lnTo>
                  <a:pt x="13208" y="0"/>
                </a:lnTo>
                <a:close/>
              </a:path>
            </a:pathLst>
          </a:custGeom>
          <a:ln w="9525">
            <a:solidFill>
              <a:srgbClr val="000000"/>
            </a:solidFill>
          </a:ln>
        </p:spPr>
        <p:txBody>
          <a:bodyPr wrap="square" lIns="0" tIns="0" rIns="0" bIns="0" rtlCol="0"/>
          <a:lstStyle/>
          <a:p>
            <a:endParaRPr/>
          </a:p>
        </p:txBody>
      </p:sp>
      <p:sp>
        <p:nvSpPr>
          <p:cNvPr id="19" name="object 19"/>
          <p:cNvSpPr/>
          <p:nvPr/>
        </p:nvSpPr>
        <p:spPr>
          <a:xfrm>
            <a:off x="5490852" y="5339031"/>
            <a:ext cx="402901" cy="190048"/>
          </a:xfrm>
          <a:custGeom>
            <a:avLst/>
            <a:gdLst/>
            <a:ahLst/>
            <a:cxnLst/>
            <a:rect l="l" t="t" r="r" b="b"/>
            <a:pathLst>
              <a:path w="471170" h="222250">
                <a:moveTo>
                  <a:pt x="197866" y="0"/>
                </a:moveTo>
                <a:lnTo>
                  <a:pt x="177867" y="1986"/>
                </a:lnTo>
                <a:lnTo>
                  <a:pt x="166846" y="12366"/>
                </a:lnTo>
                <a:lnTo>
                  <a:pt x="159968" y="26628"/>
                </a:lnTo>
                <a:lnTo>
                  <a:pt x="152400" y="40258"/>
                </a:lnTo>
                <a:lnTo>
                  <a:pt x="111692" y="63130"/>
                </a:lnTo>
                <a:lnTo>
                  <a:pt x="76390" y="89122"/>
                </a:lnTo>
                <a:lnTo>
                  <a:pt x="40993" y="113732"/>
                </a:lnTo>
                <a:lnTo>
                  <a:pt x="0" y="132460"/>
                </a:lnTo>
                <a:lnTo>
                  <a:pt x="2539" y="169417"/>
                </a:lnTo>
                <a:lnTo>
                  <a:pt x="34133" y="174950"/>
                </a:lnTo>
                <a:lnTo>
                  <a:pt x="66500" y="182530"/>
                </a:lnTo>
                <a:lnTo>
                  <a:pt x="100034" y="188634"/>
                </a:lnTo>
                <a:lnTo>
                  <a:pt x="135127" y="189737"/>
                </a:lnTo>
                <a:lnTo>
                  <a:pt x="152388" y="198508"/>
                </a:lnTo>
                <a:lnTo>
                  <a:pt x="166052" y="211708"/>
                </a:lnTo>
                <a:lnTo>
                  <a:pt x="182098" y="221956"/>
                </a:lnTo>
                <a:lnTo>
                  <a:pt x="206501" y="221869"/>
                </a:lnTo>
                <a:lnTo>
                  <a:pt x="196193" y="191299"/>
                </a:lnTo>
                <a:lnTo>
                  <a:pt x="173847" y="174101"/>
                </a:lnTo>
                <a:lnTo>
                  <a:pt x="144333" y="165736"/>
                </a:lnTo>
                <a:lnTo>
                  <a:pt x="112522" y="161670"/>
                </a:lnTo>
                <a:lnTo>
                  <a:pt x="155925" y="150748"/>
                </a:lnTo>
                <a:lnTo>
                  <a:pt x="56514" y="150748"/>
                </a:lnTo>
                <a:lnTo>
                  <a:pt x="55499" y="136016"/>
                </a:lnTo>
                <a:lnTo>
                  <a:pt x="62356" y="135508"/>
                </a:lnTo>
                <a:lnTo>
                  <a:pt x="61849" y="128142"/>
                </a:lnTo>
                <a:lnTo>
                  <a:pt x="68706" y="127761"/>
                </a:lnTo>
                <a:lnTo>
                  <a:pt x="461347" y="127761"/>
                </a:lnTo>
                <a:lnTo>
                  <a:pt x="461283" y="127603"/>
                </a:lnTo>
                <a:lnTo>
                  <a:pt x="460517" y="127253"/>
                </a:lnTo>
                <a:lnTo>
                  <a:pt x="75564" y="127253"/>
                </a:lnTo>
                <a:lnTo>
                  <a:pt x="101902" y="100242"/>
                </a:lnTo>
                <a:lnTo>
                  <a:pt x="171842" y="60703"/>
                </a:lnTo>
                <a:lnTo>
                  <a:pt x="195363" y="36033"/>
                </a:lnTo>
                <a:lnTo>
                  <a:pt x="197866" y="0"/>
                </a:lnTo>
                <a:close/>
              </a:path>
              <a:path w="471170" h="222250">
                <a:moveTo>
                  <a:pt x="465696" y="138556"/>
                </a:moveTo>
                <a:lnTo>
                  <a:pt x="257635" y="138556"/>
                </a:lnTo>
                <a:lnTo>
                  <a:pt x="305307" y="138858"/>
                </a:lnTo>
                <a:lnTo>
                  <a:pt x="351308" y="142573"/>
                </a:lnTo>
                <a:lnTo>
                  <a:pt x="394843" y="149351"/>
                </a:lnTo>
                <a:lnTo>
                  <a:pt x="415694" y="153243"/>
                </a:lnTo>
                <a:lnTo>
                  <a:pt x="436213" y="161337"/>
                </a:lnTo>
                <a:lnTo>
                  <a:pt x="455064" y="163978"/>
                </a:lnTo>
                <a:lnTo>
                  <a:pt x="470916" y="151510"/>
                </a:lnTo>
                <a:lnTo>
                  <a:pt x="465696" y="138556"/>
                </a:lnTo>
                <a:close/>
              </a:path>
              <a:path w="471170" h="222250">
                <a:moveTo>
                  <a:pt x="461347" y="127761"/>
                </a:moveTo>
                <a:lnTo>
                  <a:pt x="68706" y="127761"/>
                </a:lnTo>
                <a:lnTo>
                  <a:pt x="70230" y="149859"/>
                </a:lnTo>
                <a:lnTo>
                  <a:pt x="63373" y="150367"/>
                </a:lnTo>
                <a:lnTo>
                  <a:pt x="56514" y="150748"/>
                </a:lnTo>
                <a:lnTo>
                  <a:pt x="155925" y="150748"/>
                </a:lnTo>
                <a:lnTo>
                  <a:pt x="160448" y="149610"/>
                </a:lnTo>
                <a:lnTo>
                  <a:pt x="209084" y="142023"/>
                </a:lnTo>
                <a:lnTo>
                  <a:pt x="257635" y="138556"/>
                </a:lnTo>
                <a:lnTo>
                  <a:pt x="465696" y="138556"/>
                </a:lnTo>
                <a:lnTo>
                  <a:pt x="461347" y="127761"/>
                </a:lnTo>
                <a:close/>
              </a:path>
              <a:path w="471170" h="222250">
                <a:moveTo>
                  <a:pt x="240950" y="109188"/>
                </a:moveTo>
                <a:lnTo>
                  <a:pt x="184399" y="110301"/>
                </a:lnTo>
                <a:lnTo>
                  <a:pt x="128539" y="115895"/>
                </a:lnTo>
                <a:lnTo>
                  <a:pt x="75564" y="127253"/>
                </a:lnTo>
                <a:lnTo>
                  <a:pt x="460517" y="127253"/>
                </a:lnTo>
                <a:lnTo>
                  <a:pt x="444352" y="119887"/>
                </a:lnTo>
                <a:lnTo>
                  <a:pt x="392810" y="119887"/>
                </a:lnTo>
                <a:lnTo>
                  <a:pt x="347350" y="115265"/>
                </a:lnTo>
                <a:lnTo>
                  <a:pt x="295999" y="111270"/>
                </a:lnTo>
                <a:lnTo>
                  <a:pt x="240950" y="109188"/>
                </a:lnTo>
                <a:close/>
              </a:path>
              <a:path w="471170" h="222250">
                <a:moveTo>
                  <a:pt x="416159" y="117792"/>
                </a:moveTo>
                <a:lnTo>
                  <a:pt x="392810" y="119887"/>
                </a:lnTo>
                <a:lnTo>
                  <a:pt x="444352" y="119887"/>
                </a:lnTo>
                <a:lnTo>
                  <a:pt x="441007" y="118363"/>
                </a:lnTo>
                <a:lnTo>
                  <a:pt x="416159" y="117792"/>
                </a:lnTo>
                <a:close/>
              </a:path>
            </a:pathLst>
          </a:custGeom>
          <a:solidFill>
            <a:srgbClr val="000000"/>
          </a:solidFill>
        </p:spPr>
        <p:txBody>
          <a:bodyPr wrap="square" lIns="0" tIns="0" rIns="0" bIns="0" rtlCol="0"/>
          <a:lstStyle/>
          <a:p>
            <a:endParaRPr/>
          </a:p>
        </p:txBody>
      </p:sp>
      <p:sp>
        <p:nvSpPr>
          <p:cNvPr id="20" name="object 20"/>
          <p:cNvSpPr/>
          <p:nvPr/>
        </p:nvSpPr>
        <p:spPr>
          <a:xfrm>
            <a:off x="5490852" y="5339031"/>
            <a:ext cx="402901" cy="190048"/>
          </a:xfrm>
          <a:custGeom>
            <a:avLst/>
            <a:gdLst/>
            <a:ahLst/>
            <a:cxnLst/>
            <a:rect l="l" t="t" r="r" b="b"/>
            <a:pathLst>
              <a:path w="471170" h="222250">
                <a:moveTo>
                  <a:pt x="2539" y="169417"/>
                </a:moveTo>
                <a:lnTo>
                  <a:pt x="34133" y="174950"/>
                </a:lnTo>
                <a:lnTo>
                  <a:pt x="66500" y="182530"/>
                </a:lnTo>
                <a:lnTo>
                  <a:pt x="100034" y="188634"/>
                </a:lnTo>
                <a:lnTo>
                  <a:pt x="135127" y="189737"/>
                </a:lnTo>
                <a:lnTo>
                  <a:pt x="152388" y="198508"/>
                </a:lnTo>
                <a:lnTo>
                  <a:pt x="166052" y="211708"/>
                </a:lnTo>
                <a:lnTo>
                  <a:pt x="182098" y="221956"/>
                </a:lnTo>
                <a:lnTo>
                  <a:pt x="206501" y="221869"/>
                </a:lnTo>
                <a:lnTo>
                  <a:pt x="196193" y="191299"/>
                </a:lnTo>
                <a:lnTo>
                  <a:pt x="173847" y="174101"/>
                </a:lnTo>
                <a:lnTo>
                  <a:pt x="144333" y="165736"/>
                </a:lnTo>
                <a:lnTo>
                  <a:pt x="112522" y="161670"/>
                </a:lnTo>
                <a:lnTo>
                  <a:pt x="160448" y="149610"/>
                </a:lnTo>
                <a:lnTo>
                  <a:pt x="209084" y="142023"/>
                </a:lnTo>
                <a:lnTo>
                  <a:pt x="257635" y="138556"/>
                </a:lnTo>
                <a:lnTo>
                  <a:pt x="305307" y="138858"/>
                </a:lnTo>
                <a:lnTo>
                  <a:pt x="351308" y="142573"/>
                </a:lnTo>
                <a:lnTo>
                  <a:pt x="394843" y="149351"/>
                </a:lnTo>
                <a:lnTo>
                  <a:pt x="415694" y="153243"/>
                </a:lnTo>
                <a:lnTo>
                  <a:pt x="436213" y="161337"/>
                </a:lnTo>
                <a:lnTo>
                  <a:pt x="455064" y="163978"/>
                </a:lnTo>
                <a:lnTo>
                  <a:pt x="470916" y="151510"/>
                </a:lnTo>
                <a:lnTo>
                  <a:pt x="461283" y="127603"/>
                </a:lnTo>
                <a:lnTo>
                  <a:pt x="441007" y="118363"/>
                </a:lnTo>
                <a:lnTo>
                  <a:pt x="416159" y="117792"/>
                </a:lnTo>
                <a:lnTo>
                  <a:pt x="392810" y="119887"/>
                </a:lnTo>
                <a:lnTo>
                  <a:pt x="347350" y="115265"/>
                </a:lnTo>
                <a:lnTo>
                  <a:pt x="295999" y="111270"/>
                </a:lnTo>
                <a:lnTo>
                  <a:pt x="240950" y="109188"/>
                </a:lnTo>
                <a:lnTo>
                  <a:pt x="184399" y="110301"/>
                </a:lnTo>
                <a:lnTo>
                  <a:pt x="128539" y="115895"/>
                </a:lnTo>
                <a:lnTo>
                  <a:pt x="75564" y="127253"/>
                </a:lnTo>
                <a:lnTo>
                  <a:pt x="101902" y="100242"/>
                </a:lnTo>
                <a:lnTo>
                  <a:pt x="137341" y="80083"/>
                </a:lnTo>
                <a:lnTo>
                  <a:pt x="171842" y="60703"/>
                </a:lnTo>
                <a:lnTo>
                  <a:pt x="195363" y="36033"/>
                </a:lnTo>
                <a:lnTo>
                  <a:pt x="197866" y="0"/>
                </a:lnTo>
                <a:lnTo>
                  <a:pt x="177867" y="1986"/>
                </a:lnTo>
                <a:lnTo>
                  <a:pt x="166846" y="12366"/>
                </a:lnTo>
                <a:lnTo>
                  <a:pt x="159968" y="26628"/>
                </a:lnTo>
                <a:lnTo>
                  <a:pt x="152400" y="40258"/>
                </a:lnTo>
                <a:lnTo>
                  <a:pt x="111692" y="63130"/>
                </a:lnTo>
                <a:lnTo>
                  <a:pt x="76390" y="89122"/>
                </a:lnTo>
                <a:lnTo>
                  <a:pt x="40993" y="113732"/>
                </a:lnTo>
                <a:lnTo>
                  <a:pt x="0" y="132460"/>
                </a:lnTo>
                <a:lnTo>
                  <a:pt x="468" y="139271"/>
                </a:lnTo>
                <a:lnTo>
                  <a:pt x="1079" y="148177"/>
                </a:lnTo>
                <a:lnTo>
                  <a:pt x="1785" y="158464"/>
                </a:lnTo>
                <a:lnTo>
                  <a:pt x="2539" y="169417"/>
                </a:lnTo>
                <a:close/>
              </a:path>
            </a:pathLst>
          </a:custGeom>
          <a:ln w="9525">
            <a:solidFill>
              <a:srgbClr val="000000"/>
            </a:solidFill>
          </a:ln>
        </p:spPr>
        <p:txBody>
          <a:bodyPr wrap="square" lIns="0" tIns="0" rIns="0" bIns="0" rtlCol="0"/>
          <a:lstStyle/>
          <a:p>
            <a:endParaRPr/>
          </a:p>
        </p:txBody>
      </p:sp>
      <p:sp>
        <p:nvSpPr>
          <p:cNvPr id="21" name="object 21"/>
          <p:cNvSpPr/>
          <p:nvPr/>
        </p:nvSpPr>
        <p:spPr>
          <a:xfrm>
            <a:off x="5538310" y="5448282"/>
            <a:ext cx="13032" cy="20091"/>
          </a:xfrm>
          <a:custGeom>
            <a:avLst/>
            <a:gdLst/>
            <a:ahLst/>
            <a:cxnLst/>
            <a:rect l="l" t="t" r="r" b="b"/>
            <a:pathLst>
              <a:path w="15239" h="23495">
                <a:moveTo>
                  <a:pt x="13207" y="0"/>
                </a:moveTo>
                <a:lnTo>
                  <a:pt x="13715" y="7365"/>
                </a:lnTo>
                <a:lnTo>
                  <a:pt x="14224" y="14731"/>
                </a:lnTo>
                <a:lnTo>
                  <a:pt x="14731" y="22097"/>
                </a:lnTo>
                <a:lnTo>
                  <a:pt x="7874" y="22605"/>
                </a:lnTo>
                <a:lnTo>
                  <a:pt x="1015" y="22986"/>
                </a:lnTo>
                <a:lnTo>
                  <a:pt x="507" y="15620"/>
                </a:lnTo>
                <a:lnTo>
                  <a:pt x="0" y="8254"/>
                </a:lnTo>
                <a:lnTo>
                  <a:pt x="6857" y="7746"/>
                </a:lnTo>
                <a:lnTo>
                  <a:pt x="6350" y="380"/>
                </a:lnTo>
                <a:lnTo>
                  <a:pt x="13207" y="0"/>
                </a:lnTo>
                <a:close/>
              </a:path>
            </a:pathLst>
          </a:custGeom>
          <a:ln w="9525">
            <a:solidFill>
              <a:srgbClr val="000000"/>
            </a:solidFill>
          </a:ln>
        </p:spPr>
        <p:txBody>
          <a:bodyPr wrap="square" lIns="0" tIns="0" rIns="0" bIns="0" rtlCol="0"/>
          <a:lstStyle/>
          <a:p>
            <a:endParaRPr/>
          </a:p>
        </p:txBody>
      </p:sp>
      <p:sp>
        <p:nvSpPr>
          <p:cNvPr id="22" name="object 22"/>
          <p:cNvSpPr/>
          <p:nvPr/>
        </p:nvSpPr>
        <p:spPr>
          <a:xfrm>
            <a:off x="3736225" y="4662788"/>
            <a:ext cx="2079880" cy="1781451"/>
          </a:xfrm>
          <a:prstGeom prst="rect">
            <a:avLst/>
          </a:prstGeom>
          <a:blipFill>
            <a:blip r:embed="rId7" cstate="print"/>
            <a:stretch>
              <a:fillRect/>
            </a:stretch>
          </a:blipFill>
        </p:spPr>
        <p:txBody>
          <a:bodyPr wrap="square" lIns="0" tIns="0" rIns="0" bIns="0" rtlCol="0"/>
          <a:lstStyle/>
          <a:p>
            <a:endParaRPr/>
          </a:p>
        </p:txBody>
      </p:sp>
      <p:sp>
        <p:nvSpPr>
          <p:cNvPr id="23" name="object 23"/>
          <p:cNvSpPr/>
          <p:nvPr/>
        </p:nvSpPr>
        <p:spPr>
          <a:xfrm>
            <a:off x="4213190" y="1539059"/>
            <a:ext cx="1118130" cy="1030818"/>
          </a:xfrm>
          <a:prstGeom prst="rect">
            <a:avLst/>
          </a:prstGeom>
          <a:blipFill>
            <a:blip r:embed="rId8" cstate="print"/>
            <a:stretch>
              <a:fillRect/>
            </a:stretch>
          </a:blipFill>
        </p:spPr>
        <p:txBody>
          <a:bodyPr wrap="square" lIns="0" tIns="0" rIns="0" bIns="0" rtlCol="0"/>
          <a:lstStyle/>
          <a:p>
            <a:endParaRPr/>
          </a:p>
        </p:txBody>
      </p:sp>
      <p:sp>
        <p:nvSpPr>
          <p:cNvPr id="24" name="object 24"/>
          <p:cNvSpPr/>
          <p:nvPr/>
        </p:nvSpPr>
        <p:spPr>
          <a:xfrm>
            <a:off x="4423002" y="5071988"/>
            <a:ext cx="886164" cy="983903"/>
          </a:xfrm>
          <a:prstGeom prst="rect">
            <a:avLst/>
          </a:prstGeom>
          <a:blipFill>
            <a:blip r:embed="rId9"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50562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21654" y="384377"/>
            <a:ext cx="5446159" cy="611130"/>
          </a:xfrm>
          <a:prstGeom prst="rect">
            <a:avLst/>
          </a:prstGeom>
        </p:spPr>
        <p:txBody>
          <a:bodyPr vert="horz" wrap="square" lIns="0" tIns="10860" rIns="0" bIns="0" numCol="1" rtlCol="0" anchor="b" anchorCtr="0" compatLnSpc="1">
            <a:prstTxWarp prst="textNoShape">
              <a:avLst/>
            </a:prstTxWarp>
            <a:spAutoFit/>
          </a:bodyPr>
          <a:lstStyle/>
          <a:p>
            <a:pPr marL="10860">
              <a:spcBef>
                <a:spcPts val="86"/>
              </a:spcBef>
            </a:pPr>
            <a:r>
              <a:rPr spc="-9" dirty="0"/>
              <a:t>Владелец</a:t>
            </a:r>
            <a:r>
              <a:rPr spc="-38" dirty="0"/>
              <a:t> </a:t>
            </a:r>
            <a:r>
              <a:rPr dirty="0"/>
              <a:t>продукта</a:t>
            </a:r>
          </a:p>
        </p:txBody>
      </p:sp>
      <p:sp>
        <p:nvSpPr>
          <p:cNvPr id="3" name="object 3"/>
          <p:cNvSpPr txBox="1"/>
          <p:nvPr/>
        </p:nvSpPr>
        <p:spPr>
          <a:xfrm>
            <a:off x="557588" y="4049641"/>
            <a:ext cx="2412517" cy="274115"/>
          </a:xfrm>
          <a:prstGeom prst="rect">
            <a:avLst/>
          </a:prstGeom>
        </p:spPr>
        <p:txBody>
          <a:bodyPr vert="horz" wrap="square" lIns="0" tIns="10860" rIns="0" bIns="0" rtlCol="0">
            <a:spAutoFit/>
          </a:bodyPr>
          <a:lstStyle/>
          <a:p>
            <a:pPr marL="10860">
              <a:spcBef>
                <a:spcPts val="86"/>
              </a:spcBef>
            </a:pPr>
            <a:r>
              <a:rPr sz="1710" b="1" i="1" dirty="0">
                <a:latin typeface="Georgia"/>
                <a:cs typeface="Georgia"/>
              </a:rPr>
              <a:t>Владелец</a:t>
            </a:r>
            <a:r>
              <a:rPr sz="1710" b="1" i="1" spc="-51" dirty="0">
                <a:latin typeface="Georgia"/>
                <a:cs typeface="Georgia"/>
              </a:rPr>
              <a:t> </a:t>
            </a:r>
            <a:r>
              <a:rPr sz="1710" b="1" i="1" dirty="0">
                <a:latin typeface="Georgia"/>
                <a:cs typeface="Georgia"/>
              </a:rPr>
              <a:t>продукта</a:t>
            </a:r>
            <a:endParaRPr sz="1710">
              <a:latin typeface="Georgia"/>
              <a:cs typeface="Georgia"/>
            </a:endParaRPr>
          </a:p>
        </p:txBody>
      </p:sp>
      <p:sp>
        <p:nvSpPr>
          <p:cNvPr id="4" name="object 4"/>
          <p:cNvSpPr/>
          <p:nvPr/>
        </p:nvSpPr>
        <p:spPr>
          <a:xfrm>
            <a:off x="3944734" y="2615488"/>
            <a:ext cx="1073823" cy="423534"/>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944734" y="1537322"/>
            <a:ext cx="2353548" cy="421362"/>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4080592" y="3064673"/>
            <a:ext cx="4020319" cy="1694538"/>
          </a:xfrm>
          <a:prstGeom prst="rect">
            <a:avLst/>
          </a:prstGeom>
        </p:spPr>
        <p:txBody>
          <a:bodyPr vert="horz" wrap="square" lIns="0" tIns="53756" rIns="0" bIns="0" rtlCol="0">
            <a:spAutoFit/>
          </a:bodyPr>
          <a:lstStyle/>
          <a:p>
            <a:pPr marL="262263" indent="-251404">
              <a:spcBef>
                <a:spcPts val="423"/>
              </a:spcBef>
              <a:buFont typeface="Arial"/>
              <a:buChar char="•"/>
              <a:tabLst>
                <a:tab pos="262263" algn="l"/>
                <a:tab pos="262806" algn="l"/>
              </a:tabLst>
            </a:pPr>
            <a:r>
              <a:rPr sz="1368" i="1" spc="-4" dirty="0">
                <a:latin typeface="Georgia"/>
                <a:cs typeface="Georgia"/>
              </a:rPr>
              <a:t>Создание бизнес-концепции</a:t>
            </a:r>
            <a:r>
              <a:rPr sz="1368" i="1" spc="51" dirty="0">
                <a:latin typeface="Georgia"/>
                <a:cs typeface="Georgia"/>
              </a:rPr>
              <a:t> </a:t>
            </a:r>
            <a:r>
              <a:rPr sz="1368" i="1" spc="-9" dirty="0">
                <a:latin typeface="Georgia"/>
                <a:cs typeface="Georgia"/>
              </a:rPr>
              <a:t>продукта</a:t>
            </a:r>
            <a:endParaRPr sz="1368">
              <a:latin typeface="Georgia"/>
              <a:cs typeface="Georgia"/>
            </a:endParaRPr>
          </a:p>
          <a:p>
            <a:pPr marL="262263" indent="-251404">
              <a:spcBef>
                <a:spcPts val="338"/>
              </a:spcBef>
              <a:buFont typeface="Arial"/>
              <a:buChar char="•"/>
              <a:tabLst>
                <a:tab pos="262263" algn="l"/>
                <a:tab pos="262806" algn="l"/>
              </a:tabLst>
            </a:pPr>
            <a:r>
              <a:rPr sz="1368" i="1" spc="-4" dirty="0">
                <a:latin typeface="Georgia"/>
                <a:cs typeface="Georgia"/>
              </a:rPr>
              <a:t>Управление </a:t>
            </a:r>
            <a:r>
              <a:rPr sz="1368" i="1" spc="-9" dirty="0">
                <a:latin typeface="Georgia"/>
                <a:cs typeface="Georgia"/>
              </a:rPr>
              <a:t>Бэклогом</a:t>
            </a:r>
            <a:r>
              <a:rPr sz="1368" i="1" spc="43" dirty="0">
                <a:latin typeface="Georgia"/>
                <a:cs typeface="Georgia"/>
              </a:rPr>
              <a:t> </a:t>
            </a:r>
            <a:r>
              <a:rPr sz="1368" i="1" spc="-9" dirty="0">
                <a:latin typeface="Georgia"/>
                <a:cs typeface="Georgia"/>
              </a:rPr>
              <a:t>продукта</a:t>
            </a:r>
            <a:endParaRPr sz="1368">
              <a:latin typeface="Georgia"/>
              <a:cs typeface="Georgia"/>
            </a:endParaRPr>
          </a:p>
          <a:p>
            <a:pPr marL="262263" indent="-251404">
              <a:spcBef>
                <a:spcPts val="350"/>
              </a:spcBef>
              <a:buFont typeface="Arial"/>
              <a:buChar char="•"/>
              <a:tabLst>
                <a:tab pos="262263" algn="l"/>
                <a:tab pos="262806" algn="l"/>
              </a:tabLst>
            </a:pPr>
            <a:r>
              <a:rPr sz="1368" i="1" spc="-4" dirty="0">
                <a:latin typeface="Georgia"/>
                <a:cs typeface="Georgia"/>
              </a:rPr>
              <a:t>Представление интересов заказчика</a:t>
            </a:r>
            <a:r>
              <a:rPr sz="1368" i="1" spc="30" dirty="0">
                <a:latin typeface="Georgia"/>
                <a:cs typeface="Georgia"/>
              </a:rPr>
              <a:t> </a:t>
            </a:r>
            <a:r>
              <a:rPr sz="1368" i="1" spc="-4" dirty="0">
                <a:latin typeface="Georgia"/>
                <a:cs typeface="Georgia"/>
              </a:rPr>
              <a:t>и</a:t>
            </a:r>
            <a:endParaRPr sz="1368">
              <a:latin typeface="Georgia"/>
              <a:cs typeface="Georgia"/>
            </a:endParaRPr>
          </a:p>
          <a:p>
            <a:pPr marL="262263"/>
            <a:r>
              <a:rPr sz="1368" i="1" spc="-4" dirty="0">
                <a:latin typeface="Georgia"/>
                <a:cs typeface="Georgia"/>
              </a:rPr>
              <a:t>заинтересованных</a:t>
            </a:r>
            <a:r>
              <a:rPr sz="1368" i="1" spc="13" dirty="0">
                <a:latin typeface="Georgia"/>
                <a:cs typeface="Georgia"/>
              </a:rPr>
              <a:t> </a:t>
            </a:r>
            <a:r>
              <a:rPr sz="1368" i="1" spc="-4" dirty="0">
                <a:latin typeface="Georgia"/>
                <a:cs typeface="Georgia"/>
              </a:rPr>
              <a:t>лиц</a:t>
            </a:r>
            <a:endParaRPr sz="1368">
              <a:latin typeface="Georgia"/>
              <a:cs typeface="Georgia"/>
            </a:endParaRPr>
          </a:p>
          <a:p>
            <a:pPr marL="262263" marR="310046" indent="-251404">
              <a:spcBef>
                <a:spcPts val="338"/>
              </a:spcBef>
              <a:buFont typeface="Arial"/>
              <a:buChar char="•"/>
              <a:tabLst>
                <a:tab pos="262263" algn="l"/>
                <a:tab pos="262806" algn="l"/>
              </a:tabLst>
            </a:pPr>
            <a:r>
              <a:rPr sz="1368" i="1" spc="-9" dirty="0">
                <a:latin typeface="Georgia"/>
                <a:cs typeface="Georgia"/>
              </a:rPr>
              <a:t>Формирование </a:t>
            </a:r>
            <a:r>
              <a:rPr sz="1368" i="1" spc="-4" dirty="0">
                <a:latin typeface="Georgia"/>
                <a:cs typeface="Georgia"/>
              </a:rPr>
              <a:t>и приоритизация Бэклога  </a:t>
            </a:r>
            <a:r>
              <a:rPr sz="1368" i="1" spc="-9" dirty="0">
                <a:latin typeface="Georgia"/>
                <a:cs typeface="Georgia"/>
              </a:rPr>
              <a:t>продукта</a:t>
            </a:r>
            <a:endParaRPr sz="1368">
              <a:latin typeface="Georgia"/>
              <a:cs typeface="Georgia"/>
            </a:endParaRPr>
          </a:p>
          <a:p>
            <a:pPr marL="262263" indent="-251404">
              <a:spcBef>
                <a:spcPts val="342"/>
              </a:spcBef>
              <a:buFont typeface="Arial"/>
              <a:buChar char="•"/>
              <a:tabLst>
                <a:tab pos="262263" algn="l"/>
                <a:tab pos="262806" algn="l"/>
              </a:tabLst>
            </a:pPr>
            <a:r>
              <a:rPr sz="1368" i="1" spc="-4" dirty="0">
                <a:latin typeface="Georgia"/>
                <a:cs typeface="Georgia"/>
              </a:rPr>
              <a:t>Управление </a:t>
            </a:r>
            <a:r>
              <a:rPr sz="1368" i="1" spc="-9" dirty="0">
                <a:latin typeface="Georgia"/>
                <a:cs typeface="Georgia"/>
              </a:rPr>
              <a:t>датой </a:t>
            </a:r>
            <a:r>
              <a:rPr sz="1368" i="1" spc="-4" dirty="0">
                <a:latin typeface="Georgia"/>
                <a:cs typeface="Georgia"/>
              </a:rPr>
              <a:t>релиза и его</a:t>
            </a:r>
            <a:r>
              <a:rPr sz="1368" i="1" spc="43" dirty="0">
                <a:latin typeface="Georgia"/>
                <a:cs typeface="Georgia"/>
              </a:rPr>
              <a:t> </a:t>
            </a:r>
            <a:r>
              <a:rPr sz="1368" i="1" spc="-9" dirty="0">
                <a:latin typeface="Georgia"/>
                <a:cs typeface="Georgia"/>
              </a:rPr>
              <a:t>содержанием</a:t>
            </a:r>
            <a:endParaRPr sz="1368">
              <a:latin typeface="Georgia"/>
              <a:cs typeface="Georgia"/>
            </a:endParaRPr>
          </a:p>
        </p:txBody>
      </p:sp>
      <p:sp>
        <p:nvSpPr>
          <p:cNvPr id="7" name="object 7"/>
          <p:cNvSpPr txBox="1"/>
          <p:nvPr/>
        </p:nvSpPr>
        <p:spPr>
          <a:xfrm>
            <a:off x="4026943" y="1635017"/>
            <a:ext cx="3662487" cy="1355950"/>
          </a:xfrm>
          <a:prstGeom prst="rect">
            <a:avLst/>
          </a:prstGeom>
        </p:spPr>
        <p:txBody>
          <a:bodyPr vert="horz" wrap="square" lIns="0" tIns="10860" rIns="0" bIns="0" rtlCol="0">
            <a:spAutoFit/>
          </a:bodyPr>
          <a:lstStyle/>
          <a:p>
            <a:pPr marL="10860">
              <a:spcBef>
                <a:spcPts val="86"/>
              </a:spcBef>
            </a:pPr>
            <a:r>
              <a:rPr sz="1539" i="1" spc="-4" dirty="0">
                <a:latin typeface="Georgia"/>
                <a:cs typeface="Georgia"/>
              </a:rPr>
              <a:t>Ответственность:</a:t>
            </a:r>
            <a:endParaRPr sz="1539">
              <a:latin typeface="Georgia"/>
              <a:cs typeface="Georgia"/>
            </a:endParaRPr>
          </a:p>
          <a:p>
            <a:pPr marL="56471" marR="4344">
              <a:spcBef>
                <a:spcPts val="1060"/>
              </a:spcBef>
            </a:pPr>
            <a:r>
              <a:rPr sz="1368" i="1" spc="-4" dirty="0">
                <a:latin typeface="Georgia"/>
                <a:cs typeface="Georgia"/>
              </a:rPr>
              <a:t>Получение максимальной бизнес-ценности  </a:t>
            </a:r>
            <a:r>
              <a:rPr sz="1368" i="1" spc="-9" dirty="0">
                <a:latin typeface="Georgia"/>
                <a:cs typeface="Georgia"/>
              </a:rPr>
              <a:t>продукта</a:t>
            </a:r>
            <a:endParaRPr sz="1368">
              <a:latin typeface="Georgia"/>
              <a:cs typeface="Georgia"/>
            </a:endParaRPr>
          </a:p>
          <a:p>
            <a:pPr>
              <a:spcBef>
                <a:spcPts val="9"/>
              </a:spcBef>
            </a:pPr>
            <a:endParaRPr sz="2009">
              <a:latin typeface="Times New Roman"/>
              <a:cs typeface="Times New Roman"/>
            </a:endParaRPr>
          </a:p>
          <a:p>
            <a:pPr marL="10860"/>
            <a:r>
              <a:rPr sz="1539" i="1" spc="-4" dirty="0">
                <a:latin typeface="Georgia"/>
                <a:cs typeface="Georgia"/>
              </a:rPr>
              <a:t>Задачи:</a:t>
            </a:r>
            <a:endParaRPr sz="1539">
              <a:latin typeface="Georgia"/>
              <a:cs typeface="Georgia"/>
            </a:endParaRPr>
          </a:p>
        </p:txBody>
      </p:sp>
      <p:sp>
        <p:nvSpPr>
          <p:cNvPr id="8" name="object 8"/>
          <p:cNvSpPr/>
          <p:nvPr/>
        </p:nvSpPr>
        <p:spPr>
          <a:xfrm>
            <a:off x="1056676" y="2377179"/>
            <a:ext cx="1659295" cy="1677022"/>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1118479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29527" y="1859302"/>
            <a:ext cx="2034156" cy="222645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331640" y="387264"/>
            <a:ext cx="6454271" cy="611130"/>
          </a:xfrm>
          <a:prstGeom prst="rect">
            <a:avLst/>
          </a:prstGeom>
        </p:spPr>
        <p:txBody>
          <a:bodyPr vert="horz" wrap="square" lIns="0" tIns="10860" rIns="0" bIns="0" numCol="1" rtlCol="0" anchor="b" anchorCtr="0" compatLnSpc="1">
            <a:prstTxWarp prst="textNoShape">
              <a:avLst/>
            </a:prstTxWarp>
            <a:spAutoFit/>
          </a:bodyPr>
          <a:lstStyle/>
          <a:p>
            <a:pPr marL="10860">
              <a:spcBef>
                <a:spcPts val="86"/>
              </a:spcBef>
            </a:pPr>
            <a:r>
              <a:rPr dirty="0"/>
              <a:t>Команда</a:t>
            </a:r>
            <a:r>
              <a:rPr spc="-47" dirty="0"/>
              <a:t> </a:t>
            </a:r>
            <a:r>
              <a:rPr spc="-4" dirty="0"/>
              <a:t>разработки</a:t>
            </a:r>
          </a:p>
        </p:txBody>
      </p:sp>
      <p:sp>
        <p:nvSpPr>
          <p:cNvPr id="4" name="object 4"/>
          <p:cNvSpPr txBox="1"/>
          <p:nvPr/>
        </p:nvSpPr>
        <p:spPr>
          <a:xfrm>
            <a:off x="1053580" y="4049641"/>
            <a:ext cx="1498660" cy="502787"/>
          </a:xfrm>
          <a:prstGeom prst="rect">
            <a:avLst/>
          </a:prstGeom>
        </p:spPr>
        <p:txBody>
          <a:bodyPr vert="horz" wrap="square" lIns="0" tIns="40724" rIns="0" bIns="0" rtlCol="0">
            <a:spAutoFit/>
          </a:bodyPr>
          <a:lstStyle/>
          <a:p>
            <a:pPr marL="10860" marR="4344" indent="200363">
              <a:lnSpc>
                <a:spcPts val="1847"/>
              </a:lnSpc>
              <a:spcBef>
                <a:spcPts val="321"/>
              </a:spcBef>
            </a:pPr>
            <a:r>
              <a:rPr sz="1710" b="1" i="1" dirty="0">
                <a:latin typeface="Georgia"/>
                <a:cs typeface="Georgia"/>
              </a:rPr>
              <a:t>Команда  разработки</a:t>
            </a:r>
            <a:endParaRPr sz="1710">
              <a:latin typeface="Georgia"/>
              <a:cs typeface="Georgia"/>
            </a:endParaRPr>
          </a:p>
        </p:txBody>
      </p:sp>
      <p:sp>
        <p:nvSpPr>
          <p:cNvPr id="5" name="object 5"/>
          <p:cNvSpPr txBox="1"/>
          <p:nvPr/>
        </p:nvSpPr>
        <p:spPr>
          <a:xfrm>
            <a:off x="3944734" y="3223660"/>
            <a:ext cx="4565158" cy="3129482"/>
          </a:xfrm>
          <a:prstGeom prst="rect">
            <a:avLst/>
          </a:prstGeom>
        </p:spPr>
        <p:txBody>
          <a:bodyPr vert="horz" wrap="square" lIns="0" tIns="53756" rIns="0" bIns="0" rtlCol="0">
            <a:spAutoFit/>
          </a:bodyPr>
          <a:lstStyle/>
          <a:p>
            <a:pPr marL="394209" indent="-251947">
              <a:spcBef>
                <a:spcPts val="423"/>
              </a:spcBef>
              <a:buFont typeface="Arial"/>
              <a:buChar char="•"/>
              <a:tabLst>
                <a:tab pos="393667" algn="l"/>
                <a:tab pos="394209" algn="l"/>
              </a:tabLst>
            </a:pPr>
            <a:r>
              <a:rPr sz="1600" i="1" spc="-4" dirty="0">
                <a:latin typeface="Georgia"/>
                <a:cs typeface="Georgia"/>
              </a:rPr>
              <a:t>Достижение целей</a:t>
            </a:r>
            <a:r>
              <a:rPr sz="1600" i="1" spc="13" dirty="0">
                <a:latin typeface="Georgia"/>
                <a:cs typeface="Georgia"/>
              </a:rPr>
              <a:t> </a:t>
            </a:r>
            <a:r>
              <a:rPr sz="1600" i="1" spc="-9" dirty="0">
                <a:latin typeface="Georgia"/>
                <a:cs typeface="Georgia"/>
              </a:rPr>
              <a:t>спринта</a:t>
            </a:r>
            <a:endParaRPr sz="1600" dirty="0">
              <a:latin typeface="Georgia"/>
              <a:cs typeface="Georgia"/>
            </a:endParaRPr>
          </a:p>
          <a:p>
            <a:pPr marL="394209" marR="807423" indent="-251947">
              <a:spcBef>
                <a:spcPts val="338"/>
              </a:spcBef>
              <a:buFont typeface="Arial"/>
              <a:buChar char="•"/>
              <a:tabLst>
                <a:tab pos="393667" algn="l"/>
                <a:tab pos="394209" algn="l"/>
              </a:tabLst>
            </a:pPr>
            <a:r>
              <a:rPr sz="1600" i="1" spc="-9" dirty="0">
                <a:latin typeface="Georgia"/>
                <a:cs typeface="Georgia"/>
              </a:rPr>
              <a:t>Максимально </a:t>
            </a:r>
            <a:r>
              <a:rPr sz="1600" i="1" spc="-4" dirty="0">
                <a:latin typeface="Georgia"/>
                <a:cs typeface="Georgia"/>
              </a:rPr>
              <a:t>качественная реализация  требований из Бэклога</a:t>
            </a:r>
            <a:r>
              <a:rPr sz="1600" i="1" spc="34" dirty="0">
                <a:latin typeface="Georgia"/>
                <a:cs typeface="Georgia"/>
              </a:rPr>
              <a:t> </a:t>
            </a:r>
            <a:r>
              <a:rPr sz="1600" i="1" spc="-9" dirty="0">
                <a:latin typeface="Georgia"/>
                <a:cs typeface="Georgia"/>
              </a:rPr>
              <a:t>спринта</a:t>
            </a:r>
            <a:endParaRPr sz="1600" dirty="0">
              <a:latin typeface="Georgia"/>
              <a:cs typeface="Georgia"/>
            </a:endParaRPr>
          </a:p>
          <a:p>
            <a:pPr marL="394209" indent="-251947">
              <a:spcBef>
                <a:spcPts val="350"/>
              </a:spcBef>
              <a:buFont typeface="Arial"/>
              <a:buChar char="•"/>
              <a:tabLst>
                <a:tab pos="393667" algn="l"/>
                <a:tab pos="394209" algn="l"/>
              </a:tabLst>
            </a:pPr>
            <a:r>
              <a:rPr sz="1600" i="1" spc="-4" dirty="0">
                <a:latin typeface="Georgia"/>
                <a:cs typeface="Georgia"/>
              </a:rPr>
              <a:t>Самостоятельная координация</a:t>
            </a:r>
            <a:r>
              <a:rPr sz="1600" i="1" spc="64" dirty="0">
                <a:latin typeface="Georgia"/>
                <a:cs typeface="Georgia"/>
              </a:rPr>
              <a:t> </a:t>
            </a:r>
            <a:r>
              <a:rPr sz="1600" i="1" spc="-9" dirty="0">
                <a:latin typeface="Georgia"/>
                <a:cs typeface="Georgia"/>
              </a:rPr>
              <a:t>работы</a:t>
            </a:r>
            <a:endParaRPr sz="1600" dirty="0">
              <a:latin typeface="Georgia"/>
              <a:cs typeface="Georgia"/>
            </a:endParaRPr>
          </a:p>
          <a:p>
            <a:pPr>
              <a:lnSpc>
                <a:spcPct val="100000"/>
              </a:lnSpc>
            </a:pPr>
            <a:endParaRPr sz="1600" dirty="0">
              <a:latin typeface="Times New Roman"/>
              <a:cs typeface="Times New Roman"/>
            </a:endParaRPr>
          </a:p>
          <a:p>
            <a:pPr marL="10860" marR="940999">
              <a:spcBef>
                <a:spcPts val="4"/>
              </a:spcBef>
            </a:pPr>
            <a:r>
              <a:rPr sz="1400" i="1" dirty="0">
                <a:latin typeface="Georgia"/>
                <a:cs typeface="Georgia"/>
              </a:rPr>
              <a:t>Численность команды </a:t>
            </a:r>
            <a:r>
              <a:rPr sz="1400" i="1" spc="-4" dirty="0">
                <a:latin typeface="Georgia"/>
                <a:cs typeface="Georgia"/>
              </a:rPr>
              <a:t>разработки </a:t>
            </a:r>
            <a:r>
              <a:rPr sz="1400" i="1" dirty="0">
                <a:latin typeface="Georgia"/>
                <a:cs typeface="Georgia"/>
              </a:rPr>
              <a:t>– 3-9</a:t>
            </a:r>
            <a:r>
              <a:rPr sz="1400" i="1" spc="-77" dirty="0">
                <a:latin typeface="Georgia"/>
                <a:cs typeface="Georgia"/>
              </a:rPr>
              <a:t> </a:t>
            </a:r>
            <a:r>
              <a:rPr sz="1400" i="1" spc="-4" dirty="0">
                <a:latin typeface="Georgia"/>
                <a:cs typeface="Georgia"/>
              </a:rPr>
              <a:t>человек.  Ключевые характеристики:</a:t>
            </a:r>
            <a:r>
              <a:rPr sz="1400" i="1" spc="-13" dirty="0">
                <a:latin typeface="Georgia"/>
                <a:cs typeface="Georgia"/>
              </a:rPr>
              <a:t> </a:t>
            </a:r>
            <a:r>
              <a:rPr sz="1400" i="1" spc="-4" dirty="0">
                <a:latin typeface="Georgia"/>
                <a:cs typeface="Georgia"/>
              </a:rPr>
              <a:t>самоорганизация,</a:t>
            </a:r>
            <a:endParaRPr sz="1400" dirty="0">
              <a:latin typeface="Georgia"/>
              <a:cs typeface="Georgia"/>
            </a:endParaRPr>
          </a:p>
          <a:p>
            <a:pPr marL="10860" marR="4344"/>
            <a:r>
              <a:rPr sz="1400" i="1" spc="-4" dirty="0">
                <a:latin typeface="Georgia"/>
                <a:cs typeface="Georgia"/>
              </a:rPr>
              <a:t>кроссфункциональность, коллективная </a:t>
            </a:r>
            <a:r>
              <a:rPr sz="1400" i="1" dirty="0">
                <a:latin typeface="Georgia"/>
                <a:cs typeface="Georgia"/>
              </a:rPr>
              <a:t>ответственность </a:t>
            </a:r>
            <a:r>
              <a:rPr sz="1400" i="1" spc="-4" dirty="0">
                <a:latin typeface="Georgia"/>
                <a:cs typeface="Georgia"/>
              </a:rPr>
              <a:t>за  создание релиза </a:t>
            </a:r>
            <a:r>
              <a:rPr sz="1400" i="1" dirty="0">
                <a:latin typeface="Georgia"/>
                <a:cs typeface="Georgia"/>
              </a:rPr>
              <a:t>(версии) </a:t>
            </a:r>
            <a:r>
              <a:rPr sz="1400" i="1" spc="-4" dirty="0">
                <a:latin typeface="Georgia"/>
                <a:cs typeface="Georgia"/>
              </a:rPr>
              <a:t>продукта наивысшего качества,  отсутствие </a:t>
            </a:r>
            <a:r>
              <a:rPr sz="1400" i="1" dirty="0">
                <a:latin typeface="Georgia"/>
                <a:cs typeface="Georgia"/>
              </a:rPr>
              <a:t>подкоманд </a:t>
            </a:r>
            <a:r>
              <a:rPr sz="1400" i="1" spc="-4" dirty="0">
                <a:latin typeface="Georgia"/>
                <a:cs typeface="Georgia"/>
              </a:rPr>
              <a:t>внутри</a:t>
            </a:r>
            <a:r>
              <a:rPr sz="1400" i="1" spc="-64" dirty="0">
                <a:latin typeface="Georgia"/>
                <a:cs typeface="Georgia"/>
              </a:rPr>
              <a:t> </a:t>
            </a:r>
            <a:r>
              <a:rPr sz="1400" i="1" dirty="0">
                <a:latin typeface="Georgia"/>
                <a:cs typeface="Georgia"/>
              </a:rPr>
              <a:t>команды.</a:t>
            </a:r>
            <a:endParaRPr sz="1400" dirty="0">
              <a:latin typeface="Georgia"/>
              <a:cs typeface="Georgia"/>
            </a:endParaRPr>
          </a:p>
        </p:txBody>
      </p:sp>
      <p:sp>
        <p:nvSpPr>
          <p:cNvPr id="6" name="object 6"/>
          <p:cNvSpPr/>
          <p:nvPr/>
        </p:nvSpPr>
        <p:spPr>
          <a:xfrm>
            <a:off x="3944734" y="2615488"/>
            <a:ext cx="1073823" cy="423534"/>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3944734" y="1537322"/>
            <a:ext cx="2353548" cy="421362"/>
          </a:xfrm>
          <a:prstGeom prst="rect">
            <a:avLst/>
          </a:prstGeom>
          <a:blipFill>
            <a:blip r:embed="rId4" cstate="print"/>
            <a:stretch>
              <a:fillRect/>
            </a:stretch>
          </a:blipFill>
        </p:spPr>
        <p:txBody>
          <a:bodyPr wrap="square" lIns="0" tIns="0" rIns="0" bIns="0" rtlCol="0"/>
          <a:lstStyle/>
          <a:p>
            <a:endParaRPr/>
          </a:p>
        </p:txBody>
      </p:sp>
      <p:sp>
        <p:nvSpPr>
          <p:cNvPr id="8" name="object 8"/>
          <p:cNvSpPr txBox="1"/>
          <p:nvPr/>
        </p:nvSpPr>
        <p:spPr>
          <a:xfrm>
            <a:off x="4026943" y="1635017"/>
            <a:ext cx="4165298" cy="1353065"/>
          </a:xfrm>
          <a:prstGeom prst="rect">
            <a:avLst/>
          </a:prstGeom>
        </p:spPr>
        <p:txBody>
          <a:bodyPr vert="horz" wrap="square" lIns="0" tIns="10860" rIns="0" bIns="0" rtlCol="0">
            <a:spAutoFit/>
          </a:bodyPr>
          <a:lstStyle/>
          <a:p>
            <a:pPr marL="10860">
              <a:spcBef>
                <a:spcPts val="86"/>
              </a:spcBef>
            </a:pPr>
            <a:r>
              <a:rPr sz="1539" i="1" spc="-4" dirty="0">
                <a:latin typeface="Georgia"/>
                <a:cs typeface="Georgia"/>
              </a:rPr>
              <a:t>Ответственность:</a:t>
            </a:r>
            <a:endParaRPr sz="1539">
              <a:latin typeface="Georgia"/>
              <a:cs typeface="Georgia"/>
            </a:endParaRPr>
          </a:p>
          <a:p>
            <a:pPr>
              <a:spcBef>
                <a:spcPts val="34"/>
              </a:spcBef>
            </a:pPr>
            <a:endParaRPr sz="1582">
              <a:latin typeface="Times New Roman"/>
              <a:cs typeface="Times New Roman"/>
            </a:endParaRPr>
          </a:p>
          <a:p>
            <a:pPr marL="64073" marR="4344"/>
            <a:r>
              <a:rPr sz="1368" i="1" spc="-4" dirty="0">
                <a:latin typeface="Georgia"/>
                <a:cs typeface="Georgia"/>
              </a:rPr>
              <a:t>Создание качественной версии </a:t>
            </a:r>
            <a:r>
              <a:rPr sz="1368" i="1" spc="-9" dirty="0">
                <a:latin typeface="Georgia"/>
                <a:cs typeface="Georgia"/>
              </a:rPr>
              <a:t>продукта </a:t>
            </a:r>
            <a:r>
              <a:rPr sz="1368" i="1" spc="-4" dirty="0">
                <a:latin typeface="Georgia"/>
                <a:cs typeface="Georgia"/>
              </a:rPr>
              <a:t>в конце  каждого</a:t>
            </a:r>
            <a:r>
              <a:rPr sz="1368" i="1" spc="9" dirty="0">
                <a:latin typeface="Georgia"/>
                <a:cs typeface="Georgia"/>
              </a:rPr>
              <a:t> </a:t>
            </a:r>
            <a:r>
              <a:rPr sz="1368" i="1" spc="-9" dirty="0">
                <a:latin typeface="Georgia"/>
                <a:cs typeface="Georgia"/>
              </a:rPr>
              <a:t>спринта</a:t>
            </a:r>
            <a:endParaRPr sz="1368">
              <a:latin typeface="Georgia"/>
              <a:cs typeface="Georgia"/>
            </a:endParaRPr>
          </a:p>
          <a:p>
            <a:pPr>
              <a:lnSpc>
                <a:spcPct val="100000"/>
              </a:lnSpc>
            </a:pPr>
            <a:endParaRPr sz="1325">
              <a:latin typeface="Times New Roman"/>
              <a:cs typeface="Times New Roman"/>
            </a:endParaRPr>
          </a:p>
          <a:p>
            <a:pPr marL="10860"/>
            <a:r>
              <a:rPr sz="1539" i="1" spc="-4" dirty="0">
                <a:latin typeface="Georgia"/>
                <a:cs typeface="Georgia"/>
              </a:rPr>
              <a:t>Задачи:</a:t>
            </a:r>
            <a:endParaRPr sz="1539">
              <a:latin typeface="Georgia"/>
              <a:cs typeface="Georgia"/>
            </a:endParaRPr>
          </a:p>
        </p:txBody>
      </p:sp>
    </p:spTree>
    <p:extLst>
      <p:ext uri="{BB962C8B-B14F-4D97-AF65-F5344CB8AC3E}">
        <p14:creationId xmlns:p14="http://schemas.microsoft.com/office/powerpoint/2010/main" val="15476741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sz="3200" b="1" dirty="0"/>
              <a:t>Внутри команды разработки (</a:t>
            </a:r>
            <a:r>
              <a:rPr lang="en-US" sz="3200" b="1" dirty="0"/>
              <a:t>team)</a:t>
            </a:r>
            <a:endParaRPr lang="ru-RU" sz="3200" b="1" dirty="0"/>
          </a:p>
        </p:txBody>
      </p:sp>
      <p:sp>
        <p:nvSpPr>
          <p:cNvPr id="6" name="Содержимое 2"/>
          <p:cNvSpPr txBox="1">
            <a:spLocks/>
          </p:cNvSpPr>
          <p:nvPr/>
        </p:nvSpPr>
        <p:spPr>
          <a:xfrm>
            <a:off x="457200" y="1340767"/>
            <a:ext cx="8229600" cy="2088233"/>
          </a:xfrm>
          <a:prstGeom prst="rect">
            <a:avLst/>
          </a:prstGeom>
        </p:spPr>
        <p:txBody>
          <a:bodyPr vert="horz" lIns="91440" tIns="45720" rIns="91440" bIns="45720" rtlCol="0">
            <a:normAutofit lnSpcReduction="10000"/>
          </a:bodyPr>
          <a:lstStyle/>
          <a:p>
            <a:pPr marR="0" lvl="0" algn="l" defTabSz="914400" rtl="0" eaLnBrk="1" fontAlgn="auto" latinLnBrk="0" hangingPunct="1">
              <a:lnSpc>
                <a:spcPct val="100000"/>
              </a:lnSpc>
              <a:spcBef>
                <a:spcPts val="0"/>
              </a:spcBef>
              <a:spcAft>
                <a:spcPts val="0"/>
              </a:spcAft>
              <a:buClrTx/>
              <a:buSzTx/>
              <a:tabLst/>
              <a:defRPr/>
            </a:pPr>
            <a:endParaRPr kumimoji="0" lang="ru-RU" sz="2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ru-RU" sz="2200" b="0" i="0" u="none" strike="noStrike" kern="1200" cap="none" spc="0" normalizeH="0" baseline="0" noProof="0" dirty="0">
                <a:ln>
                  <a:noFill/>
                </a:ln>
                <a:solidFill>
                  <a:schemeClr val="tx1"/>
                </a:solidFill>
                <a:effectLst/>
                <a:uLnTx/>
                <a:uFillTx/>
                <a:latin typeface="+mn-lt"/>
                <a:ea typeface="+mn-ea"/>
                <a:cs typeface="+mn-cs"/>
              </a:rPr>
              <a:t>Самоорганизация</a:t>
            </a:r>
          </a:p>
          <a:p>
            <a:pPr marL="342900" marR="0" lvl="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ru-RU" sz="2200" b="0" i="0" u="none" strike="noStrike" kern="1200" cap="none" spc="0" normalizeH="0" baseline="0" noProof="0" dirty="0" err="1">
                <a:ln>
                  <a:noFill/>
                </a:ln>
                <a:solidFill>
                  <a:schemeClr val="tx1"/>
                </a:solidFill>
                <a:effectLst/>
                <a:uLnTx/>
                <a:uFillTx/>
                <a:latin typeface="+mn-lt"/>
                <a:ea typeface="+mn-ea"/>
                <a:cs typeface="+mn-cs"/>
              </a:rPr>
              <a:t>Кроссфункциональность</a:t>
            </a:r>
            <a:endParaRPr kumimoji="0" lang="ru-RU" sz="2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lang="ru-RU" sz="2200" dirty="0"/>
              <a:t>Обладает всеми необходимыми компетенциями</a:t>
            </a:r>
            <a:endParaRPr kumimoji="0" lang="ru-RU" sz="2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ru-RU" sz="2200" b="0" i="0" u="none" strike="noStrike" kern="1200" cap="none" spc="0" normalizeH="0" baseline="0" noProof="0" dirty="0">
                <a:ln>
                  <a:noFill/>
                </a:ln>
                <a:solidFill>
                  <a:schemeClr val="tx1"/>
                </a:solidFill>
                <a:effectLst/>
                <a:uLnTx/>
                <a:uFillTx/>
                <a:latin typeface="+mn-lt"/>
                <a:ea typeface="+mn-ea"/>
                <a:cs typeface="+mn-cs"/>
              </a:rPr>
              <a:t>Нет деления по ролям </a:t>
            </a:r>
          </a:p>
          <a:p>
            <a:pPr marL="342900" marR="0" lvl="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ru-RU" sz="2200" b="0" i="0" u="none" strike="noStrike" kern="1200" cap="none" spc="0" normalizeH="0" baseline="0" noProof="0" dirty="0">
                <a:ln>
                  <a:noFill/>
                </a:ln>
                <a:solidFill>
                  <a:schemeClr val="tx1"/>
                </a:solidFill>
                <a:effectLst/>
                <a:uLnTx/>
                <a:uFillTx/>
                <a:latin typeface="+mn-lt"/>
                <a:ea typeface="+mn-ea"/>
                <a:cs typeface="+mn-cs"/>
              </a:rPr>
              <a:t>Вся команда отвечает за итоговый результат</a:t>
            </a:r>
          </a:p>
        </p:txBody>
      </p:sp>
      <p:pic>
        <p:nvPicPr>
          <p:cNvPr id="28679" name="Picture 7"/>
          <p:cNvPicPr>
            <a:picLocks noChangeAspect="1" noChangeArrowheads="1"/>
          </p:cNvPicPr>
          <p:nvPr/>
        </p:nvPicPr>
        <p:blipFill>
          <a:blip r:embed="rId2" cstate="print"/>
          <a:srcRect/>
          <a:stretch>
            <a:fillRect/>
          </a:stretch>
        </p:blipFill>
        <p:spPr bwMode="auto">
          <a:xfrm>
            <a:off x="179512" y="3861048"/>
            <a:ext cx="4107557" cy="2135725"/>
          </a:xfrm>
          <a:prstGeom prst="rect">
            <a:avLst/>
          </a:prstGeom>
          <a:noFill/>
          <a:ln w="9525">
            <a:noFill/>
            <a:miter lim="800000"/>
            <a:headEnd/>
            <a:tailEnd/>
          </a:ln>
        </p:spPr>
      </p:pic>
      <p:pic>
        <p:nvPicPr>
          <p:cNvPr id="28680" name="Picture 8"/>
          <p:cNvPicPr>
            <a:picLocks noChangeAspect="1" noChangeArrowheads="1"/>
          </p:cNvPicPr>
          <p:nvPr/>
        </p:nvPicPr>
        <p:blipFill>
          <a:blip r:embed="rId3" cstate="print"/>
          <a:srcRect/>
          <a:stretch>
            <a:fillRect/>
          </a:stretch>
        </p:blipFill>
        <p:spPr bwMode="auto">
          <a:xfrm>
            <a:off x="4658153" y="4005064"/>
            <a:ext cx="4306335" cy="2084911"/>
          </a:xfrm>
          <a:prstGeom prst="rect">
            <a:avLst/>
          </a:prstGeom>
          <a:noFill/>
          <a:ln w="9525">
            <a:noFill/>
            <a:miter lim="800000"/>
            <a:headEnd/>
            <a:tailEnd/>
          </a:ln>
        </p:spPr>
      </p:pic>
    </p:spTree>
    <p:extLst>
      <p:ext uri="{BB962C8B-B14F-4D97-AF65-F5344CB8AC3E}">
        <p14:creationId xmlns:p14="http://schemas.microsoft.com/office/powerpoint/2010/main" val="23975928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54609" y="267023"/>
            <a:ext cx="4654071" cy="611130"/>
          </a:xfrm>
          <a:prstGeom prst="rect">
            <a:avLst/>
          </a:prstGeom>
        </p:spPr>
        <p:txBody>
          <a:bodyPr vert="horz" wrap="square" lIns="0" tIns="10860" rIns="0" bIns="0" numCol="1" rtlCol="0" anchor="b" anchorCtr="0" compatLnSpc="1">
            <a:prstTxWarp prst="textNoShape">
              <a:avLst/>
            </a:prstTxWarp>
            <a:spAutoFit/>
          </a:bodyPr>
          <a:lstStyle/>
          <a:p>
            <a:pPr marL="10860">
              <a:spcBef>
                <a:spcPts val="86"/>
              </a:spcBef>
            </a:pPr>
            <a:r>
              <a:rPr spc="-4" dirty="0"/>
              <a:t>Скра</a:t>
            </a:r>
            <a:r>
              <a:rPr dirty="0"/>
              <a:t>м-</a:t>
            </a:r>
            <a:r>
              <a:rPr spc="-4" dirty="0"/>
              <a:t>маст</a:t>
            </a:r>
            <a:r>
              <a:rPr spc="-13" dirty="0"/>
              <a:t>е</a:t>
            </a:r>
            <a:r>
              <a:rPr dirty="0"/>
              <a:t>р</a:t>
            </a:r>
          </a:p>
        </p:txBody>
      </p:sp>
      <p:sp>
        <p:nvSpPr>
          <p:cNvPr id="3" name="object 3"/>
          <p:cNvSpPr txBox="1"/>
          <p:nvPr/>
        </p:nvSpPr>
        <p:spPr>
          <a:xfrm>
            <a:off x="856539" y="4049641"/>
            <a:ext cx="1811967" cy="274115"/>
          </a:xfrm>
          <a:prstGeom prst="rect">
            <a:avLst/>
          </a:prstGeom>
        </p:spPr>
        <p:txBody>
          <a:bodyPr vert="horz" wrap="square" lIns="0" tIns="10860" rIns="0" bIns="0" rtlCol="0">
            <a:spAutoFit/>
          </a:bodyPr>
          <a:lstStyle/>
          <a:p>
            <a:pPr marL="10860">
              <a:spcBef>
                <a:spcPts val="86"/>
              </a:spcBef>
            </a:pPr>
            <a:r>
              <a:rPr sz="1710" b="1" i="1" spc="-4" dirty="0">
                <a:latin typeface="Georgia"/>
                <a:cs typeface="Georgia"/>
              </a:rPr>
              <a:t>Скрам-мастер</a:t>
            </a:r>
            <a:endParaRPr sz="1710">
              <a:latin typeface="Georgia"/>
              <a:cs typeface="Georgia"/>
            </a:endParaRPr>
          </a:p>
        </p:txBody>
      </p:sp>
      <p:sp>
        <p:nvSpPr>
          <p:cNvPr id="4" name="object 4"/>
          <p:cNvSpPr/>
          <p:nvPr/>
        </p:nvSpPr>
        <p:spPr>
          <a:xfrm>
            <a:off x="1030559" y="2372839"/>
            <a:ext cx="1466402" cy="1681362"/>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944734" y="2615488"/>
            <a:ext cx="1073823" cy="423534"/>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3944734" y="1537322"/>
            <a:ext cx="2353548" cy="421362"/>
          </a:xfrm>
          <a:prstGeom prst="rect">
            <a:avLst/>
          </a:prstGeom>
          <a:blipFill>
            <a:blip r:embed="rId4" cstate="print"/>
            <a:stretch>
              <a:fillRect/>
            </a:stretch>
          </a:blipFill>
        </p:spPr>
        <p:txBody>
          <a:bodyPr wrap="square" lIns="0" tIns="0" rIns="0" bIns="0" rtlCol="0"/>
          <a:lstStyle/>
          <a:p>
            <a:endParaRPr/>
          </a:p>
        </p:txBody>
      </p:sp>
      <p:sp>
        <p:nvSpPr>
          <p:cNvPr id="7" name="object 7"/>
          <p:cNvSpPr txBox="1">
            <a:spLocks noGrp="1"/>
          </p:cNvSpPr>
          <p:nvPr>
            <p:ph type="body" idx="1"/>
          </p:nvPr>
        </p:nvSpPr>
        <p:spPr>
          <a:xfrm>
            <a:off x="390955" y="1665631"/>
            <a:ext cx="7037188" cy="1890070"/>
          </a:xfrm>
          <a:prstGeom prst="rect">
            <a:avLst/>
          </a:prstGeom>
        </p:spPr>
        <p:txBody>
          <a:bodyPr vert="horz" wrap="square" lIns="0" tIns="10860" rIns="0" bIns="0" numCol="1" rtlCol="0" anchor="t" anchorCtr="0" compatLnSpc="1">
            <a:prstTxWarp prst="textNoShape">
              <a:avLst/>
            </a:prstTxWarp>
            <a:spAutoFit/>
          </a:bodyPr>
          <a:lstStyle/>
          <a:p>
            <a:pPr marL="2904988">
              <a:spcBef>
                <a:spcPts val="86"/>
              </a:spcBef>
            </a:pPr>
            <a:r>
              <a:rPr spc="-4" dirty="0"/>
              <a:t>Ответственность:</a:t>
            </a:r>
          </a:p>
          <a:p>
            <a:pPr marL="2958200" marR="4344">
              <a:spcBef>
                <a:spcPts val="1471"/>
              </a:spcBef>
            </a:pPr>
            <a:r>
              <a:rPr sz="1368" spc="-4" dirty="0"/>
              <a:t>Развитие </a:t>
            </a:r>
            <a:r>
              <a:rPr sz="1368" spc="-9" dirty="0"/>
              <a:t>продуктивности работы команда </a:t>
            </a:r>
            <a:r>
              <a:rPr sz="1368" spc="-4" dirty="0"/>
              <a:t>и  </a:t>
            </a:r>
            <a:r>
              <a:rPr sz="1368" i="1" spc="-4" dirty="0"/>
              <a:t>поддержание </a:t>
            </a:r>
            <a:r>
              <a:rPr sz="1368" i="1" spc="-9" dirty="0"/>
              <a:t>работы процесса по</a:t>
            </a:r>
            <a:r>
              <a:rPr sz="1368" i="1" spc="97" dirty="0"/>
              <a:t> </a:t>
            </a:r>
            <a:r>
              <a:rPr sz="1368" i="1" spc="-9" dirty="0"/>
              <a:t>Скрам</a:t>
            </a:r>
            <a:endParaRPr sz="1368"/>
          </a:p>
          <a:p>
            <a:pPr marL="2894129">
              <a:spcBef>
                <a:spcPts val="38"/>
              </a:spcBef>
            </a:pPr>
            <a:endParaRPr sz="1625">
              <a:latin typeface="Times New Roman"/>
              <a:cs typeface="Times New Roman"/>
            </a:endParaRPr>
          </a:p>
          <a:p>
            <a:pPr marL="2904988"/>
            <a:r>
              <a:rPr spc="-4" dirty="0"/>
              <a:t>Задачи:</a:t>
            </a:r>
          </a:p>
        </p:txBody>
      </p:sp>
      <p:sp>
        <p:nvSpPr>
          <p:cNvPr id="8" name="object 8"/>
          <p:cNvSpPr txBox="1"/>
          <p:nvPr/>
        </p:nvSpPr>
        <p:spPr>
          <a:xfrm>
            <a:off x="3136565" y="3762385"/>
            <a:ext cx="4963827" cy="2077650"/>
          </a:xfrm>
          <a:prstGeom prst="rect">
            <a:avLst/>
          </a:prstGeom>
        </p:spPr>
        <p:txBody>
          <a:bodyPr vert="horz" wrap="square" lIns="0" tIns="10317" rIns="0" bIns="0" rtlCol="0">
            <a:spAutoFit/>
          </a:bodyPr>
          <a:lstStyle/>
          <a:p>
            <a:pPr marL="262263" marR="4344" indent="-251404">
              <a:spcBef>
                <a:spcPts val="81"/>
              </a:spcBef>
              <a:buFont typeface="Arial"/>
              <a:buChar char="•"/>
              <a:tabLst>
                <a:tab pos="262263" algn="l"/>
                <a:tab pos="262806" algn="l"/>
              </a:tabLst>
            </a:pPr>
            <a:r>
              <a:rPr i="1" spc="-4" dirty="0">
                <a:latin typeface="Georgia"/>
                <a:cs typeface="Georgia"/>
              </a:rPr>
              <a:t>Обеспечение </a:t>
            </a:r>
            <a:r>
              <a:rPr i="1" spc="-9" dirty="0">
                <a:latin typeface="Georgia"/>
                <a:cs typeface="Georgia"/>
              </a:rPr>
              <a:t>понимания </a:t>
            </a:r>
            <a:r>
              <a:rPr i="1" spc="-4" dirty="0">
                <a:latin typeface="Georgia"/>
                <a:cs typeface="Georgia"/>
              </a:rPr>
              <a:t>и применения </a:t>
            </a:r>
            <a:r>
              <a:rPr i="1" spc="-9" dirty="0">
                <a:latin typeface="Georgia"/>
                <a:cs typeface="Georgia"/>
              </a:rPr>
              <a:t>командой  фреймворка Скрам </a:t>
            </a:r>
            <a:r>
              <a:rPr i="1" spc="-4" dirty="0">
                <a:latin typeface="Georgia"/>
                <a:cs typeface="Georgia"/>
              </a:rPr>
              <a:t>в</a:t>
            </a:r>
            <a:r>
              <a:rPr i="1" spc="47" dirty="0">
                <a:latin typeface="Georgia"/>
                <a:cs typeface="Georgia"/>
              </a:rPr>
              <a:t> </a:t>
            </a:r>
            <a:r>
              <a:rPr i="1" spc="-9" dirty="0">
                <a:latin typeface="Georgia"/>
                <a:cs typeface="Georgia"/>
              </a:rPr>
              <a:t>работе</a:t>
            </a:r>
            <a:endParaRPr dirty="0">
              <a:latin typeface="Georgia"/>
              <a:cs typeface="Georgia"/>
            </a:endParaRPr>
          </a:p>
          <a:p>
            <a:pPr marL="262263" indent="-251404">
              <a:spcBef>
                <a:spcPts val="338"/>
              </a:spcBef>
              <a:buFont typeface="Arial"/>
              <a:buChar char="•"/>
              <a:tabLst>
                <a:tab pos="262263" algn="l"/>
                <a:tab pos="262806" algn="l"/>
              </a:tabLst>
            </a:pPr>
            <a:r>
              <a:rPr i="1" spc="-4" dirty="0">
                <a:latin typeface="Georgia"/>
                <a:cs typeface="Georgia"/>
              </a:rPr>
              <a:t>Фасилитация (модерация) всех</a:t>
            </a:r>
            <a:r>
              <a:rPr i="1" spc="30" dirty="0">
                <a:latin typeface="Georgia"/>
                <a:cs typeface="Georgia"/>
              </a:rPr>
              <a:t> </a:t>
            </a:r>
            <a:r>
              <a:rPr i="1" spc="-4" dirty="0">
                <a:latin typeface="Georgia"/>
                <a:cs typeface="Georgia"/>
              </a:rPr>
              <a:t>встреч</a:t>
            </a:r>
            <a:endParaRPr dirty="0">
              <a:latin typeface="Georgia"/>
              <a:cs typeface="Georgia"/>
            </a:endParaRPr>
          </a:p>
          <a:p>
            <a:pPr marL="262263" marR="124887" indent="-251404">
              <a:spcBef>
                <a:spcPts val="350"/>
              </a:spcBef>
              <a:buFont typeface="Arial"/>
              <a:buChar char="•"/>
              <a:tabLst>
                <a:tab pos="262263" algn="l"/>
                <a:tab pos="262806" algn="l"/>
              </a:tabLst>
            </a:pPr>
            <a:r>
              <a:rPr i="1" spc="-9" dirty="0">
                <a:latin typeface="Georgia"/>
                <a:cs typeface="Georgia"/>
              </a:rPr>
              <a:t>Устранение препятствий, </a:t>
            </a:r>
            <a:r>
              <a:rPr i="1" spc="-4" dirty="0">
                <a:latin typeface="Georgia"/>
                <a:cs typeface="Georgia"/>
              </a:rPr>
              <a:t>мешающих </a:t>
            </a:r>
            <a:r>
              <a:rPr i="1" spc="-9" dirty="0">
                <a:latin typeface="Georgia"/>
                <a:cs typeface="Georgia"/>
              </a:rPr>
              <a:t>работе  команды</a:t>
            </a:r>
            <a:endParaRPr dirty="0">
              <a:latin typeface="Georgia"/>
              <a:cs typeface="Georgia"/>
            </a:endParaRPr>
          </a:p>
          <a:p>
            <a:pPr marL="262263" marR="106969" indent="-251404">
              <a:spcBef>
                <a:spcPts val="338"/>
              </a:spcBef>
              <a:buFont typeface="Arial"/>
              <a:buChar char="•"/>
              <a:tabLst>
                <a:tab pos="262263" algn="l"/>
                <a:tab pos="262806" algn="l"/>
              </a:tabLst>
            </a:pPr>
            <a:r>
              <a:rPr i="1" spc="-9" dirty="0">
                <a:latin typeface="Georgia"/>
                <a:cs typeface="Georgia"/>
              </a:rPr>
              <a:t>Способствование </a:t>
            </a:r>
            <a:r>
              <a:rPr i="1" spc="-4" dirty="0">
                <a:latin typeface="Georgia"/>
                <a:cs typeface="Georgia"/>
              </a:rPr>
              <a:t>повышению </a:t>
            </a:r>
            <a:r>
              <a:rPr i="1" spc="-9" dirty="0">
                <a:latin typeface="Georgia"/>
                <a:cs typeface="Georgia"/>
              </a:rPr>
              <a:t>эффективности  работы</a:t>
            </a:r>
            <a:endParaRPr dirty="0">
              <a:latin typeface="Georgia"/>
              <a:cs typeface="Georgia"/>
            </a:endParaRPr>
          </a:p>
        </p:txBody>
      </p:sp>
    </p:spTree>
    <p:extLst>
      <p:ext uri="{BB962C8B-B14F-4D97-AF65-F5344CB8AC3E}">
        <p14:creationId xmlns:p14="http://schemas.microsoft.com/office/powerpoint/2010/main" val="26578630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46646"/>
            <a:ext cx="8229600" cy="490066"/>
          </a:xfrm>
        </p:spPr>
        <p:txBody>
          <a:bodyPr>
            <a:noAutofit/>
          </a:bodyPr>
          <a:lstStyle/>
          <a:p>
            <a:r>
              <a:rPr lang="ru-RU" sz="3200" b="1" dirty="0"/>
              <a:t>Особенности команды проекта</a:t>
            </a:r>
          </a:p>
        </p:txBody>
      </p:sp>
      <p:pic>
        <p:nvPicPr>
          <p:cNvPr id="25604" name="Picture 4" descr="Related image"/>
          <p:cNvPicPr>
            <a:picLocks noChangeAspect="1" noChangeArrowheads="1"/>
          </p:cNvPicPr>
          <p:nvPr/>
        </p:nvPicPr>
        <p:blipFill>
          <a:blip r:embed="rId2" cstate="print"/>
          <a:srcRect/>
          <a:stretch>
            <a:fillRect/>
          </a:stretch>
        </p:blipFill>
        <p:spPr bwMode="auto">
          <a:xfrm>
            <a:off x="1331640" y="1412776"/>
            <a:ext cx="6624736" cy="4289092"/>
          </a:xfrm>
          <a:prstGeom prst="rect">
            <a:avLst/>
          </a:prstGeom>
          <a:noFill/>
        </p:spPr>
      </p:pic>
    </p:spTree>
    <p:extLst>
      <p:ext uri="{BB962C8B-B14F-4D97-AF65-F5344CB8AC3E}">
        <p14:creationId xmlns:p14="http://schemas.microsoft.com/office/powerpoint/2010/main" val="23081794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CA5DE09A-FC7B-7644-BED2-4789EBAAAD4F}"/>
              </a:ext>
            </a:extLst>
          </p:cNvPr>
          <p:cNvSpPr>
            <a:spLocks noGrp="1" noChangeArrowheads="1"/>
          </p:cNvSpPr>
          <p:nvPr>
            <p:ph type="title"/>
          </p:nvPr>
        </p:nvSpPr>
        <p:spPr/>
        <p:txBody>
          <a:bodyPr/>
          <a:lstStyle/>
          <a:p>
            <a:pPr eaLnBrk="1" hangingPunct="1"/>
            <a:r>
              <a:rPr lang="en-US" altLang="ru-RU"/>
              <a:t>Product Backlog</a:t>
            </a:r>
          </a:p>
        </p:txBody>
      </p:sp>
      <p:sp>
        <p:nvSpPr>
          <p:cNvPr id="51203" name="Rectangle 3">
            <a:extLst>
              <a:ext uri="{FF2B5EF4-FFF2-40B4-BE49-F238E27FC236}">
                <a16:creationId xmlns:a16="http://schemas.microsoft.com/office/drawing/2014/main" id="{5B83E1A4-CEE2-E249-883C-D037F934A397}"/>
              </a:ext>
            </a:extLst>
          </p:cNvPr>
          <p:cNvSpPr>
            <a:spLocks noGrp="1" noChangeArrowheads="1"/>
          </p:cNvSpPr>
          <p:nvPr>
            <p:ph type="body" sz="half" idx="1"/>
          </p:nvPr>
        </p:nvSpPr>
        <p:spPr>
          <a:xfrm>
            <a:off x="468313" y="1557338"/>
            <a:ext cx="8362950" cy="4411662"/>
          </a:xfrm>
        </p:spPr>
        <p:txBody>
          <a:bodyPr/>
          <a:lstStyle/>
          <a:p>
            <a:pPr eaLnBrk="1" hangingPunct="1"/>
            <a:r>
              <a:rPr lang="ru-RU" altLang="ru-RU" sz="2600"/>
              <a:t>Содержит список функциональных единиц системы</a:t>
            </a:r>
            <a:r>
              <a:rPr lang="en-US" altLang="ru-RU" sz="2600"/>
              <a:t> (“user stories”)</a:t>
            </a:r>
            <a:r>
              <a:rPr lang="ru-RU" altLang="ru-RU" sz="2600"/>
              <a:t>,</a:t>
            </a:r>
            <a:r>
              <a:rPr lang="en-US" altLang="ru-RU" sz="2600"/>
              <a:t> </a:t>
            </a:r>
            <a:r>
              <a:rPr lang="ru-RU" altLang="ru-RU" sz="2600"/>
              <a:t>запланированных на след релиз</a:t>
            </a:r>
            <a:endParaRPr lang="en-US" altLang="ru-RU" sz="2600"/>
          </a:p>
          <a:p>
            <a:pPr eaLnBrk="1" hangingPunct="1"/>
            <a:endParaRPr lang="en-US" altLang="ru-RU" sz="2600"/>
          </a:p>
          <a:p>
            <a:pPr eaLnBrk="1" hangingPunct="1">
              <a:buFont typeface="Wingdings" pitchFamily="2" charset="2"/>
              <a:buNone/>
            </a:pPr>
            <a:endParaRPr lang="en-US" altLang="ru-RU" sz="2600"/>
          </a:p>
        </p:txBody>
      </p:sp>
      <p:graphicFrame>
        <p:nvGraphicFramePr>
          <p:cNvPr id="32825" name="Group 57">
            <a:extLst>
              <a:ext uri="{FF2B5EF4-FFF2-40B4-BE49-F238E27FC236}">
                <a16:creationId xmlns:a16="http://schemas.microsoft.com/office/drawing/2014/main" id="{DC4BE31A-2584-4546-AF4D-BEF0FF31C57E}"/>
              </a:ext>
            </a:extLst>
          </p:cNvPr>
          <p:cNvGraphicFramePr>
            <a:graphicFrameLocks noGrp="1"/>
          </p:cNvGraphicFramePr>
          <p:nvPr>
            <p:ph sz="half" idx="2"/>
          </p:nvPr>
        </p:nvGraphicFramePr>
        <p:xfrm>
          <a:off x="468313" y="3141663"/>
          <a:ext cx="8351837" cy="2695575"/>
        </p:xfrm>
        <a:graphic>
          <a:graphicData uri="http://schemas.openxmlformats.org/drawingml/2006/table">
            <a:tbl>
              <a:tblPr/>
              <a:tblGrid>
                <a:gridCol w="790575">
                  <a:extLst>
                    <a:ext uri="{9D8B030D-6E8A-4147-A177-3AD203B41FA5}">
                      <a16:colId xmlns:a16="http://schemas.microsoft.com/office/drawing/2014/main" val="20000"/>
                    </a:ext>
                  </a:extLst>
                </a:gridCol>
                <a:gridCol w="1009650">
                  <a:extLst>
                    <a:ext uri="{9D8B030D-6E8A-4147-A177-3AD203B41FA5}">
                      <a16:colId xmlns:a16="http://schemas.microsoft.com/office/drawing/2014/main" val="20001"/>
                    </a:ext>
                  </a:extLst>
                </a:gridCol>
                <a:gridCol w="1655762">
                  <a:extLst>
                    <a:ext uri="{9D8B030D-6E8A-4147-A177-3AD203B41FA5}">
                      <a16:colId xmlns:a16="http://schemas.microsoft.com/office/drawing/2014/main" val="20002"/>
                    </a:ext>
                  </a:extLst>
                </a:gridCol>
                <a:gridCol w="2447925">
                  <a:extLst>
                    <a:ext uri="{9D8B030D-6E8A-4147-A177-3AD203B41FA5}">
                      <a16:colId xmlns:a16="http://schemas.microsoft.com/office/drawing/2014/main" val="20003"/>
                    </a:ext>
                  </a:extLst>
                </a:gridCol>
                <a:gridCol w="2447925">
                  <a:extLst>
                    <a:ext uri="{9D8B030D-6E8A-4147-A177-3AD203B41FA5}">
                      <a16:colId xmlns:a16="http://schemas.microsoft.com/office/drawing/2014/main" val="20004"/>
                    </a:ext>
                  </a:extLst>
                </a:gridCol>
              </a:tblGrid>
              <a:tr h="1079754">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000" b="0" i="0" u="none" strike="noStrike" cap="none" normalizeH="0" baseline="0">
                          <a:ln>
                            <a:noFill/>
                          </a:ln>
                          <a:solidFill>
                            <a:schemeClr val="tx1"/>
                          </a:solidFill>
                          <a:effectLst/>
                          <a:latin typeface="Arial" charset="0"/>
                        </a:rPr>
                        <a:t>ID </a:t>
                      </a:r>
                      <a:endParaRPr kumimoji="0" lang="ru-RU" sz="2000" b="0" i="0" u="none" strike="noStrike" cap="none" normalizeH="0" baseline="0">
                        <a:ln>
                          <a:noFill/>
                        </a:ln>
                        <a:solidFill>
                          <a:schemeClr val="tx1"/>
                        </a:solidFill>
                        <a:effectLst/>
                        <a:latin typeface="Arial" charset="0"/>
                      </a:endParaRPr>
                    </a:p>
                  </a:txBody>
                  <a:tcPr marT="45731" marB="457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000" b="0" i="0" u="none" strike="noStrike" cap="none" normalizeH="0" baseline="0">
                          <a:ln>
                            <a:noFill/>
                          </a:ln>
                          <a:solidFill>
                            <a:schemeClr val="tx1"/>
                          </a:solidFill>
                          <a:effectLst/>
                          <a:latin typeface="Arial" charset="0"/>
                        </a:rPr>
                        <a:t>Важн</a:t>
                      </a:r>
                    </a:p>
                  </a:txBody>
                  <a:tcPr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000" b="0" i="0" u="none" strike="noStrike" cap="none" normalizeH="0" baseline="0">
                          <a:ln>
                            <a:noFill/>
                          </a:ln>
                          <a:solidFill>
                            <a:schemeClr val="tx1"/>
                          </a:solidFill>
                          <a:effectLst/>
                          <a:latin typeface="Arial" charset="0"/>
                        </a:rPr>
                        <a:t>Название</a:t>
                      </a:r>
                    </a:p>
                  </a:txBody>
                  <a:tcPr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000" b="0" i="0" u="none" strike="noStrike" cap="none" normalizeH="0" baseline="0">
                          <a:ln>
                            <a:noFill/>
                          </a:ln>
                          <a:solidFill>
                            <a:schemeClr val="tx1"/>
                          </a:solidFill>
                          <a:effectLst/>
                          <a:latin typeface="Arial" charset="0"/>
                        </a:rPr>
                        <a:t>Описание </a:t>
                      </a:r>
                    </a:p>
                  </a:txBody>
                  <a:tcPr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000" b="0" i="0" u="none" strike="noStrike" cap="none" normalizeH="0" baseline="0">
                          <a:ln>
                            <a:noFill/>
                          </a:ln>
                          <a:solidFill>
                            <a:schemeClr val="tx1"/>
                          </a:solidFill>
                          <a:effectLst/>
                          <a:latin typeface="Arial" charset="0"/>
                        </a:rPr>
                        <a:t>Как показать</a:t>
                      </a:r>
                    </a:p>
                  </a:txBody>
                  <a:tcPr marT="45731" marB="457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15821">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000" b="0" i="0" u="none" strike="noStrike" cap="none" normalizeH="0" baseline="0">
                          <a:ln>
                            <a:noFill/>
                          </a:ln>
                          <a:solidFill>
                            <a:schemeClr val="tx1"/>
                          </a:solidFill>
                          <a:effectLst/>
                          <a:latin typeface="Arial" charset="0"/>
                        </a:rPr>
                        <a:t>248</a:t>
                      </a:r>
                      <a:endParaRPr kumimoji="0" lang="ru-RU" sz="2000" b="0" i="0" u="none" strike="noStrike" cap="none" normalizeH="0" baseline="0">
                        <a:ln>
                          <a:noFill/>
                        </a:ln>
                        <a:solidFill>
                          <a:schemeClr val="tx1"/>
                        </a:solidFill>
                        <a:effectLst/>
                        <a:latin typeface="Arial" charset="0"/>
                      </a:endParaRPr>
                    </a:p>
                  </a:txBody>
                  <a:tcPr marT="45731" marB="457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000" b="0" i="0" u="none" strike="noStrike" cap="none" normalizeH="0" baseline="0">
                          <a:ln>
                            <a:noFill/>
                          </a:ln>
                          <a:solidFill>
                            <a:schemeClr val="tx1"/>
                          </a:solidFill>
                          <a:effectLst/>
                          <a:latin typeface="Arial" charset="0"/>
                        </a:rPr>
                        <a:t>75</a:t>
                      </a:r>
                      <a:endParaRPr kumimoji="0" lang="ru-RU" sz="2000" b="0" i="0" u="none" strike="noStrike" cap="none" normalizeH="0" baseline="0">
                        <a:ln>
                          <a:noFill/>
                        </a:ln>
                        <a:solidFill>
                          <a:schemeClr val="tx1"/>
                        </a:solidFill>
                        <a:effectLst/>
                        <a:latin typeface="Arial" charset="0"/>
                      </a:endParaRPr>
                    </a:p>
                  </a:txBody>
                  <a:tcPr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000" b="0" i="0" u="none" strike="noStrike" cap="none" normalizeH="0" baseline="0">
                          <a:ln>
                            <a:noFill/>
                          </a:ln>
                          <a:solidFill>
                            <a:schemeClr val="tx1"/>
                          </a:solidFill>
                          <a:effectLst/>
                          <a:latin typeface="Arial" charset="0"/>
                        </a:rPr>
                        <a:t>Заставка </a:t>
                      </a:r>
                      <a:r>
                        <a:rPr kumimoji="0" lang="en-US" sz="2000" b="0" i="0" u="none" strike="noStrike" cap="none" normalizeH="0" baseline="0">
                          <a:ln>
                            <a:noFill/>
                          </a:ln>
                          <a:solidFill>
                            <a:schemeClr val="tx1"/>
                          </a:solidFill>
                          <a:effectLst/>
                          <a:latin typeface="Arial" charset="0"/>
                        </a:rPr>
                        <a:t>(splash screen)</a:t>
                      </a:r>
                      <a:endParaRPr kumimoji="0" lang="ru-RU" sz="2000" b="0" i="0" u="none" strike="noStrike" cap="none" normalizeH="0" baseline="0">
                        <a:ln>
                          <a:noFill/>
                        </a:ln>
                        <a:solidFill>
                          <a:schemeClr val="tx1"/>
                        </a:solidFill>
                        <a:effectLst/>
                        <a:latin typeface="Arial" charset="0"/>
                      </a:endParaRPr>
                    </a:p>
                  </a:txBody>
                  <a:tcPr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000" b="0" i="0" u="none" strike="noStrike" cap="none" normalizeH="0" baseline="0">
                          <a:ln>
                            <a:noFill/>
                          </a:ln>
                          <a:solidFill>
                            <a:schemeClr val="tx1"/>
                          </a:solidFill>
                          <a:effectLst/>
                          <a:latin typeface="Arial" charset="0"/>
                        </a:rPr>
                        <a:t>Как пользователь я хочу видеть заставку пока приложение открывается.</a:t>
                      </a:r>
                    </a:p>
                  </a:txBody>
                  <a:tcPr marT="45731" marB="457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000" b="0" i="0" u="none" strike="noStrike" cap="none" normalizeH="0" baseline="0">
                          <a:ln>
                            <a:noFill/>
                          </a:ln>
                          <a:solidFill>
                            <a:schemeClr val="tx1"/>
                          </a:solidFill>
                          <a:effectLst/>
                          <a:latin typeface="Arial" charset="0"/>
                        </a:rPr>
                        <a:t>1. Запустить приложение – заставка показ. до появления главного окна</a:t>
                      </a:r>
                    </a:p>
                  </a:txBody>
                  <a:tcPr marT="45731" marB="457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76550C4-7CC9-2B4E-810E-EAF4CBA7932D}"/>
              </a:ext>
            </a:extLst>
          </p:cNvPr>
          <p:cNvSpPr>
            <a:spLocks noGrp="1"/>
          </p:cNvSpPr>
          <p:nvPr>
            <p:ph type="title"/>
          </p:nvPr>
        </p:nvSpPr>
        <p:spPr/>
        <p:txBody>
          <a:bodyPr/>
          <a:lstStyle/>
          <a:p>
            <a:r>
              <a:rPr lang="ru-RU" altLang="ru-RU"/>
              <a:t>Проблема №4</a:t>
            </a:r>
            <a:endParaRPr lang="en-US" altLang="ru-RU"/>
          </a:p>
        </p:txBody>
      </p:sp>
      <p:sp>
        <p:nvSpPr>
          <p:cNvPr id="8195" name="Content Placeholder 2">
            <a:extLst>
              <a:ext uri="{FF2B5EF4-FFF2-40B4-BE49-F238E27FC236}">
                <a16:creationId xmlns:a16="http://schemas.microsoft.com/office/drawing/2014/main" id="{A6C49B10-AB49-4F40-822A-F265FA7F7E01}"/>
              </a:ext>
            </a:extLst>
          </p:cNvPr>
          <p:cNvSpPr>
            <a:spLocks noGrp="1"/>
          </p:cNvSpPr>
          <p:nvPr>
            <p:ph idx="1"/>
          </p:nvPr>
        </p:nvSpPr>
        <p:spPr>
          <a:xfrm>
            <a:off x="457200" y="1219200"/>
            <a:ext cx="8229600" cy="4906963"/>
          </a:xfrm>
        </p:spPr>
        <p:txBody>
          <a:bodyPr/>
          <a:lstStyle/>
          <a:p>
            <a:r>
              <a:rPr lang="ru-RU" altLang="ru-RU"/>
              <a:t>Сложно вносить изменения</a:t>
            </a:r>
            <a:endParaRPr lang="en-US" altLang="ru-RU"/>
          </a:p>
        </p:txBody>
      </p:sp>
      <p:pic>
        <p:nvPicPr>
          <p:cNvPr id="7" name="Picture 4">
            <a:extLst>
              <a:ext uri="{FF2B5EF4-FFF2-40B4-BE49-F238E27FC236}">
                <a16:creationId xmlns:a16="http://schemas.microsoft.com/office/drawing/2014/main" id="{73FF0865-576E-C844-8FC4-ABF2CCC97D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752600"/>
            <a:ext cx="36195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Line 5">
            <a:extLst>
              <a:ext uri="{FF2B5EF4-FFF2-40B4-BE49-F238E27FC236}">
                <a16:creationId xmlns:a16="http://schemas.microsoft.com/office/drawing/2014/main" id="{35828323-18BA-7E40-85ED-F6E29F1C4CB7}"/>
              </a:ext>
            </a:extLst>
          </p:cNvPr>
          <p:cNvSpPr>
            <a:spLocks noChangeShapeType="1"/>
          </p:cNvSpPr>
          <p:nvPr/>
        </p:nvSpPr>
        <p:spPr bwMode="auto">
          <a:xfrm>
            <a:off x="912813" y="5391150"/>
            <a:ext cx="7558087" cy="1588"/>
          </a:xfrm>
          <a:prstGeom prst="line">
            <a:avLst/>
          </a:prstGeom>
          <a:noFill/>
          <a:ln w="44450">
            <a:solidFill>
              <a:schemeClr val="tx1"/>
            </a:solidFill>
            <a:round/>
            <a:headEnd/>
            <a:tailEnd type="stealth" w="lg" len="lg"/>
          </a:ln>
          <a:extLst>
            <a:ext uri="{909E8E84-426E-40DD-AFC4-6F175D3DCCD1}">
              <a14:hiddenFill xmlns:a14="http://schemas.microsoft.com/office/drawing/2010/main">
                <a:noFill/>
              </a14:hiddenFill>
            </a:ext>
          </a:extLst>
        </p:spPr>
        <p:txBody>
          <a:bodyPr anchor="ctr" anchorCtr="1">
            <a:spAutoFit/>
          </a:bodyPr>
          <a:lstStyle/>
          <a:p>
            <a:endParaRPr lang="ru-RU"/>
          </a:p>
        </p:txBody>
      </p:sp>
      <p:sp>
        <p:nvSpPr>
          <p:cNvPr id="8198" name="Line 6">
            <a:extLst>
              <a:ext uri="{FF2B5EF4-FFF2-40B4-BE49-F238E27FC236}">
                <a16:creationId xmlns:a16="http://schemas.microsoft.com/office/drawing/2014/main" id="{A52DDAC2-DE7E-ED4C-85C2-F6C2C8A0914F}"/>
              </a:ext>
            </a:extLst>
          </p:cNvPr>
          <p:cNvSpPr>
            <a:spLocks noChangeShapeType="1"/>
          </p:cNvSpPr>
          <p:nvPr/>
        </p:nvSpPr>
        <p:spPr bwMode="auto">
          <a:xfrm flipV="1">
            <a:off x="912813" y="2514600"/>
            <a:ext cx="1587" cy="2876550"/>
          </a:xfrm>
          <a:prstGeom prst="line">
            <a:avLst/>
          </a:prstGeom>
          <a:noFill/>
          <a:ln w="44450">
            <a:solidFill>
              <a:schemeClr val="tx1"/>
            </a:solidFill>
            <a:round/>
            <a:headEnd/>
            <a:tailEnd type="stealth" w="lg" len="lg"/>
          </a:ln>
          <a:extLst>
            <a:ext uri="{909E8E84-426E-40DD-AFC4-6F175D3DCCD1}">
              <a14:hiddenFill xmlns:a14="http://schemas.microsoft.com/office/drawing/2010/main">
                <a:noFill/>
              </a14:hiddenFill>
            </a:ext>
          </a:extLst>
        </p:spPr>
        <p:txBody>
          <a:bodyPr anchor="ctr" anchorCtr="1">
            <a:spAutoFit/>
          </a:bodyPr>
          <a:lstStyle/>
          <a:p>
            <a:endParaRPr lang="ru-RU"/>
          </a:p>
        </p:txBody>
      </p:sp>
      <p:sp>
        <p:nvSpPr>
          <p:cNvPr id="8199" name="Text Box 7">
            <a:extLst>
              <a:ext uri="{FF2B5EF4-FFF2-40B4-BE49-F238E27FC236}">
                <a16:creationId xmlns:a16="http://schemas.microsoft.com/office/drawing/2014/main" id="{DF1D241E-F33A-404A-97CF-3096989403DA}"/>
              </a:ext>
            </a:extLst>
          </p:cNvPr>
          <p:cNvSpPr txBox="1">
            <a:spLocks noChangeArrowheads="1"/>
          </p:cNvSpPr>
          <p:nvPr/>
        </p:nvSpPr>
        <p:spPr bwMode="auto">
          <a:xfrm>
            <a:off x="0" y="1828800"/>
            <a:ext cx="16002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nchorCtr="1">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2000" b="1" baseline="30000"/>
              <a:t>Стоимость изменения</a:t>
            </a:r>
            <a:endParaRPr lang="en-US" altLang="ru-RU" sz="2000" b="1" baseline="30000"/>
          </a:p>
        </p:txBody>
      </p:sp>
      <p:sp>
        <p:nvSpPr>
          <p:cNvPr id="8200" name="Text Box 8">
            <a:extLst>
              <a:ext uri="{FF2B5EF4-FFF2-40B4-BE49-F238E27FC236}">
                <a16:creationId xmlns:a16="http://schemas.microsoft.com/office/drawing/2014/main" id="{7678E65F-45D6-164B-B1BE-950D882BD8C0}"/>
              </a:ext>
            </a:extLst>
          </p:cNvPr>
          <p:cNvSpPr txBox="1">
            <a:spLocks noChangeArrowheads="1"/>
          </p:cNvSpPr>
          <p:nvPr/>
        </p:nvSpPr>
        <p:spPr bwMode="auto">
          <a:xfrm>
            <a:off x="7669213" y="4953000"/>
            <a:ext cx="1474787"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nchorCtr="1">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3200" b="1" baseline="30000"/>
              <a:t>Время</a:t>
            </a:r>
            <a:endParaRPr lang="en-US" altLang="ru-RU" sz="3200" b="1" baseline="30000"/>
          </a:p>
        </p:txBody>
      </p:sp>
      <p:sp>
        <p:nvSpPr>
          <p:cNvPr id="8201" name="Text Box 9">
            <a:extLst>
              <a:ext uri="{FF2B5EF4-FFF2-40B4-BE49-F238E27FC236}">
                <a16:creationId xmlns:a16="http://schemas.microsoft.com/office/drawing/2014/main" id="{2532EF58-6A4E-B84F-8980-063525119F3A}"/>
              </a:ext>
            </a:extLst>
          </p:cNvPr>
          <p:cNvSpPr txBox="1">
            <a:spLocks noChangeArrowheads="1"/>
          </p:cNvSpPr>
          <p:nvPr/>
        </p:nvSpPr>
        <p:spPr bwMode="auto">
          <a:xfrm>
            <a:off x="914400" y="5486400"/>
            <a:ext cx="6553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nchorCtr="1">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r>
              <a:rPr lang="ru-RU" altLang="ru-RU" sz="3200" b="1" baseline="30000"/>
              <a:t>Сбор требований</a:t>
            </a:r>
            <a:r>
              <a:rPr lang="en-US" altLang="ru-RU" sz="3200" b="1" baseline="30000"/>
              <a:t>       </a:t>
            </a:r>
            <a:r>
              <a:rPr lang="ru-RU" altLang="ru-RU" sz="3200" b="1" baseline="30000"/>
              <a:t>Тестирование</a:t>
            </a:r>
            <a:r>
              <a:rPr lang="en-US" altLang="ru-RU" sz="3200" b="1" baseline="30000"/>
              <a:t>          </a:t>
            </a:r>
            <a:r>
              <a:rPr lang="ru-RU" altLang="ru-RU" sz="3200" b="1" baseline="30000"/>
              <a:t>Поставка</a:t>
            </a:r>
            <a:endParaRPr lang="en-US" altLang="ru-RU" sz="3200" b="1"/>
          </a:p>
        </p:txBody>
      </p:sp>
      <p:sp>
        <p:nvSpPr>
          <p:cNvPr id="8202" name="Freeform 10">
            <a:extLst>
              <a:ext uri="{FF2B5EF4-FFF2-40B4-BE49-F238E27FC236}">
                <a16:creationId xmlns:a16="http://schemas.microsoft.com/office/drawing/2014/main" id="{921A58B3-FA99-0940-ACAE-631D36327A2F}"/>
              </a:ext>
            </a:extLst>
          </p:cNvPr>
          <p:cNvSpPr>
            <a:spLocks/>
          </p:cNvSpPr>
          <p:nvPr/>
        </p:nvSpPr>
        <p:spPr bwMode="auto">
          <a:xfrm>
            <a:off x="1054100" y="1863725"/>
            <a:ext cx="5762625" cy="3311525"/>
          </a:xfrm>
          <a:custGeom>
            <a:avLst/>
            <a:gdLst>
              <a:gd name="T0" fmla="*/ 0 w 3629"/>
              <a:gd name="T1" fmla="*/ 2147483647 h 2086"/>
              <a:gd name="T2" fmla="*/ 2147483647 w 3629"/>
              <a:gd name="T3" fmla="*/ 2147483647 h 2086"/>
              <a:gd name="T4" fmla="*/ 2147483647 w 3629"/>
              <a:gd name="T5" fmla="*/ 2147483647 h 2086"/>
              <a:gd name="T6" fmla="*/ 2147483647 w 3629"/>
              <a:gd name="T7" fmla="*/ 2147483647 h 2086"/>
              <a:gd name="T8" fmla="*/ 2147483647 w 3629"/>
              <a:gd name="T9" fmla="*/ 2147483647 h 2086"/>
              <a:gd name="T10" fmla="*/ 2147483647 w 3629"/>
              <a:gd name="T11" fmla="*/ 2147483647 h 2086"/>
              <a:gd name="T12" fmla="*/ 2147483647 w 3629"/>
              <a:gd name="T13" fmla="*/ 2147483647 h 2086"/>
              <a:gd name="T14" fmla="*/ 2147483647 w 3629"/>
              <a:gd name="T15" fmla="*/ 0 h 2086"/>
              <a:gd name="T16" fmla="*/ 0 60000 65536"/>
              <a:gd name="T17" fmla="*/ 0 60000 65536"/>
              <a:gd name="T18" fmla="*/ 0 60000 65536"/>
              <a:gd name="T19" fmla="*/ 0 60000 65536"/>
              <a:gd name="T20" fmla="*/ 0 60000 65536"/>
              <a:gd name="T21" fmla="*/ 0 60000 65536"/>
              <a:gd name="T22" fmla="*/ 0 60000 65536"/>
              <a:gd name="T23" fmla="*/ 0 60000 65536"/>
              <a:gd name="T24" fmla="*/ 0 w 3629"/>
              <a:gd name="T25" fmla="*/ 0 h 2086"/>
              <a:gd name="T26" fmla="*/ 3629 w 3629"/>
              <a:gd name="T27" fmla="*/ 2086 h 20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29" h="2086">
                <a:moveTo>
                  <a:pt x="0" y="2086"/>
                </a:moveTo>
                <a:cubicBezTo>
                  <a:pt x="329" y="2060"/>
                  <a:pt x="659" y="2034"/>
                  <a:pt x="908" y="1996"/>
                </a:cubicBezTo>
                <a:cubicBezTo>
                  <a:pt x="1157" y="1958"/>
                  <a:pt x="1301" y="1921"/>
                  <a:pt x="1497" y="1860"/>
                </a:cubicBezTo>
                <a:cubicBezTo>
                  <a:pt x="1693" y="1799"/>
                  <a:pt x="1890" y="1731"/>
                  <a:pt x="2087" y="1633"/>
                </a:cubicBezTo>
                <a:cubicBezTo>
                  <a:pt x="2284" y="1535"/>
                  <a:pt x="2503" y="1406"/>
                  <a:pt x="2677" y="1270"/>
                </a:cubicBezTo>
                <a:cubicBezTo>
                  <a:pt x="2851" y="1134"/>
                  <a:pt x="3002" y="967"/>
                  <a:pt x="3130" y="816"/>
                </a:cubicBezTo>
                <a:cubicBezTo>
                  <a:pt x="3258" y="665"/>
                  <a:pt x="3365" y="499"/>
                  <a:pt x="3448" y="363"/>
                </a:cubicBezTo>
                <a:cubicBezTo>
                  <a:pt x="3531" y="227"/>
                  <a:pt x="3580" y="113"/>
                  <a:pt x="3629" y="0"/>
                </a:cubicBezTo>
              </a:path>
            </a:pathLst>
          </a:custGeom>
          <a:noFill/>
          <a:ln w="28575">
            <a:solidFill>
              <a:srgbClr val="800000"/>
            </a:solidFill>
            <a:round/>
            <a:headEnd/>
            <a:tailEnd/>
          </a:ln>
          <a:extLst>
            <a:ext uri="{909E8E84-426E-40DD-AFC4-6F175D3DCCD1}">
              <a14:hiddenFill xmlns:a14="http://schemas.microsoft.com/office/drawing/2010/main">
                <a:solidFill>
                  <a:srgbClr val="FFFFFF"/>
                </a:solidFill>
              </a14:hiddenFill>
            </a:ext>
          </a:extLst>
        </p:spPr>
        <p:txBody>
          <a:bodyPr anchor="ctr" anchorCtr="1">
            <a:spAutoFit/>
          </a:bodyPr>
          <a:lstStyle/>
          <a:p>
            <a:endParaRPr lang="ru-RU"/>
          </a:p>
        </p:txBody>
      </p:sp>
      <p:sp>
        <p:nvSpPr>
          <p:cNvPr id="14" name="Freeform 11">
            <a:extLst>
              <a:ext uri="{FF2B5EF4-FFF2-40B4-BE49-F238E27FC236}">
                <a16:creationId xmlns:a16="http://schemas.microsoft.com/office/drawing/2014/main" id="{EAE1B6AB-0D49-084E-AF26-5A96AD4E02C6}"/>
              </a:ext>
            </a:extLst>
          </p:cNvPr>
          <p:cNvSpPr>
            <a:spLocks/>
          </p:cNvSpPr>
          <p:nvPr/>
        </p:nvSpPr>
        <p:spPr bwMode="auto">
          <a:xfrm>
            <a:off x="1054100" y="4167188"/>
            <a:ext cx="6410325" cy="1081087"/>
          </a:xfrm>
          <a:custGeom>
            <a:avLst/>
            <a:gdLst>
              <a:gd name="T0" fmla="*/ 0 w 4037"/>
              <a:gd name="T1" fmla="*/ 2147483647 h 544"/>
              <a:gd name="T2" fmla="*/ 2147483647 w 4037"/>
              <a:gd name="T3" fmla="*/ 2147483647 h 544"/>
              <a:gd name="T4" fmla="*/ 2147483647 w 4037"/>
              <a:gd name="T5" fmla="*/ 2147483647 h 544"/>
              <a:gd name="T6" fmla="*/ 2147483647 w 4037"/>
              <a:gd name="T7" fmla="*/ 2147483647 h 544"/>
              <a:gd name="T8" fmla="*/ 2147483647 w 4037"/>
              <a:gd name="T9" fmla="*/ 2147483647 h 544"/>
              <a:gd name="T10" fmla="*/ 2147483647 w 4037"/>
              <a:gd name="T11" fmla="*/ 0 h 544"/>
              <a:gd name="T12" fmla="*/ 0 60000 65536"/>
              <a:gd name="T13" fmla="*/ 0 60000 65536"/>
              <a:gd name="T14" fmla="*/ 0 60000 65536"/>
              <a:gd name="T15" fmla="*/ 0 60000 65536"/>
              <a:gd name="T16" fmla="*/ 0 60000 65536"/>
              <a:gd name="T17" fmla="*/ 0 60000 65536"/>
              <a:gd name="T18" fmla="*/ 0 w 4037"/>
              <a:gd name="T19" fmla="*/ 0 h 544"/>
              <a:gd name="T20" fmla="*/ 4037 w 4037"/>
              <a:gd name="T21" fmla="*/ 544 h 544"/>
            </a:gdLst>
            <a:ahLst/>
            <a:cxnLst>
              <a:cxn ang="T12">
                <a:pos x="T0" y="T1"/>
              </a:cxn>
              <a:cxn ang="T13">
                <a:pos x="T2" y="T3"/>
              </a:cxn>
              <a:cxn ang="T14">
                <a:pos x="T4" y="T5"/>
              </a:cxn>
              <a:cxn ang="T15">
                <a:pos x="T6" y="T7"/>
              </a:cxn>
              <a:cxn ang="T16">
                <a:pos x="T8" y="T9"/>
              </a:cxn>
              <a:cxn ang="T17">
                <a:pos x="T10" y="T11"/>
              </a:cxn>
            </a:cxnLst>
            <a:rect l="T18" t="T19" r="T20" b="T21"/>
            <a:pathLst>
              <a:path w="4037" h="544">
                <a:moveTo>
                  <a:pt x="0" y="544"/>
                </a:moveTo>
                <a:cubicBezTo>
                  <a:pt x="185" y="476"/>
                  <a:pt x="371" y="408"/>
                  <a:pt x="590" y="363"/>
                </a:cubicBezTo>
                <a:cubicBezTo>
                  <a:pt x="809" y="318"/>
                  <a:pt x="1104" y="295"/>
                  <a:pt x="1316" y="272"/>
                </a:cubicBezTo>
                <a:cubicBezTo>
                  <a:pt x="1528" y="249"/>
                  <a:pt x="1535" y="250"/>
                  <a:pt x="1860" y="227"/>
                </a:cubicBezTo>
                <a:cubicBezTo>
                  <a:pt x="2185" y="204"/>
                  <a:pt x="2903" y="174"/>
                  <a:pt x="3266" y="136"/>
                </a:cubicBezTo>
                <a:cubicBezTo>
                  <a:pt x="3629" y="98"/>
                  <a:pt x="3833" y="49"/>
                  <a:pt x="4037" y="0"/>
                </a:cubicBezTo>
              </a:path>
            </a:pathLst>
          </a:custGeom>
          <a:noFill/>
          <a:ln w="28575">
            <a:solidFill>
              <a:srgbClr val="000080"/>
            </a:solidFill>
            <a:round/>
            <a:headEnd/>
            <a:tailEnd/>
          </a:ln>
          <a:extLst>
            <a:ext uri="{909E8E84-426E-40DD-AFC4-6F175D3DCCD1}">
              <a14:hiddenFill xmlns:a14="http://schemas.microsoft.com/office/drawing/2010/main">
                <a:solidFill>
                  <a:srgbClr val="FFFFFF"/>
                </a:solidFill>
              </a14:hiddenFill>
            </a:ext>
          </a:extLst>
        </p:spPr>
        <p:txBody>
          <a:bodyPr anchor="ctr" anchorCtr="1">
            <a:spAutoFit/>
          </a:bodyPr>
          <a:lstStyle/>
          <a:p>
            <a:endParaRPr lang="ru-RU"/>
          </a:p>
        </p:txBody>
      </p:sp>
      <p:sp>
        <p:nvSpPr>
          <p:cNvPr id="8204" name="Text Box 12">
            <a:extLst>
              <a:ext uri="{FF2B5EF4-FFF2-40B4-BE49-F238E27FC236}">
                <a16:creationId xmlns:a16="http://schemas.microsoft.com/office/drawing/2014/main" id="{E8115DED-42B4-F344-AB50-61BE4F3B596D}"/>
              </a:ext>
            </a:extLst>
          </p:cNvPr>
          <p:cNvSpPr txBox="1">
            <a:spLocks noChangeArrowheads="1"/>
          </p:cNvSpPr>
          <p:nvPr/>
        </p:nvSpPr>
        <p:spPr bwMode="auto">
          <a:xfrm>
            <a:off x="5181600" y="1905000"/>
            <a:ext cx="1600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nchorCtr="1">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ru-RU" altLang="ru-RU" sz="2400" b="1" baseline="30000"/>
              <a:t>Традиционный проект</a:t>
            </a:r>
            <a:endParaRPr lang="en-US" altLang="ru-RU" sz="2400" b="1" baseline="30000"/>
          </a:p>
        </p:txBody>
      </p:sp>
      <p:sp>
        <p:nvSpPr>
          <p:cNvPr id="16" name="Text Box 13">
            <a:extLst>
              <a:ext uri="{FF2B5EF4-FFF2-40B4-BE49-F238E27FC236}">
                <a16:creationId xmlns:a16="http://schemas.microsoft.com/office/drawing/2014/main" id="{6696C041-F36F-9849-BEF7-9E450C58E793}"/>
              </a:ext>
            </a:extLst>
          </p:cNvPr>
          <p:cNvSpPr txBox="1">
            <a:spLocks noChangeArrowheads="1"/>
          </p:cNvSpPr>
          <p:nvPr/>
        </p:nvSpPr>
        <p:spPr bwMode="auto">
          <a:xfrm>
            <a:off x="7421563" y="4024313"/>
            <a:ext cx="111283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nchorCtr="1">
            <a:spAutoFit/>
          </a:bodyPr>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r>
              <a:rPr lang="en-US" altLang="ru-RU" sz="2400" b="1" baseline="30000"/>
              <a:t>Agile</a:t>
            </a:r>
            <a:br>
              <a:rPr lang="en-US" altLang="ru-RU" sz="2400" b="1" baseline="30000"/>
            </a:br>
            <a:r>
              <a:rPr lang="ru-RU" altLang="ru-RU" sz="2400" b="1" baseline="30000"/>
              <a:t>проект</a:t>
            </a:r>
            <a:endParaRPr lang="en-US" altLang="ru-RU" sz="2400" b="1" baseline="30000"/>
          </a:p>
        </p:txBody>
      </p:sp>
      <p:sp>
        <p:nvSpPr>
          <p:cNvPr id="17" name="AutoShape 14">
            <a:extLst>
              <a:ext uri="{FF2B5EF4-FFF2-40B4-BE49-F238E27FC236}">
                <a16:creationId xmlns:a16="http://schemas.microsoft.com/office/drawing/2014/main" id="{FEF004F5-B9DF-534D-A920-DBA070A50B5E}"/>
              </a:ext>
            </a:extLst>
          </p:cNvPr>
          <p:cNvSpPr>
            <a:spLocks noChangeArrowheads="1"/>
          </p:cNvSpPr>
          <p:nvPr/>
        </p:nvSpPr>
        <p:spPr bwMode="auto">
          <a:xfrm>
            <a:off x="2133600" y="2286000"/>
            <a:ext cx="2203450" cy="1719263"/>
          </a:xfrm>
          <a:prstGeom prst="wedgeRoundRectCallout">
            <a:avLst>
              <a:gd name="adj1" fmla="val 120481"/>
              <a:gd name="adj2" fmla="val 34440"/>
              <a:gd name="adj3" fmla="val 16667"/>
            </a:avLst>
          </a:prstGeom>
          <a:solidFill>
            <a:srgbClr val="FFCC00">
              <a:alpha val="50195"/>
            </a:srgbClr>
          </a:solidFill>
          <a:ln w="12700">
            <a:solidFill>
              <a:schemeClr val="tx1"/>
            </a:solidFill>
            <a:miter lim="800000"/>
            <a:headEnd/>
            <a:tailEnd/>
          </a:ln>
        </p:spPr>
        <p:txBody>
          <a:bodyPr anchor="ctr" anchorCtr="1"/>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50000"/>
              </a:spcBef>
              <a:buClrTx/>
              <a:buSzTx/>
              <a:buFontTx/>
              <a:buNone/>
            </a:pPr>
            <a:br>
              <a:rPr lang="en-US" altLang="ru-RU" sz="2000" b="1" baseline="30000"/>
            </a:br>
            <a:r>
              <a:rPr lang="ru-RU" altLang="ru-RU" sz="2000" b="1" baseline="30000"/>
              <a:t>Усилия / Стоимость</a:t>
            </a:r>
            <a:endParaRPr lang="en-US" altLang="ru-RU" sz="2000" b="1" baseline="30000"/>
          </a:p>
          <a:p>
            <a:pPr eaLnBrk="1" hangingPunct="1">
              <a:spcBef>
                <a:spcPct val="50000"/>
              </a:spcBef>
              <a:buClrTx/>
              <a:buSzTx/>
              <a:buFontTx/>
              <a:buNone/>
            </a:pPr>
            <a:r>
              <a:rPr lang="ru-RU" altLang="ru-RU" sz="2000" b="1" baseline="30000"/>
              <a:t>Сложный дизайн</a:t>
            </a:r>
            <a:br>
              <a:rPr lang="en-US" altLang="ru-RU" sz="2000" b="1" baseline="30000"/>
            </a:br>
            <a:r>
              <a:rPr lang="ru-RU" altLang="ru-RU" sz="2000" b="1" baseline="30000"/>
              <a:t>Поиск дефекта</a:t>
            </a:r>
            <a:br>
              <a:rPr lang="en-US" altLang="ru-RU" sz="2000" b="1" baseline="30000"/>
            </a:br>
            <a:r>
              <a:rPr lang="ru-RU" altLang="ru-RU" sz="2000" b="1" baseline="30000"/>
              <a:t>Исправление дефекта</a:t>
            </a:r>
            <a:br>
              <a:rPr lang="en-US" altLang="ru-RU" sz="2000" b="1" baseline="30000"/>
            </a:br>
            <a:r>
              <a:rPr lang="ru-RU" altLang="ru-RU" sz="2000" b="1" baseline="30000"/>
              <a:t>Деплой</a:t>
            </a:r>
            <a:endParaRPr lang="en-US" altLang="ru-RU" sz="2000" b="1" baseline="30000"/>
          </a:p>
        </p:txBody>
      </p:sp>
      <p:sp>
        <p:nvSpPr>
          <p:cNvPr id="18" name="AutoShape 15">
            <a:extLst>
              <a:ext uri="{FF2B5EF4-FFF2-40B4-BE49-F238E27FC236}">
                <a16:creationId xmlns:a16="http://schemas.microsoft.com/office/drawing/2014/main" id="{0F64C623-BB60-9149-B812-483E3A1C0CD2}"/>
              </a:ext>
            </a:extLst>
          </p:cNvPr>
          <p:cNvSpPr>
            <a:spLocks noChangeArrowheads="1"/>
          </p:cNvSpPr>
          <p:nvPr/>
        </p:nvSpPr>
        <p:spPr bwMode="auto">
          <a:xfrm>
            <a:off x="6553200" y="2590800"/>
            <a:ext cx="2438400" cy="1001713"/>
          </a:xfrm>
          <a:prstGeom prst="wedgeRoundRectCallout">
            <a:avLst>
              <a:gd name="adj1" fmla="val -22977"/>
              <a:gd name="adj2" fmla="val 105949"/>
              <a:gd name="adj3" fmla="val 16667"/>
            </a:avLst>
          </a:prstGeom>
          <a:solidFill>
            <a:srgbClr val="FFCC00">
              <a:alpha val="50195"/>
            </a:srgbClr>
          </a:solidFill>
          <a:ln w="12700">
            <a:solidFill>
              <a:schemeClr val="tx1"/>
            </a:solidFill>
            <a:miter lim="800000"/>
            <a:headEnd/>
            <a:tailEnd/>
          </a:ln>
        </p:spPr>
        <p:txBody>
          <a:bodyPr anchor="ctr" anchorCtr="1"/>
          <a:lstStyle>
            <a:lvl1pPr eaLnBrk="0" hangingPunct="0">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eaLnBrk="0" hangingPunct="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eaLnBrk="0" hangingPunct="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eaLnBrk="0" hangingPunct="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eaLnBrk="0" hangingPunct="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br>
              <a:rPr lang="en-US" altLang="ru-RU" sz="2000" b="1" baseline="30000"/>
            </a:br>
            <a:r>
              <a:rPr lang="ru-RU" altLang="ru-RU" sz="1600" b="1" baseline="30000"/>
              <a:t>Эволюционирующий дизайн</a:t>
            </a:r>
          </a:p>
          <a:p>
            <a:pPr>
              <a:spcBef>
                <a:spcPct val="0"/>
              </a:spcBef>
              <a:buClrTx/>
              <a:buSzTx/>
              <a:buFontTx/>
              <a:buNone/>
            </a:pPr>
            <a:r>
              <a:rPr lang="ru-RU" altLang="ru-RU" sz="1600" b="1" baseline="30000"/>
              <a:t>Меньше дефектов</a:t>
            </a:r>
          </a:p>
          <a:p>
            <a:pPr>
              <a:spcBef>
                <a:spcPct val="0"/>
              </a:spcBef>
              <a:buClrTx/>
              <a:buSzTx/>
              <a:buFontTx/>
              <a:buNone/>
            </a:pPr>
            <a:r>
              <a:rPr lang="ru-RU" altLang="ru-RU" sz="1600" b="1" baseline="30000"/>
              <a:t>Постоянное тестирование</a:t>
            </a:r>
            <a:endParaRPr lang="en-US" altLang="ru-RU" sz="1600" b="1" baseline="30000"/>
          </a:p>
          <a:p>
            <a:pPr>
              <a:spcBef>
                <a:spcPct val="0"/>
              </a:spcBef>
              <a:buClrTx/>
              <a:buSzTx/>
              <a:buFontTx/>
              <a:buNone/>
            </a:pPr>
            <a:r>
              <a:rPr lang="ru-RU" altLang="ru-RU" sz="1600" b="1" baseline="30000"/>
              <a:t>Быстрая обратная связь</a:t>
            </a:r>
            <a:endParaRPr lang="en-US" altLang="ru-RU" sz="1600" b="1" baseline="30000"/>
          </a:p>
          <a:p>
            <a:pPr>
              <a:spcBef>
                <a:spcPct val="0"/>
              </a:spcBef>
              <a:buClrTx/>
              <a:buSzTx/>
              <a:buFontTx/>
              <a:buNone/>
            </a:pPr>
            <a:endParaRPr lang="en-US" altLang="ru-RU" sz="2400" b="1"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EA0EA892-383C-2747-ACD4-5621262C9E7F}"/>
              </a:ext>
            </a:extLst>
          </p:cNvPr>
          <p:cNvSpPr>
            <a:spLocks noGrp="1" noChangeArrowheads="1"/>
          </p:cNvSpPr>
          <p:nvPr>
            <p:ph type="title"/>
          </p:nvPr>
        </p:nvSpPr>
        <p:spPr>
          <a:xfrm>
            <a:off x="395288" y="404813"/>
            <a:ext cx="7543800" cy="868362"/>
          </a:xfrm>
        </p:spPr>
        <p:txBody>
          <a:bodyPr/>
          <a:lstStyle/>
          <a:p>
            <a:pPr eaLnBrk="1" hangingPunct="1"/>
            <a:r>
              <a:rPr lang="en-US" altLang="ru-RU"/>
              <a:t>Product Backlog</a:t>
            </a:r>
          </a:p>
        </p:txBody>
      </p:sp>
      <p:sp>
        <p:nvSpPr>
          <p:cNvPr id="52227" name="Rectangle 3">
            <a:extLst>
              <a:ext uri="{FF2B5EF4-FFF2-40B4-BE49-F238E27FC236}">
                <a16:creationId xmlns:a16="http://schemas.microsoft.com/office/drawing/2014/main" id="{30E849CA-BA18-6849-B586-2A8593B32F9F}"/>
              </a:ext>
            </a:extLst>
          </p:cNvPr>
          <p:cNvSpPr>
            <a:spLocks noGrp="1" noChangeArrowheads="1"/>
          </p:cNvSpPr>
          <p:nvPr>
            <p:ph type="body" idx="1"/>
          </p:nvPr>
        </p:nvSpPr>
        <p:spPr>
          <a:xfrm>
            <a:off x="395288" y="1412875"/>
            <a:ext cx="8229600" cy="4411663"/>
          </a:xfrm>
        </p:spPr>
        <p:txBody>
          <a:bodyPr/>
          <a:lstStyle/>
          <a:p>
            <a:pPr eaLnBrk="1" hangingPunct="1"/>
            <a:r>
              <a:rPr lang="en-US" altLang="ru-RU"/>
              <a:t>Product backlog </a:t>
            </a:r>
            <a:r>
              <a:rPr lang="ru-RU" altLang="ru-RU"/>
              <a:t>один на весь релиз</a:t>
            </a:r>
            <a:endParaRPr lang="en-US" altLang="ru-RU"/>
          </a:p>
          <a:p>
            <a:pPr eaLnBrk="1" hangingPunct="1"/>
            <a:r>
              <a:rPr lang="ru-RU" altLang="ru-RU"/>
              <a:t>Им владеет менеджер продукта</a:t>
            </a:r>
            <a:r>
              <a:rPr lang="en-US" altLang="ru-RU"/>
              <a:t> (“</a:t>
            </a:r>
            <a:r>
              <a:rPr lang="en-US" altLang="ru-RU" b="1"/>
              <a:t>product owner</a:t>
            </a:r>
            <a:r>
              <a:rPr lang="en-US" altLang="ru-RU"/>
              <a:t>”)</a:t>
            </a:r>
          </a:p>
          <a:p>
            <a:pPr eaLnBrk="1" hangingPunct="1"/>
            <a:r>
              <a:rPr lang="ru-RU" altLang="ru-RU"/>
              <a:t>Он не статичен – записи можно добавлять, удалять, менять им приоритет</a:t>
            </a:r>
          </a:p>
          <a:p>
            <a:pPr eaLnBrk="1" hangingPunct="1"/>
            <a:r>
              <a:rPr lang="ru-RU" altLang="ru-RU"/>
              <a:t>Общедоступен, но поддерживается одним человеком</a:t>
            </a:r>
            <a:endParaRPr lang="en-US" altLang="ru-RU"/>
          </a:p>
          <a:p>
            <a:pPr eaLnBrk="1" hangingPunct="1">
              <a:buFont typeface="Wingdings" pitchFamily="2" charset="2"/>
              <a:buNone/>
            </a:pPr>
            <a:endParaRPr lang="en-US" altLang="ru-RU"/>
          </a:p>
        </p:txBody>
      </p:sp>
      <p:pic>
        <p:nvPicPr>
          <p:cNvPr id="52228" name="Picture 5">
            <a:extLst>
              <a:ext uri="{FF2B5EF4-FFF2-40B4-BE49-F238E27FC236}">
                <a16:creationId xmlns:a16="http://schemas.microsoft.com/office/drawing/2014/main" id="{C86F4BBC-4F5D-2244-80E1-8E4C56F7AA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4581525"/>
            <a:ext cx="381635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3FA15BD1-3079-3447-9C9A-C8A36F7B1969}"/>
              </a:ext>
            </a:extLst>
          </p:cNvPr>
          <p:cNvSpPr>
            <a:spLocks noGrp="1" noChangeArrowheads="1"/>
          </p:cNvSpPr>
          <p:nvPr>
            <p:ph type="title"/>
          </p:nvPr>
        </p:nvSpPr>
        <p:spPr/>
        <p:txBody>
          <a:bodyPr/>
          <a:lstStyle/>
          <a:p>
            <a:pPr eaLnBrk="1" hangingPunct="1"/>
            <a:r>
              <a:rPr lang="ru-RU" altLang="ru-RU"/>
              <a:t>Спринт (</a:t>
            </a:r>
            <a:r>
              <a:rPr lang="en-US" altLang="ru-RU"/>
              <a:t>Sprint</a:t>
            </a:r>
            <a:r>
              <a:rPr lang="ru-RU" altLang="ru-RU"/>
              <a:t>)</a:t>
            </a:r>
            <a:endParaRPr lang="en-US" altLang="ru-RU"/>
          </a:p>
        </p:txBody>
      </p:sp>
      <p:sp>
        <p:nvSpPr>
          <p:cNvPr id="53251" name="Rectangle 3">
            <a:extLst>
              <a:ext uri="{FF2B5EF4-FFF2-40B4-BE49-F238E27FC236}">
                <a16:creationId xmlns:a16="http://schemas.microsoft.com/office/drawing/2014/main" id="{5042D1E5-CB7C-9546-A26F-DF071483C75C}"/>
              </a:ext>
            </a:extLst>
          </p:cNvPr>
          <p:cNvSpPr>
            <a:spLocks noGrp="1" noChangeArrowheads="1"/>
          </p:cNvSpPr>
          <p:nvPr>
            <p:ph type="body" idx="1"/>
          </p:nvPr>
        </p:nvSpPr>
        <p:spPr/>
        <p:txBody>
          <a:bodyPr/>
          <a:lstStyle/>
          <a:p>
            <a:pPr eaLnBrk="1" hangingPunct="1"/>
            <a:r>
              <a:rPr lang="ru-RU" altLang="ru-RU" dirty="0"/>
              <a:t>Фаза разработки состоит из нескольких итераций – спринтов.</a:t>
            </a:r>
            <a:endParaRPr lang="en-US" altLang="ru-RU" dirty="0"/>
          </a:p>
          <a:p>
            <a:pPr eaLnBrk="1" hangingPunct="1"/>
            <a:r>
              <a:rPr lang="ru-RU" altLang="ru-RU" dirty="0"/>
              <a:t>Обычно спринт длится 2-4 недели.</a:t>
            </a:r>
            <a:endParaRPr lang="en-US" altLang="ru-RU" dirty="0"/>
          </a:p>
          <a:p>
            <a:pPr eaLnBrk="1" hangingPunct="1"/>
            <a:r>
              <a:rPr lang="ru-RU" altLang="ru-RU" dirty="0"/>
              <a:t>Этапы:</a:t>
            </a:r>
          </a:p>
          <a:p>
            <a:pPr lvl="1" eaLnBrk="1" hangingPunct="1"/>
            <a:r>
              <a:rPr lang="ru-RU" altLang="ru-RU" dirty="0"/>
              <a:t>Планирование</a:t>
            </a:r>
          </a:p>
          <a:p>
            <a:pPr lvl="1" eaLnBrk="1" hangingPunct="1"/>
            <a:r>
              <a:rPr lang="ru-RU" altLang="ru-RU" dirty="0"/>
              <a:t>Разработка</a:t>
            </a:r>
          </a:p>
          <a:p>
            <a:pPr lvl="1" eaLnBrk="1" hangingPunct="1"/>
            <a:r>
              <a:rPr lang="ru-RU" altLang="ru-RU" dirty="0"/>
              <a:t>Демонстрация</a:t>
            </a:r>
          </a:p>
          <a:p>
            <a:pPr lvl="1" eaLnBrk="1" hangingPunct="1"/>
            <a:r>
              <a:rPr lang="ru-RU" altLang="ru-RU" dirty="0"/>
              <a:t>Ретроспектива</a:t>
            </a:r>
          </a:p>
          <a:p>
            <a:pPr eaLnBrk="1" hangingPunct="1">
              <a:buFont typeface="Wingdings" pitchFamily="2" charset="2"/>
              <a:buNone/>
            </a:pPr>
            <a:endParaRPr lang="en-US" altLang="ru-RU" dirty="0"/>
          </a:p>
          <a:p>
            <a:pPr eaLnBrk="1" hangingPunct="1">
              <a:buFont typeface="Wingdings" pitchFamily="2" charset="2"/>
              <a:buNone/>
            </a:pPr>
            <a:endParaRPr lang="en-US" altLang="ru-RU" dirty="0"/>
          </a:p>
          <a:p>
            <a:pPr eaLnBrk="1" hangingPunct="1">
              <a:buFont typeface="Wingdings" pitchFamily="2" charset="2"/>
              <a:buNone/>
            </a:pPr>
            <a:endParaRPr lang="en-US" altLang="ru-RU" dirty="0"/>
          </a:p>
        </p:txBody>
      </p:sp>
      <p:pic>
        <p:nvPicPr>
          <p:cNvPr id="53252" name="Picture 4">
            <a:extLst>
              <a:ext uri="{FF2B5EF4-FFF2-40B4-BE49-F238E27FC236}">
                <a16:creationId xmlns:a16="http://schemas.microsoft.com/office/drawing/2014/main" id="{6D6170DC-19A4-804C-8197-3A31F9B585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100" y="3357563"/>
            <a:ext cx="4249738"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04331" y="1190241"/>
            <a:ext cx="2916523" cy="354031"/>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2339752" y="230596"/>
            <a:ext cx="4150016" cy="611130"/>
          </a:xfrm>
          <a:prstGeom prst="rect">
            <a:avLst/>
          </a:prstGeom>
        </p:spPr>
        <p:txBody>
          <a:bodyPr vert="horz" wrap="square" lIns="0" tIns="10860" rIns="0" bIns="0" numCol="1" rtlCol="0" anchor="b" anchorCtr="0" compatLnSpc="1">
            <a:prstTxWarp prst="textNoShape">
              <a:avLst/>
            </a:prstTxWarp>
            <a:spAutoFit/>
          </a:bodyPr>
          <a:lstStyle/>
          <a:p>
            <a:pPr marL="10860">
              <a:spcBef>
                <a:spcPts val="86"/>
              </a:spcBef>
            </a:pPr>
            <a:r>
              <a:rPr spc="-4" dirty="0"/>
              <a:t>Спри</a:t>
            </a:r>
            <a:r>
              <a:rPr spc="4" dirty="0"/>
              <a:t>н</a:t>
            </a:r>
            <a:r>
              <a:rPr dirty="0"/>
              <a:t>т</a:t>
            </a:r>
          </a:p>
        </p:txBody>
      </p:sp>
      <p:sp>
        <p:nvSpPr>
          <p:cNvPr id="4" name="object 4"/>
          <p:cNvSpPr txBox="1"/>
          <p:nvPr/>
        </p:nvSpPr>
        <p:spPr>
          <a:xfrm>
            <a:off x="611560" y="1190241"/>
            <a:ext cx="8208912" cy="5304175"/>
          </a:xfrm>
          <a:prstGeom prst="rect">
            <a:avLst/>
          </a:prstGeom>
        </p:spPr>
        <p:txBody>
          <a:bodyPr vert="horz" wrap="square" lIns="0" tIns="10317" rIns="0" bIns="0" rtlCol="0">
            <a:spAutoFit/>
          </a:bodyPr>
          <a:lstStyle/>
          <a:p>
            <a:pPr marL="10860">
              <a:spcBef>
                <a:spcPts val="774"/>
              </a:spcBef>
            </a:pPr>
            <a:r>
              <a:rPr spc="-4" dirty="0" err="1">
                <a:latin typeface="+mn-lt"/>
                <a:cs typeface="Georgia"/>
              </a:rPr>
              <a:t>Во</a:t>
            </a:r>
            <a:r>
              <a:rPr spc="-4" dirty="0">
                <a:latin typeface="+mn-lt"/>
                <a:cs typeface="Georgia"/>
              </a:rPr>
              <a:t> </a:t>
            </a:r>
            <a:r>
              <a:rPr spc="-9" dirty="0">
                <a:latin typeface="+mn-lt"/>
                <a:cs typeface="Georgia"/>
              </a:rPr>
              <a:t>время</a:t>
            </a:r>
            <a:r>
              <a:rPr spc="9" dirty="0">
                <a:latin typeface="+mn-lt"/>
                <a:cs typeface="Georgia"/>
              </a:rPr>
              <a:t> </a:t>
            </a:r>
            <a:r>
              <a:rPr spc="-9" dirty="0">
                <a:latin typeface="+mn-lt"/>
                <a:cs typeface="Georgia"/>
              </a:rPr>
              <a:t>Спринта:</a:t>
            </a:r>
            <a:endParaRPr dirty="0">
              <a:latin typeface="+mn-lt"/>
              <a:cs typeface="Georgia"/>
            </a:endParaRPr>
          </a:p>
          <a:p>
            <a:pPr marL="21177" indent="-10317">
              <a:spcBef>
                <a:spcPts val="770"/>
              </a:spcBef>
              <a:buFont typeface="Arial"/>
              <a:buChar char="•"/>
              <a:tabLst>
                <a:tab pos="255748" algn="l"/>
                <a:tab pos="256291" algn="l"/>
              </a:tabLst>
            </a:pPr>
            <a:r>
              <a:rPr spc="-4" dirty="0">
                <a:latin typeface="+mn-lt"/>
                <a:cs typeface="Georgia"/>
              </a:rPr>
              <a:t>Не </a:t>
            </a:r>
            <a:r>
              <a:rPr spc="-9" dirty="0">
                <a:latin typeface="+mn-lt"/>
                <a:cs typeface="Georgia"/>
              </a:rPr>
              <a:t>допускаются </a:t>
            </a:r>
            <a:r>
              <a:rPr spc="-4" dirty="0">
                <a:latin typeface="+mn-lt"/>
                <a:cs typeface="Georgia"/>
              </a:rPr>
              <a:t>изменения, </a:t>
            </a:r>
            <a:r>
              <a:rPr spc="-9" dirty="0">
                <a:latin typeface="+mn-lt"/>
                <a:cs typeface="Georgia"/>
              </a:rPr>
              <a:t>которые могут поставить под </a:t>
            </a:r>
            <a:r>
              <a:rPr spc="-4" dirty="0">
                <a:latin typeface="+mn-lt"/>
                <a:cs typeface="Georgia"/>
              </a:rPr>
              <a:t>угрозу Цель</a:t>
            </a:r>
            <a:r>
              <a:rPr spc="286" dirty="0">
                <a:latin typeface="+mn-lt"/>
                <a:cs typeface="Georgia"/>
              </a:rPr>
              <a:t> </a:t>
            </a:r>
            <a:r>
              <a:rPr spc="-9" dirty="0">
                <a:latin typeface="+mn-lt"/>
                <a:cs typeface="Georgia"/>
              </a:rPr>
              <a:t>Спринта</a:t>
            </a:r>
            <a:endParaRPr dirty="0">
              <a:latin typeface="+mn-lt"/>
              <a:cs typeface="Georgia"/>
            </a:endParaRPr>
          </a:p>
          <a:p>
            <a:pPr marL="21177" indent="-10317">
              <a:spcBef>
                <a:spcPts val="764"/>
              </a:spcBef>
              <a:buFont typeface="Arial"/>
              <a:buChar char="•"/>
              <a:tabLst>
                <a:tab pos="255748" algn="l"/>
                <a:tab pos="256291" algn="l"/>
              </a:tabLst>
            </a:pPr>
            <a:r>
              <a:rPr spc="-4" dirty="0">
                <a:latin typeface="+mn-lt"/>
                <a:cs typeface="Georgia"/>
              </a:rPr>
              <a:t>Качество </a:t>
            </a:r>
            <a:r>
              <a:rPr spc="-9" dirty="0">
                <a:latin typeface="+mn-lt"/>
                <a:cs typeface="Georgia"/>
              </a:rPr>
              <a:t>продукта </a:t>
            </a:r>
            <a:r>
              <a:rPr spc="-4" dirty="0">
                <a:latin typeface="+mn-lt"/>
                <a:cs typeface="Georgia"/>
              </a:rPr>
              <a:t>не </a:t>
            </a:r>
            <a:r>
              <a:rPr spc="-9" dirty="0">
                <a:latin typeface="+mn-lt"/>
                <a:cs typeface="Georgia"/>
              </a:rPr>
              <a:t>должно</a:t>
            </a:r>
            <a:r>
              <a:rPr spc="81" dirty="0">
                <a:latin typeface="+mn-lt"/>
                <a:cs typeface="Georgia"/>
              </a:rPr>
              <a:t> </a:t>
            </a:r>
            <a:r>
              <a:rPr spc="-4" dirty="0">
                <a:latin typeface="+mn-lt"/>
                <a:cs typeface="Georgia"/>
              </a:rPr>
              <a:t>снижаться</a:t>
            </a:r>
            <a:endParaRPr dirty="0">
              <a:latin typeface="+mn-lt"/>
              <a:cs typeface="Georgia"/>
            </a:endParaRPr>
          </a:p>
          <a:p>
            <a:pPr marL="21177" marR="41267" indent="-10317">
              <a:spcBef>
                <a:spcPts val="774"/>
              </a:spcBef>
              <a:buFont typeface="Arial"/>
              <a:buChar char="•"/>
              <a:tabLst>
                <a:tab pos="255748" algn="l"/>
                <a:tab pos="256291" algn="l"/>
              </a:tabLst>
            </a:pPr>
            <a:r>
              <a:rPr spc="-9" dirty="0">
                <a:latin typeface="+mn-lt"/>
                <a:cs typeface="Georgia"/>
              </a:rPr>
              <a:t>По </a:t>
            </a:r>
            <a:r>
              <a:rPr spc="-4" dirty="0">
                <a:latin typeface="+mn-lt"/>
                <a:cs typeface="Georgia"/>
              </a:rPr>
              <a:t>мере появления </a:t>
            </a:r>
            <a:r>
              <a:rPr spc="-9" dirty="0">
                <a:latin typeface="+mn-lt"/>
                <a:cs typeface="Georgia"/>
              </a:rPr>
              <a:t>новых </a:t>
            </a:r>
            <a:r>
              <a:rPr spc="-4" dirty="0">
                <a:latin typeface="+mn-lt"/>
                <a:cs typeface="Georgia"/>
              </a:rPr>
              <a:t>знаний, </a:t>
            </a:r>
            <a:r>
              <a:rPr spc="-9" dirty="0">
                <a:latin typeface="+mn-lt"/>
                <a:cs typeface="Georgia"/>
              </a:rPr>
              <a:t>объём работ </a:t>
            </a:r>
            <a:r>
              <a:rPr spc="-4" dirty="0">
                <a:latin typeface="+mn-lt"/>
                <a:cs typeface="Georgia"/>
              </a:rPr>
              <a:t>может быть </a:t>
            </a:r>
            <a:r>
              <a:rPr spc="-9" dirty="0">
                <a:latin typeface="+mn-lt"/>
                <a:cs typeface="Georgia"/>
              </a:rPr>
              <a:t>уточнен </a:t>
            </a:r>
            <a:r>
              <a:rPr spc="-4" dirty="0">
                <a:latin typeface="+mn-lt"/>
                <a:cs typeface="Georgia"/>
              </a:rPr>
              <a:t>и заново согласован  между Владельцем </a:t>
            </a:r>
            <a:r>
              <a:rPr spc="-9" dirty="0">
                <a:latin typeface="+mn-lt"/>
                <a:cs typeface="Georgia"/>
              </a:rPr>
              <a:t>Продукта </a:t>
            </a:r>
            <a:r>
              <a:rPr spc="-4" dirty="0">
                <a:latin typeface="+mn-lt"/>
                <a:cs typeface="Georgia"/>
              </a:rPr>
              <a:t>и </a:t>
            </a:r>
            <a:r>
              <a:rPr spc="-9" dirty="0">
                <a:latin typeface="+mn-lt"/>
                <a:cs typeface="Georgia"/>
              </a:rPr>
              <a:t>Командой</a:t>
            </a:r>
            <a:r>
              <a:rPr spc="103" dirty="0">
                <a:latin typeface="+mn-lt"/>
                <a:cs typeface="Georgia"/>
              </a:rPr>
              <a:t> </a:t>
            </a:r>
            <a:r>
              <a:rPr spc="-9" dirty="0">
                <a:latin typeface="+mn-lt"/>
                <a:cs typeface="Georgia"/>
              </a:rPr>
              <a:t>Разработки</a:t>
            </a:r>
            <a:endParaRPr dirty="0">
              <a:latin typeface="+mn-lt"/>
              <a:cs typeface="Georgia"/>
            </a:endParaRPr>
          </a:p>
          <a:p>
            <a:pPr>
              <a:lnSpc>
                <a:spcPct val="100000"/>
              </a:lnSpc>
            </a:pPr>
            <a:endParaRPr sz="2000" dirty="0">
              <a:latin typeface="+mn-lt"/>
              <a:cs typeface="Times New Roman"/>
            </a:endParaRPr>
          </a:p>
          <a:p>
            <a:pPr>
              <a:spcBef>
                <a:spcPts val="34"/>
              </a:spcBef>
            </a:pPr>
            <a:endParaRPr sz="1600" dirty="0">
              <a:latin typeface="+mn-lt"/>
              <a:cs typeface="Times New Roman"/>
            </a:endParaRPr>
          </a:p>
          <a:p>
            <a:pPr marL="10860" marR="256291"/>
            <a:r>
              <a:rPr spc="-4" dirty="0">
                <a:latin typeface="+mn-lt"/>
                <a:cs typeface="Georgia"/>
              </a:rPr>
              <a:t>Каждый </a:t>
            </a:r>
            <a:r>
              <a:rPr spc="-9" dirty="0">
                <a:latin typeface="+mn-lt"/>
                <a:cs typeface="Georgia"/>
              </a:rPr>
              <a:t>Спринт </a:t>
            </a:r>
            <a:r>
              <a:rPr spc="-4" dirty="0">
                <a:latin typeface="+mn-lt"/>
                <a:cs typeface="Georgia"/>
              </a:rPr>
              <a:t>можно </a:t>
            </a:r>
            <a:r>
              <a:rPr spc="-9" dirty="0">
                <a:latin typeface="+mn-lt"/>
                <a:cs typeface="Georgia"/>
              </a:rPr>
              <a:t>считать проектом, который </a:t>
            </a:r>
            <a:r>
              <a:rPr spc="-4" dirty="0">
                <a:latin typeface="+mn-lt"/>
                <a:cs typeface="Georgia"/>
              </a:rPr>
              <a:t>длится не более </a:t>
            </a:r>
            <a:r>
              <a:rPr spc="-9" dirty="0">
                <a:latin typeface="+mn-lt"/>
                <a:cs typeface="Georgia"/>
              </a:rPr>
              <a:t>одного </a:t>
            </a:r>
            <a:r>
              <a:rPr spc="-4" dirty="0">
                <a:latin typeface="+mn-lt"/>
                <a:cs typeface="Georgia"/>
              </a:rPr>
              <a:t>месяца.  </a:t>
            </a:r>
            <a:r>
              <a:rPr spc="-9" dirty="0">
                <a:latin typeface="+mn-lt"/>
                <a:cs typeface="Georgia"/>
              </a:rPr>
              <a:t>Спринты, </a:t>
            </a:r>
            <a:r>
              <a:rPr spc="-4" dirty="0">
                <a:latin typeface="+mn-lt"/>
                <a:cs typeface="Georgia"/>
              </a:rPr>
              <a:t>как и </a:t>
            </a:r>
            <a:r>
              <a:rPr spc="-9" dirty="0">
                <a:latin typeface="+mn-lt"/>
                <a:cs typeface="Georgia"/>
              </a:rPr>
              <a:t>проекты, нужны для </a:t>
            </a:r>
            <a:r>
              <a:rPr spc="-4" dirty="0">
                <a:latin typeface="+mn-lt"/>
                <a:cs typeface="Georgia"/>
              </a:rPr>
              <a:t>достижения целей. Каждый </a:t>
            </a:r>
            <a:r>
              <a:rPr spc="-9" dirty="0">
                <a:latin typeface="+mn-lt"/>
                <a:cs typeface="Georgia"/>
              </a:rPr>
              <a:t>Спринт </a:t>
            </a:r>
            <a:r>
              <a:rPr spc="-4" dirty="0">
                <a:latin typeface="+mn-lt"/>
                <a:cs typeface="Georgia"/>
              </a:rPr>
              <a:t>включает цель,  концепцию реализации с адаптивным </a:t>
            </a:r>
            <a:r>
              <a:rPr spc="-9" dirty="0">
                <a:latin typeface="+mn-lt"/>
                <a:cs typeface="Georgia"/>
              </a:rPr>
              <a:t>планом по </a:t>
            </a:r>
            <a:r>
              <a:rPr spc="-4" dirty="0">
                <a:latin typeface="+mn-lt"/>
                <a:cs typeface="Georgia"/>
              </a:rPr>
              <a:t>её достижению, исполняемую </a:t>
            </a:r>
            <a:r>
              <a:rPr spc="-9" dirty="0">
                <a:latin typeface="+mn-lt"/>
                <a:cs typeface="Georgia"/>
              </a:rPr>
              <a:t>работу </a:t>
            </a:r>
            <a:r>
              <a:rPr spc="-4" dirty="0">
                <a:latin typeface="+mn-lt"/>
                <a:cs typeface="Georgia"/>
              </a:rPr>
              <a:t>и  </a:t>
            </a:r>
            <a:r>
              <a:rPr spc="-9" dirty="0">
                <a:latin typeface="+mn-lt"/>
                <a:cs typeface="Georgia"/>
              </a:rPr>
              <a:t>Инкремент продукта </a:t>
            </a:r>
            <a:r>
              <a:rPr spc="-4" dirty="0">
                <a:latin typeface="+mn-lt"/>
                <a:cs typeface="Georgia"/>
              </a:rPr>
              <a:t>как </a:t>
            </a:r>
            <a:r>
              <a:rPr spc="-9" dirty="0">
                <a:latin typeface="+mn-lt"/>
                <a:cs typeface="Georgia"/>
              </a:rPr>
              <a:t>результат работы. </a:t>
            </a:r>
            <a:r>
              <a:rPr spc="-9" dirty="0" err="1">
                <a:latin typeface="+mn-lt"/>
                <a:cs typeface="Georgia"/>
              </a:rPr>
              <a:t>Максимальная</a:t>
            </a:r>
            <a:r>
              <a:rPr spc="201" dirty="0">
                <a:latin typeface="+mn-lt"/>
                <a:cs typeface="Georgia"/>
              </a:rPr>
              <a:t> </a:t>
            </a:r>
            <a:r>
              <a:rPr spc="-9" dirty="0" err="1">
                <a:latin typeface="+mn-lt"/>
                <a:cs typeface="Georgia"/>
              </a:rPr>
              <a:t>продолжительность</a:t>
            </a:r>
            <a:r>
              <a:rPr lang="ru-RU" spc="-9" dirty="0">
                <a:latin typeface="+mn-lt"/>
                <a:cs typeface="Georgia"/>
              </a:rPr>
              <a:t> </a:t>
            </a:r>
            <a:r>
              <a:rPr spc="-9" dirty="0" err="1">
                <a:latin typeface="+mn-lt"/>
                <a:cs typeface="Georgia"/>
              </a:rPr>
              <a:t>Спринта</a:t>
            </a:r>
            <a:r>
              <a:rPr spc="-9" dirty="0">
                <a:latin typeface="+mn-lt"/>
                <a:cs typeface="Georgia"/>
              </a:rPr>
              <a:t> </a:t>
            </a:r>
            <a:r>
              <a:rPr spc="-4" dirty="0">
                <a:latin typeface="+mn-lt"/>
                <a:cs typeface="Georgia"/>
              </a:rPr>
              <a:t>— один календарный месяц. </a:t>
            </a:r>
            <a:r>
              <a:rPr spc="-9" dirty="0">
                <a:latin typeface="+mn-lt"/>
                <a:cs typeface="Georgia"/>
              </a:rPr>
              <a:t>При </a:t>
            </a:r>
            <a:r>
              <a:rPr spc="-4" dirty="0">
                <a:latin typeface="+mn-lt"/>
                <a:cs typeface="Georgia"/>
              </a:rPr>
              <a:t>большем сроке </a:t>
            </a:r>
            <a:r>
              <a:rPr spc="-9" dirty="0">
                <a:latin typeface="+mn-lt"/>
                <a:cs typeface="Georgia"/>
              </a:rPr>
              <a:t>планирования </a:t>
            </a:r>
            <a:r>
              <a:rPr spc="-4" dirty="0">
                <a:latin typeface="+mn-lt"/>
                <a:cs typeface="Georgia"/>
              </a:rPr>
              <a:t>возможны изменения  целей, увеличение </a:t>
            </a:r>
            <a:r>
              <a:rPr spc="-9" dirty="0">
                <a:latin typeface="+mn-lt"/>
                <a:cs typeface="Georgia"/>
              </a:rPr>
              <a:t>сложности </a:t>
            </a:r>
            <a:r>
              <a:rPr spc="-4" dirty="0">
                <a:latin typeface="+mn-lt"/>
                <a:cs typeface="Georgia"/>
              </a:rPr>
              <a:t>и </a:t>
            </a:r>
            <a:r>
              <a:rPr spc="-9" dirty="0">
                <a:latin typeface="+mn-lt"/>
                <a:cs typeface="Georgia"/>
              </a:rPr>
              <a:t>рост </a:t>
            </a:r>
            <a:r>
              <a:rPr spc="-4" dirty="0">
                <a:latin typeface="+mn-lt"/>
                <a:cs typeface="Georgia"/>
              </a:rPr>
              <a:t>рисков. </a:t>
            </a:r>
            <a:r>
              <a:rPr spc="-9" dirty="0">
                <a:latin typeface="+mn-lt"/>
                <a:cs typeface="Georgia"/>
              </a:rPr>
              <a:t>Спринты помогают планировать благодаря  </a:t>
            </a:r>
            <a:r>
              <a:rPr spc="-4" dirty="0">
                <a:latin typeface="+mn-lt"/>
                <a:cs typeface="Georgia"/>
              </a:rPr>
              <a:t>инспекции и адаптации </a:t>
            </a:r>
            <a:r>
              <a:rPr spc="-9" dirty="0">
                <a:latin typeface="+mn-lt"/>
                <a:cs typeface="Georgia"/>
              </a:rPr>
              <a:t>прогресса по отношению </a:t>
            </a:r>
            <a:r>
              <a:rPr spc="-4" dirty="0">
                <a:latin typeface="+mn-lt"/>
                <a:cs typeface="Georgia"/>
              </a:rPr>
              <a:t>к </a:t>
            </a:r>
            <a:r>
              <a:rPr spc="-9" dirty="0">
                <a:latin typeface="+mn-lt"/>
                <a:cs typeface="Georgia"/>
              </a:rPr>
              <a:t>Цели Спринта </a:t>
            </a:r>
            <a:r>
              <a:rPr spc="-4" dirty="0">
                <a:latin typeface="+mn-lt"/>
                <a:cs typeface="Georgia"/>
              </a:rPr>
              <a:t>как минимум </a:t>
            </a:r>
            <a:r>
              <a:rPr spc="-9" dirty="0">
                <a:latin typeface="+mn-lt"/>
                <a:cs typeface="Georgia"/>
              </a:rPr>
              <a:t>раз </a:t>
            </a:r>
            <a:r>
              <a:rPr spc="-4" dirty="0">
                <a:latin typeface="+mn-lt"/>
                <a:cs typeface="Georgia"/>
              </a:rPr>
              <a:t>в месяц.  </a:t>
            </a:r>
            <a:r>
              <a:rPr spc="-9" dirty="0">
                <a:latin typeface="+mn-lt"/>
                <a:cs typeface="Georgia"/>
              </a:rPr>
              <a:t>Они </a:t>
            </a:r>
            <a:r>
              <a:rPr spc="-4" dirty="0">
                <a:latin typeface="+mn-lt"/>
                <a:cs typeface="Georgia"/>
              </a:rPr>
              <a:t>ограничивают стоимость рисков </a:t>
            </a:r>
            <a:r>
              <a:rPr spc="-9" dirty="0">
                <a:latin typeface="+mn-lt"/>
                <a:cs typeface="Georgia"/>
              </a:rPr>
              <a:t>разработки </a:t>
            </a:r>
            <a:r>
              <a:rPr spc="-4" dirty="0">
                <a:latin typeface="+mn-lt"/>
                <a:cs typeface="Georgia"/>
              </a:rPr>
              <a:t>месяцем</a:t>
            </a:r>
            <a:r>
              <a:rPr spc="184" dirty="0">
                <a:latin typeface="+mn-lt"/>
                <a:cs typeface="Georgia"/>
              </a:rPr>
              <a:t> </a:t>
            </a:r>
            <a:r>
              <a:rPr spc="-9" dirty="0">
                <a:latin typeface="+mn-lt"/>
                <a:cs typeface="Georgia"/>
              </a:rPr>
              <a:t>работ.</a:t>
            </a:r>
            <a:endParaRPr dirty="0">
              <a:latin typeface="+mn-lt"/>
              <a:cs typeface="Georgia"/>
            </a:endParaRPr>
          </a:p>
        </p:txBody>
      </p:sp>
    </p:spTree>
    <p:extLst>
      <p:ext uri="{BB962C8B-B14F-4D97-AF65-F5344CB8AC3E}">
        <p14:creationId xmlns:p14="http://schemas.microsoft.com/office/powerpoint/2010/main" val="3526727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92604" y="3830055"/>
            <a:ext cx="8159554" cy="1253771"/>
          </a:xfrm>
          <a:custGeom>
            <a:avLst/>
            <a:gdLst/>
            <a:ahLst/>
            <a:cxnLst/>
            <a:rect l="l" t="t" r="r" b="b"/>
            <a:pathLst>
              <a:path w="9542145" h="1466214">
                <a:moveTo>
                  <a:pt x="0" y="1466087"/>
                </a:moveTo>
                <a:lnTo>
                  <a:pt x="9541764" y="1466087"/>
                </a:lnTo>
                <a:lnTo>
                  <a:pt x="9541764" y="0"/>
                </a:lnTo>
                <a:lnTo>
                  <a:pt x="0" y="0"/>
                </a:lnTo>
                <a:lnTo>
                  <a:pt x="0" y="1466087"/>
                </a:lnTo>
                <a:close/>
              </a:path>
            </a:pathLst>
          </a:custGeom>
          <a:solidFill>
            <a:srgbClr val="F1F1F1">
              <a:alpha val="69802"/>
            </a:srgbClr>
          </a:solidFill>
        </p:spPr>
        <p:txBody>
          <a:bodyPr wrap="square" lIns="0" tIns="0" rIns="0" bIns="0" rtlCol="0"/>
          <a:lstStyle/>
          <a:p>
            <a:endParaRPr/>
          </a:p>
        </p:txBody>
      </p:sp>
      <p:sp>
        <p:nvSpPr>
          <p:cNvPr id="3" name="object 3"/>
          <p:cNvSpPr txBox="1">
            <a:spLocks noGrp="1"/>
          </p:cNvSpPr>
          <p:nvPr>
            <p:ph type="title"/>
          </p:nvPr>
        </p:nvSpPr>
        <p:spPr>
          <a:xfrm>
            <a:off x="1220648" y="286569"/>
            <a:ext cx="4942103" cy="611130"/>
          </a:xfrm>
          <a:prstGeom prst="rect">
            <a:avLst/>
          </a:prstGeom>
        </p:spPr>
        <p:txBody>
          <a:bodyPr vert="horz" wrap="square" lIns="0" tIns="10860" rIns="0" bIns="0" numCol="1" rtlCol="0" anchor="b" anchorCtr="0" compatLnSpc="1">
            <a:prstTxWarp prst="textNoShape">
              <a:avLst/>
            </a:prstTxWarp>
            <a:spAutoFit/>
          </a:bodyPr>
          <a:lstStyle/>
          <a:p>
            <a:pPr marL="10860">
              <a:spcBef>
                <a:spcPts val="86"/>
              </a:spcBef>
            </a:pPr>
            <a:r>
              <a:rPr spc="-9" dirty="0"/>
              <a:t>События </a:t>
            </a:r>
            <a:r>
              <a:rPr dirty="0"/>
              <a:t>в</a:t>
            </a:r>
            <a:r>
              <a:rPr spc="-34" dirty="0"/>
              <a:t> </a:t>
            </a:r>
            <a:r>
              <a:rPr spc="-4" dirty="0"/>
              <a:t>Спринте</a:t>
            </a:r>
          </a:p>
        </p:txBody>
      </p:sp>
      <p:sp>
        <p:nvSpPr>
          <p:cNvPr id="4" name="object 4"/>
          <p:cNvSpPr txBox="1"/>
          <p:nvPr/>
        </p:nvSpPr>
        <p:spPr>
          <a:xfrm>
            <a:off x="1055578" y="2777083"/>
            <a:ext cx="1403637" cy="680848"/>
          </a:xfrm>
          <a:prstGeom prst="rect">
            <a:avLst/>
          </a:prstGeom>
          <a:solidFill>
            <a:srgbClr val="FFE6A8"/>
          </a:solidFill>
        </p:spPr>
        <p:txBody>
          <a:bodyPr vert="horz" wrap="square" lIns="0" tIns="3258" rIns="0" bIns="0" rtlCol="0">
            <a:spAutoFit/>
          </a:bodyPr>
          <a:lstStyle/>
          <a:p>
            <a:pPr>
              <a:spcBef>
                <a:spcPts val="26"/>
              </a:spcBef>
            </a:pPr>
            <a:endParaRPr sz="1667">
              <a:latin typeface="Times New Roman"/>
              <a:cs typeface="Times New Roman"/>
            </a:endParaRPr>
          </a:p>
          <a:p>
            <a:pPr marL="354029" marR="93394" indent="-254119"/>
            <a:r>
              <a:rPr sz="1368" spc="-9" dirty="0">
                <a:latin typeface="Georgia"/>
                <a:cs typeface="Georgia"/>
              </a:rPr>
              <a:t>План</a:t>
            </a:r>
            <a:r>
              <a:rPr sz="1368" spc="-13" dirty="0">
                <a:latin typeface="Georgia"/>
                <a:cs typeface="Georgia"/>
              </a:rPr>
              <a:t>и</a:t>
            </a:r>
            <a:r>
              <a:rPr sz="1368" spc="-9" dirty="0">
                <a:latin typeface="Georgia"/>
                <a:cs typeface="Georgia"/>
              </a:rPr>
              <a:t>ро</a:t>
            </a:r>
            <a:r>
              <a:rPr sz="1368" spc="-4" dirty="0">
                <a:latin typeface="Georgia"/>
                <a:cs typeface="Georgia"/>
              </a:rPr>
              <a:t>ван</a:t>
            </a:r>
            <a:r>
              <a:rPr sz="1368" spc="-9" dirty="0">
                <a:latin typeface="Georgia"/>
                <a:cs typeface="Georgia"/>
              </a:rPr>
              <a:t>и</a:t>
            </a:r>
            <a:r>
              <a:rPr sz="1368" spc="-4" dirty="0">
                <a:latin typeface="Georgia"/>
                <a:cs typeface="Georgia"/>
              </a:rPr>
              <a:t>е  </a:t>
            </a:r>
            <a:r>
              <a:rPr sz="1368" spc="-9" dirty="0">
                <a:latin typeface="Georgia"/>
                <a:cs typeface="Georgia"/>
              </a:rPr>
              <a:t>Спринта</a:t>
            </a:r>
            <a:endParaRPr sz="1368">
              <a:latin typeface="Georgia"/>
              <a:cs typeface="Georgia"/>
            </a:endParaRPr>
          </a:p>
        </p:txBody>
      </p:sp>
      <p:sp>
        <p:nvSpPr>
          <p:cNvPr id="5" name="object 5"/>
          <p:cNvSpPr txBox="1"/>
          <p:nvPr/>
        </p:nvSpPr>
        <p:spPr>
          <a:xfrm>
            <a:off x="4140211" y="2777083"/>
            <a:ext cx="1403637" cy="680848"/>
          </a:xfrm>
          <a:prstGeom prst="rect">
            <a:avLst/>
          </a:prstGeom>
          <a:solidFill>
            <a:srgbClr val="FFE6A8"/>
          </a:solidFill>
        </p:spPr>
        <p:txBody>
          <a:bodyPr vert="horz" wrap="square" lIns="0" tIns="3258" rIns="0" bIns="0" rtlCol="0">
            <a:spAutoFit/>
          </a:bodyPr>
          <a:lstStyle/>
          <a:p>
            <a:pPr>
              <a:spcBef>
                <a:spcPts val="26"/>
              </a:spcBef>
            </a:pPr>
            <a:endParaRPr sz="1667">
              <a:latin typeface="Times New Roman"/>
              <a:cs typeface="Times New Roman"/>
            </a:endParaRPr>
          </a:p>
          <a:p>
            <a:pPr marL="355114" marR="346970" indent="97738"/>
            <a:r>
              <a:rPr sz="1368" spc="-9" dirty="0">
                <a:latin typeface="Georgia"/>
                <a:cs typeface="Georgia"/>
              </a:rPr>
              <a:t>Обзор  Спринта</a:t>
            </a:r>
            <a:endParaRPr sz="1368">
              <a:latin typeface="Georgia"/>
              <a:cs typeface="Georgia"/>
            </a:endParaRPr>
          </a:p>
        </p:txBody>
      </p:sp>
      <p:sp>
        <p:nvSpPr>
          <p:cNvPr id="6" name="object 6"/>
          <p:cNvSpPr txBox="1"/>
          <p:nvPr/>
        </p:nvSpPr>
        <p:spPr>
          <a:xfrm>
            <a:off x="2598546" y="2777083"/>
            <a:ext cx="1402551" cy="680848"/>
          </a:xfrm>
          <a:prstGeom prst="rect">
            <a:avLst/>
          </a:prstGeom>
          <a:solidFill>
            <a:srgbClr val="FFE6A8"/>
          </a:solidFill>
        </p:spPr>
        <p:txBody>
          <a:bodyPr vert="horz" wrap="square" lIns="0" tIns="3258" rIns="0" bIns="0" rtlCol="0">
            <a:spAutoFit/>
          </a:bodyPr>
          <a:lstStyle/>
          <a:p>
            <a:pPr>
              <a:spcBef>
                <a:spcPts val="26"/>
              </a:spcBef>
            </a:pPr>
            <a:endParaRPr sz="1667">
              <a:latin typeface="Times New Roman"/>
              <a:cs typeface="Times New Roman"/>
            </a:endParaRPr>
          </a:p>
          <a:p>
            <a:pPr marL="442536" marR="167783" indent="-267150"/>
            <a:r>
              <a:rPr sz="1368" spc="-9" dirty="0">
                <a:latin typeface="Georgia"/>
                <a:cs typeface="Georgia"/>
              </a:rPr>
              <a:t>Е</a:t>
            </a:r>
            <a:r>
              <a:rPr sz="1368" spc="-4" dirty="0">
                <a:latin typeface="Georgia"/>
                <a:cs typeface="Georgia"/>
              </a:rPr>
              <a:t>ж</a:t>
            </a:r>
            <a:r>
              <a:rPr sz="1368" spc="-9" dirty="0">
                <a:latin typeface="Georgia"/>
                <a:cs typeface="Georgia"/>
              </a:rPr>
              <a:t>е</a:t>
            </a:r>
            <a:r>
              <a:rPr sz="1368" spc="-13" dirty="0">
                <a:latin typeface="Georgia"/>
                <a:cs typeface="Georgia"/>
              </a:rPr>
              <a:t>д</a:t>
            </a:r>
            <a:r>
              <a:rPr sz="1368" spc="-4" dirty="0">
                <a:latin typeface="Georgia"/>
                <a:cs typeface="Georgia"/>
              </a:rPr>
              <a:t>невный  </a:t>
            </a:r>
            <a:r>
              <a:rPr sz="1368" spc="-9" dirty="0">
                <a:latin typeface="Georgia"/>
                <a:cs typeface="Georgia"/>
              </a:rPr>
              <a:t>Скрам</a:t>
            </a:r>
            <a:endParaRPr sz="1368">
              <a:latin typeface="Georgia"/>
              <a:cs typeface="Georgia"/>
            </a:endParaRPr>
          </a:p>
        </p:txBody>
      </p:sp>
      <p:sp>
        <p:nvSpPr>
          <p:cNvPr id="7" name="object 7"/>
          <p:cNvSpPr txBox="1"/>
          <p:nvPr/>
        </p:nvSpPr>
        <p:spPr>
          <a:xfrm>
            <a:off x="5683181" y="2777083"/>
            <a:ext cx="1403637" cy="680848"/>
          </a:xfrm>
          <a:prstGeom prst="rect">
            <a:avLst/>
          </a:prstGeom>
          <a:solidFill>
            <a:srgbClr val="FFE6A8"/>
          </a:solidFill>
        </p:spPr>
        <p:txBody>
          <a:bodyPr vert="horz" wrap="square" lIns="0" tIns="3258" rIns="0" bIns="0" rtlCol="0">
            <a:spAutoFit/>
          </a:bodyPr>
          <a:lstStyle/>
          <a:p>
            <a:pPr>
              <a:spcBef>
                <a:spcPts val="26"/>
              </a:spcBef>
            </a:pPr>
            <a:endParaRPr sz="1667">
              <a:latin typeface="Times New Roman"/>
              <a:cs typeface="Times New Roman"/>
            </a:endParaRPr>
          </a:p>
          <a:p>
            <a:pPr marL="355114" marR="98824" indent="-247603"/>
            <a:r>
              <a:rPr sz="1368" spc="-4" dirty="0">
                <a:latin typeface="Georgia"/>
                <a:cs typeface="Georgia"/>
              </a:rPr>
              <a:t>Ретроспе</a:t>
            </a:r>
            <a:r>
              <a:rPr sz="1368" spc="-13" dirty="0">
                <a:latin typeface="Georgia"/>
                <a:cs typeface="Georgia"/>
              </a:rPr>
              <a:t>к</a:t>
            </a:r>
            <a:r>
              <a:rPr sz="1368" spc="-4" dirty="0">
                <a:latin typeface="Georgia"/>
                <a:cs typeface="Georgia"/>
              </a:rPr>
              <a:t>тива  </a:t>
            </a:r>
            <a:r>
              <a:rPr sz="1368" spc="-9" dirty="0">
                <a:latin typeface="Georgia"/>
                <a:cs typeface="Georgia"/>
              </a:rPr>
              <a:t>Спринта</a:t>
            </a:r>
            <a:endParaRPr sz="1368">
              <a:latin typeface="Georgia"/>
              <a:cs typeface="Georgia"/>
            </a:endParaRPr>
          </a:p>
        </p:txBody>
      </p:sp>
      <p:sp>
        <p:nvSpPr>
          <p:cNvPr id="8" name="object 8"/>
          <p:cNvSpPr txBox="1"/>
          <p:nvPr/>
        </p:nvSpPr>
        <p:spPr>
          <a:xfrm>
            <a:off x="7201388" y="2777083"/>
            <a:ext cx="1403637" cy="907215"/>
          </a:xfrm>
          <a:prstGeom prst="rect">
            <a:avLst/>
          </a:prstGeom>
          <a:solidFill>
            <a:srgbClr val="FFE6A8"/>
          </a:solidFill>
        </p:spPr>
        <p:txBody>
          <a:bodyPr vert="horz" wrap="square" lIns="0" tIns="12489" rIns="0" bIns="0" rtlCol="0">
            <a:spAutoFit/>
          </a:bodyPr>
          <a:lstStyle/>
          <a:p>
            <a:pPr marL="130317" marR="120543" algn="ctr">
              <a:spcBef>
                <a:spcPts val="98"/>
              </a:spcBef>
            </a:pPr>
            <a:r>
              <a:rPr sz="1368" spc="-4" dirty="0">
                <a:latin typeface="Georgia"/>
                <a:cs typeface="Georgia"/>
              </a:rPr>
              <a:t>А</a:t>
            </a:r>
            <a:r>
              <a:rPr sz="1368" spc="-13" dirty="0">
                <a:latin typeface="Georgia"/>
                <a:cs typeface="Georgia"/>
              </a:rPr>
              <a:t>к</a:t>
            </a:r>
            <a:r>
              <a:rPr sz="1368" spc="-4" dirty="0">
                <a:latin typeface="Georgia"/>
                <a:cs typeface="Georgia"/>
              </a:rPr>
              <a:t>туал</a:t>
            </a:r>
            <a:r>
              <a:rPr sz="1368" spc="-13" dirty="0">
                <a:latin typeface="Georgia"/>
                <a:cs typeface="Georgia"/>
              </a:rPr>
              <a:t>и</a:t>
            </a:r>
            <a:r>
              <a:rPr sz="1368" spc="-4" dirty="0">
                <a:latin typeface="Georgia"/>
                <a:cs typeface="Georgia"/>
              </a:rPr>
              <a:t>зац</a:t>
            </a:r>
            <a:r>
              <a:rPr sz="1368" spc="-13" dirty="0">
                <a:latin typeface="Georgia"/>
                <a:cs typeface="Georgia"/>
              </a:rPr>
              <a:t>и</a:t>
            </a:r>
            <a:r>
              <a:rPr sz="1368" spc="-4" dirty="0">
                <a:latin typeface="Georgia"/>
                <a:cs typeface="Georgia"/>
              </a:rPr>
              <a:t>я  </a:t>
            </a:r>
            <a:r>
              <a:rPr sz="1368" spc="-9" dirty="0">
                <a:latin typeface="Georgia"/>
                <a:cs typeface="Georgia"/>
              </a:rPr>
              <a:t>требований</a:t>
            </a:r>
            <a:endParaRPr sz="1368">
              <a:latin typeface="Georgia"/>
              <a:cs typeface="Georgia"/>
            </a:endParaRPr>
          </a:p>
          <a:p>
            <a:pPr marL="236743" marR="228598" indent="-1629" algn="ctr">
              <a:spcBef>
                <a:spcPts val="13"/>
              </a:spcBef>
            </a:pPr>
            <a:r>
              <a:rPr sz="1026" i="1" dirty="0">
                <a:latin typeface="Georgia"/>
                <a:cs typeface="Georgia"/>
              </a:rPr>
              <a:t>(Не </a:t>
            </a:r>
            <a:r>
              <a:rPr sz="1026" i="1" spc="-4" dirty="0">
                <a:latin typeface="Georgia"/>
                <a:cs typeface="Georgia"/>
              </a:rPr>
              <a:t>является  </a:t>
            </a:r>
            <a:r>
              <a:rPr sz="1026" i="1" dirty="0">
                <a:latin typeface="Georgia"/>
                <a:cs typeface="Georgia"/>
              </a:rPr>
              <a:t>обя</a:t>
            </a:r>
            <a:r>
              <a:rPr sz="1026" i="1" spc="-4" dirty="0">
                <a:latin typeface="Georgia"/>
                <a:cs typeface="Georgia"/>
              </a:rPr>
              <a:t>зате</a:t>
            </a:r>
            <a:r>
              <a:rPr sz="1026" i="1" dirty="0">
                <a:latin typeface="Georgia"/>
                <a:cs typeface="Georgia"/>
              </a:rPr>
              <a:t>ль</a:t>
            </a:r>
            <a:r>
              <a:rPr sz="1026" i="1" spc="-4" dirty="0">
                <a:latin typeface="Georgia"/>
                <a:cs typeface="Georgia"/>
              </a:rPr>
              <a:t>н</a:t>
            </a:r>
            <a:r>
              <a:rPr sz="1026" i="1" dirty="0">
                <a:latin typeface="Georgia"/>
                <a:cs typeface="Georgia"/>
              </a:rPr>
              <a:t>ым  </a:t>
            </a:r>
            <a:r>
              <a:rPr sz="1026" i="1" spc="-4" dirty="0">
                <a:latin typeface="Georgia"/>
                <a:cs typeface="Georgia"/>
              </a:rPr>
              <a:t>событием)</a:t>
            </a:r>
            <a:endParaRPr sz="1026">
              <a:latin typeface="Georgia"/>
              <a:cs typeface="Georgia"/>
            </a:endParaRPr>
          </a:p>
        </p:txBody>
      </p:sp>
      <p:sp>
        <p:nvSpPr>
          <p:cNvPr id="9" name="object 9"/>
          <p:cNvSpPr txBox="1"/>
          <p:nvPr/>
        </p:nvSpPr>
        <p:spPr>
          <a:xfrm>
            <a:off x="1220648" y="2030685"/>
            <a:ext cx="1082728" cy="699199"/>
          </a:xfrm>
          <a:prstGeom prst="rect">
            <a:avLst/>
          </a:prstGeom>
        </p:spPr>
        <p:txBody>
          <a:bodyPr vert="horz" wrap="square" lIns="0" tIns="32037" rIns="0" bIns="0" rtlCol="0">
            <a:spAutoFit/>
          </a:bodyPr>
          <a:lstStyle/>
          <a:p>
            <a:pPr marL="217738" marR="210679" indent="1086" algn="ctr">
              <a:lnSpc>
                <a:spcPts val="1291"/>
              </a:lnSpc>
              <a:spcBef>
                <a:spcPts val="252"/>
              </a:spcBef>
            </a:pPr>
            <a:r>
              <a:rPr sz="1197" i="1" dirty="0">
                <a:latin typeface="Georgia"/>
                <a:cs typeface="Georgia"/>
              </a:rPr>
              <a:t>В</a:t>
            </a:r>
            <a:r>
              <a:rPr sz="1197" i="1" spc="-64" dirty="0">
                <a:latin typeface="Georgia"/>
                <a:cs typeface="Georgia"/>
              </a:rPr>
              <a:t> </a:t>
            </a:r>
            <a:r>
              <a:rPr sz="1197" i="1" spc="-4" dirty="0">
                <a:latin typeface="Georgia"/>
                <a:cs typeface="Georgia"/>
              </a:rPr>
              <a:t>начале  </a:t>
            </a:r>
            <a:r>
              <a:rPr sz="1197" i="1" dirty="0">
                <a:latin typeface="Georgia"/>
                <a:cs typeface="Georgia"/>
              </a:rPr>
              <a:t>спринта</a:t>
            </a:r>
            <a:endParaRPr sz="1197">
              <a:latin typeface="Georgia"/>
              <a:cs typeface="Georgia"/>
            </a:endParaRPr>
          </a:p>
          <a:p>
            <a:pPr marL="10860" marR="4344" algn="ctr">
              <a:lnSpc>
                <a:spcPts val="1291"/>
              </a:lnSpc>
              <a:spcBef>
                <a:spcPts val="4"/>
              </a:spcBef>
            </a:pPr>
            <a:r>
              <a:rPr sz="1197" i="1" dirty="0">
                <a:latin typeface="Georgia"/>
                <a:cs typeface="Georgia"/>
              </a:rPr>
              <a:t>(один раз в</a:t>
            </a:r>
            <a:r>
              <a:rPr sz="1197" i="1" spc="-86" dirty="0">
                <a:latin typeface="Georgia"/>
                <a:cs typeface="Georgia"/>
              </a:rPr>
              <a:t> </a:t>
            </a:r>
            <a:r>
              <a:rPr sz="1197" i="1" dirty="0">
                <a:latin typeface="Georgia"/>
                <a:cs typeface="Georgia"/>
              </a:rPr>
              <a:t>2-4  </a:t>
            </a:r>
            <a:r>
              <a:rPr sz="1197" i="1" spc="-4" dirty="0">
                <a:latin typeface="Georgia"/>
                <a:cs typeface="Georgia"/>
              </a:rPr>
              <a:t>недели)</a:t>
            </a:r>
            <a:endParaRPr sz="1197">
              <a:latin typeface="Georgia"/>
              <a:cs typeface="Georgia"/>
            </a:endParaRPr>
          </a:p>
        </p:txBody>
      </p:sp>
      <p:sp>
        <p:nvSpPr>
          <p:cNvPr id="10" name="object 10"/>
          <p:cNvSpPr txBox="1"/>
          <p:nvPr/>
        </p:nvSpPr>
        <p:spPr>
          <a:xfrm>
            <a:off x="2755581" y="2192822"/>
            <a:ext cx="1111506" cy="532487"/>
          </a:xfrm>
          <a:prstGeom prst="rect">
            <a:avLst/>
          </a:prstGeom>
        </p:spPr>
        <p:txBody>
          <a:bodyPr vert="horz" wrap="square" lIns="0" tIns="32037" rIns="0" bIns="0" rtlCol="0">
            <a:spAutoFit/>
          </a:bodyPr>
          <a:lstStyle/>
          <a:p>
            <a:pPr marL="10317" marR="4344" algn="ctr">
              <a:lnSpc>
                <a:spcPts val="1291"/>
              </a:lnSpc>
              <a:spcBef>
                <a:spcPts val="252"/>
              </a:spcBef>
            </a:pPr>
            <a:r>
              <a:rPr sz="1197" i="1" spc="-4" dirty="0">
                <a:latin typeface="Georgia"/>
                <a:cs typeface="Georgia"/>
              </a:rPr>
              <a:t>Каждый день  </a:t>
            </a:r>
            <a:r>
              <a:rPr sz="1197" i="1" dirty="0">
                <a:latin typeface="Georgia"/>
                <a:cs typeface="Georgia"/>
              </a:rPr>
              <a:t>(в </a:t>
            </a:r>
            <a:r>
              <a:rPr sz="1197" i="1" spc="-4" dirty="0">
                <a:latin typeface="Georgia"/>
                <a:cs typeface="Georgia"/>
              </a:rPr>
              <a:t>начале или</a:t>
            </a:r>
            <a:r>
              <a:rPr sz="1197" i="1" spc="-68" dirty="0">
                <a:latin typeface="Georgia"/>
                <a:cs typeface="Georgia"/>
              </a:rPr>
              <a:t> </a:t>
            </a:r>
            <a:r>
              <a:rPr sz="1197" i="1" dirty="0">
                <a:latin typeface="Georgia"/>
                <a:cs typeface="Georgia"/>
              </a:rPr>
              <a:t>в  конце</a:t>
            </a:r>
            <a:r>
              <a:rPr sz="1197" i="1" spc="-30" dirty="0">
                <a:latin typeface="Georgia"/>
                <a:cs typeface="Georgia"/>
              </a:rPr>
              <a:t> </a:t>
            </a:r>
            <a:r>
              <a:rPr sz="1197" i="1" spc="-4" dirty="0">
                <a:latin typeface="Georgia"/>
                <a:cs typeface="Georgia"/>
              </a:rPr>
              <a:t>дня)</a:t>
            </a:r>
            <a:endParaRPr sz="1197">
              <a:latin typeface="Georgia"/>
              <a:cs typeface="Georgia"/>
            </a:endParaRPr>
          </a:p>
        </p:txBody>
      </p:sp>
      <p:sp>
        <p:nvSpPr>
          <p:cNvPr id="11" name="object 11"/>
          <p:cNvSpPr txBox="1"/>
          <p:nvPr/>
        </p:nvSpPr>
        <p:spPr>
          <a:xfrm>
            <a:off x="4520090" y="2373748"/>
            <a:ext cx="668424" cy="365774"/>
          </a:xfrm>
          <a:prstGeom prst="rect">
            <a:avLst/>
          </a:prstGeom>
        </p:spPr>
        <p:txBody>
          <a:bodyPr vert="horz" wrap="square" lIns="0" tIns="32037" rIns="0" bIns="0" rtlCol="0">
            <a:spAutoFit/>
          </a:bodyPr>
          <a:lstStyle/>
          <a:p>
            <a:pPr marL="10860" marR="4344" indent="47783">
              <a:lnSpc>
                <a:spcPts val="1291"/>
              </a:lnSpc>
              <a:spcBef>
                <a:spcPts val="252"/>
              </a:spcBef>
            </a:pPr>
            <a:r>
              <a:rPr sz="1197" i="1" dirty="0">
                <a:latin typeface="Georgia"/>
                <a:cs typeface="Georgia"/>
              </a:rPr>
              <a:t>В </a:t>
            </a:r>
            <a:r>
              <a:rPr sz="1197" i="1" spc="-4" dirty="0">
                <a:latin typeface="Georgia"/>
                <a:cs typeface="Georgia"/>
              </a:rPr>
              <a:t>конце  </a:t>
            </a:r>
            <a:r>
              <a:rPr sz="1197" i="1" dirty="0">
                <a:latin typeface="Georgia"/>
                <a:cs typeface="Georgia"/>
              </a:rPr>
              <a:t>спринта</a:t>
            </a:r>
            <a:endParaRPr sz="1197">
              <a:latin typeface="Georgia"/>
              <a:cs typeface="Georgia"/>
            </a:endParaRPr>
          </a:p>
        </p:txBody>
      </p:sp>
      <p:sp>
        <p:nvSpPr>
          <p:cNvPr id="12" name="object 12"/>
          <p:cNvSpPr txBox="1"/>
          <p:nvPr/>
        </p:nvSpPr>
        <p:spPr>
          <a:xfrm>
            <a:off x="6063058" y="2373748"/>
            <a:ext cx="668424" cy="365774"/>
          </a:xfrm>
          <a:prstGeom prst="rect">
            <a:avLst/>
          </a:prstGeom>
        </p:spPr>
        <p:txBody>
          <a:bodyPr vert="horz" wrap="square" lIns="0" tIns="32037" rIns="0" bIns="0" rtlCol="0">
            <a:spAutoFit/>
          </a:bodyPr>
          <a:lstStyle/>
          <a:p>
            <a:pPr marL="10860" marR="4344" indent="47783">
              <a:lnSpc>
                <a:spcPts val="1291"/>
              </a:lnSpc>
              <a:spcBef>
                <a:spcPts val="252"/>
              </a:spcBef>
            </a:pPr>
            <a:r>
              <a:rPr sz="1197" i="1" dirty="0">
                <a:latin typeface="Georgia"/>
                <a:cs typeface="Georgia"/>
              </a:rPr>
              <a:t>В </a:t>
            </a:r>
            <a:r>
              <a:rPr sz="1197" i="1" spc="-4" dirty="0">
                <a:latin typeface="Georgia"/>
                <a:cs typeface="Georgia"/>
              </a:rPr>
              <a:t>конце  </a:t>
            </a:r>
            <a:r>
              <a:rPr sz="1197" i="1" dirty="0">
                <a:latin typeface="Georgia"/>
                <a:cs typeface="Georgia"/>
              </a:rPr>
              <a:t>спринта</a:t>
            </a:r>
            <a:endParaRPr sz="1197">
              <a:latin typeface="Georgia"/>
              <a:cs typeface="Georgia"/>
            </a:endParaRPr>
          </a:p>
        </p:txBody>
      </p:sp>
      <p:sp>
        <p:nvSpPr>
          <p:cNvPr id="13" name="object 13"/>
          <p:cNvSpPr txBox="1"/>
          <p:nvPr/>
        </p:nvSpPr>
        <p:spPr>
          <a:xfrm>
            <a:off x="7530117" y="2373748"/>
            <a:ext cx="788425" cy="365774"/>
          </a:xfrm>
          <a:prstGeom prst="rect">
            <a:avLst/>
          </a:prstGeom>
        </p:spPr>
        <p:txBody>
          <a:bodyPr vert="horz" wrap="square" lIns="0" tIns="32037" rIns="0" bIns="0" rtlCol="0">
            <a:spAutoFit/>
          </a:bodyPr>
          <a:lstStyle/>
          <a:p>
            <a:pPr marL="70589" marR="4344" indent="-60272">
              <a:lnSpc>
                <a:spcPts val="1291"/>
              </a:lnSpc>
              <a:spcBef>
                <a:spcPts val="252"/>
              </a:spcBef>
            </a:pPr>
            <a:r>
              <a:rPr sz="1197" i="1" dirty="0">
                <a:latin typeface="Georgia"/>
                <a:cs typeface="Georgia"/>
              </a:rPr>
              <a:t>В</a:t>
            </a:r>
            <a:r>
              <a:rPr sz="1197" i="1" spc="-64" dirty="0">
                <a:latin typeface="Georgia"/>
                <a:cs typeface="Georgia"/>
              </a:rPr>
              <a:t> </a:t>
            </a:r>
            <a:r>
              <a:rPr sz="1197" i="1" spc="-4" dirty="0">
                <a:latin typeface="Georgia"/>
                <a:cs typeface="Georgia"/>
              </a:rPr>
              <a:t>середине  </a:t>
            </a:r>
            <a:r>
              <a:rPr sz="1197" i="1" dirty="0">
                <a:latin typeface="Georgia"/>
                <a:cs typeface="Georgia"/>
              </a:rPr>
              <a:t>спринта</a:t>
            </a:r>
            <a:endParaRPr sz="1197">
              <a:latin typeface="Georgia"/>
              <a:cs typeface="Georgia"/>
            </a:endParaRPr>
          </a:p>
        </p:txBody>
      </p:sp>
      <p:sp>
        <p:nvSpPr>
          <p:cNvPr id="14" name="object 14"/>
          <p:cNvSpPr txBox="1"/>
          <p:nvPr/>
        </p:nvSpPr>
        <p:spPr>
          <a:xfrm>
            <a:off x="7698226" y="5171138"/>
            <a:ext cx="413217" cy="220925"/>
          </a:xfrm>
          <a:prstGeom prst="rect">
            <a:avLst/>
          </a:prstGeom>
        </p:spPr>
        <p:txBody>
          <a:bodyPr vert="horz" wrap="square" lIns="0" tIns="10317" rIns="0" bIns="0" rtlCol="0">
            <a:spAutoFit/>
          </a:bodyPr>
          <a:lstStyle/>
          <a:p>
            <a:pPr marL="10860">
              <a:spcBef>
                <a:spcPts val="81"/>
              </a:spcBef>
            </a:pPr>
            <a:r>
              <a:rPr sz="1368" i="1" spc="-4" dirty="0">
                <a:solidFill>
                  <a:srgbClr val="404040"/>
                </a:solidFill>
                <a:latin typeface="Georgia"/>
                <a:cs typeface="Georgia"/>
              </a:rPr>
              <a:t>1</a:t>
            </a:r>
            <a:r>
              <a:rPr sz="1368" i="1" spc="-51" dirty="0">
                <a:solidFill>
                  <a:srgbClr val="404040"/>
                </a:solidFill>
                <a:latin typeface="Georgia"/>
                <a:cs typeface="Georgia"/>
              </a:rPr>
              <a:t> </a:t>
            </a:r>
            <a:r>
              <a:rPr sz="1368" i="1" spc="-9" dirty="0">
                <a:solidFill>
                  <a:srgbClr val="404040"/>
                </a:solidFill>
                <a:latin typeface="Georgia"/>
                <a:cs typeface="Georgia"/>
              </a:rPr>
              <a:t>час</a:t>
            </a:r>
            <a:endParaRPr sz="1368">
              <a:latin typeface="Georgia"/>
              <a:cs typeface="Georgia"/>
            </a:endParaRPr>
          </a:p>
        </p:txBody>
      </p:sp>
      <p:sp>
        <p:nvSpPr>
          <p:cNvPr id="15" name="object 15"/>
          <p:cNvSpPr/>
          <p:nvPr/>
        </p:nvSpPr>
        <p:spPr>
          <a:xfrm>
            <a:off x="547337" y="4107633"/>
            <a:ext cx="481092" cy="491409"/>
          </a:xfrm>
          <a:custGeom>
            <a:avLst/>
            <a:gdLst/>
            <a:ahLst/>
            <a:cxnLst/>
            <a:rect l="l" t="t" r="r" b="b"/>
            <a:pathLst>
              <a:path w="562610" h="574675">
                <a:moveTo>
                  <a:pt x="89090" y="301498"/>
                </a:moveTo>
                <a:lnTo>
                  <a:pt x="38976" y="301498"/>
                </a:lnTo>
                <a:lnTo>
                  <a:pt x="45358" y="347203"/>
                </a:lnTo>
                <a:lnTo>
                  <a:pt x="59766" y="389919"/>
                </a:lnTo>
                <a:lnTo>
                  <a:pt x="81353" y="428775"/>
                </a:lnTo>
                <a:lnTo>
                  <a:pt x="109269" y="462899"/>
                </a:lnTo>
                <a:lnTo>
                  <a:pt x="142666" y="491421"/>
                </a:lnTo>
                <a:lnTo>
                  <a:pt x="180695" y="513470"/>
                </a:lnTo>
                <a:lnTo>
                  <a:pt x="222509" y="528177"/>
                </a:lnTo>
                <a:lnTo>
                  <a:pt x="267258" y="534670"/>
                </a:lnTo>
                <a:lnTo>
                  <a:pt x="267258" y="568833"/>
                </a:lnTo>
                <a:lnTo>
                  <a:pt x="275615" y="574548"/>
                </a:lnTo>
                <a:lnTo>
                  <a:pt x="289534" y="574548"/>
                </a:lnTo>
                <a:lnTo>
                  <a:pt x="295097" y="568833"/>
                </a:lnTo>
                <a:lnTo>
                  <a:pt x="295097" y="534670"/>
                </a:lnTo>
                <a:lnTo>
                  <a:pt x="340650" y="528177"/>
                </a:lnTo>
                <a:lnTo>
                  <a:pt x="382877" y="513470"/>
                </a:lnTo>
                <a:lnTo>
                  <a:pt x="421058" y="491421"/>
                </a:lnTo>
                <a:lnTo>
                  <a:pt x="430352" y="483489"/>
                </a:lnTo>
                <a:lnTo>
                  <a:pt x="267258" y="483489"/>
                </a:lnTo>
                <a:lnTo>
                  <a:pt x="221581" y="474779"/>
                </a:lnTo>
                <a:lnTo>
                  <a:pt x="180235" y="455299"/>
                </a:lnTo>
                <a:lnTo>
                  <a:pt x="144765" y="426640"/>
                </a:lnTo>
                <a:lnTo>
                  <a:pt x="116720" y="390393"/>
                </a:lnTo>
                <a:lnTo>
                  <a:pt x="97646" y="348148"/>
                </a:lnTo>
                <a:lnTo>
                  <a:pt x="89090" y="301498"/>
                </a:lnTo>
                <a:close/>
              </a:path>
              <a:path w="562610" h="574675">
                <a:moveTo>
                  <a:pt x="228282" y="301498"/>
                </a:moveTo>
                <a:lnTo>
                  <a:pt x="194881" y="301498"/>
                </a:lnTo>
                <a:lnTo>
                  <a:pt x="203447" y="329112"/>
                </a:lnTo>
                <a:lnTo>
                  <a:pt x="219583" y="351631"/>
                </a:lnTo>
                <a:lnTo>
                  <a:pt x="241462" y="368292"/>
                </a:lnTo>
                <a:lnTo>
                  <a:pt x="267258" y="378333"/>
                </a:lnTo>
                <a:lnTo>
                  <a:pt x="267258" y="483489"/>
                </a:lnTo>
                <a:lnTo>
                  <a:pt x="295097" y="483489"/>
                </a:lnTo>
                <a:lnTo>
                  <a:pt x="295097" y="378333"/>
                </a:lnTo>
                <a:lnTo>
                  <a:pt x="322501" y="368292"/>
                </a:lnTo>
                <a:lnTo>
                  <a:pt x="345208" y="351631"/>
                </a:lnTo>
                <a:lnTo>
                  <a:pt x="352696" y="341376"/>
                </a:lnTo>
                <a:lnTo>
                  <a:pt x="267258" y="341376"/>
                </a:lnTo>
                <a:lnTo>
                  <a:pt x="253732" y="335537"/>
                </a:lnTo>
                <a:lnTo>
                  <a:pt x="242550" y="326771"/>
                </a:lnTo>
                <a:lnTo>
                  <a:pt x="233979" y="315337"/>
                </a:lnTo>
                <a:lnTo>
                  <a:pt x="228282" y="301498"/>
                </a:lnTo>
                <a:close/>
              </a:path>
              <a:path w="562610" h="574675">
                <a:moveTo>
                  <a:pt x="526161" y="301498"/>
                </a:moveTo>
                <a:lnTo>
                  <a:pt x="476059" y="301498"/>
                </a:lnTo>
                <a:lnTo>
                  <a:pt x="466519" y="348148"/>
                </a:lnTo>
                <a:lnTo>
                  <a:pt x="447081" y="390393"/>
                </a:lnTo>
                <a:lnTo>
                  <a:pt x="418982" y="426640"/>
                </a:lnTo>
                <a:lnTo>
                  <a:pt x="383460" y="455299"/>
                </a:lnTo>
                <a:lnTo>
                  <a:pt x="341752" y="474779"/>
                </a:lnTo>
                <a:lnTo>
                  <a:pt x="295097" y="483489"/>
                </a:lnTo>
                <a:lnTo>
                  <a:pt x="430352" y="483489"/>
                </a:lnTo>
                <a:lnTo>
                  <a:pt x="454477" y="462899"/>
                </a:lnTo>
                <a:lnTo>
                  <a:pt x="482415" y="428775"/>
                </a:lnTo>
                <a:lnTo>
                  <a:pt x="504153" y="389919"/>
                </a:lnTo>
                <a:lnTo>
                  <a:pt x="518975" y="347203"/>
                </a:lnTo>
                <a:lnTo>
                  <a:pt x="526161" y="301498"/>
                </a:lnTo>
                <a:close/>
              </a:path>
              <a:path w="562610" h="574675">
                <a:moveTo>
                  <a:pt x="295097" y="301498"/>
                </a:moveTo>
                <a:lnTo>
                  <a:pt x="267258" y="301498"/>
                </a:lnTo>
                <a:lnTo>
                  <a:pt x="267258" y="341376"/>
                </a:lnTo>
                <a:lnTo>
                  <a:pt x="295097" y="341376"/>
                </a:lnTo>
                <a:lnTo>
                  <a:pt x="295097" y="301498"/>
                </a:lnTo>
                <a:close/>
              </a:path>
              <a:path w="562610" h="574675">
                <a:moveTo>
                  <a:pt x="370268" y="301498"/>
                </a:moveTo>
                <a:lnTo>
                  <a:pt x="336854" y="301498"/>
                </a:lnTo>
                <a:lnTo>
                  <a:pt x="330723" y="315337"/>
                </a:lnTo>
                <a:lnTo>
                  <a:pt x="321195" y="326771"/>
                </a:lnTo>
                <a:lnTo>
                  <a:pt x="309058" y="335537"/>
                </a:lnTo>
                <a:lnTo>
                  <a:pt x="295097" y="341376"/>
                </a:lnTo>
                <a:lnTo>
                  <a:pt x="352696" y="341376"/>
                </a:lnTo>
                <a:lnTo>
                  <a:pt x="361651" y="329112"/>
                </a:lnTo>
                <a:lnTo>
                  <a:pt x="370268" y="301498"/>
                </a:lnTo>
                <a:close/>
              </a:path>
              <a:path w="562610" h="574675">
                <a:moveTo>
                  <a:pt x="556793" y="273050"/>
                </a:moveTo>
                <a:lnTo>
                  <a:pt x="5562" y="273050"/>
                </a:lnTo>
                <a:lnTo>
                  <a:pt x="0" y="278765"/>
                </a:lnTo>
                <a:lnTo>
                  <a:pt x="0" y="295783"/>
                </a:lnTo>
                <a:lnTo>
                  <a:pt x="5562" y="301498"/>
                </a:lnTo>
                <a:lnTo>
                  <a:pt x="556793" y="301498"/>
                </a:lnTo>
                <a:lnTo>
                  <a:pt x="562356" y="295783"/>
                </a:lnTo>
                <a:lnTo>
                  <a:pt x="562356" y="278765"/>
                </a:lnTo>
                <a:lnTo>
                  <a:pt x="556793" y="273050"/>
                </a:lnTo>
                <a:close/>
              </a:path>
              <a:path w="562610" h="574675">
                <a:moveTo>
                  <a:pt x="289534" y="0"/>
                </a:moveTo>
                <a:lnTo>
                  <a:pt x="275615" y="0"/>
                </a:lnTo>
                <a:lnTo>
                  <a:pt x="267258" y="5715"/>
                </a:lnTo>
                <a:lnTo>
                  <a:pt x="267258" y="39878"/>
                </a:lnTo>
                <a:lnTo>
                  <a:pt x="222509" y="46370"/>
                </a:lnTo>
                <a:lnTo>
                  <a:pt x="180695" y="61077"/>
                </a:lnTo>
                <a:lnTo>
                  <a:pt x="142666" y="83126"/>
                </a:lnTo>
                <a:lnTo>
                  <a:pt x="109269" y="111648"/>
                </a:lnTo>
                <a:lnTo>
                  <a:pt x="81353" y="145772"/>
                </a:lnTo>
                <a:lnTo>
                  <a:pt x="59766" y="184628"/>
                </a:lnTo>
                <a:lnTo>
                  <a:pt x="45358" y="227344"/>
                </a:lnTo>
                <a:lnTo>
                  <a:pt x="38976" y="273050"/>
                </a:lnTo>
                <a:lnTo>
                  <a:pt x="89090" y="273050"/>
                </a:lnTo>
                <a:lnTo>
                  <a:pt x="97646" y="226399"/>
                </a:lnTo>
                <a:lnTo>
                  <a:pt x="116720" y="184154"/>
                </a:lnTo>
                <a:lnTo>
                  <a:pt x="144765" y="147907"/>
                </a:lnTo>
                <a:lnTo>
                  <a:pt x="180235" y="119248"/>
                </a:lnTo>
                <a:lnTo>
                  <a:pt x="221581" y="99768"/>
                </a:lnTo>
                <a:lnTo>
                  <a:pt x="267258" y="91059"/>
                </a:lnTo>
                <a:lnTo>
                  <a:pt x="430352" y="91059"/>
                </a:lnTo>
                <a:lnTo>
                  <a:pt x="421058" y="83126"/>
                </a:lnTo>
                <a:lnTo>
                  <a:pt x="382877" y="61077"/>
                </a:lnTo>
                <a:lnTo>
                  <a:pt x="340650" y="46370"/>
                </a:lnTo>
                <a:lnTo>
                  <a:pt x="295097" y="39878"/>
                </a:lnTo>
                <a:lnTo>
                  <a:pt x="295097" y="5715"/>
                </a:lnTo>
                <a:lnTo>
                  <a:pt x="289534" y="0"/>
                </a:lnTo>
                <a:close/>
              </a:path>
              <a:path w="562610" h="574675">
                <a:moveTo>
                  <a:pt x="295097" y="91059"/>
                </a:moveTo>
                <a:lnTo>
                  <a:pt x="267258" y="91059"/>
                </a:lnTo>
                <a:lnTo>
                  <a:pt x="267258" y="196215"/>
                </a:lnTo>
                <a:lnTo>
                  <a:pt x="241462" y="206255"/>
                </a:lnTo>
                <a:lnTo>
                  <a:pt x="219582" y="222916"/>
                </a:lnTo>
                <a:lnTo>
                  <a:pt x="203447" y="245435"/>
                </a:lnTo>
                <a:lnTo>
                  <a:pt x="194881" y="273050"/>
                </a:lnTo>
                <a:lnTo>
                  <a:pt x="228282" y="273050"/>
                </a:lnTo>
                <a:lnTo>
                  <a:pt x="233979" y="259210"/>
                </a:lnTo>
                <a:lnTo>
                  <a:pt x="242550" y="247777"/>
                </a:lnTo>
                <a:lnTo>
                  <a:pt x="253732" y="239010"/>
                </a:lnTo>
                <a:lnTo>
                  <a:pt x="267258" y="233172"/>
                </a:lnTo>
                <a:lnTo>
                  <a:pt x="352696" y="233172"/>
                </a:lnTo>
                <a:lnTo>
                  <a:pt x="345208" y="222916"/>
                </a:lnTo>
                <a:lnTo>
                  <a:pt x="322501" y="206255"/>
                </a:lnTo>
                <a:lnTo>
                  <a:pt x="295097" y="196215"/>
                </a:lnTo>
                <a:lnTo>
                  <a:pt x="295097" y="91059"/>
                </a:lnTo>
                <a:close/>
              </a:path>
              <a:path w="562610" h="574675">
                <a:moveTo>
                  <a:pt x="295097" y="233172"/>
                </a:moveTo>
                <a:lnTo>
                  <a:pt x="267258" y="233172"/>
                </a:lnTo>
                <a:lnTo>
                  <a:pt x="267258" y="273050"/>
                </a:lnTo>
                <a:lnTo>
                  <a:pt x="295097" y="273050"/>
                </a:lnTo>
                <a:lnTo>
                  <a:pt x="295097" y="233172"/>
                </a:lnTo>
                <a:close/>
              </a:path>
              <a:path w="562610" h="574675">
                <a:moveTo>
                  <a:pt x="352696" y="233172"/>
                </a:moveTo>
                <a:lnTo>
                  <a:pt x="295097" y="233172"/>
                </a:lnTo>
                <a:lnTo>
                  <a:pt x="309058" y="239010"/>
                </a:lnTo>
                <a:lnTo>
                  <a:pt x="321195" y="247777"/>
                </a:lnTo>
                <a:lnTo>
                  <a:pt x="330723" y="259210"/>
                </a:lnTo>
                <a:lnTo>
                  <a:pt x="336854" y="273050"/>
                </a:lnTo>
                <a:lnTo>
                  <a:pt x="370268" y="273050"/>
                </a:lnTo>
                <a:lnTo>
                  <a:pt x="361651" y="245435"/>
                </a:lnTo>
                <a:lnTo>
                  <a:pt x="352696" y="233172"/>
                </a:lnTo>
                <a:close/>
              </a:path>
              <a:path w="562610" h="574675">
                <a:moveTo>
                  <a:pt x="430352" y="91059"/>
                </a:moveTo>
                <a:lnTo>
                  <a:pt x="295097" y="91059"/>
                </a:lnTo>
                <a:lnTo>
                  <a:pt x="341752" y="99768"/>
                </a:lnTo>
                <a:lnTo>
                  <a:pt x="383460" y="119248"/>
                </a:lnTo>
                <a:lnTo>
                  <a:pt x="418982" y="147907"/>
                </a:lnTo>
                <a:lnTo>
                  <a:pt x="447081" y="184154"/>
                </a:lnTo>
                <a:lnTo>
                  <a:pt x="466519" y="226399"/>
                </a:lnTo>
                <a:lnTo>
                  <a:pt x="476059" y="273050"/>
                </a:lnTo>
                <a:lnTo>
                  <a:pt x="526161" y="273050"/>
                </a:lnTo>
                <a:lnTo>
                  <a:pt x="518975" y="227344"/>
                </a:lnTo>
                <a:lnTo>
                  <a:pt x="504153" y="184628"/>
                </a:lnTo>
                <a:lnTo>
                  <a:pt x="482415" y="145772"/>
                </a:lnTo>
                <a:lnTo>
                  <a:pt x="454477" y="111648"/>
                </a:lnTo>
                <a:lnTo>
                  <a:pt x="430352" y="91059"/>
                </a:lnTo>
                <a:close/>
              </a:path>
            </a:pathLst>
          </a:custGeom>
          <a:solidFill>
            <a:srgbClr val="7E7E7E"/>
          </a:solidFill>
        </p:spPr>
        <p:txBody>
          <a:bodyPr wrap="square" lIns="0" tIns="0" rIns="0" bIns="0" rtlCol="0"/>
          <a:lstStyle/>
          <a:p>
            <a:endParaRPr/>
          </a:p>
        </p:txBody>
      </p:sp>
      <p:sp>
        <p:nvSpPr>
          <p:cNvPr id="16" name="object 16"/>
          <p:cNvSpPr/>
          <p:nvPr/>
        </p:nvSpPr>
        <p:spPr>
          <a:xfrm>
            <a:off x="658106" y="2103337"/>
            <a:ext cx="245433" cy="369235"/>
          </a:xfrm>
          <a:custGeom>
            <a:avLst/>
            <a:gdLst/>
            <a:ahLst/>
            <a:cxnLst/>
            <a:rect l="l" t="t" r="r" b="b"/>
            <a:pathLst>
              <a:path w="287019" h="431800">
                <a:moveTo>
                  <a:pt x="282873" y="90424"/>
                </a:moveTo>
                <a:lnTo>
                  <a:pt x="155117" y="90424"/>
                </a:lnTo>
                <a:lnTo>
                  <a:pt x="162026" y="92709"/>
                </a:lnTo>
                <a:lnTo>
                  <a:pt x="167957" y="94868"/>
                </a:lnTo>
                <a:lnTo>
                  <a:pt x="172897" y="99313"/>
                </a:lnTo>
                <a:lnTo>
                  <a:pt x="175856" y="103631"/>
                </a:lnTo>
                <a:lnTo>
                  <a:pt x="178828" y="109219"/>
                </a:lnTo>
                <a:lnTo>
                  <a:pt x="180797" y="115824"/>
                </a:lnTo>
                <a:lnTo>
                  <a:pt x="180797" y="128015"/>
                </a:lnTo>
                <a:lnTo>
                  <a:pt x="127444" y="189737"/>
                </a:lnTo>
                <a:lnTo>
                  <a:pt x="116586" y="200787"/>
                </a:lnTo>
                <a:lnTo>
                  <a:pt x="94843" y="232790"/>
                </a:lnTo>
                <a:lnTo>
                  <a:pt x="86944" y="273557"/>
                </a:lnTo>
                <a:lnTo>
                  <a:pt x="85953" y="286765"/>
                </a:lnTo>
                <a:lnTo>
                  <a:pt x="85953" y="297814"/>
                </a:lnTo>
                <a:lnTo>
                  <a:pt x="184746" y="297814"/>
                </a:lnTo>
                <a:lnTo>
                  <a:pt x="185737" y="286765"/>
                </a:lnTo>
                <a:lnTo>
                  <a:pt x="186728" y="276859"/>
                </a:lnTo>
                <a:lnTo>
                  <a:pt x="213398" y="234950"/>
                </a:lnTo>
                <a:lnTo>
                  <a:pt x="242049" y="208533"/>
                </a:lnTo>
                <a:lnTo>
                  <a:pt x="255879" y="193039"/>
                </a:lnTo>
                <a:lnTo>
                  <a:pt x="279590" y="156590"/>
                </a:lnTo>
                <a:lnTo>
                  <a:pt x="286511" y="121284"/>
                </a:lnTo>
                <a:lnTo>
                  <a:pt x="285521" y="106933"/>
                </a:lnTo>
                <a:lnTo>
                  <a:pt x="283552" y="92709"/>
                </a:lnTo>
                <a:lnTo>
                  <a:pt x="282873" y="90424"/>
                </a:lnTo>
                <a:close/>
              </a:path>
              <a:path w="287019" h="431800">
                <a:moveTo>
                  <a:pt x="162026" y="0"/>
                </a:moveTo>
                <a:lnTo>
                  <a:pt x="148196" y="0"/>
                </a:lnTo>
                <a:lnTo>
                  <a:pt x="114604" y="2158"/>
                </a:lnTo>
                <a:lnTo>
                  <a:pt x="72123" y="14350"/>
                </a:lnTo>
                <a:lnTo>
                  <a:pt x="40512" y="37464"/>
                </a:lnTo>
                <a:lnTo>
                  <a:pt x="18770" y="69468"/>
                </a:lnTo>
                <a:lnTo>
                  <a:pt x="1981" y="122427"/>
                </a:lnTo>
                <a:lnTo>
                  <a:pt x="0" y="136778"/>
                </a:lnTo>
                <a:lnTo>
                  <a:pt x="100774" y="151129"/>
                </a:lnTo>
                <a:lnTo>
                  <a:pt x="102742" y="135636"/>
                </a:lnTo>
                <a:lnTo>
                  <a:pt x="106705" y="122427"/>
                </a:lnTo>
                <a:lnTo>
                  <a:pt x="138315" y="91566"/>
                </a:lnTo>
                <a:lnTo>
                  <a:pt x="147205" y="90424"/>
                </a:lnTo>
                <a:lnTo>
                  <a:pt x="282873" y="90424"/>
                </a:lnTo>
                <a:lnTo>
                  <a:pt x="279590" y="79375"/>
                </a:lnTo>
                <a:lnTo>
                  <a:pt x="259842" y="45212"/>
                </a:lnTo>
                <a:lnTo>
                  <a:pt x="230200" y="19812"/>
                </a:lnTo>
                <a:lnTo>
                  <a:pt x="187718" y="3301"/>
                </a:lnTo>
                <a:lnTo>
                  <a:pt x="174866" y="1142"/>
                </a:lnTo>
                <a:lnTo>
                  <a:pt x="162026" y="0"/>
                </a:lnTo>
                <a:close/>
              </a:path>
              <a:path w="287019" h="431800">
                <a:moveTo>
                  <a:pt x="188696" y="326516"/>
                </a:moveTo>
                <a:lnTo>
                  <a:pt x="82994" y="326516"/>
                </a:lnTo>
                <a:lnTo>
                  <a:pt x="82994" y="431291"/>
                </a:lnTo>
                <a:lnTo>
                  <a:pt x="188696" y="431291"/>
                </a:lnTo>
                <a:lnTo>
                  <a:pt x="188696" y="326516"/>
                </a:lnTo>
                <a:close/>
              </a:path>
            </a:pathLst>
          </a:custGeom>
          <a:solidFill>
            <a:srgbClr val="7E7E7E"/>
          </a:solidFill>
        </p:spPr>
        <p:txBody>
          <a:bodyPr wrap="square" lIns="0" tIns="0" rIns="0" bIns="0" rtlCol="0"/>
          <a:lstStyle/>
          <a:p>
            <a:endParaRPr/>
          </a:p>
        </p:txBody>
      </p:sp>
      <p:sp>
        <p:nvSpPr>
          <p:cNvPr id="17" name="object 17"/>
          <p:cNvSpPr txBox="1"/>
          <p:nvPr/>
        </p:nvSpPr>
        <p:spPr>
          <a:xfrm>
            <a:off x="492604" y="3975358"/>
            <a:ext cx="2021562" cy="699199"/>
          </a:xfrm>
          <a:prstGeom prst="rect">
            <a:avLst/>
          </a:prstGeom>
        </p:spPr>
        <p:txBody>
          <a:bodyPr vert="horz" wrap="square" lIns="0" tIns="32037" rIns="0" bIns="0" rtlCol="0">
            <a:spAutoFit/>
          </a:bodyPr>
          <a:lstStyle/>
          <a:p>
            <a:pPr marL="619550" marR="77647">
              <a:lnSpc>
                <a:spcPts val="1291"/>
              </a:lnSpc>
              <a:spcBef>
                <a:spcPts val="252"/>
              </a:spcBef>
            </a:pPr>
            <a:r>
              <a:rPr sz="1197" dirty="0">
                <a:latin typeface="Georgia"/>
                <a:cs typeface="Georgia"/>
              </a:rPr>
              <a:t>Формирование  </a:t>
            </a:r>
            <a:r>
              <a:rPr sz="1197" spc="-4" dirty="0">
                <a:latin typeface="Georgia"/>
                <a:cs typeface="Georgia"/>
              </a:rPr>
              <a:t>объема работ </a:t>
            </a:r>
            <a:r>
              <a:rPr sz="1197" dirty="0">
                <a:latin typeface="Georgia"/>
                <a:cs typeface="Georgia"/>
              </a:rPr>
              <a:t>на  </a:t>
            </a:r>
            <a:r>
              <a:rPr sz="1197" spc="-4" dirty="0">
                <a:latin typeface="Georgia"/>
                <a:cs typeface="Georgia"/>
              </a:rPr>
              <a:t>спринт </a:t>
            </a:r>
            <a:r>
              <a:rPr sz="1197" dirty="0">
                <a:latin typeface="Georgia"/>
                <a:cs typeface="Georgia"/>
              </a:rPr>
              <a:t>и </a:t>
            </a:r>
            <a:r>
              <a:rPr sz="1197" spc="-4" dirty="0">
                <a:latin typeface="Georgia"/>
                <a:cs typeface="Georgia"/>
              </a:rPr>
              <a:t>создание  плана</a:t>
            </a:r>
            <a:r>
              <a:rPr sz="1197" spc="-38" dirty="0">
                <a:latin typeface="Georgia"/>
                <a:cs typeface="Georgia"/>
              </a:rPr>
              <a:t> </a:t>
            </a:r>
            <a:r>
              <a:rPr sz="1197" dirty="0">
                <a:latin typeface="Georgia"/>
                <a:cs typeface="Georgia"/>
              </a:rPr>
              <a:t>действий</a:t>
            </a:r>
            <a:endParaRPr sz="1197">
              <a:latin typeface="Georgia"/>
              <a:cs typeface="Georgia"/>
            </a:endParaRPr>
          </a:p>
        </p:txBody>
      </p:sp>
      <p:sp>
        <p:nvSpPr>
          <p:cNvPr id="18" name="object 18"/>
          <p:cNvSpPr txBox="1"/>
          <p:nvPr/>
        </p:nvSpPr>
        <p:spPr>
          <a:xfrm>
            <a:off x="2524265" y="3830055"/>
            <a:ext cx="1535584" cy="1019972"/>
          </a:xfrm>
          <a:prstGeom prst="rect">
            <a:avLst/>
          </a:prstGeom>
          <a:solidFill>
            <a:srgbClr val="F1F1F1">
              <a:alpha val="69802"/>
            </a:srgbClr>
          </a:solidFill>
        </p:spPr>
        <p:txBody>
          <a:bodyPr vert="horz" wrap="square" lIns="0" tIns="2172" rIns="0" bIns="0" rtlCol="0">
            <a:spAutoFit/>
          </a:bodyPr>
          <a:lstStyle/>
          <a:p>
            <a:pPr>
              <a:spcBef>
                <a:spcPts val="17"/>
              </a:spcBef>
            </a:pPr>
            <a:endParaRPr sz="1197">
              <a:latin typeface="Times New Roman"/>
              <a:cs typeface="Times New Roman"/>
            </a:endParaRPr>
          </a:p>
          <a:p>
            <a:pPr marL="131946" marR="291585">
              <a:lnSpc>
                <a:spcPts val="1291"/>
              </a:lnSpc>
              <a:spcBef>
                <a:spcPts val="4"/>
              </a:spcBef>
            </a:pPr>
            <a:r>
              <a:rPr sz="1197" spc="-4" dirty="0">
                <a:latin typeface="Georgia"/>
                <a:cs typeface="Georgia"/>
              </a:rPr>
              <a:t>Создание </a:t>
            </a:r>
            <a:r>
              <a:rPr sz="1197" dirty="0">
                <a:latin typeface="Georgia"/>
                <a:cs typeface="Georgia"/>
              </a:rPr>
              <a:t>и  </a:t>
            </a:r>
            <a:r>
              <a:rPr sz="1197" spc="-4" dirty="0">
                <a:latin typeface="Georgia"/>
                <a:cs typeface="Georgia"/>
              </a:rPr>
              <a:t>синхрониза</a:t>
            </a:r>
            <a:r>
              <a:rPr sz="1197" spc="-9" dirty="0">
                <a:latin typeface="Georgia"/>
                <a:cs typeface="Georgia"/>
              </a:rPr>
              <a:t>ц</a:t>
            </a:r>
            <a:r>
              <a:rPr sz="1197" dirty="0">
                <a:latin typeface="Georgia"/>
                <a:cs typeface="Georgia"/>
              </a:rPr>
              <a:t>ия  </a:t>
            </a:r>
            <a:r>
              <a:rPr sz="1197" spc="-4" dirty="0">
                <a:latin typeface="Georgia"/>
                <a:cs typeface="Georgia"/>
              </a:rPr>
              <a:t>плана</a:t>
            </a:r>
            <a:r>
              <a:rPr sz="1197" spc="-34" dirty="0">
                <a:latin typeface="Georgia"/>
                <a:cs typeface="Georgia"/>
              </a:rPr>
              <a:t> </a:t>
            </a:r>
            <a:r>
              <a:rPr sz="1197" dirty="0">
                <a:latin typeface="Georgia"/>
                <a:cs typeface="Georgia"/>
              </a:rPr>
              <a:t>на</a:t>
            </a:r>
            <a:endParaRPr sz="1197">
              <a:latin typeface="Georgia"/>
              <a:cs typeface="Georgia"/>
            </a:endParaRPr>
          </a:p>
          <a:p>
            <a:pPr marL="168326" marR="541903" indent="-36923">
              <a:lnSpc>
                <a:spcPts val="1291"/>
              </a:lnSpc>
              <a:spcBef>
                <a:spcPts val="4"/>
              </a:spcBef>
            </a:pPr>
            <a:r>
              <a:rPr sz="1197" dirty="0">
                <a:latin typeface="Georgia"/>
                <a:cs typeface="Georgia"/>
              </a:rPr>
              <a:t>ближай</a:t>
            </a:r>
            <a:r>
              <a:rPr sz="1197" spc="-4" dirty="0">
                <a:latin typeface="Georgia"/>
                <a:cs typeface="Georgia"/>
              </a:rPr>
              <a:t>ш</a:t>
            </a:r>
            <a:r>
              <a:rPr sz="1197" dirty="0">
                <a:latin typeface="Georgia"/>
                <a:cs typeface="Georgia"/>
              </a:rPr>
              <a:t>ие  </a:t>
            </a:r>
            <a:r>
              <a:rPr sz="1197" spc="-4" dirty="0">
                <a:latin typeface="Georgia"/>
                <a:cs typeface="Georgia"/>
              </a:rPr>
              <a:t>24</a:t>
            </a:r>
            <a:r>
              <a:rPr sz="1197" spc="-9" dirty="0">
                <a:latin typeface="Georgia"/>
                <a:cs typeface="Georgia"/>
              </a:rPr>
              <a:t> </a:t>
            </a:r>
            <a:r>
              <a:rPr sz="1197" spc="-4" dirty="0">
                <a:latin typeface="Georgia"/>
                <a:cs typeface="Georgia"/>
              </a:rPr>
              <a:t>часа</a:t>
            </a:r>
            <a:endParaRPr sz="1197">
              <a:latin typeface="Georgia"/>
              <a:cs typeface="Georgia"/>
            </a:endParaRPr>
          </a:p>
        </p:txBody>
      </p:sp>
      <p:sp>
        <p:nvSpPr>
          <p:cNvPr id="19" name="object 19"/>
          <p:cNvSpPr txBox="1"/>
          <p:nvPr/>
        </p:nvSpPr>
        <p:spPr>
          <a:xfrm>
            <a:off x="4069840" y="3830054"/>
            <a:ext cx="1535584" cy="1019972"/>
          </a:xfrm>
          <a:prstGeom prst="rect">
            <a:avLst/>
          </a:prstGeom>
          <a:solidFill>
            <a:srgbClr val="F1F1F1">
              <a:alpha val="69802"/>
            </a:srgbClr>
          </a:solidFill>
        </p:spPr>
        <p:txBody>
          <a:bodyPr vert="horz" wrap="square" lIns="0" tIns="2172" rIns="0" bIns="0" rtlCol="0">
            <a:spAutoFit/>
          </a:bodyPr>
          <a:lstStyle/>
          <a:p>
            <a:pPr>
              <a:spcBef>
                <a:spcPts val="17"/>
              </a:spcBef>
            </a:pPr>
            <a:endParaRPr sz="1197">
              <a:latin typeface="Times New Roman"/>
              <a:cs typeface="Times New Roman"/>
            </a:endParaRPr>
          </a:p>
          <a:p>
            <a:pPr marL="43982" marR="29321">
              <a:lnSpc>
                <a:spcPts val="1291"/>
              </a:lnSpc>
              <a:spcBef>
                <a:spcPts val="4"/>
              </a:spcBef>
            </a:pPr>
            <a:r>
              <a:rPr sz="1197" dirty="0">
                <a:latin typeface="Georgia"/>
                <a:cs typeface="Georgia"/>
              </a:rPr>
              <a:t>Получение  </a:t>
            </a:r>
            <a:r>
              <a:rPr sz="1197" spc="-4" dirty="0">
                <a:latin typeface="Georgia"/>
                <a:cs typeface="Georgia"/>
              </a:rPr>
              <a:t>обратной связи от  Владельца продукта  </a:t>
            </a:r>
            <a:r>
              <a:rPr sz="1197" dirty="0">
                <a:latin typeface="Georgia"/>
                <a:cs typeface="Georgia"/>
              </a:rPr>
              <a:t>и </a:t>
            </a:r>
            <a:r>
              <a:rPr sz="1197" spc="-4" dirty="0">
                <a:latin typeface="Georgia"/>
                <a:cs typeface="Georgia"/>
              </a:rPr>
              <a:t>заинтересованных  </a:t>
            </a:r>
            <a:r>
              <a:rPr sz="1197" dirty="0">
                <a:latin typeface="Georgia"/>
                <a:cs typeface="Georgia"/>
              </a:rPr>
              <a:t>лиц</a:t>
            </a:r>
            <a:endParaRPr sz="1197">
              <a:latin typeface="Georgia"/>
              <a:cs typeface="Georgia"/>
            </a:endParaRPr>
          </a:p>
        </p:txBody>
      </p:sp>
      <p:sp>
        <p:nvSpPr>
          <p:cNvPr id="20" name="object 20"/>
          <p:cNvSpPr txBox="1"/>
          <p:nvPr/>
        </p:nvSpPr>
        <p:spPr>
          <a:xfrm>
            <a:off x="5615415" y="3830054"/>
            <a:ext cx="1535584" cy="1186685"/>
          </a:xfrm>
          <a:prstGeom prst="rect">
            <a:avLst/>
          </a:prstGeom>
          <a:solidFill>
            <a:srgbClr val="F1F1F1">
              <a:alpha val="69802"/>
            </a:srgbClr>
          </a:solidFill>
        </p:spPr>
        <p:txBody>
          <a:bodyPr vert="horz" wrap="square" lIns="0" tIns="2172" rIns="0" bIns="0" rtlCol="0">
            <a:spAutoFit/>
          </a:bodyPr>
          <a:lstStyle/>
          <a:p>
            <a:pPr>
              <a:spcBef>
                <a:spcPts val="17"/>
              </a:spcBef>
            </a:pPr>
            <a:endParaRPr sz="1197">
              <a:latin typeface="Times New Roman"/>
              <a:cs typeface="Times New Roman"/>
            </a:endParaRPr>
          </a:p>
          <a:p>
            <a:pPr marL="46154" marR="140091">
              <a:lnSpc>
                <a:spcPts val="1291"/>
              </a:lnSpc>
              <a:spcBef>
                <a:spcPts val="4"/>
              </a:spcBef>
            </a:pPr>
            <a:r>
              <a:rPr sz="1197" dirty="0">
                <a:latin typeface="Georgia"/>
                <a:cs typeface="Georgia"/>
              </a:rPr>
              <a:t>Выявление и  решение </a:t>
            </a:r>
            <a:r>
              <a:rPr sz="1197" spc="-4" dirty="0">
                <a:latin typeface="Georgia"/>
                <a:cs typeface="Georgia"/>
              </a:rPr>
              <a:t>проблем  для </a:t>
            </a:r>
            <a:r>
              <a:rPr sz="1197" dirty="0">
                <a:latin typeface="Georgia"/>
                <a:cs typeface="Georgia"/>
              </a:rPr>
              <a:t>повышения  </a:t>
            </a:r>
            <a:r>
              <a:rPr sz="1197" spc="-4" dirty="0">
                <a:latin typeface="Georgia"/>
                <a:cs typeface="Georgia"/>
              </a:rPr>
              <a:t>эффективности  всего процесса  создания</a:t>
            </a:r>
            <a:r>
              <a:rPr sz="1197" spc="-47" dirty="0">
                <a:latin typeface="Georgia"/>
                <a:cs typeface="Georgia"/>
              </a:rPr>
              <a:t> </a:t>
            </a:r>
            <a:r>
              <a:rPr sz="1197" spc="-4" dirty="0">
                <a:latin typeface="Georgia"/>
                <a:cs typeface="Georgia"/>
              </a:rPr>
              <a:t>продукта</a:t>
            </a:r>
            <a:endParaRPr sz="1197">
              <a:latin typeface="Georgia"/>
              <a:cs typeface="Georgia"/>
            </a:endParaRPr>
          </a:p>
        </p:txBody>
      </p:sp>
      <p:sp>
        <p:nvSpPr>
          <p:cNvPr id="21" name="object 21"/>
          <p:cNvSpPr txBox="1"/>
          <p:nvPr/>
        </p:nvSpPr>
        <p:spPr>
          <a:xfrm>
            <a:off x="7160990" y="3830055"/>
            <a:ext cx="1491058" cy="1019972"/>
          </a:xfrm>
          <a:prstGeom prst="rect">
            <a:avLst/>
          </a:prstGeom>
          <a:solidFill>
            <a:srgbClr val="F1F1F1">
              <a:alpha val="69802"/>
            </a:srgbClr>
          </a:solidFill>
        </p:spPr>
        <p:txBody>
          <a:bodyPr vert="horz" wrap="square" lIns="0" tIns="2172" rIns="0" bIns="0" rtlCol="0">
            <a:spAutoFit/>
          </a:bodyPr>
          <a:lstStyle/>
          <a:p>
            <a:pPr>
              <a:spcBef>
                <a:spcPts val="17"/>
              </a:spcBef>
            </a:pPr>
            <a:endParaRPr sz="1197">
              <a:latin typeface="Times New Roman"/>
              <a:cs typeface="Times New Roman"/>
            </a:endParaRPr>
          </a:p>
          <a:p>
            <a:pPr marL="56471" marR="415386">
              <a:lnSpc>
                <a:spcPts val="1291"/>
              </a:lnSpc>
              <a:spcBef>
                <a:spcPts val="4"/>
              </a:spcBef>
            </a:pPr>
            <a:r>
              <a:rPr sz="1197" spc="-4" dirty="0">
                <a:latin typeface="Georgia"/>
                <a:cs typeface="Georgia"/>
              </a:rPr>
              <a:t>Оценка</a:t>
            </a:r>
            <a:r>
              <a:rPr sz="1197" spc="-81" dirty="0">
                <a:latin typeface="Georgia"/>
                <a:cs typeface="Georgia"/>
              </a:rPr>
              <a:t> </a:t>
            </a:r>
            <a:r>
              <a:rPr sz="1197" dirty="0">
                <a:latin typeface="Georgia"/>
                <a:cs typeface="Georgia"/>
              </a:rPr>
              <a:t>новых  требований и  </a:t>
            </a:r>
            <a:r>
              <a:rPr sz="1197" spc="-4" dirty="0">
                <a:latin typeface="Georgia"/>
                <a:cs typeface="Georgia"/>
              </a:rPr>
              <a:t>актуализация  Бэклога</a:t>
            </a:r>
            <a:r>
              <a:rPr sz="1197" spc="-26" dirty="0">
                <a:latin typeface="Georgia"/>
                <a:cs typeface="Georgia"/>
              </a:rPr>
              <a:t> </a:t>
            </a:r>
            <a:r>
              <a:rPr sz="1197" dirty="0">
                <a:latin typeface="Georgia"/>
                <a:cs typeface="Georgia"/>
              </a:rPr>
              <a:t>на</a:t>
            </a:r>
            <a:endParaRPr sz="1197">
              <a:latin typeface="Georgia"/>
              <a:cs typeface="Georgia"/>
            </a:endParaRPr>
          </a:p>
          <a:p>
            <a:pPr marL="56471">
              <a:lnSpc>
                <a:spcPts val="1278"/>
              </a:lnSpc>
            </a:pPr>
            <a:r>
              <a:rPr sz="1197" spc="-4" dirty="0">
                <a:latin typeface="Georgia"/>
                <a:cs typeface="Georgia"/>
              </a:rPr>
              <a:t>следующий</a:t>
            </a:r>
            <a:r>
              <a:rPr sz="1197" spc="-21" dirty="0">
                <a:latin typeface="Georgia"/>
                <a:cs typeface="Georgia"/>
              </a:rPr>
              <a:t> </a:t>
            </a:r>
            <a:r>
              <a:rPr sz="1197" spc="-4" dirty="0">
                <a:latin typeface="Georgia"/>
                <a:cs typeface="Georgia"/>
              </a:rPr>
              <a:t>спринт</a:t>
            </a:r>
            <a:endParaRPr sz="1197">
              <a:latin typeface="Georgia"/>
              <a:cs typeface="Georgia"/>
            </a:endParaRPr>
          </a:p>
        </p:txBody>
      </p:sp>
      <p:sp>
        <p:nvSpPr>
          <p:cNvPr id="22" name="object 22"/>
          <p:cNvSpPr/>
          <p:nvPr/>
        </p:nvSpPr>
        <p:spPr>
          <a:xfrm>
            <a:off x="2519053" y="3604604"/>
            <a:ext cx="0" cy="1875497"/>
          </a:xfrm>
          <a:custGeom>
            <a:avLst/>
            <a:gdLst/>
            <a:ahLst/>
            <a:cxnLst/>
            <a:rect l="l" t="t" r="r" b="b"/>
            <a:pathLst>
              <a:path h="2193290">
                <a:moveTo>
                  <a:pt x="0" y="0"/>
                </a:moveTo>
                <a:lnTo>
                  <a:pt x="0" y="2193035"/>
                </a:lnTo>
              </a:path>
            </a:pathLst>
          </a:custGeom>
          <a:ln w="12192">
            <a:solidFill>
              <a:srgbClr val="7E7E7E"/>
            </a:solidFill>
            <a:prstDash val="sysDash"/>
          </a:ln>
        </p:spPr>
        <p:txBody>
          <a:bodyPr wrap="square" lIns="0" tIns="0" rIns="0" bIns="0" rtlCol="0"/>
          <a:lstStyle/>
          <a:p>
            <a:endParaRPr/>
          </a:p>
        </p:txBody>
      </p:sp>
      <p:sp>
        <p:nvSpPr>
          <p:cNvPr id="23" name="object 23"/>
          <p:cNvSpPr/>
          <p:nvPr/>
        </p:nvSpPr>
        <p:spPr>
          <a:xfrm>
            <a:off x="4064627" y="3604604"/>
            <a:ext cx="0" cy="1875497"/>
          </a:xfrm>
          <a:custGeom>
            <a:avLst/>
            <a:gdLst/>
            <a:ahLst/>
            <a:cxnLst/>
            <a:rect l="l" t="t" r="r" b="b"/>
            <a:pathLst>
              <a:path h="2193290">
                <a:moveTo>
                  <a:pt x="0" y="0"/>
                </a:moveTo>
                <a:lnTo>
                  <a:pt x="0" y="2193035"/>
                </a:lnTo>
              </a:path>
            </a:pathLst>
          </a:custGeom>
          <a:ln w="12192">
            <a:solidFill>
              <a:srgbClr val="7E7E7E"/>
            </a:solidFill>
            <a:prstDash val="sysDash"/>
          </a:ln>
        </p:spPr>
        <p:txBody>
          <a:bodyPr wrap="square" lIns="0" tIns="0" rIns="0" bIns="0" rtlCol="0"/>
          <a:lstStyle/>
          <a:p>
            <a:endParaRPr/>
          </a:p>
        </p:txBody>
      </p:sp>
      <p:sp>
        <p:nvSpPr>
          <p:cNvPr id="24" name="object 24"/>
          <p:cNvSpPr/>
          <p:nvPr/>
        </p:nvSpPr>
        <p:spPr>
          <a:xfrm>
            <a:off x="5610202" y="3604604"/>
            <a:ext cx="0" cy="1875497"/>
          </a:xfrm>
          <a:custGeom>
            <a:avLst/>
            <a:gdLst/>
            <a:ahLst/>
            <a:cxnLst/>
            <a:rect l="l" t="t" r="r" b="b"/>
            <a:pathLst>
              <a:path h="2193290">
                <a:moveTo>
                  <a:pt x="0" y="0"/>
                </a:moveTo>
                <a:lnTo>
                  <a:pt x="0" y="2193035"/>
                </a:lnTo>
              </a:path>
            </a:pathLst>
          </a:custGeom>
          <a:ln w="12192">
            <a:solidFill>
              <a:srgbClr val="7E7E7E"/>
            </a:solidFill>
            <a:prstDash val="sysDash"/>
          </a:ln>
        </p:spPr>
        <p:txBody>
          <a:bodyPr wrap="square" lIns="0" tIns="0" rIns="0" bIns="0" rtlCol="0"/>
          <a:lstStyle/>
          <a:p>
            <a:endParaRPr/>
          </a:p>
        </p:txBody>
      </p:sp>
      <p:sp>
        <p:nvSpPr>
          <p:cNvPr id="25" name="object 25"/>
          <p:cNvSpPr/>
          <p:nvPr/>
        </p:nvSpPr>
        <p:spPr>
          <a:xfrm>
            <a:off x="7155776" y="3604604"/>
            <a:ext cx="0" cy="1875497"/>
          </a:xfrm>
          <a:custGeom>
            <a:avLst/>
            <a:gdLst/>
            <a:ahLst/>
            <a:cxnLst/>
            <a:rect l="l" t="t" r="r" b="b"/>
            <a:pathLst>
              <a:path h="2193290">
                <a:moveTo>
                  <a:pt x="0" y="0"/>
                </a:moveTo>
                <a:lnTo>
                  <a:pt x="0" y="2193035"/>
                </a:lnTo>
              </a:path>
            </a:pathLst>
          </a:custGeom>
          <a:ln w="12192">
            <a:solidFill>
              <a:srgbClr val="7E7E7E"/>
            </a:solidFill>
            <a:prstDash val="sysDash"/>
          </a:ln>
        </p:spPr>
        <p:txBody>
          <a:bodyPr wrap="square" lIns="0" tIns="0" rIns="0" bIns="0" rtlCol="0"/>
          <a:lstStyle/>
          <a:p>
            <a:endParaRPr/>
          </a:p>
        </p:txBody>
      </p:sp>
      <p:sp>
        <p:nvSpPr>
          <p:cNvPr id="26" name="object 26"/>
          <p:cNvSpPr/>
          <p:nvPr/>
        </p:nvSpPr>
        <p:spPr>
          <a:xfrm>
            <a:off x="632044" y="5184062"/>
            <a:ext cx="386067" cy="386067"/>
          </a:xfrm>
          <a:custGeom>
            <a:avLst/>
            <a:gdLst/>
            <a:ahLst/>
            <a:cxnLst/>
            <a:rect l="l" t="t" r="r" b="b"/>
            <a:pathLst>
              <a:path w="451484" h="451485">
                <a:moveTo>
                  <a:pt x="0" y="225552"/>
                </a:moveTo>
                <a:lnTo>
                  <a:pt x="4582" y="180090"/>
                </a:lnTo>
                <a:lnTo>
                  <a:pt x="17724" y="137749"/>
                </a:lnTo>
                <a:lnTo>
                  <a:pt x="38519" y="99435"/>
                </a:lnTo>
                <a:lnTo>
                  <a:pt x="66060" y="66055"/>
                </a:lnTo>
                <a:lnTo>
                  <a:pt x="99441" y="38515"/>
                </a:lnTo>
                <a:lnTo>
                  <a:pt x="137754" y="17722"/>
                </a:lnTo>
                <a:lnTo>
                  <a:pt x="180093" y="4581"/>
                </a:lnTo>
                <a:lnTo>
                  <a:pt x="225551" y="0"/>
                </a:lnTo>
                <a:lnTo>
                  <a:pt x="271010" y="4581"/>
                </a:lnTo>
                <a:lnTo>
                  <a:pt x="313349" y="17722"/>
                </a:lnTo>
                <a:lnTo>
                  <a:pt x="351662" y="38515"/>
                </a:lnTo>
                <a:lnTo>
                  <a:pt x="385043" y="66055"/>
                </a:lnTo>
                <a:lnTo>
                  <a:pt x="412584" y="99435"/>
                </a:lnTo>
                <a:lnTo>
                  <a:pt x="433379" y="137749"/>
                </a:lnTo>
                <a:lnTo>
                  <a:pt x="446521" y="180090"/>
                </a:lnTo>
                <a:lnTo>
                  <a:pt x="451103" y="225552"/>
                </a:lnTo>
                <a:lnTo>
                  <a:pt x="446521" y="271013"/>
                </a:lnTo>
                <a:lnTo>
                  <a:pt x="433379" y="313354"/>
                </a:lnTo>
                <a:lnTo>
                  <a:pt x="412584" y="351668"/>
                </a:lnTo>
                <a:lnTo>
                  <a:pt x="385043" y="385048"/>
                </a:lnTo>
                <a:lnTo>
                  <a:pt x="351662" y="412588"/>
                </a:lnTo>
                <a:lnTo>
                  <a:pt x="313349" y="433381"/>
                </a:lnTo>
                <a:lnTo>
                  <a:pt x="271010" y="446522"/>
                </a:lnTo>
                <a:lnTo>
                  <a:pt x="225551" y="451104"/>
                </a:lnTo>
                <a:lnTo>
                  <a:pt x="180093" y="446522"/>
                </a:lnTo>
                <a:lnTo>
                  <a:pt x="137754" y="433381"/>
                </a:lnTo>
                <a:lnTo>
                  <a:pt x="99441" y="412588"/>
                </a:lnTo>
                <a:lnTo>
                  <a:pt x="66060" y="385048"/>
                </a:lnTo>
                <a:lnTo>
                  <a:pt x="38519" y="351668"/>
                </a:lnTo>
                <a:lnTo>
                  <a:pt x="17724" y="313354"/>
                </a:lnTo>
                <a:lnTo>
                  <a:pt x="4582" y="271013"/>
                </a:lnTo>
                <a:lnTo>
                  <a:pt x="0" y="225552"/>
                </a:lnTo>
                <a:close/>
              </a:path>
            </a:pathLst>
          </a:custGeom>
          <a:ln w="76200">
            <a:solidFill>
              <a:srgbClr val="7E7E7E"/>
            </a:solidFill>
          </a:ln>
        </p:spPr>
        <p:txBody>
          <a:bodyPr wrap="square" lIns="0" tIns="0" rIns="0" bIns="0" rtlCol="0"/>
          <a:lstStyle/>
          <a:p>
            <a:endParaRPr/>
          </a:p>
        </p:txBody>
      </p:sp>
      <p:sp>
        <p:nvSpPr>
          <p:cNvPr id="27" name="object 27"/>
          <p:cNvSpPr/>
          <p:nvPr/>
        </p:nvSpPr>
        <p:spPr>
          <a:xfrm>
            <a:off x="632044" y="5376933"/>
            <a:ext cx="386067" cy="0"/>
          </a:xfrm>
          <a:custGeom>
            <a:avLst/>
            <a:gdLst/>
            <a:ahLst/>
            <a:cxnLst/>
            <a:rect l="l" t="t" r="r" b="b"/>
            <a:pathLst>
              <a:path w="451484">
                <a:moveTo>
                  <a:pt x="0" y="0"/>
                </a:moveTo>
                <a:lnTo>
                  <a:pt x="451434" y="0"/>
                </a:lnTo>
              </a:path>
            </a:pathLst>
          </a:custGeom>
          <a:ln w="9144">
            <a:solidFill>
              <a:srgbClr val="7E7E7E"/>
            </a:solidFill>
          </a:ln>
        </p:spPr>
        <p:txBody>
          <a:bodyPr wrap="square" lIns="0" tIns="0" rIns="0" bIns="0" rtlCol="0"/>
          <a:lstStyle/>
          <a:p>
            <a:endParaRPr/>
          </a:p>
        </p:txBody>
      </p:sp>
      <p:sp>
        <p:nvSpPr>
          <p:cNvPr id="28" name="object 28"/>
          <p:cNvSpPr/>
          <p:nvPr/>
        </p:nvSpPr>
        <p:spPr>
          <a:xfrm>
            <a:off x="824914" y="5184062"/>
            <a:ext cx="0" cy="386067"/>
          </a:xfrm>
          <a:custGeom>
            <a:avLst/>
            <a:gdLst/>
            <a:ahLst/>
            <a:cxnLst/>
            <a:rect l="l" t="t" r="r" b="b"/>
            <a:pathLst>
              <a:path h="451485">
                <a:moveTo>
                  <a:pt x="0" y="451485"/>
                </a:moveTo>
                <a:lnTo>
                  <a:pt x="0" y="0"/>
                </a:lnTo>
              </a:path>
            </a:pathLst>
          </a:custGeom>
          <a:ln w="9144">
            <a:solidFill>
              <a:srgbClr val="7E7E7E"/>
            </a:solidFill>
          </a:ln>
        </p:spPr>
        <p:txBody>
          <a:bodyPr wrap="square" lIns="0" tIns="0" rIns="0" bIns="0" rtlCol="0"/>
          <a:lstStyle/>
          <a:p>
            <a:endParaRPr/>
          </a:p>
        </p:txBody>
      </p:sp>
      <p:sp>
        <p:nvSpPr>
          <p:cNvPr id="29" name="object 29"/>
          <p:cNvSpPr/>
          <p:nvPr/>
        </p:nvSpPr>
        <p:spPr>
          <a:xfrm>
            <a:off x="685474" y="5237491"/>
            <a:ext cx="279098" cy="278012"/>
          </a:xfrm>
          <a:custGeom>
            <a:avLst/>
            <a:gdLst/>
            <a:ahLst/>
            <a:cxnLst/>
            <a:rect l="l" t="t" r="r" b="b"/>
            <a:pathLst>
              <a:path w="326390" h="325120">
                <a:moveTo>
                  <a:pt x="163067" y="0"/>
                </a:moveTo>
                <a:lnTo>
                  <a:pt x="119719" y="5796"/>
                </a:lnTo>
                <a:lnTo>
                  <a:pt x="80766" y="22154"/>
                </a:lnTo>
                <a:lnTo>
                  <a:pt x="47763" y="47529"/>
                </a:lnTo>
                <a:lnTo>
                  <a:pt x="22264" y="80376"/>
                </a:lnTo>
                <a:lnTo>
                  <a:pt x="5825" y="119150"/>
                </a:lnTo>
                <a:lnTo>
                  <a:pt x="0" y="162305"/>
                </a:lnTo>
                <a:lnTo>
                  <a:pt x="5825" y="205461"/>
                </a:lnTo>
                <a:lnTo>
                  <a:pt x="22264" y="244235"/>
                </a:lnTo>
                <a:lnTo>
                  <a:pt x="47763" y="277082"/>
                </a:lnTo>
                <a:lnTo>
                  <a:pt x="80766" y="302457"/>
                </a:lnTo>
                <a:lnTo>
                  <a:pt x="119719" y="318815"/>
                </a:lnTo>
                <a:lnTo>
                  <a:pt x="163067" y="324611"/>
                </a:lnTo>
                <a:lnTo>
                  <a:pt x="206416" y="318815"/>
                </a:lnTo>
                <a:lnTo>
                  <a:pt x="245369" y="302457"/>
                </a:lnTo>
                <a:lnTo>
                  <a:pt x="278372" y="277082"/>
                </a:lnTo>
                <a:lnTo>
                  <a:pt x="303871" y="244235"/>
                </a:lnTo>
                <a:lnTo>
                  <a:pt x="320310" y="205461"/>
                </a:lnTo>
                <a:lnTo>
                  <a:pt x="326136" y="162305"/>
                </a:lnTo>
                <a:lnTo>
                  <a:pt x="320310" y="119150"/>
                </a:lnTo>
                <a:lnTo>
                  <a:pt x="303871" y="80376"/>
                </a:lnTo>
                <a:lnTo>
                  <a:pt x="278372" y="47529"/>
                </a:lnTo>
                <a:lnTo>
                  <a:pt x="245369" y="22154"/>
                </a:lnTo>
                <a:lnTo>
                  <a:pt x="206416" y="5796"/>
                </a:lnTo>
                <a:lnTo>
                  <a:pt x="163067" y="0"/>
                </a:lnTo>
                <a:close/>
              </a:path>
            </a:pathLst>
          </a:custGeom>
          <a:solidFill>
            <a:srgbClr val="FFFFFF"/>
          </a:solidFill>
        </p:spPr>
        <p:txBody>
          <a:bodyPr wrap="square" lIns="0" tIns="0" rIns="0" bIns="0" rtlCol="0"/>
          <a:lstStyle/>
          <a:p>
            <a:endParaRPr/>
          </a:p>
        </p:txBody>
      </p:sp>
      <p:sp>
        <p:nvSpPr>
          <p:cNvPr id="30" name="object 30"/>
          <p:cNvSpPr/>
          <p:nvPr/>
        </p:nvSpPr>
        <p:spPr>
          <a:xfrm>
            <a:off x="710235" y="5272679"/>
            <a:ext cx="237830" cy="151712"/>
          </a:xfrm>
          <a:prstGeom prst="rect">
            <a:avLst/>
          </a:prstGeom>
          <a:blipFill>
            <a:blip r:embed="rId2" cstate="print"/>
            <a:stretch>
              <a:fillRect/>
            </a:stretch>
          </a:blipFill>
        </p:spPr>
        <p:txBody>
          <a:bodyPr wrap="square" lIns="0" tIns="0" rIns="0" bIns="0" rtlCol="0"/>
          <a:lstStyle/>
          <a:p>
            <a:endParaRPr/>
          </a:p>
        </p:txBody>
      </p:sp>
      <p:sp>
        <p:nvSpPr>
          <p:cNvPr id="31" name="object 31"/>
          <p:cNvSpPr txBox="1"/>
          <p:nvPr/>
        </p:nvSpPr>
        <p:spPr>
          <a:xfrm>
            <a:off x="1277444" y="5174288"/>
            <a:ext cx="5985953" cy="648541"/>
          </a:xfrm>
          <a:prstGeom prst="rect">
            <a:avLst/>
          </a:prstGeom>
        </p:spPr>
        <p:txBody>
          <a:bodyPr vert="horz" wrap="square" lIns="0" tIns="10317" rIns="0" bIns="0" rtlCol="0">
            <a:spAutoFit/>
          </a:bodyPr>
          <a:lstStyle/>
          <a:p>
            <a:pPr marL="93394">
              <a:spcBef>
                <a:spcPts val="81"/>
              </a:spcBef>
              <a:tabLst>
                <a:tab pos="1545345" algn="l"/>
                <a:tab pos="3190057" algn="l"/>
                <a:tab pos="4731059" algn="l"/>
              </a:tabLst>
            </a:pPr>
            <a:r>
              <a:rPr sz="1368" i="1" spc="-4" dirty="0">
                <a:solidFill>
                  <a:srgbClr val="404040"/>
                </a:solidFill>
                <a:latin typeface="Georgia"/>
                <a:cs typeface="Georgia"/>
              </a:rPr>
              <a:t>2-8</a:t>
            </a:r>
            <a:r>
              <a:rPr sz="1368" i="1" spc="4" dirty="0">
                <a:solidFill>
                  <a:srgbClr val="404040"/>
                </a:solidFill>
                <a:latin typeface="Georgia"/>
                <a:cs typeface="Georgia"/>
              </a:rPr>
              <a:t> </a:t>
            </a:r>
            <a:r>
              <a:rPr sz="1368" i="1" spc="-9" dirty="0">
                <a:solidFill>
                  <a:srgbClr val="404040"/>
                </a:solidFill>
                <a:latin typeface="Georgia"/>
                <a:cs typeface="Georgia"/>
              </a:rPr>
              <a:t>часов	</a:t>
            </a:r>
            <a:r>
              <a:rPr sz="1368" i="1" spc="-4" dirty="0">
                <a:solidFill>
                  <a:srgbClr val="404040"/>
                </a:solidFill>
                <a:latin typeface="Georgia"/>
                <a:cs typeface="Georgia"/>
              </a:rPr>
              <a:t>15</a:t>
            </a:r>
            <a:r>
              <a:rPr sz="1368" i="1" spc="9" dirty="0">
                <a:solidFill>
                  <a:srgbClr val="404040"/>
                </a:solidFill>
                <a:latin typeface="Georgia"/>
                <a:cs typeface="Georgia"/>
              </a:rPr>
              <a:t> </a:t>
            </a:r>
            <a:r>
              <a:rPr sz="1368" i="1" spc="-9" dirty="0">
                <a:solidFill>
                  <a:srgbClr val="404040"/>
                </a:solidFill>
                <a:latin typeface="Georgia"/>
                <a:cs typeface="Georgia"/>
              </a:rPr>
              <a:t>минут	</a:t>
            </a:r>
            <a:r>
              <a:rPr sz="2052" i="1" spc="-6" baseline="1736" dirty="0">
                <a:solidFill>
                  <a:srgbClr val="404040"/>
                </a:solidFill>
                <a:latin typeface="Georgia"/>
                <a:cs typeface="Georgia"/>
              </a:rPr>
              <a:t>2-4</a:t>
            </a:r>
            <a:r>
              <a:rPr sz="2052" i="1" spc="6" baseline="1736" dirty="0">
                <a:solidFill>
                  <a:srgbClr val="404040"/>
                </a:solidFill>
                <a:latin typeface="Georgia"/>
                <a:cs typeface="Georgia"/>
              </a:rPr>
              <a:t> </a:t>
            </a:r>
            <a:r>
              <a:rPr sz="2052" i="1" spc="-6" baseline="1736" dirty="0">
                <a:solidFill>
                  <a:srgbClr val="404040"/>
                </a:solidFill>
                <a:latin typeface="Georgia"/>
                <a:cs typeface="Georgia"/>
              </a:rPr>
              <a:t>часа	1-3</a:t>
            </a:r>
            <a:r>
              <a:rPr sz="2052" i="1" spc="13" baseline="1736" dirty="0">
                <a:solidFill>
                  <a:srgbClr val="404040"/>
                </a:solidFill>
                <a:latin typeface="Georgia"/>
                <a:cs typeface="Georgia"/>
              </a:rPr>
              <a:t> </a:t>
            </a:r>
            <a:r>
              <a:rPr sz="2052" i="1" spc="-6" baseline="1736" dirty="0">
                <a:solidFill>
                  <a:srgbClr val="404040"/>
                </a:solidFill>
                <a:latin typeface="Georgia"/>
                <a:cs typeface="Georgia"/>
              </a:rPr>
              <a:t>часа</a:t>
            </a:r>
            <a:endParaRPr sz="2052" baseline="1736">
              <a:latin typeface="Georgia"/>
              <a:cs typeface="Georgia"/>
            </a:endParaRPr>
          </a:p>
          <a:p>
            <a:pPr>
              <a:spcBef>
                <a:spcPts val="34"/>
              </a:spcBef>
            </a:pPr>
            <a:endParaRPr sz="1411">
              <a:latin typeface="Times New Roman"/>
              <a:cs typeface="Times New Roman"/>
            </a:endParaRPr>
          </a:p>
          <a:p>
            <a:pPr marL="10860">
              <a:spcBef>
                <a:spcPts val="4"/>
              </a:spcBef>
            </a:pPr>
            <a:r>
              <a:rPr sz="1368" i="1" spc="-4" dirty="0">
                <a:solidFill>
                  <a:srgbClr val="404040"/>
                </a:solidFill>
                <a:latin typeface="Georgia"/>
                <a:cs typeface="Georgia"/>
              </a:rPr>
              <a:t>Время </a:t>
            </a:r>
            <a:r>
              <a:rPr sz="1368" i="1" spc="-9" dirty="0">
                <a:solidFill>
                  <a:srgbClr val="404040"/>
                </a:solidFill>
                <a:latin typeface="Georgia"/>
                <a:cs typeface="Georgia"/>
              </a:rPr>
              <a:t>указано </a:t>
            </a:r>
            <a:r>
              <a:rPr sz="1368" i="1" spc="-4" dirty="0">
                <a:solidFill>
                  <a:srgbClr val="404040"/>
                </a:solidFill>
                <a:latin typeface="Georgia"/>
                <a:cs typeface="Georgia"/>
              </a:rPr>
              <a:t>из </a:t>
            </a:r>
            <a:r>
              <a:rPr sz="1368" i="1" spc="-9" dirty="0">
                <a:solidFill>
                  <a:srgbClr val="404040"/>
                </a:solidFill>
                <a:latin typeface="Georgia"/>
                <a:cs typeface="Georgia"/>
              </a:rPr>
              <a:t>практики проведения </a:t>
            </a:r>
            <a:r>
              <a:rPr sz="1368" i="1" spc="-4" dirty="0">
                <a:solidFill>
                  <a:srgbClr val="404040"/>
                </a:solidFill>
                <a:latin typeface="Georgia"/>
                <a:cs typeface="Georgia"/>
              </a:rPr>
              <a:t>встреч </a:t>
            </a:r>
            <a:r>
              <a:rPr sz="1368" i="1" spc="-9" dirty="0">
                <a:solidFill>
                  <a:srgbClr val="404040"/>
                </a:solidFill>
                <a:latin typeface="Georgia"/>
                <a:cs typeface="Georgia"/>
              </a:rPr>
              <a:t>для </a:t>
            </a:r>
            <a:r>
              <a:rPr sz="1368" i="1" spc="-4" dirty="0">
                <a:solidFill>
                  <a:srgbClr val="404040"/>
                </a:solidFill>
                <a:latin typeface="Georgia"/>
                <a:cs typeface="Georgia"/>
              </a:rPr>
              <a:t>месячного</a:t>
            </a:r>
            <a:r>
              <a:rPr sz="1368" i="1" spc="252" dirty="0">
                <a:solidFill>
                  <a:srgbClr val="404040"/>
                </a:solidFill>
                <a:latin typeface="Georgia"/>
                <a:cs typeface="Georgia"/>
              </a:rPr>
              <a:t> </a:t>
            </a:r>
            <a:r>
              <a:rPr sz="1368" i="1" spc="-9" dirty="0">
                <a:solidFill>
                  <a:srgbClr val="404040"/>
                </a:solidFill>
                <a:latin typeface="Georgia"/>
                <a:cs typeface="Georgia"/>
              </a:rPr>
              <a:t>спринта</a:t>
            </a:r>
            <a:endParaRPr sz="1368">
              <a:latin typeface="Georgia"/>
              <a:cs typeface="Georgia"/>
            </a:endParaRPr>
          </a:p>
        </p:txBody>
      </p:sp>
      <p:sp>
        <p:nvSpPr>
          <p:cNvPr id="32" name="object 32"/>
          <p:cNvSpPr txBox="1"/>
          <p:nvPr/>
        </p:nvSpPr>
        <p:spPr>
          <a:xfrm>
            <a:off x="650781" y="2866657"/>
            <a:ext cx="179536" cy="754217"/>
          </a:xfrm>
          <a:prstGeom prst="rect">
            <a:avLst/>
          </a:prstGeom>
        </p:spPr>
        <p:txBody>
          <a:bodyPr vert="vert270" wrap="square" lIns="0" tIns="0" rIns="0" bIns="0" rtlCol="0">
            <a:spAutoFit/>
          </a:bodyPr>
          <a:lstStyle/>
          <a:p>
            <a:pPr marL="10860">
              <a:lnSpc>
                <a:spcPts val="1423"/>
              </a:lnSpc>
            </a:pPr>
            <a:r>
              <a:rPr sz="1197" b="1" spc="4" dirty="0">
                <a:solidFill>
                  <a:srgbClr val="7E7E7E"/>
                </a:solidFill>
                <a:latin typeface="Georgia"/>
                <a:cs typeface="Georgia"/>
              </a:rPr>
              <a:t>С</a:t>
            </a:r>
            <a:r>
              <a:rPr sz="1197" b="1" dirty="0">
                <a:solidFill>
                  <a:srgbClr val="7E7E7E"/>
                </a:solidFill>
                <a:latin typeface="Georgia"/>
                <a:cs typeface="Georgia"/>
              </a:rPr>
              <a:t>обытия</a:t>
            </a:r>
            <a:endParaRPr sz="1197">
              <a:latin typeface="Georgia"/>
              <a:cs typeface="Georgia"/>
            </a:endParaRPr>
          </a:p>
        </p:txBody>
      </p:sp>
      <p:sp>
        <p:nvSpPr>
          <p:cNvPr id="33" name="object 33"/>
          <p:cNvSpPr txBox="1"/>
          <p:nvPr/>
        </p:nvSpPr>
        <p:spPr>
          <a:xfrm>
            <a:off x="621444" y="1276142"/>
            <a:ext cx="7640996" cy="431430"/>
          </a:xfrm>
          <a:prstGeom prst="rect">
            <a:avLst/>
          </a:prstGeom>
        </p:spPr>
        <p:txBody>
          <a:bodyPr vert="horz" wrap="square" lIns="0" tIns="10317" rIns="0" bIns="0" rtlCol="0">
            <a:spAutoFit/>
          </a:bodyPr>
          <a:lstStyle/>
          <a:p>
            <a:pPr marL="10860" marR="4344">
              <a:spcBef>
                <a:spcPts val="81"/>
              </a:spcBef>
            </a:pPr>
            <a:r>
              <a:rPr sz="1368" spc="-4" dirty="0">
                <a:latin typeface="Georgia"/>
                <a:cs typeface="Georgia"/>
              </a:rPr>
              <a:t>В отличие </a:t>
            </a:r>
            <a:r>
              <a:rPr sz="1368" spc="-9" dirty="0">
                <a:latin typeface="Georgia"/>
                <a:cs typeface="Georgia"/>
              </a:rPr>
              <a:t>от Спринта, который </a:t>
            </a:r>
            <a:r>
              <a:rPr sz="1368" spc="-4" dirty="0">
                <a:latin typeface="Georgia"/>
                <a:cs typeface="Georgia"/>
              </a:rPr>
              <a:t>является </a:t>
            </a:r>
            <a:r>
              <a:rPr sz="1368" spc="-9" dirty="0">
                <a:latin typeface="Georgia"/>
                <a:cs typeface="Georgia"/>
              </a:rPr>
              <a:t>контейнером для остальных </a:t>
            </a:r>
            <a:r>
              <a:rPr sz="1368" spc="-4" dirty="0">
                <a:latin typeface="Georgia"/>
                <a:cs typeface="Georgia"/>
              </a:rPr>
              <a:t>событий, каждое  событие в </a:t>
            </a:r>
            <a:r>
              <a:rPr sz="1368" spc="-9" dirty="0">
                <a:latin typeface="Georgia"/>
                <a:cs typeface="Georgia"/>
              </a:rPr>
              <a:t>Скраме </a:t>
            </a:r>
            <a:r>
              <a:rPr sz="1368" spc="-4" dirty="0">
                <a:latin typeface="Georgia"/>
                <a:cs typeface="Georgia"/>
              </a:rPr>
              <a:t>– это </a:t>
            </a:r>
            <a:r>
              <a:rPr sz="1368" spc="-9" dirty="0">
                <a:latin typeface="Georgia"/>
                <a:cs typeface="Georgia"/>
              </a:rPr>
              <a:t>формальная </a:t>
            </a:r>
            <a:r>
              <a:rPr sz="1368" spc="-4" dirty="0">
                <a:latin typeface="Georgia"/>
                <a:cs typeface="Georgia"/>
              </a:rPr>
              <a:t>возможность </a:t>
            </a:r>
            <a:r>
              <a:rPr sz="1368" spc="-9" dirty="0">
                <a:latin typeface="Georgia"/>
                <a:cs typeface="Georgia"/>
              </a:rPr>
              <a:t>для </a:t>
            </a:r>
            <a:r>
              <a:rPr sz="1368" spc="-4" dirty="0">
                <a:latin typeface="Georgia"/>
                <a:cs typeface="Georgia"/>
              </a:rPr>
              <a:t>инспекции и</a:t>
            </a:r>
            <a:r>
              <a:rPr sz="1368" spc="180" dirty="0">
                <a:latin typeface="Georgia"/>
                <a:cs typeface="Georgia"/>
              </a:rPr>
              <a:t> </a:t>
            </a:r>
            <a:r>
              <a:rPr sz="1368" spc="-4" dirty="0">
                <a:latin typeface="Georgia"/>
                <a:cs typeface="Georgia"/>
              </a:rPr>
              <a:t>адаптации.</a:t>
            </a:r>
            <a:endParaRPr sz="1368">
              <a:latin typeface="Georgia"/>
              <a:cs typeface="Georgia"/>
            </a:endParaRPr>
          </a:p>
        </p:txBody>
      </p:sp>
    </p:spTree>
    <p:extLst>
      <p:ext uri="{BB962C8B-B14F-4D97-AF65-F5344CB8AC3E}">
        <p14:creationId xmlns:p14="http://schemas.microsoft.com/office/powerpoint/2010/main" val="34135664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28AE654C-A1EF-924B-BECA-C3D18B285D91}"/>
              </a:ext>
            </a:extLst>
          </p:cNvPr>
          <p:cNvSpPr>
            <a:spLocks noGrp="1" noChangeArrowheads="1"/>
          </p:cNvSpPr>
          <p:nvPr>
            <p:ph type="title"/>
          </p:nvPr>
        </p:nvSpPr>
        <p:spPr/>
        <p:txBody>
          <a:bodyPr/>
          <a:lstStyle/>
          <a:p>
            <a:pPr eaLnBrk="1" hangingPunct="1"/>
            <a:r>
              <a:rPr lang="en-US" altLang="ru-RU"/>
              <a:t>Sprint Backlog</a:t>
            </a:r>
          </a:p>
        </p:txBody>
      </p:sp>
      <p:sp>
        <p:nvSpPr>
          <p:cNvPr id="54275" name="Rectangle 3">
            <a:extLst>
              <a:ext uri="{FF2B5EF4-FFF2-40B4-BE49-F238E27FC236}">
                <a16:creationId xmlns:a16="http://schemas.microsoft.com/office/drawing/2014/main" id="{63F14D3B-61C1-B245-ADC0-FF144877749C}"/>
              </a:ext>
            </a:extLst>
          </p:cNvPr>
          <p:cNvSpPr>
            <a:spLocks noGrp="1" noChangeArrowheads="1"/>
          </p:cNvSpPr>
          <p:nvPr>
            <p:ph type="body" idx="1"/>
          </p:nvPr>
        </p:nvSpPr>
        <p:spPr/>
        <p:txBody>
          <a:bodyPr/>
          <a:lstStyle/>
          <a:p>
            <a:pPr eaLnBrk="1" hangingPunct="1"/>
            <a:r>
              <a:rPr lang="ru-RU" altLang="ru-RU"/>
              <a:t>Описывает задачи, запланированные командой на спринт</a:t>
            </a:r>
          </a:p>
          <a:p>
            <a:pPr eaLnBrk="1" hangingPunct="1"/>
            <a:r>
              <a:rPr lang="ru-RU" altLang="ru-RU"/>
              <a:t>Задачи – действия, необходимые для реализации запланированной на спринт функциональности</a:t>
            </a:r>
            <a:endParaRPr lang="en-US" altLang="ru-RU"/>
          </a:p>
          <a:p>
            <a:pPr eaLnBrk="1" hangingPunct="1"/>
            <a:r>
              <a:rPr lang="ru-RU" altLang="ru-RU"/>
              <a:t>В описание задачи входит ее оценка</a:t>
            </a:r>
            <a:endParaRPr lang="en-US" altLang="ru-RU"/>
          </a:p>
          <a:p>
            <a:pPr eaLnBrk="1" hangingPunct="1"/>
            <a:endParaRPr lang="en-US" altLang="ru-RU"/>
          </a:p>
        </p:txBody>
      </p:sp>
      <p:pic>
        <p:nvPicPr>
          <p:cNvPr id="54276" name="Picture 4">
            <a:extLst>
              <a:ext uri="{FF2B5EF4-FFF2-40B4-BE49-F238E27FC236}">
                <a16:creationId xmlns:a16="http://schemas.microsoft.com/office/drawing/2014/main" id="{0774BF8B-2FA7-0040-A2DA-63E3E189D5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288" y="5084763"/>
            <a:ext cx="11620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9788DFAE-BD04-C34C-862E-1DECF174A058}"/>
              </a:ext>
            </a:extLst>
          </p:cNvPr>
          <p:cNvSpPr>
            <a:spLocks noGrp="1" noChangeArrowheads="1"/>
          </p:cNvSpPr>
          <p:nvPr>
            <p:ph type="title"/>
          </p:nvPr>
        </p:nvSpPr>
        <p:spPr>
          <a:xfrm>
            <a:off x="468313" y="333375"/>
            <a:ext cx="7543800" cy="1295400"/>
          </a:xfrm>
        </p:spPr>
        <p:txBody>
          <a:bodyPr/>
          <a:lstStyle/>
          <a:p>
            <a:pPr eaLnBrk="1" hangingPunct="1"/>
            <a:r>
              <a:rPr lang="ru-RU" altLang="ru-RU"/>
              <a:t>Планирование (</a:t>
            </a:r>
            <a:r>
              <a:rPr lang="en-US" altLang="ru-RU"/>
              <a:t>Sprint Planning</a:t>
            </a:r>
            <a:r>
              <a:rPr lang="ru-RU" altLang="ru-RU"/>
              <a:t>)</a:t>
            </a:r>
            <a:endParaRPr lang="en-US" altLang="ru-RU"/>
          </a:p>
        </p:txBody>
      </p:sp>
      <p:sp>
        <p:nvSpPr>
          <p:cNvPr id="55299" name="Rectangle 3">
            <a:extLst>
              <a:ext uri="{FF2B5EF4-FFF2-40B4-BE49-F238E27FC236}">
                <a16:creationId xmlns:a16="http://schemas.microsoft.com/office/drawing/2014/main" id="{E328FE04-A436-454A-A534-49039B42118D}"/>
              </a:ext>
            </a:extLst>
          </p:cNvPr>
          <p:cNvSpPr>
            <a:spLocks noGrp="1" noChangeArrowheads="1"/>
          </p:cNvSpPr>
          <p:nvPr>
            <p:ph type="body" idx="1"/>
          </p:nvPr>
        </p:nvSpPr>
        <p:spPr/>
        <p:txBody>
          <a:bodyPr/>
          <a:lstStyle/>
          <a:p>
            <a:pPr eaLnBrk="1" hangingPunct="1"/>
            <a:r>
              <a:rPr lang="ru-RU" altLang="ru-RU"/>
              <a:t>Проводится в начале спринта</a:t>
            </a:r>
            <a:endParaRPr lang="en-US" altLang="ru-RU"/>
          </a:p>
          <a:p>
            <a:pPr eaLnBrk="1" hangingPunct="1"/>
            <a:r>
              <a:rPr lang="ru-RU" altLang="ru-RU"/>
              <a:t>Участвует вся команда</a:t>
            </a:r>
            <a:endParaRPr lang="en-US" altLang="ru-RU"/>
          </a:p>
          <a:p>
            <a:pPr eaLnBrk="1" hangingPunct="1"/>
            <a:r>
              <a:rPr lang="en-US" altLang="ru-RU"/>
              <a:t>User stories </a:t>
            </a:r>
            <a:r>
              <a:rPr lang="ru-RU" altLang="ru-RU"/>
              <a:t>разбиваются на задачи и оцениваются членами команды</a:t>
            </a:r>
            <a:endParaRPr lang="en-US" altLang="ru-RU"/>
          </a:p>
          <a:p>
            <a:pPr eaLnBrk="1" hangingPunct="1"/>
            <a:r>
              <a:rPr lang="ru-RU" altLang="ru-RU"/>
              <a:t>В результате команда подписывается на ту функциональность, на которую хватает времени спринта</a:t>
            </a:r>
            <a:endParaRPr lang="en-US" altLang="ru-RU"/>
          </a:p>
          <a:p>
            <a:pPr eaLnBrk="1" hangingPunct="1"/>
            <a:endParaRPr lang="en-US" altLang="ru-RU"/>
          </a:p>
        </p:txBody>
      </p:sp>
      <p:pic>
        <p:nvPicPr>
          <p:cNvPr id="55300" name="Picture 4">
            <a:extLst>
              <a:ext uri="{FF2B5EF4-FFF2-40B4-BE49-F238E27FC236}">
                <a16:creationId xmlns:a16="http://schemas.microsoft.com/office/drawing/2014/main" id="{51B27521-14BB-B74C-90C7-064BE845E1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4868863"/>
            <a:ext cx="2749550" cy="1820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028D03C3-56A7-7143-9F81-68A89B0A4026}"/>
              </a:ext>
            </a:extLst>
          </p:cNvPr>
          <p:cNvSpPr>
            <a:spLocks noGrp="1" noChangeArrowheads="1"/>
          </p:cNvSpPr>
          <p:nvPr>
            <p:ph type="title"/>
          </p:nvPr>
        </p:nvSpPr>
        <p:spPr>
          <a:xfrm>
            <a:off x="395288" y="188913"/>
            <a:ext cx="7543800" cy="868362"/>
          </a:xfrm>
        </p:spPr>
        <p:txBody>
          <a:bodyPr/>
          <a:lstStyle/>
          <a:p>
            <a:pPr eaLnBrk="1" hangingPunct="1"/>
            <a:r>
              <a:rPr lang="ru-RU" altLang="ru-RU"/>
              <a:t>Оценка</a:t>
            </a:r>
            <a:endParaRPr lang="en-US" altLang="ru-RU"/>
          </a:p>
        </p:txBody>
      </p:sp>
      <p:sp>
        <p:nvSpPr>
          <p:cNvPr id="56323" name="Rectangle 3">
            <a:extLst>
              <a:ext uri="{FF2B5EF4-FFF2-40B4-BE49-F238E27FC236}">
                <a16:creationId xmlns:a16="http://schemas.microsoft.com/office/drawing/2014/main" id="{27199DD6-5036-D54D-A963-04381A389C39}"/>
              </a:ext>
            </a:extLst>
          </p:cNvPr>
          <p:cNvSpPr>
            <a:spLocks noGrp="1" noChangeArrowheads="1"/>
          </p:cNvSpPr>
          <p:nvPr>
            <p:ph type="body" idx="1"/>
          </p:nvPr>
        </p:nvSpPr>
        <p:spPr>
          <a:xfrm>
            <a:off x="395288" y="1196975"/>
            <a:ext cx="8229600" cy="4411663"/>
          </a:xfrm>
        </p:spPr>
        <p:txBody>
          <a:bodyPr/>
          <a:lstStyle/>
          <a:p>
            <a:pPr eaLnBrk="1" hangingPunct="1">
              <a:lnSpc>
                <a:spcPct val="90000"/>
              </a:lnSpc>
            </a:pPr>
            <a:r>
              <a:rPr lang="ru-RU" altLang="ru-RU"/>
              <a:t>Для оценки выбирается единица – идеальный человеко-день…или зеленый крокодил</a:t>
            </a:r>
            <a:endParaRPr lang="en-US" altLang="ru-RU"/>
          </a:p>
          <a:p>
            <a:pPr eaLnBrk="1" hangingPunct="1">
              <a:lnSpc>
                <a:spcPct val="90000"/>
              </a:lnSpc>
            </a:pPr>
            <a:r>
              <a:rPr lang="ru-RU" altLang="ru-RU"/>
              <a:t>Следует оценить помехи</a:t>
            </a:r>
            <a:r>
              <a:rPr lang="en-US" altLang="ru-RU"/>
              <a:t> </a:t>
            </a:r>
            <a:r>
              <a:rPr lang="ru-RU" altLang="ru-RU"/>
              <a:t>(например</a:t>
            </a:r>
            <a:r>
              <a:rPr lang="en-US" altLang="ru-RU"/>
              <a:t> </a:t>
            </a:r>
            <a:r>
              <a:rPr lang="en-US" altLang="ru-RU" i="1"/>
              <a:t>focus factor </a:t>
            </a:r>
            <a:r>
              <a:rPr lang="ru-RU" altLang="ru-RU"/>
              <a:t>между</a:t>
            </a:r>
            <a:r>
              <a:rPr lang="en-US" altLang="ru-RU"/>
              <a:t> 0 </a:t>
            </a:r>
            <a:r>
              <a:rPr lang="ru-RU" altLang="ru-RU"/>
              <a:t>и</a:t>
            </a:r>
            <a:r>
              <a:rPr lang="en-US" altLang="ru-RU"/>
              <a:t> 1</a:t>
            </a:r>
            <a:r>
              <a:rPr lang="ru-RU" altLang="ru-RU"/>
              <a:t>) перед каждым спринтом</a:t>
            </a:r>
          </a:p>
          <a:p>
            <a:pPr eaLnBrk="1" hangingPunct="1">
              <a:lnSpc>
                <a:spcPct val="90000"/>
              </a:lnSpc>
            </a:pPr>
            <a:r>
              <a:rPr lang="ru-RU" altLang="ru-RU"/>
              <a:t>Результаты предыдущего спринта помогают лучше                          запланировать следующий</a:t>
            </a:r>
            <a:endParaRPr lang="en-US" altLang="ru-RU"/>
          </a:p>
        </p:txBody>
      </p:sp>
      <p:pic>
        <p:nvPicPr>
          <p:cNvPr id="56324" name="Picture 4">
            <a:extLst>
              <a:ext uri="{FF2B5EF4-FFF2-40B4-BE49-F238E27FC236}">
                <a16:creationId xmlns:a16="http://schemas.microsoft.com/office/drawing/2014/main" id="{72F8C0F3-7BF6-CE46-BB86-29B91F29E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4437063"/>
            <a:ext cx="2787650" cy="220821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9752" y="332656"/>
            <a:ext cx="5400600" cy="1152128"/>
          </a:xfrm>
        </p:spPr>
        <p:txBody>
          <a:bodyPr>
            <a:normAutofit fontScale="90000"/>
          </a:bodyPr>
          <a:lstStyle/>
          <a:p>
            <a:pPr algn="ctr"/>
            <a:r>
              <a:rPr lang="ru-RU" dirty="0"/>
              <a:t>Покер планирования (</a:t>
            </a:r>
            <a:r>
              <a:rPr lang="en-US" dirty="0"/>
              <a:t>Scrum Poker</a:t>
            </a:r>
            <a:r>
              <a:rPr lang="ru-RU" dirty="0"/>
              <a:t>)</a:t>
            </a:r>
          </a:p>
        </p:txBody>
      </p:sp>
      <p:sp>
        <p:nvSpPr>
          <p:cNvPr id="31" name="TextBox 30"/>
          <p:cNvSpPr txBox="1"/>
          <p:nvPr/>
        </p:nvSpPr>
        <p:spPr>
          <a:xfrm>
            <a:off x="5251268" y="2171157"/>
            <a:ext cx="3470637" cy="3323987"/>
          </a:xfrm>
          <a:prstGeom prst="rect">
            <a:avLst/>
          </a:prstGeom>
          <a:noFill/>
        </p:spPr>
        <p:txBody>
          <a:bodyPr wrap="square">
            <a:spAutoFit/>
          </a:bodyPr>
          <a:lstStyle/>
          <a:p>
            <a:pPr marL="385763" indent="-385763">
              <a:buClr>
                <a:srgbClr val="0C6467"/>
              </a:buClr>
              <a:buFont typeface="Arial" panose="020B0604020202020204" pitchFamily="34" charset="0"/>
              <a:buChar char="•"/>
              <a:defRPr/>
            </a:pPr>
            <a:r>
              <a:rPr lang="ru-RU" sz="1500" dirty="0"/>
              <a:t>Покер планирования (англ. </a:t>
            </a:r>
            <a:r>
              <a:rPr lang="ru-RU" sz="1500" dirty="0" err="1"/>
              <a:t>Planning</a:t>
            </a:r>
            <a:r>
              <a:rPr lang="ru-RU" sz="1500" dirty="0"/>
              <a:t> </a:t>
            </a:r>
            <a:r>
              <a:rPr lang="ru-RU" sz="1500" dirty="0" err="1"/>
              <a:t>Poker</a:t>
            </a:r>
            <a:r>
              <a:rPr lang="ru-RU" sz="1500" dirty="0"/>
              <a:t>, а также англ. Scrum </a:t>
            </a:r>
            <a:r>
              <a:rPr lang="ru-RU" sz="1500" dirty="0" err="1"/>
              <a:t>poker</a:t>
            </a:r>
            <a:r>
              <a:rPr lang="ru-RU" sz="1500" dirty="0"/>
              <a:t>) — техника оценки, основанная на достижении договорённости, главным образом используемая для оценки сложности предстоящей работы или относительного объёма решаемых задач</a:t>
            </a:r>
          </a:p>
          <a:p>
            <a:pPr marL="385763" indent="-385763">
              <a:buClr>
                <a:srgbClr val="0C6467"/>
              </a:buClr>
              <a:buFont typeface="Arial" panose="020B0604020202020204" pitchFamily="34" charset="0"/>
              <a:buChar char="•"/>
              <a:defRPr/>
            </a:pPr>
            <a:r>
              <a:rPr lang="ru-RU" sz="1500" dirty="0"/>
              <a:t>Метод впервые был описан Джеймсом </a:t>
            </a:r>
            <a:r>
              <a:rPr lang="ru-RU" sz="1500" dirty="0" err="1"/>
              <a:t>Греннингом</a:t>
            </a:r>
            <a:r>
              <a:rPr lang="ru-RU" sz="1500" dirty="0"/>
              <a:t> в 2002 году и позднее популяризован Майком Коном в книге «Agile </a:t>
            </a:r>
            <a:r>
              <a:rPr lang="ru-RU" sz="1500" dirty="0" err="1"/>
              <a:t>Estimating</a:t>
            </a:r>
            <a:r>
              <a:rPr lang="ru-RU" sz="1500" dirty="0"/>
              <a:t> </a:t>
            </a:r>
            <a:r>
              <a:rPr lang="ru-RU" sz="1500" dirty="0" err="1"/>
              <a:t>and</a:t>
            </a:r>
            <a:r>
              <a:rPr lang="ru-RU" sz="1500" dirty="0"/>
              <a:t> </a:t>
            </a:r>
            <a:r>
              <a:rPr lang="ru-RU" sz="1500" dirty="0" err="1"/>
              <a:t>Planning</a:t>
            </a:r>
            <a:r>
              <a:rPr lang="ru-RU" sz="1500" dirty="0"/>
              <a:t>»</a:t>
            </a:r>
          </a:p>
        </p:txBody>
      </p:sp>
      <p:pic>
        <p:nvPicPr>
          <p:cNvPr id="1026" name="Picture 2" descr="https://upload.wikimedia.org/wikipedia/commons/e/eb/CrispPlanningPokerDeck.jpg?uselang=r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094" y="2168349"/>
            <a:ext cx="4505870" cy="3303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6074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466FF206-DFD7-324C-AC85-1419FD092257}"/>
              </a:ext>
            </a:extLst>
          </p:cNvPr>
          <p:cNvSpPr/>
          <p:nvPr/>
        </p:nvSpPr>
        <p:spPr>
          <a:xfrm>
            <a:off x="251520" y="117693"/>
            <a:ext cx="8568952" cy="6740307"/>
          </a:xfrm>
          <a:prstGeom prst="rect">
            <a:avLst/>
          </a:prstGeom>
        </p:spPr>
        <p:txBody>
          <a:bodyPr wrap="square">
            <a:spAutoFit/>
          </a:bodyPr>
          <a:lstStyle/>
          <a:p>
            <a:r>
              <a:rPr lang="ru-RU" sz="1600" dirty="0"/>
              <a:t>Подготовка</a:t>
            </a:r>
          </a:p>
          <a:p>
            <a:r>
              <a:rPr lang="ru-RU" sz="1600" dirty="0"/>
              <a:t>Для проведения покера планирования необходимо подготовить список обсуждаемых функций и несколько колод пронумерованных карт. Список функций либо пользовательские истории описывают разрабатываемое программное обеспечение. Карты в колодах должны быть пронумерованы. Обычно колода содержит карты, содержащие числа Фибоначчи, включая ноль: 0, 1, 1, 2, 3, 5, 8, 13, 21, 34, 55, 89; (Ноль означает, что функция или уже реализована, или настолько мала, что нет смысла присваивать ей число.)</a:t>
            </a:r>
          </a:p>
          <a:p>
            <a:r>
              <a:rPr lang="ru-RU" sz="1600" dirty="0"/>
              <a:t>В колоде могут быть также специальные карты:</a:t>
            </a:r>
          </a:p>
          <a:p>
            <a:r>
              <a:rPr lang="ru-RU" sz="1600" dirty="0"/>
              <a:t>знак вопроса (?), означающий неуверенность;</a:t>
            </a:r>
          </a:p>
          <a:p>
            <a:r>
              <a:rPr lang="ru-RU" sz="1600" dirty="0"/>
              <a:t>бесконечность (∞), означающая, что обсуждаемая функция или принципиально не может быть реализована, или слишком велика, чтобы присваивать ей число;</a:t>
            </a:r>
          </a:p>
          <a:p>
            <a:r>
              <a:rPr lang="ru-RU" sz="1600" dirty="0"/>
              <a:t>чашка кофе (☕), означающая требование перерыва.</a:t>
            </a:r>
          </a:p>
          <a:p>
            <a:endParaRPr lang="ru-RU" sz="1600" dirty="0"/>
          </a:p>
          <a:p>
            <a:r>
              <a:rPr lang="ru-RU" sz="1600" dirty="0"/>
              <a:t>Колода карт для покера планирования</a:t>
            </a:r>
          </a:p>
          <a:p>
            <a:r>
              <a:rPr lang="ru-RU" sz="1600" dirty="0"/>
              <a:t>Аргумент в пользу использования последовательности Фибоначчи — отражение возрастающей неопределённости с ростом сложности оцениваемых функций или задач.</a:t>
            </a:r>
          </a:p>
          <a:p>
            <a:r>
              <a:rPr lang="ru-RU" sz="1600" dirty="0"/>
              <a:t>Некоторыми организациями используются обычные игральные карты, включающие туз, 2, 3, 5, 8 и короля. Король буквально означает: «Данный пункт слишком большой или его слишком сложно оценить». Выбрасывание короля завершает обсуждение пункта в текущем круге (англ. </a:t>
            </a:r>
            <a:r>
              <a:rPr lang="ru-RU" sz="1600" dirty="0" err="1"/>
              <a:t>sprint</a:t>
            </a:r>
            <a:r>
              <a:rPr lang="ru-RU" sz="1600" dirty="0"/>
              <a:t>).</a:t>
            </a:r>
          </a:p>
          <a:p>
            <a:r>
              <a:rPr lang="ru-RU" sz="1600" dirty="0"/>
              <a:t>По желанию, может использоваться таймер, чтобы устанавливать лимит времени одного круга.</a:t>
            </a:r>
          </a:p>
          <a:p>
            <a:r>
              <a:rPr lang="ru-RU" sz="1600" b="1" dirty="0"/>
              <a:t>Процедура проведения</a:t>
            </a:r>
          </a:p>
          <a:p>
            <a:r>
              <a:rPr lang="ru-RU" sz="1600" b="1" dirty="0"/>
              <a:t>Каждому участнику обсуждения выдаётся по одной колоде карт. Все колоды идентичны друг другу.</a:t>
            </a:r>
          </a:p>
        </p:txBody>
      </p:sp>
    </p:spTree>
    <p:extLst>
      <p:ext uri="{BB962C8B-B14F-4D97-AF65-F5344CB8AC3E}">
        <p14:creationId xmlns:p14="http://schemas.microsoft.com/office/powerpoint/2010/main" val="19285028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466FF206-DFD7-324C-AC85-1419FD092257}"/>
              </a:ext>
            </a:extLst>
          </p:cNvPr>
          <p:cNvSpPr/>
          <p:nvPr/>
        </p:nvSpPr>
        <p:spPr>
          <a:xfrm>
            <a:off x="251520" y="188640"/>
            <a:ext cx="8568952" cy="6340197"/>
          </a:xfrm>
          <a:prstGeom prst="rect">
            <a:avLst/>
          </a:prstGeom>
        </p:spPr>
        <p:txBody>
          <a:bodyPr wrap="square">
            <a:spAutoFit/>
          </a:bodyPr>
          <a:lstStyle/>
          <a:p>
            <a:r>
              <a:rPr lang="ru-RU" sz="1400" b="1" dirty="0"/>
              <a:t>Обсуждение проводится следующим образом.</a:t>
            </a:r>
          </a:p>
          <a:p>
            <a:r>
              <a:rPr lang="ru-RU" sz="1400" dirty="0"/>
              <a:t>Ведущий (англ. </a:t>
            </a:r>
            <a:r>
              <a:rPr lang="ru-RU" sz="1400" dirty="0" err="1"/>
              <a:t>Moderator</a:t>
            </a:r>
            <a:r>
              <a:rPr lang="ru-RU" sz="1400" dirty="0"/>
              <a:t>), не участвующий в обсуждении, ведёт собрание.</a:t>
            </a:r>
          </a:p>
          <a:p>
            <a:r>
              <a:rPr lang="ru-RU" sz="1400" dirty="0"/>
              <a:t>Менеджер продукта (англ. </a:t>
            </a:r>
            <a:r>
              <a:rPr lang="ru-RU" sz="1400" dirty="0" err="1"/>
              <a:t>Product</a:t>
            </a:r>
            <a:r>
              <a:rPr lang="ru-RU" sz="1400" dirty="0"/>
              <a:t> </a:t>
            </a:r>
            <a:r>
              <a:rPr lang="ru-RU" sz="1400" dirty="0" err="1"/>
              <a:t>Manager</a:t>
            </a:r>
            <a:r>
              <a:rPr lang="ru-RU" sz="1400" dirty="0"/>
              <a:t>) представляет краткие обзоры каждого из пунктов. Команда может задавать вопросы и вести обсуждение предложений и рисков. Итог обсуждения записывается менеджером продукта.</a:t>
            </a:r>
          </a:p>
          <a:p>
            <a:r>
              <a:rPr lang="ru-RU" sz="1400" dirty="0"/>
              <a:t>Участники выбирают по одной карте и кладут их рубашкой вверх, показывая таким образом, что выбор сделан. Числовые достоинства карт могут использоваться по-разному: они могут означать количество дней, наиболее подходящие дни или относительные единицы сложности (англ. </a:t>
            </a:r>
            <a:r>
              <a:rPr lang="ru-RU" sz="1400" dirty="0" err="1"/>
              <a:t>story</a:t>
            </a:r>
            <a:r>
              <a:rPr lang="ru-RU" sz="1400" dirty="0"/>
              <a:t> </a:t>
            </a:r>
            <a:r>
              <a:rPr lang="ru-RU" sz="1400" dirty="0" err="1"/>
              <a:t>points</a:t>
            </a:r>
            <a:r>
              <a:rPr lang="ru-RU" sz="1400" dirty="0"/>
              <a:t>). Во время обсуждения достоинствам не должны приписываться новые значения в зависимости от размера функций с целью избегания эффекта привязки.</a:t>
            </a:r>
          </a:p>
          <a:p>
            <a:r>
              <a:rPr lang="ru-RU" sz="1400" dirty="0"/>
              <a:t>Каждый участник называет свою карту и переворачивает её.</a:t>
            </a:r>
          </a:p>
          <a:p>
            <a:r>
              <a:rPr lang="ru-RU" sz="1400" dirty="0"/>
              <a:t>Участникам с высокими и низкими оценками даётся возможность высказаться и обосновать свою оценку.</a:t>
            </a:r>
          </a:p>
          <a:p>
            <a:r>
              <a:rPr lang="ru-RU" sz="1400" dirty="0"/>
              <a:t>Процесс обсуждения продолжается до тех пор, пока не будет достигнут консенсус. Голос участника, который, скорее всего, будет владеть разработкой, имеет больший вес в «голосовании на основе консенсуса».</a:t>
            </a:r>
          </a:p>
          <a:p>
            <a:r>
              <a:rPr lang="ru-RU" sz="1400" dirty="0"/>
              <a:t>Таймер используется для обеспечения структурированности обсуждения; ведущий или менеджер продукта может в любое время перезапустить таймер, по истечении времени все обсуждения должны быть прекращены, затем начинается новый круг покера.</a:t>
            </a:r>
          </a:p>
          <a:p>
            <a:r>
              <a:rPr lang="ru-RU" sz="1400" dirty="0"/>
              <a:t>Выступления участников повторяются вновь и вновь. Карты пронумерованы так, что чем больше число, тем больше неопределённость. Так, если разработчик желает выбрать 6, но он не до конца уверен, он выберет 5, либо может предусмотрительно выбрать 8.</a:t>
            </a:r>
          </a:p>
          <a:p>
            <a:endParaRPr lang="ru-RU" sz="1400" dirty="0"/>
          </a:p>
          <a:p>
            <a:r>
              <a:rPr lang="ru-RU" sz="1400" dirty="0"/>
              <a:t>Достоинства метода</a:t>
            </a:r>
          </a:p>
          <a:p>
            <a:r>
              <a:rPr lang="ru-RU" sz="1400" dirty="0"/>
              <a:t>Покер планирования — это средство оценки проектов по разработке программного обеспечения. Эта техника минимизирует эффект привязки путём опроса каждого из участников команды таким образом, что никто не знает чужого решения до одновременного оглашения выбора каждого из участников.</a:t>
            </a:r>
          </a:p>
        </p:txBody>
      </p:sp>
    </p:spTree>
    <p:extLst>
      <p:ext uri="{BB962C8B-B14F-4D97-AF65-F5344CB8AC3E}">
        <p14:creationId xmlns:p14="http://schemas.microsoft.com/office/powerpoint/2010/main" val="1133783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57F0A556-2DB7-B140-8680-7914A1E41EC5}"/>
              </a:ext>
            </a:extLst>
          </p:cNvPr>
          <p:cNvSpPr>
            <a:spLocks noGrp="1"/>
          </p:cNvSpPr>
          <p:nvPr>
            <p:ph type="title"/>
          </p:nvPr>
        </p:nvSpPr>
        <p:spPr/>
        <p:txBody>
          <a:bodyPr/>
          <a:lstStyle/>
          <a:p>
            <a:r>
              <a:rPr lang="ru-RU" altLang="ru-RU"/>
              <a:t>Методологии</a:t>
            </a:r>
            <a:endParaRPr lang="en-US" altLang="ru-RU"/>
          </a:p>
        </p:txBody>
      </p:sp>
      <p:sp>
        <p:nvSpPr>
          <p:cNvPr id="9219" name="Content Placeholder 2">
            <a:extLst>
              <a:ext uri="{FF2B5EF4-FFF2-40B4-BE49-F238E27FC236}">
                <a16:creationId xmlns:a16="http://schemas.microsoft.com/office/drawing/2014/main" id="{279B45F1-EDF0-7842-92E3-592B1C8A23E2}"/>
              </a:ext>
            </a:extLst>
          </p:cNvPr>
          <p:cNvSpPr>
            <a:spLocks noGrp="1"/>
          </p:cNvSpPr>
          <p:nvPr>
            <p:ph idx="1"/>
          </p:nvPr>
        </p:nvSpPr>
        <p:spPr/>
        <p:txBody>
          <a:bodyPr/>
          <a:lstStyle/>
          <a:p>
            <a:r>
              <a:rPr lang="en-US" altLang="ru-RU"/>
              <a:t>Waterfall</a:t>
            </a:r>
          </a:p>
          <a:p>
            <a:r>
              <a:rPr lang="en-US" altLang="ru-RU"/>
              <a:t>Spirale</a:t>
            </a:r>
          </a:p>
          <a:p>
            <a:r>
              <a:rPr lang="en-US" altLang="ru-RU"/>
              <a:t>Agile</a:t>
            </a:r>
          </a:p>
          <a:p>
            <a:pPr lvl="1"/>
            <a:r>
              <a:rPr lang="en-US" altLang="ru-RU"/>
              <a:t>Scrum</a:t>
            </a:r>
          </a:p>
          <a:p>
            <a:pPr lvl="1"/>
            <a:r>
              <a:rPr lang="en-US" altLang="ru-RU"/>
              <a:t>XP</a:t>
            </a:r>
          </a:p>
          <a:p>
            <a:pPr lvl="1"/>
            <a:r>
              <a:rPr lang="en-US" altLang="ru-RU"/>
              <a:t>Lean</a:t>
            </a:r>
          </a:p>
          <a:p>
            <a:pPr lvl="1"/>
            <a:r>
              <a:rPr lang="en-US" altLang="ru-RU"/>
              <a: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AAAF752F-B008-BE46-93BE-D06CDB563789}"/>
              </a:ext>
            </a:extLst>
          </p:cNvPr>
          <p:cNvSpPr>
            <a:spLocks noGrp="1" noChangeArrowheads="1"/>
          </p:cNvSpPr>
          <p:nvPr>
            <p:ph type="title"/>
          </p:nvPr>
        </p:nvSpPr>
        <p:spPr/>
        <p:txBody>
          <a:bodyPr/>
          <a:lstStyle/>
          <a:p>
            <a:pPr eaLnBrk="1" hangingPunct="1"/>
            <a:r>
              <a:rPr lang="ru-RU" altLang="ru-RU"/>
              <a:t>Ежедневный скрам (</a:t>
            </a:r>
            <a:r>
              <a:rPr lang="en-US" altLang="ru-RU"/>
              <a:t>Daily Scrum</a:t>
            </a:r>
            <a:r>
              <a:rPr lang="ru-RU" altLang="ru-RU"/>
              <a:t>)</a:t>
            </a:r>
            <a:endParaRPr lang="en-US" altLang="ru-RU"/>
          </a:p>
        </p:txBody>
      </p:sp>
      <p:sp>
        <p:nvSpPr>
          <p:cNvPr id="57347" name="Rectangle 3">
            <a:extLst>
              <a:ext uri="{FF2B5EF4-FFF2-40B4-BE49-F238E27FC236}">
                <a16:creationId xmlns:a16="http://schemas.microsoft.com/office/drawing/2014/main" id="{00BE41CF-D971-2D4E-9A3E-7B15B5201B0A}"/>
              </a:ext>
            </a:extLst>
          </p:cNvPr>
          <p:cNvSpPr>
            <a:spLocks noGrp="1" noChangeArrowheads="1"/>
          </p:cNvSpPr>
          <p:nvPr>
            <p:ph type="body" idx="1"/>
          </p:nvPr>
        </p:nvSpPr>
        <p:spPr>
          <a:xfrm>
            <a:off x="468313" y="1557338"/>
            <a:ext cx="8229600" cy="4411662"/>
          </a:xfrm>
        </p:spPr>
        <p:txBody>
          <a:bodyPr/>
          <a:lstStyle/>
          <a:p>
            <a:pPr eaLnBrk="1" hangingPunct="1"/>
            <a:r>
              <a:rPr lang="ru-RU" altLang="ru-RU"/>
              <a:t>Проводится каждый день в фиксированное время</a:t>
            </a:r>
            <a:endParaRPr lang="en-US" altLang="ru-RU"/>
          </a:p>
          <a:p>
            <a:pPr eaLnBrk="1" hangingPunct="1"/>
            <a:r>
              <a:rPr lang="ru-RU" altLang="ru-RU"/>
              <a:t>Рекомендуется проводить стоя в течение</a:t>
            </a:r>
            <a:r>
              <a:rPr lang="en-US" altLang="ru-RU"/>
              <a:t> 10-15 </a:t>
            </a:r>
            <a:r>
              <a:rPr lang="ru-RU" altLang="ru-RU"/>
              <a:t>минут</a:t>
            </a:r>
            <a:endParaRPr lang="en-US" altLang="ru-RU"/>
          </a:p>
          <a:p>
            <a:pPr eaLnBrk="1" hangingPunct="1"/>
            <a:r>
              <a:rPr lang="ru-RU" altLang="ru-RU"/>
              <a:t>Если что-то нужно обсудить, назначается время после скрама</a:t>
            </a:r>
            <a:endParaRPr lang="en-US" altLang="ru-RU"/>
          </a:p>
        </p:txBody>
      </p:sp>
      <p:pic>
        <p:nvPicPr>
          <p:cNvPr id="57348" name="Picture 4">
            <a:extLst>
              <a:ext uri="{FF2B5EF4-FFF2-40B4-BE49-F238E27FC236}">
                <a16:creationId xmlns:a16="http://schemas.microsoft.com/office/drawing/2014/main" id="{4BDE8ECE-FD20-1049-BF8F-6E4B024316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0176"/>
          <a:stretch>
            <a:fillRect/>
          </a:stretch>
        </p:blipFill>
        <p:spPr bwMode="auto">
          <a:xfrm>
            <a:off x="5148263" y="4221163"/>
            <a:ext cx="3384550" cy="232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33099379-8558-2741-9582-7598D162440A}"/>
              </a:ext>
            </a:extLst>
          </p:cNvPr>
          <p:cNvSpPr>
            <a:spLocks noGrp="1" noChangeArrowheads="1"/>
          </p:cNvSpPr>
          <p:nvPr>
            <p:ph type="title"/>
          </p:nvPr>
        </p:nvSpPr>
        <p:spPr>
          <a:xfrm>
            <a:off x="395288" y="333375"/>
            <a:ext cx="7543800" cy="868363"/>
          </a:xfrm>
        </p:spPr>
        <p:txBody>
          <a:bodyPr/>
          <a:lstStyle/>
          <a:p>
            <a:pPr eaLnBrk="1" hangingPunct="1"/>
            <a:r>
              <a:rPr lang="ru-RU" altLang="ru-RU"/>
              <a:t>Вопросы</a:t>
            </a:r>
            <a:endParaRPr lang="en-US" altLang="ru-RU"/>
          </a:p>
        </p:txBody>
      </p:sp>
      <p:sp>
        <p:nvSpPr>
          <p:cNvPr id="58371" name="Rectangle 3">
            <a:extLst>
              <a:ext uri="{FF2B5EF4-FFF2-40B4-BE49-F238E27FC236}">
                <a16:creationId xmlns:a16="http://schemas.microsoft.com/office/drawing/2014/main" id="{DE9553D9-AEF8-8940-8583-8B1320F3D49A}"/>
              </a:ext>
            </a:extLst>
          </p:cNvPr>
          <p:cNvSpPr>
            <a:spLocks noGrp="1" noChangeArrowheads="1"/>
          </p:cNvSpPr>
          <p:nvPr>
            <p:ph type="body" idx="1"/>
          </p:nvPr>
        </p:nvSpPr>
        <p:spPr>
          <a:xfrm>
            <a:off x="468313" y="1557338"/>
            <a:ext cx="8229600" cy="4411662"/>
          </a:xfrm>
        </p:spPr>
        <p:txBody>
          <a:bodyPr/>
          <a:lstStyle/>
          <a:p>
            <a:pPr eaLnBrk="1" hangingPunct="1"/>
            <a:r>
              <a:rPr lang="en-US" altLang="ru-RU" i="1"/>
              <a:t>Scrum Master</a:t>
            </a:r>
            <a:r>
              <a:rPr lang="en-US" altLang="ru-RU"/>
              <a:t> </a:t>
            </a:r>
            <a:r>
              <a:rPr lang="ru-RU" altLang="ru-RU"/>
              <a:t>спрашивает каждого</a:t>
            </a:r>
            <a:r>
              <a:rPr lang="en-US" altLang="ru-RU"/>
              <a:t>:</a:t>
            </a:r>
          </a:p>
          <a:p>
            <a:pPr lvl="1" eaLnBrk="1" hangingPunct="1"/>
            <a:r>
              <a:rPr lang="ru-RU" altLang="ru-RU"/>
              <a:t>Что ты делал</a:t>
            </a:r>
            <a:r>
              <a:rPr lang="en-US" altLang="ru-RU"/>
              <a:t>?</a:t>
            </a:r>
          </a:p>
          <a:p>
            <a:pPr lvl="1" eaLnBrk="1" hangingPunct="1"/>
            <a:r>
              <a:rPr lang="ru-RU" altLang="ru-RU"/>
              <a:t>Что ты собираешься делать</a:t>
            </a:r>
            <a:r>
              <a:rPr lang="en-US" altLang="ru-RU"/>
              <a:t>?</a:t>
            </a:r>
          </a:p>
          <a:p>
            <a:pPr lvl="1" eaLnBrk="1" hangingPunct="1"/>
            <a:r>
              <a:rPr lang="ru-RU" altLang="ru-RU"/>
              <a:t>Какие были проблемы</a:t>
            </a:r>
            <a:r>
              <a:rPr lang="en-US" altLang="ru-RU"/>
              <a:t>?</a:t>
            </a:r>
          </a:p>
        </p:txBody>
      </p:sp>
      <p:pic>
        <p:nvPicPr>
          <p:cNvPr id="58372" name="Picture 4" descr="ScrumConvoFlow">
            <a:extLst>
              <a:ext uri="{FF2B5EF4-FFF2-40B4-BE49-F238E27FC236}">
                <a16:creationId xmlns:a16="http://schemas.microsoft.com/office/drawing/2014/main" id="{DABF68F3-6C6C-5F47-966F-D0AD3870F5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3573463"/>
            <a:ext cx="590550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8B77A629-904E-584C-B7EA-9193A09DE97B}"/>
              </a:ext>
            </a:extLst>
          </p:cNvPr>
          <p:cNvSpPr>
            <a:spLocks noGrp="1" noChangeArrowheads="1"/>
          </p:cNvSpPr>
          <p:nvPr>
            <p:ph type="title"/>
          </p:nvPr>
        </p:nvSpPr>
        <p:spPr/>
        <p:txBody>
          <a:bodyPr/>
          <a:lstStyle/>
          <a:p>
            <a:pPr eaLnBrk="1" hangingPunct="1"/>
            <a:r>
              <a:rPr lang="en-US" altLang="ru-RU"/>
              <a:t>Sprint whiteboard</a:t>
            </a:r>
          </a:p>
        </p:txBody>
      </p:sp>
      <p:pic>
        <p:nvPicPr>
          <p:cNvPr id="59395" name="Picture 4" descr="Whiteboard">
            <a:extLst>
              <a:ext uri="{FF2B5EF4-FFF2-40B4-BE49-F238E27FC236}">
                <a16:creationId xmlns:a16="http://schemas.microsoft.com/office/drawing/2014/main" id="{BA9A2DEF-6B87-7847-8332-7BA596B1748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55650" y="1844675"/>
            <a:ext cx="7112000" cy="4102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title"/>
          </p:nvPr>
        </p:nvSpPr>
        <p:spPr>
          <a:xfrm>
            <a:off x="611560" y="0"/>
            <a:ext cx="7344816" cy="764704"/>
          </a:xfrm>
        </p:spPr>
        <p:txBody>
          <a:bodyPr>
            <a:normAutofit/>
          </a:bodyPr>
          <a:lstStyle/>
          <a:p>
            <a:pPr algn="ctr"/>
            <a:r>
              <a:rPr lang="ru-RU" dirty="0"/>
              <a:t>Скрам-доска (</a:t>
            </a:r>
            <a:r>
              <a:rPr lang="en-US" dirty="0"/>
              <a:t>Scrum Board</a:t>
            </a:r>
            <a:r>
              <a:rPr lang="ru-RU" dirty="0"/>
              <a:t>)</a:t>
            </a:r>
          </a:p>
        </p:txBody>
      </p:sp>
      <p:pic>
        <p:nvPicPr>
          <p:cNvPr id="1026" name="Picture 2" descr="http://www.senseit.eu/sites/default/files/node_images/services/scrumboar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052736"/>
            <a:ext cx="7370267" cy="552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8644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38064603-6227-6740-BA94-DB7ED9F8DE3F}"/>
              </a:ext>
            </a:extLst>
          </p:cNvPr>
          <p:cNvSpPr>
            <a:spLocks noGrp="1" noChangeArrowheads="1"/>
          </p:cNvSpPr>
          <p:nvPr>
            <p:ph type="title"/>
          </p:nvPr>
        </p:nvSpPr>
        <p:spPr>
          <a:xfrm>
            <a:off x="468313" y="333375"/>
            <a:ext cx="7543800" cy="796925"/>
          </a:xfrm>
        </p:spPr>
        <p:txBody>
          <a:bodyPr/>
          <a:lstStyle/>
          <a:p>
            <a:pPr eaLnBrk="1" hangingPunct="1"/>
            <a:r>
              <a:rPr lang="ru-RU" altLang="ru-RU"/>
              <a:t>Демонстрация (ревью)</a:t>
            </a:r>
            <a:endParaRPr lang="en-US" altLang="ru-RU"/>
          </a:p>
        </p:txBody>
      </p:sp>
      <p:sp>
        <p:nvSpPr>
          <p:cNvPr id="60419" name="Rectangle 3">
            <a:extLst>
              <a:ext uri="{FF2B5EF4-FFF2-40B4-BE49-F238E27FC236}">
                <a16:creationId xmlns:a16="http://schemas.microsoft.com/office/drawing/2014/main" id="{66D94B1C-A6F0-3A4C-932E-25944B3D5F49}"/>
              </a:ext>
            </a:extLst>
          </p:cNvPr>
          <p:cNvSpPr>
            <a:spLocks noGrp="1" noChangeArrowheads="1"/>
          </p:cNvSpPr>
          <p:nvPr>
            <p:ph type="body" idx="1"/>
          </p:nvPr>
        </p:nvSpPr>
        <p:spPr>
          <a:xfrm>
            <a:off x="323850" y="1268413"/>
            <a:ext cx="8064500" cy="4411662"/>
          </a:xfrm>
        </p:spPr>
        <p:txBody>
          <a:bodyPr/>
          <a:lstStyle/>
          <a:p>
            <a:pPr eaLnBrk="1" hangingPunct="1"/>
            <a:r>
              <a:rPr lang="ru-RU" altLang="ru-RU"/>
              <a:t>В конце каждого спринта проводится ревью</a:t>
            </a:r>
            <a:endParaRPr lang="en-US" altLang="ru-RU"/>
          </a:p>
          <a:p>
            <a:pPr eaLnBrk="1" hangingPunct="1"/>
            <a:r>
              <a:rPr lang="ru-RU" altLang="ru-RU"/>
              <a:t>Это демонстрация реализованной функциональности</a:t>
            </a:r>
            <a:endParaRPr lang="en-US" altLang="ru-RU"/>
          </a:p>
          <a:p>
            <a:pPr eaLnBrk="1" hangingPunct="1"/>
            <a:r>
              <a:rPr lang="ru-RU" altLang="ru-RU"/>
              <a:t>В ней может участвовать любой человек, задействованный в проекте</a:t>
            </a:r>
            <a:endParaRPr lang="en-US" altLang="ru-RU"/>
          </a:p>
          <a:p>
            <a:pPr eaLnBrk="1" hangingPunct="1"/>
            <a:r>
              <a:rPr lang="ru-RU" altLang="ru-RU"/>
              <a:t>В идеале после каждой        демонстрации можно                 отправлять продукт заказчику</a:t>
            </a:r>
            <a:endParaRPr lang="en-US" altLang="ru-RU"/>
          </a:p>
        </p:txBody>
      </p:sp>
      <p:pic>
        <p:nvPicPr>
          <p:cNvPr id="60420" name="Picture 4">
            <a:extLst>
              <a:ext uri="{FF2B5EF4-FFF2-40B4-BE49-F238E27FC236}">
                <a16:creationId xmlns:a16="http://schemas.microsoft.com/office/drawing/2014/main" id="{4D882B87-43F1-974A-8352-BD470CEF0F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25" y="4365625"/>
            <a:ext cx="2449513" cy="19907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237D3577-615D-F14B-A7EC-EFC0F8DDFFBE}"/>
              </a:ext>
            </a:extLst>
          </p:cNvPr>
          <p:cNvSpPr>
            <a:spLocks noGrp="1" noChangeArrowheads="1"/>
          </p:cNvSpPr>
          <p:nvPr>
            <p:ph type="title"/>
          </p:nvPr>
        </p:nvSpPr>
        <p:spPr/>
        <p:txBody>
          <a:bodyPr/>
          <a:lstStyle/>
          <a:p>
            <a:pPr eaLnBrk="1" hangingPunct="1"/>
            <a:r>
              <a:rPr lang="ru-RU" altLang="ru-RU"/>
              <a:t>Ретроспектива спринта</a:t>
            </a:r>
            <a:endParaRPr lang="en-US" altLang="ru-RU"/>
          </a:p>
        </p:txBody>
      </p:sp>
      <p:sp>
        <p:nvSpPr>
          <p:cNvPr id="61443" name="Rectangle 3">
            <a:extLst>
              <a:ext uri="{FF2B5EF4-FFF2-40B4-BE49-F238E27FC236}">
                <a16:creationId xmlns:a16="http://schemas.microsoft.com/office/drawing/2014/main" id="{964C589A-E3DC-BC40-A5B3-A096EA0F6F32}"/>
              </a:ext>
            </a:extLst>
          </p:cNvPr>
          <p:cNvSpPr>
            <a:spLocks noGrp="1" noChangeArrowheads="1"/>
          </p:cNvSpPr>
          <p:nvPr>
            <p:ph type="body" idx="1"/>
          </p:nvPr>
        </p:nvSpPr>
        <p:spPr/>
        <p:txBody>
          <a:bodyPr/>
          <a:lstStyle/>
          <a:p>
            <a:pPr eaLnBrk="1" hangingPunct="1">
              <a:lnSpc>
                <a:spcPct val="90000"/>
              </a:lnSpc>
            </a:pPr>
            <a:r>
              <a:rPr lang="ru-RU" altLang="ru-RU"/>
              <a:t>После каждого спринта (ревью)</a:t>
            </a:r>
          </a:p>
          <a:p>
            <a:pPr eaLnBrk="1" hangingPunct="1">
              <a:lnSpc>
                <a:spcPct val="90000"/>
              </a:lnSpc>
            </a:pPr>
            <a:r>
              <a:rPr lang="ru-RU" altLang="ru-RU"/>
              <a:t>Участвуют все члены команды</a:t>
            </a:r>
            <a:endParaRPr lang="en-US" altLang="ru-RU"/>
          </a:p>
          <a:p>
            <a:pPr eaLnBrk="1" hangingPunct="1">
              <a:lnSpc>
                <a:spcPct val="90000"/>
              </a:lnSpc>
            </a:pPr>
            <a:r>
              <a:rPr lang="ru-RU" altLang="ru-RU"/>
              <a:t>Цель - осознать</a:t>
            </a:r>
            <a:r>
              <a:rPr lang="en-US" altLang="ru-RU"/>
              <a:t>:</a:t>
            </a:r>
          </a:p>
          <a:p>
            <a:pPr lvl="1" eaLnBrk="1" hangingPunct="1">
              <a:lnSpc>
                <a:spcPct val="90000"/>
              </a:lnSpc>
            </a:pPr>
            <a:r>
              <a:rPr lang="ru-RU" altLang="ru-RU"/>
              <a:t>Что было хорошо</a:t>
            </a:r>
            <a:r>
              <a:rPr lang="en-US" altLang="ru-RU"/>
              <a:t>?</a:t>
            </a:r>
          </a:p>
          <a:p>
            <a:pPr lvl="1" eaLnBrk="1" hangingPunct="1">
              <a:lnSpc>
                <a:spcPct val="90000"/>
              </a:lnSpc>
            </a:pPr>
            <a:r>
              <a:rPr lang="ru-RU" altLang="ru-RU"/>
              <a:t>Что могло бы быть лучше</a:t>
            </a:r>
            <a:endParaRPr lang="en-US" altLang="ru-RU"/>
          </a:p>
          <a:p>
            <a:pPr eaLnBrk="1" hangingPunct="1">
              <a:lnSpc>
                <a:spcPct val="90000"/>
              </a:lnSpc>
            </a:pPr>
            <a:r>
              <a:rPr lang="ru-RU" altLang="ru-RU"/>
              <a:t>Это обсуждение процесса, а не технических сложностей</a:t>
            </a:r>
            <a:endParaRPr lang="en-US" altLang="ru-RU"/>
          </a:p>
          <a:p>
            <a:pPr eaLnBrk="1" hangingPunct="1">
              <a:lnSpc>
                <a:spcPct val="90000"/>
              </a:lnSpc>
              <a:buFont typeface="Wingdings" pitchFamily="2" charset="2"/>
              <a:buNone/>
            </a:pPr>
            <a:endParaRPr lang="en-US" altLang="ru-RU"/>
          </a:p>
          <a:p>
            <a:pPr eaLnBrk="1" hangingPunct="1">
              <a:lnSpc>
                <a:spcPct val="90000"/>
              </a:lnSpc>
              <a:buFont typeface="Wingdings" pitchFamily="2" charset="2"/>
              <a:buNone/>
            </a:pPr>
            <a:endParaRPr lang="en-US" altLang="ru-RU"/>
          </a:p>
        </p:txBody>
      </p:sp>
    </p:spTree>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EAE6A44B-35B7-CD48-9417-47171F24C9E6}"/>
              </a:ext>
            </a:extLst>
          </p:cNvPr>
          <p:cNvSpPr>
            <a:spLocks noGrp="1" noChangeArrowheads="1"/>
          </p:cNvSpPr>
          <p:nvPr>
            <p:ph type="title"/>
          </p:nvPr>
        </p:nvSpPr>
        <p:spPr>
          <a:xfrm>
            <a:off x="395288" y="0"/>
            <a:ext cx="7543800" cy="868363"/>
          </a:xfrm>
        </p:spPr>
        <p:txBody>
          <a:bodyPr/>
          <a:lstStyle/>
          <a:p>
            <a:pPr eaLnBrk="1" hangingPunct="1"/>
            <a:r>
              <a:rPr lang="ru-RU" altLang="ru-RU"/>
              <a:t>Обзор активностей</a:t>
            </a:r>
            <a:endParaRPr lang="en-US" altLang="ru-RU"/>
          </a:p>
        </p:txBody>
      </p:sp>
      <p:graphicFrame>
        <p:nvGraphicFramePr>
          <p:cNvPr id="44099" name="Group 67">
            <a:extLst>
              <a:ext uri="{FF2B5EF4-FFF2-40B4-BE49-F238E27FC236}">
                <a16:creationId xmlns:a16="http://schemas.microsoft.com/office/drawing/2014/main" id="{1DC59234-1496-EA4A-8157-4981D923C817}"/>
              </a:ext>
            </a:extLst>
          </p:cNvPr>
          <p:cNvGraphicFramePr>
            <a:graphicFrameLocks noGrp="1"/>
          </p:cNvGraphicFramePr>
          <p:nvPr>
            <p:ph idx="1"/>
            <p:extLst>
              <p:ext uri="{D42A27DB-BD31-4B8C-83A1-F6EECF244321}">
                <p14:modId xmlns:p14="http://schemas.microsoft.com/office/powerpoint/2010/main" val="2631022457"/>
              </p:ext>
            </p:extLst>
          </p:nvPr>
        </p:nvGraphicFramePr>
        <p:xfrm>
          <a:off x="323850" y="1125538"/>
          <a:ext cx="8640763" cy="5189537"/>
        </p:xfrm>
        <a:graphic>
          <a:graphicData uri="http://schemas.openxmlformats.org/drawingml/2006/table">
            <a:tbl>
              <a:tblPr/>
              <a:tblGrid>
                <a:gridCol w="2592388">
                  <a:extLst>
                    <a:ext uri="{9D8B030D-6E8A-4147-A177-3AD203B41FA5}">
                      <a16:colId xmlns:a16="http://schemas.microsoft.com/office/drawing/2014/main" val="20000"/>
                    </a:ext>
                  </a:extLst>
                </a:gridCol>
                <a:gridCol w="1943100">
                  <a:extLst>
                    <a:ext uri="{9D8B030D-6E8A-4147-A177-3AD203B41FA5}">
                      <a16:colId xmlns:a16="http://schemas.microsoft.com/office/drawing/2014/main" val="20001"/>
                    </a:ext>
                  </a:extLst>
                </a:gridCol>
                <a:gridCol w="1800894">
                  <a:extLst>
                    <a:ext uri="{9D8B030D-6E8A-4147-A177-3AD203B41FA5}">
                      <a16:colId xmlns:a16="http://schemas.microsoft.com/office/drawing/2014/main" val="20002"/>
                    </a:ext>
                  </a:extLst>
                </a:gridCol>
                <a:gridCol w="2304381">
                  <a:extLst>
                    <a:ext uri="{9D8B030D-6E8A-4147-A177-3AD203B41FA5}">
                      <a16:colId xmlns:a16="http://schemas.microsoft.com/office/drawing/2014/main" val="20003"/>
                    </a:ext>
                  </a:extLst>
                </a:gridCol>
              </a:tblGrid>
              <a:tr h="82518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1" i="0" u="none" strike="noStrike" cap="none" normalizeH="0" baseline="0">
                          <a:ln>
                            <a:noFill/>
                          </a:ln>
                          <a:solidFill>
                            <a:schemeClr val="tx1"/>
                          </a:solidFill>
                          <a:effectLst/>
                          <a:latin typeface="Arial" charset="0"/>
                        </a:rPr>
                        <a:t>Активность</a:t>
                      </a:r>
                      <a:endParaRPr kumimoji="0" lang="en-US" sz="2400" b="1" i="0" u="none" strike="noStrike" cap="none" normalizeH="0" baseline="0">
                        <a:ln>
                          <a:noFill/>
                        </a:ln>
                        <a:solidFill>
                          <a:schemeClr val="tx1"/>
                        </a:solidFill>
                        <a:effectLst/>
                        <a:latin typeface="Arial" charset="0"/>
                      </a:endParaRPr>
                    </a:p>
                  </a:txBody>
                  <a:tcPr marL="90000" marR="90000" marT="46803" marB="46803"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1" i="0" u="none" strike="noStrike" cap="none" normalizeH="0" baseline="0">
                          <a:ln>
                            <a:noFill/>
                          </a:ln>
                          <a:solidFill>
                            <a:schemeClr val="tx1"/>
                          </a:solidFill>
                          <a:effectLst/>
                          <a:latin typeface="Arial" charset="0"/>
                        </a:rPr>
                        <a:t>Проводит</a:t>
                      </a:r>
                      <a:endParaRPr kumimoji="0" lang="en-US" sz="2400" b="1" i="0" u="none" strike="noStrike" cap="none" normalizeH="0" baseline="0">
                        <a:ln>
                          <a:noFill/>
                        </a:ln>
                        <a:solidFill>
                          <a:schemeClr val="tx1"/>
                        </a:solidFill>
                        <a:effectLst/>
                        <a:latin typeface="Arial" charset="0"/>
                      </a:endParaRPr>
                    </a:p>
                  </a:txBody>
                  <a:tcPr marL="90000" marR="90000" marT="46803" marB="4680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1" i="0" u="none" strike="noStrike" cap="none" normalizeH="0" baseline="0">
                          <a:ln>
                            <a:noFill/>
                          </a:ln>
                          <a:solidFill>
                            <a:schemeClr val="tx1"/>
                          </a:solidFill>
                          <a:effectLst/>
                          <a:latin typeface="Arial" charset="0"/>
                        </a:rPr>
                        <a:t>Участники</a:t>
                      </a:r>
                      <a:endParaRPr kumimoji="0" lang="en-US" sz="2400" b="1" i="0" u="none" strike="noStrike" cap="none" normalizeH="0" baseline="0">
                        <a:ln>
                          <a:noFill/>
                        </a:ln>
                        <a:solidFill>
                          <a:schemeClr val="tx1"/>
                        </a:solidFill>
                        <a:effectLst/>
                        <a:latin typeface="Arial" charset="0"/>
                      </a:endParaRPr>
                    </a:p>
                  </a:txBody>
                  <a:tcPr marL="90000" marR="90000" marT="46803" marB="46803"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1" i="0" u="none" strike="noStrike" cap="none" normalizeH="0" baseline="0">
                          <a:ln>
                            <a:noFill/>
                          </a:ln>
                          <a:solidFill>
                            <a:schemeClr val="tx1"/>
                          </a:solidFill>
                          <a:effectLst/>
                          <a:latin typeface="Arial" charset="0"/>
                        </a:rPr>
                        <a:t>Артефакты</a:t>
                      </a:r>
                      <a:endParaRPr kumimoji="0" lang="en-US" sz="2400" b="1" i="0" u="none" strike="noStrike" cap="none" normalizeH="0" baseline="0">
                        <a:ln>
                          <a:noFill/>
                        </a:ln>
                        <a:solidFill>
                          <a:schemeClr val="tx1"/>
                        </a:solidFill>
                        <a:effectLst/>
                        <a:latin typeface="Arial" charset="0"/>
                      </a:endParaRPr>
                    </a:p>
                  </a:txBody>
                  <a:tcPr marL="90000" marR="90000" marT="46803" marB="46803"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03412">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Планирование</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Скрам-мастер</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Команда</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400" b="0" i="0" u="none" strike="noStrike" cap="none" normalizeH="0" baseline="0">
                          <a:ln>
                            <a:noFill/>
                          </a:ln>
                          <a:solidFill>
                            <a:schemeClr val="tx1"/>
                          </a:solidFill>
                          <a:effectLst/>
                          <a:latin typeface="Arial" charset="0"/>
                        </a:rPr>
                        <a:t>Product</a:t>
                      </a:r>
                      <a:r>
                        <a:rPr kumimoji="0" lang="ru-RU" sz="2400" b="0" i="0" u="none" strike="noStrike" cap="none" normalizeH="0" baseline="0">
                          <a:ln>
                            <a:noFill/>
                          </a:ln>
                          <a:solidFill>
                            <a:schemeClr val="tx1"/>
                          </a:solidFill>
                          <a:effectLst/>
                          <a:latin typeface="Arial" charset="0"/>
                        </a:rPr>
                        <a:t>,</a:t>
                      </a:r>
                      <a:r>
                        <a:rPr kumimoji="0" lang="en-US" sz="2400" b="0" i="0" u="none" strike="noStrike" cap="none" normalizeH="0" baseline="0">
                          <a:ln>
                            <a:noFill/>
                          </a:ln>
                          <a:solidFill>
                            <a:schemeClr val="tx1"/>
                          </a:solidFill>
                          <a:effectLst/>
                          <a:latin typeface="Arial" charset="0"/>
                        </a:rPr>
                        <a:t> Sprint backlog</a:t>
                      </a:r>
                    </a:p>
                  </a:txBody>
                  <a:tcPr marL="90000" marR="90000" marT="46803" marB="4680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64124">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Ежедневный скрам</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Скрам-мастер</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Команда</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400" b="0" i="0" u="none" strike="noStrike" cap="none" normalizeH="0" baseline="0">
                          <a:ln>
                            <a:noFill/>
                          </a:ln>
                          <a:solidFill>
                            <a:schemeClr val="tx1"/>
                          </a:solidFill>
                          <a:effectLst/>
                          <a:latin typeface="Arial" charset="0"/>
                        </a:rPr>
                        <a:t>Sprint whiteboard</a:t>
                      </a:r>
                      <a:r>
                        <a:rPr kumimoji="0" lang="ru-RU" sz="2400" b="0" i="0" u="none" strike="noStrike" cap="none" normalizeH="0" baseline="0">
                          <a:ln>
                            <a:noFill/>
                          </a:ln>
                          <a:solidFill>
                            <a:schemeClr val="tx1"/>
                          </a:solidFill>
                          <a:effectLst/>
                          <a:latin typeface="Arial" charset="0"/>
                        </a:rPr>
                        <a:t>,</a:t>
                      </a:r>
                      <a:endParaRPr kumimoji="0" lang="en-US" sz="2400" b="0" i="0" u="none" strike="noStrike" cap="none" normalizeH="0" baseline="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400" b="0" i="0" u="none" strike="noStrike" cap="none" normalizeH="0" baseline="0">
                          <a:ln>
                            <a:noFill/>
                          </a:ln>
                          <a:solidFill>
                            <a:schemeClr val="tx1"/>
                          </a:solidFill>
                          <a:effectLst/>
                          <a:latin typeface="Arial" charset="0"/>
                        </a:rPr>
                        <a:t>backlog</a:t>
                      </a:r>
                    </a:p>
                  </a:txBody>
                  <a:tcPr marL="90000" marR="90000" marT="46803" marB="4680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71641">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Ревью спринта</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Скрам-мастер</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dirty="0">
                          <a:ln>
                            <a:noFill/>
                          </a:ln>
                          <a:solidFill>
                            <a:schemeClr val="tx1"/>
                          </a:solidFill>
                          <a:effectLst/>
                          <a:latin typeface="Arial" charset="0"/>
                        </a:rPr>
                        <a:t>Все</a:t>
                      </a:r>
                      <a:endParaRPr kumimoji="0" lang="en-US" sz="2400" b="0" i="0" u="none" strike="noStrike" cap="none" normalizeH="0" baseline="0" dirty="0">
                        <a:ln>
                          <a:noFill/>
                        </a:ln>
                        <a:solidFill>
                          <a:schemeClr val="tx1"/>
                        </a:solidFill>
                        <a:effectLst/>
                        <a:latin typeface="Arial" charset="0"/>
                      </a:endParaRPr>
                    </a:p>
                  </a:txBody>
                  <a:tcPr marL="90000" marR="90000" marT="46803" marB="468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dirty="0">
                          <a:ln>
                            <a:noFill/>
                          </a:ln>
                          <a:solidFill>
                            <a:schemeClr val="tx1"/>
                          </a:solidFill>
                          <a:effectLst/>
                          <a:latin typeface="Arial" charset="0"/>
                        </a:rPr>
                        <a:t>Работающее ПО</a:t>
                      </a:r>
                      <a:endParaRPr kumimoji="0" lang="en-US" sz="2400" b="0" i="0" u="none" strike="noStrike" cap="none" normalizeH="0" baseline="0" dirty="0">
                        <a:ln>
                          <a:noFill/>
                        </a:ln>
                        <a:solidFill>
                          <a:schemeClr val="tx1"/>
                        </a:solidFill>
                        <a:effectLst/>
                        <a:latin typeface="Arial" charset="0"/>
                      </a:endParaRPr>
                    </a:p>
                  </a:txBody>
                  <a:tcPr marL="90000" marR="90000" marT="46803" marB="4680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25180">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Ретроспектива</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Скрам-мастер</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a:ln>
                            <a:noFill/>
                          </a:ln>
                          <a:solidFill>
                            <a:schemeClr val="tx1"/>
                          </a:solidFill>
                          <a:effectLst/>
                          <a:latin typeface="Arial" charset="0"/>
                        </a:rPr>
                        <a:t>Команда</a:t>
                      </a:r>
                      <a:endParaRPr kumimoji="0" lang="en-US" sz="2400" b="0" i="0" u="none" strike="noStrike" cap="none" normalizeH="0" baseline="0">
                        <a:ln>
                          <a:noFill/>
                        </a:ln>
                        <a:solidFill>
                          <a:schemeClr val="tx1"/>
                        </a:solidFill>
                        <a:effectLst/>
                        <a:latin typeface="Arial" charset="0"/>
                      </a:endParaRPr>
                    </a:p>
                  </a:txBody>
                  <a:tcPr marL="90000" marR="90000" marT="46803" marB="468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400" b="0" i="0" u="none" strike="noStrike" cap="none" normalizeH="0" baseline="0" dirty="0">
                          <a:ln>
                            <a:noFill/>
                          </a:ln>
                          <a:solidFill>
                            <a:schemeClr val="tx1"/>
                          </a:solidFill>
                          <a:effectLst/>
                          <a:latin typeface="Arial" charset="0"/>
                        </a:rPr>
                        <a:t>Записи</a:t>
                      </a:r>
                      <a:endParaRPr kumimoji="0" lang="en-US" sz="2400" b="0" i="0" u="none" strike="noStrike" cap="none" normalizeH="0" baseline="0" dirty="0">
                        <a:ln>
                          <a:noFill/>
                        </a:ln>
                        <a:solidFill>
                          <a:schemeClr val="tx1"/>
                        </a:solidFill>
                        <a:effectLst/>
                        <a:latin typeface="Arial" charset="0"/>
                      </a:endParaRPr>
                    </a:p>
                  </a:txBody>
                  <a:tcPr marL="90000" marR="90000" marT="46803" marB="4680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ransition spd="slow"/>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564904"/>
            <a:ext cx="8229600" cy="3888432"/>
          </a:xfrm>
        </p:spPr>
        <p:txBody>
          <a:bodyPr>
            <a:normAutofit/>
          </a:bodyPr>
          <a:lstStyle/>
          <a:p>
            <a:pPr lvl="0"/>
            <a:r>
              <a:rPr lang="ru-RU" sz="3600" dirty="0">
                <a:solidFill>
                  <a:schemeClr val="tx1"/>
                </a:solidFill>
              </a:rPr>
              <a:t>Невыполненная работа по продукту</a:t>
            </a:r>
          </a:p>
          <a:p>
            <a:pPr lvl="0"/>
            <a:r>
              <a:rPr lang="ru-RU" sz="3600" dirty="0">
                <a:solidFill>
                  <a:schemeClr val="tx1"/>
                </a:solidFill>
              </a:rPr>
              <a:t>Ошибка</a:t>
            </a:r>
          </a:p>
          <a:p>
            <a:pPr lvl="0"/>
            <a:r>
              <a:rPr lang="ru-RU" sz="3600" dirty="0">
                <a:solidFill>
                  <a:schemeClr val="tx1"/>
                </a:solidFill>
              </a:rPr>
              <a:t>Задача</a:t>
            </a:r>
          </a:p>
          <a:p>
            <a:pPr lvl="0"/>
            <a:r>
              <a:rPr lang="ru-RU" sz="3600" dirty="0">
                <a:solidFill>
                  <a:schemeClr val="tx1"/>
                </a:solidFill>
              </a:rPr>
              <a:t>Препятствие</a:t>
            </a:r>
          </a:p>
          <a:p>
            <a:pPr lvl="0"/>
            <a:r>
              <a:rPr lang="ru-RU" sz="3600" dirty="0">
                <a:solidFill>
                  <a:schemeClr val="tx1"/>
                </a:solidFill>
              </a:rPr>
              <a:t>Тестовый случай</a:t>
            </a:r>
          </a:p>
          <a:p>
            <a:pPr lvl="0"/>
            <a:endParaRPr lang="ru-RU" dirty="0"/>
          </a:p>
          <a:p>
            <a:pPr lvl="0"/>
            <a:endParaRPr lang="ru-RU" dirty="0"/>
          </a:p>
          <a:p>
            <a:pPr lvl="0"/>
            <a:endParaRPr lang="ru-RU" dirty="0"/>
          </a:p>
        </p:txBody>
      </p:sp>
      <p:sp>
        <p:nvSpPr>
          <p:cNvPr id="2" name="Заголовок 1"/>
          <p:cNvSpPr>
            <a:spLocks noGrp="1"/>
          </p:cNvSpPr>
          <p:nvPr>
            <p:ph type="title"/>
          </p:nvPr>
        </p:nvSpPr>
        <p:spPr>
          <a:xfrm>
            <a:off x="457200" y="0"/>
            <a:ext cx="8229600" cy="2060848"/>
          </a:xfrm>
        </p:spPr>
        <p:txBody>
          <a:bodyPr/>
          <a:lstStyle/>
          <a:p>
            <a:r>
              <a:rPr lang="ru-RU" sz="4000" b="1" dirty="0"/>
              <a:t>Рабочие элементы в методологии </a:t>
            </a:r>
            <a:r>
              <a:rPr lang="en-US" sz="4000" b="1" dirty="0"/>
              <a:t>Scrum</a:t>
            </a:r>
            <a:r>
              <a:rPr lang="ru-RU" sz="4000" b="1" dirty="0"/>
              <a:t> (</a:t>
            </a:r>
            <a:r>
              <a:rPr lang="en-US" sz="4000" b="1" dirty="0"/>
              <a:t>Microsoft)</a:t>
            </a:r>
            <a:endParaRPr lang="ru-RU" sz="4000" b="1" dirty="0"/>
          </a:p>
        </p:txBody>
      </p:sp>
    </p:spTree>
    <p:extLst>
      <p:ext uri="{BB962C8B-B14F-4D97-AF65-F5344CB8AC3E}">
        <p14:creationId xmlns:p14="http://schemas.microsoft.com/office/powerpoint/2010/main" val="666261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28293" y="2399191"/>
            <a:ext cx="7976155" cy="3910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Номер слайда 5"/>
          <p:cNvSpPr>
            <a:spLocks noGrp="1"/>
          </p:cNvSpPr>
          <p:nvPr>
            <p:ph type="sldNum" sz="quarter" idx="12"/>
          </p:nvPr>
        </p:nvSpPr>
        <p:spPr/>
        <p:txBody>
          <a:bodyPr/>
          <a:lstStyle/>
          <a:p>
            <a:fld id="{6A6120BC-BD6F-4C84-8AA9-6A45450959B0}" type="slidenum">
              <a:rPr lang="ru-RU" smtClean="0"/>
              <a:t>78</a:t>
            </a:fld>
            <a:endParaRPr lang="ru-RU" dirty="0"/>
          </a:p>
        </p:txBody>
      </p:sp>
      <p:sp>
        <p:nvSpPr>
          <p:cNvPr id="2" name="Заголовок 1"/>
          <p:cNvSpPr>
            <a:spLocks noGrp="1"/>
          </p:cNvSpPr>
          <p:nvPr>
            <p:ph type="title"/>
          </p:nvPr>
        </p:nvSpPr>
        <p:spPr>
          <a:xfrm>
            <a:off x="457200" y="0"/>
            <a:ext cx="8229600" cy="1124744"/>
          </a:xfrm>
        </p:spPr>
        <p:txBody>
          <a:bodyPr/>
          <a:lstStyle/>
          <a:p>
            <a:r>
              <a:rPr lang="ru-RU" sz="4000" dirty="0">
                <a:solidFill>
                  <a:schemeClr val="tx1"/>
                </a:solidFill>
                <a:effectLst>
                  <a:outerShdw blurRad="38100" dist="38100" dir="2700000" algn="tl">
                    <a:srgbClr val="000000">
                      <a:alpha val="43137"/>
                    </a:srgbClr>
                  </a:outerShdw>
                </a:effectLst>
              </a:rPr>
              <a:t>Жизненный цикл проекта ПО</a:t>
            </a:r>
            <a:endParaRPr lang="ru-RU" sz="40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929297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2420888"/>
            <a:ext cx="8398911"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0"/>
            <a:ext cx="8229600" cy="2132856"/>
          </a:xfrm>
        </p:spPr>
        <p:txBody>
          <a:bodyPr/>
          <a:lstStyle/>
          <a:p>
            <a:r>
              <a:rPr lang="ru-RU" sz="4000" b="1" dirty="0"/>
              <a:t>Меню </a:t>
            </a:r>
            <a:r>
              <a:rPr lang="en-US" sz="4000" b="1" dirty="0"/>
              <a:t>TFS </a:t>
            </a:r>
            <a:r>
              <a:rPr lang="ru-RU" sz="4000" b="1" dirty="0"/>
              <a:t>создания рабочих элементов</a:t>
            </a:r>
          </a:p>
        </p:txBody>
      </p:sp>
    </p:spTree>
    <p:extLst>
      <p:ext uri="{BB962C8B-B14F-4D97-AF65-F5344CB8AC3E}">
        <p14:creationId xmlns:p14="http://schemas.microsoft.com/office/powerpoint/2010/main" val="2665950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55CD0C70-7017-1842-A1CA-2DDB03C13BF5}"/>
              </a:ext>
            </a:extLst>
          </p:cNvPr>
          <p:cNvSpPr>
            <a:spLocks noGrp="1"/>
          </p:cNvSpPr>
          <p:nvPr>
            <p:ph type="title"/>
          </p:nvPr>
        </p:nvSpPr>
        <p:spPr/>
        <p:txBody>
          <a:bodyPr/>
          <a:lstStyle/>
          <a:p>
            <a:r>
              <a:rPr lang="ru-RU" altLang="ru-RU"/>
              <a:t>Водопад</a:t>
            </a:r>
            <a:endParaRPr lang="en-US" altLang="ru-RU"/>
          </a:p>
        </p:txBody>
      </p:sp>
      <p:sp>
        <p:nvSpPr>
          <p:cNvPr id="4" name="TextBox 3">
            <a:extLst>
              <a:ext uri="{FF2B5EF4-FFF2-40B4-BE49-F238E27FC236}">
                <a16:creationId xmlns:a16="http://schemas.microsoft.com/office/drawing/2014/main" id="{33C70BE8-9BD3-FB40-9E71-18BC1FB5506E}"/>
              </a:ext>
            </a:extLst>
          </p:cNvPr>
          <p:cNvSpPr txBox="1"/>
          <p:nvPr/>
        </p:nvSpPr>
        <p:spPr>
          <a:xfrm>
            <a:off x="304800" y="1524000"/>
            <a:ext cx="2362200" cy="1077218"/>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ru-RU" sz="3200" dirty="0"/>
              <a:t>Анализ требований</a:t>
            </a:r>
            <a:endParaRPr lang="en-US" sz="3200" dirty="0"/>
          </a:p>
        </p:txBody>
      </p:sp>
      <p:sp>
        <p:nvSpPr>
          <p:cNvPr id="5" name="TextBox 4">
            <a:extLst>
              <a:ext uri="{FF2B5EF4-FFF2-40B4-BE49-F238E27FC236}">
                <a16:creationId xmlns:a16="http://schemas.microsoft.com/office/drawing/2014/main" id="{A1178A23-135D-4A4A-9624-48612DA92120}"/>
              </a:ext>
            </a:extLst>
          </p:cNvPr>
          <p:cNvSpPr txBox="1"/>
          <p:nvPr/>
        </p:nvSpPr>
        <p:spPr>
          <a:xfrm>
            <a:off x="1371600" y="2819400"/>
            <a:ext cx="2362200" cy="584775"/>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ru-RU" sz="3200" dirty="0"/>
              <a:t>Дизайн</a:t>
            </a:r>
            <a:endParaRPr lang="en-US" sz="3200" dirty="0"/>
          </a:p>
        </p:txBody>
      </p:sp>
      <p:sp>
        <p:nvSpPr>
          <p:cNvPr id="6" name="TextBox 5">
            <a:extLst>
              <a:ext uri="{FF2B5EF4-FFF2-40B4-BE49-F238E27FC236}">
                <a16:creationId xmlns:a16="http://schemas.microsoft.com/office/drawing/2014/main" id="{D92FAB93-4502-2748-A026-60591C360ECF}"/>
              </a:ext>
            </a:extLst>
          </p:cNvPr>
          <p:cNvSpPr txBox="1"/>
          <p:nvPr/>
        </p:nvSpPr>
        <p:spPr>
          <a:xfrm>
            <a:off x="2362200" y="3657600"/>
            <a:ext cx="4191000" cy="584775"/>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ru-RU" sz="3200" dirty="0"/>
              <a:t>Разработка</a:t>
            </a:r>
            <a:endParaRPr lang="en-US" sz="3200" dirty="0"/>
          </a:p>
        </p:txBody>
      </p:sp>
      <p:sp>
        <p:nvSpPr>
          <p:cNvPr id="7" name="TextBox 6">
            <a:extLst>
              <a:ext uri="{FF2B5EF4-FFF2-40B4-BE49-F238E27FC236}">
                <a16:creationId xmlns:a16="http://schemas.microsoft.com/office/drawing/2014/main" id="{FFF5E91D-4524-F840-9681-46F94632AB2E}"/>
              </a:ext>
            </a:extLst>
          </p:cNvPr>
          <p:cNvSpPr txBox="1"/>
          <p:nvPr/>
        </p:nvSpPr>
        <p:spPr>
          <a:xfrm>
            <a:off x="4860032" y="4572000"/>
            <a:ext cx="2912368" cy="584775"/>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wrap="square">
            <a:spAutoFit/>
          </a:bodyPr>
          <a:lstStyle/>
          <a:p>
            <a:pPr algn="ctr">
              <a:defRPr/>
            </a:pPr>
            <a:r>
              <a:rPr lang="ru-RU" sz="3200" dirty="0"/>
              <a:t>Тестирование</a:t>
            </a:r>
            <a:endParaRPr lang="en-US" sz="3200" dirty="0"/>
          </a:p>
        </p:txBody>
      </p:sp>
      <p:sp>
        <p:nvSpPr>
          <p:cNvPr id="8" name="TextBox 7">
            <a:extLst>
              <a:ext uri="{FF2B5EF4-FFF2-40B4-BE49-F238E27FC236}">
                <a16:creationId xmlns:a16="http://schemas.microsoft.com/office/drawing/2014/main" id="{039677E3-0BEA-8C4E-9BAF-C41A95D63980}"/>
              </a:ext>
            </a:extLst>
          </p:cNvPr>
          <p:cNvSpPr txBox="1"/>
          <p:nvPr/>
        </p:nvSpPr>
        <p:spPr>
          <a:xfrm>
            <a:off x="6172200" y="5562600"/>
            <a:ext cx="2743200" cy="584775"/>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ru-RU" sz="3200" dirty="0"/>
              <a:t>Поддержка</a:t>
            </a:r>
            <a:endParaRPr lang="en-US" sz="3200" dirty="0"/>
          </a:p>
        </p:txBody>
      </p:sp>
      <p:sp>
        <p:nvSpPr>
          <p:cNvPr id="11" name="Bent Arrow 10">
            <a:extLst>
              <a:ext uri="{FF2B5EF4-FFF2-40B4-BE49-F238E27FC236}">
                <a16:creationId xmlns:a16="http://schemas.microsoft.com/office/drawing/2014/main" id="{133B7B95-8D5E-5342-8836-C3DF695AA7EC}"/>
              </a:ext>
            </a:extLst>
          </p:cNvPr>
          <p:cNvSpPr/>
          <p:nvPr/>
        </p:nvSpPr>
        <p:spPr>
          <a:xfrm rot="5400000">
            <a:off x="3924300" y="2857500"/>
            <a:ext cx="685800" cy="7620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2" name="Bent Arrow 11">
            <a:extLst>
              <a:ext uri="{FF2B5EF4-FFF2-40B4-BE49-F238E27FC236}">
                <a16:creationId xmlns:a16="http://schemas.microsoft.com/office/drawing/2014/main" id="{5A1AADF3-0CC8-5341-A0DF-F5982FBECEDA}"/>
              </a:ext>
            </a:extLst>
          </p:cNvPr>
          <p:cNvSpPr/>
          <p:nvPr/>
        </p:nvSpPr>
        <p:spPr>
          <a:xfrm rot="5400000">
            <a:off x="2781300" y="1943100"/>
            <a:ext cx="685800" cy="7620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3" name="Bent Arrow 12">
            <a:extLst>
              <a:ext uri="{FF2B5EF4-FFF2-40B4-BE49-F238E27FC236}">
                <a16:creationId xmlns:a16="http://schemas.microsoft.com/office/drawing/2014/main" id="{AFFB0CA1-6DCB-2349-9823-195F5A501BF3}"/>
              </a:ext>
            </a:extLst>
          </p:cNvPr>
          <p:cNvSpPr/>
          <p:nvPr/>
        </p:nvSpPr>
        <p:spPr>
          <a:xfrm rot="5400000">
            <a:off x="6743700" y="3771900"/>
            <a:ext cx="685800" cy="7620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4" name="Bent Arrow 13">
            <a:extLst>
              <a:ext uri="{FF2B5EF4-FFF2-40B4-BE49-F238E27FC236}">
                <a16:creationId xmlns:a16="http://schemas.microsoft.com/office/drawing/2014/main" id="{01D994EE-06D8-944F-BBFC-31D116C0F392}"/>
              </a:ext>
            </a:extLst>
          </p:cNvPr>
          <p:cNvSpPr/>
          <p:nvPr/>
        </p:nvSpPr>
        <p:spPr>
          <a:xfrm rot="5400000">
            <a:off x="7886700" y="4762500"/>
            <a:ext cx="685800" cy="7620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290480" y="2076550"/>
            <a:ext cx="6449872" cy="4232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457200" y="0"/>
            <a:ext cx="8229600" cy="1124744"/>
          </a:xfrm>
        </p:spPr>
        <p:txBody>
          <a:bodyPr/>
          <a:lstStyle/>
          <a:p>
            <a:r>
              <a:rPr lang="ru-RU" sz="4000" b="1" dirty="0">
                <a:effectLst>
                  <a:outerShdw blurRad="38100" dist="38100" dir="2700000" algn="tl">
                    <a:srgbClr val="000000">
                      <a:alpha val="43137"/>
                    </a:srgbClr>
                  </a:outerShdw>
                </a:effectLst>
              </a:rPr>
              <a:t>Клиентские сервисы </a:t>
            </a:r>
            <a:r>
              <a:rPr lang="en-US" sz="4000" b="1" dirty="0">
                <a:effectLst>
                  <a:outerShdw blurRad="38100" dist="38100" dir="2700000" algn="tl">
                    <a:srgbClr val="000000">
                      <a:alpha val="43137"/>
                    </a:srgbClr>
                  </a:outerShdw>
                </a:effectLst>
              </a:rPr>
              <a:t>TFS</a:t>
            </a:r>
            <a:endParaRPr lang="ru-RU"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82313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123728" y="1643830"/>
            <a:ext cx="4536504" cy="495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fontScale="90000"/>
          </a:bodyPr>
          <a:lstStyle/>
          <a:p>
            <a:r>
              <a:rPr lang="ru-RU" sz="4000" b="1" dirty="0">
                <a:effectLst>
                  <a:outerShdw blurRad="38100" dist="38100" dir="2700000" algn="tl">
                    <a:srgbClr val="000000">
                      <a:alpha val="43137"/>
                    </a:srgbClr>
                  </a:outerShdw>
                </a:effectLst>
              </a:rPr>
              <a:t>Рабочий процесс элемента невыполненной работы</a:t>
            </a:r>
          </a:p>
        </p:txBody>
      </p:sp>
    </p:spTree>
    <p:extLst>
      <p:ext uri="{BB962C8B-B14F-4D97-AF65-F5344CB8AC3E}">
        <p14:creationId xmlns:p14="http://schemas.microsoft.com/office/powerpoint/2010/main" val="27547841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755576" y="2388021"/>
            <a:ext cx="7949085" cy="3921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fontScale="90000"/>
          </a:bodyPr>
          <a:lstStyle/>
          <a:p>
            <a:r>
              <a:rPr lang="ru-RU" sz="4000" b="1" dirty="0">
                <a:effectLst>
                  <a:outerShdw blurRad="38100" dist="38100" dir="2700000" algn="tl">
                    <a:srgbClr val="000000">
                      <a:alpha val="43137"/>
                    </a:srgbClr>
                  </a:outerShdw>
                </a:effectLst>
              </a:rPr>
              <a:t>Связь между рабочими элементами</a:t>
            </a:r>
          </a:p>
        </p:txBody>
      </p:sp>
    </p:spTree>
    <p:extLst>
      <p:ext uri="{BB962C8B-B14F-4D97-AF65-F5344CB8AC3E}">
        <p14:creationId xmlns:p14="http://schemas.microsoft.com/office/powerpoint/2010/main" val="5440822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78F2A0-9E6D-B644-85FF-57DCA0ACDF0A}"/>
              </a:ext>
            </a:extLst>
          </p:cNvPr>
          <p:cNvSpPr>
            <a:spLocks noGrp="1"/>
          </p:cNvSpPr>
          <p:nvPr>
            <p:ph type="title"/>
          </p:nvPr>
        </p:nvSpPr>
        <p:spPr/>
        <p:txBody>
          <a:bodyPr/>
          <a:lstStyle/>
          <a:p>
            <a:r>
              <a:rPr lang="ru" dirty="0"/>
              <a:t>Недостатки методологии</a:t>
            </a:r>
            <a:endParaRPr lang="ru-RU" dirty="0"/>
          </a:p>
        </p:txBody>
      </p:sp>
      <p:sp>
        <p:nvSpPr>
          <p:cNvPr id="3" name="Объект 2">
            <a:extLst>
              <a:ext uri="{FF2B5EF4-FFF2-40B4-BE49-F238E27FC236}">
                <a16:creationId xmlns:a16="http://schemas.microsoft.com/office/drawing/2014/main" id="{D0EAA5CD-8605-B744-AE86-669B1E005048}"/>
              </a:ext>
            </a:extLst>
          </p:cNvPr>
          <p:cNvSpPr>
            <a:spLocks noGrp="1"/>
          </p:cNvSpPr>
          <p:nvPr>
            <p:ph idx="1"/>
          </p:nvPr>
        </p:nvSpPr>
        <p:spPr>
          <a:xfrm>
            <a:off x="323528" y="1719262"/>
            <a:ext cx="8640960" cy="4806081"/>
          </a:xfrm>
        </p:spPr>
        <p:txBody>
          <a:bodyPr/>
          <a:lstStyle/>
          <a:p>
            <a:pPr marL="457200" indent="-228600">
              <a:spcAft>
                <a:spcPts val="800"/>
              </a:spcAft>
              <a:buClr>
                <a:srgbClr val="000000"/>
              </a:buClr>
            </a:pPr>
            <a:r>
              <a:rPr lang="ru" sz="2200" dirty="0">
                <a:solidFill>
                  <a:srgbClr val="000000"/>
                </a:solidFill>
              </a:rPr>
              <a:t>Требуются навыки самоорганизации на очень высоком уровне</a:t>
            </a:r>
          </a:p>
          <a:p>
            <a:pPr marL="457200" indent="-228600">
              <a:spcAft>
                <a:spcPts val="800"/>
              </a:spcAft>
              <a:buClr>
                <a:srgbClr val="000000"/>
              </a:buClr>
            </a:pPr>
            <a:r>
              <a:rPr lang="ru" sz="2200" dirty="0">
                <a:solidFill>
                  <a:srgbClr val="000000"/>
                </a:solidFill>
              </a:rPr>
              <a:t>Оптимистичные оценки могут превалировать над реальными</a:t>
            </a:r>
          </a:p>
          <a:p>
            <a:pPr marL="457200" indent="-228600">
              <a:spcAft>
                <a:spcPts val="800"/>
              </a:spcAft>
              <a:buClr>
                <a:srgbClr val="000000"/>
              </a:buClr>
            </a:pPr>
            <a:r>
              <a:rPr lang="ru" sz="2200" dirty="0">
                <a:solidFill>
                  <a:srgbClr val="000000"/>
                </a:solidFill>
              </a:rPr>
              <a:t>Отсутствие планирования могут приводить к рискам в узких местах (нехватки какого-то ресурса)</a:t>
            </a:r>
          </a:p>
          <a:p>
            <a:pPr marL="457200" indent="-228600">
              <a:spcAft>
                <a:spcPts val="800"/>
              </a:spcAft>
              <a:buClr>
                <a:srgbClr val="000000"/>
              </a:buClr>
            </a:pPr>
            <a:r>
              <a:rPr lang="ru" sz="2200" dirty="0">
                <a:solidFill>
                  <a:srgbClr val="000000"/>
                </a:solidFill>
              </a:rPr>
              <a:t>Внешнее окружение может отрывать команду по консультациям по предыдущим решениям (в том числе багов), срочным доработкам, параллельным проектам</a:t>
            </a:r>
          </a:p>
          <a:p>
            <a:pPr marL="457200" indent="-228600">
              <a:spcAft>
                <a:spcPts val="800"/>
              </a:spcAft>
              <a:buClr>
                <a:srgbClr val="000000"/>
              </a:buClr>
            </a:pPr>
            <a:r>
              <a:rPr lang="ru" sz="2200" dirty="0">
                <a:solidFill>
                  <a:srgbClr val="000000"/>
                </a:solidFill>
              </a:rPr>
              <a:t>Не понятна критичность нарушения спринта (или отдельных частей его доработок) так как нет критического пути для решения задач</a:t>
            </a:r>
          </a:p>
          <a:p>
            <a:endParaRPr lang="ru-RU" sz="2200" dirty="0"/>
          </a:p>
        </p:txBody>
      </p:sp>
    </p:spTree>
    <p:extLst>
      <p:ext uri="{BB962C8B-B14F-4D97-AF65-F5344CB8AC3E}">
        <p14:creationId xmlns:p14="http://schemas.microsoft.com/office/powerpoint/2010/main" val="23357602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6D4B383-1384-F04D-9D8F-818157037CB2}"/>
              </a:ext>
            </a:extLst>
          </p:cNvPr>
          <p:cNvPicPr>
            <a:picLocks noChangeAspect="1"/>
          </p:cNvPicPr>
          <p:nvPr/>
        </p:nvPicPr>
        <p:blipFill>
          <a:blip r:embed="rId2"/>
          <a:stretch>
            <a:fillRect/>
          </a:stretch>
        </p:blipFill>
        <p:spPr>
          <a:xfrm>
            <a:off x="1719600" y="692696"/>
            <a:ext cx="5026555" cy="5934968"/>
          </a:xfrm>
          <a:prstGeom prst="rect">
            <a:avLst/>
          </a:prstGeom>
        </p:spPr>
      </p:pic>
      <p:sp>
        <p:nvSpPr>
          <p:cNvPr id="3" name="Заголовок 1">
            <a:extLst>
              <a:ext uri="{FF2B5EF4-FFF2-40B4-BE49-F238E27FC236}">
                <a16:creationId xmlns:a16="http://schemas.microsoft.com/office/drawing/2014/main" id="{91953DD3-8437-CD45-BEC0-52A85B257CD8}"/>
              </a:ext>
            </a:extLst>
          </p:cNvPr>
          <p:cNvSpPr txBox="1">
            <a:spLocks/>
          </p:cNvSpPr>
          <p:nvPr/>
        </p:nvSpPr>
        <p:spPr>
          <a:xfrm>
            <a:off x="457200" y="122238"/>
            <a:ext cx="7543800" cy="858490"/>
          </a:xfrm>
          <a:prstGeom prst="rect">
            <a:avLst/>
          </a:prstGeom>
        </p:spPr>
        <p:txBody>
          <a:bodyPr/>
          <a:lst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a:lstStyle>
          <a:p>
            <a:r>
              <a:rPr lang="ru-RU" kern="0" dirty="0"/>
              <a:t>Несовместимость с </a:t>
            </a:r>
            <a:r>
              <a:rPr lang="en-US" kern="0" dirty="0"/>
              <a:t>Agile</a:t>
            </a:r>
            <a:endParaRPr lang="ru-RU" kern="0" dirty="0"/>
          </a:p>
        </p:txBody>
      </p:sp>
    </p:spTree>
    <p:extLst>
      <p:ext uri="{BB962C8B-B14F-4D97-AF65-F5344CB8AC3E}">
        <p14:creationId xmlns:p14="http://schemas.microsoft.com/office/powerpoint/2010/main" val="25278388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10698C-2A9D-C346-A270-391E8C1081ED}"/>
              </a:ext>
            </a:extLst>
          </p:cNvPr>
          <p:cNvSpPr>
            <a:spLocks noGrp="1"/>
          </p:cNvSpPr>
          <p:nvPr>
            <p:ph type="title"/>
          </p:nvPr>
        </p:nvSpPr>
        <p:spPr/>
        <p:txBody>
          <a:bodyPr/>
          <a:lstStyle/>
          <a:p>
            <a:r>
              <a:rPr lang="ru-RU" dirty="0"/>
              <a:t>Несовместимость с </a:t>
            </a:r>
            <a:r>
              <a:rPr lang="en-US" dirty="0"/>
              <a:t>Agile</a:t>
            </a:r>
            <a:endParaRPr lang="ru-RU" dirty="0"/>
          </a:p>
        </p:txBody>
      </p:sp>
      <p:sp>
        <p:nvSpPr>
          <p:cNvPr id="3" name="Объект 2">
            <a:extLst>
              <a:ext uri="{FF2B5EF4-FFF2-40B4-BE49-F238E27FC236}">
                <a16:creationId xmlns:a16="http://schemas.microsoft.com/office/drawing/2014/main" id="{1D40FAC7-B9E0-7B4E-A4E6-43FC4E06ECE3}"/>
              </a:ext>
            </a:extLst>
          </p:cNvPr>
          <p:cNvSpPr>
            <a:spLocks noGrp="1"/>
          </p:cNvSpPr>
          <p:nvPr>
            <p:ph idx="1"/>
          </p:nvPr>
        </p:nvSpPr>
        <p:spPr>
          <a:xfrm>
            <a:off x="457200" y="1719262"/>
            <a:ext cx="8229600" cy="4806081"/>
          </a:xfrm>
        </p:spPr>
        <p:txBody>
          <a:bodyPr/>
          <a:lstStyle/>
          <a:p>
            <a:pPr marL="457200" lvl="0" indent="-330200">
              <a:spcBef>
                <a:spcPts val="500"/>
              </a:spcBef>
              <a:spcAft>
                <a:spcPts val="1000"/>
              </a:spcAft>
              <a:buClr>
                <a:srgbClr val="000000"/>
              </a:buClr>
              <a:buSzPct val="100000"/>
            </a:pPr>
            <a:r>
              <a:rPr lang="ru" sz="2000" dirty="0">
                <a:solidFill>
                  <a:srgbClr val="000000"/>
                </a:solidFill>
              </a:rPr>
              <a:t>Cофт для космических аппаратов — сложно раз</a:t>
            </a:r>
            <a:r>
              <a:rPr lang="en-US" sz="2000" dirty="0">
                <a:solidFill>
                  <a:srgbClr val="000000"/>
                </a:solidFill>
              </a:rPr>
              <a:t> </a:t>
            </a:r>
            <a:r>
              <a:rPr lang="ru-RU" sz="2000" dirty="0">
                <a:solidFill>
                  <a:srgbClr val="000000"/>
                </a:solidFill>
              </a:rPr>
              <a:t>в</a:t>
            </a:r>
            <a:r>
              <a:rPr lang="ru" sz="2000" dirty="0">
                <a:solidFill>
                  <a:srgbClr val="000000"/>
                </a:solidFill>
              </a:rPr>
              <a:t> две недели демонстрировать заказчикам посадку зонда на комету, получая в ответ замечания, что именно с точки зрения ученых-физиков стоило бы сделать по-другому.</a:t>
            </a:r>
          </a:p>
          <a:p>
            <a:pPr marL="457200" lvl="0" indent="-330200">
              <a:spcBef>
                <a:spcPts val="500"/>
              </a:spcBef>
              <a:spcAft>
                <a:spcPts val="1000"/>
              </a:spcAft>
              <a:buClr>
                <a:srgbClr val="000000"/>
              </a:buClr>
              <a:buSzPct val="100000"/>
            </a:pPr>
            <a:r>
              <a:rPr lang="ru" sz="2000" dirty="0">
                <a:solidFill>
                  <a:srgbClr val="000000"/>
                </a:solidFill>
              </a:rPr>
              <a:t>Софт для телеком — для прошивки не нужно учитывать следующий класс GSM.</a:t>
            </a:r>
          </a:p>
          <a:p>
            <a:pPr marL="457200" lvl="0" indent="-330200">
              <a:spcBef>
                <a:spcPts val="500"/>
              </a:spcBef>
              <a:spcAft>
                <a:spcPts val="1000"/>
              </a:spcAft>
              <a:buClr>
                <a:srgbClr val="000000"/>
              </a:buClr>
              <a:buSzPct val="100000"/>
            </a:pPr>
            <a:r>
              <a:rPr lang="ru" sz="2000" dirty="0">
                <a:solidFill>
                  <a:srgbClr val="000000"/>
                </a:solidFill>
              </a:rPr>
              <a:t>Команды поддержки, когда поступает блокер и все бросают всё и чинят.</a:t>
            </a:r>
          </a:p>
          <a:p>
            <a:pPr marL="457200" lvl="0" indent="-330200">
              <a:spcBef>
                <a:spcPts val="500"/>
              </a:spcBef>
              <a:spcAft>
                <a:spcPts val="1000"/>
              </a:spcAft>
              <a:buClr>
                <a:srgbClr val="000000"/>
              </a:buClr>
              <a:buSzPct val="100000"/>
            </a:pPr>
            <a:r>
              <a:rPr lang="ru" sz="2000" dirty="0">
                <a:solidFill>
                  <a:srgbClr val="000000"/>
                </a:solidFill>
              </a:rPr>
              <a:t>Госзаказы и </a:t>
            </a:r>
            <a:r>
              <a:rPr lang="ru-RU" sz="2000" dirty="0">
                <a:solidFill>
                  <a:srgbClr val="000000"/>
                </a:solidFill>
              </a:rPr>
              <a:t>ГОСТ</a:t>
            </a:r>
            <a:r>
              <a:rPr lang="ru" sz="2000" dirty="0">
                <a:solidFill>
                  <a:srgbClr val="000000"/>
                </a:solidFill>
              </a:rPr>
              <a:t>.</a:t>
            </a:r>
          </a:p>
          <a:p>
            <a:pPr lvl="0">
              <a:spcBef>
                <a:spcPts val="500"/>
              </a:spcBef>
              <a:spcAft>
                <a:spcPts val="1000"/>
              </a:spcAft>
              <a:buNone/>
            </a:pPr>
            <a:r>
              <a:rPr lang="ru" sz="2000" dirty="0">
                <a:solidFill>
                  <a:srgbClr val="000000"/>
                </a:solidFill>
              </a:rPr>
              <a:t>НО! </a:t>
            </a:r>
            <a:r>
              <a:rPr lang="ru" sz="2000" i="1" dirty="0">
                <a:solidFill>
                  <a:srgbClr val="000000"/>
                </a:solidFill>
              </a:rPr>
              <a:t>даже при разработке по для космических аппаратов, мобильных телефонов и бытовой техники, найдутся задачи, которые можно делать Agile, показывая промежуточные результаты потенциальным пользователям</a:t>
            </a:r>
            <a:endParaRPr lang="ru-RU" sz="2000" i="1" dirty="0"/>
          </a:p>
        </p:txBody>
      </p:sp>
    </p:spTree>
    <p:extLst>
      <p:ext uri="{BB962C8B-B14F-4D97-AF65-F5344CB8AC3E}">
        <p14:creationId xmlns:p14="http://schemas.microsoft.com/office/powerpoint/2010/main" val="31499542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20135" y="2492896"/>
            <a:ext cx="3684022" cy="1107996"/>
          </a:xfrm>
          <a:prstGeom prst="rect">
            <a:avLst/>
          </a:prstGeom>
          <a:noFill/>
        </p:spPr>
        <p:txBody>
          <a:bodyPr wrap="none" rtlCol="0">
            <a:spAutoFit/>
          </a:bodyPr>
          <a:lstStyle/>
          <a:p>
            <a:r>
              <a:rPr lang="ru-RU" sz="6600" dirty="0"/>
              <a:t>Вопросы</a:t>
            </a:r>
          </a:p>
        </p:txBody>
      </p:sp>
    </p:spTree>
    <p:extLst>
      <p:ext uri="{BB962C8B-B14F-4D97-AF65-F5344CB8AC3E}">
        <p14:creationId xmlns:p14="http://schemas.microsoft.com/office/powerpoint/2010/main" val="365612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AA96ABE2-82F8-E743-A1CA-F9ADD4D32B52}"/>
              </a:ext>
            </a:extLst>
          </p:cNvPr>
          <p:cNvSpPr>
            <a:spLocks noGrp="1"/>
          </p:cNvSpPr>
          <p:nvPr>
            <p:ph type="title"/>
          </p:nvPr>
        </p:nvSpPr>
        <p:spPr/>
        <p:txBody>
          <a:bodyPr/>
          <a:lstStyle/>
          <a:p>
            <a:r>
              <a:rPr lang="ru-RU" altLang="ru-RU"/>
              <a:t>В чем проблема?</a:t>
            </a:r>
            <a:endParaRPr lang="en-US" altLang="ru-RU"/>
          </a:p>
        </p:txBody>
      </p:sp>
      <p:sp>
        <p:nvSpPr>
          <p:cNvPr id="11267" name="Content Placeholder 2">
            <a:extLst>
              <a:ext uri="{FF2B5EF4-FFF2-40B4-BE49-F238E27FC236}">
                <a16:creationId xmlns:a16="http://schemas.microsoft.com/office/drawing/2014/main" id="{243AE90C-9718-1646-BF03-1FE000A42C75}"/>
              </a:ext>
            </a:extLst>
          </p:cNvPr>
          <p:cNvSpPr>
            <a:spLocks noGrp="1"/>
          </p:cNvSpPr>
          <p:nvPr>
            <p:ph idx="1"/>
          </p:nvPr>
        </p:nvSpPr>
        <p:spPr/>
        <p:txBody>
          <a:bodyPr/>
          <a:lstStyle/>
          <a:p>
            <a:r>
              <a:rPr lang="ru-RU" altLang="ru-RU"/>
              <a:t>Единственный период, когда можно что-то узнать о проекте – начало.</a:t>
            </a:r>
          </a:p>
          <a:p>
            <a:r>
              <a:rPr lang="ru-RU" altLang="ru-RU"/>
              <a:t>Тестирование откладывается на последнюю фазу, когда уже поздно что-то менять</a:t>
            </a:r>
          </a:p>
          <a:p>
            <a:r>
              <a:rPr lang="ru-RU" altLang="ru-RU"/>
              <a:t>Обозначение проблемы становится проблемой</a:t>
            </a:r>
          </a:p>
          <a:p>
            <a:r>
              <a:rPr lang="ru-RU" altLang="ru-RU"/>
              <a:t>Избыточная специализация</a:t>
            </a:r>
          </a:p>
          <a:p>
            <a:r>
              <a:rPr lang="ru-RU" altLang="ru-RU"/>
              <a:t>«Это не моя проблема»</a:t>
            </a:r>
            <a:endParaRPr lang="en-US" altLang="ru-RU"/>
          </a:p>
        </p:txBody>
      </p:sp>
    </p:spTree>
  </p:cSld>
  <p:clrMapOvr>
    <a:masterClrMapping/>
  </p:clrMapOvr>
</p:sld>
</file>

<file path=ppt/theme/theme1.xml><?xml version="1.0" encoding="utf-8"?>
<a:theme xmlns:a="http://schemas.openxmlformats.org/drawingml/2006/main" name="Сеть">
  <a:themeElements>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Сеть">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еть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Сеть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Сеть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Сеть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Сеть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Сеть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Сеть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Сеть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Сеть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Сеть">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Сеть">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Сеть">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Network</Template>
  <TotalTime>1974</TotalTime>
  <Words>3405</Words>
  <Application>Microsoft Macintosh PowerPoint</Application>
  <PresentationFormat>Экран (4:3)</PresentationFormat>
  <Paragraphs>504</Paragraphs>
  <Slides>86</Slides>
  <Notes>29</Notes>
  <HiddenSlides>6</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86</vt:i4>
      </vt:variant>
    </vt:vector>
  </HeadingPairs>
  <TitlesOfParts>
    <vt:vector size="95" baseType="lpstr">
      <vt:lpstr>Arial</vt:lpstr>
      <vt:lpstr>Calibri</vt:lpstr>
      <vt:lpstr>DejaVu Sans</vt:lpstr>
      <vt:lpstr>Georgia</vt:lpstr>
      <vt:lpstr>Times New Roman</vt:lpstr>
      <vt:lpstr>Verdana</vt:lpstr>
      <vt:lpstr>Wingdings</vt:lpstr>
      <vt:lpstr>Wingdings 2</vt:lpstr>
      <vt:lpstr>Сеть</vt:lpstr>
      <vt:lpstr>Управление проектированием информационных систем</vt:lpstr>
      <vt:lpstr>Проблемы разработки ПО</vt:lpstr>
      <vt:lpstr>Проблема №1</vt:lpstr>
      <vt:lpstr>Проблема №2</vt:lpstr>
      <vt:lpstr>Проблема №3</vt:lpstr>
      <vt:lpstr>Проблема №4</vt:lpstr>
      <vt:lpstr>Методологии</vt:lpstr>
      <vt:lpstr>Водопад</vt:lpstr>
      <vt:lpstr>В чем проблема?</vt:lpstr>
      <vt:lpstr>Чего мы хотим?</vt:lpstr>
      <vt:lpstr>Ограничения</vt:lpstr>
      <vt:lpstr>Организация Agile Alliance http://agilemanifesto.org</vt:lpstr>
      <vt:lpstr>Презентация PowerPoint</vt:lpstr>
      <vt:lpstr>Agile Manifesto</vt:lpstr>
      <vt:lpstr>Презентация PowerPoint</vt:lpstr>
      <vt:lpstr>Agile</vt:lpstr>
      <vt:lpstr>Люди и их взаимоотношения важнее процессов и инструментов</vt:lpstr>
      <vt:lpstr>Работающая программа важнее исчерпывающей документации (1)</vt:lpstr>
      <vt:lpstr>Работающая программа важнее исчерпывающей документации (2)</vt:lpstr>
      <vt:lpstr>Первый закон документирования Мартина</vt:lpstr>
      <vt:lpstr>Плодотворное сотрудничество с заказчиком важнее формальных договоренностей по контракту (1)</vt:lpstr>
      <vt:lpstr>Плодотворное сотрудничество с заказчиком важнее формальных договоренностей по контракту (2)</vt:lpstr>
      <vt:lpstr>Оперативное реагирование на изменения важнее следования плану</vt:lpstr>
      <vt:lpstr>12 принципов Agile-манифеста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Экстремальное программирование</vt:lpstr>
      <vt:lpstr>XP-процесс</vt:lpstr>
      <vt:lpstr>Принципы XP</vt:lpstr>
      <vt:lpstr>Практики XP</vt:lpstr>
      <vt:lpstr>Практики XP</vt:lpstr>
      <vt:lpstr>Практики XP</vt:lpstr>
      <vt:lpstr>Практики XP</vt:lpstr>
      <vt:lpstr>ХР в картинках</vt:lpstr>
      <vt:lpstr>SCRUM – самый популярный Agile framework</vt:lpstr>
      <vt:lpstr>Scrum</vt:lpstr>
      <vt:lpstr>5 уровней планирования</vt:lpstr>
      <vt:lpstr>Роли Скрам</vt:lpstr>
      <vt:lpstr>Владелец продукта</vt:lpstr>
      <vt:lpstr>Команда разработки</vt:lpstr>
      <vt:lpstr>Внутри команды разработки (team)</vt:lpstr>
      <vt:lpstr>Скрам-мастер</vt:lpstr>
      <vt:lpstr>Особенности команды проекта</vt:lpstr>
      <vt:lpstr>Product Backlog</vt:lpstr>
      <vt:lpstr>Product Backlog</vt:lpstr>
      <vt:lpstr>Спринт (Sprint)</vt:lpstr>
      <vt:lpstr>Спринт</vt:lpstr>
      <vt:lpstr>События в Спринте</vt:lpstr>
      <vt:lpstr>Sprint Backlog</vt:lpstr>
      <vt:lpstr>Планирование (Sprint Planning)</vt:lpstr>
      <vt:lpstr>Оценка</vt:lpstr>
      <vt:lpstr>Покер планирования (Scrum Poker)</vt:lpstr>
      <vt:lpstr>Презентация PowerPoint</vt:lpstr>
      <vt:lpstr>Презентация PowerPoint</vt:lpstr>
      <vt:lpstr>Ежедневный скрам (Daily Scrum)</vt:lpstr>
      <vt:lpstr>Вопросы</vt:lpstr>
      <vt:lpstr>Sprint whiteboard</vt:lpstr>
      <vt:lpstr>Скрам-доска (Scrum Board)</vt:lpstr>
      <vt:lpstr>Демонстрация (ревью)</vt:lpstr>
      <vt:lpstr>Ретроспектива спринта</vt:lpstr>
      <vt:lpstr>Обзор активностей</vt:lpstr>
      <vt:lpstr>Рабочие элементы в методологии Scrum (Microsoft)</vt:lpstr>
      <vt:lpstr>Жизненный цикл проекта ПО</vt:lpstr>
      <vt:lpstr>Меню TFS создания рабочих элементов</vt:lpstr>
      <vt:lpstr>Клиентские сервисы TFS</vt:lpstr>
      <vt:lpstr>Рабочий процесс элемента невыполненной работы</vt:lpstr>
      <vt:lpstr>Связь между рабочими элементами</vt:lpstr>
      <vt:lpstr>Недостатки методологии</vt:lpstr>
      <vt:lpstr>Презентация PowerPoint</vt:lpstr>
      <vt:lpstr>Несовместимость с Agile</vt:lpstr>
      <vt:lpstr>Презентация PowerPoint</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Agile. Scrum.</dc:title>
  <dc:subject/>
  <dc:creator/>
  <cp:keywords/>
  <dc:description/>
  <cp:lastModifiedBy>Виталий Бондаренко</cp:lastModifiedBy>
  <cp:revision>73</cp:revision>
  <dcterms:created xsi:type="dcterms:W3CDTF">2008-11-16T10:29:49Z</dcterms:created>
  <dcterms:modified xsi:type="dcterms:W3CDTF">2019-12-12T20:58:25Z</dcterms:modified>
  <cp:category/>
</cp:coreProperties>
</file>