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56" r:id="rId2"/>
    <p:sldId id="258" r:id="rId3"/>
    <p:sldId id="259" r:id="rId4"/>
    <p:sldId id="261" r:id="rId5"/>
    <p:sldId id="262" r:id="rId6"/>
    <p:sldId id="263" r:id="rId7"/>
    <p:sldId id="264" r:id="rId8"/>
    <p:sldId id="265" r:id="rId9"/>
    <p:sldId id="267" r:id="rId10"/>
    <p:sldId id="268"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Lst>
  <p:sldSz cx="4610100" cy="3460750"/>
  <p:notesSz cx="4610100" cy="34607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66" autoAdjust="0"/>
    <p:restoredTop sz="90945" autoAdjust="0"/>
  </p:normalViewPr>
  <p:slideViewPr>
    <p:cSldViewPr>
      <p:cViewPr varScale="1">
        <p:scale>
          <a:sx n="191" d="100"/>
          <a:sy n="191" d="100"/>
        </p:scale>
        <p:origin x="2088" y="13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1997075" cy="17303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2611438" y="0"/>
            <a:ext cx="1997075" cy="173038"/>
          </a:xfrm>
          <a:prstGeom prst="rect">
            <a:avLst/>
          </a:prstGeom>
        </p:spPr>
        <p:txBody>
          <a:bodyPr vert="horz" lIns="91440" tIns="45720" rIns="91440" bIns="45720" rtlCol="0"/>
          <a:lstStyle>
            <a:lvl1pPr algn="r">
              <a:defRPr sz="1200"/>
            </a:lvl1pPr>
          </a:lstStyle>
          <a:p>
            <a:fld id="{7CDB891D-B648-4069-BE2B-13FC59F0C0F2}" type="datetimeFigureOut">
              <a:rPr lang="ru-RU" smtClean="0"/>
              <a:t>22.09.2021</a:t>
            </a:fld>
            <a:endParaRPr lang="ru-RU"/>
          </a:p>
        </p:txBody>
      </p:sp>
      <p:sp>
        <p:nvSpPr>
          <p:cNvPr id="4" name="Образ слайда 3"/>
          <p:cNvSpPr>
            <a:spLocks noGrp="1" noRot="1" noChangeAspect="1"/>
          </p:cNvSpPr>
          <p:nvPr>
            <p:ph type="sldImg" idx="2"/>
          </p:nvPr>
        </p:nvSpPr>
        <p:spPr>
          <a:xfrm>
            <a:off x="1527175" y="433388"/>
            <a:ext cx="1555750" cy="1166812"/>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460375" y="1665288"/>
            <a:ext cx="3689350" cy="1363662"/>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3287713"/>
            <a:ext cx="1997075" cy="17303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2611438" y="3287713"/>
            <a:ext cx="1997075" cy="173037"/>
          </a:xfrm>
          <a:prstGeom prst="rect">
            <a:avLst/>
          </a:prstGeom>
        </p:spPr>
        <p:txBody>
          <a:bodyPr vert="horz" lIns="91440" tIns="45720" rIns="91440" bIns="45720" rtlCol="0" anchor="b"/>
          <a:lstStyle>
            <a:lvl1pPr algn="r">
              <a:defRPr sz="1200"/>
            </a:lvl1pPr>
          </a:lstStyle>
          <a:p>
            <a:fld id="{F369F392-D9AD-433F-9D3C-2CE940E4ECEA}" type="slidenum">
              <a:rPr lang="ru-RU" smtClean="0"/>
              <a:t>‹#›</a:t>
            </a:fld>
            <a:endParaRPr lang="ru-RU"/>
          </a:p>
        </p:txBody>
      </p:sp>
    </p:spTree>
    <p:extLst>
      <p:ext uri="{BB962C8B-B14F-4D97-AF65-F5344CB8AC3E}">
        <p14:creationId xmlns:p14="http://schemas.microsoft.com/office/powerpoint/2010/main" val="1382280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err="1"/>
              <a:t>анная</a:t>
            </a:r>
            <a:r>
              <a:rPr lang="ru-RU" dirty="0"/>
              <a:t> диаграмма прославилась благодаря тому, что была использована статистом и медицинским реформатором Флоренс Найтингейл во время презентации на тему смертности британских солдат от болезней в период Крымской войны.</a:t>
            </a:r>
          </a:p>
          <a:p>
            <a:r>
              <a:rPr lang="ru-RU" dirty="0"/>
              <a:t>Диаграммы «Роза Найтингейл» строятся на полярной системе координат. Каждая категория или интервал данных делится на радиальном графике на равные сегменты. Насколько каждый из сегментов удален от центра, пропорционально представляемому им значению, зависит от полярных осей. Поэтому каждое кольцо в центре полярной сетки можно использовать в качестве шкалы для определения размера сегмента и увеличения значения. Соответственно, важно обратить внимание на то, что на диаграмме «Роза Найтингейл» значение сегмента выражено площадью, а не радиусом.</a:t>
            </a:r>
            <a:endParaRPr lang="en-US" dirty="0"/>
          </a:p>
          <a:p>
            <a:endParaRPr lang="en-US" dirty="0"/>
          </a:p>
          <a:p>
            <a:r>
              <a:rPr lang="ru-RU" dirty="0"/>
              <a:t>В двадцатом веке величайший вклад в развитие статистики внес не академический ученый, а скромный пивовар из компании «Гиннесс» (</a:t>
            </a:r>
            <a:r>
              <a:rPr lang="ru-RU" dirty="0" err="1"/>
              <a:t>Guinness</a:t>
            </a:r>
            <a:r>
              <a:rPr lang="ru-RU" dirty="0"/>
              <a:t>). Именно он, Уильям </a:t>
            </a:r>
            <a:r>
              <a:rPr lang="ru-RU" dirty="0" err="1"/>
              <a:t>Сили</a:t>
            </a:r>
            <a:r>
              <a:rPr lang="ru-RU" dirty="0"/>
              <a:t> </a:t>
            </a:r>
            <a:r>
              <a:rPr lang="ru-RU" dirty="0" err="1"/>
              <a:t>Госсет</a:t>
            </a:r>
            <a:r>
              <a:rPr lang="ru-RU" dirty="0"/>
              <a:t> (William </a:t>
            </a:r>
            <a:r>
              <a:rPr lang="ru-RU" dirty="0" err="1"/>
              <a:t>Sealy</a:t>
            </a:r>
            <a:r>
              <a:rPr lang="ru-RU" dirty="0"/>
              <a:t> </a:t>
            </a:r>
            <a:r>
              <a:rPr lang="ru-RU" dirty="0" err="1"/>
              <a:t>Gosset</a:t>
            </a:r>
            <a:r>
              <a:rPr lang="ru-RU" dirty="0"/>
              <a:t>), ввел в эту научную дисциплину понятие статистической значимости (</a:t>
            </a:r>
            <a:r>
              <a:rPr lang="ru-RU" dirty="0" err="1"/>
              <a:t>statistical</a:t>
            </a:r>
            <a:r>
              <a:rPr lang="ru-RU" dirty="0"/>
              <a:t> </a:t>
            </a:r>
            <a:r>
              <a:rPr lang="ru-RU" dirty="0" err="1"/>
              <a:t>significance</a:t>
            </a:r>
            <a:r>
              <a:rPr lang="ru-RU" dirty="0"/>
              <a:t>), разработал систему промышленного контроля качества и метод эффективного планирования экспериментов, а также изобрел метод последовательной проверки качества пива.</a:t>
            </a:r>
          </a:p>
          <a:p>
            <a:r>
              <a:rPr lang="ru-RU"/>
              <a:t>Поскольку </a:t>
            </a:r>
            <a:r>
              <a:rPr lang="ru-RU" dirty="0" err="1"/>
              <a:t>Госсет</a:t>
            </a:r>
            <a:r>
              <a:rPr lang="ru-RU" dirty="0"/>
              <a:t> публиковал свои работы под псевдонимом, его настоящее имя незнакомо большинству из тех, кто часто пользуется его самым известным открытием: </a:t>
            </a:r>
            <a:r>
              <a:rPr lang="ru-RU" dirty="0" err="1"/>
              <a:t>Госсет</a:t>
            </a:r>
            <a:r>
              <a:rPr lang="ru-RU" dirty="0"/>
              <a:t> был тем самым «Студентом», чье имя (точнее, псевдоним) носит метод корректной экстраполяции числовых значений, взятых из небольшой выборки данных — t-тест Стьюдента (</a:t>
            </a:r>
            <a:r>
              <a:rPr lang="ru-RU" dirty="0" err="1"/>
              <a:t>Student’s</a:t>
            </a:r>
            <a:r>
              <a:rPr lang="ru-RU" dirty="0"/>
              <a:t> T-Test).</a:t>
            </a:r>
          </a:p>
        </p:txBody>
      </p:sp>
      <p:sp>
        <p:nvSpPr>
          <p:cNvPr id="4" name="Номер слайда 3"/>
          <p:cNvSpPr>
            <a:spLocks noGrp="1"/>
          </p:cNvSpPr>
          <p:nvPr>
            <p:ph type="sldNum" sz="quarter" idx="5"/>
          </p:nvPr>
        </p:nvSpPr>
        <p:spPr/>
        <p:txBody>
          <a:bodyPr/>
          <a:lstStyle/>
          <a:p>
            <a:fld id="{F369F392-D9AD-433F-9D3C-2CE940E4ECEA}" type="slidenum">
              <a:rPr lang="ru-RU" smtClean="0"/>
              <a:t>4</a:t>
            </a:fld>
            <a:endParaRPr lang="ru-RU"/>
          </a:p>
        </p:txBody>
      </p:sp>
    </p:spTree>
    <p:extLst>
      <p:ext uri="{BB962C8B-B14F-4D97-AF65-F5344CB8AC3E}">
        <p14:creationId xmlns:p14="http://schemas.microsoft.com/office/powerpoint/2010/main" val="3012096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43902" y="755520"/>
            <a:ext cx="3522294" cy="471805"/>
          </a:xfrm>
          <a:prstGeom prst="rect">
            <a:avLst/>
          </a:prstGeom>
        </p:spPr>
        <p:txBody>
          <a:bodyPr wrap="square" lIns="0" tIns="0" rIns="0" bIns="0">
            <a:spAutoFit/>
          </a:bodyPr>
          <a:lstStyle>
            <a:lvl1pPr>
              <a:defRPr sz="1400" b="0" i="0">
                <a:solidFill>
                  <a:srgbClr val="3333B2"/>
                </a:solidFill>
                <a:latin typeface="Calibri"/>
                <a:cs typeface="Calibri"/>
              </a:defRPr>
            </a:lvl1pPr>
          </a:lstStyle>
          <a:p>
            <a:endParaRPr/>
          </a:p>
        </p:txBody>
      </p:sp>
      <p:sp>
        <p:nvSpPr>
          <p:cNvPr id="3" name="Holder 3"/>
          <p:cNvSpPr>
            <a:spLocks noGrp="1"/>
          </p:cNvSpPr>
          <p:nvPr>
            <p:ph type="subTitle" idx="4"/>
          </p:nvPr>
        </p:nvSpPr>
        <p:spPr>
          <a:xfrm>
            <a:off x="691515" y="1938020"/>
            <a:ext cx="3227070" cy="86518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9/22/2021</a:t>
            </a:fld>
            <a:endParaRPr lang="en-US"/>
          </a:p>
        </p:txBody>
      </p:sp>
      <p:sp>
        <p:nvSpPr>
          <p:cNvPr id="6" name="Holder 6"/>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400" b="0" i="0">
                <a:solidFill>
                  <a:srgbClr val="3333B2"/>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1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9/22/2021</a:t>
            </a:fld>
            <a:endParaRPr lang="en-US"/>
          </a:p>
        </p:txBody>
      </p:sp>
      <p:sp>
        <p:nvSpPr>
          <p:cNvPr id="6" name="Holder 6"/>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400" b="0" i="0">
                <a:solidFill>
                  <a:srgbClr val="3333B2"/>
                </a:solidFill>
                <a:latin typeface="Calibri"/>
                <a:cs typeface="Calibri"/>
              </a:defRPr>
            </a:lvl1pPr>
          </a:lstStyle>
          <a:p>
            <a:endParaRPr/>
          </a:p>
        </p:txBody>
      </p:sp>
      <p:sp>
        <p:nvSpPr>
          <p:cNvPr id="3" name="Holder 3"/>
          <p:cNvSpPr>
            <a:spLocks noGrp="1"/>
          </p:cNvSpPr>
          <p:nvPr>
            <p:ph sz="half" idx="2"/>
          </p:nvPr>
        </p:nvSpPr>
        <p:spPr>
          <a:xfrm>
            <a:off x="230505" y="795972"/>
            <a:ext cx="2005393" cy="228409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2374201" y="795972"/>
            <a:ext cx="2005393" cy="2284095"/>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9/22/2021</a:t>
            </a:fld>
            <a:endParaRPr lang="en-US"/>
          </a:p>
        </p:txBody>
      </p:sp>
      <p:sp>
        <p:nvSpPr>
          <p:cNvPr id="7" name="Holder 7"/>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400" b="0" i="0">
                <a:solidFill>
                  <a:srgbClr val="3333B2"/>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9/22/2021</a:t>
            </a:fld>
            <a:endParaRPr lang="en-US"/>
          </a:p>
        </p:txBody>
      </p:sp>
      <p:sp>
        <p:nvSpPr>
          <p:cNvPr id="5" name="Holder 5"/>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9/22/2021</a:t>
            </a:fld>
            <a:endParaRPr lang="en-US"/>
          </a:p>
        </p:txBody>
      </p:sp>
      <p:sp>
        <p:nvSpPr>
          <p:cNvPr id="4" name="Holder 4"/>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95300" y="74546"/>
            <a:ext cx="4375785" cy="471805"/>
          </a:xfrm>
          <a:prstGeom prst="rect">
            <a:avLst/>
          </a:prstGeom>
        </p:spPr>
        <p:txBody>
          <a:bodyPr wrap="square" lIns="0" tIns="0" rIns="0" bIns="0">
            <a:spAutoFit/>
          </a:bodyPr>
          <a:lstStyle>
            <a:lvl1pPr>
              <a:defRPr sz="1400" b="0" i="0">
                <a:solidFill>
                  <a:srgbClr val="3333B2"/>
                </a:solidFill>
                <a:latin typeface="Calibri"/>
                <a:cs typeface="Calibri"/>
              </a:defRPr>
            </a:lvl1pPr>
          </a:lstStyle>
          <a:p>
            <a:endParaRPr/>
          </a:p>
        </p:txBody>
      </p:sp>
      <p:sp>
        <p:nvSpPr>
          <p:cNvPr id="3" name="Holder 3"/>
          <p:cNvSpPr>
            <a:spLocks noGrp="1"/>
          </p:cNvSpPr>
          <p:nvPr>
            <p:ph type="body" idx="1"/>
          </p:nvPr>
        </p:nvSpPr>
        <p:spPr>
          <a:xfrm>
            <a:off x="322630" y="964017"/>
            <a:ext cx="3964838" cy="1203960"/>
          </a:xfrm>
          <a:prstGeom prst="rect">
            <a:avLst/>
          </a:prstGeom>
        </p:spPr>
        <p:txBody>
          <a:bodyPr wrap="square" lIns="0" tIns="0" rIns="0" bIns="0">
            <a:spAutoFit/>
          </a:bodyPr>
          <a:lstStyle>
            <a:lvl1pPr>
              <a:defRPr sz="11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1567434" y="3218497"/>
            <a:ext cx="1475232" cy="17303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230505" y="3218497"/>
            <a:ext cx="1060323" cy="17303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9/22/2021</a:t>
            </a:fld>
            <a:endParaRPr lang="en-US"/>
          </a:p>
        </p:txBody>
      </p:sp>
      <p:sp>
        <p:nvSpPr>
          <p:cNvPr id="6" name="Holder 6"/>
          <p:cNvSpPr>
            <a:spLocks noGrp="1"/>
          </p:cNvSpPr>
          <p:nvPr>
            <p:ph type="sldNum" sz="quarter" idx="7"/>
          </p:nvPr>
        </p:nvSpPr>
        <p:spPr>
          <a:xfrm>
            <a:off x="4321784" y="3257303"/>
            <a:ext cx="188595" cy="194310"/>
          </a:xfrm>
          <a:prstGeom prst="rect">
            <a:avLst/>
          </a:prstGeom>
        </p:spPr>
        <p:txBody>
          <a:bodyPr wrap="square" lIns="0" tIns="0" rIns="0" bIns="0">
            <a:spAutoFit/>
          </a:bodyPr>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hyperlink" Target="http://r-analytics.blogspot.com/" TargetMode="External"/><Relationship Id="rId2" Type="http://schemas.openxmlformats.org/officeDocument/2006/relationships/hyperlink" Target="http://www.statmethods.net/"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hyperlink" Target="https://republic.ru/specials/data-economics/articles/learning_to_count/"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cran.r-project.org/web/views/" TargetMode="External"/><Relationship Id="rId2" Type="http://schemas.openxmlformats.org/officeDocument/2006/relationships/hyperlink" Target="https://cran.r-project.org/" TargetMode="Externa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hyperlink" Target="https://www.rstudio.com/products/RStudio/"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76250" y="587375"/>
            <a:ext cx="3657600" cy="873957"/>
          </a:xfrm>
          <a:prstGeom prst="rect">
            <a:avLst/>
          </a:prstGeom>
        </p:spPr>
        <p:txBody>
          <a:bodyPr vert="horz" wrap="square" lIns="0" tIns="17145" rIns="0" bIns="0" rtlCol="0">
            <a:spAutoFit/>
          </a:bodyPr>
          <a:lstStyle/>
          <a:p>
            <a:pPr algn="ctr">
              <a:lnSpc>
                <a:spcPct val="100000"/>
              </a:lnSpc>
              <a:spcBef>
                <a:spcPts val="135"/>
              </a:spcBef>
            </a:pPr>
            <a:r>
              <a:rPr dirty="0">
                <a:solidFill>
                  <a:srgbClr val="3333B2"/>
                </a:solidFill>
                <a:latin typeface="Calibri"/>
                <a:cs typeface="Calibri"/>
              </a:rPr>
              <a:t>Знакомство </a:t>
            </a:r>
            <a:r>
              <a:rPr spc="10" dirty="0">
                <a:solidFill>
                  <a:srgbClr val="3333B2"/>
                </a:solidFill>
                <a:latin typeface="Calibri"/>
                <a:cs typeface="Calibri"/>
              </a:rPr>
              <a:t>с </a:t>
            </a:r>
            <a:r>
              <a:rPr spc="25" dirty="0">
                <a:solidFill>
                  <a:srgbClr val="3333B2"/>
                </a:solidFill>
                <a:latin typeface="Calibri"/>
                <a:cs typeface="Calibri"/>
              </a:rPr>
              <a:t>Data </a:t>
            </a:r>
            <a:r>
              <a:rPr spc="-10" dirty="0">
                <a:solidFill>
                  <a:srgbClr val="3333B2"/>
                </a:solidFill>
                <a:latin typeface="Calibri"/>
                <a:cs typeface="Calibri"/>
              </a:rPr>
              <a:t>Mining </a:t>
            </a:r>
            <a:r>
              <a:rPr spc="-25" dirty="0">
                <a:solidFill>
                  <a:srgbClr val="3333B2"/>
                </a:solidFill>
                <a:latin typeface="Calibri"/>
                <a:cs typeface="Calibri"/>
              </a:rPr>
              <a:t>и</a:t>
            </a:r>
            <a:r>
              <a:rPr spc="25" dirty="0">
                <a:solidFill>
                  <a:srgbClr val="3333B2"/>
                </a:solidFill>
                <a:latin typeface="Calibri"/>
                <a:cs typeface="Calibri"/>
              </a:rPr>
              <a:t> </a:t>
            </a:r>
            <a:r>
              <a:rPr spc="120" dirty="0">
                <a:solidFill>
                  <a:srgbClr val="3333B2"/>
                </a:solidFill>
                <a:latin typeface="Calibri"/>
                <a:cs typeface="Calibri"/>
              </a:rPr>
              <a:t>R</a:t>
            </a:r>
            <a:endParaRPr lang="ru-RU" spc="120" dirty="0">
              <a:solidFill>
                <a:srgbClr val="3333B2"/>
              </a:solidFill>
              <a:latin typeface="Calibri"/>
              <a:cs typeface="Calibri"/>
            </a:endParaRPr>
          </a:p>
          <a:p>
            <a:pPr algn="ctr">
              <a:lnSpc>
                <a:spcPct val="100000"/>
              </a:lnSpc>
              <a:spcBef>
                <a:spcPts val="135"/>
              </a:spcBef>
            </a:pPr>
            <a:endParaRPr lang="ru-RU" spc="120" dirty="0">
              <a:solidFill>
                <a:srgbClr val="3333B2"/>
              </a:solidFill>
              <a:latin typeface="Calibri"/>
              <a:cs typeface="Calibri"/>
            </a:endParaRPr>
          </a:p>
          <a:p>
            <a:pPr algn="ctr">
              <a:lnSpc>
                <a:spcPct val="100000"/>
              </a:lnSpc>
              <a:spcBef>
                <a:spcPts val="135"/>
              </a:spcBef>
            </a:pPr>
            <a:r>
              <a:rPr lang="ru-RU" spc="120" dirty="0">
                <a:solidFill>
                  <a:srgbClr val="3333B2"/>
                </a:solidFill>
                <a:latin typeface="Calibri"/>
                <a:cs typeface="Calibri"/>
              </a:rPr>
              <a:t>Разведочный анализ данных</a:t>
            </a:r>
            <a:endParaRPr dirty="0">
              <a:latin typeface="Calibri"/>
              <a:cs typeface="Calibri"/>
            </a:endParaRPr>
          </a:p>
        </p:txBody>
      </p:sp>
      <p:sp>
        <p:nvSpPr>
          <p:cNvPr id="3" name="object 3"/>
          <p:cNvSpPr txBox="1"/>
          <p:nvPr/>
        </p:nvSpPr>
        <p:spPr>
          <a:xfrm>
            <a:off x="1979460" y="2141765"/>
            <a:ext cx="652780" cy="180819"/>
          </a:xfrm>
          <a:prstGeom prst="rect">
            <a:avLst/>
          </a:prstGeom>
        </p:spPr>
        <p:txBody>
          <a:bodyPr vert="horz" wrap="square" lIns="0" tIns="11430" rIns="0" bIns="0" rtlCol="0">
            <a:spAutoFit/>
          </a:bodyPr>
          <a:lstStyle/>
          <a:p>
            <a:pPr marL="12700">
              <a:lnSpc>
                <a:spcPct val="100000"/>
              </a:lnSpc>
              <a:spcBef>
                <a:spcPts val="90"/>
              </a:spcBef>
            </a:pPr>
            <a:r>
              <a:rPr lang="ru-RU" sz="1100" dirty="0">
                <a:latin typeface="Calibri"/>
                <a:cs typeface="Calibri"/>
              </a:rPr>
              <a:t>Лекция 1</a:t>
            </a:r>
            <a:endParaRPr sz="1100" dirty="0">
              <a:latin typeface="Calibri"/>
              <a:cs typeface="Calibri"/>
            </a:endParaRPr>
          </a:p>
        </p:txBody>
      </p:sp>
      <p:sp>
        <p:nvSpPr>
          <p:cNvPr id="4" name="TextBox 3">
            <a:extLst>
              <a:ext uri="{FF2B5EF4-FFF2-40B4-BE49-F238E27FC236}">
                <a16:creationId xmlns:a16="http://schemas.microsoft.com/office/drawing/2014/main" id="{AFBF14DB-EF0E-43E6-8074-6F48F118AE00}"/>
              </a:ext>
            </a:extLst>
          </p:cNvPr>
          <p:cNvSpPr txBox="1"/>
          <p:nvPr/>
        </p:nvSpPr>
        <p:spPr>
          <a:xfrm>
            <a:off x="1738869" y="2949575"/>
            <a:ext cx="1132361" cy="276999"/>
          </a:xfrm>
          <a:prstGeom prst="rect">
            <a:avLst/>
          </a:prstGeom>
          <a:noFill/>
        </p:spPr>
        <p:txBody>
          <a:bodyPr wrap="none" rtlCol="0">
            <a:spAutoFit/>
          </a:bodyPr>
          <a:lstStyle/>
          <a:p>
            <a:r>
              <a:rPr lang="en-US" sz="1200" dirty="0"/>
              <a:t>http://dm-kt.tk</a:t>
            </a:r>
            <a:endParaRPr lang="ru-RU" sz="1200" dirty="0"/>
          </a:p>
        </p:txBody>
      </p:sp>
    </p:spTree>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10</a:t>
            </a:fld>
            <a:endParaRPr spc="-20" dirty="0"/>
          </a:p>
        </p:txBody>
      </p:sp>
      <p:sp>
        <p:nvSpPr>
          <p:cNvPr id="2" name="object 2"/>
          <p:cNvSpPr txBox="1"/>
          <p:nvPr/>
        </p:nvSpPr>
        <p:spPr>
          <a:xfrm>
            <a:off x="95300" y="74546"/>
            <a:ext cx="511175" cy="244475"/>
          </a:xfrm>
          <a:prstGeom prst="rect">
            <a:avLst/>
          </a:prstGeom>
        </p:spPr>
        <p:txBody>
          <a:bodyPr vert="horz" wrap="square" lIns="0" tIns="17145" rIns="0" bIns="0" rtlCol="0">
            <a:spAutoFit/>
          </a:bodyPr>
          <a:lstStyle/>
          <a:p>
            <a:pPr marL="12700">
              <a:lnSpc>
                <a:spcPct val="100000"/>
              </a:lnSpc>
              <a:spcBef>
                <a:spcPts val="135"/>
              </a:spcBef>
            </a:pPr>
            <a:r>
              <a:rPr sz="1400" spc="30" dirty="0">
                <a:solidFill>
                  <a:srgbClr val="3333B2"/>
                </a:solidFill>
                <a:latin typeface="Calibri"/>
                <a:cs typeface="Calibri"/>
              </a:rPr>
              <a:t>Сайты</a:t>
            </a:r>
            <a:endParaRPr sz="1400">
              <a:latin typeface="Calibri"/>
              <a:cs typeface="Calibri"/>
            </a:endParaRPr>
          </a:p>
        </p:txBody>
      </p:sp>
      <p:sp>
        <p:nvSpPr>
          <p:cNvPr id="3" name="object 3"/>
          <p:cNvSpPr txBox="1"/>
          <p:nvPr/>
        </p:nvSpPr>
        <p:spPr>
          <a:xfrm>
            <a:off x="476389" y="1287562"/>
            <a:ext cx="3401695" cy="535940"/>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5" dirty="0">
                <a:latin typeface="Calibri"/>
                <a:cs typeface="Calibri"/>
                <a:hlinkClick r:id="rId2"/>
              </a:rPr>
              <a:t>http://www.statmethods.net/ </a:t>
            </a:r>
            <a:r>
              <a:rPr sz="1100" spc="535" dirty="0">
                <a:latin typeface="Calibri"/>
                <a:cs typeface="Calibri"/>
              </a:rPr>
              <a:t>- </a:t>
            </a:r>
            <a:r>
              <a:rPr sz="1100" spc="10" dirty="0">
                <a:latin typeface="Calibri"/>
                <a:cs typeface="Calibri"/>
              </a:rPr>
              <a:t>сайт</a:t>
            </a:r>
            <a:r>
              <a:rPr sz="1100" spc="-135" dirty="0">
                <a:latin typeface="Calibri"/>
                <a:cs typeface="Calibri"/>
              </a:rPr>
              <a:t> </a:t>
            </a:r>
            <a:r>
              <a:rPr sz="1100" dirty="0">
                <a:latin typeface="Calibri"/>
                <a:cs typeface="Calibri"/>
              </a:rPr>
              <a:t>Кабакова.</a:t>
            </a:r>
            <a:endParaRPr sz="1100">
              <a:latin typeface="Calibri"/>
              <a:cs typeface="Calibri"/>
            </a:endParaRPr>
          </a:p>
          <a:p>
            <a:pPr marL="160655" marR="5080" indent="-148590">
              <a:lnSpc>
                <a:spcPct val="102600"/>
              </a:lnSpc>
            </a:pPr>
            <a:r>
              <a:rPr sz="1200" spc="-135" baseline="6944" dirty="0">
                <a:solidFill>
                  <a:srgbClr val="3333B2"/>
                </a:solidFill>
                <a:latin typeface="Lucida Sans Unicode"/>
                <a:cs typeface="Lucida Sans Unicode"/>
              </a:rPr>
              <a:t>► </a:t>
            </a:r>
            <a:r>
              <a:rPr sz="1100" spc="5" dirty="0">
                <a:latin typeface="Calibri"/>
                <a:cs typeface="Calibri"/>
                <a:hlinkClick r:id="rId3"/>
              </a:rPr>
              <a:t>http://r-analytics.blogspot.com/ </a:t>
            </a:r>
            <a:r>
              <a:rPr sz="1100" spc="535" dirty="0">
                <a:latin typeface="Calibri"/>
                <a:cs typeface="Calibri"/>
              </a:rPr>
              <a:t>- </a:t>
            </a:r>
            <a:r>
              <a:rPr sz="1100" spc="10" dirty="0">
                <a:latin typeface="Calibri"/>
                <a:cs typeface="Calibri"/>
              </a:rPr>
              <a:t>сайт </a:t>
            </a:r>
            <a:r>
              <a:rPr sz="1100" spc="-5" dirty="0">
                <a:latin typeface="Calibri"/>
                <a:cs typeface="Calibri"/>
              </a:rPr>
              <a:t>Мастицкого </a:t>
            </a:r>
            <a:r>
              <a:rPr sz="1100" spc="-20" dirty="0">
                <a:latin typeface="Calibri"/>
                <a:cs typeface="Calibri"/>
              </a:rPr>
              <a:t>и  </a:t>
            </a:r>
            <a:r>
              <a:rPr sz="1100" spc="15" dirty="0">
                <a:latin typeface="Calibri"/>
                <a:cs typeface="Calibri"/>
              </a:rPr>
              <a:t>Шитикова.</a:t>
            </a:r>
            <a:endParaRPr sz="1100">
              <a:latin typeface="Calibri"/>
              <a:cs typeface="Calibri"/>
            </a:endParaRPr>
          </a:p>
        </p:txBody>
      </p:sp>
    </p:spTree>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11</a:t>
            </a:fld>
            <a:endParaRPr spc="-20" dirty="0"/>
          </a:p>
        </p:txBody>
      </p:sp>
      <p:sp>
        <p:nvSpPr>
          <p:cNvPr id="2" name="object 2"/>
          <p:cNvSpPr txBox="1"/>
          <p:nvPr/>
        </p:nvSpPr>
        <p:spPr>
          <a:xfrm>
            <a:off x="697445" y="1149385"/>
            <a:ext cx="3214370" cy="927735"/>
          </a:xfrm>
          <a:prstGeom prst="rect">
            <a:avLst/>
          </a:prstGeom>
        </p:spPr>
        <p:txBody>
          <a:bodyPr vert="horz" wrap="square" lIns="0" tIns="2540" rIns="0" bIns="0" rtlCol="0">
            <a:spAutoFit/>
          </a:bodyPr>
          <a:lstStyle/>
          <a:p>
            <a:pPr marL="12065" marR="5080" indent="-2540" algn="ctr">
              <a:lnSpc>
                <a:spcPct val="106700"/>
              </a:lnSpc>
              <a:spcBef>
                <a:spcPts val="20"/>
              </a:spcBef>
            </a:pPr>
            <a:r>
              <a:rPr sz="1400" spc="-40" dirty="0">
                <a:solidFill>
                  <a:srgbClr val="3333B2"/>
                </a:solidFill>
                <a:latin typeface="Calibri"/>
                <a:cs typeface="Calibri"/>
                <a:hlinkClick r:id="rId2" action="ppaction://hlinksldjump"/>
              </a:rPr>
              <a:t>Предупреждение! </a:t>
            </a:r>
            <a:r>
              <a:rPr sz="1400" spc="-10" dirty="0">
                <a:solidFill>
                  <a:srgbClr val="3333B2"/>
                </a:solidFill>
                <a:latin typeface="Calibri"/>
                <a:cs typeface="Calibri"/>
                <a:hlinkClick r:id="rId2" action="ppaction://hlinksldjump"/>
              </a:rPr>
              <a:t>Самые </a:t>
            </a:r>
            <a:r>
              <a:rPr sz="1400" spc="-15" dirty="0">
                <a:solidFill>
                  <a:srgbClr val="3333B2"/>
                </a:solidFill>
                <a:latin typeface="Calibri"/>
                <a:cs typeface="Calibri"/>
                <a:hlinkClick r:id="rId2" action="ppaction://hlinksldjump"/>
              </a:rPr>
              <a:t>аккуратные </a:t>
            </a:r>
            <a:r>
              <a:rPr sz="1400" spc="-15" dirty="0">
                <a:solidFill>
                  <a:srgbClr val="3333B2"/>
                </a:solidFill>
                <a:latin typeface="Calibri"/>
                <a:cs typeface="Calibri"/>
              </a:rPr>
              <a:t> </a:t>
            </a:r>
            <a:r>
              <a:rPr sz="1400" spc="-20" dirty="0">
                <a:solidFill>
                  <a:srgbClr val="3333B2"/>
                </a:solidFill>
                <a:latin typeface="Calibri"/>
                <a:cs typeface="Calibri"/>
                <a:hlinkClick r:id="rId2" action="ppaction://hlinksldjump"/>
              </a:rPr>
              <a:t>исследования, </a:t>
            </a:r>
            <a:r>
              <a:rPr sz="1400" spc="-35" dirty="0">
                <a:solidFill>
                  <a:srgbClr val="3333B2"/>
                </a:solidFill>
                <a:latin typeface="Calibri"/>
                <a:cs typeface="Calibri"/>
                <a:hlinkClick r:id="rId2" action="ppaction://hlinksldjump"/>
              </a:rPr>
              <a:t>основанные на </a:t>
            </a:r>
            <a:r>
              <a:rPr sz="1400" spc="-30" dirty="0">
                <a:solidFill>
                  <a:srgbClr val="3333B2"/>
                </a:solidFill>
                <a:latin typeface="Calibri"/>
                <a:cs typeface="Calibri"/>
                <a:hlinkClick r:id="rId2" action="ppaction://hlinksldjump"/>
              </a:rPr>
              <a:t>неграмотно </a:t>
            </a:r>
            <a:r>
              <a:rPr sz="1400" spc="-30" dirty="0">
                <a:solidFill>
                  <a:srgbClr val="3333B2"/>
                </a:solidFill>
                <a:latin typeface="Calibri"/>
                <a:cs typeface="Calibri"/>
              </a:rPr>
              <a:t> </a:t>
            </a:r>
            <a:r>
              <a:rPr sz="1400" spc="-25" dirty="0">
                <a:solidFill>
                  <a:srgbClr val="3333B2"/>
                </a:solidFill>
                <a:latin typeface="Calibri"/>
                <a:cs typeface="Calibri"/>
                <a:hlinkClick r:id="rId2" action="ppaction://hlinksldjump"/>
              </a:rPr>
              <a:t>собранных </a:t>
            </a:r>
            <a:r>
              <a:rPr sz="1400" spc="-20" dirty="0">
                <a:solidFill>
                  <a:srgbClr val="3333B2"/>
                </a:solidFill>
                <a:latin typeface="Calibri"/>
                <a:cs typeface="Calibri"/>
                <a:hlinkClick r:id="rId2" action="ppaction://hlinksldjump"/>
              </a:rPr>
              <a:t>данных, </a:t>
            </a:r>
            <a:r>
              <a:rPr sz="1400" spc="-70" dirty="0">
                <a:solidFill>
                  <a:srgbClr val="3333B2"/>
                </a:solidFill>
                <a:latin typeface="Calibri"/>
                <a:cs typeface="Calibri"/>
                <a:hlinkClick r:id="rId2" action="ppaction://hlinksldjump"/>
              </a:rPr>
              <a:t>не </a:t>
            </a:r>
            <a:r>
              <a:rPr sz="1400" spc="-10" dirty="0">
                <a:solidFill>
                  <a:srgbClr val="3333B2"/>
                </a:solidFill>
                <a:latin typeface="Calibri"/>
                <a:cs typeface="Calibri"/>
                <a:hlinkClick r:id="rId2" action="ppaction://hlinksldjump"/>
              </a:rPr>
              <a:t>позволяют </a:t>
            </a:r>
            <a:r>
              <a:rPr sz="1400" spc="-20" dirty="0">
                <a:solidFill>
                  <a:srgbClr val="3333B2"/>
                </a:solidFill>
                <a:latin typeface="Calibri"/>
                <a:cs typeface="Calibri"/>
                <a:hlinkClick r:id="rId2" action="ppaction://hlinksldjump"/>
              </a:rPr>
              <a:t>сделать </a:t>
            </a:r>
            <a:r>
              <a:rPr sz="1400" spc="-20" dirty="0">
                <a:solidFill>
                  <a:srgbClr val="3333B2"/>
                </a:solidFill>
                <a:latin typeface="Calibri"/>
                <a:cs typeface="Calibri"/>
              </a:rPr>
              <a:t> </a:t>
            </a:r>
            <a:r>
              <a:rPr sz="1400" spc="-20" dirty="0">
                <a:solidFill>
                  <a:srgbClr val="3333B2"/>
                </a:solidFill>
                <a:latin typeface="Calibri"/>
                <a:cs typeface="Calibri"/>
                <a:hlinkClick r:id="rId2" action="ppaction://hlinksldjump"/>
              </a:rPr>
              <a:t>каких-либо</a:t>
            </a:r>
            <a:r>
              <a:rPr sz="1400" spc="130" dirty="0">
                <a:solidFill>
                  <a:srgbClr val="3333B2"/>
                </a:solidFill>
                <a:latin typeface="Calibri"/>
                <a:cs typeface="Calibri"/>
                <a:hlinkClick r:id="rId2" action="ppaction://hlinksldjump"/>
              </a:rPr>
              <a:t> </a:t>
            </a:r>
            <a:r>
              <a:rPr sz="1400" spc="-35" dirty="0">
                <a:solidFill>
                  <a:srgbClr val="3333B2"/>
                </a:solidFill>
                <a:latin typeface="Calibri"/>
                <a:cs typeface="Calibri"/>
                <a:hlinkClick r:id="rId2" action="ppaction://hlinksldjump"/>
              </a:rPr>
              <a:t>выводов.</a:t>
            </a:r>
            <a:endParaRPr sz="1400">
              <a:latin typeface="Calibri"/>
              <a:cs typeface="Calibri"/>
            </a:endParaRPr>
          </a:p>
        </p:txBody>
      </p:sp>
    </p:spTree>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ctrTitle"/>
          </p:nvPr>
        </p:nvSpPr>
        <p:spPr>
          <a:xfrm>
            <a:off x="543902" y="755520"/>
            <a:ext cx="3522294" cy="878510"/>
          </a:xfrm>
          <a:prstGeom prst="rect">
            <a:avLst/>
          </a:prstGeom>
        </p:spPr>
        <p:txBody>
          <a:bodyPr vert="horz" wrap="square" lIns="0" tIns="2540" rIns="0" bIns="0" rtlCol="0">
            <a:spAutoFit/>
          </a:bodyPr>
          <a:lstStyle/>
          <a:p>
            <a:pPr marR="5080" algn="ctr">
              <a:lnSpc>
                <a:spcPct val="106700"/>
              </a:lnSpc>
              <a:spcBef>
                <a:spcPts val="20"/>
              </a:spcBef>
            </a:pPr>
            <a:r>
              <a:rPr sz="1800" spc="-10" dirty="0"/>
              <a:t>Разведочная </a:t>
            </a:r>
            <a:r>
              <a:rPr sz="1800" spc="15" dirty="0"/>
              <a:t>статистика. </a:t>
            </a:r>
            <a:br>
              <a:rPr lang="ru-RU" sz="1800" spc="15" dirty="0"/>
            </a:br>
            <a:br>
              <a:rPr lang="ru-RU" sz="1800" spc="15" dirty="0"/>
            </a:br>
            <a:r>
              <a:rPr sz="1800" spc="-20" dirty="0" err="1"/>
              <a:t>Набор</a:t>
            </a:r>
            <a:r>
              <a:rPr sz="1800" spc="-20" dirty="0"/>
              <a:t> </a:t>
            </a:r>
            <a:r>
              <a:rPr sz="1800" spc="-30" dirty="0"/>
              <a:t>данных </a:t>
            </a:r>
            <a:r>
              <a:rPr sz="1800" dirty="0"/>
              <a:t>Swiss  </a:t>
            </a:r>
            <a:r>
              <a:rPr sz="1800" spc="30" dirty="0"/>
              <a:t>Bank</a:t>
            </a:r>
            <a:r>
              <a:rPr sz="1800" spc="130" dirty="0"/>
              <a:t> </a:t>
            </a:r>
            <a:r>
              <a:rPr sz="1800" spc="-10" dirty="0"/>
              <a:t>Notes.</a:t>
            </a:r>
          </a:p>
        </p:txBody>
      </p:sp>
    </p:spTree>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518920" cy="244475"/>
          </a:xfrm>
          <a:prstGeom prst="rect">
            <a:avLst/>
          </a:prstGeom>
        </p:spPr>
        <p:txBody>
          <a:bodyPr vert="horz" wrap="square" lIns="0" tIns="17145" rIns="0" bIns="0" rtlCol="0">
            <a:spAutoFit/>
          </a:bodyPr>
          <a:lstStyle/>
          <a:p>
            <a:pPr marL="12700">
              <a:lnSpc>
                <a:spcPct val="100000"/>
              </a:lnSpc>
              <a:spcBef>
                <a:spcPts val="135"/>
              </a:spcBef>
            </a:pPr>
            <a:r>
              <a:rPr dirty="0"/>
              <a:t>1. </a:t>
            </a:r>
            <a:r>
              <a:rPr spc="20" dirty="0"/>
              <a:t>Загрузка</a:t>
            </a:r>
            <a:r>
              <a:rPr spc="35" dirty="0"/>
              <a:t> </a:t>
            </a:r>
            <a:r>
              <a:rPr spc="-25" dirty="0"/>
              <a:t>данных</a:t>
            </a:r>
          </a:p>
        </p:txBody>
      </p:sp>
      <p:sp>
        <p:nvSpPr>
          <p:cNvPr id="3" name="object 3"/>
          <p:cNvSpPr txBox="1"/>
          <p:nvPr/>
        </p:nvSpPr>
        <p:spPr>
          <a:xfrm>
            <a:off x="347294" y="314044"/>
            <a:ext cx="3830320" cy="363855"/>
          </a:xfrm>
          <a:prstGeom prst="rect">
            <a:avLst/>
          </a:prstGeom>
        </p:spPr>
        <p:txBody>
          <a:bodyPr vert="horz" wrap="square" lIns="0" tIns="6985" rIns="0" bIns="0" rtlCol="0">
            <a:spAutoFit/>
          </a:bodyPr>
          <a:lstStyle/>
          <a:p>
            <a:pPr marL="12700" marR="5080">
              <a:lnSpc>
                <a:spcPct val="102600"/>
              </a:lnSpc>
              <a:spcBef>
                <a:spcPts val="55"/>
              </a:spcBef>
            </a:pPr>
            <a:r>
              <a:rPr sz="1100" spc="105" dirty="0">
                <a:latin typeface="Calibri"/>
                <a:cs typeface="Calibri"/>
              </a:rPr>
              <a:t>С </a:t>
            </a:r>
            <a:r>
              <a:rPr sz="1100" spc="100" dirty="0">
                <a:latin typeface="Calibri"/>
                <a:cs typeface="Calibri"/>
              </a:rPr>
              <a:t>R </a:t>
            </a:r>
            <a:r>
              <a:rPr sz="1100" dirty="0">
                <a:latin typeface="Calibri"/>
                <a:cs typeface="Calibri"/>
              </a:rPr>
              <a:t>поставляется </a:t>
            </a:r>
            <a:r>
              <a:rPr sz="1100" spc="-20" dirty="0">
                <a:latin typeface="Calibri"/>
                <a:cs typeface="Calibri"/>
              </a:rPr>
              <a:t>множество </a:t>
            </a:r>
            <a:r>
              <a:rPr sz="1100" spc="-35" dirty="0">
                <a:latin typeface="Calibri"/>
                <a:cs typeface="Calibri"/>
              </a:rPr>
              <a:t>наборов </a:t>
            </a:r>
            <a:r>
              <a:rPr sz="1100" spc="-10" dirty="0">
                <a:latin typeface="Calibri"/>
                <a:cs typeface="Calibri"/>
              </a:rPr>
              <a:t>данных, </a:t>
            </a:r>
            <a:r>
              <a:rPr sz="1100" spc="-40" dirty="0">
                <a:latin typeface="Calibri"/>
                <a:cs typeface="Calibri"/>
              </a:rPr>
              <a:t>но </a:t>
            </a:r>
            <a:r>
              <a:rPr sz="1100" spc="-10" dirty="0">
                <a:latin typeface="Calibri"/>
                <a:cs typeface="Calibri"/>
              </a:rPr>
              <a:t>мы </a:t>
            </a:r>
            <a:r>
              <a:rPr sz="1100" spc="-5" dirty="0">
                <a:latin typeface="Calibri"/>
                <a:cs typeface="Calibri"/>
              </a:rPr>
              <a:t>загрузим  </a:t>
            </a:r>
            <a:r>
              <a:rPr sz="1100" spc="-15" dirty="0">
                <a:latin typeface="Calibri"/>
                <a:cs typeface="Calibri"/>
              </a:rPr>
              <a:t>свой</a:t>
            </a:r>
            <a:r>
              <a:rPr sz="1100" spc="105" dirty="0">
                <a:latin typeface="Calibri"/>
                <a:cs typeface="Calibri"/>
              </a:rPr>
              <a:t> </a:t>
            </a:r>
            <a:r>
              <a:rPr sz="1100" spc="-15" dirty="0">
                <a:latin typeface="Calibri"/>
                <a:cs typeface="Calibri"/>
              </a:rPr>
              <a:t>собственный.</a:t>
            </a:r>
            <a:endParaRPr sz="1100">
              <a:latin typeface="Calibri"/>
              <a:cs typeface="Calibri"/>
            </a:endParaRPr>
          </a:p>
        </p:txBody>
      </p:sp>
      <p:sp>
        <p:nvSpPr>
          <p:cNvPr id="4" name="object 4"/>
          <p:cNvSpPr txBox="1"/>
          <p:nvPr/>
        </p:nvSpPr>
        <p:spPr>
          <a:xfrm>
            <a:off x="322046" y="784136"/>
            <a:ext cx="3964304" cy="203200"/>
          </a:xfrm>
          <a:prstGeom prst="rect">
            <a:avLst/>
          </a:prstGeom>
          <a:solidFill>
            <a:srgbClr val="F8F8F8"/>
          </a:solidFill>
        </p:spPr>
        <p:txBody>
          <a:bodyPr vert="horz" wrap="square" lIns="0" tIns="0" rIns="0" bIns="0" rtlCol="0">
            <a:spAutoFit/>
          </a:bodyPr>
          <a:lstStyle/>
          <a:p>
            <a:pPr marL="37465">
              <a:lnSpc>
                <a:spcPts val="1275"/>
              </a:lnSpc>
              <a:tabLst>
                <a:tab pos="1612900" algn="l"/>
              </a:tabLst>
            </a:pPr>
            <a:r>
              <a:rPr sz="1100" spc="70" dirty="0">
                <a:solidFill>
                  <a:srgbClr val="214987"/>
                </a:solidFill>
                <a:latin typeface="Times New Roman"/>
                <a:cs typeface="Times New Roman"/>
              </a:rPr>
              <a:t>getwd</a:t>
            </a:r>
            <a:r>
              <a:rPr sz="1100" spc="70" dirty="0">
                <a:latin typeface="Times New Roman"/>
                <a:cs typeface="Times New Roman"/>
              </a:rPr>
              <a:t>()	</a:t>
            </a:r>
            <a:r>
              <a:rPr sz="1100" i="1" spc="-50" dirty="0">
                <a:solidFill>
                  <a:srgbClr val="8E5902"/>
                </a:solidFill>
                <a:latin typeface="Arial"/>
                <a:cs typeface="Arial"/>
              </a:rPr>
              <a:t># </a:t>
            </a:r>
            <a:r>
              <a:rPr sz="1100" i="1" spc="-30" dirty="0">
                <a:solidFill>
                  <a:srgbClr val="8E5902"/>
                </a:solidFill>
                <a:latin typeface="Arial"/>
                <a:cs typeface="Arial"/>
              </a:rPr>
              <a:t>где </a:t>
            </a:r>
            <a:r>
              <a:rPr sz="1100" i="1" spc="-70" dirty="0">
                <a:solidFill>
                  <a:srgbClr val="8E5902"/>
                </a:solidFill>
                <a:latin typeface="Arial"/>
                <a:cs typeface="Arial"/>
              </a:rPr>
              <a:t>находится </a:t>
            </a:r>
            <a:r>
              <a:rPr sz="1100" i="1" spc="-50" dirty="0">
                <a:solidFill>
                  <a:srgbClr val="8E5902"/>
                </a:solidFill>
                <a:latin typeface="Arial"/>
                <a:cs typeface="Arial"/>
              </a:rPr>
              <a:t>рабочий</a:t>
            </a:r>
            <a:r>
              <a:rPr sz="1100" i="1" spc="145" dirty="0">
                <a:solidFill>
                  <a:srgbClr val="8E5902"/>
                </a:solidFill>
                <a:latin typeface="Arial"/>
                <a:cs typeface="Arial"/>
              </a:rPr>
              <a:t> </a:t>
            </a:r>
            <a:r>
              <a:rPr sz="1100" i="1" spc="-75" dirty="0">
                <a:solidFill>
                  <a:srgbClr val="8E5902"/>
                </a:solidFill>
                <a:latin typeface="Arial"/>
                <a:cs typeface="Arial"/>
              </a:rPr>
              <a:t>каталог?</a:t>
            </a:r>
            <a:endParaRPr sz="1100">
              <a:latin typeface="Arial"/>
              <a:cs typeface="Arial"/>
            </a:endParaRPr>
          </a:p>
        </p:txBody>
      </p:sp>
      <p:sp>
        <p:nvSpPr>
          <p:cNvPr id="5" name="object 5"/>
          <p:cNvSpPr/>
          <p:nvPr/>
        </p:nvSpPr>
        <p:spPr>
          <a:xfrm>
            <a:off x="322046" y="1470342"/>
            <a:ext cx="3964304" cy="719455"/>
          </a:xfrm>
          <a:custGeom>
            <a:avLst/>
            <a:gdLst/>
            <a:ahLst/>
            <a:cxnLst/>
            <a:rect l="l" t="t" r="r" b="b"/>
            <a:pathLst>
              <a:path w="3964304" h="719455">
                <a:moveTo>
                  <a:pt x="0" y="719112"/>
                </a:moveTo>
                <a:lnTo>
                  <a:pt x="3963911" y="719112"/>
                </a:lnTo>
                <a:lnTo>
                  <a:pt x="3963911" y="0"/>
                </a:lnTo>
                <a:lnTo>
                  <a:pt x="0" y="0"/>
                </a:lnTo>
                <a:lnTo>
                  <a:pt x="0" y="719112"/>
                </a:lnTo>
                <a:close/>
              </a:path>
            </a:pathLst>
          </a:custGeom>
          <a:solidFill>
            <a:srgbClr val="F8F8F8"/>
          </a:solidFill>
        </p:spPr>
        <p:txBody>
          <a:bodyPr wrap="square" lIns="0" tIns="0" rIns="0" bIns="0" rtlCol="0"/>
          <a:lstStyle/>
          <a:p>
            <a:endParaRPr/>
          </a:p>
        </p:txBody>
      </p:sp>
      <p:sp>
        <p:nvSpPr>
          <p:cNvPr id="6" name="object 6"/>
          <p:cNvSpPr txBox="1"/>
          <p:nvPr/>
        </p:nvSpPr>
        <p:spPr>
          <a:xfrm>
            <a:off x="347294" y="1147024"/>
            <a:ext cx="4034790" cy="350096"/>
          </a:xfrm>
          <a:prstGeom prst="rect">
            <a:avLst/>
          </a:prstGeom>
        </p:spPr>
        <p:txBody>
          <a:bodyPr vert="horz" wrap="square" lIns="0" tIns="11430" rIns="0" bIns="0" rtlCol="0">
            <a:spAutoFit/>
          </a:bodyPr>
          <a:lstStyle/>
          <a:p>
            <a:pPr marL="12700">
              <a:lnSpc>
                <a:spcPct val="100000"/>
              </a:lnSpc>
              <a:spcBef>
                <a:spcPts val="1090"/>
              </a:spcBef>
            </a:pPr>
            <a:r>
              <a:rPr sz="1100" spc="45" dirty="0" err="1">
                <a:solidFill>
                  <a:srgbClr val="214987"/>
                </a:solidFill>
                <a:latin typeface="Times New Roman"/>
                <a:cs typeface="Times New Roman"/>
              </a:rPr>
              <a:t>setwd</a:t>
            </a:r>
            <a:r>
              <a:rPr sz="1100" spc="45" dirty="0">
                <a:latin typeface="Times New Roman"/>
                <a:cs typeface="Times New Roman"/>
              </a:rPr>
              <a:t>(</a:t>
            </a:r>
            <a:r>
              <a:rPr lang="en-US" sz="1100" spc="45" dirty="0">
                <a:solidFill>
                  <a:srgbClr val="4F9905"/>
                </a:solidFill>
                <a:latin typeface="Courier New"/>
                <a:cs typeface="Courier New"/>
              </a:rPr>
              <a:t>"</a:t>
            </a:r>
            <a:r>
              <a:rPr lang="en-US" sz="1100" spc="45" dirty="0">
                <a:solidFill>
                  <a:srgbClr val="4F9905"/>
                </a:solidFill>
                <a:latin typeface="Times New Roman"/>
                <a:cs typeface="Times New Roman"/>
              </a:rPr>
              <a:t>c:</a:t>
            </a:r>
            <a:r>
              <a:rPr sz="1100" spc="45" dirty="0">
                <a:solidFill>
                  <a:srgbClr val="4F9905"/>
                </a:solidFill>
                <a:latin typeface="Times New Roman"/>
                <a:cs typeface="Times New Roman"/>
              </a:rPr>
              <a:t>/data</a:t>
            </a:r>
            <a:r>
              <a:rPr lang="en-US" sz="1100" spc="45" dirty="0">
                <a:solidFill>
                  <a:srgbClr val="4F9905"/>
                </a:solidFill>
                <a:latin typeface="Courier New"/>
                <a:cs typeface="Courier New"/>
              </a:rPr>
              <a:t>"</a:t>
            </a:r>
            <a:r>
              <a:rPr sz="1100" spc="45" dirty="0">
                <a:latin typeface="Times New Roman"/>
                <a:cs typeface="Times New Roman"/>
              </a:rPr>
              <a:t>) </a:t>
            </a:r>
            <a:r>
              <a:rPr sz="1100" i="1" spc="-50" dirty="0">
                <a:solidFill>
                  <a:srgbClr val="8E5902"/>
                </a:solidFill>
                <a:latin typeface="Arial"/>
                <a:cs typeface="Arial"/>
              </a:rPr>
              <a:t># </a:t>
            </a:r>
            <a:r>
              <a:rPr sz="1100" i="1" spc="-95" dirty="0">
                <a:solidFill>
                  <a:srgbClr val="8E5902"/>
                </a:solidFill>
                <a:latin typeface="Arial"/>
                <a:cs typeface="Arial"/>
              </a:rPr>
              <a:t>установить </a:t>
            </a:r>
            <a:r>
              <a:rPr sz="1100" i="1" spc="-50" dirty="0">
                <a:solidFill>
                  <a:srgbClr val="8E5902"/>
                </a:solidFill>
                <a:latin typeface="Arial"/>
                <a:cs typeface="Arial"/>
              </a:rPr>
              <a:t>рабочий</a:t>
            </a:r>
            <a:r>
              <a:rPr sz="1100" i="1" spc="165" dirty="0">
                <a:solidFill>
                  <a:srgbClr val="8E5902"/>
                </a:solidFill>
                <a:latin typeface="Arial"/>
                <a:cs typeface="Arial"/>
              </a:rPr>
              <a:t> </a:t>
            </a:r>
            <a:r>
              <a:rPr sz="1100" i="1" spc="-75" dirty="0">
                <a:solidFill>
                  <a:srgbClr val="8E5902"/>
                </a:solidFill>
                <a:latin typeface="Arial"/>
                <a:cs typeface="Arial"/>
              </a:rPr>
              <a:t>каталог</a:t>
            </a:r>
            <a:endParaRPr sz="1100" dirty="0">
              <a:latin typeface="Arial"/>
              <a:cs typeface="Arial"/>
            </a:endParaRPr>
          </a:p>
          <a:p>
            <a:pPr marL="12700">
              <a:lnSpc>
                <a:spcPct val="100000"/>
              </a:lnSpc>
              <a:spcBef>
                <a:spcPts val="35"/>
              </a:spcBef>
            </a:pPr>
            <a:r>
              <a:rPr sz="1100" spc="85" dirty="0">
                <a:latin typeface="Times New Roman"/>
                <a:cs typeface="Times New Roman"/>
              </a:rPr>
              <a:t>swiss</a:t>
            </a:r>
            <a:r>
              <a:rPr sz="1100" spc="85" dirty="0">
                <a:solidFill>
                  <a:srgbClr val="0000CE"/>
                </a:solidFill>
                <a:latin typeface="Times New Roman"/>
                <a:cs typeface="Times New Roman"/>
              </a:rPr>
              <a:t>.01 </a:t>
            </a:r>
            <a:r>
              <a:rPr sz="1100" spc="65" dirty="0">
                <a:latin typeface="Times New Roman"/>
                <a:cs typeface="Times New Roman"/>
              </a:rPr>
              <a:t>&lt;- </a:t>
            </a:r>
            <a:r>
              <a:rPr sz="1100" spc="105" dirty="0">
                <a:solidFill>
                  <a:srgbClr val="214987"/>
                </a:solidFill>
                <a:latin typeface="Times New Roman"/>
                <a:cs typeface="Times New Roman"/>
              </a:rPr>
              <a:t>read.table</a:t>
            </a:r>
            <a:r>
              <a:rPr sz="1100" spc="105" dirty="0">
                <a:latin typeface="Times New Roman"/>
                <a:cs typeface="Times New Roman"/>
              </a:rPr>
              <a:t>(</a:t>
            </a:r>
            <a:r>
              <a:rPr sz="1100" spc="105" dirty="0">
                <a:solidFill>
                  <a:srgbClr val="4F9905"/>
                </a:solidFill>
                <a:latin typeface="Times New Roman"/>
                <a:cs typeface="Times New Roman"/>
              </a:rPr>
              <a:t>"Swiss </a:t>
            </a:r>
            <a:r>
              <a:rPr sz="1100" spc="-25" dirty="0">
                <a:solidFill>
                  <a:srgbClr val="4F9905"/>
                </a:solidFill>
                <a:latin typeface="Times New Roman"/>
                <a:cs typeface="Times New Roman"/>
              </a:rPr>
              <a:t>Bank </a:t>
            </a:r>
            <a:r>
              <a:rPr sz="1100" spc="110" dirty="0">
                <a:solidFill>
                  <a:srgbClr val="4F9905"/>
                </a:solidFill>
                <a:latin typeface="Times New Roman"/>
                <a:cs typeface="Times New Roman"/>
              </a:rPr>
              <a:t>Notes.dat"</a:t>
            </a:r>
            <a:r>
              <a:rPr sz="1100" spc="110" dirty="0">
                <a:latin typeface="Times New Roman"/>
                <a:cs typeface="Times New Roman"/>
              </a:rPr>
              <a:t>,</a:t>
            </a:r>
            <a:r>
              <a:rPr sz="1100" spc="-65" dirty="0">
                <a:latin typeface="Times New Roman"/>
                <a:cs typeface="Times New Roman"/>
              </a:rPr>
              <a:t> </a:t>
            </a:r>
            <a:r>
              <a:rPr sz="1100" spc="55" dirty="0">
                <a:solidFill>
                  <a:srgbClr val="214987"/>
                </a:solidFill>
                <a:latin typeface="Times New Roman"/>
                <a:cs typeface="Times New Roman"/>
              </a:rPr>
              <a:t>header=</a:t>
            </a:r>
            <a:r>
              <a:rPr sz="1100" spc="55" dirty="0">
                <a:latin typeface="Times New Roman"/>
                <a:cs typeface="Times New Roman"/>
              </a:rPr>
              <a:t>T,</a:t>
            </a:r>
            <a:endParaRPr sz="1100" dirty="0">
              <a:latin typeface="Times New Roman"/>
              <a:cs typeface="Times New Roman"/>
            </a:endParaRPr>
          </a:p>
        </p:txBody>
      </p:sp>
      <p:sp>
        <p:nvSpPr>
          <p:cNvPr id="7" name="object 7"/>
          <p:cNvSpPr txBox="1"/>
          <p:nvPr/>
        </p:nvSpPr>
        <p:spPr>
          <a:xfrm>
            <a:off x="347294" y="1969476"/>
            <a:ext cx="1386205" cy="191770"/>
          </a:xfrm>
          <a:prstGeom prst="rect">
            <a:avLst/>
          </a:prstGeom>
        </p:spPr>
        <p:txBody>
          <a:bodyPr vert="horz" wrap="square" lIns="0" tIns="11430" rIns="0" bIns="0" rtlCol="0">
            <a:spAutoFit/>
          </a:bodyPr>
          <a:lstStyle/>
          <a:p>
            <a:pPr marL="12700">
              <a:lnSpc>
                <a:spcPct val="100000"/>
              </a:lnSpc>
              <a:spcBef>
                <a:spcPts val="90"/>
              </a:spcBef>
            </a:pPr>
            <a:r>
              <a:rPr sz="1100" spc="95" dirty="0">
                <a:solidFill>
                  <a:srgbClr val="214987"/>
                </a:solidFill>
                <a:latin typeface="Times New Roman"/>
                <a:cs typeface="Times New Roman"/>
              </a:rPr>
              <a:t>head</a:t>
            </a:r>
            <a:r>
              <a:rPr sz="1100" spc="95" dirty="0">
                <a:latin typeface="Times New Roman"/>
                <a:cs typeface="Times New Roman"/>
              </a:rPr>
              <a:t>(swiss</a:t>
            </a:r>
            <a:r>
              <a:rPr sz="1100" spc="95" dirty="0">
                <a:solidFill>
                  <a:srgbClr val="0000CE"/>
                </a:solidFill>
                <a:latin typeface="Times New Roman"/>
                <a:cs typeface="Times New Roman"/>
              </a:rPr>
              <a:t>.01</a:t>
            </a:r>
            <a:r>
              <a:rPr sz="1100" spc="95" dirty="0">
                <a:latin typeface="Times New Roman"/>
                <a:cs typeface="Times New Roman"/>
              </a:rPr>
              <a:t>,</a:t>
            </a:r>
            <a:r>
              <a:rPr sz="1100" spc="245" dirty="0">
                <a:latin typeface="Times New Roman"/>
                <a:cs typeface="Times New Roman"/>
              </a:rPr>
              <a:t> </a:t>
            </a:r>
            <a:r>
              <a:rPr sz="1100" spc="35" dirty="0">
                <a:solidFill>
                  <a:srgbClr val="214987"/>
                </a:solidFill>
                <a:latin typeface="Times New Roman"/>
                <a:cs typeface="Times New Roman"/>
              </a:rPr>
              <a:t>n=</a:t>
            </a:r>
            <a:r>
              <a:rPr sz="1100" spc="35" dirty="0">
                <a:solidFill>
                  <a:srgbClr val="0000CE"/>
                </a:solidFill>
                <a:latin typeface="Times New Roman"/>
                <a:cs typeface="Times New Roman"/>
              </a:rPr>
              <a:t>3</a:t>
            </a:r>
            <a:r>
              <a:rPr sz="1100" spc="35" dirty="0">
                <a:latin typeface="Times New Roman"/>
                <a:cs typeface="Times New Roman"/>
              </a:rPr>
              <a:t>)</a:t>
            </a:r>
            <a:endParaRPr sz="1100">
              <a:latin typeface="Times New Roman"/>
              <a:cs typeface="Times New Roman"/>
            </a:endParaRPr>
          </a:p>
        </p:txBody>
      </p:sp>
      <p:sp>
        <p:nvSpPr>
          <p:cNvPr id="8" name="object 8"/>
          <p:cNvSpPr txBox="1"/>
          <p:nvPr/>
        </p:nvSpPr>
        <p:spPr>
          <a:xfrm>
            <a:off x="1932993" y="1484379"/>
            <a:ext cx="1887220" cy="714298"/>
          </a:xfrm>
          <a:prstGeom prst="rect">
            <a:avLst/>
          </a:prstGeom>
        </p:spPr>
        <p:txBody>
          <a:bodyPr vert="horz" wrap="square" lIns="0" tIns="11430" rIns="0" bIns="0" rtlCol="0">
            <a:spAutoFit/>
          </a:bodyPr>
          <a:lstStyle/>
          <a:p>
            <a:pPr marL="83820">
              <a:lnSpc>
                <a:spcPct val="100000"/>
              </a:lnSpc>
              <a:spcBef>
                <a:spcPts val="90"/>
              </a:spcBef>
            </a:pPr>
            <a:r>
              <a:rPr sz="1100" spc="90" dirty="0">
                <a:solidFill>
                  <a:srgbClr val="214987"/>
                </a:solidFill>
                <a:latin typeface="Times New Roman"/>
                <a:cs typeface="Times New Roman"/>
              </a:rPr>
              <a:t>sep=</a:t>
            </a:r>
            <a:r>
              <a:rPr sz="1100" spc="90" dirty="0">
                <a:solidFill>
                  <a:srgbClr val="4F9905"/>
                </a:solidFill>
                <a:latin typeface="Times New Roman"/>
                <a:cs typeface="Times New Roman"/>
              </a:rPr>
              <a:t>""</a:t>
            </a:r>
            <a:r>
              <a:rPr sz="1100" spc="90" dirty="0">
                <a:latin typeface="Times New Roman"/>
                <a:cs typeface="Times New Roman"/>
              </a:rPr>
              <a:t>,</a:t>
            </a:r>
            <a:r>
              <a:rPr sz="1100" spc="280" dirty="0">
                <a:latin typeface="Times New Roman"/>
                <a:cs typeface="Times New Roman"/>
              </a:rPr>
              <a:t> </a:t>
            </a:r>
            <a:r>
              <a:rPr sz="1100" spc="95" dirty="0" err="1">
                <a:solidFill>
                  <a:srgbClr val="214987"/>
                </a:solidFill>
                <a:latin typeface="Times New Roman"/>
                <a:cs typeface="Times New Roman"/>
              </a:rPr>
              <a:t>dec</a:t>
            </a:r>
            <a:r>
              <a:rPr sz="1100" spc="95" dirty="0">
                <a:solidFill>
                  <a:srgbClr val="214987"/>
                </a:solidFill>
                <a:latin typeface="Times New Roman"/>
                <a:cs typeface="Times New Roman"/>
              </a:rPr>
              <a:t>=</a:t>
            </a:r>
            <a:r>
              <a:rPr sz="1100" spc="95" dirty="0">
                <a:solidFill>
                  <a:srgbClr val="4F9905"/>
                </a:solidFill>
                <a:latin typeface="Times New Roman"/>
                <a:cs typeface="Times New Roman"/>
              </a:rPr>
              <a:t>","</a:t>
            </a:r>
            <a:r>
              <a:rPr sz="1100" spc="95" dirty="0">
                <a:latin typeface="Times New Roman"/>
                <a:cs typeface="Times New Roman"/>
              </a:rPr>
              <a:t>)</a:t>
            </a:r>
            <a:endParaRPr lang="en-US" sz="1100" spc="95" dirty="0">
              <a:latin typeface="Times New Roman"/>
              <a:cs typeface="Times New Roman"/>
            </a:endParaRPr>
          </a:p>
          <a:p>
            <a:pPr marL="83820">
              <a:lnSpc>
                <a:spcPct val="100000"/>
              </a:lnSpc>
              <a:spcBef>
                <a:spcPts val="90"/>
              </a:spcBef>
            </a:pPr>
            <a:endParaRPr lang="en-US" sz="1100" spc="95" dirty="0">
              <a:latin typeface="Times New Roman"/>
              <a:cs typeface="Times New Roman"/>
            </a:endParaRPr>
          </a:p>
          <a:p>
            <a:pPr marL="83820">
              <a:lnSpc>
                <a:spcPct val="100000"/>
              </a:lnSpc>
              <a:spcBef>
                <a:spcPts val="90"/>
              </a:spcBef>
            </a:pPr>
            <a:endParaRPr sz="1100" dirty="0">
              <a:latin typeface="Times New Roman"/>
              <a:cs typeface="Times New Roman"/>
            </a:endParaRPr>
          </a:p>
          <a:p>
            <a:pPr marL="12700">
              <a:lnSpc>
                <a:spcPct val="100000"/>
              </a:lnSpc>
              <a:spcBef>
                <a:spcPts val="35"/>
              </a:spcBef>
            </a:pPr>
            <a:r>
              <a:rPr sz="1100" i="1" spc="-50" dirty="0">
                <a:solidFill>
                  <a:srgbClr val="8E5902"/>
                </a:solidFill>
                <a:latin typeface="Arial"/>
                <a:cs typeface="Arial"/>
              </a:rPr>
              <a:t># </a:t>
            </a:r>
            <a:r>
              <a:rPr sz="1100" i="1" spc="-90" dirty="0">
                <a:solidFill>
                  <a:srgbClr val="8E5902"/>
                </a:solidFill>
                <a:latin typeface="Arial"/>
                <a:cs typeface="Arial"/>
              </a:rPr>
              <a:t>выведем </a:t>
            </a:r>
            <a:r>
              <a:rPr sz="1100" i="1" spc="20" dirty="0">
                <a:solidFill>
                  <a:srgbClr val="8E5902"/>
                </a:solidFill>
                <a:latin typeface="Arial"/>
                <a:cs typeface="Arial"/>
              </a:rPr>
              <a:t>"голову"</a:t>
            </a:r>
            <a:r>
              <a:rPr sz="1100" i="1" spc="160" dirty="0">
                <a:solidFill>
                  <a:srgbClr val="8E5902"/>
                </a:solidFill>
                <a:latin typeface="Arial"/>
                <a:cs typeface="Arial"/>
              </a:rPr>
              <a:t> </a:t>
            </a:r>
            <a:r>
              <a:rPr sz="1100" i="1" spc="-130" dirty="0">
                <a:solidFill>
                  <a:srgbClr val="8E5902"/>
                </a:solidFill>
                <a:latin typeface="Arial"/>
                <a:cs typeface="Arial"/>
              </a:rPr>
              <a:t>таблицы</a:t>
            </a:r>
            <a:endParaRPr sz="1100" dirty="0">
              <a:latin typeface="Arial"/>
              <a:cs typeface="Arial"/>
            </a:endParaRPr>
          </a:p>
        </p:txBody>
      </p:sp>
      <p:graphicFrame>
        <p:nvGraphicFramePr>
          <p:cNvPr id="9" name="object 9"/>
          <p:cNvGraphicFramePr>
            <a:graphicFrameLocks noGrp="1"/>
          </p:cNvGraphicFramePr>
          <p:nvPr/>
        </p:nvGraphicFramePr>
        <p:xfrm>
          <a:off x="328244" y="2385713"/>
          <a:ext cx="3216272" cy="681236"/>
        </p:xfrm>
        <a:graphic>
          <a:graphicData uri="http://schemas.openxmlformats.org/drawingml/2006/table">
            <a:tbl>
              <a:tblPr firstRow="1" bandRow="1">
                <a:tableStyleId>{2D5ABB26-0587-4C30-8999-92F81FD0307C}</a:tableStyleId>
              </a:tblPr>
              <a:tblGrid>
                <a:gridCol w="210820">
                  <a:extLst>
                    <a:ext uri="{9D8B030D-6E8A-4147-A177-3AD203B41FA5}">
                      <a16:colId xmlns:a16="http://schemas.microsoft.com/office/drawing/2014/main" val="20000"/>
                    </a:ext>
                  </a:extLst>
                </a:gridCol>
                <a:gridCol w="644524">
                  <a:extLst>
                    <a:ext uri="{9D8B030D-6E8A-4147-A177-3AD203B41FA5}">
                      <a16:colId xmlns:a16="http://schemas.microsoft.com/office/drawing/2014/main" val="20001"/>
                    </a:ext>
                  </a:extLst>
                </a:gridCol>
                <a:gridCol w="429894">
                  <a:extLst>
                    <a:ext uri="{9D8B030D-6E8A-4147-A177-3AD203B41FA5}">
                      <a16:colId xmlns:a16="http://schemas.microsoft.com/office/drawing/2014/main" val="20002"/>
                    </a:ext>
                  </a:extLst>
                </a:gridCol>
                <a:gridCol w="429894">
                  <a:extLst>
                    <a:ext uri="{9D8B030D-6E8A-4147-A177-3AD203B41FA5}">
                      <a16:colId xmlns:a16="http://schemas.microsoft.com/office/drawing/2014/main" val="20003"/>
                    </a:ext>
                  </a:extLst>
                </a:gridCol>
                <a:gridCol w="501650">
                  <a:extLst>
                    <a:ext uri="{9D8B030D-6E8A-4147-A177-3AD203B41FA5}">
                      <a16:colId xmlns:a16="http://schemas.microsoft.com/office/drawing/2014/main" val="20004"/>
                    </a:ext>
                  </a:extLst>
                </a:gridCol>
                <a:gridCol w="573405">
                  <a:extLst>
                    <a:ext uri="{9D8B030D-6E8A-4147-A177-3AD203B41FA5}">
                      <a16:colId xmlns:a16="http://schemas.microsoft.com/office/drawing/2014/main" val="20005"/>
                    </a:ext>
                  </a:extLst>
                </a:gridCol>
                <a:gridCol w="426085">
                  <a:extLst>
                    <a:ext uri="{9D8B030D-6E8A-4147-A177-3AD203B41FA5}">
                      <a16:colId xmlns:a16="http://schemas.microsoft.com/office/drawing/2014/main" val="20006"/>
                    </a:ext>
                  </a:extLst>
                </a:gridCol>
              </a:tblGrid>
              <a:tr h="168540">
                <a:tc>
                  <a:txBody>
                    <a:bodyPr/>
                    <a:lstStyle/>
                    <a:p>
                      <a:pPr algn="ctr">
                        <a:lnSpc>
                          <a:spcPts val="112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25"/>
                        </a:lnSpc>
                      </a:pPr>
                      <a:r>
                        <a:rPr sz="1100" spc="-5" dirty="0">
                          <a:latin typeface="Times New Roman"/>
                          <a:cs typeface="Times New Roman"/>
                        </a:rPr>
                        <a:t>Le</a:t>
                      </a:r>
                      <a:r>
                        <a:rPr sz="1100" dirty="0">
                          <a:latin typeface="Times New Roman"/>
                          <a:cs typeface="Times New Roman"/>
                        </a:rPr>
                        <a:t>n</a:t>
                      </a:r>
                      <a:r>
                        <a:rPr sz="1100" spc="-5" dirty="0">
                          <a:latin typeface="Times New Roman"/>
                          <a:cs typeface="Times New Roman"/>
                        </a:rPr>
                        <a:t>gth</a:t>
                      </a:r>
                      <a:endParaRPr sz="1100">
                        <a:latin typeface="Times New Roman"/>
                        <a:cs typeface="Times New Roman"/>
                      </a:endParaRPr>
                    </a:p>
                  </a:txBody>
                  <a:tcPr marL="0" marR="0" marT="0" marB="0"/>
                </a:tc>
                <a:tc>
                  <a:txBody>
                    <a:bodyPr/>
                    <a:lstStyle/>
                    <a:p>
                      <a:pPr marR="27940" algn="r">
                        <a:lnSpc>
                          <a:spcPts val="1125"/>
                        </a:lnSpc>
                      </a:pPr>
                      <a:r>
                        <a:rPr sz="1100" spc="-5" dirty="0">
                          <a:latin typeface="Times New Roman"/>
                          <a:cs typeface="Times New Roman"/>
                        </a:rPr>
                        <a:t>H_l</a:t>
                      </a:r>
                      <a:endParaRPr sz="1100">
                        <a:latin typeface="Times New Roman"/>
                        <a:cs typeface="Times New Roman"/>
                      </a:endParaRPr>
                    </a:p>
                  </a:txBody>
                  <a:tcPr marL="0" marR="0" marT="0" marB="0"/>
                </a:tc>
                <a:tc>
                  <a:txBody>
                    <a:bodyPr/>
                    <a:lstStyle/>
                    <a:p>
                      <a:pPr marR="27940" algn="r">
                        <a:lnSpc>
                          <a:spcPts val="1125"/>
                        </a:lnSpc>
                      </a:pPr>
                      <a:r>
                        <a:rPr sz="1100" spc="-5" dirty="0">
                          <a:latin typeface="Times New Roman"/>
                          <a:cs typeface="Times New Roman"/>
                        </a:rPr>
                        <a:t>H_r</a:t>
                      </a:r>
                      <a:endParaRPr sz="1100">
                        <a:latin typeface="Times New Roman"/>
                        <a:cs typeface="Times New Roman"/>
                      </a:endParaRPr>
                    </a:p>
                  </a:txBody>
                  <a:tcPr marL="0" marR="0" marT="0" marB="0"/>
                </a:tc>
                <a:tc>
                  <a:txBody>
                    <a:bodyPr/>
                    <a:lstStyle/>
                    <a:p>
                      <a:pPr marR="27940" algn="r">
                        <a:lnSpc>
                          <a:spcPts val="1125"/>
                        </a:lnSpc>
                      </a:pPr>
                      <a:r>
                        <a:rPr sz="1100" spc="-5" dirty="0">
                          <a:latin typeface="Times New Roman"/>
                          <a:cs typeface="Times New Roman"/>
                        </a:rPr>
                        <a:t>dist_l</a:t>
                      </a:r>
                      <a:endParaRPr sz="1100">
                        <a:latin typeface="Times New Roman"/>
                        <a:cs typeface="Times New Roman"/>
                      </a:endParaRPr>
                    </a:p>
                  </a:txBody>
                  <a:tcPr marL="0" marR="0" marT="0" marB="0"/>
                </a:tc>
                <a:tc>
                  <a:txBody>
                    <a:bodyPr/>
                    <a:lstStyle/>
                    <a:p>
                      <a:pPr marR="27940" algn="r">
                        <a:lnSpc>
                          <a:spcPts val="1125"/>
                        </a:lnSpc>
                      </a:pPr>
                      <a:r>
                        <a:rPr sz="1100" spc="-5" dirty="0">
                          <a:latin typeface="Times New Roman"/>
                          <a:cs typeface="Times New Roman"/>
                        </a:rPr>
                        <a:t>dist_up</a:t>
                      </a:r>
                      <a:endParaRPr sz="1100">
                        <a:latin typeface="Times New Roman"/>
                        <a:cs typeface="Times New Roman"/>
                      </a:endParaRPr>
                    </a:p>
                  </a:txBody>
                  <a:tcPr marL="0" marR="0" marT="0" marB="0"/>
                </a:tc>
                <a:tc>
                  <a:txBody>
                    <a:bodyPr/>
                    <a:lstStyle/>
                    <a:p>
                      <a:pPr marL="74930" algn="ctr">
                        <a:lnSpc>
                          <a:spcPts val="1125"/>
                        </a:lnSpc>
                      </a:pPr>
                      <a:r>
                        <a:rPr sz="1100" spc="20" dirty="0">
                          <a:latin typeface="Times New Roman"/>
                          <a:cs typeface="Times New Roman"/>
                        </a:rPr>
                        <a:t>Diag</a:t>
                      </a:r>
                      <a:endParaRPr sz="1100">
                        <a:latin typeface="Times New Roman"/>
                        <a:cs typeface="Times New Roman"/>
                      </a:endParaRPr>
                    </a:p>
                  </a:txBody>
                  <a:tcPr marL="0" marR="0" marT="0" marB="0"/>
                </a:tc>
                <a:extLst>
                  <a:ext uri="{0D108BD9-81ED-4DB2-BD59-A6C34878D82A}">
                    <a16:rowId xmlns:a16="http://schemas.microsoft.com/office/drawing/2014/main" val="10000"/>
                  </a:ext>
                </a:extLst>
              </a:tr>
              <a:tr h="172078">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tabLst>
                          <a:tab pos="214629" algn="l"/>
                        </a:tabLst>
                      </a:pPr>
                      <a:r>
                        <a:rPr sz="1100" dirty="0">
                          <a:latin typeface="Times New Roman"/>
                          <a:cs typeface="Times New Roman"/>
                        </a:rPr>
                        <a:t>1	</a:t>
                      </a:r>
                      <a:r>
                        <a:rPr sz="1100" spc="-5" dirty="0">
                          <a:latin typeface="Times New Roman"/>
                          <a:cs typeface="Times New Roman"/>
                        </a:rPr>
                        <a:t>2</a:t>
                      </a:r>
                      <a:r>
                        <a:rPr sz="1100" dirty="0">
                          <a:latin typeface="Times New Roman"/>
                          <a:cs typeface="Times New Roman"/>
                        </a:rPr>
                        <a:t>1</a:t>
                      </a:r>
                      <a:r>
                        <a:rPr sz="1100" spc="-5" dirty="0">
                          <a:latin typeface="Times New Roman"/>
                          <a:cs typeface="Times New Roman"/>
                        </a:rPr>
                        <a:t>4.8</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13</a:t>
                      </a:r>
                      <a:r>
                        <a:rPr sz="1100" dirty="0">
                          <a:latin typeface="Times New Roman"/>
                          <a:cs typeface="Times New Roman"/>
                        </a:rPr>
                        <a:t>1</a:t>
                      </a:r>
                      <a:r>
                        <a:rPr sz="1100" spc="-5" dirty="0">
                          <a:latin typeface="Times New Roman"/>
                          <a:cs typeface="Times New Roman"/>
                        </a:rPr>
                        <a:t>.0</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13</a:t>
                      </a:r>
                      <a:r>
                        <a:rPr sz="1100" dirty="0">
                          <a:latin typeface="Times New Roman"/>
                          <a:cs typeface="Times New Roman"/>
                        </a:rPr>
                        <a:t>1</a:t>
                      </a:r>
                      <a:r>
                        <a:rPr sz="1100" spc="-5" dirty="0">
                          <a:latin typeface="Times New Roman"/>
                          <a:cs typeface="Times New Roman"/>
                        </a:rPr>
                        <a:t>.1</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9.0</a:t>
                      </a:r>
                      <a:endParaRPr sz="1100">
                        <a:latin typeface="Times New Roman"/>
                        <a:cs typeface="Times New Roman"/>
                      </a:endParaRPr>
                    </a:p>
                  </a:txBody>
                  <a:tcPr marL="0" marR="0" marT="0" marB="0"/>
                </a:tc>
                <a:tc>
                  <a:txBody>
                    <a:bodyPr/>
                    <a:lstStyle/>
                    <a:p>
                      <a:pPr marR="27940" algn="r">
                        <a:lnSpc>
                          <a:spcPts val="1155"/>
                        </a:lnSpc>
                      </a:pPr>
                      <a:r>
                        <a:rPr sz="1100" dirty="0">
                          <a:latin typeface="Times New Roman"/>
                          <a:cs typeface="Times New Roman"/>
                        </a:rPr>
                        <a:t>9</a:t>
                      </a:r>
                      <a:r>
                        <a:rPr sz="1100" spc="-5" dirty="0">
                          <a:latin typeface="Times New Roman"/>
                          <a:cs typeface="Times New Roman"/>
                        </a:rPr>
                        <a:t>.7</a:t>
                      </a:r>
                      <a:endParaRPr sz="1100">
                        <a:latin typeface="Times New Roman"/>
                        <a:cs typeface="Times New Roman"/>
                      </a:endParaRPr>
                    </a:p>
                  </a:txBody>
                  <a:tcPr marL="0" marR="0" marT="0" marB="0"/>
                </a:tc>
                <a:tc>
                  <a:txBody>
                    <a:bodyPr/>
                    <a:lstStyle/>
                    <a:p>
                      <a:pPr marL="3810" algn="ctr">
                        <a:lnSpc>
                          <a:spcPts val="1155"/>
                        </a:lnSpc>
                      </a:pPr>
                      <a:r>
                        <a:rPr sz="1100" spc="65" dirty="0">
                          <a:latin typeface="Times New Roman"/>
                          <a:cs typeface="Times New Roman"/>
                        </a:rPr>
                        <a:t>141.0</a:t>
                      </a:r>
                      <a:endParaRPr sz="1100">
                        <a:latin typeface="Times New Roman"/>
                        <a:cs typeface="Times New Roman"/>
                      </a:endParaRPr>
                    </a:p>
                  </a:txBody>
                  <a:tcPr marL="0" marR="0" marT="0" marB="0"/>
                </a:tc>
                <a:extLst>
                  <a:ext uri="{0D108BD9-81ED-4DB2-BD59-A6C34878D82A}">
                    <a16:rowId xmlns:a16="http://schemas.microsoft.com/office/drawing/2014/main" val="10001"/>
                  </a:ext>
                </a:extLst>
              </a:tr>
              <a:tr h="172078">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tabLst>
                          <a:tab pos="214629" algn="l"/>
                        </a:tabLst>
                      </a:pPr>
                      <a:r>
                        <a:rPr sz="1100" dirty="0">
                          <a:latin typeface="Times New Roman"/>
                          <a:cs typeface="Times New Roman"/>
                        </a:rPr>
                        <a:t>2	</a:t>
                      </a:r>
                      <a:r>
                        <a:rPr sz="1100" spc="-5" dirty="0">
                          <a:latin typeface="Times New Roman"/>
                          <a:cs typeface="Times New Roman"/>
                        </a:rPr>
                        <a:t>2</a:t>
                      </a:r>
                      <a:r>
                        <a:rPr sz="1100" dirty="0">
                          <a:latin typeface="Times New Roman"/>
                          <a:cs typeface="Times New Roman"/>
                        </a:rPr>
                        <a:t>1</a:t>
                      </a:r>
                      <a:r>
                        <a:rPr sz="1100" spc="-5" dirty="0">
                          <a:latin typeface="Times New Roman"/>
                          <a:cs typeface="Times New Roman"/>
                        </a:rPr>
                        <a:t>4.6</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12</a:t>
                      </a:r>
                      <a:r>
                        <a:rPr sz="1100" dirty="0">
                          <a:latin typeface="Times New Roman"/>
                          <a:cs typeface="Times New Roman"/>
                        </a:rPr>
                        <a:t>9</a:t>
                      </a:r>
                      <a:r>
                        <a:rPr sz="1100" spc="-5" dirty="0">
                          <a:latin typeface="Times New Roman"/>
                          <a:cs typeface="Times New Roman"/>
                        </a:rPr>
                        <a:t>.7</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12</a:t>
                      </a:r>
                      <a:r>
                        <a:rPr sz="1100" dirty="0">
                          <a:latin typeface="Times New Roman"/>
                          <a:cs typeface="Times New Roman"/>
                        </a:rPr>
                        <a:t>9</a:t>
                      </a:r>
                      <a:r>
                        <a:rPr sz="1100" spc="-5" dirty="0">
                          <a:latin typeface="Times New Roman"/>
                          <a:cs typeface="Times New Roman"/>
                        </a:rPr>
                        <a:t>.7</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8.1</a:t>
                      </a:r>
                      <a:endParaRPr sz="1100">
                        <a:latin typeface="Times New Roman"/>
                        <a:cs typeface="Times New Roman"/>
                      </a:endParaRPr>
                    </a:p>
                  </a:txBody>
                  <a:tcPr marL="0" marR="0" marT="0" marB="0"/>
                </a:tc>
                <a:tc>
                  <a:txBody>
                    <a:bodyPr/>
                    <a:lstStyle/>
                    <a:p>
                      <a:pPr marR="27940" algn="r">
                        <a:lnSpc>
                          <a:spcPts val="1155"/>
                        </a:lnSpc>
                      </a:pPr>
                      <a:r>
                        <a:rPr sz="1100" dirty="0">
                          <a:latin typeface="Times New Roman"/>
                          <a:cs typeface="Times New Roman"/>
                        </a:rPr>
                        <a:t>9</a:t>
                      </a:r>
                      <a:r>
                        <a:rPr sz="1100" spc="-5" dirty="0">
                          <a:latin typeface="Times New Roman"/>
                          <a:cs typeface="Times New Roman"/>
                        </a:rPr>
                        <a:t>.5</a:t>
                      </a:r>
                      <a:endParaRPr sz="1100">
                        <a:latin typeface="Times New Roman"/>
                        <a:cs typeface="Times New Roman"/>
                      </a:endParaRPr>
                    </a:p>
                  </a:txBody>
                  <a:tcPr marL="0" marR="0" marT="0" marB="0"/>
                </a:tc>
                <a:tc>
                  <a:txBody>
                    <a:bodyPr/>
                    <a:lstStyle/>
                    <a:p>
                      <a:pPr marL="3810" algn="ctr">
                        <a:lnSpc>
                          <a:spcPts val="1155"/>
                        </a:lnSpc>
                      </a:pPr>
                      <a:r>
                        <a:rPr sz="1100" spc="65" dirty="0">
                          <a:latin typeface="Times New Roman"/>
                          <a:cs typeface="Times New Roman"/>
                        </a:rPr>
                        <a:t>141.7</a:t>
                      </a:r>
                      <a:endParaRPr sz="1100">
                        <a:latin typeface="Times New Roman"/>
                        <a:cs typeface="Times New Roman"/>
                      </a:endParaRPr>
                    </a:p>
                  </a:txBody>
                  <a:tcPr marL="0" marR="0" marT="0" marB="0"/>
                </a:tc>
                <a:extLst>
                  <a:ext uri="{0D108BD9-81ED-4DB2-BD59-A6C34878D82A}">
                    <a16:rowId xmlns:a16="http://schemas.microsoft.com/office/drawing/2014/main" val="10002"/>
                  </a:ext>
                </a:extLst>
              </a:tr>
              <a:tr h="168540">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tabLst>
                          <a:tab pos="214629" algn="l"/>
                        </a:tabLst>
                      </a:pPr>
                      <a:r>
                        <a:rPr sz="1100" dirty="0">
                          <a:latin typeface="Times New Roman"/>
                          <a:cs typeface="Times New Roman"/>
                        </a:rPr>
                        <a:t>3	</a:t>
                      </a:r>
                      <a:r>
                        <a:rPr sz="1100" spc="-5" dirty="0">
                          <a:latin typeface="Times New Roman"/>
                          <a:cs typeface="Times New Roman"/>
                        </a:rPr>
                        <a:t>2</a:t>
                      </a:r>
                      <a:r>
                        <a:rPr sz="1100" dirty="0">
                          <a:latin typeface="Times New Roman"/>
                          <a:cs typeface="Times New Roman"/>
                        </a:rPr>
                        <a:t>1</a:t>
                      </a:r>
                      <a:r>
                        <a:rPr sz="1100" spc="-5" dirty="0">
                          <a:latin typeface="Times New Roman"/>
                          <a:cs typeface="Times New Roman"/>
                        </a:rPr>
                        <a:t>4.8</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12</a:t>
                      </a:r>
                      <a:r>
                        <a:rPr sz="1100" dirty="0">
                          <a:latin typeface="Times New Roman"/>
                          <a:cs typeface="Times New Roman"/>
                        </a:rPr>
                        <a:t>9</a:t>
                      </a:r>
                      <a:r>
                        <a:rPr sz="1100" spc="-5" dirty="0">
                          <a:latin typeface="Times New Roman"/>
                          <a:cs typeface="Times New Roman"/>
                        </a:rPr>
                        <a:t>.7</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12</a:t>
                      </a:r>
                      <a:r>
                        <a:rPr sz="1100" dirty="0">
                          <a:latin typeface="Times New Roman"/>
                          <a:cs typeface="Times New Roman"/>
                        </a:rPr>
                        <a:t>9</a:t>
                      </a:r>
                      <a:r>
                        <a:rPr sz="1100" spc="-5" dirty="0">
                          <a:latin typeface="Times New Roman"/>
                          <a:cs typeface="Times New Roman"/>
                        </a:rPr>
                        <a:t>.7</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8.7</a:t>
                      </a:r>
                      <a:endParaRPr sz="1100">
                        <a:latin typeface="Times New Roman"/>
                        <a:cs typeface="Times New Roman"/>
                      </a:endParaRPr>
                    </a:p>
                  </a:txBody>
                  <a:tcPr marL="0" marR="0" marT="0" marB="0"/>
                </a:tc>
                <a:tc>
                  <a:txBody>
                    <a:bodyPr/>
                    <a:lstStyle/>
                    <a:p>
                      <a:pPr marR="27940" algn="r">
                        <a:lnSpc>
                          <a:spcPts val="1155"/>
                        </a:lnSpc>
                      </a:pPr>
                      <a:r>
                        <a:rPr sz="1100" dirty="0">
                          <a:latin typeface="Times New Roman"/>
                          <a:cs typeface="Times New Roman"/>
                        </a:rPr>
                        <a:t>9</a:t>
                      </a:r>
                      <a:r>
                        <a:rPr sz="1100" spc="-5" dirty="0">
                          <a:latin typeface="Times New Roman"/>
                          <a:cs typeface="Times New Roman"/>
                        </a:rPr>
                        <a:t>.6</a:t>
                      </a:r>
                      <a:endParaRPr sz="1100">
                        <a:latin typeface="Times New Roman"/>
                        <a:cs typeface="Times New Roman"/>
                      </a:endParaRPr>
                    </a:p>
                  </a:txBody>
                  <a:tcPr marL="0" marR="0" marT="0" marB="0"/>
                </a:tc>
                <a:tc>
                  <a:txBody>
                    <a:bodyPr/>
                    <a:lstStyle/>
                    <a:p>
                      <a:pPr marL="3810" algn="ctr">
                        <a:lnSpc>
                          <a:spcPts val="1155"/>
                        </a:lnSpc>
                      </a:pPr>
                      <a:r>
                        <a:rPr sz="1100" spc="65" dirty="0">
                          <a:latin typeface="Times New Roman"/>
                          <a:cs typeface="Times New Roman"/>
                        </a:rPr>
                        <a:t>142.2</a:t>
                      </a:r>
                      <a:endParaRPr sz="1100" dirty="0">
                        <a:latin typeface="Times New Roman"/>
                        <a:cs typeface="Times New Roman"/>
                      </a:endParaRPr>
                    </a:p>
                  </a:txBody>
                  <a:tcPr marL="0" marR="0" marT="0" marB="0"/>
                </a:tc>
                <a:extLst>
                  <a:ext uri="{0D108BD9-81ED-4DB2-BD59-A6C34878D82A}">
                    <a16:rowId xmlns:a16="http://schemas.microsoft.com/office/drawing/2014/main" val="10003"/>
                  </a:ext>
                </a:extLst>
              </a:tr>
            </a:tbl>
          </a:graphicData>
        </a:graphic>
      </p:graphicFrame>
      <p:sp>
        <p:nvSpPr>
          <p:cNvPr id="10" name="object 10"/>
          <p:cNvSpPr txBox="1"/>
          <p:nvPr/>
        </p:nvSpPr>
        <p:spPr>
          <a:xfrm>
            <a:off x="347294" y="3176941"/>
            <a:ext cx="3731260" cy="191770"/>
          </a:xfrm>
          <a:prstGeom prst="rect">
            <a:avLst/>
          </a:prstGeom>
        </p:spPr>
        <p:txBody>
          <a:bodyPr vert="horz" wrap="square" lIns="0" tIns="11430" rIns="0" bIns="0" rtlCol="0">
            <a:spAutoFit/>
          </a:bodyPr>
          <a:lstStyle/>
          <a:p>
            <a:pPr marL="12700">
              <a:lnSpc>
                <a:spcPct val="100000"/>
              </a:lnSpc>
              <a:spcBef>
                <a:spcPts val="90"/>
              </a:spcBef>
            </a:pPr>
            <a:r>
              <a:rPr sz="1100" b="1" spc="90" dirty="0">
                <a:latin typeface="Calibri"/>
                <a:cs typeface="Calibri"/>
              </a:rPr>
              <a:t>Как </a:t>
            </a:r>
            <a:r>
              <a:rPr sz="1100" b="1" spc="30" dirty="0">
                <a:latin typeface="Calibri"/>
                <a:cs typeface="Calibri"/>
              </a:rPr>
              <a:t>определить, подлинная банкнота </a:t>
            </a:r>
            <a:r>
              <a:rPr sz="1100" b="1" spc="35" dirty="0">
                <a:latin typeface="Calibri"/>
                <a:cs typeface="Calibri"/>
              </a:rPr>
              <a:t>или</a:t>
            </a:r>
            <a:r>
              <a:rPr sz="1100" b="1" spc="220" dirty="0">
                <a:latin typeface="Calibri"/>
                <a:cs typeface="Calibri"/>
              </a:rPr>
              <a:t> </a:t>
            </a:r>
            <a:r>
              <a:rPr sz="1100" b="1" spc="60" dirty="0">
                <a:latin typeface="Calibri"/>
                <a:cs typeface="Calibri"/>
              </a:rPr>
              <a:t>фальшивая?</a:t>
            </a:r>
            <a:endParaRPr sz="1100">
              <a:latin typeface="Calibri"/>
              <a:cs typeface="Calibri"/>
            </a:endParaRPr>
          </a:p>
        </p:txBody>
      </p:sp>
      <p:sp>
        <p:nvSpPr>
          <p:cNvPr id="11" name="object 11"/>
          <p:cNvSpPr txBox="1"/>
          <p:nvPr/>
        </p:nvSpPr>
        <p:spPr>
          <a:xfrm>
            <a:off x="4403318" y="3243172"/>
            <a:ext cx="94615" cy="191770"/>
          </a:xfrm>
          <a:prstGeom prst="rect">
            <a:avLst/>
          </a:prstGeom>
        </p:spPr>
        <p:txBody>
          <a:bodyPr vert="horz" wrap="square" lIns="0" tIns="11430" rIns="0" bIns="0" rtlCol="0">
            <a:spAutoFit/>
          </a:bodyPr>
          <a:lstStyle/>
          <a:p>
            <a:pPr marL="12700">
              <a:lnSpc>
                <a:spcPct val="100000"/>
              </a:lnSpc>
              <a:spcBef>
                <a:spcPts val="90"/>
              </a:spcBef>
            </a:pPr>
            <a:r>
              <a:rPr sz="1100" spc="-20" dirty="0">
                <a:solidFill>
                  <a:srgbClr val="262685"/>
                </a:solidFill>
                <a:latin typeface="Calibri"/>
                <a:cs typeface="Calibri"/>
              </a:rPr>
              <a:t>2</a:t>
            </a:r>
            <a:endParaRPr sz="1100">
              <a:latin typeface="Calibri"/>
              <a:cs typeface="Calibri"/>
            </a:endParaRPr>
          </a:p>
        </p:txBody>
      </p:sp>
    </p:spTree>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4359910" cy="244475"/>
          </a:xfrm>
          <a:prstGeom prst="rect">
            <a:avLst/>
          </a:prstGeom>
        </p:spPr>
        <p:txBody>
          <a:bodyPr vert="horz" wrap="square" lIns="0" tIns="17145" rIns="0" bIns="0" rtlCol="0">
            <a:spAutoFit/>
          </a:bodyPr>
          <a:lstStyle/>
          <a:p>
            <a:pPr marL="12700">
              <a:lnSpc>
                <a:spcPct val="100000"/>
              </a:lnSpc>
              <a:spcBef>
                <a:spcPts val="135"/>
              </a:spcBef>
            </a:pPr>
            <a:r>
              <a:rPr dirty="0"/>
              <a:t>2. </a:t>
            </a:r>
            <a:r>
              <a:rPr spc="-20" dirty="0"/>
              <a:t>Добавляем </a:t>
            </a:r>
            <a:r>
              <a:rPr spc="-35" dirty="0"/>
              <a:t>новый </a:t>
            </a:r>
            <a:r>
              <a:rPr spc="-20" dirty="0"/>
              <a:t>столбец </a:t>
            </a:r>
            <a:r>
              <a:rPr spc="670" dirty="0"/>
              <a:t>- </a:t>
            </a:r>
            <a:r>
              <a:rPr spc="-25" dirty="0"/>
              <a:t>индикатор </a:t>
            </a:r>
            <a:r>
              <a:rPr dirty="0"/>
              <a:t>типа</a:t>
            </a:r>
            <a:r>
              <a:rPr spc="-50" dirty="0"/>
              <a:t> </a:t>
            </a:r>
            <a:r>
              <a:rPr spc="-20" dirty="0"/>
              <a:t>банкнот</a:t>
            </a:r>
          </a:p>
        </p:txBody>
      </p:sp>
      <p:sp>
        <p:nvSpPr>
          <p:cNvPr id="3" name="object 3"/>
          <p:cNvSpPr txBox="1"/>
          <p:nvPr/>
        </p:nvSpPr>
        <p:spPr>
          <a:xfrm>
            <a:off x="347294" y="314044"/>
            <a:ext cx="3740785" cy="708025"/>
          </a:xfrm>
          <a:prstGeom prst="rect">
            <a:avLst/>
          </a:prstGeom>
        </p:spPr>
        <p:txBody>
          <a:bodyPr vert="horz" wrap="square" lIns="0" tIns="6985" rIns="0" bIns="0" rtlCol="0">
            <a:spAutoFit/>
          </a:bodyPr>
          <a:lstStyle/>
          <a:p>
            <a:pPr marL="12700" marR="5080">
              <a:lnSpc>
                <a:spcPct val="102600"/>
              </a:lnSpc>
              <a:spcBef>
                <a:spcPts val="55"/>
              </a:spcBef>
            </a:pPr>
            <a:r>
              <a:rPr sz="1100" spc="-15" dirty="0">
                <a:latin typeface="Calibri"/>
                <a:cs typeface="Calibri"/>
              </a:rPr>
              <a:t>Первые </a:t>
            </a:r>
            <a:r>
              <a:rPr sz="1100" spc="-20" dirty="0">
                <a:latin typeface="Calibri"/>
                <a:cs typeface="Calibri"/>
              </a:rPr>
              <a:t>100 </a:t>
            </a:r>
            <a:r>
              <a:rPr sz="1100" spc="-15" dirty="0">
                <a:latin typeface="Calibri"/>
                <a:cs typeface="Calibri"/>
              </a:rPr>
              <a:t>банкнот </a:t>
            </a:r>
            <a:r>
              <a:rPr sz="1100" spc="-25" dirty="0">
                <a:latin typeface="Calibri"/>
                <a:cs typeface="Calibri"/>
              </a:rPr>
              <a:t>подлинные, </a:t>
            </a:r>
            <a:r>
              <a:rPr sz="1100" spc="-10" dirty="0">
                <a:latin typeface="Calibri"/>
                <a:cs typeface="Calibri"/>
              </a:rPr>
              <a:t>остальные </a:t>
            </a:r>
            <a:r>
              <a:rPr sz="1100" spc="10" dirty="0">
                <a:latin typeface="Calibri"/>
                <a:cs typeface="Calibri"/>
              </a:rPr>
              <a:t>фальшивые.  </a:t>
            </a:r>
            <a:r>
              <a:rPr sz="1100" spc="-10" dirty="0">
                <a:latin typeface="Calibri"/>
                <a:cs typeface="Calibri"/>
              </a:rPr>
              <a:t>Добавим в </a:t>
            </a:r>
            <a:r>
              <a:rPr sz="1100" spc="-5" dirty="0">
                <a:latin typeface="Calibri"/>
                <a:cs typeface="Calibri"/>
              </a:rPr>
              <a:t>таблицу </a:t>
            </a:r>
            <a:r>
              <a:rPr sz="1100" spc="-15" dirty="0">
                <a:latin typeface="Calibri"/>
                <a:cs typeface="Calibri"/>
              </a:rPr>
              <a:t>столбец-индикатор </a:t>
            </a:r>
            <a:r>
              <a:rPr sz="1100" spc="-10" dirty="0">
                <a:latin typeface="Calibri"/>
                <a:cs typeface="Calibri"/>
              </a:rPr>
              <a:t>origin, </a:t>
            </a:r>
            <a:r>
              <a:rPr sz="1100" spc="-20" dirty="0">
                <a:latin typeface="Calibri"/>
                <a:cs typeface="Calibri"/>
              </a:rPr>
              <a:t>сообщающий </a:t>
            </a:r>
            <a:r>
              <a:rPr sz="1100" spc="-40" dirty="0">
                <a:latin typeface="Calibri"/>
                <a:cs typeface="Calibri"/>
              </a:rPr>
              <a:t>о  </a:t>
            </a:r>
            <a:r>
              <a:rPr sz="1100" spc="-15" dirty="0">
                <a:latin typeface="Calibri"/>
                <a:cs typeface="Calibri"/>
              </a:rPr>
              <a:t>подлинности </a:t>
            </a:r>
            <a:r>
              <a:rPr sz="1100" spc="-10" dirty="0">
                <a:latin typeface="Calibri"/>
                <a:cs typeface="Calibri"/>
              </a:rPr>
              <a:t>банкноты. </a:t>
            </a:r>
            <a:r>
              <a:rPr sz="1100" spc="15" dirty="0">
                <a:latin typeface="Calibri"/>
                <a:cs typeface="Calibri"/>
              </a:rPr>
              <a:t>Код </a:t>
            </a:r>
            <a:r>
              <a:rPr sz="1100" spc="10" dirty="0">
                <a:latin typeface="Calibri"/>
                <a:cs typeface="Calibri"/>
              </a:rPr>
              <a:t>‘1’ </a:t>
            </a:r>
            <a:r>
              <a:rPr sz="1100" spc="-15" dirty="0">
                <a:latin typeface="Calibri"/>
                <a:cs typeface="Calibri"/>
              </a:rPr>
              <a:t>означает, </a:t>
            </a:r>
            <a:r>
              <a:rPr sz="1100" spc="30" dirty="0">
                <a:latin typeface="Calibri"/>
                <a:cs typeface="Calibri"/>
              </a:rPr>
              <a:t>что </a:t>
            </a:r>
            <a:r>
              <a:rPr sz="1100" spc="-15" dirty="0">
                <a:latin typeface="Calibri"/>
                <a:cs typeface="Calibri"/>
              </a:rPr>
              <a:t>банкнота  подлинная, </a:t>
            </a:r>
            <a:r>
              <a:rPr sz="1100" spc="-45" dirty="0">
                <a:latin typeface="Calibri"/>
                <a:cs typeface="Calibri"/>
              </a:rPr>
              <a:t>код </a:t>
            </a:r>
            <a:r>
              <a:rPr sz="1100" spc="10" dirty="0">
                <a:latin typeface="Calibri"/>
                <a:cs typeface="Calibri"/>
              </a:rPr>
              <a:t>‘0’ </a:t>
            </a:r>
            <a:r>
              <a:rPr sz="1100" spc="535" dirty="0">
                <a:latin typeface="Calibri"/>
                <a:cs typeface="Calibri"/>
              </a:rPr>
              <a:t>- </a:t>
            </a:r>
            <a:r>
              <a:rPr sz="1100" spc="-15" dirty="0">
                <a:latin typeface="Calibri"/>
                <a:cs typeface="Calibri"/>
              </a:rPr>
              <a:t>банкнота</a:t>
            </a:r>
            <a:r>
              <a:rPr sz="1100" spc="55" dirty="0">
                <a:latin typeface="Calibri"/>
                <a:cs typeface="Calibri"/>
              </a:rPr>
              <a:t> </a:t>
            </a:r>
            <a:r>
              <a:rPr sz="1100" spc="20" dirty="0">
                <a:latin typeface="Calibri"/>
                <a:cs typeface="Calibri"/>
              </a:rPr>
              <a:t>фальшивая.</a:t>
            </a:r>
            <a:endParaRPr sz="1100">
              <a:latin typeface="Calibri"/>
              <a:cs typeface="Calibri"/>
            </a:endParaRPr>
          </a:p>
        </p:txBody>
      </p:sp>
      <p:sp>
        <p:nvSpPr>
          <p:cNvPr id="4" name="object 4"/>
          <p:cNvSpPr txBox="1"/>
          <p:nvPr/>
        </p:nvSpPr>
        <p:spPr>
          <a:xfrm>
            <a:off x="322046" y="1128280"/>
            <a:ext cx="3964304" cy="505267"/>
          </a:xfrm>
          <a:prstGeom prst="rect">
            <a:avLst/>
          </a:prstGeom>
          <a:solidFill>
            <a:srgbClr val="F8F8F8"/>
          </a:solidFill>
        </p:spPr>
        <p:txBody>
          <a:bodyPr vert="horz" wrap="square" lIns="0" tIns="0" rIns="0" bIns="0" rtlCol="0">
            <a:spAutoFit/>
          </a:bodyPr>
          <a:lstStyle/>
          <a:p>
            <a:pPr marL="37465">
              <a:lnSpc>
                <a:spcPts val="1275"/>
              </a:lnSpc>
            </a:pPr>
            <a:r>
              <a:rPr sz="1100" spc="120" dirty="0">
                <a:latin typeface="Times New Roman"/>
                <a:cs typeface="Times New Roman"/>
              </a:rPr>
              <a:t>origin </a:t>
            </a:r>
            <a:r>
              <a:rPr sz="1100" spc="114" dirty="0">
                <a:latin typeface="Times New Roman"/>
                <a:cs typeface="Times New Roman"/>
              </a:rPr>
              <a:t>&lt;</a:t>
            </a:r>
            <a:r>
              <a:rPr lang="en-US" sz="1100" spc="114" dirty="0">
                <a:latin typeface="Times New Roman"/>
                <a:cs typeface="Times New Roman"/>
              </a:rPr>
              <a:t>- </a:t>
            </a:r>
            <a:r>
              <a:rPr sz="1100" spc="114" dirty="0">
                <a:solidFill>
                  <a:srgbClr val="214987"/>
                </a:solidFill>
                <a:latin typeface="Times New Roman"/>
                <a:cs typeface="Times New Roman"/>
              </a:rPr>
              <a:t>c</a:t>
            </a:r>
            <a:r>
              <a:rPr sz="1100" spc="114" dirty="0">
                <a:latin typeface="Times New Roman"/>
                <a:cs typeface="Times New Roman"/>
              </a:rPr>
              <a:t>(</a:t>
            </a:r>
            <a:r>
              <a:rPr sz="1100" spc="114" dirty="0">
                <a:solidFill>
                  <a:srgbClr val="214987"/>
                </a:solidFill>
                <a:latin typeface="Times New Roman"/>
                <a:cs typeface="Times New Roman"/>
              </a:rPr>
              <a:t>rep</a:t>
            </a:r>
            <a:r>
              <a:rPr sz="1100" spc="114" dirty="0">
                <a:latin typeface="Times New Roman"/>
                <a:cs typeface="Times New Roman"/>
              </a:rPr>
              <a:t>(</a:t>
            </a:r>
            <a:r>
              <a:rPr sz="1100" spc="114" dirty="0">
                <a:solidFill>
                  <a:srgbClr val="0000CE"/>
                </a:solidFill>
                <a:latin typeface="Times New Roman"/>
                <a:cs typeface="Times New Roman"/>
              </a:rPr>
              <a:t>1</a:t>
            </a:r>
            <a:r>
              <a:rPr sz="1100" spc="114" dirty="0">
                <a:latin typeface="Times New Roman"/>
                <a:cs typeface="Times New Roman"/>
              </a:rPr>
              <a:t>, </a:t>
            </a:r>
            <a:r>
              <a:rPr sz="1100" spc="100" dirty="0">
                <a:solidFill>
                  <a:srgbClr val="0000CE"/>
                </a:solidFill>
                <a:latin typeface="Times New Roman"/>
                <a:cs typeface="Times New Roman"/>
              </a:rPr>
              <a:t>100</a:t>
            </a:r>
            <a:r>
              <a:rPr sz="1100" spc="100" dirty="0">
                <a:latin typeface="Times New Roman"/>
                <a:cs typeface="Times New Roman"/>
              </a:rPr>
              <a:t>), </a:t>
            </a:r>
            <a:r>
              <a:rPr sz="1100" spc="125" dirty="0">
                <a:solidFill>
                  <a:srgbClr val="214987"/>
                </a:solidFill>
                <a:latin typeface="Times New Roman"/>
                <a:cs typeface="Times New Roman"/>
              </a:rPr>
              <a:t>rep</a:t>
            </a:r>
            <a:r>
              <a:rPr sz="1100" spc="125" dirty="0">
                <a:latin typeface="Times New Roman"/>
                <a:cs typeface="Times New Roman"/>
              </a:rPr>
              <a:t>(</a:t>
            </a:r>
            <a:r>
              <a:rPr sz="1100" spc="125" dirty="0">
                <a:solidFill>
                  <a:srgbClr val="0000CE"/>
                </a:solidFill>
                <a:latin typeface="Times New Roman"/>
                <a:cs typeface="Times New Roman"/>
              </a:rPr>
              <a:t>0</a:t>
            </a:r>
            <a:r>
              <a:rPr sz="1100" spc="125" dirty="0">
                <a:latin typeface="Times New Roman"/>
                <a:cs typeface="Times New Roman"/>
              </a:rPr>
              <a:t>,</a:t>
            </a:r>
            <a:r>
              <a:rPr sz="1100" spc="420" dirty="0">
                <a:latin typeface="Times New Roman"/>
                <a:cs typeface="Times New Roman"/>
              </a:rPr>
              <a:t> </a:t>
            </a:r>
            <a:r>
              <a:rPr sz="1100" spc="80" dirty="0">
                <a:solidFill>
                  <a:srgbClr val="0000CE"/>
                </a:solidFill>
                <a:latin typeface="Times New Roman"/>
                <a:cs typeface="Times New Roman"/>
              </a:rPr>
              <a:t>100</a:t>
            </a:r>
            <a:r>
              <a:rPr sz="1100" spc="80" dirty="0">
                <a:latin typeface="Times New Roman"/>
                <a:cs typeface="Times New Roman"/>
              </a:rPr>
              <a:t>))</a:t>
            </a:r>
            <a:endParaRPr sz="1100" dirty="0">
              <a:latin typeface="Times New Roman"/>
              <a:cs typeface="Times New Roman"/>
            </a:endParaRPr>
          </a:p>
          <a:p>
            <a:pPr marL="37465">
              <a:lnSpc>
                <a:spcPct val="100000"/>
              </a:lnSpc>
              <a:spcBef>
                <a:spcPts val="35"/>
              </a:spcBef>
            </a:pPr>
            <a:r>
              <a:rPr sz="1100" i="1" spc="-50" dirty="0">
                <a:solidFill>
                  <a:srgbClr val="8E5902"/>
                </a:solidFill>
                <a:latin typeface="Arial"/>
                <a:cs typeface="Arial"/>
              </a:rPr>
              <a:t># </a:t>
            </a:r>
            <a:r>
              <a:rPr sz="1100" i="1" spc="-100" dirty="0">
                <a:solidFill>
                  <a:srgbClr val="8E5902"/>
                </a:solidFill>
                <a:latin typeface="Arial"/>
                <a:cs typeface="Arial"/>
              </a:rPr>
              <a:t>Объединяем </a:t>
            </a:r>
            <a:r>
              <a:rPr sz="1100" i="1" spc="-95" dirty="0">
                <a:solidFill>
                  <a:srgbClr val="8E5902"/>
                </a:solidFill>
                <a:latin typeface="Arial"/>
                <a:cs typeface="Arial"/>
              </a:rPr>
              <a:t>таблицу </a:t>
            </a:r>
            <a:r>
              <a:rPr sz="1100" i="1" spc="-50" dirty="0">
                <a:solidFill>
                  <a:srgbClr val="8E5902"/>
                </a:solidFill>
                <a:latin typeface="Arial"/>
                <a:cs typeface="Arial"/>
              </a:rPr>
              <a:t>и </a:t>
            </a:r>
            <a:r>
              <a:rPr sz="1100" i="1" spc="-85" dirty="0">
                <a:solidFill>
                  <a:srgbClr val="8E5902"/>
                </a:solidFill>
                <a:latin typeface="Arial"/>
                <a:cs typeface="Arial"/>
              </a:rPr>
              <a:t>вектор </a:t>
            </a:r>
            <a:r>
              <a:rPr sz="1100" i="1" spc="-15" dirty="0">
                <a:solidFill>
                  <a:srgbClr val="8E5902"/>
                </a:solidFill>
                <a:latin typeface="Arial"/>
                <a:cs typeface="Arial"/>
              </a:rPr>
              <a:t>в </a:t>
            </a:r>
            <a:r>
              <a:rPr sz="1100" i="1" spc="-75" dirty="0">
                <a:solidFill>
                  <a:srgbClr val="8E5902"/>
                </a:solidFill>
                <a:latin typeface="Arial"/>
                <a:cs typeface="Arial"/>
              </a:rPr>
              <a:t>новую</a:t>
            </a:r>
            <a:r>
              <a:rPr sz="1100" i="1" spc="120" dirty="0">
                <a:solidFill>
                  <a:srgbClr val="8E5902"/>
                </a:solidFill>
                <a:latin typeface="Arial"/>
                <a:cs typeface="Arial"/>
              </a:rPr>
              <a:t> </a:t>
            </a:r>
            <a:r>
              <a:rPr sz="1100" i="1" spc="-95" dirty="0">
                <a:solidFill>
                  <a:srgbClr val="8E5902"/>
                </a:solidFill>
                <a:latin typeface="Arial"/>
                <a:cs typeface="Arial"/>
              </a:rPr>
              <a:t>таблицу</a:t>
            </a:r>
            <a:endParaRPr sz="1100" dirty="0">
              <a:latin typeface="Arial"/>
              <a:cs typeface="Arial"/>
            </a:endParaRPr>
          </a:p>
          <a:p>
            <a:pPr marL="37465">
              <a:lnSpc>
                <a:spcPct val="100000"/>
              </a:lnSpc>
              <a:spcBef>
                <a:spcPts val="35"/>
              </a:spcBef>
            </a:pPr>
            <a:r>
              <a:rPr sz="1100" spc="85" dirty="0">
                <a:latin typeface="Times New Roman"/>
                <a:cs typeface="Times New Roman"/>
              </a:rPr>
              <a:t>swiss</a:t>
            </a:r>
            <a:r>
              <a:rPr sz="1100" spc="85" dirty="0">
                <a:solidFill>
                  <a:srgbClr val="0000CE"/>
                </a:solidFill>
                <a:latin typeface="Times New Roman"/>
                <a:cs typeface="Times New Roman"/>
              </a:rPr>
              <a:t>.02 </a:t>
            </a:r>
            <a:r>
              <a:rPr sz="1100" spc="65" dirty="0">
                <a:latin typeface="Times New Roman"/>
                <a:cs typeface="Times New Roman"/>
              </a:rPr>
              <a:t>&lt;- </a:t>
            </a:r>
            <a:r>
              <a:rPr sz="1100" spc="105" dirty="0">
                <a:solidFill>
                  <a:srgbClr val="214987"/>
                </a:solidFill>
                <a:latin typeface="Times New Roman"/>
                <a:cs typeface="Times New Roman"/>
              </a:rPr>
              <a:t>data.frame</a:t>
            </a:r>
            <a:r>
              <a:rPr sz="1100" spc="105" dirty="0">
                <a:latin typeface="Times New Roman"/>
                <a:cs typeface="Times New Roman"/>
              </a:rPr>
              <a:t>(swiss</a:t>
            </a:r>
            <a:r>
              <a:rPr sz="1100" spc="105" dirty="0">
                <a:solidFill>
                  <a:srgbClr val="0000CE"/>
                </a:solidFill>
                <a:latin typeface="Times New Roman"/>
                <a:cs typeface="Times New Roman"/>
              </a:rPr>
              <a:t>.01</a:t>
            </a:r>
            <a:r>
              <a:rPr sz="1100" spc="105" dirty="0">
                <a:latin typeface="Times New Roman"/>
                <a:cs typeface="Times New Roman"/>
              </a:rPr>
              <a:t>,</a:t>
            </a:r>
            <a:r>
              <a:rPr sz="1100" dirty="0">
                <a:latin typeface="Times New Roman"/>
                <a:cs typeface="Times New Roman"/>
              </a:rPr>
              <a:t> </a:t>
            </a:r>
            <a:r>
              <a:rPr sz="1100" spc="130" dirty="0">
                <a:latin typeface="Times New Roman"/>
                <a:cs typeface="Times New Roman"/>
              </a:rPr>
              <a:t>origin)</a:t>
            </a:r>
            <a:endParaRPr sz="1100" dirty="0">
              <a:latin typeface="Times New Roman"/>
              <a:cs typeface="Times New Roman"/>
            </a:endParaRPr>
          </a:p>
        </p:txBody>
      </p:sp>
      <p:sp>
        <p:nvSpPr>
          <p:cNvPr id="5" name="object 5"/>
          <p:cNvSpPr txBox="1"/>
          <p:nvPr/>
        </p:nvSpPr>
        <p:spPr>
          <a:xfrm>
            <a:off x="322046" y="1770215"/>
            <a:ext cx="3964304" cy="154940"/>
          </a:xfrm>
          <a:prstGeom prst="rect">
            <a:avLst/>
          </a:prstGeom>
          <a:solidFill>
            <a:srgbClr val="F8F8F8"/>
          </a:solidFill>
        </p:spPr>
        <p:txBody>
          <a:bodyPr vert="horz" wrap="square" lIns="0" tIns="6350" rIns="0" bIns="0" rtlCol="0">
            <a:spAutoFit/>
          </a:bodyPr>
          <a:lstStyle/>
          <a:p>
            <a:pPr marL="37465">
              <a:lnSpc>
                <a:spcPct val="100000"/>
              </a:lnSpc>
              <a:spcBef>
                <a:spcPts val="50"/>
              </a:spcBef>
              <a:tabLst>
                <a:tab pos="1112520" algn="l"/>
              </a:tabLst>
            </a:pPr>
            <a:r>
              <a:rPr sz="800" spc="65" dirty="0">
                <a:solidFill>
                  <a:srgbClr val="214987"/>
                </a:solidFill>
                <a:latin typeface="Times New Roman"/>
                <a:cs typeface="Times New Roman"/>
              </a:rPr>
              <a:t>names</a:t>
            </a:r>
            <a:r>
              <a:rPr sz="800" spc="65" dirty="0">
                <a:latin typeface="Times New Roman"/>
                <a:cs typeface="Times New Roman"/>
              </a:rPr>
              <a:t>(swiss</a:t>
            </a:r>
            <a:r>
              <a:rPr sz="800" spc="65" dirty="0">
                <a:solidFill>
                  <a:srgbClr val="0000CE"/>
                </a:solidFill>
                <a:latin typeface="Times New Roman"/>
                <a:cs typeface="Times New Roman"/>
              </a:rPr>
              <a:t>.02</a:t>
            </a:r>
            <a:r>
              <a:rPr sz="800" spc="65" dirty="0">
                <a:latin typeface="Times New Roman"/>
                <a:cs typeface="Times New Roman"/>
              </a:rPr>
              <a:t>)	</a:t>
            </a:r>
            <a:r>
              <a:rPr sz="800" i="1" spc="-65" dirty="0">
                <a:solidFill>
                  <a:srgbClr val="8E5902"/>
                </a:solidFill>
                <a:latin typeface="Book Antiqua"/>
                <a:cs typeface="Book Antiqua"/>
              </a:rPr>
              <a:t># </a:t>
            </a:r>
            <a:r>
              <a:rPr sz="800" i="1" spc="25" dirty="0">
                <a:solidFill>
                  <a:srgbClr val="8E5902"/>
                </a:solidFill>
                <a:latin typeface="Book Antiqua"/>
                <a:cs typeface="Book Antiqua"/>
              </a:rPr>
              <a:t>выведем </a:t>
            </a:r>
            <a:r>
              <a:rPr sz="800" i="1" spc="5" dirty="0">
                <a:solidFill>
                  <a:srgbClr val="8E5902"/>
                </a:solidFill>
                <a:latin typeface="Book Antiqua"/>
                <a:cs typeface="Book Antiqua"/>
              </a:rPr>
              <a:t>имена</a:t>
            </a:r>
            <a:r>
              <a:rPr sz="800" i="1" spc="200" dirty="0">
                <a:solidFill>
                  <a:srgbClr val="8E5902"/>
                </a:solidFill>
                <a:latin typeface="Book Antiqua"/>
                <a:cs typeface="Book Antiqua"/>
              </a:rPr>
              <a:t> </a:t>
            </a:r>
            <a:r>
              <a:rPr sz="800" i="1" spc="40" dirty="0">
                <a:solidFill>
                  <a:srgbClr val="8E5902"/>
                </a:solidFill>
                <a:latin typeface="Book Antiqua"/>
                <a:cs typeface="Book Antiqua"/>
              </a:rPr>
              <a:t>колонок</a:t>
            </a:r>
            <a:endParaRPr sz="800">
              <a:latin typeface="Book Antiqua"/>
              <a:cs typeface="Book Antiqua"/>
            </a:endParaRPr>
          </a:p>
        </p:txBody>
      </p:sp>
      <p:sp>
        <p:nvSpPr>
          <p:cNvPr id="6" name="object 6"/>
          <p:cNvSpPr txBox="1"/>
          <p:nvPr/>
        </p:nvSpPr>
        <p:spPr>
          <a:xfrm>
            <a:off x="347294" y="2070289"/>
            <a:ext cx="4057650" cy="147320"/>
          </a:xfrm>
          <a:prstGeom prst="rect">
            <a:avLst/>
          </a:prstGeom>
        </p:spPr>
        <p:txBody>
          <a:bodyPr vert="horz" wrap="square" lIns="0" tIns="12065" rIns="0" bIns="0" rtlCol="0">
            <a:spAutoFit/>
          </a:bodyPr>
          <a:lstStyle/>
          <a:p>
            <a:pPr marL="12700">
              <a:lnSpc>
                <a:spcPct val="100000"/>
              </a:lnSpc>
              <a:spcBef>
                <a:spcPts val="95"/>
              </a:spcBef>
              <a:tabLst>
                <a:tab pos="1463675" algn="l"/>
                <a:tab pos="2001520" algn="l"/>
                <a:tab pos="3614420" algn="l"/>
              </a:tabLst>
            </a:pPr>
            <a:r>
              <a:rPr sz="800" spc="20" dirty="0">
                <a:latin typeface="Times New Roman"/>
                <a:cs typeface="Times New Roman"/>
              </a:rPr>
              <a:t>##  </a:t>
            </a:r>
            <a:r>
              <a:rPr sz="800" spc="110" dirty="0">
                <a:latin typeface="Times New Roman"/>
                <a:cs typeface="Times New Roman"/>
              </a:rPr>
              <a:t>[1]</a:t>
            </a:r>
            <a:r>
              <a:rPr sz="800" dirty="0">
                <a:latin typeface="Times New Roman"/>
                <a:cs typeface="Times New Roman"/>
              </a:rPr>
              <a:t> </a:t>
            </a:r>
            <a:r>
              <a:rPr sz="800" spc="20" dirty="0">
                <a:latin typeface="Times New Roman"/>
                <a:cs typeface="Times New Roman"/>
              </a:rPr>
              <a:t> </a:t>
            </a:r>
            <a:r>
              <a:rPr sz="800" spc="55" dirty="0">
                <a:latin typeface="Times New Roman"/>
                <a:cs typeface="Times New Roman"/>
              </a:rPr>
              <a:t>"Length"</a:t>
            </a:r>
            <a:r>
              <a:rPr sz="800" dirty="0">
                <a:latin typeface="Times New Roman"/>
                <a:cs typeface="Times New Roman"/>
              </a:rPr>
              <a:t>   </a:t>
            </a:r>
            <a:r>
              <a:rPr sz="800" spc="45" dirty="0">
                <a:latin typeface="Times New Roman"/>
                <a:cs typeface="Times New Roman"/>
              </a:rPr>
              <a:t> </a:t>
            </a:r>
            <a:r>
              <a:rPr sz="800" spc="50" dirty="0">
                <a:latin typeface="Times New Roman"/>
                <a:cs typeface="Times New Roman"/>
              </a:rPr>
              <a:t>"H_l"</a:t>
            </a:r>
            <a:r>
              <a:rPr sz="800" dirty="0">
                <a:latin typeface="Times New Roman"/>
                <a:cs typeface="Times New Roman"/>
              </a:rPr>
              <a:t>	</a:t>
            </a:r>
            <a:r>
              <a:rPr sz="800" spc="-30" dirty="0">
                <a:latin typeface="Times New Roman"/>
                <a:cs typeface="Times New Roman"/>
              </a:rPr>
              <a:t>"H</a:t>
            </a:r>
            <a:r>
              <a:rPr sz="800" spc="90" dirty="0">
                <a:latin typeface="Times New Roman"/>
                <a:cs typeface="Times New Roman"/>
              </a:rPr>
              <a:t>_r"</a:t>
            </a:r>
            <a:r>
              <a:rPr sz="800" dirty="0">
                <a:latin typeface="Times New Roman"/>
                <a:cs typeface="Times New Roman"/>
              </a:rPr>
              <a:t>	</a:t>
            </a:r>
            <a:r>
              <a:rPr sz="800" spc="114" dirty="0">
                <a:latin typeface="Times New Roman"/>
                <a:cs typeface="Times New Roman"/>
              </a:rPr>
              <a:t>"dist_l"</a:t>
            </a:r>
            <a:r>
              <a:rPr sz="800" dirty="0">
                <a:latin typeface="Times New Roman"/>
                <a:cs typeface="Times New Roman"/>
              </a:rPr>
              <a:t>   </a:t>
            </a:r>
            <a:r>
              <a:rPr sz="800" spc="45" dirty="0">
                <a:latin typeface="Times New Roman"/>
                <a:cs typeface="Times New Roman"/>
              </a:rPr>
              <a:t> </a:t>
            </a:r>
            <a:r>
              <a:rPr sz="800" spc="85" dirty="0">
                <a:latin typeface="Times New Roman"/>
                <a:cs typeface="Times New Roman"/>
              </a:rPr>
              <a:t>"dist_up"</a:t>
            </a:r>
            <a:r>
              <a:rPr sz="800" dirty="0">
                <a:latin typeface="Times New Roman"/>
                <a:cs typeface="Times New Roman"/>
              </a:rPr>
              <a:t> </a:t>
            </a:r>
            <a:r>
              <a:rPr sz="800" spc="20" dirty="0">
                <a:latin typeface="Times New Roman"/>
                <a:cs typeface="Times New Roman"/>
              </a:rPr>
              <a:t> </a:t>
            </a:r>
            <a:r>
              <a:rPr sz="800" spc="55" dirty="0">
                <a:latin typeface="Times New Roman"/>
                <a:cs typeface="Times New Roman"/>
              </a:rPr>
              <a:t>"Diag"</a:t>
            </a:r>
            <a:r>
              <a:rPr sz="800" dirty="0">
                <a:latin typeface="Times New Roman"/>
                <a:cs typeface="Times New Roman"/>
              </a:rPr>
              <a:t>	</a:t>
            </a:r>
            <a:r>
              <a:rPr sz="800" spc="90" dirty="0">
                <a:latin typeface="Times New Roman"/>
                <a:cs typeface="Times New Roman"/>
              </a:rPr>
              <a:t>"or</a:t>
            </a:r>
            <a:r>
              <a:rPr sz="800" spc="105" dirty="0">
                <a:latin typeface="Times New Roman"/>
                <a:cs typeface="Times New Roman"/>
              </a:rPr>
              <a:t>igin"</a:t>
            </a:r>
            <a:endParaRPr sz="800">
              <a:latin typeface="Times New Roman"/>
              <a:cs typeface="Times New Roman"/>
            </a:endParaRPr>
          </a:p>
        </p:txBody>
      </p:sp>
      <p:sp>
        <p:nvSpPr>
          <p:cNvPr id="7" name="object 7"/>
          <p:cNvSpPr txBox="1"/>
          <p:nvPr/>
        </p:nvSpPr>
        <p:spPr>
          <a:xfrm>
            <a:off x="322046" y="2356294"/>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45" dirty="0">
                <a:solidFill>
                  <a:srgbClr val="214987"/>
                </a:solidFill>
                <a:latin typeface="Times New Roman"/>
                <a:cs typeface="Times New Roman"/>
              </a:rPr>
              <a:t>tail</a:t>
            </a:r>
            <a:r>
              <a:rPr sz="1100" spc="145" dirty="0">
                <a:latin typeface="Times New Roman"/>
                <a:cs typeface="Times New Roman"/>
              </a:rPr>
              <a:t>(swiss</a:t>
            </a:r>
            <a:r>
              <a:rPr sz="1100" spc="145" dirty="0">
                <a:solidFill>
                  <a:srgbClr val="0000CE"/>
                </a:solidFill>
                <a:latin typeface="Times New Roman"/>
                <a:cs typeface="Times New Roman"/>
              </a:rPr>
              <a:t>.02</a:t>
            </a:r>
            <a:r>
              <a:rPr sz="1100" spc="145" dirty="0">
                <a:latin typeface="Times New Roman"/>
                <a:cs typeface="Times New Roman"/>
              </a:rPr>
              <a:t>, </a:t>
            </a:r>
            <a:r>
              <a:rPr sz="1100" spc="35" dirty="0">
                <a:solidFill>
                  <a:srgbClr val="214987"/>
                </a:solidFill>
                <a:latin typeface="Times New Roman"/>
                <a:cs typeface="Times New Roman"/>
              </a:rPr>
              <a:t>n=</a:t>
            </a:r>
            <a:r>
              <a:rPr sz="1100" spc="35" dirty="0">
                <a:solidFill>
                  <a:srgbClr val="0000CE"/>
                </a:solidFill>
                <a:latin typeface="Times New Roman"/>
                <a:cs typeface="Times New Roman"/>
              </a:rPr>
              <a:t>3</a:t>
            </a:r>
            <a:r>
              <a:rPr sz="1100" spc="35" dirty="0">
                <a:latin typeface="Times New Roman"/>
                <a:cs typeface="Times New Roman"/>
              </a:rPr>
              <a:t>) </a:t>
            </a:r>
            <a:r>
              <a:rPr sz="1100" i="1" spc="-50" dirty="0">
                <a:solidFill>
                  <a:srgbClr val="8E5902"/>
                </a:solidFill>
                <a:latin typeface="Arial"/>
                <a:cs typeface="Arial"/>
              </a:rPr>
              <a:t># </a:t>
            </a:r>
            <a:r>
              <a:rPr sz="1100" i="1" spc="-90" dirty="0">
                <a:solidFill>
                  <a:srgbClr val="8E5902"/>
                </a:solidFill>
                <a:latin typeface="Arial"/>
                <a:cs typeface="Arial"/>
              </a:rPr>
              <a:t>выведем </a:t>
            </a:r>
            <a:r>
              <a:rPr sz="1100" i="1" spc="-10" dirty="0">
                <a:solidFill>
                  <a:srgbClr val="8E5902"/>
                </a:solidFill>
                <a:latin typeface="Arial"/>
                <a:cs typeface="Arial"/>
              </a:rPr>
              <a:t>"хвост"</a:t>
            </a:r>
            <a:r>
              <a:rPr sz="1100" i="1" spc="275" dirty="0">
                <a:solidFill>
                  <a:srgbClr val="8E5902"/>
                </a:solidFill>
                <a:latin typeface="Arial"/>
                <a:cs typeface="Arial"/>
              </a:rPr>
              <a:t> </a:t>
            </a:r>
            <a:r>
              <a:rPr sz="1100" i="1" spc="-130" dirty="0">
                <a:solidFill>
                  <a:srgbClr val="8E5902"/>
                </a:solidFill>
                <a:latin typeface="Arial"/>
                <a:cs typeface="Arial"/>
              </a:rPr>
              <a:t>таблицы</a:t>
            </a:r>
            <a:endParaRPr sz="1100">
              <a:latin typeface="Arial"/>
              <a:cs typeface="Arial"/>
            </a:endParaRPr>
          </a:p>
        </p:txBody>
      </p:sp>
      <p:sp>
        <p:nvSpPr>
          <p:cNvPr id="8" name="object 8"/>
          <p:cNvSpPr txBox="1"/>
          <p:nvPr/>
        </p:nvSpPr>
        <p:spPr>
          <a:xfrm>
            <a:off x="347294" y="2719183"/>
            <a:ext cx="3820160" cy="191770"/>
          </a:xfrm>
          <a:prstGeom prst="rect">
            <a:avLst/>
          </a:prstGeom>
        </p:spPr>
        <p:txBody>
          <a:bodyPr vert="horz" wrap="square" lIns="0" tIns="11430" rIns="0" bIns="0" rtlCol="0">
            <a:spAutoFit/>
          </a:bodyPr>
          <a:lstStyle/>
          <a:p>
            <a:pPr marL="12700">
              <a:lnSpc>
                <a:spcPct val="100000"/>
              </a:lnSpc>
              <a:spcBef>
                <a:spcPts val="90"/>
              </a:spcBef>
              <a:tabLst>
                <a:tab pos="513715" algn="l"/>
                <a:tab pos="1157605" algn="l"/>
                <a:tab pos="1587500" algn="l"/>
                <a:tab pos="3019425" algn="l"/>
              </a:tabLst>
            </a:pPr>
            <a:r>
              <a:rPr sz="1100" spc="10" dirty="0">
                <a:latin typeface="Times New Roman"/>
                <a:cs typeface="Times New Roman"/>
              </a:rPr>
              <a:t>##	</a:t>
            </a:r>
            <a:r>
              <a:rPr sz="1100" spc="40" dirty="0">
                <a:latin typeface="Times New Roman"/>
                <a:cs typeface="Times New Roman"/>
              </a:rPr>
              <a:t>Length	</a:t>
            </a:r>
            <a:r>
              <a:rPr sz="1100" spc="10" dirty="0">
                <a:latin typeface="Times New Roman"/>
                <a:cs typeface="Times New Roman"/>
              </a:rPr>
              <a:t>H_l	</a:t>
            </a:r>
            <a:r>
              <a:rPr sz="1100" spc="-10" dirty="0">
                <a:latin typeface="Times New Roman"/>
                <a:cs typeface="Times New Roman"/>
              </a:rPr>
              <a:t>H_r </a:t>
            </a:r>
            <a:r>
              <a:rPr sz="1100" spc="25" dirty="0">
                <a:latin typeface="Times New Roman"/>
                <a:cs typeface="Times New Roman"/>
              </a:rPr>
              <a:t> </a:t>
            </a:r>
            <a:r>
              <a:rPr sz="1100" spc="150" dirty="0">
                <a:latin typeface="Times New Roman"/>
                <a:cs typeface="Times New Roman"/>
              </a:rPr>
              <a:t>dist_l</a:t>
            </a:r>
            <a:r>
              <a:rPr sz="1100" spc="295" dirty="0">
                <a:latin typeface="Times New Roman"/>
                <a:cs typeface="Times New Roman"/>
              </a:rPr>
              <a:t> </a:t>
            </a:r>
            <a:r>
              <a:rPr sz="1100" spc="95" dirty="0">
                <a:latin typeface="Times New Roman"/>
                <a:cs typeface="Times New Roman"/>
              </a:rPr>
              <a:t>dist_up	</a:t>
            </a:r>
            <a:r>
              <a:rPr sz="1100" spc="25" dirty="0">
                <a:latin typeface="Times New Roman"/>
                <a:cs typeface="Times New Roman"/>
              </a:rPr>
              <a:t>Diag</a:t>
            </a:r>
            <a:r>
              <a:rPr sz="1100" spc="220" dirty="0">
                <a:latin typeface="Times New Roman"/>
                <a:cs typeface="Times New Roman"/>
              </a:rPr>
              <a:t> </a:t>
            </a:r>
            <a:r>
              <a:rPr sz="1100" spc="120" dirty="0">
                <a:latin typeface="Times New Roman"/>
                <a:cs typeface="Times New Roman"/>
              </a:rPr>
              <a:t>origin</a:t>
            </a:r>
            <a:endParaRPr sz="1100">
              <a:latin typeface="Times New Roman"/>
              <a:cs typeface="Times New Roman"/>
            </a:endParaRPr>
          </a:p>
        </p:txBody>
      </p:sp>
      <p:graphicFrame>
        <p:nvGraphicFramePr>
          <p:cNvPr id="9" name="object 9"/>
          <p:cNvGraphicFramePr>
            <a:graphicFrameLocks noGrp="1"/>
          </p:cNvGraphicFramePr>
          <p:nvPr/>
        </p:nvGraphicFramePr>
        <p:xfrm>
          <a:off x="328244" y="2927508"/>
          <a:ext cx="4186550" cy="511381"/>
        </p:xfrm>
        <a:graphic>
          <a:graphicData uri="http://schemas.openxmlformats.org/drawingml/2006/table">
            <a:tbl>
              <a:tblPr firstRow="1" bandRow="1">
                <a:tableStyleId>{2D5ABB26-0587-4C30-8999-92F81FD0307C}</a:tableStyleId>
              </a:tblPr>
              <a:tblGrid>
                <a:gridCol w="210820">
                  <a:extLst>
                    <a:ext uri="{9D8B030D-6E8A-4147-A177-3AD203B41FA5}">
                      <a16:colId xmlns:a16="http://schemas.microsoft.com/office/drawing/2014/main" val="20000"/>
                    </a:ext>
                  </a:extLst>
                </a:gridCol>
                <a:gridCol w="787399">
                  <a:extLst>
                    <a:ext uri="{9D8B030D-6E8A-4147-A177-3AD203B41FA5}">
                      <a16:colId xmlns:a16="http://schemas.microsoft.com/office/drawing/2014/main" val="20001"/>
                    </a:ext>
                  </a:extLst>
                </a:gridCol>
                <a:gridCol w="429259">
                  <a:extLst>
                    <a:ext uri="{9D8B030D-6E8A-4147-A177-3AD203B41FA5}">
                      <a16:colId xmlns:a16="http://schemas.microsoft.com/office/drawing/2014/main" val="20002"/>
                    </a:ext>
                  </a:extLst>
                </a:gridCol>
                <a:gridCol w="501015">
                  <a:extLst>
                    <a:ext uri="{9D8B030D-6E8A-4147-A177-3AD203B41FA5}">
                      <a16:colId xmlns:a16="http://schemas.microsoft.com/office/drawing/2014/main" val="20003"/>
                    </a:ext>
                  </a:extLst>
                </a:gridCol>
                <a:gridCol w="536575">
                  <a:extLst>
                    <a:ext uri="{9D8B030D-6E8A-4147-A177-3AD203B41FA5}">
                      <a16:colId xmlns:a16="http://schemas.microsoft.com/office/drawing/2014/main" val="20004"/>
                    </a:ext>
                  </a:extLst>
                </a:gridCol>
                <a:gridCol w="464819">
                  <a:extLst>
                    <a:ext uri="{9D8B030D-6E8A-4147-A177-3AD203B41FA5}">
                      <a16:colId xmlns:a16="http://schemas.microsoft.com/office/drawing/2014/main" val="20005"/>
                    </a:ext>
                  </a:extLst>
                </a:gridCol>
                <a:gridCol w="608329">
                  <a:extLst>
                    <a:ext uri="{9D8B030D-6E8A-4147-A177-3AD203B41FA5}">
                      <a16:colId xmlns:a16="http://schemas.microsoft.com/office/drawing/2014/main" val="20006"/>
                    </a:ext>
                  </a:extLst>
                </a:gridCol>
                <a:gridCol w="417195">
                  <a:extLst>
                    <a:ext uri="{9D8B030D-6E8A-4147-A177-3AD203B41FA5}">
                      <a16:colId xmlns:a16="http://schemas.microsoft.com/office/drawing/2014/main" val="20007"/>
                    </a:ext>
                  </a:extLst>
                </a:gridCol>
                <a:gridCol w="231139">
                  <a:extLst>
                    <a:ext uri="{9D8B030D-6E8A-4147-A177-3AD203B41FA5}">
                      <a16:colId xmlns:a16="http://schemas.microsoft.com/office/drawing/2014/main" val="20008"/>
                    </a:ext>
                  </a:extLst>
                </a:gridCol>
              </a:tblGrid>
              <a:tr h="168540">
                <a:tc>
                  <a:txBody>
                    <a:bodyPr/>
                    <a:lstStyle/>
                    <a:p>
                      <a:pPr algn="ctr">
                        <a:lnSpc>
                          <a:spcPts val="112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L="35560">
                        <a:lnSpc>
                          <a:spcPts val="1125"/>
                        </a:lnSpc>
                        <a:tabLst>
                          <a:tab pos="393700" algn="l"/>
                        </a:tabLst>
                      </a:pPr>
                      <a:r>
                        <a:rPr sz="1100" spc="10" dirty="0">
                          <a:latin typeface="Times New Roman"/>
                          <a:cs typeface="Times New Roman"/>
                        </a:rPr>
                        <a:t>198	</a:t>
                      </a:r>
                      <a:r>
                        <a:rPr sz="1100" spc="60" dirty="0">
                          <a:latin typeface="Times New Roman"/>
                          <a:cs typeface="Times New Roman"/>
                        </a:rPr>
                        <a:t>214.8</a:t>
                      </a:r>
                      <a:endParaRPr sz="1100">
                        <a:latin typeface="Times New Roman"/>
                        <a:cs typeface="Times New Roman"/>
                      </a:endParaRPr>
                    </a:p>
                  </a:txBody>
                  <a:tcPr marL="0" marR="0" marT="0" marB="0"/>
                </a:tc>
                <a:tc>
                  <a:txBody>
                    <a:bodyPr/>
                    <a:lstStyle/>
                    <a:p>
                      <a:pPr algn="ctr">
                        <a:lnSpc>
                          <a:spcPts val="1125"/>
                        </a:lnSpc>
                      </a:pPr>
                      <a:r>
                        <a:rPr sz="1100" spc="65" dirty="0">
                          <a:latin typeface="Times New Roman"/>
                          <a:cs typeface="Times New Roman"/>
                        </a:rPr>
                        <a:t>130.3</a:t>
                      </a:r>
                      <a:endParaRPr sz="1100">
                        <a:latin typeface="Times New Roman"/>
                        <a:cs typeface="Times New Roman"/>
                      </a:endParaRPr>
                    </a:p>
                  </a:txBody>
                  <a:tcPr marL="0" marR="0" marT="0" marB="0"/>
                </a:tc>
                <a:tc>
                  <a:txBody>
                    <a:bodyPr/>
                    <a:lstStyle/>
                    <a:p>
                      <a:pPr marL="35560">
                        <a:lnSpc>
                          <a:spcPts val="1125"/>
                        </a:lnSpc>
                      </a:pPr>
                      <a:r>
                        <a:rPr sz="1100" spc="65" dirty="0">
                          <a:latin typeface="Times New Roman"/>
                          <a:cs typeface="Times New Roman"/>
                        </a:rPr>
                        <a:t>130.4</a:t>
                      </a:r>
                      <a:endParaRPr sz="1100">
                        <a:latin typeface="Times New Roman"/>
                        <a:cs typeface="Times New Roman"/>
                      </a:endParaRPr>
                    </a:p>
                  </a:txBody>
                  <a:tcPr marL="0" marR="0" marT="0" marB="0"/>
                </a:tc>
                <a:tc>
                  <a:txBody>
                    <a:bodyPr/>
                    <a:lstStyle/>
                    <a:p>
                      <a:pPr marR="27940" algn="ctr">
                        <a:lnSpc>
                          <a:spcPts val="1125"/>
                        </a:lnSpc>
                      </a:pPr>
                      <a:r>
                        <a:rPr sz="1100" spc="75" dirty="0">
                          <a:latin typeface="Times New Roman"/>
                          <a:cs typeface="Times New Roman"/>
                        </a:rPr>
                        <a:t>10.6</a:t>
                      </a:r>
                      <a:endParaRPr sz="1100">
                        <a:latin typeface="Times New Roman"/>
                        <a:cs typeface="Times New Roman"/>
                      </a:endParaRPr>
                    </a:p>
                  </a:txBody>
                  <a:tcPr marL="0" marR="0" marT="0" marB="0"/>
                </a:tc>
                <a:tc>
                  <a:txBody>
                    <a:bodyPr/>
                    <a:lstStyle/>
                    <a:p>
                      <a:pPr marR="27940" algn="r">
                        <a:lnSpc>
                          <a:spcPts val="1125"/>
                        </a:lnSpc>
                      </a:pPr>
                      <a:r>
                        <a:rPr sz="1100" spc="-5" dirty="0">
                          <a:latin typeface="Times New Roman"/>
                          <a:cs typeface="Times New Roman"/>
                        </a:rPr>
                        <a:t>11.1</a:t>
                      </a:r>
                      <a:endParaRPr sz="1100">
                        <a:latin typeface="Times New Roman"/>
                        <a:cs typeface="Times New Roman"/>
                      </a:endParaRPr>
                    </a:p>
                  </a:txBody>
                  <a:tcPr marL="0" marR="0" marT="0" marB="0"/>
                </a:tc>
                <a:tc>
                  <a:txBody>
                    <a:bodyPr/>
                    <a:lstStyle/>
                    <a:p>
                      <a:pPr marL="35560">
                        <a:lnSpc>
                          <a:spcPts val="1125"/>
                        </a:lnSpc>
                      </a:pPr>
                      <a:r>
                        <a:rPr sz="1100" spc="60" dirty="0">
                          <a:latin typeface="Times New Roman"/>
                          <a:cs typeface="Times New Roman"/>
                        </a:rPr>
                        <a:t>140.0</a:t>
                      </a:r>
                      <a:endParaRPr sz="1100">
                        <a:latin typeface="Times New Roman"/>
                        <a:cs typeface="Times New Roman"/>
                      </a:endParaRPr>
                    </a:p>
                  </a:txBody>
                  <a:tcPr marL="0" marR="0" marT="0" marB="0"/>
                </a:tc>
                <a:tc>
                  <a:txBody>
                    <a:bodyPr/>
                    <a:lstStyle/>
                    <a:p>
                      <a:pPr marR="122555" algn="r">
                        <a:lnSpc>
                          <a:spcPts val="1125"/>
                        </a:lnSpc>
                      </a:pPr>
                      <a:r>
                        <a:rPr sz="1100" dirty="0">
                          <a:latin typeface="Times New Roman"/>
                          <a:cs typeface="Times New Roman"/>
                        </a:rPr>
                        <a:t>0</a:t>
                      </a:r>
                      <a:endParaRPr sz="11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extLst>
                  <a:ext uri="{0D108BD9-81ED-4DB2-BD59-A6C34878D82A}">
                    <a16:rowId xmlns:a16="http://schemas.microsoft.com/office/drawing/2014/main" val="10000"/>
                  </a:ext>
                </a:extLst>
              </a:tr>
              <a:tr h="171247">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L="35560">
                        <a:lnSpc>
                          <a:spcPts val="1155"/>
                        </a:lnSpc>
                        <a:tabLst>
                          <a:tab pos="393700" algn="l"/>
                        </a:tabLst>
                      </a:pPr>
                      <a:r>
                        <a:rPr sz="1100" spc="10" dirty="0">
                          <a:latin typeface="Times New Roman"/>
                          <a:cs typeface="Times New Roman"/>
                        </a:rPr>
                        <a:t>199	</a:t>
                      </a:r>
                      <a:r>
                        <a:rPr sz="1100" spc="60" dirty="0">
                          <a:latin typeface="Times New Roman"/>
                          <a:cs typeface="Times New Roman"/>
                        </a:rPr>
                        <a:t>214.7</a:t>
                      </a:r>
                      <a:endParaRPr sz="1100">
                        <a:latin typeface="Times New Roman"/>
                        <a:cs typeface="Times New Roman"/>
                      </a:endParaRPr>
                    </a:p>
                  </a:txBody>
                  <a:tcPr marL="0" marR="0" marT="0" marB="0"/>
                </a:tc>
                <a:tc>
                  <a:txBody>
                    <a:bodyPr/>
                    <a:lstStyle/>
                    <a:p>
                      <a:pPr algn="ctr">
                        <a:lnSpc>
                          <a:spcPts val="1155"/>
                        </a:lnSpc>
                      </a:pPr>
                      <a:r>
                        <a:rPr sz="1100" spc="65" dirty="0">
                          <a:latin typeface="Times New Roman"/>
                          <a:cs typeface="Times New Roman"/>
                        </a:rPr>
                        <a:t>130.7</a:t>
                      </a:r>
                      <a:endParaRPr sz="1100">
                        <a:latin typeface="Times New Roman"/>
                        <a:cs typeface="Times New Roman"/>
                      </a:endParaRPr>
                    </a:p>
                  </a:txBody>
                  <a:tcPr marL="0" marR="0" marT="0" marB="0"/>
                </a:tc>
                <a:tc>
                  <a:txBody>
                    <a:bodyPr/>
                    <a:lstStyle/>
                    <a:p>
                      <a:pPr marL="35560">
                        <a:lnSpc>
                          <a:spcPts val="1155"/>
                        </a:lnSpc>
                      </a:pPr>
                      <a:r>
                        <a:rPr sz="1100" spc="65" dirty="0">
                          <a:latin typeface="Times New Roman"/>
                          <a:cs typeface="Times New Roman"/>
                        </a:rPr>
                        <a:t>130.8</a:t>
                      </a:r>
                      <a:endParaRPr sz="1100">
                        <a:latin typeface="Times New Roman"/>
                        <a:cs typeface="Times New Roman"/>
                      </a:endParaRPr>
                    </a:p>
                  </a:txBody>
                  <a:tcPr marL="0" marR="0" marT="0" marB="0"/>
                </a:tc>
                <a:tc>
                  <a:txBody>
                    <a:bodyPr/>
                    <a:lstStyle/>
                    <a:p>
                      <a:pPr marR="27940" algn="ctr">
                        <a:lnSpc>
                          <a:spcPts val="1155"/>
                        </a:lnSpc>
                      </a:pPr>
                      <a:r>
                        <a:rPr sz="1100" spc="75" dirty="0">
                          <a:latin typeface="Times New Roman"/>
                          <a:cs typeface="Times New Roman"/>
                        </a:rPr>
                        <a:t>11.2</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11.2</a:t>
                      </a:r>
                      <a:endParaRPr sz="1100">
                        <a:latin typeface="Times New Roman"/>
                        <a:cs typeface="Times New Roman"/>
                      </a:endParaRPr>
                    </a:p>
                  </a:txBody>
                  <a:tcPr marL="0" marR="0" marT="0" marB="0"/>
                </a:tc>
                <a:tc>
                  <a:txBody>
                    <a:bodyPr/>
                    <a:lstStyle/>
                    <a:p>
                      <a:pPr marL="35560">
                        <a:lnSpc>
                          <a:spcPts val="1155"/>
                        </a:lnSpc>
                      </a:pPr>
                      <a:r>
                        <a:rPr sz="1100" spc="60" dirty="0">
                          <a:latin typeface="Times New Roman"/>
                          <a:cs typeface="Times New Roman"/>
                        </a:rPr>
                        <a:t>139.4</a:t>
                      </a:r>
                      <a:endParaRPr sz="1100">
                        <a:latin typeface="Times New Roman"/>
                        <a:cs typeface="Times New Roman"/>
                      </a:endParaRPr>
                    </a:p>
                  </a:txBody>
                  <a:tcPr marL="0" marR="0" marT="0" marB="0"/>
                </a:tc>
                <a:tc>
                  <a:txBody>
                    <a:bodyPr/>
                    <a:lstStyle/>
                    <a:p>
                      <a:pPr marR="122555" algn="r">
                        <a:lnSpc>
                          <a:spcPts val="1155"/>
                        </a:lnSpc>
                      </a:pPr>
                      <a:r>
                        <a:rPr sz="1100" dirty="0">
                          <a:latin typeface="Times New Roman"/>
                          <a:cs typeface="Times New Roman"/>
                        </a:rPr>
                        <a:t>0</a:t>
                      </a:r>
                      <a:endParaRPr sz="11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extLst>
                  <a:ext uri="{0D108BD9-81ED-4DB2-BD59-A6C34878D82A}">
                    <a16:rowId xmlns:a16="http://schemas.microsoft.com/office/drawing/2014/main" val="10001"/>
                  </a:ext>
                </a:extLst>
              </a:tr>
              <a:tr h="171594">
                <a:tc>
                  <a:txBody>
                    <a:bodyPr/>
                    <a:lstStyle/>
                    <a:p>
                      <a:pPr algn="ctr">
                        <a:lnSpc>
                          <a:spcPts val="1160"/>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L="35560">
                        <a:lnSpc>
                          <a:spcPts val="1160"/>
                        </a:lnSpc>
                        <a:tabLst>
                          <a:tab pos="393700" algn="l"/>
                        </a:tabLst>
                      </a:pPr>
                      <a:r>
                        <a:rPr sz="1100" spc="10" dirty="0">
                          <a:latin typeface="Times New Roman"/>
                          <a:cs typeface="Times New Roman"/>
                        </a:rPr>
                        <a:t>200	</a:t>
                      </a:r>
                      <a:r>
                        <a:rPr sz="1100" spc="60" dirty="0">
                          <a:latin typeface="Times New Roman"/>
                          <a:cs typeface="Times New Roman"/>
                        </a:rPr>
                        <a:t>214.3</a:t>
                      </a:r>
                      <a:endParaRPr sz="1100">
                        <a:latin typeface="Times New Roman"/>
                        <a:cs typeface="Times New Roman"/>
                      </a:endParaRPr>
                    </a:p>
                  </a:txBody>
                  <a:tcPr marL="0" marR="0" marT="0" marB="0"/>
                </a:tc>
                <a:tc>
                  <a:txBody>
                    <a:bodyPr/>
                    <a:lstStyle/>
                    <a:p>
                      <a:pPr algn="ctr">
                        <a:lnSpc>
                          <a:spcPts val="1160"/>
                        </a:lnSpc>
                      </a:pPr>
                      <a:r>
                        <a:rPr sz="1100" spc="65" dirty="0">
                          <a:latin typeface="Times New Roman"/>
                          <a:cs typeface="Times New Roman"/>
                        </a:rPr>
                        <a:t>129.9</a:t>
                      </a:r>
                      <a:endParaRPr sz="1100">
                        <a:latin typeface="Times New Roman"/>
                        <a:cs typeface="Times New Roman"/>
                      </a:endParaRPr>
                    </a:p>
                  </a:txBody>
                  <a:tcPr marL="0" marR="0" marT="0" marB="0"/>
                </a:tc>
                <a:tc>
                  <a:txBody>
                    <a:bodyPr/>
                    <a:lstStyle/>
                    <a:p>
                      <a:pPr marL="35560">
                        <a:lnSpc>
                          <a:spcPts val="1160"/>
                        </a:lnSpc>
                      </a:pPr>
                      <a:r>
                        <a:rPr sz="1100" spc="65" dirty="0">
                          <a:latin typeface="Times New Roman"/>
                          <a:cs typeface="Times New Roman"/>
                        </a:rPr>
                        <a:t>129.9</a:t>
                      </a:r>
                      <a:endParaRPr sz="1100">
                        <a:latin typeface="Times New Roman"/>
                        <a:cs typeface="Times New Roman"/>
                      </a:endParaRPr>
                    </a:p>
                  </a:txBody>
                  <a:tcPr marL="0" marR="0" marT="0" marB="0"/>
                </a:tc>
                <a:tc>
                  <a:txBody>
                    <a:bodyPr/>
                    <a:lstStyle/>
                    <a:p>
                      <a:pPr marR="27940" algn="ctr">
                        <a:lnSpc>
                          <a:spcPts val="1160"/>
                        </a:lnSpc>
                      </a:pPr>
                      <a:r>
                        <a:rPr sz="1100" spc="75" dirty="0">
                          <a:latin typeface="Times New Roman"/>
                          <a:cs typeface="Times New Roman"/>
                        </a:rPr>
                        <a:t>10.2</a:t>
                      </a:r>
                      <a:endParaRPr sz="1100">
                        <a:latin typeface="Times New Roman"/>
                        <a:cs typeface="Times New Roman"/>
                      </a:endParaRPr>
                    </a:p>
                  </a:txBody>
                  <a:tcPr marL="0" marR="0" marT="0" marB="0"/>
                </a:tc>
                <a:tc>
                  <a:txBody>
                    <a:bodyPr/>
                    <a:lstStyle/>
                    <a:p>
                      <a:pPr marR="27940" algn="r">
                        <a:lnSpc>
                          <a:spcPts val="1160"/>
                        </a:lnSpc>
                      </a:pPr>
                      <a:r>
                        <a:rPr sz="1100" spc="-5" dirty="0">
                          <a:latin typeface="Times New Roman"/>
                          <a:cs typeface="Times New Roman"/>
                        </a:rPr>
                        <a:t>11.5</a:t>
                      </a:r>
                      <a:endParaRPr sz="1100">
                        <a:latin typeface="Times New Roman"/>
                        <a:cs typeface="Times New Roman"/>
                      </a:endParaRPr>
                    </a:p>
                  </a:txBody>
                  <a:tcPr marL="0" marR="0" marT="0" marB="0"/>
                </a:tc>
                <a:tc>
                  <a:txBody>
                    <a:bodyPr/>
                    <a:lstStyle/>
                    <a:p>
                      <a:pPr marL="35560">
                        <a:lnSpc>
                          <a:spcPts val="1160"/>
                        </a:lnSpc>
                      </a:pPr>
                      <a:r>
                        <a:rPr sz="1100" spc="60" dirty="0">
                          <a:latin typeface="Times New Roman"/>
                          <a:cs typeface="Times New Roman"/>
                        </a:rPr>
                        <a:t>139.6</a:t>
                      </a:r>
                      <a:endParaRPr sz="1100">
                        <a:latin typeface="Times New Roman"/>
                        <a:cs typeface="Times New Roman"/>
                      </a:endParaRPr>
                    </a:p>
                  </a:txBody>
                  <a:tcPr marL="0" marR="0" marT="0" marB="0"/>
                </a:tc>
                <a:tc>
                  <a:txBody>
                    <a:bodyPr/>
                    <a:lstStyle/>
                    <a:p>
                      <a:pPr marR="122555" algn="r">
                        <a:lnSpc>
                          <a:spcPts val="1160"/>
                        </a:lnSpc>
                      </a:pPr>
                      <a:r>
                        <a:rPr sz="1100" dirty="0">
                          <a:latin typeface="Times New Roman"/>
                          <a:cs typeface="Times New Roman"/>
                        </a:rPr>
                        <a:t>0</a:t>
                      </a:r>
                      <a:endParaRPr sz="1100">
                        <a:latin typeface="Times New Roman"/>
                        <a:cs typeface="Times New Roman"/>
                      </a:endParaRPr>
                    </a:p>
                  </a:txBody>
                  <a:tcPr marL="0" marR="0" marT="0" marB="0"/>
                </a:tc>
                <a:tc>
                  <a:txBody>
                    <a:bodyPr/>
                    <a:lstStyle/>
                    <a:p>
                      <a:pPr marL="130175">
                        <a:lnSpc>
                          <a:spcPts val="1220"/>
                        </a:lnSpc>
                      </a:pPr>
                      <a:r>
                        <a:rPr sz="1100" dirty="0">
                          <a:solidFill>
                            <a:srgbClr val="262685"/>
                          </a:solidFill>
                          <a:latin typeface="Calibri"/>
                          <a:cs typeface="Calibri"/>
                        </a:rPr>
                        <a:t>3</a:t>
                      </a:r>
                      <a:endParaRPr sz="1100">
                        <a:latin typeface="Calibri"/>
                        <a:cs typeface="Calibri"/>
                      </a:endParaRPr>
                    </a:p>
                  </a:txBody>
                  <a:tcPr marL="0" marR="0" marT="0" marB="0"/>
                </a:tc>
                <a:extLst>
                  <a:ext uri="{0D108BD9-81ED-4DB2-BD59-A6C34878D82A}">
                    <a16:rowId xmlns:a16="http://schemas.microsoft.com/office/drawing/2014/main" val="10002"/>
                  </a:ext>
                </a:extLst>
              </a:tr>
            </a:tbl>
          </a:graphicData>
        </a:graphic>
      </p:graphicFrame>
    </p:spTree>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705225" cy="244475"/>
          </a:xfrm>
          <a:prstGeom prst="rect">
            <a:avLst/>
          </a:prstGeom>
        </p:spPr>
        <p:txBody>
          <a:bodyPr vert="horz" wrap="square" lIns="0" tIns="17145" rIns="0" bIns="0" rtlCol="0">
            <a:spAutoFit/>
          </a:bodyPr>
          <a:lstStyle/>
          <a:p>
            <a:pPr marL="12700">
              <a:lnSpc>
                <a:spcPct val="100000"/>
              </a:lnSpc>
              <a:spcBef>
                <a:spcPts val="135"/>
              </a:spcBef>
            </a:pPr>
            <a:r>
              <a:rPr dirty="0"/>
              <a:t>3. Знакомство </a:t>
            </a:r>
            <a:r>
              <a:rPr spc="10" dirty="0"/>
              <a:t>с </a:t>
            </a:r>
            <a:r>
              <a:rPr spc="-25" dirty="0"/>
              <a:t>данными. Проверка </a:t>
            </a:r>
            <a:r>
              <a:rPr spc="-35" dirty="0"/>
              <a:t>на </a:t>
            </a:r>
            <a:r>
              <a:rPr spc="-20" dirty="0"/>
              <a:t>ошибки</a:t>
            </a:r>
          </a:p>
        </p:txBody>
      </p:sp>
      <p:sp>
        <p:nvSpPr>
          <p:cNvPr id="3" name="object 3"/>
          <p:cNvSpPr txBox="1"/>
          <p:nvPr/>
        </p:nvSpPr>
        <p:spPr>
          <a:xfrm>
            <a:off x="322046" y="324840"/>
            <a:ext cx="3964304" cy="168910"/>
          </a:xfrm>
          <a:prstGeom prst="rect">
            <a:avLst/>
          </a:prstGeom>
          <a:solidFill>
            <a:srgbClr val="F8F8F8"/>
          </a:solidFill>
        </p:spPr>
        <p:txBody>
          <a:bodyPr vert="horz" wrap="square" lIns="0" tIns="6350" rIns="0" bIns="0" rtlCol="0">
            <a:spAutoFit/>
          </a:bodyPr>
          <a:lstStyle/>
          <a:p>
            <a:pPr marL="37465">
              <a:lnSpc>
                <a:spcPct val="100000"/>
              </a:lnSpc>
              <a:spcBef>
                <a:spcPts val="50"/>
              </a:spcBef>
              <a:tabLst>
                <a:tab pos="1005205" algn="l"/>
              </a:tabLst>
            </a:pPr>
            <a:r>
              <a:rPr sz="800" spc="75" dirty="0">
                <a:solidFill>
                  <a:srgbClr val="214987"/>
                </a:solidFill>
                <a:latin typeface="Times New Roman"/>
                <a:cs typeface="Times New Roman"/>
              </a:rPr>
              <a:t>dim</a:t>
            </a:r>
            <a:r>
              <a:rPr sz="800" spc="75" dirty="0">
                <a:latin typeface="Times New Roman"/>
                <a:cs typeface="Times New Roman"/>
              </a:rPr>
              <a:t>(swiss</a:t>
            </a:r>
            <a:r>
              <a:rPr sz="800" spc="75" dirty="0">
                <a:solidFill>
                  <a:srgbClr val="0000CE"/>
                </a:solidFill>
                <a:latin typeface="Times New Roman"/>
                <a:cs typeface="Times New Roman"/>
              </a:rPr>
              <a:t>.02</a:t>
            </a:r>
            <a:r>
              <a:rPr sz="800" spc="75" dirty="0">
                <a:latin typeface="Times New Roman"/>
                <a:cs typeface="Times New Roman"/>
              </a:rPr>
              <a:t>)	</a:t>
            </a:r>
            <a:r>
              <a:rPr sz="800" i="1" spc="-65" dirty="0">
                <a:solidFill>
                  <a:srgbClr val="8E5902"/>
                </a:solidFill>
                <a:latin typeface="Book Antiqua"/>
                <a:cs typeface="Book Antiqua"/>
              </a:rPr>
              <a:t># </a:t>
            </a:r>
            <a:r>
              <a:rPr sz="800" i="1" spc="20" dirty="0">
                <a:solidFill>
                  <a:srgbClr val="8E5902"/>
                </a:solidFill>
                <a:latin typeface="Book Antiqua"/>
                <a:cs typeface="Book Antiqua"/>
              </a:rPr>
              <a:t>размеры </a:t>
            </a:r>
            <a:r>
              <a:rPr sz="800" i="1" spc="-25" dirty="0">
                <a:solidFill>
                  <a:srgbClr val="8E5902"/>
                </a:solidFill>
                <a:latin typeface="Book Antiqua"/>
                <a:cs typeface="Book Antiqua"/>
              </a:rPr>
              <a:t>таблицы</a:t>
            </a:r>
            <a:r>
              <a:rPr sz="800" i="1" spc="30" dirty="0">
                <a:solidFill>
                  <a:srgbClr val="8E5902"/>
                </a:solidFill>
                <a:latin typeface="Book Antiqua"/>
                <a:cs typeface="Book Antiqua"/>
              </a:rPr>
              <a:t> </a:t>
            </a:r>
            <a:r>
              <a:rPr sz="800" i="1" spc="80" dirty="0">
                <a:solidFill>
                  <a:srgbClr val="8E5902"/>
                </a:solidFill>
                <a:latin typeface="Book Antiqua"/>
                <a:cs typeface="Book Antiqua"/>
              </a:rPr>
              <a:t>swiss.02</a:t>
            </a:r>
            <a:endParaRPr sz="800">
              <a:latin typeface="Book Antiqua"/>
              <a:cs typeface="Book Antiqua"/>
            </a:endParaRPr>
          </a:p>
        </p:txBody>
      </p:sp>
      <p:sp>
        <p:nvSpPr>
          <p:cNvPr id="4" name="object 4"/>
          <p:cNvSpPr txBox="1"/>
          <p:nvPr/>
        </p:nvSpPr>
        <p:spPr>
          <a:xfrm>
            <a:off x="347294" y="638986"/>
            <a:ext cx="778510" cy="147320"/>
          </a:xfrm>
          <a:prstGeom prst="rect">
            <a:avLst/>
          </a:prstGeom>
        </p:spPr>
        <p:txBody>
          <a:bodyPr vert="horz" wrap="square" lIns="0" tIns="12065" rIns="0" bIns="0" rtlCol="0">
            <a:spAutoFit/>
          </a:bodyPr>
          <a:lstStyle/>
          <a:p>
            <a:pPr marL="12700">
              <a:lnSpc>
                <a:spcPct val="100000"/>
              </a:lnSpc>
              <a:spcBef>
                <a:spcPts val="95"/>
              </a:spcBef>
              <a:tabLst>
                <a:tab pos="711200" algn="l"/>
              </a:tabLst>
            </a:pPr>
            <a:r>
              <a:rPr sz="800" spc="20" dirty="0">
                <a:latin typeface="Times New Roman"/>
                <a:cs typeface="Times New Roman"/>
              </a:rPr>
              <a:t>##  </a:t>
            </a:r>
            <a:r>
              <a:rPr sz="800" spc="110" dirty="0">
                <a:latin typeface="Times New Roman"/>
                <a:cs typeface="Times New Roman"/>
              </a:rPr>
              <a:t>[1]</a:t>
            </a:r>
            <a:r>
              <a:rPr sz="800" dirty="0">
                <a:latin typeface="Times New Roman"/>
                <a:cs typeface="Times New Roman"/>
              </a:rPr>
              <a:t> </a:t>
            </a:r>
            <a:r>
              <a:rPr sz="800" spc="20" dirty="0">
                <a:latin typeface="Times New Roman"/>
                <a:cs typeface="Times New Roman"/>
              </a:rPr>
              <a:t> 200</a:t>
            </a:r>
            <a:r>
              <a:rPr sz="800" dirty="0">
                <a:latin typeface="Times New Roman"/>
                <a:cs typeface="Times New Roman"/>
              </a:rPr>
              <a:t>	</a:t>
            </a:r>
            <a:r>
              <a:rPr sz="800" spc="20" dirty="0">
                <a:latin typeface="Times New Roman"/>
                <a:cs typeface="Times New Roman"/>
              </a:rPr>
              <a:t>7</a:t>
            </a:r>
            <a:endParaRPr sz="800">
              <a:latin typeface="Times New Roman"/>
              <a:cs typeface="Times New Roman"/>
            </a:endParaRPr>
          </a:p>
        </p:txBody>
      </p:sp>
      <p:sp>
        <p:nvSpPr>
          <p:cNvPr id="5" name="object 5"/>
          <p:cNvSpPr txBox="1"/>
          <p:nvPr/>
        </p:nvSpPr>
        <p:spPr>
          <a:xfrm>
            <a:off x="322046" y="873112"/>
            <a:ext cx="3964304" cy="288925"/>
          </a:xfrm>
          <a:prstGeom prst="rect">
            <a:avLst/>
          </a:prstGeom>
          <a:solidFill>
            <a:srgbClr val="F8F8F8"/>
          </a:solidFill>
        </p:spPr>
        <p:txBody>
          <a:bodyPr vert="horz" wrap="square" lIns="0" tIns="6350" rIns="0" bIns="0" rtlCol="0">
            <a:spAutoFit/>
          </a:bodyPr>
          <a:lstStyle/>
          <a:p>
            <a:pPr marL="37465">
              <a:lnSpc>
                <a:spcPts val="955"/>
              </a:lnSpc>
              <a:spcBef>
                <a:spcPts val="50"/>
              </a:spcBef>
            </a:pPr>
            <a:r>
              <a:rPr sz="800" i="1" spc="-65" dirty="0">
                <a:solidFill>
                  <a:srgbClr val="8E5902"/>
                </a:solidFill>
                <a:latin typeface="Book Antiqua"/>
                <a:cs typeface="Book Antiqua"/>
              </a:rPr>
              <a:t># </a:t>
            </a:r>
            <a:r>
              <a:rPr sz="800" i="1" spc="65" dirty="0">
                <a:solidFill>
                  <a:srgbClr val="8E5902"/>
                </a:solidFill>
                <a:latin typeface="Book Antiqua"/>
                <a:cs typeface="Book Antiqua"/>
              </a:rPr>
              <a:t>nrow(swiss.02) </a:t>
            </a:r>
            <a:r>
              <a:rPr sz="800" i="1" spc="155" dirty="0">
                <a:solidFill>
                  <a:srgbClr val="8E5902"/>
                </a:solidFill>
                <a:latin typeface="Book Antiqua"/>
                <a:cs typeface="Book Antiqua"/>
              </a:rPr>
              <a:t>- </a:t>
            </a:r>
            <a:r>
              <a:rPr sz="800" i="1" spc="35" dirty="0">
                <a:solidFill>
                  <a:srgbClr val="8E5902"/>
                </a:solidFill>
                <a:latin typeface="Book Antiqua"/>
                <a:cs typeface="Book Antiqua"/>
              </a:rPr>
              <a:t>число </a:t>
            </a:r>
            <a:r>
              <a:rPr sz="800" i="1" spc="40" dirty="0">
                <a:solidFill>
                  <a:srgbClr val="8E5902"/>
                </a:solidFill>
                <a:latin typeface="Book Antiqua"/>
                <a:cs typeface="Book Antiqua"/>
              </a:rPr>
              <a:t>строк, </a:t>
            </a:r>
            <a:r>
              <a:rPr sz="800" i="1" spc="90" dirty="0">
                <a:solidFill>
                  <a:srgbClr val="8E5902"/>
                </a:solidFill>
                <a:latin typeface="Book Antiqua"/>
                <a:cs typeface="Book Antiqua"/>
              </a:rPr>
              <a:t>ncol(swiss.02) </a:t>
            </a:r>
            <a:r>
              <a:rPr sz="800" i="1" spc="155" dirty="0">
                <a:solidFill>
                  <a:srgbClr val="8E5902"/>
                </a:solidFill>
                <a:latin typeface="Book Antiqua"/>
                <a:cs typeface="Book Antiqua"/>
              </a:rPr>
              <a:t>- </a:t>
            </a:r>
            <a:r>
              <a:rPr sz="800" i="1" spc="35" dirty="0">
                <a:solidFill>
                  <a:srgbClr val="8E5902"/>
                </a:solidFill>
                <a:latin typeface="Book Antiqua"/>
                <a:cs typeface="Book Antiqua"/>
              </a:rPr>
              <a:t>число</a:t>
            </a:r>
            <a:r>
              <a:rPr sz="800" i="1" dirty="0">
                <a:solidFill>
                  <a:srgbClr val="8E5902"/>
                </a:solidFill>
                <a:latin typeface="Book Antiqua"/>
                <a:cs typeface="Book Antiqua"/>
              </a:rPr>
              <a:t> </a:t>
            </a:r>
            <a:r>
              <a:rPr sz="800" i="1" spc="20" dirty="0">
                <a:solidFill>
                  <a:srgbClr val="8E5902"/>
                </a:solidFill>
                <a:latin typeface="Book Antiqua"/>
                <a:cs typeface="Book Antiqua"/>
              </a:rPr>
              <a:t>столбцов</a:t>
            </a:r>
            <a:endParaRPr sz="800">
              <a:latin typeface="Book Antiqua"/>
              <a:cs typeface="Book Antiqua"/>
            </a:endParaRPr>
          </a:p>
          <a:p>
            <a:pPr marL="37465">
              <a:lnSpc>
                <a:spcPts val="955"/>
              </a:lnSpc>
            </a:pPr>
            <a:r>
              <a:rPr sz="800" spc="55" dirty="0">
                <a:solidFill>
                  <a:srgbClr val="214987"/>
                </a:solidFill>
                <a:latin typeface="Times New Roman"/>
                <a:cs typeface="Times New Roman"/>
              </a:rPr>
              <a:t>summary</a:t>
            </a:r>
            <a:r>
              <a:rPr sz="800" spc="55" dirty="0">
                <a:latin typeface="Times New Roman"/>
                <a:cs typeface="Times New Roman"/>
              </a:rPr>
              <a:t>(swiss</a:t>
            </a:r>
            <a:r>
              <a:rPr sz="800" spc="55" dirty="0">
                <a:solidFill>
                  <a:srgbClr val="0000CE"/>
                </a:solidFill>
                <a:latin typeface="Times New Roman"/>
                <a:cs typeface="Times New Roman"/>
              </a:rPr>
              <a:t>.02</a:t>
            </a:r>
            <a:r>
              <a:rPr sz="800" spc="55" dirty="0">
                <a:latin typeface="Times New Roman"/>
                <a:cs typeface="Times New Roman"/>
              </a:rPr>
              <a:t>)</a:t>
            </a:r>
            <a:endParaRPr sz="800">
              <a:latin typeface="Times New Roman"/>
              <a:cs typeface="Times New Roman"/>
            </a:endParaRPr>
          </a:p>
        </p:txBody>
      </p:sp>
      <p:graphicFrame>
        <p:nvGraphicFramePr>
          <p:cNvPr id="6" name="object 6"/>
          <p:cNvGraphicFramePr>
            <a:graphicFrameLocks noGrp="1"/>
          </p:cNvGraphicFramePr>
          <p:nvPr/>
        </p:nvGraphicFramePr>
        <p:xfrm>
          <a:off x="328244" y="1335220"/>
          <a:ext cx="3610607" cy="1685070"/>
        </p:xfrm>
        <a:graphic>
          <a:graphicData uri="http://schemas.openxmlformats.org/drawingml/2006/table">
            <a:tbl>
              <a:tblPr firstRow="1" bandRow="1">
                <a:tableStyleId>{2D5ABB26-0587-4C30-8999-92F81FD0307C}</a:tableStyleId>
              </a:tblPr>
              <a:tblGrid>
                <a:gridCol w="193040">
                  <a:extLst>
                    <a:ext uri="{9D8B030D-6E8A-4147-A177-3AD203B41FA5}">
                      <a16:colId xmlns:a16="http://schemas.microsoft.com/office/drawing/2014/main" val="20000"/>
                    </a:ext>
                  </a:extLst>
                </a:gridCol>
                <a:gridCol w="833119">
                  <a:extLst>
                    <a:ext uri="{9D8B030D-6E8A-4147-A177-3AD203B41FA5}">
                      <a16:colId xmlns:a16="http://schemas.microsoft.com/office/drawing/2014/main" val="20001"/>
                    </a:ext>
                  </a:extLst>
                </a:gridCol>
                <a:gridCol w="859790">
                  <a:extLst>
                    <a:ext uri="{9D8B030D-6E8A-4147-A177-3AD203B41FA5}">
                      <a16:colId xmlns:a16="http://schemas.microsoft.com/office/drawing/2014/main" val="20002"/>
                    </a:ext>
                  </a:extLst>
                </a:gridCol>
                <a:gridCol w="859789">
                  <a:extLst>
                    <a:ext uri="{9D8B030D-6E8A-4147-A177-3AD203B41FA5}">
                      <a16:colId xmlns:a16="http://schemas.microsoft.com/office/drawing/2014/main" val="20003"/>
                    </a:ext>
                  </a:extLst>
                </a:gridCol>
                <a:gridCol w="864869">
                  <a:extLst>
                    <a:ext uri="{9D8B030D-6E8A-4147-A177-3AD203B41FA5}">
                      <a16:colId xmlns:a16="http://schemas.microsoft.com/office/drawing/2014/main" val="20004"/>
                    </a:ext>
                  </a:extLst>
                </a:gridCol>
              </a:tblGrid>
              <a:tr h="121341">
                <a:tc>
                  <a:txBody>
                    <a:bodyPr/>
                    <a:lstStyle/>
                    <a:p>
                      <a:pPr marR="13970" algn="ctr">
                        <a:lnSpc>
                          <a:spcPts val="84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L="26670" algn="ctr">
                        <a:lnSpc>
                          <a:spcPts val="840"/>
                        </a:lnSpc>
                      </a:pPr>
                      <a:r>
                        <a:rPr sz="800" spc="45" dirty="0">
                          <a:latin typeface="Times New Roman"/>
                          <a:cs typeface="Times New Roman"/>
                        </a:rPr>
                        <a:t>Length</a:t>
                      </a:r>
                      <a:endParaRPr sz="800">
                        <a:latin typeface="Times New Roman"/>
                        <a:cs typeface="Times New Roman"/>
                      </a:endParaRPr>
                    </a:p>
                  </a:txBody>
                  <a:tcPr marL="0" marR="0" marT="0" marB="0"/>
                </a:tc>
                <a:tc>
                  <a:txBody>
                    <a:bodyPr/>
                    <a:lstStyle/>
                    <a:p>
                      <a:pPr algn="ctr">
                        <a:lnSpc>
                          <a:spcPts val="840"/>
                        </a:lnSpc>
                      </a:pPr>
                      <a:r>
                        <a:rPr sz="800" spc="20" dirty="0">
                          <a:latin typeface="Times New Roman"/>
                          <a:cs typeface="Times New Roman"/>
                        </a:rPr>
                        <a:t>H_l</a:t>
                      </a:r>
                      <a:endParaRPr sz="800">
                        <a:latin typeface="Times New Roman"/>
                        <a:cs typeface="Times New Roman"/>
                      </a:endParaRPr>
                    </a:p>
                  </a:txBody>
                  <a:tcPr marL="0" marR="0" marT="0" marB="0"/>
                </a:tc>
                <a:tc>
                  <a:txBody>
                    <a:bodyPr/>
                    <a:lstStyle/>
                    <a:p>
                      <a:pPr algn="ctr">
                        <a:lnSpc>
                          <a:spcPts val="840"/>
                        </a:lnSpc>
                      </a:pPr>
                      <a:r>
                        <a:rPr sz="800" spc="5" dirty="0">
                          <a:latin typeface="Times New Roman"/>
                          <a:cs typeface="Times New Roman"/>
                        </a:rPr>
                        <a:t>H_r</a:t>
                      </a:r>
                      <a:endParaRPr sz="800">
                        <a:latin typeface="Times New Roman"/>
                        <a:cs typeface="Times New Roman"/>
                      </a:endParaRPr>
                    </a:p>
                  </a:txBody>
                  <a:tcPr marL="0" marR="0" marT="0" marB="0"/>
                </a:tc>
                <a:tc>
                  <a:txBody>
                    <a:bodyPr/>
                    <a:lstStyle/>
                    <a:p>
                      <a:pPr marL="48260" algn="ctr">
                        <a:lnSpc>
                          <a:spcPts val="840"/>
                        </a:lnSpc>
                      </a:pPr>
                      <a:r>
                        <a:rPr sz="800" spc="125" dirty="0">
                          <a:latin typeface="Times New Roman"/>
                          <a:cs typeface="Times New Roman"/>
                        </a:rPr>
                        <a:t>dist_l</a:t>
                      </a:r>
                      <a:endParaRPr sz="800">
                        <a:latin typeface="Times New Roman"/>
                        <a:cs typeface="Times New Roman"/>
                      </a:endParaRPr>
                    </a:p>
                  </a:txBody>
                  <a:tcPr marL="0" marR="0" marT="0" marB="0"/>
                </a:tc>
                <a:extLst>
                  <a:ext uri="{0D108BD9-81ED-4DB2-BD59-A6C34878D82A}">
                    <a16:rowId xmlns:a16="http://schemas.microsoft.com/office/drawing/2014/main" val="10000"/>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tabLst>
                          <a:tab pos="375920" algn="l"/>
                        </a:tabLst>
                      </a:pPr>
                      <a:r>
                        <a:rPr sz="800" spc="35" dirty="0">
                          <a:latin typeface="Times New Roman"/>
                          <a:cs typeface="Times New Roman"/>
                        </a:rPr>
                        <a:t>Min.	</a:t>
                      </a:r>
                      <a:r>
                        <a:rPr sz="800" spc="85" dirty="0">
                          <a:latin typeface="Times New Roman"/>
                          <a:cs typeface="Times New Roman"/>
                        </a:rPr>
                        <a:t>:213.8</a:t>
                      </a:r>
                      <a:endParaRPr sz="800">
                        <a:latin typeface="Times New Roman"/>
                        <a:cs typeface="Times New Roman"/>
                      </a:endParaRPr>
                    </a:p>
                  </a:txBody>
                  <a:tcPr marL="0" marR="0" marT="0" marB="0"/>
                </a:tc>
                <a:tc>
                  <a:txBody>
                    <a:bodyPr/>
                    <a:lstStyle/>
                    <a:p>
                      <a:pPr algn="ctr">
                        <a:lnSpc>
                          <a:spcPts val="830"/>
                        </a:lnSpc>
                        <a:tabLst>
                          <a:tab pos="375920" algn="l"/>
                        </a:tabLst>
                      </a:pPr>
                      <a:r>
                        <a:rPr sz="800" spc="35" dirty="0">
                          <a:latin typeface="Times New Roman"/>
                          <a:cs typeface="Times New Roman"/>
                        </a:rPr>
                        <a:t>Min.	</a:t>
                      </a:r>
                      <a:r>
                        <a:rPr sz="800" spc="85" dirty="0">
                          <a:latin typeface="Times New Roman"/>
                          <a:cs typeface="Times New Roman"/>
                        </a:rPr>
                        <a:t>:129.0</a:t>
                      </a:r>
                      <a:endParaRPr sz="800">
                        <a:latin typeface="Times New Roman"/>
                        <a:cs typeface="Times New Roman"/>
                      </a:endParaRPr>
                    </a:p>
                  </a:txBody>
                  <a:tcPr marL="0" marR="0" marT="0" marB="0"/>
                </a:tc>
                <a:tc>
                  <a:txBody>
                    <a:bodyPr/>
                    <a:lstStyle/>
                    <a:p>
                      <a:pPr marL="80010">
                        <a:lnSpc>
                          <a:spcPts val="830"/>
                        </a:lnSpc>
                        <a:tabLst>
                          <a:tab pos="456565" algn="l"/>
                        </a:tabLst>
                      </a:pPr>
                      <a:r>
                        <a:rPr sz="800" spc="35" dirty="0">
                          <a:latin typeface="Times New Roman"/>
                          <a:cs typeface="Times New Roman"/>
                        </a:rPr>
                        <a:t>Min.	</a:t>
                      </a:r>
                      <a:r>
                        <a:rPr sz="800" spc="85" dirty="0">
                          <a:latin typeface="Times New Roman"/>
                          <a:cs typeface="Times New Roman"/>
                        </a:rPr>
                        <a:t>:129.0</a:t>
                      </a:r>
                      <a:endParaRPr sz="800">
                        <a:latin typeface="Times New Roman"/>
                        <a:cs typeface="Times New Roman"/>
                      </a:endParaRPr>
                    </a:p>
                  </a:txBody>
                  <a:tcPr marL="0" marR="0" marT="0" marB="0"/>
                </a:tc>
                <a:tc>
                  <a:txBody>
                    <a:bodyPr/>
                    <a:lstStyle/>
                    <a:p>
                      <a:pPr marL="48260" algn="ctr">
                        <a:lnSpc>
                          <a:spcPts val="830"/>
                        </a:lnSpc>
                        <a:tabLst>
                          <a:tab pos="424815" algn="l"/>
                        </a:tabLst>
                      </a:pPr>
                      <a:r>
                        <a:rPr sz="800" spc="35" dirty="0">
                          <a:latin typeface="Times New Roman"/>
                          <a:cs typeface="Times New Roman"/>
                        </a:rPr>
                        <a:t>Min.	</a:t>
                      </a:r>
                      <a:r>
                        <a:rPr sz="800" spc="200" dirty="0">
                          <a:latin typeface="Times New Roman"/>
                          <a:cs typeface="Times New Roman"/>
                        </a:rPr>
                        <a:t>:</a:t>
                      </a:r>
                      <a:r>
                        <a:rPr sz="800" spc="165" dirty="0">
                          <a:latin typeface="Times New Roman"/>
                          <a:cs typeface="Times New Roman"/>
                        </a:rPr>
                        <a:t> </a:t>
                      </a:r>
                      <a:r>
                        <a:rPr sz="800" spc="60" dirty="0">
                          <a:latin typeface="Times New Roman"/>
                          <a:cs typeface="Times New Roman"/>
                        </a:rPr>
                        <a:t>7.200</a:t>
                      </a:r>
                      <a:endParaRPr sz="800">
                        <a:latin typeface="Times New Roman"/>
                        <a:cs typeface="Times New Roman"/>
                      </a:endParaRPr>
                    </a:p>
                  </a:txBody>
                  <a:tcPr marL="0" marR="0" marT="0" marB="0"/>
                </a:tc>
                <a:extLst>
                  <a:ext uri="{0D108BD9-81ED-4DB2-BD59-A6C34878D82A}">
                    <a16:rowId xmlns:a16="http://schemas.microsoft.com/office/drawing/2014/main" val="10001"/>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pPr>
                      <a:r>
                        <a:rPr sz="800" spc="110" dirty="0">
                          <a:latin typeface="Times New Roman"/>
                          <a:cs typeface="Times New Roman"/>
                        </a:rPr>
                        <a:t>1st</a:t>
                      </a:r>
                      <a:r>
                        <a:rPr sz="800" spc="185" dirty="0">
                          <a:latin typeface="Times New Roman"/>
                          <a:cs typeface="Times New Roman"/>
                        </a:rPr>
                        <a:t> </a:t>
                      </a:r>
                      <a:r>
                        <a:rPr sz="800" spc="65" dirty="0">
                          <a:latin typeface="Times New Roman"/>
                          <a:cs typeface="Times New Roman"/>
                        </a:rPr>
                        <a:t>Qu.:214.6</a:t>
                      </a:r>
                      <a:endParaRPr sz="800">
                        <a:latin typeface="Times New Roman"/>
                        <a:cs typeface="Times New Roman"/>
                      </a:endParaRPr>
                    </a:p>
                  </a:txBody>
                  <a:tcPr marL="0" marR="0" marT="0" marB="0"/>
                </a:tc>
                <a:tc>
                  <a:txBody>
                    <a:bodyPr/>
                    <a:lstStyle/>
                    <a:p>
                      <a:pPr algn="ctr">
                        <a:lnSpc>
                          <a:spcPts val="830"/>
                        </a:lnSpc>
                      </a:pPr>
                      <a:r>
                        <a:rPr sz="800" spc="110" dirty="0">
                          <a:latin typeface="Times New Roman"/>
                          <a:cs typeface="Times New Roman"/>
                        </a:rPr>
                        <a:t>1st</a:t>
                      </a:r>
                      <a:r>
                        <a:rPr sz="800" spc="190" dirty="0">
                          <a:latin typeface="Times New Roman"/>
                          <a:cs typeface="Times New Roman"/>
                        </a:rPr>
                        <a:t> </a:t>
                      </a:r>
                      <a:r>
                        <a:rPr sz="800" spc="65" dirty="0">
                          <a:latin typeface="Times New Roman"/>
                          <a:cs typeface="Times New Roman"/>
                        </a:rPr>
                        <a:t>Qu.:129.9</a:t>
                      </a:r>
                      <a:endParaRPr sz="800">
                        <a:latin typeface="Times New Roman"/>
                        <a:cs typeface="Times New Roman"/>
                      </a:endParaRPr>
                    </a:p>
                  </a:txBody>
                  <a:tcPr marL="0" marR="0" marT="0" marB="0"/>
                </a:tc>
                <a:tc>
                  <a:txBody>
                    <a:bodyPr/>
                    <a:lstStyle/>
                    <a:p>
                      <a:pPr marL="80645">
                        <a:lnSpc>
                          <a:spcPts val="830"/>
                        </a:lnSpc>
                      </a:pPr>
                      <a:r>
                        <a:rPr sz="800" spc="110" dirty="0">
                          <a:latin typeface="Times New Roman"/>
                          <a:cs typeface="Times New Roman"/>
                        </a:rPr>
                        <a:t>1st</a:t>
                      </a:r>
                      <a:r>
                        <a:rPr sz="800" spc="190" dirty="0">
                          <a:latin typeface="Times New Roman"/>
                          <a:cs typeface="Times New Roman"/>
                        </a:rPr>
                        <a:t> </a:t>
                      </a:r>
                      <a:r>
                        <a:rPr sz="800" spc="65" dirty="0">
                          <a:latin typeface="Times New Roman"/>
                          <a:cs typeface="Times New Roman"/>
                        </a:rPr>
                        <a:t>Qu.:129.7</a:t>
                      </a:r>
                      <a:endParaRPr sz="800">
                        <a:latin typeface="Times New Roman"/>
                        <a:cs typeface="Times New Roman"/>
                      </a:endParaRPr>
                    </a:p>
                  </a:txBody>
                  <a:tcPr marL="0" marR="0" marT="0" marB="0"/>
                </a:tc>
                <a:tc>
                  <a:txBody>
                    <a:bodyPr/>
                    <a:lstStyle/>
                    <a:p>
                      <a:pPr marL="48260" algn="ctr">
                        <a:lnSpc>
                          <a:spcPts val="830"/>
                        </a:lnSpc>
                      </a:pPr>
                      <a:r>
                        <a:rPr sz="800" spc="110" dirty="0">
                          <a:latin typeface="Times New Roman"/>
                          <a:cs typeface="Times New Roman"/>
                        </a:rPr>
                        <a:t>1st </a:t>
                      </a:r>
                      <a:r>
                        <a:rPr sz="800" spc="70" dirty="0">
                          <a:latin typeface="Times New Roman"/>
                          <a:cs typeface="Times New Roman"/>
                        </a:rPr>
                        <a:t>Qu.:</a:t>
                      </a:r>
                      <a:r>
                        <a:rPr sz="800" spc="280" dirty="0">
                          <a:latin typeface="Times New Roman"/>
                          <a:cs typeface="Times New Roman"/>
                        </a:rPr>
                        <a:t> </a:t>
                      </a:r>
                      <a:r>
                        <a:rPr sz="800" spc="60" dirty="0">
                          <a:latin typeface="Times New Roman"/>
                          <a:cs typeface="Times New Roman"/>
                        </a:rPr>
                        <a:t>8.200</a:t>
                      </a:r>
                      <a:endParaRPr sz="800">
                        <a:latin typeface="Times New Roman"/>
                        <a:cs typeface="Times New Roman"/>
                      </a:endParaRPr>
                    </a:p>
                  </a:txBody>
                  <a:tcPr marL="0" marR="0" marT="0" marB="0"/>
                </a:tc>
                <a:extLst>
                  <a:ext uri="{0D108BD9-81ED-4DB2-BD59-A6C34878D82A}">
                    <a16:rowId xmlns:a16="http://schemas.microsoft.com/office/drawing/2014/main" val="10002"/>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pPr>
                      <a:r>
                        <a:rPr sz="800" spc="15" dirty="0">
                          <a:latin typeface="Times New Roman"/>
                          <a:cs typeface="Times New Roman"/>
                        </a:rPr>
                        <a:t>Median</a:t>
                      </a:r>
                      <a:r>
                        <a:rPr sz="800" spc="175" dirty="0">
                          <a:latin typeface="Times New Roman"/>
                          <a:cs typeface="Times New Roman"/>
                        </a:rPr>
                        <a:t> </a:t>
                      </a:r>
                      <a:r>
                        <a:rPr sz="800" spc="85" dirty="0">
                          <a:latin typeface="Times New Roman"/>
                          <a:cs typeface="Times New Roman"/>
                        </a:rPr>
                        <a:t>:214.9</a:t>
                      </a:r>
                      <a:endParaRPr sz="800">
                        <a:latin typeface="Times New Roman"/>
                        <a:cs typeface="Times New Roman"/>
                      </a:endParaRPr>
                    </a:p>
                  </a:txBody>
                  <a:tcPr marL="0" marR="0" marT="0" marB="0"/>
                </a:tc>
                <a:tc>
                  <a:txBody>
                    <a:bodyPr/>
                    <a:lstStyle/>
                    <a:p>
                      <a:pPr algn="ctr">
                        <a:lnSpc>
                          <a:spcPts val="830"/>
                        </a:lnSpc>
                      </a:pPr>
                      <a:r>
                        <a:rPr sz="800" spc="15" dirty="0">
                          <a:latin typeface="Times New Roman"/>
                          <a:cs typeface="Times New Roman"/>
                        </a:rPr>
                        <a:t>Median</a:t>
                      </a:r>
                      <a:r>
                        <a:rPr sz="800" spc="185" dirty="0">
                          <a:latin typeface="Times New Roman"/>
                          <a:cs typeface="Times New Roman"/>
                        </a:rPr>
                        <a:t> </a:t>
                      </a:r>
                      <a:r>
                        <a:rPr sz="800" spc="85" dirty="0">
                          <a:latin typeface="Times New Roman"/>
                          <a:cs typeface="Times New Roman"/>
                        </a:rPr>
                        <a:t>:130.2</a:t>
                      </a:r>
                      <a:endParaRPr sz="800">
                        <a:latin typeface="Times New Roman"/>
                        <a:cs typeface="Times New Roman"/>
                      </a:endParaRPr>
                    </a:p>
                  </a:txBody>
                  <a:tcPr marL="0" marR="0" marT="0" marB="0"/>
                </a:tc>
                <a:tc>
                  <a:txBody>
                    <a:bodyPr/>
                    <a:lstStyle/>
                    <a:p>
                      <a:pPr marL="80645">
                        <a:lnSpc>
                          <a:spcPts val="830"/>
                        </a:lnSpc>
                      </a:pPr>
                      <a:r>
                        <a:rPr sz="800" spc="15" dirty="0">
                          <a:latin typeface="Times New Roman"/>
                          <a:cs typeface="Times New Roman"/>
                        </a:rPr>
                        <a:t>Median</a:t>
                      </a:r>
                      <a:r>
                        <a:rPr sz="800" spc="185" dirty="0">
                          <a:latin typeface="Times New Roman"/>
                          <a:cs typeface="Times New Roman"/>
                        </a:rPr>
                        <a:t> </a:t>
                      </a:r>
                      <a:r>
                        <a:rPr sz="800" spc="85" dirty="0">
                          <a:latin typeface="Times New Roman"/>
                          <a:cs typeface="Times New Roman"/>
                        </a:rPr>
                        <a:t>:130.0</a:t>
                      </a:r>
                      <a:endParaRPr sz="800">
                        <a:latin typeface="Times New Roman"/>
                        <a:cs typeface="Times New Roman"/>
                      </a:endParaRPr>
                    </a:p>
                  </a:txBody>
                  <a:tcPr marL="0" marR="0" marT="0" marB="0"/>
                </a:tc>
                <a:tc>
                  <a:txBody>
                    <a:bodyPr/>
                    <a:lstStyle/>
                    <a:p>
                      <a:pPr marL="48260" algn="ctr">
                        <a:lnSpc>
                          <a:spcPts val="830"/>
                        </a:lnSpc>
                      </a:pPr>
                      <a:r>
                        <a:rPr sz="800" spc="15" dirty="0">
                          <a:latin typeface="Times New Roman"/>
                          <a:cs typeface="Times New Roman"/>
                        </a:rPr>
                        <a:t>Median </a:t>
                      </a:r>
                      <a:r>
                        <a:rPr sz="800" spc="200" dirty="0">
                          <a:latin typeface="Times New Roman"/>
                          <a:cs typeface="Times New Roman"/>
                        </a:rPr>
                        <a:t>:</a:t>
                      </a:r>
                      <a:r>
                        <a:rPr sz="800" spc="150" dirty="0">
                          <a:latin typeface="Times New Roman"/>
                          <a:cs typeface="Times New Roman"/>
                        </a:rPr>
                        <a:t> </a:t>
                      </a:r>
                      <a:r>
                        <a:rPr sz="800" spc="60" dirty="0">
                          <a:latin typeface="Times New Roman"/>
                          <a:cs typeface="Times New Roman"/>
                        </a:rPr>
                        <a:t>9.100</a:t>
                      </a:r>
                      <a:endParaRPr sz="800">
                        <a:latin typeface="Times New Roman"/>
                        <a:cs typeface="Times New Roman"/>
                      </a:endParaRPr>
                    </a:p>
                  </a:txBody>
                  <a:tcPr marL="0" marR="0" marT="0" marB="0"/>
                </a:tc>
                <a:extLst>
                  <a:ext uri="{0D108BD9-81ED-4DB2-BD59-A6C34878D82A}">
                    <a16:rowId xmlns:a16="http://schemas.microsoft.com/office/drawing/2014/main" val="10003"/>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tabLst>
                          <a:tab pos="375920" algn="l"/>
                        </a:tabLst>
                      </a:pPr>
                      <a:r>
                        <a:rPr sz="800" spc="-35" dirty="0">
                          <a:latin typeface="Times New Roman"/>
                          <a:cs typeface="Times New Roman"/>
                        </a:rPr>
                        <a:t>Mean	</a:t>
                      </a:r>
                      <a:r>
                        <a:rPr sz="800" spc="85" dirty="0">
                          <a:latin typeface="Times New Roman"/>
                          <a:cs typeface="Times New Roman"/>
                        </a:rPr>
                        <a:t>:214.9</a:t>
                      </a:r>
                      <a:endParaRPr sz="800">
                        <a:latin typeface="Times New Roman"/>
                        <a:cs typeface="Times New Roman"/>
                      </a:endParaRPr>
                    </a:p>
                  </a:txBody>
                  <a:tcPr marL="0" marR="0" marT="0" marB="0"/>
                </a:tc>
                <a:tc>
                  <a:txBody>
                    <a:bodyPr/>
                    <a:lstStyle/>
                    <a:p>
                      <a:pPr algn="ctr">
                        <a:lnSpc>
                          <a:spcPts val="830"/>
                        </a:lnSpc>
                        <a:tabLst>
                          <a:tab pos="375920" algn="l"/>
                        </a:tabLst>
                      </a:pPr>
                      <a:r>
                        <a:rPr sz="800" spc="-35" dirty="0">
                          <a:latin typeface="Times New Roman"/>
                          <a:cs typeface="Times New Roman"/>
                        </a:rPr>
                        <a:t>Mean	</a:t>
                      </a:r>
                      <a:r>
                        <a:rPr sz="800" spc="85" dirty="0">
                          <a:latin typeface="Times New Roman"/>
                          <a:cs typeface="Times New Roman"/>
                        </a:rPr>
                        <a:t>:130.1</a:t>
                      </a:r>
                      <a:endParaRPr sz="800">
                        <a:latin typeface="Times New Roman"/>
                        <a:cs typeface="Times New Roman"/>
                      </a:endParaRPr>
                    </a:p>
                  </a:txBody>
                  <a:tcPr marL="0" marR="0" marT="0" marB="0"/>
                </a:tc>
                <a:tc>
                  <a:txBody>
                    <a:bodyPr/>
                    <a:lstStyle/>
                    <a:p>
                      <a:pPr marL="80010">
                        <a:lnSpc>
                          <a:spcPts val="830"/>
                        </a:lnSpc>
                        <a:tabLst>
                          <a:tab pos="456565" algn="l"/>
                        </a:tabLst>
                      </a:pPr>
                      <a:r>
                        <a:rPr sz="800" spc="-35" dirty="0">
                          <a:latin typeface="Times New Roman"/>
                          <a:cs typeface="Times New Roman"/>
                        </a:rPr>
                        <a:t>Mean	</a:t>
                      </a:r>
                      <a:r>
                        <a:rPr sz="800" spc="85" dirty="0">
                          <a:latin typeface="Times New Roman"/>
                          <a:cs typeface="Times New Roman"/>
                        </a:rPr>
                        <a:t>:130.0</a:t>
                      </a:r>
                      <a:endParaRPr sz="800">
                        <a:latin typeface="Times New Roman"/>
                        <a:cs typeface="Times New Roman"/>
                      </a:endParaRPr>
                    </a:p>
                  </a:txBody>
                  <a:tcPr marL="0" marR="0" marT="0" marB="0"/>
                </a:tc>
                <a:tc>
                  <a:txBody>
                    <a:bodyPr/>
                    <a:lstStyle/>
                    <a:p>
                      <a:pPr marL="48260" algn="ctr">
                        <a:lnSpc>
                          <a:spcPts val="830"/>
                        </a:lnSpc>
                        <a:tabLst>
                          <a:tab pos="424815" algn="l"/>
                        </a:tabLst>
                      </a:pPr>
                      <a:r>
                        <a:rPr sz="800" spc="-35" dirty="0">
                          <a:latin typeface="Times New Roman"/>
                          <a:cs typeface="Times New Roman"/>
                        </a:rPr>
                        <a:t>Mean	</a:t>
                      </a:r>
                      <a:r>
                        <a:rPr sz="800" spc="200" dirty="0">
                          <a:latin typeface="Times New Roman"/>
                          <a:cs typeface="Times New Roman"/>
                        </a:rPr>
                        <a:t>:</a:t>
                      </a:r>
                      <a:r>
                        <a:rPr sz="800" spc="165" dirty="0">
                          <a:latin typeface="Times New Roman"/>
                          <a:cs typeface="Times New Roman"/>
                        </a:rPr>
                        <a:t> </a:t>
                      </a:r>
                      <a:r>
                        <a:rPr sz="800" spc="60" dirty="0">
                          <a:latin typeface="Times New Roman"/>
                          <a:cs typeface="Times New Roman"/>
                        </a:rPr>
                        <a:t>9.418</a:t>
                      </a:r>
                      <a:endParaRPr sz="800">
                        <a:latin typeface="Times New Roman"/>
                        <a:cs typeface="Times New Roman"/>
                      </a:endParaRPr>
                    </a:p>
                  </a:txBody>
                  <a:tcPr marL="0" marR="0" marT="0" marB="0"/>
                </a:tc>
                <a:extLst>
                  <a:ext uri="{0D108BD9-81ED-4DB2-BD59-A6C34878D82A}">
                    <a16:rowId xmlns:a16="http://schemas.microsoft.com/office/drawing/2014/main" val="10004"/>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pPr>
                      <a:r>
                        <a:rPr sz="800" spc="65" dirty="0">
                          <a:latin typeface="Times New Roman"/>
                          <a:cs typeface="Times New Roman"/>
                        </a:rPr>
                        <a:t>3rd</a:t>
                      </a:r>
                      <a:r>
                        <a:rPr sz="800" spc="185" dirty="0">
                          <a:latin typeface="Times New Roman"/>
                          <a:cs typeface="Times New Roman"/>
                        </a:rPr>
                        <a:t> </a:t>
                      </a:r>
                      <a:r>
                        <a:rPr sz="800" spc="65" dirty="0">
                          <a:latin typeface="Times New Roman"/>
                          <a:cs typeface="Times New Roman"/>
                        </a:rPr>
                        <a:t>Qu.:215.1</a:t>
                      </a:r>
                      <a:endParaRPr sz="800">
                        <a:latin typeface="Times New Roman"/>
                        <a:cs typeface="Times New Roman"/>
                      </a:endParaRPr>
                    </a:p>
                  </a:txBody>
                  <a:tcPr marL="0" marR="0" marT="0" marB="0"/>
                </a:tc>
                <a:tc>
                  <a:txBody>
                    <a:bodyPr/>
                    <a:lstStyle/>
                    <a:p>
                      <a:pPr algn="ctr">
                        <a:lnSpc>
                          <a:spcPts val="830"/>
                        </a:lnSpc>
                      </a:pPr>
                      <a:r>
                        <a:rPr sz="800" spc="65" dirty="0">
                          <a:latin typeface="Times New Roman"/>
                          <a:cs typeface="Times New Roman"/>
                        </a:rPr>
                        <a:t>3rd</a:t>
                      </a:r>
                      <a:r>
                        <a:rPr sz="800" spc="190" dirty="0">
                          <a:latin typeface="Times New Roman"/>
                          <a:cs typeface="Times New Roman"/>
                        </a:rPr>
                        <a:t> </a:t>
                      </a:r>
                      <a:r>
                        <a:rPr sz="800" spc="65" dirty="0">
                          <a:latin typeface="Times New Roman"/>
                          <a:cs typeface="Times New Roman"/>
                        </a:rPr>
                        <a:t>Qu.:130.4</a:t>
                      </a:r>
                      <a:endParaRPr sz="800">
                        <a:latin typeface="Times New Roman"/>
                        <a:cs typeface="Times New Roman"/>
                      </a:endParaRPr>
                    </a:p>
                  </a:txBody>
                  <a:tcPr marL="0" marR="0" marT="0" marB="0"/>
                </a:tc>
                <a:tc>
                  <a:txBody>
                    <a:bodyPr/>
                    <a:lstStyle/>
                    <a:p>
                      <a:pPr marL="80645">
                        <a:lnSpc>
                          <a:spcPts val="830"/>
                        </a:lnSpc>
                      </a:pPr>
                      <a:r>
                        <a:rPr sz="800" spc="65" dirty="0">
                          <a:latin typeface="Times New Roman"/>
                          <a:cs typeface="Times New Roman"/>
                        </a:rPr>
                        <a:t>3rd</a:t>
                      </a:r>
                      <a:r>
                        <a:rPr sz="800" spc="190" dirty="0">
                          <a:latin typeface="Times New Roman"/>
                          <a:cs typeface="Times New Roman"/>
                        </a:rPr>
                        <a:t> </a:t>
                      </a:r>
                      <a:r>
                        <a:rPr sz="800" spc="65" dirty="0">
                          <a:latin typeface="Times New Roman"/>
                          <a:cs typeface="Times New Roman"/>
                        </a:rPr>
                        <a:t>Qu.:130.2</a:t>
                      </a:r>
                      <a:endParaRPr sz="800">
                        <a:latin typeface="Times New Roman"/>
                        <a:cs typeface="Times New Roman"/>
                      </a:endParaRPr>
                    </a:p>
                  </a:txBody>
                  <a:tcPr marL="0" marR="0" marT="0" marB="0"/>
                </a:tc>
                <a:tc>
                  <a:txBody>
                    <a:bodyPr/>
                    <a:lstStyle/>
                    <a:p>
                      <a:pPr marL="48260" algn="ctr">
                        <a:lnSpc>
                          <a:spcPts val="830"/>
                        </a:lnSpc>
                      </a:pPr>
                      <a:r>
                        <a:rPr sz="800" spc="65" dirty="0">
                          <a:latin typeface="Times New Roman"/>
                          <a:cs typeface="Times New Roman"/>
                        </a:rPr>
                        <a:t>3rd</a:t>
                      </a:r>
                      <a:r>
                        <a:rPr sz="800" spc="180" dirty="0">
                          <a:latin typeface="Times New Roman"/>
                          <a:cs typeface="Times New Roman"/>
                        </a:rPr>
                        <a:t> </a:t>
                      </a:r>
                      <a:r>
                        <a:rPr sz="800" spc="60" dirty="0">
                          <a:latin typeface="Times New Roman"/>
                          <a:cs typeface="Times New Roman"/>
                        </a:rPr>
                        <a:t>Qu.:10.600</a:t>
                      </a:r>
                      <a:endParaRPr sz="800">
                        <a:latin typeface="Times New Roman"/>
                        <a:cs typeface="Times New Roman"/>
                      </a:endParaRPr>
                    </a:p>
                  </a:txBody>
                  <a:tcPr marL="0" marR="0" marT="0" marB="0"/>
                </a:tc>
                <a:extLst>
                  <a:ext uri="{0D108BD9-81ED-4DB2-BD59-A6C34878D82A}">
                    <a16:rowId xmlns:a16="http://schemas.microsoft.com/office/drawing/2014/main" val="10005"/>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tabLst>
                          <a:tab pos="375920" algn="l"/>
                        </a:tabLst>
                      </a:pPr>
                      <a:r>
                        <a:rPr sz="800" spc="5" dirty="0">
                          <a:latin typeface="Times New Roman"/>
                          <a:cs typeface="Times New Roman"/>
                        </a:rPr>
                        <a:t>Max.	</a:t>
                      </a:r>
                      <a:r>
                        <a:rPr sz="800" spc="85" dirty="0">
                          <a:latin typeface="Times New Roman"/>
                          <a:cs typeface="Times New Roman"/>
                        </a:rPr>
                        <a:t>:216.3</a:t>
                      </a:r>
                      <a:endParaRPr sz="800">
                        <a:latin typeface="Times New Roman"/>
                        <a:cs typeface="Times New Roman"/>
                      </a:endParaRPr>
                    </a:p>
                  </a:txBody>
                  <a:tcPr marL="0" marR="0" marT="0" marB="0"/>
                </a:tc>
                <a:tc>
                  <a:txBody>
                    <a:bodyPr/>
                    <a:lstStyle/>
                    <a:p>
                      <a:pPr algn="ctr">
                        <a:lnSpc>
                          <a:spcPts val="830"/>
                        </a:lnSpc>
                        <a:tabLst>
                          <a:tab pos="375920" algn="l"/>
                        </a:tabLst>
                      </a:pPr>
                      <a:r>
                        <a:rPr sz="800" spc="5" dirty="0">
                          <a:latin typeface="Times New Roman"/>
                          <a:cs typeface="Times New Roman"/>
                        </a:rPr>
                        <a:t>Max.	</a:t>
                      </a:r>
                      <a:r>
                        <a:rPr sz="800" spc="85" dirty="0">
                          <a:latin typeface="Times New Roman"/>
                          <a:cs typeface="Times New Roman"/>
                        </a:rPr>
                        <a:t>:131.0</a:t>
                      </a:r>
                      <a:endParaRPr sz="800">
                        <a:latin typeface="Times New Roman"/>
                        <a:cs typeface="Times New Roman"/>
                      </a:endParaRPr>
                    </a:p>
                  </a:txBody>
                  <a:tcPr marL="0" marR="0" marT="0" marB="0"/>
                </a:tc>
                <a:tc>
                  <a:txBody>
                    <a:bodyPr/>
                    <a:lstStyle/>
                    <a:p>
                      <a:pPr marL="80010">
                        <a:lnSpc>
                          <a:spcPts val="830"/>
                        </a:lnSpc>
                        <a:tabLst>
                          <a:tab pos="456565" algn="l"/>
                        </a:tabLst>
                      </a:pPr>
                      <a:r>
                        <a:rPr sz="800" spc="5" dirty="0">
                          <a:latin typeface="Times New Roman"/>
                          <a:cs typeface="Times New Roman"/>
                        </a:rPr>
                        <a:t>Max.	</a:t>
                      </a:r>
                      <a:r>
                        <a:rPr sz="800" spc="85" dirty="0">
                          <a:latin typeface="Times New Roman"/>
                          <a:cs typeface="Times New Roman"/>
                        </a:rPr>
                        <a:t>:131.1</a:t>
                      </a:r>
                      <a:endParaRPr sz="800">
                        <a:latin typeface="Times New Roman"/>
                        <a:cs typeface="Times New Roman"/>
                      </a:endParaRPr>
                    </a:p>
                  </a:txBody>
                  <a:tcPr marL="0" marR="0" marT="0" marB="0"/>
                </a:tc>
                <a:tc>
                  <a:txBody>
                    <a:bodyPr/>
                    <a:lstStyle/>
                    <a:p>
                      <a:pPr marL="48260" algn="ctr">
                        <a:lnSpc>
                          <a:spcPts val="830"/>
                        </a:lnSpc>
                        <a:tabLst>
                          <a:tab pos="424815" algn="l"/>
                        </a:tabLst>
                      </a:pPr>
                      <a:r>
                        <a:rPr sz="800" spc="5" dirty="0">
                          <a:latin typeface="Times New Roman"/>
                          <a:cs typeface="Times New Roman"/>
                        </a:rPr>
                        <a:t>Max.	</a:t>
                      </a:r>
                      <a:r>
                        <a:rPr sz="800" spc="75" dirty="0">
                          <a:latin typeface="Times New Roman"/>
                          <a:cs typeface="Times New Roman"/>
                        </a:rPr>
                        <a:t>:12.700</a:t>
                      </a:r>
                      <a:endParaRPr sz="800">
                        <a:latin typeface="Times New Roman"/>
                        <a:cs typeface="Times New Roman"/>
                      </a:endParaRPr>
                    </a:p>
                  </a:txBody>
                  <a:tcPr marL="0" marR="0" marT="0" marB="0"/>
                </a:tc>
                <a:extLst>
                  <a:ext uri="{0D108BD9-81ED-4DB2-BD59-A6C34878D82A}">
                    <a16:rowId xmlns:a16="http://schemas.microsoft.com/office/drawing/2014/main" val="10006"/>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pPr>
                      <a:r>
                        <a:rPr sz="800" spc="85" dirty="0">
                          <a:latin typeface="Times New Roman"/>
                          <a:cs typeface="Times New Roman"/>
                        </a:rPr>
                        <a:t>dist_up</a:t>
                      </a:r>
                      <a:endParaRPr sz="800">
                        <a:latin typeface="Times New Roman"/>
                        <a:cs typeface="Times New Roman"/>
                      </a:endParaRPr>
                    </a:p>
                  </a:txBody>
                  <a:tcPr marL="0" marR="0" marT="0" marB="0"/>
                </a:tc>
                <a:tc>
                  <a:txBody>
                    <a:bodyPr/>
                    <a:lstStyle/>
                    <a:p>
                      <a:pPr marL="53340" algn="ctr">
                        <a:lnSpc>
                          <a:spcPts val="830"/>
                        </a:lnSpc>
                      </a:pPr>
                      <a:r>
                        <a:rPr sz="800" spc="30" dirty="0">
                          <a:latin typeface="Times New Roman"/>
                          <a:cs typeface="Times New Roman"/>
                        </a:rPr>
                        <a:t>Diag</a:t>
                      </a:r>
                      <a:endParaRPr sz="800">
                        <a:latin typeface="Times New Roman"/>
                        <a:cs typeface="Times New Roman"/>
                      </a:endParaRPr>
                    </a:p>
                  </a:txBody>
                  <a:tcPr marL="0" marR="0" marT="0" marB="0"/>
                </a:tc>
                <a:tc>
                  <a:txBody>
                    <a:bodyPr/>
                    <a:lstStyle/>
                    <a:p>
                      <a:pPr marL="295275">
                        <a:lnSpc>
                          <a:spcPts val="830"/>
                        </a:lnSpc>
                      </a:pPr>
                      <a:r>
                        <a:rPr sz="800" spc="100" dirty="0">
                          <a:latin typeface="Times New Roman"/>
                          <a:cs typeface="Times New Roman"/>
                        </a:rPr>
                        <a:t>origin</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07"/>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tabLst>
                          <a:tab pos="375920" algn="l"/>
                        </a:tabLst>
                      </a:pPr>
                      <a:r>
                        <a:rPr sz="800" spc="35" dirty="0">
                          <a:latin typeface="Times New Roman"/>
                          <a:cs typeface="Times New Roman"/>
                        </a:rPr>
                        <a:t>Min.	</a:t>
                      </a:r>
                      <a:r>
                        <a:rPr sz="800" spc="200" dirty="0">
                          <a:latin typeface="Times New Roman"/>
                          <a:cs typeface="Times New Roman"/>
                        </a:rPr>
                        <a:t>:</a:t>
                      </a:r>
                      <a:r>
                        <a:rPr sz="800" spc="175" dirty="0">
                          <a:latin typeface="Times New Roman"/>
                          <a:cs typeface="Times New Roman"/>
                        </a:rPr>
                        <a:t> </a:t>
                      </a:r>
                      <a:r>
                        <a:rPr sz="800" spc="70" dirty="0">
                          <a:latin typeface="Times New Roman"/>
                          <a:cs typeface="Times New Roman"/>
                        </a:rPr>
                        <a:t>7.70</a:t>
                      </a:r>
                      <a:endParaRPr sz="800">
                        <a:latin typeface="Times New Roman"/>
                        <a:cs typeface="Times New Roman"/>
                      </a:endParaRPr>
                    </a:p>
                  </a:txBody>
                  <a:tcPr marL="0" marR="0" marT="0" marB="0"/>
                </a:tc>
                <a:tc>
                  <a:txBody>
                    <a:bodyPr/>
                    <a:lstStyle/>
                    <a:p>
                      <a:pPr algn="ctr">
                        <a:lnSpc>
                          <a:spcPts val="830"/>
                        </a:lnSpc>
                        <a:tabLst>
                          <a:tab pos="375920" algn="l"/>
                        </a:tabLst>
                      </a:pPr>
                      <a:r>
                        <a:rPr sz="800" spc="35" dirty="0">
                          <a:latin typeface="Times New Roman"/>
                          <a:cs typeface="Times New Roman"/>
                        </a:rPr>
                        <a:t>Min.	</a:t>
                      </a:r>
                      <a:r>
                        <a:rPr sz="800" spc="85" dirty="0">
                          <a:latin typeface="Times New Roman"/>
                          <a:cs typeface="Times New Roman"/>
                        </a:rPr>
                        <a:t>:137.8</a:t>
                      </a:r>
                      <a:endParaRPr sz="800">
                        <a:latin typeface="Times New Roman"/>
                        <a:cs typeface="Times New Roman"/>
                      </a:endParaRPr>
                    </a:p>
                  </a:txBody>
                  <a:tcPr marL="0" marR="0" marT="0" marB="0"/>
                </a:tc>
                <a:tc>
                  <a:txBody>
                    <a:bodyPr/>
                    <a:lstStyle/>
                    <a:p>
                      <a:pPr marL="80010">
                        <a:lnSpc>
                          <a:spcPts val="830"/>
                        </a:lnSpc>
                        <a:tabLst>
                          <a:tab pos="456565" algn="l"/>
                        </a:tabLst>
                      </a:pPr>
                      <a:r>
                        <a:rPr sz="800" spc="35" dirty="0">
                          <a:latin typeface="Times New Roman"/>
                          <a:cs typeface="Times New Roman"/>
                        </a:rPr>
                        <a:t>Min.	</a:t>
                      </a:r>
                      <a:r>
                        <a:rPr sz="800" spc="114" dirty="0">
                          <a:latin typeface="Times New Roman"/>
                          <a:cs typeface="Times New Roman"/>
                        </a:rPr>
                        <a:t>:0.0</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08"/>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pPr>
                      <a:r>
                        <a:rPr sz="800" spc="110" dirty="0">
                          <a:latin typeface="Times New Roman"/>
                          <a:cs typeface="Times New Roman"/>
                        </a:rPr>
                        <a:t>1st</a:t>
                      </a:r>
                      <a:r>
                        <a:rPr sz="800" spc="185" dirty="0">
                          <a:latin typeface="Times New Roman"/>
                          <a:cs typeface="Times New Roman"/>
                        </a:rPr>
                        <a:t> </a:t>
                      </a:r>
                      <a:r>
                        <a:rPr sz="800" spc="65" dirty="0">
                          <a:latin typeface="Times New Roman"/>
                          <a:cs typeface="Times New Roman"/>
                        </a:rPr>
                        <a:t>Qu.:10.10</a:t>
                      </a:r>
                      <a:endParaRPr sz="800">
                        <a:latin typeface="Times New Roman"/>
                        <a:cs typeface="Times New Roman"/>
                      </a:endParaRPr>
                    </a:p>
                  </a:txBody>
                  <a:tcPr marL="0" marR="0" marT="0" marB="0"/>
                </a:tc>
                <a:tc>
                  <a:txBody>
                    <a:bodyPr/>
                    <a:lstStyle/>
                    <a:p>
                      <a:pPr algn="ctr">
                        <a:lnSpc>
                          <a:spcPts val="830"/>
                        </a:lnSpc>
                      </a:pPr>
                      <a:r>
                        <a:rPr sz="800" spc="110" dirty="0">
                          <a:latin typeface="Times New Roman"/>
                          <a:cs typeface="Times New Roman"/>
                        </a:rPr>
                        <a:t>1st</a:t>
                      </a:r>
                      <a:r>
                        <a:rPr sz="800" spc="190" dirty="0">
                          <a:latin typeface="Times New Roman"/>
                          <a:cs typeface="Times New Roman"/>
                        </a:rPr>
                        <a:t> </a:t>
                      </a:r>
                      <a:r>
                        <a:rPr sz="800" spc="65" dirty="0">
                          <a:latin typeface="Times New Roman"/>
                          <a:cs typeface="Times New Roman"/>
                        </a:rPr>
                        <a:t>Qu.:139.5</a:t>
                      </a:r>
                      <a:endParaRPr sz="800">
                        <a:latin typeface="Times New Roman"/>
                        <a:cs typeface="Times New Roman"/>
                      </a:endParaRPr>
                    </a:p>
                  </a:txBody>
                  <a:tcPr marL="0" marR="0" marT="0" marB="0"/>
                </a:tc>
                <a:tc>
                  <a:txBody>
                    <a:bodyPr/>
                    <a:lstStyle/>
                    <a:p>
                      <a:pPr marL="80645">
                        <a:lnSpc>
                          <a:spcPts val="830"/>
                        </a:lnSpc>
                      </a:pPr>
                      <a:r>
                        <a:rPr sz="800" spc="110" dirty="0">
                          <a:latin typeface="Times New Roman"/>
                          <a:cs typeface="Times New Roman"/>
                        </a:rPr>
                        <a:t>1st</a:t>
                      </a:r>
                      <a:r>
                        <a:rPr sz="800" spc="195" dirty="0">
                          <a:latin typeface="Times New Roman"/>
                          <a:cs typeface="Times New Roman"/>
                        </a:rPr>
                        <a:t> </a:t>
                      </a:r>
                      <a:r>
                        <a:rPr sz="800" spc="80" dirty="0">
                          <a:latin typeface="Times New Roman"/>
                          <a:cs typeface="Times New Roman"/>
                        </a:rPr>
                        <a:t>Qu.:0.0</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09"/>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pPr>
                      <a:r>
                        <a:rPr sz="800" spc="15" dirty="0">
                          <a:latin typeface="Times New Roman"/>
                          <a:cs typeface="Times New Roman"/>
                        </a:rPr>
                        <a:t>Median</a:t>
                      </a:r>
                      <a:r>
                        <a:rPr sz="800" spc="175" dirty="0">
                          <a:latin typeface="Times New Roman"/>
                          <a:cs typeface="Times New Roman"/>
                        </a:rPr>
                        <a:t> </a:t>
                      </a:r>
                      <a:r>
                        <a:rPr sz="800" spc="85" dirty="0">
                          <a:latin typeface="Times New Roman"/>
                          <a:cs typeface="Times New Roman"/>
                        </a:rPr>
                        <a:t>:10.60</a:t>
                      </a:r>
                      <a:endParaRPr sz="800">
                        <a:latin typeface="Times New Roman"/>
                        <a:cs typeface="Times New Roman"/>
                      </a:endParaRPr>
                    </a:p>
                  </a:txBody>
                  <a:tcPr marL="0" marR="0" marT="0" marB="0"/>
                </a:tc>
                <a:tc>
                  <a:txBody>
                    <a:bodyPr/>
                    <a:lstStyle/>
                    <a:p>
                      <a:pPr algn="ctr">
                        <a:lnSpc>
                          <a:spcPts val="830"/>
                        </a:lnSpc>
                      </a:pPr>
                      <a:r>
                        <a:rPr sz="800" spc="15" dirty="0">
                          <a:latin typeface="Times New Roman"/>
                          <a:cs typeface="Times New Roman"/>
                        </a:rPr>
                        <a:t>Median</a:t>
                      </a:r>
                      <a:r>
                        <a:rPr sz="800" spc="185" dirty="0">
                          <a:latin typeface="Times New Roman"/>
                          <a:cs typeface="Times New Roman"/>
                        </a:rPr>
                        <a:t> </a:t>
                      </a:r>
                      <a:r>
                        <a:rPr sz="800" spc="85" dirty="0">
                          <a:latin typeface="Times New Roman"/>
                          <a:cs typeface="Times New Roman"/>
                        </a:rPr>
                        <a:t>:140.4</a:t>
                      </a:r>
                      <a:endParaRPr sz="800">
                        <a:latin typeface="Times New Roman"/>
                        <a:cs typeface="Times New Roman"/>
                      </a:endParaRPr>
                    </a:p>
                  </a:txBody>
                  <a:tcPr marL="0" marR="0" marT="0" marB="0"/>
                </a:tc>
                <a:tc>
                  <a:txBody>
                    <a:bodyPr/>
                    <a:lstStyle/>
                    <a:p>
                      <a:pPr marL="80645">
                        <a:lnSpc>
                          <a:spcPts val="830"/>
                        </a:lnSpc>
                      </a:pPr>
                      <a:r>
                        <a:rPr sz="800" spc="15" dirty="0">
                          <a:latin typeface="Times New Roman"/>
                          <a:cs typeface="Times New Roman"/>
                        </a:rPr>
                        <a:t>Median</a:t>
                      </a:r>
                      <a:r>
                        <a:rPr sz="800" spc="200" dirty="0">
                          <a:latin typeface="Times New Roman"/>
                          <a:cs typeface="Times New Roman"/>
                        </a:rPr>
                        <a:t> </a:t>
                      </a:r>
                      <a:r>
                        <a:rPr sz="800" spc="114" dirty="0">
                          <a:latin typeface="Times New Roman"/>
                          <a:cs typeface="Times New Roman"/>
                        </a:rPr>
                        <a:t>:0.5</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10"/>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tabLst>
                          <a:tab pos="375920" algn="l"/>
                        </a:tabLst>
                      </a:pPr>
                      <a:r>
                        <a:rPr sz="800" spc="-35" dirty="0">
                          <a:latin typeface="Times New Roman"/>
                          <a:cs typeface="Times New Roman"/>
                        </a:rPr>
                        <a:t>Mean	</a:t>
                      </a:r>
                      <a:r>
                        <a:rPr sz="800" spc="85" dirty="0">
                          <a:latin typeface="Times New Roman"/>
                          <a:cs typeface="Times New Roman"/>
                        </a:rPr>
                        <a:t>:10.65</a:t>
                      </a:r>
                      <a:endParaRPr sz="800">
                        <a:latin typeface="Times New Roman"/>
                        <a:cs typeface="Times New Roman"/>
                      </a:endParaRPr>
                    </a:p>
                  </a:txBody>
                  <a:tcPr marL="0" marR="0" marT="0" marB="0"/>
                </a:tc>
                <a:tc>
                  <a:txBody>
                    <a:bodyPr/>
                    <a:lstStyle/>
                    <a:p>
                      <a:pPr algn="ctr">
                        <a:lnSpc>
                          <a:spcPts val="830"/>
                        </a:lnSpc>
                        <a:tabLst>
                          <a:tab pos="375920" algn="l"/>
                        </a:tabLst>
                      </a:pPr>
                      <a:r>
                        <a:rPr sz="800" spc="-35" dirty="0">
                          <a:latin typeface="Times New Roman"/>
                          <a:cs typeface="Times New Roman"/>
                        </a:rPr>
                        <a:t>Mean	</a:t>
                      </a:r>
                      <a:r>
                        <a:rPr sz="800" spc="85" dirty="0">
                          <a:latin typeface="Times New Roman"/>
                          <a:cs typeface="Times New Roman"/>
                        </a:rPr>
                        <a:t>:140.5</a:t>
                      </a:r>
                      <a:endParaRPr sz="800">
                        <a:latin typeface="Times New Roman"/>
                        <a:cs typeface="Times New Roman"/>
                      </a:endParaRPr>
                    </a:p>
                  </a:txBody>
                  <a:tcPr marL="0" marR="0" marT="0" marB="0"/>
                </a:tc>
                <a:tc>
                  <a:txBody>
                    <a:bodyPr/>
                    <a:lstStyle/>
                    <a:p>
                      <a:pPr marL="80010">
                        <a:lnSpc>
                          <a:spcPts val="830"/>
                        </a:lnSpc>
                        <a:tabLst>
                          <a:tab pos="456565" algn="l"/>
                        </a:tabLst>
                      </a:pPr>
                      <a:r>
                        <a:rPr sz="800" spc="-35" dirty="0">
                          <a:latin typeface="Times New Roman"/>
                          <a:cs typeface="Times New Roman"/>
                        </a:rPr>
                        <a:t>Mean	</a:t>
                      </a:r>
                      <a:r>
                        <a:rPr sz="800" spc="114" dirty="0">
                          <a:latin typeface="Times New Roman"/>
                          <a:cs typeface="Times New Roman"/>
                        </a:rPr>
                        <a:t>:0.5</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11"/>
                  </a:ext>
                </a:extLst>
              </a:tr>
              <a:tr h="120199">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pPr>
                      <a:r>
                        <a:rPr sz="800" spc="65" dirty="0">
                          <a:latin typeface="Times New Roman"/>
                          <a:cs typeface="Times New Roman"/>
                        </a:rPr>
                        <a:t>3rd</a:t>
                      </a:r>
                      <a:r>
                        <a:rPr sz="800" spc="185" dirty="0">
                          <a:latin typeface="Times New Roman"/>
                          <a:cs typeface="Times New Roman"/>
                        </a:rPr>
                        <a:t> </a:t>
                      </a:r>
                      <a:r>
                        <a:rPr sz="800" spc="65" dirty="0">
                          <a:latin typeface="Times New Roman"/>
                          <a:cs typeface="Times New Roman"/>
                        </a:rPr>
                        <a:t>Qu.:11.20</a:t>
                      </a:r>
                      <a:endParaRPr sz="800">
                        <a:latin typeface="Times New Roman"/>
                        <a:cs typeface="Times New Roman"/>
                      </a:endParaRPr>
                    </a:p>
                  </a:txBody>
                  <a:tcPr marL="0" marR="0" marT="0" marB="0"/>
                </a:tc>
                <a:tc>
                  <a:txBody>
                    <a:bodyPr/>
                    <a:lstStyle/>
                    <a:p>
                      <a:pPr algn="ctr">
                        <a:lnSpc>
                          <a:spcPts val="830"/>
                        </a:lnSpc>
                      </a:pPr>
                      <a:r>
                        <a:rPr sz="800" spc="65" dirty="0">
                          <a:latin typeface="Times New Roman"/>
                          <a:cs typeface="Times New Roman"/>
                        </a:rPr>
                        <a:t>3rd</a:t>
                      </a:r>
                      <a:r>
                        <a:rPr sz="800" spc="190" dirty="0">
                          <a:latin typeface="Times New Roman"/>
                          <a:cs typeface="Times New Roman"/>
                        </a:rPr>
                        <a:t> </a:t>
                      </a:r>
                      <a:r>
                        <a:rPr sz="800" spc="65" dirty="0">
                          <a:latin typeface="Times New Roman"/>
                          <a:cs typeface="Times New Roman"/>
                        </a:rPr>
                        <a:t>Qu.:141.5</a:t>
                      </a:r>
                      <a:endParaRPr sz="800">
                        <a:latin typeface="Times New Roman"/>
                        <a:cs typeface="Times New Roman"/>
                      </a:endParaRPr>
                    </a:p>
                  </a:txBody>
                  <a:tcPr marL="0" marR="0" marT="0" marB="0"/>
                </a:tc>
                <a:tc>
                  <a:txBody>
                    <a:bodyPr/>
                    <a:lstStyle/>
                    <a:p>
                      <a:pPr marL="80645">
                        <a:lnSpc>
                          <a:spcPts val="830"/>
                        </a:lnSpc>
                      </a:pPr>
                      <a:r>
                        <a:rPr sz="800" spc="65" dirty="0">
                          <a:latin typeface="Times New Roman"/>
                          <a:cs typeface="Times New Roman"/>
                        </a:rPr>
                        <a:t>3rd</a:t>
                      </a:r>
                      <a:r>
                        <a:rPr sz="800" spc="200" dirty="0">
                          <a:latin typeface="Times New Roman"/>
                          <a:cs typeface="Times New Roman"/>
                        </a:rPr>
                        <a:t> </a:t>
                      </a:r>
                      <a:r>
                        <a:rPr sz="800" spc="80" dirty="0">
                          <a:latin typeface="Times New Roman"/>
                          <a:cs typeface="Times New Roman"/>
                        </a:rPr>
                        <a:t>Qu.:1.0</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12"/>
                  </a:ext>
                </a:extLst>
              </a:tr>
              <a:tr h="121341">
                <a:tc>
                  <a:txBody>
                    <a:bodyPr/>
                    <a:lstStyle/>
                    <a:p>
                      <a:pPr marR="13970" algn="ctr">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R="19050" algn="ctr">
                        <a:lnSpc>
                          <a:spcPts val="830"/>
                        </a:lnSpc>
                        <a:tabLst>
                          <a:tab pos="375920" algn="l"/>
                        </a:tabLst>
                      </a:pPr>
                      <a:r>
                        <a:rPr sz="800" spc="5" dirty="0">
                          <a:latin typeface="Times New Roman"/>
                          <a:cs typeface="Times New Roman"/>
                        </a:rPr>
                        <a:t>Max.	</a:t>
                      </a:r>
                      <a:r>
                        <a:rPr sz="800" spc="85" dirty="0">
                          <a:latin typeface="Times New Roman"/>
                          <a:cs typeface="Times New Roman"/>
                        </a:rPr>
                        <a:t>:12.30</a:t>
                      </a:r>
                      <a:endParaRPr sz="800">
                        <a:latin typeface="Times New Roman"/>
                        <a:cs typeface="Times New Roman"/>
                      </a:endParaRPr>
                    </a:p>
                  </a:txBody>
                  <a:tcPr marL="0" marR="0" marT="0" marB="0"/>
                </a:tc>
                <a:tc>
                  <a:txBody>
                    <a:bodyPr/>
                    <a:lstStyle/>
                    <a:p>
                      <a:pPr algn="ctr">
                        <a:lnSpc>
                          <a:spcPts val="830"/>
                        </a:lnSpc>
                        <a:tabLst>
                          <a:tab pos="375920" algn="l"/>
                        </a:tabLst>
                      </a:pPr>
                      <a:r>
                        <a:rPr sz="800" spc="5" dirty="0">
                          <a:latin typeface="Times New Roman"/>
                          <a:cs typeface="Times New Roman"/>
                        </a:rPr>
                        <a:t>Max.	</a:t>
                      </a:r>
                      <a:r>
                        <a:rPr sz="800" spc="85" dirty="0">
                          <a:latin typeface="Times New Roman"/>
                          <a:cs typeface="Times New Roman"/>
                        </a:rPr>
                        <a:t>:142.4</a:t>
                      </a:r>
                      <a:endParaRPr sz="800">
                        <a:latin typeface="Times New Roman"/>
                        <a:cs typeface="Times New Roman"/>
                      </a:endParaRPr>
                    </a:p>
                  </a:txBody>
                  <a:tcPr marL="0" marR="0" marT="0" marB="0"/>
                </a:tc>
                <a:tc>
                  <a:txBody>
                    <a:bodyPr/>
                    <a:lstStyle/>
                    <a:p>
                      <a:pPr marL="80010">
                        <a:lnSpc>
                          <a:spcPts val="830"/>
                        </a:lnSpc>
                        <a:tabLst>
                          <a:tab pos="456565" algn="l"/>
                        </a:tabLst>
                      </a:pPr>
                      <a:r>
                        <a:rPr sz="800" spc="5" dirty="0">
                          <a:latin typeface="Times New Roman"/>
                          <a:cs typeface="Times New Roman"/>
                        </a:rPr>
                        <a:t>Max.	</a:t>
                      </a:r>
                      <a:r>
                        <a:rPr sz="800" spc="114" dirty="0">
                          <a:latin typeface="Times New Roman"/>
                          <a:cs typeface="Times New Roman"/>
                        </a:rPr>
                        <a:t>:1.0</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13"/>
                  </a:ext>
                </a:extLst>
              </a:tr>
            </a:tbl>
          </a:graphicData>
        </a:graphic>
      </p:graphicFrame>
      <p:sp>
        <p:nvSpPr>
          <p:cNvPr id="7" name="object 7"/>
          <p:cNvSpPr txBox="1"/>
          <p:nvPr/>
        </p:nvSpPr>
        <p:spPr>
          <a:xfrm>
            <a:off x="347294" y="3143960"/>
            <a:ext cx="3551554" cy="191770"/>
          </a:xfrm>
          <a:prstGeom prst="rect">
            <a:avLst/>
          </a:prstGeom>
        </p:spPr>
        <p:txBody>
          <a:bodyPr vert="horz" wrap="square" lIns="0" tIns="11430" rIns="0" bIns="0" rtlCol="0">
            <a:spAutoFit/>
          </a:bodyPr>
          <a:lstStyle/>
          <a:p>
            <a:pPr marL="12700">
              <a:lnSpc>
                <a:spcPct val="100000"/>
              </a:lnSpc>
              <a:spcBef>
                <a:spcPts val="90"/>
              </a:spcBef>
            </a:pPr>
            <a:r>
              <a:rPr sz="1100" spc="-30" dirty="0">
                <a:latin typeface="Times New Roman"/>
                <a:cs typeface="Times New Roman"/>
              </a:rPr>
              <a:t>summary </a:t>
            </a:r>
            <a:r>
              <a:rPr sz="1100" spc="-10" dirty="0">
                <a:latin typeface="Calibri"/>
                <a:cs typeface="Calibri"/>
              </a:rPr>
              <a:t>позволяет увидеть </a:t>
            </a:r>
            <a:r>
              <a:rPr sz="1100" spc="-20" dirty="0">
                <a:latin typeface="Calibri"/>
                <a:cs typeface="Calibri"/>
              </a:rPr>
              <a:t>возможные ошибки </a:t>
            </a:r>
            <a:r>
              <a:rPr sz="1100" spc="-10" dirty="0">
                <a:latin typeface="Calibri"/>
                <a:cs typeface="Calibri"/>
              </a:rPr>
              <a:t>в</a:t>
            </a:r>
            <a:r>
              <a:rPr sz="1100" spc="55" dirty="0">
                <a:latin typeface="Calibri"/>
                <a:cs typeface="Calibri"/>
              </a:rPr>
              <a:t> </a:t>
            </a:r>
            <a:r>
              <a:rPr sz="1100" spc="-10" dirty="0">
                <a:latin typeface="Calibri"/>
                <a:cs typeface="Calibri"/>
              </a:rPr>
              <a:t>данных.</a:t>
            </a:r>
            <a:endParaRPr sz="1100">
              <a:latin typeface="Calibri"/>
              <a:cs typeface="Calibri"/>
            </a:endParaRPr>
          </a:p>
        </p:txBody>
      </p:sp>
      <p:sp>
        <p:nvSpPr>
          <p:cNvPr id="8" name="object 8"/>
          <p:cNvSpPr txBox="1"/>
          <p:nvPr/>
        </p:nvSpPr>
        <p:spPr>
          <a:xfrm>
            <a:off x="4403318" y="3243185"/>
            <a:ext cx="94615" cy="191770"/>
          </a:xfrm>
          <a:prstGeom prst="rect">
            <a:avLst/>
          </a:prstGeom>
        </p:spPr>
        <p:txBody>
          <a:bodyPr vert="horz" wrap="square" lIns="0" tIns="11430" rIns="0" bIns="0" rtlCol="0">
            <a:spAutoFit/>
          </a:bodyPr>
          <a:lstStyle/>
          <a:p>
            <a:pPr marL="12700">
              <a:lnSpc>
                <a:spcPct val="100000"/>
              </a:lnSpc>
              <a:spcBef>
                <a:spcPts val="90"/>
              </a:spcBef>
            </a:pPr>
            <a:r>
              <a:rPr sz="1100" spc="-20" dirty="0">
                <a:solidFill>
                  <a:srgbClr val="262685"/>
                </a:solidFill>
                <a:latin typeface="Calibri"/>
                <a:cs typeface="Calibri"/>
              </a:rPr>
              <a:t>4</a:t>
            </a:r>
            <a:endParaRPr sz="1100">
              <a:latin typeface="Calibri"/>
              <a:cs typeface="Calibri"/>
            </a:endParaRPr>
          </a:p>
        </p:txBody>
      </p:sp>
    </p:spTree>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47111"/>
            <a:ext cx="3640454" cy="631190"/>
          </a:xfrm>
          <a:prstGeom prst="rect">
            <a:avLst/>
          </a:prstGeom>
        </p:spPr>
        <p:txBody>
          <a:bodyPr vert="horz" wrap="square" lIns="0" tIns="44450" rIns="0" bIns="0" rtlCol="0">
            <a:spAutoFit/>
          </a:bodyPr>
          <a:lstStyle/>
          <a:p>
            <a:pPr marL="12700">
              <a:lnSpc>
                <a:spcPct val="100000"/>
              </a:lnSpc>
              <a:spcBef>
                <a:spcPts val="350"/>
              </a:spcBef>
            </a:pPr>
            <a:r>
              <a:rPr dirty="0"/>
              <a:t>4.</a:t>
            </a:r>
            <a:r>
              <a:rPr spc="280" dirty="0"/>
              <a:t> </a:t>
            </a:r>
            <a:r>
              <a:rPr spc="5" dirty="0"/>
              <a:t>Гистограмма</a:t>
            </a:r>
          </a:p>
          <a:p>
            <a:pPr marL="264160" marR="5080">
              <a:lnSpc>
                <a:spcPct val="102600"/>
              </a:lnSpc>
              <a:spcBef>
                <a:spcPts val="125"/>
              </a:spcBef>
            </a:pPr>
            <a:r>
              <a:rPr sz="1100" spc="-15" dirty="0">
                <a:solidFill>
                  <a:srgbClr val="000000"/>
                </a:solidFill>
              </a:rPr>
              <a:t>Оценка </a:t>
            </a:r>
            <a:r>
              <a:rPr sz="1100" spc="-5" dirty="0">
                <a:solidFill>
                  <a:srgbClr val="000000"/>
                </a:solidFill>
              </a:rPr>
              <a:t>плотности </a:t>
            </a:r>
            <a:r>
              <a:rPr sz="1100" spc="-30" dirty="0">
                <a:solidFill>
                  <a:srgbClr val="000000"/>
                </a:solidFill>
              </a:rPr>
              <a:t>распределения </a:t>
            </a:r>
            <a:r>
              <a:rPr sz="1100" spc="-10" dirty="0">
                <a:solidFill>
                  <a:srgbClr val="000000"/>
                </a:solidFill>
              </a:rPr>
              <a:t>случайной </a:t>
            </a:r>
            <a:r>
              <a:rPr sz="1100" spc="-5" dirty="0">
                <a:solidFill>
                  <a:srgbClr val="000000"/>
                </a:solidFill>
              </a:rPr>
              <a:t>величины,  </a:t>
            </a:r>
            <a:r>
              <a:rPr sz="1100" spc="-20" dirty="0">
                <a:solidFill>
                  <a:srgbClr val="000000"/>
                </a:solidFill>
              </a:rPr>
              <a:t>построенная </a:t>
            </a:r>
            <a:r>
              <a:rPr sz="1100" spc="-30" dirty="0">
                <a:solidFill>
                  <a:srgbClr val="000000"/>
                </a:solidFill>
              </a:rPr>
              <a:t>по</a:t>
            </a:r>
            <a:r>
              <a:rPr sz="1100" spc="10" dirty="0">
                <a:solidFill>
                  <a:srgbClr val="000000"/>
                </a:solidFill>
              </a:rPr>
              <a:t> </a:t>
            </a:r>
            <a:r>
              <a:rPr sz="1100" spc="-25" dirty="0">
                <a:solidFill>
                  <a:srgbClr val="000000"/>
                </a:solidFill>
              </a:rPr>
              <a:t>выборке.</a:t>
            </a:r>
            <a:endParaRPr sz="1100"/>
          </a:p>
        </p:txBody>
      </p:sp>
      <p:sp>
        <p:nvSpPr>
          <p:cNvPr id="3" name="object 3"/>
          <p:cNvSpPr txBox="1"/>
          <p:nvPr/>
        </p:nvSpPr>
        <p:spPr>
          <a:xfrm>
            <a:off x="1941423" y="893532"/>
            <a:ext cx="725170" cy="191770"/>
          </a:xfrm>
          <a:prstGeom prst="rect">
            <a:avLst/>
          </a:prstGeom>
        </p:spPr>
        <p:txBody>
          <a:bodyPr vert="horz" wrap="square" lIns="0" tIns="11430" rIns="0" bIns="0" rtlCol="0">
            <a:spAutoFit/>
          </a:bodyPr>
          <a:lstStyle/>
          <a:p>
            <a:pPr marL="12700">
              <a:lnSpc>
                <a:spcPct val="100000"/>
              </a:lnSpc>
              <a:spcBef>
                <a:spcPts val="90"/>
              </a:spcBef>
            </a:pPr>
            <a:r>
              <a:rPr sz="1100" i="1" spc="25" dirty="0">
                <a:latin typeface="Arial"/>
                <a:cs typeface="Arial"/>
              </a:rPr>
              <a:t>h</a:t>
            </a:r>
            <a:r>
              <a:rPr sz="1200" i="1" spc="37" baseline="-10416" dirty="0">
                <a:latin typeface="Trebuchet MS"/>
                <a:cs typeface="Trebuchet MS"/>
              </a:rPr>
              <a:t>i </a:t>
            </a:r>
            <a:r>
              <a:rPr sz="1100" spc="45" dirty="0">
                <a:latin typeface="Tahoma"/>
                <a:cs typeface="Tahoma"/>
              </a:rPr>
              <a:t>=</a:t>
            </a:r>
            <a:r>
              <a:rPr sz="1100" spc="-25" dirty="0">
                <a:latin typeface="Tahoma"/>
                <a:cs typeface="Tahoma"/>
              </a:rPr>
              <a:t> </a:t>
            </a:r>
            <a:r>
              <a:rPr sz="1100" i="1" spc="75" dirty="0">
                <a:latin typeface="Arial"/>
                <a:cs typeface="Arial"/>
              </a:rPr>
              <a:t>n</a:t>
            </a:r>
            <a:r>
              <a:rPr sz="1200" i="1" spc="112" baseline="-10416" dirty="0">
                <a:latin typeface="Trebuchet MS"/>
                <a:cs typeface="Trebuchet MS"/>
              </a:rPr>
              <a:t>i</a:t>
            </a:r>
            <a:r>
              <a:rPr sz="1100" spc="75" dirty="0">
                <a:latin typeface="Tahoma"/>
                <a:cs typeface="Tahoma"/>
              </a:rPr>
              <a:t>(∆</a:t>
            </a:r>
            <a:r>
              <a:rPr sz="1200" i="1" spc="112" baseline="-10416" dirty="0">
                <a:latin typeface="Trebuchet MS"/>
                <a:cs typeface="Trebuchet MS"/>
              </a:rPr>
              <a:t>i</a:t>
            </a:r>
            <a:r>
              <a:rPr sz="1100" spc="75" dirty="0">
                <a:latin typeface="Tahoma"/>
                <a:cs typeface="Tahoma"/>
              </a:rPr>
              <a:t>)</a:t>
            </a:r>
            <a:endParaRPr sz="1100">
              <a:latin typeface="Tahoma"/>
              <a:cs typeface="Tahoma"/>
            </a:endParaRPr>
          </a:p>
        </p:txBody>
      </p:sp>
      <p:sp>
        <p:nvSpPr>
          <p:cNvPr id="4" name="object 4"/>
          <p:cNvSpPr txBox="1"/>
          <p:nvPr/>
        </p:nvSpPr>
        <p:spPr>
          <a:xfrm>
            <a:off x="322046" y="1191552"/>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0" dirty="0">
                <a:solidFill>
                  <a:srgbClr val="214987"/>
                </a:solidFill>
                <a:latin typeface="Times New Roman"/>
                <a:cs typeface="Times New Roman"/>
              </a:rPr>
              <a:t>hist</a:t>
            </a:r>
            <a:r>
              <a:rPr sz="1100" spc="110" dirty="0">
                <a:latin typeface="Times New Roman"/>
                <a:cs typeface="Times New Roman"/>
              </a:rPr>
              <a:t>(swiss</a:t>
            </a:r>
            <a:r>
              <a:rPr sz="1100" spc="110" dirty="0">
                <a:solidFill>
                  <a:srgbClr val="0000CE"/>
                </a:solidFill>
                <a:latin typeface="Times New Roman"/>
                <a:cs typeface="Times New Roman"/>
              </a:rPr>
              <a:t>.02</a:t>
            </a:r>
            <a:r>
              <a:rPr sz="1100" spc="110" dirty="0">
                <a:latin typeface="Times New Roman"/>
                <a:cs typeface="Times New Roman"/>
              </a:rPr>
              <a:t>$dist_up)</a:t>
            </a:r>
            <a:endParaRPr sz="1100">
              <a:latin typeface="Times New Roman"/>
              <a:cs typeface="Times New Roman"/>
            </a:endParaRPr>
          </a:p>
        </p:txBody>
      </p:sp>
      <p:sp>
        <p:nvSpPr>
          <p:cNvPr id="5" name="object 5"/>
          <p:cNvSpPr txBox="1"/>
          <p:nvPr/>
        </p:nvSpPr>
        <p:spPr>
          <a:xfrm>
            <a:off x="1814484" y="1619235"/>
            <a:ext cx="1134745" cy="116205"/>
          </a:xfrm>
          <a:prstGeom prst="rect">
            <a:avLst/>
          </a:prstGeom>
        </p:spPr>
        <p:txBody>
          <a:bodyPr vert="horz" wrap="square" lIns="0" tIns="12065" rIns="0" bIns="0" rtlCol="0">
            <a:spAutoFit/>
          </a:bodyPr>
          <a:lstStyle/>
          <a:p>
            <a:pPr marL="12700">
              <a:lnSpc>
                <a:spcPct val="100000"/>
              </a:lnSpc>
              <a:spcBef>
                <a:spcPts val="95"/>
              </a:spcBef>
            </a:pPr>
            <a:r>
              <a:rPr sz="600" b="1" spc="-5" dirty="0">
                <a:latin typeface="Arial"/>
                <a:cs typeface="Arial"/>
              </a:rPr>
              <a:t>Histogram of</a:t>
            </a:r>
            <a:r>
              <a:rPr sz="600" b="1" spc="-30" dirty="0">
                <a:latin typeface="Arial"/>
                <a:cs typeface="Arial"/>
              </a:rPr>
              <a:t> </a:t>
            </a:r>
            <a:r>
              <a:rPr sz="600" b="1" spc="-5" dirty="0">
                <a:latin typeface="Arial"/>
                <a:cs typeface="Arial"/>
              </a:rPr>
              <a:t>swiss.02$dist_up</a:t>
            </a:r>
            <a:endParaRPr sz="600">
              <a:latin typeface="Arial"/>
              <a:cs typeface="Arial"/>
            </a:endParaRPr>
          </a:p>
        </p:txBody>
      </p:sp>
      <p:sp>
        <p:nvSpPr>
          <p:cNvPr id="6" name="object 6"/>
          <p:cNvSpPr txBox="1"/>
          <p:nvPr/>
        </p:nvSpPr>
        <p:spPr>
          <a:xfrm>
            <a:off x="2122881" y="3286390"/>
            <a:ext cx="518159" cy="103505"/>
          </a:xfrm>
          <a:prstGeom prst="rect">
            <a:avLst/>
          </a:prstGeom>
        </p:spPr>
        <p:txBody>
          <a:bodyPr vert="horz" wrap="square" lIns="0" tIns="13970" rIns="0" bIns="0" rtlCol="0">
            <a:spAutoFit/>
          </a:bodyPr>
          <a:lstStyle/>
          <a:p>
            <a:pPr marL="12700">
              <a:lnSpc>
                <a:spcPct val="100000"/>
              </a:lnSpc>
              <a:spcBef>
                <a:spcPts val="110"/>
              </a:spcBef>
            </a:pPr>
            <a:r>
              <a:rPr sz="500" dirty="0">
                <a:latin typeface="Arial"/>
                <a:cs typeface="Arial"/>
              </a:rPr>
              <a:t>swiss.02$dist_up</a:t>
            </a:r>
            <a:endParaRPr sz="500">
              <a:latin typeface="Arial"/>
              <a:cs typeface="Arial"/>
            </a:endParaRPr>
          </a:p>
        </p:txBody>
      </p:sp>
      <p:sp>
        <p:nvSpPr>
          <p:cNvPr id="7" name="object 7"/>
          <p:cNvSpPr txBox="1"/>
          <p:nvPr/>
        </p:nvSpPr>
        <p:spPr>
          <a:xfrm>
            <a:off x="358616" y="2288271"/>
            <a:ext cx="97790" cy="33210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Frequency</a:t>
            </a:r>
            <a:endParaRPr sz="500">
              <a:latin typeface="Arial"/>
              <a:cs typeface="Arial"/>
            </a:endParaRPr>
          </a:p>
        </p:txBody>
      </p:sp>
      <p:sp>
        <p:nvSpPr>
          <p:cNvPr id="8" name="object 8"/>
          <p:cNvSpPr/>
          <p:nvPr/>
        </p:nvSpPr>
        <p:spPr>
          <a:xfrm>
            <a:off x="1120319" y="3068400"/>
            <a:ext cx="2523490" cy="0"/>
          </a:xfrm>
          <a:custGeom>
            <a:avLst/>
            <a:gdLst/>
            <a:ahLst/>
            <a:cxnLst/>
            <a:rect l="l" t="t" r="r" b="b"/>
            <a:pathLst>
              <a:path w="2523490">
                <a:moveTo>
                  <a:pt x="0" y="0"/>
                </a:moveTo>
                <a:lnTo>
                  <a:pt x="2522898" y="0"/>
                </a:lnTo>
              </a:path>
            </a:pathLst>
          </a:custGeom>
          <a:ln w="4050">
            <a:solidFill>
              <a:srgbClr val="000000"/>
            </a:solidFill>
          </a:ln>
        </p:spPr>
        <p:txBody>
          <a:bodyPr wrap="square" lIns="0" tIns="0" rIns="0" bIns="0" rtlCol="0"/>
          <a:lstStyle/>
          <a:p>
            <a:endParaRPr/>
          </a:p>
        </p:txBody>
      </p:sp>
      <p:sp>
        <p:nvSpPr>
          <p:cNvPr id="9" name="object 9"/>
          <p:cNvSpPr/>
          <p:nvPr/>
        </p:nvSpPr>
        <p:spPr>
          <a:xfrm>
            <a:off x="1120319" y="3068400"/>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0" name="object 10"/>
          <p:cNvSpPr/>
          <p:nvPr/>
        </p:nvSpPr>
        <p:spPr>
          <a:xfrm>
            <a:off x="1751044" y="3068400"/>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1" name="object 11"/>
          <p:cNvSpPr/>
          <p:nvPr/>
        </p:nvSpPr>
        <p:spPr>
          <a:xfrm>
            <a:off x="2381769" y="3068400"/>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2" name="object 12"/>
          <p:cNvSpPr/>
          <p:nvPr/>
        </p:nvSpPr>
        <p:spPr>
          <a:xfrm>
            <a:off x="3012493" y="3068400"/>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3" name="object 13"/>
          <p:cNvSpPr/>
          <p:nvPr/>
        </p:nvSpPr>
        <p:spPr>
          <a:xfrm>
            <a:off x="3643218" y="3068400"/>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4" name="object 14"/>
          <p:cNvSpPr txBox="1"/>
          <p:nvPr/>
        </p:nvSpPr>
        <p:spPr>
          <a:xfrm>
            <a:off x="1089583" y="3130868"/>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8</a:t>
            </a:r>
            <a:endParaRPr sz="500">
              <a:latin typeface="Arial"/>
              <a:cs typeface="Arial"/>
            </a:endParaRPr>
          </a:p>
        </p:txBody>
      </p:sp>
      <p:sp>
        <p:nvSpPr>
          <p:cNvPr id="15" name="object 15"/>
          <p:cNvSpPr txBox="1"/>
          <p:nvPr/>
        </p:nvSpPr>
        <p:spPr>
          <a:xfrm>
            <a:off x="1720308" y="3130868"/>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9</a:t>
            </a:r>
            <a:endParaRPr sz="500">
              <a:latin typeface="Arial"/>
              <a:cs typeface="Arial"/>
            </a:endParaRPr>
          </a:p>
        </p:txBody>
      </p:sp>
      <p:sp>
        <p:nvSpPr>
          <p:cNvPr id="16" name="object 16"/>
          <p:cNvSpPr txBox="1"/>
          <p:nvPr/>
        </p:nvSpPr>
        <p:spPr>
          <a:xfrm>
            <a:off x="2333051" y="3130868"/>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10</a:t>
            </a:r>
            <a:endParaRPr sz="500">
              <a:latin typeface="Arial"/>
              <a:cs typeface="Arial"/>
            </a:endParaRPr>
          </a:p>
        </p:txBody>
      </p:sp>
      <p:sp>
        <p:nvSpPr>
          <p:cNvPr id="17" name="object 17"/>
          <p:cNvSpPr txBox="1"/>
          <p:nvPr/>
        </p:nvSpPr>
        <p:spPr>
          <a:xfrm>
            <a:off x="2963775" y="3130868"/>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11</a:t>
            </a:r>
            <a:endParaRPr sz="500">
              <a:latin typeface="Arial"/>
              <a:cs typeface="Arial"/>
            </a:endParaRPr>
          </a:p>
        </p:txBody>
      </p:sp>
      <p:sp>
        <p:nvSpPr>
          <p:cNvPr id="18" name="object 18"/>
          <p:cNvSpPr txBox="1"/>
          <p:nvPr/>
        </p:nvSpPr>
        <p:spPr>
          <a:xfrm>
            <a:off x="3594500" y="3130868"/>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12</a:t>
            </a:r>
            <a:endParaRPr sz="500">
              <a:latin typeface="Arial"/>
              <a:cs typeface="Arial"/>
            </a:endParaRPr>
          </a:p>
        </p:txBody>
      </p:sp>
      <p:sp>
        <p:nvSpPr>
          <p:cNvPr id="19" name="object 19"/>
          <p:cNvSpPr/>
          <p:nvPr/>
        </p:nvSpPr>
        <p:spPr>
          <a:xfrm>
            <a:off x="678812" y="1862085"/>
            <a:ext cx="0" cy="1161415"/>
          </a:xfrm>
          <a:custGeom>
            <a:avLst/>
            <a:gdLst/>
            <a:ahLst/>
            <a:cxnLst/>
            <a:rect l="l" t="t" r="r" b="b"/>
            <a:pathLst>
              <a:path h="1161414">
                <a:moveTo>
                  <a:pt x="0" y="1160792"/>
                </a:moveTo>
                <a:lnTo>
                  <a:pt x="0" y="0"/>
                </a:lnTo>
              </a:path>
            </a:pathLst>
          </a:custGeom>
          <a:ln w="4050">
            <a:solidFill>
              <a:srgbClr val="000000"/>
            </a:solidFill>
          </a:ln>
        </p:spPr>
        <p:txBody>
          <a:bodyPr wrap="square" lIns="0" tIns="0" rIns="0" bIns="0" rtlCol="0"/>
          <a:lstStyle/>
          <a:p>
            <a:endParaRPr/>
          </a:p>
        </p:txBody>
      </p:sp>
      <p:sp>
        <p:nvSpPr>
          <p:cNvPr id="20" name="object 20"/>
          <p:cNvSpPr/>
          <p:nvPr/>
        </p:nvSpPr>
        <p:spPr>
          <a:xfrm>
            <a:off x="639932" y="3022877"/>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1" name="object 21"/>
          <p:cNvSpPr/>
          <p:nvPr/>
        </p:nvSpPr>
        <p:spPr>
          <a:xfrm>
            <a:off x="639932" y="2790730"/>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2" name="object 22"/>
          <p:cNvSpPr/>
          <p:nvPr/>
        </p:nvSpPr>
        <p:spPr>
          <a:xfrm>
            <a:off x="639932" y="2558582"/>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3" name="object 23"/>
          <p:cNvSpPr/>
          <p:nvPr/>
        </p:nvSpPr>
        <p:spPr>
          <a:xfrm>
            <a:off x="639932" y="2326380"/>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4" name="object 24"/>
          <p:cNvSpPr/>
          <p:nvPr/>
        </p:nvSpPr>
        <p:spPr>
          <a:xfrm>
            <a:off x="639932" y="2094233"/>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5" name="object 25"/>
          <p:cNvSpPr/>
          <p:nvPr/>
        </p:nvSpPr>
        <p:spPr>
          <a:xfrm>
            <a:off x="639932" y="1862085"/>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6" name="object 26"/>
          <p:cNvSpPr txBox="1"/>
          <p:nvPr/>
        </p:nvSpPr>
        <p:spPr>
          <a:xfrm>
            <a:off x="514137" y="2992175"/>
            <a:ext cx="97790" cy="61594"/>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0</a:t>
            </a:r>
            <a:endParaRPr sz="500">
              <a:latin typeface="Arial"/>
              <a:cs typeface="Arial"/>
            </a:endParaRPr>
          </a:p>
        </p:txBody>
      </p:sp>
      <p:sp>
        <p:nvSpPr>
          <p:cNvPr id="27" name="object 27"/>
          <p:cNvSpPr txBox="1"/>
          <p:nvPr/>
        </p:nvSpPr>
        <p:spPr>
          <a:xfrm>
            <a:off x="514137" y="2741970"/>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10</a:t>
            </a:r>
            <a:endParaRPr sz="500">
              <a:latin typeface="Arial"/>
              <a:cs typeface="Arial"/>
            </a:endParaRPr>
          </a:p>
        </p:txBody>
      </p:sp>
      <p:sp>
        <p:nvSpPr>
          <p:cNvPr id="28" name="object 28"/>
          <p:cNvSpPr txBox="1"/>
          <p:nvPr/>
        </p:nvSpPr>
        <p:spPr>
          <a:xfrm>
            <a:off x="514137" y="2509822"/>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20</a:t>
            </a:r>
            <a:endParaRPr sz="500">
              <a:latin typeface="Arial"/>
              <a:cs typeface="Arial"/>
            </a:endParaRPr>
          </a:p>
        </p:txBody>
      </p:sp>
      <p:sp>
        <p:nvSpPr>
          <p:cNvPr id="29" name="object 29"/>
          <p:cNvSpPr txBox="1"/>
          <p:nvPr/>
        </p:nvSpPr>
        <p:spPr>
          <a:xfrm>
            <a:off x="514137" y="2277675"/>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30</a:t>
            </a:r>
            <a:endParaRPr sz="500">
              <a:latin typeface="Arial"/>
              <a:cs typeface="Arial"/>
            </a:endParaRPr>
          </a:p>
        </p:txBody>
      </p:sp>
      <p:sp>
        <p:nvSpPr>
          <p:cNvPr id="30" name="object 30"/>
          <p:cNvSpPr txBox="1"/>
          <p:nvPr/>
        </p:nvSpPr>
        <p:spPr>
          <a:xfrm>
            <a:off x="514137" y="2045473"/>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40</a:t>
            </a:r>
            <a:endParaRPr sz="500">
              <a:latin typeface="Arial"/>
              <a:cs typeface="Arial"/>
            </a:endParaRPr>
          </a:p>
        </p:txBody>
      </p:sp>
      <p:sp>
        <p:nvSpPr>
          <p:cNvPr id="31" name="object 31"/>
          <p:cNvSpPr txBox="1"/>
          <p:nvPr/>
        </p:nvSpPr>
        <p:spPr>
          <a:xfrm>
            <a:off x="514137" y="1813325"/>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50</a:t>
            </a:r>
            <a:endParaRPr sz="500">
              <a:latin typeface="Arial"/>
              <a:cs typeface="Arial"/>
            </a:endParaRPr>
          </a:p>
        </p:txBody>
      </p:sp>
      <p:sp>
        <p:nvSpPr>
          <p:cNvPr id="32" name="object 32"/>
          <p:cNvSpPr/>
          <p:nvPr/>
        </p:nvSpPr>
        <p:spPr>
          <a:xfrm>
            <a:off x="804957" y="2999657"/>
            <a:ext cx="315595" cy="23495"/>
          </a:xfrm>
          <a:custGeom>
            <a:avLst/>
            <a:gdLst/>
            <a:ahLst/>
            <a:cxnLst/>
            <a:rect l="l" t="t" r="r" b="b"/>
            <a:pathLst>
              <a:path w="315594" h="23494">
                <a:moveTo>
                  <a:pt x="0" y="23220"/>
                </a:moveTo>
                <a:lnTo>
                  <a:pt x="315362" y="23220"/>
                </a:lnTo>
                <a:lnTo>
                  <a:pt x="315362" y="0"/>
                </a:lnTo>
                <a:lnTo>
                  <a:pt x="0" y="0"/>
                </a:lnTo>
                <a:lnTo>
                  <a:pt x="0" y="23220"/>
                </a:lnTo>
                <a:close/>
              </a:path>
            </a:pathLst>
          </a:custGeom>
          <a:ln w="4050">
            <a:solidFill>
              <a:srgbClr val="000000"/>
            </a:solidFill>
          </a:ln>
        </p:spPr>
        <p:txBody>
          <a:bodyPr wrap="square" lIns="0" tIns="0" rIns="0" bIns="0" rtlCol="0"/>
          <a:lstStyle/>
          <a:p>
            <a:endParaRPr/>
          </a:p>
        </p:txBody>
      </p:sp>
      <p:sp>
        <p:nvSpPr>
          <p:cNvPr id="33" name="object 33"/>
          <p:cNvSpPr/>
          <p:nvPr/>
        </p:nvSpPr>
        <p:spPr>
          <a:xfrm>
            <a:off x="1120319" y="2999657"/>
            <a:ext cx="315595" cy="23495"/>
          </a:xfrm>
          <a:custGeom>
            <a:avLst/>
            <a:gdLst/>
            <a:ahLst/>
            <a:cxnLst/>
            <a:rect l="l" t="t" r="r" b="b"/>
            <a:pathLst>
              <a:path w="315594" h="23494">
                <a:moveTo>
                  <a:pt x="0" y="23220"/>
                </a:moveTo>
                <a:lnTo>
                  <a:pt x="315362" y="23220"/>
                </a:lnTo>
                <a:lnTo>
                  <a:pt x="315362" y="0"/>
                </a:lnTo>
                <a:lnTo>
                  <a:pt x="0" y="0"/>
                </a:lnTo>
                <a:lnTo>
                  <a:pt x="0" y="23220"/>
                </a:lnTo>
                <a:close/>
              </a:path>
            </a:pathLst>
          </a:custGeom>
          <a:ln w="4050">
            <a:solidFill>
              <a:srgbClr val="000000"/>
            </a:solidFill>
          </a:ln>
        </p:spPr>
        <p:txBody>
          <a:bodyPr wrap="square" lIns="0" tIns="0" rIns="0" bIns="0" rtlCol="0"/>
          <a:lstStyle/>
          <a:p>
            <a:endParaRPr/>
          </a:p>
        </p:txBody>
      </p:sp>
      <p:sp>
        <p:nvSpPr>
          <p:cNvPr id="34" name="object 34"/>
          <p:cNvSpPr/>
          <p:nvPr/>
        </p:nvSpPr>
        <p:spPr>
          <a:xfrm>
            <a:off x="1435682" y="2929997"/>
            <a:ext cx="315595" cy="93345"/>
          </a:xfrm>
          <a:custGeom>
            <a:avLst/>
            <a:gdLst/>
            <a:ahLst/>
            <a:cxnLst/>
            <a:rect l="l" t="t" r="r" b="b"/>
            <a:pathLst>
              <a:path w="315594" h="93344">
                <a:moveTo>
                  <a:pt x="0" y="92880"/>
                </a:moveTo>
                <a:lnTo>
                  <a:pt x="315362" y="92880"/>
                </a:lnTo>
                <a:lnTo>
                  <a:pt x="315362" y="0"/>
                </a:lnTo>
                <a:lnTo>
                  <a:pt x="0" y="0"/>
                </a:lnTo>
                <a:lnTo>
                  <a:pt x="0" y="92880"/>
                </a:lnTo>
                <a:close/>
              </a:path>
            </a:pathLst>
          </a:custGeom>
          <a:ln w="4050">
            <a:solidFill>
              <a:srgbClr val="000000"/>
            </a:solidFill>
          </a:ln>
        </p:spPr>
        <p:txBody>
          <a:bodyPr wrap="square" lIns="0" tIns="0" rIns="0" bIns="0" rtlCol="0"/>
          <a:lstStyle/>
          <a:p>
            <a:endParaRPr/>
          </a:p>
        </p:txBody>
      </p:sp>
      <p:sp>
        <p:nvSpPr>
          <p:cNvPr id="35" name="object 35"/>
          <p:cNvSpPr/>
          <p:nvPr/>
        </p:nvSpPr>
        <p:spPr>
          <a:xfrm>
            <a:off x="1751044" y="2790730"/>
            <a:ext cx="315595" cy="232410"/>
          </a:xfrm>
          <a:custGeom>
            <a:avLst/>
            <a:gdLst/>
            <a:ahLst/>
            <a:cxnLst/>
            <a:rect l="l" t="t" r="r" b="b"/>
            <a:pathLst>
              <a:path w="315594" h="232410">
                <a:moveTo>
                  <a:pt x="0" y="232147"/>
                </a:moveTo>
                <a:lnTo>
                  <a:pt x="315362" y="232147"/>
                </a:lnTo>
                <a:lnTo>
                  <a:pt x="315362" y="0"/>
                </a:lnTo>
                <a:lnTo>
                  <a:pt x="0" y="0"/>
                </a:lnTo>
                <a:lnTo>
                  <a:pt x="0" y="232147"/>
                </a:lnTo>
                <a:close/>
              </a:path>
            </a:pathLst>
          </a:custGeom>
          <a:ln w="4050">
            <a:solidFill>
              <a:srgbClr val="000000"/>
            </a:solidFill>
          </a:ln>
        </p:spPr>
        <p:txBody>
          <a:bodyPr wrap="square" lIns="0" tIns="0" rIns="0" bIns="0" rtlCol="0"/>
          <a:lstStyle/>
          <a:p>
            <a:endParaRPr/>
          </a:p>
        </p:txBody>
      </p:sp>
      <p:sp>
        <p:nvSpPr>
          <p:cNvPr id="36" name="object 36"/>
          <p:cNvSpPr/>
          <p:nvPr/>
        </p:nvSpPr>
        <p:spPr>
          <a:xfrm>
            <a:off x="2066406" y="2279940"/>
            <a:ext cx="315595" cy="742950"/>
          </a:xfrm>
          <a:custGeom>
            <a:avLst/>
            <a:gdLst/>
            <a:ahLst/>
            <a:cxnLst/>
            <a:rect l="l" t="t" r="r" b="b"/>
            <a:pathLst>
              <a:path w="315594" h="742950">
                <a:moveTo>
                  <a:pt x="0" y="742937"/>
                </a:moveTo>
                <a:lnTo>
                  <a:pt x="315362" y="742937"/>
                </a:lnTo>
                <a:lnTo>
                  <a:pt x="315362" y="0"/>
                </a:lnTo>
                <a:lnTo>
                  <a:pt x="0" y="0"/>
                </a:lnTo>
                <a:lnTo>
                  <a:pt x="0" y="742937"/>
                </a:lnTo>
                <a:close/>
              </a:path>
            </a:pathLst>
          </a:custGeom>
          <a:ln w="4050">
            <a:solidFill>
              <a:srgbClr val="000000"/>
            </a:solidFill>
          </a:ln>
        </p:spPr>
        <p:txBody>
          <a:bodyPr wrap="square" lIns="0" tIns="0" rIns="0" bIns="0" rtlCol="0"/>
          <a:lstStyle/>
          <a:p>
            <a:endParaRPr/>
          </a:p>
        </p:txBody>
      </p:sp>
      <p:sp>
        <p:nvSpPr>
          <p:cNvPr id="37" name="object 37"/>
          <p:cNvSpPr/>
          <p:nvPr/>
        </p:nvSpPr>
        <p:spPr>
          <a:xfrm>
            <a:off x="2381769" y="2047792"/>
            <a:ext cx="315595" cy="975360"/>
          </a:xfrm>
          <a:custGeom>
            <a:avLst/>
            <a:gdLst/>
            <a:ahLst/>
            <a:cxnLst/>
            <a:rect l="l" t="t" r="r" b="b"/>
            <a:pathLst>
              <a:path w="315594" h="975360">
                <a:moveTo>
                  <a:pt x="0" y="975085"/>
                </a:moveTo>
                <a:lnTo>
                  <a:pt x="315362" y="975085"/>
                </a:lnTo>
                <a:lnTo>
                  <a:pt x="315362" y="0"/>
                </a:lnTo>
                <a:lnTo>
                  <a:pt x="0" y="0"/>
                </a:lnTo>
                <a:lnTo>
                  <a:pt x="0" y="975085"/>
                </a:lnTo>
                <a:close/>
              </a:path>
            </a:pathLst>
          </a:custGeom>
          <a:ln w="4050">
            <a:solidFill>
              <a:srgbClr val="000000"/>
            </a:solidFill>
          </a:ln>
        </p:spPr>
        <p:txBody>
          <a:bodyPr wrap="square" lIns="0" tIns="0" rIns="0" bIns="0" rtlCol="0"/>
          <a:lstStyle/>
          <a:p>
            <a:endParaRPr/>
          </a:p>
        </p:txBody>
      </p:sp>
      <p:sp>
        <p:nvSpPr>
          <p:cNvPr id="38" name="object 38"/>
          <p:cNvSpPr/>
          <p:nvPr/>
        </p:nvSpPr>
        <p:spPr>
          <a:xfrm>
            <a:off x="2697131" y="1885251"/>
            <a:ext cx="315595" cy="1137920"/>
          </a:xfrm>
          <a:custGeom>
            <a:avLst/>
            <a:gdLst/>
            <a:ahLst/>
            <a:cxnLst/>
            <a:rect l="l" t="t" r="r" b="b"/>
            <a:pathLst>
              <a:path w="315594" h="1137920">
                <a:moveTo>
                  <a:pt x="0" y="1137626"/>
                </a:moveTo>
                <a:lnTo>
                  <a:pt x="315362" y="1137626"/>
                </a:lnTo>
                <a:lnTo>
                  <a:pt x="315362" y="0"/>
                </a:lnTo>
                <a:lnTo>
                  <a:pt x="0" y="0"/>
                </a:lnTo>
                <a:lnTo>
                  <a:pt x="0" y="1137626"/>
                </a:lnTo>
                <a:close/>
              </a:path>
            </a:pathLst>
          </a:custGeom>
          <a:ln w="4050">
            <a:solidFill>
              <a:srgbClr val="000000"/>
            </a:solidFill>
          </a:ln>
        </p:spPr>
        <p:txBody>
          <a:bodyPr wrap="square" lIns="0" tIns="0" rIns="0" bIns="0" rtlCol="0"/>
          <a:lstStyle/>
          <a:p>
            <a:endParaRPr/>
          </a:p>
        </p:txBody>
      </p:sp>
      <p:sp>
        <p:nvSpPr>
          <p:cNvPr id="39" name="object 39"/>
          <p:cNvSpPr/>
          <p:nvPr/>
        </p:nvSpPr>
        <p:spPr>
          <a:xfrm>
            <a:off x="3012493" y="2210280"/>
            <a:ext cx="315595" cy="812800"/>
          </a:xfrm>
          <a:custGeom>
            <a:avLst/>
            <a:gdLst/>
            <a:ahLst/>
            <a:cxnLst/>
            <a:rect l="l" t="t" r="r" b="b"/>
            <a:pathLst>
              <a:path w="315595" h="812800">
                <a:moveTo>
                  <a:pt x="0" y="812597"/>
                </a:moveTo>
                <a:lnTo>
                  <a:pt x="315362" y="812597"/>
                </a:lnTo>
                <a:lnTo>
                  <a:pt x="315362" y="0"/>
                </a:lnTo>
                <a:lnTo>
                  <a:pt x="0" y="0"/>
                </a:lnTo>
                <a:lnTo>
                  <a:pt x="0" y="812597"/>
                </a:lnTo>
                <a:close/>
              </a:path>
            </a:pathLst>
          </a:custGeom>
          <a:ln w="4050">
            <a:solidFill>
              <a:srgbClr val="000000"/>
            </a:solidFill>
          </a:ln>
        </p:spPr>
        <p:txBody>
          <a:bodyPr wrap="square" lIns="0" tIns="0" rIns="0" bIns="0" rtlCol="0"/>
          <a:lstStyle/>
          <a:p>
            <a:endParaRPr/>
          </a:p>
        </p:txBody>
      </p:sp>
      <p:sp>
        <p:nvSpPr>
          <p:cNvPr id="40" name="object 40"/>
          <p:cNvSpPr/>
          <p:nvPr/>
        </p:nvSpPr>
        <p:spPr>
          <a:xfrm>
            <a:off x="3327856" y="2628188"/>
            <a:ext cx="315595" cy="394970"/>
          </a:xfrm>
          <a:custGeom>
            <a:avLst/>
            <a:gdLst/>
            <a:ahLst/>
            <a:cxnLst/>
            <a:rect l="l" t="t" r="r" b="b"/>
            <a:pathLst>
              <a:path w="315595" h="394969">
                <a:moveTo>
                  <a:pt x="0" y="394688"/>
                </a:moveTo>
                <a:lnTo>
                  <a:pt x="315362" y="394688"/>
                </a:lnTo>
                <a:lnTo>
                  <a:pt x="315362" y="0"/>
                </a:lnTo>
                <a:lnTo>
                  <a:pt x="0" y="0"/>
                </a:lnTo>
                <a:lnTo>
                  <a:pt x="0" y="394688"/>
                </a:lnTo>
                <a:close/>
              </a:path>
            </a:pathLst>
          </a:custGeom>
          <a:ln w="4050">
            <a:solidFill>
              <a:srgbClr val="000000"/>
            </a:solidFill>
          </a:ln>
        </p:spPr>
        <p:txBody>
          <a:bodyPr wrap="square" lIns="0" tIns="0" rIns="0" bIns="0" rtlCol="0"/>
          <a:lstStyle/>
          <a:p>
            <a:endParaRPr/>
          </a:p>
        </p:txBody>
      </p:sp>
      <p:sp>
        <p:nvSpPr>
          <p:cNvPr id="41" name="object 41"/>
          <p:cNvSpPr/>
          <p:nvPr/>
        </p:nvSpPr>
        <p:spPr>
          <a:xfrm>
            <a:off x="3643218" y="2813950"/>
            <a:ext cx="315595" cy="209550"/>
          </a:xfrm>
          <a:custGeom>
            <a:avLst/>
            <a:gdLst/>
            <a:ahLst/>
            <a:cxnLst/>
            <a:rect l="l" t="t" r="r" b="b"/>
            <a:pathLst>
              <a:path w="315595" h="209550">
                <a:moveTo>
                  <a:pt x="0" y="208927"/>
                </a:moveTo>
                <a:lnTo>
                  <a:pt x="315362" y="208927"/>
                </a:lnTo>
                <a:lnTo>
                  <a:pt x="315362" y="0"/>
                </a:lnTo>
                <a:lnTo>
                  <a:pt x="0" y="0"/>
                </a:lnTo>
                <a:lnTo>
                  <a:pt x="0" y="208927"/>
                </a:lnTo>
                <a:close/>
              </a:path>
            </a:pathLst>
          </a:custGeom>
          <a:ln w="4050">
            <a:solidFill>
              <a:srgbClr val="000000"/>
            </a:solidFill>
          </a:ln>
        </p:spPr>
        <p:txBody>
          <a:bodyPr wrap="square" lIns="0" tIns="0" rIns="0" bIns="0" rtlCol="0"/>
          <a:lstStyle/>
          <a:p>
            <a:endParaRPr/>
          </a:p>
        </p:txBody>
      </p:sp>
      <p:sp>
        <p:nvSpPr>
          <p:cNvPr id="42" name="object 42"/>
          <p:cNvSpPr txBox="1"/>
          <p:nvPr/>
        </p:nvSpPr>
        <p:spPr>
          <a:xfrm>
            <a:off x="4403318" y="3243172"/>
            <a:ext cx="94615" cy="191770"/>
          </a:xfrm>
          <a:prstGeom prst="rect">
            <a:avLst/>
          </a:prstGeom>
        </p:spPr>
        <p:txBody>
          <a:bodyPr vert="horz" wrap="square" lIns="0" tIns="11430" rIns="0" bIns="0" rtlCol="0">
            <a:spAutoFit/>
          </a:bodyPr>
          <a:lstStyle/>
          <a:p>
            <a:pPr marL="12700">
              <a:lnSpc>
                <a:spcPct val="100000"/>
              </a:lnSpc>
              <a:spcBef>
                <a:spcPts val="90"/>
              </a:spcBef>
            </a:pPr>
            <a:r>
              <a:rPr sz="1100" spc="-20" dirty="0">
                <a:solidFill>
                  <a:srgbClr val="262685"/>
                </a:solidFill>
                <a:latin typeface="Calibri"/>
                <a:cs typeface="Calibri"/>
              </a:rPr>
              <a:t>5</a:t>
            </a:r>
            <a:endParaRPr sz="1100">
              <a:latin typeface="Calibri"/>
              <a:cs typeface="Calibri"/>
            </a:endParaRPr>
          </a:p>
        </p:txBody>
      </p:sp>
    </p:spTree>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540" rIns="0" bIns="0" rtlCol="0">
            <a:spAutoFit/>
          </a:bodyPr>
          <a:lstStyle/>
          <a:p>
            <a:pPr marL="12700" marR="5080">
              <a:lnSpc>
                <a:spcPct val="106700"/>
              </a:lnSpc>
              <a:spcBef>
                <a:spcPts val="20"/>
              </a:spcBef>
            </a:pPr>
            <a:r>
              <a:rPr spc="5" dirty="0"/>
              <a:t>Гистограмма: </a:t>
            </a:r>
            <a:r>
              <a:rPr spc="-25" dirty="0"/>
              <a:t>нормализация </a:t>
            </a:r>
            <a:r>
              <a:rPr spc="-20" dirty="0"/>
              <a:t>позволяет </a:t>
            </a:r>
            <a:r>
              <a:rPr spc="-5" dirty="0"/>
              <a:t>сравнить </a:t>
            </a:r>
            <a:r>
              <a:rPr spc="-35" dirty="0"/>
              <a:t>разные  </a:t>
            </a:r>
            <a:r>
              <a:rPr spc="-30" dirty="0"/>
              <a:t>выборки</a:t>
            </a:r>
          </a:p>
        </p:txBody>
      </p:sp>
      <p:sp>
        <p:nvSpPr>
          <p:cNvPr id="3" name="object 3"/>
          <p:cNvSpPr txBox="1"/>
          <p:nvPr/>
        </p:nvSpPr>
        <p:spPr>
          <a:xfrm>
            <a:off x="347294" y="541793"/>
            <a:ext cx="3295650" cy="363855"/>
          </a:xfrm>
          <a:prstGeom prst="rect">
            <a:avLst/>
          </a:prstGeom>
        </p:spPr>
        <p:txBody>
          <a:bodyPr vert="horz" wrap="square" lIns="0" tIns="6985" rIns="0" bIns="0" rtlCol="0">
            <a:spAutoFit/>
          </a:bodyPr>
          <a:lstStyle/>
          <a:p>
            <a:pPr marL="12700" marR="5080">
              <a:lnSpc>
                <a:spcPct val="102600"/>
              </a:lnSpc>
              <a:spcBef>
                <a:spcPts val="55"/>
              </a:spcBef>
            </a:pPr>
            <a:r>
              <a:rPr sz="1100" spc="-20" dirty="0">
                <a:latin typeface="Calibri"/>
                <a:cs typeface="Calibri"/>
              </a:rPr>
              <a:t>и оценить долю </a:t>
            </a:r>
            <a:r>
              <a:rPr sz="1100" spc="15" dirty="0">
                <a:latin typeface="Calibri"/>
                <a:cs typeface="Calibri"/>
              </a:rPr>
              <a:t>от </a:t>
            </a:r>
            <a:r>
              <a:rPr sz="1100" spc="-25" dirty="0">
                <a:latin typeface="Calibri"/>
                <a:cs typeface="Calibri"/>
              </a:rPr>
              <a:t>общего </a:t>
            </a:r>
            <a:r>
              <a:rPr sz="1100" spc="10" dirty="0">
                <a:latin typeface="Calibri"/>
                <a:cs typeface="Calibri"/>
              </a:rPr>
              <a:t>числа </a:t>
            </a:r>
            <a:r>
              <a:rPr sz="1100" spc="-10" dirty="0">
                <a:latin typeface="Calibri"/>
                <a:cs typeface="Calibri"/>
              </a:rPr>
              <a:t>данных, </a:t>
            </a:r>
            <a:r>
              <a:rPr sz="1100" spc="-15" dirty="0">
                <a:latin typeface="Calibri"/>
                <a:cs typeface="Calibri"/>
              </a:rPr>
              <a:t>попавших </a:t>
            </a:r>
            <a:r>
              <a:rPr sz="1100" spc="-10" dirty="0">
                <a:latin typeface="Calibri"/>
                <a:cs typeface="Calibri"/>
              </a:rPr>
              <a:t>в  </a:t>
            </a:r>
            <a:r>
              <a:rPr sz="1100" spc="-35" dirty="0">
                <a:latin typeface="Calibri"/>
                <a:cs typeface="Calibri"/>
              </a:rPr>
              <a:t>определенный</a:t>
            </a:r>
            <a:r>
              <a:rPr sz="1100" spc="105" dirty="0">
                <a:latin typeface="Calibri"/>
                <a:cs typeface="Calibri"/>
              </a:rPr>
              <a:t> </a:t>
            </a:r>
            <a:r>
              <a:rPr sz="1100" spc="-10" dirty="0">
                <a:latin typeface="Calibri"/>
                <a:cs typeface="Calibri"/>
              </a:rPr>
              <a:t>интервал</a:t>
            </a:r>
            <a:endParaRPr sz="1100">
              <a:latin typeface="Calibri"/>
              <a:cs typeface="Calibri"/>
            </a:endParaRPr>
          </a:p>
        </p:txBody>
      </p:sp>
      <p:sp>
        <p:nvSpPr>
          <p:cNvPr id="4" name="object 4"/>
          <p:cNvSpPr txBox="1"/>
          <p:nvPr/>
        </p:nvSpPr>
        <p:spPr>
          <a:xfrm>
            <a:off x="2081415" y="1028203"/>
            <a:ext cx="62230" cy="147320"/>
          </a:xfrm>
          <a:prstGeom prst="rect">
            <a:avLst/>
          </a:prstGeom>
        </p:spPr>
        <p:txBody>
          <a:bodyPr vert="horz" wrap="square" lIns="0" tIns="12065" rIns="0" bIns="0" rtlCol="0">
            <a:spAutoFit/>
          </a:bodyPr>
          <a:lstStyle/>
          <a:p>
            <a:pPr marL="12700">
              <a:lnSpc>
                <a:spcPct val="100000"/>
              </a:lnSpc>
              <a:spcBef>
                <a:spcPts val="95"/>
              </a:spcBef>
            </a:pPr>
            <a:r>
              <a:rPr sz="800" i="1" spc="40" dirty="0">
                <a:latin typeface="Trebuchet MS"/>
                <a:cs typeface="Trebuchet MS"/>
              </a:rPr>
              <a:t>i</a:t>
            </a:r>
            <a:endParaRPr sz="800">
              <a:latin typeface="Trebuchet MS"/>
              <a:cs typeface="Trebuchet MS"/>
            </a:endParaRPr>
          </a:p>
        </p:txBody>
      </p:sp>
      <p:sp>
        <p:nvSpPr>
          <p:cNvPr id="5" name="object 5"/>
          <p:cNvSpPr txBox="1"/>
          <p:nvPr/>
        </p:nvSpPr>
        <p:spPr>
          <a:xfrm>
            <a:off x="2001596" y="970088"/>
            <a:ext cx="294640" cy="191770"/>
          </a:xfrm>
          <a:prstGeom prst="rect">
            <a:avLst/>
          </a:prstGeom>
        </p:spPr>
        <p:txBody>
          <a:bodyPr vert="horz" wrap="square" lIns="0" tIns="11430" rIns="0" bIns="0" rtlCol="0">
            <a:spAutoFit/>
          </a:bodyPr>
          <a:lstStyle/>
          <a:p>
            <a:pPr marL="12700">
              <a:lnSpc>
                <a:spcPct val="100000"/>
              </a:lnSpc>
              <a:spcBef>
                <a:spcPts val="90"/>
              </a:spcBef>
            </a:pPr>
            <a:r>
              <a:rPr sz="1100" i="1" spc="15" dirty="0">
                <a:latin typeface="Arial"/>
                <a:cs typeface="Arial"/>
              </a:rPr>
              <a:t>h</a:t>
            </a:r>
            <a:r>
              <a:rPr sz="1100" i="1" spc="250" dirty="0">
                <a:latin typeface="Arial"/>
                <a:cs typeface="Arial"/>
              </a:rPr>
              <a:t> </a:t>
            </a:r>
            <a:r>
              <a:rPr sz="1100" spc="45" dirty="0">
                <a:latin typeface="Tahoma"/>
                <a:cs typeface="Tahoma"/>
              </a:rPr>
              <a:t>=</a:t>
            </a:r>
            <a:endParaRPr sz="1100">
              <a:latin typeface="Tahoma"/>
              <a:cs typeface="Tahoma"/>
            </a:endParaRPr>
          </a:p>
        </p:txBody>
      </p:sp>
      <p:sp>
        <p:nvSpPr>
          <p:cNvPr id="6" name="object 6"/>
          <p:cNvSpPr txBox="1"/>
          <p:nvPr/>
        </p:nvSpPr>
        <p:spPr>
          <a:xfrm>
            <a:off x="2324265" y="876362"/>
            <a:ext cx="166370" cy="191770"/>
          </a:xfrm>
          <a:prstGeom prst="rect">
            <a:avLst/>
          </a:prstGeom>
        </p:spPr>
        <p:txBody>
          <a:bodyPr vert="horz" wrap="square" lIns="0" tIns="11430" rIns="0" bIns="0" rtlCol="0">
            <a:spAutoFit/>
          </a:bodyPr>
          <a:lstStyle/>
          <a:p>
            <a:pPr marL="12700">
              <a:lnSpc>
                <a:spcPct val="100000"/>
              </a:lnSpc>
              <a:spcBef>
                <a:spcPts val="90"/>
              </a:spcBef>
            </a:pPr>
            <a:r>
              <a:rPr sz="1100" u="sng" spc="-5" dirty="0">
                <a:uFill>
                  <a:solidFill>
                    <a:srgbClr val="000000"/>
                  </a:solidFill>
                </a:uFill>
                <a:latin typeface="Times New Roman"/>
                <a:cs typeface="Times New Roman"/>
              </a:rPr>
              <a:t> </a:t>
            </a:r>
            <a:r>
              <a:rPr sz="1100" u="sng" spc="-95" dirty="0">
                <a:uFill>
                  <a:solidFill>
                    <a:srgbClr val="000000"/>
                  </a:solidFill>
                </a:uFill>
                <a:latin typeface="Times New Roman"/>
                <a:cs typeface="Times New Roman"/>
              </a:rPr>
              <a:t> </a:t>
            </a:r>
            <a:r>
              <a:rPr sz="1100" i="1" u="sng" spc="40" dirty="0">
                <a:uFill>
                  <a:solidFill>
                    <a:srgbClr val="000000"/>
                  </a:solidFill>
                </a:uFill>
                <a:latin typeface="Arial"/>
                <a:cs typeface="Arial"/>
              </a:rPr>
              <a:t>n</a:t>
            </a:r>
            <a:endParaRPr sz="1100">
              <a:latin typeface="Arial"/>
              <a:cs typeface="Arial"/>
            </a:endParaRPr>
          </a:p>
        </p:txBody>
      </p:sp>
      <p:sp>
        <p:nvSpPr>
          <p:cNvPr id="7" name="object 7"/>
          <p:cNvSpPr txBox="1"/>
          <p:nvPr/>
        </p:nvSpPr>
        <p:spPr>
          <a:xfrm>
            <a:off x="2465158" y="934477"/>
            <a:ext cx="126364" cy="147320"/>
          </a:xfrm>
          <a:prstGeom prst="rect">
            <a:avLst/>
          </a:prstGeom>
        </p:spPr>
        <p:txBody>
          <a:bodyPr vert="horz" wrap="square" lIns="0" tIns="12065" rIns="0" bIns="0" rtlCol="0">
            <a:spAutoFit/>
          </a:bodyPr>
          <a:lstStyle/>
          <a:p>
            <a:pPr marL="12700">
              <a:lnSpc>
                <a:spcPct val="100000"/>
              </a:lnSpc>
              <a:spcBef>
                <a:spcPts val="95"/>
              </a:spcBef>
            </a:pPr>
            <a:r>
              <a:rPr sz="800" i="1" u="sng" spc="40" dirty="0">
                <a:uFill>
                  <a:solidFill>
                    <a:srgbClr val="000000"/>
                  </a:solidFill>
                </a:uFill>
                <a:latin typeface="Trebuchet MS"/>
                <a:cs typeface="Trebuchet MS"/>
              </a:rPr>
              <a:t>i</a:t>
            </a:r>
            <a:r>
              <a:rPr sz="800" i="1" u="sng" spc="20" dirty="0">
                <a:uFill>
                  <a:solidFill>
                    <a:srgbClr val="000000"/>
                  </a:solidFill>
                </a:uFill>
                <a:latin typeface="Trebuchet MS"/>
                <a:cs typeface="Trebuchet MS"/>
              </a:rPr>
              <a:t> </a:t>
            </a:r>
            <a:endParaRPr sz="800">
              <a:latin typeface="Trebuchet MS"/>
              <a:cs typeface="Trebuchet MS"/>
            </a:endParaRPr>
          </a:p>
        </p:txBody>
      </p:sp>
      <p:sp>
        <p:nvSpPr>
          <p:cNvPr id="8" name="object 8"/>
          <p:cNvSpPr txBox="1"/>
          <p:nvPr/>
        </p:nvSpPr>
        <p:spPr>
          <a:xfrm>
            <a:off x="2324265" y="1065134"/>
            <a:ext cx="260985" cy="191770"/>
          </a:xfrm>
          <a:prstGeom prst="rect">
            <a:avLst/>
          </a:prstGeom>
        </p:spPr>
        <p:txBody>
          <a:bodyPr vert="horz" wrap="square" lIns="0" tIns="11430" rIns="0" bIns="0" rtlCol="0">
            <a:spAutoFit/>
          </a:bodyPr>
          <a:lstStyle/>
          <a:p>
            <a:pPr marL="12700">
              <a:lnSpc>
                <a:spcPct val="100000"/>
              </a:lnSpc>
              <a:spcBef>
                <a:spcPts val="90"/>
              </a:spcBef>
            </a:pPr>
            <a:r>
              <a:rPr sz="1100" i="1" spc="40" dirty="0">
                <a:latin typeface="Arial"/>
                <a:cs typeface="Arial"/>
              </a:rPr>
              <a:t>n</a:t>
            </a:r>
            <a:r>
              <a:rPr sz="1100" spc="225" dirty="0">
                <a:latin typeface="Tahoma"/>
                <a:cs typeface="Tahoma"/>
              </a:rPr>
              <a:t>∆</a:t>
            </a:r>
            <a:r>
              <a:rPr sz="1200" i="1" spc="60" baseline="-10416" dirty="0">
                <a:latin typeface="Trebuchet MS"/>
                <a:cs typeface="Trebuchet MS"/>
              </a:rPr>
              <a:t>i</a:t>
            </a:r>
            <a:endParaRPr sz="1200" baseline="-10416">
              <a:latin typeface="Trebuchet MS"/>
              <a:cs typeface="Trebuchet MS"/>
            </a:endParaRPr>
          </a:p>
        </p:txBody>
      </p:sp>
      <p:sp>
        <p:nvSpPr>
          <p:cNvPr id="9" name="object 9"/>
          <p:cNvSpPr txBox="1"/>
          <p:nvPr/>
        </p:nvSpPr>
        <p:spPr>
          <a:xfrm>
            <a:off x="322046" y="1313078"/>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0" dirty="0">
                <a:solidFill>
                  <a:srgbClr val="214987"/>
                </a:solidFill>
                <a:latin typeface="Times New Roman"/>
                <a:cs typeface="Times New Roman"/>
              </a:rPr>
              <a:t>hist</a:t>
            </a:r>
            <a:r>
              <a:rPr sz="1100" spc="110" dirty="0">
                <a:latin typeface="Times New Roman"/>
                <a:cs typeface="Times New Roman"/>
              </a:rPr>
              <a:t>(swiss</a:t>
            </a:r>
            <a:r>
              <a:rPr sz="1100" spc="110" dirty="0">
                <a:solidFill>
                  <a:srgbClr val="0000CE"/>
                </a:solidFill>
                <a:latin typeface="Times New Roman"/>
                <a:cs typeface="Times New Roman"/>
              </a:rPr>
              <a:t>.02</a:t>
            </a:r>
            <a:r>
              <a:rPr sz="1100" spc="110" dirty="0">
                <a:latin typeface="Times New Roman"/>
                <a:cs typeface="Times New Roman"/>
              </a:rPr>
              <a:t>$dist_up, </a:t>
            </a:r>
            <a:r>
              <a:rPr sz="1100" spc="114" dirty="0">
                <a:solidFill>
                  <a:srgbClr val="214987"/>
                </a:solidFill>
                <a:latin typeface="Times New Roman"/>
                <a:cs typeface="Times New Roman"/>
              </a:rPr>
              <a:t>freq </a:t>
            </a:r>
            <a:r>
              <a:rPr sz="1100" spc="-60" dirty="0">
                <a:solidFill>
                  <a:srgbClr val="214987"/>
                </a:solidFill>
                <a:latin typeface="Times New Roman"/>
                <a:cs typeface="Times New Roman"/>
              </a:rPr>
              <a:t>=</a:t>
            </a:r>
            <a:r>
              <a:rPr sz="1100" spc="30" dirty="0">
                <a:solidFill>
                  <a:srgbClr val="214987"/>
                </a:solidFill>
                <a:latin typeface="Times New Roman"/>
                <a:cs typeface="Times New Roman"/>
              </a:rPr>
              <a:t> </a:t>
            </a:r>
            <a:r>
              <a:rPr sz="1100" spc="70" dirty="0">
                <a:latin typeface="Times New Roman"/>
                <a:cs typeface="Times New Roman"/>
              </a:rPr>
              <a:t>F)</a:t>
            </a:r>
            <a:endParaRPr sz="1100">
              <a:latin typeface="Times New Roman"/>
              <a:cs typeface="Times New Roman"/>
            </a:endParaRPr>
          </a:p>
        </p:txBody>
      </p:sp>
      <p:sp>
        <p:nvSpPr>
          <p:cNvPr id="10" name="object 10"/>
          <p:cNvSpPr txBox="1"/>
          <p:nvPr/>
        </p:nvSpPr>
        <p:spPr>
          <a:xfrm>
            <a:off x="1814484" y="1740749"/>
            <a:ext cx="1134745" cy="116205"/>
          </a:xfrm>
          <a:prstGeom prst="rect">
            <a:avLst/>
          </a:prstGeom>
        </p:spPr>
        <p:txBody>
          <a:bodyPr vert="horz" wrap="square" lIns="0" tIns="12065" rIns="0" bIns="0" rtlCol="0">
            <a:spAutoFit/>
          </a:bodyPr>
          <a:lstStyle/>
          <a:p>
            <a:pPr marL="12700">
              <a:lnSpc>
                <a:spcPct val="100000"/>
              </a:lnSpc>
              <a:spcBef>
                <a:spcPts val="95"/>
              </a:spcBef>
            </a:pPr>
            <a:r>
              <a:rPr sz="600" b="1" spc="-5" dirty="0">
                <a:latin typeface="Arial"/>
                <a:cs typeface="Arial"/>
              </a:rPr>
              <a:t>Histogram of</a:t>
            </a:r>
            <a:r>
              <a:rPr sz="600" b="1" spc="-30" dirty="0">
                <a:latin typeface="Arial"/>
                <a:cs typeface="Arial"/>
              </a:rPr>
              <a:t> </a:t>
            </a:r>
            <a:r>
              <a:rPr sz="600" b="1" spc="-5" dirty="0">
                <a:latin typeface="Arial"/>
                <a:cs typeface="Arial"/>
              </a:rPr>
              <a:t>swiss.02$dist_up</a:t>
            </a:r>
            <a:endParaRPr sz="600">
              <a:latin typeface="Arial"/>
              <a:cs typeface="Arial"/>
            </a:endParaRPr>
          </a:p>
        </p:txBody>
      </p:sp>
      <p:sp>
        <p:nvSpPr>
          <p:cNvPr id="11" name="object 11"/>
          <p:cNvSpPr txBox="1"/>
          <p:nvPr/>
        </p:nvSpPr>
        <p:spPr>
          <a:xfrm>
            <a:off x="358616" y="2454830"/>
            <a:ext cx="97790" cy="24193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Density</a:t>
            </a:r>
            <a:endParaRPr sz="500">
              <a:latin typeface="Arial"/>
              <a:cs typeface="Arial"/>
            </a:endParaRPr>
          </a:p>
        </p:txBody>
      </p:sp>
      <p:sp>
        <p:nvSpPr>
          <p:cNvPr id="12" name="object 12"/>
          <p:cNvSpPr/>
          <p:nvPr/>
        </p:nvSpPr>
        <p:spPr>
          <a:xfrm>
            <a:off x="1120319" y="3189913"/>
            <a:ext cx="2523490" cy="0"/>
          </a:xfrm>
          <a:custGeom>
            <a:avLst/>
            <a:gdLst/>
            <a:ahLst/>
            <a:cxnLst/>
            <a:rect l="l" t="t" r="r" b="b"/>
            <a:pathLst>
              <a:path w="2523490">
                <a:moveTo>
                  <a:pt x="0" y="0"/>
                </a:moveTo>
                <a:lnTo>
                  <a:pt x="2522898" y="0"/>
                </a:lnTo>
              </a:path>
            </a:pathLst>
          </a:custGeom>
          <a:ln w="4050">
            <a:solidFill>
              <a:srgbClr val="000000"/>
            </a:solidFill>
          </a:ln>
        </p:spPr>
        <p:txBody>
          <a:bodyPr wrap="square" lIns="0" tIns="0" rIns="0" bIns="0" rtlCol="0"/>
          <a:lstStyle/>
          <a:p>
            <a:endParaRPr/>
          </a:p>
        </p:txBody>
      </p:sp>
      <p:sp>
        <p:nvSpPr>
          <p:cNvPr id="13" name="object 13"/>
          <p:cNvSpPr/>
          <p:nvPr/>
        </p:nvSpPr>
        <p:spPr>
          <a:xfrm>
            <a:off x="1120319" y="3189913"/>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4" name="object 14"/>
          <p:cNvSpPr/>
          <p:nvPr/>
        </p:nvSpPr>
        <p:spPr>
          <a:xfrm>
            <a:off x="1751044" y="3189913"/>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5" name="object 15"/>
          <p:cNvSpPr/>
          <p:nvPr/>
        </p:nvSpPr>
        <p:spPr>
          <a:xfrm>
            <a:off x="2381769" y="3189913"/>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6" name="object 16"/>
          <p:cNvSpPr/>
          <p:nvPr/>
        </p:nvSpPr>
        <p:spPr>
          <a:xfrm>
            <a:off x="3012493" y="3189913"/>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7" name="object 17"/>
          <p:cNvSpPr/>
          <p:nvPr/>
        </p:nvSpPr>
        <p:spPr>
          <a:xfrm>
            <a:off x="3643218" y="3189913"/>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8" name="object 18"/>
          <p:cNvSpPr txBox="1"/>
          <p:nvPr/>
        </p:nvSpPr>
        <p:spPr>
          <a:xfrm>
            <a:off x="1089583" y="3252382"/>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8</a:t>
            </a:r>
            <a:endParaRPr sz="500">
              <a:latin typeface="Arial"/>
              <a:cs typeface="Arial"/>
            </a:endParaRPr>
          </a:p>
        </p:txBody>
      </p:sp>
      <p:sp>
        <p:nvSpPr>
          <p:cNvPr id="19" name="object 19"/>
          <p:cNvSpPr txBox="1"/>
          <p:nvPr/>
        </p:nvSpPr>
        <p:spPr>
          <a:xfrm>
            <a:off x="1720308" y="3252382"/>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9</a:t>
            </a:r>
            <a:endParaRPr sz="500">
              <a:latin typeface="Arial"/>
              <a:cs typeface="Arial"/>
            </a:endParaRPr>
          </a:p>
        </p:txBody>
      </p:sp>
      <p:sp>
        <p:nvSpPr>
          <p:cNvPr id="20" name="object 20"/>
          <p:cNvSpPr txBox="1"/>
          <p:nvPr/>
        </p:nvSpPr>
        <p:spPr>
          <a:xfrm>
            <a:off x="2333051" y="3252382"/>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10</a:t>
            </a:r>
            <a:endParaRPr sz="500">
              <a:latin typeface="Arial"/>
              <a:cs typeface="Arial"/>
            </a:endParaRPr>
          </a:p>
        </p:txBody>
      </p:sp>
      <p:sp>
        <p:nvSpPr>
          <p:cNvPr id="21" name="object 21"/>
          <p:cNvSpPr txBox="1"/>
          <p:nvPr/>
        </p:nvSpPr>
        <p:spPr>
          <a:xfrm>
            <a:off x="2963775" y="3252382"/>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11</a:t>
            </a:r>
            <a:endParaRPr sz="500">
              <a:latin typeface="Arial"/>
              <a:cs typeface="Arial"/>
            </a:endParaRPr>
          </a:p>
        </p:txBody>
      </p:sp>
      <p:sp>
        <p:nvSpPr>
          <p:cNvPr id="22" name="object 22"/>
          <p:cNvSpPr txBox="1"/>
          <p:nvPr/>
        </p:nvSpPr>
        <p:spPr>
          <a:xfrm>
            <a:off x="3594500" y="3252382"/>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12</a:t>
            </a:r>
            <a:endParaRPr sz="500">
              <a:latin typeface="Arial"/>
              <a:cs typeface="Arial"/>
            </a:endParaRPr>
          </a:p>
        </p:txBody>
      </p:sp>
      <p:sp>
        <p:nvSpPr>
          <p:cNvPr id="23" name="object 23"/>
          <p:cNvSpPr/>
          <p:nvPr/>
        </p:nvSpPr>
        <p:spPr>
          <a:xfrm>
            <a:off x="678812" y="1983598"/>
            <a:ext cx="0" cy="1161415"/>
          </a:xfrm>
          <a:custGeom>
            <a:avLst/>
            <a:gdLst/>
            <a:ahLst/>
            <a:cxnLst/>
            <a:rect l="l" t="t" r="r" b="b"/>
            <a:pathLst>
              <a:path h="1161414">
                <a:moveTo>
                  <a:pt x="0" y="1160792"/>
                </a:moveTo>
                <a:lnTo>
                  <a:pt x="0" y="0"/>
                </a:lnTo>
              </a:path>
            </a:pathLst>
          </a:custGeom>
          <a:ln w="4050">
            <a:solidFill>
              <a:srgbClr val="000000"/>
            </a:solidFill>
          </a:ln>
        </p:spPr>
        <p:txBody>
          <a:bodyPr wrap="square" lIns="0" tIns="0" rIns="0" bIns="0" rtlCol="0"/>
          <a:lstStyle/>
          <a:p>
            <a:endParaRPr/>
          </a:p>
        </p:txBody>
      </p:sp>
      <p:sp>
        <p:nvSpPr>
          <p:cNvPr id="24" name="object 24"/>
          <p:cNvSpPr/>
          <p:nvPr/>
        </p:nvSpPr>
        <p:spPr>
          <a:xfrm>
            <a:off x="639932" y="314439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5" name="object 25"/>
          <p:cNvSpPr/>
          <p:nvPr/>
        </p:nvSpPr>
        <p:spPr>
          <a:xfrm>
            <a:off x="639932" y="2912243"/>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6" name="object 26"/>
          <p:cNvSpPr/>
          <p:nvPr/>
        </p:nvSpPr>
        <p:spPr>
          <a:xfrm>
            <a:off x="639932" y="2680096"/>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7" name="object 27"/>
          <p:cNvSpPr/>
          <p:nvPr/>
        </p:nvSpPr>
        <p:spPr>
          <a:xfrm>
            <a:off x="639932" y="2447894"/>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8" name="object 28"/>
          <p:cNvSpPr/>
          <p:nvPr/>
        </p:nvSpPr>
        <p:spPr>
          <a:xfrm>
            <a:off x="639932" y="2215746"/>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9" name="object 29"/>
          <p:cNvSpPr/>
          <p:nvPr/>
        </p:nvSpPr>
        <p:spPr>
          <a:xfrm>
            <a:off x="639932" y="1983598"/>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0" name="object 30"/>
          <p:cNvSpPr txBox="1"/>
          <p:nvPr/>
        </p:nvSpPr>
        <p:spPr>
          <a:xfrm>
            <a:off x="514137" y="1925853"/>
            <a:ext cx="97790" cy="1276350"/>
          </a:xfrm>
          <a:prstGeom prst="rect">
            <a:avLst/>
          </a:prstGeom>
        </p:spPr>
        <p:txBody>
          <a:bodyPr vert="vert270" wrap="square" lIns="0" tIns="7620" rIns="0" bIns="0" rtlCol="0">
            <a:spAutoFit/>
          </a:bodyPr>
          <a:lstStyle/>
          <a:p>
            <a:pPr marL="12700">
              <a:lnSpc>
                <a:spcPct val="100000"/>
              </a:lnSpc>
              <a:spcBef>
                <a:spcPts val="60"/>
              </a:spcBef>
              <a:tabLst>
                <a:tab pos="244475" algn="l"/>
                <a:tab pos="476884" algn="l"/>
                <a:tab pos="708660" algn="l"/>
                <a:tab pos="941069" algn="l"/>
                <a:tab pos="1172845" algn="l"/>
              </a:tabLst>
            </a:pPr>
            <a:r>
              <a:rPr sz="500" dirty="0">
                <a:latin typeface="Arial"/>
                <a:cs typeface="Arial"/>
              </a:rPr>
              <a:t>0.0	0.1	0.2	0.3	0.4	0.5</a:t>
            </a:r>
            <a:endParaRPr sz="500">
              <a:latin typeface="Arial"/>
              <a:cs typeface="Arial"/>
            </a:endParaRPr>
          </a:p>
        </p:txBody>
      </p:sp>
      <p:sp>
        <p:nvSpPr>
          <p:cNvPr id="31" name="object 31"/>
          <p:cNvSpPr/>
          <p:nvPr/>
        </p:nvSpPr>
        <p:spPr>
          <a:xfrm>
            <a:off x="804957" y="3121171"/>
            <a:ext cx="315595" cy="23495"/>
          </a:xfrm>
          <a:custGeom>
            <a:avLst/>
            <a:gdLst/>
            <a:ahLst/>
            <a:cxnLst/>
            <a:rect l="l" t="t" r="r" b="b"/>
            <a:pathLst>
              <a:path w="315594" h="23494">
                <a:moveTo>
                  <a:pt x="0" y="23220"/>
                </a:moveTo>
                <a:lnTo>
                  <a:pt x="315362" y="23220"/>
                </a:lnTo>
                <a:lnTo>
                  <a:pt x="315362" y="0"/>
                </a:lnTo>
                <a:lnTo>
                  <a:pt x="0" y="0"/>
                </a:lnTo>
                <a:lnTo>
                  <a:pt x="0" y="23220"/>
                </a:lnTo>
                <a:close/>
              </a:path>
            </a:pathLst>
          </a:custGeom>
          <a:ln w="4050">
            <a:solidFill>
              <a:srgbClr val="000000"/>
            </a:solidFill>
          </a:ln>
        </p:spPr>
        <p:txBody>
          <a:bodyPr wrap="square" lIns="0" tIns="0" rIns="0" bIns="0" rtlCol="0"/>
          <a:lstStyle/>
          <a:p>
            <a:endParaRPr/>
          </a:p>
        </p:txBody>
      </p:sp>
      <p:sp>
        <p:nvSpPr>
          <p:cNvPr id="32" name="object 32"/>
          <p:cNvSpPr/>
          <p:nvPr/>
        </p:nvSpPr>
        <p:spPr>
          <a:xfrm>
            <a:off x="1120319" y="3121171"/>
            <a:ext cx="315595" cy="23495"/>
          </a:xfrm>
          <a:custGeom>
            <a:avLst/>
            <a:gdLst/>
            <a:ahLst/>
            <a:cxnLst/>
            <a:rect l="l" t="t" r="r" b="b"/>
            <a:pathLst>
              <a:path w="315594" h="23494">
                <a:moveTo>
                  <a:pt x="0" y="23220"/>
                </a:moveTo>
                <a:lnTo>
                  <a:pt x="315362" y="23220"/>
                </a:lnTo>
                <a:lnTo>
                  <a:pt x="315362" y="0"/>
                </a:lnTo>
                <a:lnTo>
                  <a:pt x="0" y="0"/>
                </a:lnTo>
                <a:lnTo>
                  <a:pt x="0" y="23220"/>
                </a:lnTo>
                <a:close/>
              </a:path>
            </a:pathLst>
          </a:custGeom>
          <a:ln w="4050">
            <a:solidFill>
              <a:srgbClr val="000000"/>
            </a:solidFill>
          </a:ln>
        </p:spPr>
        <p:txBody>
          <a:bodyPr wrap="square" lIns="0" tIns="0" rIns="0" bIns="0" rtlCol="0"/>
          <a:lstStyle/>
          <a:p>
            <a:endParaRPr/>
          </a:p>
        </p:txBody>
      </p:sp>
      <p:sp>
        <p:nvSpPr>
          <p:cNvPr id="33" name="object 33"/>
          <p:cNvSpPr/>
          <p:nvPr/>
        </p:nvSpPr>
        <p:spPr>
          <a:xfrm>
            <a:off x="1435682" y="3051510"/>
            <a:ext cx="315595" cy="93345"/>
          </a:xfrm>
          <a:custGeom>
            <a:avLst/>
            <a:gdLst/>
            <a:ahLst/>
            <a:cxnLst/>
            <a:rect l="l" t="t" r="r" b="b"/>
            <a:pathLst>
              <a:path w="315594" h="93344">
                <a:moveTo>
                  <a:pt x="0" y="92880"/>
                </a:moveTo>
                <a:lnTo>
                  <a:pt x="315362" y="92880"/>
                </a:lnTo>
                <a:lnTo>
                  <a:pt x="315362" y="0"/>
                </a:lnTo>
                <a:lnTo>
                  <a:pt x="0" y="0"/>
                </a:lnTo>
                <a:lnTo>
                  <a:pt x="0" y="92880"/>
                </a:lnTo>
                <a:close/>
              </a:path>
            </a:pathLst>
          </a:custGeom>
          <a:ln w="4050">
            <a:solidFill>
              <a:srgbClr val="000000"/>
            </a:solidFill>
          </a:ln>
        </p:spPr>
        <p:txBody>
          <a:bodyPr wrap="square" lIns="0" tIns="0" rIns="0" bIns="0" rtlCol="0"/>
          <a:lstStyle/>
          <a:p>
            <a:endParaRPr/>
          </a:p>
        </p:txBody>
      </p:sp>
      <p:sp>
        <p:nvSpPr>
          <p:cNvPr id="34" name="object 34"/>
          <p:cNvSpPr/>
          <p:nvPr/>
        </p:nvSpPr>
        <p:spPr>
          <a:xfrm>
            <a:off x="1751044" y="2912243"/>
            <a:ext cx="315595" cy="232410"/>
          </a:xfrm>
          <a:custGeom>
            <a:avLst/>
            <a:gdLst/>
            <a:ahLst/>
            <a:cxnLst/>
            <a:rect l="l" t="t" r="r" b="b"/>
            <a:pathLst>
              <a:path w="315594" h="232410">
                <a:moveTo>
                  <a:pt x="0" y="232147"/>
                </a:moveTo>
                <a:lnTo>
                  <a:pt x="315362" y="232147"/>
                </a:lnTo>
                <a:lnTo>
                  <a:pt x="315362" y="0"/>
                </a:lnTo>
                <a:lnTo>
                  <a:pt x="0" y="0"/>
                </a:lnTo>
                <a:lnTo>
                  <a:pt x="0" y="232147"/>
                </a:lnTo>
                <a:close/>
              </a:path>
            </a:pathLst>
          </a:custGeom>
          <a:ln w="4050">
            <a:solidFill>
              <a:srgbClr val="000000"/>
            </a:solidFill>
          </a:ln>
        </p:spPr>
        <p:txBody>
          <a:bodyPr wrap="square" lIns="0" tIns="0" rIns="0" bIns="0" rtlCol="0"/>
          <a:lstStyle/>
          <a:p>
            <a:endParaRPr/>
          </a:p>
        </p:txBody>
      </p:sp>
      <p:sp>
        <p:nvSpPr>
          <p:cNvPr id="35" name="object 35"/>
          <p:cNvSpPr/>
          <p:nvPr/>
        </p:nvSpPr>
        <p:spPr>
          <a:xfrm>
            <a:off x="2066406" y="2401453"/>
            <a:ext cx="315595" cy="742950"/>
          </a:xfrm>
          <a:custGeom>
            <a:avLst/>
            <a:gdLst/>
            <a:ahLst/>
            <a:cxnLst/>
            <a:rect l="l" t="t" r="r" b="b"/>
            <a:pathLst>
              <a:path w="315594" h="742950">
                <a:moveTo>
                  <a:pt x="0" y="742937"/>
                </a:moveTo>
                <a:lnTo>
                  <a:pt x="315362" y="742937"/>
                </a:lnTo>
                <a:lnTo>
                  <a:pt x="315362" y="0"/>
                </a:lnTo>
                <a:lnTo>
                  <a:pt x="0" y="0"/>
                </a:lnTo>
                <a:lnTo>
                  <a:pt x="0" y="742937"/>
                </a:lnTo>
                <a:close/>
              </a:path>
            </a:pathLst>
          </a:custGeom>
          <a:ln w="4050">
            <a:solidFill>
              <a:srgbClr val="000000"/>
            </a:solidFill>
          </a:ln>
        </p:spPr>
        <p:txBody>
          <a:bodyPr wrap="square" lIns="0" tIns="0" rIns="0" bIns="0" rtlCol="0"/>
          <a:lstStyle/>
          <a:p>
            <a:endParaRPr/>
          </a:p>
        </p:txBody>
      </p:sp>
      <p:sp>
        <p:nvSpPr>
          <p:cNvPr id="36" name="object 36"/>
          <p:cNvSpPr/>
          <p:nvPr/>
        </p:nvSpPr>
        <p:spPr>
          <a:xfrm>
            <a:off x="2381769" y="2169306"/>
            <a:ext cx="315595" cy="975360"/>
          </a:xfrm>
          <a:custGeom>
            <a:avLst/>
            <a:gdLst/>
            <a:ahLst/>
            <a:cxnLst/>
            <a:rect l="l" t="t" r="r" b="b"/>
            <a:pathLst>
              <a:path w="315594" h="975360">
                <a:moveTo>
                  <a:pt x="0" y="975085"/>
                </a:moveTo>
                <a:lnTo>
                  <a:pt x="315362" y="975085"/>
                </a:lnTo>
                <a:lnTo>
                  <a:pt x="315362" y="0"/>
                </a:lnTo>
                <a:lnTo>
                  <a:pt x="0" y="0"/>
                </a:lnTo>
                <a:lnTo>
                  <a:pt x="0" y="975085"/>
                </a:lnTo>
                <a:close/>
              </a:path>
            </a:pathLst>
          </a:custGeom>
          <a:ln w="4050">
            <a:solidFill>
              <a:srgbClr val="000000"/>
            </a:solidFill>
          </a:ln>
        </p:spPr>
        <p:txBody>
          <a:bodyPr wrap="square" lIns="0" tIns="0" rIns="0" bIns="0" rtlCol="0"/>
          <a:lstStyle/>
          <a:p>
            <a:endParaRPr/>
          </a:p>
        </p:txBody>
      </p:sp>
      <p:sp>
        <p:nvSpPr>
          <p:cNvPr id="37" name="object 37"/>
          <p:cNvSpPr/>
          <p:nvPr/>
        </p:nvSpPr>
        <p:spPr>
          <a:xfrm>
            <a:off x="2697131" y="2006765"/>
            <a:ext cx="315595" cy="1137920"/>
          </a:xfrm>
          <a:custGeom>
            <a:avLst/>
            <a:gdLst/>
            <a:ahLst/>
            <a:cxnLst/>
            <a:rect l="l" t="t" r="r" b="b"/>
            <a:pathLst>
              <a:path w="315594" h="1137920">
                <a:moveTo>
                  <a:pt x="0" y="1137626"/>
                </a:moveTo>
                <a:lnTo>
                  <a:pt x="315362" y="1137626"/>
                </a:lnTo>
                <a:lnTo>
                  <a:pt x="315362" y="0"/>
                </a:lnTo>
                <a:lnTo>
                  <a:pt x="0" y="0"/>
                </a:lnTo>
                <a:lnTo>
                  <a:pt x="0" y="1137626"/>
                </a:lnTo>
                <a:close/>
              </a:path>
            </a:pathLst>
          </a:custGeom>
          <a:ln w="4050">
            <a:solidFill>
              <a:srgbClr val="000000"/>
            </a:solidFill>
          </a:ln>
        </p:spPr>
        <p:txBody>
          <a:bodyPr wrap="square" lIns="0" tIns="0" rIns="0" bIns="0" rtlCol="0"/>
          <a:lstStyle/>
          <a:p>
            <a:endParaRPr/>
          </a:p>
        </p:txBody>
      </p:sp>
      <p:sp>
        <p:nvSpPr>
          <p:cNvPr id="38" name="object 38"/>
          <p:cNvSpPr/>
          <p:nvPr/>
        </p:nvSpPr>
        <p:spPr>
          <a:xfrm>
            <a:off x="3012493" y="2331793"/>
            <a:ext cx="315595" cy="812800"/>
          </a:xfrm>
          <a:custGeom>
            <a:avLst/>
            <a:gdLst/>
            <a:ahLst/>
            <a:cxnLst/>
            <a:rect l="l" t="t" r="r" b="b"/>
            <a:pathLst>
              <a:path w="315595" h="812800">
                <a:moveTo>
                  <a:pt x="0" y="812597"/>
                </a:moveTo>
                <a:lnTo>
                  <a:pt x="315362" y="812597"/>
                </a:lnTo>
                <a:lnTo>
                  <a:pt x="315362" y="0"/>
                </a:lnTo>
                <a:lnTo>
                  <a:pt x="0" y="0"/>
                </a:lnTo>
                <a:lnTo>
                  <a:pt x="0" y="812597"/>
                </a:lnTo>
                <a:close/>
              </a:path>
            </a:pathLst>
          </a:custGeom>
          <a:ln w="4050">
            <a:solidFill>
              <a:srgbClr val="000000"/>
            </a:solidFill>
          </a:ln>
        </p:spPr>
        <p:txBody>
          <a:bodyPr wrap="square" lIns="0" tIns="0" rIns="0" bIns="0" rtlCol="0"/>
          <a:lstStyle/>
          <a:p>
            <a:endParaRPr/>
          </a:p>
        </p:txBody>
      </p:sp>
      <p:sp>
        <p:nvSpPr>
          <p:cNvPr id="39" name="object 39"/>
          <p:cNvSpPr/>
          <p:nvPr/>
        </p:nvSpPr>
        <p:spPr>
          <a:xfrm>
            <a:off x="3327856" y="2749702"/>
            <a:ext cx="315595" cy="394970"/>
          </a:xfrm>
          <a:custGeom>
            <a:avLst/>
            <a:gdLst/>
            <a:ahLst/>
            <a:cxnLst/>
            <a:rect l="l" t="t" r="r" b="b"/>
            <a:pathLst>
              <a:path w="315595" h="394969">
                <a:moveTo>
                  <a:pt x="0" y="394688"/>
                </a:moveTo>
                <a:lnTo>
                  <a:pt x="315362" y="394688"/>
                </a:lnTo>
                <a:lnTo>
                  <a:pt x="315362" y="0"/>
                </a:lnTo>
                <a:lnTo>
                  <a:pt x="0" y="0"/>
                </a:lnTo>
                <a:lnTo>
                  <a:pt x="0" y="394688"/>
                </a:lnTo>
                <a:close/>
              </a:path>
            </a:pathLst>
          </a:custGeom>
          <a:ln w="4050">
            <a:solidFill>
              <a:srgbClr val="000000"/>
            </a:solidFill>
          </a:ln>
        </p:spPr>
        <p:txBody>
          <a:bodyPr wrap="square" lIns="0" tIns="0" rIns="0" bIns="0" rtlCol="0"/>
          <a:lstStyle/>
          <a:p>
            <a:endParaRPr/>
          </a:p>
        </p:txBody>
      </p:sp>
      <p:sp>
        <p:nvSpPr>
          <p:cNvPr id="40" name="object 40"/>
          <p:cNvSpPr/>
          <p:nvPr/>
        </p:nvSpPr>
        <p:spPr>
          <a:xfrm>
            <a:off x="3643218" y="2935464"/>
            <a:ext cx="315595" cy="209550"/>
          </a:xfrm>
          <a:custGeom>
            <a:avLst/>
            <a:gdLst/>
            <a:ahLst/>
            <a:cxnLst/>
            <a:rect l="l" t="t" r="r" b="b"/>
            <a:pathLst>
              <a:path w="315595" h="209550">
                <a:moveTo>
                  <a:pt x="0" y="208927"/>
                </a:moveTo>
                <a:lnTo>
                  <a:pt x="315362" y="208927"/>
                </a:lnTo>
                <a:lnTo>
                  <a:pt x="315362" y="0"/>
                </a:lnTo>
                <a:lnTo>
                  <a:pt x="0" y="0"/>
                </a:lnTo>
                <a:lnTo>
                  <a:pt x="0" y="208927"/>
                </a:lnTo>
                <a:close/>
              </a:path>
            </a:pathLst>
          </a:custGeom>
          <a:ln w="4050">
            <a:solidFill>
              <a:srgbClr val="000000"/>
            </a:solidFill>
          </a:ln>
        </p:spPr>
        <p:txBody>
          <a:bodyPr wrap="square" lIns="0" tIns="0" rIns="0" bIns="0" rtlCol="0"/>
          <a:lstStyle/>
          <a:p>
            <a:endParaRPr/>
          </a:p>
        </p:txBody>
      </p:sp>
      <p:sp>
        <p:nvSpPr>
          <p:cNvPr id="41" name="object 41"/>
          <p:cNvSpPr txBox="1"/>
          <p:nvPr/>
        </p:nvSpPr>
        <p:spPr>
          <a:xfrm>
            <a:off x="4403318" y="3243185"/>
            <a:ext cx="94615" cy="191770"/>
          </a:xfrm>
          <a:prstGeom prst="rect">
            <a:avLst/>
          </a:prstGeom>
        </p:spPr>
        <p:txBody>
          <a:bodyPr vert="horz" wrap="square" lIns="0" tIns="11430" rIns="0" bIns="0" rtlCol="0">
            <a:spAutoFit/>
          </a:bodyPr>
          <a:lstStyle/>
          <a:p>
            <a:pPr marL="12700">
              <a:lnSpc>
                <a:spcPct val="100000"/>
              </a:lnSpc>
              <a:spcBef>
                <a:spcPts val="90"/>
              </a:spcBef>
            </a:pPr>
            <a:r>
              <a:rPr sz="1100" spc="-20" dirty="0">
                <a:solidFill>
                  <a:srgbClr val="262685"/>
                </a:solidFill>
                <a:latin typeface="Calibri"/>
                <a:cs typeface="Calibri"/>
              </a:rPr>
              <a:t>6</a:t>
            </a:r>
            <a:endParaRPr sz="1100">
              <a:latin typeface="Calibri"/>
              <a:cs typeface="Calibri"/>
            </a:endParaRPr>
          </a:p>
        </p:txBody>
      </p:sp>
    </p:spTree>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197225" cy="244475"/>
          </a:xfrm>
          <a:prstGeom prst="rect">
            <a:avLst/>
          </a:prstGeom>
        </p:spPr>
        <p:txBody>
          <a:bodyPr vert="horz" wrap="square" lIns="0" tIns="17145" rIns="0" bIns="0" rtlCol="0">
            <a:spAutoFit/>
          </a:bodyPr>
          <a:lstStyle/>
          <a:p>
            <a:pPr marL="12700">
              <a:lnSpc>
                <a:spcPct val="100000"/>
              </a:lnSpc>
              <a:spcBef>
                <a:spcPts val="135"/>
              </a:spcBef>
            </a:pPr>
            <a:r>
              <a:rPr spc="5" dirty="0"/>
              <a:t>Гистограмма </a:t>
            </a:r>
            <a:r>
              <a:rPr spc="-15" dirty="0"/>
              <a:t>позволяет </a:t>
            </a:r>
            <a:r>
              <a:rPr spc="-20" dirty="0"/>
              <a:t>увидеть</a:t>
            </a:r>
            <a:r>
              <a:rPr spc="114" dirty="0"/>
              <a:t> </a:t>
            </a:r>
            <a:r>
              <a:rPr spc="-30" dirty="0"/>
              <a:t>выбросы</a:t>
            </a:r>
          </a:p>
        </p:txBody>
      </p:sp>
      <p:sp>
        <p:nvSpPr>
          <p:cNvPr id="3" name="object 3"/>
          <p:cNvSpPr txBox="1"/>
          <p:nvPr/>
        </p:nvSpPr>
        <p:spPr>
          <a:xfrm>
            <a:off x="330644" y="314044"/>
            <a:ext cx="3538220" cy="191770"/>
          </a:xfrm>
          <a:prstGeom prst="rect">
            <a:avLst/>
          </a:prstGeom>
        </p:spPr>
        <p:txBody>
          <a:bodyPr vert="horz" wrap="square" lIns="0" tIns="11430" rIns="0" bIns="0" rtlCol="0">
            <a:spAutoFit/>
          </a:bodyPr>
          <a:lstStyle/>
          <a:p>
            <a:pPr marL="12700">
              <a:lnSpc>
                <a:spcPct val="100000"/>
              </a:lnSpc>
              <a:spcBef>
                <a:spcPts val="90"/>
              </a:spcBef>
            </a:pPr>
            <a:r>
              <a:rPr sz="1100" spc="535" dirty="0">
                <a:latin typeface="Calibri"/>
                <a:cs typeface="Calibri"/>
              </a:rPr>
              <a:t>- </a:t>
            </a:r>
            <a:r>
              <a:rPr sz="1100" spc="-20" dirty="0">
                <a:latin typeface="Calibri"/>
                <a:cs typeface="Calibri"/>
              </a:rPr>
              <a:t>аномально </a:t>
            </a:r>
            <a:r>
              <a:rPr sz="1100" spc="-25" dirty="0">
                <a:latin typeface="Calibri"/>
                <a:cs typeface="Calibri"/>
              </a:rPr>
              <a:t>большие </a:t>
            </a:r>
            <a:r>
              <a:rPr sz="1100" spc="-10" dirty="0">
                <a:latin typeface="Calibri"/>
                <a:cs typeface="Calibri"/>
              </a:rPr>
              <a:t>или </a:t>
            </a:r>
            <a:r>
              <a:rPr sz="1100" spc="-20" dirty="0">
                <a:latin typeface="Calibri"/>
                <a:cs typeface="Calibri"/>
              </a:rPr>
              <a:t>аномально малые</a:t>
            </a:r>
            <a:r>
              <a:rPr sz="1100" spc="-40" dirty="0">
                <a:latin typeface="Calibri"/>
                <a:cs typeface="Calibri"/>
              </a:rPr>
              <a:t> </a:t>
            </a:r>
            <a:r>
              <a:rPr sz="1100" spc="-25" dirty="0">
                <a:latin typeface="Calibri"/>
                <a:cs typeface="Calibri"/>
              </a:rPr>
              <a:t>наблюдения</a:t>
            </a:r>
            <a:endParaRPr sz="1100">
              <a:latin typeface="Calibri"/>
              <a:cs typeface="Calibri"/>
            </a:endParaRPr>
          </a:p>
        </p:txBody>
      </p:sp>
      <p:sp>
        <p:nvSpPr>
          <p:cNvPr id="4" name="object 4"/>
          <p:cNvSpPr txBox="1"/>
          <p:nvPr/>
        </p:nvSpPr>
        <p:spPr>
          <a:xfrm>
            <a:off x="322046" y="612063"/>
            <a:ext cx="3964304" cy="375285"/>
          </a:xfrm>
          <a:prstGeom prst="rect">
            <a:avLst/>
          </a:prstGeom>
          <a:solidFill>
            <a:srgbClr val="F8F8F8"/>
          </a:solidFill>
        </p:spPr>
        <p:txBody>
          <a:bodyPr vert="horz" wrap="square" lIns="0" tIns="0" rIns="0" bIns="0" rtlCol="0">
            <a:spAutoFit/>
          </a:bodyPr>
          <a:lstStyle/>
          <a:p>
            <a:pPr marL="37465">
              <a:lnSpc>
                <a:spcPts val="1275"/>
              </a:lnSpc>
            </a:pPr>
            <a:r>
              <a:rPr sz="1100" spc="145" dirty="0">
                <a:latin typeface="Times New Roman"/>
                <a:cs typeface="Times New Roman"/>
              </a:rPr>
              <a:t>outliers </a:t>
            </a:r>
            <a:r>
              <a:rPr sz="1100" spc="65" dirty="0">
                <a:latin typeface="Times New Roman"/>
                <a:cs typeface="Times New Roman"/>
              </a:rPr>
              <a:t>&lt;-</a:t>
            </a:r>
            <a:r>
              <a:rPr sz="1100" spc="-5" dirty="0">
                <a:latin typeface="Times New Roman"/>
                <a:cs typeface="Times New Roman"/>
              </a:rPr>
              <a:t> </a:t>
            </a:r>
            <a:r>
              <a:rPr sz="1100" spc="130" dirty="0">
                <a:solidFill>
                  <a:srgbClr val="214987"/>
                </a:solidFill>
                <a:latin typeface="Times New Roman"/>
                <a:cs typeface="Times New Roman"/>
              </a:rPr>
              <a:t>c</a:t>
            </a:r>
            <a:r>
              <a:rPr sz="1100" spc="130" dirty="0">
                <a:latin typeface="Times New Roman"/>
                <a:cs typeface="Times New Roman"/>
              </a:rPr>
              <a:t>(</a:t>
            </a:r>
            <a:r>
              <a:rPr sz="1100" spc="130" dirty="0">
                <a:solidFill>
                  <a:srgbClr val="0000CE"/>
                </a:solidFill>
                <a:latin typeface="Times New Roman"/>
                <a:cs typeface="Times New Roman"/>
              </a:rPr>
              <a:t>5.9</a:t>
            </a:r>
            <a:r>
              <a:rPr sz="1100" spc="130" dirty="0">
                <a:latin typeface="Times New Roman"/>
                <a:cs typeface="Times New Roman"/>
              </a:rPr>
              <a:t>,</a:t>
            </a:r>
            <a:r>
              <a:rPr sz="1100" spc="130" dirty="0">
                <a:solidFill>
                  <a:srgbClr val="0000CE"/>
                </a:solidFill>
                <a:latin typeface="Times New Roman"/>
                <a:cs typeface="Times New Roman"/>
              </a:rPr>
              <a:t>5.1</a:t>
            </a:r>
            <a:r>
              <a:rPr sz="1100" spc="130" dirty="0">
                <a:latin typeface="Times New Roman"/>
                <a:cs typeface="Times New Roman"/>
              </a:rPr>
              <a:t>,</a:t>
            </a:r>
            <a:r>
              <a:rPr sz="1100" spc="130" dirty="0">
                <a:solidFill>
                  <a:srgbClr val="0000CE"/>
                </a:solidFill>
                <a:latin typeface="Times New Roman"/>
                <a:cs typeface="Times New Roman"/>
              </a:rPr>
              <a:t>15.1</a:t>
            </a:r>
            <a:r>
              <a:rPr sz="1100" spc="130" dirty="0">
                <a:latin typeface="Times New Roman"/>
                <a:cs typeface="Times New Roman"/>
              </a:rPr>
              <a:t>,</a:t>
            </a:r>
            <a:r>
              <a:rPr sz="1100" spc="130" dirty="0">
                <a:solidFill>
                  <a:srgbClr val="0000CE"/>
                </a:solidFill>
                <a:latin typeface="Times New Roman"/>
                <a:cs typeface="Times New Roman"/>
              </a:rPr>
              <a:t>14.9</a:t>
            </a:r>
            <a:r>
              <a:rPr sz="1100" spc="130" dirty="0">
                <a:latin typeface="Times New Roman"/>
                <a:cs typeface="Times New Roman"/>
              </a:rPr>
              <a:t>,</a:t>
            </a:r>
            <a:r>
              <a:rPr sz="1100" spc="130" dirty="0">
                <a:solidFill>
                  <a:srgbClr val="0000CE"/>
                </a:solidFill>
                <a:latin typeface="Times New Roman"/>
                <a:cs typeface="Times New Roman"/>
              </a:rPr>
              <a:t>5.2</a:t>
            </a:r>
            <a:r>
              <a:rPr sz="1100" spc="130" dirty="0">
                <a:latin typeface="Times New Roman"/>
                <a:cs typeface="Times New Roman"/>
              </a:rPr>
              <a:t>)</a:t>
            </a:r>
            <a:endParaRPr sz="1100">
              <a:latin typeface="Times New Roman"/>
              <a:cs typeface="Times New Roman"/>
            </a:endParaRPr>
          </a:p>
          <a:p>
            <a:pPr marL="37465">
              <a:lnSpc>
                <a:spcPct val="100000"/>
              </a:lnSpc>
              <a:spcBef>
                <a:spcPts val="35"/>
              </a:spcBef>
            </a:pPr>
            <a:r>
              <a:rPr sz="1100" spc="100" dirty="0">
                <a:latin typeface="Times New Roman"/>
                <a:cs typeface="Times New Roman"/>
              </a:rPr>
              <a:t>data_with_outliers </a:t>
            </a:r>
            <a:r>
              <a:rPr sz="1100" spc="65" dirty="0">
                <a:latin typeface="Times New Roman"/>
                <a:cs typeface="Times New Roman"/>
              </a:rPr>
              <a:t>&lt;- </a:t>
            </a:r>
            <a:r>
              <a:rPr sz="1100" spc="100" dirty="0">
                <a:solidFill>
                  <a:srgbClr val="214987"/>
                </a:solidFill>
                <a:latin typeface="Times New Roman"/>
                <a:cs typeface="Times New Roman"/>
              </a:rPr>
              <a:t>c</a:t>
            </a:r>
            <a:r>
              <a:rPr sz="1100" spc="100" dirty="0">
                <a:latin typeface="Times New Roman"/>
                <a:cs typeface="Times New Roman"/>
              </a:rPr>
              <a:t>(swiss</a:t>
            </a:r>
            <a:r>
              <a:rPr sz="1100" spc="100" dirty="0">
                <a:solidFill>
                  <a:srgbClr val="0000CE"/>
                </a:solidFill>
                <a:latin typeface="Times New Roman"/>
                <a:cs typeface="Times New Roman"/>
              </a:rPr>
              <a:t>.02</a:t>
            </a:r>
            <a:r>
              <a:rPr sz="1100" spc="100" dirty="0">
                <a:latin typeface="Times New Roman"/>
                <a:cs typeface="Times New Roman"/>
              </a:rPr>
              <a:t>$dist_up,</a:t>
            </a:r>
            <a:r>
              <a:rPr sz="1100" spc="-5" dirty="0">
                <a:latin typeface="Times New Roman"/>
                <a:cs typeface="Times New Roman"/>
              </a:rPr>
              <a:t> </a:t>
            </a:r>
            <a:r>
              <a:rPr sz="1100" spc="150" dirty="0">
                <a:latin typeface="Times New Roman"/>
                <a:cs typeface="Times New Roman"/>
              </a:rPr>
              <a:t>outliers)</a:t>
            </a:r>
            <a:endParaRPr sz="1100">
              <a:latin typeface="Times New Roman"/>
              <a:cs typeface="Times New Roman"/>
            </a:endParaRPr>
          </a:p>
        </p:txBody>
      </p:sp>
      <p:sp>
        <p:nvSpPr>
          <p:cNvPr id="5" name="object 5"/>
          <p:cNvSpPr txBox="1"/>
          <p:nvPr/>
        </p:nvSpPr>
        <p:spPr>
          <a:xfrm>
            <a:off x="322046" y="1133792"/>
            <a:ext cx="3964304" cy="185420"/>
          </a:xfrm>
          <a:prstGeom prst="rect">
            <a:avLst/>
          </a:prstGeom>
          <a:solidFill>
            <a:srgbClr val="F8F8F8"/>
          </a:solidFill>
        </p:spPr>
        <p:txBody>
          <a:bodyPr vert="horz" wrap="square" lIns="0" tIns="0" rIns="0" bIns="0" rtlCol="0">
            <a:spAutoFit/>
          </a:bodyPr>
          <a:lstStyle/>
          <a:p>
            <a:pPr marL="37465">
              <a:lnSpc>
                <a:spcPts val="1275"/>
              </a:lnSpc>
            </a:pPr>
            <a:r>
              <a:rPr sz="1100" spc="120" dirty="0">
                <a:solidFill>
                  <a:srgbClr val="214987"/>
                </a:solidFill>
                <a:latin typeface="Times New Roman"/>
                <a:cs typeface="Times New Roman"/>
              </a:rPr>
              <a:t>hist</a:t>
            </a:r>
            <a:r>
              <a:rPr sz="1100" spc="120" dirty="0">
                <a:latin typeface="Times New Roman"/>
                <a:cs typeface="Times New Roman"/>
              </a:rPr>
              <a:t>(data_with_outliers)</a:t>
            </a:r>
            <a:endParaRPr sz="1100">
              <a:latin typeface="Times New Roman"/>
              <a:cs typeface="Times New Roman"/>
            </a:endParaRPr>
          </a:p>
        </p:txBody>
      </p:sp>
      <p:sp>
        <p:nvSpPr>
          <p:cNvPr id="6" name="object 6"/>
          <p:cNvSpPr txBox="1"/>
          <p:nvPr/>
        </p:nvSpPr>
        <p:spPr>
          <a:xfrm>
            <a:off x="1794126" y="1543759"/>
            <a:ext cx="1175385" cy="116205"/>
          </a:xfrm>
          <a:prstGeom prst="rect">
            <a:avLst/>
          </a:prstGeom>
        </p:spPr>
        <p:txBody>
          <a:bodyPr vert="horz" wrap="square" lIns="0" tIns="12065" rIns="0" bIns="0" rtlCol="0">
            <a:spAutoFit/>
          </a:bodyPr>
          <a:lstStyle/>
          <a:p>
            <a:pPr marL="12700">
              <a:lnSpc>
                <a:spcPct val="100000"/>
              </a:lnSpc>
              <a:spcBef>
                <a:spcPts val="95"/>
              </a:spcBef>
            </a:pPr>
            <a:r>
              <a:rPr sz="600" b="1" spc="-5" dirty="0">
                <a:latin typeface="Arial"/>
                <a:cs typeface="Arial"/>
              </a:rPr>
              <a:t>Histogram of</a:t>
            </a:r>
            <a:r>
              <a:rPr sz="600" b="1" spc="-35" dirty="0">
                <a:latin typeface="Arial"/>
                <a:cs typeface="Arial"/>
              </a:rPr>
              <a:t> </a:t>
            </a:r>
            <a:r>
              <a:rPr sz="600" b="1" spc="-5" dirty="0">
                <a:latin typeface="Arial"/>
                <a:cs typeface="Arial"/>
              </a:rPr>
              <a:t>data_with_outliers</a:t>
            </a:r>
            <a:endParaRPr sz="600">
              <a:latin typeface="Arial"/>
              <a:cs typeface="Arial"/>
            </a:endParaRPr>
          </a:p>
        </p:txBody>
      </p:sp>
      <p:sp>
        <p:nvSpPr>
          <p:cNvPr id="7" name="object 7"/>
          <p:cNvSpPr txBox="1"/>
          <p:nvPr/>
        </p:nvSpPr>
        <p:spPr>
          <a:xfrm>
            <a:off x="2107977" y="3210913"/>
            <a:ext cx="548005" cy="103505"/>
          </a:xfrm>
          <a:prstGeom prst="rect">
            <a:avLst/>
          </a:prstGeom>
        </p:spPr>
        <p:txBody>
          <a:bodyPr vert="horz" wrap="square" lIns="0" tIns="13970" rIns="0" bIns="0" rtlCol="0">
            <a:spAutoFit/>
          </a:bodyPr>
          <a:lstStyle/>
          <a:p>
            <a:pPr marL="12700">
              <a:lnSpc>
                <a:spcPct val="100000"/>
              </a:lnSpc>
              <a:spcBef>
                <a:spcPts val="110"/>
              </a:spcBef>
            </a:pPr>
            <a:r>
              <a:rPr sz="500" dirty="0">
                <a:latin typeface="Arial"/>
                <a:cs typeface="Arial"/>
              </a:rPr>
              <a:t>data_with_outliers</a:t>
            </a:r>
            <a:endParaRPr sz="500">
              <a:latin typeface="Arial"/>
              <a:cs typeface="Arial"/>
            </a:endParaRPr>
          </a:p>
        </p:txBody>
      </p:sp>
      <p:sp>
        <p:nvSpPr>
          <p:cNvPr id="8" name="object 8"/>
          <p:cNvSpPr txBox="1"/>
          <p:nvPr/>
        </p:nvSpPr>
        <p:spPr>
          <a:xfrm>
            <a:off x="358616" y="2212795"/>
            <a:ext cx="97790" cy="33210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Frequency</a:t>
            </a:r>
            <a:endParaRPr sz="500">
              <a:latin typeface="Arial"/>
              <a:cs typeface="Arial"/>
            </a:endParaRPr>
          </a:p>
        </p:txBody>
      </p:sp>
      <p:sp>
        <p:nvSpPr>
          <p:cNvPr id="9" name="object 9"/>
          <p:cNvSpPr/>
          <p:nvPr/>
        </p:nvSpPr>
        <p:spPr>
          <a:xfrm>
            <a:off x="1091645" y="2992924"/>
            <a:ext cx="2867025" cy="0"/>
          </a:xfrm>
          <a:custGeom>
            <a:avLst/>
            <a:gdLst/>
            <a:ahLst/>
            <a:cxnLst/>
            <a:rect l="l" t="t" r="r" b="b"/>
            <a:pathLst>
              <a:path w="2867025">
                <a:moveTo>
                  <a:pt x="0" y="0"/>
                </a:moveTo>
                <a:lnTo>
                  <a:pt x="2866935" y="0"/>
                </a:lnTo>
              </a:path>
            </a:pathLst>
          </a:custGeom>
          <a:ln w="4050">
            <a:solidFill>
              <a:srgbClr val="000000"/>
            </a:solidFill>
          </a:ln>
        </p:spPr>
        <p:txBody>
          <a:bodyPr wrap="square" lIns="0" tIns="0" rIns="0" bIns="0" rtlCol="0"/>
          <a:lstStyle/>
          <a:p>
            <a:endParaRPr/>
          </a:p>
        </p:txBody>
      </p:sp>
      <p:sp>
        <p:nvSpPr>
          <p:cNvPr id="10" name="object 10"/>
          <p:cNvSpPr/>
          <p:nvPr/>
        </p:nvSpPr>
        <p:spPr>
          <a:xfrm>
            <a:off x="1091645" y="2992924"/>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1" name="object 11"/>
          <p:cNvSpPr/>
          <p:nvPr/>
        </p:nvSpPr>
        <p:spPr>
          <a:xfrm>
            <a:off x="1665021" y="2992924"/>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2" name="object 12"/>
          <p:cNvSpPr/>
          <p:nvPr/>
        </p:nvSpPr>
        <p:spPr>
          <a:xfrm>
            <a:off x="2238398" y="2992924"/>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3" name="object 13"/>
          <p:cNvSpPr/>
          <p:nvPr/>
        </p:nvSpPr>
        <p:spPr>
          <a:xfrm>
            <a:off x="2811828" y="2992924"/>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4" name="object 14"/>
          <p:cNvSpPr/>
          <p:nvPr/>
        </p:nvSpPr>
        <p:spPr>
          <a:xfrm>
            <a:off x="3385204" y="2992924"/>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5" name="object 15"/>
          <p:cNvSpPr/>
          <p:nvPr/>
        </p:nvSpPr>
        <p:spPr>
          <a:xfrm>
            <a:off x="3958580" y="2992924"/>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6" name="object 16"/>
          <p:cNvSpPr txBox="1"/>
          <p:nvPr/>
        </p:nvSpPr>
        <p:spPr>
          <a:xfrm>
            <a:off x="1060909" y="3055392"/>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6</a:t>
            </a:r>
            <a:endParaRPr sz="500">
              <a:latin typeface="Arial"/>
              <a:cs typeface="Arial"/>
            </a:endParaRPr>
          </a:p>
        </p:txBody>
      </p:sp>
      <p:sp>
        <p:nvSpPr>
          <p:cNvPr id="17" name="object 17"/>
          <p:cNvSpPr txBox="1"/>
          <p:nvPr/>
        </p:nvSpPr>
        <p:spPr>
          <a:xfrm>
            <a:off x="1634339" y="3055392"/>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8</a:t>
            </a:r>
            <a:endParaRPr sz="500">
              <a:latin typeface="Arial"/>
              <a:cs typeface="Arial"/>
            </a:endParaRPr>
          </a:p>
        </p:txBody>
      </p:sp>
      <p:sp>
        <p:nvSpPr>
          <p:cNvPr id="18" name="object 18"/>
          <p:cNvSpPr txBox="1"/>
          <p:nvPr/>
        </p:nvSpPr>
        <p:spPr>
          <a:xfrm>
            <a:off x="2189679" y="3055392"/>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10</a:t>
            </a:r>
            <a:endParaRPr sz="500">
              <a:latin typeface="Arial"/>
              <a:cs typeface="Arial"/>
            </a:endParaRPr>
          </a:p>
        </p:txBody>
      </p:sp>
      <p:sp>
        <p:nvSpPr>
          <p:cNvPr id="19" name="object 19"/>
          <p:cNvSpPr txBox="1"/>
          <p:nvPr/>
        </p:nvSpPr>
        <p:spPr>
          <a:xfrm>
            <a:off x="2763056" y="3055392"/>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12</a:t>
            </a:r>
            <a:endParaRPr sz="500">
              <a:latin typeface="Arial"/>
              <a:cs typeface="Arial"/>
            </a:endParaRPr>
          </a:p>
        </p:txBody>
      </p:sp>
      <p:sp>
        <p:nvSpPr>
          <p:cNvPr id="20" name="object 20"/>
          <p:cNvSpPr txBox="1"/>
          <p:nvPr/>
        </p:nvSpPr>
        <p:spPr>
          <a:xfrm>
            <a:off x="3336486" y="3055392"/>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14</a:t>
            </a:r>
            <a:endParaRPr sz="500">
              <a:latin typeface="Arial"/>
              <a:cs typeface="Arial"/>
            </a:endParaRPr>
          </a:p>
        </p:txBody>
      </p:sp>
      <p:sp>
        <p:nvSpPr>
          <p:cNvPr id="21" name="object 21"/>
          <p:cNvSpPr txBox="1"/>
          <p:nvPr/>
        </p:nvSpPr>
        <p:spPr>
          <a:xfrm>
            <a:off x="3909862" y="3055392"/>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16</a:t>
            </a:r>
            <a:endParaRPr sz="500">
              <a:latin typeface="Arial"/>
              <a:cs typeface="Arial"/>
            </a:endParaRPr>
          </a:p>
        </p:txBody>
      </p:sp>
      <p:sp>
        <p:nvSpPr>
          <p:cNvPr id="22" name="object 22"/>
          <p:cNvSpPr/>
          <p:nvPr/>
        </p:nvSpPr>
        <p:spPr>
          <a:xfrm>
            <a:off x="678812" y="1947314"/>
            <a:ext cx="0" cy="1000125"/>
          </a:xfrm>
          <a:custGeom>
            <a:avLst/>
            <a:gdLst/>
            <a:ahLst/>
            <a:cxnLst/>
            <a:rect l="l" t="t" r="r" b="b"/>
            <a:pathLst>
              <a:path h="1000125">
                <a:moveTo>
                  <a:pt x="0" y="1000087"/>
                </a:moveTo>
                <a:lnTo>
                  <a:pt x="0" y="0"/>
                </a:lnTo>
              </a:path>
            </a:pathLst>
          </a:custGeom>
          <a:ln w="4050">
            <a:solidFill>
              <a:srgbClr val="000000"/>
            </a:solidFill>
          </a:ln>
        </p:spPr>
        <p:txBody>
          <a:bodyPr wrap="square" lIns="0" tIns="0" rIns="0" bIns="0" rtlCol="0"/>
          <a:lstStyle/>
          <a:p>
            <a:endParaRPr/>
          </a:p>
        </p:txBody>
      </p:sp>
      <p:sp>
        <p:nvSpPr>
          <p:cNvPr id="23" name="object 23"/>
          <p:cNvSpPr/>
          <p:nvPr/>
        </p:nvSpPr>
        <p:spPr>
          <a:xfrm>
            <a:off x="639932" y="294740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4" name="object 24"/>
          <p:cNvSpPr/>
          <p:nvPr/>
        </p:nvSpPr>
        <p:spPr>
          <a:xfrm>
            <a:off x="639932" y="2697379"/>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5" name="object 25"/>
          <p:cNvSpPr/>
          <p:nvPr/>
        </p:nvSpPr>
        <p:spPr>
          <a:xfrm>
            <a:off x="639932" y="2447358"/>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6" name="object 26"/>
          <p:cNvSpPr/>
          <p:nvPr/>
        </p:nvSpPr>
        <p:spPr>
          <a:xfrm>
            <a:off x="639932" y="2197336"/>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7" name="object 27"/>
          <p:cNvSpPr/>
          <p:nvPr/>
        </p:nvSpPr>
        <p:spPr>
          <a:xfrm>
            <a:off x="639932" y="1947314"/>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8" name="object 28"/>
          <p:cNvSpPr txBox="1"/>
          <p:nvPr/>
        </p:nvSpPr>
        <p:spPr>
          <a:xfrm>
            <a:off x="514137" y="2916699"/>
            <a:ext cx="97790" cy="61594"/>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0</a:t>
            </a:r>
            <a:endParaRPr sz="500">
              <a:latin typeface="Arial"/>
              <a:cs typeface="Arial"/>
            </a:endParaRPr>
          </a:p>
        </p:txBody>
      </p:sp>
      <p:sp>
        <p:nvSpPr>
          <p:cNvPr id="29" name="object 29"/>
          <p:cNvSpPr txBox="1"/>
          <p:nvPr/>
        </p:nvSpPr>
        <p:spPr>
          <a:xfrm>
            <a:off x="514137" y="2648620"/>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20</a:t>
            </a:r>
            <a:endParaRPr sz="500">
              <a:latin typeface="Arial"/>
              <a:cs typeface="Arial"/>
            </a:endParaRPr>
          </a:p>
        </p:txBody>
      </p:sp>
      <p:sp>
        <p:nvSpPr>
          <p:cNvPr id="30" name="object 30"/>
          <p:cNvSpPr txBox="1"/>
          <p:nvPr/>
        </p:nvSpPr>
        <p:spPr>
          <a:xfrm>
            <a:off x="514137" y="2398598"/>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40</a:t>
            </a:r>
            <a:endParaRPr sz="500">
              <a:latin typeface="Arial"/>
              <a:cs typeface="Arial"/>
            </a:endParaRPr>
          </a:p>
        </p:txBody>
      </p:sp>
      <p:sp>
        <p:nvSpPr>
          <p:cNvPr id="31" name="object 31"/>
          <p:cNvSpPr txBox="1"/>
          <p:nvPr/>
        </p:nvSpPr>
        <p:spPr>
          <a:xfrm>
            <a:off x="514137" y="2148576"/>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60</a:t>
            </a:r>
            <a:endParaRPr sz="500">
              <a:latin typeface="Arial"/>
              <a:cs typeface="Arial"/>
            </a:endParaRPr>
          </a:p>
        </p:txBody>
      </p:sp>
      <p:sp>
        <p:nvSpPr>
          <p:cNvPr id="32" name="object 32"/>
          <p:cNvSpPr txBox="1"/>
          <p:nvPr/>
        </p:nvSpPr>
        <p:spPr>
          <a:xfrm>
            <a:off x="514137" y="1898554"/>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80</a:t>
            </a:r>
            <a:endParaRPr sz="500">
              <a:latin typeface="Arial"/>
              <a:cs typeface="Arial"/>
            </a:endParaRPr>
          </a:p>
        </p:txBody>
      </p:sp>
      <p:sp>
        <p:nvSpPr>
          <p:cNvPr id="33" name="object 33"/>
          <p:cNvSpPr/>
          <p:nvPr/>
        </p:nvSpPr>
        <p:spPr>
          <a:xfrm>
            <a:off x="804957" y="2909871"/>
            <a:ext cx="287020" cy="38100"/>
          </a:xfrm>
          <a:custGeom>
            <a:avLst/>
            <a:gdLst/>
            <a:ahLst/>
            <a:cxnLst/>
            <a:rect l="l" t="t" r="r" b="b"/>
            <a:pathLst>
              <a:path w="287019" h="38100">
                <a:moveTo>
                  <a:pt x="0" y="37530"/>
                </a:moveTo>
                <a:lnTo>
                  <a:pt x="286688" y="37530"/>
                </a:lnTo>
                <a:lnTo>
                  <a:pt x="286688" y="0"/>
                </a:lnTo>
                <a:lnTo>
                  <a:pt x="0" y="0"/>
                </a:lnTo>
                <a:lnTo>
                  <a:pt x="0" y="37530"/>
                </a:lnTo>
                <a:close/>
              </a:path>
            </a:pathLst>
          </a:custGeom>
          <a:ln w="4050">
            <a:solidFill>
              <a:srgbClr val="000000"/>
            </a:solidFill>
          </a:ln>
        </p:spPr>
        <p:txBody>
          <a:bodyPr wrap="square" lIns="0" tIns="0" rIns="0" bIns="0" rtlCol="0"/>
          <a:lstStyle/>
          <a:p>
            <a:endParaRPr/>
          </a:p>
        </p:txBody>
      </p:sp>
      <p:sp>
        <p:nvSpPr>
          <p:cNvPr id="34" name="object 34"/>
          <p:cNvSpPr/>
          <p:nvPr/>
        </p:nvSpPr>
        <p:spPr>
          <a:xfrm>
            <a:off x="1091645" y="2947401"/>
            <a:ext cx="287020" cy="0"/>
          </a:xfrm>
          <a:custGeom>
            <a:avLst/>
            <a:gdLst/>
            <a:ahLst/>
            <a:cxnLst/>
            <a:rect l="l" t="t" r="r" b="b"/>
            <a:pathLst>
              <a:path w="287019">
                <a:moveTo>
                  <a:pt x="0" y="0"/>
                </a:moveTo>
                <a:lnTo>
                  <a:pt x="286688" y="0"/>
                </a:lnTo>
                <a:lnTo>
                  <a:pt x="0" y="0"/>
                </a:lnTo>
                <a:close/>
              </a:path>
            </a:pathLst>
          </a:custGeom>
          <a:ln w="4050">
            <a:solidFill>
              <a:srgbClr val="000000"/>
            </a:solidFill>
          </a:ln>
        </p:spPr>
        <p:txBody>
          <a:bodyPr wrap="square" lIns="0" tIns="0" rIns="0" bIns="0" rtlCol="0"/>
          <a:lstStyle/>
          <a:p>
            <a:endParaRPr/>
          </a:p>
        </p:txBody>
      </p:sp>
      <p:sp>
        <p:nvSpPr>
          <p:cNvPr id="35" name="object 35"/>
          <p:cNvSpPr/>
          <p:nvPr/>
        </p:nvSpPr>
        <p:spPr>
          <a:xfrm>
            <a:off x="1376308" y="2941137"/>
            <a:ext cx="290830" cy="0"/>
          </a:xfrm>
          <a:custGeom>
            <a:avLst/>
            <a:gdLst/>
            <a:ahLst/>
            <a:cxnLst/>
            <a:rect l="l" t="t" r="r" b="b"/>
            <a:pathLst>
              <a:path w="290830">
                <a:moveTo>
                  <a:pt x="0" y="0"/>
                </a:moveTo>
                <a:lnTo>
                  <a:pt x="290738" y="0"/>
                </a:lnTo>
              </a:path>
            </a:pathLst>
          </a:custGeom>
          <a:ln w="16578">
            <a:solidFill>
              <a:srgbClr val="000000"/>
            </a:solidFill>
          </a:ln>
        </p:spPr>
        <p:txBody>
          <a:bodyPr wrap="square" lIns="0" tIns="0" rIns="0" bIns="0" rtlCol="0"/>
          <a:lstStyle/>
          <a:p>
            <a:endParaRPr/>
          </a:p>
        </p:txBody>
      </p:sp>
      <p:sp>
        <p:nvSpPr>
          <p:cNvPr id="36" name="object 36"/>
          <p:cNvSpPr/>
          <p:nvPr/>
        </p:nvSpPr>
        <p:spPr>
          <a:xfrm>
            <a:off x="1665021" y="2884869"/>
            <a:ext cx="287020" cy="62865"/>
          </a:xfrm>
          <a:custGeom>
            <a:avLst/>
            <a:gdLst/>
            <a:ahLst/>
            <a:cxnLst/>
            <a:rect l="l" t="t" r="r" b="b"/>
            <a:pathLst>
              <a:path w="287019" h="62864">
                <a:moveTo>
                  <a:pt x="0" y="62532"/>
                </a:moveTo>
                <a:lnTo>
                  <a:pt x="286688" y="62532"/>
                </a:lnTo>
                <a:lnTo>
                  <a:pt x="286688" y="0"/>
                </a:lnTo>
                <a:lnTo>
                  <a:pt x="0" y="0"/>
                </a:lnTo>
                <a:lnTo>
                  <a:pt x="0" y="62532"/>
                </a:lnTo>
                <a:close/>
              </a:path>
            </a:pathLst>
          </a:custGeom>
          <a:ln w="4050">
            <a:solidFill>
              <a:srgbClr val="000000"/>
            </a:solidFill>
          </a:ln>
        </p:spPr>
        <p:txBody>
          <a:bodyPr wrap="square" lIns="0" tIns="0" rIns="0" bIns="0" rtlCol="0"/>
          <a:lstStyle/>
          <a:p>
            <a:endParaRPr/>
          </a:p>
        </p:txBody>
      </p:sp>
      <p:sp>
        <p:nvSpPr>
          <p:cNvPr id="37" name="object 37"/>
          <p:cNvSpPr/>
          <p:nvPr/>
        </p:nvSpPr>
        <p:spPr>
          <a:xfrm>
            <a:off x="1951709" y="2422356"/>
            <a:ext cx="287020" cy="525145"/>
          </a:xfrm>
          <a:custGeom>
            <a:avLst/>
            <a:gdLst/>
            <a:ahLst/>
            <a:cxnLst/>
            <a:rect l="l" t="t" r="r" b="b"/>
            <a:pathLst>
              <a:path w="287019" h="525144">
                <a:moveTo>
                  <a:pt x="0" y="525045"/>
                </a:moveTo>
                <a:lnTo>
                  <a:pt x="286688" y="525045"/>
                </a:lnTo>
                <a:lnTo>
                  <a:pt x="286688" y="0"/>
                </a:lnTo>
                <a:lnTo>
                  <a:pt x="0" y="0"/>
                </a:lnTo>
                <a:lnTo>
                  <a:pt x="0" y="525045"/>
                </a:lnTo>
                <a:close/>
              </a:path>
            </a:pathLst>
          </a:custGeom>
          <a:ln w="4050">
            <a:solidFill>
              <a:srgbClr val="000000"/>
            </a:solidFill>
          </a:ln>
        </p:spPr>
        <p:txBody>
          <a:bodyPr wrap="square" lIns="0" tIns="0" rIns="0" bIns="0" rtlCol="0"/>
          <a:lstStyle/>
          <a:p>
            <a:endParaRPr/>
          </a:p>
        </p:txBody>
      </p:sp>
      <p:sp>
        <p:nvSpPr>
          <p:cNvPr id="38" name="object 38"/>
          <p:cNvSpPr/>
          <p:nvPr/>
        </p:nvSpPr>
        <p:spPr>
          <a:xfrm>
            <a:off x="2238398" y="1809775"/>
            <a:ext cx="287020" cy="1137920"/>
          </a:xfrm>
          <a:custGeom>
            <a:avLst/>
            <a:gdLst/>
            <a:ahLst/>
            <a:cxnLst/>
            <a:rect l="l" t="t" r="r" b="b"/>
            <a:pathLst>
              <a:path w="287019" h="1137920">
                <a:moveTo>
                  <a:pt x="0" y="1137626"/>
                </a:moveTo>
                <a:lnTo>
                  <a:pt x="286688" y="1137626"/>
                </a:lnTo>
                <a:lnTo>
                  <a:pt x="286688" y="0"/>
                </a:lnTo>
                <a:lnTo>
                  <a:pt x="0" y="0"/>
                </a:lnTo>
                <a:lnTo>
                  <a:pt x="0" y="1137626"/>
                </a:lnTo>
                <a:close/>
              </a:path>
            </a:pathLst>
          </a:custGeom>
          <a:ln w="4050">
            <a:solidFill>
              <a:srgbClr val="000000"/>
            </a:solidFill>
          </a:ln>
        </p:spPr>
        <p:txBody>
          <a:bodyPr wrap="square" lIns="0" tIns="0" rIns="0" bIns="0" rtlCol="0"/>
          <a:lstStyle/>
          <a:p>
            <a:endParaRPr/>
          </a:p>
        </p:txBody>
      </p:sp>
      <p:sp>
        <p:nvSpPr>
          <p:cNvPr id="39" name="object 39"/>
          <p:cNvSpPr/>
          <p:nvPr/>
        </p:nvSpPr>
        <p:spPr>
          <a:xfrm>
            <a:off x="2525140" y="2297345"/>
            <a:ext cx="287020" cy="650240"/>
          </a:xfrm>
          <a:custGeom>
            <a:avLst/>
            <a:gdLst/>
            <a:ahLst/>
            <a:cxnLst/>
            <a:rect l="l" t="t" r="r" b="b"/>
            <a:pathLst>
              <a:path w="287019" h="650239">
                <a:moveTo>
                  <a:pt x="0" y="650056"/>
                </a:moveTo>
                <a:lnTo>
                  <a:pt x="286688" y="650056"/>
                </a:lnTo>
                <a:lnTo>
                  <a:pt x="286688" y="0"/>
                </a:lnTo>
                <a:lnTo>
                  <a:pt x="0" y="0"/>
                </a:lnTo>
                <a:lnTo>
                  <a:pt x="0" y="650056"/>
                </a:lnTo>
                <a:close/>
              </a:path>
            </a:pathLst>
          </a:custGeom>
          <a:ln w="4050">
            <a:solidFill>
              <a:srgbClr val="000000"/>
            </a:solidFill>
          </a:ln>
        </p:spPr>
        <p:txBody>
          <a:bodyPr wrap="square" lIns="0" tIns="0" rIns="0" bIns="0" rtlCol="0"/>
          <a:lstStyle/>
          <a:p>
            <a:endParaRPr/>
          </a:p>
        </p:txBody>
      </p:sp>
      <p:sp>
        <p:nvSpPr>
          <p:cNvPr id="40" name="object 40"/>
          <p:cNvSpPr/>
          <p:nvPr/>
        </p:nvSpPr>
        <p:spPr>
          <a:xfrm>
            <a:off x="2811828" y="2834864"/>
            <a:ext cx="287020" cy="113030"/>
          </a:xfrm>
          <a:custGeom>
            <a:avLst/>
            <a:gdLst/>
            <a:ahLst/>
            <a:cxnLst/>
            <a:rect l="l" t="t" r="r" b="b"/>
            <a:pathLst>
              <a:path w="287019" h="113030">
                <a:moveTo>
                  <a:pt x="0" y="112536"/>
                </a:moveTo>
                <a:lnTo>
                  <a:pt x="286688" y="112536"/>
                </a:lnTo>
                <a:lnTo>
                  <a:pt x="286688" y="0"/>
                </a:lnTo>
                <a:lnTo>
                  <a:pt x="0" y="0"/>
                </a:lnTo>
                <a:lnTo>
                  <a:pt x="0" y="112536"/>
                </a:lnTo>
                <a:close/>
              </a:path>
            </a:pathLst>
          </a:custGeom>
          <a:ln w="4050">
            <a:solidFill>
              <a:srgbClr val="000000"/>
            </a:solidFill>
          </a:ln>
        </p:spPr>
        <p:txBody>
          <a:bodyPr wrap="square" lIns="0" tIns="0" rIns="0" bIns="0" rtlCol="0"/>
          <a:lstStyle/>
          <a:p>
            <a:endParaRPr/>
          </a:p>
        </p:txBody>
      </p:sp>
      <p:sp>
        <p:nvSpPr>
          <p:cNvPr id="41" name="object 41"/>
          <p:cNvSpPr/>
          <p:nvPr/>
        </p:nvSpPr>
        <p:spPr>
          <a:xfrm>
            <a:off x="3098516" y="2947401"/>
            <a:ext cx="287020" cy="0"/>
          </a:xfrm>
          <a:custGeom>
            <a:avLst/>
            <a:gdLst/>
            <a:ahLst/>
            <a:cxnLst/>
            <a:rect l="l" t="t" r="r" b="b"/>
            <a:pathLst>
              <a:path w="287020">
                <a:moveTo>
                  <a:pt x="0" y="0"/>
                </a:moveTo>
                <a:lnTo>
                  <a:pt x="286688" y="0"/>
                </a:lnTo>
                <a:lnTo>
                  <a:pt x="0" y="0"/>
                </a:lnTo>
                <a:close/>
              </a:path>
            </a:pathLst>
          </a:custGeom>
          <a:ln w="4050">
            <a:solidFill>
              <a:srgbClr val="000000"/>
            </a:solidFill>
          </a:ln>
        </p:spPr>
        <p:txBody>
          <a:bodyPr wrap="square" lIns="0" tIns="0" rIns="0" bIns="0" rtlCol="0"/>
          <a:lstStyle/>
          <a:p>
            <a:endParaRPr/>
          </a:p>
        </p:txBody>
      </p:sp>
      <p:sp>
        <p:nvSpPr>
          <p:cNvPr id="42" name="object 42"/>
          <p:cNvSpPr/>
          <p:nvPr/>
        </p:nvSpPr>
        <p:spPr>
          <a:xfrm>
            <a:off x="3383179" y="2941137"/>
            <a:ext cx="290830" cy="0"/>
          </a:xfrm>
          <a:custGeom>
            <a:avLst/>
            <a:gdLst/>
            <a:ahLst/>
            <a:cxnLst/>
            <a:rect l="l" t="t" r="r" b="b"/>
            <a:pathLst>
              <a:path w="290829">
                <a:moveTo>
                  <a:pt x="0" y="0"/>
                </a:moveTo>
                <a:lnTo>
                  <a:pt x="290738" y="0"/>
                </a:lnTo>
              </a:path>
            </a:pathLst>
          </a:custGeom>
          <a:ln w="16578">
            <a:solidFill>
              <a:srgbClr val="000000"/>
            </a:solidFill>
          </a:ln>
        </p:spPr>
        <p:txBody>
          <a:bodyPr wrap="square" lIns="0" tIns="0" rIns="0" bIns="0" rtlCol="0"/>
          <a:lstStyle/>
          <a:p>
            <a:endParaRPr/>
          </a:p>
        </p:txBody>
      </p:sp>
      <p:sp>
        <p:nvSpPr>
          <p:cNvPr id="43" name="object 43"/>
          <p:cNvSpPr/>
          <p:nvPr/>
        </p:nvSpPr>
        <p:spPr>
          <a:xfrm>
            <a:off x="3669867" y="2941137"/>
            <a:ext cx="290830" cy="0"/>
          </a:xfrm>
          <a:custGeom>
            <a:avLst/>
            <a:gdLst/>
            <a:ahLst/>
            <a:cxnLst/>
            <a:rect l="l" t="t" r="r" b="b"/>
            <a:pathLst>
              <a:path w="290829">
                <a:moveTo>
                  <a:pt x="0" y="0"/>
                </a:moveTo>
                <a:lnTo>
                  <a:pt x="290738" y="0"/>
                </a:lnTo>
              </a:path>
            </a:pathLst>
          </a:custGeom>
          <a:ln w="16578">
            <a:solidFill>
              <a:srgbClr val="000000"/>
            </a:solidFill>
          </a:ln>
        </p:spPr>
        <p:txBody>
          <a:bodyPr wrap="square" lIns="0" tIns="0" rIns="0" bIns="0" rtlCol="0"/>
          <a:lstStyle/>
          <a:p>
            <a:endParaRPr/>
          </a:p>
        </p:txBody>
      </p:sp>
      <p:sp>
        <p:nvSpPr>
          <p:cNvPr id="44" name="object 44"/>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7</a:t>
            </a:r>
            <a:endParaRPr sz="1100">
              <a:latin typeface="Calibri"/>
              <a:cs typeface="Calibri"/>
            </a:endParaRPr>
          </a:p>
        </p:txBody>
      </p:sp>
    </p:spTree>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629535" cy="244475"/>
          </a:xfrm>
          <a:prstGeom prst="rect">
            <a:avLst/>
          </a:prstGeom>
        </p:spPr>
        <p:txBody>
          <a:bodyPr vert="horz" wrap="square" lIns="0" tIns="17145" rIns="0" bIns="0" rtlCol="0">
            <a:spAutoFit/>
          </a:bodyPr>
          <a:lstStyle/>
          <a:p>
            <a:pPr marL="12700">
              <a:lnSpc>
                <a:spcPct val="100000"/>
              </a:lnSpc>
              <a:spcBef>
                <a:spcPts val="135"/>
              </a:spcBef>
            </a:pPr>
            <a:r>
              <a:rPr spc="5" dirty="0"/>
              <a:t>Гистограмма </a:t>
            </a:r>
            <a:r>
              <a:rPr spc="-35" dirty="0"/>
              <a:t>порождает</a:t>
            </a:r>
            <a:r>
              <a:rPr spc="-50" dirty="0"/>
              <a:t> </a:t>
            </a:r>
            <a:r>
              <a:rPr spc="-10" dirty="0"/>
              <a:t>гипотезы</a:t>
            </a:r>
          </a:p>
        </p:txBody>
      </p:sp>
      <p:sp>
        <p:nvSpPr>
          <p:cNvPr id="3" name="object 3"/>
          <p:cNvSpPr txBox="1"/>
          <p:nvPr/>
        </p:nvSpPr>
        <p:spPr>
          <a:xfrm>
            <a:off x="322046" y="37672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95" dirty="0">
                <a:solidFill>
                  <a:srgbClr val="214987"/>
                </a:solidFill>
                <a:latin typeface="Times New Roman"/>
                <a:cs typeface="Times New Roman"/>
              </a:rPr>
              <a:t>hist</a:t>
            </a:r>
            <a:r>
              <a:rPr sz="1100" spc="95" dirty="0">
                <a:latin typeface="Times New Roman"/>
                <a:cs typeface="Times New Roman"/>
              </a:rPr>
              <a:t>(swiss</a:t>
            </a:r>
            <a:r>
              <a:rPr sz="1100" spc="95" dirty="0">
                <a:solidFill>
                  <a:srgbClr val="0000CE"/>
                </a:solidFill>
                <a:latin typeface="Times New Roman"/>
                <a:cs typeface="Times New Roman"/>
              </a:rPr>
              <a:t>.02</a:t>
            </a:r>
            <a:r>
              <a:rPr sz="1100" spc="95" dirty="0">
                <a:latin typeface="Times New Roman"/>
                <a:cs typeface="Times New Roman"/>
              </a:rPr>
              <a:t>$Diag)</a:t>
            </a:r>
            <a:endParaRPr sz="1100">
              <a:latin typeface="Times New Roman"/>
              <a:cs typeface="Times New Roman"/>
            </a:endParaRPr>
          </a:p>
        </p:txBody>
      </p:sp>
      <p:sp>
        <p:nvSpPr>
          <p:cNvPr id="4" name="object 4"/>
          <p:cNvSpPr txBox="1"/>
          <p:nvPr/>
        </p:nvSpPr>
        <p:spPr>
          <a:xfrm>
            <a:off x="1779530" y="797982"/>
            <a:ext cx="970915" cy="111125"/>
          </a:xfrm>
          <a:prstGeom prst="rect">
            <a:avLst/>
          </a:prstGeom>
        </p:spPr>
        <p:txBody>
          <a:bodyPr vert="horz" wrap="square" lIns="0" tIns="13970" rIns="0" bIns="0" rtlCol="0">
            <a:spAutoFit/>
          </a:bodyPr>
          <a:lstStyle/>
          <a:p>
            <a:pPr marL="12700">
              <a:lnSpc>
                <a:spcPct val="100000"/>
              </a:lnSpc>
              <a:spcBef>
                <a:spcPts val="110"/>
              </a:spcBef>
            </a:pPr>
            <a:r>
              <a:rPr sz="550" b="1" spc="5" dirty="0">
                <a:latin typeface="Arial"/>
                <a:cs typeface="Arial"/>
              </a:rPr>
              <a:t>Histogram of</a:t>
            </a:r>
            <a:r>
              <a:rPr sz="550" b="1" spc="-25" dirty="0">
                <a:latin typeface="Arial"/>
                <a:cs typeface="Arial"/>
              </a:rPr>
              <a:t> </a:t>
            </a:r>
            <a:r>
              <a:rPr sz="550" b="1" dirty="0">
                <a:latin typeface="Arial"/>
                <a:cs typeface="Arial"/>
              </a:rPr>
              <a:t>swiss.02$Diag</a:t>
            </a:r>
            <a:endParaRPr sz="550">
              <a:latin typeface="Arial"/>
              <a:cs typeface="Arial"/>
            </a:endParaRPr>
          </a:p>
        </p:txBody>
      </p:sp>
      <p:sp>
        <p:nvSpPr>
          <p:cNvPr id="5" name="object 5"/>
          <p:cNvSpPr txBox="1"/>
          <p:nvPr/>
        </p:nvSpPr>
        <p:spPr>
          <a:xfrm>
            <a:off x="2055853" y="3101415"/>
            <a:ext cx="418465" cy="99060"/>
          </a:xfrm>
          <a:prstGeom prst="rect">
            <a:avLst/>
          </a:prstGeom>
        </p:spPr>
        <p:txBody>
          <a:bodyPr vert="horz" wrap="square" lIns="0" tIns="16510" rIns="0" bIns="0" rtlCol="0">
            <a:spAutoFit/>
          </a:bodyPr>
          <a:lstStyle/>
          <a:p>
            <a:pPr marL="12700">
              <a:lnSpc>
                <a:spcPct val="100000"/>
              </a:lnSpc>
              <a:spcBef>
                <a:spcPts val="130"/>
              </a:spcBef>
            </a:pPr>
            <a:r>
              <a:rPr sz="450" spc="10" dirty="0">
                <a:latin typeface="Arial"/>
                <a:cs typeface="Arial"/>
              </a:rPr>
              <a:t>swiss.02$Diag</a:t>
            </a:r>
            <a:endParaRPr sz="450">
              <a:latin typeface="Arial"/>
              <a:cs typeface="Arial"/>
            </a:endParaRPr>
          </a:p>
        </p:txBody>
      </p:sp>
      <p:sp>
        <p:nvSpPr>
          <p:cNvPr id="6" name="object 6"/>
          <p:cNvSpPr txBox="1"/>
          <p:nvPr/>
        </p:nvSpPr>
        <p:spPr>
          <a:xfrm>
            <a:off x="357962" y="1794669"/>
            <a:ext cx="93980" cy="31432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Frequency</a:t>
            </a:r>
            <a:endParaRPr sz="450">
              <a:latin typeface="Arial"/>
              <a:cs typeface="Arial"/>
            </a:endParaRPr>
          </a:p>
        </p:txBody>
      </p:sp>
      <p:sp>
        <p:nvSpPr>
          <p:cNvPr id="7" name="object 7"/>
          <p:cNvSpPr/>
          <p:nvPr/>
        </p:nvSpPr>
        <p:spPr>
          <a:xfrm>
            <a:off x="1076366" y="2896761"/>
            <a:ext cx="2377440" cy="0"/>
          </a:xfrm>
          <a:custGeom>
            <a:avLst/>
            <a:gdLst/>
            <a:ahLst/>
            <a:cxnLst/>
            <a:rect l="l" t="t" r="r" b="b"/>
            <a:pathLst>
              <a:path w="2377440">
                <a:moveTo>
                  <a:pt x="0" y="0"/>
                </a:moveTo>
                <a:lnTo>
                  <a:pt x="2377054" y="0"/>
                </a:lnTo>
              </a:path>
            </a:pathLst>
          </a:custGeom>
          <a:ln w="3815">
            <a:solidFill>
              <a:srgbClr val="000000"/>
            </a:solidFill>
          </a:ln>
        </p:spPr>
        <p:txBody>
          <a:bodyPr wrap="square" lIns="0" tIns="0" rIns="0" bIns="0" rtlCol="0"/>
          <a:lstStyle/>
          <a:p>
            <a:endParaRPr/>
          </a:p>
        </p:txBody>
      </p:sp>
      <p:sp>
        <p:nvSpPr>
          <p:cNvPr id="8" name="object 8"/>
          <p:cNvSpPr/>
          <p:nvPr/>
        </p:nvSpPr>
        <p:spPr>
          <a:xfrm>
            <a:off x="1076366"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9" name="object 9"/>
          <p:cNvSpPr/>
          <p:nvPr/>
        </p:nvSpPr>
        <p:spPr>
          <a:xfrm>
            <a:off x="1670630"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0" name="object 10"/>
          <p:cNvSpPr/>
          <p:nvPr/>
        </p:nvSpPr>
        <p:spPr>
          <a:xfrm>
            <a:off x="2264894"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1" name="object 11"/>
          <p:cNvSpPr/>
          <p:nvPr/>
        </p:nvSpPr>
        <p:spPr>
          <a:xfrm>
            <a:off x="2859158"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2" name="object 12"/>
          <p:cNvSpPr/>
          <p:nvPr/>
        </p:nvSpPr>
        <p:spPr>
          <a:xfrm>
            <a:off x="3453421"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3" name="object 13"/>
          <p:cNvSpPr txBox="1"/>
          <p:nvPr/>
        </p:nvSpPr>
        <p:spPr>
          <a:xfrm>
            <a:off x="1012737" y="2954884"/>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138</a:t>
            </a:r>
            <a:endParaRPr sz="450">
              <a:latin typeface="Arial"/>
              <a:cs typeface="Arial"/>
            </a:endParaRPr>
          </a:p>
        </p:txBody>
      </p:sp>
      <p:sp>
        <p:nvSpPr>
          <p:cNvPr id="14" name="object 14"/>
          <p:cNvSpPr txBox="1"/>
          <p:nvPr/>
        </p:nvSpPr>
        <p:spPr>
          <a:xfrm>
            <a:off x="1607000" y="2954884"/>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139</a:t>
            </a:r>
            <a:endParaRPr sz="450">
              <a:latin typeface="Arial"/>
              <a:cs typeface="Arial"/>
            </a:endParaRPr>
          </a:p>
        </p:txBody>
      </p:sp>
      <p:sp>
        <p:nvSpPr>
          <p:cNvPr id="15" name="object 15"/>
          <p:cNvSpPr txBox="1"/>
          <p:nvPr/>
        </p:nvSpPr>
        <p:spPr>
          <a:xfrm>
            <a:off x="2201264" y="2954884"/>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140</a:t>
            </a:r>
            <a:endParaRPr sz="450">
              <a:latin typeface="Arial"/>
              <a:cs typeface="Arial"/>
            </a:endParaRPr>
          </a:p>
        </p:txBody>
      </p:sp>
      <p:sp>
        <p:nvSpPr>
          <p:cNvPr id="16" name="object 16"/>
          <p:cNvSpPr txBox="1"/>
          <p:nvPr/>
        </p:nvSpPr>
        <p:spPr>
          <a:xfrm>
            <a:off x="2795528" y="2954884"/>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141</a:t>
            </a:r>
            <a:endParaRPr sz="450">
              <a:latin typeface="Arial"/>
              <a:cs typeface="Arial"/>
            </a:endParaRPr>
          </a:p>
        </p:txBody>
      </p:sp>
      <p:sp>
        <p:nvSpPr>
          <p:cNvPr id="17" name="object 17"/>
          <p:cNvSpPr txBox="1"/>
          <p:nvPr/>
        </p:nvSpPr>
        <p:spPr>
          <a:xfrm>
            <a:off x="3389791" y="2954884"/>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142</a:t>
            </a:r>
            <a:endParaRPr sz="450">
              <a:latin typeface="Arial"/>
              <a:cs typeface="Arial"/>
            </a:endParaRPr>
          </a:p>
        </p:txBody>
      </p:sp>
      <p:sp>
        <p:nvSpPr>
          <p:cNvPr id="18" name="object 18"/>
          <p:cNvSpPr/>
          <p:nvPr/>
        </p:nvSpPr>
        <p:spPr>
          <a:xfrm>
            <a:off x="660382" y="1076523"/>
            <a:ext cx="0" cy="1750695"/>
          </a:xfrm>
          <a:custGeom>
            <a:avLst/>
            <a:gdLst/>
            <a:ahLst/>
            <a:cxnLst/>
            <a:rect l="l" t="t" r="r" b="b"/>
            <a:pathLst>
              <a:path h="1750695">
                <a:moveTo>
                  <a:pt x="0" y="1750228"/>
                </a:moveTo>
                <a:lnTo>
                  <a:pt x="0" y="0"/>
                </a:lnTo>
              </a:path>
            </a:pathLst>
          </a:custGeom>
          <a:ln w="3815">
            <a:solidFill>
              <a:srgbClr val="000000"/>
            </a:solidFill>
          </a:ln>
        </p:spPr>
        <p:txBody>
          <a:bodyPr wrap="square" lIns="0" tIns="0" rIns="0" bIns="0" rtlCol="0"/>
          <a:lstStyle/>
          <a:p>
            <a:endParaRPr/>
          </a:p>
        </p:txBody>
      </p:sp>
      <p:sp>
        <p:nvSpPr>
          <p:cNvPr id="19" name="object 19"/>
          <p:cNvSpPr/>
          <p:nvPr/>
        </p:nvSpPr>
        <p:spPr>
          <a:xfrm>
            <a:off x="623749" y="2826752"/>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0" name="object 20"/>
          <p:cNvSpPr/>
          <p:nvPr/>
        </p:nvSpPr>
        <p:spPr>
          <a:xfrm>
            <a:off x="623749" y="2389195"/>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1" name="object 21"/>
          <p:cNvSpPr/>
          <p:nvPr/>
        </p:nvSpPr>
        <p:spPr>
          <a:xfrm>
            <a:off x="623749" y="1951638"/>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2" name="object 22"/>
          <p:cNvSpPr/>
          <p:nvPr/>
        </p:nvSpPr>
        <p:spPr>
          <a:xfrm>
            <a:off x="623749" y="1514081"/>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3" name="object 23"/>
          <p:cNvSpPr/>
          <p:nvPr/>
        </p:nvSpPr>
        <p:spPr>
          <a:xfrm>
            <a:off x="623749" y="1076523"/>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4" name="object 24"/>
          <p:cNvSpPr txBox="1"/>
          <p:nvPr/>
        </p:nvSpPr>
        <p:spPr>
          <a:xfrm>
            <a:off x="504492" y="2797090"/>
            <a:ext cx="93980" cy="59690"/>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0</a:t>
            </a:r>
            <a:endParaRPr sz="450">
              <a:latin typeface="Arial"/>
              <a:cs typeface="Arial"/>
            </a:endParaRPr>
          </a:p>
        </p:txBody>
      </p:sp>
      <p:sp>
        <p:nvSpPr>
          <p:cNvPr id="25" name="object 25"/>
          <p:cNvSpPr txBox="1"/>
          <p:nvPr/>
        </p:nvSpPr>
        <p:spPr>
          <a:xfrm>
            <a:off x="504492" y="2342520"/>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10</a:t>
            </a:r>
            <a:endParaRPr sz="450">
              <a:latin typeface="Arial"/>
              <a:cs typeface="Arial"/>
            </a:endParaRPr>
          </a:p>
        </p:txBody>
      </p:sp>
      <p:sp>
        <p:nvSpPr>
          <p:cNvPr id="26" name="object 26"/>
          <p:cNvSpPr txBox="1"/>
          <p:nvPr/>
        </p:nvSpPr>
        <p:spPr>
          <a:xfrm>
            <a:off x="504492" y="1904963"/>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20</a:t>
            </a:r>
            <a:endParaRPr sz="450">
              <a:latin typeface="Arial"/>
              <a:cs typeface="Arial"/>
            </a:endParaRPr>
          </a:p>
        </p:txBody>
      </p:sp>
      <p:sp>
        <p:nvSpPr>
          <p:cNvPr id="27" name="object 27"/>
          <p:cNvSpPr txBox="1"/>
          <p:nvPr/>
        </p:nvSpPr>
        <p:spPr>
          <a:xfrm>
            <a:off x="504492" y="1467405"/>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30</a:t>
            </a:r>
            <a:endParaRPr sz="450">
              <a:latin typeface="Arial"/>
              <a:cs typeface="Arial"/>
            </a:endParaRPr>
          </a:p>
        </p:txBody>
      </p:sp>
      <p:sp>
        <p:nvSpPr>
          <p:cNvPr id="28" name="object 28"/>
          <p:cNvSpPr txBox="1"/>
          <p:nvPr/>
        </p:nvSpPr>
        <p:spPr>
          <a:xfrm>
            <a:off x="504492" y="1029848"/>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40</a:t>
            </a:r>
            <a:endParaRPr sz="450">
              <a:latin typeface="Arial"/>
              <a:cs typeface="Arial"/>
            </a:endParaRPr>
          </a:p>
        </p:txBody>
      </p:sp>
      <p:sp>
        <p:nvSpPr>
          <p:cNvPr id="29" name="object 29"/>
          <p:cNvSpPr/>
          <p:nvPr/>
        </p:nvSpPr>
        <p:spPr>
          <a:xfrm>
            <a:off x="779235" y="2695485"/>
            <a:ext cx="297180" cy="131445"/>
          </a:xfrm>
          <a:custGeom>
            <a:avLst/>
            <a:gdLst/>
            <a:ahLst/>
            <a:cxnLst/>
            <a:rect l="l" t="t" r="r" b="b"/>
            <a:pathLst>
              <a:path w="297180" h="131444">
                <a:moveTo>
                  <a:pt x="0" y="131267"/>
                </a:moveTo>
                <a:lnTo>
                  <a:pt x="297131" y="131267"/>
                </a:lnTo>
                <a:lnTo>
                  <a:pt x="297131" y="0"/>
                </a:lnTo>
                <a:lnTo>
                  <a:pt x="0" y="0"/>
                </a:lnTo>
                <a:lnTo>
                  <a:pt x="0" y="131267"/>
                </a:lnTo>
                <a:close/>
              </a:path>
            </a:pathLst>
          </a:custGeom>
          <a:ln w="3815">
            <a:solidFill>
              <a:srgbClr val="000000"/>
            </a:solidFill>
          </a:ln>
        </p:spPr>
        <p:txBody>
          <a:bodyPr wrap="square" lIns="0" tIns="0" rIns="0" bIns="0" rtlCol="0"/>
          <a:lstStyle/>
          <a:p>
            <a:endParaRPr/>
          </a:p>
        </p:txBody>
      </p:sp>
      <p:sp>
        <p:nvSpPr>
          <p:cNvPr id="30" name="object 30"/>
          <p:cNvSpPr/>
          <p:nvPr/>
        </p:nvSpPr>
        <p:spPr>
          <a:xfrm>
            <a:off x="1076366" y="2564218"/>
            <a:ext cx="297180" cy="262890"/>
          </a:xfrm>
          <a:custGeom>
            <a:avLst/>
            <a:gdLst/>
            <a:ahLst/>
            <a:cxnLst/>
            <a:rect l="l" t="t" r="r" b="b"/>
            <a:pathLst>
              <a:path w="297180" h="262889">
                <a:moveTo>
                  <a:pt x="0" y="262534"/>
                </a:moveTo>
                <a:lnTo>
                  <a:pt x="297131" y="262534"/>
                </a:lnTo>
                <a:lnTo>
                  <a:pt x="297131" y="0"/>
                </a:lnTo>
                <a:lnTo>
                  <a:pt x="0" y="0"/>
                </a:lnTo>
                <a:lnTo>
                  <a:pt x="0" y="262534"/>
                </a:lnTo>
                <a:close/>
              </a:path>
            </a:pathLst>
          </a:custGeom>
          <a:ln w="3815">
            <a:solidFill>
              <a:srgbClr val="000000"/>
            </a:solidFill>
          </a:ln>
        </p:spPr>
        <p:txBody>
          <a:bodyPr wrap="square" lIns="0" tIns="0" rIns="0" bIns="0" rtlCol="0"/>
          <a:lstStyle/>
          <a:p>
            <a:endParaRPr/>
          </a:p>
        </p:txBody>
      </p:sp>
      <p:sp>
        <p:nvSpPr>
          <p:cNvPr id="31" name="object 31"/>
          <p:cNvSpPr/>
          <p:nvPr/>
        </p:nvSpPr>
        <p:spPr>
          <a:xfrm>
            <a:off x="1373498" y="2564218"/>
            <a:ext cx="297180" cy="262890"/>
          </a:xfrm>
          <a:custGeom>
            <a:avLst/>
            <a:gdLst/>
            <a:ahLst/>
            <a:cxnLst/>
            <a:rect l="l" t="t" r="r" b="b"/>
            <a:pathLst>
              <a:path w="297180" h="262889">
                <a:moveTo>
                  <a:pt x="0" y="262534"/>
                </a:moveTo>
                <a:lnTo>
                  <a:pt x="297131" y="262534"/>
                </a:lnTo>
                <a:lnTo>
                  <a:pt x="297131" y="0"/>
                </a:lnTo>
                <a:lnTo>
                  <a:pt x="0" y="0"/>
                </a:lnTo>
                <a:lnTo>
                  <a:pt x="0" y="262534"/>
                </a:lnTo>
                <a:close/>
              </a:path>
            </a:pathLst>
          </a:custGeom>
          <a:ln w="3815">
            <a:solidFill>
              <a:srgbClr val="000000"/>
            </a:solidFill>
          </a:ln>
        </p:spPr>
        <p:txBody>
          <a:bodyPr wrap="square" lIns="0" tIns="0" rIns="0" bIns="0" rtlCol="0"/>
          <a:lstStyle/>
          <a:p>
            <a:endParaRPr/>
          </a:p>
        </p:txBody>
      </p:sp>
      <p:sp>
        <p:nvSpPr>
          <p:cNvPr id="32" name="object 32"/>
          <p:cNvSpPr/>
          <p:nvPr/>
        </p:nvSpPr>
        <p:spPr>
          <a:xfrm>
            <a:off x="1670630" y="1251546"/>
            <a:ext cx="297180" cy="1575435"/>
          </a:xfrm>
          <a:custGeom>
            <a:avLst/>
            <a:gdLst/>
            <a:ahLst/>
            <a:cxnLst/>
            <a:rect l="l" t="t" r="r" b="b"/>
            <a:pathLst>
              <a:path w="297180" h="1575435">
                <a:moveTo>
                  <a:pt x="0" y="1575205"/>
                </a:moveTo>
                <a:lnTo>
                  <a:pt x="297131" y="1575205"/>
                </a:lnTo>
                <a:lnTo>
                  <a:pt x="297131" y="0"/>
                </a:lnTo>
                <a:lnTo>
                  <a:pt x="0" y="0"/>
                </a:lnTo>
                <a:lnTo>
                  <a:pt x="0" y="1575205"/>
                </a:lnTo>
                <a:close/>
              </a:path>
            </a:pathLst>
          </a:custGeom>
          <a:ln w="3815">
            <a:solidFill>
              <a:srgbClr val="000000"/>
            </a:solidFill>
          </a:ln>
        </p:spPr>
        <p:txBody>
          <a:bodyPr wrap="square" lIns="0" tIns="0" rIns="0" bIns="0" rtlCol="0"/>
          <a:lstStyle/>
          <a:p>
            <a:endParaRPr/>
          </a:p>
        </p:txBody>
      </p:sp>
      <p:sp>
        <p:nvSpPr>
          <p:cNvPr id="33" name="object 33"/>
          <p:cNvSpPr/>
          <p:nvPr/>
        </p:nvSpPr>
        <p:spPr>
          <a:xfrm>
            <a:off x="1967762" y="1076523"/>
            <a:ext cx="297180" cy="1750695"/>
          </a:xfrm>
          <a:custGeom>
            <a:avLst/>
            <a:gdLst/>
            <a:ahLst/>
            <a:cxnLst/>
            <a:rect l="l" t="t" r="r" b="b"/>
            <a:pathLst>
              <a:path w="297180" h="1750695">
                <a:moveTo>
                  <a:pt x="0" y="1750228"/>
                </a:moveTo>
                <a:lnTo>
                  <a:pt x="297131" y="1750228"/>
                </a:lnTo>
                <a:lnTo>
                  <a:pt x="297131" y="0"/>
                </a:lnTo>
                <a:lnTo>
                  <a:pt x="0" y="0"/>
                </a:lnTo>
                <a:lnTo>
                  <a:pt x="0" y="1750228"/>
                </a:lnTo>
                <a:close/>
              </a:path>
            </a:pathLst>
          </a:custGeom>
          <a:ln w="3815">
            <a:solidFill>
              <a:srgbClr val="000000"/>
            </a:solidFill>
          </a:ln>
        </p:spPr>
        <p:txBody>
          <a:bodyPr wrap="square" lIns="0" tIns="0" rIns="0" bIns="0" rtlCol="0"/>
          <a:lstStyle/>
          <a:p>
            <a:endParaRPr/>
          </a:p>
        </p:txBody>
      </p:sp>
      <p:sp>
        <p:nvSpPr>
          <p:cNvPr id="34" name="object 34"/>
          <p:cNvSpPr/>
          <p:nvPr/>
        </p:nvSpPr>
        <p:spPr>
          <a:xfrm>
            <a:off x="2264894" y="2432951"/>
            <a:ext cx="297180" cy="394335"/>
          </a:xfrm>
          <a:custGeom>
            <a:avLst/>
            <a:gdLst/>
            <a:ahLst/>
            <a:cxnLst/>
            <a:rect l="l" t="t" r="r" b="b"/>
            <a:pathLst>
              <a:path w="297180" h="394335">
                <a:moveTo>
                  <a:pt x="0" y="393801"/>
                </a:moveTo>
                <a:lnTo>
                  <a:pt x="297131" y="393801"/>
                </a:lnTo>
                <a:lnTo>
                  <a:pt x="297131" y="0"/>
                </a:lnTo>
                <a:lnTo>
                  <a:pt x="0" y="0"/>
                </a:lnTo>
                <a:lnTo>
                  <a:pt x="0" y="393801"/>
                </a:lnTo>
                <a:close/>
              </a:path>
            </a:pathLst>
          </a:custGeom>
          <a:ln w="3815">
            <a:solidFill>
              <a:srgbClr val="000000"/>
            </a:solidFill>
          </a:ln>
        </p:spPr>
        <p:txBody>
          <a:bodyPr wrap="square" lIns="0" tIns="0" rIns="0" bIns="0" rtlCol="0"/>
          <a:lstStyle/>
          <a:p>
            <a:endParaRPr/>
          </a:p>
        </p:txBody>
      </p:sp>
      <p:sp>
        <p:nvSpPr>
          <p:cNvPr id="35" name="object 35"/>
          <p:cNvSpPr/>
          <p:nvPr/>
        </p:nvSpPr>
        <p:spPr>
          <a:xfrm>
            <a:off x="2562026" y="2170416"/>
            <a:ext cx="297180" cy="656590"/>
          </a:xfrm>
          <a:custGeom>
            <a:avLst/>
            <a:gdLst/>
            <a:ahLst/>
            <a:cxnLst/>
            <a:rect l="l" t="t" r="r" b="b"/>
            <a:pathLst>
              <a:path w="297180" h="656589">
                <a:moveTo>
                  <a:pt x="0" y="656335"/>
                </a:moveTo>
                <a:lnTo>
                  <a:pt x="297131" y="656335"/>
                </a:lnTo>
                <a:lnTo>
                  <a:pt x="297131" y="0"/>
                </a:lnTo>
                <a:lnTo>
                  <a:pt x="0" y="0"/>
                </a:lnTo>
                <a:lnTo>
                  <a:pt x="0" y="656335"/>
                </a:lnTo>
                <a:close/>
              </a:path>
            </a:pathLst>
          </a:custGeom>
          <a:ln w="3815">
            <a:solidFill>
              <a:srgbClr val="000000"/>
            </a:solidFill>
          </a:ln>
        </p:spPr>
        <p:txBody>
          <a:bodyPr wrap="square" lIns="0" tIns="0" rIns="0" bIns="0" rtlCol="0"/>
          <a:lstStyle/>
          <a:p>
            <a:endParaRPr/>
          </a:p>
        </p:txBody>
      </p:sp>
      <p:sp>
        <p:nvSpPr>
          <p:cNvPr id="36" name="object 36"/>
          <p:cNvSpPr/>
          <p:nvPr/>
        </p:nvSpPr>
        <p:spPr>
          <a:xfrm>
            <a:off x="2859158" y="1207791"/>
            <a:ext cx="297180" cy="1619250"/>
          </a:xfrm>
          <a:custGeom>
            <a:avLst/>
            <a:gdLst/>
            <a:ahLst/>
            <a:cxnLst/>
            <a:rect l="l" t="t" r="r" b="b"/>
            <a:pathLst>
              <a:path w="297180" h="1619250">
                <a:moveTo>
                  <a:pt x="0" y="1618961"/>
                </a:moveTo>
                <a:lnTo>
                  <a:pt x="297131" y="1618961"/>
                </a:lnTo>
                <a:lnTo>
                  <a:pt x="297131" y="0"/>
                </a:lnTo>
                <a:lnTo>
                  <a:pt x="0" y="0"/>
                </a:lnTo>
                <a:lnTo>
                  <a:pt x="0" y="1618961"/>
                </a:lnTo>
                <a:close/>
              </a:path>
            </a:pathLst>
          </a:custGeom>
          <a:ln w="3815">
            <a:solidFill>
              <a:srgbClr val="000000"/>
            </a:solidFill>
          </a:ln>
        </p:spPr>
        <p:txBody>
          <a:bodyPr wrap="square" lIns="0" tIns="0" rIns="0" bIns="0" rtlCol="0"/>
          <a:lstStyle/>
          <a:p>
            <a:endParaRPr/>
          </a:p>
        </p:txBody>
      </p:sp>
      <p:sp>
        <p:nvSpPr>
          <p:cNvPr id="37" name="object 37"/>
          <p:cNvSpPr/>
          <p:nvPr/>
        </p:nvSpPr>
        <p:spPr>
          <a:xfrm>
            <a:off x="3156289" y="1120279"/>
            <a:ext cx="297180" cy="1706880"/>
          </a:xfrm>
          <a:custGeom>
            <a:avLst/>
            <a:gdLst/>
            <a:ahLst/>
            <a:cxnLst/>
            <a:rect l="l" t="t" r="r" b="b"/>
            <a:pathLst>
              <a:path w="297179" h="1706880">
                <a:moveTo>
                  <a:pt x="0" y="1706472"/>
                </a:moveTo>
                <a:lnTo>
                  <a:pt x="297131" y="1706472"/>
                </a:lnTo>
                <a:lnTo>
                  <a:pt x="297131" y="0"/>
                </a:lnTo>
                <a:lnTo>
                  <a:pt x="0" y="0"/>
                </a:lnTo>
                <a:lnTo>
                  <a:pt x="0" y="1706472"/>
                </a:lnTo>
                <a:close/>
              </a:path>
            </a:pathLst>
          </a:custGeom>
          <a:ln w="3815">
            <a:solidFill>
              <a:srgbClr val="000000"/>
            </a:solidFill>
          </a:ln>
        </p:spPr>
        <p:txBody>
          <a:bodyPr wrap="square" lIns="0" tIns="0" rIns="0" bIns="0" rtlCol="0"/>
          <a:lstStyle/>
          <a:p>
            <a:endParaRPr/>
          </a:p>
        </p:txBody>
      </p:sp>
      <p:sp>
        <p:nvSpPr>
          <p:cNvPr id="38" name="object 38"/>
          <p:cNvSpPr/>
          <p:nvPr/>
        </p:nvSpPr>
        <p:spPr>
          <a:xfrm>
            <a:off x="3453421" y="2432951"/>
            <a:ext cx="297180" cy="394335"/>
          </a:xfrm>
          <a:custGeom>
            <a:avLst/>
            <a:gdLst/>
            <a:ahLst/>
            <a:cxnLst/>
            <a:rect l="l" t="t" r="r" b="b"/>
            <a:pathLst>
              <a:path w="297179" h="394335">
                <a:moveTo>
                  <a:pt x="0" y="393801"/>
                </a:moveTo>
                <a:lnTo>
                  <a:pt x="297131" y="393801"/>
                </a:lnTo>
                <a:lnTo>
                  <a:pt x="297131" y="0"/>
                </a:lnTo>
                <a:lnTo>
                  <a:pt x="0" y="0"/>
                </a:lnTo>
                <a:lnTo>
                  <a:pt x="0" y="393801"/>
                </a:lnTo>
                <a:close/>
              </a:path>
            </a:pathLst>
          </a:custGeom>
          <a:ln w="3815">
            <a:solidFill>
              <a:srgbClr val="000000"/>
            </a:solidFill>
          </a:ln>
        </p:spPr>
        <p:txBody>
          <a:bodyPr wrap="square" lIns="0" tIns="0" rIns="0" bIns="0" rtlCol="0"/>
          <a:lstStyle/>
          <a:p>
            <a:endParaRPr/>
          </a:p>
        </p:txBody>
      </p:sp>
      <p:sp>
        <p:nvSpPr>
          <p:cNvPr id="39" name="object 39"/>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8</a:t>
            </a:r>
            <a:endParaRPr sz="1100">
              <a:latin typeface="Calibri"/>
              <a:cs typeface="Calibri"/>
            </a:endParaRPr>
          </a:p>
        </p:txBody>
      </p:sp>
    </p:spTree>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2</a:t>
            </a:fld>
            <a:endParaRPr spc="-20" dirty="0"/>
          </a:p>
        </p:txBody>
      </p:sp>
      <p:sp>
        <p:nvSpPr>
          <p:cNvPr id="2" name="object 2"/>
          <p:cNvSpPr txBox="1">
            <a:spLocks noGrp="1"/>
          </p:cNvSpPr>
          <p:nvPr>
            <p:ph type="title"/>
          </p:nvPr>
        </p:nvSpPr>
        <p:spPr>
          <a:xfrm>
            <a:off x="95300" y="74546"/>
            <a:ext cx="3797935" cy="244475"/>
          </a:xfrm>
          <a:prstGeom prst="rect">
            <a:avLst/>
          </a:prstGeom>
        </p:spPr>
        <p:txBody>
          <a:bodyPr vert="horz" wrap="square" lIns="0" tIns="17145" rIns="0" bIns="0" rtlCol="0">
            <a:spAutoFit/>
          </a:bodyPr>
          <a:lstStyle/>
          <a:p>
            <a:pPr marL="12700">
              <a:lnSpc>
                <a:spcPct val="100000"/>
              </a:lnSpc>
              <a:spcBef>
                <a:spcPts val="135"/>
              </a:spcBef>
            </a:pPr>
            <a:r>
              <a:rPr spc="25" dirty="0"/>
              <a:t>Data </a:t>
            </a:r>
            <a:r>
              <a:rPr spc="-10" dirty="0"/>
              <a:t>Mining </a:t>
            </a:r>
            <a:r>
              <a:rPr spc="365" dirty="0"/>
              <a:t>= </a:t>
            </a:r>
            <a:r>
              <a:rPr spc="-10" dirty="0"/>
              <a:t>Интеллектуальный </a:t>
            </a:r>
            <a:r>
              <a:rPr spc="-20" dirty="0"/>
              <a:t>анализ </a:t>
            </a:r>
            <a:r>
              <a:rPr spc="-25" dirty="0"/>
              <a:t>данных</a:t>
            </a:r>
          </a:p>
        </p:txBody>
      </p:sp>
      <p:sp>
        <p:nvSpPr>
          <p:cNvPr id="3" name="object 3"/>
          <p:cNvSpPr txBox="1"/>
          <p:nvPr/>
        </p:nvSpPr>
        <p:spPr>
          <a:xfrm>
            <a:off x="347294" y="737932"/>
            <a:ext cx="3932554" cy="1871980"/>
          </a:xfrm>
          <a:prstGeom prst="rect">
            <a:avLst/>
          </a:prstGeom>
        </p:spPr>
        <p:txBody>
          <a:bodyPr vert="horz" wrap="square" lIns="0" tIns="6985" rIns="0" bIns="0" rtlCol="0">
            <a:spAutoFit/>
          </a:bodyPr>
          <a:lstStyle/>
          <a:p>
            <a:pPr marL="12700" marR="40005" algn="just">
              <a:lnSpc>
                <a:spcPct val="102600"/>
              </a:lnSpc>
              <a:spcBef>
                <a:spcPts val="55"/>
              </a:spcBef>
            </a:pPr>
            <a:r>
              <a:rPr sz="1100" spc="20" dirty="0">
                <a:latin typeface="Calibri"/>
                <a:cs typeface="Calibri"/>
              </a:rPr>
              <a:t>Data </a:t>
            </a:r>
            <a:r>
              <a:rPr sz="1100" spc="-10" dirty="0">
                <a:latin typeface="Calibri"/>
                <a:cs typeface="Calibri"/>
              </a:rPr>
              <a:t>Mining </a:t>
            </a:r>
            <a:r>
              <a:rPr sz="1100" dirty="0">
                <a:latin typeface="Calibri"/>
                <a:cs typeface="Calibri"/>
              </a:rPr>
              <a:t>(интеллектуальный </a:t>
            </a:r>
            <a:r>
              <a:rPr sz="1100" spc="-10" dirty="0">
                <a:latin typeface="Calibri"/>
                <a:cs typeface="Calibri"/>
              </a:rPr>
              <a:t>анализ </a:t>
            </a:r>
            <a:r>
              <a:rPr sz="1100" dirty="0">
                <a:latin typeface="Calibri"/>
                <a:cs typeface="Calibri"/>
              </a:rPr>
              <a:t>данных) </a:t>
            </a:r>
            <a:r>
              <a:rPr sz="1100" spc="535" dirty="0">
                <a:latin typeface="Calibri"/>
                <a:cs typeface="Calibri"/>
              </a:rPr>
              <a:t>-</a:t>
            </a:r>
            <a:r>
              <a:rPr sz="1100" spc="25" dirty="0" err="1">
                <a:latin typeface="Calibri"/>
                <a:cs typeface="Calibri"/>
              </a:rPr>
              <a:t>часть</a:t>
            </a:r>
            <a:r>
              <a:rPr sz="1100" spc="25" dirty="0">
                <a:latin typeface="Calibri"/>
                <a:cs typeface="Calibri"/>
              </a:rPr>
              <a:t> </a:t>
            </a:r>
            <a:r>
              <a:rPr sz="1100" b="1" spc="15" dirty="0">
                <a:latin typeface="Calibri"/>
                <a:cs typeface="Calibri"/>
              </a:rPr>
              <a:t>науки  </a:t>
            </a:r>
            <a:r>
              <a:rPr sz="1100" b="1" spc="5" dirty="0">
                <a:latin typeface="Calibri"/>
                <a:cs typeface="Calibri"/>
              </a:rPr>
              <a:t>о </a:t>
            </a:r>
            <a:r>
              <a:rPr sz="1100" b="1" spc="30" dirty="0">
                <a:latin typeface="Calibri"/>
                <a:cs typeface="Calibri"/>
              </a:rPr>
              <a:t>данных </a:t>
            </a:r>
            <a:r>
              <a:rPr sz="1100" spc="15" dirty="0">
                <a:latin typeface="Calibri"/>
                <a:cs typeface="Calibri"/>
              </a:rPr>
              <a:t>(data </a:t>
            </a:r>
            <a:r>
              <a:rPr sz="1100" spc="-10" dirty="0">
                <a:latin typeface="Calibri"/>
                <a:cs typeface="Calibri"/>
              </a:rPr>
              <a:t>science), </a:t>
            </a:r>
            <a:r>
              <a:rPr sz="1100" spc="-25" dirty="0">
                <a:latin typeface="Calibri"/>
                <a:cs typeface="Calibri"/>
              </a:rPr>
              <a:t>куда </a:t>
            </a:r>
            <a:r>
              <a:rPr sz="1100" spc="-5" dirty="0">
                <a:latin typeface="Calibri"/>
                <a:cs typeface="Calibri"/>
              </a:rPr>
              <a:t>входят</a:t>
            </a:r>
            <a:r>
              <a:rPr sz="1100" spc="-40" dirty="0">
                <a:latin typeface="Calibri"/>
                <a:cs typeface="Calibri"/>
              </a:rPr>
              <a:t> </a:t>
            </a:r>
            <a:r>
              <a:rPr sz="1100" dirty="0">
                <a:latin typeface="Calibri"/>
                <a:cs typeface="Calibri"/>
              </a:rPr>
              <a:t>также:</a:t>
            </a:r>
          </a:p>
          <a:p>
            <a:pPr>
              <a:lnSpc>
                <a:spcPct val="100000"/>
              </a:lnSpc>
              <a:spcBef>
                <a:spcPts val="20"/>
              </a:spcBef>
            </a:pPr>
            <a:endParaRPr sz="1050" dirty="0">
              <a:latin typeface="Times New Roman"/>
              <a:cs typeface="Times New Roman"/>
            </a:endParaRPr>
          </a:p>
          <a:p>
            <a:pPr marL="141605">
              <a:lnSpc>
                <a:spcPct val="100000"/>
              </a:lnSpc>
              <a:spcBef>
                <a:spcPts val="5"/>
              </a:spcBef>
            </a:pPr>
            <a:r>
              <a:rPr sz="1200" spc="-135" baseline="6944" dirty="0">
                <a:solidFill>
                  <a:srgbClr val="3333B2"/>
                </a:solidFill>
                <a:latin typeface="Lucida Sans Unicode"/>
                <a:cs typeface="Lucida Sans Unicode"/>
              </a:rPr>
              <a:t>► </a:t>
            </a:r>
            <a:r>
              <a:rPr sz="1100" spc="15" dirty="0">
                <a:latin typeface="Calibri"/>
                <a:cs typeface="Calibri"/>
              </a:rPr>
              <a:t>Статистический </a:t>
            </a:r>
            <a:r>
              <a:rPr sz="1100" spc="-10" dirty="0">
                <a:latin typeface="Calibri"/>
                <a:cs typeface="Calibri"/>
              </a:rPr>
              <a:t>анализ</a:t>
            </a:r>
            <a:r>
              <a:rPr sz="1100" spc="15" dirty="0">
                <a:latin typeface="Calibri"/>
                <a:cs typeface="Calibri"/>
              </a:rPr>
              <a:t> </a:t>
            </a:r>
            <a:r>
              <a:rPr sz="1100" spc="-15" dirty="0">
                <a:latin typeface="Calibri"/>
                <a:cs typeface="Calibri"/>
              </a:rPr>
              <a:t>данных</a:t>
            </a:r>
            <a:endParaRPr sz="1100" dirty="0">
              <a:latin typeface="Calibri"/>
              <a:cs typeface="Calibri"/>
            </a:endParaRPr>
          </a:p>
          <a:p>
            <a:pPr marL="141605">
              <a:lnSpc>
                <a:spcPct val="100000"/>
              </a:lnSpc>
              <a:spcBef>
                <a:spcPts val="35"/>
              </a:spcBef>
            </a:pPr>
            <a:r>
              <a:rPr sz="1200" spc="-135" baseline="6944" dirty="0">
                <a:solidFill>
                  <a:srgbClr val="3333B2"/>
                </a:solidFill>
                <a:latin typeface="Lucida Sans Unicode"/>
                <a:cs typeface="Lucida Sans Unicode"/>
              </a:rPr>
              <a:t>► </a:t>
            </a:r>
            <a:r>
              <a:rPr sz="1100" spc="-25" dirty="0">
                <a:latin typeface="Calibri"/>
                <a:cs typeface="Calibri"/>
              </a:rPr>
              <a:t>Машинное </a:t>
            </a:r>
            <a:r>
              <a:rPr sz="1100" spc="-30" dirty="0">
                <a:latin typeface="Calibri"/>
                <a:cs typeface="Calibri"/>
              </a:rPr>
              <a:t>обучение </a:t>
            </a:r>
            <a:r>
              <a:rPr sz="1100" spc="-5" dirty="0">
                <a:latin typeface="Calibri"/>
                <a:cs typeface="Calibri"/>
              </a:rPr>
              <a:t>(machine</a:t>
            </a:r>
            <a:r>
              <a:rPr sz="1100" spc="-15" dirty="0">
                <a:latin typeface="Calibri"/>
                <a:cs typeface="Calibri"/>
              </a:rPr>
              <a:t> </a:t>
            </a:r>
            <a:r>
              <a:rPr sz="1100" spc="-10" dirty="0">
                <a:latin typeface="Calibri"/>
                <a:cs typeface="Calibri"/>
              </a:rPr>
              <a:t>learning)</a:t>
            </a:r>
            <a:endParaRPr sz="1100" dirty="0">
              <a:latin typeface="Calibri"/>
              <a:cs typeface="Calibri"/>
            </a:endParaRPr>
          </a:p>
          <a:p>
            <a:pPr marL="141605">
              <a:lnSpc>
                <a:spcPct val="100000"/>
              </a:lnSpc>
              <a:spcBef>
                <a:spcPts val="35"/>
              </a:spcBef>
            </a:pPr>
            <a:r>
              <a:rPr sz="1200" spc="-135" baseline="6944" dirty="0">
                <a:solidFill>
                  <a:srgbClr val="3333B2"/>
                </a:solidFill>
                <a:latin typeface="Lucida Sans Unicode"/>
                <a:cs typeface="Lucida Sans Unicode"/>
              </a:rPr>
              <a:t>► </a:t>
            </a:r>
            <a:r>
              <a:rPr sz="1100" spc="-10" dirty="0">
                <a:latin typeface="Calibri"/>
                <a:cs typeface="Calibri"/>
              </a:rPr>
              <a:t>Распознавание</a:t>
            </a:r>
            <a:r>
              <a:rPr sz="1100" spc="-5" dirty="0">
                <a:latin typeface="Calibri"/>
                <a:cs typeface="Calibri"/>
              </a:rPr>
              <a:t> </a:t>
            </a:r>
            <a:r>
              <a:rPr sz="1100" spc="-25" dirty="0">
                <a:latin typeface="Calibri"/>
                <a:cs typeface="Calibri"/>
              </a:rPr>
              <a:t>образов</a:t>
            </a:r>
            <a:endParaRPr sz="1100" dirty="0">
              <a:latin typeface="Calibri"/>
              <a:cs typeface="Calibri"/>
            </a:endParaRPr>
          </a:p>
          <a:p>
            <a:pPr marL="141605">
              <a:lnSpc>
                <a:spcPct val="100000"/>
              </a:lnSpc>
              <a:spcBef>
                <a:spcPts val="35"/>
              </a:spcBef>
            </a:pPr>
            <a:r>
              <a:rPr sz="1200" spc="-135" baseline="6944" dirty="0">
                <a:solidFill>
                  <a:srgbClr val="3333B2"/>
                </a:solidFill>
                <a:latin typeface="Lucida Sans Unicode"/>
                <a:cs typeface="Lucida Sans Unicode"/>
              </a:rPr>
              <a:t>► </a:t>
            </a:r>
            <a:r>
              <a:rPr sz="1100" dirty="0">
                <a:latin typeface="Calibri"/>
                <a:cs typeface="Calibri"/>
              </a:rPr>
              <a:t>Анализ текстов </a:t>
            </a:r>
            <a:r>
              <a:rPr sz="1100" spc="15" dirty="0">
                <a:latin typeface="Calibri"/>
                <a:cs typeface="Calibri"/>
              </a:rPr>
              <a:t>(text</a:t>
            </a:r>
            <a:r>
              <a:rPr sz="1100" spc="-120" dirty="0">
                <a:latin typeface="Calibri"/>
                <a:cs typeface="Calibri"/>
              </a:rPr>
              <a:t> </a:t>
            </a:r>
            <a:r>
              <a:rPr sz="1100" dirty="0">
                <a:latin typeface="Calibri"/>
                <a:cs typeface="Calibri"/>
              </a:rPr>
              <a:t>mining)</a:t>
            </a:r>
          </a:p>
          <a:p>
            <a:pPr>
              <a:lnSpc>
                <a:spcPct val="100000"/>
              </a:lnSpc>
              <a:spcBef>
                <a:spcPts val="45"/>
              </a:spcBef>
            </a:pPr>
            <a:endParaRPr sz="1000" dirty="0">
              <a:latin typeface="Times New Roman"/>
              <a:cs typeface="Times New Roman"/>
            </a:endParaRPr>
          </a:p>
          <a:p>
            <a:pPr marL="12700" marR="5080" algn="just">
              <a:lnSpc>
                <a:spcPct val="102600"/>
              </a:lnSpc>
            </a:pPr>
            <a:r>
              <a:rPr sz="1100" spc="20" dirty="0">
                <a:latin typeface="Calibri"/>
                <a:cs typeface="Calibri"/>
              </a:rPr>
              <a:t>Data </a:t>
            </a:r>
            <a:r>
              <a:rPr sz="1100" spc="-10" dirty="0">
                <a:latin typeface="Calibri"/>
                <a:cs typeface="Calibri"/>
              </a:rPr>
              <a:t>Mining занимается </a:t>
            </a:r>
            <a:r>
              <a:rPr sz="1100" spc="-20" dirty="0">
                <a:latin typeface="Calibri"/>
                <a:cs typeface="Calibri"/>
              </a:rPr>
              <a:t>выявлением </a:t>
            </a:r>
            <a:r>
              <a:rPr sz="1100" spc="-10" dirty="0">
                <a:latin typeface="Calibri"/>
                <a:cs typeface="Calibri"/>
              </a:rPr>
              <a:t>в </a:t>
            </a:r>
            <a:r>
              <a:rPr sz="1100" spc="-15" dirty="0">
                <a:latin typeface="Calibri"/>
                <a:cs typeface="Calibri"/>
              </a:rPr>
              <a:t>данных </a:t>
            </a:r>
            <a:r>
              <a:rPr sz="1100" spc="-25" dirty="0">
                <a:latin typeface="Calibri"/>
                <a:cs typeface="Calibri"/>
              </a:rPr>
              <a:t>закономерностей,  </a:t>
            </a:r>
            <a:r>
              <a:rPr sz="1100" spc="-30" dirty="0">
                <a:latin typeface="Calibri"/>
                <a:cs typeface="Calibri"/>
              </a:rPr>
              <a:t>описанием </a:t>
            </a:r>
            <a:r>
              <a:rPr sz="1100" spc="10" dirty="0">
                <a:latin typeface="Calibri"/>
                <a:cs typeface="Calibri"/>
              </a:rPr>
              <a:t>этих </a:t>
            </a:r>
            <a:r>
              <a:rPr sz="1100" spc="-25" dirty="0">
                <a:latin typeface="Calibri"/>
                <a:cs typeface="Calibri"/>
              </a:rPr>
              <a:t>закономерностей, </a:t>
            </a:r>
            <a:r>
              <a:rPr sz="1100" spc="-10" dirty="0">
                <a:latin typeface="Calibri"/>
                <a:cs typeface="Calibri"/>
              </a:rPr>
              <a:t>а </a:t>
            </a:r>
            <a:r>
              <a:rPr sz="1100" spc="-5" dirty="0">
                <a:latin typeface="Calibri"/>
                <a:cs typeface="Calibri"/>
              </a:rPr>
              <a:t>также </a:t>
            </a:r>
            <a:r>
              <a:rPr sz="1100" spc="-25" dirty="0">
                <a:latin typeface="Calibri"/>
                <a:cs typeface="Calibri"/>
              </a:rPr>
              <a:t>прогнозированием </a:t>
            </a:r>
            <a:r>
              <a:rPr sz="1100" spc="-30" dirty="0">
                <a:latin typeface="Calibri"/>
                <a:cs typeface="Calibri"/>
              </a:rPr>
              <a:t>на  </a:t>
            </a:r>
            <a:r>
              <a:rPr sz="1100" dirty="0">
                <a:latin typeface="Calibri"/>
                <a:cs typeface="Calibri"/>
              </a:rPr>
              <a:t>их</a:t>
            </a:r>
            <a:r>
              <a:rPr sz="1100" spc="105" dirty="0">
                <a:latin typeface="Calibri"/>
                <a:cs typeface="Calibri"/>
              </a:rPr>
              <a:t> </a:t>
            </a:r>
            <a:r>
              <a:rPr sz="1100" spc="-25" dirty="0">
                <a:latin typeface="Calibri"/>
                <a:cs typeface="Calibri"/>
              </a:rPr>
              <a:t>основе.</a:t>
            </a:r>
            <a:endParaRPr sz="1100" dirty="0">
              <a:latin typeface="Calibri"/>
              <a:cs typeface="Calibri"/>
            </a:endParaRPr>
          </a:p>
        </p:txBody>
      </p:sp>
    </p:spTree>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564765" cy="244475"/>
          </a:xfrm>
          <a:prstGeom prst="rect">
            <a:avLst/>
          </a:prstGeom>
        </p:spPr>
        <p:txBody>
          <a:bodyPr vert="horz" wrap="square" lIns="0" tIns="17145" rIns="0" bIns="0" rtlCol="0">
            <a:spAutoFit/>
          </a:bodyPr>
          <a:lstStyle/>
          <a:p>
            <a:pPr marL="12700">
              <a:lnSpc>
                <a:spcPct val="100000"/>
              </a:lnSpc>
              <a:spcBef>
                <a:spcPts val="135"/>
              </a:spcBef>
            </a:pPr>
            <a:r>
              <a:rPr spc="5" dirty="0"/>
              <a:t>Гистограмма: </a:t>
            </a:r>
            <a:r>
              <a:rPr dirty="0"/>
              <a:t>открытые</a:t>
            </a:r>
            <a:r>
              <a:rPr spc="80" dirty="0"/>
              <a:t> </a:t>
            </a:r>
            <a:r>
              <a:rPr spc="-30" dirty="0"/>
              <a:t>вопросы</a:t>
            </a:r>
          </a:p>
        </p:txBody>
      </p:sp>
      <p:sp>
        <p:nvSpPr>
          <p:cNvPr id="3" name="object 3"/>
          <p:cNvSpPr txBox="1"/>
          <p:nvPr/>
        </p:nvSpPr>
        <p:spPr>
          <a:xfrm>
            <a:off x="476389" y="345680"/>
            <a:ext cx="2535555" cy="363855"/>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5" dirty="0">
                <a:latin typeface="Calibri"/>
                <a:cs typeface="Calibri"/>
              </a:rPr>
              <a:t>Сколько </a:t>
            </a:r>
            <a:r>
              <a:rPr sz="1100" spc="-15" dirty="0">
                <a:latin typeface="Calibri"/>
                <a:cs typeface="Calibri"/>
              </a:rPr>
              <a:t>должно </a:t>
            </a:r>
            <a:r>
              <a:rPr sz="1100" spc="5" dirty="0">
                <a:latin typeface="Calibri"/>
                <a:cs typeface="Calibri"/>
              </a:rPr>
              <a:t>быть</a:t>
            </a:r>
            <a:r>
              <a:rPr sz="1100" spc="-110" dirty="0">
                <a:latin typeface="Calibri"/>
                <a:cs typeface="Calibri"/>
              </a:rPr>
              <a:t> </a:t>
            </a:r>
            <a:r>
              <a:rPr sz="1100" spc="-10" dirty="0">
                <a:latin typeface="Calibri"/>
                <a:cs typeface="Calibri"/>
              </a:rPr>
              <a:t>интервалов?</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5" dirty="0">
                <a:latin typeface="Calibri"/>
                <a:cs typeface="Calibri"/>
              </a:rPr>
              <a:t>Должны </a:t>
            </a:r>
            <a:r>
              <a:rPr sz="1100" spc="-5" dirty="0">
                <a:latin typeface="Calibri"/>
                <a:cs typeface="Calibri"/>
              </a:rPr>
              <a:t>ли </a:t>
            </a:r>
            <a:r>
              <a:rPr sz="1100" spc="-10" dirty="0">
                <a:latin typeface="Calibri"/>
                <a:cs typeface="Calibri"/>
              </a:rPr>
              <a:t>интервалы </a:t>
            </a:r>
            <a:r>
              <a:rPr sz="1100" spc="5" dirty="0">
                <a:latin typeface="Calibri"/>
                <a:cs typeface="Calibri"/>
              </a:rPr>
              <a:t>быть</a:t>
            </a:r>
            <a:r>
              <a:rPr sz="1100" spc="-5" dirty="0">
                <a:latin typeface="Calibri"/>
                <a:cs typeface="Calibri"/>
              </a:rPr>
              <a:t> </a:t>
            </a:r>
            <a:r>
              <a:rPr sz="1100" spc="-20" dirty="0">
                <a:latin typeface="Calibri"/>
                <a:cs typeface="Calibri"/>
              </a:rPr>
              <a:t>равными?</a:t>
            </a:r>
            <a:endParaRPr sz="1100">
              <a:latin typeface="Calibri"/>
              <a:cs typeface="Calibri"/>
            </a:endParaRPr>
          </a:p>
        </p:txBody>
      </p:sp>
      <p:sp>
        <p:nvSpPr>
          <p:cNvPr id="4" name="object 4"/>
          <p:cNvSpPr txBox="1"/>
          <p:nvPr/>
        </p:nvSpPr>
        <p:spPr>
          <a:xfrm>
            <a:off x="322046" y="815771"/>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00" dirty="0">
                <a:solidFill>
                  <a:srgbClr val="214987"/>
                </a:solidFill>
                <a:latin typeface="Times New Roman"/>
                <a:cs typeface="Times New Roman"/>
              </a:rPr>
              <a:t>hist</a:t>
            </a:r>
            <a:r>
              <a:rPr sz="1100" spc="100" dirty="0">
                <a:latin typeface="Times New Roman"/>
                <a:cs typeface="Times New Roman"/>
              </a:rPr>
              <a:t>(swiss</a:t>
            </a:r>
            <a:r>
              <a:rPr sz="1100" spc="100" dirty="0">
                <a:solidFill>
                  <a:srgbClr val="0000CE"/>
                </a:solidFill>
                <a:latin typeface="Times New Roman"/>
                <a:cs typeface="Times New Roman"/>
              </a:rPr>
              <a:t>.02</a:t>
            </a:r>
            <a:r>
              <a:rPr sz="1100" spc="100" dirty="0">
                <a:latin typeface="Times New Roman"/>
                <a:cs typeface="Times New Roman"/>
              </a:rPr>
              <a:t>$Diag,</a:t>
            </a:r>
            <a:r>
              <a:rPr sz="1100" spc="280" dirty="0">
                <a:latin typeface="Times New Roman"/>
                <a:cs typeface="Times New Roman"/>
              </a:rPr>
              <a:t> </a:t>
            </a:r>
            <a:r>
              <a:rPr sz="1100" spc="60" dirty="0">
                <a:solidFill>
                  <a:srgbClr val="214987"/>
                </a:solidFill>
                <a:latin typeface="Times New Roman"/>
                <a:cs typeface="Times New Roman"/>
              </a:rPr>
              <a:t>breaks=</a:t>
            </a:r>
            <a:r>
              <a:rPr sz="1100" spc="60" dirty="0">
                <a:solidFill>
                  <a:srgbClr val="0000CE"/>
                </a:solidFill>
                <a:latin typeface="Times New Roman"/>
                <a:cs typeface="Times New Roman"/>
              </a:rPr>
              <a:t>18</a:t>
            </a:r>
            <a:r>
              <a:rPr sz="1100" spc="60" dirty="0">
                <a:latin typeface="Times New Roman"/>
                <a:cs typeface="Times New Roman"/>
              </a:rPr>
              <a:t>)</a:t>
            </a:r>
            <a:endParaRPr sz="1100">
              <a:latin typeface="Times New Roman"/>
              <a:cs typeface="Times New Roman"/>
            </a:endParaRPr>
          </a:p>
        </p:txBody>
      </p:sp>
      <p:sp>
        <p:nvSpPr>
          <p:cNvPr id="5" name="object 5"/>
          <p:cNvSpPr txBox="1"/>
          <p:nvPr/>
        </p:nvSpPr>
        <p:spPr>
          <a:xfrm>
            <a:off x="1779530" y="1237021"/>
            <a:ext cx="970915" cy="111125"/>
          </a:xfrm>
          <a:prstGeom prst="rect">
            <a:avLst/>
          </a:prstGeom>
        </p:spPr>
        <p:txBody>
          <a:bodyPr vert="horz" wrap="square" lIns="0" tIns="13970" rIns="0" bIns="0" rtlCol="0">
            <a:spAutoFit/>
          </a:bodyPr>
          <a:lstStyle/>
          <a:p>
            <a:pPr marL="12700">
              <a:lnSpc>
                <a:spcPct val="100000"/>
              </a:lnSpc>
              <a:spcBef>
                <a:spcPts val="110"/>
              </a:spcBef>
            </a:pPr>
            <a:r>
              <a:rPr sz="550" b="1" spc="5" dirty="0">
                <a:latin typeface="Arial"/>
                <a:cs typeface="Arial"/>
              </a:rPr>
              <a:t>Histogram of</a:t>
            </a:r>
            <a:r>
              <a:rPr sz="550" b="1" spc="-25" dirty="0">
                <a:latin typeface="Arial"/>
                <a:cs typeface="Arial"/>
              </a:rPr>
              <a:t> </a:t>
            </a:r>
            <a:r>
              <a:rPr sz="550" b="1" dirty="0">
                <a:latin typeface="Arial"/>
                <a:cs typeface="Arial"/>
              </a:rPr>
              <a:t>swiss.02$Diag</a:t>
            </a:r>
            <a:endParaRPr sz="550">
              <a:latin typeface="Arial"/>
              <a:cs typeface="Arial"/>
            </a:endParaRPr>
          </a:p>
        </p:txBody>
      </p:sp>
      <p:sp>
        <p:nvSpPr>
          <p:cNvPr id="6" name="object 6"/>
          <p:cNvSpPr txBox="1"/>
          <p:nvPr/>
        </p:nvSpPr>
        <p:spPr>
          <a:xfrm>
            <a:off x="357962" y="2233709"/>
            <a:ext cx="93980" cy="31432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Frequency</a:t>
            </a:r>
            <a:endParaRPr sz="450">
              <a:latin typeface="Arial"/>
              <a:cs typeface="Arial"/>
            </a:endParaRPr>
          </a:p>
        </p:txBody>
      </p:sp>
      <p:sp>
        <p:nvSpPr>
          <p:cNvPr id="7" name="object 7"/>
          <p:cNvSpPr/>
          <p:nvPr/>
        </p:nvSpPr>
        <p:spPr>
          <a:xfrm>
            <a:off x="908416" y="3335800"/>
            <a:ext cx="2583815" cy="0"/>
          </a:xfrm>
          <a:custGeom>
            <a:avLst/>
            <a:gdLst/>
            <a:ahLst/>
            <a:cxnLst/>
            <a:rect l="l" t="t" r="r" b="b"/>
            <a:pathLst>
              <a:path w="2583815">
                <a:moveTo>
                  <a:pt x="0" y="0"/>
                </a:moveTo>
                <a:lnTo>
                  <a:pt x="2583775" y="0"/>
                </a:lnTo>
              </a:path>
            </a:pathLst>
          </a:custGeom>
          <a:ln w="3815">
            <a:solidFill>
              <a:srgbClr val="000000"/>
            </a:solidFill>
          </a:ln>
        </p:spPr>
        <p:txBody>
          <a:bodyPr wrap="square" lIns="0" tIns="0" rIns="0" bIns="0" rtlCol="0"/>
          <a:lstStyle/>
          <a:p>
            <a:endParaRPr/>
          </a:p>
        </p:txBody>
      </p:sp>
      <p:sp>
        <p:nvSpPr>
          <p:cNvPr id="8" name="object 8"/>
          <p:cNvSpPr/>
          <p:nvPr/>
        </p:nvSpPr>
        <p:spPr>
          <a:xfrm>
            <a:off x="908416" y="3335800"/>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9" name="object 9"/>
          <p:cNvSpPr/>
          <p:nvPr/>
        </p:nvSpPr>
        <p:spPr>
          <a:xfrm>
            <a:off x="1554372" y="3335800"/>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10" name="object 10"/>
          <p:cNvSpPr/>
          <p:nvPr/>
        </p:nvSpPr>
        <p:spPr>
          <a:xfrm>
            <a:off x="2200278" y="3335800"/>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11" name="object 11"/>
          <p:cNvSpPr/>
          <p:nvPr/>
        </p:nvSpPr>
        <p:spPr>
          <a:xfrm>
            <a:off x="2846234" y="3335800"/>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12" name="object 12"/>
          <p:cNvSpPr/>
          <p:nvPr/>
        </p:nvSpPr>
        <p:spPr>
          <a:xfrm>
            <a:off x="3492191" y="3335800"/>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13" name="object 13"/>
          <p:cNvSpPr/>
          <p:nvPr/>
        </p:nvSpPr>
        <p:spPr>
          <a:xfrm>
            <a:off x="660382" y="1515562"/>
            <a:ext cx="0" cy="1750695"/>
          </a:xfrm>
          <a:custGeom>
            <a:avLst/>
            <a:gdLst/>
            <a:ahLst/>
            <a:cxnLst/>
            <a:rect l="l" t="t" r="r" b="b"/>
            <a:pathLst>
              <a:path h="1750695">
                <a:moveTo>
                  <a:pt x="0" y="1750228"/>
                </a:moveTo>
                <a:lnTo>
                  <a:pt x="0" y="0"/>
                </a:lnTo>
              </a:path>
            </a:pathLst>
          </a:custGeom>
          <a:ln w="3815">
            <a:solidFill>
              <a:srgbClr val="000000"/>
            </a:solidFill>
          </a:ln>
        </p:spPr>
        <p:txBody>
          <a:bodyPr wrap="square" lIns="0" tIns="0" rIns="0" bIns="0" rtlCol="0"/>
          <a:lstStyle/>
          <a:p>
            <a:endParaRPr/>
          </a:p>
        </p:txBody>
      </p:sp>
      <p:sp>
        <p:nvSpPr>
          <p:cNvPr id="14" name="object 14"/>
          <p:cNvSpPr/>
          <p:nvPr/>
        </p:nvSpPr>
        <p:spPr>
          <a:xfrm>
            <a:off x="623749" y="3265791"/>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5" name="object 15"/>
          <p:cNvSpPr/>
          <p:nvPr/>
        </p:nvSpPr>
        <p:spPr>
          <a:xfrm>
            <a:off x="623749" y="2828234"/>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6" name="object 16"/>
          <p:cNvSpPr/>
          <p:nvPr/>
        </p:nvSpPr>
        <p:spPr>
          <a:xfrm>
            <a:off x="623749" y="2390677"/>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7" name="object 17"/>
          <p:cNvSpPr/>
          <p:nvPr/>
        </p:nvSpPr>
        <p:spPr>
          <a:xfrm>
            <a:off x="623749" y="1953119"/>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8" name="object 18"/>
          <p:cNvSpPr/>
          <p:nvPr/>
        </p:nvSpPr>
        <p:spPr>
          <a:xfrm>
            <a:off x="623749" y="1515562"/>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9" name="object 19"/>
          <p:cNvSpPr txBox="1"/>
          <p:nvPr/>
        </p:nvSpPr>
        <p:spPr>
          <a:xfrm>
            <a:off x="504492" y="3236129"/>
            <a:ext cx="93980" cy="59690"/>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0</a:t>
            </a:r>
            <a:endParaRPr sz="450">
              <a:latin typeface="Arial"/>
              <a:cs typeface="Arial"/>
            </a:endParaRPr>
          </a:p>
        </p:txBody>
      </p:sp>
      <p:sp>
        <p:nvSpPr>
          <p:cNvPr id="20" name="object 20"/>
          <p:cNvSpPr txBox="1"/>
          <p:nvPr/>
        </p:nvSpPr>
        <p:spPr>
          <a:xfrm>
            <a:off x="504492" y="2798572"/>
            <a:ext cx="93980" cy="59690"/>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5</a:t>
            </a:r>
            <a:endParaRPr sz="450">
              <a:latin typeface="Arial"/>
              <a:cs typeface="Arial"/>
            </a:endParaRPr>
          </a:p>
        </p:txBody>
      </p:sp>
      <p:sp>
        <p:nvSpPr>
          <p:cNvPr id="21" name="object 21"/>
          <p:cNvSpPr txBox="1"/>
          <p:nvPr/>
        </p:nvSpPr>
        <p:spPr>
          <a:xfrm>
            <a:off x="504492" y="2344002"/>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10</a:t>
            </a:r>
            <a:endParaRPr sz="450">
              <a:latin typeface="Arial"/>
              <a:cs typeface="Arial"/>
            </a:endParaRPr>
          </a:p>
        </p:txBody>
      </p:sp>
      <p:sp>
        <p:nvSpPr>
          <p:cNvPr id="22" name="object 22"/>
          <p:cNvSpPr txBox="1"/>
          <p:nvPr/>
        </p:nvSpPr>
        <p:spPr>
          <a:xfrm>
            <a:off x="504492" y="1906445"/>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15</a:t>
            </a:r>
            <a:endParaRPr sz="450">
              <a:latin typeface="Arial"/>
              <a:cs typeface="Arial"/>
            </a:endParaRPr>
          </a:p>
        </p:txBody>
      </p:sp>
      <p:sp>
        <p:nvSpPr>
          <p:cNvPr id="23" name="object 23"/>
          <p:cNvSpPr txBox="1"/>
          <p:nvPr/>
        </p:nvSpPr>
        <p:spPr>
          <a:xfrm>
            <a:off x="504492" y="1468887"/>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20</a:t>
            </a:r>
            <a:endParaRPr sz="450">
              <a:latin typeface="Arial"/>
              <a:cs typeface="Arial"/>
            </a:endParaRPr>
          </a:p>
        </p:txBody>
      </p:sp>
      <p:sp>
        <p:nvSpPr>
          <p:cNvPr id="24" name="object 24"/>
          <p:cNvSpPr/>
          <p:nvPr/>
        </p:nvSpPr>
        <p:spPr>
          <a:xfrm>
            <a:off x="779235" y="3003257"/>
            <a:ext cx="129539" cy="262890"/>
          </a:xfrm>
          <a:custGeom>
            <a:avLst/>
            <a:gdLst/>
            <a:ahLst/>
            <a:cxnLst/>
            <a:rect l="l" t="t" r="r" b="b"/>
            <a:pathLst>
              <a:path w="129540" h="262889">
                <a:moveTo>
                  <a:pt x="0" y="262534"/>
                </a:moveTo>
                <a:lnTo>
                  <a:pt x="129181" y="262534"/>
                </a:lnTo>
                <a:lnTo>
                  <a:pt x="129181" y="0"/>
                </a:lnTo>
                <a:lnTo>
                  <a:pt x="0" y="0"/>
                </a:lnTo>
                <a:lnTo>
                  <a:pt x="0" y="262534"/>
                </a:lnTo>
                <a:close/>
              </a:path>
            </a:pathLst>
          </a:custGeom>
          <a:ln w="3815">
            <a:solidFill>
              <a:srgbClr val="000000"/>
            </a:solidFill>
          </a:ln>
        </p:spPr>
        <p:txBody>
          <a:bodyPr wrap="square" lIns="0" tIns="0" rIns="0" bIns="0" rtlCol="0"/>
          <a:lstStyle/>
          <a:p>
            <a:endParaRPr/>
          </a:p>
        </p:txBody>
      </p:sp>
      <p:sp>
        <p:nvSpPr>
          <p:cNvPr id="25" name="object 25"/>
          <p:cNvSpPr/>
          <p:nvPr/>
        </p:nvSpPr>
        <p:spPr>
          <a:xfrm>
            <a:off x="908416" y="3090768"/>
            <a:ext cx="129539" cy="175260"/>
          </a:xfrm>
          <a:custGeom>
            <a:avLst/>
            <a:gdLst/>
            <a:ahLst/>
            <a:cxnLst/>
            <a:rect l="l" t="t" r="r" b="b"/>
            <a:pathLst>
              <a:path w="129540" h="175260">
                <a:moveTo>
                  <a:pt x="0" y="175022"/>
                </a:moveTo>
                <a:lnTo>
                  <a:pt x="129181" y="175022"/>
                </a:lnTo>
                <a:lnTo>
                  <a:pt x="129181" y="0"/>
                </a:lnTo>
                <a:lnTo>
                  <a:pt x="0" y="0"/>
                </a:lnTo>
                <a:lnTo>
                  <a:pt x="0" y="175022"/>
                </a:lnTo>
                <a:close/>
              </a:path>
            </a:pathLst>
          </a:custGeom>
          <a:ln w="3815">
            <a:solidFill>
              <a:srgbClr val="000000"/>
            </a:solidFill>
          </a:ln>
        </p:spPr>
        <p:txBody>
          <a:bodyPr wrap="square" lIns="0" tIns="0" rIns="0" bIns="0" rtlCol="0"/>
          <a:lstStyle/>
          <a:p>
            <a:endParaRPr/>
          </a:p>
        </p:txBody>
      </p:sp>
      <p:sp>
        <p:nvSpPr>
          <p:cNvPr id="26" name="object 26"/>
          <p:cNvSpPr/>
          <p:nvPr/>
        </p:nvSpPr>
        <p:spPr>
          <a:xfrm>
            <a:off x="1037597" y="3090768"/>
            <a:ext cx="129539" cy="175260"/>
          </a:xfrm>
          <a:custGeom>
            <a:avLst/>
            <a:gdLst/>
            <a:ahLst/>
            <a:cxnLst/>
            <a:rect l="l" t="t" r="r" b="b"/>
            <a:pathLst>
              <a:path w="129540" h="175260">
                <a:moveTo>
                  <a:pt x="0" y="175022"/>
                </a:moveTo>
                <a:lnTo>
                  <a:pt x="129181" y="175022"/>
                </a:lnTo>
                <a:lnTo>
                  <a:pt x="129181" y="0"/>
                </a:lnTo>
                <a:lnTo>
                  <a:pt x="0" y="0"/>
                </a:lnTo>
                <a:lnTo>
                  <a:pt x="0" y="175022"/>
                </a:lnTo>
                <a:close/>
              </a:path>
            </a:pathLst>
          </a:custGeom>
          <a:ln w="3815">
            <a:solidFill>
              <a:srgbClr val="000000"/>
            </a:solidFill>
          </a:ln>
        </p:spPr>
        <p:txBody>
          <a:bodyPr wrap="square" lIns="0" tIns="0" rIns="0" bIns="0" rtlCol="0"/>
          <a:lstStyle/>
          <a:p>
            <a:endParaRPr/>
          </a:p>
        </p:txBody>
      </p:sp>
      <p:sp>
        <p:nvSpPr>
          <p:cNvPr id="27" name="object 27"/>
          <p:cNvSpPr/>
          <p:nvPr/>
        </p:nvSpPr>
        <p:spPr>
          <a:xfrm>
            <a:off x="1166778" y="2915745"/>
            <a:ext cx="129539" cy="350520"/>
          </a:xfrm>
          <a:custGeom>
            <a:avLst/>
            <a:gdLst/>
            <a:ahLst/>
            <a:cxnLst/>
            <a:rect l="l" t="t" r="r" b="b"/>
            <a:pathLst>
              <a:path w="129540" h="350520">
                <a:moveTo>
                  <a:pt x="0" y="350045"/>
                </a:moveTo>
                <a:lnTo>
                  <a:pt x="129181" y="350045"/>
                </a:lnTo>
                <a:lnTo>
                  <a:pt x="129181" y="0"/>
                </a:lnTo>
                <a:lnTo>
                  <a:pt x="0" y="0"/>
                </a:lnTo>
                <a:lnTo>
                  <a:pt x="0" y="350045"/>
                </a:lnTo>
                <a:close/>
              </a:path>
            </a:pathLst>
          </a:custGeom>
          <a:ln w="3815">
            <a:solidFill>
              <a:srgbClr val="000000"/>
            </a:solidFill>
          </a:ln>
        </p:spPr>
        <p:txBody>
          <a:bodyPr wrap="square" lIns="0" tIns="0" rIns="0" bIns="0" rtlCol="0"/>
          <a:lstStyle/>
          <a:p>
            <a:endParaRPr/>
          </a:p>
        </p:txBody>
      </p:sp>
      <p:sp>
        <p:nvSpPr>
          <p:cNvPr id="28" name="object 28"/>
          <p:cNvSpPr/>
          <p:nvPr/>
        </p:nvSpPr>
        <p:spPr>
          <a:xfrm>
            <a:off x="1296010" y="3090768"/>
            <a:ext cx="129539" cy="175260"/>
          </a:xfrm>
          <a:custGeom>
            <a:avLst/>
            <a:gdLst/>
            <a:ahLst/>
            <a:cxnLst/>
            <a:rect l="l" t="t" r="r" b="b"/>
            <a:pathLst>
              <a:path w="129540" h="175260">
                <a:moveTo>
                  <a:pt x="0" y="175022"/>
                </a:moveTo>
                <a:lnTo>
                  <a:pt x="129181" y="175022"/>
                </a:lnTo>
                <a:lnTo>
                  <a:pt x="129181" y="0"/>
                </a:lnTo>
                <a:lnTo>
                  <a:pt x="0" y="0"/>
                </a:lnTo>
                <a:lnTo>
                  <a:pt x="0" y="175022"/>
                </a:lnTo>
                <a:close/>
              </a:path>
            </a:pathLst>
          </a:custGeom>
          <a:ln w="3815">
            <a:solidFill>
              <a:srgbClr val="000000"/>
            </a:solidFill>
          </a:ln>
        </p:spPr>
        <p:txBody>
          <a:bodyPr wrap="square" lIns="0" tIns="0" rIns="0" bIns="0" rtlCol="0"/>
          <a:lstStyle/>
          <a:p>
            <a:endParaRPr/>
          </a:p>
        </p:txBody>
      </p:sp>
      <p:sp>
        <p:nvSpPr>
          <p:cNvPr id="29" name="object 29"/>
          <p:cNvSpPr/>
          <p:nvPr/>
        </p:nvSpPr>
        <p:spPr>
          <a:xfrm>
            <a:off x="1425191" y="3090768"/>
            <a:ext cx="129539" cy="175260"/>
          </a:xfrm>
          <a:custGeom>
            <a:avLst/>
            <a:gdLst/>
            <a:ahLst/>
            <a:cxnLst/>
            <a:rect l="l" t="t" r="r" b="b"/>
            <a:pathLst>
              <a:path w="129540" h="175260">
                <a:moveTo>
                  <a:pt x="0" y="175022"/>
                </a:moveTo>
                <a:lnTo>
                  <a:pt x="129181" y="175022"/>
                </a:lnTo>
                <a:lnTo>
                  <a:pt x="129181" y="0"/>
                </a:lnTo>
                <a:lnTo>
                  <a:pt x="0" y="0"/>
                </a:lnTo>
                <a:lnTo>
                  <a:pt x="0" y="175022"/>
                </a:lnTo>
                <a:close/>
              </a:path>
            </a:pathLst>
          </a:custGeom>
          <a:ln w="3815">
            <a:solidFill>
              <a:srgbClr val="000000"/>
            </a:solidFill>
          </a:ln>
        </p:spPr>
        <p:txBody>
          <a:bodyPr wrap="square" lIns="0" tIns="0" rIns="0" bIns="0" rtlCol="0"/>
          <a:lstStyle/>
          <a:p>
            <a:endParaRPr/>
          </a:p>
        </p:txBody>
      </p:sp>
      <p:sp>
        <p:nvSpPr>
          <p:cNvPr id="30" name="object 30"/>
          <p:cNvSpPr/>
          <p:nvPr/>
        </p:nvSpPr>
        <p:spPr>
          <a:xfrm>
            <a:off x="1554372" y="2128142"/>
            <a:ext cx="129539" cy="1137920"/>
          </a:xfrm>
          <a:custGeom>
            <a:avLst/>
            <a:gdLst/>
            <a:ahLst/>
            <a:cxnLst/>
            <a:rect l="l" t="t" r="r" b="b"/>
            <a:pathLst>
              <a:path w="129539" h="1137920">
                <a:moveTo>
                  <a:pt x="0" y="1137648"/>
                </a:moveTo>
                <a:lnTo>
                  <a:pt x="129181" y="1137648"/>
                </a:lnTo>
                <a:lnTo>
                  <a:pt x="129181" y="0"/>
                </a:lnTo>
                <a:lnTo>
                  <a:pt x="0" y="0"/>
                </a:lnTo>
                <a:lnTo>
                  <a:pt x="0" y="1137648"/>
                </a:lnTo>
                <a:close/>
              </a:path>
            </a:pathLst>
          </a:custGeom>
          <a:ln w="3815">
            <a:solidFill>
              <a:srgbClr val="000000"/>
            </a:solidFill>
          </a:ln>
        </p:spPr>
        <p:txBody>
          <a:bodyPr wrap="square" lIns="0" tIns="0" rIns="0" bIns="0" rtlCol="0"/>
          <a:lstStyle/>
          <a:p>
            <a:endParaRPr/>
          </a:p>
        </p:txBody>
      </p:sp>
      <p:sp>
        <p:nvSpPr>
          <p:cNvPr id="31" name="object 31"/>
          <p:cNvSpPr/>
          <p:nvPr/>
        </p:nvSpPr>
        <p:spPr>
          <a:xfrm>
            <a:off x="1683553" y="1865608"/>
            <a:ext cx="129539" cy="1400810"/>
          </a:xfrm>
          <a:custGeom>
            <a:avLst/>
            <a:gdLst/>
            <a:ahLst/>
            <a:cxnLst/>
            <a:rect l="l" t="t" r="r" b="b"/>
            <a:pathLst>
              <a:path w="129539" h="1400810">
                <a:moveTo>
                  <a:pt x="0" y="1400182"/>
                </a:moveTo>
                <a:lnTo>
                  <a:pt x="129181" y="1400182"/>
                </a:lnTo>
                <a:lnTo>
                  <a:pt x="129181" y="0"/>
                </a:lnTo>
                <a:lnTo>
                  <a:pt x="0" y="0"/>
                </a:lnTo>
                <a:lnTo>
                  <a:pt x="0" y="1400182"/>
                </a:lnTo>
                <a:close/>
              </a:path>
            </a:pathLst>
          </a:custGeom>
          <a:ln w="3815">
            <a:solidFill>
              <a:srgbClr val="000000"/>
            </a:solidFill>
          </a:ln>
        </p:spPr>
        <p:txBody>
          <a:bodyPr wrap="square" lIns="0" tIns="0" rIns="0" bIns="0" rtlCol="0"/>
          <a:lstStyle/>
          <a:p>
            <a:endParaRPr/>
          </a:p>
        </p:txBody>
      </p:sp>
      <p:sp>
        <p:nvSpPr>
          <p:cNvPr id="32" name="object 32"/>
          <p:cNvSpPr/>
          <p:nvPr/>
        </p:nvSpPr>
        <p:spPr>
          <a:xfrm>
            <a:off x="1812734" y="1690585"/>
            <a:ext cx="129539" cy="1575435"/>
          </a:xfrm>
          <a:custGeom>
            <a:avLst/>
            <a:gdLst/>
            <a:ahLst/>
            <a:cxnLst/>
            <a:rect l="l" t="t" r="r" b="b"/>
            <a:pathLst>
              <a:path w="129539" h="1575435">
                <a:moveTo>
                  <a:pt x="0" y="1575205"/>
                </a:moveTo>
                <a:lnTo>
                  <a:pt x="129181" y="1575205"/>
                </a:lnTo>
                <a:lnTo>
                  <a:pt x="129181" y="0"/>
                </a:lnTo>
                <a:lnTo>
                  <a:pt x="0" y="0"/>
                </a:lnTo>
                <a:lnTo>
                  <a:pt x="0" y="1575205"/>
                </a:lnTo>
                <a:close/>
              </a:path>
            </a:pathLst>
          </a:custGeom>
          <a:ln w="3815">
            <a:solidFill>
              <a:srgbClr val="000000"/>
            </a:solidFill>
          </a:ln>
        </p:spPr>
        <p:txBody>
          <a:bodyPr wrap="square" lIns="0" tIns="0" rIns="0" bIns="0" rtlCol="0"/>
          <a:lstStyle/>
          <a:p>
            <a:endParaRPr/>
          </a:p>
        </p:txBody>
      </p:sp>
      <p:sp>
        <p:nvSpPr>
          <p:cNvPr id="33" name="object 33"/>
          <p:cNvSpPr/>
          <p:nvPr/>
        </p:nvSpPr>
        <p:spPr>
          <a:xfrm>
            <a:off x="1941915" y="1778097"/>
            <a:ext cx="129539" cy="1487805"/>
          </a:xfrm>
          <a:custGeom>
            <a:avLst/>
            <a:gdLst/>
            <a:ahLst/>
            <a:cxnLst/>
            <a:rect l="l" t="t" r="r" b="b"/>
            <a:pathLst>
              <a:path w="129539" h="1487804">
                <a:moveTo>
                  <a:pt x="0" y="1487694"/>
                </a:moveTo>
                <a:lnTo>
                  <a:pt x="129181" y="1487694"/>
                </a:lnTo>
                <a:lnTo>
                  <a:pt x="129181" y="0"/>
                </a:lnTo>
                <a:lnTo>
                  <a:pt x="0" y="0"/>
                </a:lnTo>
                <a:lnTo>
                  <a:pt x="0" y="1487694"/>
                </a:lnTo>
                <a:close/>
              </a:path>
            </a:pathLst>
          </a:custGeom>
          <a:ln w="3815">
            <a:solidFill>
              <a:srgbClr val="000000"/>
            </a:solidFill>
          </a:ln>
        </p:spPr>
        <p:txBody>
          <a:bodyPr wrap="square" lIns="0" tIns="0" rIns="0" bIns="0" rtlCol="0"/>
          <a:lstStyle/>
          <a:p>
            <a:endParaRPr/>
          </a:p>
        </p:txBody>
      </p:sp>
      <p:sp>
        <p:nvSpPr>
          <p:cNvPr id="34" name="object 34"/>
          <p:cNvSpPr/>
          <p:nvPr/>
        </p:nvSpPr>
        <p:spPr>
          <a:xfrm>
            <a:off x="2071097" y="2215654"/>
            <a:ext cx="129539" cy="1050290"/>
          </a:xfrm>
          <a:custGeom>
            <a:avLst/>
            <a:gdLst/>
            <a:ahLst/>
            <a:cxnLst/>
            <a:rect l="l" t="t" r="r" b="b"/>
            <a:pathLst>
              <a:path w="129539" h="1050289">
                <a:moveTo>
                  <a:pt x="0" y="1050137"/>
                </a:moveTo>
                <a:lnTo>
                  <a:pt x="129181" y="1050137"/>
                </a:lnTo>
                <a:lnTo>
                  <a:pt x="129181" y="0"/>
                </a:lnTo>
                <a:lnTo>
                  <a:pt x="0" y="0"/>
                </a:lnTo>
                <a:lnTo>
                  <a:pt x="0" y="1050137"/>
                </a:lnTo>
                <a:close/>
              </a:path>
            </a:pathLst>
          </a:custGeom>
          <a:ln w="3815">
            <a:solidFill>
              <a:srgbClr val="000000"/>
            </a:solidFill>
          </a:ln>
        </p:spPr>
        <p:txBody>
          <a:bodyPr wrap="square" lIns="0" tIns="0" rIns="0" bIns="0" rtlCol="0"/>
          <a:lstStyle/>
          <a:p>
            <a:endParaRPr/>
          </a:p>
        </p:txBody>
      </p:sp>
      <p:sp>
        <p:nvSpPr>
          <p:cNvPr id="35" name="object 35"/>
          <p:cNvSpPr/>
          <p:nvPr/>
        </p:nvSpPr>
        <p:spPr>
          <a:xfrm>
            <a:off x="2200278" y="2740723"/>
            <a:ext cx="129539" cy="525145"/>
          </a:xfrm>
          <a:custGeom>
            <a:avLst/>
            <a:gdLst/>
            <a:ahLst/>
            <a:cxnLst/>
            <a:rect l="l" t="t" r="r" b="b"/>
            <a:pathLst>
              <a:path w="129539" h="525145">
                <a:moveTo>
                  <a:pt x="0" y="525068"/>
                </a:moveTo>
                <a:lnTo>
                  <a:pt x="129181" y="525068"/>
                </a:lnTo>
                <a:lnTo>
                  <a:pt x="129181" y="0"/>
                </a:lnTo>
                <a:lnTo>
                  <a:pt x="0" y="0"/>
                </a:lnTo>
                <a:lnTo>
                  <a:pt x="0" y="525068"/>
                </a:lnTo>
                <a:close/>
              </a:path>
            </a:pathLst>
          </a:custGeom>
          <a:ln w="3815">
            <a:solidFill>
              <a:srgbClr val="000000"/>
            </a:solidFill>
          </a:ln>
        </p:spPr>
        <p:txBody>
          <a:bodyPr wrap="square" lIns="0" tIns="0" rIns="0" bIns="0" rtlCol="0"/>
          <a:lstStyle/>
          <a:p>
            <a:endParaRPr/>
          </a:p>
        </p:txBody>
      </p:sp>
      <p:sp>
        <p:nvSpPr>
          <p:cNvPr id="36" name="object 36"/>
          <p:cNvSpPr/>
          <p:nvPr/>
        </p:nvSpPr>
        <p:spPr>
          <a:xfrm>
            <a:off x="2329510" y="3003257"/>
            <a:ext cx="129539" cy="262890"/>
          </a:xfrm>
          <a:custGeom>
            <a:avLst/>
            <a:gdLst/>
            <a:ahLst/>
            <a:cxnLst/>
            <a:rect l="l" t="t" r="r" b="b"/>
            <a:pathLst>
              <a:path w="129539" h="262889">
                <a:moveTo>
                  <a:pt x="0" y="262534"/>
                </a:moveTo>
                <a:lnTo>
                  <a:pt x="129181" y="262534"/>
                </a:lnTo>
                <a:lnTo>
                  <a:pt x="129181" y="0"/>
                </a:lnTo>
                <a:lnTo>
                  <a:pt x="0" y="0"/>
                </a:lnTo>
                <a:lnTo>
                  <a:pt x="0" y="262534"/>
                </a:lnTo>
                <a:close/>
              </a:path>
            </a:pathLst>
          </a:custGeom>
          <a:ln w="3815">
            <a:solidFill>
              <a:srgbClr val="000000"/>
            </a:solidFill>
          </a:ln>
        </p:spPr>
        <p:txBody>
          <a:bodyPr wrap="square" lIns="0" tIns="0" rIns="0" bIns="0" rtlCol="0"/>
          <a:lstStyle/>
          <a:p>
            <a:endParaRPr/>
          </a:p>
        </p:txBody>
      </p:sp>
      <p:sp>
        <p:nvSpPr>
          <p:cNvPr id="37" name="object 37"/>
          <p:cNvSpPr/>
          <p:nvPr/>
        </p:nvSpPr>
        <p:spPr>
          <a:xfrm>
            <a:off x="2458691" y="3090768"/>
            <a:ext cx="129539" cy="175260"/>
          </a:xfrm>
          <a:custGeom>
            <a:avLst/>
            <a:gdLst/>
            <a:ahLst/>
            <a:cxnLst/>
            <a:rect l="l" t="t" r="r" b="b"/>
            <a:pathLst>
              <a:path w="129539" h="175260">
                <a:moveTo>
                  <a:pt x="0" y="175022"/>
                </a:moveTo>
                <a:lnTo>
                  <a:pt x="129181" y="175022"/>
                </a:lnTo>
                <a:lnTo>
                  <a:pt x="129181" y="0"/>
                </a:lnTo>
                <a:lnTo>
                  <a:pt x="0" y="0"/>
                </a:lnTo>
                <a:lnTo>
                  <a:pt x="0" y="175022"/>
                </a:lnTo>
                <a:close/>
              </a:path>
            </a:pathLst>
          </a:custGeom>
          <a:ln w="3815">
            <a:solidFill>
              <a:srgbClr val="000000"/>
            </a:solidFill>
          </a:ln>
        </p:spPr>
        <p:txBody>
          <a:bodyPr wrap="square" lIns="0" tIns="0" rIns="0" bIns="0" rtlCol="0"/>
          <a:lstStyle/>
          <a:p>
            <a:endParaRPr/>
          </a:p>
        </p:txBody>
      </p:sp>
      <p:sp>
        <p:nvSpPr>
          <p:cNvPr id="38" name="object 38"/>
          <p:cNvSpPr/>
          <p:nvPr/>
        </p:nvSpPr>
        <p:spPr>
          <a:xfrm>
            <a:off x="2587872" y="3003257"/>
            <a:ext cx="129539" cy="262890"/>
          </a:xfrm>
          <a:custGeom>
            <a:avLst/>
            <a:gdLst/>
            <a:ahLst/>
            <a:cxnLst/>
            <a:rect l="l" t="t" r="r" b="b"/>
            <a:pathLst>
              <a:path w="129539" h="262889">
                <a:moveTo>
                  <a:pt x="0" y="262534"/>
                </a:moveTo>
                <a:lnTo>
                  <a:pt x="129181" y="262534"/>
                </a:lnTo>
                <a:lnTo>
                  <a:pt x="129181" y="0"/>
                </a:lnTo>
                <a:lnTo>
                  <a:pt x="0" y="0"/>
                </a:lnTo>
                <a:lnTo>
                  <a:pt x="0" y="262534"/>
                </a:lnTo>
                <a:close/>
              </a:path>
            </a:pathLst>
          </a:custGeom>
          <a:ln w="3815">
            <a:solidFill>
              <a:srgbClr val="000000"/>
            </a:solidFill>
          </a:ln>
        </p:spPr>
        <p:txBody>
          <a:bodyPr wrap="square" lIns="0" tIns="0" rIns="0" bIns="0" rtlCol="0"/>
          <a:lstStyle/>
          <a:p>
            <a:endParaRPr/>
          </a:p>
        </p:txBody>
      </p:sp>
      <p:sp>
        <p:nvSpPr>
          <p:cNvPr id="39" name="object 39"/>
          <p:cNvSpPr/>
          <p:nvPr/>
        </p:nvSpPr>
        <p:spPr>
          <a:xfrm>
            <a:off x="2717053" y="2390677"/>
            <a:ext cx="129539" cy="875665"/>
          </a:xfrm>
          <a:custGeom>
            <a:avLst/>
            <a:gdLst/>
            <a:ahLst/>
            <a:cxnLst/>
            <a:rect l="l" t="t" r="r" b="b"/>
            <a:pathLst>
              <a:path w="129539" h="875664">
                <a:moveTo>
                  <a:pt x="0" y="875114"/>
                </a:moveTo>
                <a:lnTo>
                  <a:pt x="129181" y="875114"/>
                </a:lnTo>
                <a:lnTo>
                  <a:pt x="129181" y="0"/>
                </a:lnTo>
                <a:lnTo>
                  <a:pt x="0" y="0"/>
                </a:lnTo>
                <a:lnTo>
                  <a:pt x="0" y="875114"/>
                </a:lnTo>
                <a:close/>
              </a:path>
            </a:pathLst>
          </a:custGeom>
          <a:ln w="3815">
            <a:solidFill>
              <a:srgbClr val="000000"/>
            </a:solidFill>
          </a:ln>
        </p:spPr>
        <p:txBody>
          <a:bodyPr wrap="square" lIns="0" tIns="0" rIns="0" bIns="0" rtlCol="0"/>
          <a:lstStyle/>
          <a:p>
            <a:endParaRPr/>
          </a:p>
        </p:txBody>
      </p:sp>
      <p:sp>
        <p:nvSpPr>
          <p:cNvPr id="40" name="object 40"/>
          <p:cNvSpPr/>
          <p:nvPr/>
        </p:nvSpPr>
        <p:spPr>
          <a:xfrm>
            <a:off x="2846234" y="2303165"/>
            <a:ext cx="129539" cy="962660"/>
          </a:xfrm>
          <a:custGeom>
            <a:avLst/>
            <a:gdLst/>
            <a:ahLst/>
            <a:cxnLst/>
            <a:rect l="l" t="t" r="r" b="b"/>
            <a:pathLst>
              <a:path w="129539" h="962660">
                <a:moveTo>
                  <a:pt x="0" y="962625"/>
                </a:moveTo>
                <a:lnTo>
                  <a:pt x="129181" y="962625"/>
                </a:lnTo>
                <a:lnTo>
                  <a:pt x="129181" y="0"/>
                </a:lnTo>
                <a:lnTo>
                  <a:pt x="0" y="0"/>
                </a:lnTo>
                <a:lnTo>
                  <a:pt x="0" y="962625"/>
                </a:lnTo>
                <a:close/>
              </a:path>
            </a:pathLst>
          </a:custGeom>
          <a:ln w="3815">
            <a:solidFill>
              <a:srgbClr val="000000"/>
            </a:solidFill>
          </a:ln>
        </p:spPr>
        <p:txBody>
          <a:bodyPr wrap="square" lIns="0" tIns="0" rIns="0" bIns="0" rtlCol="0"/>
          <a:lstStyle/>
          <a:p>
            <a:endParaRPr/>
          </a:p>
        </p:txBody>
      </p:sp>
      <p:sp>
        <p:nvSpPr>
          <p:cNvPr id="41" name="object 41"/>
          <p:cNvSpPr/>
          <p:nvPr/>
        </p:nvSpPr>
        <p:spPr>
          <a:xfrm>
            <a:off x="2975415" y="2040631"/>
            <a:ext cx="129539" cy="1225550"/>
          </a:xfrm>
          <a:custGeom>
            <a:avLst/>
            <a:gdLst/>
            <a:ahLst/>
            <a:cxnLst/>
            <a:rect l="l" t="t" r="r" b="b"/>
            <a:pathLst>
              <a:path w="129539" h="1225550">
                <a:moveTo>
                  <a:pt x="0" y="1225160"/>
                </a:moveTo>
                <a:lnTo>
                  <a:pt x="129181" y="1225160"/>
                </a:lnTo>
                <a:lnTo>
                  <a:pt x="129181" y="0"/>
                </a:lnTo>
                <a:lnTo>
                  <a:pt x="0" y="0"/>
                </a:lnTo>
                <a:lnTo>
                  <a:pt x="0" y="1225160"/>
                </a:lnTo>
                <a:close/>
              </a:path>
            </a:pathLst>
          </a:custGeom>
          <a:ln w="3815">
            <a:solidFill>
              <a:srgbClr val="000000"/>
            </a:solidFill>
          </a:ln>
        </p:spPr>
        <p:txBody>
          <a:bodyPr wrap="square" lIns="0" tIns="0" rIns="0" bIns="0" rtlCol="0"/>
          <a:lstStyle/>
          <a:p>
            <a:endParaRPr/>
          </a:p>
        </p:txBody>
      </p:sp>
      <p:sp>
        <p:nvSpPr>
          <p:cNvPr id="42" name="object 42"/>
          <p:cNvSpPr/>
          <p:nvPr/>
        </p:nvSpPr>
        <p:spPr>
          <a:xfrm>
            <a:off x="3104597" y="1515562"/>
            <a:ext cx="129539" cy="1750695"/>
          </a:xfrm>
          <a:custGeom>
            <a:avLst/>
            <a:gdLst/>
            <a:ahLst/>
            <a:cxnLst/>
            <a:rect l="l" t="t" r="r" b="b"/>
            <a:pathLst>
              <a:path w="129539" h="1750695">
                <a:moveTo>
                  <a:pt x="0" y="1750228"/>
                </a:moveTo>
                <a:lnTo>
                  <a:pt x="129181" y="1750228"/>
                </a:lnTo>
                <a:lnTo>
                  <a:pt x="129181" y="0"/>
                </a:lnTo>
                <a:lnTo>
                  <a:pt x="0" y="0"/>
                </a:lnTo>
                <a:lnTo>
                  <a:pt x="0" y="1750228"/>
                </a:lnTo>
                <a:close/>
              </a:path>
            </a:pathLst>
          </a:custGeom>
          <a:ln w="3815">
            <a:solidFill>
              <a:srgbClr val="000000"/>
            </a:solidFill>
          </a:ln>
        </p:spPr>
        <p:txBody>
          <a:bodyPr wrap="square" lIns="0" tIns="0" rIns="0" bIns="0" rtlCol="0"/>
          <a:lstStyle/>
          <a:p>
            <a:endParaRPr/>
          </a:p>
        </p:txBody>
      </p:sp>
      <p:sp>
        <p:nvSpPr>
          <p:cNvPr id="43" name="object 43"/>
          <p:cNvSpPr/>
          <p:nvPr/>
        </p:nvSpPr>
        <p:spPr>
          <a:xfrm>
            <a:off x="3233778" y="1690585"/>
            <a:ext cx="129539" cy="1575435"/>
          </a:xfrm>
          <a:custGeom>
            <a:avLst/>
            <a:gdLst/>
            <a:ahLst/>
            <a:cxnLst/>
            <a:rect l="l" t="t" r="r" b="b"/>
            <a:pathLst>
              <a:path w="129539" h="1575435">
                <a:moveTo>
                  <a:pt x="0" y="1575205"/>
                </a:moveTo>
                <a:lnTo>
                  <a:pt x="129181" y="1575205"/>
                </a:lnTo>
                <a:lnTo>
                  <a:pt x="129181" y="0"/>
                </a:lnTo>
                <a:lnTo>
                  <a:pt x="0" y="0"/>
                </a:lnTo>
                <a:lnTo>
                  <a:pt x="0" y="1575205"/>
                </a:lnTo>
                <a:close/>
              </a:path>
            </a:pathLst>
          </a:custGeom>
          <a:ln w="3815">
            <a:solidFill>
              <a:srgbClr val="000000"/>
            </a:solidFill>
          </a:ln>
        </p:spPr>
        <p:txBody>
          <a:bodyPr wrap="square" lIns="0" tIns="0" rIns="0" bIns="0" rtlCol="0"/>
          <a:lstStyle/>
          <a:p>
            <a:endParaRPr/>
          </a:p>
        </p:txBody>
      </p:sp>
      <p:sp>
        <p:nvSpPr>
          <p:cNvPr id="44" name="object 44"/>
          <p:cNvSpPr/>
          <p:nvPr/>
        </p:nvSpPr>
        <p:spPr>
          <a:xfrm>
            <a:off x="3363010" y="2128142"/>
            <a:ext cx="129539" cy="1137920"/>
          </a:xfrm>
          <a:custGeom>
            <a:avLst/>
            <a:gdLst/>
            <a:ahLst/>
            <a:cxnLst/>
            <a:rect l="l" t="t" r="r" b="b"/>
            <a:pathLst>
              <a:path w="129539" h="1137920">
                <a:moveTo>
                  <a:pt x="0" y="1137648"/>
                </a:moveTo>
                <a:lnTo>
                  <a:pt x="129181" y="1137648"/>
                </a:lnTo>
                <a:lnTo>
                  <a:pt x="129181" y="0"/>
                </a:lnTo>
                <a:lnTo>
                  <a:pt x="0" y="0"/>
                </a:lnTo>
                <a:lnTo>
                  <a:pt x="0" y="1137648"/>
                </a:lnTo>
                <a:close/>
              </a:path>
            </a:pathLst>
          </a:custGeom>
          <a:ln w="3815">
            <a:solidFill>
              <a:srgbClr val="000000"/>
            </a:solidFill>
          </a:ln>
        </p:spPr>
        <p:txBody>
          <a:bodyPr wrap="square" lIns="0" tIns="0" rIns="0" bIns="0" rtlCol="0"/>
          <a:lstStyle/>
          <a:p>
            <a:endParaRPr/>
          </a:p>
        </p:txBody>
      </p:sp>
      <p:sp>
        <p:nvSpPr>
          <p:cNvPr id="45" name="object 45"/>
          <p:cNvSpPr/>
          <p:nvPr/>
        </p:nvSpPr>
        <p:spPr>
          <a:xfrm>
            <a:off x="3492191" y="2828234"/>
            <a:ext cx="129539" cy="438150"/>
          </a:xfrm>
          <a:custGeom>
            <a:avLst/>
            <a:gdLst/>
            <a:ahLst/>
            <a:cxnLst/>
            <a:rect l="l" t="t" r="r" b="b"/>
            <a:pathLst>
              <a:path w="129539" h="438150">
                <a:moveTo>
                  <a:pt x="0" y="437557"/>
                </a:moveTo>
                <a:lnTo>
                  <a:pt x="129181" y="437557"/>
                </a:lnTo>
                <a:lnTo>
                  <a:pt x="129181" y="0"/>
                </a:lnTo>
                <a:lnTo>
                  <a:pt x="0" y="0"/>
                </a:lnTo>
                <a:lnTo>
                  <a:pt x="0" y="437557"/>
                </a:lnTo>
                <a:close/>
              </a:path>
            </a:pathLst>
          </a:custGeom>
          <a:ln w="3815">
            <a:solidFill>
              <a:srgbClr val="000000"/>
            </a:solidFill>
          </a:ln>
        </p:spPr>
        <p:txBody>
          <a:bodyPr wrap="square" lIns="0" tIns="0" rIns="0" bIns="0" rtlCol="0"/>
          <a:lstStyle/>
          <a:p>
            <a:endParaRPr/>
          </a:p>
        </p:txBody>
      </p:sp>
      <p:sp>
        <p:nvSpPr>
          <p:cNvPr id="46" name="object 46"/>
          <p:cNvSpPr/>
          <p:nvPr/>
        </p:nvSpPr>
        <p:spPr>
          <a:xfrm>
            <a:off x="3621372" y="2915745"/>
            <a:ext cx="129539" cy="350520"/>
          </a:xfrm>
          <a:custGeom>
            <a:avLst/>
            <a:gdLst/>
            <a:ahLst/>
            <a:cxnLst/>
            <a:rect l="l" t="t" r="r" b="b"/>
            <a:pathLst>
              <a:path w="129539" h="350520">
                <a:moveTo>
                  <a:pt x="0" y="350045"/>
                </a:moveTo>
                <a:lnTo>
                  <a:pt x="129181" y="350045"/>
                </a:lnTo>
                <a:lnTo>
                  <a:pt x="129181" y="0"/>
                </a:lnTo>
                <a:lnTo>
                  <a:pt x="0" y="0"/>
                </a:lnTo>
                <a:lnTo>
                  <a:pt x="0" y="350045"/>
                </a:lnTo>
                <a:close/>
              </a:path>
            </a:pathLst>
          </a:custGeom>
          <a:ln w="3815">
            <a:solidFill>
              <a:srgbClr val="000000"/>
            </a:solidFill>
          </a:ln>
        </p:spPr>
        <p:txBody>
          <a:bodyPr wrap="square" lIns="0" tIns="0" rIns="0" bIns="0" rtlCol="0"/>
          <a:lstStyle/>
          <a:p>
            <a:endParaRPr/>
          </a:p>
        </p:txBody>
      </p:sp>
      <p:sp>
        <p:nvSpPr>
          <p:cNvPr id="47" name="object 47"/>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9</a:t>
            </a:r>
            <a:endParaRPr sz="1100">
              <a:latin typeface="Calibri"/>
              <a:cs typeface="Calibri"/>
            </a:endParaRPr>
          </a:p>
        </p:txBody>
      </p:sp>
      <p:sp>
        <p:nvSpPr>
          <p:cNvPr id="48" name="object 48"/>
          <p:cNvSpPr txBox="1"/>
          <p:nvPr/>
        </p:nvSpPr>
        <p:spPr>
          <a:xfrm>
            <a:off x="844786" y="3399707"/>
            <a:ext cx="127635" cy="93980"/>
          </a:xfrm>
          <a:prstGeom prst="rect">
            <a:avLst/>
          </a:prstGeom>
        </p:spPr>
        <p:txBody>
          <a:bodyPr vert="horz" wrap="square" lIns="0" tIns="10795" rIns="0" bIns="0" rtlCol="0">
            <a:spAutoFit/>
          </a:bodyPr>
          <a:lstStyle/>
          <a:p>
            <a:pPr marL="12700">
              <a:lnSpc>
                <a:spcPct val="100000"/>
              </a:lnSpc>
              <a:spcBef>
                <a:spcPts val="85"/>
              </a:spcBef>
            </a:pPr>
            <a:r>
              <a:rPr sz="450" spc="15" dirty="0">
                <a:latin typeface="Arial"/>
                <a:cs typeface="Arial"/>
              </a:rPr>
              <a:t>138</a:t>
            </a:r>
            <a:endParaRPr sz="450">
              <a:latin typeface="Arial"/>
              <a:cs typeface="Arial"/>
            </a:endParaRPr>
          </a:p>
        </p:txBody>
      </p:sp>
      <p:sp>
        <p:nvSpPr>
          <p:cNvPr id="49" name="object 49"/>
          <p:cNvSpPr txBox="1"/>
          <p:nvPr/>
        </p:nvSpPr>
        <p:spPr>
          <a:xfrm>
            <a:off x="1490743" y="3399707"/>
            <a:ext cx="127635" cy="93980"/>
          </a:xfrm>
          <a:prstGeom prst="rect">
            <a:avLst/>
          </a:prstGeom>
        </p:spPr>
        <p:txBody>
          <a:bodyPr vert="horz" wrap="square" lIns="0" tIns="10795" rIns="0" bIns="0" rtlCol="0">
            <a:spAutoFit/>
          </a:bodyPr>
          <a:lstStyle/>
          <a:p>
            <a:pPr marL="12700">
              <a:lnSpc>
                <a:spcPct val="100000"/>
              </a:lnSpc>
              <a:spcBef>
                <a:spcPts val="85"/>
              </a:spcBef>
            </a:pPr>
            <a:r>
              <a:rPr sz="450" spc="15" dirty="0">
                <a:latin typeface="Arial"/>
                <a:cs typeface="Arial"/>
              </a:rPr>
              <a:t>139</a:t>
            </a:r>
            <a:endParaRPr sz="450">
              <a:latin typeface="Arial"/>
              <a:cs typeface="Arial"/>
            </a:endParaRPr>
          </a:p>
        </p:txBody>
      </p:sp>
      <p:sp>
        <p:nvSpPr>
          <p:cNvPr id="50" name="object 50"/>
          <p:cNvSpPr txBox="1"/>
          <p:nvPr/>
        </p:nvSpPr>
        <p:spPr>
          <a:xfrm>
            <a:off x="2136699" y="3399707"/>
            <a:ext cx="127635" cy="93980"/>
          </a:xfrm>
          <a:prstGeom prst="rect">
            <a:avLst/>
          </a:prstGeom>
        </p:spPr>
        <p:txBody>
          <a:bodyPr vert="horz" wrap="square" lIns="0" tIns="10795" rIns="0" bIns="0" rtlCol="0">
            <a:spAutoFit/>
          </a:bodyPr>
          <a:lstStyle/>
          <a:p>
            <a:pPr marL="12700">
              <a:lnSpc>
                <a:spcPct val="100000"/>
              </a:lnSpc>
              <a:spcBef>
                <a:spcPts val="85"/>
              </a:spcBef>
            </a:pPr>
            <a:r>
              <a:rPr sz="450" spc="15" dirty="0">
                <a:latin typeface="Arial"/>
                <a:cs typeface="Arial"/>
              </a:rPr>
              <a:t>140</a:t>
            </a:r>
            <a:endParaRPr sz="450">
              <a:latin typeface="Arial"/>
              <a:cs typeface="Arial"/>
            </a:endParaRPr>
          </a:p>
        </p:txBody>
      </p:sp>
      <p:sp>
        <p:nvSpPr>
          <p:cNvPr id="51" name="object 51"/>
          <p:cNvSpPr txBox="1"/>
          <p:nvPr/>
        </p:nvSpPr>
        <p:spPr>
          <a:xfrm>
            <a:off x="2782605" y="3399707"/>
            <a:ext cx="127635" cy="93980"/>
          </a:xfrm>
          <a:prstGeom prst="rect">
            <a:avLst/>
          </a:prstGeom>
        </p:spPr>
        <p:txBody>
          <a:bodyPr vert="horz" wrap="square" lIns="0" tIns="10795" rIns="0" bIns="0" rtlCol="0">
            <a:spAutoFit/>
          </a:bodyPr>
          <a:lstStyle/>
          <a:p>
            <a:pPr marL="12700">
              <a:lnSpc>
                <a:spcPct val="100000"/>
              </a:lnSpc>
              <a:spcBef>
                <a:spcPts val="85"/>
              </a:spcBef>
            </a:pPr>
            <a:r>
              <a:rPr sz="450" spc="15" dirty="0">
                <a:latin typeface="Arial"/>
                <a:cs typeface="Arial"/>
              </a:rPr>
              <a:t>141</a:t>
            </a:r>
            <a:endParaRPr sz="450">
              <a:latin typeface="Arial"/>
              <a:cs typeface="Arial"/>
            </a:endParaRPr>
          </a:p>
        </p:txBody>
      </p:sp>
      <p:sp>
        <p:nvSpPr>
          <p:cNvPr id="52" name="object 52"/>
          <p:cNvSpPr txBox="1"/>
          <p:nvPr/>
        </p:nvSpPr>
        <p:spPr>
          <a:xfrm>
            <a:off x="3428561" y="3399707"/>
            <a:ext cx="127635" cy="93980"/>
          </a:xfrm>
          <a:prstGeom prst="rect">
            <a:avLst/>
          </a:prstGeom>
        </p:spPr>
        <p:txBody>
          <a:bodyPr vert="horz" wrap="square" lIns="0" tIns="10795" rIns="0" bIns="0" rtlCol="0">
            <a:spAutoFit/>
          </a:bodyPr>
          <a:lstStyle/>
          <a:p>
            <a:pPr marL="12700">
              <a:lnSpc>
                <a:spcPct val="100000"/>
              </a:lnSpc>
              <a:spcBef>
                <a:spcPts val="85"/>
              </a:spcBef>
            </a:pPr>
            <a:r>
              <a:rPr sz="450" spc="15" dirty="0">
                <a:latin typeface="Arial"/>
                <a:cs typeface="Arial"/>
              </a:rPr>
              <a:t>142</a:t>
            </a:r>
            <a:endParaRPr sz="450">
              <a:latin typeface="Arial"/>
              <a:cs typeface="Arial"/>
            </a:endParaRPr>
          </a:p>
        </p:txBody>
      </p:sp>
    </p:spTree>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159760" cy="244475"/>
          </a:xfrm>
          <a:prstGeom prst="rect">
            <a:avLst/>
          </a:prstGeom>
        </p:spPr>
        <p:txBody>
          <a:bodyPr vert="horz" wrap="square" lIns="0" tIns="17145" rIns="0" bIns="0" rtlCol="0">
            <a:spAutoFit/>
          </a:bodyPr>
          <a:lstStyle/>
          <a:p>
            <a:pPr marL="12700">
              <a:lnSpc>
                <a:spcPct val="100000"/>
              </a:lnSpc>
              <a:spcBef>
                <a:spcPts val="135"/>
              </a:spcBef>
            </a:pPr>
            <a:r>
              <a:rPr spc="5" dirty="0"/>
              <a:t>Гистограмма </a:t>
            </a:r>
            <a:r>
              <a:rPr spc="-25" dirty="0"/>
              <a:t>и </a:t>
            </a:r>
            <a:r>
              <a:rPr spc="-5" dirty="0"/>
              <a:t>плотность</a:t>
            </a:r>
            <a:r>
              <a:rPr spc="140" dirty="0"/>
              <a:t> </a:t>
            </a:r>
            <a:r>
              <a:rPr spc="-40" dirty="0"/>
              <a:t>распределения</a:t>
            </a:r>
          </a:p>
        </p:txBody>
      </p:sp>
      <p:sp>
        <p:nvSpPr>
          <p:cNvPr id="3" name="object 3"/>
          <p:cNvSpPr txBox="1"/>
          <p:nvPr/>
        </p:nvSpPr>
        <p:spPr>
          <a:xfrm>
            <a:off x="322046" y="376720"/>
            <a:ext cx="3964304" cy="719455"/>
          </a:xfrm>
          <a:prstGeom prst="rect">
            <a:avLst/>
          </a:prstGeom>
          <a:solidFill>
            <a:srgbClr val="F8F8F8"/>
          </a:solidFill>
        </p:spPr>
        <p:txBody>
          <a:bodyPr vert="horz" wrap="square" lIns="0" tIns="0" rIns="0" bIns="0" rtlCol="0">
            <a:spAutoFit/>
          </a:bodyPr>
          <a:lstStyle/>
          <a:p>
            <a:pPr marL="37465">
              <a:lnSpc>
                <a:spcPts val="1275"/>
              </a:lnSpc>
            </a:pPr>
            <a:r>
              <a:rPr sz="1100" spc="110" dirty="0">
                <a:solidFill>
                  <a:srgbClr val="214987"/>
                </a:solidFill>
                <a:latin typeface="Times New Roman"/>
                <a:cs typeface="Times New Roman"/>
              </a:rPr>
              <a:t>hist</a:t>
            </a:r>
            <a:r>
              <a:rPr sz="1100" spc="110" dirty="0">
                <a:latin typeface="Times New Roman"/>
                <a:cs typeface="Times New Roman"/>
              </a:rPr>
              <a:t>(swiss</a:t>
            </a:r>
            <a:r>
              <a:rPr sz="1100" spc="110" dirty="0">
                <a:solidFill>
                  <a:srgbClr val="0000CE"/>
                </a:solidFill>
                <a:latin typeface="Times New Roman"/>
                <a:cs typeface="Times New Roman"/>
              </a:rPr>
              <a:t>.02</a:t>
            </a:r>
            <a:r>
              <a:rPr sz="1100" spc="110" dirty="0">
                <a:latin typeface="Times New Roman"/>
                <a:cs typeface="Times New Roman"/>
              </a:rPr>
              <a:t>$dist_up, </a:t>
            </a:r>
            <a:r>
              <a:rPr sz="1100" spc="114" dirty="0">
                <a:solidFill>
                  <a:srgbClr val="214987"/>
                </a:solidFill>
                <a:latin typeface="Times New Roman"/>
                <a:cs typeface="Times New Roman"/>
              </a:rPr>
              <a:t>freq </a:t>
            </a:r>
            <a:r>
              <a:rPr sz="1100" spc="-60" dirty="0">
                <a:solidFill>
                  <a:srgbClr val="214987"/>
                </a:solidFill>
                <a:latin typeface="Times New Roman"/>
                <a:cs typeface="Times New Roman"/>
              </a:rPr>
              <a:t>= </a:t>
            </a:r>
            <a:r>
              <a:rPr sz="1100" spc="114" dirty="0">
                <a:latin typeface="Times New Roman"/>
                <a:cs typeface="Times New Roman"/>
              </a:rPr>
              <a:t>F, </a:t>
            </a:r>
            <a:r>
              <a:rPr sz="1100" spc="110" dirty="0">
                <a:solidFill>
                  <a:srgbClr val="214987"/>
                </a:solidFill>
                <a:latin typeface="Times New Roman"/>
                <a:cs typeface="Times New Roman"/>
              </a:rPr>
              <a:t>col</a:t>
            </a:r>
            <a:r>
              <a:rPr sz="1100" spc="275" dirty="0">
                <a:solidFill>
                  <a:srgbClr val="214987"/>
                </a:solidFill>
                <a:latin typeface="Times New Roman"/>
                <a:cs typeface="Times New Roman"/>
              </a:rPr>
              <a:t> </a:t>
            </a:r>
            <a:r>
              <a:rPr sz="1100" spc="-60" dirty="0">
                <a:solidFill>
                  <a:srgbClr val="214987"/>
                </a:solidFill>
                <a:latin typeface="Times New Roman"/>
                <a:cs typeface="Times New Roman"/>
              </a:rPr>
              <a:t>= </a:t>
            </a:r>
            <a:r>
              <a:rPr sz="1100" spc="135" dirty="0">
                <a:solidFill>
                  <a:srgbClr val="4F9905"/>
                </a:solidFill>
                <a:latin typeface="Times New Roman"/>
                <a:cs typeface="Times New Roman"/>
              </a:rPr>
              <a:t>"lightblue"</a:t>
            </a:r>
            <a:r>
              <a:rPr sz="1100" spc="135" dirty="0">
                <a:latin typeface="Times New Roman"/>
                <a:cs typeface="Times New Roman"/>
              </a:rPr>
              <a:t>,</a:t>
            </a:r>
            <a:endParaRPr sz="1100">
              <a:latin typeface="Times New Roman"/>
              <a:cs typeface="Times New Roman"/>
            </a:endParaRPr>
          </a:p>
          <a:p>
            <a:pPr marL="395605">
              <a:lnSpc>
                <a:spcPct val="100000"/>
              </a:lnSpc>
              <a:spcBef>
                <a:spcPts val="35"/>
              </a:spcBef>
            </a:pPr>
            <a:r>
              <a:rPr sz="1100" spc="85" dirty="0">
                <a:solidFill>
                  <a:srgbClr val="214987"/>
                </a:solidFill>
                <a:latin typeface="Times New Roman"/>
                <a:cs typeface="Times New Roman"/>
              </a:rPr>
              <a:t>ylab </a:t>
            </a:r>
            <a:r>
              <a:rPr sz="1100" spc="-60" dirty="0">
                <a:solidFill>
                  <a:srgbClr val="214987"/>
                </a:solidFill>
                <a:latin typeface="Times New Roman"/>
                <a:cs typeface="Times New Roman"/>
              </a:rPr>
              <a:t>= </a:t>
            </a:r>
            <a:r>
              <a:rPr sz="1100" spc="110" dirty="0">
                <a:solidFill>
                  <a:srgbClr val="4F9905"/>
                </a:solidFill>
                <a:latin typeface="Times New Roman"/>
                <a:cs typeface="Times New Roman"/>
              </a:rPr>
              <a:t>"Probability</a:t>
            </a:r>
            <a:r>
              <a:rPr sz="1100" spc="35" dirty="0">
                <a:solidFill>
                  <a:srgbClr val="4F9905"/>
                </a:solidFill>
                <a:latin typeface="Times New Roman"/>
                <a:cs typeface="Times New Roman"/>
              </a:rPr>
              <a:t> </a:t>
            </a:r>
            <a:r>
              <a:rPr sz="1100" spc="125" dirty="0">
                <a:solidFill>
                  <a:srgbClr val="4F9905"/>
                </a:solidFill>
                <a:latin typeface="Times New Roman"/>
                <a:cs typeface="Times New Roman"/>
              </a:rPr>
              <a:t>density"</a:t>
            </a:r>
            <a:r>
              <a:rPr sz="1100" spc="125" dirty="0">
                <a:latin typeface="Times New Roman"/>
                <a:cs typeface="Times New Roman"/>
              </a:rPr>
              <a:t>,</a:t>
            </a:r>
            <a:endParaRPr sz="1100">
              <a:latin typeface="Times New Roman"/>
              <a:cs typeface="Times New Roman"/>
            </a:endParaRPr>
          </a:p>
          <a:p>
            <a:pPr marL="37465" marR="52069" indent="357505">
              <a:lnSpc>
                <a:spcPct val="102699"/>
              </a:lnSpc>
            </a:pPr>
            <a:r>
              <a:rPr sz="1100" spc="10" dirty="0">
                <a:solidFill>
                  <a:srgbClr val="214987"/>
                </a:solidFill>
                <a:latin typeface="Times New Roman"/>
                <a:cs typeface="Times New Roman"/>
              </a:rPr>
              <a:t>main </a:t>
            </a:r>
            <a:r>
              <a:rPr sz="1100" spc="-60" dirty="0">
                <a:solidFill>
                  <a:srgbClr val="214987"/>
                </a:solidFill>
                <a:latin typeface="Times New Roman"/>
                <a:cs typeface="Times New Roman"/>
              </a:rPr>
              <a:t>= </a:t>
            </a:r>
            <a:r>
              <a:rPr sz="1100" spc="50" dirty="0">
                <a:solidFill>
                  <a:srgbClr val="4F9905"/>
                </a:solidFill>
                <a:latin typeface="Times New Roman"/>
                <a:cs typeface="Times New Roman"/>
              </a:rPr>
              <a:t>"Histogram </a:t>
            </a:r>
            <a:r>
              <a:rPr sz="1100" spc="70" dirty="0">
                <a:solidFill>
                  <a:srgbClr val="4F9905"/>
                </a:solidFill>
                <a:latin typeface="Times New Roman"/>
                <a:cs typeface="Times New Roman"/>
              </a:rPr>
              <a:t>with </a:t>
            </a:r>
            <a:r>
              <a:rPr sz="1100" spc="105" dirty="0">
                <a:solidFill>
                  <a:srgbClr val="4F9905"/>
                </a:solidFill>
                <a:latin typeface="Times New Roman"/>
                <a:cs typeface="Times New Roman"/>
              </a:rPr>
              <a:t>density </a:t>
            </a:r>
            <a:r>
              <a:rPr sz="1100" spc="135" dirty="0">
                <a:solidFill>
                  <a:srgbClr val="4F9905"/>
                </a:solidFill>
                <a:latin typeface="Times New Roman"/>
                <a:cs typeface="Times New Roman"/>
              </a:rPr>
              <a:t>plot"</a:t>
            </a:r>
            <a:r>
              <a:rPr sz="1100" spc="135" dirty="0">
                <a:latin typeface="Times New Roman"/>
                <a:cs typeface="Times New Roman"/>
              </a:rPr>
              <a:t>)  </a:t>
            </a:r>
            <a:r>
              <a:rPr sz="1100" spc="114" dirty="0">
                <a:solidFill>
                  <a:srgbClr val="214987"/>
                </a:solidFill>
                <a:latin typeface="Times New Roman"/>
                <a:cs typeface="Times New Roman"/>
              </a:rPr>
              <a:t>lines</a:t>
            </a:r>
            <a:r>
              <a:rPr sz="1100" spc="114" dirty="0">
                <a:latin typeface="Times New Roman"/>
                <a:cs typeface="Times New Roman"/>
              </a:rPr>
              <a:t>(</a:t>
            </a:r>
            <a:r>
              <a:rPr sz="1100" spc="114" dirty="0">
                <a:solidFill>
                  <a:srgbClr val="214987"/>
                </a:solidFill>
                <a:latin typeface="Times New Roman"/>
                <a:cs typeface="Times New Roman"/>
              </a:rPr>
              <a:t>density</a:t>
            </a:r>
            <a:r>
              <a:rPr sz="1100" spc="114" dirty="0">
                <a:latin typeface="Times New Roman"/>
                <a:cs typeface="Times New Roman"/>
              </a:rPr>
              <a:t>(swiss</a:t>
            </a:r>
            <a:r>
              <a:rPr sz="1100" spc="114" dirty="0">
                <a:solidFill>
                  <a:srgbClr val="0000CE"/>
                </a:solidFill>
                <a:latin typeface="Times New Roman"/>
                <a:cs typeface="Times New Roman"/>
              </a:rPr>
              <a:t>.02</a:t>
            </a:r>
            <a:r>
              <a:rPr sz="1100" spc="114" dirty="0">
                <a:latin typeface="Times New Roman"/>
                <a:cs typeface="Times New Roman"/>
              </a:rPr>
              <a:t>$dist_up), </a:t>
            </a:r>
            <a:r>
              <a:rPr sz="1100" spc="110" dirty="0">
                <a:solidFill>
                  <a:srgbClr val="214987"/>
                </a:solidFill>
                <a:latin typeface="Times New Roman"/>
                <a:cs typeface="Times New Roman"/>
              </a:rPr>
              <a:t>col </a:t>
            </a:r>
            <a:r>
              <a:rPr sz="1100" spc="-60" dirty="0">
                <a:solidFill>
                  <a:srgbClr val="214987"/>
                </a:solidFill>
                <a:latin typeface="Times New Roman"/>
                <a:cs typeface="Times New Roman"/>
              </a:rPr>
              <a:t>= </a:t>
            </a:r>
            <a:r>
              <a:rPr sz="1100" spc="130" dirty="0">
                <a:solidFill>
                  <a:srgbClr val="4F9905"/>
                </a:solidFill>
                <a:latin typeface="Times New Roman"/>
                <a:cs typeface="Times New Roman"/>
              </a:rPr>
              <a:t>"red"</a:t>
            </a:r>
            <a:r>
              <a:rPr sz="1100" spc="130" dirty="0">
                <a:latin typeface="Times New Roman"/>
                <a:cs typeface="Times New Roman"/>
              </a:rPr>
              <a:t>, </a:t>
            </a:r>
            <a:r>
              <a:rPr sz="1100" spc="10" dirty="0">
                <a:solidFill>
                  <a:srgbClr val="214987"/>
                </a:solidFill>
                <a:latin typeface="Times New Roman"/>
                <a:cs typeface="Times New Roman"/>
              </a:rPr>
              <a:t>lwd </a:t>
            </a:r>
            <a:r>
              <a:rPr sz="1100" spc="-60" dirty="0">
                <a:solidFill>
                  <a:srgbClr val="214987"/>
                </a:solidFill>
                <a:latin typeface="Times New Roman"/>
                <a:cs typeface="Times New Roman"/>
              </a:rPr>
              <a:t>=</a:t>
            </a:r>
            <a:r>
              <a:rPr sz="1100" spc="55" dirty="0">
                <a:solidFill>
                  <a:srgbClr val="214987"/>
                </a:solidFill>
                <a:latin typeface="Times New Roman"/>
                <a:cs typeface="Times New Roman"/>
              </a:rPr>
              <a:t> </a:t>
            </a:r>
            <a:r>
              <a:rPr sz="1100" spc="100" dirty="0">
                <a:solidFill>
                  <a:srgbClr val="0000CE"/>
                </a:solidFill>
                <a:latin typeface="Times New Roman"/>
                <a:cs typeface="Times New Roman"/>
              </a:rPr>
              <a:t>2</a:t>
            </a:r>
            <a:r>
              <a:rPr sz="1100" spc="100" dirty="0">
                <a:latin typeface="Times New Roman"/>
                <a:cs typeface="Times New Roman"/>
              </a:rPr>
              <a:t>)</a:t>
            </a:r>
            <a:endParaRPr sz="1100">
              <a:latin typeface="Times New Roman"/>
              <a:cs typeface="Times New Roman"/>
            </a:endParaRPr>
          </a:p>
        </p:txBody>
      </p:sp>
      <p:sp>
        <p:nvSpPr>
          <p:cNvPr id="4" name="object 4"/>
          <p:cNvSpPr txBox="1"/>
          <p:nvPr/>
        </p:nvSpPr>
        <p:spPr>
          <a:xfrm>
            <a:off x="1785178" y="1314199"/>
            <a:ext cx="959485" cy="111125"/>
          </a:xfrm>
          <a:prstGeom prst="rect">
            <a:avLst/>
          </a:prstGeom>
        </p:spPr>
        <p:txBody>
          <a:bodyPr vert="horz" wrap="square" lIns="0" tIns="13970" rIns="0" bIns="0" rtlCol="0">
            <a:spAutoFit/>
          </a:bodyPr>
          <a:lstStyle/>
          <a:p>
            <a:pPr marL="12700">
              <a:lnSpc>
                <a:spcPct val="100000"/>
              </a:lnSpc>
              <a:spcBef>
                <a:spcPts val="110"/>
              </a:spcBef>
            </a:pPr>
            <a:r>
              <a:rPr sz="550" b="1" spc="5" dirty="0">
                <a:latin typeface="Arial"/>
                <a:cs typeface="Arial"/>
              </a:rPr>
              <a:t>Histogram with density</a:t>
            </a:r>
            <a:r>
              <a:rPr sz="550" b="1" spc="-80" dirty="0">
                <a:latin typeface="Arial"/>
                <a:cs typeface="Arial"/>
              </a:rPr>
              <a:t> </a:t>
            </a:r>
            <a:r>
              <a:rPr sz="550" b="1" spc="5" dirty="0">
                <a:latin typeface="Arial"/>
                <a:cs typeface="Arial"/>
              </a:rPr>
              <a:t>plot</a:t>
            </a:r>
            <a:endParaRPr sz="550">
              <a:latin typeface="Arial"/>
              <a:cs typeface="Arial"/>
            </a:endParaRPr>
          </a:p>
        </p:txBody>
      </p:sp>
      <p:sp>
        <p:nvSpPr>
          <p:cNvPr id="5" name="object 5"/>
          <p:cNvSpPr txBox="1"/>
          <p:nvPr/>
        </p:nvSpPr>
        <p:spPr>
          <a:xfrm>
            <a:off x="357962" y="2207361"/>
            <a:ext cx="93980" cy="521334"/>
          </a:xfrm>
          <a:prstGeom prst="rect">
            <a:avLst/>
          </a:prstGeom>
        </p:spPr>
        <p:txBody>
          <a:bodyPr vert="vert270" wrap="square" lIns="0" tIns="10795" rIns="0" bIns="0" rtlCol="0">
            <a:spAutoFit/>
          </a:bodyPr>
          <a:lstStyle/>
          <a:p>
            <a:pPr marL="12700">
              <a:lnSpc>
                <a:spcPct val="100000"/>
              </a:lnSpc>
              <a:spcBef>
                <a:spcPts val="85"/>
              </a:spcBef>
            </a:pPr>
            <a:r>
              <a:rPr sz="450" spc="10" dirty="0">
                <a:latin typeface="Arial"/>
                <a:cs typeface="Arial"/>
              </a:rPr>
              <a:t>Probability</a:t>
            </a:r>
            <a:r>
              <a:rPr sz="450" spc="-20" dirty="0">
                <a:latin typeface="Arial"/>
                <a:cs typeface="Arial"/>
              </a:rPr>
              <a:t> </a:t>
            </a:r>
            <a:r>
              <a:rPr sz="450" spc="10" dirty="0">
                <a:latin typeface="Arial"/>
                <a:cs typeface="Arial"/>
              </a:rPr>
              <a:t>density</a:t>
            </a:r>
            <a:endParaRPr sz="450">
              <a:latin typeface="Arial"/>
              <a:cs typeface="Arial"/>
            </a:endParaRPr>
          </a:p>
        </p:txBody>
      </p:sp>
      <p:sp>
        <p:nvSpPr>
          <p:cNvPr id="6" name="object 6"/>
          <p:cNvSpPr/>
          <p:nvPr/>
        </p:nvSpPr>
        <p:spPr>
          <a:xfrm>
            <a:off x="1076366" y="3412978"/>
            <a:ext cx="2377440" cy="0"/>
          </a:xfrm>
          <a:custGeom>
            <a:avLst/>
            <a:gdLst/>
            <a:ahLst/>
            <a:cxnLst/>
            <a:rect l="l" t="t" r="r" b="b"/>
            <a:pathLst>
              <a:path w="2377440">
                <a:moveTo>
                  <a:pt x="0" y="0"/>
                </a:moveTo>
                <a:lnTo>
                  <a:pt x="2377054" y="0"/>
                </a:lnTo>
              </a:path>
            </a:pathLst>
          </a:custGeom>
          <a:ln w="3815">
            <a:solidFill>
              <a:srgbClr val="000000"/>
            </a:solidFill>
          </a:ln>
        </p:spPr>
        <p:txBody>
          <a:bodyPr wrap="square" lIns="0" tIns="0" rIns="0" bIns="0" rtlCol="0"/>
          <a:lstStyle/>
          <a:p>
            <a:endParaRPr/>
          </a:p>
        </p:txBody>
      </p:sp>
      <p:sp>
        <p:nvSpPr>
          <p:cNvPr id="7" name="object 7"/>
          <p:cNvSpPr/>
          <p:nvPr/>
        </p:nvSpPr>
        <p:spPr>
          <a:xfrm>
            <a:off x="1076366" y="3412978"/>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8" name="object 8"/>
          <p:cNvSpPr/>
          <p:nvPr/>
        </p:nvSpPr>
        <p:spPr>
          <a:xfrm>
            <a:off x="1670630" y="3412978"/>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9" name="object 9"/>
          <p:cNvSpPr/>
          <p:nvPr/>
        </p:nvSpPr>
        <p:spPr>
          <a:xfrm>
            <a:off x="2264894" y="3412978"/>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10" name="object 10"/>
          <p:cNvSpPr/>
          <p:nvPr/>
        </p:nvSpPr>
        <p:spPr>
          <a:xfrm>
            <a:off x="2859158" y="3412978"/>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11" name="object 11"/>
          <p:cNvSpPr/>
          <p:nvPr/>
        </p:nvSpPr>
        <p:spPr>
          <a:xfrm>
            <a:off x="3453421" y="3412978"/>
            <a:ext cx="0" cy="36830"/>
          </a:xfrm>
          <a:custGeom>
            <a:avLst/>
            <a:gdLst/>
            <a:ahLst/>
            <a:cxnLst/>
            <a:rect l="l" t="t" r="r" b="b"/>
            <a:pathLst>
              <a:path h="36829">
                <a:moveTo>
                  <a:pt x="0" y="0"/>
                </a:moveTo>
                <a:lnTo>
                  <a:pt x="0" y="36632"/>
                </a:lnTo>
              </a:path>
            </a:pathLst>
          </a:custGeom>
          <a:ln w="3815">
            <a:solidFill>
              <a:srgbClr val="000000"/>
            </a:solidFill>
          </a:ln>
        </p:spPr>
        <p:txBody>
          <a:bodyPr wrap="square" lIns="0" tIns="0" rIns="0" bIns="0" rtlCol="0"/>
          <a:lstStyle/>
          <a:p>
            <a:endParaRPr/>
          </a:p>
        </p:txBody>
      </p:sp>
      <p:sp>
        <p:nvSpPr>
          <p:cNvPr id="12" name="object 12"/>
          <p:cNvSpPr/>
          <p:nvPr/>
        </p:nvSpPr>
        <p:spPr>
          <a:xfrm>
            <a:off x="660382" y="1557023"/>
            <a:ext cx="0" cy="1786255"/>
          </a:xfrm>
          <a:custGeom>
            <a:avLst/>
            <a:gdLst/>
            <a:ahLst/>
            <a:cxnLst/>
            <a:rect l="l" t="t" r="r" b="b"/>
            <a:pathLst>
              <a:path h="1786254">
                <a:moveTo>
                  <a:pt x="0" y="1785945"/>
                </a:moveTo>
                <a:lnTo>
                  <a:pt x="0" y="0"/>
                </a:lnTo>
              </a:path>
            </a:pathLst>
          </a:custGeom>
          <a:ln w="3815">
            <a:solidFill>
              <a:srgbClr val="000000"/>
            </a:solidFill>
          </a:ln>
        </p:spPr>
        <p:txBody>
          <a:bodyPr wrap="square" lIns="0" tIns="0" rIns="0" bIns="0" rtlCol="0"/>
          <a:lstStyle/>
          <a:p>
            <a:endParaRPr/>
          </a:p>
        </p:txBody>
      </p:sp>
      <p:sp>
        <p:nvSpPr>
          <p:cNvPr id="13" name="object 13"/>
          <p:cNvSpPr/>
          <p:nvPr/>
        </p:nvSpPr>
        <p:spPr>
          <a:xfrm>
            <a:off x="623749" y="3342969"/>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4" name="object 14"/>
          <p:cNvSpPr/>
          <p:nvPr/>
        </p:nvSpPr>
        <p:spPr>
          <a:xfrm>
            <a:off x="623749" y="2985800"/>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5" name="object 15"/>
          <p:cNvSpPr/>
          <p:nvPr/>
        </p:nvSpPr>
        <p:spPr>
          <a:xfrm>
            <a:off x="623749" y="2628581"/>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6" name="object 16"/>
          <p:cNvSpPr/>
          <p:nvPr/>
        </p:nvSpPr>
        <p:spPr>
          <a:xfrm>
            <a:off x="623749" y="2271412"/>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7" name="object 17"/>
          <p:cNvSpPr/>
          <p:nvPr/>
        </p:nvSpPr>
        <p:spPr>
          <a:xfrm>
            <a:off x="623749" y="1914192"/>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8" name="object 18"/>
          <p:cNvSpPr/>
          <p:nvPr/>
        </p:nvSpPr>
        <p:spPr>
          <a:xfrm>
            <a:off x="623749" y="1557023"/>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9" name="object 19"/>
          <p:cNvSpPr txBox="1"/>
          <p:nvPr/>
        </p:nvSpPr>
        <p:spPr>
          <a:xfrm>
            <a:off x="504492" y="3287828"/>
            <a:ext cx="93980" cy="110489"/>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0.0</a:t>
            </a:r>
            <a:endParaRPr sz="450">
              <a:latin typeface="Arial"/>
              <a:cs typeface="Arial"/>
            </a:endParaRPr>
          </a:p>
        </p:txBody>
      </p:sp>
      <p:sp>
        <p:nvSpPr>
          <p:cNvPr id="20" name="object 20"/>
          <p:cNvSpPr txBox="1"/>
          <p:nvPr/>
        </p:nvSpPr>
        <p:spPr>
          <a:xfrm>
            <a:off x="504492" y="2930659"/>
            <a:ext cx="93980" cy="110489"/>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0.1</a:t>
            </a:r>
            <a:endParaRPr sz="450">
              <a:latin typeface="Arial"/>
              <a:cs typeface="Arial"/>
            </a:endParaRPr>
          </a:p>
        </p:txBody>
      </p:sp>
      <p:sp>
        <p:nvSpPr>
          <p:cNvPr id="21" name="object 21"/>
          <p:cNvSpPr txBox="1"/>
          <p:nvPr/>
        </p:nvSpPr>
        <p:spPr>
          <a:xfrm>
            <a:off x="504492" y="2573439"/>
            <a:ext cx="93980" cy="110489"/>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0.2</a:t>
            </a:r>
            <a:endParaRPr sz="450">
              <a:latin typeface="Arial"/>
              <a:cs typeface="Arial"/>
            </a:endParaRPr>
          </a:p>
        </p:txBody>
      </p:sp>
      <p:sp>
        <p:nvSpPr>
          <p:cNvPr id="22" name="object 22"/>
          <p:cNvSpPr txBox="1"/>
          <p:nvPr/>
        </p:nvSpPr>
        <p:spPr>
          <a:xfrm>
            <a:off x="504492" y="2216271"/>
            <a:ext cx="93980" cy="110489"/>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0.3</a:t>
            </a:r>
            <a:endParaRPr sz="450">
              <a:latin typeface="Arial"/>
              <a:cs typeface="Arial"/>
            </a:endParaRPr>
          </a:p>
        </p:txBody>
      </p:sp>
      <p:sp>
        <p:nvSpPr>
          <p:cNvPr id="23" name="object 23"/>
          <p:cNvSpPr txBox="1"/>
          <p:nvPr/>
        </p:nvSpPr>
        <p:spPr>
          <a:xfrm>
            <a:off x="504492" y="1859051"/>
            <a:ext cx="93980" cy="110489"/>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0.4</a:t>
            </a:r>
            <a:endParaRPr sz="450">
              <a:latin typeface="Arial"/>
              <a:cs typeface="Arial"/>
            </a:endParaRPr>
          </a:p>
        </p:txBody>
      </p:sp>
      <p:sp>
        <p:nvSpPr>
          <p:cNvPr id="24" name="object 24"/>
          <p:cNvSpPr txBox="1"/>
          <p:nvPr/>
        </p:nvSpPr>
        <p:spPr>
          <a:xfrm>
            <a:off x="504492" y="1501882"/>
            <a:ext cx="93980" cy="110489"/>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0.5</a:t>
            </a:r>
            <a:endParaRPr sz="450">
              <a:latin typeface="Arial"/>
              <a:cs typeface="Arial"/>
            </a:endParaRPr>
          </a:p>
        </p:txBody>
      </p:sp>
      <p:graphicFrame>
        <p:nvGraphicFramePr>
          <p:cNvPr id="25" name="object 25"/>
          <p:cNvGraphicFramePr>
            <a:graphicFrameLocks noGrp="1"/>
          </p:cNvGraphicFramePr>
          <p:nvPr/>
        </p:nvGraphicFramePr>
        <p:xfrm>
          <a:off x="777327" y="1590832"/>
          <a:ext cx="2971799" cy="1750226"/>
        </p:xfrm>
        <a:graphic>
          <a:graphicData uri="http://schemas.openxmlformats.org/drawingml/2006/table">
            <a:tbl>
              <a:tblPr firstRow="1" bandRow="1">
                <a:tableStyleId>{2D5ABB26-0587-4C30-8999-92F81FD0307C}</a:tableStyleId>
              </a:tblPr>
              <a:tblGrid>
                <a:gridCol w="594360">
                  <a:extLst>
                    <a:ext uri="{9D8B030D-6E8A-4147-A177-3AD203B41FA5}">
                      <a16:colId xmlns:a16="http://schemas.microsoft.com/office/drawing/2014/main" val="20000"/>
                    </a:ext>
                  </a:extLst>
                </a:gridCol>
                <a:gridCol w="297179">
                  <a:extLst>
                    <a:ext uri="{9D8B030D-6E8A-4147-A177-3AD203B41FA5}">
                      <a16:colId xmlns:a16="http://schemas.microsoft.com/office/drawing/2014/main" val="20001"/>
                    </a:ext>
                  </a:extLst>
                </a:gridCol>
                <a:gridCol w="297180">
                  <a:extLst>
                    <a:ext uri="{9D8B030D-6E8A-4147-A177-3AD203B41FA5}">
                      <a16:colId xmlns:a16="http://schemas.microsoft.com/office/drawing/2014/main" val="20002"/>
                    </a:ext>
                  </a:extLst>
                </a:gridCol>
                <a:gridCol w="297180">
                  <a:extLst>
                    <a:ext uri="{9D8B030D-6E8A-4147-A177-3AD203B41FA5}">
                      <a16:colId xmlns:a16="http://schemas.microsoft.com/office/drawing/2014/main" val="20003"/>
                    </a:ext>
                  </a:extLst>
                </a:gridCol>
                <a:gridCol w="297180">
                  <a:extLst>
                    <a:ext uri="{9D8B030D-6E8A-4147-A177-3AD203B41FA5}">
                      <a16:colId xmlns:a16="http://schemas.microsoft.com/office/drawing/2014/main" val="20004"/>
                    </a:ext>
                  </a:extLst>
                </a:gridCol>
                <a:gridCol w="297180">
                  <a:extLst>
                    <a:ext uri="{9D8B030D-6E8A-4147-A177-3AD203B41FA5}">
                      <a16:colId xmlns:a16="http://schemas.microsoft.com/office/drawing/2014/main" val="20005"/>
                    </a:ext>
                  </a:extLst>
                </a:gridCol>
                <a:gridCol w="297180">
                  <a:extLst>
                    <a:ext uri="{9D8B030D-6E8A-4147-A177-3AD203B41FA5}">
                      <a16:colId xmlns:a16="http://schemas.microsoft.com/office/drawing/2014/main" val="20006"/>
                    </a:ext>
                  </a:extLst>
                </a:gridCol>
                <a:gridCol w="297180">
                  <a:extLst>
                    <a:ext uri="{9D8B030D-6E8A-4147-A177-3AD203B41FA5}">
                      <a16:colId xmlns:a16="http://schemas.microsoft.com/office/drawing/2014/main" val="20007"/>
                    </a:ext>
                  </a:extLst>
                </a:gridCol>
                <a:gridCol w="297180">
                  <a:extLst>
                    <a:ext uri="{9D8B030D-6E8A-4147-A177-3AD203B41FA5}">
                      <a16:colId xmlns:a16="http://schemas.microsoft.com/office/drawing/2014/main" val="20008"/>
                    </a:ext>
                  </a:extLst>
                </a:gridCol>
              </a:tblGrid>
              <a:tr h="250018">
                <a:tc rowSpan="7">
                  <a:txBody>
                    <a:bodyPr/>
                    <a:lstStyle/>
                    <a:p>
                      <a:pPr>
                        <a:lnSpc>
                          <a:spcPct val="100000"/>
                        </a:lnSpc>
                      </a:pPr>
                      <a:endParaRPr sz="900">
                        <a:latin typeface="Times New Roman"/>
                        <a:cs typeface="Times New Roman"/>
                      </a:endParaRPr>
                    </a:p>
                  </a:txBody>
                  <a:tcPr marL="0" marR="0" marT="0" marB="0">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lnR w="6350">
                      <a:solidFill>
                        <a:srgbClr val="000000"/>
                      </a:solidFill>
                      <a:prstDash val="solid"/>
                    </a:lnR>
                    <a:lnB w="6350">
                      <a:solidFill>
                        <a:srgbClr val="000000"/>
                      </a:solidFill>
                      <a:prstDash val="solid"/>
                    </a:lnB>
                  </a:tcPr>
                </a:tc>
                <a:tc rowSpan="7">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tcPr>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extLst>
                  <a:ext uri="{0D108BD9-81ED-4DB2-BD59-A6C34878D82A}">
                    <a16:rowId xmlns:a16="http://schemas.microsoft.com/office/drawing/2014/main" val="10000"/>
                  </a:ext>
                </a:extLst>
              </a:tr>
              <a:tr h="250069">
                <a:tc vMerge="1">
                  <a:txBody>
                    <a:bodyPr/>
                    <a:lstStyle/>
                    <a:p>
                      <a:endParaRPr/>
                    </a:p>
                  </a:txBody>
                  <a:tcPr marL="0" marR="0" marT="0" marB="0">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lnR w="6350">
                      <a:solidFill>
                        <a:srgbClr val="000000"/>
                      </a:solidFill>
                      <a:prstDash val="solid"/>
                    </a:lnR>
                  </a:tcPr>
                </a:tc>
                <a:tc rowSpan="6">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extLst>
                  <a:ext uri="{0D108BD9-81ED-4DB2-BD59-A6C34878D82A}">
                    <a16:rowId xmlns:a16="http://schemas.microsoft.com/office/drawing/2014/main" val="10001"/>
                  </a:ext>
                </a:extLst>
              </a:tr>
              <a:tr h="107150">
                <a:tc vMerge="1">
                  <a:txBody>
                    <a:bodyPr/>
                    <a:lstStyle/>
                    <a:p>
                      <a:endParaRPr/>
                    </a:p>
                  </a:txBody>
                  <a:tcPr marL="0" marR="0" marT="0" marB="0">
                    <a:lnB w="6350">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tc>
                <a:tc>
                  <a:txBody>
                    <a:bodyPr/>
                    <a:lstStyle/>
                    <a:p>
                      <a:pPr>
                        <a:lnSpc>
                          <a:spcPct val="100000"/>
                        </a:lnSpc>
                      </a:pPr>
                      <a:endParaRPr sz="500">
                        <a:latin typeface="Times New Roman"/>
                        <a:cs typeface="Times New Roman"/>
                      </a:endParaRPr>
                    </a:p>
                  </a:txBody>
                  <a:tcPr marL="0" marR="0" marT="0" marB="0"/>
                </a:tc>
                <a:tc>
                  <a:txBody>
                    <a:bodyPr/>
                    <a:lstStyle/>
                    <a:p>
                      <a:pPr>
                        <a:lnSpc>
                          <a:spcPct val="100000"/>
                        </a:lnSpc>
                      </a:pPr>
                      <a:endParaRPr sz="500">
                        <a:latin typeface="Times New Roman"/>
                        <a:cs typeface="Times New Roman"/>
                      </a:endParaRPr>
                    </a:p>
                  </a:txBody>
                  <a:tcPr marL="0" marR="0" marT="0" marB="0">
                    <a:lnR w="6350">
                      <a:solidFill>
                        <a:srgbClr val="000000"/>
                      </a:solidFill>
                      <a:prstDash val="solid"/>
                    </a:lnR>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rowSpan="5">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a:txBody>
                    <a:bodyPr/>
                    <a:lstStyle/>
                    <a:p>
                      <a:pPr>
                        <a:lnSpc>
                          <a:spcPct val="100000"/>
                        </a:lnSpc>
                      </a:pPr>
                      <a:endParaRPr sz="500">
                        <a:latin typeface="Times New Roman"/>
                        <a:cs typeface="Times New Roman"/>
                      </a:endParaRPr>
                    </a:p>
                  </a:txBody>
                  <a:tcPr marL="0" marR="0" marT="0" marB="0">
                    <a:lnL w="6350">
                      <a:solidFill>
                        <a:srgbClr val="000000"/>
                      </a:solidFill>
                      <a:prstDash val="solid"/>
                    </a:lnL>
                  </a:tcPr>
                </a:tc>
                <a:tc>
                  <a:txBody>
                    <a:bodyPr/>
                    <a:lstStyle/>
                    <a:p>
                      <a:pPr>
                        <a:lnSpc>
                          <a:spcPct val="100000"/>
                        </a:lnSpc>
                      </a:pPr>
                      <a:endParaRPr sz="500">
                        <a:latin typeface="Times New Roman"/>
                        <a:cs typeface="Times New Roman"/>
                      </a:endParaRPr>
                    </a:p>
                  </a:txBody>
                  <a:tcPr marL="0" marR="0" marT="0" marB="0"/>
                </a:tc>
                <a:extLst>
                  <a:ext uri="{0D108BD9-81ED-4DB2-BD59-A6C34878D82A}">
                    <a16:rowId xmlns:a16="http://schemas.microsoft.com/office/drawing/2014/main" val="10002"/>
                  </a:ext>
                </a:extLst>
              </a:tr>
              <a:tr h="535753">
                <a:tc vMerge="1">
                  <a:txBody>
                    <a:bodyPr/>
                    <a:lstStyle/>
                    <a:p>
                      <a:endParaRPr/>
                    </a:p>
                  </a:txBody>
                  <a:tcPr marL="0" marR="0" marT="0" marB="0">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lnR w="6350">
                      <a:solidFill>
                        <a:srgbClr val="000000"/>
                      </a:solidFill>
                      <a:prstDash val="solid"/>
                    </a:lnR>
                  </a:tcPr>
                </a:tc>
                <a:tc rowSpan="4">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tc>
                <a:extLst>
                  <a:ext uri="{0D108BD9-81ED-4DB2-BD59-A6C34878D82A}">
                    <a16:rowId xmlns:a16="http://schemas.microsoft.com/office/drawing/2014/main" val="10003"/>
                  </a:ext>
                </a:extLst>
              </a:tr>
              <a:tr h="267927">
                <a:tc vMerge="1">
                  <a:txBody>
                    <a:bodyPr/>
                    <a:lstStyle/>
                    <a:p>
                      <a:endParaRPr/>
                    </a:p>
                  </a:txBody>
                  <a:tcPr marL="0" marR="0" marT="0" marB="0">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lnR w="6350">
                      <a:solidFill>
                        <a:srgbClr val="000000"/>
                      </a:solidFill>
                      <a:prstDash val="solid"/>
                    </a:lnR>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rowSpan="3">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B w="6350">
                      <a:solidFill>
                        <a:srgbClr val="000000"/>
                      </a:solidFill>
                      <a:prstDash val="solid"/>
                    </a:lnB>
                  </a:tcPr>
                </a:tc>
                <a:extLst>
                  <a:ext uri="{0D108BD9-81ED-4DB2-BD59-A6C34878D82A}">
                    <a16:rowId xmlns:a16="http://schemas.microsoft.com/office/drawing/2014/main" val="10004"/>
                  </a:ext>
                </a:extLst>
              </a:tr>
              <a:tr h="196442">
                <a:tc vMerge="1">
                  <a:txBody>
                    <a:bodyPr/>
                    <a:lstStyle/>
                    <a:p>
                      <a:endParaRPr/>
                    </a:p>
                  </a:txBody>
                  <a:tcPr marL="0" marR="0" marT="0" marB="0">
                    <a:lnB w="6350">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R w="6350">
                      <a:solidFill>
                        <a:srgbClr val="000000"/>
                      </a:solidFill>
                      <a:prstDash val="solid"/>
                    </a:lnR>
                    <a:lnB w="6350">
                      <a:solidFill>
                        <a:srgbClr val="000000"/>
                      </a:solidFill>
                      <a:prstDash val="solid"/>
                    </a:lnB>
                  </a:tcPr>
                </a:tc>
                <a:tc rowSpan="2">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rowSpan="2">
                  <a:txBody>
                    <a:bodyPr/>
                    <a:lstStyle/>
                    <a:p>
                      <a:pPr>
                        <a:lnSpc>
                          <a:spcPct val="100000"/>
                        </a:lnSpc>
                      </a:pPr>
                      <a:endParaRPr sz="9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extLst>
                  <a:ext uri="{0D108BD9-81ED-4DB2-BD59-A6C34878D82A}">
                    <a16:rowId xmlns:a16="http://schemas.microsoft.com/office/drawing/2014/main" val="10005"/>
                  </a:ext>
                </a:extLst>
              </a:tr>
              <a:tr h="142867">
                <a:tc vMerge="1">
                  <a:txBody>
                    <a:bodyPr/>
                    <a:lstStyle/>
                    <a:p>
                      <a:endParaRPr/>
                    </a:p>
                  </a:txBody>
                  <a:tcPr marL="0" marR="0" marT="0" marB="0">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ADD8E6"/>
                    </a:solidFill>
                  </a:tcPr>
                </a:tc>
                <a:extLst>
                  <a:ext uri="{0D108BD9-81ED-4DB2-BD59-A6C34878D82A}">
                    <a16:rowId xmlns:a16="http://schemas.microsoft.com/office/drawing/2014/main" val="10006"/>
                  </a:ext>
                </a:extLst>
              </a:tr>
            </a:tbl>
          </a:graphicData>
        </a:graphic>
      </p:graphicFrame>
      <p:sp>
        <p:nvSpPr>
          <p:cNvPr id="26" name="object 26"/>
          <p:cNvSpPr/>
          <p:nvPr/>
        </p:nvSpPr>
        <p:spPr>
          <a:xfrm>
            <a:off x="660382" y="1611362"/>
            <a:ext cx="3209290" cy="1724025"/>
          </a:xfrm>
          <a:custGeom>
            <a:avLst/>
            <a:gdLst/>
            <a:ahLst/>
            <a:cxnLst/>
            <a:rect l="l" t="t" r="r" b="b"/>
            <a:pathLst>
              <a:path w="3209290" h="1724025">
                <a:moveTo>
                  <a:pt x="0" y="1723616"/>
                </a:moveTo>
                <a:lnTo>
                  <a:pt x="4121" y="1723262"/>
                </a:lnTo>
                <a:lnTo>
                  <a:pt x="11193" y="1722652"/>
                </a:lnTo>
                <a:lnTo>
                  <a:pt x="18316" y="1721991"/>
                </a:lnTo>
                <a:lnTo>
                  <a:pt x="25388" y="1721278"/>
                </a:lnTo>
                <a:lnTo>
                  <a:pt x="32511" y="1720566"/>
                </a:lnTo>
                <a:lnTo>
                  <a:pt x="39583" y="1719854"/>
                </a:lnTo>
                <a:lnTo>
                  <a:pt x="46706" y="1719090"/>
                </a:lnTo>
                <a:lnTo>
                  <a:pt x="53778" y="1718327"/>
                </a:lnTo>
                <a:lnTo>
                  <a:pt x="60901" y="1717513"/>
                </a:lnTo>
                <a:lnTo>
                  <a:pt x="67973" y="1716750"/>
                </a:lnTo>
                <a:lnTo>
                  <a:pt x="75097" y="1715936"/>
                </a:lnTo>
                <a:lnTo>
                  <a:pt x="82169" y="1715122"/>
                </a:lnTo>
                <a:lnTo>
                  <a:pt x="89292" y="1714308"/>
                </a:lnTo>
                <a:lnTo>
                  <a:pt x="96364" y="1713443"/>
                </a:lnTo>
                <a:lnTo>
                  <a:pt x="103487" y="1712629"/>
                </a:lnTo>
                <a:lnTo>
                  <a:pt x="110559" y="1711815"/>
                </a:lnTo>
                <a:lnTo>
                  <a:pt x="117682" y="1711052"/>
                </a:lnTo>
                <a:lnTo>
                  <a:pt x="124754" y="1710238"/>
                </a:lnTo>
                <a:lnTo>
                  <a:pt x="131877" y="1709474"/>
                </a:lnTo>
                <a:lnTo>
                  <a:pt x="174463" y="1705608"/>
                </a:lnTo>
                <a:lnTo>
                  <a:pt x="181535" y="1705099"/>
                </a:lnTo>
                <a:lnTo>
                  <a:pt x="217048" y="1703369"/>
                </a:lnTo>
                <a:lnTo>
                  <a:pt x="224120" y="1703165"/>
                </a:lnTo>
                <a:lnTo>
                  <a:pt x="231243" y="1703064"/>
                </a:lnTo>
                <a:lnTo>
                  <a:pt x="238316" y="1703013"/>
                </a:lnTo>
                <a:lnTo>
                  <a:pt x="245439" y="1703013"/>
                </a:lnTo>
                <a:lnTo>
                  <a:pt x="252511" y="1703064"/>
                </a:lnTo>
                <a:lnTo>
                  <a:pt x="259634" y="1703216"/>
                </a:lnTo>
                <a:lnTo>
                  <a:pt x="266706" y="1703420"/>
                </a:lnTo>
                <a:lnTo>
                  <a:pt x="273829" y="1703623"/>
                </a:lnTo>
                <a:lnTo>
                  <a:pt x="316364" y="1706065"/>
                </a:lnTo>
                <a:lnTo>
                  <a:pt x="323487" y="1706574"/>
                </a:lnTo>
                <a:lnTo>
                  <a:pt x="330559" y="1707134"/>
                </a:lnTo>
                <a:lnTo>
                  <a:pt x="337682" y="1707694"/>
                </a:lnTo>
                <a:lnTo>
                  <a:pt x="344754" y="1708304"/>
                </a:lnTo>
                <a:lnTo>
                  <a:pt x="351877" y="1708915"/>
                </a:lnTo>
                <a:lnTo>
                  <a:pt x="358949" y="1709474"/>
                </a:lnTo>
                <a:lnTo>
                  <a:pt x="366072" y="1710085"/>
                </a:lnTo>
                <a:lnTo>
                  <a:pt x="373144" y="1710695"/>
                </a:lnTo>
                <a:lnTo>
                  <a:pt x="380267" y="1711255"/>
                </a:lnTo>
                <a:lnTo>
                  <a:pt x="387339" y="1711815"/>
                </a:lnTo>
                <a:lnTo>
                  <a:pt x="394462" y="1712324"/>
                </a:lnTo>
                <a:lnTo>
                  <a:pt x="401535" y="1712832"/>
                </a:lnTo>
                <a:lnTo>
                  <a:pt x="408658" y="1713290"/>
                </a:lnTo>
                <a:lnTo>
                  <a:pt x="415730" y="1713748"/>
                </a:lnTo>
                <a:lnTo>
                  <a:pt x="422853" y="1714155"/>
                </a:lnTo>
                <a:lnTo>
                  <a:pt x="429925" y="1714511"/>
                </a:lnTo>
                <a:lnTo>
                  <a:pt x="437048" y="1714766"/>
                </a:lnTo>
                <a:lnTo>
                  <a:pt x="444120" y="1715020"/>
                </a:lnTo>
                <a:lnTo>
                  <a:pt x="451243" y="1715224"/>
                </a:lnTo>
                <a:lnTo>
                  <a:pt x="458315" y="1715376"/>
                </a:lnTo>
                <a:lnTo>
                  <a:pt x="465438" y="1715427"/>
                </a:lnTo>
                <a:lnTo>
                  <a:pt x="472510" y="1715478"/>
                </a:lnTo>
                <a:lnTo>
                  <a:pt x="479633" y="1715427"/>
                </a:lnTo>
                <a:lnTo>
                  <a:pt x="486706" y="1715325"/>
                </a:lnTo>
                <a:lnTo>
                  <a:pt x="493829" y="1715173"/>
                </a:lnTo>
                <a:lnTo>
                  <a:pt x="500901" y="1714918"/>
                </a:lnTo>
                <a:lnTo>
                  <a:pt x="508024" y="1714664"/>
                </a:lnTo>
                <a:lnTo>
                  <a:pt x="515096" y="1714308"/>
                </a:lnTo>
                <a:lnTo>
                  <a:pt x="522219" y="1713901"/>
                </a:lnTo>
                <a:lnTo>
                  <a:pt x="529291" y="1713392"/>
                </a:lnTo>
                <a:lnTo>
                  <a:pt x="536414" y="1712883"/>
                </a:lnTo>
                <a:lnTo>
                  <a:pt x="543486" y="1712324"/>
                </a:lnTo>
                <a:lnTo>
                  <a:pt x="550609" y="1711662"/>
                </a:lnTo>
                <a:lnTo>
                  <a:pt x="557681" y="1710950"/>
                </a:lnTo>
                <a:lnTo>
                  <a:pt x="564804" y="1710238"/>
                </a:lnTo>
                <a:lnTo>
                  <a:pt x="607390" y="1704743"/>
                </a:lnTo>
                <a:lnTo>
                  <a:pt x="649975" y="1697721"/>
                </a:lnTo>
                <a:lnTo>
                  <a:pt x="692510" y="1688919"/>
                </a:lnTo>
                <a:lnTo>
                  <a:pt x="735096" y="1677522"/>
                </a:lnTo>
                <a:lnTo>
                  <a:pt x="777681" y="1662310"/>
                </a:lnTo>
                <a:lnTo>
                  <a:pt x="813194" y="1645723"/>
                </a:lnTo>
                <a:lnTo>
                  <a:pt x="848657" y="1625372"/>
                </a:lnTo>
                <a:lnTo>
                  <a:pt x="884170" y="1601459"/>
                </a:lnTo>
                <a:lnTo>
                  <a:pt x="919633" y="1574798"/>
                </a:lnTo>
                <a:lnTo>
                  <a:pt x="933828" y="1563605"/>
                </a:lnTo>
                <a:lnTo>
                  <a:pt x="940951" y="1558008"/>
                </a:lnTo>
                <a:lnTo>
                  <a:pt x="948023" y="1552310"/>
                </a:lnTo>
                <a:lnTo>
                  <a:pt x="955146" y="1546611"/>
                </a:lnTo>
                <a:lnTo>
                  <a:pt x="962218" y="1540913"/>
                </a:lnTo>
                <a:lnTo>
                  <a:pt x="969341" y="1535164"/>
                </a:lnTo>
                <a:lnTo>
                  <a:pt x="976413" y="1529414"/>
                </a:lnTo>
                <a:lnTo>
                  <a:pt x="983536" y="1523665"/>
                </a:lnTo>
                <a:lnTo>
                  <a:pt x="990609" y="1517967"/>
                </a:lnTo>
                <a:lnTo>
                  <a:pt x="997732" y="1512217"/>
                </a:lnTo>
                <a:lnTo>
                  <a:pt x="1004804" y="1506468"/>
                </a:lnTo>
                <a:lnTo>
                  <a:pt x="1011927" y="1500719"/>
                </a:lnTo>
                <a:lnTo>
                  <a:pt x="1018999" y="1494919"/>
                </a:lnTo>
                <a:lnTo>
                  <a:pt x="1026122" y="1489119"/>
                </a:lnTo>
                <a:lnTo>
                  <a:pt x="1033194" y="1483318"/>
                </a:lnTo>
                <a:lnTo>
                  <a:pt x="1068657" y="1453402"/>
                </a:lnTo>
                <a:lnTo>
                  <a:pt x="1097047" y="1427504"/>
                </a:lnTo>
                <a:lnTo>
                  <a:pt x="1125437" y="1398707"/>
                </a:lnTo>
                <a:lnTo>
                  <a:pt x="1153828" y="1365839"/>
                </a:lnTo>
                <a:lnTo>
                  <a:pt x="1182218" y="1327935"/>
                </a:lnTo>
                <a:lnTo>
                  <a:pt x="1203536" y="1296034"/>
                </a:lnTo>
                <a:lnTo>
                  <a:pt x="1224803" y="1260876"/>
                </a:lnTo>
                <a:lnTo>
                  <a:pt x="1246122" y="1222819"/>
                </a:lnTo>
                <a:lnTo>
                  <a:pt x="1267389" y="1182065"/>
                </a:lnTo>
                <a:lnTo>
                  <a:pt x="1288707" y="1138971"/>
                </a:lnTo>
                <a:lnTo>
                  <a:pt x="1309974" y="1093892"/>
                </a:lnTo>
                <a:lnTo>
                  <a:pt x="1331293" y="1047338"/>
                </a:lnTo>
                <a:lnTo>
                  <a:pt x="1338365" y="1031566"/>
                </a:lnTo>
                <a:lnTo>
                  <a:pt x="1345488" y="1015743"/>
                </a:lnTo>
                <a:lnTo>
                  <a:pt x="1352560" y="999767"/>
                </a:lnTo>
                <a:lnTo>
                  <a:pt x="1359683" y="983689"/>
                </a:lnTo>
                <a:lnTo>
                  <a:pt x="1366755" y="967611"/>
                </a:lnTo>
                <a:lnTo>
                  <a:pt x="1373878" y="951432"/>
                </a:lnTo>
                <a:lnTo>
                  <a:pt x="1380950" y="935253"/>
                </a:lnTo>
                <a:lnTo>
                  <a:pt x="1388073" y="919022"/>
                </a:lnTo>
                <a:lnTo>
                  <a:pt x="1395145" y="902741"/>
                </a:lnTo>
                <a:lnTo>
                  <a:pt x="1402268" y="886460"/>
                </a:lnTo>
                <a:lnTo>
                  <a:pt x="1409341" y="870179"/>
                </a:lnTo>
                <a:lnTo>
                  <a:pt x="1416464" y="853897"/>
                </a:lnTo>
                <a:lnTo>
                  <a:pt x="1423536" y="837565"/>
                </a:lnTo>
                <a:lnTo>
                  <a:pt x="1430608" y="821284"/>
                </a:lnTo>
                <a:lnTo>
                  <a:pt x="1437731" y="805054"/>
                </a:lnTo>
                <a:lnTo>
                  <a:pt x="1444803" y="788824"/>
                </a:lnTo>
                <a:lnTo>
                  <a:pt x="1451926" y="772593"/>
                </a:lnTo>
                <a:lnTo>
                  <a:pt x="1458998" y="756414"/>
                </a:lnTo>
                <a:lnTo>
                  <a:pt x="1466121" y="740285"/>
                </a:lnTo>
                <a:lnTo>
                  <a:pt x="1473193" y="724157"/>
                </a:lnTo>
                <a:lnTo>
                  <a:pt x="1480316" y="708130"/>
                </a:lnTo>
                <a:lnTo>
                  <a:pt x="1487389" y="692154"/>
                </a:lnTo>
                <a:lnTo>
                  <a:pt x="1494512" y="676178"/>
                </a:lnTo>
                <a:lnTo>
                  <a:pt x="1501584" y="660355"/>
                </a:lnTo>
                <a:lnTo>
                  <a:pt x="1508707" y="644582"/>
                </a:lnTo>
                <a:lnTo>
                  <a:pt x="1515779" y="628861"/>
                </a:lnTo>
                <a:lnTo>
                  <a:pt x="1522902" y="613241"/>
                </a:lnTo>
                <a:lnTo>
                  <a:pt x="1529974" y="597723"/>
                </a:lnTo>
                <a:lnTo>
                  <a:pt x="1537097" y="582307"/>
                </a:lnTo>
                <a:lnTo>
                  <a:pt x="1544169" y="566992"/>
                </a:lnTo>
                <a:lnTo>
                  <a:pt x="1551292" y="551830"/>
                </a:lnTo>
                <a:lnTo>
                  <a:pt x="1558364" y="536770"/>
                </a:lnTo>
                <a:lnTo>
                  <a:pt x="1565487" y="521863"/>
                </a:lnTo>
                <a:lnTo>
                  <a:pt x="1572560" y="507057"/>
                </a:lnTo>
                <a:lnTo>
                  <a:pt x="1579683" y="492455"/>
                </a:lnTo>
                <a:lnTo>
                  <a:pt x="1600950" y="449615"/>
                </a:lnTo>
                <a:lnTo>
                  <a:pt x="1622268" y="408403"/>
                </a:lnTo>
                <a:lnTo>
                  <a:pt x="1643535" y="368921"/>
                </a:lnTo>
                <a:lnTo>
                  <a:pt x="1664854" y="331220"/>
                </a:lnTo>
                <a:lnTo>
                  <a:pt x="1686121" y="295300"/>
                </a:lnTo>
                <a:lnTo>
                  <a:pt x="1707439" y="261211"/>
                </a:lnTo>
                <a:lnTo>
                  <a:pt x="1728706" y="228699"/>
                </a:lnTo>
                <a:lnTo>
                  <a:pt x="1757097" y="187793"/>
                </a:lnTo>
                <a:lnTo>
                  <a:pt x="1785487" y="149532"/>
                </a:lnTo>
                <a:lnTo>
                  <a:pt x="1813878" y="114070"/>
                </a:lnTo>
                <a:lnTo>
                  <a:pt x="1842268" y="81863"/>
                </a:lnTo>
                <a:lnTo>
                  <a:pt x="1870658" y="53626"/>
                </a:lnTo>
                <a:lnTo>
                  <a:pt x="1906121" y="25439"/>
                </a:lnTo>
                <a:lnTo>
                  <a:pt x="1941634" y="7072"/>
                </a:lnTo>
                <a:lnTo>
                  <a:pt x="1977097" y="0"/>
                </a:lnTo>
                <a:lnTo>
                  <a:pt x="1984220" y="101"/>
                </a:lnTo>
                <a:lnTo>
                  <a:pt x="2026805" y="10735"/>
                </a:lnTo>
                <a:lnTo>
                  <a:pt x="2062268" y="32511"/>
                </a:lnTo>
                <a:lnTo>
                  <a:pt x="2097781" y="65124"/>
                </a:lnTo>
                <a:lnTo>
                  <a:pt x="2126171" y="98195"/>
                </a:lnTo>
                <a:lnTo>
                  <a:pt x="2154562" y="136914"/>
                </a:lnTo>
                <a:lnTo>
                  <a:pt x="2175829" y="169324"/>
                </a:lnTo>
                <a:lnTo>
                  <a:pt x="2197096" y="204379"/>
                </a:lnTo>
                <a:lnTo>
                  <a:pt x="2218414" y="241877"/>
                </a:lnTo>
                <a:lnTo>
                  <a:pt x="2239682" y="281512"/>
                </a:lnTo>
                <a:lnTo>
                  <a:pt x="2261000" y="322978"/>
                </a:lnTo>
                <a:lnTo>
                  <a:pt x="2268072" y="337173"/>
                </a:lnTo>
                <a:lnTo>
                  <a:pt x="2275195" y="351470"/>
                </a:lnTo>
                <a:lnTo>
                  <a:pt x="2282267" y="365919"/>
                </a:lnTo>
                <a:lnTo>
                  <a:pt x="2289390" y="380471"/>
                </a:lnTo>
                <a:lnTo>
                  <a:pt x="2296462" y="395124"/>
                </a:lnTo>
                <a:lnTo>
                  <a:pt x="2303585" y="409879"/>
                </a:lnTo>
                <a:lnTo>
                  <a:pt x="2310658" y="424684"/>
                </a:lnTo>
                <a:lnTo>
                  <a:pt x="2317781" y="439541"/>
                </a:lnTo>
                <a:lnTo>
                  <a:pt x="2324853" y="454398"/>
                </a:lnTo>
                <a:lnTo>
                  <a:pt x="2331976" y="469305"/>
                </a:lnTo>
                <a:lnTo>
                  <a:pt x="2339048" y="484162"/>
                </a:lnTo>
                <a:lnTo>
                  <a:pt x="2346171" y="499018"/>
                </a:lnTo>
                <a:lnTo>
                  <a:pt x="2353243" y="513875"/>
                </a:lnTo>
                <a:lnTo>
                  <a:pt x="2360366" y="528630"/>
                </a:lnTo>
                <a:lnTo>
                  <a:pt x="2367438" y="543334"/>
                </a:lnTo>
                <a:lnTo>
                  <a:pt x="2374561" y="557987"/>
                </a:lnTo>
                <a:lnTo>
                  <a:pt x="2381633" y="572538"/>
                </a:lnTo>
                <a:lnTo>
                  <a:pt x="2388756" y="586937"/>
                </a:lnTo>
                <a:lnTo>
                  <a:pt x="2395829" y="601234"/>
                </a:lnTo>
                <a:lnTo>
                  <a:pt x="2402952" y="615480"/>
                </a:lnTo>
                <a:lnTo>
                  <a:pt x="2424219" y="657200"/>
                </a:lnTo>
                <a:lnTo>
                  <a:pt x="2445537" y="697496"/>
                </a:lnTo>
                <a:lnTo>
                  <a:pt x="2466804" y="736215"/>
                </a:lnTo>
                <a:lnTo>
                  <a:pt x="2488123" y="773051"/>
                </a:lnTo>
                <a:lnTo>
                  <a:pt x="2509390" y="808005"/>
                </a:lnTo>
                <a:lnTo>
                  <a:pt x="2530708" y="840822"/>
                </a:lnTo>
                <a:lnTo>
                  <a:pt x="2559048" y="881067"/>
                </a:lnTo>
                <a:lnTo>
                  <a:pt x="2587438" y="917038"/>
                </a:lnTo>
                <a:lnTo>
                  <a:pt x="2615828" y="948735"/>
                </a:lnTo>
                <a:lnTo>
                  <a:pt x="2644219" y="976464"/>
                </a:lnTo>
                <a:lnTo>
                  <a:pt x="2679732" y="1006788"/>
                </a:lnTo>
                <a:lnTo>
                  <a:pt x="2686804" y="1012537"/>
                </a:lnTo>
                <a:lnTo>
                  <a:pt x="2693927" y="1018185"/>
                </a:lnTo>
                <a:lnTo>
                  <a:pt x="2700999" y="1023782"/>
                </a:lnTo>
                <a:lnTo>
                  <a:pt x="2708122" y="1029378"/>
                </a:lnTo>
                <a:lnTo>
                  <a:pt x="2715194" y="1035026"/>
                </a:lnTo>
                <a:lnTo>
                  <a:pt x="2750708" y="1064586"/>
                </a:lnTo>
                <a:lnTo>
                  <a:pt x="2779098" y="1091806"/>
                </a:lnTo>
                <a:lnTo>
                  <a:pt x="2807488" y="1123911"/>
                </a:lnTo>
                <a:lnTo>
                  <a:pt x="2835879" y="1161917"/>
                </a:lnTo>
                <a:lnTo>
                  <a:pt x="2857146" y="1194531"/>
                </a:lnTo>
                <a:lnTo>
                  <a:pt x="2878464" y="1230349"/>
                </a:lnTo>
                <a:lnTo>
                  <a:pt x="2899732" y="1268966"/>
                </a:lnTo>
                <a:lnTo>
                  <a:pt x="2920999" y="1309720"/>
                </a:lnTo>
                <a:lnTo>
                  <a:pt x="2935194" y="1337652"/>
                </a:lnTo>
                <a:lnTo>
                  <a:pt x="2942317" y="1351746"/>
                </a:lnTo>
                <a:lnTo>
                  <a:pt x="2949389" y="1365890"/>
                </a:lnTo>
                <a:lnTo>
                  <a:pt x="2956512" y="1380034"/>
                </a:lnTo>
                <a:lnTo>
                  <a:pt x="2963584" y="1394128"/>
                </a:lnTo>
                <a:lnTo>
                  <a:pt x="2984903" y="1435950"/>
                </a:lnTo>
                <a:lnTo>
                  <a:pt x="3006170" y="1476246"/>
                </a:lnTo>
                <a:lnTo>
                  <a:pt x="3027488" y="1514253"/>
                </a:lnTo>
                <a:lnTo>
                  <a:pt x="3048755" y="1549359"/>
                </a:lnTo>
                <a:lnTo>
                  <a:pt x="3070074" y="1581209"/>
                </a:lnTo>
                <a:lnTo>
                  <a:pt x="3098464" y="1617893"/>
                </a:lnTo>
                <a:lnTo>
                  <a:pt x="3126854" y="1648013"/>
                </a:lnTo>
                <a:lnTo>
                  <a:pt x="3162317" y="1676912"/>
                </a:lnTo>
                <a:lnTo>
                  <a:pt x="3197830" y="1697416"/>
                </a:lnTo>
                <a:lnTo>
                  <a:pt x="3204902" y="1700672"/>
                </a:lnTo>
                <a:lnTo>
                  <a:pt x="3209024" y="1702409"/>
                </a:lnTo>
              </a:path>
            </a:pathLst>
          </a:custGeom>
          <a:ln w="7631">
            <a:solidFill>
              <a:srgbClr val="FF0000"/>
            </a:solidFill>
          </a:ln>
        </p:spPr>
        <p:txBody>
          <a:bodyPr wrap="square" lIns="0" tIns="0" rIns="0" bIns="0" rtlCol="0"/>
          <a:lstStyle/>
          <a:p>
            <a:endParaRPr/>
          </a:p>
        </p:txBody>
      </p:sp>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10</a:t>
            </a:r>
          </a:p>
        </p:txBody>
      </p:sp>
    </p:spTree>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540" rIns="0" bIns="0" rtlCol="0">
            <a:spAutoFit/>
          </a:bodyPr>
          <a:lstStyle/>
          <a:p>
            <a:pPr marL="12700" marR="5080">
              <a:lnSpc>
                <a:spcPct val="106700"/>
              </a:lnSpc>
              <a:spcBef>
                <a:spcPts val="20"/>
              </a:spcBef>
            </a:pPr>
            <a:r>
              <a:rPr spc="5" dirty="0"/>
              <a:t>Кумулятивная </a:t>
            </a:r>
            <a:r>
              <a:rPr spc="-5" dirty="0"/>
              <a:t>гистограмма </a:t>
            </a:r>
            <a:r>
              <a:rPr dirty="0"/>
              <a:t>(Эмпирическая </a:t>
            </a:r>
            <a:r>
              <a:rPr spc="20" dirty="0"/>
              <a:t>функция  </a:t>
            </a:r>
            <a:r>
              <a:rPr spc="-30" dirty="0"/>
              <a:t>распределения)</a:t>
            </a:r>
          </a:p>
        </p:txBody>
      </p:sp>
      <p:sp>
        <p:nvSpPr>
          <p:cNvPr id="3" name="object 3"/>
          <p:cNvSpPr txBox="1"/>
          <p:nvPr/>
        </p:nvSpPr>
        <p:spPr>
          <a:xfrm>
            <a:off x="2366695" y="672540"/>
            <a:ext cx="62230" cy="147320"/>
          </a:xfrm>
          <a:prstGeom prst="rect">
            <a:avLst/>
          </a:prstGeom>
        </p:spPr>
        <p:txBody>
          <a:bodyPr vert="horz" wrap="square" lIns="0" tIns="12065" rIns="0" bIns="0" rtlCol="0">
            <a:spAutoFit/>
          </a:bodyPr>
          <a:lstStyle/>
          <a:p>
            <a:pPr marL="12700">
              <a:lnSpc>
                <a:spcPct val="100000"/>
              </a:lnSpc>
              <a:spcBef>
                <a:spcPts val="95"/>
              </a:spcBef>
            </a:pPr>
            <a:r>
              <a:rPr sz="800" i="1" spc="40" dirty="0">
                <a:latin typeface="Trebuchet MS"/>
                <a:cs typeface="Trebuchet MS"/>
              </a:rPr>
              <a:t>i</a:t>
            </a:r>
            <a:endParaRPr sz="800">
              <a:latin typeface="Trebuchet MS"/>
              <a:cs typeface="Trebuchet MS"/>
            </a:endParaRPr>
          </a:p>
        </p:txBody>
      </p:sp>
      <p:sp>
        <p:nvSpPr>
          <p:cNvPr id="4" name="object 4"/>
          <p:cNvSpPr txBox="1"/>
          <p:nvPr/>
        </p:nvSpPr>
        <p:spPr>
          <a:xfrm>
            <a:off x="2284945" y="676781"/>
            <a:ext cx="226060" cy="191770"/>
          </a:xfrm>
          <a:prstGeom prst="rect">
            <a:avLst/>
          </a:prstGeom>
        </p:spPr>
        <p:txBody>
          <a:bodyPr vert="horz" wrap="square" lIns="0" tIns="11430" rIns="0" bIns="0" rtlCol="0">
            <a:spAutoFit/>
          </a:bodyPr>
          <a:lstStyle/>
          <a:p>
            <a:pPr marL="12700">
              <a:lnSpc>
                <a:spcPct val="100000"/>
              </a:lnSpc>
              <a:spcBef>
                <a:spcPts val="90"/>
              </a:spcBef>
            </a:pPr>
            <a:r>
              <a:rPr sz="1100" spc="1265" dirty="0">
                <a:latin typeface="Arial"/>
                <a:cs typeface="Arial"/>
              </a:rPr>
              <a:t> </a:t>
            </a:r>
            <a:endParaRPr sz="1100">
              <a:latin typeface="Arial"/>
              <a:cs typeface="Arial"/>
            </a:endParaRPr>
          </a:p>
        </p:txBody>
      </p:sp>
      <p:sp>
        <p:nvSpPr>
          <p:cNvPr id="5" name="object 5"/>
          <p:cNvSpPr txBox="1"/>
          <p:nvPr/>
        </p:nvSpPr>
        <p:spPr>
          <a:xfrm>
            <a:off x="2291626" y="1011934"/>
            <a:ext cx="212725" cy="147320"/>
          </a:xfrm>
          <a:prstGeom prst="rect">
            <a:avLst/>
          </a:prstGeom>
        </p:spPr>
        <p:txBody>
          <a:bodyPr vert="horz" wrap="square" lIns="0" tIns="12065" rIns="0" bIns="0" rtlCol="0">
            <a:spAutoFit/>
          </a:bodyPr>
          <a:lstStyle/>
          <a:p>
            <a:pPr marL="12700">
              <a:lnSpc>
                <a:spcPct val="100000"/>
              </a:lnSpc>
              <a:spcBef>
                <a:spcPts val="95"/>
              </a:spcBef>
            </a:pPr>
            <a:r>
              <a:rPr sz="800" i="1" spc="90" dirty="0">
                <a:latin typeface="Trebuchet MS"/>
                <a:cs typeface="Trebuchet MS"/>
              </a:rPr>
              <a:t>j</a:t>
            </a:r>
            <a:r>
              <a:rPr sz="800" spc="30" dirty="0">
                <a:latin typeface="Tahoma"/>
                <a:cs typeface="Tahoma"/>
              </a:rPr>
              <a:t>=1</a:t>
            </a:r>
            <a:endParaRPr sz="800">
              <a:latin typeface="Tahoma"/>
              <a:cs typeface="Tahoma"/>
            </a:endParaRPr>
          </a:p>
        </p:txBody>
      </p:sp>
      <p:sp>
        <p:nvSpPr>
          <p:cNvPr id="6" name="object 6"/>
          <p:cNvSpPr txBox="1"/>
          <p:nvPr/>
        </p:nvSpPr>
        <p:spPr>
          <a:xfrm>
            <a:off x="1935632" y="808391"/>
            <a:ext cx="681355" cy="191770"/>
          </a:xfrm>
          <a:prstGeom prst="rect">
            <a:avLst/>
          </a:prstGeom>
        </p:spPr>
        <p:txBody>
          <a:bodyPr vert="horz" wrap="square" lIns="0" tIns="11430" rIns="0" bIns="0" rtlCol="0">
            <a:spAutoFit/>
          </a:bodyPr>
          <a:lstStyle/>
          <a:p>
            <a:pPr marL="12700">
              <a:lnSpc>
                <a:spcPct val="100000"/>
              </a:lnSpc>
              <a:spcBef>
                <a:spcPts val="90"/>
              </a:spcBef>
              <a:tabLst>
                <a:tab pos="584835" algn="l"/>
              </a:tabLst>
            </a:pPr>
            <a:r>
              <a:rPr sz="1100" i="1" spc="40" dirty="0">
                <a:latin typeface="Arial"/>
                <a:cs typeface="Arial"/>
              </a:rPr>
              <a:t>m </a:t>
            </a:r>
            <a:r>
              <a:rPr sz="1100" i="1" spc="30" dirty="0">
                <a:latin typeface="Arial"/>
                <a:cs typeface="Arial"/>
              </a:rPr>
              <a:t> </a:t>
            </a:r>
            <a:r>
              <a:rPr sz="1100" spc="45" dirty="0">
                <a:latin typeface="Tahoma"/>
                <a:cs typeface="Tahoma"/>
              </a:rPr>
              <a:t>=</a:t>
            </a:r>
            <a:r>
              <a:rPr sz="1100" dirty="0">
                <a:latin typeface="Tahoma"/>
                <a:cs typeface="Tahoma"/>
              </a:rPr>
              <a:t>	</a:t>
            </a:r>
            <a:r>
              <a:rPr sz="1100" i="1" spc="40" dirty="0">
                <a:latin typeface="Arial"/>
                <a:cs typeface="Arial"/>
              </a:rPr>
              <a:t>n</a:t>
            </a:r>
            <a:endParaRPr sz="1100">
              <a:latin typeface="Arial"/>
              <a:cs typeface="Arial"/>
            </a:endParaRPr>
          </a:p>
        </p:txBody>
      </p:sp>
      <p:sp>
        <p:nvSpPr>
          <p:cNvPr id="7" name="object 7"/>
          <p:cNvSpPr txBox="1"/>
          <p:nvPr/>
        </p:nvSpPr>
        <p:spPr>
          <a:xfrm>
            <a:off x="2057273" y="866507"/>
            <a:ext cx="603250" cy="147320"/>
          </a:xfrm>
          <a:prstGeom prst="rect">
            <a:avLst/>
          </a:prstGeom>
        </p:spPr>
        <p:txBody>
          <a:bodyPr vert="horz" wrap="square" lIns="0" tIns="12065" rIns="0" bIns="0" rtlCol="0">
            <a:spAutoFit/>
          </a:bodyPr>
          <a:lstStyle/>
          <a:p>
            <a:pPr marL="12700">
              <a:lnSpc>
                <a:spcPct val="100000"/>
              </a:lnSpc>
              <a:spcBef>
                <a:spcPts val="95"/>
              </a:spcBef>
              <a:tabLst>
                <a:tab pos="546100" algn="l"/>
              </a:tabLst>
            </a:pPr>
            <a:r>
              <a:rPr sz="800" i="1" spc="40" dirty="0">
                <a:latin typeface="Trebuchet MS"/>
                <a:cs typeface="Trebuchet MS"/>
              </a:rPr>
              <a:t>i	</a:t>
            </a:r>
            <a:r>
              <a:rPr sz="800" i="1" spc="45" dirty="0">
                <a:latin typeface="Trebuchet MS"/>
                <a:cs typeface="Trebuchet MS"/>
              </a:rPr>
              <a:t>j</a:t>
            </a:r>
            <a:endParaRPr sz="800">
              <a:latin typeface="Trebuchet MS"/>
              <a:cs typeface="Trebuchet MS"/>
            </a:endParaRPr>
          </a:p>
        </p:txBody>
      </p:sp>
      <p:sp>
        <p:nvSpPr>
          <p:cNvPr id="8" name="object 8"/>
          <p:cNvSpPr txBox="1"/>
          <p:nvPr/>
        </p:nvSpPr>
        <p:spPr>
          <a:xfrm>
            <a:off x="322046" y="1222654"/>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05" dirty="0">
                <a:solidFill>
                  <a:srgbClr val="214987"/>
                </a:solidFill>
                <a:latin typeface="Times New Roman"/>
                <a:cs typeface="Times New Roman"/>
              </a:rPr>
              <a:t>plot</a:t>
            </a:r>
            <a:r>
              <a:rPr sz="1100" spc="105" dirty="0">
                <a:latin typeface="Times New Roman"/>
                <a:cs typeface="Times New Roman"/>
              </a:rPr>
              <a:t>(</a:t>
            </a:r>
            <a:r>
              <a:rPr sz="1100" spc="105" dirty="0">
                <a:solidFill>
                  <a:srgbClr val="214987"/>
                </a:solidFill>
                <a:latin typeface="Times New Roman"/>
                <a:cs typeface="Times New Roman"/>
              </a:rPr>
              <a:t>ecdf</a:t>
            </a:r>
            <a:r>
              <a:rPr sz="1100" spc="105" dirty="0">
                <a:latin typeface="Times New Roman"/>
                <a:cs typeface="Times New Roman"/>
              </a:rPr>
              <a:t>(swiss</a:t>
            </a:r>
            <a:r>
              <a:rPr sz="1100" spc="105" dirty="0">
                <a:solidFill>
                  <a:srgbClr val="0000CE"/>
                </a:solidFill>
                <a:latin typeface="Times New Roman"/>
                <a:cs typeface="Times New Roman"/>
              </a:rPr>
              <a:t>.02</a:t>
            </a:r>
            <a:r>
              <a:rPr sz="1100" spc="105" dirty="0">
                <a:latin typeface="Times New Roman"/>
                <a:cs typeface="Times New Roman"/>
              </a:rPr>
              <a:t>$dist_up))</a:t>
            </a:r>
            <a:endParaRPr sz="1100">
              <a:latin typeface="Times New Roman"/>
              <a:cs typeface="Times New Roman"/>
            </a:endParaRPr>
          </a:p>
        </p:txBody>
      </p:sp>
      <p:sp>
        <p:nvSpPr>
          <p:cNvPr id="9" name="object 9"/>
          <p:cNvSpPr/>
          <p:nvPr/>
        </p:nvSpPr>
        <p:spPr>
          <a:xfrm>
            <a:off x="1199754" y="3099502"/>
            <a:ext cx="2364105" cy="0"/>
          </a:xfrm>
          <a:custGeom>
            <a:avLst/>
            <a:gdLst/>
            <a:ahLst/>
            <a:cxnLst/>
            <a:rect l="l" t="t" r="r" b="b"/>
            <a:pathLst>
              <a:path w="2364104">
                <a:moveTo>
                  <a:pt x="0" y="0"/>
                </a:moveTo>
                <a:lnTo>
                  <a:pt x="2364029" y="0"/>
                </a:lnTo>
              </a:path>
            </a:pathLst>
          </a:custGeom>
          <a:ln w="4050">
            <a:solidFill>
              <a:srgbClr val="000000"/>
            </a:solidFill>
          </a:ln>
        </p:spPr>
        <p:txBody>
          <a:bodyPr wrap="square" lIns="0" tIns="0" rIns="0" bIns="0" rtlCol="0"/>
          <a:lstStyle/>
          <a:p>
            <a:endParaRPr/>
          </a:p>
        </p:txBody>
      </p:sp>
      <p:sp>
        <p:nvSpPr>
          <p:cNvPr id="10" name="object 10"/>
          <p:cNvSpPr/>
          <p:nvPr/>
        </p:nvSpPr>
        <p:spPr>
          <a:xfrm>
            <a:off x="1199754" y="3099502"/>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1" name="object 11"/>
          <p:cNvSpPr/>
          <p:nvPr/>
        </p:nvSpPr>
        <p:spPr>
          <a:xfrm>
            <a:off x="1790734" y="3099502"/>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2" name="object 12"/>
          <p:cNvSpPr/>
          <p:nvPr/>
        </p:nvSpPr>
        <p:spPr>
          <a:xfrm>
            <a:off x="2381769" y="3099502"/>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3" name="object 13"/>
          <p:cNvSpPr/>
          <p:nvPr/>
        </p:nvSpPr>
        <p:spPr>
          <a:xfrm>
            <a:off x="2972803" y="3099502"/>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4" name="object 14"/>
          <p:cNvSpPr/>
          <p:nvPr/>
        </p:nvSpPr>
        <p:spPr>
          <a:xfrm>
            <a:off x="3563783" y="3099502"/>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5" name="object 15"/>
          <p:cNvSpPr txBox="1"/>
          <p:nvPr/>
        </p:nvSpPr>
        <p:spPr>
          <a:xfrm>
            <a:off x="1169018" y="3161971"/>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8</a:t>
            </a:r>
            <a:endParaRPr sz="500">
              <a:latin typeface="Arial"/>
              <a:cs typeface="Arial"/>
            </a:endParaRPr>
          </a:p>
        </p:txBody>
      </p:sp>
      <p:sp>
        <p:nvSpPr>
          <p:cNvPr id="16" name="object 16"/>
          <p:cNvSpPr txBox="1"/>
          <p:nvPr/>
        </p:nvSpPr>
        <p:spPr>
          <a:xfrm>
            <a:off x="1760052" y="3161971"/>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9</a:t>
            </a:r>
            <a:endParaRPr sz="500">
              <a:latin typeface="Arial"/>
              <a:cs typeface="Arial"/>
            </a:endParaRPr>
          </a:p>
        </p:txBody>
      </p:sp>
      <p:sp>
        <p:nvSpPr>
          <p:cNvPr id="17" name="object 17"/>
          <p:cNvSpPr txBox="1"/>
          <p:nvPr/>
        </p:nvSpPr>
        <p:spPr>
          <a:xfrm>
            <a:off x="2333051" y="3161971"/>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10</a:t>
            </a:r>
            <a:endParaRPr sz="500">
              <a:latin typeface="Arial"/>
              <a:cs typeface="Arial"/>
            </a:endParaRPr>
          </a:p>
        </p:txBody>
      </p:sp>
      <p:sp>
        <p:nvSpPr>
          <p:cNvPr id="18" name="object 18"/>
          <p:cNvSpPr txBox="1"/>
          <p:nvPr/>
        </p:nvSpPr>
        <p:spPr>
          <a:xfrm>
            <a:off x="2924031" y="3161971"/>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11</a:t>
            </a:r>
            <a:endParaRPr sz="500">
              <a:latin typeface="Arial"/>
              <a:cs typeface="Arial"/>
            </a:endParaRPr>
          </a:p>
        </p:txBody>
      </p:sp>
      <p:sp>
        <p:nvSpPr>
          <p:cNvPr id="19" name="object 19"/>
          <p:cNvSpPr txBox="1"/>
          <p:nvPr/>
        </p:nvSpPr>
        <p:spPr>
          <a:xfrm>
            <a:off x="3515065" y="3161971"/>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12</a:t>
            </a:r>
            <a:endParaRPr sz="500">
              <a:latin typeface="Arial"/>
              <a:cs typeface="Arial"/>
            </a:endParaRPr>
          </a:p>
        </p:txBody>
      </p:sp>
      <p:sp>
        <p:nvSpPr>
          <p:cNvPr id="20" name="object 20"/>
          <p:cNvSpPr/>
          <p:nvPr/>
        </p:nvSpPr>
        <p:spPr>
          <a:xfrm>
            <a:off x="678812" y="1916407"/>
            <a:ext cx="0" cy="1137920"/>
          </a:xfrm>
          <a:custGeom>
            <a:avLst/>
            <a:gdLst/>
            <a:ahLst/>
            <a:cxnLst/>
            <a:rect l="l" t="t" r="r" b="b"/>
            <a:pathLst>
              <a:path h="1137920">
                <a:moveTo>
                  <a:pt x="0" y="1137572"/>
                </a:moveTo>
                <a:lnTo>
                  <a:pt x="0" y="0"/>
                </a:lnTo>
              </a:path>
            </a:pathLst>
          </a:custGeom>
          <a:ln w="4050">
            <a:solidFill>
              <a:srgbClr val="000000"/>
            </a:solidFill>
          </a:ln>
        </p:spPr>
        <p:txBody>
          <a:bodyPr wrap="square" lIns="0" tIns="0" rIns="0" bIns="0" rtlCol="0"/>
          <a:lstStyle/>
          <a:p>
            <a:endParaRPr/>
          </a:p>
        </p:txBody>
      </p:sp>
      <p:sp>
        <p:nvSpPr>
          <p:cNvPr id="21" name="object 21"/>
          <p:cNvSpPr/>
          <p:nvPr/>
        </p:nvSpPr>
        <p:spPr>
          <a:xfrm>
            <a:off x="639932" y="3053980"/>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2" name="object 22"/>
          <p:cNvSpPr/>
          <p:nvPr/>
        </p:nvSpPr>
        <p:spPr>
          <a:xfrm>
            <a:off x="639932" y="2826476"/>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3" name="object 23"/>
          <p:cNvSpPr/>
          <p:nvPr/>
        </p:nvSpPr>
        <p:spPr>
          <a:xfrm>
            <a:off x="639932" y="2598972"/>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4" name="object 24"/>
          <p:cNvSpPr/>
          <p:nvPr/>
        </p:nvSpPr>
        <p:spPr>
          <a:xfrm>
            <a:off x="639932" y="2371415"/>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5" name="object 25"/>
          <p:cNvSpPr/>
          <p:nvPr/>
        </p:nvSpPr>
        <p:spPr>
          <a:xfrm>
            <a:off x="639932" y="214391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6" name="object 26"/>
          <p:cNvSpPr/>
          <p:nvPr/>
        </p:nvSpPr>
        <p:spPr>
          <a:xfrm>
            <a:off x="639932" y="1916407"/>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7" name="object 27"/>
          <p:cNvSpPr txBox="1"/>
          <p:nvPr/>
        </p:nvSpPr>
        <p:spPr>
          <a:xfrm>
            <a:off x="514137" y="1858662"/>
            <a:ext cx="97790" cy="1253490"/>
          </a:xfrm>
          <a:prstGeom prst="rect">
            <a:avLst/>
          </a:prstGeom>
        </p:spPr>
        <p:txBody>
          <a:bodyPr vert="vert270" wrap="square" lIns="0" tIns="7620" rIns="0" bIns="0" rtlCol="0">
            <a:spAutoFit/>
          </a:bodyPr>
          <a:lstStyle/>
          <a:p>
            <a:pPr marL="12700">
              <a:lnSpc>
                <a:spcPct val="100000"/>
              </a:lnSpc>
              <a:spcBef>
                <a:spcPts val="60"/>
              </a:spcBef>
              <a:tabLst>
                <a:tab pos="240029" algn="l"/>
                <a:tab pos="467359" algn="l"/>
                <a:tab pos="694690" algn="l"/>
                <a:tab pos="922655" algn="l"/>
                <a:tab pos="1149985" algn="l"/>
              </a:tabLst>
            </a:pPr>
            <a:r>
              <a:rPr sz="500" dirty="0">
                <a:latin typeface="Arial"/>
                <a:cs typeface="Arial"/>
              </a:rPr>
              <a:t>0.0	0.2	0.4	0.6	0.8	1.0</a:t>
            </a:r>
            <a:endParaRPr sz="500">
              <a:latin typeface="Arial"/>
              <a:cs typeface="Arial"/>
            </a:endParaRPr>
          </a:p>
        </p:txBody>
      </p:sp>
      <p:sp>
        <p:nvSpPr>
          <p:cNvPr id="28" name="object 28"/>
          <p:cNvSpPr txBox="1"/>
          <p:nvPr/>
        </p:nvSpPr>
        <p:spPr>
          <a:xfrm>
            <a:off x="1955210" y="1650337"/>
            <a:ext cx="853440" cy="116205"/>
          </a:xfrm>
          <a:prstGeom prst="rect">
            <a:avLst/>
          </a:prstGeom>
        </p:spPr>
        <p:txBody>
          <a:bodyPr vert="horz" wrap="square" lIns="0" tIns="12065" rIns="0" bIns="0" rtlCol="0">
            <a:spAutoFit/>
          </a:bodyPr>
          <a:lstStyle/>
          <a:p>
            <a:pPr marL="12700">
              <a:lnSpc>
                <a:spcPct val="100000"/>
              </a:lnSpc>
              <a:spcBef>
                <a:spcPts val="95"/>
              </a:spcBef>
            </a:pPr>
            <a:r>
              <a:rPr sz="600" b="1" spc="-5" dirty="0">
                <a:latin typeface="Arial"/>
                <a:cs typeface="Arial"/>
              </a:rPr>
              <a:t>ecdf(swiss.02$dist_up)</a:t>
            </a:r>
            <a:endParaRPr sz="600">
              <a:latin typeface="Arial"/>
              <a:cs typeface="Arial"/>
            </a:endParaRPr>
          </a:p>
        </p:txBody>
      </p:sp>
      <p:sp>
        <p:nvSpPr>
          <p:cNvPr id="29" name="object 29"/>
          <p:cNvSpPr txBox="1"/>
          <p:nvPr/>
        </p:nvSpPr>
        <p:spPr>
          <a:xfrm>
            <a:off x="2352868" y="3317492"/>
            <a:ext cx="58419"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x</a:t>
            </a:r>
            <a:endParaRPr sz="500">
              <a:latin typeface="Arial"/>
              <a:cs typeface="Arial"/>
            </a:endParaRPr>
          </a:p>
        </p:txBody>
      </p:sp>
      <p:sp>
        <p:nvSpPr>
          <p:cNvPr id="30" name="object 30"/>
          <p:cNvSpPr txBox="1"/>
          <p:nvPr/>
        </p:nvSpPr>
        <p:spPr>
          <a:xfrm>
            <a:off x="358616" y="2396914"/>
            <a:ext cx="97790" cy="17716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Fn(x)</a:t>
            </a:r>
            <a:endParaRPr sz="500">
              <a:latin typeface="Arial"/>
              <a:cs typeface="Arial"/>
            </a:endParaRPr>
          </a:p>
        </p:txBody>
      </p:sp>
      <p:sp>
        <p:nvSpPr>
          <p:cNvPr id="31" name="object 31"/>
          <p:cNvSpPr/>
          <p:nvPr/>
        </p:nvSpPr>
        <p:spPr>
          <a:xfrm>
            <a:off x="676787" y="1868860"/>
            <a:ext cx="3409963" cy="1232667"/>
          </a:xfrm>
          <a:prstGeom prst="rect">
            <a:avLst/>
          </a:prstGeom>
          <a:blipFill>
            <a:blip r:embed="rId2" cstate="print"/>
            <a:stretch>
              <a:fillRect/>
            </a:stretch>
          </a:blipFill>
        </p:spPr>
        <p:txBody>
          <a:bodyPr wrap="square" lIns="0" tIns="0" rIns="0" bIns="0" rtlCol="0"/>
          <a:lstStyle/>
          <a:p>
            <a:endParaRPr/>
          </a:p>
        </p:txBody>
      </p:sp>
      <p:sp>
        <p:nvSpPr>
          <p:cNvPr id="32" name="object 32"/>
          <p:cNvSpPr/>
          <p:nvPr/>
        </p:nvSpPr>
        <p:spPr>
          <a:xfrm>
            <a:off x="678812" y="3053980"/>
            <a:ext cx="3406140" cy="0"/>
          </a:xfrm>
          <a:custGeom>
            <a:avLst/>
            <a:gdLst/>
            <a:ahLst/>
            <a:cxnLst/>
            <a:rect l="l" t="t" r="r" b="b"/>
            <a:pathLst>
              <a:path w="3406140">
                <a:moveTo>
                  <a:pt x="0" y="0"/>
                </a:moveTo>
                <a:lnTo>
                  <a:pt x="3405913" y="0"/>
                </a:lnTo>
              </a:path>
            </a:pathLst>
          </a:custGeom>
          <a:ln w="4050">
            <a:solidFill>
              <a:srgbClr val="B3B3B3"/>
            </a:solidFill>
            <a:prstDash val="dash"/>
          </a:ln>
        </p:spPr>
        <p:txBody>
          <a:bodyPr wrap="square" lIns="0" tIns="0" rIns="0" bIns="0" rtlCol="0"/>
          <a:lstStyle/>
          <a:p>
            <a:endParaRPr/>
          </a:p>
        </p:txBody>
      </p:sp>
      <p:sp>
        <p:nvSpPr>
          <p:cNvPr id="33" name="object 33"/>
          <p:cNvSpPr/>
          <p:nvPr/>
        </p:nvSpPr>
        <p:spPr>
          <a:xfrm>
            <a:off x="678812" y="1916407"/>
            <a:ext cx="3406140" cy="0"/>
          </a:xfrm>
          <a:custGeom>
            <a:avLst/>
            <a:gdLst/>
            <a:ahLst/>
            <a:cxnLst/>
            <a:rect l="l" t="t" r="r" b="b"/>
            <a:pathLst>
              <a:path w="3406140">
                <a:moveTo>
                  <a:pt x="0" y="0"/>
                </a:moveTo>
                <a:lnTo>
                  <a:pt x="3405913" y="0"/>
                </a:lnTo>
              </a:path>
            </a:pathLst>
          </a:custGeom>
          <a:ln w="4050">
            <a:solidFill>
              <a:srgbClr val="B3B3B3"/>
            </a:solidFill>
            <a:prstDash val="dash"/>
          </a:ln>
        </p:spPr>
        <p:txBody>
          <a:bodyPr wrap="square" lIns="0" tIns="0" rIns="0" bIns="0" rtlCol="0"/>
          <a:lstStyle/>
          <a:p>
            <a:endParaRPr/>
          </a:p>
        </p:txBody>
      </p:sp>
      <p:sp>
        <p:nvSpPr>
          <p:cNvPr id="34" name="object 34"/>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11</a:t>
            </a:r>
            <a:endParaRPr sz="1100">
              <a:latin typeface="Calibri"/>
              <a:cs typeface="Calibri"/>
            </a:endParaRPr>
          </a:p>
        </p:txBody>
      </p:sp>
    </p:spTree>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939289" cy="244475"/>
          </a:xfrm>
          <a:prstGeom prst="rect">
            <a:avLst/>
          </a:prstGeom>
        </p:spPr>
        <p:txBody>
          <a:bodyPr vert="horz" wrap="square" lIns="0" tIns="17145" rIns="0" bIns="0" rtlCol="0">
            <a:spAutoFit/>
          </a:bodyPr>
          <a:lstStyle/>
          <a:p>
            <a:pPr marL="12700">
              <a:lnSpc>
                <a:spcPct val="100000"/>
              </a:lnSpc>
              <a:spcBef>
                <a:spcPts val="135"/>
              </a:spcBef>
            </a:pPr>
            <a:r>
              <a:rPr spc="-15" dirty="0"/>
              <a:t>Столбиковые</a:t>
            </a:r>
            <a:r>
              <a:rPr spc="70" dirty="0"/>
              <a:t> </a:t>
            </a:r>
            <a:r>
              <a:rPr spc="-15" dirty="0"/>
              <a:t>диаграммы</a:t>
            </a:r>
          </a:p>
        </p:txBody>
      </p:sp>
      <p:sp>
        <p:nvSpPr>
          <p:cNvPr id="3" name="object 3"/>
          <p:cNvSpPr txBox="1"/>
          <p:nvPr/>
        </p:nvSpPr>
        <p:spPr>
          <a:xfrm>
            <a:off x="322046" y="324840"/>
            <a:ext cx="3964304" cy="160655"/>
          </a:xfrm>
          <a:prstGeom prst="rect">
            <a:avLst/>
          </a:prstGeom>
          <a:solidFill>
            <a:srgbClr val="F8F8F8"/>
          </a:solidFill>
        </p:spPr>
        <p:txBody>
          <a:bodyPr vert="horz" wrap="square" lIns="0" tIns="6350" rIns="0" bIns="0" rtlCol="0">
            <a:spAutoFit/>
          </a:bodyPr>
          <a:lstStyle/>
          <a:p>
            <a:pPr marL="37465">
              <a:lnSpc>
                <a:spcPct val="100000"/>
              </a:lnSpc>
              <a:spcBef>
                <a:spcPts val="50"/>
              </a:spcBef>
            </a:pPr>
            <a:r>
              <a:rPr sz="800" spc="80" dirty="0">
                <a:solidFill>
                  <a:srgbClr val="214987"/>
                </a:solidFill>
                <a:latin typeface="Times New Roman"/>
                <a:cs typeface="Times New Roman"/>
              </a:rPr>
              <a:t>head</a:t>
            </a:r>
            <a:r>
              <a:rPr sz="800" spc="80" dirty="0">
                <a:latin typeface="Times New Roman"/>
                <a:cs typeface="Times New Roman"/>
              </a:rPr>
              <a:t>(mtcars,</a:t>
            </a:r>
            <a:r>
              <a:rPr sz="800" spc="215" dirty="0">
                <a:latin typeface="Times New Roman"/>
                <a:cs typeface="Times New Roman"/>
              </a:rPr>
              <a:t> </a:t>
            </a:r>
            <a:r>
              <a:rPr sz="800" spc="40" dirty="0">
                <a:solidFill>
                  <a:srgbClr val="214987"/>
                </a:solidFill>
                <a:latin typeface="Times New Roman"/>
                <a:cs typeface="Times New Roman"/>
              </a:rPr>
              <a:t>n=</a:t>
            </a:r>
            <a:r>
              <a:rPr sz="800" spc="40" dirty="0">
                <a:solidFill>
                  <a:srgbClr val="0000CE"/>
                </a:solidFill>
                <a:latin typeface="Times New Roman"/>
                <a:cs typeface="Times New Roman"/>
              </a:rPr>
              <a:t>4</a:t>
            </a:r>
            <a:r>
              <a:rPr sz="800" spc="40" dirty="0">
                <a:latin typeface="Times New Roman"/>
                <a:cs typeface="Times New Roman"/>
              </a:rPr>
              <a:t>)</a:t>
            </a:r>
            <a:endParaRPr sz="800">
              <a:latin typeface="Times New Roman"/>
              <a:cs typeface="Times New Roman"/>
            </a:endParaRPr>
          </a:p>
        </p:txBody>
      </p:sp>
      <p:sp>
        <p:nvSpPr>
          <p:cNvPr id="4" name="object 4"/>
          <p:cNvSpPr txBox="1"/>
          <p:nvPr/>
        </p:nvSpPr>
        <p:spPr>
          <a:xfrm>
            <a:off x="2712791" y="630553"/>
            <a:ext cx="1315720" cy="147320"/>
          </a:xfrm>
          <a:prstGeom prst="rect">
            <a:avLst/>
          </a:prstGeom>
        </p:spPr>
        <p:txBody>
          <a:bodyPr vert="horz" wrap="square" lIns="0" tIns="12065" rIns="0" bIns="0" rtlCol="0">
            <a:spAutoFit/>
          </a:bodyPr>
          <a:lstStyle/>
          <a:p>
            <a:pPr marL="12700">
              <a:lnSpc>
                <a:spcPct val="100000"/>
              </a:lnSpc>
              <a:spcBef>
                <a:spcPts val="95"/>
              </a:spcBef>
            </a:pPr>
            <a:r>
              <a:rPr sz="800" spc="20" dirty="0">
                <a:latin typeface="Times New Roman"/>
                <a:cs typeface="Times New Roman"/>
              </a:rPr>
              <a:t>wt </a:t>
            </a:r>
            <a:r>
              <a:rPr sz="800" spc="65" dirty="0">
                <a:latin typeface="Times New Roman"/>
                <a:cs typeface="Times New Roman"/>
              </a:rPr>
              <a:t>qsec vs </a:t>
            </a:r>
            <a:r>
              <a:rPr sz="800" spc="-70" dirty="0">
                <a:latin typeface="Times New Roman"/>
                <a:cs typeface="Times New Roman"/>
              </a:rPr>
              <a:t>am </a:t>
            </a:r>
            <a:r>
              <a:rPr sz="800" spc="75" dirty="0">
                <a:latin typeface="Times New Roman"/>
                <a:cs typeface="Times New Roman"/>
              </a:rPr>
              <a:t>gear</a:t>
            </a:r>
            <a:r>
              <a:rPr sz="800" spc="-40" dirty="0">
                <a:latin typeface="Times New Roman"/>
                <a:cs typeface="Times New Roman"/>
              </a:rPr>
              <a:t> </a:t>
            </a:r>
            <a:r>
              <a:rPr sz="800" spc="75" dirty="0">
                <a:latin typeface="Times New Roman"/>
                <a:cs typeface="Times New Roman"/>
              </a:rPr>
              <a:t>carb</a:t>
            </a:r>
            <a:endParaRPr sz="800">
              <a:latin typeface="Times New Roman"/>
              <a:cs typeface="Times New Roman"/>
            </a:endParaRPr>
          </a:p>
        </p:txBody>
      </p:sp>
      <p:sp>
        <p:nvSpPr>
          <p:cNvPr id="5" name="object 5"/>
          <p:cNvSpPr txBox="1"/>
          <p:nvPr/>
        </p:nvSpPr>
        <p:spPr>
          <a:xfrm>
            <a:off x="347294" y="630553"/>
            <a:ext cx="2176145" cy="267335"/>
          </a:xfrm>
          <a:prstGeom prst="rect">
            <a:avLst/>
          </a:prstGeom>
        </p:spPr>
        <p:txBody>
          <a:bodyPr vert="horz" wrap="square" lIns="0" tIns="17145" rIns="0" bIns="0" rtlCol="0">
            <a:spAutoFit/>
          </a:bodyPr>
          <a:lstStyle/>
          <a:p>
            <a:pPr marL="12700" marR="5080">
              <a:lnSpc>
                <a:spcPts val="950"/>
              </a:lnSpc>
              <a:spcBef>
                <a:spcPts val="135"/>
              </a:spcBef>
              <a:tabLst>
                <a:tab pos="1033780" algn="l"/>
              </a:tabLst>
            </a:pPr>
            <a:r>
              <a:rPr sz="800" spc="20" dirty="0">
                <a:latin typeface="Times New Roman"/>
                <a:cs typeface="Times New Roman"/>
              </a:rPr>
              <a:t>##	</a:t>
            </a:r>
            <a:r>
              <a:rPr sz="800" spc="-55" dirty="0">
                <a:latin typeface="Times New Roman"/>
                <a:cs typeface="Times New Roman"/>
              </a:rPr>
              <a:t>mpg </a:t>
            </a:r>
            <a:r>
              <a:rPr sz="800" spc="95" dirty="0">
                <a:latin typeface="Times New Roman"/>
                <a:cs typeface="Times New Roman"/>
              </a:rPr>
              <a:t>cyl </a:t>
            </a:r>
            <a:r>
              <a:rPr sz="800" spc="85" dirty="0">
                <a:latin typeface="Times New Roman"/>
                <a:cs typeface="Times New Roman"/>
              </a:rPr>
              <a:t>disp </a:t>
            </a:r>
            <a:r>
              <a:rPr sz="800" spc="20" dirty="0">
                <a:latin typeface="Times New Roman"/>
                <a:cs typeface="Times New Roman"/>
              </a:rPr>
              <a:t>hp </a:t>
            </a:r>
            <a:r>
              <a:rPr sz="800" spc="110" dirty="0">
                <a:latin typeface="Times New Roman"/>
                <a:cs typeface="Times New Roman"/>
              </a:rPr>
              <a:t>drat  </a:t>
            </a:r>
            <a:r>
              <a:rPr sz="800" spc="20" dirty="0">
                <a:latin typeface="Times New Roman"/>
                <a:cs typeface="Times New Roman"/>
              </a:rPr>
              <a:t>## </a:t>
            </a:r>
            <a:r>
              <a:rPr sz="800" spc="-15" dirty="0">
                <a:latin typeface="Times New Roman"/>
                <a:cs typeface="Times New Roman"/>
              </a:rPr>
              <a:t>Mazda</a:t>
            </a:r>
            <a:r>
              <a:rPr sz="800" spc="10" dirty="0">
                <a:latin typeface="Times New Roman"/>
                <a:cs typeface="Times New Roman"/>
              </a:rPr>
              <a:t> </a:t>
            </a:r>
            <a:r>
              <a:rPr sz="800" spc="-85" dirty="0">
                <a:latin typeface="Times New Roman"/>
                <a:cs typeface="Times New Roman"/>
              </a:rPr>
              <a:t>RX4</a:t>
            </a:r>
            <a:endParaRPr sz="800">
              <a:latin typeface="Times New Roman"/>
              <a:cs typeface="Times New Roman"/>
            </a:endParaRPr>
          </a:p>
        </p:txBody>
      </p:sp>
      <p:sp>
        <p:nvSpPr>
          <p:cNvPr id="6" name="object 6"/>
          <p:cNvSpPr txBox="1"/>
          <p:nvPr/>
        </p:nvSpPr>
        <p:spPr>
          <a:xfrm>
            <a:off x="1314959" y="750746"/>
            <a:ext cx="2713990" cy="147320"/>
          </a:xfrm>
          <a:prstGeom prst="rect">
            <a:avLst/>
          </a:prstGeom>
        </p:spPr>
        <p:txBody>
          <a:bodyPr vert="horz" wrap="square" lIns="0" tIns="12065" rIns="0" bIns="0" rtlCol="0">
            <a:spAutoFit/>
          </a:bodyPr>
          <a:lstStyle/>
          <a:p>
            <a:pPr marL="12700">
              <a:lnSpc>
                <a:spcPct val="100000"/>
              </a:lnSpc>
              <a:spcBef>
                <a:spcPts val="95"/>
              </a:spcBef>
              <a:tabLst>
                <a:tab pos="388620" algn="l"/>
                <a:tab pos="2378075" algn="l"/>
                <a:tab pos="2646680" algn="l"/>
              </a:tabLst>
            </a:pPr>
            <a:r>
              <a:rPr sz="800" spc="70" dirty="0">
                <a:latin typeface="Times New Roman"/>
                <a:cs typeface="Times New Roman"/>
              </a:rPr>
              <a:t>21.0	</a:t>
            </a:r>
            <a:r>
              <a:rPr sz="800" spc="20" dirty="0">
                <a:latin typeface="Times New Roman"/>
                <a:cs typeface="Times New Roman"/>
              </a:rPr>
              <a:t>6   </a:t>
            </a:r>
            <a:r>
              <a:rPr sz="800" spc="45" dirty="0">
                <a:latin typeface="Times New Roman"/>
                <a:cs typeface="Times New Roman"/>
              </a:rPr>
              <a:t> </a:t>
            </a:r>
            <a:r>
              <a:rPr sz="800" spc="20" dirty="0">
                <a:latin typeface="Times New Roman"/>
                <a:cs typeface="Times New Roman"/>
              </a:rPr>
              <a:t>160</a:t>
            </a:r>
            <a:r>
              <a:rPr sz="800" dirty="0">
                <a:latin typeface="Times New Roman"/>
                <a:cs typeface="Times New Roman"/>
              </a:rPr>
              <a:t> </a:t>
            </a:r>
            <a:r>
              <a:rPr sz="800" spc="20" dirty="0">
                <a:latin typeface="Times New Roman"/>
                <a:cs typeface="Times New Roman"/>
              </a:rPr>
              <a:t> 110</a:t>
            </a:r>
            <a:r>
              <a:rPr sz="800" dirty="0">
                <a:latin typeface="Times New Roman"/>
                <a:cs typeface="Times New Roman"/>
              </a:rPr>
              <a:t> </a:t>
            </a:r>
            <a:r>
              <a:rPr sz="800" spc="20" dirty="0">
                <a:latin typeface="Times New Roman"/>
                <a:cs typeface="Times New Roman"/>
              </a:rPr>
              <a:t> </a:t>
            </a:r>
            <a:r>
              <a:rPr sz="800" spc="70" dirty="0">
                <a:latin typeface="Times New Roman"/>
                <a:cs typeface="Times New Roman"/>
              </a:rPr>
              <a:t>3.90</a:t>
            </a:r>
            <a:r>
              <a:rPr sz="800" dirty="0">
                <a:latin typeface="Times New Roman"/>
                <a:cs typeface="Times New Roman"/>
              </a:rPr>
              <a:t> </a:t>
            </a:r>
            <a:r>
              <a:rPr sz="800" spc="20" dirty="0">
                <a:latin typeface="Times New Roman"/>
                <a:cs typeface="Times New Roman"/>
              </a:rPr>
              <a:t> </a:t>
            </a:r>
            <a:r>
              <a:rPr sz="800" spc="85" dirty="0">
                <a:latin typeface="Times New Roman"/>
                <a:cs typeface="Times New Roman"/>
              </a:rPr>
              <a:t>2.6</a:t>
            </a:r>
            <a:r>
              <a:rPr sz="800" spc="20" dirty="0">
                <a:latin typeface="Times New Roman"/>
                <a:cs typeface="Times New Roman"/>
              </a:rPr>
              <a:t>20</a:t>
            </a:r>
            <a:r>
              <a:rPr sz="800" dirty="0">
                <a:latin typeface="Times New Roman"/>
                <a:cs typeface="Times New Roman"/>
              </a:rPr>
              <a:t> </a:t>
            </a:r>
            <a:r>
              <a:rPr sz="800" spc="20" dirty="0">
                <a:latin typeface="Times New Roman"/>
                <a:cs typeface="Times New Roman"/>
              </a:rPr>
              <a:t> </a:t>
            </a:r>
            <a:r>
              <a:rPr sz="800" spc="60" dirty="0">
                <a:latin typeface="Times New Roman"/>
                <a:cs typeface="Times New Roman"/>
              </a:rPr>
              <a:t>16.46</a:t>
            </a:r>
            <a:r>
              <a:rPr sz="800" dirty="0">
                <a:latin typeface="Times New Roman"/>
                <a:cs typeface="Times New Roman"/>
              </a:rPr>
              <a:t>   </a:t>
            </a:r>
            <a:r>
              <a:rPr sz="800" spc="45" dirty="0">
                <a:latin typeface="Times New Roman"/>
                <a:cs typeface="Times New Roman"/>
              </a:rPr>
              <a:t> </a:t>
            </a:r>
            <a:r>
              <a:rPr sz="800" spc="20" dirty="0">
                <a:latin typeface="Times New Roman"/>
                <a:cs typeface="Times New Roman"/>
              </a:rPr>
              <a:t>0</a:t>
            </a:r>
            <a:r>
              <a:rPr sz="800" dirty="0">
                <a:latin typeface="Times New Roman"/>
                <a:cs typeface="Times New Roman"/>
              </a:rPr>
              <a:t>   </a:t>
            </a:r>
            <a:r>
              <a:rPr sz="800" spc="45" dirty="0">
                <a:latin typeface="Times New Roman"/>
                <a:cs typeface="Times New Roman"/>
              </a:rPr>
              <a:t> </a:t>
            </a:r>
            <a:r>
              <a:rPr sz="800" spc="20" dirty="0">
                <a:latin typeface="Times New Roman"/>
                <a:cs typeface="Times New Roman"/>
              </a:rPr>
              <a:t>1</a:t>
            </a:r>
            <a:r>
              <a:rPr sz="800" dirty="0">
                <a:latin typeface="Times New Roman"/>
                <a:cs typeface="Times New Roman"/>
              </a:rPr>
              <a:t>	</a:t>
            </a:r>
            <a:r>
              <a:rPr sz="800" spc="20" dirty="0">
                <a:latin typeface="Times New Roman"/>
                <a:cs typeface="Times New Roman"/>
              </a:rPr>
              <a:t>4</a:t>
            </a:r>
            <a:r>
              <a:rPr sz="800" dirty="0">
                <a:latin typeface="Times New Roman"/>
                <a:cs typeface="Times New Roman"/>
              </a:rPr>
              <a:t>	</a:t>
            </a:r>
            <a:r>
              <a:rPr sz="800" spc="20" dirty="0">
                <a:latin typeface="Times New Roman"/>
                <a:cs typeface="Times New Roman"/>
              </a:rPr>
              <a:t>4</a:t>
            </a:r>
            <a:endParaRPr sz="800">
              <a:latin typeface="Times New Roman"/>
              <a:cs typeface="Times New Roman"/>
            </a:endParaRPr>
          </a:p>
        </p:txBody>
      </p:sp>
      <p:graphicFrame>
        <p:nvGraphicFramePr>
          <p:cNvPr id="7" name="object 7"/>
          <p:cNvGraphicFramePr>
            <a:graphicFrameLocks noGrp="1"/>
          </p:cNvGraphicFramePr>
          <p:nvPr/>
        </p:nvGraphicFramePr>
        <p:xfrm>
          <a:off x="328244" y="866983"/>
          <a:ext cx="3721097" cy="426374"/>
        </p:xfrm>
        <a:graphic>
          <a:graphicData uri="http://schemas.openxmlformats.org/drawingml/2006/table">
            <a:tbl>
              <a:tblPr firstRow="1" bandRow="1">
                <a:tableStyleId>{2D5ABB26-0587-4C30-8999-92F81FD0307C}</a:tableStyleId>
              </a:tblPr>
              <a:tblGrid>
                <a:gridCol w="972819">
                  <a:extLst>
                    <a:ext uri="{9D8B030D-6E8A-4147-A177-3AD203B41FA5}">
                      <a16:colId xmlns:a16="http://schemas.microsoft.com/office/drawing/2014/main" val="20000"/>
                    </a:ext>
                  </a:extLst>
                </a:gridCol>
                <a:gridCol w="322580">
                  <a:extLst>
                    <a:ext uri="{9D8B030D-6E8A-4147-A177-3AD203B41FA5}">
                      <a16:colId xmlns:a16="http://schemas.microsoft.com/office/drawing/2014/main" val="20001"/>
                    </a:ext>
                  </a:extLst>
                </a:gridCol>
                <a:gridCol w="1586230">
                  <a:extLst>
                    <a:ext uri="{9D8B030D-6E8A-4147-A177-3AD203B41FA5}">
                      <a16:colId xmlns:a16="http://schemas.microsoft.com/office/drawing/2014/main" val="20002"/>
                    </a:ext>
                  </a:extLst>
                </a:gridCol>
                <a:gridCol w="161289">
                  <a:extLst>
                    <a:ext uri="{9D8B030D-6E8A-4147-A177-3AD203B41FA5}">
                      <a16:colId xmlns:a16="http://schemas.microsoft.com/office/drawing/2014/main" val="20003"/>
                    </a:ext>
                  </a:extLst>
                </a:gridCol>
                <a:gridCol w="215265">
                  <a:extLst>
                    <a:ext uri="{9D8B030D-6E8A-4147-A177-3AD203B41FA5}">
                      <a16:colId xmlns:a16="http://schemas.microsoft.com/office/drawing/2014/main" val="20004"/>
                    </a:ext>
                  </a:extLst>
                </a:gridCol>
                <a:gridCol w="269239">
                  <a:extLst>
                    <a:ext uri="{9D8B030D-6E8A-4147-A177-3AD203B41FA5}">
                      <a16:colId xmlns:a16="http://schemas.microsoft.com/office/drawing/2014/main" val="20005"/>
                    </a:ext>
                  </a:extLst>
                </a:gridCol>
                <a:gridCol w="193675">
                  <a:extLst>
                    <a:ext uri="{9D8B030D-6E8A-4147-A177-3AD203B41FA5}">
                      <a16:colId xmlns:a16="http://schemas.microsoft.com/office/drawing/2014/main" val="20006"/>
                    </a:ext>
                  </a:extLst>
                </a:gridCol>
              </a:tblGrid>
              <a:tr h="153084">
                <a:tc>
                  <a:txBody>
                    <a:bodyPr/>
                    <a:lstStyle/>
                    <a:p>
                      <a:pPr marL="31750">
                        <a:lnSpc>
                          <a:spcPct val="100000"/>
                        </a:lnSpc>
                        <a:spcBef>
                          <a:spcPts val="125"/>
                        </a:spcBef>
                      </a:pPr>
                      <a:r>
                        <a:rPr sz="800" spc="20" dirty="0">
                          <a:latin typeface="Times New Roman"/>
                          <a:cs typeface="Times New Roman"/>
                        </a:rPr>
                        <a:t>## </a:t>
                      </a:r>
                      <a:r>
                        <a:rPr sz="800" spc="-15" dirty="0">
                          <a:latin typeface="Times New Roman"/>
                          <a:cs typeface="Times New Roman"/>
                        </a:rPr>
                        <a:t>Mazda </a:t>
                      </a:r>
                      <a:r>
                        <a:rPr sz="800" spc="-85" dirty="0">
                          <a:latin typeface="Times New Roman"/>
                          <a:cs typeface="Times New Roman"/>
                        </a:rPr>
                        <a:t>RX4</a:t>
                      </a:r>
                      <a:r>
                        <a:rPr sz="800" spc="-15" dirty="0">
                          <a:latin typeface="Times New Roman"/>
                          <a:cs typeface="Times New Roman"/>
                        </a:rPr>
                        <a:t> </a:t>
                      </a:r>
                      <a:r>
                        <a:rPr sz="800" spc="-85" dirty="0">
                          <a:latin typeface="Times New Roman"/>
                          <a:cs typeface="Times New Roman"/>
                        </a:rPr>
                        <a:t>Wag</a:t>
                      </a:r>
                      <a:endParaRPr sz="800">
                        <a:latin typeface="Times New Roman"/>
                        <a:cs typeface="Times New Roman"/>
                      </a:endParaRPr>
                    </a:p>
                  </a:txBody>
                  <a:tcPr marL="0" marR="0" marT="15875" marB="0"/>
                </a:tc>
                <a:tc>
                  <a:txBody>
                    <a:bodyPr/>
                    <a:lstStyle/>
                    <a:p>
                      <a:pPr marL="26670">
                        <a:lnSpc>
                          <a:spcPct val="100000"/>
                        </a:lnSpc>
                        <a:spcBef>
                          <a:spcPts val="125"/>
                        </a:spcBef>
                      </a:pPr>
                      <a:r>
                        <a:rPr sz="800" spc="70" dirty="0">
                          <a:latin typeface="Times New Roman"/>
                          <a:cs typeface="Times New Roman"/>
                        </a:rPr>
                        <a:t>21.0</a:t>
                      </a:r>
                      <a:endParaRPr sz="800">
                        <a:latin typeface="Times New Roman"/>
                        <a:cs typeface="Times New Roman"/>
                      </a:endParaRPr>
                    </a:p>
                  </a:txBody>
                  <a:tcPr marL="0" marR="0" marT="15875" marB="0"/>
                </a:tc>
                <a:tc>
                  <a:txBody>
                    <a:bodyPr/>
                    <a:lstStyle/>
                    <a:p>
                      <a:pPr marR="45720" algn="r">
                        <a:lnSpc>
                          <a:spcPct val="100000"/>
                        </a:lnSpc>
                        <a:spcBef>
                          <a:spcPts val="125"/>
                        </a:spcBef>
                      </a:pPr>
                      <a:r>
                        <a:rPr sz="800" spc="20" dirty="0">
                          <a:latin typeface="Times New Roman"/>
                          <a:cs typeface="Times New Roman"/>
                        </a:rPr>
                        <a:t>6 160 110 </a:t>
                      </a:r>
                      <a:r>
                        <a:rPr sz="800" spc="70" dirty="0">
                          <a:latin typeface="Times New Roman"/>
                          <a:cs typeface="Times New Roman"/>
                        </a:rPr>
                        <a:t>3.90 </a:t>
                      </a:r>
                      <a:r>
                        <a:rPr sz="800" spc="60" dirty="0">
                          <a:latin typeface="Times New Roman"/>
                          <a:cs typeface="Times New Roman"/>
                        </a:rPr>
                        <a:t>2.875</a:t>
                      </a:r>
                      <a:r>
                        <a:rPr sz="800" spc="-10" dirty="0">
                          <a:latin typeface="Times New Roman"/>
                          <a:cs typeface="Times New Roman"/>
                        </a:rPr>
                        <a:t> </a:t>
                      </a:r>
                      <a:r>
                        <a:rPr sz="800" spc="60" dirty="0">
                          <a:latin typeface="Times New Roman"/>
                          <a:cs typeface="Times New Roman"/>
                        </a:rPr>
                        <a:t>17.02</a:t>
                      </a:r>
                      <a:endParaRPr sz="800">
                        <a:latin typeface="Times New Roman"/>
                        <a:cs typeface="Times New Roman"/>
                      </a:endParaRPr>
                    </a:p>
                  </a:txBody>
                  <a:tcPr marL="0" marR="0" marT="15875" marB="0"/>
                </a:tc>
                <a:tc>
                  <a:txBody>
                    <a:bodyPr/>
                    <a:lstStyle/>
                    <a:p>
                      <a:pPr algn="ctr">
                        <a:lnSpc>
                          <a:spcPct val="100000"/>
                        </a:lnSpc>
                        <a:spcBef>
                          <a:spcPts val="125"/>
                        </a:spcBef>
                      </a:pPr>
                      <a:r>
                        <a:rPr sz="800" dirty="0">
                          <a:latin typeface="Times New Roman"/>
                          <a:cs typeface="Times New Roman"/>
                        </a:rPr>
                        <a:t>0</a:t>
                      </a:r>
                      <a:endParaRPr sz="800">
                        <a:latin typeface="Times New Roman"/>
                        <a:cs typeface="Times New Roman"/>
                      </a:endParaRPr>
                    </a:p>
                  </a:txBody>
                  <a:tcPr marL="0" marR="0" marT="15875" marB="0"/>
                </a:tc>
                <a:tc>
                  <a:txBody>
                    <a:bodyPr/>
                    <a:lstStyle/>
                    <a:p>
                      <a:pPr marL="53340">
                        <a:lnSpc>
                          <a:spcPct val="100000"/>
                        </a:lnSpc>
                        <a:spcBef>
                          <a:spcPts val="125"/>
                        </a:spcBef>
                      </a:pPr>
                      <a:r>
                        <a:rPr sz="800" dirty="0">
                          <a:latin typeface="Times New Roman"/>
                          <a:cs typeface="Times New Roman"/>
                        </a:rPr>
                        <a:t>1</a:t>
                      </a:r>
                      <a:endParaRPr sz="800">
                        <a:latin typeface="Times New Roman"/>
                        <a:cs typeface="Times New Roman"/>
                      </a:endParaRPr>
                    </a:p>
                  </a:txBody>
                  <a:tcPr marL="0" marR="0" marT="15875" marB="0"/>
                </a:tc>
                <a:tc>
                  <a:txBody>
                    <a:bodyPr/>
                    <a:lstStyle/>
                    <a:p>
                      <a:pPr algn="ctr">
                        <a:lnSpc>
                          <a:spcPct val="100000"/>
                        </a:lnSpc>
                        <a:spcBef>
                          <a:spcPts val="125"/>
                        </a:spcBef>
                      </a:pPr>
                      <a:r>
                        <a:rPr sz="800" dirty="0">
                          <a:latin typeface="Times New Roman"/>
                          <a:cs typeface="Times New Roman"/>
                        </a:rPr>
                        <a:t>4</a:t>
                      </a:r>
                      <a:endParaRPr sz="800">
                        <a:latin typeface="Times New Roman"/>
                        <a:cs typeface="Times New Roman"/>
                      </a:endParaRPr>
                    </a:p>
                  </a:txBody>
                  <a:tcPr marL="0" marR="0" marT="15875" marB="0"/>
                </a:tc>
                <a:tc>
                  <a:txBody>
                    <a:bodyPr/>
                    <a:lstStyle/>
                    <a:p>
                      <a:pPr marR="24130" algn="r">
                        <a:lnSpc>
                          <a:spcPct val="100000"/>
                        </a:lnSpc>
                        <a:spcBef>
                          <a:spcPts val="125"/>
                        </a:spcBef>
                      </a:pPr>
                      <a:r>
                        <a:rPr sz="800" dirty="0">
                          <a:latin typeface="Times New Roman"/>
                          <a:cs typeface="Times New Roman"/>
                        </a:rPr>
                        <a:t>4</a:t>
                      </a:r>
                      <a:endParaRPr sz="800">
                        <a:latin typeface="Times New Roman"/>
                        <a:cs typeface="Times New Roman"/>
                      </a:endParaRPr>
                    </a:p>
                  </a:txBody>
                  <a:tcPr marL="0" marR="0" marT="15875" marB="0"/>
                </a:tc>
                <a:extLst>
                  <a:ext uri="{0D108BD9-81ED-4DB2-BD59-A6C34878D82A}">
                    <a16:rowId xmlns:a16="http://schemas.microsoft.com/office/drawing/2014/main" val="10000"/>
                  </a:ext>
                </a:extLst>
              </a:tr>
              <a:tr h="120199">
                <a:tc>
                  <a:txBody>
                    <a:bodyPr/>
                    <a:lstStyle/>
                    <a:p>
                      <a:pPr marL="31750">
                        <a:lnSpc>
                          <a:spcPts val="830"/>
                        </a:lnSpc>
                      </a:pPr>
                      <a:r>
                        <a:rPr sz="800" spc="20" dirty="0">
                          <a:latin typeface="Times New Roman"/>
                          <a:cs typeface="Times New Roman"/>
                        </a:rPr>
                        <a:t>## </a:t>
                      </a:r>
                      <a:r>
                        <a:rPr sz="800" spc="45" dirty="0">
                          <a:latin typeface="Times New Roman"/>
                          <a:cs typeface="Times New Roman"/>
                        </a:rPr>
                        <a:t>Datsun</a:t>
                      </a:r>
                      <a:r>
                        <a:rPr sz="800" spc="175" dirty="0">
                          <a:latin typeface="Times New Roman"/>
                          <a:cs typeface="Times New Roman"/>
                        </a:rPr>
                        <a:t> </a:t>
                      </a:r>
                      <a:r>
                        <a:rPr sz="800" spc="20" dirty="0">
                          <a:latin typeface="Times New Roman"/>
                          <a:cs typeface="Times New Roman"/>
                        </a:rPr>
                        <a:t>710</a:t>
                      </a:r>
                      <a:endParaRPr sz="800">
                        <a:latin typeface="Times New Roman"/>
                        <a:cs typeface="Times New Roman"/>
                      </a:endParaRPr>
                    </a:p>
                  </a:txBody>
                  <a:tcPr marL="0" marR="0" marT="0" marB="0"/>
                </a:tc>
                <a:tc>
                  <a:txBody>
                    <a:bodyPr/>
                    <a:lstStyle/>
                    <a:p>
                      <a:pPr marL="26670">
                        <a:lnSpc>
                          <a:spcPts val="830"/>
                        </a:lnSpc>
                      </a:pPr>
                      <a:r>
                        <a:rPr sz="800" spc="70" dirty="0">
                          <a:latin typeface="Times New Roman"/>
                          <a:cs typeface="Times New Roman"/>
                        </a:rPr>
                        <a:t>22.8</a:t>
                      </a:r>
                      <a:endParaRPr sz="800">
                        <a:latin typeface="Times New Roman"/>
                        <a:cs typeface="Times New Roman"/>
                      </a:endParaRPr>
                    </a:p>
                  </a:txBody>
                  <a:tcPr marL="0" marR="0" marT="0" marB="0"/>
                </a:tc>
                <a:tc>
                  <a:txBody>
                    <a:bodyPr/>
                    <a:lstStyle/>
                    <a:p>
                      <a:pPr marR="45720" algn="r">
                        <a:lnSpc>
                          <a:spcPts val="830"/>
                        </a:lnSpc>
                      </a:pPr>
                      <a:r>
                        <a:rPr sz="800" spc="20" dirty="0">
                          <a:latin typeface="Times New Roman"/>
                          <a:cs typeface="Times New Roman"/>
                        </a:rPr>
                        <a:t>4 108 93 </a:t>
                      </a:r>
                      <a:r>
                        <a:rPr sz="800" spc="70" dirty="0">
                          <a:latin typeface="Times New Roman"/>
                          <a:cs typeface="Times New Roman"/>
                        </a:rPr>
                        <a:t>3.85 </a:t>
                      </a:r>
                      <a:r>
                        <a:rPr sz="800" spc="60" dirty="0">
                          <a:latin typeface="Times New Roman"/>
                          <a:cs typeface="Times New Roman"/>
                        </a:rPr>
                        <a:t>2.320</a:t>
                      </a:r>
                      <a:r>
                        <a:rPr sz="800" spc="-30" dirty="0">
                          <a:latin typeface="Times New Roman"/>
                          <a:cs typeface="Times New Roman"/>
                        </a:rPr>
                        <a:t> </a:t>
                      </a:r>
                      <a:r>
                        <a:rPr sz="800" spc="60" dirty="0">
                          <a:latin typeface="Times New Roman"/>
                          <a:cs typeface="Times New Roman"/>
                        </a:rPr>
                        <a:t>18.61</a:t>
                      </a:r>
                      <a:endParaRPr sz="800">
                        <a:latin typeface="Times New Roman"/>
                        <a:cs typeface="Times New Roman"/>
                      </a:endParaRPr>
                    </a:p>
                  </a:txBody>
                  <a:tcPr marL="0" marR="0" marT="0" marB="0"/>
                </a:tc>
                <a:tc>
                  <a:txBody>
                    <a:bodyPr/>
                    <a:lstStyle/>
                    <a:p>
                      <a:pPr algn="ctr">
                        <a:lnSpc>
                          <a:spcPts val="830"/>
                        </a:lnSpc>
                      </a:pPr>
                      <a:r>
                        <a:rPr sz="800" dirty="0">
                          <a:latin typeface="Times New Roman"/>
                          <a:cs typeface="Times New Roman"/>
                        </a:rPr>
                        <a:t>1</a:t>
                      </a:r>
                      <a:endParaRPr sz="800">
                        <a:latin typeface="Times New Roman"/>
                        <a:cs typeface="Times New Roman"/>
                      </a:endParaRPr>
                    </a:p>
                  </a:txBody>
                  <a:tcPr marL="0" marR="0" marT="0" marB="0"/>
                </a:tc>
                <a:tc>
                  <a:txBody>
                    <a:bodyPr/>
                    <a:lstStyle/>
                    <a:p>
                      <a:pPr marL="53340">
                        <a:lnSpc>
                          <a:spcPts val="830"/>
                        </a:lnSpc>
                      </a:pPr>
                      <a:r>
                        <a:rPr sz="800" dirty="0">
                          <a:latin typeface="Times New Roman"/>
                          <a:cs typeface="Times New Roman"/>
                        </a:rPr>
                        <a:t>1</a:t>
                      </a:r>
                      <a:endParaRPr sz="800">
                        <a:latin typeface="Times New Roman"/>
                        <a:cs typeface="Times New Roman"/>
                      </a:endParaRPr>
                    </a:p>
                  </a:txBody>
                  <a:tcPr marL="0" marR="0" marT="0" marB="0"/>
                </a:tc>
                <a:tc>
                  <a:txBody>
                    <a:bodyPr/>
                    <a:lstStyle/>
                    <a:p>
                      <a:pPr algn="ctr">
                        <a:lnSpc>
                          <a:spcPts val="830"/>
                        </a:lnSpc>
                      </a:pPr>
                      <a:r>
                        <a:rPr sz="800" dirty="0">
                          <a:latin typeface="Times New Roman"/>
                          <a:cs typeface="Times New Roman"/>
                        </a:rPr>
                        <a:t>4</a:t>
                      </a:r>
                      <a:endParaRPr sz="800">
                        <a:latin typeface="Times New Roman"/>
                        <a:cs typeface="Times New Roman"/>
                      </a:endParaRPr>
                    </a:p>
                  </a:txBody>
                  <a:tcPr marL="0" marR="0" marT="0" marB="0"/>
                </a:tc>
                <a:tc>
                  <a:txBody>
                    <a:bodyPr/>
                    <a:lstStyle/>
                    <a:p>
                      <a:pPr marR="24130" algn="r">
                        <a:lnSpc>
                          <a:spcPts val="830"/>
                        </a:lnSpc>
                      </a:pPr>
                      <a:r>
                        <a:rPr sz="800" dirty="0">
                          <a:latin typeface="Times New Roman"/>
                          <a:cs typeface="Times New Roman"/>
                        </a:rPr>
                        <a:t>1</a:t>
                      </a:r>
                      <a:endParaRPr sz="800">
                        <a:latin typeface="Times New Roman"/>
                        <a:cs typeface="Times New Roman"/>
                      </a:endParaRPr>
                    </a:p>
                  </a:txBody>
                  <a:tcPr marL="0" marR="0" marT="0" marB="0"/>
                </a:tc>
                <a:extLst>
                  <a:ext uri="{0D108BD9-81ED-4DB2-BD59-A6C34878D82A}">
                    <a16:rowId xmlns:a16="http://schemas.microsoft.com/office/drawing/2014/main" val="10001"/>
                  </a:ext>
                </a:extLst>
              </a:tr>
              <a:tr h="153091">
                <a:tc>
                  <a:txBody>
                    <a:bodyPr/>
                    <a:lstStyle/>
                    <a:p>
                      <a:pPr marL="31750">
                        <a:lnSpc>
                          <a:spcPts val="830"/>
                        </a:lnSpc>
                      </a:pPr>
                      <a:r>
                        <a:rPr sz="800" spc="20" dirty="0">
                          <a:latin typeface="Times New Roman"/>
                          <a:cs typeface="Times New Roman"/>
                        </a:rPr>
                        <a:t>## </a:t>
                      </a:r>
                      <a:r>
                        <a:rPr sz="800" spc="50" dirty="0">
                          <a:latin typeface="Times New Roman"/>
                          <a:cs typeface="Times New Roman"/>
                        </a:rPr>
                        <a:t>Hornet </a:t>
                      </a:r>
                      <a:r>
                        <a:rPr sz="800" spc="20" dirty="0">
                          <a:latin typeface="Times New Roman"/>
                          <a:cs typeface="Times New Roman"/>
                        </a:rPr>
                        <a:t>4</a:t>
                      </a:r>
                      <a:r>
                        <a:rPr sz="800" spc="75" dirty="0">
                          <a:latin typeface="Times New Roman"/>
                          <a:cs typeface="Times New Roman"/>
                        </a:rPr>
                        <a:t> </a:t>
                      </a:r>
                      <a:r>
                        <a:rPr sz="800" spc="55" dirty="0">
                          <a:latin typeface="Times New Roman"/>
                          <a:cs typeface="Times New Roman"/>
                        </a:rPr>
                        <a:t>Drive</a:t>
                      </a:r>
                      <a:endParaRPr sz="800">
                        <a:latin typeface="Times New Roman"/>
                        <a:cs typeface="Times New Roman"/>
                      </a:endParaRPr>
                    </a:p>
                  </a:txBody>
                  <a:tcPr marL="0" marR="0" marT="0" marB="0"/>
                </a:tc>
                <a:tc>
                  <a:txBody>
                    <a:bodyPr/>
                    <a:lstStyle/>
                    <a:p>
                      <a:pPr marL="26670">
                        <a:lnSpc>
                          <a:spcPts val="830"/>
                        </a:lnSpc>
                      </a:pPr>
                      <a:r>
                        <a:rPr sz="800" spc="70" dirty="0">
                          <a:latin typeface="Times New Roman"/>
                          <a:cs typeface="Times New Roman"/>
                        </a:rPr>
                        <a:t>21.4</a:t>
                      </a:r>
                      <a:endParaRPr sz="800">
                        <a:latin typeface="Times New Roman"/>
                        <a:cs typeface="Times New Roman"/>
                      </a:endParaRPr>
                    </a:p>
                  </a:txBody>
                  <a:tcPr marL="0" marR="0" marT="0" marB="0"/>
                </a:tc>
                <a:tc>
                  <a:txBody>
                    <a:bodyPr/>
                    <a:lstStyle/>
                    <a:p>
                      <a:pPr marR="45720" algn="r">
                        <a:lnSpc>
                          <a:spcPts val="830"/>
                        </a:lnSpc>
                      </a:pPr>
                      <a:r>
                        <a:rPr sz="800" spc="20" dirty="0">
                          <a:latin typeface="Times New Roman"/>
                          <a:cs typeface="Times New Roman"/>
                        </a:rPr>
                        <a:t>6 258 110 </a:t>
                      </a:r>
                      <a:r>
                        <a:rPr sz="800" spc="70" dirty="0">
                          <a:latin typeface="Times New Roman"/>
                          <a:cs typeface="Times New Roman"/>
                        </a:rPr>
                        <a:t>3.08 </a:t>
                      </a:r>
                      <a:r>
                        <a:rPr sz="800" spc="60" dirty="0">
                          <a:latin typeface="Times New Roman"/>
                          <a:cs typeface="Times New Roman"/>
                        </a:rPr>
                        <a:t>3.215</a:t>
                      </a:r>
                      <a:r>
                        <a:rPr sz="800" spc="-10" dirty="0">
                          <a:latin typeface="Times New Roman"/>
                          <a:cs typeface="Times New Roman"/>
                        </a:rPr>
                        <a:t> </a:t>
                      </a:r>
                      <a:r>
                        <a:rPr sz="800" spc="60" dirty="0">
                          <a:latin typeface="Times New Roman"/>
                          <a:cs typeface="Times New Roman"/>
                        </a:rPr>
                        <a:t>19.44</a:t>
                      </a:r>
                      <a:endParaRPr sz="800">
                        <a:latin typeface="Times New Roman"/>
                        <a:cs typeface="Times New Roman"/>
                      </a:endParaRPr>
                    </a:p>
                  </a:txBody>
                  <a:tcPr marL="0" marR="0" marT="0" marB="0"/>
                </a:tc>
                <a:tc>
                  <a:txBody>
                    <a:bodyPr/>
                    <a:lstStyle/>
                    <a:p>
                      <a:pPr algn="ctr">
                        <a:lnSpc>
                          <a:spcPts val="830"/>
                        </a:lnSpc>
                      </a:pPr>
                      <a:r>
                        <a:rPr sz="800" dirty="0">
                          <a:latin typeface="Times New Roman"/>
                          <a:cs typeface="Times New Roman"/>
                        </a:rPr>
                        <a:t>1</a:t>
                      </a:r>
                      <a:endParaRPr sz="800">
                        <a:latin typeface="Times New Roman"/>
                        <a:cs typeface="Times New Roman"/>
                      </a:endParaRPr>
                    </a:p>
                  </a:txBody>
                  <a:tcPr marL="0" marR="0" marT="0" marB="0"/>
                </a:tc>
                <a:tc>
                  <a:txBody>
                    <a:bodyPr/>
                    <a:lstStyle/>
                    <a:p>
                      <a:pPr marL="53340">
                        <a:lnSpc>
                          <a:spcPts val="830"/>
                        </a:lnSpc>
                      </a:pPr>
                      <a:r>
                        <a:rPr sz="800" dirty="0">
                          <a:latin typeface="Times New Roman"/>
                          <a:cs typeface="Times New Roman"/>
                        </a:rPr>
                        <a:t>0</a:t>
                      </a:r>
                      <a:endParaRPr sz="800">
                        <a:latin typeface="Times New Roman"/>
                        <a:cs typeface="Times New Roman"/>
                      </a:endParaRPr>
                    </a:p>
                  </a:txBody>
                  <a:tcPr marL="0" marR="0" marT="0" marB="0"/>
                </a:tc>
                <a:tc>
                  <a:txBody>
                    <a:bodyPr/>
                    <a:lstStyle/>
                    <a:p>
                      <a:pPr algn="ctr">
                        <a:lnSpc>
                          <a:spcPts val="830"/>
                        </a:lnSpc>
                      </a:pPr>
                      <a:r>
                        <a:rPr sz="800" dirty="0">
                          <a:latin typeface="Times New Roman"/>
                          <a:cs typeface="Times New Roman"/>
                        </a:rPr>
                        <a:t>3</a:t>
                      </a:r>
                      <a:endParaRPr sz="800">
                        <a:latin typeface="Times New Roman"/>
                        <a:cs typeface="Times New Roman"/>
                      </a:endParaRPr>
                    </a:p>
                  </a:txBody>
                  <a:tcPr marL="0" marR="0" marT="0" marB="0"/>
                </a:tc>
                <a:tc>
                  <a:txBody>
                    <a:bodyPr/>
                    <a:lstStyle/>
                    <a:p>
                      <a:pPr marR="24130" algn="r">
                        <a:lnSpc>
                          <a:spcPts val="830"/>
                        </a:lnSpc>
                      </a:pPr>
                      <a:r>
                        <a:rPr sz="800" dirty="0">
                          <a:latin typeface="Times New Roman"/>
                          <a:cs typeface="Times New Roman"/>
                        </a:rPr>
                        <a:t>1</a:t>
                      </a:r>
                      <a:endParaRPr sz="800">
                        <a:latin typeface="Times New Roman"/>
                        <a:cs typeface="Times New Roman"/>
                      </a:endParaRPr>
                    </a:p>
                  </a:txBody>
                  <a:tcPr marL="0" marR="0" marT="0" marB="0"/>
                </a:tc>
                <a:extLst>
                  <a:ext uri="{0D108BD9-81ED-4DB2-BD59-A6C34878D82A}">
                    <a16:rowId xmlns:a16="http://schemas.microsoft.com/office/drawing/2014/main" val="10002"/>
                  </a:ext>
                </a:extLst>
              </a:tr>
            </a:tbl>
          </a:graphicData>
        </a:graphic>
      </p:graphicFrame>
      <p:sp>
        <p:nvSpPr>
          <p:cNvPr id="8" name="object 8"/>
          <p:cNvSpPr txBox="1"/>
          <p:nvPr/>
        </p:nvSpPr>
        <p:spPr>
          <a:xfrm>
            <a:off x="322046" y="1345463"/>
            <a:ext cx="3964304" cy="649605"/>
          </a:xfrm>
          <a:prstGeom prst="rect">
            <a:avLst/>
          </a:prstGeom>
          <a:solidFill>
            <a:srgbClr val="F8F8F8"/>
          </a:solidFill>
        </p:spPr>
        <p:txBody>
          <a:bodyPr vert="horz" wrap="square" lIns="0" tIns="11430" rIns="0" bIns="0" rtlCol="0">
            <a:spAutoFit/>
          </a:bodyPr>
          <a:lstStyle/>
          <a:p>
            <a:pPr marL="37465" marR="2197735">
              <a:lnSpc>
                <a:spcPts val="950"/>
              </a:lnSpc>
              <a:spcBef>
                <a:spcPts val="90"/>
              </a:spcBef>
            </a:pPr>
            <a:r>
              <a:rPr sz="800" spc="20" dirty="0">
                <a:latin typeface="Times New Roman"/>
                <a:cs typeface="Times New Roman"/>
              </a:rPr>
              <a:t>x </a:t>
            </a:r>
            <a:r>
              <a:rPr sz="800" spc="60" dirty="0">
                <a:latin typeface="Times New Roman"/>
                <a:cs typeface="Times New Roman"/>
              </a:rPr>
              <a:t>&lt;- </a:t>
            </a:r>
            <a:r>
              <a:rPr sz="800" spc="70" dirty="0">
                <a:latin typeface="Times New Roman"/>
                <a:cs typeface="Times New Roman"/>
              </a:rPr>
              <a:t>mtcars[</a:t>
            </a:r>
            <a:r>
              <a:rPr sz="800" spc="70" dirty="0">
                <a:solidFill>
                  <a:srgbClr val="214987"/>
                </a:solidFill>
                <a:latin typeface="Times New Roman"/>
                <a:cs typeface="Times New Roman"/>
              </a:rPr>
              <a:t>order</a:t>
            </a:r>
            <a:r>
              <a:rPr sz="800" spc="70" dirty="0">
                <a:latin typeface="Times New Roman"/>
                <a:cs typeface="Times New Roman"/>
              </a:rPr>
              <a:t>(mtcars$mpg), </a:t>
            </a:r>
            <a:r>
              <a:rPr sz="800" spc="155" dirty="0">
                <a:latin typeface="Times New Roman"/>
                <a:cs typeface="Times New Roman"/>
              </a:rPr>
              <a:t>]  </a:t>
            </a:r>
            <a:r>
              <a:rPr sz="800" spc="65" dirty="0">
                <a:latin typeface="Times New Roman"/>
                <a:cs typeface="Times New Roman"/>
              </a:rPr>
              <a:t>x$color[x$cyl==</a:t>
            </a:r>
            <a:r>
              <a:rPr sz="800" spc="65" dirty="0">
                <a:solidFill>
                  <a:srgbClr val="0000CE"/>
                </a:solidFill>
                <a:latin typeface="Times New Roman"/>
                <a:cs typeface="Times New Roman"/>
              </a:rPr>
              <a:t>4</a:t>
            </a:r>
            <a:r>
              <a:rPr sz="800" spc="65" dirty="0">
                <a:latin typeface="Times New Roman"/>
                <a:cs typeface="Times New Roman"/>
              </a:rPr>
              <a:t>] </a:t>
            </a:r>
            <a:r>
              <a:rPr sz="800" spc="60" dirty="0">
                <a:latin typeface="Times New Roman"/>
                <a:cs typeface="Times New Roman"/>
              </a:rPr>
              <a:t>&lt;-</a:t>
            </a:r>
            <a:r>
              <a:rPr sz="800" spc="100" dirty="0">
                <a:latin typeface="Times New Roman"/>
                <a:cs typeface="Times New Roman"/>
              </a:rPr>
              <a:t> </a:t>
            </a:r>
            <a:r>
              <a:rPr sz="800" spc="20" dirty="0">
                <a:solidFill>
                  <a:srgbClr val="0000CE"/>
                </a:solidFill>
                <a:latin typeface="Times New Roman"/>
                <a:cs typeface="Times New Roman"/>
              </a:rPr>
              <a:t>1</a:t>
            </a:r>
            <a:endParaRPr sz="800">
              <a:latin typeface="Times New Roman"/>
              <a:cs typeface="Times New Roman"/>
            </a:endParaRPr>
          </a:p>
          <a:p>
            <a:pPr marL="37465">
              <a:lnSpc>
                <a:spcPts val="905"/>
              </a:lnSpc>
            </a:pPr>
            <a:r>
              <a:rPr sz="800" spc="65" dirty="0">
                <a:latin typeface="Times New Roman"/>
                <a:cs typeface="Times New Roman"/>
              </a:rPr>
              <a:t>x$color[x$cyl==</a:t>
            </a:r>
            <a:r>
              <a:rPr sz="800" spc="65" dirty="0">
                <a:solidFill>
                  <a:srgbClr val="0000CE"/>
                </a:solidFill>
                <a:latin typeface="Times New Roman"/>
                <a:cs typeface="Times New Roman"/>
              </a:rPr>
              <a:t>6</a:t>
            </a:r>
            <a:r>
              <a:rPr sz="800" spc="65" dirty="0">
                <a:latin typeface="Times New Roman"/>
                <a:cs typeface="Times New Roman"/>
              </a:rPr>
              <a:t>]  </a:t>
            </a:r>
            <a:r>
              <a:rPr sz="800" spc="60" dirty="0">
                <a:latin typeface="Times New Roman"/>
                <a:cs typeface="Times New Roman"/>
              </a:rPr>
              <a:t>&lt;-</a:t>
            </a:r>
            <a:r>
              <a:rPr sz="800" spc="55" dirty="0">
                <a:latin typeface="Times New Roman"/>
                <a:cs typeface="Times New Roman"/>
              </a:rPr>
              <a:t> </a:t>
            </a:r>
            <a:r>
              <a:rPr sz="800" spc="20" dirty="0">
                <a:solidFill>
                  <a:srgbClr val="0000CE"/>
                </a:solidFill>
                <a:latin typeface="Times New Roman"/>
                <a:cs typeface="Times New Roman"/>
              </a:rPr>
              <a:t>2</a:t>
            </a:r>
            <a:endParaRPr sz="800">
              <a:latin typeface="Times New Roman"/>
              <a:cs typeface="Times New Roman"/>
            </a:endParaRPr>
          </a:p>
          <a:p>
            <a:pPr marL="37465" marR="2466340">
              <a:lnSpc>
                <a:spcPts val="950"/>
              </a:lnSpc>
              <a:spcBef>
                <a:spcPts val="35"/>
              </a:spcBef>
            </a:pPr>
            <a:r>
              <a:rPr sz="800" spc="65" dirty="0">
                <a:latin typeface="Times New Roman"/>
                <a:cs typeface="Times New Roman"/>
              </a:rPr>
              <a:t>x$color[x$cyl==</a:t>
            </a:r>
            <a:r>
              <a:rPr sz="800" spc="65" dirty="0">
                <a:solidFill>
                  <a:srgbClr val="0000CE"/>
                </a:solidFill>
                <a:latin typeface="Times New Roman"/>
                <a:cs typeface="Times New Roman"/>
              </a:rPr>
              <a:t>8</a:t>
            </a:r>
            <a:r>
              <a:rPr sz="800" spc="65" dirty="0">
                <a:latin typeface="Times New Roman"/>
                <a:cs typeface="Times New Roman"/>
              </a:rPr>
              <a:t>] </a:t>
            </a:r>
            <a:r>
              <a:rPr sz="800" spc="60" dirty="0">
                <a:latin typeface="Times New Roman"/>
                <a:cs typeface="Times New Roman"/>
              </a:rPr>
              <a:t>&lt;- </a:t>
            </a:r>
            <a:r>
              <a:rPr sz="800" spc="20" dirty="0">
                <a:solidFill>
                  <a:srgbClr val="0000CE"/>
                </a:solidFill>
                <a:latin typeface="Times New Roman"/>
                <a:cs typeface="Times New Roman"/>
              </a:rPr>
              <a:t>3  </a:t>
            </a:r>
            <a:r>
              <a:rPr sz="800" spc="65" dirty="0">
                <a:solidFill>
                  <a:srgbClr val="214987"/>
                </a:solidFill>
                <a:latin typeface="Times New Roman"/>
                <a:cs typeface="Times New Roman"/>
              </a:rPr>
              <a:t>barplot</a:t>
            </a:r>
            <a:r>
              <a:rPr sz="800" spc="65" dirty="0">
                <a:latin typeface="Times New Roman"/>
                <a:cs typeface="Times New Roman"/>
              </a:rPr>
              <a:t>(x$mpg,</a:t>
            </a:r>
            <a:r>
              <a:rPr sz="800" spc="220" dirty="0">
                <a:latin typeface="Times New Roman"/>
                <a:cs typeface="Times New Roman"/>
              </a:rPr>
              <a:t> </a:t>
            </a:r>
            <a:r>
              <a:rPr sz="800" spc="75" dirty="0">
                <a:solidFill>
                  <a:srgbClr val="214987"/>
                </a:solidFill>
                <a:latin typeface="Times New Roman"/>
                <a:cs typeface="Times New Roman"/>
              </a:rPr>
              <a:t>col=</a:t>
            </a:r>
            <a:r>
              <a:rPr sz="800" spc="75" dirty="0">
                <a:latin typeface="Times New Roman"/>
                <a:cs typeface="Times New Roman"/>
              </a:rPr>
              <a:t>x$color)</a:t>
            </a:r>
            <a:endParaRPr sz="800">
              <a:latin typeface="Times New Roman"/>
              <a:cs typeface="Times New Roman"/>
            </a:endParaRPr>
          </a:p>
        </p:txBody>
      </p:sp>
      <p:sp>
        <p:nvSpPr>
          <p:cNvPr id="9" name="object 9"/>
          <p:cNvSpPr/>
          <p:nvPr/>
        </p:nvSpPr>
        <p:spPr>
          <a:xfrm>
            <a:off x="804957" y="2616439"/>
            <a:ext cx="83185" cy="78105"/>
          </a:xfrm>
          <a:custGeom>
            <a:avLst/>
            <a:gdLst/>
            <a:ahLst/>
            <a:cxnLst/>
            <a:rect l="l" t="t" r="r" b="b"/>
            <a:pathLst>
              <a:path w="83184" h="78105">
                <a:moveTo>
                  <a:pt x="0" y="77922"/>
                </a:moveTo>
                <a:lnTo>
                  <a:pt x="82566" y="77922"/>
                </a:lnTo>
                <a:lnTo>
                  <a:pt x="82566" y="0"/>
                </a:lnTo>
                <a:lnTo>
                  <a:pt x="0" y="0"/>
                </a:lnTo>
                <a:lnTo>
                  <a:pt x="0" y="77922"/>
                </a:lnTo>
                <a:close/>
              </a:path>
            </a:pathLst>
          </a:custGeom>
          <a:solidFill>
            <a:srgbClr val="00CD00"/>
          </a:solidFill>
        </p:spPr>
        <p:txBody>
          <a:bodyPr wrap="square" lIns="0" tIns="0" rIns="0" bIns="0" rtlCol="0"/>
          <a:lstStyle/>
          <a:p>
            <a:endParaRPr/>
          </a:p>
        </p:txBody>
      </p:sp>
      <p:sp>
        <p:nvSpPr>
          <p:cNvPr id="10" name="object 10"/>
          <p:cNvSpPr/>
          <p:nvPr/>
        </p:nvSpPr>
        <p:spPr>
          <a:xfrm>
            <a:off x="804957" y="2616439"/>
            <a:ext cx="83185" cy="78105"/>
          </a:xfrm>
          <a:custGeom>
            <a:avLst/>
            <a:gdLst/>
            <a:ahLst/>
            <a:cxnLst/>
            <a:rect l="l" t="t" r="r" b="b"/>
            <a:pathLst>
              <a:path w="83184" h="78105">
                <a:moveTo>
                  <a:pt x="0" y="77922"/>
                </a:moveTo>
                <a:lnTo>
                  <a:pt x="82566" y="77922"/>
                </a:lnTo>
                <a:lnTo>
                  <a:pt x="82566" y="0"/>
                </a:lnTo>
                <a:lnTo>
                  <a:pt x="0" y="0"/>
                </a:lnTo>
                <a:lnTo>
                  <a:pt x="0" y="77922"/>
                </a:lnTo>
                <a:close/>
              </a:path>
            </a:pathLst>
          </a:custGeom>
          <a:ln w="4050">
            <a:solidFill>
              <a:srgbClr val="000000"/>
            </a:solidFill>
          </a:ln>
        </p:spPr>
        <p:txBody>
          <a:bodyPr wrap="square" lIns="0" tIns="0" rIns="0" bIns="0" rtlCol="0"/>
          <a:lstStyle/>
          <a:p>
            <a:endParaRPr/>
          </a:p>
        </p:txBody>
      </p:sp>
      <p:sp>
        <p:nvSpPr>
          <p:cNvPr id="11" name="object 11"/>
          <p:cNvSpPr/>
          <p:nvPr/>
        </p:nvSpPr>
        <p:spPr>
          <a:xfrm>
            <a:off x="904048" y="2616439"/>
            <a:ext cx="83185" cy="78105"/>
          </a:xfrm>
          <a:custGeom>
            <a:avLst/>
            <a:gdLst/>
            <a:ahLst/>
            <a:cxnLst/>
            <a:rect l="l" t="t" r="r" b="b"/>
            <a:pathLst>
              <a:path w="83184" h="78105">
                <a:moveTo>
                  <a:pt x="0" y="77922"/>
                </a:moveTo>
                <a:lnTo>
                  <a:pt x="82566" y="77922"/>
                </a:lnTo>
                <a:lnTo>
                  <a:pt x="82566" y="0"/>
                </a:lnTo>
                <a:lnTo>
                  <a:pt x="0" y="0"/>
                </a:lnTo>
                <a:lnTo>
                  <a:pt x="0" y="77922"/>
                </a:lnTo>
                <a:close/>
              </a:path>
            </a:pathLst>
          </a:custGeom>
          <a:solidFill>
            <a:srgbClr val="00CD00"/>
          </a:solidFill>
        </p:spPr>
        <p:txBody>
          <a:bodyPr wrap="square" lIns="0" tIns="0" rIns="0" bIns="0" rtlCol="0"/>
          <a:lstStyle/>
          <a:p>
            <a:endParaRPr/>
          </a:p>
        </p:txBody>
      </p:sp>
      <p:sp>
        <p:nvSpPr>
          <p:cNvPr id="12" name="object 12"/>
          <p:cNvSpPr/>
          <p:nvPr/>
        </p:nvSpPr>
        <p:spPr>
          <a:xfrm>
            <a:off x="904048" y="2616439"/>
            <a:ext cx="83185" cy="78105"/>
          </a:xfrm>
          <a:custGeom>
            <a:avLst/>
            <a:gdLst/>
            <a:ahLst/>
            <a:cxnLst/>
            <a:rect l="l" t="t" r="r" b="b"/>
            <a:pathLst>
              <a:path w="83184" h="78105">
                <a:moveTo>
                  <a:pt x="0" y="77922"/>
                </a:moveTo>
                <a:lnTo>
                  <a:pt x="82566" y="77922"/>
                </a:lnTo>
                <a:lnTo>
                  <a:pt x="82566" y="0"/>
                </a:lnTo>
                <a:lnTo>
                  <a:pt x="0" y="0"/>
                </a:lnTo>
                <a:lnTo>
                  <a:pt x="0" y="77922"/>
                </a:lnTo>
                <a:close/>
              </a:path>
            </a:pathLst>
          </a:custGeom>
          <a:ln w="4050">
            <a:solidFill>
              <a:srgbClr val="000000"/>
            </a:solidFill>
          </a:ln>
        </p:spPr>
        <p:txBody>
          <a:bodyPr wrap="square" lIns="0" tIns="0" rIns="0" bIns="0" rtlCol="0"/>
          <a:lstStyle/>
          <a:p>
            <a:endParaRPr/>
          </a:p>
        </p:txBody>
      </p:sp>
      <p:sp>
        <p:nvSpPr>
          <p:cNvPr id="13" name="object 13"/>
          <p:cNvSpPr/>
          <p:nvPr/>
        </p:nvSpPr>
        <p:spPr>
          <a:xfrm>
            <a:off x="1044368" y="2594677"/>
            <a:ext cx="0" cy="99695"/>
          </a:xfrm>
          <a:custGeom>
            <a:avLst/>
            <a:gdLst/>
            <a:ahLst/>
            <a:cxnLst/>
            <a:rect l="l" t="t" r="r" b="b"/>
            <a:pathLst>
              <a:path h="99694">
                <a:moveTo>
                  <a:pt x="0" y="0"/>
                </a:moveTo>
                <a:lnTo>
                  <a:pt x="0" y="99684"/>
                </a:lnTo>
              </a:path>
            </a:pathLst>
          </a:custGeom>
          <a:ln w="82566">
            <a:solidFill>
              <a:srgbClr val="00CD00"/>
            </a:solidFill>
          </a:ln>
        </p:spPr>
        <p:txBody>
          <a:bodyPr wrap="square" lIns="0" tIns="0" rIns="0" bIns="0" rtlCol="0"/>
          <a:lstStyle/>
          <a:p>
            <a:endParaRPr/>
          </a:p>
        </p:txBody>
      </p:sp>
      <p:sp>
        <p:nvSpPr>
          <p:cNvPr id="14" name="object 14"/>
          <p:cNvSpPr/>
          <p:nvPr/>
        </p:nvSpPr>
        <p:spPr>
          <a:xfrm>
            <a:off x="1003084" y="2594677"/>
            <a:ext cx="83185" cy="99695"/>
          </a:xfrm>
          <a:custGeom>
            <a:avLst/>
            <a:gdLst/>
            <a:ahLst/>
            <a:cxnLst/>
            <a:rect l="l" t="t" r="r" b="b"/>
            <a:pathLst>
              <a:path w="83184" h="99694">
                <a:moveTo>
                  <a:pt x="0" y="99684"/>
                </a:moveTo>
                <a:lnTo>
                  <a:pt x="82566" y="99684"/>
                </a:lnTo>
                <a:lnTo>
                  <a:pt x="82566" y="0"/>
                </a:lnTo>
                <a:lnTo>
                  <a:pt x="0" y="0"/>
                </a:lnTo>
                <a:lnTo>
                  <a:pt x="0" y="99684"/>
                </a:lnTo>
                <a:close/>
              </a:path>
            </a:pathLst>
          </a:custGeom>
          <a:ln w="4050">
            <a:solidFill>
              <a:srgbClr val="000000"/>
            </a:solidFill>
          </a:ln>
        </p:spPr>
        <p:txBody>
          <a:bodyPr wrap="square" lIns="0" tIns="0" rIns="0" bIns="0" rtlCol="0"/>
          <a:lstStyle/>
          <a:p>
            <a:endParaRPr/>
          </a:p>
        </p:txBody>
      </p:sp>
      <p:sp>
        <p:nvSpPr>
          <p:cNvPr id="15" name="object 15"/>
          <p:cNvSpPr/>
          <p:nvPr/>
        </p:nvSpPr>
        <p:spPr>
          <a:xfrm>
            <a:off x="1143458" y="2587170"/>
            <a:ext cx="0" cy="107314"/>
          </a:xfrm>
          <a:custGeom>
            <a:avLst/>
            <a:gdLst/>
            <a:ahLst/>
            <a:cxnLst/>
            <a:rect l="l" t="t" r="r" b="b"/>
            <a:pathLst>
              <a:path h="107314">
                <a:moveTo>
                  <a:pt x="0" y="0"/>
                </a:moveTo>
                <a:lnTo>
                  <a:pt x="0" y="107190"/>
                </a:lnTo>
              </a:path>
            </a:pathLst>
          </a:custGeom>
          <a:ln w="82566">
            <a:solidFill>
              <a:srgbClr val="00CD00"/>
            </a:solidFill>
          </a:ln>
        </p:spPr>
        <p:txBody>
          <a:bodyPr wrap="square" lIns="0" tIns="0" rIns="0" bIns="0" rtlCol="0"/>
          <a:lstStyle/>
          <a:p>
            <a:endParaRPr/>
          </a:p>
        </p:txBody>
      </p:sp>
      <p:sp>
        <p:nvSpPr>
          <p:cNvPr id="16" name="object 16"/>
          <p:cNvSpPr/>
          <p:nvPr/>
        </p:nvSpPr>
        <p:spPr>
          <a:xfrm>
            <a:off x="1102175" y="2587171"/>
            <a:ext cx="83185" cy="107314"/>
          </a:xfrm>
          <a:custGeom>
            <a:avLst/>
            <a:gdLst/>
            <a:ahLst/>
            <a:cxnLst/>
            <a:rect l="l" t="t" r="r" b="b"/>
            <a:pathLst>
              <a:path w="83184" h="107314">
                <a:moveTo>
                  <a:pt x="0" y="107190"/>
                </a:moveTo>
                <a:lnTo>
                  <a:pt x="82566" y="107190"/>
                </a:lnTo>
                <a:lnTo>
                  <a:pt x="82566" y="0"/>
                </a:lnTo>
                <a:lnTo>
                  <a:pt x="0" y="0"/>
                </a:lnTo>
                <a:lnTo>
                  <a:pt x="0" y="107190"/>
                </a:lnTo>
                <a:close/>
              </a:path>
            </a:pathLst>
          </a:custGeom>
          <a:ln w="4050">
            <a:solidFill>
              <a:srgbClr val="000000"/>
            </a:solidFill>
          </a:ln>
        </p:spPr>
        <p:txBody>
          <a:bodyPr wrap="square" lIns="0" tIns="0" rIns="0" bIns="0" rtlCol="0"/>
          <a:lstStyle/>
          <a:p>
            <a:endParaRPr/>
          </a:p>
        </p:txBody>
      </p:sp>
      <p:sp>
        <p:nvSpPr>
          <p:cNvPr id="17" name="object 17"/>
          <p:cNvSpPr/>
          <p:nvPr/>
        </p:nvSpPr>
        <p:spPr>
          <a:xfrm>
            <a:off x="1242495" y="2584200"/>
            <a:ext cx="0" cy="110489"/>
          </a:xfrm>
          <a:custGeom>
            <a:avLst/>
            <a:gdLst/>
            <a:ahLst/>
            <a:cxnLst/>
            <a:rect l="l" t="t" r="r" b="b"/>
            <a:pathLst>
              <a:path h="110489">
                <a:moveTo>
                  <a:pt x="0" y="0"/>
                </a:moveTo>
                <a:lnTo>
                  <a:pt x="0" y="110160"/>
                </a:lnTo>
              </a:path>
            </a:pathLst>
          </a:custGeom>
          <a:ln w="82566">
            <a:solidFill>
              <a:srgbClr val="00CD00"/>
            </a:solidFill>
          </a:ln>
        </p:spPr>
        <p:txBody>
          <a:bodyPr wrap="square" lIns="0" tIns="0" rIns="0" bIns="0" rtlCol="0"/>
          <a:lstStyle/>
          <a:p>
            <a:endParaRPr/>
          </a:p>
        </p:txBody>
      </p:sp>
      <p:sp>
        <p:nvSpPr>
          <p:cNvPr id="18" name="object 18"/>
          <p:cNvSpPr/>
          <p:nvPr/>
        </p:nvSpPr>
        <p:spPr>
          <a:xfrm>
            <a:off x="1201212" y="2584200"/>
            <a:ext cx="83185" cy="110489"/>
          </a:xfrm>
          <a:custGeom>
            <a:avLst/>
            <a:gdLst/>
            <a:ahLst/>
            <a:cxnLst/>
            <a:rect l="l" t="t" r="r" b="b"/>
            <a:pathLst>
              <a:path w="83184" h="110489">
                <a:moveTo>
                  <a:pt x="0" y="110160"/>
                </a:moveTo>
                <a:lnTo>
                  <a:pt x="82566" y="110160"/>
                </a:lnTo>
                <a:lnTo>
                  <a:pt x="82566" y="0"/>
                </a:lnTo>
                <a:lnTo>
                  <a:pt x="0" y="0"/>
                </a:lnTo>
                <a:lnTo>
                  <a:pt x="0" y="110160"/>
                </a:lnTo>
                <a:close/>
              </a:path>
            </a:pathLst>
          </a:custGeom>
          <a:ln w="4050">
            <a:solidFill>
              <a:srgbClr val="000000"/>
            </a:solidFill>
          </a:ln>
        </p:spPr>
        <p:txBody>
          <a:bodyPr wrap="square" lIns="0" tIns="0" rIns="0" bIns="0" rtlCol="0"/>
          <a:lstStyle/>
          <a:p>
            <a:endParaRPr/>
          </a:p>
        </p:txBody>
      </p:sp>
      <p:sp>
        <p:nvSpPr>
          <p:cNvPr id="19" name="object 19"/>
          <p:cNvSpPr/>
          <p:nvPr/>
        </p:nvSpPr>
        <p:spPr>
          <a:xfrm>
            <a:off x="1341586" y="2581933"/>
            <a:ext cx="0" cy="113030"/>
          </a:xfrm>
          <a:custGeom>
            <a:avLst/>
            <a:gdLst/>
            <a:ahLst/>
            <a:cxnLst/>
            <a:rect l="l" t="t" r="r" b="b"/>
            <a:pathLst>
              <a:path h="113030">
                <a:moveTo>
                  <a:pt x="0" y="0"/>
                </a:moveTo>
                <a:lnTo>
                  <a:pt x="0" y="112428"/>
                </a:lnTo>
              </a:path>
            </a:pathLst>
          </a:custGeom>
          <a:ln w="82566">
            <a:solidFill>
              <a:srgbClr val="00CD00"/>
            </a:solidFill>
          </a:ln>
        </p:spPr>
        <p:txBody>
          <a:bodyPr wrap="square" lIns="0" tIns="0" rIns="0" bIns="0" rtlCol="0"/>
          <a:lstStyle/>
          <a:p>
            <a:endParaRPr/>
          </a:p>
        </p:txBody>
      </p:sp>
      <p:sp>
        <p:nvSpPr>
          <p:cNvPr id="20" name="object 20"/>
          <p:cNvSpPr/>
          <p:nvPr/>
        </p:nvSpPr>
        <p:spPr>
          <a:xfrm>
            <a:off x="1300303" y="2581933"/>
            <a:ext cx="83185" cy="113030"/>
          </a:xfrm>
          <a:custGeom>
            <a:avLst/>
            <a:gdLst/>
            <a:ahLst/>
            <a:cxnLst/>
            <a:rect l="l" t="t" r="r" b="b"/>
            <a:pathLst>
              <a:path w="83184" h="113030">
                <a:moveTo>
                  <a:pt x="0" y="112428"/>
                </a:moveTo>
                <a:lnTo>
                  <a:pt x="82566" y="112428"/>
                </a:lnTo>
                <a:lnTo>
                  <a:pt x="82566" y="0"/>
                </a:lnTo>
                <a:lnTo>
                  <a:pt x="0" y="0"/>
                </a:lnTo>
                <a:lnTo>
                  <a:pt x="0" y="112428"/>
                </a:lnTo>
                <a:close/>
              </a:path>
            </a:pathLst>
          </a:custGeom>
          <a:ln w="4050">
            <a:solidFill>
              <a:srgbClr val="000000"/>
            </a:solidFill>
          </a:ln>
        </p:spPr>
        <p:txBody>
          <a:bodyPr wrap="square" lIns="0" tIns="0" rIns="0" bIns="0" rtlCol="0"/>
          <a:lstStyle/>
          <a:p>
            <a:endParaRPr/>
          </a:p>
        </p:txBody>
      </p:sp>
      <p:sp>
        <p:nvSpPr>
          <p:cNvPr id="21" name="object 21"/>
          <p:cNvSpPr/>
          <p:nvPr/>
        </p:nvSpPr>
        <p:spPr>
          <a:xfrm>
            <a:off x="1440623" y="2580420"/>
            <a:ext cx="0" cy="114300"/>
          </a:xfrm>
          <a:custGeom>
            <a:avLst/>
            <a:gdLst/>
            <a:ahLst/>
            <a:cxnLst/>
            <a:rect l="l" t="t" r="r" b="b"/>
            <a:pathLst>
              <a:path h="114300">
                <a:moveTo>
                  <a:pt x="0" y="0"/>
                </a:moveTo>
                <a:lnTo>
                  <a:pt x="0" y="113940"/>
                </a:lnTo>
              </a:path>
            </a:pathLst>
          </a:custGeom>
          <a:ln w="82566">
            <a:solidFill>
              <a:srgbClr val="00CD00"/>
            </a:solidFill>
          </a:ln>
        </p:spPr>
        <p:txBody>
          <a:bodyPr wrap="square" lIns="0" tIns="0" rIns="0" bIns="0" rtlCol="0"/>
          <a:lstStyle/>
          <a:p>
            <a:endParaRPr/>
          </a:p>
        </p:txBody>
      </p:sp>
      <p:sp>
        <p:nvSpPr>
          <p:cNvPr id="22" name="object 22"/>
          <p:cNvSpPr/>
          <p:nvPr/>
        </p:nvSpPr>
        <p:spPr>
          <a:xfrm>
            <a:off x="1399339" y="2580420"/>
            <a:ext cx="83185" cy="114300"/>
          </a:xfrm>
          <a:custGeom>
            <a:avLst/>
            <a:gdLst/>
            <a:ahLst/>
            <a:cxnLst/>
            <a:rect l="l" t="t" r="r" b="b"/>
            <a:pathLst>
              <a:path w="83184" h="114300">
                <a:moveTo>
                  <a:pt x="0" y="113940"/>
                </a:moveTo>
                <a:lnTo>
                  <a:pt x="82566" y="113940"/>
                </a:lnTo>
                <a:lnTo>
                  <a:pt x="82566" y="0"/>
                </a:lnTo>
                <a:lnTo>
                  <a:pt x="0" y="0"/>
                </a:lnTo>
                <a:lnTo>
                  <a:pt x="0" y="113940"/>
                </a:lnTo>
                <a:close/>
              </a:path>
            </a:pathLst>
          </a:custGeom>
          <a:ln w="4050">
            <a:solidFill>
              <a:srgbClr val="000000"/>
            </a:solidFill>
          </a:ln>
        </p:spPr>
        <p:txBody>
          <a:bodyPr wrap="square" lIns="0" tIns="0" rIns="0" bIns="0" rtlCol="0"/>
          <a:lstStyle/>
          <a:p>
            <a:endParaRPr/>
          </a:p>
        </p:txBody>
      </p:sp>
      <p:sp>
        <p:nvSpPr>
          <p:cNvPr id="23" name="object 23"/>
          <p:cNvSpPr/>
          <p:nvPr/>
        </p:nvSpPr>
        <p:spPr>
          <a:xfrm>
            <a:off x="1539713" y="2580420"/>
            <a:ext cx="0" cy="114300"/>
          </a:xfrm>
          <a:custGeom>
            <a:avLst/>
            <a:gdLst/>
            <a:ahLst/>
            <a:cxnLst/>
            <a:rect l="l" t="t" r="r" b="b"/>
            <a:pathLst>
              <a:path h="114300">
                <a:moveTo>
                  <a:pt x="0" y="0"/>
                </a:moveTo>
                <a:lnTo>
                  <a:pt x="0" y="113940"/>
                </a:lnTo>
              </a:path>
            </a:pathLst>
          </a:custGeom>
          <a:ln w="82566">
            <a:solidFill>
              <a:srgbClr val="00CD00"/>
            </a:solidFill>
          </a:ln>
        </p:spPr>
        <p:txBody>
          <a:bodyPr wrap="square" lIns="0" tIns="0" rIns="0" bIns="0" rtlCol="0"/>
          <a:lstStyle/>
          <a:p>
            <a:endParaRPr/>
          </a:p>
        </p:txBody>
      </p:sp>
      <p:sp>
        <p:nvSpPr>
          <p:cNvPr id="24" name="object 24"/>
          <p:cNvSpPr/>
          <p:nvPr/>
        </p:nvSpPr>
        <p:spPr>
          <a:xfrm>
            <a:off x="1498430" y="2580420"/>
            <a:ext cx="83185" cy="114300"/>
          </a:xfrm>
          <a:custGeom>
            <a:avLst/>
            <a:gdLst/>
            <a:ahLst/>
            <a:cxnLst/>
            <a:rect l="l" t="t" r="r" b="b"/>
            <a:pathLst>
              <a:path w="83184" h="114300">
                <a:moveTo>
                  <a:pt x="0" y="113940"/>
                </a:moveTo>
                <a:lnTo>
                  <a:pt x="82566" y="113940"/>
                </a:lnTo>
                <a:lnTo>
                  <a:pt x="82566" y="0"/>
                </a:lnTo>
                <a:lnTo>
                  <a:pt x="0" y="0"/>
                </a:lnTo>
                <a:lnTo>
                  <a:pt x="0" y="113940"/>
                </a:lnTo>
                <a:close/>
              </a:path>
            </a:pathLst>
          </a:custGeom>
          <a:ln w="4050">
            <a:solidFill>
              <a:srgbClr val="000000"/>
            </a:solidFill>
          </a:ln>
        </p:spPr>
        <p:txBody>
          <a:bodyPr wrap="square" lIns="0" tIns="0" rIns="0" bIns="0" rtlCol="0"/>
          <a:lstStyle/>
          <a:p>
            <a:endParaRPr/>
          </a:p>
        </p:txBody>
      </p:sp>
      <p:sp>
        <p:nvSpPr>
          <p:cNvPr id="25" name="object 25"/>
          <p:cNvSpPr/>
          <p:nvPr/>
        </p:nvSpPr>
        <p:spPr>
          <a:xfrm>
            <a:off x="1638750" y="2578206"/>
            <a:ext cx="0" cy="116205"/>
          </a:xfrm>
          <a:custGeom>
            <a:avLst/>
            <a:gdLst/>
            <a:ahLst/>
            <a:cxnLst/>
            <a:rect l="l" t="t" r="r" b="b"/>
            <a:pathLst>
              <a:path h="116205">
                <a:moveTo>
                  <a:pt x="0" y="0"/>
                </a:moveTo>
                <a:lnTo>
                  <a:pt x="0" y="116154"/>
                </a:lnTo>
              </a:path>
            </a:pathLst>
          </a:custGeom>
          <a:ln w="82566">
            <a:solidFill>
              <a:srgbClr val="00CD00"/>
            </a:solidFill>
          </a:ln>
        </p:spPr>
        <p:txBody>
          <a:bodyPr wrap="square" lIns="0" tIns="0" rIns="0" bIns="0" rtlCol="0"/>
          <a:lstStyle/>
          <a:p>
            <a:endParaRPr/>
          </a:p>
        </p:txBody>
      </p:sp>
      <p:sp>
        <p:nvSpPr>
          <p:cNvPr id="26" name="object 26"/>
          <p:cNvSpPr/>
          <p:nvPr/>
        </p:nvSpPr>
        <p:spPr>
          <a:xfrm>
            <a:off x="1597467" y="2578206"/>
            <a:ext cx="83185" cy="116205"/>
          </a:xfrm>
          <a:custGeom>
            <a:avLst/>
            <a:gdLst/>
            <a:ahLst/>
            <a:cxnLst/>
            <a:rect l="l" t="t" r="r" b="b"/>
            <a:pathLst>
              <a:path w="83185" h="116205">
                <a:moveTo>
                  <a:pt x="0" y="116154"/>
                </a:moveTo>
                <a:lnTo>
                  <a:pt x="82566" y="116154"/>
                </a:lnTo>
                <a:lnTo>
                  <a:pt x="82566" y="0"/>
                </a:lnTo>
                <a:lnTo>
                  <a:pt x="0" y="0"/>
                </a:lnTo>
                <a:lnTo>
                  <a:pt x="0" y="116154"/>
                </a:lnTo>
                <a:close/>
              </a:path>
            </a:pathLst>
          </a:custGeom>
          <a:ln w="4050">
            <a:solidFill>
              <a:srgbClr val="000000"/>
            </a:solidFill>
          </a:ln>
        </p:spPr>
        <p:txBody>
          <a:bodyPr wrap="square" lIns="0" tIns="0" rIns="0" bIns="0" rtlCol="0"/>
          <a:lstStyle/>
          <a:p>
            <a:endParaRPr/>
          </a:p>
        </p:txBody>
      </p:sp>
      <p:sp>
        <p:nvSpPr>
          <p:cNvPr id="27" name="object 27"/>
          <p:cNvSpPr/>
          <p:nvPr/>
        </p:nvSpPr>
        <p:spPr>
          <a:xfrm>
            <a:off x="1737841" y="2575938"/>
            <a:ext cx="0" cy="118745"/>
          </a:xfrm>
          <a:custGeom>
            <a:avLst/>
            <a:gdLst/>
            <a:ahLst/>
            <a:cxnLst/>
            <a:rect l="l" t="t" r="r" b="b"/>
            <a:pathLst>
              <a:path h="118744">
                <a:moveTo>
                  <a:pt x="0" y="0"/>
                </a:moveTo>
                <a:lnTo>
                  <a:pt x="0" y="118422"/>
                </a:lnTo>
              </a:path>
            </a:pathLst>
          </a:custGeom>
          <a:ln w="82566">
            <a:solidFill>
              <a:srgbClr val="00CD00"/>
            </a:solidFill>
          </a:ln>
        </p:spPr>
        <p:txBody>
          <a:bodyPr wrap="square" lIns="0" tIns="0" rIns="0" bIns="0" rtlCol="0"/>
          <a:lstStyle/>
          <a:p>
            <a:endParaRPr/>
          </a:p>
        </p:txBody>
      </p:sp>
      <p:sp>
        <p:nvSpPr>
          <p:cNvPr id="28" name="object 28"/>
          <p:cNvSpPr/>
          <p:nvPr/>
        </p:nvSpPr>
        <p:spPr>
          <a:xfrm>
            <a:off x="1696558" y="2575938"/>
            <a:ext cx="83185" cy="118745"/>
          </a:xfrm>
          <a:custGeom>
            <a:avLst/>
            <a:gdLst/>
            <a:ahLst/>
            <a:cxnLst/>
            <a:rect l="l" t="t" r="r" b="b"/>
            <a:pathLst>
              <a:path w="83185" h="118744">
                <a:moveTo>
                  <a:pt x="0" y="118422"/>
                </a:moveTo>
                <a:lnTo>
                  <a:pt x="82566" y="118422"/>
                </a:lnTo>
                <a:lnTo>
                  <a:pt x="82566" y="0"/>
                </a:lnTo>
                <a:lnTo>
                  <a:pt x="0" y="0"/>
                </a:lnTo>
                <a:lnTo>
                  <a:pt x="0" y="118422"/>
                </a:lnTo>
                <a:close/>
              </a:path>
            </a:pathLst>
          </a:custGeom>
          <a:ln w="4050">
            <a:solidFill>
              <a:srgbClr val="000000"/>
            </a:solidFill>
          </a:ln>
        </p:spPr>
        <p:txBody>
          <a:bodyPr wrap="square" lIns="0" tIns="0" rIns="0" bIns="0" rtlCol="0"/>
          <a:lstStyle/>
          <a:p>
            <a:endParaRPr/>
          </a:p>
        </p:txBody>
      </p:sp>
      <p:sp>
        <p:nvSpPr>
          <p:cNvPr id="29" name="object 29"/>
          <p:cNvSpPr/>
          <p:nvPr/>
        </p:nvSpPr>
        <p:spPr>
          <a:xfrm>
            <a:off x="1836932" y="2571456"/>
            <a:ext cx="0" cy="123189"/>
          </a:xfrm>
          <a:custGeom>
            <a:avLst/>
            <a:gdLst/>
            <a:ahLst/>
            <a:cxnLst/>
            <a:rect l="l" t="t" r="r" b="b"/>
            <a:pathLst>
              <a:path h="123189">
                <a:moveTo>
                  <a:pt x="0" y="0"/>
                </a:moveTo>
                <a:lnTo>
                  <a:pt x="0" y="122904"/>
                </a:lnTo>
              </a:path>
            </a:pathLst>
          </a:custGeom>
          <a:ln w="82566">
            <a:solidFill>
              <a:srgbClr val="00CD00"/>
            </a:solidFill>
          </a:ln>
        </p:spPr>
        <p:txBody>
          <a:bodyPr wrap="square" lIns="0" tIns="0" rIns="0" bIns="0" rtlCol="0"/>
          <a:lstStyle/>
          <a:p>
            <a:endParaRPr/>
          </a:p>
        </p:txBody>
      </p:sp>
      <p:sp>
        <p:nvSpPr>
          <p:cNvPr id="30" name="object 30"/>
          <p:cNvSpPr/>
          <p:nvPr/>
        </p:nvSpPr>
        <p:spPr>
          <a:xfrm>
            <a:off x="1795648" y="2571456"/>
            <a:ext cx="83185" cy="123189"/>
          </a:xfrm>
          <a:custGeom>
            <a:avLst/>
            <a:gdLst/>
            <a:ahLst/>
            <a:cxnLst/>
            <a:rect l="l" t="t" r="r" b="b"/>
            <a:pathLst>
              <a:path w="83185" h="123189">
                <a:moveTo>
                  <a:pt x="0" y="122904"/>
                </a:moveTo>
                <a:lnTo>
                  <a:pt x="82566" y="122904"/>
                </a:lnTo>
                <a:lnTo>
                  <a:pt x="82566" y="0"/>
                </a:lnTo>
                <a:lnTo>
                  <a:pt x="0" y="0"/>
                </a:lnTo>
                <a:lnTo>
                  <a:pt x="0" y="122904"/>
                </a:lnTo>
                <a:close/>
              </a:path>
            </a:pathLst>
          </a:custGeom>
          <a:ln w="4050">
            <a:solidFill>
              <a:srgbClr val="000000"/>
            </a:solidFill>
          </a:ln>
        </p:spPr>
        <p:txBody>
          <a:bodyPr wrap="square" lIns="0" tIns="0" rIns="0" bIns="0" rtlCol="0"/>
          <a:lstStyle/>
          <a:p>
            <a:endParaRPr/>
          </a:p>
        </p:txBody>
      </p:sp>
      <p:sp>
        <p:nvSpPr>
          <p:cNvPr id="31" name="object 31"/>
          <p:cNvSpPr/>
          <p:nvPr/>
        </p:nvSpPr>
        <p:spPr>
          <a:xfrm>
            <a:off x="1935968" y="2564706"/>
            <a:ext cx="0" cy="130175"/>
          </a:xfrm>
          <a:custGeom>
            <a:avLst/>
            <a:gdLst/>
            <a:ahLst/>
            <a:cxnLst/>
            <a:rect l="l" t="t" r="r" b="b"/>
            <a:pathLst>
              <a:path h="130175">
                <a:moveTo>
                  <a:pt x="0" y="0"/>
                </a:moveTo>
                <a:lnTo>
                  <a:pt x="0" y="129654"/>
                </a:lnTo>
              </a:path>
            </a:pathLst>
          </a:custGeom>
          <a:ln w="82566">
            <a:solidFill>
              <a:srgbClr val="00CD00"/>
            </a:solidFill>
          </a:ln>
        </p:spPr>
        <p:txBody>
          <a:bodyPr wrap="square" lIns="0" tIns="0" rIns="0" bIns="0" rtlCol="0"/>
          <a:lstStyle/>
          <a:p>
            <a:endParaRPr/>
          </a:p>
        </p:txBody>
      </p:sp>
      <p:sp>
        <p:nvSpPr>
          <p:cNvPr id="32" name="object 32"/>
          <p:cNvSpPr/>
          <p:nvPr/>
        </p:nvSpPr>
        <p:spPr>
          <a:xfrm>
            <a:off x="1894685" y="2564706"/>
            <a:ext cx="83185" cy="130175"/>
          </a:xfrm>
          <a:custGeom>
            <a:avLst/>
            <a:gdLst/>
            <a:ahLst/>
            <a:cxnLst/>
            <a:rect l="l" t="t" r="r" b="b"/>
            <a:pathLst>
              <a:path w="83185" h="130175">
                <a:moveTo>
                  <a:pt x="0" y="129654"/>
                </a:moveTo>
                <a:lnTo>
                  <a:pt x="82566" y="129654"/>
                </a:lnTo>
                <a:lnTo>
                  <a:pt x="82566" y="0"/>
                </a:lnTo>
                <a:lnTo>
                  <a:pt x="0" y="0"/>
                </a:lnTo>
                <a:lnTo>
                  <a:pt x="0" y="129654"/>
                </a:lnTo>
                <a:close/>
              </a:path>
            </a:pathLst>
          </a:custGeom>
          <a:ln w="4050">
            <a:solidFill>
              <a:srgbClr val="000000"/>
            </a:solidFill>
          </a:ln>
        </p:spPr>
        <p:txBody>
          <a:bodyPr wrap="square" lIns="0" tIns="0" rIns="0" bIns="0" rtlCol="0"/>
          <a:lstStyle/>
          <a:p>
            <a:endParaRPr/>
          </a:p>
        </p:txBody>
      </p:sp>
      <p:sp>
        <p:nvSpPr>
          <p:cNvPr id="33" name="object 33"/>
          <p:cNvSpPr/>
          <p:nvPr/>
        </p:nvSpPr>
        <p:spPr>
          <a:xfrm>
            <a:off x="2035059" y="2560980"/>
            <a:ext cx="0" cy="133985"/>
          </a:xfrm>
          <a:custGeom>
            <a:avLst/>
            <a:gdLst/>
            <a:ahLst/>
            <a:cxnLst/>
            <a:rect l="l" t="t" r="r" b="b"/>
            <a:pathLst>
              <a:path h="133985">
                <a:moveTo>
                  <a:pt x="0" y="0"/>
                </a:moveTo>
                <a:lnTo>
                  <a:pt x="0" y="133380"/>
                </a:lnTo>
              </a:path>
            </a:pathLst>
          </a:custGeom>
          <a:ln w="82566">
            <a:solidFill>
              <a:srgbClr val="FF0000"/>
            </a:solidFill>
          </a:ln>
        </p:spPr>
        <p:txBody>
          <a:bodyPr wrap="square" lIns="0" tIns="0" rIns="0" bIns="0" rtlCol="0"/>
          <a:lstStyle/>
          <a:p>
            <a:endParaRPr/>
          </a:p>
        </p:txBody>
      </p:sp>
      <p:sp>
        <p:nvSpPr>
          <p:cNvPr id="34" name="object 34"/>
          <p:cNvSpPr/>
          <p:nvPr/>
        </p:nvSpPr>
        <p:spPr>
          <a:xfrm>
            <a:off x="1993776" y="2560980"/>
            <a:ext cx="83185" cy="133985"/>
          </a:xfrm>
          <a:custGeom>
            <a:avLst/>
            <a:gdLst/>
            <a:ahLst/>
            <a:cxnLst/>
            <a:rect l="l" t="t" r="r" b="b"/>
            <a:pathLst>
              <a:path w="83185" h="133985">
                <a:moveTo>
                  <a:pt x="0" y="133380"/>
                </a:moveTo>
                <a:lnTo>
                  <a:pt x="82566" y="133380"/>
                </a:lnTo>
                <a:lnTo>
                  <a:pt x="82566" y="0"/>
                </a:lnTo>
                <a:lnTo>
                  <a:pt x="0" y="0"/>
                </a:lnTo>
                <a:lnTo>
                  <a:pt x="0" y="133380"/>
                </a:lnTo>
                <a:close/>
              </a:path>
            </a:pathLst>
          </a:custGeom>
          <a:ln w="4050">
            <a:solidFill>
              <a:srgbClr val="000000"/>
            </a:solidFill>
          </a:ln>
        </p:spPr>
        <p:txBody>
          <a:bodyPr wrap="square" lIns="0" tIns="0" rIns="0" bIns="0" rtlCol="0"/>
          <a:lstStyle/>
          <a:p>
            <a:endParaRPr/>
          </a:p>
        </p:txBody>
      </p:sp>
      <p:sp>
        <p:nvSpPr>
          <p:cNvPr id="35" name="object 35"/>
          <p:cNvSpPr/>
          <p:nvPr/>
        </p:nvSpPr>
        <p:spPr>
          <a:xfrm>
            <a:off x="2134096" y="2558712"/>
            <a:ext cx="0" cy="135890"/>
          </a:xfrm>
          <a:custGeom>
            <a:avLst/>
            <a:gdLst/>
            <a:ahLst/>
            <a:cxnLst/>
            <a:rect l="l" t="t" r="r" b="b"/>
            <a:pathLst>
              <a:path h="135889">
                <a:moveTo>
                  <a:pt x="0" y="0"/>
                </a:moveTo>
                <a:lnTo>
                  <a:pt x="0" y="135649"/>
                </a:lnTo>
              </a:path>
            </a:pathLst>
          </a:custGeom>
          <a:ln w="82566">
            <a:solidFill>
              <a:srgbClr val="FF0000"/>
            </a:solidFill>
          </a:ln>
        </p:spPr>
        <p:txBody>
          <a:bodyPr wrap="square" lIns="0" tIns="0" rIns="0" bIns="0" rtlCol="0"/>
          <a:lstStyle/>
          <a:p>
            <a:endParaRPr/>
          </a:p>
        </p:txBody>
      </p:sp>
      <p:sp>
        <p:nvSpPr>
          <p:cNvPr id="36" name="object 36"/>
          <p:cNvSpPr/>
          <p:nvPr/>
        </p:nvSpPr>
        <p:spPr>
          <a:xfrm>
            <a:off x="2092812" y="2558712"/>
            <a:ext cx="83185" cy="135890"/>
          </a:xfrm>
          <a:custGeom>
            <a:avLst/>
            <a:gdLst/>
            <a:ahLst/>
            <a:cxnLst/>
            <a:rect l="l" t="t" r="r" b="b"/>
            <a:pathLst>
              <a:path w="83185" h="135889">
                <a:moveTo>
                  <a:pt x="0" y="135649"/>
                </a:moveTo>
                <a:lnTo>
                  <a:pt x="82566" y="135649"/>
                </a:lnTo>
                <a:lnTo>
                  <a:pt x="82566" y="0"/>
                </a:lnTo>
                <a:lnTo>
                  <a:pt x="0" y="0"/>
                </a:lnTo>
                <a:lnTo>
                  <a:pt x="0" y="135649"/>
                </a:lnTo>
                <a:close/>
              </a:path>
            </a:pathLst>
          </a:custGeom>
          <a:ln w="4050">
            <a:solidFill>
              <a:srgbClr val="000000"/>
            </a:solidFill>
          </a:ln>
        </p:spPr>
        <p:txBody>
          <a:bodyPr wrap="square" lIns="0" tIns="0" rIns="0" bIns="0" rtlCol="0"/>
          <a:lstStyle/>
          <a:p>
            <a:endParaRPr/>
          </a:p>
        </p:txBody>
      </p:sp>
      <p:sp>
        <p:nvSpPr>
          <p:cNvPr id="37" name="object 37"/>
          <p:cNvSpPr/>
          <p:nvPr/>
        </p:nvSpPr>
        <p:spPr>
          <a:xfrm>
            <a:off x="2233186" y="2554230"/>
            <a:ext cx="0" cy="140335"/>
          </a:xfrm>
          <a:custGeom>
            <a:avLst/>
            <a:gdLst/>
            <a:ahLst/>
            <a:cxnLst/>
            <a:rect l="l" t="t" r="r" b="b"/>
            <a:pathLst>
              <a:path h="140335">
                <a:moveTo>
                  <a:pt x="0" y="0"/>
                </a:moveTo>
                <a:lnTo>
                  <a:pt x="0" y="140131"/>
                </a:lnTo>
              </a:path>
            </a:pathLst>
          </a:custGeom>
          <a:ln w="82566">
            <a:solidFill>
              <a:srgbClr val="00CD00"/>
            </a:solidFill>
          </a:ln>
        </p:spPr>
        <p:txBody>
          <a:bodyPr wrap="square" lIns="0" tIns="0" rIns="0" bIns="0" rtlCol="0"/>
          <a:lstStyle/>
          <a:p>
            <a:endParaRPr/>
          </a:p>
        </p:txBody>
      </p:sp>
      <p:sp>
        <p:nvSpPr>
          <p:cNvPr id="38" name="object 38"/>
          <p:cNvSpPr/>
          <p:nvPr/>
        </p:nvSpPr>
        <p:spPr>
          <a:xfrm>
            <a:off x="2191903" y="2554230"/>
            <a:ext cx="83185" cy="140335"/>
          </a:xfrm>
          <a:custGeom>
            <a:avLst/>
            <a:gdLst/>
            <a:ahLst/>
            <a:cxnLst/>
            <a:rect l="l" t="t" r="r" b="b"/>
            <a:pathLst>
              <a:path w="83185" h="140335">
                <a:moveTo>
                  <a:pt x="0" y="140131"/>
                </a:moveTo>
                <a:lnTo>
                  <a:pt x="82566" y="140131"/>
                </a:lnTo>
                <a:lnTo>
                  <a:pt x="82566" y="0"/>
                </a:lnTo>
                <a:lnTo>
                  <a:pt x="0" y="0"/>
                </a:lnTo>
                <a:lnTo>
                  <a:pt x="0" y="140131"/>
                </a:lnTo>
                <a:close/>
              </a:path>
            </a:pathLst>
          </a:custGeom>
          <a:ln w="4050">
            <a:solidFill>
              <a:srgbClr val="000000"/>
            </a:solidFill>
          </a:ln>
        </p:spPr>
        <p:txBody>
          <a:bodyPr wrap="square" lIns="0" tIns="0" rIns="0" bIns="0" rtlCol="0"/>
          <a:lstStyle/>
          <a:p>
            <a:endParaRPr/>
          </a:p>
        </p:txBody>
      </p:sp>
      <p:sp>
        <p:nvSpPr>
          <p:cNvPr id="39" name="object 39"/>
          <p:cNvSpPr/>
          <p:nvPr/>
        </p:nvSpPr>
        <p:spPr>
          <a:xfrm>
            <a:off x="2332223" y="2550450"/>
            <a:ext cx="0" cy="144145"/>
          </a:xfrm>
          <a:custGeom>
            <a:avLst/>
            <a:gdLst/>
            <a:ahLst/>
            <a:cxnLst/>
            <a:rect l="l" t="t" r="r" b="b"/>
            <a:pathLst>
              <a:path h="144144">
                <a:moveTo>
                  <a:pt x="0" y="0"/>
                </a:moveTo>
                <a:lnTo>
                  <a:pt x="0" y="143911"/>
                </a:lnTo>
              </a:path>
            </a:pathLst>
          </a:custGeom>
          <a:ln w="82566">
            <a:solidFill>
              <a:srgbClr val="FF0000"/>
            </a:solidFill>
          </a:ln>
        </p:spPr>
        <p:txBody>
          <a:bodyPr wrap="square" lIns="0" tIns="0" rIns="0" bIns="0" rtlCol="0"/>
          <a:lstStyle/>
          <a:p>
            <a:endParaRPr/>
          </a:p>
        </p:txBody>
      </p:sp>
      <p:sp>
        <p:nvSpPr>
          <p:cNvPr id="40" name="object 40"/>
          <p:cNvSpPr/>
          <p:nvPr/>
        </p:nvSpPr>
        <p:spPr>
          <a:xfrm>
            <a:off x="2290940" y="2550450"/>
            <a:ext cx="83185" cy="144145"/>
          </a:xfrm>
          <a:custGeom>
            <a:avLst/>
            <a:gdLst/>
            <a:ahLst/>
            <a:cxnLst/>
            <a:rect l="l" t="t" r="r" b="b"/>
            <a:pathLst>
              <a:path w="83185" h="144144">
                <a:moveTo>
                  <a:pt x="0" y="143911"/>
                </a:moveTo>
                <a:lnTo>
                  <a:pt x="82566" y="143911"/>
                </a:lnTo>
                <a:lnTo>
                  <a:pt x="82566" y="0"/>
                </a:lnTo>
                <a:lnTo>
                  <a:pt x="0" y="0"/>
                </a:lnTo>
                <a:lnTo>
                  <a:pt x="0" y="143911"/>
                </a:lnTo>
                <a:close/>
              </a:path>
            </a:pathLst>
          </a:custGeom>
          <a:ln w="4050">
            <a:solidFill>
              <a:srgbClr val="000000"/>
            </a:solidFill>
          </a:ln>
        </p:spPr>
        <p:txBody>
          <a:bodyPr wrap="square" lIns="0" tIns="0" rIns="0" bIns="0" rtlCol="0"/>
          <a:lstStyle/>
          <a:p>
            <a:endParaRPr/>
          </a:p>
        </p:txBody>
      </p:sp>
      <p:sp>
        <p:nvSpPr>
          <p:cNvPr id="41" name="object 41"/>
          <p:cNvSpPr/>
          <p:nvPr/>
        </p:nvSpPr>
        <p:spPr>
          <a:xfrm>
            <a:off x="2431314" y="2550450"/>
            <a:ext cx="0" cy="144145"/>
          </a:xfrm>
          <a:custGeom>
            <a:avLst/>
            <a:gdLst/>
            <a:ahLst/>
            <a:cxnLst/>
            <a:rect l="l" t="t" r="r" b="b"/>
            <a:pathLst>
              <a:path h="144144">
                <a:moveTo>
                  <a:pt x="0" y="0"/>
                </a:moveTo>
                <a:lnTo>
                  <a:pt x="0" y="143911"/>
                </a:lnTo>
              </a:path>
            </a:pathLst>
          </a:custGeom>
          <a:ln w="82566">
            <a:solidFill>
              <a:srgbClr val="00CD00"/>
            </a:solidFill>
          </a:ln>
        </p:spPr>
        <p:txBody>
          <a:bodyPr wrap="square" lIns="0" tIns="0" rIns="0" bIns="0" rtlCol="0"/>
          <a:lstStyle/>
          <a:p>
            <a:endParaRPr/>
          </a:p>
        </p:txBody>
      </p:sp>
      <p:sp>
        <p:nvSpPr>
          <p:cNvPr id="42" name="object 42"/>
          <p:cNvSpPr/>
          <p:nvPr/>
        </p:nvSpPr>
        <p:spPr>
          <a:xfrm>
            <a:off x="2390031" y="2550450"/>
            <a:ext cx="83185" cy="144145"/>
          </a:xfrm>
          <a:custGeom>
            <a:avLst/>
            <a:gdLst/>
            <a:ahLst/>
            <a:cxnLst/>
            <a:rect l="l" t="t" r="r" b="b"/>
            <a:pathLst>
              <a:path w="83185" h="144144">
                <a:moveTo>
                  <a:pt x="0" y="143911"/>
                </a:moveTo>
                <a:lnTo>
                  <a:pt x="82566" y="143911"/>
                </a:lnTo>
                <a:lnTo>
                  <a:pt x="82566" y="0"/>
                </a:lnTo>
                <a:lnTo>
                  <a:pt x="0" y="0"/>
                </a:lnTo>
                <a:lnTo>
                  <a:pt x="0" y="143911"/>
                </a:lnTo>
                <a:close/>
              </a:path>
            </a:pathLst>
          </a:custGeom>
          <a:ln w="4050">
            <a:solidFill>
              <a:srgbClr val="000000"/>
            </a:solidFill>
          </a:ln>
        </p:spPr>
        <p:txBody>
          <a:bodyPr wrap="square" lIns="0" tIns="0" rIns="0" bIns="0" rtlCol="0"/>
          <a:lstStyle/>
          <a:p>
            <a:endParaRPr/>
          </a:p>
        </p:txBody>
      </p:sp>
      <p:sp>
        <p:nvSpPr>
          <p:cNvPr id="43" name="object 43"/>
          <p:cNvSpPr/>
          <p:nvPr/>
        </p:nvSpPr>
        <p:spPr>
          <a:xfrm>
            <a:off x="2530351" y="2546724"/>
            <a:ext cx="0" cy="147955"/>
          </a:xfrm>
          <a:custGeom>
            <a:avLst/>
            <a:gdLst/>
            <a:ahLst/>
            <a:cxnLst/>
            <a:rect l="l" t="t" r="r" b="b"/>
            <a:pathLst>
              <a:path h="147955">
                <a:moveTo>
                  <a:pt x="0" y="0"/>
                </a:moveTo>
                <a:lnTo>
                  <a:pt x="0" y="147637"/>
                </a:lnTo>
              </a:path>
            </a:pathLst>
          </a:custGeom>
          <a:ln w="82566">
            <a:solidFill>
              <a:srgbClr val="FF0000"/>
            </a:solidFill>
          </a:ln>
        </p:spPr>
        <p:txBody>
          <a:bodyPr wrap="square" lIns="0" tIns="0" rIns="0" bIns="0" rtlCol="0"/>
          <a:lstStyle/>
          <a:p>
            <a:endParaRPr/>
          </a:p>
        </p:txBody>
      </p:sp>
      <p:sp>
        <p:nvSpPr>
          <p:cNvPr id="44" name="object 44"/>
          <p:cNvSpPr/>
          <p:nvPr/>
        </p:nvSpPr>
        <p:spPr>
          <a:xfrm>
            <a:off x="2489067" y="2546724"/>
            <a:ext cx="83185" cy="147955"/>
          </a:xfrm>
          <a:custGeom>
            <a:avLst/>
            <a:gdLst/>
            <a:ahLst/>
            <a:cxnLst/>
            <a:rect l="l" t="t" r="r" b="b"/>
            <a:pathLst>
              <a:path w="83185" h="147955">
                <a:moveTo>
                  <a:pt x="0" y="147637"/>
                </a:moveTo>
                <a:lnTo>
                  <a:pt x="82566" y="147637"/>
                </a:lnTo>
                <a:lnTo>
                  <a:pt x="82566" y="0"/>
                </a:lnTo>
                <a:lnTo>
                  <a:pt x="0" y="0"/>
                </a:lnTo>
                <a:lnTo>
                  <a:pt x="0" y="147637"/>
                </a:lnTo>
                <a:close/>
              </a:path>
            </a:pathLst>
          </a:custGeom>
          <a:ln w="4050">
            <a:solidFill>
              <a:srgbClr val="000000"/>
            </a:solidFill>
          </a:ln>
        </p:spPr>
        <p:txBody>
          <a:bodyPr wrap="square" lIns="0" tIns="0" rIns="0" bIns="0" rtlCol="0"/>
          <a:lstStyle/>
          <a:p>
            <a:endParaRPr/>
          </a:p>
        </p:txBody>
      </p:sp>
      <p:sp>
        <p:nvSpPr>
          <p:cNvPr id="45" name="object 45"/>
          <p:cNvSpPr/>
          <p:nvPr/>
        </p:nvSpPr>
        <p:spPr>
          <a:xfrm>
            <a:off x="2629442" y="2536950"/>
            <a:ext cx="0" cy="157480"/>
          </a:xfrm>
          <a:custGeom>
            <a:avLst/>
            <a:gdLst/>
            <a:ahLst/>
            <a:cxnLst/>
            <a:rect l="l" t="t" r="r" b="b"/>
            <a:pathLst>
              <a:path h="157480">
                <a:moveTo>
                  <a:pt x="0" y="0"/>
                </a:moveTo>
                <a:lnTo>
                  <a:pt x="0" y="157411"/>
                </a:lnTo>
              </a:path>
            </a:pathLst>
          </a:custGeom>
          <a:ln w="82566">
            <a:solidFill>
              <a:srgbClr val="FF0000"/>
            </a:solidFill>
          </a:ln>
        </p:spPr>
        <p:txBody>
          <a:bodyPr wrap="square" lIns="0" tIns="0" rIns="0" bIns="0" rtlCol="0"/>
          <a:lstStyle/>
          <a:p>
            <a:endParaRPr/>
          </a:p>
        </p:txBody>
      </p:sp>
      <p:sp>
        <p:nvSpPr>
          <p:cNvPr id="46" name="object 46"/>
          <p:cNvSpPr/>
          <p:nvPr/>
        </p:nvSpPr>
        <p:spPr>
          <a:xfrm>
            <a:off x="2588158" y="2536950"/>
            <a:ext cx="83185" cy="157480"/>
          </a:xfrm>
          <a:custGeom>
            <a:avLst/>
            <a:gdLst/>
            <a:ahLst/>
            <a:cxnLst/>
            <a:rect l="l" t="t" r="r" b="b"/>
            <a:pathLst>
              <a:path w="83185" h="157480">
                <a:moveTo>
                  <a:pt x="0" y="157411"/>
                </a:moveTo>
                <a:lnTo>
                  <a:pt x="82566" y="157411"/>
                </a:lnTo>
                <a:lnTo>
                  <a:pt x="82566" y="0"/>
                </a:lnTo>
                <a:lnTo>
                  <a:pt x="0" y="0"/>
                </a:lnTo>
                <a:lnTo>
                  <a:pt x="0" y="157411"/>
                </a:lnTo>
                <a:close/>
              </a:path>
            </a:pathLst>
          </a:custGeom>
          <a:ln w="4050">
            <a:solidFill>
              <a:srgbClr val="000000"/>
            </a:solidFill>
          </a:ln>
        </p:spPr>
        <p:txBody>
          <a:bodyPr wrap="square" lIns="0" tIns="0" rIns="0" bIns="0" rtlCol="0"/>
          <a:lstStyle/>
          <a:p>
            <a:endParaRPr/>
          </a:p>
        </p:txBody>
      </p:sp>
      <p:sp>
        <p:nvSpPr>
          <p:cNvPr id="47" name="object 47"/>
          <p:cNvSpPr/>
          <p:nvPr/>
        </p:nvSpPr>
        <p:spPr>
          <a:xfrm>
            <a:off x="2728532" y="2536950"/>
            <a:ext cx="0" cy="157480"/>
          </a:xfrm>
          <a:custGeom>
            <a:avLst/>
            <a:gdLst/>
            <a:ahLst/>
            <a:cxnLst/>
            <a:rect l="l" t="t" r="r" b="b"/>
            <a:pathLst>
              <a:path h="157480">
                <a:moveTo>
                  <a:pt x="0" y="0"/>
                </a:moveTo>
                <a:lnTo>
                  <a:pt x="0" y="157411"/>
                </a:lnTo>
              </a:path>
            </a:pathLst>
          </a:custGeom>
          <a:ln w="82566">
            <a:solidFill>
              <a:srgbClr val="FF0000"/>
            </a:solidFill>
          </a:ln>
        </p:spPr>
        <p:txBody>
          <a:bodyPr wrap="square" lIns="0" tIns="0" rIns="0" bIns="0" rtlCol="0"/>
          <a:lstStyle/>
          <a:p>
            <a:endParaRPr/>
          </a:p>
        </p:txBody>
      </p:sp>
      <p:sp>
        <p:nvSpPr>
          <p:cNvPr id="48" name="object 48"/>
          <p:cNvSpPr/>
          <p:nvPr/>
        </p:nvSpPr>
        <p:spPr>
          <a:xfrm>
            <a:off x="2687249" y="2536950"/>
            <a:ext cx="83185" cy="157480"/>
          </a:xfrm>
          <a:custGeom>
            <a:avLst/>
            <a:gdLst/>
            <a:ahLst/>
            <a:cxnLst/>
            <a:rect l="l" t="t" r="r" b="b"/>
            <a:pathLst>
              <a:path w="83185" h="157480">
                <a:moveTo>
                  <a:pt x="0" y="157411"/>
                </a:moveTo>
                <a:lnTo>
                  <a:pt x="82566" y="157411"/>
                </a:lnTo>
                <a:lnTo>
                  <a:pt x="82566" y="0"/>
                </a:lnTo>
                <a:lnTo>
                  <a:pt x="0" y="0"/>
                </a:lnTo>
                <a:lnTo>
                  <a:pt x="0" y="157411"/>
                </a:lnTo>
                <a:close/>
              </a:path>
            </a:pathLst>
          </a:custGeom>
          <a:ln w="4050">
            <a:solidFill>
              <a:srgbClr val="000000"/>
            </a:solidFill>
          </a:ln>
        </p:spPr>
        <p:txBody>
          <a:bodyPr wrap="square" lIns="0" tIns="0" rIns="0" bIns="0" rtlCol="0"/>
          <a:lstStyle/>
          <a:p>
            <a:endParaRPr/>
          </a:p>
        </p:txBody>
      </p:sp>
      <p:sp>
        <p:nvSpPr>
          <p:cNvPr id="49" name="object 49"/>
          <p:cNvSpPr/>
          <p:nvPr/>
        </p:nvSpPr>
        <p:spPr>
          <a:xfrm>
            <a:off x="2827569" y="2533980"/>
            <a:ext cx="0" cy="160655"/>
          </a:xfrm>
          <a:custGeom>
            <a:avLst/>
            <a:gdLst/>
            <a:ahLst/>
            <a:cxnLst/>
            <a:rect l="l" t="t" r="r" b="b"/>
            <a:pathLst>
              <a:path h="160655">
                <a:moveTo>
                  <a:pt x="0" y="0"/>
                </a:moveTo>
                <a:lnTo>
                  <a:pt x="0" y="160381"/>
                </a:lnTo>
              </a:path>
            </a:pathLst>
          </a:custGeom>
          <a:ln w="82566">
            <a:solidFill>
              <a:srgbClr val="FF0000"/>
            </a:solidFill>
          </a:ln>
        </p:spPr>
        <p:txBody>
          <a:bodyPr wrap="square" lIns="0" tIns="0" rIns="0" bIns="0" rtlCol="0"/>
          <a:lstStyle/>
          <a:p>
            <a:endParaRPr/>
          </a:p>
        </p:txBody>
      </p:sp>
      <p:sp>
        <p:nvSpPr>
          <p:cNvPr id="50" name="object 50"/>
          <p:cNvSpPr/>
          <p:nvPr/>
        </p:nvSpPr>
        <p:spPr>
          <a:xfrm>
            <a:off x="2786286" y="2533980"/>
            <a:ext cx="83185" cy="160655"/>
          </a:xfrm>
          <a:custGeom>
            <a:avLst/>
            <a:gdLst/>
            <a:ahLst/>
            <a:cxnLst/>
            <a:rect l="l" t="t" r="r" b="b"/>
            <a:pathLst>
              <a:path w="83185" h="160655">
                <a:moveTo>
                  <a:pt x="0" y="160381"/>
                </a:moveTo>
                <a:lnTo>
                  <a:pt x="82566" y="160381"/>
                </a:lnTo>
                <a:lnTo>
                  <a:pt x="82566" y="0"/>
                </a:lnTo>
                <a:lnTo>
                  <a:pt x="0" y="0"/>
                </a:lnTo>
                <a:lnTo>
                  <a:pt x="0" y="160381"/>
                </a:lnTo>
                <a:close/>
              </a:path>
            </a:pathLst>
          </a:custGeom>
          <a:ln w="4050">
            <a:solidFill>
              <a:srgbClr val="000000"/>
            </a:solidFill>
          </a:ln>
        </p:spPr>
        <p:txBody>
          <a:bodyPr wrap="square" lIns="0" tIns="0" rIns="0" bIns="0" rtlCol="0"/>
          <a:lstStyle/>
          <a:p>
            <a:endParaRPr/>
          </a:p>
        </p:txBody>
      </p:sp>
      <p:sp>
        <p:nvSpPr>
          <p:cNvPr id="51" name="object 51"/>
          <p:cNvSpPr/>
          <p:nvPr/>
        </p:nvSpPr>
        <p:spPr>
          <a:xfrm>
            <a:off x="2926660" y="2533980"/>
            <a:ext cx="0" cy="160655"/>
          </a:xfrm>
          <a:custGeom>
            <a:avLst/>
            <a:gdLst/>
            <a:ahLst/>
            <a:cxnLst/>
            <a:rect l="l" t="t" r="r" b="b"/>
            <a:pathLst>
              <a:path h="160655">
                <a:moveTo>
                  <a:pt x="0" y="0"/>
                </a:moveTo>
                <a:lnTo>
                  <a:pt x="0" y="160381"/>
                </a:lnTo>
              </a:path>
            </a:pathLst>
          </a:custGeom>
          <a:ln w="82566">
            <a:solidFill>
              <a:srgbClr val="000000"/>
            </a:solidFill>
          </a:ln>
        </p:spPr>
        <p:txBody>
          <a:bodyPr wrap="square" lIns="0" tIns="0" rIns="0" bIns="0" rtlCol="0"/>
          <a:lstStyle/>
          <a:p>
            <a:endParaRPr/>
          </a:p>
        </p:txBody>
      </p:sp>
      <p:sp>
        <p:nvSpPr>
          <p:cNvPr id="52" name="object 52"/>
          <p:cNvSpPr/>
          <p:nvPr/>
        </p:nvSpPr>
        <p:spPr>
          <a:xfrm>
            <a:off x="3025696" y="2533224"/>
            <a:ext cx="0" cy="161290"/>
          </a:xfrm>
          <a:custGeom>
            <a:avLst/>
            <a:gdLst/>
            <a:ahLst/>
            <a:cxnLst/>
            <a:rect l="l" t="t" r="r" b="b"/>
            <a:pathLst>
              <a:path h="161289">
                <a:moveTo>
                  <a:pt x="0" y="0"/>
                </a:moveTo>
                <a:lnTo>
                  <a:pt x="0" y="161137"/>
                </a:lnTo>
              </a:path>
            </a:pathLst>
          </a:custGeom>
          <a:ln w="82566">
            <a:solidFill>
              <a:srgbClr val="000000"/>
            </a:solidFill>
          </a:ln>
        </p:spPr>
        <p:txBody>
          <a:bodyPr wrap="square" lIns="0" tIns="0" rIns="0" bIns="0" rtlCol="0"/>
          <a:lstStyle/>
          <a:p>
            <a:endParaRPr/>
          </a:p>
        </p:txBody>
      </p:sp>
      <p:sp>
        <p:nvSpPr>
          <p:cNvPr id="53" name="object 53"/>
          <p:cNvSpPr/>
          <p:nvPr/>
        </p:nvSpPr>
        <p:spPr>
          <a:xfrm>
            <a:off x="3124787" y="2523504"/>
            <a:ext cx="0" cy="171450"/>
          </a:xfrm>
          <a:custGeom>
            <a:avLst/>
            <a:gdLst/>
            <a:ahLst/>
            <a:cxnLst/>
            <a:rect l="l" t="t" r="r" b="b"/>
            <a:pathLst>
              <a:path h="171450">
                <a:moveTo>
                  <a:pt x="0" y="0"/>
                </a:moveTo>
                <a:lnTo>
                  <a:pt x="0" y="170857"/>
                </a:lnTo>
              </a:path>
            </a:pathLst>
          </a:custGeom>
          <a:ln w="82566">
            <a:solidFill>
              <a:srgbClr val="000000"/>
            </a:solidFill>
          </a:ln>
        </p:spPr>
        <p:txBody>
          <a:bodyPr wrap="square" lIns="0" tIns="0" rIns="0" bIns="0" rtlCol="0"/>
          <a:lstStyle/>
          <a:p>
            <a:endParaRPr/>
          </a:p>
        </p:txBody>
      </p:sp>
      <p:sp>
        <p:nvSpPr>
          <p:cNvPr id="54" name="object 54"/>
          <p:cNvSpPr/>
          <p:nvPr/>
        </p:nvSpPr>
        <p:spPr>
          <a:xfrm>
            <a:off x="3223824" y="2523504"/>
            <a:ext cx="0" cy="171450"/>
          </a:xfrm>
          <a:custGeom>
            <a:avLst/>
            <a:gdLst/>
            <a:ahLst/>
            <a:cxnLst/>
            <a:rect l="l" t="t" r="r" b="b"/>
            <a:pathLst>
              <a:path h="171450">
                <a:moveTo>
                  <a:pt x="0" y="0"/>
                </a:moveTo>
                <a:lnTo>
                  <a:pt x="0" y="170857"/>
                </a:lnTo>
              </a:path>
            </a:pathLst>
          </a:custGeom>
          <a:ln w="82566">
            <a:solidFill>
              <a:srgbClr val="000000"/>
            </a:solidFill>
          </a:ln>
        </p:spPr>
        <p:txBody>
          <a:bodyPr wrap="square" lIns="0" tIns="0" rIns="0" bIns="0" rtlCol="0"/>
          <a:lstStyle/>
          <a:p>
            <a:endParaRPr/>
          </a:p>
        </p:txBody>
      </p:sp>
      <p:sp>
        <p:nvSpPr>
          <p:cNvPr id="55" name="object 55"/>
          <p:cNvSpPr/>
          <p:nvPr/>
        </p:nvSpPr>
        <p:spPr>
          <a:xfrm>
            <a:off x="3322915" y="2511516"/>
            <a:ext cx="0" cy="182880"/>
          </a:xfrm>
          <a:custGeom>
            <a:avLst/>
            <a:gdLst/>
            <a:ahLst/>
            <a:cxnLst/>
            <a:rect l="l" t="t" r="r" b="b"/>
            <a:pathLst>
              <a:path h="182880">
                <a:moveTo>
                  <a:pt x="0" y="0"/>
                </a:moveTo>
                <a:lnTo>
                  <a:pt x="0" y="182845"/>
                </a:lnTo>
              </a:path>
            </a:pathLst>
          </a:custGeom>
          <a:ln w="82566">
            <a:solidFill>
              <a:srgbClr val="000000"/>
            </a:solidFill>
          </a:ln>
        </p:spPr>
        <p:txBody>
          <a:bodyPr wrap="square" lIns="0" tIns="0" rIns="0" bIns="0" rtlCol="0"/>
          <a:lstStyle/>
          <a:p>
            <a:endParaRPr/>
          </a:p>
        </p:txBody>
      </p:sp>
      <p:sp>
        <p:nvSpPr>
          <p:cNvPr id="56" name="object 56"/>
          <p:cNvSpPr/>
          <p:nvPr/>
        </p:nvSpPr>
        <p:spPr>
          <a:xfrm>
            <a:off x="3421951" y="2499474"/>
            <a:ext cx="0" cy="194945"/>
          </a:xfrm>
          <a:custGeom>
            <a:avLst/>
            <a:gdLst/>
            <a:ahLst/>
            <a:cxnLst/>
            <a:rect l="l" t="t" r="r" b="b"/>
            <a:pathLst>
              <a:path h="194944">
                <a:moveTo>
                  <a:pt x="0" y="0"/>
                </a:moveTo>
                <a:lnTo>
                  <a:pt x="0" y="194887"/>
                </a:lnTo>
              </a:path>
            </a:pathLst>
          </a:custGeom>
          <a:ln w="82566">
            <a:solidFill>
              <a:srgbClr val="000000"/>
            </a:solidFill>
          </a:ln>
        </p:spPr>
        <p:txBody>
          <a:bodyPr wrap="square" lIns="0" tIns="0" rIns="0" bIns="0" rtlCol="0"/>
          <a:lstStyle/>
          <a:p>
            <a:endParaRPr/>
          </a:p>
        </p:txBody>
      </p:sp>
      <p:sp>
        <p:nvSpPr>
          <p:cNvPr id="57" name="object 57"/>
          <p:cNvSpPr/>
          <p:nvPr/>
        </p:nvSpPr>
        <p:spPr>
          <a:xfrm>
            <a:off x="3521042" y="2489754"/>
            <a:ext cx="0" cy="205104"/>
          </a:xfrm>
          <a:custGeom>
            <a:avLst/>
            <a:gdLst/>
            <a:ahLst/>
            <a:cxnLst/>
            <a:rect l="l" t="t" r="r" b="b"/>
            <a:pathLst>
              <a:path h="205105">
                <a:moveTo>
                  <a:pt x="0" y="0"/>
                </a:moveTo>
                <a:lnTo>
                  <a:pt x="0" y="204607"/>
                </a:lnTo>
              </a:path>
            </a:pathLst>
          </a:custGeom>
          <a:ln w="82566">
            <a:solidFill>
              <a:srgbClr val="000000"/>
            </a:solidFill>
          </a:ln>
        </p:spPr>
        <p:txBody>
          <a:bodyPr wrap="square" lIns="0" tIns="0" rIns="0" bIns="0" rtlCol="0"/>
          <a:lstStyle/>
          <a:p>
            <a:endParaRPr/>
          </a:p>
        </p:txBody>
      </p:sp>
      <p:sp>
        <p:nvSpPr>
          <p:cNvPr id="58" name="object 58"/>
          <p:cNvSpPr/>
          <p:nvPr/>
        </p:nvSpPr>
        <p:spPr>
          <a:xfrm>
            <a:off x="3620133" y="2466534"/>
            <a:ext cx="0" cy="227965"/>
          </a:xfrm>
          <a:custGeom>
            <a:avLst/>
            <a:gdLst/>
            <a:ahLst/>
            <a:cxnLst/>
            <a:rect l="l" t="t" r="r" b="b"/>
            <a:pathLst>
              <a:path h="227964">
                <a:moveTo>
                  <a:pt x="0" y="0"/>
                </a:moveTo>
                <a:lnTo>
                  <a:pt x="0" y="227827"/>
                </a:lnTo>
              </a:path>
            </a:pathLst>
          </a:custGeom>
          <a:ln w="82566">
            <a:solidFill>
              <a:srgbClr val="000000"/>
            </a:solidFill>
          </a:ln>
        </p:spPr>
        <p:txBody>
          <a:bodyPr wrap="square" lIns="0" tIns="0" rIns="0" bIns="0" rtlCol="0"/>
          <a:lstStyle/>
          <a:p>
            <a:endParaRPr/>
          </a:p>
        </p:txBody>
      </p:sp>
      <p:sp>
        <p:nvSpPr>
          <p:cNvPr id="59" name="object 59"/>
          <p:cNvSpPr/>
          <p:nvPr/>
        </p:nvSpPr>
        <p:spPr>
          <a:xfrm>
            <a:off x="3719169" y="2466534"/>
            <a:ext cx="0" cy="227965"/>
          </a:xfrm>
          <a:custGeom>
            <a:avLst/>
            <a:gdLst/>
            <a:ahLst/>
            <a:cxnLst/>
            <a:rect l="l" t="t" r="r" b="b"/>
            <a:pathLst>
              <a:path h="227964">
                <a:moveTo>
                  <a:pt x="0" y="0"/>
                </a:moveTo>
                <a:lnTo>
                  <a:pt x="0" y="227827"/>
                </a:lnTo>
              </a:path>
            </a:pathLst>
          </a:custGeom>
          <a:ln w="82566">
            <a:solidFill>
              <a:srgbClr val="000000"/>
            </a:solidFill>
          </a:ln>
        </p:spPr>
        <p:txBody>
          <a:bodyPr wrap="square" lIns="0" tIns="0" rIns="0" bIns="0" rtlCol="0"/>
          <a:lstStyle/>
          <a:p>
            <a:endParaRPr/>
          </a:p>
        </p:txBody>
      </p:sp>
      <p:sp>
        <p:nvSpPr>
          <p:cNvPr id="60" name="object 60"/>
          <p:cNvSpPr/>
          <p:nvPr/>
        </p:nvSpPr>
        <p:spPr>
          <a:xfrm>
            <a:off x="3818260" y="2451522"/>
            <a:ext cx="0" cy="243204"/>
          </a:xfrm>
          <a:custGeom>
            <a:avLst/>
            <a:gdLst/>
            <a:ahLst/>
            <a:cxnLst/>
            <a:rect l="l" t="t" r="r" b="b"/>
            <a:pathLst>
              <a:path h="243205">
                <a:moveTo>
                  <a:pt x="0" y="0"/>
                </a:moveTo>
                <a:lnTo>
                  <a:pt x="0" y="242839"/>
                </a:lnTo>
              </a:path>
            </a:pathLst>
          </a:custGeom>
          <a:ln w="82566">
            <a:solidFill>
              <a:srgbClr val="000000"/>
            </a:solidFill>
          </a:ln>
        </p:spPr>
        <p:txBody>
          <a:bodyPr wrap="square" lIns="0" tIns="0" rIns="0" bIns="0" rtlCol="0"/>
          <a:lstStyle/>
          <a:p>
            <a:endParaRPr/>
          </a:p>
        </p:txBody>
      </p:sp>
      <p:sp>
        <p:nvSpPr>
          <p:cNvPr id="61" name="object 61"/>
          <p:cNvSpPr/>
          <p:nvPr/>
        </p:nvSpPr>
        <p:spPr>
          <a:xfrm>
            <a:off x="3917297" y="2440290"/>
            <a:ext cx="0" cy="254635"/>
          </a:xfrm>
          <a:custGeom>
            <a:avLst/>
            <a:gdLst/>
            <a:ahLst/>
            <a:cxnLst/>
            <a:rect l="l" t="t" r="r" b="b"/>
            <a:pathLst>
              <a:path h="254635">
                <a:moveTo>
                  <a:pt x="0" y="0"/>
                </a:moveTo>
                <a:lnTo>
                  <a:pt x="0" y="254071"/>
                </a:lnTo>
              </a:path>
            </a:pathLst>
          </a:custGeom>
          <a:ln w="82566">
            <a:solidFill>
              <a:srgbClr val="000000"/>
            </a:solidFill>
          </a:ln>
        </p:spPr>
        <p:txBody>
          <a:bodyPr wrap="square" lIns="0" tIns="0" rIns="0" bIns="0" rtlCol="0"/>
          <a:lstStyle/>
          <a:p>
            <a:endParaRPr/>
          </a:p>
        </p:txBody>
      </p:sp>
      <p:sp>
        <p:nvSpPr>
          <p:cNvPr id="62" name="object 62"/>
          <p:cNvSpPr/>
          <p:nvPr/>
        </p:nvSpPr>
        <p:spPr>
          <a:xfrm>
            <a:off x="678812" y="2469504"/>
            <a:ext cx="0" cy="225425"/>
          </a:xfrm>
          <a:custGeom>
            <a:avLst/>
            <a:gdLst/>
            <a:ahLst/>
            <a:cxnLst/>
            <a:rect l="l" t="t" r="r" b="b"/>
            <a:pathLst>
              <a:path h="225425">
                <a:moveTo>
                  <a:pt x="0" y="224857"/>
                </a:moveTo>
                <a:lnTo>
                  <a:pt x="0" y="0"/>
                </a:lnTo>
              </a:path>
            </a:pathLst>
          </a:custGeom>
          <a:ln w="4050">
            <a:solidFill>
              <a:srgbClr val="000000"/>
            </a:solidFill>
          </a:ln>
        </p:spPr>
        <p:txBody>
          <a:bodyPr wrap="square" lIns="0" tIns="0" rIns="0" bIns="0" rtlCol="0"/>
          <a:lstStyle/>
          <a:p>
            <a:endParaRPr/>
          </a:p>
        </p:txBody>
      </p:sp>
      <p:sp>
        <p:nvSpPr>
          <p:cNvPr id="63" name="object 63"/>
          <p:cNvSpPr/>
          <p:nvPr/>
        </p:nvSpPr>
        <p:spPr>
          <a:xfrm>
            <a:off x="639932" y="269436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64" name="object 64"/>
          <p:cNvSpPr/>
          <p:nvPr/>
        </p:nvSpPr>
        <p:spPr>
          <a:xfrm>
            <a:off x="639932" y="2656885"/>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65" name="object 65"/>
          <p:cNvSpPr/>
          <p:nvPr/>
        </p:nvSpPr>
        <p:spPr>
          <a:xfrm>
            <a:off x="639932" y="2619409"/>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66" name="object 66"/>
          <p:cNvSpPr/>
          <p:nvPr/>
        </p:nvSpPr>
        <p:spPr>
          <a:xfrm>
            <a:off x="639932" y="2581933"/>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67" name="object 67"/>
          <p:cNvSpPr/>
          <p:nvPr/>
        </p:nvSpPr>
        <p:spPr>
          <a:xfrm>
            <a:off x="639932" y="2544456"/>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68" name="object 68"/>
          <p:cNvSpPr/>
          <p:nvPr/>
        </p:nvSpPr>
        <p:spPr>
          <a:xfrm>
            <a:off x="639932" y="2506980"/>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69" name="object 69"/>
          <p:cNvSpPr/>
          <p:nvPr/>
        </p:nvSpPr>
        <p:spPr>
          <a:xfrm>
            <a:off x="639932" y="2469504"/>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70" name="object 70"/>
          <p:cNvSpPr txBox="1"/>
          <p:nvPr/>
        </p:nvSpPr>
        <p:spPr>
          <a:xfrm>
            <a:off x="514137" y="2533173"/>
            <a:ext cx="97790" cy="192405"/>
          </a:xfrm>
          <a:prstGeom prst="rect">
            <a:avLst/>
          </a:prstGeom>
        </p:spPr>
        <p:txBody>
          <a:bodyPr vert="vert270" wrap="square" lIns="0" tIns="7620" rIns="0" bIns="0" rtlCol="0">
            <a:spAutoFit/>
          </a:bodyPr>
          <a:lstStyle/>
          <a:p>
            <a:pPr marL="12700">
              <a:lnSpc>
                <a:spcPct val="100000"/>
              </a:lnSpc>
              <a:spcBef>
                <a:spcPts val="60"/>
              </a:spcBef>
            </a:pPr>
            <a:r>
              <a:rPr sz="500" spc="5" dirty="0">
                <a:latin typeface="Arial"/>
                <a:cs typeface="Arial"/>
              </a:rPr>
              <a:t>0</a:t>
            </a:r>
            <a:r>
              <a:rPr sz="500" spc="90" dirty="0">
                <a:latin typeface="Arial"/>
                <a:cs typeface="Arial"/>
              </a:rPr>
              <a:t> </a:t>
            </a:r>
            <a:r>
              <a:rPr sz="500" spc="5" dirty="0">
                <a:latin typeface="Arial"/>
                <a:cs typeface="Arial"/>
              </a:rPr>
              <a:t>15</a:t>
            </a:r>
            <a:endParaRPr sz="500">
              <a:latin typeface="Arial"/>
              <a:cs typeface="Arial"/>
            </a:endParaRPr>
          </a:p>
        </p:txBody>
      </p:sp>
      <p:sp>
        <p:nvSpPr>
          <p:cNvPr id="71" name="object 71"/>
          <p:cNvSpPr txBox="1"/>
          <p:nvPr/>
        </p:nvSpPr>
        <p:spPr>
          <a:xfrm>
            <a:off x="347294" y="3163022"/>
            <a:ext cx="3816985" cy="147320"/>
          </a:xfrm>
          <a:prstGeom prst="rect">
            <a:avLst/>
          </a:prstGeom>
        </p:spPr>
        <p:txBody>
          <a:bodyPr vert="horz" wrap="square" lIns="0" tIns="12065" rIns="0" bIns="0" rtlCol="0">
            <a:spAutoFit/>
          </a:bodyPr>
          <a:lstStyle/>
          <a:p>
            <a:pPr marL="12700">
              <a:lnSpc>
                <a:spcPct val="100000"/>
              </a:lnSpc>
              <a:spcBef>
                <a:spcPts val="95"/>
              </a:spcBef>
            </a:pPr>
            <a:r>
              <a:rPr sz="800" b="1" spc="45" dirty="0">
                <a:latin typeface="Calibri"/>
                <a:cs typeface="Calibri"/>
              </a:rPr>
              <a:t>Проблема: </a:t>
            </a:r>
            <a:r>
              <a:rPr sz="800" spc="70" dirty="0">
                <a:latin typeface="Arial Narrow"/>
                <a:cs typeface="Arial Narrow"/>
              </a:rPr>
              <a:t>площади, </a:t>
            </a:r>
            <a:r>
              <a:rPr sz="800" spc="65" dirty="0">
                <a:latin typeface="Arial Narrow"/>
                <a:cs typeface="Arial Narrow"/>
              </a:rPr>
              <a:t>ограниченные </a:t>
            </a:r>
            <a:r>
              <a:rPr sz="800" spc="70" dirty="0">
                <a:latin typeface="Arial Narrow"/>
                <a:cs typeface="Arial Narrow"/>
              </a:rPr>
              <a:t>столбиками, </a:t>
            </a:r>
            <a:r>
              <a:rPr sz="800" spc="40" dirty="0">
                <a:latin typeface="Arial Narrow"/>
                <a:cs typeface="Arial Narrow"/>
              </a:rPr>
              <a:t>не </a:t>
            </a:r>
            <a:r>
              <a:rPr sz="800" spc="55" dirty="0">
                <a:latin typeface="Arial Narrow"/>
                <a:cs typeface="Arial Narrow"/>
              </a:rPr>
              <a:t>несут </a:t>
            </a:r>
            <a:r>
              <a:rPr sz="800" spc="65" dirty="0">
                <a:latin typeface="Arial Narrow"/>
                <a:cs typeface="Arial Narrow"/>
              </a:rPr>
              <a:t>смысловой</a:t>
            </a:r>
            <a:r>
              <a:rPr sz="800" spc="254" dirty="0">
                <a:latin typeface="Arial Narrow"/>
                <a:cs typeface="Arial Narrow"/>
              </a:rPr>
              <a:t> </a:t>
            </a:r>
            <a:r>
              <a:rPr sz="800" spc="75" dirty="0">
                <a:latin typeface="Arial Narrow"/>
                <a:cs typeface="Arial Narrow"/>
              </a:rPr>
              <a:t>нагрузки.</a:t>
            </a:r>
            <a:endParaRPr sz="800">
              <a:latin typeface="Arial Narrow"/>
              <a:cs typeface="Arial Narrow"/>
            </a:endParaRPr>
          </a:p>
        </p:txBody>
      </p:sp>
      <p:sp>
        <p:nvSpPr>
          <p:cNvPr id="72" name="object 72"/>
          <p:cNvSpPr txBox="1"/>
          <p:nvPr/>
        </p:nvSpPr>
        <p:spPr>
          <a:xfrm>
            <a:off x="4334484" y="3243185"/>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12</a:t>
            </a:r>
            <a:endParaRPr sz="1100">
              <a:latin typeface="Calibri"/>
              <a:cs typeface="Calibri"/>
            </a:endParaRPr>
          </a:p>
        </p:txBody>
      </p:sp>
    </p:spTree>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680970" cy="244475"/>
          </a:xfrm>
          <a:prstGeom prst="rect">
            <a:avLst/>
          </a:prstGeom>
        </p:spPr>
        <p:txBody>
          <a:bodyPr vert="horz" wrap="square" lIns="0" tIns="17145" rIns="0" bIns="0" rtlCol="0">
            <a:spAutoFit/>
          </a:bodyPr>
          <a:lstStyle/>
          <a:p>
            <a:pPr marL="12700">
              <a:lnSpc>
                <a:spcPct val="100000"/>
              </a:lnSpc>
              <a:spcBef>
                <a:spcPts val="135"/>
              </a:spcBef>
            </a:pPr>
            <a:r>
              <a:rPr spc="-5" dirty="0"/>
              <a:t>Диаграммы </a:t>
            </a:r>
            <a:r>
              <a:rPr spc="-10" dirty="0"/>
              <a:t>Кливленда</a:t>
            </a:r>
            <a:r>
              <a:rPr spc="-25" dirty="0"/>
              <a:t> </a:t>
            </a:r>
            <a:r>
              <a:rPr dirty="0"/>
              <a:t>(Cleveland)</a:t>
            </a:r>
          </a:p>
        </p:txBody>
      </p:sp>
      <p:sp>
        <p:nvSpPr>
          <p:cNvPr id="3" name="object 3"/>
          <p:cNvSpPr txBox="1"/>
          <p:nvPr/>
        </p:nvSpPr>
        <p:spPr>
          <a:xfrm>
            <a:off x="322046" y="356476"/>
            <a:ext cx="3964304" cy="344170"/>
          </a:xfrm>
          <a:prstGeom prst="rect">
            <a:avLst/>
          </a:prstGeom>
          <a:solidFill>
            <a:srgbClr val="F8F8F8"/>
          </a:solidFill>
        </p:spPr>
        <p:txBody>
          <a:bodyPr vert="horz" wrap="square" lIns="0" tIns="3810" rIns="0" bIns="0" rtlCol="0">
            <a:spAutoFit/>
          </a:bodyPr>
          <a:lstStyle/>
          <a:p>
            <a:pPr marL="635635" marR="332105" indent="-598170">
              <a:lnSpc>
                <a:spcPts val="1200"/>
              </a:lnSpc>
              <a:spcBef>
                <a:spcPts val="30"/>
              </a:spcBef>
            </a:pPr>
            <a:r>
              <a:rPr sz="1000" spc="75" dirty="0">
                <a:solidFill>
                  <a:srgbClr val="214987"/>
                </a:solidFill>
                <a:latin typeface="Times New Roman"/>
                <a:cs typeface="Times New Roman"/>
              </a:rPr>
              <a:t>dotchart</a:t>
            </a:r>
            <a:r>
              <a:rPr sz="1000" spc="75" dirty="0">
                <a:latin typeface="Times New Roman"/>
                <a:cs typeface="Times New Roman"/>
              </a:rPr>
              <a:t>(x$mpg, </a:t>
            </a:r>
            <a:r>
              <a:rPr sz="1000" spc="130" dirty="0">
                <a:solidFill>
                  <a:srgbClr val="214987"/>
                </a:solidFill>
                <a:latin typeface="Times New Roman"/>
                <a:cs typeface="Times New Roman"/>
              </a:rPr>
              <a:t>labels </a:t>
            </a:r>
            <a:r>
              <a:rPr sz="1000" spc="-45" dirty="0">
                <a:solidFill>
                  <a:srgbClr val="214987"/>
                </a:solidFill>
                <a:latin typeface="Times New Roman"/>
                <a:cs typeface="Times New Roman"/>
              </a:rPr>
              <a:t>= </a:t>
            </a:r>
            <a:r>
              <a:rPr sz="1000" spc="70" dirty="0">
                <a:solidFill>
                  <a:srgbClr val="214987"/>
                </a:solidFill>
                <a:latin typeface="Times New Roman"/>
                <a:cs typeface="Times New Roman"/>
              </a:rPr>
              <a:t>row.names</a:t>
            </a:r>
            <a:r>
              <a:rPr sz="1000" spc="70" dirty="0">
                <a:latin typeface="Times New Roman"/>
                <a:cs typeface="Times New Roman"/>
              </a:rPr>
              <a:t>(x), </a:t>
            </a:r>
            <a:r>
              <a:rPr sz="1000" spc="65" dirty="0">
                <a:solidFill>
                  <a:srgbClr val="214987"/>
                </a:solidFill>
                <a:latin typeface="Times New Roman"/>
                <a:cs typeface="Times New Roman"/>
              </a:rPr>
              <a:t>groups </a:t>
            </a:r>
            <a:r>
              <a:rPr sz="1000" spc="-45" dirty="0">
                <a:solidFill>
                  <a:srgbClr val="214987"/>
                </a:solidFill>
                <a:latin typeface="Times New Roman"/>
                <a:cs typeface="Times New Roman"/>
              </a:rPr>
              <a:t>= </a:t>
            </a:r>
            <a:r>
              <a:rPr sz="1000" spc="105" dirty="0">
                <a:latin typeface="Times New Roman"/>
                <a:cs typeface="Times New Roman"/>
              </a:rPr>
              <a:t>x$cyl,  </a:t>
            </a:r>
            <a:r>
              <a:rPr sz="1000" spc="35" dirty="0">
                <a:solidFill>
                  <a:srgbClr val="214987"/>
                </a:solidFill>
                <a:latin typeface="Times New Roman"/>
                <a:cs typeface="Times New Roman"/>
              </a:rPr>
              <a:t>pch </a:t>
            </a:r>
            <a:r>
              <a:rPr sz="1000" spc="-45" dirty="0">
                <a:solidFill>
                  <a:srgbClr val="214987"/>
                </a:solidFill>
                <a:latin typeface="Times New Roman"/>
                <a:cs typeface="Times New Roman"/>
              </a:rPr>
              <a:t>= </a:t>
            </a:r>
            <a:r>
              <a:rPr sz="1000" spc="100" dirty="0">
                <a:solidFill>
                  <a:srgbClr val="0000CE"/>
                </a:solidFill>
                <a:latin typeface="Times New Roman"/>
                <a:cs typeface="Times New Roman"/>
              </a:rPr>
              <a:t>16</a:t>
            </a:r>
            <a:r>
              <a:rPr sz="1000" spc="100" dirty="0">
                <a:latin typeface="Times New Roman"/>
                <a:cs typeface="Times New Roman"/>
              </a:rPr>
              <a:t>, </a:t>
            </a:r>
            <a:r>
              <a:rPr sz="1000" spc="105" dirty="0">
                <a:solidFill>
                  <a:srgbClr val="214987"/>
                </a:solidFill>
                <a:latin typeface="Times New Roman"/>
                <a:cs typeface="Times New Roman"/>
              </a:rPr>
              <a:t>color </a:t>
            </a:r>
            <a:r>
              <a:rPr sz="1000" spc="-45" dirty="0">
                <a:solidFill>
                  <a:srgbClr val="214987"/>
                </a:solidFill>
                <a:latin typeface="Times New Roman"/>
                <a:cs typeface="Times New Roman"/>
              </a:rPr>
              <a:t>=</a:t>
            </a:r>
            <a:r>
              <a:rPr sz="1000" spc="45" dirty="0">
                <a:solidFill>
                  <a:srgbClr val="214987"/>
                </a:solidFill>
                <a:latin typeface="Times New Roman"/>
                <a:cs typeface="Times New Roman"/>
              </a:rPr>
              <a:t> </a:t>
            </a:r>
            <a:r>
              <a:rPr sz="1000" spc="90" dirty="0">
                <a:latin typeface="Times New Roman"/>
                <a:cs typeface="Times New Roman"/>
              </a:rPr>
              <a:t>x$color)</a:t>
            </a:r>
            <a:endParaRPr sz="1000">
              <a:latin typeface="Times New Roman"/>
              <a:cs typeface="Times New Roman"/>
            </a:endParaRPr>
          </a:p>
        </p:txBody>
      </p:sp>
      <p:sp>
        <p:nvSpPr>
          <p:cNvPr id="4" name="object 4"/>
          <p:cNvSpPr txBox="1"/>
          <p:nvPr/>
        </p:nvSpPr>
        <p:spPr>
          <a:xfrm>
            <a:off x="501151" y="1174730"/>
            <a:ext cx="544830" cy="1840230"/>
          </a:xfrm>
          <a:prstGeom prst="rect">
            <a:avLst/>
          </a:prstGeom>
        </p:spPr>
        <p:txBody>
          <a:bodyPr vert="horz" wrap="square" lIns="0" tIns="16510" rIns="0" bIns="0" rtlCol="0">
            <a:spAutoFit/>
          </a:bodyPr>
          <a:lstStyle/>
          <a:p>
            <a:pPr marL="12700">
              <a:lnSpc>
                <a:spcPts val="465"/>
              </a:lnSpc>
              <a:spcBef>
                <a:spcPts val="130"/>
              </a:spcBef>
            </a:pPr>
            <a:r>
              <a:rPr sz="450" dirty="0">
                <a:latin typeface="Arial"/>
                <a:cs typeface="Arial"/>
              </a:rPr>
              <a:t>Toyota </a:t>
            </a:r>
            <a:r>
              <a:rPr sz="450" spc="10" dirty="0">
                <a:latin typeface="Arial"/>
                <a:cs typeface="Arial"/>
              </a:rPr>
              <a:t>Corolla</a:t>
            </a:r>
            <a:endParaRPr sz="450">
              <a:latin typeface="Arial"/>
              <a:cs typeface="Arial"/>
            </a:endParaRPr>
          </a:p>
          <a:p>
            <a:pPr marL="12700">
              <a:lnSpc>
                <a:spcPts val="390"/>
              </a:lnSpc>
            </a:pPr>
            <a:r>
              <a:rPr sz="450" spc="10" dirty="0">
                <a:latin typeface="Arial"/>
                <a:cs typeface="Arial"/>
              </a:rPr>
              <a:t>Fiat</a:t>
            </a:r>
            <a:r>
              <a:rPr sz="450" dirty="0">
                <a:latin typeface="Arial"/>
                <a:cs typeface="Arial"/>
              </a:rPr>
              <a:t> </a:t>
            </a:r>
            <a:r>
              <a:rPr sz="450" spc="15" dirty="0">
                <a:latin typeface="Arial"/>
                <a:cs typeface="Arial"/>
              </a:rPr>
              <a:t>128</a:t>
            </a:r>
            <a:endParaRPr sz="450">
              <a:latin typeface="Arial"/>
              <a:cs typeface="Arial"/>
            </a:endParaRPr>
          </a:p>
          <a:p>
            <a:pPr marL="12700">
              <a:lnSpc>
                <a:spcPts val="390"/>
              </a:lnSpc>
            </a:pPr>
            <a:r>
              <a:rPr sz="450" spc="15" dirty="0">
                <a:latin typeface="Arial"/>
                <a:cs typeface="Arial"/>
              </a:rPr>
              <a:t>Lotus</a:t>
            </a:r>
            <a:r>
              <a:rPr sz="450" spc="-5" dirty="0">
                <a:latin typeface="Arial"/>
                <a:cs typeface="Arial"/>
              </a:rPr>
              <a:t> </a:t>
            </a:r>
            <a:r>
              <a:rPr sz="450" spc="15" dirty="0">
                <a:latin typeface="Arial"/>
                <a:cs typeface="Arial"/>
              </a:rPr>
              <a:t>Europa</a:t>
            </a:r>
            <a:endParaRPr sz="450">
              <a:latin typeface="Arial"/>
              <a:cs typeface="Arial"/>
            </a:endParaRPr>
          </a:p>
          <a:p>
            <a:pPr marL="12700">
              <a:lnSpc>
                <a:spcPts val="390"/>
              </a:lnSpc>
            </a:pPr>
            <a:r>
              <a:rPr sz="450" spc="15" dirty="0">
                <a:latin typeface="Arial"/>
                <a:cs typeface="Arial"/>
              </a:rPr>
              <a:t>Honda</a:t>
            </a:r>
            <a:r>
              <a:rPr sz="450" spc="-5" dirty="0">
                <a:latin typeface="Arial"/>
                <a:cs typeface="Arial"/>
              </a:rPr>
              <a:t> </a:t>
            </a:r>
            <a:r>
              <a:rPr sz="450" spc="10" dirty="0">
                <a:latin typeface="Arial"/>
                <a:cs typeface="Arial"/>
              </a:rPr>
              <a:t>Civic</a:t>
            </a:r>
            <a:endParaRPr sz="450">
              <a:latin typeface="Arial"/>
              <a:cs typeface="Arial"/>
            </a:endParaRPr>
          </a:p>
          <a:p>
            <a:pPr marL="12700">
              <a:lnSpc>
                <a:spcPts val="390"/>
              </a:lnSpc>
            </a:pPr>
            <a:r>
              <a:rPr sz="450" spc="10" dirty="0">
                <a:latin typeface="Arial"/>
                <a:cs typeface="Arial"/>
              </a:rPr>
              <a:t>Fiat</a:t>
            </a:r>
            <a:r>
              <a:rPr sz="450" dirty="0">
                <a:latin typeface="Arial"/>
                <a:cs typeface="Arial"/>
              </a:rPr>
              <a:t> </a:t>
            </a:r>
            <a:r>
              <a:rPr sz="450" spc="15" dirty="0">
                <a:latin typeface="Arial"/>
                <a:cs typeface="Arial"/>
              </a:rPr>
              <a:t>X1−9</a:t>
            </a:r>
            <a:endParaRPr sz="450">
              <a:latin typeface="Arial"/>
              <a:cs typeface="Arial"/>
            </a:endParaRPr>
          </a:p>
          <a:p>
            <a:pPr marL="12700">
              <a:lnSpc>
                <a:spcPts val="390"/>
              </a:lnSpc>
            </a:pPr>
            <a:r>
              <a:rPr sz="450" spc="10" dirty="0">
                <a:latin typeface="Arial"/>
                <a:cs typeface="Arial"/>
              </a:rPr>
              <a:t>Porsche</a:t>
            </a:r>
            <a:r>
              <a:rPr sz="450" spc="-5" dirty="0">
                <a:latin typeface="Arial"/>
                <a:cs typeface="Arial"/>
              </a:rPr>
              <a:t> </a:t>
            </a:r>
            <a:r>
              <a:rPr sz="450" spc="15" dirty="0">
                <a:latin typeface="Arial"/>
                <a:cs typeface="Arial"/>
              </a:rPr>
              <a:t>914−2</a:t>
            </a:r>
            <a:endParaRPr sz="450">
              <a:latin typeface="Arial"/>
              <a:cs typeface="Arial"/>
            </a:endParaRPr>
          </a:p>
          <a:p>
            <a:pPr marL="12700">
              <a:lnSpc>
                <a:spcPts val="390"/>
              </a:lnSpc>
            </a:pPr>
            <a:r>
              <a:rPr sz="450" spc="15" dirty="0">
                <a:latin typeface="Arial"/>
                <a:cs typeface="Arial"/>
              </a:rPr>
              <a:t>Merc</a:t>
            </a:r>
            <a:r>
              <a:rPr sz="450" spc="-5" dirty="0">
                <a:latin typeface="Arial"/>
                <a:cs typeface="Arial"/>
              </a:rPr>
              <a:t> </a:t>
            </a:r>
            <a:r>
              <a:rPr sz="450" spc="15" dirty="0">
                <a:latin typeface="Arial"/>
                <a:cs typeface="Arial"/>
              </a:rPr>
              <a:t>240D</a:t>
            </a:r>
            <a:endParaRPr sz="450">
              <a:latin typeface="Arial"/>
              <a:cs typeface="Arial"/>
            </a:endParaRPr>
          </a:p>
          <a:p>
            <a:pPr marL="12700">
              <a:lnSpc>
                <a:spcPts val="390"/>
              </a:lnSpc>
            </a:pPr>
            <a:r>
              <a:rPr sz="450" spc="15" dirty="0">
                <a:latin typeface="Arial"/>
                <a:cs typeface="Arial"/>
              </a:rPr>
              <a:t>Merc</a:t>
            </a:r>
            <a:r>
              <a:rPr sz="450" dirty="0">
                <a:latin typeface="Arial"/>
                <a:cs typeface="Arial"/>
              </a:rPr>
              <a:t> </a:t>
            </a:r>
            <a:r>
              <a:rPr sz="450" spc="15" dirty="0">
                <a:latin typeface="Arial"/>
                <a:cs typeface="Arial"/>
              </a:rPr>
              <a:t>230</a:t>
            </a:r>
            <a:endParaRPr sz="450">
              <a:latin typeface="Arial"/>
              <a:cs typeface="Arial"/>
            </a:endParaRPr>
          </a:p>
          <a:p>
            <a:pPr marL="12700">
              <a:lnSpc>
                <a:spcPts val="390"/>
              </a:lnSpc>
            </a:pPr>
            <a:r>
              <a:rPr sz="450" spc="15" dirty="0">
                <a:latin typeface="Arial"/>
                <a:cs typeface="Arial"/>
              </a:rPr>
              <a:t>Datsun</a:t>
            </a:r>
            <a:r>
              <a:rPr sz="450" spc="-85" dirty="0">
                <a:latin typeface="Arial"/>
                <a:cs typeface="Arial"/>
              </a:rPr>
              <a:t> </a:t>
            </a:r>
            <a:r>
              <a:rPr sz="450" spc="15" dirty="0">
                <a:latin typeface="Arial"/>
                <a:cs typeface="Arial"/>
              </a:rPr>
              <a:t>710</a:t>
            </a:r>
            <a:endParaRPr sz="450">
              <a:latin typeface="Arial"/>
              <a:cs typeface="Arial"/>
            </a:endParaRPr>
          </a:p>
          <a:p>
            <a:pPr marL="12700" marR="128905">
              <a:lnSpc>
                <a:spcPct val="72600"/>
              </a:lnSpc>
              <a:spcBef>
                <a:spcPts val="75"/>
              </a:spcBef>
            </a:pPr>
            <a:r>
              <a:rPr sz="450" dirty="0">
                <a:latin typeface="Arial"/>
                <a:cs typeface="Arial"/>
              </a:rPr>
              <a:t>Toyota</a:t>
            </a:r>
            <a:r>
              <a:rPr sz="450" spc="-55" dirty="0">
                <a:latin typeface="Arial"/>
                <a:cs typeface="Arial"/>
              </a:rPr>
              <a:t> </a:t>
            </a:r>
            <a:r>
              <a:rPr sz="450" spc="15" dirty="0">
                <a:latin typeface="Arial"/>
                <a:cs typeface="Arial"/>
              </a:rPr>
              <a:t>Corona  </a:t>
            </a:r>
            <a:r>
              <a:rPr sz="450" dirty="0">
                <a:latin typeface="Arial"/>
                <a:cs typeface="Arial"/>
              </a:rPr>
              <a:t>Volvo</a:t>
            </a:r>
            <a:r>
              <a:rPr sz="450" spc="-10" dirty="0">
                <a:latin typeface="Arial"/>
                <a:cs typeface="Arial"/>
              </a:rPr>
              <a:t> </a:t>
            </a:r>
            <a:r>
              <a:rPr sz="450" spc="15" dirty="0">
                <a:latin typeface="Arial"/>
                <a:cs typeface="Arial"/>
              </a:rPr>
              <a:t>142E</a:t>
            </a:r>
            <a:endParaRPr sz="450">
              <a:latin typeface="Arial"/>
              <a:cs typeface="Arial"/>
            </a:endParaRPr>
          </a:p>
          <a:p>
            <a:pPr>
              <a:lnSpc>
                <a:spcPct val="100000"/>
              </a:lnSpc>
            </a:pPr>
            <a:endParaRPr sz="550">
              <a:latin typeface="Times New Roman"/>
              <a:cs typeface="Times New Roman"/>
            </a:endParaRPr>
          </a:p>
          <a:p>
            <a:pPr marL="12700">
              <a:lnSpc>
                <a:spcPts val="465"/>
              </a:lnSpc>
            </a:pPr>
            <a:r>
              <a:rPr sz="450" spc="15" dirty="0">
                <a:solidFill>
                  <a:srgbClr val="FF0000"/>
                </a:solidFill>
                <a:latin typeface="Arial"/>
                <a:cs typeface="Arial"/>
              </a:rPr>
              <a:t>Hornet 4</a:t>
            </a:r>
            <a:r>
              <a:rPr sz="450" spc="-20" dirty="0">
                <a:solidFill>
                  <a:srgbClr val="FF0000"/>
                </a:solidFill>
                <a:latin typeface="Arial"/>
                <a:cs typeface="Arial"/>
              </a:rPr>
              <a:t> </a:t>
            </a:r>
            <a:r>
              <a:rPr sz="450" spc="10" dirty="0">
                <a:solidFill>
                  <a:srgbClr val="FF0000"/>
                </a:solidFill>
                <a:latin typeface="Arial"/>
                <a:cs typeface="Arial"/>
              </a:rPr>
              <a:t>Drive</a:t>
            </a:r>
            <a:endParaRPr sz="450">
              <a:latin typeface="Arial"/>
              <a:cs typeface="Arial"/>
            </a:endParaRPr>
          </a:p>
          <a:p>
            <a:pPr marL="12700">
              <a:lnSpc>
                <a:spcPts val="390"/>
              </a:lnSpc>
            </a:pPr>
            <a:r>
              <a:rPr sz="450" spc="15" dirty="0">
                <a:solidFill>
                  <a:srgbClr val="FF0000"/>
                </a:solidFill>
                <a:latin typeface="Arial"/>
                <a:cs typeface="Arial"/>
              </a:rPr>
              <a:t>Mazda RX4</a:t>
            </a:r>
            <a:r>
              <a:rPr sz="450" spc="-25" dirty="0">
                <a:solidFill>
                  <a:srgbClr val="FF0000"/>
                </a:solidFill>
                <a:latin typeface="Arial"/>
                <a:cs typeface="Arial"/>
              </a:rPr>
              <a:t> </a:t>
            </a:r>
            <a:r>
              <a:rPr sz="450" spc="10" dirty="0">
                <a:solidFill>
                  <a:srgbClr val="FF0000"/>
                </a:solidFill>
                <a:latin typeface="Arial"/>
                <a:cs typeface="Arial"/>
              </a:rPr>
              <a:t>Wag</a:t>
            </a:r>
            <a:endParaRPr sz="450">
              <a:latin typeface="Arial"/>
              <a:cs typeface="Arial"/>
            </a:endParaRPr>
          </a:p>
          <a:p>
            <a:pPr marL="12700">
              <a:lnSpc>
                <a:spcPts val="390"/>
              </a:lnSpc>
            </a:pPr>
            <a:r>
              <a:rPr sz="450" spc="15" dirty="0">
                <a:solidFill>
                  <a:srgbClr val="FF0000"/>
                </a:solidFill>
                <a:latin typeface="Arial"/>
                <a:cs typeface="Arial"/>
              </a:rPr>
              <a:t>Mazda</a:t>
            </a:r>
            <a:r>
              <a:rPr sz="450" spc="-65" dirty="0">
                <a:solidFill>
                  <a:srgbClr val="FF0000"/>
                </a:solidFill>
                <a:latin typeface="Arial"/>
                <a:cs typeface="Arial"/>
              </a:rPr>
              <a:t> </a:t>
            </a:r>
            <a:r>
              <a:rPr sz="450" spc="15" dirty="0">
                <a:solidFill>
                  <a:srgbClr val="FF0000"/>
                </a:solidFill>
                <a:latin typeface="Arial"/>
                <a:cs typeface="Arial"/>
              </a:rPr>
              <a:t>RX4</a:t>
            </a:r>
            <a:endParaRPr sz="450">
              <a:latin typeface="Arial"/>
              <a:cs typeface="Arial"/>
            </a:endParaRPr>
          </a:p>
          <a:p>
            <a:pPr marL="12700">
              <a:lnSpc>
                <a:spcPts val="390"/>
              </a:lnSpc>
            </a:pPr>
            <a:r>
              <a:rPr sz="450" dirty="0">
                <a:solidFill>
                  <a:srgbClr val="FF0000"/>
                </a:solidFill>
                <a:latin typeface="Arial"/>
                <a:cs typeface="Arial"/>
              </a:rPr>
              <a:t>F</a:t>
            </a:r>
            <a:r>
              <a:rPr sz="450" spc="10" dirty="0">
                <a:solidFill>
                  <a:srgbClr val="FF0000"/>
                </a:solidFill>
                <a:latin typeface="Arial"/>
                <a:cs typeface="Arial"/>
              </a:rPr>
              <a:t>er</a:t>
            </a:r>
            <a:r>
              <a:rPr sz="450" spc="5" dirty="0">
                <a:solidFill>
                  <a:srgbClr val="FF0000"/>
                </a:solidFill>
                <a:latin typeface="Arial"/>
                <a:cs typeface="Arial"/>
              </a:rPr>
              <a:t>r</a:t>
            </a:r>
            <a:r>
              <a:rPr sz="450" spc="15" dirty="0">
                <a:solidFill>
                  <a:srgbClr val="FF0000"/>
                </a:solidFill>
                <a:latin typeface="Arial"/>
                <a:cs typeface="Arial"/>
              </a:rPr>
              <a:t>ar</a:t>
            </a:r>
            <a:r>
              <a:rPr sz="450" spc="5" dirty="0">
                <a:solidFill>
                  <a:srgbClr val="FF0000"/>
                </a:solidFill>
                <a:latin typeface="Arial"/>
                <a:cs typeface="Arial"/>
              </a:rPr>
              <a:t>i </a:t>
            </a:r>
            <a:r>
              <a:rPr sz="450" spc="15" dirty="0">
                <a:solidFill>
                  <a:srgbClr val="FF0000"/>
                </a:solidFill>
                <a:latin typeface="Arial"/>
                <a:cs typeface="Arial"/>
              </a:rPr>
              <a:t>Dino</a:t>
            </a:r>
            <a:endParaRPr sz="450">
              <a:latin typeface="Arial"/>
              <a:cs typeface="Arial"/>
            </a:endParaRPr>
          </a:p>
          <a:p>
            <a:pPr marL="12700">
              <a:lnSpc>
                <a:spcPts val="390"/>
              </a:lnSpc>
            </a:pPr>
            <a:r>
              <a:rPr sz="450" spc="15" dirty="0">
                <a:solidFill>
                  <a:srgbClr val="FF0000"/>
                </a:solidFill>
                <a:latin typeface="Arial"/>
                <a:cs typeface="Arial"/>
              </a:rPr>
              <a:t>Merc</a:t>
            </a:r>
            <a:r>
              <a:rPr sz="450" dirty="0">
                <a:solidFill>
                  <a:srgbClr val="FF0000"/>
                </a:solidFill>
                <a:latin typeface="Arial"/>
                <a:cs typeface="Arial"/>
              </a:rPr>
              <a:t> </a:t>
            </a:r>
            <a:r>
              <a:rPr sz="450" spc="15" dirty="0">
                <a:solidFill>
                  <a:srgbClr val="FF0000"/>
                </a:solidFill>
                <a:latin typeface="Arial"/>
                <a:cs typeface="Arial"/>
              </a:rPr>
              <a:t>280</a:t>
            </a:r>
            <a:endParaRPr sz="450">
              <a:latin typeface="Arial"/>
              <a:cs typeface="Arial"/>
            </a:endParaRPr>
          </a:p>
          <a:p>
            <a:pPr marL="12700" marR="225425">
              <a:lnSpc>
                <a:spcPct val="72600"/>
              </a:lnSpc>
              <a:spcBef>
                <a:spcPts val="75"/>
              </a:spcBef>
            </a:pPr>
            <a:r>
              <a:rPr sz="450" spc="5" dirty="0">
                <a:solidFill>
                  <a:srgbClr val="FF0000"/>
                </a:solidFill>
                <a:latin typeface="Arial"/>
                <a:cs typeface="Arial"/>
              </a:rPr>
              <a:t>Valiant  </a:t>
            </a:r>
            <a:r>
              <a:rPr sz="450" spc="15" dirty="0">
                <a:solidFill>
                  <a:srgbClr val="FF0000"/>
                </a:solidFill>
                <a:latin typeface="Arial"/>
                <a:cs typeface="Arial"/>
              </a:rPr>
              <a:t>Merc</a:t>
            </a:r>
            <a:r>
              <a:rPr sz="450" spc="-65" dirty="0">
                <a:solidFill>
                  <a:srgbClr val="FF0000"/>
                </a:solidFill>
                <a:latin typeface="Arial"/>
                <a:cs typeface="Arial"/>
              </a:rPr>
              <a:t> </a:t>
            </a:r>
            <a:r>
              <a:rPr sz="450" spc="15" dirty="0">
                <a:solidFill>
                  <a:srgbClr val="FF0000"/>
                </a:solidFill>
                <a:latin typeface="Arial"/>
                <a:cs typeface="Arial"/>
              </a:rPr>
              <a:t>280C</a:t>
            </a:r>
            <a:endParaRPr sz="450">
              <a:latin typeface="Arial"/>
              <a:cs typeface="Arial"/>
            </a:endParaRPr>
          </a:p>
          <a:p>
            <a:pPr>
              <a:lnSpc>
                <a:spcPct val="100000"/>
              </a:lnSpc>
            </a:pPr>
            <a:endParaRPr sz="550">
              <a:latin typeface="Times New Roman"/>
              <a:cs typeface="Times New Roman"/>
            </a:endParaRPr>
          </a:p>
          <a:p>
            <a:pPr marL="12700">
              <a:lnSpc>
                <a:spcPts val="465"/>
              </a:lnSpc>
            </a:pPr>
            <a:r>
              <a:rPr sz="450" spc="10" dirty="0">
                <a:solidFill>
                  <a:srgbClr val="00CD00"/>
                </a:solidFill>
                <a:latin typeface="Arial"/>
                <a:cs typeface="Arial"/>
              </a:rPr>
              <a:t>Pontiac</a:t>
            </a:r>
            <a:r>
              <a:rPr sz="450" spc="-5" dirty="0">
                <a:solidFill>
                  <a:srgbClr val="00CD00"/>
                </a:solidFill>
                <a:latin typeface="Arial"/>
                <a:cs typeface="Arial"/>
              </a:rPr>
              <a:t> </a:t>
            </a:r>
            <a:r>
              <a:rPr sz="450" spc="10" dirty="0">
                <a:solidFill>
                  <a:srgbClr val="00CD00"/>
                </a:solidFill>
                <a:latin typeface="Arial"/>
                <a:cs typeface="Arial"/>
              </a:rPr>
              <a:t>Firebird</a:t>
            </a:r>
            <a:endParaRPr sz="450">
              <a:latin typeface="Arial"/>
              <a:cs typeface="Arial"/>
            </a:endParaRPr>
          </a:p>
          <a:p>
            <a:pPr marL="12700">
              <a:lnSpc>
                <a:spcPts val="390"/>
              </a:lnSpc>
            </a:pPr>
            <a:r>
              <a:rPr sz="450" spc="15" dirty="0">
                <a:solidFill>
                  <a:srgbClr val="00CD00"/>
                </a:solidFill>
                <a:latin typeface="Arial"/>
                <a:cs typeface="Arial"/>
              </a:rPr>
              <a:t>Hornet</a:t>
            </a:r>
            <a:r>
              <a:rPr sz="450" spc="-25" dirty="0">
                <a:solidFill>
                  <a:srgbClr val="00CD00"/>
                </a:solidFill>
                <a:latin typeface="Arial"/>
                <a:cs typeface="Arial"/>
              </a:rPr>
              <a:t> </a:t>
            </a:r>
            <a:r>
              <a:rPr sz="450" spc="15" dirty="0">
                <a:solidFill>
                  <a:srgbClr val="00CD00"/>
                </a:solidFill>
                <a:latin typeface="Arial"/>
                <a:cs typeface="Arial"/>
              </a:rPr>
              <a:t>Sportabout</a:t>
            </a:r>
            <a:endParaRPr sz="450">
              <a:latin typeface="Arial"/>
              <a:cs typeface="Arial"/>
            </a:endParaRPr>
          </a:p>
          <a:p>
            <a:pPr marL="12700">
              <a:lnSpc>
                <a:spcPts val="390"/>
              </a:lnSpc>
            </a:pPr>
            <a:r>
              <a:rPr sz="450" spc="15" dirty="0">
                <a:solidFill>
                  <a:srgbClr val="00CD00"/>
                </a:solidFill>
                <a:latin typeface="Arial"/>
                <a:cs typeface="Arial"/>
              </a:rPr>
              <a:t>Merc</a:t>
            </a:r>
            <a:r>
              <a:rPr sz="450" spc="-75" dirty="0">
                <a:solidFill>
                  <a:srgbClr val="00CD00"/>
                </a:solidFill>
                <a:latin typeface="Arial"/>
                <a:cs typeface="Arial"/>
              </a:rPr>
              <a:t> </a:t>
            </a:r>
            <a:r>
              <a:rPr sz="450" spc="15" dirty="0">
                <a:solidFill>
                  <a:srgbClr val="00CD00"/>
                </a:solidFill>
                <a:latin typeface="Arial"/>
                <a:cs typeface="Arial"/>
              </a:rPr>
              <a:t>450SL</a:t>
            </a:r>
            <a:endParaRPr sz="450">
              <a:latin typeface="Arial"/>
              <a:cs typeface="Arial"/>
            </a:endParaRPr>
          </a:p>
          <a:p>
            <a:pPr marL="12700">
              <a:lnSpc>
                <a:spcPts val="390"/>
              </a:lnSpc>
            </a:pPr>
            <a:r>
              <a:rPr sz="450" spc="15" dirty="0">
                <a:solidFill>
                  <a:srgbClr val="00CD00"/>
                </a:solidFill>
                <a:latin typeface="Arial"/>
                <a:cs typeface="Arial"/>
              </a:rPr>
              <a:t>Merc</a:t>
            </a:r>
            <a:r>
              <a:rPr sz="450" spc="-70" dirty="0">
                <a:solidFill>
                  <a:srgbClr val="00CD00"/>
                </a:solidFill>
                <a:latin typeface="Arial"/>
                <a:cs typeface="Arial"/>
              </a:rPr>
              <a:t> </a:t>
            </a:r>
            <a:r>
              <a:rPr sz="450" spc="15" dirty="0">
                <a:solidFill>
                  <a:srgbClr val="00CD00"/>
                </a:solidFill>
                <a:latin typeface="Arial"/>
                <a:cs typeface="Arial"/>
              </a:rPr>
              <a:t>450SE</a:t>
            </a:r>
            <a:endParaRPr sz="450">
              <a:latin typeface="Arial"/>
              <a:cs typeface="Arial"/>
            </a:endParaRPr>
          </a:p>
          <a:p>
            <a:pPr marL="12700">
              <a:lnSpc>
                <a:spcPts val="390"/>
              </a:lnSpc>
            </a:pPr>
            <a:r>
              <a:rPr sz="450" spc="10" dirty="0">
                <a:solidFill>
                  <a:srgbClr val="00CD00"/>
                </a:solidFill>
                <a:latin typeface="Arial"/>
                <a:cs typeface="Arial"/>
              </a:rPr>
              <a:t>Ford Pantera</a:t>
            </a:r>
            <a:r>
              <a:rPr sz="450" spc="-20" dirty="0">
                <a:solidFill>
                  <a:srgbClr val="00CD00"/>
                </a:solidFill>
                <a:latin typeface="Arial"/>
                <a:cs typeface="Arial"/>
              </a:rPr>
              <a:t> </a:t>
            </a:r>
            <a:r>
              <a:rPr sz="450" spc="15" dirty="0">
                <a:solidFill>
                  <a:srgbClr val="00CD00"/>
                </a:solidFill>
                <a:latin typeface="Arial"/>
                <a:cs typeface="Arial"/>
              </a:rPr>
              <a:t>L</a:t>
            </a:r>
            <a:endParaRPr sz="450">
              <a:latin typeface="Arial"/>
              <a:cs typeface="Arial"/>
            </a:endParaRPr>
          </a:p>
          <a:p>
            <a:pPr marL="12700">
              <a:lnSpc>
                <a:spcPts val="390"/>
              </a:lnSpc>
            </a:pPr>
            <a:r>
              <a:rPr sz="450" spc="15" dirty="0">
                <a:solidFill>
                  <a:srgbClr val="00CD00"/>
                </a:solidFill>
                <a:latin typeface="Arial"/>
                <a:cs typeface="Arial"/>
              </a:rPr>
              <a:t>Dodge</a:t>
            </a:r>
            <a:r>
              <a:rPr sz="450" spc="-10" dirty="0">
                <a:solidFill>
                  <a:srgbClr val="00CD00"/>
                </a:solidFill>
                <a:latin typeface="Arial"/>
                <a:cs typeface="Arial"/>
              </a:rPr>
              <a:t> </a:t>
            </a:r>
            <a:r>
              <a:rPr sz="450" spc="10" dirty="0">
                <a:solidFill>
                  <a:srgbClr val="00CD00"/>
                </a:solidFill>
                <a:latin typeface="Arial"/>
                <a:cs typeface="Arial"/>
              </a:rPr>
              <a:t>Challenger</a:t>
            </a:r>
            <a:endParaRPr sz="450">
              <a:latin typeface="Arial"/>
              <a:cs typeface="Arial"/>
            </a:endParaRPr>
          </a:p>
          <a:p>
            <a:pPr marL="12700">
              <a:lnSpc>
                <a:spcPts val="390"/>
              </a:lnSpc>
            </a:pPr>
            <a:r>
              <a:rPr sz="450" spc="20" dirty="0">
                <a:solidFill>
                  <a:srgbClr val="00CD00"/>
                </a:solidFill>
                <a:latin typeface="Arial"/>
                <a:cs typeface="Arial"/>
              </a:rPr>
              <a:t>AMC</a:t>
            </a:r>
            <a:r>
              <a:rPr sz="450" spc="-5" dirty="0">
                <a:solidFill>
                  <a:srgbClr val="00CD00"/>
                </a:solidFill>
                <a:latin typeface="Arial"/>
                <a:cs typeface="Arial"/>
              </a:rPr>
              <a:t> </a:t>
            </a:r>
            <a:r>
              <a:rPr sz="450" spc="5" dirty="0">
                <a:solidFill>
                  <a:srgbClr val="00CD00"/>
                </a:solidFill>
                <a:latin typeface="Arial"/>
                <a:cs typeface="Arial"/>
              </a:rPr>
              <a:t>Javelin</a:t>
            </a:r>
            <a:endParaRPr sz="450">
              <a:latin typeface="Arial"/>
              <a:cs typeface="Arial"/>
            </a:endParaRPr>
          </a:p>
          <a:p>
            <a:pPr marL="12700">
              <a:lnSpc>
                <a:spcPts val="390"/>
              </a:lnSpc>
            </a:pPr>
            <a:r>
              <a:rPr sz="450" spc="15" dirty="0">
                <a:solidFill>
                  <a:srgbClr val="00CD00"/>
                </a:solidFill>
                <a:latin typeface="Arial"/>
                <a:cs typeface="Arial"/>
              </a:rPr>
              <a:t>Merc</a:t>
            </a:r>
            <a:r>
              <a:rPr sz="450" spc="-70" dirty="0">
                <a:solidFill>
                  <a:srgbClr val="00CD00"/>
                </a:solidFill>
                <a:latin typeface="Arial"/>
                <a:cs typeface="Arial"/>
              </a:rPr>
              <a:t> </a:t>
            </a:r>
            <a:r>
              <a:rPr sz="450" spc="15" dirty="0">
                <a:solidFill>
                  <a:srgbClr val="00CD00"/>
                </a:solidFill>
                <a:latin typeface="Arial"/>
                <a:cs typeface="Arial"/>
              </a:rPr>
              <a:t>450SLC</a:t>
            </a:r>
            <a:endParaRPr sz="450">
              <a:latin typeface="Arial"/>
              <a:cs typeface="Arial"/>
            </a:endParaRPr>
          </a:p>
          <a:p>
            <a:pPr marL="12700">
              <a:lnSpc>
                <a:spcPts val="390"/>
              </a:lnSpc>
            </a:pPr>
            <a:r>
              <a:rPr sz="450" spc="10" dirty="0">
                <a:solidFill>
                  <a:srgbClr val="00CD00"/>
                </a:solidFill>
                <a:latin typeface="Arial"/>
                <a:cs typeface="Arial"/>
              </a:rPr>
              <a:t>Maserati</a:t>
            </a:r>
            <a:r>
              <a:rPr sz="450" spc="-65" dirty="0">
                <a:solidFill>
                  <a:srgbClr val="00CD00"/>
                </a:solidFill>
                <a:latin typeface="Arial"/>
                <a:cs typeface="Arial"/>
              </a:rPr>
              <a:t> </a:t>
            </a:r>
            <a:r>
              <a:rPr sz="450" spc="15" dirty="0">
                <a:solidFill>
                  <a:srgbClr val="00CD00"/>
                </a:solidFill>
                <a:latin typeface="Arial"/>
                <a:cs typeface="Arial"/>
              </a:rPr>
              <a:t>Bora</a:t>
            </a:r>
            <a:endParaRPr sz="450">
              <a:latin typeface="Arial"/>
              <a:cs typeface="Arial"/>
            </a:endParaRPr>
          </a:p>
          <a:p>
            <a:pPr marL="12700">
              <a:lnSpc>
                <a:spcPts val="390"/>
              </a:lnSpc>
            </a:pPr>
            <a:r>
              <a:rPr sz="450" spc="10" dirty="0">
                <a:solidFill>
                  <a:srgbClr val="00CD00"/>
                </a:solidFill>
                <a:latin typeface="Arial"/>
                <a:cs typeface="Arial"/>
              </a:rPr>
              <a:t>Chrysler</a:t>
            </a:r>
            <a:r>
              <a:rPr sz="450" spc="-5" dirty="0">
                <a:solidFill>
                  <a:srgbClr val="00CD00"/>
                </a:solidFill>
                <a:latin typeface="Arial"/>
                <a:cs typeface="Arial"/>
              </a:rPr>
              <a:t> </a:t>
            </a:r>
            <a:r>
              <a:rPr sz="450" spc="10" dirty="0">
                <a:solidFill>
                  <a:srgbClr val="00CD00"/>
                </a:solidFill>
                <a:latin typeface="Arial"/>
                <a:cs typeface="Arial"/>
              </a:rPr>
              <a:t>Imperial</a:t>
            </a:r>
            <a:endParaRPr sz="450">
              <a:latin typeface="Arial"/>
              <a:cs typeface="Arial"/>
            </a:endParaRPr>
          </a:p>
          <a:p>
            <a:pPr marL="12700">
              <a:lnSpc>
                <a:spcPts val="390"/>
              </a:lnSpc>
            </a:pPr>
            <a:r>
              <a:rPr sz="450" spc="15" dirty="0">
                <a:solidFill>
                  <a:srgbClr val="00CD00"/>
                </a:solidFill>
                <a:latin typeface="Arial"/>
                <a:cs typeface="Arial"/>
              </a:rPr>
              <a:t>Duster</a:t>
            </a:r>
            <a:r>
              <a:rPr sz="450" spc="-5" dirty="0">
                <a:solidFill>
                  <a:srgbClr val="00CD00"/>
                </a:solidFill>
                <a:latin typeface="Arial"/>
                <a:cs typeface="Arial"/>
              </a:rPr>
              <a:t> </a:t>
            </a:r>
            <a:r>
              <a:rPr sz="450" spc="15" dirty="0">
                <a:solidFill>
                  <a:srgbClr val="00CD00"/>
                </a:solidFill>
                <a:latin typeface="Arial"/>
                <a:cs typeface="Arial"/>
              </a:rPr>
              <a:t>360</a:t>
            </a:r>
            <a:endParaRPr sz="450">
              <a:latin typeface="Arial"/>
              <a:cs typeface="Arial"/>
            </a:endParaRPr>
          </a:p>
          <a:p>
            <a:pPr marL="12700">
              <a:lnSpc>
                <a:spcPts val="390"/>
              </a:lnSpc>
            </a:pPr>
            <a:r>
              <a:rPr sz="450" spc="15" dirty="0">
                <a:solidFill>
                  <a:srgbClr val="00CD00"/>
                </a:solidFill>
                <a:latin typeface="Arial"/>
                <a:cs typeface="Arial"/>
              </a:rPr>
              <a:t>Camaro</a:t>
            </a:r>
            <a:r>
              <a:rPr sz="450" spc="-5" dirty="0">
                <a:solidFill>
                  <a:srgbClr val="00CD00"/>
                </a:solidFill>
                <a:latin typeface="Arial"/>
                <a:cs typeface="Arial"/>
              </a:rPr>
              <a:t> </a:t>
            </a:r>
            <a:r>
              <a:rPr sz="450" spc="15" dirty="0">
                <a:solidFill>
                  <a:srgbClr val="00CD00"/>
                </a:solidFill>
                <a:latin typeface="Arial"/>
                <a:cs typeface="Arial"/>
              </a:rPr>
              <a:t>Z28</a:t>
            </a:r>
            <a:endParaRPr sz="450">
              <a:latin typeface="Arial"/>
              <a:cs typeface="Arial"/>
            </a:endParaRPr>
          </a:p>
          <a:p>
            <a:pPr marL="12700" marR="5080">
              <a:lnSpc>
                <a:spcPct val="72600"/>
              </a:lnSpc>
              <a:spcBef>
                <a:spcPts val="75"/>
              </a:spcBef>
            </a:pPr>
            <a:r>
              <a:rPr sz="450" spc="10" dirty="0">
                <a:solidFill>
                  <a:srgbClr val="00CD00"/>
                </a:solidFill>
                <a:latin typeface="Arial"/>
                <a:cs typeface="Arial"/>
              </a:rPr>
              <a:t>Lincoln</a:t>
            </a:r>
            <a:r>
              <a:rPr sz="450" spc="-20" dirty="0">
                <a:solidFill>
                  <a:srgbClr val="00CD00"/>
                </a:solidFill>
                <a:latin typeface="Arial"/>
                <a:cs typeface="Arial"/>
              </a:rPr>
              <a:t> </a:t>
            </a:r>
            <a:r>
              <a:rPr sz="450" spc="10" dirty="0">
                <a:solidFill>
                  <a:srgbClr val="00CD00"/>
                </a:solidFill>
                <a:latin typeface="Arial"/>
                <a:cs typeface="Arial"/>
              </a:rPr>
              <a:t>Continental  Cadillac</a:t>
            </a:r>
            <a:r>
              <a:rPr sz="450" spc="-50" dirty="0">
                <a:solidFill>
                  <a:srgbClr val="00CD00"/>
                </a:solidFill>
                <a:latin typeface="Arial"/>
                <a:cs typeface="Arial"/>
              </a:rPr>
              <a:t> </a:t>
            </a:r>
            <a:r>
              <a:rPr sz="450" spc="15" dirty="0">
                <a:solidFill>
                  <a:srgbClr val="00CD00"/>
                </a:solidFill>
                <a:latin typeface="Arial"/>
                <a:cs typeface="Arial"/>
              </a:rPr>
              <a:t>Fleetwood</a:t>
            </a:r>
            <a:endParaRPr sz="450">
              <a:latin typeface="Arial"/>
              <a:cs typeface="Arial"/>
            </a:endParaRPr>
          </a:p>
        </p:txBody>
      </p:sp>
      <p:sp>
        <p:nvSpPr>
          <p:cNvPr id="5" name="object 5"/>
          <p:cNvSpPr/>
          <p:nvPr/>
        </p:nvSpPr>
        <p:spPr>
          <a:xfrm>
            <a:off x="1069701" y="2967576"/>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6" name="object 6"/>
          <p:cNvSpPr/>
          <p:nvPr/>
        </p:nvSpPr>
        <p:spPr>
          <a:xfrm>
            <a:off x="1069701" y="2917867"/>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7" name="object 7"/>
          <p:cNvSpPr/>
          <p:nvPr/>
        </p:nvSpPr>
        <p:spPr>
          <a:xfrm>
            <a:off x="1069701" y="2868108"/>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8" name="object 8"/>
          <p:cNvSpPr/>
          <p:nvPr/>
        </p:nvSpPr>
        <p:spPr>
          <a:xfrm>
            <a:off x="1069701" y="2818348"/>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9" name="object 9"/>
          <p:cNvSpPr/>
          <p:nvPr/>
        </p:nvSpPr>
        <p:spPr>
          <a:xfrm>
            <a:off x="1069701" y="2768640"/>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0" name="object 10"/>
          <p:cNvSpPr/>
          <p:nvPr/>
        </p:nvSpPr>
        <p:spPr>
          <a:xfrm>
            <a:off x="1069701" y="2718880"/>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1" name="object 11"/>
          <p:cNvSpPr/>
          <p:nvPr/>
        </p:nvSpPr>
        <p:spPr>
          <a:xfrm>
            <a:off x="1069701" y="2669121"/>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2" name="object 12"/>
          <p:cNvSpPr/>
          <p:nvPr/>
        </p:nvSpPr>
        <p:spPr>
          <a:xfrm>
            <a:off x="1069701" y="2619412"/>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3" name="object 13"/>
          <p:cNvSpPr/>
          <p:nvPr/>
        </p:nvSpPr>
        <p:spPr>
          <a:xfrm>
            <a:off x="1069701" y="2569653"/>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4" name="object 14"/>
          <p:cNvSpPr/>
          <p:nvPr/>
        </p:nvSpPr>
        <p:spPr>
          <a:xfrm>
            <a:off x="1069701" y="2519894"/>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5" name="object 15"/>
          <p:cNvSpPr/>
          <p:nvPr/>
        </p:nvSpPr>
        <p:spPr>
          <a:xfrm>
            <a:off x="1069701" y="2470134"/>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6" name="object 16"/>
          <p:cNvSpPr/>
          <p:nvPr/>
        </p:nvSpPr>
        <p:spPr>
          <a:xfrm>
            <a:off x="1069701" y="2420426"/>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7" name="object 17"/>
          <p:cNvSpPr/>
          <p:nvPr/>
        </p:nvSpPr>
        <p:spPr>
          <a:xfrm>
            <a:off x="1069701" y="2370666"/>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8" name="object 18"/>
          <p:cNvSpPr/>
          <p:nvPr/>
        </p:nvSpPr>
        <p:spPr>
          <a:xfrm>
            <a:off x="1069701" y="2320907"/>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19" name="object 19"/>
          <p:cNvSpPr/>
          <p:nvPr/>
        </p:nvSpPr>
        <p:spPr>
          <a:xfrm>
            <a:off x="1069701" y="2171680"/>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0" name="object 20"/>
          <p:cNvSpPr/>
          <p:nvPr/>
        </p:nvSpPr>
        <p:spPr>
          <a:xfrm>
            <a:off x="1069701" y="2121971"/>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1" name="object 21"/>
          <p:cNvSpPr/>
          <p:nvPr/>
        </p:nvSpPr>
        <p:spPr>
          <a:xfrm>
            <a:off x="1069701" y="2072212"/>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2" name="object 22"/>
          <p:cNvSpPr/>
          <p:nvPr/>
        </p:nvSpPr>
        <p:spPr>
          <a:xfrm>
            <a:off x="1069701" y="2022452"/>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3" name="object 23"/>
          <p:cNvSpPr/>
          <p:nvPr/>
        </p:nvSpPr>
        <p:spPr>
          <a:xfrm>
            <a:off x="1069701" y="1972744"/>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4" name="object 24"/>
          <p:cNvSpPr/>
          <p:nvPr/>
        </p:nvSpPr>
        <p:spPr>
          <a:xfrm>
            <a:off x="1069701" y="1922984"/>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5" name="object 25"/>
          <p:cNvSpPr/>
          <p:nvPr/>
        </p:nvSpPr>
        <p:spPr>
          <a:xfrm>
            <a:off x="1069701" y="1873225"/>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6" name="object 26"/>
          <p:cNvSpPr/>
          <p:nvPr/>
        </p:nvSpPr>
        <p:spPr>
          <a:xfrm>
            <a:off x="1069701" y="1723997"/>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7" name="object 27"/>
          <p:cNvSpPr/>
          <p:nvPr/>
        </p:nvSpPr>
        <p:spPr>
          <a:xfrm>
            <a:off x="1069701" y="1674289"/>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8" name="object 28"/>
          <p:cNvSpPr/>
          <p:nvPr/>
        </p:nvSpPr>
        <p:spPr>
          <a:xfrm>
            <a:off x="1069701" y="1624529"/>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29" name="object 29"/>
          <p:cNvSpPr/>
          <p:nvPr/>
        </p:nvSpPr>
        <p:spPr>
          <a:xfrm>
            <a:off x="1069701" y="1574770"/>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30" name="object 30"/>
          <p:cNvSpPr/>
          <p:nvPr/>
        </p:nvSpPr>
        <p:spPr>
          <a:xfrm>
            <a:off x="1069701" y="1525011"/>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31" name="object 31"/>
          <p:cNvSpPr/>
          <p:nvPr/>
        </p:nvSpPr>
        <p:spPr>
          <a:xfrm>
            <a:off x="1069701" y="1475302"/>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32" name="object 32"/>
          <p:cNvSpPr/>
          <p:nvPr/>
        </p:nvSpPr>
        <p:spPr>
          <a:xfrm>
            <a:off x="1069701" y="1425543"/>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33" name="object 33"/>
          <p:cNvSpPr/>
          <p:nvPr/>
        </p:nvSpPr>
        <p:spPr>
          <a:xfrm>
            <a:off x="1069701" y="1375783"/>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34" name="object 34"/>
          <p:cNvSpPr/>
          <p:nvPr/>
        </p:nvSpPr>
        <p:spPr>
          <a:xfrm>
            <a:off x="1069701" y="1326075"/>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35" name="object 35"/>
          <p:cNvSpPr/>
          <p:nvPr/>
        </p:nvSpPr>
        <p:spPr>
          <a:xfrm>
            <a:off x="1069701" y="1276315"/>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36" name="object 36"/>
          <p:cNvSpPr/>
          <p:nvPr/>
        </p:nvSpPr>
        <p:spPr>
          <a:xfrm>
            <a:off x="1069701" y="1226556"/>
            <a:ext cx="2799715" cy="0"/>
          </a:xfrm>
          <a:custGeom>
            <a:avLst/>
            <a:gdLst/>
            <a:ahLst/>
            <a:cxnLst/>
            <a:rect l="l" t="t" r="r" b="b"/>
            <a:pathLst>
              <a:path w="2799715">
                <a:moveTo>
                  <a:pt x="0" y="0"/>
                </a:moveTo>
                <a:lnTo>
                  <a:pt x="2799704" y="0"/>
                </a:lnTo>
              </a:path>
            </a:pathLst>
          </a:custGeom>
          <a:ln w="3815">
            <a:solidFill>
              <a:srgbClr val="BEBEBE"/>
            </a:solidFill>
            <a:prstDash val="dot"/>
          </a:ln>
        </p:spPr>
        <p:txBody>
          <a:bodyPr wrap="square" lIns="0" tIns="0" rIns="0" bIns="0" rtlCol="0"/>
          <a:lstStyle/>
          <a:p>
            <a:endParaRPr/>
          </a:p>
        </p:txBody>
      </p:sp>
      <p:sp>
        <p:nvSpPr>
          <p:cNvPr id="37" name="object 37"/>
          <p:cNvSpPr/>
          <p:nvPr/>
        </p:nvSpPr>
        <p:spPr>
          <a:xfrm>
            <a:off x="1159655" y="2953838"/>
            <a:ext cx="27940" cy="27940"/>
          </a:xfrm>
          <a:custGeom>
            <a:avLst/>
            <a:gdLst/>
            <a:ahLst/>
            <a:cxnLst/>
            <a:rect l="l" t="t" r="r" b="b"/>
            <a:pathLst>
              <a:path w="27940" h="27939">
                <a:moveTo>
                  <a:pt x="21267" y="0"/>
                </a:moveTo>
                <a:lnTo>
                  <a:pt x="6156" y="0"/>
                </a:lnTo>
                <a:lnTo>
                  <a:pt x="0" y="6207"/>
                </a:lnTo>
                <a:lnTo>
                  <a:pt x="0" y="21318"/>
                </a:lnTo>
                <a:lnTo>
                  <a:pt x="6156" y="27474"/>
                </a:lnTo>
                <a:lnTo>
                  <a:pt x="21267" y="27474"/>
                </a:lnTo>
                <a:lnTo>
                  <a:pt x="27474" y="21318"/>
                </a:lnTo>
                <a:lnTo>
                  <a:pt x="27474" y="6207"/>
                </a:lnTo>
                <a:lnTo>
                  <a:pt x="21267" y="0"/>
                </a:lnTo>
                <a:close/>
              </a:path>
            </a:pathLst>
          </a:custGeom>
          <a:solidFill>
            <a:srgbClr val="00CD00"/>
          </a:solidFill>
        </p:spPr>
        <p:txBody>
          <a:bodyPr wrap="square" lIns="0" tIns="0" rIns="0" bIns="0" rtlCol="0"/>
          <a:lstStyle/>
          <a:p>
            <a:endParaRPr/>
          </a:p>
        </p:txBody>
      </p:sp>
      <p:sp>
        <p:nvSpPr>
          <p:cNvPr id="38" name="object 38"/>
          <p:cNvSpPr/>
          <p:nvPr/>
        </p:nvSpPr>
        <p:spPr>
          <a:xfrm>
            <a:off x="1159655" y="2904130"/>
            <a:ext cx="27940" cy="27940"/>
          </a:xfrm>
          <a:custGeom>
            <a:avLst/>
            <a:gdLst/>
            <a:ahLst/>
            <a:cxnLst/>
            <a:rect l="l" t="t" r="r" b="b"/>
            <a:pathLst>
              <a:path w="27940" h="27939">
                <a:moveTo>
                  <a:pt x="21267" y="0"/>
                </a:moveTo>
                <a:lnTo>
                  <a:pt x="6156" y="0"/>
                </a:lnTo>
                <a:lnTo>
                  <a:pt x="0" y="6156"/>
                </a:lnTo>
                <a:lnTo>
                  <a:pt x="0" y="21267"/>
                </a:lnTo>
                <a:lnTo>
                  <a:pt x="6156" y="27474"/>
                </a:lnTo>
                <a:lnTo>
                  <a:pt x="21267" y="27474"/>
                </a:lnTo>
                <a:lnTo>
                  <a:pt x="27474" y="21267"/>
                </a:lnTo>
                <a:lnTo>
                  <a:pt x="27474" y="6156"/>
                </a:lnTo>
                <a:lnTo>
                  <a:pt x="21267" y="0"/>
                </a:lnTo>
                <a:close/>
              </a:path>
            </a:pathLst>
          </a:custGeom>
          <a:solidFill>
            <a:srgbClr val="00CD00"/>
          </a:solidFill>
        </p:spPr>
        <p:txBody>
          <a:bodyPr wrap="square" lIns="0" tIns="0" rIns="0" bIns="0" rtlCol="0"/>
          <a:lstStyle/>
          <a:p>
            <a:endParaRPr/>
          </a:p>
        </p:txBody>
      </p:sp>
      <p:sp>
        <p:nvSpPr>
          <p:cNvPr id="39" name="object 39"/>
          <p:cNvSpPr/>
          <p:nvPr/>
        </p:nvSpPr>
        <p:spPr>
          <a:xfrm>
            <a:off x="1479530" y="2854370"/>
            <a:ext cx="27940" cy="27940"/>
          </a:xfrm>
          <a:custGeom>
            <a:avLst/>
            <a:gdLst/>
            <a:ahLst/>
            <a:cxnLst/>
            <a:rect l="l" t="t" r="r" b="b"/>
            <a:pathLst>
              <a:path w="27940" h="27939">
                <a:moveTo>
                  <a:pt x="21318" y="0"/>
                </a:moveTo>
                <a:lnTo>
                  <a:pt x="6207" y="0"/>
                </a:lnTo>
                <a:lnTo>
                  <a:pt x="0" y="6156"/>
                </a:lnTo>
                <a:lnTo>
                  <a:pt x="0" y="21267"/>
                </a:lnTo>
                <a:lnTo>
                  <a:pt x="6207" y="27474"/>
                </a:lnTo>
                <a:lnTo>
                  <a:pt x="21318" y="27474"/>
                </a:lnTo>
                <a:lnTo>
                  <a:pt x="27474" y="21267"/>
                </a:lnTo>
                <a:lnTo>
                  <a:pt x="27474" y="6156"/>
                </a:lnTo>
                <a:lnTo>
                  <a:pt x="21318" y="0"/>
                </a:lnTo>
                <a:close/>
              </a:path>
            </a:pathLst>
          </a:custGeom>
          <a:solidFill>
            <a:srgbClr val="00CD00"/>
          </a:solidFill>
        </p:spPr>
        <p:txBody>
          <a:bodyPr wrap="square" lIns="0" tIns="0" rIns="0" bIns="0" rtlCol="0"/>
          <a:lstStyle/>
          <a:p>
            <a:endParaRPr/>
          </a:p>
        </p:txBody>
      </p:sp>
      <p:sp>
        <p:nvSpPr>
          <p:cNvPr id="40" name="object 40"/>
          <p:cNvSpPr/>
          <p:nvPr/>
        </p:nvSpPr>
        <p:spPr>
          <a:xfrm>
            <a:off x="1589885" y="2804611"/>
            <a:ext cx="27940" cy="27940"/>
          </a:xfrm>
          <a:custGeom>
            <a:avLst/>
            <a:gdLst/>
            <a:ahLst/>
            <a:cxnLst/>
            <a:rect l="l" t="t" r="r" b="b"/>
            <a:pathLst>
              <a:path w="27940" h="27939">
                <a:moveTo>
                  <a:pt x="21267" y="0"/>
                </a:moveTo>
                <a:lnTo>
                  <a:pt x="6156" y="0"/>
                </a:lnTo>
                <a:lnTo>
                  <a:pt x="0" y="6207"/>
                </a:lnTo>
                <a:lnTo>
                  <a:pt x="0" y="21318"/>
                </a:lnTo>
                <a:lnTo>
                  <a:pt x="6156" y="27474"/>
                </a:lnTo>
                <a:lnTo>
                  <a:pt x="21267" y="27474"/>
                </a:lnTo>
                <a:lnTo>
                  <a:pt x="27474" y="21318"/>
                </a:lnTo>
                <a:lnTo>
                  <a:pt x="27474" y="6207"/>
                </a:lnTo>
                <a:lnTo>
                  <a:pt x="21267" y="0"/>
                </a:lnTo>
                <a:close/>
              </a:path>
            </a:pathLst>
          </a:custGeom>
          <a:solidFill>
            <a:srgbClr val="00CD00"/>
          </a:solidFill>
        </p:spPr>
        <p:txBody>
          <a:bodyPr wrap="square" lIns="0" tIns="0" rIns="0" bIns="0" rtlCol="0"/>
          <a:lstStyle/>
          <a:p>
            <a:endParaRPr/>
          </a:p>
        </p:txBody>
      </p:sp>
      <p:sp>
        <p:nvSpPr>
          <p:cNvPr id="41" name="object 41"/>
          <p:cNvSpPr/>
          <p:nvPr/>
        </p:nvSpPr>
        <p:spPr>
          <a:xfrm>
            <a:off x="1633997" y="2754902"/>
            <a:ext cx="27940" cy="27940"/>
          </a:xfrm>
          <a:custGeom>
            <a:avLst/>
            <a:gdLst/>
            <a:ahLst/>
            <a:cxnLst/>
            <a:rect l="l" t="t" r="r" b="b"/>
            <a:pathLst>
              <a:path w="27939" h="27939">
                <a:moveTo>
                  <a:pt x="21267" y="0"/>
                </a:moveTo>
                <a:lnTo>
                  <a:pt x="6156" y="0"/>
                </a:lnTo>
                <a:lnTo>
                  <a:pt x="0" y="6156"/>
                </a:lnTo>
                <a:lnTo>
                  <a:pt x="0" y="21267"/>
                </a:lnTo>
                <a:lnTo>
                  <a:pt x="6156" y="27474"/>
                </a:lnTo>
                <a:lnTo>
                  <a:pt x="21267" y="27474"/>
                </a:lnTo>
                <a:lnTo>
                  <a:pt x="27474" y="21267"/>
                </a:lnTo>
                <a:lnTo>
                  <a:pt x="27474" y="6156"/>
                </a:lnTo>
                <a:lnTo>
                  <a:pt x="21267" y="0"/>
                </a:lnTo>
                <a:close/>
              </a:path>
            </a:pathLst>
          </a:custGeom>
          <a:solidFill>
            <a:srgbClr val="00CD00"/>
          </a:solidFill>
        </p:spPr>
        <p:txBody>
          <a:bodyPr wrap="square" lIns="0" tIns="0" rIns="0" bIns="0" rtlCol="0"/>
          <a:lstStyle/>
          <a:p>
            <a:endParaRPr/>
          </a:p>
        </p:txBody>
      </p:sp>
      <p:sp>
        <p:nvSpPr>
          <p:cNvPr id="42" name="object 42"/>
          <p:cNvSpPr/>
          <p:nvPr/>
        </p:nvSpPr>
        <p:spPr>
          <a:xfrm>
            <a:off x="1667069" y="2705143"/>
            <a:ext cx="27940" cy="27940"/>
          </a:xfrm>
          <a:custGeom>
            <a:avLst/>
            <a:gdLst/>
            <a:ahLst/>
            <a:cxnLst/>
            <a:rect l="l" t="t" r="r" b="b"/>
            <a:pathLst>
              <a:path w="27939" h="27939">
                <a:moveTo>
                  <a:pt x="21318" y="0"/>
                </a:moveTo>
                <a:lnTo>
                  <a:pt x="6207" y="0"/>
                </a:lnTo>
                <a:lnTo>
                  <a:pt x="0" y="6156"/>
                </a:lnTo>
                <a:lnTo>
                  <a:pt x="0" y="21267"/>
                </a:lnTo>
                <a:lnTo>
                  <a:pt x="6207" y="27474"/>
                </a:lnTo>
                <a:lnTo>
                  <a:pt x="21318" y="27474"/>
                </a:lnTo>
                <a:lnTo>
                  <a:pt x="27474" y="21267"/>
                </a:lnTo>
                <a:lnTo>
                  <a:pt x="27474" y="6156"/>
                </a:lnTo>
                <a:lnTo>
                  <a:pt x="21318" y="0"/>
                </a:lnTo>
                <a:close/>
              </a:path>
            </a:pathLst>
          </a:custGeom>
          <a:solidFill>
            <a:srgbClr val="00CD00"/>
          </a:solidFill>
        </p:spPr>
        <p:txBody>
          <a:bodyPr wrap="square" lIns="0" tIns="0" rIns="0" bIns="0" rtlCol="0"/>
          <a:lstStyle/>
          <a:p>
            <a:endParaRPr/>
          </a:p>
        </p:txBody>
      </p:sp>
      <p:sp>
        <p:nvSpPr>
          <p:cNvPr id="43" name="object 43"/>
          <p:cNvSpPr/>
          <p:nvPr/>
        </p:nvSpPr>
        <p:spPr>
          <a:xfrm>
            <a:off x="1689150" y="2655384"/>
            <a:ext cx="27940" cy="27940"/>
          </a:xfrm>
          <a:custGeom>
            <a:avLst/>
            <a:gdLst/>
            <a:ahLst/>
            <a:cxnLst/>
            <a:rect l="l" t="t" r="r" b="b"/>
            <a:pathLst>
              <a:path w="27939" h="27939">
                <a:moveTo>
                  <a:pt x="21267" y="0"/>
                </a:moveTo>
                <a:lnTo>
                  <a:pt x="6156" y="0"/>
                </a:lnTo>
                <a:lnTo>
                  <a:pt x="0" y="6207"/>
                </a:lnTo>
                <a:lnTo>
                  <a:pt x="0" y="21318"/>
                </a:lnTo>
                <a:lnTo>
                  <a:pt x="6156" y="27474"/>
                </a:lnTo>
                <a:lnTo>
                  <a:pt x="21267" y="27474"/>
                </a:lnTo>
                <a:lnTo>
                  <a:pt x="27474" y="21318"/>
                </a:lnTo>
                <a:lnTo>
                  <a:pt x="27474" y="6207"/>
                </a:lnTo>
                <a:lnTo>
                  <a:pt x="21267" y="0"/>
                </a:lnTo>
                <a:close/>
              </a:path>
            </a:pathLst>
          </a:custGeom>
          <a:solidFill>
            <a:srgbClr val="00CD00"/>
          </a:solidFill>
        </p:spPr>
        <p:txBody>
          <a:bodyPr wrap="square" lIns="0" tIns="0" rIns="0" bIns="0" rtlCol="0"/>
          <a:lstStyle/>
          <a:p>
            <a:endParaRPr/>
          </a:p>
        </p:txBody>
      </p:sp>
      <p:sp>
        <p:nvSpPr>
          <p:cNvPr id="44" name="object 44"/>
          <p:cNvSpPr/>
          <p:nvPr/>
        </p:nvSpPr>
        <p:spPr>
          <a:xfrm>
            <a:off x="1689150" y="2605675"/>
            <a:ext cx="27940" cy="27940"/>
          </a:xfrm>
          <a:custGeom>
            <a:avLst/>
            <a:gdLst/>
            <a:ahLst/>
            <a:cxnLst/>
            <a:rect l="l" t="t" r="r" b="b"/>
            <a:pathLst>
              <a:path w="27939" h="27939">
                <a:moveTo>
                  <a:pt x="21267" y="0"/>
                </a:moveTo>
                <a:lnTo>
                  <a:pt x="6156" y="0"/>
                </a:lnTo>
                <a:lnTo>
                  <a:pt x="0" y="6156"/>
                </a:lnTo>
                <a:lnTo>
                  <a:pt x="0" y="21267"/>
                </a:lnTo>
                <a:lnTo>
                  <a:pt x="6156" y="27474"/>
                </a:lnTo>
                <a:lnTo>
                  <a:pt x="21267" y="27474"/>
                </a:lnTo>
                <a:lnTo>
                  <a:pt x="27474" y="21267"/>
                </a:lnTo>
                <a:lnTo>
                  <a:pt x="27474" y="6156"/>
                </a:lnTo>
                <a:lnTo>
                  <a:pt x="21267" y="0"/>
                </a:lnTo>
                <a:close/>
              </a:path>
            </a:pathLst>
          </a:custGeom>
          <a:solidFill>
            <a:srgbClr val="00CD00"/>
          </a:solidFill>
        </p:spPr>
        <p:txBody>
          <a:bodyPr wrap="square" lIns="0" tIns="0" rIns="0" bIns="0" rtlCol="0"/>
          <a:lstStyle/>
          <a:p>
            <a:endParaRPr/>
          </a:p>
        </p:txBody>
      </p:sp>
      <p:sp>
        <p:nvSpPr>
          <p:cNvPr id="45" name="object 45"/>
          <p:cNvSpPr/>
          <p:nvPr/>
        </p:nvSpPr>
        <p:spPr>
          <a:xfrm>
            <a:off x="1722221" y="2555916"/>
            <a:ext cx="27940" cy="27940"/>
          </a:xfrm>
          <a:custGeom>
            <a:avLst/>
            <a:gdLst/>
            <a:ahLst/>
            <a:cxnLst/>
            <a:rect l="l" t="t" r="r" b="b"/>
            <a:pathLst>
              <a:path w="27939" h="27939">
                <a:moveTo>
                  <a:pt x="21318" y="0"/>
                </a:moveTo>
                <a:lnTo>
                  <a:pt x="6207" y="0"/>
                </a:lnTo>
                <a:lnTo>
                  <a:pt x="0" y="6156"/>
                </a:lnTo>
                <a:lnTo>
                  <a:pt x="0" y="21267"/>
                </a:lnTo>
                <a:lnTo>
                  <a:pt x="6207" y="27474"/>
                </a:lnTo>
                <a:lnTo>
                  <a:pt x="21318" y="27474"/>
                </a:lnTo>
                <a:lnTo>
                  <a:pt x="27474" y="21267"/>
                </a:lnTo>
                <a:lnTo>
                  <a:pt x="27474" y="6156"/>
                </a:lnTo>
                <a:lnTo>
                  <a:pt x="21318" y="0"/>
                </a:lnTo>
                <a:close/>
              </a:path>
            </a:pathLst>
          </a:custGeom>
          <a:solidFill>
            <a:srgbClr val="00CD00"/>
          </a:solidFill>
        </p:spPr>
        <p:txBody>
          <a:bodyPr wrap="square" lIns="0" tIns="0" rIns="0" bIns="0" rtlCol="0"/>
          <a:lstStyle/>
          <a:p>
            <a:endParaRPr/>
          </a:p>
        </p:txBody>
      </p:sp>
      <p:sp>
        <p:nvSpPr>
          <p:cNvPr id="46" name="object 46"/>
          <p:cNvSpPr/>
          <p:nvPr/>
        </p:nvSpPr>
        <p:spPr>
          <a:xfrm>
            <a:off x="1755343" y="2506156"/>
            <a:ext cx="27940" cy="27940"/>
          </a:xfrm>
          <a:custGeom>
            <a:avLst/>
            <a:gdLst/>
            <a:ahLst/>
            <a:cxnLst/>
            <a:rect l="l" t="t" r="r" b="b"/>
            <a:pathLst>
              <a:path w="27939" h="27939">
                <a:moveTo>
                  <a:pt x="21267" y="0"/>
                </a:moveTo>
                <a:lnTo>
                  <a:pt x="6156" y="0"/>
                </a:lnTo>
                <a:lnTo>
                  <a:pt x="0" y="6207"/>
                </a:lnTo>
                <a:lnTo>
                  <a:pt x="0" y="21318"/>
                </a:lnTo>
                <a:lnTo>
                  <a:pt x="6156" y="27474"/>
                </a:lnTo>
                <a:lnTo>
                  <a:pt x="21267" y="27474"/>
                </a:lnTo>
                <a:lnTo>
                  <a:pt x="27474" y="21318"/>
                </a:lnTo>
                <a:lnTo>
                  <a:pt x="27474" y="6207"/>
                </a:lnTo>
                <a:lnTo>
                  <a:pt x="21267" y="0"/>
                </a:lnTo>
                <a:close/>
              </a:path>
            </a:pathLst>
          </a:custGeom>
          <a:solidFill>
            <a:srgbClr val="00CD00"/>
          </a:solidFill>
        </p:spPr>
        <p:txBody>
          <a:bodyPr wrap="square" lIns="0" tIns="0" rIns="0" bIns="0" rtlCol="0"/>
          <a:lstStyle/>
          <a:p>
            <a:endParaRPr/>
          </a:p>
        </p:txBody>
      </p:sp>
      <p:sp>
        <p:nvSpPr>
          <p:cNvPr id="47" name="object 47"/>
          <p:cNvSpPr/>
          <p:nvPr/>
        </p:nvSpPr>
        <p:spPr>
          <a:xfrm>
            <a:off x="1821536" y="2456397"/>
            <a:ext cx="27940" cy="27940"/>
          </a:xfrm>
          <a:custGeom>
            <a:avLst/>
            <a:gdLst/>
            <a:ahLst/>
            <a:cxnLst/>
            <a:rect l="l" t="t" r="r" b="b"/>
            <a:pathLst>
              <a:path w="27939" h="27939">
                <a:moveTo>
                  <a:pt x="21267" y="0"/>
                </a:moveTo>
                <a:lnTo>
                  <a:pt x="6156" y="0"/>
                </a:lnTo>
                <a:lnTo>
                  <a:pt x="0" y="6207"/>
                </a:lnTo>
                <a:lnTo>
                  <a:pt x="0" y="21318"/>
                </a:lnTo>
                <a:lnTo>
                  <a:pt x="6156" y="27474"/>
                </a:lnTo>
                <a:lnTo>
                  <a:pt x="21267" y="27474"/>
                </a:lnTo>
                <a:lnTo>
                  <a:pt x="27474" y="21318"/>
                </a:lnTo>
                <a:lnTo>
                  <a:pt x="27474" y="6207"/>
                </a:lnTo>
                <a:lnTo>
                  <a:pt x="21267" y="0"/>
                </a:lnTo>
                <a:close/>
              </a:path>
            </a:pathLst>
          </a:custGeom>
          <a:solidFill>
            <a:srgbClr val="00CD00"/>
          </a:solidFill>
        </p:spPr>
        <p:txBody>
          <a:bodyPr wrap="square" lIns="0" tIns="0" rIns="0" bIns="0" rtlCol="0"/>
          <a:lstStyle/>
          <a:p>
            <a:endParaRPr/>
          </a:p>
        </p:txBody>
      </p:sp>
      <p:sp>
        <p:nvSpPr>
          <p:cNvPr id="48" name="object 48"/>
          <p:cNvSpPr/>
          <p:nvPr/>
        </p:nvSpPr>
        <p:spPr>
          <a:xfrm>
            <a:off x="1920801" y="2406688"/>
            <a:ext cx="27940" cy="27940"/>
          </a:xfrm>
          <a:custGeom>
            <a:avLst/>
            <a:gdLst/>
            <a:ahLst/>
            <a:cxnLst/>
            <a:rect l="l" t="t" r="r" b="b"/>
            <a:pathLst>
              <a:path w="27939" h="27939">
                <a:moveTo>
                  <a:pt x="21267" y="0"/>
                </a:moveTo>
                <a:lnTo>
                  <a:pt x="6156" y="0"/>
                </a:lnTo>
                <a:lnTo>
                  <a:pt x="0" y="6156"/>
                </a:lnTo>
                <a:lnTo>
                  <a:pt x="0" y="21267"/>
                </a:lnTo>
                <a:lnTo>
                  <a:pt x="6156" y="27474"/>
                </a:lnTo>
                <a:lnTo>
                  <a:pt x="21267" y="27474"/>
                </a:lnTo>
                <a:lnTo>
                  <a:pt x="27474" y="21267"/>
                </a:lnTo>
                <a:lnTo>
                  <a:pt x="27474" y="6156"/>
                </a:lnTo>
                <a:lnTo>
                  <a:pt x="21267" y="0"/>
                </a:lnTo>
                <a:close/>
              </a:path>
            </a:pathLst>
          </a:custGeom>
          <a:solidFill>
            <a:srgbClr val="00CD00"/>
          </a:solidFill>
        </p:spPr>
        <p:txBody>
          <a:bodyPr wrap="square" lIns="0" tIns="0" rIns="0" bIns="0" rtlCol="0"/>
          <a:lstStyle/>
          <a:p>
            <a:endParaRPr/>
          </a:p>
        </p:txBody>
      </p:sp>
      <p:sp>
        <p:nvSpPr>
          <p:cNvPr id="49" name="object 49"/>
          <p:cNvSpPr/>
          <p:nvPr/>
        </p:nvSpPr>
        <p:spPr>
          <a:xfrm>
            <a:off x="2075218" y="2356929"/>
            <a:ext cx="27940" cy="27940"/>
          </a:xfrm>
          <a:custGeom>
            <a:avLst/>
            <a:gdLst/>
            <a:ahLst/>
            <a:cxnLst/>
            <a:rect l="l" t="t" r="r" b="b"/>
            <a:pathLst>
              <a:path w="27939" h="27939">
                <a:moveTo>
                  <a:pt x="21318" y="0"/>
                </a:moveTo>
                <a:lnTo>
                  <a:pt x="6207" y="0"/>
                </a:lnTo>
                <a:lnTo>
                  <a:pt x="0" y="6207"/>
                </a:lnTo>
                <a:lnTo>
                  <a:pt x="0" y="21318"/>
                </a:lnTo>
                <a:lnTo>
                  <a:pt x="6207" y="27474"/>
                </a:lnTo>
                <a:lnTo>
                  <a:pt x="21318" y="27474"/>
                </a:lnTo>
                <a:lnTo>
                  <a:pt x="27474" y="21318"/>
                </a:lnTo>
                <a:lnTo>
                  <a:pt x="27474" y="6207"/>
                </a:lnTo>
                <a:lnTo>
                  <a:pt x="21318" y="0"/>
                </a:lnTo>
                <a:close/>
              </a:path>
            </a:pathLst>
          </a:custGeom>
          <a:solidFill>
            <a:srgbClr val="00CD00"/>
          </a:solidFill>
        </p:spPr>
        <p:txBody>
          <a:bodyPr wrap="square" lIns="0" tIns="0" rIns="0" bIns="0" rtlCol="0"/>
          <a:lstStyle/>
          <a:p>
            <a:endParaRPr/>
          </a:p>
        </p:txBody>
      </p:sp>
      <p:sp>
        <p:nvSpPr>
          <p:cNvPr id="50" name="object 50"/>
          <p:cNvSpPr/>
          <p:nvPr/>
        </p:nvSpPr>
        <p:spPr>
          <a:xfrm>
            <a:off x="2130370" y="2307170"/>
            <a:ext cx="27940" cy="27940"/>
          </a:xfrm>
          <a:custGeom>
            <a:avLst/>
            <a:gdLst/>
            <a:ahLst/>
            <a:cxnLst/>
            <a:rect l="l" t="t" r="r" b="b"/>
            <a:pathLst>
              <a:path w="27939" h="27939">
                <a:moveTo>
                  <a:pt x="21318" y="0"/>
                </a:moveTo>
                <a:lnTo>
                  <a:pt x="6207" y="0"/>
                </a:lnTo>
                <a:lnTo>
                  <a:pt x="0" y="6207"/>
                </a:lnTo>
                <a:lnTo>
                  <a:pt x="0" y="21318"/>
                </a:lnTo>
                <a:lnTo>
                  <a:pt x="6207" y="27474"/>
                </a:lnTo>
                <a:lnTo>
                  <a:pt x="21318" y="27474"/>
                </a:lnTo>
                <a:lnTo>
                  <a:pt x="27474" y="21318"/>
                </a:lnTo>
                <a:lnTo>
                  <a:pt x="27474" y="6207"/>
                </a:lnTo>
                <a:lnTo>
                  <a:pt x="21318" y="0"/>
                </a:lnTo>
                <a:close/>
              </a:path>
            </a:pathLst>
          </a:custGeom>
          <a:solidFill>
            <a:srgbClr val="00CD00"/>
          </a:solidFill>
        </p:spPr>
        <p:txBody>
          <a:bodyPr wrap="square" lIns="0" tIns="0" rIns="0" bIns="0" rtlCol="0"/>
          <a:lstStyle/>
          <a:p>
            <a:endParaRPr/>
          </a:p>
        </p:txBody>
      </p:sp>
      <p:sp>
        <p:nvSpPr>
          <p:cNvPr id="51" name="object 51"/>
          <p:cNvSpPr/>
          <p:nvPr/>
        </p:nvSpPr>
        <p:spPr>
          <a:xfrm>
            <a:off x="1975954" y="2157942"/>
            <a:ext cx="27940" cy="27940"/>
          </a:xfrm>
          <a:custGeom>
            <a:avLst/>
            <a:gdLst/>
            <a:ahLst/>
            <a:cxnLst/>
            <a:rect l="l" t="t" r="r" b="b"/>
            <a:pathLst>
              <a:path w="27939" h="27939">
                <a:moveTo>
                  <a:pt x="21318" y="0"/>
                </a:moveTo>
                <a:lnTo>
                  <a:pt x="6207" y="0"/>
                </a:lnTo>
                <a:lnTo>
                  <a:pt x="0" y="6207"/>
                </a:lnTo>
                <a:lnTo>
                  <a:pt x="0" y="21318"/>
                </a:lnTo>
                <a:lnTo>
                  <a:pt x="6207" y="27474"/>
                </a:lnTo>
                <a:lnTo>
                  <a:pt x="21318" y="27474"/>
                </a:lnTo>
                <a:lnTo>
                  <a:pt x="27474" y="21318"/>
                </a:lnTo>
                <a:lnTo>
                  <a:pt x="27474" y="6207"/>
                </a:lnTo>
                <a:lnTo>
                  <a:pt x="21318" y="0"/>
                </a:lnTo>
                <a:close/>
              </a:path>
            </a:pathLst>
          </a:custGeom>
          <a:solidFill>
            <a:srgbClr val="FF0000"/>
          </a:solidFill>
        </p:spPr>
        <p:txBody>
          <a:bodyPr wrap="square" lIns="0" tIns="0" rIns="0" bIns="0" rtlCol="0"/>
          <a:lstStyle/>
          <a:p>
            <a:endParaRPr/>
          </a:p>
        </p:txBody>
      </p:sp>
      <p:sp>
        <p:nvSpPr>
          <p:cNvPr id="52" name="object 52"/>
          <p:cNvSpPr/>
          <p:nvPr/>
        </p:nvSpPr>
        <p:spPr>
          <a:xfrm>
            <a:off x="2009025" y="2108234"/>
            <a:ext cx="27940" cy="27940"/>
          </a:xfrm>
          <a:custGeom>
            <a:avLst/>
            <a:gdLst/>
            <a:ahLst/>
            <a:cxnLst/>
            <a:rect l="l" t="t" r="r" b="b"/>
            <a:pathLst>
              <a:path w="27939" h="27939">
                <a:moveTo>
                  <a:pt x="21318" y="0"/>
                </a:moveTo>
                <a:lnTo>
                  <a:pt x="6207" y="0"/>
                </a:lnTo>
                <a:lnTo>
                  <a:pt x="0" y="6156"/>
                </a:lnTo>
                <a:lnTo>
                  <a:pt x="0" y="21267"/>
                </a:lnTo>
                <a:lnTo>
                  <a:pt x="6207" y="27474"/>
                </a:lnTo>
                <a:lnTo>
                  <a:pt x="21318" y="27474"/>
                </a:lnTo>
                <a:lnTo>
                  <a:pt x="27474" y="21267"/>
                </a:lnTo>
                <a:lnTo>
                  <a:pt x="27474" y="6156"/>
                </a:lnTo>
                <a:lnTo>
                  <a:pt x="21318" y="0"/>
                </a:lnTo>
                <a:close/>
              </a:path>
            </a:pathLst>
          </a:custGeom>
          <a:solidFill>
            <a:srgbClr val="FF0000"/>
          </a:solidFill>
        </p:spPr>
        <p:txBody>
          <a:bodyPr wrap="square" lIns="0" tIns="0" rIns="0" bIns="0" rtlCol="0"/>
          <a:lstStyle/>
          <a:p>
            <a:endParaRPr/>
          </a:p>
        </p:txBody>
      </p:sp>
      <p:sp>
        <p:nvSpPr>
          <p:cNvPr id="53" name="object 53"/>
          <p:cNvSpPr/>
          <p:nvPr/>
        </p:nvSpPr>
        <p:spPr>
          <a:xfrm>
            <a:off x="2130370" y="2058474"/>
            <a:ext cx="27940" cy="27940"/>
          </a:xfrm>
          <a:custGeom>
            <a:avLst/>
            <a:gdLst/>
            <a:ahLst/>
            <a:cxnLst/>
            <a:rect l="l" t="t" r="r" b="b"/>
            <a:pathLst>
              <a:path w="27939" h="27939">
                <a:moveTo>
                  <a:pt x="21318" y="0"/>
                </a:moveTo>
                <a:lnTo>
                  <a:pt x="6207" y="0"/>
                </a:lnTo>
                <a:lnTo>
                  <a:pt x="0" y="6156"/>
                </a:lnTo>
                <a:lnTo>
                  <a:pt x="0" y="21318"/>
                </a:lnTo>
                <a:lnTo>
                  <a:pt x="6207" y="27474"/>
                </a:lnTo>
                <a:lnTo>
                  <a:pt x="21318" y="27474"/>
                </a:lnTo>
                <a:lnTo>
                  <a:pt x="27474" y="21318"/>
                </a:lnTo>
                <a:lnTo>
                  <a:pt x="27474" y="6156"/>
                </a:lnTo>
                <a:lnTo>
                  <a:pt x="21318" y="0"/>
                </a:lnTo>
                <a:close/>
              </a:path>
            </a:pathLst>
          </a:custGeom>
          <a:solidFill>
            <a:srgbClr val="FF0000"/>
          </a:solidFill>
        </p:spPr>
        <p:txBody>
          <a:bodyPr wrap="square" lIns="0" tIns="0" rIns="0" bIns="0" rtlCol="0"/>
          <a:lstStyle/>
          <a:p>
            <a:endParaRPr/>
          </a:p>
        </p:txBody>
      </p:sp>
      <p:sp>
        <p:nvSpPr>
          <p:cNvPr id="54" name="object 54"/>
          <p:cNvSpPr/>
          <p:nvPr/>
        </p:nvSpPr>
        <p:spPr>
          <a:xfrm>
            <a:off x="2185523" y="2008715"/>
            <a:ext cx="27940" cy="27940"/>
          </a:xfrm>
          <a:custGeom>
            <a:avLst/>
            <a:gdLst/>
            <a:ahLst/>
            <a:cxnLst/>
            <a:rect l="l" t="t" r="r" b="b"/>
            <a:pathLst>
              <a:path w="27939" h="27939">
                <a:moveTo>
                  <a:pt x="21318" y="0"/>
                </a:moveTo>
                <a:lnTo>
                  <a:pt x="6207" y="0"/>
                </a:lnTo>
                <a:lnTo>
                  <a:pt x="0" y="6207"/>
                </a:lnTo>
                <a:lnTo>
                  <a:pt x="0" y="21318"/>
                </a:lnTo>
                <a:lnTo>
                  <a:pt x="6207" y="27474"/>
                </a:lnTo>
                <a:lnTo>
                  <a:pt x="21318" y="27474"/>
                </a:lnTo>
                <a:lnTo>
                  <a:pt x="27474" y="21318"/>
                </a:lnTo>
                <a:lnTo>
                  <a:pt x="27474" y="6207"/>
                </a:lnTo>
                <a:lnTo>
                  <a:pt x="21318" y="0"/>
                </a:lnTo>
                <a:close/>
              </a:path>
            </a:pathLst>
          </a:custGeom>
          <a:solidFill>
            <a:srgbClr val="FF0000"/>
          </a:solidFill>
        </p:spPr>
        <p:txBody>
          <a:bodyPr wrap="square" lIns="0" tIns="0" rIns="0" bIns="0" rtlCol="0"/>
          <a:lstStyle/>
          <a:p>
            <a:endParaRPr/>
          </a:p>
        </p:txBody>
      </p:sp>
      <p:sp>
        <p:nvSpPr>
          <p:cNvPr id="55" name="object 55"/>
          <p:cNvSpPr/>
          <p:nvPr/>
        </p:nvSpPr>
        <p:spPr>
          <a:xfrm>
            <a:off x="2328950" y="1959006"/>
            <a:ext cx="27940" cy="27940"/>
          </a:xfrm>
          <a:custGeom>
            <a:avLst/>
            <a:gdLst/>
            <a:ahLst/>
            <a:cxnLst/>
            <a:rect l="l" t="t" r="r" b="b"/>
            <a:pathLst>
              <a:path w="27939" h="27939">
                <a:moveTo>
                  <a:pt x="21318" y="0"/>
                </a:moveTo>
                <a:lnTo>
                  <a:pt x="6207" y="0"/>
                </a:lnTo>
                <a:lnTo>
                  <a:pt x="0" y="6156"/>
                </a:lnTo>
                <a:lnTo>
                  <a:pt x="0" y="21267"/>
                </a:lnTo>
                <a:lnTo>
                  <a:pt x="6207" y="27474"/>
                </a:lnTo>
                <a:lnTo>
                  <a:pt x="21318" y="27474"/>
                </a:lnTo>
                <a:lnTo>
                  <a:pt x="27474" y="21267"/>
                </a:lnTo>
                <a:lnTo>
                  <a:pt x="27474" y="6156"/>
                </a:lnTo>
                <a:lnTo>
                  <a:pt x="21318" y="0"/>
                </a:lnTo>
                <a:close/>
              </a:path>
            </a:pathLst>
          </a:custGeom>
          <a:solidFill>
            <a:srgbClr val="FF0000"/>
          </a:solidFill>
        </p:spPr>
        <p:txBody>
          <a:bodyPr wrap="square" lIns="0" tIns="0" rIns="0" bIns="0" rtlCol="0"/>
          <a:lstStyle/>
          <a:p>
            <a:endParaRPr/>
          </a:p>
        </p:txBody>
      </p:sp>
      <p:sp>
        <p:nvSpPr>
          <p:cNvPr id="56" name="object 56"/>
          <p:cNvSpPr/>
          <p:nvPr/>
        </p:nvSpPr>
        <p:spPr>
          <a:xfrm>
            <a:off x="2328950" y="1909247"/>
            <a:ext cx="27940" cy="27940"/>
          </a:xfrm>
          <a:custGeom>
            <a:avLst/>
            <a:gdLst/>
            <a:ahLst/>
            <a:cxnLst/>
            <a:rect l="l" t="t" r="r" b="b"/>
            <a:pathLst>
              <a:path w="27939" h="27939">
                <a:moveTo>
                  <a:pt x="21318" y="0"/>
                </a:moveTo>
                <a:lnTo>
                  <a:pt x="6207" y="0"/>
                </a:lnTo>
                <a:lnTo>
                  <a:pt x="0" y="6156"/>
                </a:lnTo>
                <a:lnTo>
                  <a:pt x="0" y="21267"/>
                </a:lnTo>
                <a:lnTo>
                  <a:pt x="6207" y="27474"/>
                </a:lnTo>
                <a:lnTo>
                  <a:pt x="21318" y="27474"/>
                </a:lnTo>
                <a:lnTo>
                  <a:pt x="27474" y="21267"/>
                </a:lnTo>
                <a:lnTo>
                  <a:pt x="27474" y="6156"/>
                </a:lnTo>
                <a:lnTo>
                  <a:pt x="21318" y="0"/>
                </a:lnTo>
                <a:close/>
              </a:path>
            </a:pathLst>
          </a:custGeom>
          <a:solidFill>
            <a:srgbClr val="FF0000"/>
          </a:solidFill>
        </p:spPr>
        <p:txBody>
          <a:bodyPr wrap="square" lIns="0" tIns="0" rIns="0" bIns="0" rtlCol="0"/>
          <a:lstStyle/>
          <a:p>
            <a:endParaRPr/>
          </a:p>
        </p:txBody>
      </p:sp>
      <p:sp>
        <p:nvSpPr>
          <p:cNvPr id="57" name="object 57"/>
          <p:cNvSpPr/>
          <p:nvPr/>
        </p:nvSpPr>
        <p:spPr>
          <a:xfrm>
            <a:off x="2373062" y="1859488"/>
            <a:ext cx="27940" cy="27940"/>
          </a:xfrm>
          <a:custGeom>
            <a:avLst/>
            <a:gdLst/>
            <a:ahLst/>
            <a:cxnLst/>
            <a:rect l="l" t="t" r="r" b="b"/>
            <a:pathLst>
              <a:path w="27939" h="27939">
                <a:moveTo>
                  <a:pt x="21318" y="0"/>
                </a:moveTo>
                <a:lnTo>
                  <a:pt x="6207" y="0"/>
                </a:lnTo>
                <a:lnTo>
                  <a:pt x="0" y="6207"/>
                </a:lnTo>
                <a:lnTo>
                  <a:pt x="0" y="21318"/>
                </a:lnTo>
                <a:lnTo>
                  <a:pt x="6207" y="27474"/>
                </a:lnTo>
                <a:lnTo>
                  <a:pt x="21318" y="27474"/>
                </a:lnTo>
                <a:lnTo>
                  <a:pt x="27474" y="21318"/>
                </a:lnTo>
                <a:lnTo>
                  <a:pt x="27474" y="6207"/>
                </a:lnTo>
                <a:lnTo>
                  <a:pt x="21318" y="0"/>
                </a:lnTo>
                <a:close/>
              </a:path>
            </a:pathLst>
          </a:custGeom>
          <a:solidFill>
            <a:srgbClr val="FF0000"/>
          </a:solidFill>
        </p:spPr>
        <p:txBody>
          <a:bodyPr wrap="square" lIns="0" tIns="0" rIns="0" bIns="0" rtlCol="0"/>
          <a:lstStyle/>
          <a:p>
            <a:endParaRPr/>
          </a:p>
        </p:txBody>
      </p:sp>
      <p:sp>
        <p:nvSpPr>
          <p:cNvPr id="58" name="object 58"/>
          <p:cNvSpPr/>
          <p:nvPr/>
        </p:nvSpPr>
        <p:spPr>
          <a:xfrm>
            <a:off x="2373062" y="1710260"/>
            <a:ext cx="27940" cy="27940"/>
          </a:xfrm>
          <a:custGeom>
            <a:avLst/>
            <a:gdLst/>
            <a:ahLst/>
            <a:cxnLst/>
            <a:rect l="l" t="t" r="r" b="b"/>
            <a:pathLst>
              <a:path w="27939" h="27939">
                <a:moveTo>
                  <a:pt x="21318" y="0"/>
                </a:moveTo>
                <a:lnTo>
                  <a:pt x="6207" y="0"/>
                </a:lnTo>
                <a:lnTo>
                  <a:pt x="0" y="6207"/>
                </a:lnTo>
                <a:lnTo>
                  <a:pt x="0" y="21318"/>
                </a:lnTo>
                <a:lnTo>
                  <a:pt x="6207" y="27474"/>
                </a:lnTo>
                <a:lnTo>
                  <a:pt x="21318" y="27474"/>
                </a:lnTo>
                <a:lnTo>
                  <a:pt x="27474" y="21318"/>
                </a:lnTo>
                <a:lnTo>
                  <a:pt x="27474" y="6207"/>
                </a:lnTo>
                <a:lnTo>
                  <a:pt x="21318" y="0"/>
                </a:lnTo>
                <a:close/>
              </a:path>
            </a:pathLst>
          </a:custGeom>
          <a:solidFill>
            <a:srgbClr val="000000"/>
          </a:solidFill>
        </p:spPr>
        <p:txBody>
          <a:bodyPr wrap="square" lIns="0" tIns="0" rIns="0" bIns="0" rtlCol="0"/>
          <a:lstStyle/>
          <a:p>
            <a:endParaRPr/>
          </a:p>
        </p:txBody>
      </p:sp>
      <p:sp>
        <p:nvSpPr>
          <p:cNvPr id="59" name="object 59"/>
          <p:cNvSpPr/>
          <p:nvPr/>
        </p:nvSpPr>
        <p:spPr>
          <a:xfrm>
            <a:off x="2384103" y="1660552"/>
            <a:ext cx="27940" cy="27940"/>
          </a:xfrm>
          <a:custGeom>
            <a:avLst/>
            <a:gdLst/>
            <a:ahLst/>
            <a:cxnLst/>
            <a:rect l="l" t="t" r="r" b="b"/>
            <a:pathLst>
              <a:path w="27939" h="27939">
                <a:moveTo>
                  <a:pt x="21318" y="0"/>
                </a:moveTo>
                <a:lnTo>
                  <a:pt x="6207" y="0"/>
                </a:lnTo>
                <a:lnTo>
                  <a:pt x="0" y="6156"/>
                </a:lnTo>
                <a:lnTo>
                  <a:pt x="0" y="21267"/>
                </a:lnTo>
                <a:lnTo>
                  <a:pt x="6207" y="27474"/>
                </a:lnTo>
                <a:lnTo>
                  <a:pt x="21318" y="27474"/>
                </a:lnTo>
                <a:lnTo>
                  <a:pt x="27474" y="21267"/>
                </a:lnTo>
                <a:lnTo>
                  <a:pt x="27474" y="6156"/>
                </a:lnTo>
                <a:lnTo>
                  <a:pt x="21318" y="0"/>
                </a:lnTo>
                <a:close/>
              </a:path>
            </a:pathLst>
          </a:custGeom>
          <a:solidFill>
            <a:srgbClr val="000000"/>
          </a:solidFill>
        </p:spPr>
        <p:txBody>
          <a:bodyPr wrap="square" lIns="0" tIns="0" rIns="0" bIns="0" rtlCol="0"/>
          <a:lstStyle/>
          <a:p>
            <a:endParaRPr/>
          </a:p>
        </p:txBody>
      </p:sp>
      <p:sp>
        <p:nvSpPr>
          <p:cNvPr id="60" name="object 60"/>
          <p:cNvSpPr/>
          <p:nvPr/>
        </p:nvSpPr>
        <p:spPr>
          <a:xfrm>
            <a:off x="2527530" y="1610792"/>
            <a:ext cx="27940" cy="27940"/>
          </a:xfrm>
          <a:custGeom>
            <a:avLst/>
            <a:gdLst/>
            <a:ahLst/>
            <a:cxnLst/>
            <a:rect l="l" t="t" r="r" b="b"/>
            <a:pathLst>
              <a:path w="27939" h="27939">
                <a:moveTo>
                  <a:pt x="21267" y="0"/>
                </a:moveTo>
                <a:lnTo>
                  <a:pt x="6156" y="0"/>
                </a:lnTo>
                <a:lnTo>
                  <a:pt x="0" y="6156"/>
                </a:lnTo>
                <a:lnTo>
                  <a:pt x="0" y="21267"/>
                </a:lnTo>
                <a:lnTo>
                  <a:pt x="6156" y="27474"/>
                </a:lnTo>
                <a:lnTo>
                  <a:pt x="21267" y="27474"/>
                </a:lnTo>
                <a:lnTo>
                  <a:pt x="27474" y="21267"/>
                </a:lnTo>
                <a:lnTo>
                  <a:pt x="27474" y="6156"/>
                </a:lnTo>
                <a:lnTo>
                  <a:pt x="21267" y="0"/>
                </a:lnTo>
                <a:close/>
              </a:path>
            </a:pathLst>
          </a:custGeom>
          <a:solidFill>
            <a:srgbClr val="000000"/>
          </a:solidFill>
        </p:spPr>
        <p:txBody>
          <a:bodyPr wrap="square" lIns="0" tIns="0" rIns="0" bIns="0" rtlCol="0"/>
          <a:lstStyle/>
          <a:p>
            <a:endParaRPr/>
          </a:p>
        </p:txBody>
      </p:sp>
      <p:sp>
        <p:nvSpPr>
          <p:cNvPr id="61" name="object 61"/>
          <p:cNvSpPr/>
          <p:nvPr/>
        </p:nvSpPr>
        <p:spPr>
          <a:xfrm>
            <a:off x="2527530" y="1561033"/>
            <a:ext cx="27940" cy="27940"/>
          </a:xfrm>
          <a:custGeom>
            <a:avLst/>
            <a:gdLst/>
            <a:ahLst/>
            <a:cxnLst/>
            <a:rect l="l" t="t" r="r" b="b"/>
            <a:pathLst>
              <a:path w="27939" h="27940">
                <a:moveTo>
                  <a:pt x="21267" y="0"/>
                </a:moveTo>
                <a:lnTo>
                  <a:pt x="6156" y="0"/>
                </a:lnTo>
                <a:lnTo>
                  <a:pt x="0" y="6207"/>
                </a:lnTo>
                <a:lnTo>
                  <a:pt x="0" y="21318"/>
                </a:lnTo>
                <a:lnTo>
                  <a:pt x="6156" y="27474"/>
                </a:lnTo>
                <a:lnTo>
                  <a:pt x="21267" y="27474"/>
                </a:lnTo>
                <a:lnTo>
                  <a:pt x="27474" y="21318"/>
                </a:lnTo>
                <a:lnTo>
                  <a:pt x="27474" y="6207"/>
                </a:lnTo>
                <a:lnTo>
                  <a:pt x="21267" y="0"/>
                </a:lnTo>
                <a:close/>
              </a:path>
            </a:pathLst>
          </a:custGeom>
          <a:solidFill>
            <a:srgbClr val="000000"/>
          </a:solidFill>
        </p:spPr>
        <p:txBody>
          <a:bodyPr wrap="square" lIns="0" tIns="0" rIns="0" bIns="0" rtlCol="0"/>
          <a:lstStyle/>
          <a:p>
            <a:endParaRPr/>
          </a:p>
        </p:txBody>
      </p:sp>
      <p:sp>
        <p:nvSpPr>
          <p:cNvPr id="62" name="object 62"/>
          <p:cNvSpPr/>
          <p:nvPr/>
        </p:nvSpPr>
        <p:spPr>
          <a:xfrm>
            <a:off x="2704028" y="1511273"/>
            <a:ext cx="27940" cy="27940"/>
          </a:xfrm>
          <a:custGeom>
            <a:avLst/>
            <a:gdLst/>
            <a:ahLst/>
            <a:cxnLst/>
            <a:rect l="l" t="t" r="r" b="b"/>
            <a:pathLst>
              <a:path w="27939" h="27940">
                <a:moveTo>
                  <a:pt x="21267" y="0"/>
                </a:moveTo>
                <a:lnTo>
                  <a:pt x="6156" y="0"/>
                </a:lnTo>
                <a:lnTo>
                  <a:pt x="0" y="6207"/>
                </a:lnTo>
                <a:lnTo>
                  <a:pt x="0" y="21318"/>
                </a:lnTo>
                <a:lnTo>
                  <a:pt x="6156" y="27474"/>
                </a:lnTo>
                <a:lnTo>
                  <a:pt x="21267" y="27474"/>
                </a:lnTo>
                <a:lnTo>
                  <a:pt x="27474" y="21318"/>
                </a:lnTo>
                <a:lnTo>
                  <a:pt x="27474" y="6207"/>
                </a:lnTo>
                <a:lnTo>
                  <a:pt x="21267" y="0"/>
                </a:lnTo>
                <a:close/>
              </a:path>
            </a:pathLst>
          </a:custGeom>
          <a:solidFill>
            <a:srgbClr val="000000"/>
          </a:solidFill>
        </p:spPr>
        <p:txBody>
          <a:bodyPr wrap="square" lIns="0" tIns="0" rIns="0" bIns="0" rtlCol="0"/>
          <a:lstStyle/>
          <a:p>
            <a:endParaRPr/>
          </a:p>
        </p:txBody>
      </p:sp>
      <p:sp>
        <p:nvSpPr>
          <p:cNvPr id="63" name="object 63"/>
          <p:cNvSpPr/>
          <p:nvPr/>
        </p:nvSpPr>
        <p:spPr>
          <a:xfrm>
            <a:off x="2880527" y="1461565"/>
            <a:ext cx="27940" cy="27940"/>
          </a:xfrm>
          <a:custGeom>
            <a:avLst/>
            <a:gdLst/>
            <a:ahLst/>
            <a:cxnLst/>
            <a:rect l="l" t="t" r="r" b="b"/>
            <a:pathLst>
              <a:path w="27939" h="27940">
                <a:moveTo>
                  <a:pt x="21267" y="0"/>
                </a:moveTo>
                <a:lnTo>
                  <a:pt x="6156" y="0"/>
                </a:lnTo>
                <a:lnTo>
                  <a:pt x="0" y="6156"/>
                </a:lnTo>
                <a:lnTo>
                  <a:pt x="0" y="21267"/>
                </a:lnTo>
                <a:lnTo>
                  <a:pt x="6156" y="27474"/>
                </a:lnTo>
                <a:lnTo>
                  <a:pt x="21267" y="27474"/>
                </a:lnTo>
                <a:lnTo>
                  <a:pt x="27474" y="21267"/>
                </a:lnTo>
                <a:lnTo>
                  <a:pt x="27474" y="6156"/>
                </a:lnTo>
                <a:lnTo>
                  <a:pt x="21267" y="0"/>
                </a:lnTo>
                <a:close/>
              </a:path>
            </a:pathLst>
          </a:custGeom>
          <a:solidFill>
            <a:srgbClr val="000000"/>
          </a:solidFill>
        </p:spPr>
        <p:txBody>
          <a:bodyPr wrap="square" lIns="0" tIns="0" rIns="0" bIns="0" rtlCol="0"/>
          <a:lstStyle/>
          <a:p>
            <a:endParaRPr/>
          </a:p>
        </p:txBody>
      </p:sp>
      <p:sp>
        <p:nvSpPr>
          <p:cNvPr id="64" name="object 64"/>
          <p:cNvSpPr/>
          <p:nvPr/>
        </p:nvSpPr>
        <p:spPr>
          <a:xfrm>
            <a:off x="3023903" y="1411805"/>
            <a:ext cx="27940" cy="27940"/>
          </a:xfrm>
          <a:custGeom>
            <a:avLst/>
            <a:gdLst/>
            <a:ahLst/>
            <a:cxnLst/>
            <a:rect l="l" t="t" r="r" b="b"/>
            <a:pathLst>
              <a:path w="27939" h="27940">
                <a:moveTo>
                  <a:pt x="21318" y="0"/>
                </a:moveTo>
                <a:lnTo>
                  <a:pt x="6207" y="0"/>
                </a:lnTo>
                <a:lnTo>
                  <a:pt x="0" y="6207"/>
                </a:lnTo>
                <a:lnTo>
                  <a:pt x="0" y="21318"/>
                </a:lnTo>
                <a:lnTo>
                  <a:pt x="6207" y="27474"/>
                </a:lnTo>
                <a:lnTo>
                  <a:pt x="21318" y="27474"/>
                </a:lnTo>
                <a:lnTo>
                  <a:pt x="27474" y="21318"/>
                </a:lnTo>
                <a:lnTo>
                  <a:pt x="27474" y="6207"/>
                </a:lnTo>
                <a:lnTo>
                  <a:pt x="21318" y="0"/>
                </a:lnTo>
                <a:close/>
              </a:path>
            </a:pathLst>
          </a:custGeom>
          <a:solidFill>
            <a:srgbClr val="000000"/>
          </a:solidFill>
        </p:spPr>
        <p:txBody>
          <a:bodyPr wrap="square" lIns="0" tIns="0" rIns="0" bIns="0" rtlCol="0"/>
          <a:lstStyle/>
          <a:p>
            <a:endParaRPr/>
          </a:p>
        </p:txBody>
      </p:sp>
      <p:sp>
        <p:nvSpPr>
          <p:cNvPr id="65" name="object 65"/>
          <p:cNvSpPr/>
          <p:nvPr/>
        </p:nvSpPr>
        <p:spPr>
          <a:xfrm>
            <a:off x="3365859" y="1362046"/>
            <a:ext cx="27940" cy="27940"/>
          </a:xfrm>
          <a:custGeom>
            <a:avLst/>
            <a:gdLst/>
            <a:ahLst/>
            <a:cxnLst/>
            <a:rect l="l" t="t" r="r" b="b"/>
            <a:pathLst>
              <a:path w="27939" h="27940">
                <a:moveTo>
                  <a:pt x="21318" y="0"/>
                </a:moveTo>
                <a:lnTo>
                  <a:pt x="6207" y="0"/>
                </a:lnTo>
                <a:lnTo>
                  <a:pt x="0" y="6207"/>
                </a:lnTo>
                <a:lnTo>
                  <a:pt x="0" y="21318"/>
                </a:lnTo>
                <a:lnTo>
                  <a:pt x="6207" y="27474"/>
                </a:lnTo>
                <a:lnTo>
                  <a:pt x="21318" y="27474"/>
                </a:lnTo>
                <a:lnTo>
                  <a:pt x="27474" y="21318"/>
                </a:lnTo>
                <a:lnTo>
                  <a:pt x="27474" y="6207"/>
                </a:lnTo>
                <a:lnTo>
                  <a:pt x="21318" y="0"/>
                </a:lnTo>
                <a:close/>
              </a:path>
            </a:pathLst>
          </a:custGeom>
          <a:solidFill>
            <a:srgbClr val="000000"/>
          </a:solidFill>
        </p:spPr>
        <p:txBody>
          <a:bodyPr wrap="square" lIns="0" tIns="0" rIns="0" bIns="0" rtlCol="0"/>
          <a:lstStyle/>
          <a:p>
            <a:endParaRPr/>
          </a:p>
        </p:txBody>
      </p:sp>
      <p:sp>
        <p:nvSpPr>
          <p:cNvPr id="66" name="object 66"/>
          <p:cNvSpPr/>
          <p:nvPr/>
        </p:nvSpPr>
        <p:spPr>
          <a:xfrm>
            <a:off x="3365859" y="1312338"/>
            <a:ext cx="27940" cy="27940"/>
          </a:xfrm>
          <a:custGeom>
            <a:avLst/>
            <a:gdLst/>
            <a:ahLst/>
            <a:cxnLst/>
            <a:rect l="l" t="t" r="r" b="b"/>
            <a:pathLst>
              <a:path w="27939" h="27940">
                <a:moveTo>
                  <a:pt x="21318" y="0"/>
                </a:moveTo>
                <a:lnTo>
                  <a:pt x="6207" y="0"/>
                </a:lnTo>
                <a:lnTo>
                  <a:pt x="0" y="6156"/>
                </a:lnTo>
                <a:lnTo>
                  <a:pt x="0" y="21267"/>
                </a:lnTo>
                <a:lnTo>
                  <a:pt x="6207" y="27474"/>
                </a:lnTo>
                <a:lnTo>
                  <a:pt x="21318" y="27474"/>
                </a:lnTo>
                <a:lnTo>
                  <a:pt x="27474" y="21267"/>
                </a:lnTo>
                <a:lnTo>
                  <a:pt x="27474" y="6156"/>
                </a:lnTo>
                <a:lnTo>
                  <a:pt x="21318" y="0"/>
                </a:lnTo>
                <a:close/>
              </a:path>
            </a:pathLst>
          </a:custGeom>
          <a:solidFill>
            <a:srgbClr val="000000"/>
          </a:solidFill>
        </p:spPr>
        <p:txBody>
          <a:bodyPr wrap="square" lIns="0" tIns="0" rIns="0" bIns="0" rtlCol="0"/>
          <a:lstStyle/>
          <a:p>
            <a:endParaRPr/>
          </a:p>
        </p:txBody>
      </p:sp>
      <p:sp>
        <p:nvSpPr>
          <p:cNvPr id="67" name="object 67"/>
          <p:cNvSpPr/>
          <p:nvPr/>
        </p:nvSpPr>
        <p:spPr>
          <a:xfrm>
            <a:off x="3586520" y="1262578"/>
            <a:ext cx="27940" cy="27940"/>
          </a:xfrm>
          <a:custGeom>
            <a:avLst/>
            <a:gdLst/>
            <a:ahLst/>
            <a:cxnLst/>
            <a:rect l="l" t="t" r="r" b="b"/>
            <a:pathLst>
              <a:path w="27939" h="27940">
                <a:moveTo>
                  <a:pt x="21267" y="0"/>
                </a:moveTo>
                <a:lnTo>
                  <a:pt x="6156" y="0"/>
                </a:lnTo>
                <a:lnTo>
                  <a:pt x="0" y="6207"/>
                </a:lnTo>
                <a:lnTo>
                  <a:pt x="0" y="21318"/>
                </a:lnTo>
                <a:lnTo>
                  <a:pt x="6156" y="27474"/>
                </a:lnTo>
                <a:lnTo>
                  <a:pt x="21267" y="27474"/>
                </a:lnTo>
                <a:lnTo>
                  <a:pt x="27474" y="21318"/>
                </a:lnTo>
                <a:lnTo>
                  <a:pt x="27474" y="6207"/>
                </a:lnTo>
                <a:lnTo>
                  <a:pt x="21267" y="0"/>
                </a:lnTo>
                <a:close/>
              </a:path>
            </a:pathLst>
          </a:custGeom>
          <a:solidFill>
            <a:srgbClr val="000000"/>
          </a:solidFill>
        </p:spPr>
        <p:txBody>
          <a:bodyPr wrap="square" lIns="0" tIns="0" rIns="0" bIns="0" rtlCol="0"/>
          <a:lstStyle/>
          <a:p>
            <a:endParaRPr/>
          </a:p>
        </p:txBody>
      </p:sp>
      <p:sp>
        <p:nvSpPr>
          <p:cNvPr id="68" name="object 68"/>
          <p:cNvSpPr/>
          <p:nvPr/>
        </p:nvSpPr>
        <p:spPr>
          <a:xfrm>
            <a:off x="3751978" y="1212819"/>
            <a:ext cx="27940" cy="27940"/>
          </a:xfrm>
          <a:custGeom>
            <a:avLst/>
            <a:gdLst/>
            <a:ahLst/>
            <a:cxnLst/>
            <a:rect l="l" t="t" r="r" b="b"/>
            <a:pathLst>
              <a:path w="27939" h="27940">
                <a:moveTo>
                  <a:pt x="21267" y="0"/>
                </a:moveTo>
                <a:lnTo>
                  <a:pt x="6156" y="0"/>
                </a:lnTo>
                <a:lnTo>
                  <a:pt x="0" y="6207"/>
                </a:lnTo>
                <a:lnTo>
                  <a:pt x="0" y="21318"/>
                </a:lnTo>
                <a:lnTo>
                  <a:pt x="6156" y="27474"/>
                </a:lnTo>
                <a:lnTo>
                  <a:pt x="21267" y="27474"/>
                </a:lnTo>
                <a:lnTo>
                  <a:pt x="27474" y="21318"/>
                </a:lnTo>
                <a:lnTo>
                  <a:pt x="27474" y="6207"/>
                </a:lnTo>
                <a:lnTo>
                  <a:pt x="21267" y="0"/>
                </a:lnTo>
                <a:close/>
              </a:path>
            </a:pathLst>
          </a:custGeom>
          <a:solidFill>
            <a:srgbClr val="000000"/>
          </a:solidFill>
        </p:spPr>
        <p:txBody>
          <a:bodyPr wrap="square" lIns="0" tIns="0" rIns="0" bIns="0" rtlCol="0"/>
          <a:lstStyle/>
          <a:p>
            <a:endParaRPr/>
          </a:p>
        </p:txBody>
      </p:sp>
      <p:sp>
        <p:nvSpPr>
          <p:cNvPr id="69" name="object 69"/>
          <p:cNvSpPr/>
          <p:nvPr/>
        </p:nvSpPr>
        <p:spPr>
          <a:xfrm>
            <a:off x="1129280" y="3017335"/>
            <a:ext cx="2206625" cy="0"/>
          </a:xfrm>
          <a:custGeom>
            <a:avLst/>
            <a:gdLst/>
            <a:ahLst/>
            <a:cxnLst/>
            <a:rect l="l" t="t" r="r" b="b"/>
            <a:pathLst>
              <a:path w="2206625">
                <a:moveTo>
                  <a:pt x="0" y="0"/>
                </a:moveTo>
                <a:lnTo>
                  <a:pt x="2206203" y="0"/>
                </a:lnTo>
              </a:path>
            </a:pathLst>
          </a:custGeom>
          <a:ln w="3815">
            <a:solidFill>
              <a:srgbClr val="000000"/>
            </a:solidFill>
          </a:ln>
        </p:spPr>
        <p:txBody>
          <a:bodyPr wrap="square" lIns="0" tIns="0" rIns="0" bIns="0" rtlCol="0"/>
          <a:lstStyle/>
          <a:p>
            <a:endParaRPr/>
          </a:p>
        </p:txBody>
      </p:sp>
      <p:sp>
        <p:nvSpPr>
          <p:cNvPr id="70" name="object 70"/>
          <p:cNvSpPr/>
          <p:nvPr/>
        </p:nvSpPr>
        <p:spPr>
          <a:xfrm>
            <a:off x="1129280" y="3017335"/>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71" name="object 71"/>
          <p:cNvSpPr/>
          <p:nvPr/>
        </p:nvSpPr>
        <p:spPr>
          <a:xfrm>
            <a:off x="1680806" y="3017335"/>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72" name="object 72"/>
          <p:cNvSpPr/>
          <p:nvPr/>
        </p:nvSpPr>
        <p:spPr>
          <a:xfrm>
            <a:off x="2232382" y="3017335"/>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73" name="object 73"/>
          <p:cNvSpPr/>
          <p:nvPr/>
        </p:nvSpPr>
        <p:spPr>
          <a:xfrm>
            <a:off x="2783959" y="3017335"/>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74" name="object 74"/>
          <p:cNvSpPr/>
          <p:nvPr/>
        </p:nvSpPr>
        <p:spPr>
          <a:xfrm>
            <a:off x="3335484" y="3017335"/>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75" name="object 75"/>
          <p:cNvSpPr txBox="1"/>
          <p:nvPr/>
        </p:nvSpPr>
        <p:spPr>
          <a:xfrm>
            <a:off x="1082593" y="3075458"/>
            <a:ext cx="9334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10</a:t>
            </a:r>
            <a:endParaRPr sz="450">
              <a:latin typeface="Arial"/>
              <a:cs typeface="Arial"/>
            </a:endParaRPr>
          </a:p>
        </p:txBody>
      </p:sp>
      <p:sp>
        <p:nvSpPr>
          <p:cNvPr id="76" name="object 76"/>
          <p:cNvSpPr txBox="1"/>
          <p:nvPr/>
        </p:nvSpPr>
        <p:spPr>
          <a:xfrm>
            <a:off x="1634170" y="3075458"/>
            <a:ext cx="9334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15</a:t>
            </a:r>
            <a:endParaRPr sz="450">
              <a:latin typeface="Arial"/>
              <a:cs typeface="Arial"/>
            </a:endParaRPr>
          </a:p>
        </p:txBody>
      </p:sp>
      <p:sp>
        <p:nvSpPr>
          <p:cNvPr id="77" name="object 77"/>
          <p:cNvSpPr txBox="1"/>
          <p:nvPr/>
        </p:nvSpPr>
        <p:spPr>
          <a:xfrm>
            <a:off x="2185746" y="3075458"/>
            <a:ext cx="9334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20</a:t>
            </a:r>
            <a:endParaRPr sz="450">
              <a:latin typeface="Arial"/>
              <a:cs typeface="Arial"/>
            </a:endParaRPr>
          </a:p>
        </p:txBody>
      </p:sp>
      <p:sp>
        <p:nvSpPr>
          <p:cNvPr id="78" name="object 78"/>
          <p:cNvSpPr txBox="1"/>
          <p:nvPr/>
        </p:nvSpPr>
        <p:spPr>
          <a:xfrm>
            <a:off x="2737272" y="3075458"/>
            <a:ext cx="9334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25</a:t>
            </a:r>
            <a:endParaRPr sz="450">
              <a:latin typeface="Arial"/>
              <a:cs typeface="Arial"/>
            </a:endParaRPr>
          </a:p>
        </p:txBody>
      </p:sp>
      <p:sp>
        <p:nvSpPr>
          <p:cNvPr id="79" name="object 79"/>
          <p:cNvSpPr txBox="1"/>
          <p:nvPr/>
        </p:nvSpPr>
        <p:spPr>
          <a:xfrm>
            <a:off x="3288848" y="3075458"/>
            <a:ext cx="9334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30</a:t>
            </a:r>
            <a:endParaRPr sz="450">
              <a:latin typeface="Arial"/>
              <a:cs typeface="Arial"/>
            </a:endParaRPr>
          </a:p>
        </p:txBody>
      </p:sp>
      <p:sp>
        <p:nvSpPr>
          <p:cNvPr id="80" name="object 80"/>
          <p:cNvSpPr/>
          <p:nvPr/>
        </p:nvSpPr>
        <p:spPr>
          <a:xfrm>
            <a:off x="1069701" y="1127088"/>
            <a:ext cx="2799715" cy="1890395"/>
          </a:xfrm>
          <a:custGeom>
            <a:avLst/>
            <a:gdLst/>
            <a:ahLst/>
            <a:cxnLst/>
            <a:rect l="l" t="t" r="r" b="b"/>
            <a:pathLst>
              <a:path w="2799715" h="1890395">
                <a:moveTo>
                  <a:pt x="0" y="1890247"/>
                </a:moveTo>
                <a:lnTo>
                  <a:pt x="2799704" y="1890247"/>
                </a:lnTo>
                <a:lnTo>
                  <a:pt x="2799704" y="0"/>
                </a:lnTo>
                <a:lnTo>
                  <a:pt x="0" y="0"/>
                </a:lnTo>
                <a:lnTo>
                  <a:pt x="0" y="1890247"/>
                </a:lnTo>
              </a:path>
            </a:pathLst>
          </a:custGeom>
          <a:ln w="3815">
            <a:solidFill>
              <a:srgbClr val="000000"/>
            </a:solidFill>
          </a:ln>
        </p:spPr>
        <p:txBody>
          <a:bodyPr wrap="square" lIns="0" tIns="0" rIns="0" bIns="0" rtlCol="0"/>
          <a:lstStyle/>
          <a:p>
            <a:endParaRPr/>
          </a:p>
        </p:txBody>
      </p:sp>
      <p:sp>
        <p:nvSpPr>
          <p:cNvPr id="81" name="object 81"/>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13</a:t>
            </a:r>
            <a:endParaRPr sz="1100">
              <a:latin typeface="Calibri"/>
              <a:cs typeface="Calibri"/>
            </a:endParaRPr>
          </a:p>
        </p:txBody>
      </p:sp>
    </p:spTree>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111500" cy="244475"/>
          </a:xfrm>
          <a:prstGeom prst="rect">
            <a:avLst/>
          </a:prstGeom>
        </p:spPr>
        <p:txBody>
          <a:bodyPr vert="horz" wrap="square" lIns="0" tIns="17145" rIns="0" bIns="0" rtlCol="0">
            <a:spAutoFit/>
          </a:bodyPr>
          <a:lstStyle/>
          <a:p>
            <a:pPr marL="12700">
              <a:lnSpc>
                <a:spcPct val="100000"/>
              </a:lnSpc>
              <a:spcBef>
                <a:spcPts val="135"/>
              </a:spcBef>
            </a:pPr>
            <a:r>
              <a:rPr dirty="0"/>
              <a:t>5. </a:t>
            </a:r>
            <a:r>
              <a:rPr spc="-5" dirty="0"/>
              <a:t>Диаграмма </a:t>
            </a:r>
            <a:r>
              <a:rPr spc="-25" dirty="0"/>
              <a:t>рассеивания </a:t>
            </a:r>
            <a:r>
              <a:rPr spc="-5" dirty="0"/>
              <a:t>(scatter</a:t>
            </a:r>
            <a:r>
              <a:rPr spc="120" dirty="0"/>
              <a:t> </a:t>
            </a:r>
            <a:r>
              <a:rPr spc="5" dirty="0"/>
              <a:t>plot)</a:t>
            </a:r>
          </a:p>
        </p:txBody>
      </p:sp>
      <p:sp>
        <p:nvSpPr>
          <p:cNvPr id="3" name="object 3"/>
          <p:cNvSpPr txBox="1"/>
          <p:nvPr/>
        </p:nvSpPr>
        <p:spPr>
          <a:xfrm>
            <a:off x="322046" y="376732"/>
            <a:ext cx="3964304" cy="375285"/>
          </a:xfrm>
          <a:prstGeom prst="rect">
            <a:avLst/>
          </a:prstGeom>
          <a:solidFill>
            <a:srgbClr val="F8F8F8"/>
          </a:solidFill>
        </p:spPr>
        <p:txBody>
          <a:bodyPr vert="horz" wrap="square" lIns="0" tIns="0" rIns="0" bIns="0" rtlCol="0">
            <a:spAutoFit/>
          </a:bodyPr>
          <a:lstStyle/>
          <a:p>
            <a:pPr marR="228600" algn="ctr">
              <a:lnSpc>
                <a:spcPts val="1275"/>
              </a:lnSpc>
            </a:pPr>
            <a:r>
              <a:rPr sz="1100" spc="90" dirty="0">
                <a:solidFill>
                  <a:srgbClr val="214987"/>
                </a:solidFill>
                <a:latin typeface="Times New Roman"/>
                <a:cs typeface="Times New Roman"/>
              </a:rPr>
              <a:t>plot</a:t>
            </a:r>
            <a:r>
              <a:rPr sz="1100" spc="90" dirty="0">
                <a:latin typeface="Times New Roman"/>
                <a:cs typeface="Times New Roman"/>
              </a:rPr>
              <a:t>(swiss</a:t>
            </a:r>
            <a:r>
              <a:rPr sz="1100" spc="90" dirty="0">
                <a:solidFill>
                  <a:srgbClr val="0000CE"/>
                </a:solidFill>
                <a:latin typeface="Times New Roman"/>
                <a:cs typeface="Times New Roman"/>
              </a:rPr>
              <a:t>.02</a:t>
            </a:r>
            <a:r>
              <a:rPr sz="1100" spc="90" dirty="0">
                <a:latin typeface="Times New Roman"/>
                <a:cs typeface="Times New Roman"/>
              </a:rPr>
              <a:t>$Length, </a:t>
            </a:r>
            <a:r>
              <a:rPr sz="1100" spc="75" dirty="0">
                <a:latin typeface="Times New Roman"/>
                <a:cs typeface="Times New Roman"/>
              </a:rPr>
              <a:t>swiss</a:t>
            </a:r>
            <a:r>
              <a:rPr sz="1100" spc="75" dirty="0">
                <a:solidFill>
                  <a:srgbClr val="0000CE"/>
                </a:solidFill>
                <a:latin typeface="Times New Roman"/>
                <a:cs typeface="Times New Roman"/>
              </a:rPr>
              <a:t>.02</a:t>
            </a:r>
            <a:r>
              <a:rPr sz="1100" spc="75" dirty="0">
                <a:latin typeface="Times New Roman"/>
                <a:cs typeface="Times New Roman"/>
              </a:rPr>
              <a:t>$Diag,</a:t>
            </a:r>
            <a:r>
              <a:rPr sz="1100" spc="180" dirty="0">
                <a:latin typeface="Times New Roman"/>
                <a:cs typeface="Times New Roman"/>
              </a:rPr>
              <a:t> </a:t>
            </a:r>
            <a:r>
              <a:rPr sz="1100" spc="70" dirty="0">
                <a:solidFill>
                  <a:srgbClr val="214987"/>
                </a:solidFill>
                <a:latin typeface="Times New Roman"/>
                <a:cs typeface="Times New Roman"/>
              </a:rPr>
              <a:t>xlab=</a:t>
            </a:r>
            <a:r>
              <a:rPr sz="1100" spc="70" dirty="0">
                <a:solidFill>
                  <a:srgbClr val="4F9905"/>
                </a:solidFill>
                <a:latin typeface="Times New Roman"/>
                <a:cs typeface="Times New Roman"/>
              </a:rPr>
              <a:t>"Length"</a:t>
            </a:r>
            <a:r>
              <a:rPr sz="1100" spc="70" dirty="0">
                <a:latin typeface="Times New Roman"/>
                <a:cs typeface="Times New Roman"/>
              </a:rPr>
              <a:t>,</a:t>
            </a:r>
            <a:endParaRPr sz="1100">
              <a:latin typeface="Times New Roman"/>
              <a:cs typeface="Times New Roman"/>
            </a:endParaRPr>
          </a:p>
          <a:p>
            <a:pPr marR="228600" algn="ctr">
              <a:lnSpc>
                <a:spcPct val="100000"/>
              </a:lnSpc>
              <a:spcBef>
                <a:spcPts val="35"/>
              </a:spcBef>
            </a:pPr>
            <a:r>
              <a:rPr sz="1100" spc="75" dirty="0">
                <a:solidFill>
                  <a:srgbClr val="214987"/>
                </a:solidFill>
                <a:latin typeface="Times New Roman"/>
                <a:cs typeface="Times New Roman"/>
              </a:rPr>
              <a:t>ylab=</a:t>
            </a:r>
            <a:r>
              <a:rPr sz="1100" spc="75" dirty="0">
                <a:solidFill>
                  <a:srgbClr val="4F9905"/>
                </a:solidFill>
                <a:latin typeface="Times New Roman"/>
                <a:cs typeface="Times New Roman"/>
              </a:rPr>
              <a:t>"Diagonal"</a:t>
            </a:r>
            <a:r>
              <a:rPr sz="1100" spc="75" dirty="0">
                <a:latin typeface="Times New Roman"/>
                <a:cs typeface="Times New Roman"/>
              </a:rPr>
              <a:t>, </a:t>
            </a:r>
            <a:r>
              <a:rPr sz="1100" spc="25" dirty="0">
                <a:solidFill>
                  <a:srgbClr val="214987"/>
                </a:solidFill>
                <a:latin typeface="Times New Roman"/>
                <a:cs typeface="Times New Roman"/>
              </a:rPr>
              <a:t>main=</a:t>
            </a:r>
            <a:r>
              <a:rPr sz="1100" spc="25" dirty="0">
                <a:solidFill>
                  <a:srgbClr val="4F9905"/>
                </a:solidFill>
                <a:latin typeface="Times New Roman"/>
                <a:cs typeface="Times New Roman"/>
              </a:rPr>
              <a:t>"Swiss </a:t>
            </a:r>
            <a:r>
              <a:rPr sz="1100" spc="-25" dirty="0">
                <a:solidFill>
                  <a:srgbClr val="4F9905"/>
                </a:solidFill>
                <a:latin typeface="Times New Roman"/>
                <a:cs typeface="Times New Roman"/>
              </a:rPr>
              <a:t>Bank</a:t>
            </a:r>
            <a:r>
              <a:rPr sz="1100" spc="105" dirty="0">
                <a:solidFill>
                  <a:srgbClr val="4F9905"/>
                </a:solidFill>
                <a:latin typeface="Times New Roman"/>
                <a:cs typeface="Times New Roman"/>
              </a:rPr>
              <a:t> </a:t>
            </a:r>
            <a:r>
              <a:rPr sz="1100" spc="75" dirty="0">
                <a:solidFill>
                  <a:srgbClr val="4F9905"/>
                </a:solidFill>
                <a:latin typeface="Times New Roman"/>
                <a:cs typeface="Times New Roman"/>
              </a:rPr>
              <a:t>Notes"</a:t>
            </a:r>
            <a:r>
              <a:rPr sz="1100" spc="75" dirty="0">
                <a:latin typeface="Times New Roman"/>
                <a:cs typeface="Times New Roman"/>
              </a:rPr>
              <a:t>)</a:t>
            </a:r>
            <a:endParaRPr sz="1100">
              <a:latin typeface="Times New Roman"/>
              <a:cs typeface="Times New Roman"/>
            </a:endParaRPr>
          </a:p>
        </p:txBody>
      </p:sp>
      <p:sp>
        <p:nvSpPr>
          <p:cNvPr id="4" name="object 4"/>
          <p:cNvSpPr/>
          <p:nvPr/>
        </p:nvSpPr>
        <p:spPr>
          <a:xfrm>
            <a:off x="1954025" y="1767559"/>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5" name="object 5"/>
          <p:cNvSpPr/>
          <p:nvPr/>
        </p:nvSpPr>
        <p:spPr>
          <a:xfrm>
            <a:off x="1716319" y="1501209"/>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6" name="object 6"/>
          <p:cNvSpPr/>
          <p:nvPr/>
        </p:nvSpPr>
        <p:spPr>
          <a:xfrm>
            <a:off x="1954025" y="1310973"/>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7" name="object 7"/>
          <p:cNvSpPr/>
          <p:nvPr/>
        </p:nvSpPr>
        <p:spPr>
          <a:xfrm>
            <a:off x="1954025" y="1387037"/>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8" name="object 8"/>
          <p:cNvSpPr/>
          <p:nvPr/>
        </p:nvSpPr>
        <p:spPr>
          <a:xfrm>
            <a:off x="2191730" y="1463151"/>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9" name="object 9"/>
          <p:cNvSpPr/>
          <p:nvPr/>
        </p:nvSpPr>
        <p:spPr>
          <a:xfrm>
            <a:off x="3023699" y="161533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0" name="object 10"/>
          <p:cNvSpPr/>
          <p:nvPr/>
        </p:nvSpPr>
        <p:spPr>
          <a:xfrm>
            <a:off x="2785994" y="1539266"/>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1" name="object 11"/>
          <p:cNvSpPr/>
          <p:nvPr/>
        </p:nvSpPr>
        <p:spPr>
          <a:xfrm>
            <a:off x="1597466" y="1501209"/>
            <a:ext cx="27940" cy="27940"/>
          </a:xfrm>
          <a:custGeom>
            <a:avLst/>
            <a:gdLst/>
            <a:ahLst/>
            <a:cxnLst/>
            <a:rect l="l" t="t" r="r" b="b"/>
            <a:pathLst>
              <a:path w="27940"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2" name="object 12"/>
          <p:cNvSpPr/>
          <p:nvPr/>
        </p:nvSpPr>
        <p:spPr>
          <a:xfrm>
            <a:off x="2072877" y="1425094"/>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3" name="object 13"/>
          <p:cNvSpPr/>
          <p:nvPr/>
        </p:nvSpPr>
        <p:spPr>
          <a:xfrm>
            <a:off x="2429436" y="188168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4" name="object 14"/>
          <p:cNvSpPr/>
          <p:nvPr/>
        </p:nvSpPr>
        <p:spPr>
          <a:xfrm>
            <a:off x="2548288" y="1463151"/>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5" name="object 15"/>
          <p:cNvSpPr/>
          <p:nvPr/>
        </p:nvSpPr>
        <p:spPr>
          <a:xfrm>
            <a:off x="2310583" y="1310973"/>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6" name="object 16"/>
          <p:cNvSpPr/>
          <p:nvPr/>
        </p:nvSpPr>
        <p:spPr>
          <a:xfrm>
            <a:off x="2429436" y="161533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7" name="object 17"/>
          <p:cNvSpPr/>
          <p:nvPr/>
        </p:nvSpPr>
        <p:spPr>
          <a:xfrm>
            <a:off x="1835172" y="1501209"/>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8" name="object 18"/>
          <p:cNvSpPr/>
          <p:nvPr/>
        </p:nvSpPr>
        <p:spPr>
          <a:xfrm>
            <a:off x="2310583" y="1463151"/>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9" name="object 19"/>
          <p:cNvSpPr/>
          <p:nvPr/>
        </p:nvSpPr>
        <p:spPr>
          <a:xfrm>
            <a:off x="1597466" y="1539266"/>
            <a:ext cx="27940" cy="27940"/>
          </a:xfrm>
          <a:custGeom>
            <a:avLst/>
            <a:gdLst/>
            <a:ahLst/>
            <a:cxnLst/>
            <a:rect l="l" t="t" r="r" b="b"/>
            <a:pathLst>
              <a:path w="27940"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0" name="object 20"/>
          <p:cNvSpPr/>
          <p:nvPr/>
        </p:nvSpPr>
        <p:spPr>
          <a:xfrm>
            <a:off x="1716319" y="1501209"/>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1" name="object 21"/>
          <p:cNvSpPr/>
          <p:nvPr/>
        </p:nvSpPr>
        <p:spPr>
          <a:xfrm>
            <a:off x="2191730" y="1425094"/>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2" name="object 22"/>
          <p:cNvSpPr/>
          <p:nvPr/>
        </p:nvSpPr>
        <p:spPr>
          <a:xfrm>
            <a:off x="2429436"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3" name="object 23"/>
          <p:cNvSpPr/>
          <p:nvPr/>
        </p:nvSpPr>
        <p:spPr>
          <a:xfrm>
            <a:off x="1835172" y="1425094"/>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4" name="object 24"/>
          <p:cNvSpPr/>
          <p:nvPr/>
        </p:nvSpPr>
        <p:spPr>
          <a:xfrm>
            <a:off x="2191730" y="161533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5" name="object 25"/>
          <p:cNvSpPr/>
          <p:nvPr/>
        </p:nvSpPr>
        <p:spPr>
          <a:xfrm>
            <a:off x="2904847" y="1539266"/>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6" name="object 26"/>
          <p:cNvSpPr/>
          <p:nvPr/>
        </p:nvSpPr>
        <p:spPr>
          <a:xfrm>
            <a:off x="2548288"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7" name="object 27"/>
          <p:cNvSpPr/>
          <p:nvPr/>
        </p:nvSpPr>
        <p:spPr>
          <a:xfrm>
            <a:off x="3023699" y="1539266"/>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8" name="object 28"/>
          <p:cNvSpPr/>
          <p:nvPr/>
        </p:nvSpPr>
        <p:spPr>
          <a:xfrm>
            <a:off x="2310583" y="1729501"/>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9" name="object 29"/>
          <p:cNvSpPr/>
          <p:nvPr/>
        </p:nvSpPr>
        <p:spPr>
          <a:xfrm>
            <a:off x="2548288" y="1272916"/>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0" name="object 30"/>
          <p:cNvSpPr/>
          <p:nvPr/>
        </p:nvSpPr>
        <p:spPr>
          <a:xfrm>
            <a:off x="2785994" y="1234858"/>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1" name="object 31"/>
          <p:cNvSpPr/>
          <p:nvPr/>
        </p:nvSpPr>
        <p:spPr>
          <a:xfrm>
            <a:off x="2310583" y="1425094"/>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2" name="object 32"/>
          <p:cNvSpPr/>
          <p:nvPr/>
        </p:nvSpPr>
        <p:spPr>
          <a:xfrm>
            <a:off x="2310583" y="1463151"/>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3" name="object 33"/>
          <p:cNvSpPr/>
          <p:nvPr/>
        </p:nvSpPr>
        <p:spPr>
          <a:xfrm>
            <a:off x="1954025" y="1387037"/>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4" name="object 34"/>
          <p:cNvSpPr/>
          <p:nvPr/>
        </p:nvSpPr>
        <p:spPr>
          <a:xfrm>
            <a:off x="2429436" y="1463151"/>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5" name="object 35"/>
          <p:cNvSpPr/>
          <p:nvPr/>
        </p:nvSpPr>
        <p:spPr>
          <a:xfrm>
            <a:off x="1954025" y="1272916"/>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6" name="object 36"/>
          <p:cNvSpPr/>
          <p:nvPr/>
        </p:nvSpPr>
        <p:spPr>
          <a:xfrm>
            <a:off x="2191730" y="188168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7" name="object 37"/>
          <p:cNvSpPr/>
          <p:nvPr/>
        </p:nvSpPr>
        <p:spPr>
          <a:xfrm>
            <a:off x="2904847" y="1767559"/>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8" name="object 38"/>
          <p:cNvSpPr/>
          <p:nvPr/>
        </p:nvSpPr>
        <p:spPr>
          <a:xfrm>
            <a:off x="3261405" y="161533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9" name="object 39"/>
          <p:cNvSpPr/>
          <p:nvPr/>
        </p:nvSpPr>
        <p:spPr>
          <a:xfrm>
            <a:off x="1716319" y="1463151"/>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40" name="object 40"/>
          <p:cNvSpPr/>
          <p:nvPr/>
        </p:nvSpPr>
        <p:spPr>
          <a:xfrm>
            <a:off x="2785994" y="1463151"/>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41" name="object 41"/>
          <p:cNvSpPr/>
          <p:nvPr/>
        </p:nvSpPr>
        <p:spPr>
          <a:xfrm>
            <a:off x="2548288" y="1387037"/>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42" name="object 42"/>
          <p:cNvSpPr/>
          <p:nvPr/>
        </p:nvSpPr>
        <p:spPr>
          <a:xfrm>
            <a:off x="2548288" y="1348979"/>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43" name="object 43"/>
          <p:cNvSpPr/>
          <p:nvPr/>
        </p:nvSpPr>
        <p:spPr>
          <a:xfrm>
            <a:off x="884350" y="1653387"/>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44" name="object 44"/>
          <p:cNvSpPr/>
          <p:nvPr/>
        </p:nvSpPr>
        <p:spPr>
          <a:xfrm>
            <a:off x="1478614" y="1272916"/>
            <a:ext cx="27940" cy="27940"/>
          </a:xfrm>
          <a:custGeom>
            <a:avLst/>
            <a:gdLst/>
            <a:ahLst/>
            <a:cxnLst/>
            <a:rect l="l" t="t" r="r" b="b"/>
            <a:pathLst>
              <a:path w="27940"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45" name="object 45"/>
          <p:cNvSpPr/>
          <p:nvPr/>
        </p:nvSpPr>
        <p:spPr>
          <a:xfrm>
            <a:off x="1954025" y="1805565"/>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46" name="object 46"/>
          <p:cNvSpPr/>
          <p:nvPr/>
        </p:nvSpPr>
        <p:spPr>
          <a:xfrm>
            <a:off x="2072877" y="1501209"/>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47" name="object 47"/>
          <p:cNvSpPr/>
          <p:nvPr/>
        </p:nvSpPr>
        <p:spPr>
          <a:xfrm>
            <a:off x="2072877" y="1805565"/>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48" name="object 48"/>
          <p:cNvSpPr/>
          <p:nvPr/>
        </p:nvSpPr>
        <p:spPr>
          <a:xfrm>
            <a:off x="1954025" y="1767559"/>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49" name="object 49"/>
          <p:cNvSpPr/>
          <p:nvPr/>
        </p:nvSpPr>
        <p:spPr>
          <a:xfrm>
            <a:off x="1359761" y="1463151"/>
            <a:ext cx="27940" cy="27940"/>
          </a:xfrm>
          <a:custGeom>
            <a:avLst/>
            <a:gdLst/>
            <a:ahLst/>
            <a:cxnLst/>
            <a:rect l="l" t="t" r="r" b="b"/>
            <a:pathLst>
              <a:path w="27940"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50" name="object 50"/>
          <p:cNvSpPr/>
          <p:nvPr/>
        </p:nvSpPr>
        <p:spPr>
          <a:xfrm>
            <a:off x="1954025"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51" name="object 51"/>
          <p:cNvSpPr/>
          <p:nvPr/>
        </p:nvSpPr>
        <p:spPr>
          <a:xfrm>
            <a:off x="1954025" y="1387037"/>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52" name="object 52"/>
          <p:cNvSpPr/>
          <p:nvPr/>
        </p:nvSpPr>
        <p:spPr>
          <a:xfrm>
            <a:off x="1716319" y="1729501"/>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53" name="object 53"/>
          <p:cNvSpPr/>
          <p:nvPr/>
        </p:nvSpPr>
        <p:spPr>
          <a:xfrm>
            <a:off x="1597466" y="1387037"/>
            <a:ext cx="27940" cy="27940"/>
          </a:xfrm>
          <a:custGeom>
            <a:avLst/>
            <a:gdLst/>
            <a:ahLst/>
            <a:cxnLst/>
            <a:rect l="l" t="t" r="r" b="b"/>
            <a:pathLst>
              <a:path w="27940"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54" name="object 54"/>
          <p:cNvSpPr/>
          <p:nvPr/>
        </p:nvSpPr>
        <p:spPr>
          <a:xfrm>
            <a:off x="1716319" y="1653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55" name="object 55"/>
          <p:cNvSpPr/>
          <p:nvPr/>
        </p:nvSpPr>
        <p:spPr>
          <a:xfrm>
            <a:off x="2548288" y="1729501"/>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56" name="object 56"/>
          <p:cNvSpPr/>
          <p:nvPr/>
        </p:nvSpPr>
        <p:spPr>
          <a:xfrm>
            <a:off x="1597466" y="1805565"/>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57" name="object 57"/>
          <p:cNvSpPr/>
          <p:nvPr/>
        </p:nvSpPr>
        <p:spPr>
          <a:xfrm>
            <a:off x="2667141" y="1539266"/>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58" name="object 58"/>
          <p:cNvSpPr/>
          <p:nvPr/>
        </p:nvSpPr>
        <p:spPr>
          <a:xfrm>
            <a:off x="1597466" y="1615330"/>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59" name="object 59"/>
          <p:cNvSpPr/>
          <p:nvPr/>
        </p:nvSpPr>
        <p:spPr>
          <a:xfrm>
            <a:off x="2429436" y="1387037"/>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60" name="object 60"/>
          <p:cNvSpPr/>
          <p:nvPr/>
        </p:nvSpPr>
        <p:spPr>
          <a:xfrm>
            <a:off x="3023699" y="1691444"/>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61" name="object 61"/>
          <p:cNvSpPr/>
          <p:nvPr/>
        </p:nvSpPr>
        <p:spPr>
          <a:xfrm>
            <a:off x="2191730" y="1729501"/>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62" name="object 62"/>
          <p:cNvSpPr/>
          <p:nvPr/>
        </p:nvSpPr>
        <p:spPr>
          <a:xfrm>
            <a:off x="2310583" y="1653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63" name="object 63"/>
          <p:cNvSpPr/>
          <p:nvPr/>
        </p:nvSpPr>
        <p:spPr>
          <a:xfrm>
            <a:off x="2310583" y="161533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64" name="object 64"/>
          <p:cNvSpPr/>
          <p:nvPr/>
        </p:nvSpPr>
        <p:spPr>
          <a:xfrm>
            <a:off x="2310583" y="1539266"/>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65" name="object 65"/>
          <p:cNvSpPr/>
          <p:nvPr/>
        </p:nvSpPr>
        <p:spPr>
          <a:xfrm>
            <a:off x="2548288"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66" name="object 66"/>
          <p:cNvSpPr/>
          <p:nvPr/>
        </p:nvSpPr>
        <p:spPr>
          <a:xfrm>
            <a:off x="2667141"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67" name="object 67"/>
          <p:cNvSpPr/>
          <p:nvPr/>
        </p:nvSpPr>
        <p:spPr>
          <a:xfrm>
            <a:off x="1597466" y="1615330"/>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68" name="object 68"/>
          <p:cNvSpPr/>
          <p:nvPr/>
        </p:nvSpPr>
        <p:spPr>
          <a:xfrm>
            <a:off x="2191730"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69" name="object 69"/>
          <p:cNvSpPr/>
          <p:nvPr/>
        </p:nvSpPr>
        <p:spPr>
          <a:xfrm>
            <a:off x="2429436" y="1843623"/>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70" name="object 70"/>
          <p:cNvSpPr/>
          <p:nvPr/>
        </p:nvSpPr>
        <p:spPr>
          <a:xfrm>
            <a:off x="1716319" y="1653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71" name="object 71"/>
          <p:cNvSpPr/>
          <p:nvPr/>
        </p:nvSpPr>
        <p:spPr>
          <a:xfrm>
            <a:off x="1954025"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72" name="object 72"/>
          <p:cNvSpPr/>
          <p:nvPr/>
        </p:nvSpPr>
        <p:spPr>
          <a:xfrm>
            <a:off x="2310583" y="1463151"/>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73" name="object 73"/>
          <p:cNvSpPr/>
          <p:nvPr/>
        </p:nvSpPr>
        <p:spPr>
          <a:xfrm>
            <a:off x="2072877" y="230020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74" name="object 74"/>
          <p:cNvSpPr/>
          <p:nvPr/>
        </p:nvSpPr>
        <p:spPr>
          <a:xfrm>
            <a:off x="765497" y="1805565"/>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75" name="object 75"/>
          <p:cNvSpPr/>
          <p:nvPr/>
        </p:nvSpPr>
        <p:spPr>
          <a:xfrm>
            <a:off x="2429436" y="161533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76" name="object 76"/>
          <p:cNvSpPr/>
          <p:nvPr/>
        </p:nvSpPr>
        <p:spPr>
          <a:xfrm>
            <a:off x="2191730" y="1691444"/>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77" name="object 77"/>
          <p:cNvSpPr/>
          <p:nvPr/>
        </p:nvSpPr>
        <p:spPr>
          <a:xfrm>
            <a:off x="1478614" y="1463151"/>
            <a:ext cx="27940" cy="27940"/>
          </a:xfrm>
          <a:custGeom>
            <a:avLst/>
            <a:gdLst/>
            <a:ahLst/>
            <a:cxnLst/>
            <a:rect l="l" t="t" r="r" b="b"/>
            <a:pathLst>
              <a:path w="27940"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78" name="object 78"/>
          <p:cNvSpPr/>
          <p:nvPr/>
        </p:nvSpPr>
        <p:spPr>
          <a:xfrm>
            <a:off x="2429436" y="1348979"/>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79" name="object 79"/>
          <p:cNvSpPr/>
          <p:nvPr/>
        </p:nvSpPr>
        <p:spPr>
          <a:xfrm>
            <a:off x="1122056" y="1501209"/>
            <a:ext cx="27940" cy="27940"/>
          </a:xfrm>
          <a:custGeom>
            <a:avLst/>
            <a:gdLst/>
            <a:ahLst/>
            <a:cxnLst/>
            <a:rect l="l" t="t" r="r" b="b"/>
            <a:pathLst>
              <a:path w="27940"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80" name="object 80"/>
          <p:cNvSpPr/>
          <p:nvPr/>
        </p:nvSpPr>
        <p:spPr>
          <a:xfrm>
            <a:off x="2072877" y="1691444"/>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81" name="object 81"/>
          <p:cNvSpPr/>
          <p:nvPr/>
        </p:nvSpPr>
        <p:spPr>
          <a:xfrm>
            <a:off x="1716319" y="1767559"/>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82" name="object 82"/>
          <p:cNvSpPr/>
          <p:nvPr/>
        </p:nvSpPr>
        <p:spPr>
          <a:xfrm>
            <a:off x="2429436" y="1805565"/>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83" name="object 83"/>
          <p:cNvSpPr/>
          <p:nvPr/>
        </p:nvSpPr>
        <p:spPr>
          <a:xfrm>
            <a:off x="1716319" y="1463151"/>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84" name="object 84"/>
          <p:cNvSpPr/>
          <p:nvPr/>
        </p:nvSpPr>
        <p:spPr>
          <a:xfrm>
            <a:off x="2310583" y="191973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85" name="object 85"/>
          <p:cNvSpPr/>
          <p:nvPr/>
        </p:nvSpPr>
        <p:spPr>
          <a:xfrm>
            <a:off x="2072877" y="1767559"/>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86" name="object 86"/>
          <p:cNvSpPr/>
          <p:nvPr/>
        </p:nvSpPr>
        <p:spPr>
          <a:xfrm>
            <a:off x="2429436" y="1425094"/>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87" name="object 87"/>
          <p:cNvSpPr/>
          <p:nvPr/>
        </p:nvSpPr>
        <p:spPr>
          <a:xfrm>
            <a:off x="2429436" y="1653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88" name="object 88"/>
          <p:cNvSpPr/>
          <p:nvPr/>
        </p:nvSpPr>
        <p:spPr>
          <a:xfrm>
            <a:off x="2667141" y="1691444"/>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89" name="object 89"/>
          <p:cNvSpPr/>
          <p:nvPr/>
        </p:nvSpPr>
        <p:spPr>
          <a:xfrm>
            <a:off x="2310583"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90" name="object 90"/>
          <p:cNvSpPr/>
          <p:nvPr/>
        </p:nvSpPr>
        <p:spPr>
          <a:xfrm>
            <a:off x="2429436" y="1539266"/>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91" name="object 91"/>
          <p:cNvSpPr/>
          <p:nvPr/>
        </p:nvSpPr>
        <p:spPr>
          <a:xfrm>
            <a:off x="2191730" y="1348979"/>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92" name="object 92"/>
          <p:cNvSpPr/>
          <p:nvPr/>
        </p:nvSpPr>
        <p:spPr>
          <a:xfrm>
            <a:off x="2072877"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93" name="object 93"/>
          <p:cNvSpPr/>
          <p:nvPr/>
        </p:nvSpPr>
        <p:spPr>
          <a:xfrm>
            <a:off x="2191730" y="1387037"/>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94" name="object 94"/>
          <p:cNvSpPr/>
          <p:nvPr/>
        </p:nvSpPr>
        <p:spPr>
          <a:xfrm>
            <a:off x="1835172" y="1539266"/>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95" name="object 95"/>
          <p:cNvSpPr/>
          <p:nvPr/>
        </p:nvSpPr>
        <p:spPr>
          <a:xfrm>
            <a:off x="2667141" y="161533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96" name="object 96"/>
          <p:cNvSpPr/>
          <p:nvPr/>
        </p:nvSpPr>
        <p:spPr>
          <a:xfrm>
            <a:off x="2072877"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97" name="object 97"/>
          <p:cNvSpPr/>
          <p:nvPr/>
        </p:nvSpPr>
        <p:spPr>
          <a:xfrm>
            <a:off x="1597466" y="1577272"/>
            <a:ext cx="27940" cy="27940"/>
          </a:xfrm>
          <a:custGeom>
            <a:avLst/>
            <a:gdLst/>
            <a:ahLst/>
            <a:cxnLst/>
            <a:rect l="l" t="t" r="r" b="b"/>
            <a:pathLst>
              <a:path w="27940"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98" name="object 98"/>
          <p:cNvSpPr/>
          <p:nvPr/>
        </p:nvSpPr>
        <p:spPr>
          <a:xfrm>
            <a:off x="1835172" y="1387037"/>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99" name="object 99"/>
          <p:cNvSpPr/>
          <p:nvPr/>
        </p:nvSpPr>
        <p:spPr>
          <a:xfrm>
            <a:off x="2904847" y="1501209"/>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00" name="object 100"/>
          <p:cNvSpPr/>
          <p:nvPr/>
        </p:nvSpPr>
        <p:spPr>
          <a:xfrm>
            <a:off x="2191730" y="1729501"/>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01" name="object 101"/>
          <p:cNvSpPr/>
          <p:nvPr/>
        </p:nvSpPr>
        <p:spPr>
          <a:xfrm>
            <a:off x="1478614" y="1691444"/>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02" name="object 102"/>
          <p:cNvSpPr/>
          <p:nvPr/>
        </p:nvSpPr>
        <p:spPr>
          <a:xfrm>
            <a:off x="2310583" y="1577272"/>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03" name="object 103"/>
          <p:cNvSpPr/>
          <p:nvPr/>
        </p:nvSpPr>
        <p:spPr>
          <a:xfrm>
            <a:off x="1835172" y="1691444"/>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04" name="object 104"/>
          <p:cNvSpPr/>
          <p:nvPr/>
        </p:nvSpPr>
        <p:spPr>
          <a:xfrm>
            <a:off x="1478614" y="2224094"/>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05" name="object 105"/>
          <p:cNvSpPr/>
          <p:nvPr/>
        </p:nvSpPr>
        <p:spPr>
          <a:xfrm>
            <a:off x="2072877" y="2338266"/>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06" name="object 106"/>
          <p:cNvSpPr/>
          <p:nvPr/>
        </p:nvSpPr>
        <p:spPr>
          <a:xfrm>
            <a:off x="2072877" y="2071915"/>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07" name="object 107"/>
          <p:cNvSpPr/>
          <p:nvPr/>
        </p:nvSpPr>
        <p:spPr>
          <a:xfrm>
            <a:off x="2191730" y="203385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08" name="object 108"/>
          <p:cNvSpPr/>
          <p:nvPr/>
        </p:nvSpPr>
        <p:spPr>
          <a:xfrm>
            <a:off x="1835172" y="226215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09" name="object 109"/>
          <p:cNvSpPr/>
          <p:nvPr/>
        </p:nvSpPr>
        <p:spPr>
          <a:xfrm>
            <a:off x="2191730" y="218608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10" name="object 110"/>
          <p:cNvSpPr/>
          <p:nvPr/>
        </p:nvSpPr>
        <p:spPr>
          <a:xfrm>
            <a:off x="2548288" y="2071915"/>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11" name="object 111"/>
          <p:cNvSpPr/>
          <p:nvPr/>
        </p:nvSpPr>
        <p:spPr>
          <a:xfrm>
            <a:off x="1954025" y="218608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12" name="object 112"/>
          <p:cNvSpPr/>
          <p:nvPr/>
        </p:nvSpPr>
        <p:spPr>
          <a:xfrm>
            <a:off x="2191730" y="237632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13" name="object 113"/>
          <p:cNvSpPr/>
          <p:nvPr/>
        </p:nvSpPr>
        <p:spPr>
          <a:xfrm>
            <a:off x="2429436" y="203385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14" name="object 114"/>
          <p:cNvSpPr/>
          <p:nvPr/>
        </p:nvSpPr>
        <p:spPr>
          <a:xfrm>
            <a:off x="2429436" y="2452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15" name="object 115"/>
          <p:cNvSpPr/>
          <p:nvPr/>
        </p:nvSpPr>
        <p:spPr>
          <a:xfrm>
            <a:off x="2310583" y="2109973"/>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16" name="object 116"/>
          <p:cNvSpPr/>
          <p:nvPr/>
        </p:nvSpPr>
        <p:spPr>
          <a:xfrm>
            <a:off x="2667141" y="191973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17" name="object 117"/>
          <p:cNvSpPr/>
          <p:nvPr/>
        </p:nvSpPr>
        <p:spPr>
          <a:xfrm>
            <a:off x="2072877" y="218608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18" name="object 118"/>
          <p:cNvSpPr/>
          <p:nvPr/>
        </p:nvSpPr>
        <p:spPr>
          <a:xfrm>
            <a:off x="2310583" y="226215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19" name="object 119"/>
          <p:cNvSpPr/>
          <p:nvPr/>
        </p:nvSpPr>
        <p:spPr>
          <a:xfrm>
            <a:off x="2785994" y="2452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20" name="object 120"/>
          <p:cNvSpPr/>
          <p:nvPr/>
        </p:nvSpPr>
        <p:spPr>
          <a:xfrm>
            <a:off x="1835172" y="222409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21" name="object 121"/>
          <p:cNvSpPr/>
          <p:nvPr/>
        </p:nvSpPr>
        <p:spPr>
          <a:xfrm>
            <a:off x="1835172" y="218608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22" name="object 122"/>
          <p:cNvSpPr/>
          <p:nvPr/>
        </p:nvSpPr>
        <p:spPr>
          <a:xfrm>
            <a:off x="1954025" y="214803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23" name="object 123"/>
          <p:cNvSpPr/>
          <p:nvPr/>
        </p:nvSpPr>
        <p:spPr>
          <a:xfrm>
            <a:off x="1478614" y="2452387"/>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24" name="object 124"/>
          <p:cNvSpPr/>
          <p:nvPr/>
        </p:nvSpPr>
        <p:spPr>
          <a:xfrm>
            <a:off x="1954025" y="230020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25" name="object 125"/>
          <p:cNvSpPr/>
          <p:nvPr/>
        </p:nvSpPr>
        <p:spPr>
          <a:xfrm>
            <a:off x="2310583" y="230020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26" name="object 126"/>
          <p:cNvSpPr/>
          <p:nvPr/>
        </p:nvSpPr>
        <p:spPr>
          <a:xfrm>
            <a:off x="2548288" y="2071915"/>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27" name="object 127"/>
          <p:cNvSpPr/>
          <p:nvPr/>
        </p:nvSpPr>
        <p:spPr>
          <a:xfrm>
            <a:off x="2310583" y="226215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28" name="object 128"/>
          <p:cNvSpPr/>
          <p:nvPr/>
        </p:nvSpPr>
        <p:spPr>
          <a:xfrm>
            <a:off x="1835172" y="2109973"/>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29" name="object 129"/>
          <p:cNvSpPr/>
          <p:nvPr/>
        </p:nvSpPr>
        <p:spPr>
          <a:xfrm>
            <a:off x="2072877" y="230020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30" name="object 130"/>
          <p:cNvSpPr/>
          <p:nvPr/>
        </p:nvSpPr>
        <p:spPr>
          <a:xfrm>
            <a:off x="2191730" y="2071915"/>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31" name="object 131"/>
          <p:cNvSpPr/>
          <p:nvPr/>
        </p:nvSpPr>
        <p:spPr>
          <a:xfrm>
            <a:off x="2785994" y="214803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32" name="object 132"/>
          <p:cNvSpPr/>
          <p:nvPr/>
        </p:nvSpPr>
        <p:spPr>
          <a:xfrm>
            <a:off x="2310583" y="203385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33" name="object 133"/>
          <p:cNvSpPr/>
          <p:nvPr/>
        </p:nvSpPr>
        <p:spPr>
          <a:xfrm>
            <a:off x="1597466" y="2186087"/>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34" name="object 134"/>
          <p:cNvSpPr/>
          <p:nvPr/>
        </p:nvSpPr>
        <p:spPr>
          <a:xfrm>
            <a:off x="1359761" y="2224094"/>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35" name="object 135"/>
          <p:cNvSpPr/>
          <p:nvPr/>
        </p:nvSpPr>
        <p:spPr>
          <a:xfrm>
            <a:off x="1597466" y="2452387"/>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36" name="object 136"/>
          <p:cNvSpPr/>
          <p:nvPr/>
        </p:nvSpPr>
        <p:spPr>
          <a:xfrm>
            <a:off x="2072877" y="218608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37" name="object 137"/>
          <p:cNvSpPr/>
          <p:nvPr/>
        </p:nvSpPr>
        <p:spPr>
          <a:xfrm>
            <a:off x="1716319" y="226215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38" name="object 138"/>
          <p:cNvSpPr/>
          <p:nvPr/>
        </p:nvSpPr>
        <p:spPr>
          <a:xfrm>
            <a:off x="1240908" y="2338266"/>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39" name="object 139"/>
          <p:cNvSpPr/>
          <p:nvPr/>
        </p:nvSpPr>
        <p:spPr>
          <a:xfrm>
            <a:off x="1954025" y="2338266"/>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40" name="object 140"/>
          <p:cNvSpPr/>
          <p:nvPr/>
        </p:nvSpPr>
        <p:spPr>
          <a:xfrm>
            <a:off x="1716319" y="237632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41" name="object 141"/>
          <p:cNvSpPr/>
          <p:nvPr/>
        </p:nvSpPr>
        <p:spPr>
          <a:xfrm>
            <a:off x="2072877" y="2794852"/>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42" name="object 142"/>
          <p:cNvSpPr/>
          <p:nvPr/>
        </p:nvSpPr>
        <p:spPr>
          <a:xfrm>
            <a:off x="1716319" y="222409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43" name="object 143"/>
          <p:cNvSpPr/>
          <p:nvPr/>
        </p:nvSpPr>
        <p:spPr>
          <a:xfrm>
            <a:off x="1597466" y="2300208"/>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44" name="object 144"/>
          <p:cNvSpPr/>
          <p:nvPr/>
        </p:nvSpPr>
        <p:spPr>
          <a:xfrm>
            <a:off x="1954025" y="241438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45" name="object 145"/>
          <p:cNvSpPr/>
          <p:nvPr/>
        </p:nvSpPr>
        <p:spPr>
          <a:xfrm>
            <a:off x="1835172" y="2452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46" name="object 146"/>
          <p:cNvSpPr/>
          <p:nvPr/>
        </p:nvSpPr>
        <p:spPr>
          <a:xfrm>
            <a:off x="1716319" y="218608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47" name="object 147"/>
          <p:cNvSpPr/>
          <p:nvPr/>
        </p:nvSpPr>
        <p:spPr>
          <a:xfrm>
            <a:off x="2191730" y="218608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48" name="object 148"/>
          <p:cNvSpPr/>
          <p:nvPr/>
        </p:nvSpPr>
        <p:spPr>
          <a:xfrm>
            <a:off x="1597466" y="2414380"/>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49" name="object 149"/>
          <p:cNvSpPr/>
          <p:nvPr/>
        </p:nvSpPr>
        <p:spPr>
          <a:xfrm>
            <a:off x="2072877" y="222409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50" name="object 150"/>
          <p:cNvSpPr/>
          <p:nvPr/>
        </p:nvSpPr>
        <p:spPr>
          <a:xfrm>
            <a:off x="2191730" y="218608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51" name="object 151"/>
          <p:cNvSpPr/>
          <p:nvPr/>
        </p:nvSpPr>
        <p:spPr>
          <a:xfrm>
            <a:off x="2548288" y="2870966"/>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52" name="object 152"/>
          <p:cNvSpPr/>
          <p:nvPr/>
        </p:nvSpPr>
        <p:spPr>
          <a:xfrm>
            <a:off x="1835172" y="237632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53" name="object 153"/>
          <p:cNvSpPr/>
          <p:nvPr/>
        </p:nvSpPr>
        <p:spPr>
          <a:xfrm>
            <a:off x="2072877" y="237632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54" name="object 154"/>
          <p:cNvSpPr/>
          <p:nvPr/>
        </p:nvSpPr>
        <p:spPr>
          <a:xfrm>
            <a:off x="2072877" y="222409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55" name="object 155"/>
          <p:cNvSpPr/>
          <p:nvPr/>
        </p:nvSpPr>
        <p:spPr>
          <a:xfrm>
            <a:off x="1716319" y="252850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56" name="object 156"/>
          <p:cNvSpPr/>
          <p:nvPr/>
        </p:nvSpPr>
        <p:spPr>
          <a:xfrm>
            <a:off x="1716319" y="241438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57" name="object 157"/>
          <p:cNvSpPr/>
          <p:nvPr/>
        </p:nvSpPr>
        <p:spPr>
          <a:xfrm>
            <a:off x="1597466" y="2376323"/>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58" name="object 158"/>
          <p:cNvSpPr/>
          <p:nvPr/>
        </p:nvSpPr>
        <p:spPr>
          <a:xfrm>
            <a:off x="1597466" y="2338266"/>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59" name="object 159"/>
          <p:cNvSpPr/>
          <p:nvPr/>
        </p:nvSpPr>
        <p:spPr>
          <a:xfrm>
            <a:off x="2310583" y="226215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60" name="object 160"/>
          <p:cNvSpPr/>
          <p:nvPr/>
        </p:nvSpPr>
        <p:spPr>
          <a:xfrm>
            <a:off x="1240908" y="2338266"/>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61" name="object 161"/>
          <p:cNvSpPr/>
          <p:nvPr/>
        </p:nvSpPr>
        <p:spPr>
          <a:xfrm>
            <a:off x="1478614" y="2452387"/>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62" name="object 162"/>
          <p:cNvSpPr/>
          <p:nvPr/>
        </p:nvSpPr>
        <p:spPr>
          <a:xfrm>
            <a:off x="1954025" y="241438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63" name="object 163"/>
          <p:cNvSpPr/>
          <p:nvPr/>
        </p:nvSpPr>
        <p:spPr>
          <a:xfrm>
            <a:off x="1716319" y="294703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64" name="object 164"/>
          <p:cNvSpPr/>
          <p:nvPr/>
        </p:nvSpPr>
        <p:spPr>
          <a:xfrm>
            <a:off x="2904847" y="275679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65" name="object 165"/>
          <p:cNvSpPr/>
          <p:nvPr/>
        </p:nvSpPr>
        <p:spPr>
          <a:xfrm>
            <a:off x="2072877" y="2870966"/>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66" name="object 166"/>
          <p:cNvSpPr/>
          <p:nvPr/>
        </p:nvSpPr>
        <p:spPr>
          <a:xfrm>
            <a:off x="1716319" y="2338266"/>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67" name="object 167"/>
          <p:cNvSpPr/>
          <p:nvPr/>
        </p:nvSpPr>
        <p:spPr>
          <a:xfrm>
            <a:off x="1835172" y="249044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68" name="object 168"/>
          <p:cNvSpPr/>
          <p:nvPr/>
        </p:nvSpPr>
        <p:spPr>
          <a:xfrm>
            <a:off x="1359761" y="2224094"/>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69" name="object 169"/>
          <p:cNvSpPr/>
          <p:nvPr/>
        </p:nvSpPr>
        <p:spPr>
          <a:xfrm>
            <a:off x="2310583" y="226215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70" name="object 170"/>
          <p:cNvSpPr/>
          <p:nvPr/>
        </p:nvSpPr>
        <p:spPr>
          <a:xfrm>
            <a:off x="3736816" y="2604616"/>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71" name="object 171"/>
          <p:cNvSpPr/>
          <p:nvPr/>
        </p:nvSpPr>
        <p:spPr>
          <a:xfrm>
            <a:off x="2904847" y="268068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72" name="object 172"/>
          <p:cNvSpPr/>
          <p:nvPr/>
        </p:nvSpPr>
        <p:spPr>
          <a:xfrm>
            <a:off x="1954025" y="230020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73" name="object 173"/>
          <p:cNvSpPr/>
          <p:nvPr/>
        </p:nvSpPr>
        <p:spPr>
          <a:xfrm>
            <a:off x="2072877" y="226215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74" name="object 174"/>
          <p:cNvSpPr/>
          <p:nvPr/>
        </p:nvSpPr>
        <p:spPr>
          <a:xfrm>
            <a:off x="884350" y="2985087"/>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75" name="object 175"/>
          <p:cNvSpPr/>
          <p:nvPr/>
        </p:nvSpPr>
        <p:spPr>
          <a:xfrm>
            <a:off x="1240908" y="2300208"/>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76" name="object 176"/>
          <p:cNvSpPr/>
          <p:nvPr/>
        </p:nvSpPr>
        <p:spPr>
          <a:xfrm>
            <a:off x="1954025" y="237632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77" name="object 177"/>
          <p:cNvSpPr/>
          <p:nvPr/>
        </p:nvSpPr>
        <p:spPr>
          <a:xfrm>
            <a:off x="1954025" y="2452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78" name="object 178"/>
          <p:cNvSpPr/>
          <p:nvPr/>
        </p:nvSpPr>
        <p:spPr>
          <a:xfrm>
            <a:off x="1954025" y="230020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79" name="object 179"/>
          <p:cNvSpPr/>
          <p:nvPr/>
        </p:nvSpPr>
        <p:spPr>
          <a:xfrm>
            <a:off x="2072877" y="252850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80" name="object 180"/>
          <p:cNvSpPr/>
          <p:nvPr/>
        </p:nvSpPr>
        <p:spPr>
          <a:xfrm>
            <a:off x="1359761" y="2262151"/>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81" name="object 181"/>
          <p:cNvSpPr/>
          <p:nvPr/>
        </p:nvSpPr>
        <p:spPr>
          <a:xfrm>
            <a:off x="1597466" y="2300208"/>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82" name="object 182"/>
          <p:cNvSpPr/>
          <p:nvPr/>
        </p:nvSpPr>
        <p:spPr>
          <a:xfrm>
            <a:off x="1954025" y="249044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83" name="object 183"/>
          <p:cNvSpPr/>
          <p:nvPr/>
        </p:nvSpPr>
        <p:spPr>
          <a:xfrm>
            <a:off x="1597466" y="2985087"/>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84" name="object 184"/>
          <p:cNvSpPr/>
          <p:nvPr/>
        </p:nvSpPr>
        <p:spPr>
          <a:xfrm>
            <a:off x="2191730" y="249044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85" name="object 185"/>
          <p:cNvSpPr/>
          <p:nvPr/>
        </p:nvSpPr>
        <p:spPr>
          <a:xfrm>
            <a:off x="1954025" y="264267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86" name="object 186"/>
          <p:cNvSpPr/>
          <p:nvPr/>
        </p:nvSpPr>
        <p:spPr>
          <a:xfrm>
            <a:off x="2191730" y="241438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87" name="object 187"/>
          <p:cNvSpPr/>
          <p:nvPr/>
        </p:nvSpPr>
        <p:spPr>
          <a:xfrm>
            <a:off x="1716319" y="241438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88" name="object 188"/>
          <p:cNvSpPr/>
          <p:nvPr/>
        </p:nvSpPr>
        <p:spPr>
          <a:xfrm>
            <a:off x="1835172" y="2338266"/>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89" name="object 189"/>
          <p:cNvSpPr/>
          <p:nvPr/>
        </p:nvSpPr>
        <p:spPr>
          <a:xfrm>
            <a:off x="1835172" y="237632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90" name="object 190"/>
          <p:cNvSpPr/>
          <p:nvPr/>
        </p:nvSpPr>
        <p:spPr>
          <a:xfrm>
            <a:off x="1597466" y="2718737"/>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91" name="object 191"/>
          <p:cNvSpPr/>
          <p:nvPr/>
        </p:nvSpPr>
        <p:spPr>
          <a:xfrm>
            <a:off x="1954025" y="2452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92" name="object 192"/>
          <p:cNvSpPr/>
          <p:nvPr/>
        </p:nvSpPr>
        <p:spPr>
          <a:xfrm>
            <a:off x="1954025" y="237632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93" name="object 193"/>
          <p:cNvSpPr/>
          <p:nvPr/>
        </p:nvSpPr>
        <p:spPr>
          <a:xfrm>
            <a:off x="1716319" y="2452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94" name="object 194"/>
          <p:cNvSpPr/>
          <p:nvPr/>
        </p:nvSpPr>
        <p:spPr>
          <a:xfrm>
            <a:off x="2310583" y="237632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195" name="object 195"/>
          <p:cNvSpPr/>
          <p:nvPr/>
        </p:nvSpPr>
        <p:spPr>
          <a:xfrm>
            <a:off x="2667141" y="2680680"/>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96" name="object 196"/>
          <p:cNvSpPr/>
          <p:nvPr/>
        </p:nvSpPr>
        <p:spPr>
          <a:xfrm>
            <a:off x="1835172" y="245238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97" name="object 197"/>
          <p:cNvSpPr/>
          <p:nvPr/>
        </p:nvSpPr>
        <p:spPr>
          <a:xfrm>
            <a:off x="2191730" y="271873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98" name="object 198"/>
          <p:cNvSpPr/>
          <p:nvPr/>
        </p:nvSpPr>
        <p:spPr>
          <a:xfrm>
            <a:off x="2072877" y="222409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99" name="object 199"/>
          <p:cNvSpPr/>
          <p:nvPr/>
        </p:nvSpPr>
        <p:spPr>
          <a:xfrm>
            <a:off x="2191730" y="230020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00" name="object 200"/>
          <p:cNvSpPr/>
          <p:nvPr/>
        </p:nvSpPr>
        <p:spPr>
          <a:xfrm>
            <a:off x="2310583" y="226215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01" name="object 201"/>
          <p:cNvSpPr/>
          <p:nvPr/>
        </p:nvSpPr>
        <p:spPr>
          <a:xfrm>
            <a:off x="1954025" y="214803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02" name="object 202"/>
          <p:cNvSpPr/>
          <p:nvPr/>
        </p:nvSpPr>
        <p:spPr>
          <a:xfrm>
            <a:off x="1835172" y="237632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03" name="object 203"/>
          <p:cNvSpPr/>
          <p:nvPr/>
        </p:nvSpPr>
        <p:spPr>
          <a:xfrm>
            <a:off x="1359761" y="2300208"/>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04" name="object 204"/>
          <p:cNvSpPr/>
          <p:nvPr/>
        </p:nvSpPr>
        <p:spPr>
          <a:xfrm>
            <a:off x="1016940" y="3068833"/>
            <a:ext cx="2377440" cy="0"/>
          </a:xfrm>
          <a:custGeom>
            <a:avLst/>
            <a:gdLst/>
            <a:ahLst/>
            <a:cxnLst/>
            <a:rect l="l" t="t" r="r" b="b"/>
            <a:pathLst>
              <a:path w="2377440">
                <a:moveTo>
                  <a:pt x="0" y="0"/>
                </a:moveTo>
                <a:lnTo>
                  <a:pt x="2377054" y="0"/>
                </a:lnTo>
              </a:path>
            </a:pathLst>
          </a:custGeom>
          <a:ln w="3815">
            <a:solidFill>
              <a:srgbClr val="000000"/>
            </a:solidFill>
          </a:ln>
        </p:spPr>
        <p:txBody>
          <a:bodyPr wrap="square" lIns="0" tIns="0" rIns="0" bIns="0" rtlCol="0"/>
          <a:lstStyle/>
          <a:p>
            <a:endParaRPr/>
          </a:p>
        </p:txBody>
      </p:sp>
      <p:sp>
        <p:nvSpPr>
          <p:cNvPr id="205" name="object 205"/>
          <p:cNvSpPr/>
          <p:nvPr/>
        </p:nvSpPr>
        <p:spPr>
          <a:xfrm>
            <a:off x="1016940"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206" name="object 206"/>
          <p:cNvSpPr/>
          <p:nvPr/>
        </p:nvSpPr>
        <p:spPr>
          <a:xfrm>
            <a:off x="1611204"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207" name="object 207"/>
          <p:cNvSpPr/>
          <p:nvPr/>
        </p:nvSpPr>
        <p:spPr>
          <a:xfrm>
            <a:off x="2205467"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208" name="object 208"/>
          <p:cNvSpPr/>
          <p:nvPr/>
        </p:nvSpPr>
        <p:spPr>
          <a:xfrm>
            <a:off x="2799731"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209" name="object 209"/>
          <p:cNvSpPr/>
          <p:nvPr/>
        </p:nvSpPr>
        <p:spPr>
          <a:xfrm>
            <a:off x="3393995"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210" name="object 210"/>
          <p:cNvSpPr txBox="1"/>
          <p:nvPr/>
        </p:nvSpPr>
        <p:spPr>
          <a:xfrm>
            <a:off x="927871" y="3126957"/>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214.0</a:t>
            </a:r>
            <a:endParaRPr sz="450">
              <a:latin typeface="Arial"/>
              <a:cs typeface="Arial"/>
            </a:endParaRPr>
          </a:p>
        </p:txBody>
      </p:sp>
      <p:sp>
        <p:nvSpPr>
          <p:cNvPr id="211" name="object 211"/>
          <p:cNvSpPr txBox="1"/>
          <p:nvPr/>
        </p:nvSpPr>
        <p:spPr>
          <a:xfrm>
            <a:off x="1522135" y="3126957"/>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214.5</a:t>
            </a:r>
            <a:endParaRPr sz="450">
              <a:latin typeface="Arial"/>
              <a:cs typeface="Arial"/>
            </a:endParaRPr>
          </a:p>
        </p:txBody>
      </p:sp>
      <p:sp>
        <p:nvSpPr>
          <p:cNvPr id="212" name="object 212"/>
          <p:cNvSpPr txBox="1"/>
          <p:nvPr/>
        </p:nvSpPr>
        <p:spPr>
          <a:xfrm>
            <a:off x="2116398" y="3126957"/>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215.0</a:t>
            </a:r>
            <a:endParaRPr sz="450">
              <a:latin typeface="Arial"/>
              <a:cs typeface="Arial"/>
            </a:endParaRPr>
          </a:p>
        </p:txBody>
      </p:sp>
      <p:sp>
        <p:nvSpPr>
          <p:cNvPr id="213" name="object 213"/>
          <p:cNvSpPr txBox="1"/>
          <p:nvPr/>
        </p:nvSpPr>
        <p:spPr>
          <a:xfrm>
            <a:off x="2710662" y="3126957"/>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215.5</a:t>
            </a:r>
            <a:endParaRPr sz="450">
              <a:latin typeface="Arial"/>
              <a:cs typeface="Arial"/>
            </a:endParaRPr>
          </a:p>
        </p:txBody>
      </p:sp>
      <p:sp>
        <p:nvSpPr>
          <p:cNvPr id="214" name="object 214"/>
          <p:cNvSpPr txBox="1"/>
          <p:nvPr/>
        </p:nvSpPr>
        <p:spPr>
          <a:xfrm>
            <a:off x="3304926" y="3126957"/>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216.0</a:t>
            </a:r>
            <a:endParaRPr sz="450">
              <a:latin typeface="Arial"/>
              <a:cs typeface="Arial"/>
            </a:endParaRPr>
          </a:p>
        </p:txBody>
      </p:sp>
      <p:sp>
        <p:nvSpPr>
          <p:cNvPr id="215" name="object 215"/>
          <p:cNvSpPr/>
          <p:nvPr/>
        </p:nvSpPr>
        <p:spPr>
          <a:xfrm>
            <a:off x="660382" y="1400774"/>
            <a:ext cx="0" cy="1522095"/>
          </a:xfrm>
          <a:custGeom>
            <a:avLst/>
            <a:gdLst/>
            <a:ahLst/>
            <a:cxnLst/>
            <a:rect l="l" t="t" r="r" b="b"/>
            <a:pathLst>
              <a:path h="1522095">
                <a:moveTo>
                  <a:pt x="0" y="1521935"/>
                </a:moveTo>
                <a:lnTo>
                  <a:pt x="0" y="0"/>
                </a:lnTo>
              </a:path>
            </a:pathLst>
          </a:custGeom>
          <a:ln w="3815">
            <a:solidFill>
              <a:srgbClr val="000000"/>
            </a:solidFill>
          </a:ln>
        </p:spPr>
        <p:txBody>
          <a:bodyPr wrap="square" lIns="0" tIns="0" rIns="0" bIns="0" rtlCol="0"/>
          <a:lstStyle/>
          <a:p>
            <a:endParaRPr/>
          </a:p>
        </p:txBody>
      </p:sp>
      <p:sp>
        <p:nvSpPr>
          <p:cNvPr id="216" name="object 216"/>
          <p:cNvSpPr/>
          <p:nvPr/>
        </p:nvSpPr>
        <p:spPr>
          <a:xfrm>
            <a:off x="623749" y="2922710"/>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17" name="object 217"/>
          <p:cNvSpPr/>
          <p:nvPr/>
        </p:nvSpPr>
        <p:spPr>
          <a:xfrm>
            <a:off x="623749" y="2542239"/>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18" name="object 218"/>
          <p:cNvSpPr/>
          <p:nvPr/>
        </p:nvSpPr>
        <p:spPr>
          <a:xfrm>
            <a:off x="623749" y="2161767"/>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19" name="object 219"/>
          <p:cNvSpPr/>
          <p:nvPr/>
        </p:nvSpPr>
        <p:spPr>
          <a:xfrm>
            <a:off x="623749" y="1781296"/>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20" name="object 220"/>
          <p:cNvSpPr/>
          <p:nvPr/>
        </p:nvSpPr>
        <p:spPr>
          <a:xfrm>
            <a:off x="623749" y="1400774"/>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21" name="object 221"/>
          <p:cNvSpPr txBox="1"/>
          <p:nvPr/>
        </p:nvSpPr>
        <p:spPr>
          <a:xfrm>
            <a:off x="504492" y="2859073"/>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138</a:t>
            </a:r>
            <a:endParaRPr sz="450">
              <a:latin typeface="Arial"/>
              <a:cs typeface="Arial"/>
            </a:endParaRPr>
          </a:p>
        </p:txBody>
      </p:sp>
      <p:sp>
        <p:nvSpPr>
          <p:cNvPr id="222" name="object 222"/>
          <p:cNvSpPr txBox="1"/>
          <p:nvPr/>
        </p:nvSpPr>
        <p:spPr>
          <a:xfrm>
            <a:off x="504492" y="2478601"/>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139</a:t>
            </a:r>
            <a:endParaRPr sz="450">
              <a:latin typeface="Arial"/>
              <a:cs typeface="Arial"/>
            </a:endParaRPr>
          </a:p>
        </p:txBody>
      </p:sp>
      <p:sp>
        <p:nvSpPr>
          <p:cNvPr id="223" name="object 223"/>
          <p:cNvSpPr txBox="1"/>
          <p:nvPr/>
        </p:nvSpPr>
        <p:spPr>
          <a:xfrm>
            <a:off x="504492" y="2098130"/>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140</a:t>
            </a:r>
            <a:endParaRPr sz="450">
              <a:latin typeface="Arial"/>
              <a:cs typeface="Arial"/>
            </a:endParaRPr>
          </a:p>
        </p:txBody>
      </p:sp>
      <p:sp>
        <p:nvSpPr>
          <p:cNvPr id="224" name="object 224"/>
          <p:cNvSpPr txBox="1"/>
          <p:nvPr/>
        </p:nvSpPr>
        <p:spPr>
          <a:xfrm>
            <a:off x="504492" y="1717608"/>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141</a:t>
            </a:r>
            <a:endParaRPr sz="450">
              <a:latin typeface="Arial"/>
              <a:cs typeface="Arial"/>
            </a:endParaRPr>
          </a:p>
        </p:txBody>
      </p:sp>
      <p:sp>
        <p:nvSpPr>
          <p:cNvPr id="225" name="object 225"/>
          <p:cNvSpPr txBox="1"/>
          <p:nvPr/>
        </p:nvSpPr>
        <p:spPr>
          <a:xfrm>
            <a:off x="504492" y="1337137"/>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142</a:t>
            </a:r>
            <a:endParaRPr sz="450">
              <a:latin typeface="Arial"/>
              <a:cs typeface="Arial"/>
            </a:endParaRPr>
          </a:p>
        </p:txBody>
      </p:sp>
      <p:sp>
        <p:nvSpPr>
          <p:cNvPr id="226" name="object 226"/>
          <p:cNvSpPr/>
          <p:nvPr/>
        </p:nvSpPr>
        <p:spPr>
          <a:xfrm>
            <a:off x="660382" y="1178586"/>
            <a:ext cx="3209290" cy="1890395"/>
          </a:xfrm>
          <a:custGeom>
            <a:avLst/>
            <a:gdLst/>
            <a:ahLst/>
            <a:cxnLst/>
            <a:rect l="l" t="t" r="r" b="b"/>
            <a:pathLst>
              <a:path w="3209290" h="1890395">
                <a:moveTo>
                  <a:pt x="0" y="1890247"/>
                </a:moveTo>
                <a:lnTo>
                  <a:pt x="3209023" y="1890247"/>
                </a:lnTo>
                <a:lnTo>
                  <a:pt x="3209023" y="0"/>
                </a:lnTo>
                <a:lnTo>
                  <a:pt x="0" y="0"/>
                </a:lnTo>
                <a:lnTo>
                  <a:pt x="0" y="1890247"/>
                </a:lnTo>
              </a:path>
            </a:pathLst>
          </a:custGeom>
          <a:ln w="3815">
            <a:solidFill>
              <a:srgbClr val="000000"/>
            </a:solidFill>
          </a:ln>
        </p:spPr>
        <p:txBody>
          <a:bodyPr wrap="square" lIns="0" tIns="0" rIns="0" bIns="0" rtlCol="0"/>
          <a:lstStyle/>
          <a:p>
            <a:endParaRPr/>
          </a:p>
        </p:txBody>
      </p:sp>
      <p:sp>
        <p:nvSpPr>
          <p:cNvPr id="227" name="object 227"/>
          <p:cNvSpPr txBox="1"/>
          <p:nvPr/>
        </p:nvSpPr>
        <p:spPr>
          <a:xfrm>
            <a:off x="1945395" y="970054"/>
            <a:ext cx="639445" cy="111125"/>
          </a:xfrm>
          <a:prstGeom prst="rect">
            <a:avLst/>
          </a:prstGeom>
        </p:spPr>
        <p:txBody>
          <a:bodyPr vert="horz" wrap="square" lIns="0" tIns="13970" rIns="0" bIns="0" rtlCol="0">
            <a:spAutoFit/>
          </a:bodyPr>
          <a:lstStyle/>
          <a:p>
            <a:pPr marL="12700">
              <a:lnSpc>
                <a:spcPct val="100000"/>
              </a:lnSpc>
              <a:spcBef>
                <a:spcPts val="110"/>
              </a:spcBef>
            </a:pPr>
            <a:r>
              <a:rPr sz="550" b="1" spc="5" dirty="0">
                <a:latin typeface="Arial"/>
                <a:cs typeface="Arial"/>
              </a:rPr>
              <a:t>Swiss Bank</a:t>
            </a:r>
            <a:r>
              <a:rPr sz="550" b="1" spc="-70" dirty="0">
                <a:latin typeface="Arial"/>
                <a:cs typeface="Arial"/>
              </a:rPr>
              <a:t> </a:t>
            </a:r>
            <a:r>
              <a:rPr sz="550" b="1" spc="5" dirty="0">
                <a:latin typeface="Arial"/>
                <a:cs typeface="Arial"/>
              </a:rPr>
              <a:t>Notes</a:t>
            </a:r>
            <a:endParaRPr sz="550">
              <a:latin typeface="Arial"/>
              <a:cs typeface="Arial"/>
            </a:endParaRPr>
          </a:p>
        </p:txBody>
      </p:sp>
      <p:sp>
        <p:nvSpPr>
          <p:cNvPr id="228" name="object 228"/>
          <p:cNvSpPr txBox="1"/>
          <p:nvPr/>
        </p:nvSpPr>
        <p:spPr>
          <a:xfrm>
            <a:off x="2158831" y="3273488"/>
            <a:ext cx="21272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Length</a:t>
            </a:r>
            <a:endParaRPr sz="450">
              <a:latin typeface="Arial"/>
              <a:cs typeface="Arial"/>
            </a:endParaRPr>
          </a:p>
        </p:txBody>
      </p:sp>
      <p:sp>
        <p:nvSpPr>
          <p:cNvPr id="229" name="object 229"/>
          <p:cNvSpPr txBox="1"/>
          <p:nvPr/>
        </p:nvSpPr>
        <p:spPr>
          <a:xfrm>
            <a:off x="357962" y="1990493"/>
            <a:ext cx="93980" cy="266700"/>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Diagonal</a:t>
            </a:r>
            <a:endParaRPr sz="450">
              <a:latin typeface="Arial"/>
              <a:cs typeface="Arial"/>
            </a:endParaRPr>
          </a:p>
        </p:txBody>
      </p:sp>
      <p:sp>
        <p:nvSpPr>
          <p:cNvPr id="230" name="object 230"/>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14</a:t>
            </a:r>
            <a:endParaRPr sz="1100">
              <a:latin typeface="Calibri"/>
              <a:cs typeface="Calibri"/>
            </a:endParaRPr>
          </a:p>
        </p:txBody>
      </p:sp>
    </p:spTree>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4361180" cy="244475"/>
          </a:xfrm>
          <a:prstGeom prst="rect">
            <a:avLst/>
          </a:prstGeom>
        </p:spPr>
        <p:txBody>
          <a:bodyPr vert="horz" wrap="square" lIns="0" tIns="17145" rIns="0" bIns="0" rtlCol="0">
            <a:spAutoFit/>
          </a:bodyPr>
          <a:lstStyle/>
          <a:p>
            <a:pPr marL="12700">
              <a:lnSpc>
                <a:spcPct val="100000"/>
              </a:lnSpc>
              <a:spcBef>
                <a:spcPts val="135"/>
              </a:spcBef>
            </a:pPr>
            <a:r>
              <a:rPr spc="-5" dirty="0"/>
              <a:t>Диаграмма </a:t>
            </a:r>
            <a:r>
              <a:rPr spc="-20" dirty="0"/>
              <a:t>рассеивания: </a:t>
            </a:r>
            <a:r>
              <a:rPr spc="-25" dirty="0"/>
              <a:t>использование </a:t>
            </a:r>
            <a:r>
              <a:rPr spc="-40" dirty="0"/>
              <a:t>маркеров</a:t>
            </a:r>
            <a:r>
              <a:rPr spc="-150" dirty="0"/>
              <a:t> </a:t>
            </a:r>
            <a:r>
              <a:rPr dirty="0"/>
              <a:t>точек</a:t>
            </a:r>
          </a:p>
        </p:txBody>
      </p:sp>
      <p:sp>
        <p:nvSpPr>
          <p:cNvPr id="3" name="object 3"/>
          <p:cNvSpPr/>
          <p:nvPr/>
        </p:nvSpPr>
        <p:spPr>
          <a:xfrm>
            <a:off x="322046" y="659295"/>
            <a:ext cx="3964304" cy="2084705"/>
          </a:xfrm>
          <a:custGeom>
            <a:avLst/>
            <a:gdLst/>
            <a:ahLst/>
            <a:cxnLst/>
            <a:rect l="l" t="t" r="r" b="b"/>
            <a:pathLst>
              <a:path w="3964304" h="2084705">
                <a:moveTo>
                  <a:pt x="0" y="2084158"/>
                </a:moveTo>
                <a:lnTo>
                  <a:pt x="3963911" y="2084158"/>
                </a:lnTo>
                <a:lnTo>
                  <a:pt x="3963911" y="0"/>
                </a:lnTo>
                <a:lnTo>
                  <a:pt x="0" y="0"/>
                </a:lnTo>
                <a:lnTo>
                  <a:pt x="0" y="2084158"/>
                </a:lnTo>
                <a:close/>
              </a:path>
            </a:pathLst>
          </a:custGeom>
          <a:solidFill>
            <a:srgbClr val="F8F8F8"/>
          </a:solidFill>
        </p:spPr>
        <p:txBody>
          <a:bodyPr wrap="square" lIns="0" tIns="0" rIns="0" bIns="0" rtlCol="0"/>
          <a:lstStyle/>
          <a:p>
            <a:endParaRPr/>
          </a:p>
        </p:txBody>
      </p:sp>
      <p:sp>
        <p:nvSpPr>
          <p:cNvPr id="4" name="object 4"/>
          <p:cNvSpPr txBox="1"/>
          <p:nvPr/>
        </p:nvSpPr>
        <p:spPr>
          <a:xfrm>
            <a:off x="347294" y="630655"/>
            <a:ext cx="3891915" cy="2084705"/>
          </a:xfrm>
          <a:prstGeom prst="rect">
            <a:avLst/>
          </a:prstGeom>
        </p:spPr>
        <p:txBody>
          <a:bodyPr vert="horz" wrap="square" lIns="0" tIns="6985" rIns="0" bIns="0" rtlCol="0">
            <a:spAutoFit/>
          </a:bodyPr>
          <a:lstStyle/>
          <a:p>
            <a:pPr marL="12700" marR="219710">
              <a:lnSpc>
                <a:spcPct val="102600"/>
              </a:lnSpc>
              <a:spcBef>
                <a:spcPts val="55"/>
              </a:spcBef>
            </a:pPr>
            <a:r>
              <a:rPr sz="1100" i="1" spc="-50" dirty="0">
                <a:solidFill>
                  <a:srgbClr val="8E5902"/>
                </a:solidFill>
                <a:latin typeface="Arial"/>
                <a:cs typeface="Arial"/>
              </a:rPr>
              <a:t># </a:t>
            </a:r>
            <a:r>
              <a:rPr sz="1100" i="1" spc="-80" dirty="0">
                <a:solidFill>
                  <a:srgbClr val="8E5902"/>
                </a:solidFill>
                <a:latin typeface="Arial"/>
                <a:cs typeface="Arial"/>
              </a:rPr>
              <a:t>Рисуем </a:t>
            </a:r>
            <a:r>
              <a:rPr sz="1100" i="1" spc="-45" dirty="0">
                <a:solidFill>
                  <a:srgbClr val="8E5902"/>
                </a:solidFill>
                <a:latin typeface="Arial"/>
                <a:cs typeface="Arial"/>
              </a:rPr>
              <a:t>правильно </a:t>
            </a:r>
            <a:r>
              <a:rPr sz="1100" i="1" spc="-100" dirty="0">
                <a:solidFill>
                  <a:srgbClr val="8E5902"/>
                </a:solidFill>
                <a:latin typeface="Arial"/>
                <a:cs typeface="Arial"/>
              </a:rPr>
              <a:t>смасштабированные </a:t>
            </a:r>
            <a:r>
              <a:rPr sz="1100" i="1" spc="-35" dirty="0">
                <a:solidFill>
                  <a:srgbClr val="8E5902"/>
                </a:solidFill>
                <a:latin typeface="Arial"/>
                <a:cs typeface="Arial"/>
              </a:rPr>
              <a:t>оси </a:t>
            </a:r>
            <a:r>
              <a:rPr sz="1100" i="1" spc="-45" dirty="0">
                <a:solidFill>
                  <a:srgbClr val="8E5902"/>
                </a:solidFill>
                <a:latin typeface="Arial"/>
                <a:cs typeface="Arial"/>
              </a:rPr>
              <a:t>координат,  </a:t>
            </a:r>
            <a:r>
              <a:rPr sz="1100" i="1" spc="-50" dirty="0">
                <a:solidFill>
                  <a:srgbClr val="8E5902"/>
                </a:solidFill>
                <a:latin typeface="Arial"/>
                <a:cs typeface="Arial"/>
              </a:rPr>
              <a:t># но </a:t>
            </a:r>
            <a:r>
              <a:rPr sz="1100" i="1" spc="-85" dirty="0">
                <a:solidFill>
                  <a:srgbClr val="8E5902"/>
                </a:solidFill>
                <a:latin typeface="Arial"/>
                <a:cs typeface="Arial"/>
              </a:rPr>
              <a:t>данные </a:t>
            </a:r>
            <a:r>
              <a:rPr sz="1100" i="1" spc="-50" dirty="0">
                <a:solidFill>
                  <a:srgbClr val="8E5902"/>
                </a:solidFill>
                <a:latin typeface="Arial"/>
                <a:cs typeface="Arial"/>
              </a:rPr>
              <a:t>не</a:t>
            </a:r>
            <a:r>
              <a:rPr sz="1100" i="1" spc="-5" dirty="0">
                <a:solidFill>
                  <a:srgbClr val="8E5902"/>
                </a:solidFill>
                <a:latin typeface="Arial"/>
                <a:cs typeface="Arial"/>
              </a:rPr>
              <a:t> </a:t>
            </a:r>
            <a:r>
              <a:rPr sz="1100" i="1" spc="-95" dirty="0">
                <a:solidFill>
                  <a:srgbClr val="8E5902"/>
                </a:solidFill>
                <a:latin typeface="Arial"/>
                <a:cs typeface="Arial"/>
              </a:rPr>
              <a:t>выводим</a:t>
            </a:r>
            <a:endParaRPr sz="1100">
              <a:latin typeface="Arial"/>
              <a:cs typeface="Arial"/>
            </a:endParaRPr>
          </a:p>
          <a:p>
            <a:pPr marL="370205" marR="577215" indent="-358140">
              <a:lnSpc>
                <a:spcPct val="102600"/>
              </a:lnSpc>
            </a:pPr>
            <a:r>
              <a:rPr sz="1100" spc="90" dirty="0">
                <a:solidFill>
                  <a:srgbClr val="214987"/>
                </a:solidFill>
                <a:latin typeface="Times New Roman"/>
                <a:cs typeface="Times New Roman"/>
              </a:rPr>
              <a:t>plot</a:t>
            </a:r>
            <a:r>
              <a:rPr sz="1100" spc="90" dirty="0">
                <a:latin typeface="Times New Roman"/>
                <a:cs typeface="Times New Roman"/>
              </a:rPr>
              <a:t>(swiss</a:t>
            </a:r>
            <a:r>
              <a:rPr sz="1100" spc="90" dirty="0">
                <a:solidFill>
                  <a:srgbClr val="0000CE"/>
                </a:solidFill>
                <a:latin typeface="Times New Roman"/>
                <a:cs typeface="Times New Roman"/>
              </a:rPr>
              <a:t>.02</a:t>
            </a:r>
            <a:r>
              <a:rPr sz="1100" spc="90" dirty="0">
                <a:latin typeface="Times New Roman"/>
                <a:cs typeface="Times New Roman"/>
              </a:rPr>
              <a:t>$Length, </a:t>
            </a:r>
            <a:r>
              <a:rPr sz="1100" spc="75" dirty="0">
                <a:latin typeface="Times New Roman"/>
                <a:cs typeface="Times New Roman"/>
              </a:rPr>
              <a:t>swiss</a:t>
            </a:r>
            <a:r>
              <a:rPr sz="1100" spc="75" dirty="0">
                <a:solidFill>
                  <a:srgbClr val="0000CE"/>
                </a:solidFill>
                <a:latin typeface="Times New Roman"/>
                <a:cs typeface="Times New Roman"/>
              </a:rPr>
              <a:t>.02</a:t>
            </a:r>
            <a:r>
              <a:rPr sz="1100" spc="75" dirty="0">
                <a:latin typeface="Times New Roman"/>
                <a:cs typeface="Times New Roman"/>
              </a:rPr>
              <a:t>$Diag, </a:t>
            </a:r>
            <a:r>
              <a:rPr sz="1100" spc="85" dirty="0">
                <a:solidFill>
                  <a:srgbClr val="214987"/>
                </a:solidFill>
                <a:latin typeface="Times New Roman"/>
                <a:cs typeface="Times New Roman"/>
              </a:rPr>
              <a:t>type=</a:t>
            </a:r>
            <a:r>
              <a:rPr sz="1100" spc="85" dirty="0">
                <a:solidFill>
                  <a:srgbClr val="4F9905"/>
                </a:solidFill>
                <a:latin typeface="Times New Roman"/>
                <a:cs typeface="Times New Roman"/>
              </a:rPr>
              <a:t>"n"</a:t>
            </a:r>
            <a:r>
              <a:rPr sz="1100" spc="85" dirty="0">
                <a:latin typeface="Times New Roman"/>
                <a:cs typeface="Times New Roman"/>
              </a:rPr>
              <a:t>,  </a:t>
            </a:r>
            <a:r>
              <a:rPr sz="1100" spc="70" dirty="0">
                <a:solidFill>
                  <a:srgbClr val="214987"/>
                </a:solidFill>
                <a:latin typeface="Times New Roman"/>
                <a:cs typeface="Times New Roman"/>
              </a:rPr>
              <a:t>xlab=</a:t>
            </a:r>
            <a:r>
              <a:rPr sz="1100" spc="70" dirty="0">
                <a:solidFill>
                  <a:srgbClr val="4F9905"/>
                </a:solidFill>
                <a:latin typeface="Times New Roman"/>
                <a:cs typeface="Times New Roman"/>
              </a:rPr>
              <a:t>"Length"</a:t>
            </a:r>
            <a:r>
              <a:rPr sz="1100" spc="70" dirty="0">
                <a:latin typeface="Times New Roman"/>
                <a:cs typeface="Times New Roman"/>
              </a:rPr>
              <a:t>, </a:t>
            </a:r>
            <a:r>
              <a:rPr sz="1100" spc="75" dirty="0">
                <a:solidFill>
                  <a:srgbClr val="214987"/>
                </a:solidFill>
                <a:latin typeface="Times New Roman"/>
                <a:cs typeface="Times New Roman"/>
              </a:rPr>
              <a:t>ylab=</a:t>
            </a:r>
            <a:r>
              <a:rPr sz="1100" spc="75" dirty="0">
                <a:solidFill>
                  <a:srgbClr val="4F9905"/>
                </a:solidFill>
                <a:latin typeface="Times New Roman"/>
                <a:cs typeface="Times New Roman"/>
              </a:rPr>
              <a:t>"Diagonal"</a:t>
            </a:r>
            <a:r>
              <a:rPr sz="1100" spc="75" dirty="0">
                <a:latin typeface="Times New Roman"/>
                <a:cs typeface="Times New Roman"/>
              </a:rPr>
              <a:t>,  </a:t>
            </a:r>
            <a:r>
              <a:rPr sz="1100" spc="25" dirty="0">
                <a:solidFill>
                  <a:srgbClr val="214987"/>
                </a:solidFill>
                <a:latin typeface="Times New Roman"/>
                <a:cs typeface="Times New Roman"/>
              </a:rPr>
              <a:t>main=</a:t>
            </a:r>
            <a:r>
              <a:rPr sz="1100" spc="25" dirty="0">
                <a:solidFill>
                  <a:srgbClr val="4F9905"/>
                </a:solidFill>
                <a:latin typeface="Times New Roman"/>
                <a:cs typeface="Times New Roman"/>
              </a:rPr>
              <a:t>"Swiss </a:t>
            </a:r>
            <a:r>
              <a:rPr sz="1100" spc="-25" dirty="0">
                <a:solidFill>
                  <a:srgbClr val="4F9905"/>
                </a:solidFill>
                <a:latin typeface="Times New Roman"/>
                <a:cs typeface="Times New Roman"/>
              </a:rPr>
              <a:t>Bank</a:t>
            </a:r>
            <a:r>
              <a:rPr sz="1100" spc="-10" dirty="0">
                <a:solidFill>
                  <a:srgbClr val="4F9905"/>
                </a:solidFill>
                <a:latin typeface="Times New Roman"/>
                <a:cs typeface="Times New Roman"/>
              </a:rPr>
              <a:t> </a:t>
            </a:r>
            <a:r>
              <a:rPr sz="1100" spc="75" dirty="0">
                <a:solidFill>
                  <a:srgbClr val="4F9905"/>
                </a:solidFill>
                <a:latin typeface="Times New Roman"/>
                <a:cs typeface="Times New Roman"/>
              </a:rPr>
              <a:t>Notes"</a:t>
            </a:r>
            <a:r>
              <a:rPr sz="1100" spc="75" dirty="0">
                <a:latin typeface="Times New Roman"/>
                <a:cs typeface="Times New Roman"/>
              </a:rPr>
              <a:t>)</a:t>
            </a:r>
            <a:endParaRPr sz="1100">
              <a:latin typeface="Times New Roman"/>
              <a:cs typeface="Times New Roman"/>
            </a:endParaRPr>
          </a:p>
          <a:p>
            <a:pPr marL="12700">
              <a:lnSpc>
                <a:spcPct val="100000"/>
              </a:lnSpc>
              <a:spcBef>
                <a:spcPts val="35"/>
              </a:spcBef>
            </a:pPr>
            <a:r>
              <a:rPr sz="1100" i="1" spc="-50" dirty="0">
                <a:solidFill>
                  <a:srgbClr val="8E5902"/>
                </a:solidFill>
                <a:latin typeface="Arial"/>
                <a:cs typeface="Arial"/>
              </a:rPr>
              <a:t># Условия </a:t>
            </a:r>
            <a:r>
              <a:rPr sz="1100" i="1" spc="-80" dirty="0">
                <a:solidFill>
                  <a:srgbClr val="8E5902"/>
                </a:solidFill>
                <a:latin typeface="Arial"/>
                <a:cs typeface="Arial"/>
              </a:rPr>
              <a:t>выбора </a:t>
            </a:r>
            <a:r>
              <a:rPr sz="1100" i="1" spc="-70" dirty="0">
                <a:solidFill>
                  <a:srgbClr val="8E5902"/>
                </a:solidFill>
                <a:latin typeface="Arial"/>
                <a:cs typeface="Arial"/>
              </a:rPr>
              <a:t>подлинных </a:t>
            </a:r>
            <a:r>
              <a:rPr sz="1100" i="1" spc="-50" dirty="0">
                <a:solidFill>
                  <a:srgbClr val="8E5902"/>
                </a:solidFill>
                <a:latin typeface="Arial"/>
                <a:cs typeface="Arial"/>
              </a:rPr>
              <a:t>и </a:t>
            </a:r>
            <a:r>
              <a:rPr sz="1100" i="1" spc="-130" dirty="0">
                <a:solidFill>
                  <a:srgbClr val="8E5902"/>
                </a:solidFill>
                <a:latin typeface="Arial"/>
                <a:cs typeface="Arial"/>
              </a:rPr>
              <a:t>фальшивых</a:t>
            </a:r>
            <a:r>
              <a:rPr sz="1100" i="1" spc="-35" dirty="0">
                <a:solidFill>
                  <a:srgbClr val="8E5902"/>
                </a:solidFill>
                <a:latin typeface="Arial"/>
                <a:cs typeface="Arial"/>
              </a:rPr>
              <a:t> </a:t>
            </a:r>
            <a:r>
              <a:rPr sz="1100" i="1" spc="-85" dirty="0">
                <a:solidFill>
                  <a:srgbClr val="8E5902"/>
                </a:solidFill>
                <a:latin typeface="Arial"/>
                <a:cs typeface="Arial"/>
              </a:rPr>
              <a:t>банкнот</a:t>
            </a:r>
            <a:endParaRPr sz="1100">
              <a:latin typeface="Arial"/>
              <a:cs typeface="Arial"/>
            </a:endParaRPr>
          </a:p>
          <a:p>
            <a:pPr marL="12700" marR="2080895">
              <a:lnSpc>
                <a:spcPct val="102600"/>
              </a:lnSpc>
            </a:pPr>
            <a:r>
              <a:rPr sz="1100" spc="254" dirty="0">
                <a:latin typeface="Times New Roman"/>
                <a:cs typeface="Times New Roman"/>
              </a:rPr>
              <a:t>l </a:t>
            </a:r>
            <a:r>
              <a:rPr sz="1100" spc="65" dirty="0">
                <a:latin typeface="Times New Roman"/>
                <a:cs typeface="Times New Roman"/>
              </a:rPr>
              <a:t>&lt;- </a:t>
            </a:r>
            <a:r>
              <a:rPr sz="1100" spc="95" dirty="0">
                <a:latin typeface="Times New Roman"/>
                <a:cs typeface="Times New Roman"/>
              </a:rPr>
              <a:t>swiss</a:t>
            </a:r>
            <a:r>
              <a:rPr sz="1100" spc="95" dirty="0">
                <a:solidFill>
                  <a:srgbClr val="0000CE"/>
                </a:solidFill>
                <a:latin typeface="Times New Roman"/>
                <a:cs typeface="Times New Roman"/>
              </a:rPr>
              <a:t>.02</a:t>
            </a:r>
            <a:r>
              <a:rPr sz="1100" spc="95" dirty="0">
                <a:latin typeface="Times New Roman"/>
                <a:cs typeface="Times New Roman"/>
              </a:rPr>
              <a:t>$origin </a:t>
            </a:r>
            <a:r>
              <a:rPr sz="1100" spc="-60" dirty="0">
                <a:latin typeface="Times New Roman"/>
                <a:cs typeface="Times New Roman"/>
              </a:rPr>
              <a:t>== </a:t>
            </a:r>
            <a:r>
              <a:rPr sz="1100" spc="10" dirty="0">
                <a:solidFill>
                  <a:srgbClr val="0000CE"/>
                </a:solidFill>
                <a:latin typeface="Times New Roman"/>
                <a:cs typeface="Times New Roman"/>
              </a:rPr>
              <a:t>1 </a:t>
            </a:r>
            <a:r>
              <a:rPr sz="1100" spc="10" dirty="0">
                <a:latin typeface="Times New Roman"/>
                <a:cs typeface="Times New Roman"/>
              </a:rPr>
              <a:t> o </a:t>
            </a:r>
            <a:r>
              <a:rPr sz="1100" spc="65" dirty="0">
                <a:latin typeface="Times New Roman"/>
                <a:cs typeface="Times New Roman"/>
              </a:rPr>
              <a:t>&lt;- </a:t>
            </a:r>
            <a:r>
              <a:rPr sz="1100" spc="95" dirty="0">
                <a:latin typeface="Times New Roman"/>
                <a:cs typeface="Times New Roman"/>
              </a:rPr>
              <a:t>swiss</a:t>
            </a:r>
            <a:r>
              <a:rPr sz="1100" spc="95" dirty="0">
                <a:solidFill>
                  <a:srgbClr val="0000CE"/>
                </a:solidFill>
                <a:latin typeface="Times New Roman"/>
                <a:cs typeface="Times New Roman"/>
              </a:rPr>
              <a:t>.02</a:t>
            </a:r>
            <a:r>
              <a:rPr sz="1100" spc="95" dirty="0">
                <a:latin typeface="Times New Roman"/>
                <a:cs typeface="Times New Roman"/>
              </a:rPr>
              <a:t>$origin </a:t>
            </a:r>
            <a:r>
              <a:rPr sz="1100" spc="-60" dirty="0">
                <a:latin typeface="Times New Roman"/>
                <a:cs typeface="Times New Roman"/>
              </a:rPr>
              <a:t>==</a:t>
            </a:r>
            <a:r>
              <a:rPr sz="1100" spc="-80" dirty="0">
                <a:latin typeface="Times New Roman"/>
                <a:cs typeface="Times New Roman"/>
              </a:rPr>
              <a:t> </a:t>
            </a:r>
            <a:r>
              <a:rPr sz="1100" spc="10" dirty="0">
                <a:solidFill>
                  <a:srgbClr val="0000CE"/>
                </a:solidFill>
                <a:latin typeface="Times New Roman"/>
                <a:cs typeface="Times New Roman"/>
              </a:rPr>
              <a:t>0</a:t>
            </a:r>
            <a:endParaRPr sz="1100">
              <a:latin typeface="Times New Roman"/>
              <a:cs typeface="Times New Roman"/>
            </a:endParaRPr>
          </a:p>
          <a:p>
            <a:pPr marL="12700">
              <a:lnSpc>
                <a:spcPct val="100000"/>
              </a:lnSpc>
              <a:spcBef>
                <a:spcPts val="35"/>
              </a:spcBef>
            </a:pPr>
            <a:r>
              <a:rPr sz="1100" i="1" spc="-50" dirty="0">
                <a:solidFill>
                  <a:srgbClr val="8E5902"/>
                </a:solidFill>
                <a:latin typeface="Arial"/>
                <a:cs typeface="Arial"/>
              </a:rPr>
              <a:t># </a:t>
            </a:r>
            <a:r>
              <a:rPr sz="1100" i="1" spc="-85" dirty="0">
                <a:solidFill>
                  <a:srgbClr val="8E5902"/>
                </a:solidFill>
                <a:latin typeface="Arial"/>
                <a:cs typeface="Arial"/>
              </a:rPr>
              <a:t>Добавляем </a:t>
            </a:r>
            <a:r>
              <a:rPr sz="1100" i="1" spc="-30" dirty="0">
                <a:solidFill>
                  <a:srgbClr val="8E5902"/>
                </a:solidFill>
                <a:latin typeface="Arial"/>
                <a:cs typeface="Arial"/>
              </a:rPr>
              <a:t>точки, </a:t>
            </a:r>
            <a:r>
              <a:rPr sz="1100" i="1" spc="-135" dirty="0">
                <a:solidFill>
                  <a:srgbClr val="8E5902"/>
                </a:solidFill>
                <a:latin typeface="Arial"/>
                <a:cs typeface="Arial"/>
              </a:rPr>
              <a:t>соответствующие </a:t>
            </a:r>
            <a:r>
              <a:rPr sz="1100" i="1" spc="-90" dirty="0">
                <a:solidFill>
                  <a:srgbClr val="8E5902"/>
                </a:solidFill>
                <a:latin typeface="Arial"/>
                <a:cs typeface="Arial"/>
              </a:rPr>
              <a:t>подлинным</a:t>
            </a:r>
            <a:r>
              <a:rPr sz="1100" i="1" spc="-85" dirty="0">
                <a:solidFill>
                  <a:srgbClr val="8E5902"/>
                </a:solidFill>
                <a:latin typeface="Arial"/>
                <a:cs typeface="Arial"/>
              </a:rPr>
              <a:t> </a:t>
            </a:r>
            <a:r>
              <a:rPr sz="1100" i="1" spc="-95" dirty="0">
                <a:solidFill>
                  <a:srgbClr val="8E5902"/>
                </a:solidFill>
                <a:latin typeface="Arial"/>
                <a:cs typeface="Arial"/>
              </a:rPr>
              <a:t>банкнотам</a:t>
            </a:r>
            <a:endParaRPr sz="1100">
              <a:latin typeface="Arial"/>
              <a:cs typeface="Arial"/>
            </a:endParaRPr>
          </a:p>
          <a:p>
            <a:pPr marL="12700">
              <a:lnSpc>
                <a:spcPct val="100000"/>
              </a:lnSpc>
              <a:spcBef>
                <a:spcPts val="35"/>
              </a:spcBef>
            </a:pPr>
            <a:r>
              <a:rPr sz="1100" spc="105" dirty="0">
                <a:solidFill>
                  <a:srgbClr val="214987"/>
                </a:solidFill>
                <a:latin typeface="Times New Roman"/>
                <a:cs typeface="Times New Roman"/>
              </a:rPr>
              <a:t>points</a:t>
            </a:r>
            <a:r>
              <a:rPr sz="1100" spc="105" dirty="0">
                <a:latin typeface="Times New Roman"/>
                <a:cs typeface="Times New Roman"/>
              </a:rPr>
              <a:t>(swiss</a:t>
            </a:r>
            <a:r>
              <a:rPr sz="1100" spc="105" dirty="0">
                <a:solidFill>
                  <a:srgbClr val="0000CE"/>
                </a:solidFill>
                <a:latin typeface="Times New Roman"/>
                <a:cs typeface="Times New Roman"/>
              </a:rPr>
              <a:t>.02</a:t>
            </a:r>
            <a:r>
              <a:rPr sz="1100" spc="105" dirty="0">
                <a:latin typeface="Times New Roman"/>
                <a:cs typeface="Times New Roman"/>
              </a:rPr>
              <a:t>$Length[l], </a:t>
            </a:r>
            <a:r>
              <a:rPr sz="1100" spc="100" dirty="0">
                <a:latin typeface="Times New Roman"/>
                <a:cs typeface="Times New Roman"/>
              </a:rPr>
              <a:t>swiss</a:t>
            </a:r>
            <a:r>
              <a:rPr sz="1100" spc="100" dirty="0">
                <a:solidFill>
                  <a:srgbClr val="0000CE"/>
                </a:solidFill>
                <a:latin typeface="Times New Roman"/>
                <a:cs typeface="Times New Roman"/>
              </a:rPr>
              <a:t>.02</a:t>
            </a:r>
            <a:r>
              <a:rPr sz="1100" spc="100" dirty="0">
                <a:latin typeface="Times New Roman"/>
                <a:cs typeface="Times New Roman"/>
              </a:rPr>
              <a:t>$Diag[l],</a:t>
            </a:r>
            <a:r>
              <a:rPr sz="1100" spc="80" dirty="0">
                <a:latin typeface="Times New Roman"/>
                <a:cs typeface="Times New Roman"/>
              </a:rPr>
              <a:t> </a:t>
            </a:r>
            <a:r>
              <a:rPr sz="1100" spc="35" dirty="0">
                <a:solidFill>
                  <a:srgbClr val="214987"/>
                </a:solidFill>
                <a:latin typeface="Times New Roman"/>
                <a:cs typeface="Times New Roman"/>
              </a:rPr>
              <a:t>pch=</a:t>
            </a:r>
            <a:r>
              <a:rPr sz="1100" spc="35" dirty="0">
                <a:solidFill>
                  <a:srgbClr val="0000CE"/>
                </a:solidFill>
                <a:latin typeface="Times New Roman"/>
                <a:cs typeface="Times New Roman"/>
              </a:rPr>
              <a:t>3</a:t>
            </a:r>
            <a:r>
              <a:rPr sz="1100" spc="35" dirty="0">
                <a:latin typeface="Times New Roman"/>
                <a:cs typeface="Times New Roman"/>
              </a:rPr>
              <a:t>)</a:t>
            </a:r>
            <a:endParaRPr sz="1100">
              <a:latin typeface="Times New Roman"/>
              <a:cs typeface="Times New Roman"/>
            </a:endParaRPr>
          </a:p>
          <a:p>
            <a:pPr marL="12700">
              <a:lnSpc>
                <a:spcPct val="100000"/>
              </a:lnSpc>
              <a:spcBef>
                <a:spcPts val="35"/>
              </a:spcBef>
            </a:pPr>
            <a:r>
              <a:rPr sz="1100" i="1" spc="-50" dirty="0">
                <a:solidFill>
                  <a:srgbClr val="8E5902"/>
                </a:solidFill>
                <a:latin typeface="Arial"/>
                <a:cs typeface="Arial"/>
              </a:rPr>
              <a:t># </a:t>
            </a:r>
            <a:r>
              <a:rPr sz="1100" i="1" spc="-85" dirty="0">
                <a:solidFill>
                  <a:srgbClr val="8E5902"/>
                </a:solidFill>
                <a:latin typeface="Arial"/>
                <a:cs typeface="Arial"/>
              </a:rPr>
              <a:t>Добавляем </a:t>
            </a:r>
            <a:r>
              <a:rPr sz="1100" i="1" spc="-30" dirty="0">
                <a:solidFill>
                  <a:srgbClr val="8E5902"/>
                </a:solidFill>
                <a:latin typeface="Arial"/>
                <a:cs typeface="Arial"/>
              </a:rPr>
              <a:t>точки, </a:t>
            </a:r>
            <a:r>
              <a:rPr sz="1100" i="1" spc="-135" dirty="0">
                <a:solidFill>
                  <a:srgbClr val="8E5902"/>
                </a:solidFill>
                <a:latin typeface="Arial"/>
                <a:cs typeface="Arial"/>
              </a:rPr>
              <a:t>соответствующие </a:t>
            </a:r>
            <a:r>
              <a:rPr sz="1100" i="1" spc="-155" dirty="0">
                <a:solidFill>
                  <a:srgbClr val="8E5902"/>
                </a:solidFill>
                <a:latin typeface="Arial"/>
                <a:cs typeface="Arial"/>
              </a:rPr>
              <a:t>фальшивым</a:t>
            </a:r>
            <a:r>
              <a:rPr sz="1100" i="1" spc="-150" dirty="0">
                <a:solidFill>
                  <a:srgbClr val="8E5902"/>
                </a:solidFill>
                <a:latin typeface="Arial"/>
                <a:cs typeface="Arial"/>
              </a:rPr>
              <a:t> </a:t>
            </a:r>
            <a:r>
              <a:rPr sz="1100" i="1" spc="-95" dirty="0">
                <a:solidFill>
                  <a:srgbClr val="8E5902"/>
                </a:solidFill>
                <a:latin typeface="Arial"/>
                <a:cs typeface="Arial"/>
              </a:rPr>
              <a:t>банкнотам</a:t>
            </a:r>
            <a:endParaRPr sz="1100">
              <a:latin typeface="Arial"/>
              <a:cs typeface="Arial"/>
            </a:endParaRPr>
          </a:p>
          <a:p>
            <a:pPr marL="12700">
              <a:lnSpc>
                <a:spcPct val="100000"/>
              </a:lnSpc>
              <a:spcBef>
                <a:spcPts val="35"/>
              </a:spcBef>
            </a:pPr>
            <a:r>
              <a:rPr sz="1100" spc="95" dirty="0">
                <a:solidFill>
                  <a:srgbClr val="214987"/>
                </a:solidFill>
                <a:latin typeface="Times New Roman"/>
                <a:cs typeface="Times New Roman"/>
              </a:rPr>
              <a:t>points</a:t>
            </a:r>
            <a:r>
              <a:rPr sz="1100" spc="95" dirty="0">
                <a:latin typeface="Times New Roman"/>
                <a:cs typeface="Times New Roman"/>
              </a:rPr>
              <a:t>(swiss</a:t>
            </a:r>
            <a:r>
              <a:rPr sz="1100" spc="95" dirty="0">
                <a:solidFill>
                  <a:srgbClr val="0000CE"/>
                </a:solidFill>
                <a:latin typeface="Times New Roman"/>
                <a:cs typeface="Times New Roman"/>
              </a:rPr>
              <a:t>.02</a:t>
            </a:r>
            <a:r>
              <a:rPr sz="1100" spc="95" dirty="0">
                <a:latin typeface="Times New Roman"/>
                <a:cs typeface="Times New Roman"/>
              </a:rPr>
              <a:t>$Length[o], </a:t>
            </a:r>
            <a:r>
              <a:rPr sz="1100" spc="85" dirty="0">
                <a:latin typeface="Times New Roman"/>
                <a:cs typeface="Times New Roman"/>
              </a:rPr>
              <a:t>swiss</a:t>
            </a:r>
            <a:r>
              <a:rPr sz="1100" spc="85" dirty="0">
                <a:solidFill>
                  <a:srgbClr val="0000CE"/>
                </a:solidFill>
                <a:latin typeface="Times New Roman"/>
                <a:cs typeface="Times New Roman"/>
              </a:rPr>
              <a:t>.02</a:t>
            </a:r>
            <a:r>
              <a:rPr sz="1100" spc="85" dirty="0">
                <a:latin typeface="Times New Roman"/>
                <a:cs typeface="Times New Roman"/>
              </a:rPr>
              <a:t>$Diag[o],</a:t>
            </a:r>
            <a:r>
              <a:rPr sz="1100" spc="110" dirty="0">
                <a:latin typeface="Times New Roman"/>
                <a:cs typeface="Times New Roman"/>
              </a:rPr>
              <a:t> </a:t>
            </a:r>
            <a:r>
              <a:rPr sz="1100" spc="35" dirty="0">
                <a:solidFill>
                  <a:srgbClr val="214987"/>
                </a:solidFill>
                <a:latin typeface="Times New Roman"/>
                <a:cs typeface="Times New Roman"/>
              </a:rPr>
              <a:t>pch=</a:t>
            </a:r>
            <a:r>
              <a:rPr sz="1100" spc="35" dirty="0">
                <a:solidFill>
                  <a:srgbClr val="0000CE"/>
                </a:solidFill>
                <a:latin typeface="Times New Roman"/>
                <a:cs typeface="Times New Roman"/>
              </a:rPr>
              <a:t>1</a:t>
            </a:r>
            <a:r>
              <a:rPr sz="1100" spc="35" dirty="0">
                <a:latin typeface="Times New Roman"/>
                <a:cs typeface="Times New Roman"/>
              </a:rPr>
              <a:t>)</a:t>
            </a:r>
            <a:endParaRPr sz="11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15</a:t>
            </a:r>
          </a:p>
        </p:txBody>
      </p:sp>
    </p:spTree>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016940" y="2454611"/>
            <a:ext cx="2377440" cy="0"/>
          </a:xfrm>
          <a:custGeom>
            <a:avLst/>
            <a:gdLst/>
            <a:ahLst/>
            <a:cxnLst/>
            <a:rect l="l" t="t" r="r" b="b"/>
            <a:pathLst>
              <a:path w="2377440">
                <a:moveTo>
                  <a:pt x="0" y="0"/>
                </a:moveTo>
                <a:lnTo>
                  <a:pt x="2377054" y="0"/>
                </a:lnTo>
              </a:path>
            </a:pathLst>
          </a:custGeom>
          <a:ln w="3815">
            <a:solidFill>
              <a:srgbClr val="000000"/>
            </a:solidFill>
          </a:ln>
        </p:spPr>
        <p:txBody>
          <a:bodyPr wrap="square" lIns="0" tIns="0" rIns="0" bIns="0" rtlCol="0"/>
          <a:lstStyle/>
          <a:p>
            <a:endParaRPr/>
          </a:p>
        </p:txBody>
      </p:sp>
      <p:sp>
        <p:nvSpPr>
          <p:cNvPr id="3" name="object 3"/>
          <p:cNvSpPr/>
          <p:nvPr/>
        </p:nvSpPr>
        <p:spPr>
          <a:xfrm>
            <a:off x="1016940" y="245461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4" name="object 4"/>
          <p:cNvSpPr/>
          <p:nvPr/>
        </p:nvSpPr>
        <p:spPr>
          <a:xfrm>
            <a:off x="1611204" y="245461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5" name="object 5"/>
          <p:cNvSpPr/>
          <p:nvPr/>
        </p:nvSpPr>
        <p:spPr>
          <a:xfrm>
            <a:off x="2205467" y="245461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6" name="object 6"/>
          <p:cNvSpPr/>
          <p:nvPr/>
        </p:nvSpPr>
        <p:spPr>
          <a:xfrm>
            <a:off x="2799731" y="245461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7" name="object 7"/>
          <p:cNvSpPr/>
          <p:nvPr/>
        </p:nvSpPr>
        <p:spPr>
          <a:xfrm>
            <a:off x="3393995" y="245461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8" name="object 8"/>
          <p:cNvSpPr txBox="1"/>
          <p:nvPr/>
        </p:nvSpPr>
        <p:spPr>
          <a:xfrm>
            <a:off x="927871" y="2512734"/>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214.0</a:t>
            </a:r>
            <a:endParaRPr sz="450">
              <a:latin typeface="Arial"/>
              <a:cs typeface="Arial"/>
            </a:endParaRPr>
          </a:p>
        </p:txBody>
      </p:sp>
      <p:sp>
        <p:nvSpPr>
          <p:cNvPr id="9" name="object 9"/>
          <p:cNvSpPr txBox="1"/>
          <p:nvPr/>
        </p:nvSpPr>
        <p:spPr>
          <a:xfrm>
            <a:off x="1522135" y="2512734"/>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214.5</a:t>
            </a:r>
            <a:endParaRPr sz="450">
              <a:latin typeface="Arial"/>
              <a:cs typeface="Arial"/>
            </a:endParaRPr>
          </a:p>
        </p:txBody>
      </p:sp>
      <p:sp>
        <p:nvSpPr>
          <p:cNvPr id="10" name="object 10"/>
          <p:cNvSpPr txBox="1"/>
          <p:nvPr/>
        </p:nvSpPr>
        <p:spPr>
          <a:xfrm>
            <a:off x="2116398" y="2512734"/>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215.0</a:t>
            </a:r>
            <a:endParaRPr sz="450">
              <a:latin typeface="Arial"/>
              <a:cs typeface="Arial"/>
            </a:endParaRPr>
          </a:p>
        </p:txBody>
      </p:sp>
      <p:sp>
        <p:nvSpPr>
          <p:cNvPr id="11" name="object 11"/>
          <p:cNvSpPr txBox="1"/>
          <p:nvPr/>
        </p:nvSpPr>
        <p:spPr>
          <a:xfrm>
            <a:off x="2710662" y="2512734"/>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215.5</a:t>
            </a:r>
            <a:endParaRPr sz="450">
              <a:latin typeface="Arial"/>
              <a:cs typeface="Arial"/>
            </a:endParaRPr>
          </a:p>
        </p:txBody>
      </p:sp>
      <p:sp>
        <p:nvSpPr>
          <p:cNvPr id="12" name="object 12"/>
          <p:cNvSpPr txBox="1"/>
          <p:nvPr/>
        </p:nvSpPr>
        <p:spPr>
          <a:xfrm>
            <a:off x="3304926" y="2512734"/>
            <a:ext cx="1784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216.0</a:t>
            </a:r>
            <a:endParaRPr sz="450">
              <a:latin typeface="Arial"/>
              <a:cs typeface="Arial"/>
            </a:endParaRPr>
          </a:p>
        </p:txBody>
      </p:sp>
      <p:sp>
        <p:nvSpPr>
          <p:cNvPr id="13" name="object 13"/>
          <p:cNvSpPr/>
          <p:nvPr/>
        </p:nvSpPr>
        <p:spPr>
          <a:xfrm>
            <a:off x="660382" y="786551"/>
            <a:ext cx="0" cy="1522095"/>
          </a:xfrm>
          <a:custGeom>
            <a:avLst/>
            <a:gdLst/>
            <a:ahLst/>
            <a:cxnLst/>
            <a:rect l="l" t="t" r="r" b="b"/>
            <a:pathLst>
              <a:path h="1522095">
                <a:moveTo>
                  <a:pt x="0" y="1521935"/>
                </a:moveTo>
                <a:lnTo>
                  <a:pt x="0" y="0"/>
                </a:lnTo>
              </a:path>
            </a:pathLst>
          </a:custGeom>
          <a:ln w="3815">
            <a:solidFill>
              <a:srgbClr val="000000"/>
            </a:solidFill>
          </a:ln>
        </p:spPr>
        <p:txBody>
          <a:bodyPr wrap="square" lIns="0" tIns="0" rIns="0" bIns="0" rtlCol="0"/>
          <a:lstStyle/>
          <a:p>
            <a:endParaRPr/>
          </a:p>
        </p:txBody>
      </p:sp>
      <p:sp>
        <p:nvSpPr>
          <p:cNvPr id="14" name="object 14"/>
          <p:cNvSpPr/>
          <p:nvPr/>
        </p:nvSpPr>
        <p:spPr>
          <a:xfrm>
            <a:off x="623749" y="2308487"/>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5" name="object 15"/>
          <p:cNvSpPr/>
          <p:nvPr/>
        </p:nvSpPr>
        <p:spPr>
          <a:xfrm>
            <a:off x="623749" y="1928016"/>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6" name="object 16"/>
          <p:cNvSpPr/>
          <p:nvPr/>
        </p:nvSpPr>
        <p:spPr>
          <a:xfrm>
            <a:off x="623749" y="1547544"/>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7" name="object 17"/>
          <p:cNvSpPr/>
          <p:nvPr/>
        </p:nvSpPr>
        <p:spPr>
          <a:xfrm>
            <a:off x="623749" y="1167073"/>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8" name="object 18"/>
          <p:cNvSpPr/>
          <p:nvPr/>
        </p:nvSpPr>
        <p:spPr>
          <a:xfrm>
            <a:off x="623749" y="786551"/>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19" name="object 19"/>
          <p:cNvSpPr txBox="1"/>
          <p:nvPr/>
        </p:nvSpPr>
        <p:spPr>
          <a:xfrm>
            <a:off x="504492" y="2244850"/>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138</a:t>
            </a:r>
            <a:endParaRPr sz="450">
              <a:latin typeface="Arial"/>
              <a:cs typeface="Arial"/>
            </a:endParaRPr>
          </a:p>
        </p:txBody>
      </p:sp>
      <p:sp>
        <p:nvSpPr>
          <p:cNvPr id="20" name="object 20"/>
          <p:cNvSpPr txBox="1"/>
          <p:nvPr/>
        </p:nvSpPr>
        <p:spPr>
          <a:xfrm>
            <a:off x="504492" y="1864379"/>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139</a:t>
            </a:r>
            <a:endParaRPr sz="450">
              <a:latin typeface="Arial"/>
              <a:cs typeface="Arial"/>
            </a:endParaRPr>
          </a:p>
        </p:txBody>
      </p:sp>
      <p:sp>
        <p:nvSpPr>
          <p:cNvPr id="21" name="object 21"/>
          <p:cNvSpPr txBox="1"/>
          <p:nvPr/>
        </p:nvSpPr>
        <p:spPr>
          <a:xfrm>
            <a:off x="504492" y="1483907"/>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140</a:t>
            </a:r>
            <a:endParaRPr sz="450">
              <a:latin typeface="Arial"/>
              <a:cs typeface="Arial"/>
            </a:endParaRPr>
          </a:p>
        </p:txBody>
      </p:sp>
      <p:sp>
        <p:nvSpPr>
          <p:cNvPr id="22" name="object 22"/>
          <p:cNvSpPr txBox="1"/>
          <p:nvPr/>
        </p:nvSpPr>
        <p:spPr>
          <a:xfrm>
            <a:off x="504492" y="1103385"/>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141</a:t>
            </a:r>
            <a:endParaRPr sz="450">
              <a:latin typeface="Arial"/>
              <a:cs typeface="Arial"/>
            </a:endParaRPr>
          </a:p>
        </p:txBody>
      </p:sp>
      <p:sp>
        <p:nvSpPr>
          <p:cNvPr id="23" name="object 23"/>
          <p:cNvSpPr txBox="1"/>
          <p:nvPr/>
        </p:nvSpPr>
        <p:spPr>
          <a:xfrm>
            <a:off x="504492" y="722914"/>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142</a:t>
            </a:r>
            <a:endParaRPr sz="450">
              <a:latin typeface="Arial"/>
              <a:cs typeface="Arial"/>
            </a:endParaRPr>
          </a:p>
        </p:txBody>
      </p:sp>
      <p:sp>
        <p:nvSpPr>
          <p:cNvPr id="24" name="object 24"/>
          <p:cNvSpPr/>
          <p:nvPr/>
        </p:nvSpPr>
        <p:spPr>
          <a:xfrm>
            <a:off x="660382" y="564364"/>
            <a:ext cx="3209290" cy="1890395"/>
          </a:xfrm>
          <a:custGeom>
            <a:avLst/>
            <a:gdLst/>
            <a:ahLst/>
            <a:cxnLst/>
            <a:rect l="l" t="t" r="r" b="b"/>
            <a:pathLst>
              <a:path w="3209290" h="1890395">
                <a:moveTo>
                  <a:pt x="0" y="1890247"/>
                </a:moveTo>
                <a:lnTo>
                  <a:pt x="3209023" y="1890247"/>
                </a:lnTo>
                <a:lnTo>
                  <a:pt x="3209023" y="0"/>
                </a:lnTo>
                <a:lnTo>
                  <a:pt x="0" y="0"/>
                </a:lnTo>
                <a:lnTo>
                  <a:pt x="0" y="1890247"/>
                </a:lnTo>
              </a:path>
            </a:pathLst>
          </a:custGeom>
          <a:ln w="3815">
            <a:solidFill>
              <a:srgbClr val="000000"/>
            </a:solidFill>
          </a:ln>
        </p:spPr>
        <p:txBody>
          <a:bodyPr wrap="square" lIns="0" tIns="0" rIns="0" bIns="0" rtlCol="0"/>
          <a:lstStyle/>
          <a:p>
            <a:endParaRPr/>
          </a:p>
        </p:txBody>
      </p:sp>
      <p:sp>
        <p:nvSpPr>
          <p:cNvPr id="25" name="object 25"/>
          <p:cNvSpPr txBox="1"/>
          <p:nvPr/>
        </p:nvSpPr>
        <p:spPr>
          <a:xfrm>
            <a:off x="1945395" y="355832"/>
            <a:ext cx="639445" cy="111125"/>
          </a:xfrm>
          <a:prstGeom prst="rect">
            <a:avLst/>
          </a:prstGeom>
        </p:spPr>
        <p:txBody>
          <a:bodyPr vert="horz" wrap="square" lIns="0" tIns="13970" rIns="0" bIns="0" rtlCol="0">
            <a:spAutoFit/>
          </a:bodyPr>
          <a:lstStyle/>
          <a:p>
            <a:pPr marL="12700">
              <a:lnSpc>
                <a:spcPct val="100000"/>
              </a:lnSpc>
              <a:spcBef>
                <a:spcPts val="110"/>
              </a:spcBef>
            </a:pPr>
            <a:r>
              <a:rPr sz="550" b="1" spc="5" dirty="0">
                <a:latin typeface="Arial"/>
                <a:cs typeface="Arial"/>
              </a:rPr>
              <a:t>Swiss Bank</a:t>
            </a:r>
            <a:r>
              <a:rPr sz="550" b="1" spc="-70" dirty="0">
                <a:latin typeface="Arial"/>
                <a:cs typeface="Arial"/>
              </a:rPr>
              <a:t> </a:t>
            </a:r>
            <a:r>
              <a:rPr sz="550" b="1" spc="5" dirty="0">
                <a:latin typeface="Arial"/>
                <a:cs typeface="Arial"/>
              </a:rPr>
              <a:t>Notes</a:t>
            </a:r>
            <a:endParaRPr sz="550">
              <a:latin typeface="Arial"/>
              <a:cs typeface="Arial"/>
            </a:endParaRPr>
          </a:p>
        </p:txBody>
      </p:sp>
      <p:sp>
        <p:nvSpPr>
          <p:cNvPr id="26" name="object 26"/>
          <p:cNvSpPr txBox="1"/>
          <p:nvPr/>
        </p:nvSpPr>
        <p:spPr>
          <a:xfrm>
            <a:off x="2158831" y="2659265"/>
            <a:ext cx="21272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Length</a:t>
            </a:r>
            <a:endParaRPr sz="450">
              <a:latin typeface="Arial"/>
              <a:cs typeface="Arial"/>
            </a:endParaRPr>
          </a:p>
        </p:txBody>
      </p:sp>
      <p:sp>
        <p:nvSpPr>
          <p:cNvPr id="27" name="object 27"/>
          <p:cNvSpPr txBox="1"/>
          <p:nvPr/>
        </p:nvSpPr>
        <p:spPr>
          <a:xfrm>
            <a:off x="357962" y="1376270"/>
            <a:ext cx="93980" cy="266700"/>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Diagonal</a:t>
            </a:r>
            <a:endParaRPr sz="450">
              <a:latin typeface="Arial"/>
              <a:cs typeface="Arial"/>
            </a:endParaRPr>
          </a:p>
        </p:txBody>
      </p:sp>
      <p:sp>
        <p:nvSpPr>
          <p:cNvPr id="28" name="object 28"/>
          <p:cNvSpPr/>
          <p:nvPr/>
        </p:nvSpPr>
        <p:spPr>
          <a:xfrm>
            <a:off x="1948326" y="116707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9" name="object 29"/>
          <p:cNvSpPr/>
          <p:nvPr/>
        </p:nvSpPr>
        <p:spPr>
          <a:xfrm>
            <a:off x="1967762" y="1147638"/>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30" name="object 30"/>
          <p:cNvSpPr/>
          <p:nvPr/>
        </p:nvSpPr>
        <p:spPr>
          <a:xfrm>
            <a:off x="1710621" y="90072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31" name="object 31"/>
          <p:cNvSpPr/>
          <p:nvPr/>
        </p:nvSpPr>
        <p:spPr>
          <a:xfrm>
            <a:off x="1730056" y="881287"/>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32" name="object 32"/>
          <p:cNvSpPr/>
          <p:nvPr/>
        </p:nvSpPr>
        <p:spPr>
          <a:xfrm>
            <a:off x="1948326" y="7104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33" name="object 33"/>
          <p:cNvSpPr/>
          <p:nvPr/>
        </p:nvSpPr>
        <p:spPr>
          <a:xfrm>
            <a:off x="1967762" y="691052"/>
            <a:ext cx="0" cy="39370"/>
          </a:xfrm>
          <a:custGeom>
            <a:avLst/>
            <a:gdLst/>
            <a:ahLst/>
            <a:cxnLst/>
            <a:rect l="l" t="t" r="r" b="b"/>
            <a:pathLst>
              <a:path h="39370">
                <a:moveTo>
                  <a:pt x="0" y="38820"/>
                </a:moveTo>
                <a:lnTo>
                  <a:pt x="0" y="0"/>
                </a:lnTo>
              </a:path>
            </a:pathLst>
          </a:custGeom>
          <a:ln w="3815">
            <a:solidFill>
              <a:srgbClr val="000000"/>
            </a:solidFill>
          </a:ln>
        </p:spPr>
        <p:txBody>
          <a:bodyPr wrap="square" lIns="0" tIns="0" rIns="0" bIns="0" rtlCol="0"/>
          <a:lstStyle/>
          <a:p>
            <a:endParaRPr/>
          </a:p>
        </p:txBody>
      </p:sp>
      <p:sp>
        <p:nvSpPr>
          <p:cNvPr id="34" name="object 34"/>
          <p:cNvSpPr/>
          <p:nvPr/>
        </p:nvSpPr>
        <p:spPr>
          <a:xfrm>
            <a:off x="1948326" y="78655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35" name="object 35"/>
          <p:cNvSpPr/>
          <p:nvPr/>
        </p:nvSpPr>
        <p:spPr>
          <a:xfrm>
            <a:off x="1967762" y="767115"/>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36" name="object 36"/>
          <p:cNvSpPr/>
          <p:nvPr/>
        </p:nvSpPr>
        <p:spPr>
          <a:xfrm>
            <a:off x="2186032"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37" name="object 37"/>
          <p:cNvSpPr/>
          <p:nvPr/>
        </p:nvSpPr>
        <p:spPr>
          <a:xfrm>
            <a:off x="2205467"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38" name="object 38"/>
          <p:cNvSpPr/>
          <p:nvPr/>
        </p:nvSpPr>
        <p:spPr>
          <a:xfrm>
            <a:off x="3018001" y="101484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39" name="object 39"/>
          <p:cNvSpPr/>
          <p:nvPr/>
        </p:nvSpPr>
        <p:spPr>
          <a:xfrm>
            <a:off x="3037437" y="995408"/>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40" name="object 40"/>
          <p:cNvSpPr/>
          <p:nvPr/>
        </p:nvSpPr>
        <p:spPr>
          <a:xfrm>
            <a:off x="2780295" y="9387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41" name="object 41"/>
          <p:cNvSpPr/>
          <p:nvPr/>
        </p:nvSpPr>
        <p:spPr>
          <a:xfrm>
            <a:off x="2799731" y="91934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42" name="object 42"/>
          <p:cNvSpPr/>
          <p:nvPr/>
        </p:nvSpPr>
        <p:spPr>
          <a:xfrm>
            <a:off x="1591768" y="90072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43" name="object 43"/>
          <p:cNvSpPr/>
          <p:nvPr/>
        </p:nvSpPr>
        <p:spPr>
          <a:xfrm>
            <a:off x="1611204" y="881287"/>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44" name="object 44"/>
          <p:cNvSpPr/>
          <p:nvPr/>
        </p:nvSpPr>
        <p:spPr>
          <a:xfrm>
            <a:off x="2067179" y="824608"/>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45" name="object 45"/>
          <p:cNvSpPr/>
          <p:nvPr/>
        </p:nvSpPr>
        <p:spPr>
          <a:xfrm>
            <a:off x="2086615" y="80517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46" name="object 46"/>
          <p:cNvSpPr/>
          <p:nvPr/>
        </p:nvSpPr>
        <p:spPr>
          <a:xfrm>
            <a:off x="2423737" y="128119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47" name="object 47"/>
          <p:cNvSpPr/>
          <p:nvPr/>
        </p:nvSpPr>
        <p:spPr>
          <a:xfrm>
            <a:off x="2443173" y="1261759"/>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48" name="object 48"/>
          <p:cNvSpPr/>
          <p:nvPr/>
        </p:nvSpPr>
        <p:spPr>
          <a:xfrm>
            <a:off x="2542590"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49" name="object 49"/>
          <p:cNvSpPr/>
          <p:nvPr/>
        </p:nvSpPr>
        <p:spPr>
          <a:xfrm>
            <a:off x="2562026"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50" name="object 50"/>
          <p:cNvSpPr/>
          <p:nvPr/>
        </p:nvSpPr>
        <p:spPr>
          <a:xfrm>
            <a:off x="2304884" y="7104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51" name="object 51"/>
          <p:cNvSpPr/>
          <p:nvPr/>
        </p:nvSpPr>
        <p:spPr>
          <a:xfrm>
            <a:off x="2324320" y="691052"/>
            <a:ext cx="0" cy="39370"/>
          </a:xfrm>
          <a:custGeom>
            <a:avLst/>
            <a:gdLst/>
            <a:ahLst/>
            <a:cxnLst/>
            <a:rect l="l" t="t" r="r" b="b"/>
            <a:pathLst>
              <a:path h="39370">
                <a:moveTo>
                  <a:pt x="0" y="38820"/>
                </a:moveTo>
                <a:lnTo>
                  <a:pt x="0" y="0"/>
                </a:lnTo>
              </a:path>
            </a:pathLst>
          </a:custGeom>
          <a:ln w="3815">
            <a:solidFill>
              <a:srgbClr val="000000"/>
            </a:solidFill>
          </a:ln>
        </p:spPr>
        <p:txBody>
          <a:bodyPr wrap="square" lIns="0" tIns="0" rIns="0" bIns="0" rtlCol="0"/>
          <a:lstStyle/>
          <a:p>
            <a:endParaRPr/>
          </a:p>
        </p:txBody>
      </p:sp>
      <p:sp>
        <p:nvSpPr>
          <p:cNvPr id="52" name="object 52"/>
          <p:cNvSpPr/>
          <p:nvPr/>
        </p:nvSpPr>
        <p:spPr>
          <a:xfrm>
            <a:off x="2423737" y="101484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53" name="object 53"/>
          <p:cNvSpPr/>
          <p:nvPr/>
        </p:nvSpPr>
        <p:spPr>
          <a:xfrm>
            <a:off x="2443173" y="995408"/>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54" name="object 54"/>
          <p:cNvSpPr/>
          <p:nvPr/>
        </p:nvSpPr>
        <p:spPr>
          <a:xfrm>
            <a:off x="1829473" y="90072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55" name="object 55"/>
          <p:cNvSpPr/>
          <p:nvPr/>
        </p:nvSpPr>
        <p:spPr>
          <a:xfrm>
            <a:off x="1848909" y="881287"/>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56" name="object 56"/>
          <p:cNvSpPr/>
          <p:nvPr/>
        </p:nvSpPr>
        <p:spPr>
          <a:xfrm>
            <a:off x="2304884"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57" name="object 57"/>
          <p:cNvSpPr/>
          <p:nvPr/>
        </p:nvSpPr>
        <p:spPr>
          <a:xfrm>
            <a:off x="2324320"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58" name="object 58"/>
          <p:cNvSpPr/>
          <p:nvPr/>
        </p:nvSpPr>
        <p:spPr>
          <a:xfrm>
            <a:off x="1591768" y="9387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59" name="object 59"/>
          <p:cNvSpPr/>
          <p:nvPr/>
        </p:nvSpPr>
        <p:spPr>
          <a:xfrm>
            <a:off x="1611204" y="91934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60" name="object 60"/>
          <p:cNvSpPr/>
          <p:nvPr/>
        </p:nvSpPr>
        <p:spPr>
          <a:xfrm>
            <a:off x="1710621" y="90072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61" name="object 61"/>
          <p:cNvSpPr/>
          <p:nvPr/>
        </p:nvSpPr>
        <p:spPr>
          <a:xfrm>
            <a:off x="1730056" y="881287"/>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62" name="object 62"/>
          <p:cNvSpPr/>
          <p:nvPr/>
        </p:nvSpPr>
        <p:spPr>
          <a:xfrm>
            <a:off x="2186032" y="824608"/>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63" name="object 63"/>
          <p:cNvSpPr/>
          <p:nvPr/>
        </p:nvSpPr>
        <p:spPr>
          <a:xfrm>
            <a:off x="2205467" y="80517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64" name="object 64"/>
          <p:cNvSpPr/>
          <p:nvPr/>
        </p:nvSpPr>
        <p:spPr>
          <a:xfrm>
            <a:off x="2423737"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65" name="object 65"/>
          <p:cNvSpPr/>
          <p:nvPr/>
        </p:nvSpPr>
        <p:spPr>
          <a:xfrm>
            <a:off x="2443173"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66" name="object 66"/>
          <p:cNvSpPr/>
          <p:nvPr/>
        </p:nvSpPr>
        <p:spPr>
          <a:xfrm>
            <a:off x="1829473" y="824608"/>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67" name="object 67"/>
          <p:cNvSpPr/>
          <p:nvPr/>
        </p:nvSpPr>
        <p:spPr>
          <a:xfrm>
            <a:off x="1848909" y="80517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68" name="object 68"/>
          <p:cNvSpPr/>
          <p:nvPr/>
        </p:nvSpPr>
        <p:spPr>
          <a:xfrm>
            <a:off x="2186032" y="101484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69" name="object 69"/>
          <p:cNvSpPr/>
          <p:nvPr/>
        </p:nvSpPr>
        <p:spPr>
          <a:xfrm>
            <a:off x="2205467" y="995408"/>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70" name="object 70"/>
          <p:cNvSpPr/>
          <p:nvPr/>
        </p:nvSpPr>
        <p:spPr>
          <a:xfrm>
            <a:off x="2899148" y="9387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71" name="object 71"/>
          <p:cNvSpPr/>
          <p:nvPr/>
        </p:nvSpPr>
        <p:spPr>
          <a:xfrm>
            <a:off x="2918584" y="91934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72" name="object 72"/>
          <p:cNvSpPr/>
          <p:nvPr/>
        </p:nvSpPr>
        <p:spPr>
          <a:xfrm>
            <a:off x="2542590"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73" name="object 73"/>
          <p:cNvSpPr/>
          <p:nvPr/>
        </p:nvSpPr>
        <p:spPr>
          <a:xfrm>
            <a:off x="2562026"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74" name="object 74"/>
          <p:cNvSpPr/>
          <p:nvPr/>
        </p:nvSpPr>
        <p:spPr>
          <a:xfrm>
            <a:off x="3018001" y="9387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75" name="object 75"/>
          <p:cNvSpPr/>
          <p:nvPr/>
        </p:nvSpPr>
        <p:spPr>
          <a:xfrm>
            <a:off x="3037437" y="91934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76" name="object 76"/>
          <p:cNvSpPr/>
          <p:nvPr/>
        </p:nvSpPr>
        <p:spPr>
          <a:xfrm>
            <a:off x="2304884" y="112901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77" name="object 77"/>
          <p:cNvSpPr/>
          <p:nvPr/>
        </p:nvSpPr>
        <p:spPr>
          <a:xfrm>
            <a:off x="2324320" y="110958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78" name="object 78"/>
          <p:cNvSpPr/>
          <p:nvPr/>
        </p:nvSpPr>
        <p:spPr>
          <a:xfrm>
            <a:off x="2542590" y="67243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79" name="object 79"/>
          <p:cNvSpPr/>
          <p:nvPr/>
        </p:nvSpPr>
        <p:spPr>
          <a:xfrm>
            <a:off x="2562026" y="652994"/>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80" name="object 80"/>
          <p:cNvSpPr/>
          <p:nvPr/>
        </p:nvSpPr>
        <p:spPr>
          <a:xfrm>
            <a:off x="2780295" y="63437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81" name="object 81"/>
          <p:cNvSpPr/>
          <p:nvPr/>
        </p:nvSpPr>
        <p:spPr>
          <a:xfrm>
            <a:off x="2799731" y="614937"/>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82" name="object 82"/>
          <p:cNvSpPr/>
          <p:nvPr/>
        </p:nvSpPr>
        <p:spPr>
          <a:xfrm>
            <a:off x="2304884" y="824608"/>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83" name="object 83"/>
          <p:cNvSpPr/>
          <p:nvPr/>
        </p:nvSpPr>
        <p:spPr>
          <a:xfrm>
            <a:off x="2324320" y="80517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84" name="object 84"/>
          <p:cNvSpPr/>
          <p:nvPr/>
        </p:nvSpPr>
        <p:spPr>
          <a:xfrm>
            <a:off x="2304884"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85" name="object 85"/>
          <p:cNvSpPr/>
          <p:nvPr/>
        </p:nvSpPr>
        <p:spPr>
          <a:xfrm>
            <a:off x="2324320"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86" name="object 86"/>
          <p:cNvSpPr/>
          <p:nvPr/>
        </p:nvSpPr>
        <p:spPr>
          <a:xfrm>
            <a:off x="1948326" y="78655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87" name="object 87"/>
          <p:cNvSpPr/>
          <p:nvPr/>
        </p:nvSpPr>
        <p:spPr>
          <a:xfrm>
            <a:off x="1967762" y="767115"/>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88" name="object 88"/>
          <p:cNvSpPr/>
          <p:nvPr/>
        </p:nvSpPr>
        <p:spPr>
          <a:xfrm>
            <a:off x="2423737"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89" name="object 89"/>
          <p:cNvSpPr/>
          <p:nvPr/>
        </p:nvSpPr>
        <p:spPr>
          <a:xfrm>
            <a:off x="2443173"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90" name="object 90"/>
          <p:cNvSpPr/>
          <p:nvPr/>
        </p:nvSpPr>
        <p:spPr>
          <a:xfrm>
            <a:off x="1948326" y="67243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91" name="object 91"/>
          <p:cNvSpPr/>
          <p:nvPr/>
        </p:nvSpPr>
        <p:spPr>
          <a:xfrm>
            <a:off x="1967762" y="652994"/>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92" name="object 92"/>
          <p:cNvSpPr/>
          <p:nvPr/>
        </p:nvSpPr>
        <p:spPr>
          <a:xfrm>
            <a:off x="2186032" y="128119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93" name="object 93"/>
          <p:cNvSpPr/>
          <p:nvPr/>
        </p:nvSpPr>
        <p:spPr>
          <a:xfrm>
            <a:off x="2205467" y="1261759"/>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94" name="object 94"/>
          <p:cNvSpPr/>
          <p:nvPr/>
        </p:nvSpPr>
        <p:spPr>
          <a:xfrm>
            <a:off x="2899148" y="116707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95" name="object 95"/>
          <p:cNvSpPr/>
          <p:nvPr/>
        </p:nvSpPr>
        <p:spPr>
          <a:xfrm>
            <a:off x="2918584" y="1147638"/>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96" name="object 96"/>
          <p:cNvSpPr/>
          <p:nvPr/>
        </p:nvSpPr>
        <p:spPr>
          <a:xfrm>
            <a:off x="3255707" y="1014844"/>
            <a:ext cx="39370" cy="0"/>
          </a:xfrm>
          <a:custGeom>
            <a:avLst/>
            <a:gdLst/>
            <a:ahLst/>
            <a:cxnLst/>
            <a:rect l="l" t="t" r="r" b="b"/>
            <a:pathLst>
              <a:path w="39370">
                <a:moveTo>
                  <a:pt x="0" y="0"/>
                </a:moveTo>
                <a:lnTo>
                  <a:pt x="38871" y="0"/>
                </a:lnTo>
              </a:path>
            </a:pathLst>
          </a:custGeom>
          <a:ln w="3815">
            <a:solidFill>
              <a:srgbClr val="000000"/>
            </a:solidFill>
          </a:ln>
        </p:spPr>
        <p:txBody>
          <a:bodyPr wrap="square" lIns="0" tIns="0" rIns="0" bIns="0" rtlCol="0"/>
          <a:lstStyle/>
          <a:p>
            <a:endParaRPr/>
          </a:p>
        </p:txBody>
      </p:sp>
      <p:sp>
        <p:nvSpPr>
          <p:cNvPr id="97" name="object 97"/>
          <p:cNvSpPr/>
          <p:nvPr/>
        </p:nvSpPr>
        <p:spPr>
          <a:xfrm>
            <a:off x="3275142" y="995408"/>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98" name="object 98"/>
          <p:cNvSpPr/>
          <p:nvPr/>
        </p:nvSpPr>
        <p:spPr>
          <a:xfrm>
            <a:off x="1710621"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99" name="object 99"/>
          <p:cNvSpPr/>
          <p:nvPr/>
        </p:nvSpPr>
        <p:spPr>
          <a:xfrm>
            <a:off x="1730056"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00" name="object 100"/>
          <p:cNvSpPr/>
          <p:nvPr/>
        </p:nvSpPr>
        <p:spPr>
          <a:xfrm>
            <a:off x="2780295"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01" name="object 101"/>
          <p:cNvSpPr/>
          <p:nvPr/>
        </p:nvSpPr>
        <p:spPr>
          <a:xfrm>
            <a:off x="2799731"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02" name="object 102"/>
          <p:cNvSpPr/>
          <p:nvPr/>
        </p:nvSpPr>
        <p:spPr>
          <a:xfrm>
            <a:off x="2542590" y="78655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03" name="object 103"/>
          <p:cNvSpPr/>
          <p:nvPr/>
        </p:nvSpPr>
        <p:spPr>
          <a:xfrm>
            <a:off x="2562026" y="767115"/>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104" name="object 104"/>
          <p:cNvSpPr/>
          <p:nvPr/>
        </p:nvSpPr>
        <p:spPr>
          <a:xfrm>
            <a:off x="2542590" y="74849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05" name="object 105"/>
          <p:cNvSpPr/>
          <p:nvPr/>
        </p:nvSpPr>
        <p:spPr>
          <a:xfrm>
            <a:off x="2562026" y="729109"/>
            <a:ext cx="0" cy="39370"/>
          </a:xfrm>
          <a:custGeom>
            <a:avLst/>
            <a:gdLst/>
            <a:ahLst/>
            <a:cxnLst/>
            <a:rect l="l" t="t" r="r" b="b"/>
            <a:pathLst>
              <a:path h="39370">
                <a:moveTo>
                  <a:pt x="0" y="38820"/>
                </a:moveTo>
                <a:lnTo>
                  <a:pt x="0" y="0"/>
                </a:lnTo>
              </a:path>
            </a:pathLst>
          </a:custGeom>
          <a:ln w="3815">
            <a:solidFill>
              <a:srgbClr val="000000"/>
            </a:solidFill>
          </a:ln>
        </p:spPr>
        <p:txBody>
          <a:bodyPr wrap="square" lIns="0" tIns="0" rIns="0" bIns="0" rtlCol="0"/>
          <a:lstStyle/>
          <a:p>
            <a:endParaRPr/>
          </a:p>
        </p:txBody>
      </p:sp>
      <p:sp>
        <p:nvSpPr>
          <p:cNvPr id="106" name="object 106"/>
          <p:cNvSpPr/>
          <p:nvPr/>
        </p:nvSpPr>
        <p:spPr>
          <a:xfrm>
            <a:off x="878652" y="105290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07" name="object 107"/>
          <p:cNvSpPr/>
          <p:nvPr/>
        </p:nvSpPr>
        <p:spPr>
          <a:xfrm>
            <a:off x="898087" y="1033466"/>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08" name="object 108"/>
          <p:cNvSpPr/>
          <p:nvPr/>
        </p:nvSpPr>
        <p:spPr>
          <a:xfrm>
            <a:off x="1472915" y="67243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09" name="object 109"/>
          <p:cNvSpPr/>
          <p:nvPr/>
        </p:nvSpPr>
        <p:spPr>
          <a:xfrm>
            <a:off x="1492351" y="652994"/>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110" name="object 110"/>
          <p:cNvSpPr/>
          <p:nvPr/>
        </p:nvSpPr>
        <p:spPr>
          <a:xfrm>
            <a:off x="1948326" y="12050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11" name="object 111"/>
          <p:cNvSpPr/>
          <p:nvPr/>
        </p:nvSpPr>
        <p:spPr>
          <a:xfrm>
            <a:off x="1967762" y="118569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12" name="object 112"/>
          <p:cNvSpPr/>
          <p:nvPr/>
        </p:nvSpPr>
        <p:spPr>
          <a:xfrm>
            <a:off x="2067179" y="90072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13" name="object 113"/>
          <p:cNvSpPr/>
          <p:nvPr/>
        </p:nvSpPr>
        <p:spPr>
          <a:xfrm>
            <a:off x="2086615" y="881287"/>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14" name="object 114"/>
          <p:cNvSpPr/>
          <p:nvPr/>
        </p:nvSpPr>
        <p:spPr>
          <a:xfrm>
            <a:off x="2067179" y="12050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15" name="object 115"/>
          <p:cNvSpPr/>
          <p:nvPr/>
        </p:nvSpPr>
        <p:spPr>
          <a:xfrm>
            <a:off x="2086615" y="118569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16" name="object 116"/>
          <p:cNvSpPr/>
          <p:nvPr/>
        </p:nvSpPr>
        <p:spPr>
          <a:xfrm>
            <a:off x="1948326" y="116707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17" name="object 117"/>
          <p:cNvSpPr/>
          <p:nvPr/>
        </p:nvSpPr>
        <p:spPr>
          <a:xfrm>
            <a:off x="1967762" y="1147638"/>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18" name="object 118"/>
          <p:cNvSpPr/>
          <p:nvPr/>
        </p:nvSpPr>
        <p:spPr>
          <a:xfrm>
            <a:off x="1354063"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19" name="object 119"/>
          <p:cNvSpPr/>
          <p:nvPr/>
        </p:nvSpPr>
        <p:spPr>
          <a:xfrm>
            <a:off x="1373498"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20" name="object 120"/>
          <p:cNvSpPr/>
          <p:nvPr/>
        </p:nvSpPr>
        <p:spPr>
          <a:xfrm>
            <a:off x="1948326"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21" name="object 121"/>
          <p:cNvSpPr/>
          <p:nvPr/>
        </p:nvSpPr>
        <p:spPr>
          <a:xfrm>
            <a:off x="1967762"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22" name="object 122"/>
          <p:cNvSpPr/>
          <p:nvPr/>
        </p:nvSpPr>
        <p:spPr>
          <a:xfrm>
            <a:off x="1948326" y="78655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23" name="object 123"/>
          <p:cNvSpPr/>
          <p:nvPr/>
        </p:nvSpPr>
        <p:spPr>
          <a:xfrm>
            <a:off x="1967762" y="767115"/>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124" name="object 124"/>
          <p:cNvSpPr/>
          <p:nvPr/>
        </p:nvSpPr>
        <p:spPr>
          <a:xfrm>
            <a:off x="1710621" y="112901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25" name="object 125"/>
          <p:cNvSpPr/>
          <p:nvPr/>
        </p:nvSpPr>
        <p:spPr>
          <a:xfrm>
            <a:off x="1730056" y="110958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26" name="object 126"/>
          <p:cNvSpPr/>
          <p:nvPr/>
        </p:nvSpPr>
        <p:spPr>
          <a:xfrm>
            <a:off x="1591768" y="78655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27" name="object 127"/>
          <p:cNvSpPr/>
          <p:nvPr/>
        </p:nvSpPr>
        <p:spPr>
          <a:xfrm>
            <a:off x="1611204" y="767115"/>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128" name="object 128"/>
          <p:cNvSpPr/>
          <p:nvPr/>
        </p:nvSpPr>
        <p:spPr>
          <a:xfrm>
            <a:off x="1710621" y="105290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29" name="object 129"/>
          <p:cNvSpPr/>
          <p:nvPr/>
        </p:nvSpPr>
        <p:spPr>
          <a:xfrm>
            <a:off x="1730056" y="1033466"/>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30" name="object 130"/>
          <p:cNvSpPr/>
          <p:nvPr/>
        </p:nvSpPr>
        <p:spPr>
          <a:xfrm>
            <a:off x="2542590" y="112901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31" name="object 131"/>
          <p:cNvSpPr/>
          <p:nvPr/>
        </p:nvSpPr>
        <p:spPr>
          <a:xfrm>
            <a:off x="2562026" y="110958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32" name="object 132"/>
          <p:cNvSpPr/>
          <p:nvPr/>
        </p:nvSpPr>
        <p:spPr>
          <a:xfrm>
            <a:off x="1591768" y="12050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33" name="object 133"/>
          <p:cNvSpPr/>
          <p:nvPr/>
        </p:nvSpPr>
        <p:spPr>
          <a:xfrm>
            <a:off x="1611204" y="118569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34" name="object 134"/>
          <p:cNvSpPr/>
          <p:nvPr/>
        </p:nvSpPr>
        <p:spPr>
          <a:xfrm>
            <a:off x="2661443" y="9387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35" name="object 135"/>
          <p:cNvSpPr/>
          <p:nvPr/>
        </p:nvSpPr>
        <p:spPr>
          <a:xfrm>
            <a:off x="2680878" y="91934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36" name="object 136"/>
          <p:cNvSpPr/>
          <p:nvPr/>
        </p:nvSpPr>
        <p:spPr>
          <a:xfrm>
            <a:off x="1591768" y="101484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37" name="object 137"/>
          <p:cNvSpPr/>
          <p:nvPr/>
        </p:nvSpPr>
        <p:spPr>
          <a:xfrm>
            <a:off x="1611204" y="995408"/>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38" name="object 138"/>
          <p:cNvSpPr/>
          <p:nvPr/>
        </p:nvSpPr>
        <p:spPr>
          <a:xfrm>
            <a:off x="2423737" y="78655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39" name="object 139"/>
          <p:cNvSpPr/>
          <p:nvPr/>
        </p:nvSpPr>
        <p:spPr>
          <a:xfrm>
            <a:off x="2443173" y="767115"/>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140" name="object 140"/>
          <p:cNvSpPr/>
          <p:nvPr/>
        </p:nvSpPr>
        <p:spPr>
          <a:xfrm>
            <a:off x="3018001" y="1090959"/>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41" name="object 141"/>
          <p:cNvSpPr/>
          <p:nvPr/>
        </p:nvSpPr>
        <p:spPr>
          <a:xfrm>
            <a:off x="3037437" y="107152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42" name="object 142"/>
          <p:cNvSpPr/>
          <p:nvPr/>
        </p:nvSpPr>
        <p:spPr>
          <a:xfrm>
            <a:off x="2186032" y="112901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43" name="object 143"/>
          <p:cNvSpPr/>
          <p:nvPr/>
        </p:nvSpPr>
        <p:spPr>
          <a:xfrm>
            <a:off x="2205467" y="110958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44" name="object 144"/>
          <p:cNvSpPr/>
          <p:nvPr/>
        </p:nvSpPr>
        <p:spPr>
          <a:xfrm>
            <a:off x="2304884" y="105290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45" name="object 145"/>
          <p:cNvSpPr/>
          <p:nvPr/>
        </p:nvSpPr>
        <p:spPr>
          <a:xfrm>
            <a:off x="2324320" y="1033466"/>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46" name="object 146"/>
          <p:cNvSpPr/>
          <p:nvPr/>
        </p:nvSpPr>
        <p:spPr>
          <a:xfrm>
            <a:off x="2304884" y="101484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47" name="object 147"/>
          <p:cNvSpPr/>
          <p:nvPr/>
        </p:nvSpPr>
        <p:spPr>
          <a:xfrm>
            <a:off x="2324320" y="995408"/>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48" name="object 148"/>
          <p:cNvSpPr/>
          <p:nvPr/>
        </p:nvSpPr>
        <p:spPr>
          <a:xfrm>
            <a:off x="2304884" y="9387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49" name="object 149"/>
          <p:cNvSpPr/>
          <p:nvPr/>
        </p:nvSpPr>
        <p:spPr>
          <a:xfrm>
            <a:off x="2324320" y="91934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50" name="object 150"/>
          <p:cNvSpPr/>
          <p:nvPr/>
        </p:nvSpPr>
        <p:spPr>
          <a:xfrm>
            <a:off x="2542590"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51" name="object 151"/>
          <p:cNvSpPr/>
          <p:nvPr/>
        </p:nvSpPr>
        <p:spPr>
          <a:xfrm>
            <a:off x="2562026"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52" name="object 152"/>
          <p:cNvSpPr/>
          <p:nvPr/>
        </p:nvSpPr>
        <p:spPr>
          <a:xfrm>
            <a:off x="2661443"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53" name="object 153"/>
          <p:cNvSpPr/>
          <p:nvPr/>
        </p:nvSpPr>
        <p:spPr>
          <a:xfrm>
            <a:off x="2680878"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54" name="object 154"/>
          <p:cNvSpPr/>
          <p:nvPr/>
        </p:nvSpPr>
        <p:spPr>
          <a:xfrm>
            <a:off x="1591768" y="101484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55" name="object 155"/>
          <p:cNvSpPr/>
          <p:nvPr/>
        </p:nvSpPr>
        <p:spPr>
          <a:xfrm>
            <a:off x="1611204" y="995408"/>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56" name="object 156"/>
          <p:cNvSpPr/>
          <p:nvPr/>
        </p:nvSpPr>
        <p:spPr>
          <a:xfrm>
            <a:off x="2186032"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57" name="object 157"/>
          <p:cNvSpPr/>
          <p:nvPr/>
        </p:nvSpPr>
        <p:spPr>
          <a:xfrm>
            <a:off x="2205467"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58" name="object 158"/>
          <p:cNvSpPr/>
          <p:nvPr/>
        </p:nvSpPr>
        <p:spPr>
          <a:xfrm>
            <a:off x="2423737" y="124313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59" name="object 159"/>
          <p:cNvSpPr/>
          <p:nvPr/>
        </p:nvSpPr>
        <p:spPr>
          <a:xfrm>
            <a:off x="2443173" y="1223701"/>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60" name="object 160"/>
          <p:cNvSpPr/>
          <p:nvPr/>
        </p:nvSpPr>
        <p:spPr>
          <a:xfrm>
            <a:off x="1710621" y="105290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61" name="object 161"/>
          <p:cNvSpPr/>
          <p:nvPr/>
        </p:nvSpPr>
        <p:spPr>
          <a:xfrm>
            <a:off x="1730056" y="1033466"/>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62" name="object 162"/>
          <p:cNvSpPr/>
          <p:nvPr/>
        </p:nvSpPr>
        <p:spPr>
          <a:xfrm>
            <a:off x="1948326"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63" name="object 163"/>
          <p:cNvSpPr/>
          <p:nvPr/>
        </p:nvSpPr>
        <p:spPr>
          <a:xfrm>
            <a:off x="1967762"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64" name="object 164"/>
          <p:cNvSpPr/>
          <p:nvPr/>
        </p:nvSpPr>
        <p:spPr>
          <a:xfrm>
            <a:off x="2304884"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65" name="object 165"/>
          <p:cNvSpPr/>
          <p:nvPr/>
        </p:nvSpPr>
        <p:spPr>
          <a:xfrm>
            <a:off x="2324320"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66" name="object 166"/>
          <p:cNvSpPr/>
          <p:nvPr/>
        </p:nvSpPr>
        <p:spPr>
          <a:xfrm>
            <a:off x="2067179" y="169972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67" name="object 167"/>
          <p:cNvSpPr/>
          <p:nvPr/>
        </p:nvSpPr>
        <p:spPr>
          <a:xfrm>
            <a:off x="2086615" y="1680287"/>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68" name="object 168"/>
          <p:cNvSpPr/>
          <p:nvPr/>
        </p:nvSpPr>
        <p:spPr>
          <a:xfrm>
            <a:off x="759799" y="1205080"/>
            <a:ext cx="39370" cy="0"/>
          </a:xfrm>
          <a:custGeom>
            <a:avLst/>
            <a:gdLst/>
            <a:ahLst/>
            <a:cxnLst/>
            <a:rect l="l" t="t" r="r" b="b"/>
            <a:pathLst>
              <a:path w="39370">
                <a:moveTo>
                  <a:pt x="0" y="0"/>
                </a:moveTo>
                <a:lnTo>
                  <a:pt x="38871" y="0"/>
                </a:lnTo>
              </a:path>
            </a:pathLst>
          </a:custGeom>
          <a:ln w="3815">
            <a:solidFill>
              <a:srgbClr val="000000"/>
            </a:solidFill>
          </a:ln>
        </p:spPr>
        <p:txBody>
          <a:bodyPr wrap="square" lIns="0" tIns="0" rIns="0" bIns="0" rtlCol="0"/>
          <a:lstStyle/>
          <a:p>
            <a:endParaRPr/>
          </a:p>
        </p:txBody>
      </p:sp>
      <p:sp>
        <p:nvSpPr>
          <p:cNvPr id="169" name="object 169"/>
          <p:cNvSpPr/>
          <p:nvPr/>
        </p:nvSpPr>
        <p:spPr>
          <a:xfrm>
            <a:off x="779235" y="118569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70" name="object 170"/>
          <p:cNvSpPr/>
          <p:nvPr/>
        </p:nvSpPr>
        <p:spPr>
          <a:xfrm>
            <a:off x="2423737" y="101484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71" name="object 171"/>
          <p:cNvSpPr/>
          <p:nvPr/>
        </p:nvSpPr>
        <p:spPr>
          <a:xfrm>
            <a:off x="2443173" y="995408"/>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72" name="object 172"/>
          <p:cNvSpPr/>
          <p:nvPr/>
        </p:nvSpPr>
        <p:spPr>
          <a:xfrm>
            <a:off x="2186032" y="1090959"/>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73" name="object 173"/>
          <p:cNvSpPr/>
          <p:nvPr/>
        </p:nvSpPr>
        <p:spPr>
          <a:xfrm>
            <a:off x="2205467" y="107152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74" name="object 174"/>
          <p:cNvSpPr/>
          <p:nvPr/>
        </p:nvSpPr>
        <p:spPr>
          <a:xfrm>
            <a:off x="1472915"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75" name="object 175"/>
          <p:cNvSpPr/>
          <p:nvPr/>
        </p:nvSpPr>
        <p:spPr>
          <a:xfrm>
            <a:off x="1492351"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76" name="object 176"/>
          <p:cNvSpPr/>
          <p:nvPr/>
        </p:nvSpPr>
        <p:spPr>
          <a:xfrm>
            <a:off x="2423737" y="74849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77" name="object 177"/>
          <p:cNvSpPr/>
          <p:nvPr/>
        </p:nvSpPr>
        <p:spPr>
          <a:xfrm>
            <a:off x="2443173" y="729109"/>
            <a:ext cx="0" cy="39370"/>
          </a:xfrm>
          <a:custGeom>
            <a:avLst/>
            <a:gdLst/>
            <a:ahLst/>
            <a:cxnLst/>
            <a:rect l="l" t="t" r="r" b="b"/>
            <a:pathLst>
              <a:path h="39370">
                <a:moveTo>
                  <a:pt x="0" y="38820"/>
                </a:moveTo>
                <a:lnTo>
                  <a:pt x="0" y="0"/>
                </a:lnTo>
              </a:path>
            </a:pathLst>
          </a:custGeom>
          <a:ln w="3815">
            <a:solidFill>
              <a:srgbClr val="000000"/>
            </a:solidFill>
          </a:ln>
        </p:spPr>
        <p:txBody>
          <a:bodyPr wrap="square" lIns="0" tIns="0" rIns="0" bIns="0" rtlCol="0"/>
          <a:lstStyle/>
          <a:p>
            <a:endParaRPr/>
          </a:p>
        </p:txBody>
      </p:sp>
      <p:sp>
        <p:nvSpPr>
          <p:cNvPr id="178" name="object 178"/>
          <p:cNvSpPr/>
          <p:nvPr/>
        </p:nvSpPr>
        <p:spPr>
          <a:xfrm>
            <a:off x="1116357" y="90072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79" name="object 179"/>
          <p:cNvSpPr/>
          <p:nvPr/>
        </p:nvSpPr>
        <p:spPr>
          <a:xfrm>
            <a:off x="1135793" y="881287"/>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80" name="object 180"/>
          <p:cNvSpPr/>
          <p:nvPr/>
        </p:nvSpPr>
        <p:spPr>
          <a:xfrm>
            <a:off x="2067179" y="1090959"/>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81" name="object 181"/>
          <p:cNvSpPr/>
          <p:nvPr/>
        </p:nvSpPr>
        <p:spPr>
          <a:xfrm>
            <a:off x="2086615" y="107152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82" name="object 182"/>
          <p:cNvSpPr/>
          <p:nvPr/>
        </p:nvSpPr>
        <p:spPr>
          <a:xfrm>
            <a:off x="1710621" y="116707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83" name="object 183"/>
          <p:cNvSpPr/>
          <p:nvPr/>
        </p:nvSpPr>
        <p:spPr>
          <a:xfrm>
            <a:off x="1730056" y="1147638"/>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84" name="object 184"/>
          <p:cNvSpPr/>
          <p:nvPr/>
        </p:nvSpPr>
        <p:spPr>
          <a:xfrm>
            <a:off x="2423737" y="12050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85" name="object 185"/>
          <p:cNvSpPr/>
          <p:nvPr/>
        </p:nvSpPr>
        <p:spPr>
          <a:xfrm>
            <a:off x="2443173" y="118569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86" name="object 186"/>
          <p:cNvSpPr/>
          <p:nvPr/>
        </p:nvSpPr>
        <p:spPr>
          <a:xfrm>
            <a:off x="1710621" y="86266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87" name="object 187"/>
          <p:cNvSpPr/>
          <p:nvPr/>
        </p:nvSpPr>
        <p:spPr>
          <a:xfrm>
            <a:off x="1730056" y="84323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88" name="object 188"/>
          <p:cNvSpPr/>
          <p:nvPr/>
        </p:nvSpPr>
        <p:spPr>
          <a:xfrm>
            <a:off x="2304884" y="1319252"/>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89" name="object 189"/>
          <p:cNvSpPr/>
          <p:nvPr/>
        </p:nvSpPr>
        <p:spPr>
          <a:xfrm>
            <a:off x="2324320" y="1299816"/>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90" name="object 190"/>
          <p:cNvSpPr/>
          <p:nvPr/>
        </p:nvSpPr>
        <p:spPr>
          <a:xfrm>
            <a:off x="2067179" y="116707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91" name="object 191"/>
          <p:cNvSpPr/>
          <p:nvPr/>
        </p:nvSpPr>
        <p:spPr>
          <a:xfrm>
            <a:off x="2086615" y="1147638"/>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192" name="object 192"/>
          <p:cNvSpPr/>
          <p:nvPr/>
        </p:nvSpPr>
        <p:spPr>
          <a:xfrm>
            <a:off x="2423737" y="824608"/>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93" name="object 193"/>
          <p:cNvSpPr/>
          <p:nvPr/>
        </p:nvSpPr>
        <p:spPr>
          <a:xfrm>
            <a:off x="2443173" y="80517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94" name="object 194"/>
          <p:cNvSpPr/>
          <p:nvPr/>
        </p:nvSpPr>
        <p:spPr>
          <a:xfrm>
            <a:off x="2423737" y="105290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95" name="object 195"/>
          <p:cNvSpPr/>
          <p:nvPr/>
        </p:nvSpPr>
        <p:spPr>
          <a:xfrm>
            <a:off x="2443173" y="1033466"/>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96" name="object 196"/>
          <p:cNvSpPr/>
          <p:nvPr/>
        </p:nvSpPr>
        <p:spPr>
          <a:xfrm>
            <a:off x="2661443" y="1090959"/>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97" name="object 197"/>
          <p:cNvSpPr/>
          <p:nvPr/>
        </p:nvSpPr>
        <p:spPr>
          <a:xfrm>
            <a:off x="2680878" y="107152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198" name="object 198"/>
          <p:cNvSpPr/>
          <p:nvPr/>
        </p:nvSpPr>
        <p:spPr>
          <a:xfrm>
            <a:off x="2304884"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199" name="object 199"/>
          <p:cNvSpPr/>
          <p:nvPr/>
        </p:nvSpPr>
        <p:spPr>
          <a:xfrm>
            <a:off x="2324320"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200" name="object 200"/>
          <p:cNvSpPr/>
          <p:nvPr/>
        </p:nvSpPr>
        <p:spPr>
          <a:xfrm>
            <a:off x="2423737" y="9387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01" name="object 201"/>
          <p:cNvSpPr/>
          <p:nvPr/>
        </p:nvSpPr>
        <p:spPr>
          <a:xfrm>
            <a:off x="2443173" y="91934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202" name="object 202"/>
          <p:cNvSpPr/>
          <p:nvPr/>
        </p:nvSpPr>
        <p:spPr>
          <a:xfrm>
            <a:off x="2186032" y="74849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03" name="object 203"/>
          <p:cNvSpPr/>
          <p:nvPr/>
        </p:nvSpPr>
        <p:spPr>
          <a:xfrm>
            <a:off x="2205467" y="729109"/>
            <a:ext cx="0" cy="39370"/>
          </a:xfrm>
          <a:custGeom>
            <a:avLst/>
            <a:gdLst/>
            <a:ahLst/>
            <a:cxnLst/>
            <a:rect l="l" t="t" r="r" b="b"/>
            <a:pathLst>
              <a:path h="39370">
                <a:moveTo>
                  <a:pt x="0" y="38820"/>
                </a:moveTo>
                <a:lnTo>
                  <a:pt x="0" y="0"/>
                </a:lnTo>
              </a:path>
            </a:pathLst>
          </a:custGeom>
          <a:ln w="3815">
            <a:solidFill>
              <a:srgbClr val="000000"/>
            </a:solidFill>
          </a:ln>
        </p:spPr>
        <p:txBody>
          <a:bodyPr wrap="square" lIns="0" tIns="0" rIns="0" bIns="0" rtlCol="0"/>
          <a:lstStyle/>
          <a:p>
            <a:endParaRPr/>
          </a:p>
        </p:txBody>
      </p:sp>
      <p:sp>
        <p:nvSpPr>
          <p:cNvPr id="204" name="object 204"/>
          <p:cNvSpPr/>
          <p:nvPr/>
        </p:nvSpPr>
        <p:spPr>
          <a:xfrm>
            <a:off x="2067179"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05" name="object 205"/>
          <p:cNvSpPr/>
          <p:nvPr/>
        </p:nvSpPr>
        <p:spPr>
          <a:xfrm>
            <a:off x="2086615"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206" name="object 206"/>
          <p:cNvSpPr/>
          <p:nvPr/>
        </p:nvSpPr>
        <p:spPr>
          <a:xfrm>
            <a:off x="2186032" y="78655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07" name="object 207"/>
          <p:cNvSpPr/>
          <p:nvPr/>
        </p:nvSpPr>
        <p:spPr>
          <a:xfrm>
            <a:off x="2205467" y="767115"/>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208" name="object 208"/>
          <p:cNvSpPr/>
          <p:nvPr/>
        </p:nvSpPr>
        <p:spPr>
          <a:xfrm>
            <a:off x="1829473" y="938780"/>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09" name="object 209"/>
          <p:cNvSpPr/>
          <p:nvPr/>
        </p:nvSpPr>
        <p:spPr>
          <a:xfrm>
            <a:off x="1848909" y="919345"/>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210" name="object 210"/>
          <p:cNvSpPr/>
          <p:nvPr/>
        </p:nvSpPr>
        <p:spPr>
          <a:xfrm>
            <a:off x="2661443" y="1014844"/>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11" name="object 211"/>
          <p:cNvSpPr/>
          <p:nvPr/>
        </p:nvSpPr>
        <p:spPr>
          <a:xfrm>
            <a:off x="2680878" y="995408"/>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212" name="object 212"/>
          <p:cNvSpPr/>
          <p:nvPr/>
        </p:nvSpPr>
        <p:spPr>
          <a:xfrm>
            <a:off x="2067179"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13" name="object 213"/>
          <p:cNvSpPr/>
          <p:nvPr/>
        </p:nvSpPr>
        <p:spPr>
          <a:xfrm>
            <a:off x="2086615"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214" name="object 214"/>
          <p:cNvSpPr/>
          <p:nvPr/>
        </p:nvSpPr>
        <p:spPr>
          <a:xfrm>
            <a:off x="1591768"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15" name="object 215"/>
          <p:cNvSpPr/>
          <p:nvPr/>
        </p:nvSpPr>
        <p:spPr>
          <a:xfrm>
            <a:off x="1611204"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216" name="object 216"/>
          <p:cNvSpPr/>
          <p:nvPr/>
        </p:nvSpPr>
        <p:spPr>
          <a:xfrm>
            <a:off x="1829473" y="786551"/>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17" name="object 217"/>
          <p:cNvSpPr/>
          <p:nvPr/>
        </p:nvSpPr>
        <p:spPr>
          <a:xfrm>
            <a:off x="1848909" y="767115"/>
            <a:ext cx="0" cy="39370"/>
          </a:xfrm>
          <a:custGeom>
            <a:avLst/>
            <a:gdLst/>
            <a:ahLst/>
            <a:cxnLst/>
            <a:rect l="l" t="t" r="r" b="b"/>
            <a:pathLst>
              <a:path h="39370">
                <a:moveTo>
                  <a:pt x="0" y="38871"/>
                </a:moveTo>
                <a:lnTo>
                  <a:pt x="0" y="0"/>
                </a:lnTo>
              </a:path>
            </a:pathLst>
          </a:custGeom>
          <a:ln w="3815">
            <a:solidFill>
              <a:srgbClr val="000000"/>
            </a:solidFill>
          </a:ln>
        </p:spPr>
        <p:txBody>
          <a:bodyPr wrap="square" lIns="0" tIns="0" rIns="0" bIns="0" rtlCol="0"/>
          <a:lstStyle/>
          <a:p>
            <a:endParaRPr/>
          </a:p>
        </p:txBody>
      </p:sp>
      <p:sp>
        <p:nvSpPr>
          <p:cNvPr id="218" name="object 218"/>
          <p:cNvSpPr/>
          <p:nvPr/>
        </p:nvSpPr>
        <p:spPr>
          <a:xfrm>
            <a:off x="2899148" y="900723"/>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19" name="object 219"/>
          <p:cNvSpPr/>
          <p:nvPr/>
        </p:nvSpPr>
        <p:spPr>
          <a:xfrm>
            <a:off x="2918584" y="881287"/>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220" name="object 220"/>
          <p:cNvSpPr/>
          <p:nvPr/>
        </p:nvSpPr>
        <p:spPr>
          <a:xfrm>
            <a:off x="2186032" y="1129016"/>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21" name="object 221"/>
          <p:cNvSpPr/>
          <p:nvPr/>
        </p:nvSpPr>
        <p:spPr>
          <a:xfrm>
            <a:off x="2205467" y="1109580"/>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222" name="object 222"/>
          <p:cNvSpPr/>
          <p:nvPr/>
        </p:nvSpPr>
        <p:spPr>
          <a:xfrm>
            <a:off x="1472915" y="1090959"/>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23" name="object 223"/>
          <p:cNvSpPr/>
          <p:nvPr/>
        </p:nvSpPr>
        <p:spPr>
          <a:xfrm>
            <a:off x="1492351" y="107152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224" name="object 224"/>
          <p:cNvSpPr/>
          <p:nvPr/>
        </p:nvSpPr>
        <p:spPr>
          <a:xfrm>
            <a:off x="2304884" y="976787"/>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25" name="object 225"/>
          <p:cNvSpPr/>
          <p:nvPr/>
        </p:nvSpPr>
        <p:spPr>
          <a:xfrm>
            <a:off x="2324320" y="957402"/>
            <a:ext cx="0" cy="39370"/>
          </a:xfrm>
          <a:custGeom>
            <a:avLst/>
            <a:gdLst/>
            <a:ahLst/>
            <a:cxnLst/>
            <a:rect l="l" t="t" r="r" b="b"/>
            <a:pathLst>
              <a:path h="39369">
                <a:moveTo>
                  <a:pt x="0" y="38820"/>
                </a:moveTo>
                <a:lnTo>
                  <a:pt x="0" y="0"/>
                </a:lnTo>
              </a:path>
            </a:pathLst>
          </a:custGeom>
          <a:ln w="3815">
            <a:solidFill>
              <a:srgbClr val="000000"/>
            </a:solidFill>
          </a:ln>
        </p:spPr>
        <p:txBody>
          <a:bodyPr wrap="square" lIns="0" tIns="0" rIns="0" bIns="0" rtlCol="0"/>
          <a:lstStyle/>
          <a:p>
            <a:endParaRPr/>
          </a:p>
        </p:txBody>
      </p:sp>
      <p:sp>
        <p:nvSpPr>
          <p:cNvPr id="226" name="object 226"/>
          <p:cNvSpPr/>
          <p:nvPr/>
        </p:nvSpPr>
        <p:spPr>
          <a:xfrm>
            <a:off x="1829473" y="1090959"/>
            <a:ext cx="39370" cy="0"/>
          </a:xfrm>
          <a:custGeom>
            <a:avLst/>
            <a:gdLst/>
            <a:ahLst/>
            <a:cxnLst/>
            <a:rect l="l" t="t" r="r" b="b"/>
            <a:pathLst>
              <a:path w="39369">
                <a:moveTo>
                  <a:pt x="0" y="0"/>
                </a:moveTo>
                <a:lnTo>
                  <a:pt x="38871" y="0"/>
                </a:lnTo>
              </a:path>
            </a:pathLst>
          </a:custGeom>
          <a:ln w="3815">
            <a:solidFill>
              <a:srgbClr val="000000"/>
            </a:solidFill>
          </a:ln>
        </p:spPr>
        <p:txBody>
          <a:bodyPr wrap="square" lIns="0" tIns="0" rIns="0" bIns="0" rtlCol="0"/>
          <a:lstStyle/>
          <a:p>
            <a:endParaRPr/>
          </a:p>
        </p:txBody>
      </p:sp>
      <p:sp>
        <p:nvSpPr>
          <p:cNvPr id="227" name="object 227"/>
          <p:cNvSpPr/>
          <p:nvPr/>
        </p:nvSpPr>
        <p:spPr>
          <a:xfrm>
            <a:off x="1848909" y="1071523"/>
            <a:ext cx="0" cy="39370"/>
          </a:xfrm>
          <a:custGeom>
            <a:avLst/>
            <a:gdLst/>
            <a:ahLst/>
            <a:cxnLst/>
            <a:rect l="l" t="t" r="r" b="b"/>
            <a:pathLst>
              <a:path h="39369">
                <a:moveTo>
                  <a:pt x="0" y="38871"/>
                </a:moveTo>
                <a:lnTo>
                  <a:pt x="0" y="0"/>
                </a:lnTo>
              </a:path>
            </a:pathLst>
          </a:custGeom>
          <a:ln w="3815">
            <a:solidFill>
              <a:srgbClr val="000000"/>
            </a:solidFill>
          </a:ln>
        </p:spPr>
        <p:txBody>
          <a:bodyPr wrap="square" lIns="0" tIns="0" rIns="0" bIns="0" rtlCol="0"/>
          <a:lstStyle/>
          <a:p>
            <a:endParaRPr/>
          </a:p>
        </p:txBody>
      </p:sp>
      <p:sp>
        <p:nvSpPr>
          <p:cNvPr id="228" name="object 228"/>
          <p:cNvSpPr/>
          <p:nvPr/>
        </p:nvSpPr>
        <p:spPr>
          <a:xfrm>
            <a:off x="1478614" y="1609871"/>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29" name="object 229"/>
          <p:cNvSpPr/>
          <p:nvPr/>
        </p:nvSpPr>
        <p:spPr>
          <a:xfrm>
            <a:off x="2072877" y="172404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30" name="object 230"/>
          <p:cNvSpPr/>
          <p:nvPr/>
        </p:nvSpPr>
        <p:spPr>
          <a:xfrm>
            <a:off x="2072877" y="1457693"/>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31" name="object 231"/>
          <p:cNvSpPr/>
          <p:nvPr/>
        </p:nvSpPr>
        <p:spPr>
          <a:xfrm>
            <a:off x="2191730" y="1419635"/>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32" name="object 232"/>
          <p:cNvSpPr/>
          <p:nvPr/>
        </p:nvSpPr>
        <p:spPr>
          <a:xfrm>
            <a:off x="1835172" y="164792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33" name="object 233"/>
          <p:cNvSpPr/>
          <p:nvPr/>
        </p:nvSpPr>
        <p:spPr>
          <a:xfrm>
            <a:off x="2191730" y="1571865"/>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34" name="object 234"/>
          <p:cNvSpPr/>
          <p:nvPr/>
        </p:nvSpPr>
        <p:spPr>
          <a:xfrm>
            <a:off x="2548288" y="1457693"/>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35" name="object 235"/>
          <p:cNvSpPr/>
          <p:nvPr/>
        </p:nvSpPr>
        <p:spPr>
          <a:xfrm>
            <a:off x="1954025" y="1571865"/>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36" name="object 236"/>
          <p:cNvSpPr/>
          <p:nvPr/>
        </p:nvSpPr>
        <p:spPr>
          <a:xfrm>
            <a:off x="2191730" y="176210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37" name="object 237"/>
          <p:cNvSpPr/>
          <p:nvPr/>
        </p:nvSpPr>
        <p:spPr>
          <a:xfrm>
            <a:off x="2429436" y="1419635"/>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38" name="object 238"/>
          <p:cNvSpPr/>
          <p:nvPr/>
        </p:nvSpPr>
        <p:spPr>
          <a:xfrm>
            <a:off x="2429436" y="183816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39" name="object 239"/>
          <p:cNvSpPr/>
          <p:nvPr/>
        </p:nvSpPr>
        <p:spPr>
          <a:xfrm>
            <a:off x="2310583" y="1495750"/>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40" name="object 240"/>
          <p:cNvSpPr/>
          <p:nvPr/>
        </p:nvSpPr>
        <p:spPr>
          <a:xfrm>
            <a:off x="2667141" y="1305514"/>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41" name="object 241"/>
          <p:cNvSpPr/>
          <p:nvPr/>
        </p:nvSpPr>
        <p:spPr>
          <a:xfrm>
            <a:off x="2072877" y="1571865"/>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42" name="object 242"/>
          <p:cNvSpPr/>
          <p:nvPr/>
        </p:nvSpPr>
        <p:spPr>
          <a:xfrm>
            <a:off x="2310583" y="164792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43" name="object 243"/>
          <p:cNvSpPr/>
          <p:nvPr/>
        </p:nvSpPr>
        <p:spPr>
          <a:xfrm>
            <a:off x="2785994" y="183816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44" name="object 244"/>
          <p:cNvSpPr/>
          <p:nvPr/>
        </p:nvSpPr>
        <p:spPr>
          <a:xfrm>
            <a:off x="1835172" y="160987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45" name="object 245"/>
          <p:cNvSpPr/>
          <p:nvPr/>
        </p:nvSpPr>
        <p:spPr>
          <a:xfrm>
            <a:off x="1835172" y="1571865"/>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46" name="object 246"/>
          <p:cNvSpPr/>
          <p:nvPr/>
        </p:nvSpPr>
        <p:spPr>
          <a:xfrm>
            <a:off x="1954025" y="1533807"/>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47" name="object 247"/>
          <p:cNvSpPr/>
          <p:nvPr/>
        </p:nvSpPr>
        <p:spPr>
          <a:xfrm>
            <a:off x="1478614" y="1838164"/>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48" name="object 248"/>
          <p:cNvSpPr/>
          <p:nvPr/>
        </p:nvSpPr>
        <p:spPr>
          <a:xfrm>
            <a:off x="1954025" y="1685986"/>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49" name="object 249"/>
          <p:cNvSpPr/>
          <p:nvPr/>
        </p:nvSpPr>
        <p:spPr>
          <a:xfrm>
            <a:off x="2310583" y="1685986"/>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50" name="object 250"/>
          <p:cNvSpPr/>
          <p:nvPr/>
        </p:nvSpPr>
        <p:spPr>
          <a:xfrm>
            <a:off x="2548288" y="1457693"/>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51" name="object 251"/>
          <p:cNvSpPr/>
          <p:nvPr/>
        </p:nvSpPr>
        <p:spPr>
          <a:xfrm>
            <a:off x="2310583" y="164792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52" name="object 252"/>
          <p:cNvSpPr/>
          <p:nvPr/>
        </p:nvSpPr>
        <p:spPr>
          <a:xfrm>
            <a:off x="1835172" y="1495750"/>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53" name="object 253"/>
          <p:cNvSpPr/>
          <p:nvPr/>
        </p:nvSpPr>
        <p:spPr>
          <a:xfrm>
            <a:off x="2072877" y="1685986"/>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54" name="object 254"/>
          <p:cNvSpPr/>
          <p:nvPr/>
        </p:nvSpPr>
        <p:spPr>
          <a:xfrm>
            <a:off x="2191730" y="1457693"/>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55" name="object 255"/>
          <p:cNvSpPr/>
          <p:nvPr/>
        </p:nvSpPr>
        <p:spPr>
          <a:xfrm>
            <a:off x="2785994" y="1533807"/>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56" name="object 256"/>
          <p:cNvSpPr/>
          <p:nvPr/>
        </p:nvSpPr>
        <p:spPr>
          <a:xfrm>
            <a:off x="2310583" y="1419635"/>
            <a:ext cx="27940" cy="27940"/>
          </a:xfrm>
          <a:custGeom>
            <a:avLst/>
            <a:gdLst/>
            <a:ahLst/>
            <a:cxnLst/>
            <a:rect l="l" t="t" r="r" b="b"/>
            <a:pathLst>
              <a:path w="27939" h="27940">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57" name="object 257"/>
          <p:cNvSpPr/>
          <p:nvPr/>
        </p:nvSpPr>
        <p:spPr>
          <a:xfrm>
            <a:off x="1597466" y="1571865"/>
            <a:ext cx="27940" cy="27940"/>
          </a:xfrm>
          <a:custGeom>
            <a:avLst/>
            <a:gdLst/>
            <a:ahLst/>
            <a:cxnLst/>
            <a:rect l="l" t="t" r="r" b="b"/>
            <a:pathLst>
              <a:path w="27940"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58" name="object 258"/>
          <p:cNvSpPr/>
          <p:nvPr/>
        </p:nvSpPr>
        <p:spPr>
          <a:xfrm>
            <a:off x="1359761" y="1609871"/>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59" name="object 259"/>
          <p:cNvSpPr/>
          <p:nvPr/>
        </p:nvSpPr>
        <p:spPr>
          <a:xfrm>
            <a:off x="1597466" y="1838164"/>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60" name="object 260"/>
          <p:cNvSpPr/>
          <p:nvPr/>
        </p:nvSpPr>
        <p:spPr>
          <a:xfrm>
            <a:off x="2072877" y="1571865"/>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61" name="object 261"/>
          <p:cNvSpPr/>
          <p:nvPr/>
        </p:nvSpPr>
        <p:spPr>
          <a:xfrm>
            <a:off x="1716319" y="164792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62" name="object 262"/>
          <p:cNvSpPr/>
          <p:nvPr/>
        </p:nvSpPr>
        <p:spPr>
          <a:xfrm>
            <a:off x="1240908" y="1724043"/>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63" name="object 263"/>
          <p:cNvSpPr/>
          <p:nvPr/>
        </p:nvSpPr>
        <p:spPr>
          <a:xfrm>
            <a:off x="1954025" y="172404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64" name="object 264"/>
          <p:cNvSpPr/>
          <p:nvPr/>
        </p:nvSpPr>
        <p:spPr>
          <a:xfrm>
            <a:off x="1716319" y="176210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65" name="object 265"/>
          <p:cNvSpPr/>
          <p:nvPr/>
        </p:nvSpPr>
        <p:spPr>
          <a:xfrm>
            <a:off x="2072877" y="2180629"/>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66" name="object 266"/>
          <p:cNvSpPr/>
          <p:nvPr/>
        </p:nvSpPr>
        <p:spPr>
          <a:xfrm>
            <a:off x="1716319" y="160987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67" name="object 267"/>
          <p:cNvSpPr/>
          <p:nvPr/>
        </p:nvSpPr>
        <p:spPr>
          <a:xfrm>
            <a:off x="1597466" y="1685986"/>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68" name="object 268"/>
          <p:cNvSpPr/>
          <p:nvPr/>
        </p:nvSpPr>
        <p:spPr>
          <a:xfrm>
            <a:off x="1954025" y="180015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69" name="object 269"/>
          <p:cNvSpPr/>
          <p:nvPr/>
        </p:nvSpPr>
        <p:spPr>
          <a:xfrm>
            <a:off x="1835172" y="183816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70" name="object 270"/>
          <p:cNvSpPr/>
          <p:nvPr/>
        </p:nvSpPr>
        <p:spPr>
          <a:xfrm>
            <a:off x="1716319" y="1571865"/>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71" name="object 271"/>
          <p:cNvSpPr/>
          <p:nvPr/>
        </p:nvSpPr>
        <p:spPr>
          <a:xfrm>
            <a:off x="2191730" y="1571865"/>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72" name="object 272"/>
          <p:cNvSpPr/>
          <p:nvPr/>
        </p:nvSpPr>
        <p:spPr>
          <a:xfrm>
            <a:off x="1597466" y="1800157"/>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73" name="object 273"/>
          <p:cNvSpPr/>
          <p:nvPr/>
        </p:nvSpPr>
        <p:spPr>
          <a:xfrm>
            <a:off x="2072877" y="160987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74" name="object 274"/>
          <p:cNvSpPr/>
          <p:nvPr/>
        </p:nvSpPr>
        <p:spPr>
          <a:xfrm>
            <a:off x="2191730" y="1571865"/>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75" name="object 275"/>
          <p:cNvSpPr/>
          <p:nvPr/>
        </p:nvSpPr>
        <p:spPr>
          <a:xfrm>
            <a:off x="2548288" y="225674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76" name="object 276"/>
          <p:cNvSpPr/>
          <p:nvPr/>
        </p:nvSpPr>
        <p:spPr>
          <a:xfrm>
            <a:off x="1835172" y="176210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77" name="object 277"/>
          <p:cNvSpPr/>
          <p:nvPr/>
        </p:nvSpPr>
        <p:spPr>
          <a:xfrm>
            <a:off x="2072877" y="176210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78" name="object 278"/>
          <p:cNvSpPr/>
          <p:nvPr/>
        </p:nvSpPr>
        <p:spPr>
          <a:xfrm>
            <a:off x="2072877" y="160987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79" name="object 279"/>
          <p:cNvSpPr/>
          <p:nvPr/>
        </p:nvSpPr>
        <p:spPr>
          <a:xfrm>
            <a:off x="1716319" y="191427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80" name="object 280"/>
          <p:cNvSpPr/>
          <p:nvPr/>
        </p:nvSpPr>
        <p:spPr>
          <a:xfrm>
            <a:off x="1716319" y="180015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81" name="object 281"/>
          <p:cNvSpPr/>
          <p:nvPr/>
        </p:nvSpPr>
        <p:spPr>
          <a:xfrm>
            <a:off x="1597466" y="1762100"/>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82" name="object 282"/>
          <p:cNvSpPr/>
          <p:nvPr/>
        </p:nvSpPr>
        <p:spPr>
          <a:xfrm>
            <a:off x="1597466" y="1724043"/>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83" name="object 283"/>
          <p:cNvSpPr/>
          <p:nvPr/>
        </p:nvSpPr>
        <p:spPr>
          <a:xfrm>
            <a:off x="2310583" y="164792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84" name="object 284"/>
          <p:cNvSpPr/>
          <p:nvPr/>
        </p:nvSpPr>
        <p:spPr>
          <a:xfrm>
            <a:off x="1240908" y="1724043"/>
            <a:ext cx="27940" cy="27940"/>
          </a:xfrm>
          <a:custGeom>
            <a:avLst/>
            <a:gdLst/>
            <a:ahLst/>
            <a:cxnLst/>
            <a:rect l="l" t="t" r="r" b="b"/>
            <a:pathLst>
              <a:path w="27940"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85" name="object 285"/>
          <p:cNvSpPr/>
          <p:nvPr/>
        </p:nvSpPr>
        <p:spPr>
          <a:xfrm>
            <a:off x="1478614" y="1838164"/>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86" name="object 286"/>
          <p:cNvSpPr/>
          <p:nvPr/>
        </p:nvSpPr>
        <p:spPr>
          <a:xfrm>
            <a:off x="1954025" y="180015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87" name="object 287"/>
          <p:cNvSpPr/>
          <p:nvPr/>
        </p:nvSpPr>
        <p:spPr>
          <a:xfrm>
            <a:off x="1716319" y="233280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88" name="object 288"/>
          <p:cNvSpPr/>
          <p:nvPr/>
        </p:nvSpPr>
        <p:spPr>
          <a:xfrm>
            <a:off x="2904847" y="214257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89" name="object 289"/>
          <p:cNvSpPr/>
          <p:nvPr/>
        </p:nvSpPr>
        <p:spPr>
          <a:xfrm>
            <a:off x="2072877" y="225674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90" name="object 290"/>
          <p:cNvSpPr/>
          <p:nvPr/>
        </p:nvSpPr>
        <p:spPr>
          <a:xfrm>
            <a:off x="1716319" y="172404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91" name="object 291"/>
          <p:cNvSpPr/>
          <p:nvPr/>
        </p:nvSpPr>
        <p:spPr>
          <a:xfrm>
            <a:off x="1835172" y="187622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92" name="object 292"/>
          <p:cNvSpPr/>
          <p:nvPr/>
        </p:nvSpPr>
        <p:spPr>
          <a:xfrm>
            <a:off x="1359761" y="1609871"/>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93" name="object 293"/>
          <p:cNvSpPr/>
          <p:nvPr/>
        </p:nvSpPr>
        <p:spPr>
          <a:xfrm>
            <a:off x="2310583" y="164792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94" name="object 294"/>
          <p:cNvSpPr/>
          <p:nvPr/>
        </p:nvSpPr>
        <p:spPr>
          <a:xfrm>
            <a:off x="3736816" y="199039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295" name="object 295"/>
          <p:cNvSpPr/>
          <p:nvPr/>
        </p:nvSpPr>
        <p:spPr>
          <a:xfrm>
            <a:off x="2904847" y="206645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96" name="object 296"/>
          <p:cNvSpPr/>
          <p:nvPr/>
        </p:nvSpPr>
        <p:spPr>
          <a:xfrm>
            <a:off x="1954025" y="1685986"/>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97" name="object 297"/>
          <p:cNvSpPr/>
          <p:nvPr/>
        </p:nvSpPr>
        <p:spPr>
          <a:xfrm>
            <a:off x="2072877" y="164792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98" name="object 298"/>
          <p:cNvSpPr/>
          <p:nvPr/>
        </p:nvSpPr>
        <p:spPr>
          <a:xfrm>
            <a:off x="884350" y="2370864"/>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299" name="object 299"/>
          <p:cNvSpPr/>
          <p:nvPr/>
        </p:nvSpPr>
        <p:spPr>
          <a:xfrm>
            <a:off x="1240908" y="1685986"/>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00" name="object 300"/>
          <p:cNvSpPr/>
          <p:nvPr/>
        </p:nvSpPr>
        <p:spPr>
          <a:xfrm>
            <a:off x="1954025" y="176210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01" name="object 301"/>
          <p:cNvSpPr/>
          <p:nvPr/>
        </p:nvSpPr>
        <p:spPr>
          <a:xfrm>
            <a:off x="1954025" y="183816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02" name="object 302"/>
          <p:cNvSpPr/>
          <p:nvPr/>
        </p:nvSpPr>
        <p:spPr>
          <a:xfrm>
            <a:off x="1954025" y="1685986"/>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03" name="object 303"/>
          <p:cNvSpPr/>
          <p:nvPr/>
        </p:nvSpPr>
        <p:spPr>
          <a:xfrm>
            <a:off x="2072877" y="191427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04" name="object 304"/>
          <p:cNvSpPr/>
          <p:nvPr/>
        </p:nvSpPr>
        <p:spPr>
          <a:xfrm>
            <a:off x="1359761" y="1647928"/>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05" name="object 305"/>
          <p:cNvSpPr/>
          <p:nvPr/>
        </p:nvSpPr>
        <p:spPr>
          <a:xfrm>
            <a:off x="1597466" y="1685986"/>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06" name="object 306"/>
          <p:cNvSpPr/>
          <p:nvPr/>
        </p:nvSpPr>
        <p:spPr>
          <a:xfrm>
            <a:off x="1954025" y="187622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07" name="object 307"/>
          <p:cNvSpPr/>
          <p:nvPr/>
        </p:nvSpPr>
        <p:spPr>
          <a:xfrm>
            <a:off x="1597466" y="2370864"/>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08" name="object 308"/>
          <p:cNvSpPr/>
          <p:nvPr/>
        </p:nvSpPr>
        <p:spPr>
          <a:xfrm>
            <a:off x="2191730" y="187622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09" name="object 309"/>
          <p:cNvSpPr/>
          <p:nvPr/>
        </p:nvSpPr>
        <p:spPr>
          <a:xfrm>
            <a:off x="1954025" y="202845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10" name="object 310"/>
          <p:cNvSpPr/>
          <p:nvPr/>
        </p:nvSpPr>
        <p:spPr>
          <a:xfrm>
            <a:off x="2191730" y="180015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11" name="object 311"/>
          <p:cNvSpPr/>
          <p:nvPr/>
        </p:nvSpPr>
        <p:spPr>
          <a:xfrm>
            <a:off x="1716319" y="1800157"/>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12" name="object 312"/>
          <p:cNvSpPr/>
          <p:nvPr/>
        </p:nvSpPr>
        <p:spPr>
          <a:xfrm>
            <a:off x="1835172" y="1724043"/>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13" name="object 313"/>
          <p:cNvSpPr/>
          <p:nvPr/>
        </p:nvSpPr>
        <p:spPr>
          <a:xfrm>
            <a:off x="1835172" y="176210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14" name="object 314"/>
          <p:cNvSpPr/>
          <p:nvPr/>
        </p:nvSpPr>
        <p:spPr>
          <a:xfrm>
            <a:off x="1597466" y="2104514"/>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15" name="object 315"/>
          <p:cNvSpPr/>
          <p:nvPr/>
        </p:nvSpPr>
        <p:spPr>
          <a:xfrm>
            <a:off x="1954025" y="183816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16" name="object 316"/>
          <p:cNvSpPr/>
          <p:nvPr/>
        </p:nvSpPr>
        <p:spPr>
          <a:xfrm>
            <a:off x="1954025" y="176210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17" name="object 317"/>
          <p:cNvSpPr/>
          <p:nvPr/>
        </p:nvSpPr>
        <p:spPr>
          <a:xfrm>
            <a:off x="1716319" y="183816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18" name="object 318"/>
          <p:cNvSpPr/>
          <p:nvPr/>
        </p:nvSpPr>
        <p:spPr>
          <a:xfrm>
            <a:off x="2310583" y="176210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19" name="object 319"/>
          <p:cNvSpPr/>
          <p:nvPr/>
        </p:nvSpPr>
        <p:spPr>
          <a:xfrm>
            <a:off x="2667141" y="2066457"/>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20" name="object 320"/>
          <p:cNvSpPr/>
          <p:nvPr/>
        </p:nvSpPr>
        <p:spPr>
          <a:xfrm>
            <a:off x="1835172" y="183816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21" name="object 321"/>
          <p:cNvSpPr/>
          <p:nvPr/>
        </p:nvSpPr>
        <p:spPr>
          <a:xfrm>
            <a:off x="2191730" y="2104514"/>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22" name="object 322"/>
          <p:cNvSpPr/>
          <p:nvPr/>
        </p:nvSpPr>
        <p:spPr>
          <a:xfrm>
            <a:off x="2072877" y="1609871"/>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23" name="object 323"/>
          <p:cNvSpPr/>
          <p:nvPr/>
        </p:nvSpPr>
        <p:spPr>
          <a:xfrm>
            <a:off x="2191730" y="1685986"/>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24" name="object 324"/>
          <p:cNvSpPr/>
          <p:nvPr/>
        </p:nvSpPr>
        <p:spPr>
          <a:xfrm>
            <a:off x="2310583" y="1647928"/>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25" name="object 325"/>
          <p:cNvSpPr/>
          <p:nvPr/>
        </p:nvSpPr>
        <p:spPr>
          <a:xfrm>
            <a:off x="1954025" y="1533807"/>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26" name="object 326"/>
          <p:cNvSpPr/>
          <p:nvPr/>
        </p:nvSpPr>
        <p:spPr>
          <a:xfrm>
            <a:off x="1835172" y="1762100"/>
            <a:ext cx="27940" cy="27940"/>
          </a:xfrm>
          <a:custGeom>
            <a:avLst/>
            <a:gdLst/>
            <a:ahLst/>
            <a:cxnLst/>
            <a:rect l="l" t="t" r="r" b="b"/>
            <a:pathLst>
              <a:path w="27939" h="27939">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327" name="object 327"/>
          <p:cNvSpPr/>
          <p:nvPr/>
        </p:nvSpPr>
        <p:spPr>
          <a:xfrm>
            <a:off x="1359761" y="1685986"/>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328" name="object 328"/>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16</a:t>
            </a:r>
          </a:p>
        </p:txBody>
      </p:sp>
    </p:spTree>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592829" cy="244475"/>
          </a:xfrm>
          <a:prstGeom prst="rect">
            <a:avLst/>
          </a:prstGeom>
        </p:spPr>
        <p:txBody>
          <a:bodyPr vert="horz" wrap="square" lIns="0" tIns="17145" rIns="0" bIns="0" rtlCol="0">
            <a:spAutoFit/>
          </a:bodyPr>
          <a:lstStyle/>
          <a:p>
            <a:pPr marL="12700">
              <a:lnSpc>
                <a:spcPct val="100000"/>
              </a:lnSpc>
              <a:spcBef>
                <a:spcPts val="135"/>
              </a:spcBef>
            </a:pPr>
            <a:r>
              <a:rPr spc="-5" dirty="0"/>
              <a:t>Диаграмма </a:t>
            </a:r>
            <a:r>
              <a:rPr spc="-20" dirty="0"/>
              <a:t>рассеивания: </a:t>
            </a:r>
            <a:r>
              <a:rPr spc="-25" dirty="0"/>
              <a:t>использование</a:t>
            </a:r>
            <a:r>
              <a:rPr spc="-60" dirty="0"/>
              <a:t> </a:t>
            </a:r>
            <a:r>
              <a:rPr spc="-15" dirty="0"/>
              <a:t>цвета</a:t>
            </a:r>
          </a:p>
        </p:txBody>
      </p:sp>
      <p:sp>
        <p:nvSpPr>
          <p:cNvPr id="3" name="object 3"/>
          <p:cNvSpPr txBox="1"/>
          <p:nvPr/>
        </p:nvSpPr>
        <p:spPr>
          <a:xfrm>
            <a:off x="322046" y="324840"/>
            <a:ext cx="3964304" cy="890269"/>
          </a:xfrm>
          <a:prstGeom prst="rect">
            <a:avLst/>
          </a:prstGeom>
          <a:solidFill>
            <a:srgbClr val="F8F8F8"/>
          </a:solidFill>
        </p:spPr>
        <p:txBody>
          <a:bodyPr vert="horz" wrap="square" lIns="0" tIns="11430" rIns="0" bIns="0" rtlCol="0">
            <a:spAutoFit/>
          </a:bodyPr>
          <a:lstStyle/>
          <a:p>
            <a:pPr marL="306705" marR="1445260" indent="-269240">
              <a:lnSpc>
                <a:spcPts val="950"/>
              </a:lnSpc>
              <a:spcBef>
                <a:spcPts val="90"/>
              </a:spcBef>
            </a:pPr>
            <a:r>
              <a:rPr sz="800" spc="80" dirty="0">
                <a:solidFill>
                  <a:srgbClr val="214987"/>
                </a:solidFill>
                <a:latin typeface="Times New Roman"/>
                <a:cs typeface="Times New Roman"/>
              </a:rPr>
              <a:t>plot</a:t>
            </a:r>
            <a:r>
              <a:rPr sz="800" spc="80" dirty="0">
                <a:latin typeface="Times New Roman"/>
                <a:cs typeface="Times New Roman"/>
              </a:rPr>
              <a:t>(swiss</a:t>
            </a:r>
            <a:r>
              <a:rPr sz="800" spc="80" dirty="0">
                <a:solidFill>
                  <a:srgbClr val="0000CE"/>
                </a:solidFill>
                <a:latin typeface="Times New Roman"/>
                <a:cs typeface="Times New Roman"/>
              </a:rPr>
              <a:t>.02</a:t>
            </a:r>
            <a:r>
              <a:rPr sz="800" spc="80" dirty="0">
                <a:latin typeface="Times New Roman"/>
                <a:cs typeface="Times New Roman"/>
              </a:rPr>
              <a:t>$Length, </a:t>
            </a:r>
            <a:r>
              <a:rPr sz="800" spc="70" dirty="0">
                <a:latin typeface="Times New Roman"/>
                <a:cs typeface="Times New Roman"/>
              </a:rPr>
              <a:t>swiss</a:t>
            </a:r>
            <a:r>
              <a:rPr sz="800" spc="70" dirty="0">
                <a:solidFill>
                  <a:srgbClr val="0000CE"/>
                </a:solidFill>
                <a:latin typeface="Times New Roman"/>
                <a:cs typeface="Times New Roman"/>
              </a:rPr>
              <a:t>.02</a:t>
            </a:r>
            <a:r>
              <a:rPr sz="800" spc="70" dirty="0">
                <a:latin typeface="Times New Roman"/>
                <a:cs typeface="Times New Roman"/>
              </a:rPr>
              <a:t>$Diag, </a:t>
            </a:r>
            <a:r>
              <a:rPr sz="800" spc="80" dirty="0">
                <a:solidFill>
                  <a:srgbClr val="214987"/>
                </a:solidFill>
                <a:latin typeface="Times New Roman"/>
                <a:cs typeface="Times New Roman"/>
              </a:rPr>
              <a:t>type=</a:t>
            </a:r>
            <a:r>
              <a:rPr sz="800" spc="80" dirty="0">
                <a:solidFill>
                  <a:srgbClr val="4F9905"/>
                </a:solidFill>
                <a:latin typeface="Times New Roman"/>
                <a:cs typeface="Times New Roman"/>
              </a:rPr>
              <a:t>"n"</a:t>
            </a:r>
            <a:r>
              <a:rPr sz="800" spc="80" dirty="0">
                <a:latin typeface="Times New Roman"/>
                <a:cs typeface="Times New Roman"/>
              </a:rPr>
              <a:t>,  </a:t>
            </a:r>
            <a:r>
              <a:rPr sz="800" spc="65" dirty="0">
                <a:solidFill>
                  <a:srgbClr val="214987"/>
                </a:solidFill>
                <a:latin typeface="Times New Roman"/>
                <a:cs typeface="Times New Roman"/>
              </a:rPr>
              <a:t>xlab=</a:t>
            </a:r>
            <a:r>
              <a:rPr sz="800" spc="65" dirty="0">
                <a:solidFill>
                  <a:srgbClr val="4F9905"/>
                </a:solidFill>
                <a:latin typeface="Times New Roman"/>
                <a:cs typeface="Times New Roman"/>
              </a:rPr>
              <a:t>"Length"</a:t>
            </a:r>
            <a:r>
              <a:rPr sz="800" spc="65" dirty="0">
                <a:latin typeface="Times New Roman"/>
                <a:cs typeface="Times New Roman"/>
              </a:rPr>
              <a:t>, </a:t>
            </a:r>
            <a:r>
              <a:rPr sz="800" spc="70" dirty="0">
                <a:solidFill>
                  <a:srgbClr val="214987"/>
                </a:solidFill>
                <a:latin typeface="Times New Roman"/>
                <a:cs typeface="Times New Roman"/>
              </a:rPr>
              <a:t>ylab=</a:t>
            </a:r>
            <a:r>
              <a:rPr sz="800" spc="70" dirty="0">
                <a:solidFill>
                  <a:srgbClr val="4F9905"/>
                </a:solidFill>
                <a:latin typeface="Times New Roman"/>
                <a:cs typeface="Times New Roman"/>
              </a:rPr>
              <a:t>"Diagonal"</a:t>
            </a:r>
            <a:r>
              <a:rPr sz="800" spc="70" dirty="0">
                <a:latin typeface="Times New Roman"/>
                <a:cs typeface="Times New Roman"/>
              </a:rPr>
              <a:t>,  </a:t>
            </a:r>
            <a:r>
              <a:rPr sz="800" spc="35" dirty="0">
                <a:solidFill>
                  <a:srgbClr val="214987"/>
                </a:solidFill>
                <a:latin typeface="Times New Roman"/>
                <a:cs typeface="Times New Roman"/>
              </a:rPr>
              <a:t>main=</a:t>
            </a:r>
            <a:r>
              <a:rPr sz="800" spc="35" dirty="0">
                <a:solidFill>
                  <a:srgbClr val="4F9905"/>
                </a:solidFill>
                <a:latin typeface="Times New Roman"/>
                <a:cs typeface="Times New Roman"/>
              </a:rPr>
              <a:t>"Swiss </a:t>
            </a:r>
            <a:r>
              <a:rPr sz="800" dirty="0">
                <a:solidFill>
                  <a:srgbClr val="4F9905"/>
                </a:solidFill>
                <a:latin typeface="Times New Roman"/>
                <a:cs typeface="Times New Roman"/>
              </a:rPr>
              <a:t>Bank</a:t>
            </a:r>
            <a:r>
              <a:rPr sz="800" spc="160" dirty="0">
                <a:solidFill>
                  <a:srgbClr val="4F9905"/>
                </a:solidFill>
                <a:latin typeface="Times New Roman"/>
                <a:cs typeface="Times New Roman"/>
              </a:rPr>
              <a:t> </a:t>
            </a:r>
            <a:r>
              <a:rPr sz="800" spc="70" dirty="0">
                <a:solidFill>
                  <a:srgbClr val="4F9905"/>
                </a:solidFill>
                <a:latin typeface="Times New Roman"/>
                <a:cs typeface="Times New Roman"/>
              </a:rPr>
              <a:t>Notes"</a:t>
            </a:r>
            <a:r>
              <a:rPr sz="800" spc="70" dirty="0">
                <a:latin typeface="Times New Roman"/>
                <a:cs typeface="Times New Roman"/>
              </a:rPr>
              <a:t>)</a:t>
            </a:r>
            <a:endParaRPr sz="800">
              <a:latin typeface="Times New Roman"/>
              <a:cs typeface="Times New Roman"/>
            </a:endParaRPr>
          </a:p>
          <a:p>
            <a:pPr marL="37465">
              <a:lnSpc>
                <a:spcPts val="905"/>
              </a:lnSpc>
            </a:pPr>
            <a:r>
              <a:rPr sz="800" spc="200" dirty="0">
                <a:latin typeface="Times New Roman"/>
                <a:cs typeface="Times New Roman"/>
              </a:rPr>
              <a:t>l </a:t>
            </a:r>
            <a:r>
              <a:rPr sz="800" spc="60" dirty="0">
                <a:latin typeface="Times New Roman"/>
                <a:cs typeface="Times New Roman"/>
              </a:rPr>
              <a:t>&lt;-  </a:t>
            </a:r>
            <a:r>
              <a:rPr sz="800" spc="85" dirty="0">
                <a:latin typeface="Times New Roman"/>
                <a:cs typeface="Times New Roman"/>
              </a:rPr>
              <a:t>swiss</a:t>
            </a:r>
            <a:r>
              <a:rPr sz="800" spc="85" dirty="0">
                <a:solidFill>
                  <a:srgbClr val="0000CE"/>
                </a:solidFill>
                <a:latin typeface="Times New Roman"/>
                <a:cs typeface="Times New Roman"/>
              </a:rPr>
              <a:t>.02</a:t>
            </a:r>
            <a:r>
              <a:rPr sz="800" spc="85" dirty="0">
                <a:latin typeface="Times New Roman"/>
                <a:cs typeface="Times New Roman"/>
              </a:rPr>
              <a:t>$origin  </a:t>
            </a:r>
            <a:r>
              <a:rPr sz="800" spc="-30" dirty="0">
                <a:latin typeface="Times New Roman"/>
                <a:cs typeface="Times New Roman"/>
              </a:rPr>
              <a:t>==</a:t>
            </a:r>
            <a:r>
              <a:rPr sz="800" spc="-65" dirty="0">
                <a:latin typeface="Times New Roman"/>
                <a:cs typeface="Times New Roman"/>
              </a:rPr>
              <a:t> </a:t>
            </a:r>
            <a:r>
              <a:rPr sz="800" spc="20" dirty="0">
                <a:solidFill>
                  <a:srgbClr val="0000CE"/>
                </a:solidFill>
                <a:latin typeface="Times New Roman"/>
                <a:cs typeface="Times New Roman"/>
              </a:rPr>
              <a:t>1</a:t>
            </a:r>
            <a:endParaRPr sz="800">
              <a:latin typeface="Times New Roman"/>
              <a:cs typeface="Times New Roman"/>
            </a:endParaRPr>
          </a:p>
          <a:p>
            <a:pPr marL="37465">
              <a:lnSpc>
                <a:spcPts val="944"/>
              </a:lnSpc>
            </a:pPr>
            <a:r>
              <a:rPr sz="800" spc="20" dirty="0">
                <a:latin typeface="Times New Roman"/>
                <a:cs typeface="Times New Roman"/>
              </a:rPr>
              <a:t>o  </a:t>
            </a:r>
            <a:r>
              <a:rPr sz="800" spc="60" dirty="0">
                <a:latin typeface="Times New Roman"/>
                <a:cs typeface="Times New Roman"/>
              </a:rPr>
              <a:t>&lt;-  </a:t>
            </a:r>
            <a:r>
              <a:rPr sz="800" spc="85" dirty="0">
                <a:latin typeface="Times New Roman"/>
                <a:cs typeface="Times New Roman"/>
              </a:rPr>
              <a:t>swiss</a:t>
            </a:r>
            <a:r>
              <a:rPr sz="800" spc="85" dirty="0">
                <a:solidFill>
                  <a:srgbClr val="0000CE"/>
                </a:solidFill>
                <a:latin typeface="Times New Roman"/>
                <a:cs typeface="Times New Roman"/>
              </a:rPr>
              <a:t>.02</a:t>
            </a:r>
            <a:r>
              <a:rPr sz="800" spc="85" dirty="0">
                <a:latin typeface="Times New Roman"/>
                <a:cs typeface="Times New Roman"/>
              </a:rPr>
              <a:t>$origin </a:t>
            </a:r>
            <a:r>
              <a:rPr sz="800" spc="-30" dirty="0">
                <a:latin typeface="Times New Roman"/>
                <a:cs typeface="Times New Roman"/>
              </a:rPr>
              <a:t>== </a:t>
            </a:r>
            <a:r>
              <a:rPr sz="800" spc="10" dirty="0">
                <a:latin typeface="Times New Roman"/>
                <a:cs typeface="Times New Roman"/>
              </a:rPr>
              <a:t> </a:t>
            </a:r>
            <a:r>
              <a:rPr sz="800" spc="20" dirty="0">
                <a:solidFill>
                  <a:srgbClr val="0000CE"/>
                </a:solidFill>
                <a:latin typeface="Times New Roman"/>
                <a:cs typeface="Times New Roman"/>
              </a:rPr>
              <a:t>0</a:t>
            </a:r>
            <a:endParaRPr sz="800">
              <a:latin typeface="Times New Roman"/>
              <a:cs typeface="Times New Roman"/>
            </a:endParaRPr>
          </a:p>
          <a:p>
            <a:pPr marL="37465" marR="800100">
              <a:lnSpc>
                <a:spcPts val="950"/>
              </a:lnSpc>
              <a:spcBef>
                <a:spcPts val="35"/>
              </a:spcBef>
            </a:pPr>
            <a:r>
              <a:rPr sz="800" spc="90" dirty="0">
                <a:solidFill>
                  <a:srgbClr val="214987"/>
                </a:solidFill>
                <a:latin typeface="Times New Roman"/>
                <a:cs typeface="Times New Roman"/>
              </a:rPr>
              <a:t>points</a:t>
            </a:r>
            <a:r>
              <a:rPr sz="800" spc="90" dirty="0">
                <a:latin typeface="Times New Roman"/>
                <a:cs typeface="Times New Roman"/>
              </a:rPr>
              <a:t>(swiss</a:t>
            </a:r>
            <a:r>
              <a:rPr sz="800" spc="90" dirty="0">
                <a:solidFill>
                  <a:srgbClr val="0000CE"/>
                </a:solidFill>
                <a:latin typeface="Times New Roman"/>
                <a:cs typeface="Times New Roman"/>
              </a:rPr>
              <a:t>.02</a:t>
            </a:r>
            <a:r>
              <a:rPr sz="800" spc="90" dirty="0">
                <a:latin typeface="Times New Roman"/>
                <a:cs typeface="Times New Roman"/>
              </a:rPr>
              <a:t>$Length[l], swiss</a:t>
            </a:r>
            <a:r>
              <a:rPr sz="800" spc="90" dirty="0">
                <a:solidFill>
                  <a:srgbClr val="0000CE"/>
                </a:solidFill>
                <a:latin typeface="Times New Roman"/>
                <a:cs typeface="Times New Roman"/>
              </a:rPr>
              <a:t>.02</a:t>
            </a:r>
            <a:r>
              <a:rPr sz="800" spc="90" dirty="0">
                <a:latin typeface="Times New Roman"/>
                <a:cs typeface="Times New Roman"/>
              </a:rPr>
              <a:t>$Diag[l], </a:t>
            </a:r>
            <a:r>
              <a:rPr sz="800" spc="55" dirty="0">
                <a:solidFill>
                  <a:srgbClr val="214987"/>
                </a:solidFill>
                <a:latin typeface="Times New Roman"/>
                <a:cs typeface="Times New Roman"/>
              </a:rPr>
              <a:t>pch=</a:t>
            </a:r>
            <a:r>
              <a:rPr sz="800" spc="55" dirty="0">
                <a:solidFill>
                  <a:srgbClr val="0000CE"/>
                </a:solidFill>
                <a:latin typeface="Times New Roman"/>
                <a:cs typeface="Times New Roman"/>
              </a:rPr>
              <a:t>3</a:t>
            </a:r>
            <a:r>
              <a:rPr sz="800" spc="55" dirty="0">
                <a:latin typeface="Times New Roman"/>
                <a:cs typeface="Times New Roman"/>
              </a:rPr>
              <a:t>, </a:t>
            </a:r>
            <a:r>
              <a:rPr sz="800" spc="70" dirty="0">
                <a:solidFill>
                  <a:srgbClr val="214987"/>
                </a:solidFill>
                <a:latin typeface="Times New Roman"/>
                <a:cs typeface="Times New Roman"/>
              </a:rPr>
              <a:t>col=</a:t>
            </a:r>
            <a:r>
              <a:rPr sz="800" spc="70" dirty="0">
                <a:solidFill>
                  <a:srgbClr val="0000CE"/>
                </a:solidFill>
                <a:latin typeface="Times New Roman"/>
                <a:cs typeface="Times New Roman"/>
              </a:rPr>
              <a:t>3</a:t>
            </a:r>
            <a:r>
              <a:rPr sz="800" spc="70" dirty="0">
                <a:latin typeface="Times New Roman"/>
                <a:cs typeface="Times New Roman"/>
              </a:rPr>
              <a:t>)  </a:t>
            </a:r>
            <a:r>
              <a:rPr sz="800" spc="85" dirty="0">
                <a:solidFill>
                  <a:srgbClr val="214987"/>
                </a:solidFill>
                <a:latin typeface="Times New Roman"/>
                <a:cs typeface="Times New Roman"/>
              </a:rPr>
              <a:t>points</a:t>
            </a:r>
            <a:r>
              <a:rPr sz="800" spc="85" dirty="0">
                <a:latin typeface="Times New Roman"/>
                <a:cs typeface="Times New Roman"/>
              </a:rPr>
              <a:t>(swiss</a:t>
            </a:r>
            <a:r>
              <a:rPr sz="800" spc="85" dirty="0">
                <a:solidFill>
                  <a:srgbClr val="0000CE"/>
                </a:solidFill>
                <a:latin typeface="Times New Roman"/>
                <a:cs typeface="Times New Roman"/>
              </a:rPr>
              <a:t>.02</a:t>
            </a:r>
            <a:r>
              <a:rPr sz="800" spc="85" dirty="0">
                <a:latin typeface="Times New Roman"/>
                <a:cs typeface="Times New Roman"/>
              </a:rPr>
              <a:t>$Length[o], </a:t>
            </a:r>
            <a:r>
              <a:rPr sz="800" spc="80" dirty="0">
                <a:latin typeface="Times New Roman"/>
                <a:cs typeface="Times New Roman"/>
              </a:rPr>
              <a:t>swiss</a:t>
            </a:r>
            <a:r>
              <a:rPr sz="800" spc="80" dirty="0">
                <a:solidFill>
                  <a:srgbClr val="0000CE"/>
                </a:solidFill>
                <a:latin typeface="Times New Roman"/>
                <a:cs typeface="Times New Roman"/>
              </a:rPr>
              <a:t>.02</a:t>
            </a:r>
            <a:r>
              <a:rPr sz="800" spc="80" dirty="0">
                <a:latin typeface="Times New Roman"/>
                <a:cs typeface="Times New Roman"/>
              </a:rPr>
              <a:t>$Diag[o], </a:t>
            </a:r>
            <a:r>
              <a:rPr sz="800" spc="55" dirty="0">
                <a:solidFill>
                  <a:srgbClr val="214987"/>
                </a:solidFill>
                <a:latin typeface="Times New Roman"/>
                <a:cs typeface="Times New Roman"/>
              </a:rPr>
              <a:t>pch=</a:t>
            </a:r>
            <a:r>
              <a:rPr sz="800" spc="55" dirty="0">
                <a:solidFill>
                  <a:srgbClr val="0000CE"/>
                </a:solidFill>
                <a:latin typeface="Times New Roman"/>
                <a:cs typeface="Times New Roman"/>
              </a:rPr>
              <a:t>1</a:t>
            </a:r>
            <a:r>
              <a:rPr sz="800" spc="55" dirty="0">
                <a:latin typeface="Times New Roman"/>
                <a:cs typeface="Times New Roman"/>
              </a:rPr>
              <a:t>,</a:t>
            </a:r>
            <a:r>
              <a:rPr sz="800" spc="215" dirty="0">
                <a:latin typeface="Times New Roman"/>
                <a:cs typeface="Times New Roman"/>
              </a:rPr>
              <a:t> </a:t>
            </a:r>
            <a:r>
              <a:rPr sz="800" spc="70" dirty="0">
                <a:solidFill>
                  <a:srgbClr val="214987"/>
                </a:solidFill>
                <a:latin typeface="Times New Roman"/>
                <a:cs typeface="Times New Roman"/>
              </a:rPr>
              <a:t>col=</a:t>
            </a:r>
            <a:r>
              <a:rPr sz="800" spc="70" dirty="0">
                <a:solidFill>
                  <a:srgbClr val="0000CE"/>
                </a:solidFill>
                <a:latin typeface="Times New Roman"/>
                <a:cs typeface="Times New Roman"/>
              </a:rPr>
              <a:t>6</a:t>
            </a:r>
            <a:r>
              <a:rPr sz="800" spc="70" dirty="0">
                <a:latin typeface="Times New Roman"/>
                <a:cs typeface="Times New Roman"/>
              </a:rPr>
              <a:t>)</a:t>
            </a:r>
            <a:endParaRPr sz="800">
              <a:latin typeface="Times New Roman"/>
              <a:cs typeface="Times New Roman"/>
            </a:endParaRPr>
          </a:p>
        </p:txBody>
      </p:sp>
      <p:sp>
        <p:nvSpPr>
          <p:cNvPr id="4" name="object 4"/>
          <p:cNvSpPr/>
          <p:nvPr/>
        </p:nvSpPr>
        <p:spPr>
          <a:xfrm>
            <a:off x="1057247" y="3277492"/>
            <a:ext cx="2523490" cy="0"/>
          </a:xfrm>
          <a:custGeom>
            <a:avLst/>
            <a:gdLst/>
            <a:ahLst/>
            <a:cxnLst/>
            <a:rect l="l" t="t" r="r" b="b"/>
            <a:pathLst>
              <a:path w="2523490">
                <a:moveTo>
                  <a:pt x="0" y="0"/>
                </a:moveTo>
                <a:lnTo>
                  <a:pt x="2522898" y="0"/>
                </a:lnTo>
              </a:path>
            </a:pathLst>
          </a:custGeom>
          <a:ln w="4050">
            <a:solidFill>
              <a:srgbClr val="000000"/>
            </a:solidFill>
          </a:ln>
        </p:spPr>
        <p:txBody>
          <a:bodyPr wrap="square" lIns="0" tIns="0" rIns="0" bIns="0" rtlCol="0"/>
          <a:lstStyle/>
          <a:p>
            <a:endParaRPr/>
          </a:p>
        </p:txBody>
      </p:sp>
      <p:sp>
        <p:nvSpPr>
          <p:cNvPr id="5" name="object 5"/>
          <p:cNvSpPr/>
          <p:nvPr/>
        </p:nvSpPr>
        <p:spPr>
          <a:xfrm>
            <a:off x="1057247" y="3277492"/>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6" name="object 6"/>
          <p:cNvSpPr/>
          <p:nvPr/>
        </p:nvSpPr>
        <p:spPr>
          <a:xfrm>
            <a:off x="1687971" y="3277492"/>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7" name="object 7"/>
          <p:cNvSpPr/>
          <p:nvPr/>
        </p:nvSpPr>
        <p:spPr>
          <a:xfrm>
            <a:off x="2318696" y="3277492"/>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8" name="object 8"/>
          <p:cNvSpPr/>
          <p:nvPr/>
        </p:nvSpPr>
        <p:spPr>
          <a:xfrm>
            <a:off x="2949421" y="3277492"/>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9" name="object 9"/>
          <p:cNvSpPr/>
          <p:nvPr/>
        </p:nvSpPr>
        <p:spPr>
          <a:xfrm>
            <a:off x="3580145" y="3277492"/>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10" name="object 10"/>
          <p:cNvSpPr/>
          <p:nvPr/>
        </p:nvSpPr>
        <p:spPr>
          <a:xfrm>
            <a:off x="678812" y="1850208"/>
            <a:ext cx="0" cy="1302385"/>
          </a:xfrm>
          <a:custGeom>
            <a:avLst/>
            <a:gdLst/>
            <a:ahLst/>
            <a:cxnLst/>
            <a:rect l="l" t="t" r="r" b="b"/>
            <a:pathLst>
              <a:path h="1302385">
                <a:moveTo>
                  <a:pt x="0" y="1302273"/>
                </a:moveTo>
                <a:lnTo>
                  <a:pt x="0" y="0"/>
                </a:lnTo>
              </a:path>
            </a:pathLst>
          </a:custGeom>
          <a:ln w="4050">
            <a:solidFill>
              <a:srgbClr val="000000"/>
            </a:solidFill>
          </a:ln>
        </p:spPr>
        <p:txBody>
          <a:bodyPr wrap="square" lIns="0" tIns="0" rIns="0" bIns="0" rtlCol="0"/>
          <a:lstStyle/>
          <a:p>
            <a:endParaRPr/>
          </a:p>
        </p:txBody>
      </p:sp>
      <p:sp>
        <p:nvSpPr>
          <p:cNvPr id="11" name="object 11"/>
          <p:cNvSpPr/>
          <p:nvPr/>
        </p:nvSpPr>
        <p:spPr>
          <a:xfrm>
            <a:off x="639932" y="3152482"/>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12" name="object 12"/>
          <p:cNvSpPr/>
          <p:nvPr/>
        </p:nvSpPr>
        <p:spPr>
          <a:xfrm>
            <a:off x="639932" y="2826913"/>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13" name="object 13"/>
          <p:cNvSpPr/>
          <p:nvPr/>
        </p:nvSpPr>
        <p:spPr>
          <a:xfrm>
            <a:off x="639932" y="2501345"/>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14" name="object 14"/>
          <p:cNvSpPr/>
          <p:nvPr/>
        </p:nvSpPr>
        <p:spPr>
          <a:xfrm>
            <a:off x="639932" y="2175776"/>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15" name="object 15"/>
          <p:cNvSpPr/>
          <p:nvPr/>
        </p:nvSpPr>
        <p:spPr>
          <a:xfrm>
            <a:off x="639932" y="1850208"/>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16" name="object 16"/>
          <p:cNvSpPr txBox="1"/>
          <p:nvPr/>
        </p:nvSpPr>
        <p:spPr>
          <a:xfrm>
            <a:off x="514137" y="3085719"/>
            <a:ext cx="97790" cy="13398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138</a:t>
            </a:r>
            <a:endParaRPr sz="500">
              <a:latin typeface="Arial"/>
              <a:cs typeface="Arial"/>
            </a:endParaRPr>
          </a:p>
        </p:txBody>
      </p:sp>
      <p:sp>
        <p:nvSpPr>
          <p:cNvPr id="17" name="object 17"/>
          <p:cNvSpPr txBox="1"/>
          <p:nvPr/>
        </p:nvSpPr>
        <p:spPr>
          <a:xfrm>
            <a:off x="514137" y="2760151"/>
            <a:ext cx="97790" cy="13398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139</a:t>
            </a:r>
            <a:endParaRPr sz="500">
              <a:latin typeface="Arial"/>
              <a:cs typeface="Arial"/>
            </a:endParaRPr>
          </a:p>
        </p:txBody>
      </p:sp>
      <p:sp>
        <p:nvSpPr>
          <p:cNvPr id="18" name="object 18"/>
          <p:cNvSpPr txBox="1"/>
          <p:nvPr/>
        </p:nvSpPr>
        <p:spPr>
          <a:xfrm>
            <a:off x="514137" y="2434582"/>
            <a:ext cx="97790" cy="13398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140</a:t>
            </a:r>
            <a:endParaRPr sz="500">
              <a:latin typeface="Arial"/>
              <a:cs typeface="Arial"/>
            </a:endParaRPr>
          </a:p>
        </p:txBody>
      </p:sp>
      <p:sp>
        <p:nvSpPr>
          <p:cNvPr id="19" name="object 19"/>
          <p:cNvSpPr txBox="1"/>
          <p:nvPr/>
        </p:nvSpPr>
        <p:spPr>
          <a:xfrm>
            <a:off x="514137" y="2109014"/>
            <a:ext cx="97790" cy="13398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141</a:t>
            </a:r>
            <a:endParaRPr sz="500">
              <a:latin typeface="Arial"/>
              <a:cs typeface="Arial"/>
            </a:endParaRPr>
          </a:p>
        </p:txBody>
      </p:sp>
      <p:sp>
        <p:nvSpPr>
          <p:cNvPr id="20" name="object 20"/>
          <p:cNvSpPr txBox="1"/>
          <p:nvPr/>
        </p:nvSpPr>
        <p:spPr>
          <a:xfrm>
            <a:off x="514137" y="1783445"/>
            <a:ext cx="97790" cy="13398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142</a:t>
            </a:r>
            <a:endParaRPr sz="500">
              <a:latin typeface="Arial"/>
              <a:cs typeface="Arial"/>
            </a:endParaRPr>
          </a:p>
        </p:txBody>
      </p:sp>
      <p:sp>
        <p:nvSpPr>
          <p:cNvPr id="21" name="object 21"/>
          <p:cNvSpPr/>
          <p:nvPr/>
        </p:nvSpPr>
        <p:spPr>
          <a:xfrm>
            <a:off x="678812" y="1660073"/>
            <a:ext cx="3406140" cy="1617980"/>
          </a:xfrm>
          <a:custGeom>
            <a:avLst/>
            <a:gdLst/>
            <a:ahLst/>
            <a:cxnLst/>
            <a:rect l="l" t="t" r="r" b="b"/>
            <a:pathLst>
              <a:path w="3406140" h="1617979">
                <a:moveTo>
                  <a:pt x="0" y="1617419"/>
                </a:moveTo>
                <a:lnTo>
                  <a:pt x="3405913" y="1617419"/>
                </a:lnTo>
                <a:lnTo>
                  <a:pt x="3405913" y="0"/>
                </a:lnTo>
                <a:lnTo>
                  <a:pt x="0" y="0"/>
                </a:lnTo>
                <a:lnTo>
                  <a:pt x="0" y="1617419"/>
                </a:lnTo>
              </a:path>
            </a:pathLst>
          </a:custGeom>
          <a:ln w="4050">
            <a:solidFill>
              <a:srgbClr val="000000"/>
            </a:solidFill>
          </a:ln>
        </p:spPr>
        <p:txBody>
          <a:bodyPr wrap="square" lIns="0" tIns="0" rIns="0" bIns="0" rtlCol="0"/>
          <a:lstStyle/>
          <a:p>
            <a:endParaRPr/>
          </a:p>
        </p:txBody>
      </p:sp>
      <p:sp>
        <p:nvSpPr>
          <p:cNvPr id="22" name="object 22"/>
          <p:cNvSpPr txBox="1"/>
          <p:nvPr/>
        </p:nvSpPr>
        <p:spPr>
          <a:xfrm>
            <a:off x="2043446" y="1439525"/>
            <a:ext cx="676910" cy="116205"/>
          </a:xfrm>
          <a:prstGeom prst="rect">
            <a:avLst/>
          </a:prstGeom>
        </p:spPr>
        <p:txBody>
          <a:bodyPr vert="horz" wrap="square" lIns="0" tIns="12065" rIns="0" bIns="0" rtlCol="0">
            <a:spAutoFit/>
          </a:bodyPr>
          <a:lstStyle/>
          <a:p>
            <a:pPr marL="12700">
              <a:lnSpc>
                <a:spcPct val="100000"/>
              </a:lnSpc>
              <a:spcBef>
                <a:spcPts val="95"/>
              </a:spcBef>
            </a:pPr>
            <a:r>
              <a:rPr sz="600" b="1" spc="-5" dirty="0">
                <a:latin typeface="Arial"/>
                <a:cs typeface="Arial"/>
              </a:rPr>
              <a:t>Swiss Bank</a:t>
            </a:r>
            <a:r>
              <a:rPr sz="600" b="1" spc="-60" dirty="0">
                <a:latin typeface="Arial"/>
                <a:cs typeface="Arial"/>
              </a:rPr>
              <a:t> </a:t>
            </a:r>
            <a:r>
              <a:rPr sz="600" b="1" spc="-5" dirty="0">
                <a:latin typeface="Arial"/>
                <a:cs typeface="Arial"/>
              </a:rPr>
              <a:t>Notes</a:t>
            </a:r>
            <a:endParaRPr sz="600">
              <a:latin typeface="Arial"/>
              <a:cs typeface="Arial"/>
            </a:endParaRPr>
          </a:p>
        </p:txBody>
      </p:sp>
      <p:sp>
        <p:nvSpPr>
          <p:cNvPr id="23" name="object 23"/>
          <p:cNvSpPr txBox="1"/>
          <p:nvPr/>
        </p:nvSpPr>
        <p:spPr>
          <a:xfrm>
            <a:off x="358616" y="2328171"/>
            <a:ext cx="97790" cy="28130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Diagonal</a:t>
            </a:r>
            <a:endParaRPr sz="500">
              <a:latin typeface="Arial"/>
              <a:cs typeface="Arial"/>
            </a:endParaRPr>
          </a:p>
        </p:txBody>
      </p:sp>
      <p:sp>
        <p:nvSpPr>
          <p:cNvPr id="24" name="object 24"/>
          <p:cNvSpPr/>
          <p:nvPr/>
        </p:nvSpPr>
        <p:spPr>
          <a:xfrm>
            <a:off x="2045778" y="2175776"/>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5" name="object 25"/>
          <p:cNvSpPr/>
          <p:nvPr/>
        </p:nvSpPr>
        <p:spPr>
          <a:xfrm>
            <a:off x="2066406" y="2155148"/>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26" name="object 26"/>
          <p:cNvSpPr/>
          <p:nvPr/>
        </p:nvSpPr>
        <p:spPr>
          <a:xfrm>
            <a:off x="1793488" y="194789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7" name="object 27"/>
          <p:cNvSpPr/>
          <p:nvPr/>
        </p:nvSpPr>
        <p:spPr>
          <a:xfrm>
            <a:off x="1814116" y="1927267"/>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28" name="object 28"/>
          <p:cNvSpPr/>
          <p:nvPr/>
        </p:nvSpPr>
        <p:spPr>
          <a:xfrm>
            <a:off x="2045778" y="1785084"/>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9" name="object 29"/>
          <p:cNvSpPr/>
          <p:nvPr/>
        </p:nvSpPr>
        <p:spPr>
          <a:xfrm>
            <a:off x="2066406" y="1764455"/>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30" name="object 30"/>
          <p:cNvSpPr/>
          <p:nvPr/>
        </p:nvSpPr>
        <p:spPr>
          <a:xfrm>
            <a:off x="2045778" y="185020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31" name="object 31"/>
          <p:cNvSpPr/>
          <p:nvPr/>
        </p:nvSpPr>
        <p:spPr>
          <a:xfrm>
            <a:off x="2066406" y="1829580"/>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32" name="object 32"/>
          <p:cNvSpPr/>
          <p:nvPr/>
        </p:nvSpPr>
        <p:spPr>
          <a:xfrm>
            <a:off x="2298068"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33" name="object 33"/>
          <p:cNvSpPr/>
          <p:nvPr/>
        </p:nvSpPr>
        <p:spPr>
          <a:xfrm>
            <a:off x="2318696"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34" name="object 34"/>
          <p:cNvSpPr/>
          <p:nvPr/>
        </p:nvSpPr>
        <p:spPr>
          <a:xfrm>
            <a:off x="3181082" y="204552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35" name="object 35"/>
          <p:cNvSpPr/>
          <p:nvPr/>
        </p:nvSpPr>
        <p:spPr>
          <a:xfrm>
            <a:off x="3201711" y="2024899"/>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36" name="object 36"/>
          <p:cNvSpPr/>
          <p:nvPr/>
        </p:nvSpPr>
        <p:spPr>
          <a:xfrm>
            <a:off x="2928793" y="1980457"/>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37" name="object 37"/>
          <p:cNvSpPr/>
          <p:nvPr/>
        </p:nvSpPr>
        <p:spPr>
          <a:xfrm>
            <a:off x="2949421" y="1959829"/>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38" name="object 38"/>
          <p:cNvSpPr/>
          <p:nvPr/>
        </p:nvSpPr>
        <p:spPr>
          <a:xfrm>
            <a:off x="1667343" y="194789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39" name="object 39"/>
          <p:cNvSpPr/>
          <p:nvPr/>
        </p:nvSpPr>
        <p:spPr>
          <a:xfrm>
            <a:off x="1687971" y="1927267"/>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40" name="object 40"/>
          <p:cNvSpPr/>
          <p:nvPr/>
        </p:nvSpPr>
        <p:spPr>
          <a:xfrm>
            <a:off x="2171923" y="188277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41" name="object 41"/>
          <p:cNvSpPr/>
          <p:nvPr/>
        </p:nvSpPr>
        <p:spPr>
          <a:xfrm>
            <a:off x="2192551" y="186214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42" name="object 42"/>
          <p:cNvSpPr/>
          <p:nvPr/>
        </p:nvSpPr>
        <p:spPr>
          <a:xfrm>
            <a:off x="2550358" y="227346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43" name="object 43"/>
          <p:cNvSpPr/>
          <p:nvPr/>
        </p:nvSpPr>
        <p:spPr>
          <a:xfrm>
            <a:off x="2570986" y="2252835"/>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44" name="object 44"/>
          <p:cNvSpPr/>
          <p:nvPr/>
        </p:nvSpPr>
        <p:spPr>
          <a:xfrm>
            <a:off x="2676503"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45" name="object 45"/>
          <p:cNvSpPr/>
          <p:nvPr/>
        </p:nvSpPr>
        <p:spPr>
          <a:xfrm>
            <a:off x="2697131"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46" name="object 46"/>
          <p:cNvSpPr/>
          <p:nvPr/>
        </p:nvSpPr>
        <p:spPr>
          <a:xfrm>
            <a:off x="2424213" y="1785084"/>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47" name="object 47"/>
          <p:cNvSpPr/>
          <p:nvPr/>
        </p:nvSpPr>
        <p:spPr>
          <a:xfrm>
            <a:off x="2444841" y="1764455"/>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48" name="object 48"/>
          <p:cNvSpPr/>
          <p:nvPr/>
        </p:nvSpPr>
        <p:spPr>
          <a:xfrm>
            <a:off x="2550358" y="204552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49" name="object 49"/>
          <p:cNvSpPr/>
          <p:nvPr/>
        </p:nvSpPr>
        <p:spPr>
          <a:xfrm>
            <a:off x="2570986" y="2024899"/>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50" name="object 50"/>
          <p:cNvSpPr/>
          <p:nvPr/>
        </p:nvSpPr>
        <p:spPr>
          <a:xfrm>
            <a:off x="1919633" y="194789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51" name="object 51"/>
          <p:cNvSpPr/>
          <p:nvPr/>
        </p:nvSpPr>
        <p:spPr>
          <a:xfrm>
            <a:off x="1940261" y="1927267"/>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52" name="object 52"/>
          <p:cNvSpPr/>
          <p:nvPr/>
        </p:nvSpPr>
        <p:spPr>
          <a:xfrm>
            <a:off x="2424213"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53" name="object 53"/>
          <p:cNvSpPr/>
          <p:nvPr/>
        </p:nvSpPr>
        <p:spPr>
          <a:xfrm>
            <a:off x="2444841"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54" name="object 54"/>
          <p:cNvSpPr/>
          <p:nvPr/>
        </p:nvSpPr>
        <p:spPr>
          <a:xfrm>
            <a:off x="1667343" y="1980457"/>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55" name="object 55"/>
          <p:cNvSpPr/>
          <p:nvPr/>
        </p:nvSpPr>
        <p:spPr>
          <a:xfrm>
            <a:off x="1687971" y="1959829"/>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56" name="object 56"/>
          <p:cNvSpPr/>
          <p:nvPr/>
        </p:nvSpPr>
        <p:spPr>
          <a:xfrm>
            <a:off x="1793488" y="194789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57" name="object 57"/>
          <p:cNvSpPr/>
          <p:nvPr/>
        </p:nvSpPr>
        <p:spPr>
          <a:xfrm>
            <a:off x="1814116" y="1927267"/>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58" name="object 58"/>
          <p:cNvSpPr/>
          <p:nvPr/>
        </p:nvSpPr>
        <p:spPr>
          <a:xfrm>
            <a:off x="2298068" y="188277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59" name="object 59"/>
          <p:cNvSpPr/>
          <p:nvPr/>
        </p:nvSpPr>
        <p:spPr>
          <a:xfrm>
            <a:off x="2318696" y="186214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60" name="object 60"/>
          <p:cNvSpPr/>
          <p:nvPr/>
        </p:nvSpPr>
        <p:spPr>
          <a:xfrm>
            <a:off x="2550358"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61" name="object 61"/>
          <p:cNvSpPr/>
          <p:nvPr/>
        </p:nvSpPr>
        <p:spPr>
          <a:xfrm>
            <a:off x="2570986"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62" name="object 62"/>
          <p:cNvSpPr/>
          <p:nvPr/>
        </p:nvSpPr>
        <p:spPr>
          <a:xfrm>
            <a:off x="1919633" y="188277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63" name="object 63"/>
          <p:cNvSpPr/>
          <p:nvPr/>
        </p:nvSpPr>
        <p:spPr>
          <a:xfrm>
            <a:off x="1940261" y="186214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64" name="object 64"/>
          <p:cNvSpPr/>
          <p:nvPr/>
        </p:nvSpPr>
        <p:spPr>
          <a:xfrm>
            <a:off x="2298068" y="204552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65" name="object 65"/>
          <p:cNvSpPr/>
          <p:nvPr/>
        </p:nvSpPr>
        <p:spPr>
          <a:xfrm>
            <a:off x="2318696" y="2024899"/>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66" name="object 66"/>
          <p:cNvSpPr/>
          <p:nvPr/>
        </p:nvSpPr>
        <p:spPr>
          <a:xfrm>
            <a:off x="3054938" y="1980457"/>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67" name="object 67"/>
          <p:cNvSpPr/>
          <p:nvPr/>
        </p:nvSpPr>
        <p:spPr>
          <a:xfrm>
            <a:off x="3075566" y="1959829"/>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68" name="object 68"/>
          <p:cNvSpPr/>
          <p:nvPr/>
        </p:nvSpPr>
        <p:spPr>
          <a:xfrm>
            <a:off x="2676503"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69" name="object 69"/>
          <p:cNvSpPr/>
          <p:nvPr/>
        </p:nvSpPr>
        <p:spPr>
          <a:xfrm>
            <a:off x="2697131"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70" name="object 70"/>
          <p:cNvSpPr/>
          <p:nvPr/>
        </p:nvSpPr>
        <p:spPr>
          <a:xfrm>
            <a:off x="3181082" y="1980457"/>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71" name="object 71"/>
          <p:cNvSpPr/>
          <p:nvPr/>
        </p:nvSpPr>
        <p:spPr>
          <a:xfrm>
            <a:off x="3201711" y="1959829"/>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72" name="object 72"/>
          <p:cNvSpPr/>
          <p:nvPr/>
        </p:nvSpPr>
        <p:spPr>
          <a:xfrm>
            <a:off x="2424213" y="2143214"/>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73" name="object 73"/>
          <p:cNvSpPr/>
          <p:nvPr/>
        </p:nvSpPr>
        <p:spPr>
          <a:xfrm>
            <a:off x="2444841" y="2122586"/>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74" name="object 74"/>
          <p:cNvSpPr/>
          <p:nvPr/>
        </p:nvSpPr>
        <p:spPr>
          <a:xfrm>
            <a:off x="2676503" y="1752521"/>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75" name="object 75"/>
          <p:cNvSpPr/>
          <p:nvPr/>
        </p:nvSpPr>
        <p:spPr>
          <a:xfrm>
            <a:off x="2697131" y="1731893"/>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76" name="object 76"/>
          <p:cNvSpPr/>
          <p:nvPr/>
        </p:nvSpPr>
        <p:spPr>
          <a:xfrm>
            <a:off x="2928793" y="1719959"/>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77" name="object 77"/>
          <p:cNvSpPr/>
          <p:nvPr/>
        </p:nvSpPr>
        <p:spPr>
          <a:xfrm>
            <a:off x="2949421" y="1699331"/>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78" name="object 78"/>
          <p:cNvSpPr/>
          <p:nvPr/>
        </p:nvSpPr>
        <p:spPr>
          <a:xfrm>
            <a:off x="2424213" y="188277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79" name="object 79"/>
          <p:cNvSpPr/>
          <p:nvPr/>
        </p:nvSpPr>
        <p:spPr>
          <a:xfrm>
            <a:off x="2444841" y="186214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80" name="object 80"/>
          <p:cNvSpPr/>
          <p:nvPr/>
        </p:nvSpPr>
        <p:spPr>
          <a:xfrm>
            <a:off x="2424213"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81" name="object 81"/>
          <p:cNvSpPr/>
          <p:nvPr/>
        </p:nvSpPr>
        <p:spPr>
          <a:xfrm>
            <a:off x="2444841"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82" name="object 82"/>
          <p:cNvSpPr/>
          <p:nvPr/>
        </p:nvSpPr>
        <p:spPr>
          <a:xfrm>
            <a:off x="2045778" y="185020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83" name="object 83"/>
          <p:cNvSpPr/>
          <p:nvPr/>
        </p:nvSpPr>
        <p:spPr>
          <a:xfrm>
            <a:off x="2066406" y="1829580"/>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84" name="object 84"/>
          <p:cNvSpPr/>
          <p:nvPr/>
        </p:nvSpPr>
        <p:spPr>
          <a:xfrm>
            <a:off x="2550358"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85" name="object 85"/>
          <p:cNvSpPr/>
          <p:nvPr/>
        </p:nvSpPr>
        <p:spPr>
          <a:xfrm>
            <a:off x="2570986"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86" name="object 86"/>
          <p:cNvSpPr/>
          <p:nvPr/>
        </p:nvSpPr>
        <p:spPr>
          <a:xfrm>
            <a:off x="2045778" y="1752521"/>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87" name="object 87"/>
          <p:cNvSpPr/>
          <p:nvPr/>
        </p:nvSpPr>
        <p:spPr>
          <a:xfrm>
            <a:off x="2066406" y="1731893"/>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88" name="object 88"/>
          <p:cNvSpPr/>
          <p:nvPr/>
        </p:nvSpPr>
        <p:spPr>
          <a:xfrm>
            <a:off x="2298068" y="227346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89" name="object 89"/>
          <p:cNvSpPr/>
          <p:nvPr/>
        </p:nvSpPr>
        <p:spPr>
          <a:xfrm>
            <a:off x="2318696" y="2252835"/>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90" name="object 90"/>
          <p:cNvSpPr/>
          <p:nvPr/>
        </p:nvSpPr>
        <p:spPr>
          <a:xfrm>
            <a:off x="3054938" y="2175776"/>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91" name="object 91"/>
          <p:cNvSpPr/>
          <p:nvPr/>
        </p:nvSpPr>
        <p:spPr>
          <a:xfrm>
            <a:off x="3075566" y="2155148"/>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92" name="object 92"/>
          <p:cNvSpPr/>
          <p:nvPr/>
        </p:nvSpPr>
        <p:spPr>
          <a:xfrm>
            <a:off x="3433372" y="204552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93" name="object 93"/>
          <p:cNvSpPr/>
          <p:nvPr/>
        </p:nvSpPr>
        <p:spPr>
          <a:xfrm>
            <a:off x="3454001" y="2024899"/>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94" name="object 94"/>
          <p:cNvSpPr/>
          <p:nvPr/>
        </p:nvSpPr>
        <p:spPr>
          <a:xfrm>
            <a:off x="1793488"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95" name="object 95"/>
          <p:cNvSpPr/>
          <p:nvPr/>
        </p:nvSpPr>
        <p:spPr>
          <a:xfrm>
            <a:off x="1814116"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96" name="object 96"/>
          <p:cNvSpPr/>
          <p:nvPr/>
        </p:nvSpPr>
        <p:spPr>
          <a:xfrm>
            <a:off x="2928793"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97" name="object 97"/>
          <p:cNvSpPr/>
          <p:nvPr/>
        </p:nvSpPr>
        <p:spPr>
          <a:xfrm>
            <a:off x="2949421"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98" name="object 98"/>
          <p:cNvSpPr/>
          <p:nvPr/>
        </p:nvSpPr>
        <p:spPr>
          <a:xfrm>
            <a:off x="2676503" y="185020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99" name="object 99"/>
          <p:cNvSpPr/>
          <p:nvPr/>
        </p:nvSpPr>
        <p:spPr>
          <a:xfrm>
            <a:off x="2697131" y="1829580"/>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00" name="object 100"/>
          <p:cNvSpPr/>
          <p:nvPr/>
        </p:nvSpPr>
        <p:spPr>
          <a:xfrm>
            <a:off x="2676503" y="1817646"/>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01" name="object 101"/>
          <p:cNvSpPr/>
          <p:nvPr/>
        </p:nvSpPr>
        <p:spPr>
          <a:xfrm>
            <a:off x="2697131" y="1797018"/>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02" name="object 102"/>
          <p:cNvSpPr/>
          <p:nvPr/>
        </p:nvSpPr>
        <p:spPr>
          <a:xfrm>
            <a:off x="910474" y="207809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03" name="object 103"/>
          <p:cNvSpPr/>
          <p:nvPr/>
        </p:nvSpPr>
        <p:spPr>
          <a:xfrm>
            <a:off x="931102" y="205746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04" name="object 104"/>
          <p:cNvSpPr/>
          <p:nvPr/>
        </p:nvSpPr>
        <p:spPr>
          <a:xfrm>
            <a:off x="1541198" y="1752521"/>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05" name="object 105"/>
          <p:cNvSpPr/>
          <p:nvPr/>
        </p:nvSpPr>
        <p:spPr>
          <a:xfrm>
            <a:off x="1561827" y="1731893"/>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06" name="object 106"/>
          <p:cNvSpPr/>
          <p:nvPr/>
        </p:nvSpPr>
        <p:spPr>
          <a:xfrm>
            <a:off x="2045778" y="2208339"/>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07" name="object 107"/>
          <p:cNvSpPr/>
          <p:nvPr/>
        </p:nvSpPr>
        <p:spPr>
          <a:xfrm>
            <a:off x="2066406" y="2187711"/>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08" name="object 108"/>
          <p:cNvSpPr/>
          <p:nvPr/>
        </p:nvSpPr>
        <p:spPr>
          <a:xfrm>
            <a:off x="2171923" y="194789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09" name="object 109"/>
          <p:cNvSpPr/>
          <p:nvPr/>
        </p:nvSpPr>
        <p:spPr>
          <a:xfrm>
            <a:off x="2192551" y="1927267"/>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10" name="object 110"/>
          <p:cNvSpPr/>
          <p:nvPr/>
        </p:nvSpPr>
        <p:spPr>
          <a:xfrm>
            <a:off x="2171923" y="2208339"/>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11" name="object 111"/>
          <p:cNvSpPr/>
          <p:nvPr/>
        </p:nvSpPr>
        <p:spPr>
          <a:xfrm>
            <a:off x="2192551" y="2187711"/>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12" name="object 112"/>
          <p:cNvSpPr/>
          <p:nvPr/>
        </p:nvSpPr>
        <p:spPr>
          <a:xfrm>
            <a:off x="2045778" y="2175776"/>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13" name="object 113"/>
          <p:cNvSpPr/>
          <p:nvPr/>
        </p:nvSpPr>
        <p:spPr>
          <a:xfrm>
            <a:off x="2066406" y="2155148"/>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14" name="object 114"/>
          <p:cNvSpPr/>
          <p:nvPr/>
        </p:nvSpPr>
        <p:spPr>
          <a:xfrm>
            <a:off x="1415053"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15" name="object 115"/>
          <p:cNvSpPr/>
          <p:nvPr/>
        </p:nvSpPr>
        <p:spPr>
          <a:xfrm>
            <a:off x="1435682"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16" name="object 116"/>
          <p:cNvSpPr/>
          <p:nvPr/>
        </p:nvSpPr>
        <p:spPr>
          <a:xfrm>
            <a:off x="2045778"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17" name="object 117"/>
          <p:cNvSpPr/>
          <p:nvPr/>
        </p:nvSpPr>
        <p:spPr>
          <a:xfrm>
            <a:off x="2066406"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18" name="object 118"/>
          <p:cNvSpPr/>
          <p:nvPr/>
        </p:nvSpPr>
        <p:spPr>
          <a:xfrm>
            <a:off x="2045778" y="185020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19" name="object 119"/>
          <p:cNvSpPr/>
          <p:nvPr/>
        </p:nvSpPr>
        <p:spPr>
          <a:xfrm>
            <a:off x="2066406" y="1829580"/>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20" name="object 120"/>
          <p:cNvSpPr/>
          <p:nvPr/>
        </p:nvSpPr>
        <p:spPr>
          <a:xfrm>
            <a:off x="1793488" y="2143214"/>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21" name="object 121"/>
          <p:cNvSpPr/>
          <p:nvPr/>
        </p:nvSpPr>
        <p:spPr>
          <a:xfrm>
            <a:off x="1814116" y="2122586"/>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22" name="object 122"/>
          <p:cNvSpPr/>
          <p:nvPr/>
        </p:nvSpPr>
        <p:spPr>
          <a:xfrm>
            <a:off x="1667343" y="185020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23" name="object 123"/>
          <p:cNvSpPr/>
          <p:nvPr/>
        </p:nvSpPr>
        <p:spPr>
          <a:xfrm>
            <a:off x="1687971" y="1829580"/>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24" name="object 124"/>
          <p:cNvSpPr/>
          <p:nvPr/>
        </p:nvSpPr>
        <p:spPr>
          <a:xfrm>
            <a:off x="1793488" y="207809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25" name="object 125"/>
          <p:cNvSpPr/>
          <p:nvPr/>
        </p:nvSpPr>
        <p:spPr>
          <a:xfrm>
            <a:off x="1814116" y="205746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26" name="object 126"/>
          <p:cNvSpPr/>
          <p:nvPr/>
        </p:nvSpPr>
        <p:spPr>
          <a:xfrm>
            <a:off x="2676503" y="2143214"/>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27" name="object 127"/>
          <p:cNvSpPr/>
          <p:nvPr/>
        </p:nvSpPr>
        <p:spPr>
          <a:xfrm>
            <a:off x="2697131" y="2122586"/>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28" name="object 128"/>
          <p:cNvSpPr/>
          <p:nvPr/>
        </p:nvSpPr>
        <p:spPr>
          <a:xfrm>
            <a:off x="1667343" y="2208339"/>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29" name="object 129"/>
          <p:cNvSpPr/>
          <p:nvPr/>
        </p:nvSpPr>
        <p:spPr>
          <a:xfrm>
            <a:off x="1687971" y="2187711"/>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30" name="object 130"/>
          <p:cNvSpPr/>
          <p:nvPr/>
        </p:nvSpPr>
        <p:spPr>
          <a:xfrm>
            <a:off x="2802648" y="1980457"/>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31" name="object 131"/>
          <p:cNvSpPr/>
          <p:nvPr/>
        </p:nvSpPr>
        <p:spPr>
          <a:xfrm>
            <a:off x="2823276" y="1959829"/>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32" name="object 132"/>
          <p:cNvSpPr/>
          <p:nvPr/>
        </p:nvSpPr>
        <p:spPr>
          <a:xfrm>
            <a:off x="1667343" y="204552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33" name="object 133"/>
          <p:cNvSpPr/>
          <p:nvPr/>
        </p:nvSpPr>
        <p:spPr>
          <a:xfrm>
            <a:off x="1687971" y="2024899"/>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34" name="object 134"/>
          <p:cNvSpPr/>
          <p:nvPr/>
        </p:nvSpPr>
        <p:spPr>
          <a:xfrm>
            <a:off x="2550358" y="185020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35" name="object 135"/>
          <p:cNvSpPr/>
          <p:nvPr/>
        </p:nvSpPr>
        <p:spPr>
          <a:xfrm>
            <a:off x="2570986" y="1829580"/>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36" name="object 136"/>
          <p:cNvSpPr/>
          <p:nvPr/>
        </p:nvSpPr>
        <p:spPr>
          <a:xfrm>
            <a:off x="3181082" y="2110652"/>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37" name="object 137"/>
          <p:cNvSpPr/>
          <p:nvPr/>
        </p:nvSpPr>
        <p:spPr>
          <a:xfrm>
            <a:off x="3201711" y="209002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38" name="object 138"/>
          <p:cNvSpPr/>
          <p:nvPr/>
        </p:nvSpPr>
        <p:spPr>
          <a:xfrm>
            <a:off x="2298068" y="2143214"/>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39" name="object 139"/>
          <p:cNvSpPr/>
          <p:nvPr/>
        </p:nvSpPr>
        <p:spPr>
          <a:xfrm>
            <a:off x="2318696" y="2122586"/>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40" name="object 140"/>
          <p:cNvSpPr/>
          <p:nvPr/>
        </p:nvSpPr>
        <p:spPr>
          <a:xfrm>
            <a:off x="2424213" y="207809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41" name="object 141"/>
          <p:cNvSpPr/>
          <p:nvPr/>
        </p:nvSpPr>
        <p:spPr>
          <a:xfrm>
            <a:off x="2444841" y="205746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42" name="object 142"/>
          <p:cNvSpPr/>
          <p:nvPr/>
        </p:nvSpPr>
        <p:spPr>
          <a:xfrm>
            <a:off x="2424213" y="204552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43" name="object 143"/>
          <p:cNvSpPr/>
          <p:nvPr/>
        </p:nvSpPr>
        <p:spPr>
          <a:xfrm>
            <a:off x="2444841" y="2024899"/>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44" name="object 144"/>
          <p:cNvSpPr/>
          <p:nvPr/>
        </p:nvSpPr>
        <p:spPr>
          <a:xfrm>
            <a:off x="2424213" y="1980457"/>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45" name="object 145"/>
          <p:cNvSpPr/>
          <p:nvPr/>
        </p:nvSpPr>
        <p:spPr>
          <a:xfrm>
            <a:off x="2444841" y="1959829"/>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46" name="object 146"/>
          <p:cNvSpPr/>
          <p:nvPr/>
        </p:nvSpPr>
        <p:spPr>
          <a:xfrm>
            <a:off x="2676503"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47" name="object 147"/>
          <p:cNvSpPr/>
          <p:nvPr/>
        </p:nvSpPr>
        <p:spPr>
          <a:xfrm>
            <a:off x="2697131"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48" name="object 148"/>
          <p:cNvSpPr/>
          <p:nvPr/>
        </p:nvSpPr>
        <p:spPr>
          <a:xfrm>
            <a:off x="2802648"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49" name="object 149"/>
          <p:cNvSpPr/>
          <p:nvPr/>
        </p:nvSpPr>
        <p:spPr>
          <a:xfrm>
            <a:off x="2823276"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50" name="object 150"/>
          <p:cNvSpPr/>
          <p:nvPr/>
        </p:nvSpPr>
        <p:spPr>
          <a:xfrm>
            <a:off x="1667343" y="204552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51" name="object 151"/>
          <p:cNvSpPr/>
          <p:nvPr/>
        </p:nvSpPr>
        <p:spPr>
          <a:xfrm>
            <a:off x="1687971" y="2024899"/>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52" name="object 152"/>
          <p:cNvSpPr/>
          <p:nvPr/>
        </p:nvSpPr>
        <p:spPr>
          <a:xfrm>
            <a:off x="2298068"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53" name="object 153"/>
          <p:cNvSpPr/>
          <p:nvPr/>
        </p:nvSpPr>
        <p:spPr>
          <a:xfrm>
            <a:off x="2318696"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54" name="object 154"/>
          <p:cNvSpPr/>
          <p:nvPr/>
        </p:nvSpPr>
        <p:spPr>
          <a:xfrm>
            <a:off x="2550358" y="2240901"/>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55" name="object 155"/>
          <p:cNvSpPr/>
          <p:nvPr/>
        </p:nvSpPr>
        <p:spPr>
          <a:xfrm>
            <a:off x="2570986" y="2220273"/>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56" name="object 156"/>
          <p:cNvSpPr/>
          <p:nvPr/>
        </p:nvSpPr>
        <p:spPr>
          <a:xfrm>
            <a:off x="1793488" y="207809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57" name="object 157"/>
          <p:cNvSpPr/>
          <p:nvPr/>
        </p:nvSpPr>
        <p:spPr>
          <a:xfrm>
            <a:off x="1814116" y="205746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58" name="object 158"/>
          <p:cNvSpPr/>
          <p:nvPr/>
        </p:nvSpPr>
        <p:spPr>
          <a:xfrm>
            <a:off x="2045778"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59" name="object 159"/>
          <p:cNvSpPr/>
          <p:nvPr/>
        </p:nvSpPr>
        <p:spPr>
          <a:xfrm>
            <a:off x="2066406"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60" name="object 160"/>
          <p:cNvSpPr/>
          <p:nvPr/>
        </p:nvSpPr>
        <p:spPr>
          <a:xfrm>
            <a:off x="2424213"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61" name="object 161"/>
          <p:cNvSpPr/>
          <p:nvPr/>
        </p:nvSpPr>
        <p:spPr>
          <a:xfrm>
            <a:off x="2444841"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62" name="object 162"/>
          <p:cNvSpPr/>
          <p:nvPr/>
        </p:nvSpPr>
        <p:spPr>
          <a:xfrm>
            <a:off x="2171923" y="263154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63" name="object 163"/>
          <p:cNvSpPr/>
          <p:nvPr/>
        </p:nvSpPr>
        <p:spPr>
          <a:xfrm>
            <a:off x="2192551" y="2610966"/>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64" name="object 164"/>
          <p:cNvSpPr/>
          <p:nvPr/>
        </p:nvSpPr>
        <p:spPr>
          <a:xfrm>
            <a:off x="784329" y="2208339"/>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65" name="object 165"/>
          <p:cNvSpPr/>
          <p:nvPr/>
        </p:nvSpPr>
        <p:spPr>
          <a:xfrm>
            <a:off x="804957" y="2187711"/>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66" name="object 166"/>
          <p:cNvSpPr/>
          <p:nvPr/>
        </p:nvSpPr>
        <p:spPr>
          <a:xfrm>
            <a:off x="2550358" y="204552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67" name="object 167"/>
          <p:cNvSpPr/>
          <p:nvPr/>
        </p:nvSpPr>
        <p:spPr>
          <a:xfrm>
            <a:off x="2570986" y="2024899"/>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68" name="object 168"/>
          <p:cNvSpPr/>
          <p:nvPr/>
        </p:nvSpPr>
        <p:spPr>
          <a:xfrm>
            <a:off x="2298068" y="2110652"/>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69" name="object 169"/>
          <p:cNvSpPr/>
          <p:nvPr/>
        </p:nvSpPr>
        <p:spPr>
          <a:xfrm>
            <a:off x="2318696" y="209002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70" name="object 170"/>
          <p:cNvSpPr/>
          <p:nvPr/>
        </p:nvSpPr>
        <p:spPr>
          <a:xfrm>
            <a:off x="1541198"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71" name="object 171"/>
          <p:cNvSpPr/>
          <p:nvPr/>
        </p:nvSpPr>
        <p:spPr>
          <a:xfrm>
            <a:off x="1561827"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72" name="object 172"/>
          <p:cNvSpPr/>
          <p:nvPr/>
        </p:nvSpPr>
        <p:spPr>
          <a:xfrm>
            <a:off x="2550358" y="1817646"/>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73" name="object 173"/>
          <p:cNvSpPr/>
          <p:nvPr/>
        </p:nvSpPr>
        <p:spPr>
          <a:xfrm>
            <a:off x="2570986" y="1797018"/>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74" name="object 174"/>
          <p:cNvSpPr/>
          <p:nvPr/>
        </p:nvSpPr>
        <p:spPr>
          <a:xfrm>
            <a:off x="1162764" y="194789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75" name="object 175"/>
          <p:cNvSpPr/>
          <p:nvPr/>
        </p:nvSpPr>
        <p:spPr>
          <a:xfrm>
            <a:off x="1183392" y="1927267"/>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76" name="object 176"/>
          <p:cNvSpPr/>
          <p:nvPr/>
        </p:nvSpPr>
        <p:spPr>
          <a:xfrm>
            <a:off x="2171923" y="2110652"/>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77" name="object 177"/>
          <p:cNvSpPr/>
          <p:nvPr/>
        </p:nvSpPr>
        <p:spPr>
          <a:xfrm>
            <a:off x="2192551" y="209002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78" name="object 178"/>
          <p:cNvSpPr/>
          <p:nvPr/>
        </p:nvSpPr>
        <p:spPr>
          <a:xfrm>
            <a:off x="1793488" y="2175776"/>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79" name="object 179"/>
          <p:cNvSpPr/>
          <p:nvPr/>
        </p:nvSpPr>
        <p:spPr>
          <a:xfrm>
            <a:off x="1814116" y="2155148"/>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80" name="object 180"/>
          <p:cNvSpPr/>
          <p:nvPr/>
        </p:nvSpPr>
        <p:spPr>
          <a:xfrm>
            <a:off x="2550358" y="2208339"/>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81" name="object 181"/>
          <p:cNvSpPr/>
          <p:nvPr/>
        </p:nvSpPr>
        <p:spPr>
          <a:xfrm>
            <a:off x="2570986" y="2187711"/>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82" name="object 182"/>
          <p:cNvSpPr/>
          <p:nvPr/>
        </p:nvSpPr>
        <p:spPr>
          <a:xfrm>
            <a:off x="1793488" y="1915333"/>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83" name="object 183"/>
          <p:cNvSpPr/>
          <p:nvPr/>
        </p:nvSpPr>
        <p:spPr>
          <a:xfrm>
            <a:off x="1814116" y="189470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84" name="object 184"/>
          <p:cNvSpPr/>
          <p:nvPr/>
        </p:nvSpPr>
        <p:spPr>
          <a:xfrm>
            <a:off x="2424213" y="230602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85" name="object 185"/>
          <p:cNvSpPr/>
          <p:nvPr/>
        </p:nvSpPr>
        <p:spPr>
          <a:xfrm>
            <a:off x="2444841" y="2285397"/>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86" name="object 186"/>
          <p:cNvSpPr/>
          <p:nvPr/>
        </p:nvSpPr>
        <p:spPr>
          <a:xfrm>
            <a:off x="2171923" y="2175776"/>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87" name="object 187"/>
          <p:cNvSpPr/>
          <p:nvPr/>
        </p:nvSpPr>
        <p:spPr>
          <a:xfrm>
            <a:off x="2192551" y="2155148"/>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88" name="object 188"/>
          <p:cNvSpPr/>
          <p:nvPr/>
        </p:nvSpPr>
        <p:spPr>
          <a:xfrm>
            <a:off x="2550358" y="188277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89" name="object 189"/>
          <p:cNvSpPr/>
          <p:nvPr/>
        </p:nvSpPr>
        <p:spPr>
          <a:xfrm>
            <a:off x="2570986" y="186214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90" name="object 190"/>
          <p:cNvSpPr/>
          <p:nvPr/>
        </p:nvSpPr>
        <p:spPr>
          <a:xfrm>
            <a:off x="2550358" y="2078090"/>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91" name="object 191"/>
          <p:cNvSpPr/>
          <p:nvPr/>
        </p:nvSpPr>
        <p:spPr>
          <a:xfrm>
            <a:off x="2570986" y="2057462"/>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92" name="object 192"/>
          <p:cNvSpPr/>
          <p:nvPr/>
        </p:nvSpPr>
        <p:spPr>
          <a:xfrm>
            <a:off x="2802648" y="2110652"/>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93" name="object 193"/>
          <p:cNvSpPr/>
          <p:nvPr/>
        </p:nvSpPr>
        <p:spPr>
          <a:xfrm>
            <a:off x="2823276" y="209002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194" name="object 194"/>
          <p:cNvSpPr/>
          <p:nvPr/>
        </p:nvSpPr>
        <p:spPr>
          <a:xfrm>
            <a:off x="2424213"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95" name="object 195"/>
          <p:cNvSpPr/>
          <p:nvPr/>
        </p:nvSpPr>
        <p:spPr>
          <a:xfrm>
            <a:off x="2444841"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96" name="object 196"/>
          <p:cNvSpPr/>
          <p:nvPr/>
        </p:nvSpPr>
        <p:spPr>
          <a:xfrm>
            <a:off x="2550358" y="1980457"/>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97" name="object 197"/>
          <p:cNvSpPr/>
          <p:nvPr/>
        </p:nvSpPr>
        <p:spPr>
          <a:xfrm>
            <a:off x="2570986" y="1959829"/>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198" name="object 198"/>
          <p:cNvSpPr/>
          <p:nvPr/>
        </p:nvSpPr>
        <p:spPr>
          <a:xfrm>
            <a:off x="2298068" y="1817646"/>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199" name="object 199"/>
          <p:cNvSpPr/>
          <p:nvPr/>
        </p:nvSpPr>
        <p:spPr>
          <a:xfrm>
            <a:off x="2318696" y="1797018"/>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200" name="object 200"/>
          <p:cNvSpPr/>
          <p:nvPr/>
        </p:nvSpPr>
        <p:spPr>
          <a:xfrm>
            <a:off x="2171923"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01" name="object 201"/>
          <p:cNvSpPr/>
          <p:nvPr/>
        </p:nvSpPr>
        <p:spPr>
          <a:xfrm>
            <a:off x="2192551"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202" name="object 202"/>
          <p:cNvSpPr/>
          <p:nvPr/>
        </p:nvSpPr>
        <p:spPr>
          <a:xfrm>
            <a:off x="2298068" y="185020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03" name="object 203"/>
          <p:cNvSpPr/>
          <p:nvPr/>
        </p:nvSpPr>
        <p:spPr>
          <a:xfrm>
            <a:off x="2318696" y="1829580"/>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204" name="object 204"/>
          <p:cNvSpPr/>
          <p:nvPr/>
        </p:nvSpPr>
        <p:spPr>
          <a:xfrm>
            <a:off x="1919633" y="1980457"/>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05" name="object 205"/>
          <p:cNvSpPr/>
          <p:nvPr/>
        </p:nvSpPr>
        <p:spPr>
          <a:xfrm>
            <a:off x="1940261" y="1959829"/>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206" name="object 206"/>
          <p:cNvSpPr/>
          <p:nvPr/>
        </p:nvSpPr>
        <p:spPr>
          <a:xfrm>
            <a:off x="2802648" y="204552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07" name="object 207"/>
          <p:cNvSpPr/>
          <p:nvPr/>
        </p:nvSpPr>
        <p:spPr>
          <a:xfrm>
            <a:off x="2823276" y="2024899"/>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208" name="object 208"/>
          <p:cNvSpPr/>
          <p:nvPr/>
        </p:nvSpPr>
        <p:spPr>
          <a:xfrm>
            <a:off x="2171923"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09" name="object 209"/>
          <p:cNvSpPr/>
          <p:nvPr/>
        </p:nvSpPr>
        <p:spPr>
          <a:xfrm>
            <a:off x="2192551"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210" name="object 210"/>
          <p:cNvSpPr/>
          <p:nvPr/>
        </p:nvSpPr>
        <p:spPr>
          <a:xfrm>
            <a:off x="1667343"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11" name="object 211"/>
          <p:cNvSpPr/>
          <p:nvPr/>
        </p:nvSpPr>
        <p:spPr>
          <a:xfrm>
            <a:off x="1687971"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212" name="object 212"/>
          <p:cNvSpPr/>
          <p:nvPr/>
        </p:nvSpPr>
        <p:spPr>
          <a:xfrm>
            <a:off x="1919633" y="1850208"/>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13" name="object 213"/>
          <p:cNvSpPr/>
          <p:nvPr/>
        </p:nvSpPr>
        <p:spPr>
          <a:xfrm>
            <a:off x="1940261" y="1829580"/>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214" name="object 214"/>
          <p:cNvSpPr/>
          <p:nvPr/>
        </p:nvSpPr>
        <p:spPr>
          <a:xfrm>
            <a:off x="3054938" y="194789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15" name="object 215"/>
          <p:cNvSpPr/>
          <p:nvPr/>
        </p:nvSpPr>
        <p:spPr>
          <a:xfrm>
            <a:off x="3075566" y="1927267"/>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216" name="object 216"/>
          <p:cNvSpPr/>
          <p:nvPr/>
        </p:nvSpPr>
        <p:spPr>
          <a:xfrm>
            <a:off x="2298068" y="2143214"/>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17" name="object 217"/>
          <p:cNvSpPr/>
          <p:nvPr/>
        </p:nvSpPr>
        <p:spPr>
          <a:xfrm>
            <a:off x="2318696" y="2122586"/>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218" name="object 218"/>
          <p:cNvSpPr/>
          <p:nvPr/>
        </p:nvSpPr>
        <p:spPr>
          <a:xfrm>
            <a:off x="1541198" y="2110652"/>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19" name="object 219"/>
          <p:cNvSpPr/>
          <p:nvPr/>
        </p:nvSpPr>
        <p:spPr>
          <a:xfrm>
            <a:off x="1561827" y="209002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220" name="object 220"/>
          <p:cNvSpPr/>
          <p:nvPr/>
        </p:nvSpPr>
        <p:spPr>
          <a:xfrm>
            <a:off x="2424213" y="2012965"/>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21" name="object 221"/>
          <p:cNvSpPr/>
          <p:nvPr/>
        </p:nvSpPr>
        <p:spPr>
          <a:xfrm>
            <a:off x="2444841" y="1992391"/>
            <a:ext cx="0" cy="41275"/>
          </a:xfrm>
          <a:custGeom>
            <a:avLst/>
            <a:gdLst/>
            <a:ahLst/>
            <a:cxnLst/>
            <a:rect l="l" t="t" r="r" b="b"/>
            <a:pathLst>
              <a:path h="41275">
                <a:moveTo>
                  <a:pt x="0" y="41202"/>
                </a:moveTo>
                <a:lnTo>
                  <a:pt x="0" y="0"/>
                </a:lnTo>
              </a:path>
            </a:pathLst>
          </a:custGeom>
          <a:ln w="4050">
            <a:solidFill>
              <a:srgbClr val="00CD00"/>
            </a:solidFill>
          </a:ln>
        </p:spPr>
        <p:txBody>
          <a:bodyPr wrap="square" lIns="0" tIns="0" rIns="0" bIns="0" rtlCol="0"/>
          <a:lstStyle/>
          <a:p>
            <a:endParaRPr/>
          </a:p>
        </p:txBody>
      </p:sp>
      <p:sp>
        <p:nvSpPr>
          <p:cNvPr id="222" name="object 222"/>
          <p:cNvSpPr/>
          <p:nvPr/>
        </p:nvSpPr>
        <p:spPr>
          <a:xfrm>
            <a:off x="1919633" y="2110652"/>
            <a:ext cx="41275" cy="0"/>
          </a:xfrm>
          <a:custGeom>
            <a:avLst/>
            <a:gdLst/>
            <a:ahLst/>
            <a:cxnLst/>
            <a:rect l="l" t="t" r="r" b="b"/>
            <a:pathLst>
              <a:path w="41275">
                <a:moveTo>
                  <a:pt x="0" y="0"/>
                </a:moveTo>
                <a:lnTo>
                  <a:pt x="41256" y="0"/>
                </a:lnTo>
              </a:path>
            </a:pathLst>
          </a:custGeom>
          <a:ln w="4050">
            <a:solidFill>
              <a:srgbClr val="00CD00"/>
            </a:solidFill>
          </a:ln>
        </p:spPr>
        <p:txBody>
          <a:bodyPr wrap="square" lIns="0" tIns="0" rIns="0" bIns="0" rtlCol="0"/>
          <a:lstStyle/>
          <a:p>
            <a:endParaRPr/>
          </a:p>
        </p:txBody>
      </p:sp>
      <p:sp>
        <p:nvSpPr>
          <p:cNvPr id="223" name="object 223"/>
          <p:cNvSpPr/>
          <p:nvPr/>
        </p:nvSpPr>
        <p:spPr>
          <a:xfrm>
            <a:off x="1940261" y="2090024"/>
            <a:ext cx="0" cy="41275"/>
          </a:xfrm>
          <a:custGeom>
            <a:avLst/>
            <a:gdLst/>
            <a:ahLst/>
            <a:cxnLst/>
            <a:rect l="l" t="t" r="r" b="b"/>
            <a:pathLst>
              <a:path h="41275">
                <a:moveTo>
                  <a:pt x="0" y="41256"/>
                </a:moveTo>
                <a:lnTo>
                  <a:pt x="0" y="0"/>
                </a:lnTo>
              </a:path>
            </a:pathLst>
          </a:custGeom>
          <a:ln w="4050">
            <a:solidFill>
              <a:srgbClr val="00CD00"/>
            </a:solidFill>
          </a:ln>
        </p:spPr>
        <p:txBody>
          <a:bodyPr wrap="square" lIns="0" tIns="0" rIns="0" bIns="0" rtlCol="0"/>
          <a:lstStyle/>
          <a:p>
            <a:endParaRPr/>
          </a:p>
        </p:txBody>
      </p:sp>
      <p:sp>
        <p:nvSpPr>
          <p:cNvPr id="224" name="object 224"/>
          <p:cNvSpPr/>
          <p:nvPr/>
        </p:nvSpPr>
        <p:spPr>
          <a:xfrm>
            <a:off x="1547246" y="2551889"/>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25" name="object 225"/>
          <p:cNvSpPr/>
          <p:nvPr/>
        </p:nvSpPr>
        <p:spPr>
          <a:xfrm>
            <a:off x="2177971" y="2649522"/>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26" name="object 226"/>
          <p:cNvSpPr/>
          <p:nvPr/>
        </p:nvSpPr>
        <p:spPr>
          <a:xfrm>
            <a:off x="2177971" y="242164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27" name="object 227"/>
          <p:cNvSpPr/>
          <p:nvPr/>
        </p:nvSpPr>
        <p:spPr>
          <a:xfrm>
            <a:off x="2304116" y="2389078"/>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28" name="object 228"/>
          <p:cNvSpPr/>
          <p:nvPr/>
        </p:nvSpPr>
        <p:spPr>
          <a:xfrm>
            <a:off x="1925681" y="258445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29" name="object 229"/>
          <p:cNvSpPr/>
          <p:nvPr/>
        </p:nvSpPr>
        <p:spPr>
          <a:xfrm>
            <a:off x="2304116" y="2519327"/>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30" name="object 230"/>
          <p:cNvSpPr/>
          <p:nvPr/>
        </p:nvSpPr>
        <p:spPr>
          <a:xfrm>
            <a:off x="2682551" y="242164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31" name="object 231"/>
          <p:cNvSpPr/>
          <p:nvPr/>
        </p:nvSpPr>
        <p:spPr>
          <a:xfrm>
            <a:off x="2051826" y="2519327"/>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32" name="object 232"/>
          <p:cNvSpPr/>
          <p:nvPr/>
        </p:nvSpPr>
        <p:spPr>
          <a:xfrm>
            <a:off x="2304116"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33" name="object 233"/>
          <p:cNvSpPr/>
          <p:nvPr/>
        </p:nvSpPr>
        <p:spPr>
          <a:xfrm>
            <a:off x="2556406" y="2389078"/>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34" name="object 234"/>
          <p:cNvSpPr/>
          <p:nvPr/>
        </p:nvSpPr>
        <p:spPr>
          <a:xfrm>
            <a:off x="2556406" y="2747209"/>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35" name="object 235"/>
          <p:cNvSpPr/>
          <p:nvPr/>
        </p:nvSpPr>
        <p:spPr>
          <a:xfrm>
            <a:off x="2430261" y="2454202"/>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36" name="object 236"/>
          <p:cNvSpPr/>
          <p:nvPr/>
        </p:nvSpPr>
        <p:spPr>
          <a:xfrm>
            <a:off x="2808696" y="2291445"/>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37" name="object 237"/>
          <p:cNvSpPr/>
          <p:nvPr/>
        </p:nvSpPr>
        <p:spPr>
          <a:xfrm>
            <a:off x="2177971" y="2519327"/>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38" name="object 238"/>
          <p:cNvSpPr/>
          <p:nvPr/>
        </p:nvSpPr>
        <p:spPr>
          <a:xfrm>
            <a:off x="2430261" y="258445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39" name="object 239"/>
          <p:cNvSpPr/>
          <p:nvPr/>
        </p:nvSpPr>
        <p:spPr>
          <a:xfrm>
            <a:off x="2934841" y="2747209"/>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40" name="object 240"/>
          <p:cNvSpPr/>
          <p:nvPr/>
        </p:nvSpPr>
        <p:spPr>
          <a:xfrm>
            <a:off x="1925681" y="2551889"/>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41" name="object 241"/>
          <p:cNvSpPr/>
          <p:nvPr/>
        </p:nvSpPr>
        <p:spPr>
          <a:xfrm>
            <a:off x="1925681" y="2519327"/>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42" name="object 242"/>
          <p:cNvSpPr/>
          <p:nvPr/>
        </p:nvSpPr>
        <p:spPr>
          <a:xfrm>
            <a:off x="2051826" y="2486765"/>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43" name="object 243"/>
          <p:cNvSpPr/>
          <p:nvPr/>
        </p:nvSpPr>
        <p:spPr>
          <a:xfrm>
            <a:off x="1547246" y="2747209"/>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44" name="object 244"/>
          <p:cNvSpPr/>
          <p:nvPr/>
        </p:nvSpPr>
        <p:spPr>
          <a:xfrm>
            <a:off x="2051826" y="261696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45" name="object 245"/>
          <p:cNvSpPr/>
          <p:nvPr/>
        </p:nvSpPr>
        <p:spPr>
          <a:xfrm>
            <a:off x="2430261" y="261696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46" name="object 246"/>
          <p:cNvSpPr/>
          <p:nvPr/>
        </p:nvSpPr>
        <p:spPr>
          <a:xfrm>
            <a:off x="2682551" y="242164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47" name="object 247"/>
          <p:cNvSpPr/>
          <p:nvPr/>
        </p:nvSpPr>
        <p:spPr>
          <a:xfrm>
            <a:off x="2430261" y="258445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48" name="object 248"/>
          <p:cNvSpPr/>
          <p:nvPr/>
        </p:nvSpPr>
        <p:spPr>
          <a:xfrm>
            <a:off x="1925681" y="2454202"/>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49" name="object 249"/>
          <p:cNvSpPr/>
          <p:nvPr/>
        </p:nvSpPr>
        <p:spPr>
          <a:xfrm>
            <a:off x="2177971" y="261696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50" name="object 250"/>
          <p:cNvSpPr/>
          <p:nvPr/>
        </p:nvSpPr>
        <p:spPr>
          <a:xfrm>
            <a:off x="2304116" y="242164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51" name="object 251"/>
          <p:cNvSpPr/>
          <p:nvPr/>
        </p:nvSpPr>
        <p:spPr>
          <a:xfrm>
            <a:off x="2934841" y="2486765"/>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52" name="object 252"/>
          <p:cNvSpPr/>
          <p:nvPr/>
        </p:nvSpPr>
        <p:spPr>
          <a:xfrm>
            <a:off x="2430261" y="2389078"/>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53" name="object 253"/>
          <p:cNvSpPr/>
          <p:nvPr/>
        </p:nvSpPr>
        <p:spPr>
          <a:xfrm>
            <a:off x="1673391" y="2519327"/>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54" name="object 254"/>
          <p:cNvSpPr/>
          <p:nvPr/>
        </p:nvSpPr>
        <p:spPr>
          <a:xfrm>
            <a:off x="1421102" y="2551889"/>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55" name="object 255"/>
          <p:cNvSpPr/>
          <p:nvPr/>
        </p:nvSpPr>
        <p:spPr>
          <a:xfrm>
            <a:off x="1673391" y="2747209"/>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56" name="object 256"/>
          <p:cNvSpPr/>
          <p:nvPr/>
        </p:nvSpPr>
        <p:spPr>
          <a:xfrm>
            <a:off x="2177971" y="2519327"/>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57" name="object 257"/>
          <p:cNvSpPr/>
          <p:nvPr/>
        </p:nvSpPr>
        <p:spPr>
          <a:xfrm>
            <a:off x="1799536" y="258445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58" name="object 258"/>
          <p:cNvSpPr/>
          <p:nvPr/>
        </p:nvSpPr>
        <p:spPr>
          <a:xfrm>
            <a:off x="1294957" y="2649522"/>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59" name="object 259"/>
          <p:cNvSpPr/>
          <p:nvPr/>
        </p:nvSpPr>
        <p:spPr>
          <a:xfrm>
            <a:off x="2051826" y="2649522"/>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60" name="object 260"/>
          <p:cNvSpPr/>
          <p:nvPr/>
        </p:nvSpPr>
        <p:spPr>
          <a:xfrm>
            <a:off x="1799536"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61" name="object 261"/>
          <p:cNvSpPr/>
          <p:nvPr/>
        </p:nvSpPr>
        <p:spPr>
          <a:xfrm>
            <a:off x="2177971" y="3040215"/>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62" name="object 262"/>
          <p:cNvSpPr/>
          <p:nvPr/>
        </p:nvSpPr>
        <p:spPr>
          <a:xfrm>
            <a:off x="1799536" y="2551889"/>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63" name="object 263"/>
          <p:cNvSpPr/>
          <p:nvPr/>
        </p:nvSpPr>
        <p:spPr>
          <a:xfrm>
            <a:off x="1673391" y="261696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64" name="object 264"/>
          <p:cNvSpPr/>
          <p:nvPr/>
        </p:nvSpPr>
        <p:spPr>
          <a:xfrm>
            <a:off x="2051826" y="2714646"/>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65" name="object 265"/>
          <p:cNvSpPr/>
          <p:nvPr/>
        </p:nvSpPr>
        <p:spPr>
          <a:xfrm>
            <a:off x="1925681" y="2747209"/>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66" name="object 266"/>
          <p:cNvSpPr/>
          <p:nvPr/>
        </p:nvSpPr>
        <p:spPr>
          <a:xfrm>
            <a:off x="1799536" y="2519327"/>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67" name="object 267"/>
          <p:cNvSpPr/>
          <p:nvPr/>
        </p:nvSpPr>
        <p:spPr>
          <a:xfrm>
            <a:off x="2304116" y="2519327"/>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68" name="object 268"/>
          <p:cNvSpPr/>
          <p:nvPr/>
        </p:nvSpPr>
        <p:spPr>
          <a:xfrm>
            <a:off x="1673391" y="2714646"/>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69" name="object 269"/>
          <p:cNvSpPr/>
          <p:nvPr/>
        </p:nvSpPr>
        <p:spPr>
          <a:xfrm>
            <a:off x="2177971" y="2551889"/>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70" name="object 270"/>
          <p:cNvSpPr/>
          <p:nvPr/>
        </p:nvSpPr>
        <p:spPr>
          <a:xfrm>
            <a:off x="2304116" y="2519327"/>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71" name="object 271"/>
          <p:cNvSpPr/>
          <p:nvPr/>
        </p:nvSpPr>
        <p:spPr>
          <a:xfrm>
            <a:off x="2682551" y="3105339"/>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72" name="object 272"/>
          <p:cNvSpPr/>
          <p:nvPr/>
        </p:nvSpPr>
        <p:spPr>
          <a:xfrm>
            <a:off x="1925681"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73" name="object 273"/>
          <p:cNvSpPr/>
          <p:nvPr/>
        </p:nvSpPr>
        <p:spPr>
          <a:xfrm>
            <a:off x="2177971"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74" name="object 274"/>
          <p:cNvSpPr/>
          <p:nvPr/>
        </p:nvSpPr>
        <p:spPr>
          <a:xfrm>
            <a:off x="2177971" y="2551889"/>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75" name="object 275"/>
          <p:cNvSpPr/>
          <p:nvPr/>
        </p:nvSpPr>
        <p:spPr>
          <a:xfrm>
            <a:off x="1799536" y="2812333"/>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76" name="object 276"/>
          <p:cNvSpPr/>
          <p:nvPr/>
        </p:nvSpPr>
        <p:spPr>
          <a:xfrm>
            <a:off x="1799536" y="2714646"/>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77" name="object 277"/>
          <p:cNvSpPr/>
          <p:nvPr/>
        </p:nvSpPr>
        <p:spPr>
          <a:xfrm>
            <a:off x="1673391"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78" name="object 278"/>
          <p:cNvSpPr/>
          <p:nvPr/>
        </p:nvSpPr>
        <p:spPr>
          <a:xfrm>
            <a:off x="1673391" y="2649522"/>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79" name="object 279"/>
          <p:cNvSpPr/>
          <p:nvPr/>
        </p:nvSpPr>
        <p:spPr>
          <a:xfrm>
            <a:off x="2430261" y="258445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80" name="object 280"/>
          <p:cNvSpPr/>
          <p:nvPr/>
        </p:nvSpPr>
        <p:spPr>
          <a:xfrm>
            <a:off x="1294957" y="2649522"/>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81" name="object 281"/>
          <p:cNvSpPr/>
          <p:nvPr/>
        </p:nvSpPr>
        <p:spPr>
          <a:xfrm>
            <a:off x="1547246" y="2747209"/>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82" name="object 282"/>
          <p:cNvSpPr/>
          <p:nvPr/>
        </p:nvSpPr>
        <p:spPr>
          <a:xfrm>
            <a:off x="2051826" y="2714646"/>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83" name="object 283"/>
          <p:cNvSpPr/>
          <p:nvPr/>
        </p:nvSpPr>
        <p:spPr>
          <a:xfrm>
            <a:off x="1799536" y="3170464"/>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84" name="object 284"/>
          <p:cNvSpPr/>
          <p:nvPr/>
        </p:nvSpPr>
        <p:spPr>
          <a:xfrm>
            <a:off x="3060986" y="3007653"/>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85" name="object 285"/>
          <p:cNvSpPr/>
          <p:nvPr/>
        </p:nvSpPr>
        <p:spPr>
          <a:xfrm>
            <a:off x="2177971" y="3105339"/>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86" name="object 286"/>
          <p:cNvSpPr/>
          <p:nvPr/>
        </p:nvSpPr>
        <p:spPr>
          <a:xfrm>
            <a:off x="1799536" y="2649522"/>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87" name="object 287"/>
          <p:cNvSpPr/>
          <p:nvPr/>
        </p:nvSpPr>
        <p:spPr>
          <a:xfrm>
            <a:off x="1925681" y="27797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88" name="object 288"/>
          <p:cNvSpPr/>
          <p:nvPr/>
        </p:nvSpPr>
        <p:spPr>
          <a:xfrm>
            <a:off x="1421102" y="2551889"/>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89" name="object 289"/>
          <p:cNvSpPr/>
          <p:nvPr/>
        </p:nvSpPr>
        <p:spPr>
          <a:xfrm>
            <a:off x="2430261" y="258445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90" name="object 290"/>
          <p:cNvSpPr/>
          <p:nvPr/>
        </p:nvSpPr>
        <p:spPr>
          <a:xfrm>
            <a:off x="3944000" y="2877458"/>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91" name="object 291"/>
          <p:cNvSpPr/>
          <p:nvPr/>
        </p:nvSpPr>
        <p:spPr>
          <a:xfrm>
            <a:off x="3060986" y="2942528"/>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92" name="object 292"/>
          <p:cNvSpPr/>
          <p:nvPr/>
        </p:nvSpPr>
        <p:spPr>
          <a:xfrm>
            <a:off x="2051826" y="261696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93" name="object 293"/>
          <p:cNvSpPr/>
          <p:nvPr/>
        </p:nvSpPr>
        <p:spPr>
          <a:xfrm>
            <a:off x="2177971" y="258445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94" name="object 294"/>
          <p:cNvSpPr/>
          <p:nvPr/>
        </p:nvSpPr>
        <p:spPr>
          <a:xfrm>
            <a:off x="916522" y="3203026"/>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295" name="object 295"/>
          <p:cNvSpPr/>
          <p:nvPr/>
        </p:nvSpPr>
        <p:spPr>
          <a:xfrm>
            <a:off x="1294957" y="2616960"/>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96" name="object 296"/>
          <p:cNvSpPr/>
          <p:nvPr/>
        </p:nvSpPr>
        <p:spPr>
          <a:xfrm>
            <a:off x="2051826"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97" name="object 297"/>
          <p:cNvSpPr/>
          <p:nvPr/>
        </p:nvSpPr>
        <p:spPr>
          <a:xfrm>
            <a:off x="2051826" y="2747209"/>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98" name="object 298"/>
          <p:cNvSpPr/>
          <p:nvPr/>
        </p:nvSpPr>
        <p:spPr>
          <a:xfrm>
            <a:off x="2051826" y="261696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299" name="object 299"/>
          <p:cNvSpPr/>
          <p:nvPr/>
        </p:nvSpPr>
        <p:spPr>
          <a:xfrm>
            <a:off x="2177971" y="2812333"/>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300" name="object 300"/>
          <p:cNvSpPr/>
          <p:nvPr/>
        </p:nvSpPr>
        <p:spPr>
          <a:xfrm>
            <a:off x="1421102" y="2584451"/>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301" name="object 301"/>
          <p:cNvSpPr/>
          <p:nvPr/>
        </p:nvSpPr>
        <p:spPr>
          <a:xfrm>
            <a:off x="1673391" y="261696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02" name="object 302"/>
          <p:cNvSpPr/>
          <p:nvPr/>
        </p:nvSpPr>
        <p:spPr>
          <a:xfrm>
            <a:off x="2051826" y="27797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303" name="object 303"/>
          <p:cNvSpPr/>
          <p:nvPr/>
        </p:nvSpPr>
        <p:spPr>
          <a:xfrm>
            <a:off x="1673391" y="3203026"/>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304" name="object 304"/>
          <p:cNvSpPr/>
          <p:nvPr/>
        </p:nvSpPr>
        <p:spPr>
          <a:xfrm>
            <a:off x="2304116" y="27797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305" name="object 305"/>
          <p:cNvSpPr/>
          <p:nvPr/>
        </p:nvSpPr>
        <p:spPr>
          <a:xfrm>
            <a:off x="2051826" y="2910020"/>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306" name="object 306"/>
          <p:cNvSpPr/>
          <p:nvPr/>
        </p:nvSpPr>
        <p:spPr>
          <a:xfrm>
            <a:off x="2304116" y="2714646"/>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07" name="object 307"/>
          <p:cNvSpPr/>
          <p:nvPr/>
        </p:nvSpPr>
        <p:spPr>
          <a:xfrm>
            <a:off x="1799536" y="2714646"/>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08" name="object 308"/>
          <p:cNvSpPr/>
          <p:nvPr/>
        </p:nvSpPr>
        <p:spPr>
          <a:xfrm>
            <a:off x="1925681" y="2649522"/>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09" name="object 309"/>
          <p:cNvSpPr/>
          <p:nvPr/>
        </p:nvSpPr>
        <p:spPr>
          <a:xfrm>
            <a:off x="1925681"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10" name="object 310"/>
          <p:cNvSpPr/>
          <p:nvPr/>
        </p:nvSpPr>
        <p:spPr>
          <a:xfrm>
            <a:off x="1673391" y="297509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11" name="object 311"/>
          <p:cNvSpPr/>
          <p:nvPr/>
        </p:nvSpPr>
        <p:spPr>
          <a:xfrm>
            <a:off x="2051826" y="2747209"/>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12" name="object 312"/>
          <p:cNvSpPr/>
          <p:nvPr/>
        </p:nvSpPr>
        <p:spPr>
          <a:xfrm>
            <a:off x="2051826"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13" name="object 313"/>
          <p:cNvSpPr/>
          <p:nvPr/>
        </p:nvSpPr>
        <p:spPr>
          <a:xfrm>
            <a:off x="1799536" y="2747209"/>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14" name="object 314"/>
          <p:cNvSpPr/>
          <p:nvPr/>
        </p:nvSpPr>
        <p:spPr>
          <a:xfrm>
            <a:off x="2430261"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15" name="object 315"/>
          <p:cNvSpPr/>
          <p:nvPr/>
        </p:nvSpPr>
        <p:spPr>
          <a:xfrm>
            <a:off x="2808696" y="2942528"/>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16" name="object 316"/>
          <p:cNvSpPr/>
          <p:nvPr/>
        </p:nvSpPr>
        <p:spPr>
          <a:xfrm>
            <a:off x="1925681" y="2747209"/>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17" name="object 317"/>
          <p:cNvSpPr/>
          <p:nvPr/>
        </p:nvSpPr>
        <p:spPr>
          <a:xfrm>
            <a:off x="2304116" y="297509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18" name="object 318"/>
          <p:cNvSpPr/>
          <p:nvPr/>
        </p:nvSpPr>
        <p:spPr>
          <a:xfrm>
            <a:off x="2177971" y="2551889"/>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319" name="object 319"/>
          <p:cNvSpPr/>
          <p:nvPr/>
        </p:nvSpPr>
        <p:spPr>
          <a:xfrm>
            <a:off x="2304116" y="2616960"/>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20" name="object 320"/>
          <p:cNvSpPr/>
          <p:nvPr/>
        </p:nvSpPr>
        <p:spPr>
          <a:xfrm>
            <a:off x="2430261" y="258445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321" name="object 321"/>
          <p:cNvSpPr/>
          <p:nvPr/>
        </p:nvSpPr>
        <p:spPr>
          <a:xfrm>
            <a:off x="2051826" y="2486765"/>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FF00FF"/>
            </a:solidFill>
          </a:ln>
        </p:spPr>
        <p:txBody>
          <a:bodyPr wrap="square" lIns="0" tIns="0" rIns="0" bIns="0" rtlCol="0"/>
          <a:lstStyle/>
          <a:p>
            <a:endParaRPr/>
          </a:p>
        </p:txBody>
      </p:sp>
      <p:sp>
        <p:nvSpPr>
          <p:cNvPr id="322" name="object 322"/>
          <p:cNvSpPr/>
          <p:nvPr/>
        </p:nvSpPr>
        <p:spPr>
          <a:xfrm>
            <a:off x="1925681" y="2682084"/>
            <a:ext cx="29209" cy="29209"/>
          </a:xfrm>
          <a:custGeom>
            <a:avLst/>
            <a:gdLst/>
            <a:ahLst/>
            <a:cxnLst/>
            <a:rect l="l" t="t" r="r" b="b"/>
            <a:pathLst>
              <a:path w="29210"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23" name="object 323"/>
          <p:cNvSpPr/>
          <p:nvPr/>
        </p:nvSpPr>
        <p:spPr>
          <a:xfrm>
            <a:off x="1421102" y="2616960"/>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FF00FF"/>
            </a:solidFill>
          </a:ln>
        </p:spPr>
        <p:txBody>
          <a:bodyPr wrap="square" lIns="0" tIns="0" rIns="0" bIns="0" rtlCol="0"/>
          <a:lstStyle/>
          <a:p>
            <a:endParaRPr/>
          </a:p>
        </p:txBody>
      </p:sp>
      <p:sp>
        <p:nvSpPr>
          <p:cNvPr id="324" name="object 32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17</a:t>
            </a:r>
          </a:p>
        </p:txBody>
      </p:sp>
      <p:sp>
        <p:nvSpPr>
          <p:cNvPr id="325" name="object 325"/>
          <p:cNvSpPr txBox="1"/>
          <p:nvPr/>
        </p:nvSpPr>
        <p:spPr>
          <a:xfrm>
            <a:off x="963492" y="3346100"/>
            <a:ext cx="187960" cy="97790"/>
          </a:xfrm>
          <a:prstGeom prst="rect">
            <a:avLst/>
          </a:prstGeom>
        </p:spPr>
        <p:txBody>
          <a:bodyPr vert="horz" wrap="square" lIns="0" tIns="7620" rIns="0" bIns="0" rtlCol="0">
            <a:spAutoFit/>
          </a:bodyPr>
          <a:lstStyle/>
          <a:p>
            <a:pPr marL="12700">
              <a:lnSpc>
                <a:spcPct val="100000"/>
              </a:lnSpc>
              <a:spcBef>
                <a:spcPts val="60"/>
              </a:spcBef>
            </a:pPr>
            <a:r>
              <a:rPr sz="500" spc="5" dirty="0">
                <a:latin typeface="Arial"/>
                <a:cs typeface="Arial"/>
              </a:rPr>
              <a:t>214.0</a:t>
            </a:r>
            <a:endParaRPr sz="500">
              <a:latin typeface="Arial"/>
              <a:cs typeface="Arial"/>
            </a:endParaRPr>
          </a:p>
        </p:txBody>
      </p:sp>
      <p:sp>
        <p:nvSpPr>
          <p:cNvPr id="326" name="object 326"/>
          <p:cNvSpPr txBox="1"/>
          <p:nvPr/>
        </p:nvSpPr>
        <p:spPr>
          <a:xfrm>
            <a:off x="1594217" y="3346100"/>
            <a:ext cx="187960" cy="97790"/>
          </a:xfrm>
          <a:prstGeom prst="rect">
            <a:avLst/>
          </a:prstGeom>
        </p:spPr>
        <p:txBody>
          <a:bodyPr vert="horz" wrap="square" lIns="0" tIns="7620" rIns="0" bIns="0" rtlCol="0">
            <a:spAutoFit/>
          </a:bodyPr>
          <a:lstStyle/>
          <a:p>
            <a:pPr marL="12700">
              <a:lnSpc>
                <a:spcPct val="100000"/>
              </a:lnSpc>
              <a:spcBef>
                <a:spcPts val="60"/>
              </a:spcBef>
            </a:pPr>
            <a:r>
              <a:rPr sz="500" spc="5" dirty="0">
                <a:latin typeface="Arial"/>
                <a:cs typeface="Arial"/>
              </a:rPr>
              <a:t>214.5</a:t>
            </a:r>
            <a:endParaRPr sz="500">
              <a:latin typeface="Arial"/>
              <a:cs typeface="Arial"/>
            </a:endParaRPr>
          </a:p>
        </p:txBody>
      </p:sp>
      <p:sp>
        <p:nvSpPr>
          <p:cNvPr id="327" name="object 327"/>
          <p:cNvSpPr txBox="1"/>
          <p:nvPr/>
        </p:nvSpPr>
        <p:spPr>
          <a:xfrm>
            <a:off x="2224942" y="3346100"/>
            <a:ext cx="187960" cy="97790"/>
          </a:xfrm>
          <a:prstGeom prst="rect">
            <a:avLst/>
          </a:prstGeom>
        </p:spPr>
        <p:txBody>
          <a:bodyPr vert="horz" wrap="square" lIns="0" tIns="7620" rIns="0" bIns="0" rtlCol="0">
            <a:spAutoFit/>
          </a:bodyPr>
          <a:lstStyle/>
          <a:p>
            <a:pPr marL="12700">
              <a:lnSpc>
                <a:spcPct val="100000"/>
              </a:lnSpc>
              <a:spcBef>
                <a:spcPts val="60"/>
              </a:spcBef>
            </a:pPr>
            <a:r>
              <a:rPr sz="500" spc="5" dirty="0">
                <a:latin typeface="Arial"/>
                <a:cs typeface="Arial"/>
              </a:rPr>
              <a:t>215.0</a:t>
            </a:r>
            <a:endParaRPr sz="500">
              <a:latin typeface="Arial"/>
              <a:cs typeface="Arial"/>
            </a:endParaRPr>
          </a:p>
        </p:txBody>
      </p:sp>
      <p:sp>
        <p:nvSpPr>
          <p:cNvPr id="328" name="object 328"/>
          <p:cNvSpPr txBox="1"/>
          <p:nvPr/>
        </p:nvSpPr>
        <p:spPr>
          <a:xfrm>
            <a:off x="2855666" y="3346100"/>
            <a:ext cx="187960" cy="97790"/>
          </a:xfrm>
          <a:prstGeom prst="rect">
            <a:avLst/>
          </a:prstGeom>
        </p:spPr>
        <p:txBody>
          <a:bodyPr vert="horz" wrap="square" lIns="0" tIns="7620" rIns="0" bIns="0" rtlCol="0">
            <a:spAutoFit/>
          </a:bodyPr>
          <a:lstStyle/>
          <a:p>
            <a:pPr marL="12700">
              <a:lnSpc>
                <a:spcPct val="100000"/>
              </a:lnSpc>
              <a:spcBef>
                <a:spcPts val="60"/>
              </a:spcBef>
            </a:pPr>
            <a:r>
              <a:rPr sz="500" spc="5" dirty="0">
                <a:latin typeface="Arial"/>
                <a:cs typeface="Arial"/>
              </a:rPr>
              <a:t>215.5</a:t>
            </a:r>
            <a:endParaRPr sz="500">
              <a:latin typeface="Arial"/>
              <a:cs typeface="Arial"/>
            </a:endParaRPr>
          </a:p>
        </p:txBody>
      </p:sp>
      <p:sp>
        <p:nvSpPr>
          <p:cNvPr id="329" name="object 329"/>
          <p:cNvSpPr txBox="1"/>
          <p:nvPr/>
        </p:nvSpPr>
        <p:spPr>
          <a:xfrm>
            <a:off x="3486391" y="3346100"/>
            <a:ext cx="187960" cy="97790"/>
          </a:xfrm>
          <a:prstGeom prst="rect">
            <a:avLst/>
          </a:prstGeom>
        </p:spPr>
        <p:txBody>
          <a:bodyPr vert="horz" wrap="square" lIns="0" tIns="7620" rIns="0" bIns="0" rtlCol="0">
            <a:spAutoFit/>
          </a:bodyPr>
          <a:lstStyle/>
          <a:p>
            <a:pPr marL="12700">
              <a:lnSpc>
                <a:spcPct val="100000"/>
              </a:lnSpc>
              <a:spcBef>
                <a:spcPts val="60"/>
              </a:spcBef>
            </a:pPr>
            <a:r>
              <a:rPr sz="500" spc="5" dirty="0">
                <a:latin typeface="Arial"/>
                <a:cs typeface="Arial"/>
              </a:rPr>
              <a:t>216.0</a:t>
            </a:r>
            <a:endParaRPr sz="500">
              <a:latin typeface="Arial"/>
              <a:cs typeface="Arial"/>
            </a:endParaRPr>
          </a:p>
        </p:txBody>
      </p:sp>
    </p:spTree>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709545" cy="244475"/>
          </a:xfrm>
          <a:prstGeom prst="rect">
            <a:avLst/>
          </a:prstGeom>
        </p:spPr>
        <p:txBody>
          <a:bodyPr vert="horz" wrap="square" lIns="0" tIns="17145" rIns="0" bIns="0" rtlCol="0">
            <a:spAutoFit/>
          </a:bodyPr>
          <a:lstStyle/>
          <a:p>
            <a:pPr marL="12700">
              <a:lnSpc>
                <a:spcPct val="100000"/>
              </a:lnSpc>
              <a:spcBef>
                <a:spcPts val="135"/>
              </a:spcBef>
            </a:pPr>
            <a:r>
              <a:rPr dirty="0"/>
              <a:t>6. </a:t>
            </a:r>
            <a:r>
              <a:rPr spc="-5" dirty="0"/>
              <a:t>Матрица </a:t>
            </a:r>
            <a:r>
              <a:rPr spc="-20" dirty="0"/>
              <a:t>диаграмм</a:t>
            </a:r>
            <a:r>
              <a:rPr spc="-85" dirty="0"/>
              <a:t> </a:t>
            </a:r>
            <a:r>
              <a:rPr spc="-25" dirty="0"/>
              <a:t>рассеивания</a:t>
            </a:r>
          </a:p>
        </p:txBody>
      </p:sp>
      <p:sp>
        <p:nvSpPr>
          <p:cNvPr id="3" name="object 3"/>
          <p:cNvSpPr txBox="1"/>
          <p:nvPr/>
        </p:nvSpPr>
        <p:spPr>
          <a:xfrm>
            <a:off x="322046" y="37672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4" dirty="0">
                <a:solidFill>
                  <a:srgbClr val="214987"/>
                </a:solidFill>
                <a:latin typeface="Times New Roman"/>
                <a:cs typeface="Times New Roman"/>
              </a:rPr>
              <a:t>pairs</a:t>
            </a:r>
            <a:r>
              <a:rPr sz="1100" spc="114" dirty="0">
                <a:latin typeface="Times New Roman"/>
                <a:cs typeface="Times New Roman"/>
              </a:rPr>
              <a:t>(swiss</a:t>
            </a:r>
            <a:r>
              <a:rPr sz="1100" spc="114" dirty="0">
                <a:solidFill>
                  <a:srgbClr val="0000CE"/>
                </a:solidFill>
                <a:latin typeface="Times New Roman"/>
                <a:cs typeface="Times New Roman"/>
              </a:rPr>
              <a:t>.01</a:t>
            </a:r>
            <a:r>
              <a:rPr sz="1100" spc="114" dirty="0">
                <a:latin typeface="Times New Roman"/>
                <a:cs typeface="Times New Roman"/>
              </a:rPr>
              <a:t>) </a:t>
            </a:r>
            <a:r>
              <a:rPr sz="1100" i="1" spc="-50" dirty="0">
                <a:solidFill>
                  <a:srgbClr val="8E5902"/>
                </a:solidFill>
                <a:latin typeface="Arial"/>
                <a:cs typeface="Arial"/>
              </a:rPr>
              <a:t># </a:t>
            </a:r>
            <a:r>
              <a:rPr sz="1100" i="1" spc="-55" dirty="0">
                <a:solidFill>
                  <a:srgbClr val="8E5902"/>
                </a:solidFill>
                <a:latin typeface="Arial"/>
                <a:cs typeface="Arial"/>
              </a:rPr>
              <a:t>или </a:t>
            </a:r>
            <a:r>
              <a:rPr sz="1100" i="1" spc="-45" dirty="0">
                <a:solidFill>
                  <a:srgbClr val="8E5902"/>
                </a:solidFill>
                <a:latin typeface="Arial"/>
                <a:cs typeface="Arial"/>
              </a:rPr>
              <a:t>просто:</a:t>
            </a:r>
            <a:r>
              <a:rPr sz="1100" i="1" spc="150" dirty="0">
                <a:solidFill>
                  <a:srgbClr val="8E5902"/>
                </a:solidFill>
                <a:latin typeface="Arial"/>
                <a:cs typeface="Arial"/>
              </a:rPr>
              <a:t> </a:t>
            </a:r>
            <a:r>
              <a:rPr sz="1100" i="1" spc="75" dirty="0">
                <a:solidFill>
                  <a:srgbClr val="8E5902"/>
                </a:solidFill>
                <a:latin typeface="Arial"/>
                <a:cs typeface="Arial"/>
              </a:rPr>
              <a:t>plot(swiss.01)</a:t>
            </a:r>
            <a:endParaRPr sz="1100">
              <a:latin typeface="Arial"/>
              <a:cs typeface="Arial"/>
            </a:endParaRPr>
          </a:p>
        </p:txBody>
      </p:sp>
      <p:sp>
        <p:nvSpPr>
          <p:cNvPr id="4" name="object 4"/>
          <p:cNvSpPr/>
          <p:nvPr/>
        </p:nvSpPr>
        <p:spPr>
          <a:xfrm>
            <a:off x="553435" y="899567"/>
            <a:ext cx="3276387" cy="2177406"/>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689301" y="1007145"/>
            <a:ext cx="274955"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Length</a:t>
            </a:r>
            <a:endParaRPr sz="650">
              <a:latin typeface="Arial"/>
              <a:cs typeface="Arial"/>
            </a:endParaRPr>
          </a:p>
        </p:txBody>
      </p:sp>
      <p:sp>
        <p:nvSpPr>
          <p:cNvPr id="27" name="object 27"/>
          <p:cNvSpPr txBox="1"/>
          <p:nvPr/>
        </p:nvSpPr>
        <p:spPr>
          <a:xfrm>
            <a:off x="569278" y="3090312"/>
            <a:ext cx="495934" cy="71120"/>
          </a:xfrm>
          <a:prstGeom prst="rect">
            <a:avLst/>
          </a:prstGeom>
        </p:spPr>
        <p:txBody>
          <a:bodyPr vert="horz" wrap="square" lIns="0" tIns="11430" rIns="0" bIns="0" rtlCol="0">
            <a:spAutoFit/>
          </a:bodyPr>
          <a:lstStyle/>
          <a:p>
            <a:pPr marL="12700">
              <a:lnSpc>
                <a:spcPct val="100000"/>
              </a:lnSpc>
              <a:spcBef>
                <a:spcPts val="90"/>
              </a:spcBef>
            </a:pPr>
            <a:r>
              <a:rPr sz="300" spc="10" dirty="0">
                <a:latin typeface="Arial"/>
                <a:cs typeface="Arial"/>
              </a:rPr>
              <a:t>214.0 215.0</a:t>
            </a:r>
            <a:r>
              <a:rPr sz="300" spc="90" dirty="0">
                <a:latin typeface="Arial"/>
                <a:cs typeface="Arial"/>
              </a:rPr>
              <a:t> </a:t>
            </a:r>
            <a:r>
              <a:rPr sz="300" spc="10" dirty="0">
                <a:latin typeface="Arial"/>
                <a:cs typeface="Arial"/>
              </a:rPr>
              <a:t>216.0</a:t>
            </a:r>
            <a:endParaRPr sz="300">
              <a:latin typeface="Arial"/>
              <a:cs typeface="Arial"/>
            </a:endParaRPr>
          </a:p>
        </p:txBody>
      </p:sp>
      <p:sp>
        <p:nvSpPr>
          <p:cNvPr id="28" name="object 28"/>
          <p:cNvSpPr txBox="1"/>
          <p:nvPr/>
        </p:nvSpPr>
        <p:spPr>
          <a:xfrm>
            <a:off x="1624554" y="3090312"/>
            <a:ext cx="566420" cy="71120"/>
          </a:xfrm>
          <a:prstGeom prst="rect">
            <a:avLst/>
          </a:prstGeom>
        </p:spPr>
        <p:txBody>
          <a:bodyPr vert="horz" wrap="square" lIns="0" tIns="11430" rIns="0" bIns="0" rtlCol="0">
            <a:spAutoFit/>
          </a:bodyPr>
          <a:lstStyle/>
          <a:p>
            <a:pPr marL="12700">
              <a:lnSpc>
                <a:spcPct val="100000"/>
              </a:lnSpc>
              <a:spcBef>
                <a:spcPts val="90"/>
              </a:spcBef>
            </a:pPr>
            <a:r>
              <a:rPr sz="300" spc="10" dirty="0">
                <a:latin typeface="Arial"/>
                <a:cs typeface="Arial"/>
              </a:rPr>
              <a:t>129.0 130.0</a:t>
            </a:r>
            <a:r>
              <a:rPr sz="300" spc="80" dirty="0">
                <a:latin typeface="Arial"/>
                <a:cs typeface="Arial"/>
              </a:rPr>
              <a:t> </a:t>
            </a:r>
            <a:r>
              <a:rPr sz="300" spc="10" dirty="0">
                <a:latin typeface="Arial"/>
                <a:cs typeface="Arial"/>
              </a:rPr>
              <a:t>131.0</a:t>
            </a:r>
            <a:endParaRPr sz="300">
              <a:latin typeface="Arial"/>
              <a:cs typeface="Arial"/>
            </a:endParaRPr>
          </a:p>
        </p:txBody>
      </p:sp>
      <p:sp>
        <p:nvSpPr>
          <p:cNvPr id="29" name="object 29"/>
          <p:cNvSpPr txBox="1"/>
          <p:nvPr/>
        </p:nvSpPr>
        <p:spPr>
          <a:xfrm>
            <a:off x="2786370" y="3090312"/>
            <a:ext cx="460375" cy="71120"/>
          </a:xfrm>
          <a:prstGeom prst="rect">
            <a:avLst/>
          </a:prstGeom>
        </p:spPr>
        <p:txBody>
          <a:bodyPr vert="horz" wrap="square" lIns="0" tIns="11430" rIns="0" bIns="0" rtlCol="0">
            <a:spAutoFit/>
          </a:bodyPr>
          <a:lstStyle/>
          <a:p>
            <a:pPr marL="12700">
              <a:lnSpc>
                <a:spcPct val="100000"/>
              </a:lnSpc>
              <a:spcBef>
                <a:spcPts val="90"/>
              </a:spcBef>
            </a:pPr>
            <a:r>
              <a:rPr sz="300" spc="10" dirty="0">
                <a:latin typeface="Arial"/>
                <a:cs typeface="Arial"/>
              </a:rPr>
              <a:t>8 9 10 11</a:t>
            </a:r>
            <a:r>
              <a:rPr sz="300" spc="50" dirty="0">
                <a:latin typeface="Arial"/>
                <a:cs typeface="Arial"/>
              </a:rPr>
              <a:t> </a:t>
            </a:r>
            <a:r>
              <a:rPr sz="300" spc="10" dirty="0">
                <a:latin typeface="Arial"/>
                <a:cs typeface="Arial"/>
              </a:rPr>
              <a:t>12</a:t>
            </a:r>
            <a:endParaRPr sz="300">
              <a:latin typeface="Arial"/>
              <a:cs typeface="Arial"/>
            </a:endParaRPr>
          </a:p>
        </p:txBody>
      </p:sp>
      <p:sp>
        <p:nvSpPr>
          <p:cNvPr id="30" name="object 30"/>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18</a:t>
            </a:r>
          </a:p>
        </p:txBody>
      </p:sp>
      <p:sp>
        <p:nvSpPr>
          <p:cNvPr id="6" name="object 6"/>
          <p:cNvSpPr txBox="1"/>
          <p:nvPr/>
        </p:nvSpPr>
        <p:spPr>
          <a:xfrm>
            <a:off x="1078472" y="812279"/>
            <a:ext cx="12763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129.0</a:t>
            </a:r>
            <a:endParaRPr sz="300">
              <a:latin typeface="Arial"/>
              <a:cs typeface="Arial"/>
            </a:endParaRPr>
          </a:p>
        </p:txBody>
      </p:sp>
      <p:sp>
        <p:nvSpPr>
          <p:cNvPr id="7" name="object 7"/>
          <p:cNvSpPr txBox="1"/>
          <p:nvPr/>
        </p:nvSpPr>
        <p:spPr>
          <a:xfrm>
            <a:off x="1308902" y="812279"/>
            <a:ext cx="12763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130.0</a:t>
            </a:r>
            <a:endParaRPr sz="300">
              <a:latin typeface="Arial"/>
              <a:cs typeface="Arial"/>
            </a:endParaRPr>
          </a:p>
        </p:txBody>
      </p:sp>
      <p:sp>
        <p:nvSpPr>
          <p:cNvPr id="8" name="object 8"/>
          <p:cNvSpPr txBox="1"/>
          <p:nvPr/>
        </p:nvSpPr>
        <p:spPr>
          <a:xfrm>
            <a:off x="1539332" y="812279"/>
            <a:ext cx="12763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131.0</a:t>
            </a:r>
            <a:endParaRPr sz="300">
              <a:latin typeface="Arial"/>
              <a:cs typeface="Arial"/>
            </a:endParaRPr>
          </a:p>
        </p:txBody>
      </p:sp>
      <p:sp>
        <p:nvSpPr>
          <p:cNvPr id="9" name="object 9"/>
          <p:cNvSpPr txBox="1"/>
          <p:nvPr/>
        </p:nvSpPr>
        <p:spPr>
          <a:xfrm>
            <a:off x="2193480" y="812279"/>
            <a:ext cx="478790"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7 8 9 10 11</a:t>
            </a:r>
            <a:r>
              <a:rPr sz="300" spc="100" dirty="0">
                <a:latin typeface="Arial"/>
                <a:cs typeface="Arial"/>
              </a:rPr>
              <a:t> </a:t>
            </a:r>
            <a:r>
              <a:rPr sz="300" spc="10" dirty="0">
                <a:latin typeface="Arial"/>
                <a:cs typeface="Arial"/>
              </a:rPr>
              <a:t>12</a:t>
            </a:r>
            <a:endParaRPr sz="300">
              <a:latin typeface="Arial"/>
              <a:cs typeface="Arial"/>
            </a:endParaRPr>
          </a:p>
        </p:txBody>
      </p:sp>
      <p:sp>
        <p:nvSpPr>
          <p:cNvPr id="10" name="object 10"/>
          <p:cNvSpPr txBox="1"/>
          <p:nvPr/>
        </p:nvSpPr>
        <p:spPr>
          <a:xfrm>
            <a:off x="3299787" y="812279"/>
            <a:ext cx="9334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138</a:t>
            </a:r>
            <a:endParaRPr sz="300">
              <a:latin typeface="Arial"/>
              <a:cs typeface="Arial"/>
            </a:endParaRPr>
          </a:p>
        </p:txBody>
      </p:sp>
      <p:sp>
        <p:nvSpPr>
          <p:cNvPr id="11" name="object 11"/>
          <p:cNvSpPr txBox="1"/>
          <p:nvPr/>
        </p:nvSpPr>
        <p:spPr>
          <a:xfrm>
            <a:off x="3500147" y="812279"/>
            <a:ext cx="9334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140</a:t>
            </a:r>
            <a:endParaRPr sz="300">
              <a:latin typeface="Arial"/>
              <a:cs typeface="Arial"/>
            </a:endParaRPr>
          </a:p>
        </p:txBody>
      </p:sp>
      <p:sp>
        <p:nvSpPr>
          <p:cNvPr id="12" name="object 12"/>
          <p:cNvSpPr txBox="1"/>
          <p:nvPr/>
        </p:nvSpPr>
        <p:spPr>
          <a:xfrm>
            <a:off x="3700508" y="812279"/>
            <a:ext cx="9334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142</a:t>
            </a:r>
            <a:endParaRPr sz="300">
              <a:latin typeface="Arial"/>
              <a:cs typeface="Arial"/>
            </a:endParaRPr>
          </a:p>
        </p:txBody>
      </p:sp>
      <p:sp>
        <p:nvSpPr>
          <p:cNvPr id="13" name="object 13"/>
          <p:cNvSpPr txBox="1"/>
          <p:nvPr/>
        </p:nvSpPr>
        <p:spPr>
          <a:xfrm>
            <a:off x="3843161" y="1139686"/>
            <a:ext cx="71120" cy="127635"/>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214.0</a:t>
            </a:r>
            <a:endParaRPr sz="300">
              <a:latin typeface="Arial"/>
              <a:cs typeface="Arial"/>
            </a:endParaRPr>
          </a:p>
        </p:txBody>
      </p:sp>
      <p:sp>
        <p:nvSpPr>
          <p:cNvPr id="14" name="object 14"/>
          <p:cNvSpPr txBox="1"/>
          <p:nvPr/>
        </p:nvSpPr>
        <p:spPr>
          <a:xfrm>
            <a:off x="3843161" y="964918"/>
            <a:ext cx="71120" cy="127635"/>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215.5</a:t>
            </a:r>
            <a:endParaRPr sz="300">
              <a:latin typeface="Arial"/>
              <a:cs typeface="Arial"/>
            </a:endParaRPr>
          </a:p>
        </p:txBody>
      </p:sp>
      <p:sp>
        <p:nvSpPr>
          <p:cNvPr id="15" name="object 15"/>
          <p:cNvSpPr txBox="1"/>
          <p:nvPr/>
        </p:nvSpPr>
        <p:spPr>
          <a:xfrm>
            <a:off x="470002" y="1234626"/>
            <a:ext cx="71120" cy="419100"/>
          </a:xfrm>
          <a:prstGeom prst="rect">
            <a:avLst/>
          </a:prstGeom>
        </p:spPr>
        <p:txBody>
          <a:bodyPr vert="vert270" wrap="square" lIns="0" tIns="11430" rIns="0" bIns="0" rtlCol="0">
            <a:spAutoFit/>
          </a:bodyPr>
          <a:lstStyle/>
          <a:p>
            <a:pPr marL="12700">
              <a:lnSpc>
                <a:spcPct val="100000"/>
              </a:lnSpc>
              <a:spcBef>
                <a:spcPts val="90"/>
              </a:spcBef>
            </a:pPr>
            <a:r>
              <a:rPr sz="300" spc="10" dirty="0">
                <a:latin typeface="Arial"/>
                <a:cs typeface="Arial"/>
              </a:rPr>
              <a:t>129.0 130.0</a:t>
            </a:r>
            <a:r>
              <a:rPr sz="300" spc="50" dirty="0">
                <a:latin typeface="Arial"/>
                <a:cs typeface="Arial"/>
              </a:rPr>
              <a:t> </a:t>
            </a:r>
            <a:r>
              <a:rPr sz="300" spc="10" dirty="0">
                <a:latin typeface="Arial"/>
                <a:cs typeface="Arial"/>
              </a:rPr>
              <a:t>131.0</a:t>
            </a:r>
            <a:endParaRPr sz="300">
              <a:latin typeface="Arial"/>
              <a:cs typeface="Arial"/>
            </a:endParaRPr>
          </a:p>
        </p:txBody>
      </p:sp>
      <p:sp>
        <p:nvSpPr>
          <p:cNvPr id="16" name="object 16"/>
          <p:cNvSpPr txBox="1"/>
          <p:nvPr/>
        </p:nvSpPr>
        <p:spPr>
          <a:xfrm>
            <a:off x="1298777" y="1373929"/>
            <a:ext cx="147955"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H_l</a:t>
            </a:r>
            <a:endParaRPr sz="650">
              <a:latin typeface="Arial"/>
              <a:cs typeface="Arial"/>
            </a:endParaRPr>
          </a:p>
        </p:txBody>
      </p:sp>
      <p:sp>
        <p:nvSpPr>
          <p:cNvPr id="17" name="object 17"/>
          <p:cNvSpPr txBox="1"/>
          <p:nvPr/>
        </p:nvSpPr>
        <p:spPr>
          <a:xfrm>
            <a:off x="1840330" y="1736847"/>
            <a:ext cx="156845"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H_r</a:t>
            </a:r>
            <a:endParaRPr sz="650">
              <a:latin typeface="Arial"/>
              <a:cs typeface="Arial"/>
            </a:endParaRPr>
          </a:p>
        </p:txBody>
      </p:sp>
      <p:sp>
        <p:nvSpPr>
          <p:cNvPr id="18" name="object 18"/>
          <p:cNvSpPr txBox="1"/>
          <p:nvPr/>
        </p:nvSpPr>
        <p:spPr>
          <a:xfrm>
            <a:off x="3843161" y="1611434"/>
            <a:ext cx="71120" cy="405130"/>
          </a:xfrm>
          <a:prstGeom prst="rect">
            <a:avLst/>
          </a:prstGeom>
        </p:spPr>
        <p:txBody>
          <a:bodyPr vert="vert270" wrap="square" lIns="0" tIns="11430" rIns="0" bIns="0" rtlCol="0">
            <a:spAutoFit/>
          </a:bodyPr>
          <a:lstStyle/>
          <a:p>
            <a:pPr marL="12700">
              <a:lnSpc>
                <a:spcPct val="100000"/>
              </a:lnSpc>
              <a:spcBef>
                <a:spcPts val="90"/>
              </a:spcBef>
            </a:pPr>
            <a:r>
              <a:rPr sz="300" spc="10" dirty="0">
                <a:latin typeface="Arial"/>
                <a:cs typeface="Arial"/>
              </a:rPr>
              <a:t>129.0 130.0</a:t>
            </a:r>
            <a:r>
              <a:rPr sz="300" spc="40" dirty="0">
                <a:latin typeface="Arial"/>
                <a:cs typeface="Arial"/>
              </a:rPr>
              <a:t> </a:t>
            </a:r>
            <a:r>
              <a:rPr sz="300" spc="10" dirty="0">
                <a:latin typeface="Arial"/>
                <a:cs typeface="Arial"/>
              </a:rPr>
              <a:t>131.0</a:t>
            </a:r>
            <a:endParaRPr sz="300">
              <a:latin typeface="Arial"/>
              <a:cs typeface="Arial"/>
            </a:endParaRPr>
          </a:p>
        </p:txBody>
      </p:sp>
      <p:sp>
        <p:nvSpPr>
          <p:cNvPr id="19" name="object 19"/>
          <p:cNvSpPr txBox="1"/>
          <p:nvPr/>
        </p:nvSpPr>
        <p:spPr>
          <a:xfrm>
            <a:off x="470002" y="2301911"/>
            <a:ext cx="71120" cy="48260"/>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7</a:t>
            </a:r>
            <a:endParaRPr sz="300">
              <a:latin typeface="Arial"/>
              <a:cs typeface="Arial"/>
            </a:endParaRPr>
          </a:p>
        </p:txBody>
      </p:sp>
      <p:sp>
        <p:nvSpPr>
          <p:cNvPr id="20" name="object 20"/>
          <p:cNvSpPr txBox="1"/>
          <p:nvPr/>
        </p:nvSpPr>
        <p:spPr>
          <a:xfrm>
            <a:off x="470002" y="2196032"/>
            <a:ext cx="71120" cy="48260"/>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9</a:t>
            </a:r>
            <a:endParaRPr sz="300">
              <a:latin typeface="Arial"/>
              <a:cs typeface="Arial"/>
            </a:endParaRPr>
          </a:p>
        </p:txBody>
      </p:sp>
      <p:sp>
        <p:nvSpPr>
          <p:cNvPr id="21" name="object 21"/>
          <p:cNvSpPr txBox="1"/>
          <p:nvPr/>
        </p:nvSpPr>
        <p:spPr>
          <a:xfrm>
            <a:off x="470002" y="2078760"/>
            <a:ext cx="71120" cy="71120"/>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11</a:t>
            </a:r>
            <a:endParaRPr sz="300">
              <a:latin typeface="Arial"/>
              <a:cs typeface="Arial"/>
            </a:endParaRPr>
          </a:p>
        </p:txBody>
      </p:sp>
      <p:sp>
        <p:nvSpPr>
          <p:cNvPr id="22" name="object 22"/>
          <p:cNvSpPr txBox="1"/>
          <p:nvPr/>
        </p:nvSpPr>
        <p:spPr>
          <a:xfrm>
            <a:off x="2356953" y="2099765"/>
            <a:ext cx="215900"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dist_l</a:t>
            </a:r>
            <a:endParaRPr sz="650">
              <a:latin typeface="Arial"/>
              <a:cs typeface="Arial"/>
            </a:endParaRPr>
          </a:p>
        </p:txBody>
      </p:sp>
      <p:sp>
        <p:nvSpPr>
          <p:cNvPr id="23" name="object 23"/>
          <p:cNvSpPr txBox="1"/>
          <p:nvPr/>
        </p:nvSpPr>
        <p:spPr>
          <a:xfrm>
            <a:off x="2866809" y="2459326"/>
            <a:ext cx="288290"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dist_up</a:t>
            </a:r>
            <a:endParaRPr sz="650">
              <a:latin typeface="Arial"/>
              <a:cs typeface="Arial"/>
            </a:endParaRPr>
          </a:p>
        </p:txBody>
      </p:sp>
      <p:sp>
        <p:nvSpPr>
          <p:cNvPr id="24" name="object 24"/>
          <p:cNvSpPr txBox="1"/>
          <p:nvPr/>
        </p:nvSpPr>
        <p:spPr>
          <a:xfrm>
            <a:off x="3843161" y="2433996"/>
            <a:ext cx="71120" cy="249554"/>
          </a:xfrm>
          <a:prstGeom prst="rect">
            <a:avLst/>
          </a:prstGeom>
        </p:spPr>
        <p:txBody>
          <a:bodyPr vert="vert270" wrap="square" lIns="0" tIns="11430" rIns="0" bIns="0" rtlCol="0">
            <a:spAutoFit/>
          </a:bodyPr>
          <a:lstStyle/>
          <a:p>
            <a:pPr marL="12700">
              <a:lnSpc>
                <a:spcPct val="100000"/>
              </a:lnSpc>
              <a:spcBef>
                <a:spcPts val="90"/>
              </a:spcBef>
            </a:pPr>
            <a:r>
              <a:rPr sz="300" spc="10" dirty="0">
                <a:latin typeface="Arial"/>
                <a:cs typeface="Arial"/>
              </a:rPr>
              <a:t>8 9</a:t>
            </a:r>
            <a:r>
              <a:rPr sz="300" spc="30" dirty="0">
                <a:latin typeface="Arial"/>
                <a:cs typeface="Arial"/>
              </a:rPr>
              <a:t> </a:t>
            </a:r>
            <a:r>
              <a:rPr sz="300" spc="10" dirty="0">
                <a:latin typeface="Arial"/>
                <a:cs typeface="Arial"/>
              </a:rPr>
              <a:t>11</a:t>
            </a:r>
            <a:endParaRPr sz="300">
              <a:latin typeface="Arial"/>
              <a:cs typeface="Arial"/>
            </a:endParaRPr>
          </a:p>
        </p:txBody>
      </p:sp>
      <p:sp>
        <p:nvSpPr>
          <p:cNvPr id="25" name="object 25"/>
          <p:cNvSpPr txBox="1"/>
          <p:nvPr/>
        </p:nvSpPr>
        <p:spPr>
          <a:xfrm>
            <a:off x="470002" y="2728588"/>
            <a:ext cx="71120" cy="346710"/>
          </a:xfrm>
          <a:prstGeom prst="rect">
            <a:avLst/>
          </a:prstGeom>
        </p:spPr>
        <p:txBody>
          <a:bodyPr vert="vert270" wrap="square" lIns="0" tIns="11430" rIns="0" bIns="0" rtlCol="0">
            <a:spAutoFit/>
          </a:bodyPr>
          <a:lstStyle/>
          <a:p>
            <a:pPr marL="12700">
              <a:lnSpc>
                <a:spcPct val="100000"/>
              </a:lnSpc>
              <a:spcBef>
                <a:spcPts val="90"/>
              </a:spcBef>
            </a:pPr>
            <a:r>
              <a:rPr sz="300" spc="10" dirty="0">
                <a:latin typeface="Arial"/>
                <a:cs typeface="Arial"/>
              </a:rPr>
              <a:t>138 140 142</a:t>
            </a:r>
            <a:endParaRPr sz="300">
              <a:latin typeface="Arial"/>
              <a:cs typeface="Arial"/>
            </a:endParaRPr>
          </a:p>
        </p:txBody>
      </p:sp>
      <p:sp>
        <p:nvSpPr>
          <p:cNvPr id="26" name="object 26"/>
          <p:cNvSpPr txBox="1"/>
          <p:nvPr/>
        </p:nvSpPr>
        <p:spPr>
          <a:xfrm>
            <a:off x="3460411" y="2821684"/>
            <a:ext cx="193040"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Diag</a:t>
            </a:r>
            <a:endParaRPr sz="650">
              <a:latin typeface="Arial"/>
              <a:cs typeface="Arial"/>
            </a:endParaRPr>
          </a:p>
        </p:txBody>
      </p:sp>
    </p:spTree>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3</a:t>
            </a:fld>
            <a:endParaRPr spc="-20" dirty="0"/>
          </a:p>
        </p:txBody>
      </p:sp>
      <p:sp>
        <p:nvSpPr>
          <p:cNvPr id="2" name="object 2"/>
          <p:cNvSpPr txBox="1">
            <a:spLocks noGrp="1"/>
          </p:cNvSpPr>
          <p:nvPr>
            <p:ph type="title"/>
          </p:nvPr>
        </p:nvSpPr>
        <p:spPr>
          <a:xfrm>
            <a:off x="95300" y="74546"/>
            <a:ext cx="1791970" cy="244475"/>
          </a:xfrm>
          <a:prstGeom prst="rect">
            <a:avLst/>
          </a:prstGeom>
        </p:spPr>
        <p:txBody>
          <a:bodyPr vert="horz" wrap="square" lIns="0" tIns="17145" rIns="0" bIns="0" rtlCol="0">
            <a:spAutoFit/>
          </a:bodyPr>
          <a:lstStyle/>
          <a:p>
            <a:pPr marL="12700">
              <a:lnSpc>
                <a:spcPct val="100000"/>
              </a:lnSpc>
              <a:spcBef>
                <a:spcPts val="135"/>
              </a:spcBef>
            </a:pPr>
            <a:r>
              <a:rPr spc="-25" dirty="0"/>
              <a:t>Основные</a:t>
            </a:r>
            <a:r>
              <a:rPr spc="90" dirty="0"/>
              <a:t> </a:t>
            </a:r>
            <a:r>
              <a:rPr spc="-30" dirty="0"/>
              <a:t>направления</a:t>
            </a:r>
          </a:p>
        </p:txBody>
      </p:sp>
      <p:sp>
        <p:nvSpPr>
          <p:cNvPr id="3" name="object 3"/>
          <p:cNvSpPr txBox="1"/>
          <p:nvPr/>
        </p:nvSpPr>
        <p:spPr>
          <a:xfrm>
            <a:off x="476389" y="1067408"/>
            <a:ext cx="3441700" cy="1052195"/>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15" dirty="0">
                <a:latin typeface="Calibri"/>
                <a:cs typeface="Calibri"/>
              </a:rPr>
              <a:t>Прогнозирование</a:t>
            </a:r>
            <a:r>
              <a:rPr sz="1100" spc="-5" dirty="0">
                <a:latin typeface="Calibri"/>
                <a:cs typeface="Calibri"/>
              </a:rPr>
              <a:t> </a:t>
            </a:r>
            <a:r>
              <a:rPr sz="1100" dirty="0">
                <a:latin typeface="Calibri"/>
                <a:cs typeface="Calibri"/>
              </a:rPr>
              <a:t>(prediction)</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25" dirty="0">
                <a:latin typeface="Calibri"/>
                <a:cs typeface="Calibri"/>
              </a:rPr>
              <a:t>Обнаружение </a:t>
            </a:r>
            <a:r>
              <a:rPr sz="1100" spc="10" dirty="0">
                <a:latin typeface="Calibri"/>
                <a:cs typeface="Calibri"/>
              </a:rPr>
              <a:t>структуры </a:t>
            </a:r>
            <a:r>
              <a:rPr sz="1100" dirty="0">
                <a:latin typeface="Calibri"/>
                <a:cs typeface="Calibri"/>
              </a:rPr>
              <a:t>(structure</a:t>
            </a:r>
            <a:r>
              <a:rPr sz="1100" spc="-100" dirty="0">
                <a:latin typeface="Calibri"/>
                <a:cs typeface="Calibri"/>
              </a:rPr>
              <a:t> </a:t>
            </a:r>
            <a:r>
              <a:rPr sz="1100" spc="-10" dirty="0">
                <a:latin typeface="Calibri"/>
                <a:cs typeface="Calibri"/>
              </a:rPr>
              <a:t>discovery)</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10" dirty="0">
                <a:latin typeface="Calibri"/>
                <a:cs typeface="Calibri"/>
              </a:rPr>
              <a:t>Выявление  </a:t>
            </a:r>
            <a:r>
              <a:rPr sz="1100" spc="-15" dirty="0">
                <a:latin typeface="Calibri"/>
                <a:cs typeface="Calibri"/>
              </a:rPr>
              <a:t>взаимоотношений  </a:t>
            </a:r>
            <a:r>
              <a:rPr sz="1100" spc="-10" dirty="0">
                <a:latin typeface="Calibri"/>
                <a:cs typeface="Calibri"/>
              </a:rPr>
              <a:t>(relationship</a:t>
            </a:r>
            <a:r>
              <a:rPr sz="1100" spc="-40" dirty="0">
                <a:latin typeface="Calibri"/>
                <a:cs typeface="Calibri"/>
              </a:rPr>
              <a:t> </a:t>
            </a:r>
            <a:r>
              <a:rPr sz="1100" dirty="0">
                <a:latin typeface="Calibri"/>
                <a:cs typeface="Calibri"/>
              </a:rPr>
              <a:t>mining)</a:t>
            </a:r>
            <a:endParaRPr sz="1100">
              <a:latin typeface="Calibri"/>
              <a:cs typeface="Calibri"/>
            </a:endParaRPr>
          </a:p>
          <a:p>
            <a:pPr marL="300355">
              <a:lnSpc>
                <a:spcPts val="1200"/>
              </a:lnSpc>
              <a:spcBef>
                <a:spcPts val="475"/>
              </a:spcBef>
            </a:pPr>
            <a:r>
              <a:rPr sz="900" spc="-97" baseline="13888" dirty="0">
                <a:solidFill>
                  <a:srgbClr val="3333B2"/>
                </a:solidFill>
                <a:latin typeface="Arial"/>
                <a:cs typeface="Arial"/>
              </a:rPr>
              <a:t>►     </a:t>
            </a:r>
            <a:r>
              <a:rPr sz="1000" spc="-5" dirty="0">
                <a:latin typeface="Calibri"/>
                <a:cs typeface="Calibri"/>
              </a:rPr>
              <a:t>поиск  </a:t>
            </a:r>
            <a:r>
              <a:rPr sz="1000" spc="15" dirty="0">
                <a:latin typeface="Calibri"/>
                <a:cs typeface="Calibri"/>
              </a:rPr>
              <a:t>связующих </a:t>
            </a:r>
            <a:r>
              <a:rPr sz="1000" spc="-10" dirty="0">
                <a:latin typeface="Calibri"/>
                <a:cs typeface="Calibri"/>
              </a:rPr>
              <a:t>правил  </a:t>
            </a:r>
            <a:r>
              <a:rPr sz="1000" spc="5" dirty="0">
                <a:latin typeface="Calibri"/>
                <a:cs typeface="Calibri"/>
              </a:rPr>
              <a:t>(association </a:t>
            </a:r>
            <a:r>
              <a:rPr sz="1000" spc="-20" dirty="0">
                <a:latin typeface="Calibri"/>
                <a:cs typeface="Calibri"/>
              </a:rPr>
              <a:t>rule</a:t>
            </a:r>
            <a:r>
              <a:rPr sz="1000" spc="70" dirty="0">
                <a:latin typeface="Calibri"/>
                <a:cs typeface="Calibri"/>
              </a:rPr>
              <a:t> </a:t>
            </a:r>
            <a:r>
              <a:rPr sz="1000" spc="10" dirty="0">
                <a:latin typeface="Calibri"/>
                <a:cs typeface="Calibri"/>
              </a:rPr>
              <a:t>mining)</a:t>
            </a:r>
            <a:endParaRPr sz="1000">
              <a:latin typeface="Calibri"/>
              <a:cs typeface="Calibri"/>
            </a:endParaRPr>
          </a:p>
          <a:p>
            <a:pPr marL="437515" marR="5080" indent="-137160">
              <a:lnSpc>
                <a:spcPts val="1200"/>
              </a:lnSpc>
              <a:spcBef>
                <a:spcPts val="35"/>
              </a:spcBef>
            </a:pPr>
            <a:r>
              <a:rPr sz="900" spc="-97" baseline="13888" dirty="0">
                <a:solidFill>
                  <a:srgbClr val="3333B2"/>
                </a:solidFill>
                <a:latin typeface="Arial"/>
                <a:cs typeface="Arial"/>
              </a:rPr>
              <a:t>► </a:t>
            </a:r>
            <a:r>
              <a:rPr sz="1000" spc="-5" dirty="0">
                <a:latin typeface="Calibri"/>
                <a:cs typeface="Calibri"/>
              </a:rPr>
              <a:t>поиск </a:t>
            </a:r>
            <a:r>
              <a:rPr sz="1000" spc="-10" dirty="0">
                <a:latin typeface="Calibri"/>
                <a:cs typeface="Calibri"/>
              </a:rPr>
              <a:t>последовательных шаблонов (sequential </a:t>
            </a:r>
            <a:r>
              <a:rPr sz="1000" spc="-5" dirty="0">
                <a:latin typeface="Calibri"/>
                <a:cs typeface="Calibri"/>
              </a:rPr>
              <a:t>pattern  </a:t>
            </a:r>
            <a:r>
              <a:rPr sz="1000" spc="10" dirty="0">
                <a:latin typeface="Calibri"/>
                <a:cs typeface="Calibri"/>
              </a:rPr>
              <a:t>mining)</a:t>
            </a:r>
            <a:endParaRPr sz="1000">
              <a:latin typeface="Calibri"/>
              <a:cs typeface="Calibri"/>
            </a:endParaRPr>
          </a:p>
        </p:txBody>
      </p:sp>
    </p:spTree>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277235" cy="244475"/>
          </a:xfrm>
          <a:prstGeom prst="rect">
            <a:avLst/>
          </a:prstGeom>
        </p:spPr>
        <p:txBody>
          <a:bodyPr vert="horz" wrap="square" lIns="0" tIns="17145" rIns="0" bIns="0" rtlCol="0">
            <a:spAutoFit/>
          </a:bodyPr>
          <a:lstStyle/>
          <a:p>
            <a:pPr marL="12700">
              <a:lnSpc>
                <a:spcPct val="100000"/>
              </a:lnSpc>
              <a:spcBef>
                <a:spcPts val="135"/>
              </a:spcBef>
            </a:pPr>
            <a:r>
              <a:rPr spc="-10" dirty="0"/>
              <a:t>Матрица </a:t>
            </a:r>
            <a:r>
              <a:rPr spc="-20" dirty="0"/>
              <a:t>диаграмм рассеивания:</a:t>
            </a:r>
            <a:r>
              <a:rPr spc="-40" dirty="0"/>
              <a:t> </a:t>
            </a:r>
            <a:r>
              <a:rPr spc="-35" dirty="0"/>
              <a:t>маркеры</a:t>
            </a:r>
          </a:p>
        </p:txBody>
      </p:sp>
      <p:sp>
        <p:nvSpPr>
          <p:cNvPr id="3" name="object 3"/>
          <p:cNvSpPr txBox="1"/>
          <p:nvPr/>
        </p:nvSpPr>
        <p:spPr>
          <a:xfrm>
            <a:off x="322046" y="37672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20" dirty="0">
                <a:solidFill>
                  <a:srgbClr val="214987"/>
                </a:solidFill>
                <a:latin typeface="Times New Roman"/>
                <a:cs typeface="Times New Roman"/>
              </a:rPr>
              <a:t>pairs</a:t>
            </a:r>
            <a:r>
              <a:rPr sz="1100" spc="120" dirty="0">
                <a:latin typeface="Times New Roman"/>
                <a:cs typeface="Times New Roman"/>
              </a:rPr>
              <a:t>(swiss</a:t>
            </a:r>
            <a:r>
              <a:rPr sz="1100" spc="120" dirty="0">
                <a:solidFill>
                  <a:srgbClr val="0000CE"/>
                </a:solidFill>
                <a:latin typeface="Times New Roman"/>
                <a:cs typeface="Times New Roman"/>
              </a:rPr>
              <a:t>.01</a:t>
            </a:r>
            <a:r>
              <a:rPr sz="1100" spc="120" dirty="0">
                <a:latin typeface="Times New Roman"/>
                <a:cs typeface="Times New Roman"/>
              </a:rPr>
              <a:t>,</a:t>
            </a:r>
            <a:r>
              <a:rPr sz="1100" spc="285" dirty="0">
                <a:latin typeface="Times New Roman"/>
                <a:cs typeface="Times New Roman"/>
              </a:rPr>
              <a:t> </a:t>
            </a:r>
            <a:r>
              <a:rPr sz="1100" spc="70" dirty="0">
                <a:solidFill>
                  <a:srgbClr val="214987"/>
                </a:solidFill>
                <a:latin typeface="Times New Roman"/>
                <a:cs typeface="Times New Roman"/>
              </a:rPr>
              <a:t>pch=</a:t>
            </a:r>
            <a:r>
              <a:rPr sz="1100" spc="70" dirty="0">
                <a:latin typeface="Times New Roman"/>
                <a:cs typeface="Times New Roman"/>
              </a:rPr>
              <a:t>swiss</a:t>
            </a:r>
            <a:r>
              <a:rPr sz="1100" spc="70" dirty="0">
                <a:solidFill>
                  <a:srgbClr val="0000CE"/>
                </a:solidFill>
                <a:latin typeface="Times New Roman"/>
                <a:cs typeface="Times New Roman"/>
              </a:rPr>
              <a:t>.02</a:t>
            </a:r>
            <a:r>
              <a:rPr sz="1100" spc="70" dirty="0">
                <a:latin typeface="Times New Roman"/>
                <a:cs typeface="Times New Roman"/>
              </a:rPr>
              <a:t>$origin</a:t>
            </a:r>
            <a:r>
              <a:rPr sz="1100" spc="70" dirty="0">
                <a:solidFill>
                  <a:srgbClr val="0000CE"/>
                </a:solidFill>
                <a:latin typeface="Times New Roman"/>
                <a:cs typeface="Times New Roman"/>
              </a:rPr>
              <a:t>+1</a:t>
            </a:r>
            <a:r>
              <a:rPr sz="1100" spc="70" dirty="0">
                <a:latin typeface="Times New Roman"/>
                <a:cs typeface="Times New Roman"/>
              </a:rPr>
              <a:t>)</a:t>
            </a:r>
            <a:endParaRPr sz="1100">
              <a:latin typeface="Times New Roman"/>
              <a:cs typeface="Times New Roman"/>
            </a:endParaRPr>
          </a:p>
        </p:txBody>
      </p:sp>
      <p:sp>
        <p:nvSpPr>
          <p:cNvPr id="4" name="object 4"/>
          <p:cNvSpPr/>
          <p:nvPr/>
        </p:nvSpPr>
        <p:spPr>
          <a:xfrm>
            <a:off x="553435" y="899567"/>
            <a:ext cx="3276387" cy="2177406"/>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689301" y="1007145"/>
            <a:ext cx="274955"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Length</a:t>
            </a:r>
            <a:endParaRPr sz="650">
              <a:latin typeface="Arial"/>
              <a:cs typeface="Arial"/>
            </a:endParaRPr>
          </a:p>
        </p:txBody>
      </p:sp>
      <p:sp>
        <p:nvSpPr>
          <p:cNvPr id="27" name="object 27"/>
          <p:cNvSpPr txBox="1"/>
          <p:nvPr/>
        </p:nvSpPr>
        <p:spPr>
          <a:xfrm>
            <a:off x="569278" y="3090312"/>
            <a:ext cx="495934" cy="71120"/>
          </a:xfrm>
          <a:prstGeom prst="rect">
            <a:avLst/>
          </a:prstGeom>
        </p:spPr>
        <p:txBody>
          <a:bodyPr vert="horz" wrap="square" lIns="0" tIns="11430" rIns="0" bIns="0" rtlCol="0">
            <a:spAutoFit/>
          </a:bodyPr>
          <a:lstStyle/>
          <a:p>
            <a:pPr marL="12700">
              <a:lnSpc>
                <a:spcPct val="100000"/>
              </a:lnSpc>
              <a:spcBef>
                <a:spcPts val="90"/>
              </a:spcBef>
            </a:pPr>
            <a:r>
              <a:rPr sz="300" spc="10" dirty="0">
                <a:latin typeface="Arial"/>
                <a:cs typeface="Arial"/>
              </a:rPr>
              <a:t>214.0 215.0</a:t>
            </a:r>
            <a:r>
              <a:rPr sz="300" spc="90" dirty="0">
                <a:latin typeface="Arial"/>
                <a:cs typeface="Arial"/>
              </a:rPr>
              <a:t> </a:t>
            </a:r>
            <a:r>
              <a:rPr sz="300" spc="10" dirty="0">
                <a:latin typeface="Arial"/>
                <a:cs typeface="Arial"/>
              </a:rPr>
              <a:t>216.0</a:t>
            </a:r>
            <a:endParaRPr sz="300">
              <a:latin typeface="Arial"/>
              <a:cs typeface="Arial"/>
            </a:endParaRPr>
          </a:p>
        </p:txBody>
      </p:sp>
      <p:sp>
        <p:nvSpPr>
          <p:cNvPr id="28" name="object 28"/>
          <p:cNvSpPr txBox="1"/>
          <p:nvPr/>
        </p:nvSpPr>
        <p:spPr>
          <a:xfrm>
            <a:off x="1624554" y="3090312"/>
            <a:ext cx="566420" cy="71120"/>
          </a:xfrm>
          <a:prstGeom prst="rect">
            <a:avLst/>
          </a:prstGeom>
        </p:spPr>
        <p:txBody>
          <a:bodyPr vert="horz" wrap="square" lIns="0" tIns="11430" rIns="0" bIns="0" rtlCol="0">
            <a:spAutoFit/>
          </a:bodyPr>
          <a:lstStyle/>
          <a:p>
            <a:pPr marL="12700">
              <a:lnSpc>
                <a:spcPct val="100000"/>
              </a:lnSpc>
              <a:spcBef>
                <a:spcPts val="90"/>
              </a:spcBef>
            </a:pPr>
            <a:r>
              <a:rPr sz="300" spc="10" dirty="0">
                <a:latin typeface="Arial"/>
                <a:cs typeface="Arial"/>
              </a:rPr>
              <a:t>129.0 130.0</a:t>
            </a:r>
            <a:r>
              <a:rPr sz="300" spc="80" dirty="0">
                <a:latin typeface="Arial"/>
                <a:cs typeface="Arial"/>
              </a:rPr>
              <a:t> </a:t>
            </a:r>
            <a:r>
              <a:rPr sz="300" spc="10" dirty="0">
                <a:latin typeface="Arial"/>
                <a:cs typeface="Arial"/>
              </a:rPr>
              <a:t>131.0</a:t>
            </a:r>
            <a:endParaRPr sz="300">
              <a:latin typeface="Arial"/>
              <a:cs typeface="Arial"/>
            </a:endParaRPr>
          </a:p>
        </p:txBody>
      </p:sp>
      <p:sp>
        <p:nvSpPr>
          <p:cNvPr id="29" name="object 29"/>
          <p:cNvSpPr txBox="1"/>
          <p:nvPr/>
        </p:nvSpPr>
        <p:spPr>
          <a:xfrm>
            <a:off x="2786370" y="3090312"/>
            <a:ext cx="460375" cy="71120"/>
          </a:xfrm>
          <a:prstGeom prst="rect">
            <a:avLst/>
          </a:prstGeom>
        </p:spPr>
        <p:txBody>
          <a:bodyPr vert="horz" wrap="square" lIns="0" tIns="11430" rIns="0" bIns="0" rtlCol="0">
            <a:spAutoFit/>
          </a:bodyPr>
          <a:lstStyle/>
          <a:p>
            <a:pPr marL="12700">
              <a:lnSpc>
                <a:spcPct val="100000"/>
              </a:lnSpc>
              <a:spcBef>
                <a:spcPts val="90"/>
              </a:spcBef>
            </a:pPr>
            <a:r>
              <a:rPr sz="300" spc="10" dirty="0">
                <a:latin typeface="Arial"/>
                <a:cs typeface="Arial"/>
              </a:rPr>
              <a:t>8 9 10 11</a:t>
            </a:r>
            <a:r>
              <a:rPr sz="300" spc="50" dirty="0">
                <a:latin typeface="Arial"/>
                <a:cs typeface="Arial"/>
              </a:rPr>
              <a:t> </a:t>
            </a:r>
            <a:r>
              <a:rPr sz="300" spc="10" dirty="0">
                <a:latin typeface="Arial"/>
                <a:cs typeface="Arial"/>
              </a:rPr>
              <a:t>12</a:t>
            </a:r>
            <a:endParaRPr sz="300">
              <a:latin typeface="Arial"/>
              <a:cs typeface="Arial"/>
            </a:endParaRPr>
          </a:p>
        </p:txBody>
      </p:sp>
      <p:sp>
        <p:nvSpPr>
          <p:cNvPr id="30" name="object 30"/>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19</a:t>
            </a:r>
          </a:p>
        </p:txBody>
      </p:sp>
      <p:sp>
        <p:nvSpPr>
          <p:cNvPr id="6" name="object 6"/>
          <p:cNvSpPr txBox="1"/>
          <p:nvPr/>
        </p:nvSpPr>
        <p:spPr>
          <a:xfrm>
            <a:off x="1078472" y="812279"/>
            <a:ext cx="12763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129.0</a:t>
            </a:r>
            <a:endParaRPr sz="300">
              <a:latin typeface="Arial"/>
              <a:cs typeface="Arial"/>
            </a:endParaRPr>
          </a:p>
        </p:txBody>
      </p:sp>
      <p:sp>
        <p:nvSpPr>
          <p:cNvPr id="7" name="object 7"/>
          <p:cNvSpPr txBox="1"/>
          <p:nvPr/>
        </p:nvSpPr>
        <p:spPr>
          <a:xfrm>
            <a:off x="1308902" y="812279"/>
            <a:ext cx="12763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130.0</a:t>
            </a:r>
            <a:endParaRPr sz="300">
              <a:latin typeface="Arial"/>
              <a:cs typeface="Arial"/>
            </a:endParaRPr>
          </a:p>
        </p:txBody>
      </p:sp>
      <p:sp>
        <p:nvSpPr>
          <p:cNvPr id="8" name="object 8"/>
          <p:cNvSpPr txBox="1"/>
          <p:nvPr/>
        </p:nvSpPr>
        <p:spPr>
          <a:xfrm>
            <a:off x="1539332" y="812279"/>
            <a:ext cx="12763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131.0</a:t>
            </a:r>
            <a:endParaRPr sz="300">
              <a:latin typeface="Arial"/>
              <a:cs typeface="Arial"/>
            </a:endParaRPr>
          </a:p>
        </p:txBody>
      </p:sp>
      <p:sp>
        <p:nvSpPr>
          <p:cNvPr id="9" name="object 9"/>
          <p:cNvSpPr txBox="1"/>
          <p:nvPr/>
        </p:nvSpPr>
        <p:spPr>
          <a:xfrm>
            <a:off x="2193480" y="812279"/>
            <a:ext cx="478790"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7 8 9 10 11</a:t>
            </a:r>
            <a:r>
              <a:rPr sz="300" spc="100" dirty="0">
                <a:latin typeface="Arial"/>
                <a:cs typeface="Arial"/>
              </a:rPr>
              <a:t> </a:t>
            </a:r>
            <a:r>
              <a:rPr sz="300" spc="10" dirty="0">
                <a:latin typeface="Arial"/>
                <a:cs typeface="Arial"/>
              </a:rPr>
              <a:t>12</a:t>
            </a:r>
            <a:endParaRPr sz="300">
              <a:latin typeface="Arial"/>
              <a:cs typeface="Arial"/>
            </a:endParaRPr>
          </a:p>
        </p:txBody>
      </p:sp>
      <p:sp>
        <p:nvSpPr>
          <p:cNvPr id="10" name="object 10"/>
          <p:cNvSpPr txBox="1"/>
          <p:nvPr/>
        </p:nvSpPr>
        <p:spPr>
          <a:xfrm>
            <a:off x="3299787" y="812279"/>
            <a:ext cx="9334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138</a:t>
            </a:r>
            <a:endParaRPr sz="300">
              <a:latin typeface="Arial"/>
              <a:cs typeface="Arial"/>
            </a:endParaRPr>
          </a:p>
        </p:txBody>
      </p:sp>
      <p:sp>
        <p:nvSpPr>
          <p:cNvPr id="11" name="object 11"/>
          <p:cNvSpPr txBox="1"/>
          <p:nvPr/>
        </p:nvSpPr>
        <p:spPr>
          <a:xfrm>
            <a:off x="3500147" y="812279"/>
            <a:ext cx="9334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140</a:t>
            </a:r>
            <a:endParaRPr sz="300">
              <a:latin typeface="Arial"/>
              <a:cs typeface="Arial"/>
            </a:endParaRPr>
          </a:p>
        </p:txBody>
      </p:sp>
      <p:sp>
        <p:nvSpPr>
          <p:cNvPr id="12" name="object 12"/>
          <p:cNvSpPr txBox="1"/>
          <p:nvPr/>
        </p:nvSpPr>
        <p:spPr>
          <a:xfrm>
            <a:off x="3700508" y="812279"/>
            <a:ext cx="93345" cy="74295"/>
          </a:xfrm>
          <a:prstGeom prst="rect">
            <a:avLst/>
          </a:prstGeom>
        </p:spPr>
        <p:txBody>
          <a:bodyPr vert="horz" wrap="square" lIns="0" tIns="15240" rIns="0" bIns="0" rtlCol="0">
            <a:spAutoFit/>
          </a:bodyPr>
          <a:lstStyle/>
          <a:p>
            <a:pPr marL="12700">
              <a:lnSpc>
                <a:spcPct val="100000"/>
              </a:lnSpc>
              <a:spcBef>
                <a:spcPts val="120"/>
              </a:spcBef>
            </a:pPr>
            <a:r>
              <a:rPr sz="300" spc="10" dirty="0">
                <a:latin typeface="Arial"/>
                <a:cs typeface="Arial"/>
              </a:rPr>
              <a:t>142</a:t>
            </a:r>
            <a:endParaRPr sz="300">
              <a:latin typeface="Arial"/>
              <a:cs typeface="Arial"/>
            </a:endParaRPr>
          </a:p>
        </p:txBody>
      </p:sp>
      <p:sp>
        <p:nvSpPr>
          <p:cNvPr id="13" name="object 13"/>
          <p:cNvSpPr txBox="1"/>
          <p:nvPr/>
        </p:nvSpPr>
        <p:spPr>
          <a:xfrm>
            <a:off x="3843161" y="1139686"/>
            <a:ext cx="71120" cy="127635"/>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214.0</a:t>
            </a:r>
            <a:endParaRPr sz="300">
              <a:latin typeface="Arial"/>
              <a:cs typeface="Arial"/>
            </a:endParaRPr>
          </a:p>
        </p:txBody>
      </p:sp>
      <p:sp>
        <p:nvSpPr>
          <p:cNvPr id="14" name="object 14"/>
          <p:cNvSpPr txBox="1"/>
          <p:nvPr/>
        </p:nvSpPr>
        <p:spPr>
          <a:xfrm>
            <a:off x="3843161" y="964918"/>
            <a:ext cx="71120" cy="127635"/>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215.5</a:t>
            </a:r>
            <a:endParaRPr sz="300">
              <a:latin typeface="Arial"/>
              <a:cs typeface="Arial"/>
            </a:endParaRPr>
          </a:p>
        </p:txBody>
      </p:sp>
      <p:sp>
        <p:nvSpPr>
          <p:cNvPr id="15" name="object 15"/>
          <p:cNvSpPr txBox="1"/>
          <p:nvPr/>
        </p:nvSpPr>
        <p:spPr>
          <a:xfrm>
            <a:off x="470002" y="1234626"/>
            <a:ext cx="71120" cy="419100"/>
          </a:xfrm>
          <a:prstGeom prst="rect">
            <a:avLst/>
          </a:prstGeom>
        </p:spPr>
        <p:txBody>
          <a:bodyPr vert="vert270" wrap="square" lIns="0" tIns="11430" rIns="0" bIns="0" rtlCol="0">
            <a:spAutoFit/>
          </a:bodyPr>
          <a:lstStyle/>
          <a:p>
            <a:pPr marL="12700">
              <a:lnSpc>
                <a:spcPct val="100000"/>
              </a:lnSpc>
              <a:spcBef>
                <a:spcPts val="90"/>
              </a:spcBef>
            </a:pPr>
            <a:r>
              <a:rPr sz="300" spc="10" dirty="0">
                <a:latin typeface="Arial"/>
                <a:cs typeface="Arial"/>
              </a:rPr>
              <a:t>129.0 130.0</a:t>
            </a:r>
            <a:r>
              <a:rPr sz="300" spc="50" dirty="0">
                <a:latin typeface="Arial"/>
                <a:cs typeface="Arial"/>
              </a:rPr>
              <a:t> </a:t>
            </a:r>
            <a:r>
              <a:rPr sz="300" spc="10" dirty="0">
                <a:latin typeface="Arial"/>
                <a:cs typeface="Arial"/>
              </a:rPr>
              <a:t>131.0</a:t>
            </a:r>
            <a:endParaRPr sz="300">
              <a:latin typeface="Arial"/>
              <a:cs typeface="Arial"/>
            </a:endParaRPr>
          </a:p>
        </p:txBody>
      </p:sp>
      <p:sp>
        <p:nvSpPr>
          <p:cNvPr id="16" name="object 16"/>
          <p:cNvSpPr txBox="1"/>
          <p:nvPr/>
        </p:nvSpPr>
        <p:spPr>
          <a:xfrm>
            <a:off x="1298777" y="1373929"/>
            <a:ext cx="147955"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H_l</a:t>
            </a:r>
            <a:endParaRPr sz="650">
              <a:latin typeface="Arial"/>
              <a:cs typeface="Arial"/>
            </a:endParaRPr>
          </a:p>
        </p:txBody>
      </p:sp>
      <p:sp>
        <p:nvSpPr>
          <p:cNvPr id="17" name="object 17"/>
          <p:cNvSpPr txBox="1"/>
          <p:nvPr/>
        </p:nvSpPr>
        <p:spPr>
          <a:xfrm>
            <a:off x="1840330" y="1736847"/>
            <a:ext cx="156845"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H_r</a:t>
            </a:r>
            <a:endParaRPr sz="650">
              <a:latin typeface="Arial"/>
              <a:cs typeface="Arial"/>
            </a:endParaRPr>
          </a:p>
        </p:txBody>
      </p:sp>
      <p:sp>
        <p:nvSpPr>
          <p:cNvPr id="18" name="object 18"/>
          <p:cNvSpPr txBox="1"/>
          <p:nvPr/>
        </p:nvSpPr>
        <p:spPr>
          <a:xfrm>
            <a:off x="3843161" y="1611434"/>
            <a:ext cx="71120" cy="405130"/>
          </a:xfrm>
          <a:prstGeom prst="rect">
            <a:avLst/>
          </a:prstGeom>
        </p:spPr>
        <p:txBody>
          <a:bodyPr vert="vert270" wrap="square" lIns="0" tIns="11430" rIns="0" bIns="0" rtlCol="0">
            <a:spAutoFit/>
          </a:bodyPr>
          <a:lstStyle/>
          <a:p>
            <a:pPr marL="12700">
              <a:lnSpc>
                <a:spcPct val="100000"/>
              </a:lnSpc>
              <a:spcBef>
                <a:spcPts val="90"/>
              </a:spcBef>
            </a:pPr>
            <a:r>
              <a:rPr sz="300" spc="10" dirty="0">
                <a:latin typeface="Arial"/>
                <a:cs typeface="Arial"/>
              </a:rPr>
              <a:t>129.0 130.0</a:t>
            </a:r>
            <a:r>
              <a:rPr sz="300" spc="40" dirty="0">
                <a:latin typeface="Arial"/>
                <a:cs typeface="Arial"/>
              </a:rPr>
              <a:t> </a:t>
            </a:r>
            <a:r>
              <a:rPr sz="300" spc="10" dirty="0">
                <a:latin typeface="Arial"/>
                <a:cs typeface="Arial"/>
              </a:rPr>
              <a:t>131.0</a:t>
            </a:r>
            <a:endParaRPr sz="300">
              <a:latin typeface="Arial"/>
              <a:cs typeface="Arial"/>
            </a:endParaRPr>
          </a:p>
        </p:txBody>
      </p:sp>
      <p:sp>
        <p:nvSpPr>
          <p:cNvPr id="19" name="object 19"/>
          <p:cNvSpPr txBox="1"/>
          <p:nvPr/>
        </p:nvSpPr>
        <p:spPr>
          <a:xfrm>
            <a:off x="470002" y="2301911"/>
            <a:ext cx="71120" cy="48260"/>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7</a:t>
            </a:r>
            <a:endParaRPr sz="300">
              <a:latin typeface="Arial"/>
              <a:cs typeface="Arial"/>
            </a:endParaRPr>
          </a:p>
        </p:txBody>
      </p:sp>
      <p:sp>
        <p:nvSpPr>
          <p:cNvPr id="20" name="object 20"/>
          <p:cNvSpPr txBox="1"/>
          <p:nvPr/>
        </p:nvSpPr>
        <p:spPr>
          <a:xfrm>
            <a:off x="470002" y="2196032"/>
            <a:ext cx="71120" cy="48260"/>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9</a:t>
            </a:r>
            <a:endParaRPr sz="300">
              <a:latin typeface="Arial"/>
              <a:cs typeface="Arial"/>
            </a:endParaRPr>
          </a:p>
        </p:txBody>
      </p:sp>
      <p:sp>
        <p:nvSpPr>
          <p:cNvPr id="21" name="object 21"/>
          <p:cNvSpPr txBox="1"/>
          <p:nvPr/>
        </p:nvSpPr>
        <p:spPr>
          <a:xfrm>
            <a:off x="470002" y="2078760"/>
            <a:ext cx="71120" cy="71120"/>
          </a:xfrm>
          <a:prstGeom prst="rect">
            <a:avLst/>
          </a:prstGeom>
        </p:spPr>
        <p:txBody>
          <a:bodyPr vert="vert270" wrap="square" lIns="0" tIns="11430" rIns="0" bIns="0" rtlCol="0">
            <a:spAutoFit/>
          </a:bodyPr>
          <a:lstStyle/>
          <a:p>
            <a:pPr marL="12700">
              <a:lnSpc>
                <a:spcPct val="100000"/>
              </a:lnSpc>
              <a:spcBef>
                <a:spcPts val="90"/>
              </a:spcBef>
            </a:pPr>
            <a:r>
              <a:rPr sz="300" dirty="0">
                <a:latin typeface="Arial"/>
                <a:cs typeface="Arial"/>
              </a:rPr>
              <a:t>11</a:t>
            </a:r>
            <a:endParaRPr sz="300">
              <a:latin typeface="Arial"/>
              <a:cs typeface="Arial"/>
            </a:endParaRPr>
          </a:p>
        </p:txBody>
      </p:sp>
      <p:sp>
        <p:nvSpPr>
          <p:cNvPr id="22" name="object 22"/>
          <p:cNvSpPr txBox="1"/>
          <p:nvPr/>
        </p:nvSpPr>
        <p:spPr>
          <a:xfrm>
            <a:off x="2356953" y="2099765"/>
            <a:ext cx="215900"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dist_l</a:t>
            </a:r>
            <a:endParaRPr sz="650">
              <a:latin typeface="Arial"/>
              <a:cs typeface="Arial"/>
            </a:endParaRPr>
          </a:p>
        </p:txBody>
      </p:sp>
      <p:sp>
        <p:nvSpPr>
          <p:cNvPr id="23" name="object 23"/>
          <p:cNvSpPr txBox="1"/>
          <p:nvPr/>
        </p:nvSpPr>
        <p:spPr>
          <a:xfrm>
            <a:off x="2866809" y="2459326"/>
            <a:ext cx="288290"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dist_up</a:t>
            </a:r>
            <a:endParaRPr sz="650">
              <a:latin typeface="Arial"/>
              <a:cs typeface="Arial"/>
            </a:endParaRPr>
          </a:p>
        </p:txBody>
      </p:sp>
      <p:sp>
        <p:nvSpPr>
          <p:cNvPr id="24" name="object 24"/>
          <p:cNvSpPr txBox="1"/>
          <p:nvPr/>
        </p:nvSpPr>
        <p:spPr>
          <a:xfrm>
            <a:off x="3843161" y="2433996"/>
            <a:ext cx="71120" cy="249554"/>
          </a:xfrm>
          <a:prstGeom prst="rect">
            <a:avLst/>
          </a:prstGeom>
        </p:spPr>
        <p:txBody>
          <a:bodyPr vert="vert270" wrap="square" lIns="0" tIns="11430" rIns="0" bIns="0" rtlCol="0">
            <a:spAutoFit/>
          </a:bodyPr>
          <a:lstStyle/>
          <a:p>
            <a:pPr marL="12700">
              <a:lnSpc>
                <a:spcPct val="100000"/>
              </a:lnSpc>
              <a:spcBef>
                <a:spcPts val="90"/>
              </a:spcBef>
            </a:pPr>
            <a:r>
              <a:rPr sz="300" spc="10" dirty="0">
                <a:latin typeface="Arial"/>
                <a:cs typeface="Arial"/>
              </a:rPr>
              <a:t>8 9</a:t>
            </a:r>
            <a:r>
              <a:rPr sz="300" spc="30" dirty="0">
                <a:latin typeface="Arial"/>
                <a:cs typeface="Arial"/>
              </a:rPr>
              <a:t> </a:t>
            </a:r>
            <a:r>
              <a:rPr sz="300" spc="10" dirty="0">
                <a:latin typeface="Arial"/>
                <a:cs typeface="Arial"/>
              </a:rPr>
              <a:t>11</a:t>
            </a:r>
            <a:endParaRPr sz="300">
              <a:latin typeface="Arial"/>
              <a:cs typeface="Arial"/>
            </a:endParaRPr>
          </a:p>
        </p:txBody>
      </p:sp>
      <p:sp>
        <p:nvSpPr>
          <p:cNvPr id="25" name="object 25"/>
          <p:cNvSpPr txBox="1"/>
          <p:nvPr/>
        </p:nvSpPr>
        <p:spPr>
          <a:xfrm>
            <a:off x="470002" y="2728588"/>
            <a:ext cx="71120" cy="346710"/>
          </a:xfrm>
          <a:prstGeom prst="rect">
            <a:avLst/>
          </a:prstGeom>
        </p:spPr>
        <p:txBody>
          <a:bodyPr vert="vert270" wrap="square" lIns="0" tIns="11430" rIns="0" bIns="0" rtlCol="0">
            <a:spAutoFit/>
          </a:bodyPr>
          <a:lstStyle/>
          <a:p>
            <a:pPr marL="12700">
              <a:lnSpc>
                <a:spcPct val="100000"/>
              </a:lnSpc>
              <a:spcBef>
                <a:spcPts val="90"/>
              </a:spcBef>
            </a:pPr>
            <a:r>
              <a:rPr sz="300" spc="10" dirty="0">
                <a:latin typeface="Arial"/>
                <a:cs typeface="Arial"/>
              </a:rPr>
              <a:t>138 140 142</a:t>
            </a:r>
            <a:endParaRPr sz="300">
              <a:latin typeface="Arial"/>
              <a:cs typeface="Arial"/>
            </a:endParaRPr>
          </a:p>
        </p:txBody>
      </p:sp>
      <p:sp>
        <p:nvSpPr>
          <p:cNvPr id="26" name="object 26"/>
          <p:cNvSpPr txBox="1"/>
          <p:nvPr/>
        </p:nvSpPr>
        <p:spPr>
          <a:xfrm>
            <a:off x="3460411" y="2821684"/>
            <a:ext cx="193040" cy="123189"/>
          </a:xfrm>
          <a:prstGeom prst="rect">
            <a:avLst/>
          </a:prstGeom>
        </p:spPr>
        <p:txBody>
          <a:bodyPr vert="horz" wrap="square" lIns="0" tIns="11430" rIns="0" bIns="0" rtlCol="0">
            <a:spAutoFit/>
          </a:bodyPr>
          <a:lstStyle/>
          <a:p>
            <a:pPr marL="12700">
              <a:lnSpc>
                <a:spcPct val="100000"/>
              </a:lnSpc>
              <a:spcBef>
                <a:spcPts val="90"/>
              </a:spcBef>
            </a:pPr>
            <a:r>
              <a:rPr sz="650" spc="-5" dirty="0">
                <a:latin typeface="Arial"/>
                <a:cs typeface="Arial"/>
              </a:rPr>
              <a:t>Diag</a:t>
            </a:r>
            <a:endParaRPr sz="650">
              <a:latin typeface="Arial"/>
              <a:cs typeface="Arial"/>
            </a:endParaRPr>
          </a:p>
        </p:txBody>
      </p:sp>
    </p:spTree>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320415" cy="244475"/>
          </a:xfrm>
          <a:prstGeom prst="rect">
            <a:avLst/>
          </a:prstGeom>
        </p:spPr>
        <p:txBody>
          <a:bodyPr vert="horz" wrap="square" lIns="0" tIns="17145" rIns="0" bIns="0" rtlCol="0">
            <a:spAutoFit/>
          </a:bodyPr>
          <a:lstStyle/>
          <a:p>
            <a:pPr marL="12700">
              <a:lnSpc>
                <a:spcPct val="100000"/>
              </a:lnSpc>
              <a:spcBef>
                <a:spcPts val="135"/>
              </a:spcBef>
            </a:pPr>
            <a:r>
              <a:rPr dirty="0"/>
              <a:t>7. </a:t>
            </a:r>
            <a:r>
              <a:rPr spc="20" dirty="0"/>
              <a:t>Ящик </a:t>
            </a:r>
            <a:r>
              <a:rPr spc="10" dirty="0"/>
              <a:t>с </a:t>
            </a:r>
            <a:r>
              <a:rPr spc="-20" dirty="0"/>
              <a:t>усами (box-whisker </a:t>
            </a:r>
            <a:r>
              <a:rPr spc="-10" dirty="0"/>
              <a:t>plot,</a:t>
            </a:r>
            <a:r>
              <a:rPr spc="70" dirty="0"/>
              <a:t> </a:t>
            </a:r>
            <a:r>
              <a:rPr spc="-10" dirty="0"/>
              <a:t>boxplot)</a:t>
            </a:r>
          </a:p>
        </p:txBody>
      </p:sp>
      <p:sp>
        <p:nvSpPr>
          <p:cNvPr id="3" name="object 3"/>
          <p:cNvSpPr txBox="1"/>
          <p:nvPr/>
        </p:nvSpPr>
        <p:spPr>
          <a:xfrm>
            <a:off x="322046" y="356476"/>
            <a:ext cx="3964304" cy="333375"/>
          </a:xfrm>
          <a:prstGeom prst="rect">
            <a:avLst/>
          </a:prstGeom>
          <a:solidFill>
            <a:srgbClr val="F8F8F8"/>
          </a:solidFill>
        </p:spPr>
        <p:txBody>
          <a:bodyPr vert="horz" wrap="square" lIns="0" tIns="0" rIns="0" bIns="0" rtlCol="0">
            <a:spAutoFit/>
          </a:bodyPr>
          <a:lstStyle/>
          <a:p>
            <a:pPr marL="37465">
              <a:lnSpc>
                <a:spcPts val="1105"/>
              </a:lnSpc>
            </a:pPr>
            <a:r>
              <a:rPr sz="1000" i="1" spc="-5" dirty="0">
                <a:solidFill>
                  <a:srgbClr val="8E5902"/>
                </a:solidFill>
                <a:latin typeface="Trebuchet MS"/>
                <a:cs typeface="Trebuchet MS"/>
              </a:rPr>
              <a:t># </a:t>
            </a:r>
            <a:r>
              <a:rPr sz="1000" i="1" spc="-45" dirty="0">
                <a:solidFill>
                  <a:srgbClr val="8E5902"/>
                </a:solidFill>
                <a:latin typeface="Trebuchet MS"/>
                <a:cs typeface="Trebuchet MS"/>
              </a:rPr>
              <a:t>для </a:t>
            </a:r>
            <a:r>
              <a:rPr sz="1000" i="1" spc="-50" dirty="0">
                <a:solidFill>
                  <a:srgbClr val="8E5902"/>
                </a:solidFill>
                <a:latin typeface="Trebuchet MS"/>
                <a:cs typeface="Trebuchet MS"/>
              </a:rPr>
              <a:t>построения </a:t>
            </a:r>
            <a:r>
              <a:rPr sz="1000" i="1" spc="-65" dirty="0">
                <a:solidFill>
                  <a:srgbClr val="8E5902"/>
                </a:solidFill>
                <a:latin typeface="Trebuchet MS"/>
                <a:cs typeface="Trebuchet MS"/>
              </a:rPr>
              <a:t>нужно </a:t>
            </a:r>
            <a:r>
              <a:rPr sz="1000" i="1" spc="-90" dirty="0">
                <a:solidFill>
                  <a:srgbClr val="8E5902"/>
                </a:solidFill>
                <a:latin typeface="Trebuchet MS"/>
                <a:cs typeface="Trebuchet MS"/>
              </a:rPr>
              <a:t>первым </a:t>
            </a:r>
            <a:r>
              <a:rPr sz="1000" i="1" spc="-45" dirty="0">
                <a:solidFill>
                  <a:srgbClr val="8E5902"/>
                </a:solidFill>
                <a:latin typeface="Trebuchet MS"/>
                <a:cs typeface="Trebuchet MS"/>
              </a:rPr>
              <a:t>указать</a:t>
            </a:r>
            <a:r>
              <a:rPr sz="1000" i="1" spc="105" dirty="0">
                <a:solidFill>
                  <a:srgbClr val="8E5902"/>
                </a:solidFill>
                <a:latin typeface="Trebuchet MS"/>
                <a:cs typeface="Trebuchet MS"/>
              </a:rPr>
              <a:t> </a:t>
            </a:r>
            <a:r>
              <a:rPr sz="1000" i="1" spc="-110" dirty="0">
                <a:solidFill>
                  <a:srgbClr val="8E5902"/>
                </a:solidFill>
                <a:latin typeface="Trebuchet MS"/>
                <a:cs typeface="Trebuchet MS"/>
              </a:rPr>
              <a:t>фактор</a:t>
            </a:r>
            <a:endParaRPr sz="1000">
              <a:latin typeface="Trebuchet MS"/>
              <a:cs typeface="Trebuchet MS"/>
            </a:endParaRPr>
          </a:p>
          <a:p>
            <a:pPr marL="37465">
              <a:lnSpc>
                <a:spcPts val="1200"/>
              </a:lnSpc>
            </a:pPr>
            <a:r>
              <a:rPr sz="1000" spc="120" dirty="0">
                <a:solidFill>
                  <a:srgbClr val="214987"/>
                </a:solidFill>
                <a:latin typeface="Times New Roman"/>
                <a:cs typeface="Times New Roman"/>
              </a:rPr>
              <a:t>is.factor</a:t>
            </a:r>
            <a:r>
              <a:rPr sz="1000" spc="120" dirty="0">
                <a:latin typeface="Times New Roman"/>
                <a:cs typeface="Times New Roman"/>
              </a:rPr>
              <a:t>(swiss</a:t>
            </a:r>
            <a:r>
              <a:rPr sz="1000" spc="120" dirty="0">
                <a:solidFill>
                  <a:srgbClr val="0000CE"/>
                </a:solidFill>
                <a:latin typeface="Times New Roman"/>
                <a:cs typeface="Times New Roman"/>
              </a:rPr>
              <a:t>.02</a:t>
            </a:r>
            <a:r>
              <a:rPr sz="1000" spc="120" dirty="0">
                <a:latin typeface="Times New Roman"/>
                <a:cs typeface="Times New Roman"/>
              </a:rPr>
              <a:t>$origin)</a:t>
            </a:r>
            <a:endParaRPr sz="1000">
              <a:latin typeface="Times New Roman"/>
              <a:cs typeface="Times New Roman"/>
            </a:endParaRPr>
          </a:p>
        </p:txBody>
      </p:sp>
      <p:sp>
        <p:nvSpPr>
          <p:cNvPr id="4" name="object 4"/>
          <p:cNvSpPr txBox="1"/>
          <p:nvPr/>
        </p:nvSpPr>
        <p:spPr>
          <a:xfrm>
            <a:off x="347294" y="841418"/>
            <a:ext cx="822960" cy="177800"/>
          </a:xfrm>
          <a:prstGeom prst="rect">
            <a:avLst/>
          </a:prstGeom>
        </p:spPr>
        <p:txBody>
          <a:bodyPr vert="horz" wrap="square" lIns="0" tIns="12065" rIns="0" bIns="0" rtlCol="0">
            <a:spAutoFit/>
          </a:bodyPr>
          <a:lstStyle/>
          <a:p>
            <a:pPr marL="12700">
              <a:lnSpc>
                <a:spcPct val="100000"/>
              </a:lnSpc>
              <a:spcBef>
                <a:spcPts val="95"/>
              </a:spcBef>
            </a:pPr>
            <a:r>
              <a:rPr sz="1000" spc="20" dirty="0">
                <a:latin typeface="Times New Roman"/>
                <a:cs typeface="Times New Roman"/>
              </a:rPr>
              <a:t>## </a:t>
            </a:r>
            <a:r>
              <a:rPr sz="1000" spc="130" dirty="0">
                <a:latin typeface="Times New Roman"/>
                <a:cs typeface="Times New Roman"/>
              </a:rPr>
              <a:t>[1]</a:t>
            </a:r>
            <a:r>
              <a:rPr sz="1000" spc="170" dirty="0">
                <a:latin typeface="Times New Roman"/>
                <a:cs typeface="Times New Roman"/>
              </a:rPr>
              <a:t> </a:t>
            </a:r>
            <a:r>
              <a:rPr sz="1000" spc="-95" dirty="0">
                <a:latin typeface="Times New Roman"/>
                <a:cs typeface="Times New Roman"/>
              </a:rPr>
              <a:t>FALSE</a:t>
            </a:r>
            <a:endParaRPr sz="1000">
              <a:latin typeface="Times New Roman"/>
              <a:cs typeface="Times New Roman"/>
            </a:endParaRPr>
          </a:p>
        </p:txBody>
      </p:sp>
      <p:sp>
        <p:nvSpPr>
          <p:cNvPr id="5" name="object 5"/>
          <p:cNvSpPr txBox="1"/>
          <p:nvPr/>
        </p:nvSpPr>
        <p:spPr>
          <a:xfrm>
            <a:off x="322046" y="1132471"/>
            <a:ext cx="3964304" cy="344170"/>
          </a:xfrm>
          <a:prstGeom prst="rect">
            <a:avLst/>
          </a:prstGeom>
          <a:solidFill>
            <a:srgbClr val="F8F8F8"/>
          </a:solidFill>
        </p:spPr>
        <p:txBody>
          <a:bodyPr vert="horz" wrap="square" lIns="0" tIns="3810" rIns="0" bIns="0" rtlCol="0">
            <a:spAutoFit/>
          </a:bodyPr>
          <a:lstStyle/>
          <a:p>
            <a:pPr marL="37465" marR="929640">
              <a:lnSpc>
                <a:spcPts val="1200"/>
              </a:lnSpc>
              <a:spcBef>
                <a:spcPts val="30"/>
              </a:spcBef>
            </a:pPr>
            <a:r>
              <a:rPr sz="1000" spc="95" dirty="0">
                <a:latin typeface="Times New Roman"/>
                <a:cs typeface="Times New Roman"/>
              </a:rPr>
              <a:t>swiss</a:t>
            </a:r>
            <a:r>
              <a:rPr sz="1000" spc="95" dirty="0">
                <a:solidFill>
                  <a:srgbClr val="0000CE"/>
                </a:solidFill>
                <a:latin typeface="Times New Roman"/>
                <a:cs typeface="Times New Roman"/>
              </a:rPr>
              <a:t>.02</a:t>
            </a:r>
            <a:r>
              <a:rPr sz="1000" spc="95" dirty="0">
                <a:latin typeface="Times New Roman"/>
                <a:cs typeface="Times New Roman"/>
              </a:rPr>
              <a:t>$origin </a:t>
            </a:r>
            <a:r>
              <a:rPr sz="1000" spc="70" dirty="0">
                <a:latin typeface="Times New Roman"/>
                <a:cs typeface="Times New Roman"/>
              </a:rPr>
              <a:t>&lt;- </a:t>
            </a:r>
            <a:r>
              <a:rPr sz="1000" spc="114" dirty="0">
                <a:solidFill>
                  <a:srgbClr val="214987"/>
                </a:solidFill>
                <a:latin typeface="Times New Roman"/>
                <a:cs typeface="Times New Roman"/>
              </a:rPr>
              <a:t>as.factor</a:t>
            </a:r>
            <a:r>
              <a:rPr sz="1000" spc="114" dirty="0">
                <a:latin typeface="Times New Roman"/>
                <a:cs typeface="Times New Roman"/>
              </a:rPr>
              <a:t>(swiss</a:t>
            </a:r>
            <a:r>
              <a:rPr sz="1000" spc="114" dirty="0">
                <a:solidFill>
                  <a:srgbClr val="0000CE"/>
                </a:solidFill>
                <a:latin typeface="Times New Roman"/>
                <a:cs typeface="Times New Roman"/>
              </a:rPr>
              <a:t>.02</a:t>
            </a:r>
            <a:r>
              <a:rPr sz="1000" spc="114" dirty="0">
                <a:latin typeface="Times New Roman"/>
                <a:cs typeface="Times New Roman"/>
              </a:rPr>
              <a:t>$origin)  </a:t>
            </a:r>
            <a:r>
              <a:rPr sz="1000" spc="114" dirty="0">
                <a:solidFill>
                  <a:srgbClr val="214987"/>
                </a:solidFill>
                <a:latin typeface="Times New Roman"/>
                <a:cs typeface="Times New Roman"/>
              </a:rPr>
              <a:t>plot</a:t>
            </a:r>
            <a:r>
              <a:rPr sz="1000" spc="114" dirty="0">
                <a:latin typeface="Times New Roman"/>
                <a:cs typeface="Times New Roman"/>
              </a:rPr>
              <a:t>(swiss</a:t>
            </a:r>
            <a:r>
              <a:rPr sz="1000" spc="114" dirty="0">
                <a:solidFill>
                  <a:srgbClr val="0000CE"/>
                </a:solidFill>
                <a:latin typeface="Times New Roman"/>
                <a:cs typeface="Times New Roman"/>
              </a:rPr>
              <a:t>.02</a:t>
            </a:r>
            <a:r>
              <a:rPr sz="1000" spc="114" dirty="0">
                <a:latin typeface="Times New Roman"/>
                <a:cs typeface="Times New Roman"/>
              </a:rPr>
              <a:t>$origin,</a:t>
            </a:r>
            <a:r>
              <a:rPr sz="1000" spc="260" dirty="0">
                <a:latin typeface="Times New Roman"/>
                <a:cs typeface="Times New Roman"/>
              </a:rPr>
              <a:t> </a:t>
            </a:r>
            <a:r>
              <a:rPr sz="1000" spc="75" dirty="0">
                <a:latin typeface="Times New Roman"/>
                <a:cs typeface="Times New Roman"/>
              </a:rPr>
              <a:t>swiss</a:t>
            </a:r>
            <a:r>
              <a:rPr sz="1000" spc="75" dirty="0">
                <a:solidFill>
                  <a:srgbClr val="0000CE"/>
                </a:solidFill>
                <a:latin typeface="Times New Roman"/>
                <a:cs typeface="Times New Roman"/>
              </a:rPr>
              <a:t>.02</a:t>
            </a:r>
            <a:r>
              <a:rPr sz="1000" spc="75" dirty="0">
                <a:latin typeface="Times New Roman"/>
                <a:cs typeface="Times New Roman"/>
              </a:rPr>
              <a:t>$Diag)</a:t>
            </a:r>
            <a:endParaRPr sz="1000">
              <a:latin typeface="Times New Roman"/>
              <a:cs typeface="Times New Roman"/>
            </a:endParaRPr>
          </a:p>
        </p:txBody>
      </p:sp>
      <p:sp>
        <p:nvSpPr>
          <p:cNvPr id="6" name="object 6"/>
          <p:cNvSpPr/>
          <p:nvPr/>
        </p:nvSpPr>
        <p:spPr>
          <a:xfrm>
            <a:off x="962638" y="2684222"/>
            <a:ext cx="1261745" cy="0"/>
          </a:xfrm>
          <a:custGeom>
            <a:avLst/>
            <a:gdLst/>
            <a:ahLst/>
            <a:cxnLst/>
            <a:rect l="l" t="t" r="r" b="b"/>
            <a:pathLst>
              <a:path w="1261745">
                <a:moveTo>
                  <a:pt x="0" y="0"/>
                </a:moveTo>
                <a:lnTo>
                  <a:pt x="1261449" y="0"/>
                </a:lnTo>
              </a:path>
            </a:pathLst>
          </a:custGeom>
          <a:ln w="12150">
            <a:solidFill>
              <a:srgbClr val="000000"/>
            </a:solidFill>
          </a:ln>
        </p:spPr>
        <p:txBody>
          <a:bodyPr wrap="square" lIns="0" tIns="0" rIns="0" bIns="0" rtlCol="0"/>
          <a:lstStyle/>
          <a:p>
            <a:endParaRPr/>
          </a:p>
        </p:txBody>
      </p:sp>
      <p:sp>
        <p:nvSpPr>
          <p:cNvPr id="7" name="object 7"/>
          <p:cNvSpPr/>
          <p:nvPr/>
        </p:nvSpPr>
        <p:spPr>
          <a:xfrm>
            <a:off x="1593363" y="2758418"/>
            <a:ext cx="0" cy="222885"/>
          </a:xfrm>
          <a:custGeom>
            <a:avLst/>
            <a:gdLst/>
            <a:ahLst/>
            <a:cxnLst/>
            <a:rect l="l" t="t" r="r" b="b"/>
            <a:pathLst>
              <a:path h="222885">
                <a:moveTo>
                  <a:pt x="0" y="222535"/>
                </a:moveTo>
                <a:lnTo>
                  <a:pt x="0" y="0"/>
                </a:lnTo>
              </a:path>
            </a:pathLst>
          </a:custGeom>
          <a:ln w="4050">
            <a:solidFill>
              <a:srgbClr val="000000"/>
            </a:solidFill>
            <a:prstDash val="dash"/>
          </a:ln>
        </p:spPr>
        <p:txBody>
          <a:bodyPr wrap="square" lIns="0" tIns="0" rIns="0" bIns="0" rtlCol="0"/>
          <a:lstStyle/>
          <a:p>
            <a:endParaRPr/>
          </a:p>
        </p:txBody>
      </p:sp>
      <p:sp>
        <p:nvSpPr>
          <p:cNvPr id="8" name="object 8"/>
          <p:cNvSpPr/>
          <p:nvPr/>
        </p:nvSpPr>
        <p:spPr>
          <a:xfrm>
            <a:off x="1593363" y="2412168"/>
            <a:ext cx="0" cy="198120"/>
          </a:xfrm>
          <a:custGeom>
            <a:avLst/>
            <a:gdLst/>
            <a:ahLst/>
            <a:cxnLst/>
            <a:rect l="l" t="t" r="r" b="b"/>
            <a:pathLst>
              <a:path h="198119">
                <a:moveTo>
                  <a:pt x="0" y="0"/>
                </a:moveTo>
                <a:lnTo>
                  <a:pt x="0" y="197857"/>
                </a:lnTo>
              </a:path>
            </a:pathLst>
          </a:custGeom>
          <a:ln w="4050">
            <a:solidFill>
              <a:srgbClr val="000000"/>
            </a:solidFill>
            <a:prstDash val="dash"/>
          </a:ln>
        </p:spPr>
        <p:txBody>
          <a:bodyPr wrap="square" lIns="0" tIns="0" rIns="0" bIns="0" rtlCol="0"/>
          <a:lstStyle/>
          <a:p>
            <a:endParaRPr/>
          </a:p>
        </p:txBody>
      </p:sp>
      <p:sp>
        <p:nvSpPr>
          <p:cNvPr id="9" name="object 9"/>
          <p:cNvSpPr/>
          <p:nvPr/>
        </p:nvSpPr>
        <p:spPr>
          <a:xfrm>
            <a:off x="1278000" y="2980954"/>
            <a:ext cx="631190" cy="0"/>
          </a:xfrm>
          <a:custGeom>
            <a:avLst/>
            <a:gdLst/>
            <a:ahLst/>
            <a:cxnLst/>
            <a:rect l="l" t="t" r="r" b="b"/>
            <a:pathLst>
              <a:path w="631189">
                <a:moveTo>
                  <a:pt x="0" y="0"/>
                </a:moveTo>
                <a:lnTo>
                  <a:pt x="630724" y="0"/>
                </a:lnTo>
              </a:path>
            </a:pathLst>
          </a:custGeom>
          <a:ln w="4050">
            <a:solidFill>
              <a:srgbClr val="000000"/>
            </a:solidFill>
          </a:ln>
        </p:spPr>
        <p:txBody>
          <a:bodyPr wrap="square" lIns="0" tIns="0" rIns="0" bIns="0" rtlCol="0"/>
          <a:lstStyle/>
          <a:p>
            <a:endParaRPr/>
          </a:p>
        </p:txBody>
      </p:sp>
      <p:sp>
        <p:nvSpPr>
          <p:cNvPr id="10" name="object 10"/>
          <p:cNvSpPr/>
          <p:nvPr/>
        </p:nvSpPr>
        <p:spPr>
          <a:xfrm>
            <a:off x="1278000" y="2412168"/>
            <a:ext cx="631190" cy="0"/>
          </a:xfrm>
          <a:custGeom>
            <a:avLst/>
            <a:gdLst/>
            <a:ahLst/>
            <a:cxnLst/>
            <a:rect l="l" t="t" r="r" b="b"/>
            <a:pathLst>
              <a:path w="631189">
                <a:moveTo>
                  <a:pt x="0" y="0"/>
                </a:moveTo>
                <a:lnTo>
                  <a:pt x="630724" y="0"/>
                </a:lnTo>
              </a:path>
            </a:pathLst>
          </a:custGeom>
          <a:ln w="4050">
            <a:solidFill>
              <a:srgbClr val="000000"/>
            </a:solidFill>
          </a:ln>
        </p:spPr>
        <p:txBody>
          <a:bodyPr wrap="square" lIns="0" tIns="0" rIns="0" bIns="0" rtlCol="0"/>
          <a:lstStyle/>
          <a:p>
            <a:endParaRPr/>
          </a:p>
        </p:txBody>
      </p:sp>
      <p:sp>
        <p:nvSpPr>
          <p:cNvPr id="11" name="object 11"/>
          <p:cNvSpPr/>
          <p:nvPr/>
        </p:nvSpPr>
        <p:spPr>
          <a:xfrm>
            <a:off x="962638" y="2610025"/>
            <a:ext cx="1261745" cy="148590"/>
          </a:xfrm>
          <a:custGeom>
            <a:avLst/>
            <a:gdLst/>
            <a:ahLst/>
            <a:cxnLst/>
            <a:rect l="l" t="t" r="r" b="b"/>
            <a:pathLst>
              <a:path w="1261745" h="148589">
                <a:moveTo>
                  <a:pt x="0" y="148393"/>
                </a:moveTo>
                <a:lnTo>
                  <a:pt x="1261449" y="148393"/>
                </a:lnTo>
                <a:lnTo>
                  <a:pt x="1261449" y="0"/>
                </a:lnTo>
                <a:lnTo>
                  <a:pt x="0" y="0"/>
                </a:lnTo>
                <a:lnTo>
                  <a:pt x="0" y="148393"/>
                </a:lnTo>
              </a:path>
            </a:pathLst>
          </a:custGeom>
          <a:ln w="4050">
            <a:solidFill>
              <a:srgbClr val="000000"/>
            </a:solidFill>
          </a:ln>
        </p:spPr>
        <p:txBody>
          <a:bodyPr wrap="square" lIns="0" tIns="0" rIns="0" bIns="0" rtlCol="0"/>
          <a:lstStyle/>
          <a:p>
            <a:endParaRPr/>
          </a:p>
        </p:txBody>
      </p:sp>
      <p:sp>
        <p:nvSpPr>
          <p:cNvPr id="12" name="object 12"/>
          <p:cNvSpPr/>
          <p:nvPr/>
        </p:nvSpPr>
        <p:spPr>
          <a:xfrm>
            <a:off x="1578783" y="3015838"/>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13" name="object 13"/>
          <p:cNvSpPr/>
          <p:nvPr/>
        </p:nvSpPr>
        <p:spPr>
          <a:xfrm>
            <a:off x="1578783" y="3065302"/>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14" name="object 14"/>
          <p:cNvSpPr/>
          <p:nvPr/>
        </p:nvSpPr>
        <p:spPr>
          <a:xfrm>
            <a:off x="1578783" y="3015838"/>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15" name="object 15"/>
          <p:cNvSpPr/>
          <p:nvPr/>
        </p:nvSpPr>
        <p:spPr>
          <a:xfrm>
            <a:off x="1578783" y="3090035"/>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16" name="object 16"/>
          <p:cNvSpPr/>
          <p:nvPr/>
        </p:nvSpPr>
        <p:spPr>
          <a:xfrm>
            <a:off x="2539450" y="2189578"/>
            <a:ext cx="1261745" cy="0"/>
          </a:xfrm>
          <a:custGeom>
            <a:avLst/>
            <a:gdLst/>
            <a:ahLst/>
            <a:cxnLst/>
            <a:rect l="l" t="t" r="r" b="b"/>
            <a:pathLst>
              <a:path w="1261745">
                <a:moveTo>
                  <a:pt x="0" y="0"/>
                </a:moveTo>
                <a:lnTo>
                  <a:pt x="1261449" y="0"/>
                </a:lnTo>
              </a:path>
            </a:pathLst>
          </a:custGeom>
          <a:ln w="12150">
            <a:solidFill>
              <a:srgbClr val="000000"/>
            </a:solidFill>
          </a:ln>
        </p:spPr>
        <p:txBody>
          <a:bodyPr wrap="square" lIns="0" tIns="0" rIns="0" bIns="0" rtlCol="0"/>
          <a:lstStyle/>
          <a:p>
            <a:endParaRPr/>
          </a:p>
        </p:txBody>
      </p:sp>
      <p:sp>
        <p:nvSpPr>
          <p:cNvPr id="17" name="object 17"/>
          <p:cNvSpPr/>
          <p:nvPr/>
        </p:nvSpPr>
        <p:spPr>
          <a:xfrm>
            <a:off x="3170174" y="2263775"/>
            <a:ext cx="0" cy="148590"/>
          </a:xfrm>
          <a:custGeom>
            <a:avLst/>
            <a:gdLst/>
            <a:ahLst/>
            <a:cxnLst/>
            <a:rect l="l" t="t" r="r" b="b"/>
            <a:pathLst>
              <a:path h="148589">
                <a:moveTo>
                  <a:pt x="0" y="148393"/>
                </a:moveTo>
                <a:lnTo>
                  <a:pt x="0" y="0"/>
                </a:lnTo>
              </a:path>
            </a:pathLst>
          </a:custGeom>
          <a:ln w="4050">
            <a:solidFill>
              <a:srgbClr val="000000"/>
            </a:solidFill>
            <a:prstDash val="dash"/>
          </a:ln>
        </p:spPr>
        <p:txBody>
          <a:bodyPr wrap="square" lIns="0" tIns="0" rIns="0" bIns="0" rtlCol="0"/>
          <a:lstStyle/>
          <a:p>
            <a:endParaRPr/>
          </a:p>
        </p:txBody>
      </p:sp>
      <p:sp>
        <p:nvSpPr>
          <p:cNvPr id="18" name="object 18"/>
          <p:cNvSpPr/>
          <p:nvPr/>
        </p:nvSpPr>
        <p:spPr>
          <a:xfrm>
            <a:off x="3170174" y="1967042"/>
            <a:ext cx="0" cy="148590"/>
          </a:xfrm>
          <a:custGeom>
            <a:avLst/>
            <a:gdLst/>
            <a:ahLst/>
            <a:cxnLst/>
            <a:rect l="l" t="t" r="r" b="b"/>
            <a:pathLst>
              <a:path h="148589">
                <a:moveTo>
                  <a:pt x="0" y="0"/>
                </a:moveTo>
                <a:lnTo>
                  <a:pt x="0" y="148339"/>
                </a:lnTo>
              </a:path>
            </a:pathLst>
          </a:custGeom>
          <a:ln w="4050">
            <a:solidFill>
              <a:srgbClr val="000000"/>
            </a:solidFill>
            <a:prstDash val="dash"/>
          </a:ln>
        </p:spPr>
        <p:txBody>
          <a:bodyPr wrap="square" lIns="0" tIns="0" rIns="0" bIns="0" rtlCol="0"/>
          <a:lstStyle/>
          <a:p>
            <a:endParaRPr/>
          </a:p>
        </p:txBody>
      </p:sp>
      <p:sp>
        <p:nvSpPr>
          <p:cNvPr id="19" name="object 19"/>
          <p:cNvSpPr/>
          <p:nvPr/>
        </p:nvSpPr>
        <p:spPr>
          <a:xfrm>
            <a:off x="2854812" y="2412168"/>
            <a:ext cx="631190" cy="0"/>
          </a:xfrm>
          <a:custGeom>
            <a:avLst/>
            <a:gdLst/>
            <a:ahLst/>
            <a:cxnLst/>
            <a:rect l="l" t="t" r="r" b="b"/>
            <a:pathLst>
              <a:path w="631189">
                <a:moveTo>
                  <a:pt x="0" y="0"/>
                </a:moveTo>
                <a:lnTo>
                  <a:pt x="630724" y="0"/>
                </a:lnTo>
              </a:path>
            </a:pathLst>
          </a:custGeom>
          <a:ln w="4050">
            <a:solidFill>
              <a:srgbClr val="000000"/>
            </a:solidFill>
          </a:ln>
        </p:spPr>
        <p:txBody>
          <a:bodyPr wrap="square" lIns="0" tIns="0" rIns="0" bIns="0" rtlCol="0"/>
          <a:lstStyle/>
          <a:p>
            <a:endParaRPr/>
          </a:p>
        </p:txBody>
      </p:sp>
      <p:sp>
        <p:nvSpPr>
          <p:cNvPr id="20" name="object 20"/>
          <p:cNvSpPr/>
          <p:nvPr/>
        </p:nvSpPr>
        <p:spPr>
          <a:xfrm>
            <a:off x="2854812" y="1967042"/>
            <a:ext cx="631190" cy="0"/>
          </a:xfrm>
          <a:custGeom>
            <a:avLst/>
            <a:gdLst/>
            <a:ahLst/>
            <a:cxnLst/>
            <a:rect l="l" t="t" r="r" b="b"/>
            <a:pathLst>
              <a:path w="631189">
                <a:moveTo>
                  <a:pt x="0" y="0"/>
                </a:moveTo>
                <a:lnTo>
                  <a:pt x="630724" y="0"/>
                </a:lnTo>
              </a:path>
            </a:pathLst>
          </a:custGeom>
          <a:ln w="4050">
            <a:solidFill>
              <a:srgbClr val="000000"/>
            </a:solidFill>
          </a:ln>
        </p:spPr>
        <p:txBody>
          <a:bodyPr wrap="square" lIns="0" tIns="0" rIns="0" bIns="0" rtlCol="0"/>
          <a:lstStyle/>
          <a:p>
            <a:endParaRPr/>
          </a:p>
        </p:txBody>
      </p:sp>
      <p:sp>
        <p:nvSpPr>
          <p:cNvPr id="21" name="object 21"/>
          <p:cNvSpPr/>
          <p:nvPr/>
        </p:nvSpPr>
        <p:spPr>
          <a:xfrm>
            <a:off x="2539450" y="2115381"/>
            <a:ext cx="1261745" cy="148590"/>
          </a:xfrm>
          <a:custGeom>
            <a:avLst/>
            <a:gdLst/>
            <a:ahLst/>
            <a:cxnLst/>
            <a:rect l="l" t="t" r="r" b="b"/>
            <a:pathLst>
              <a:path w="1261745" h="148589">
                <a:moveTo>
                  <a:pt x="0" y="148393"/>
                </a:moveTo>
                <a:lnTo>
                  <a:pt x="1261449" y="148393"/>
                </a:lnTo>
                <a:lnTo>
                  <a:pt x="1261449" y="0"/>
                </a:lnTo>
                <a:lnTo>
                  <a:pt x="0" y="0"/>
                </a:lnTo>
                <a:lnTo>
                  <a:pt x="0" y="148393"/>
                </a:lnTo>
              </a:path>
            </a:pathLst>
          </a:custGeom>
          <a:ln w="4050">
            <a:solidFill>
              <a:srgbClr val="000000"/>
            </a:solidFill>
          </a:ln>
        </p:spPr>
        <p:txBody>
          <a:bodyPr wrap="square" lIns="0" tIns="0" rIns="0" bIns="0" rtlCol="0"/>
          <a:lstStyle/>
          <a:p>
            <a:endParaRPr/>
          </a:p>
        </p:txBody>
      </p:sp>
      <p:sp>
        <p:nvSpPr>
          <p:cNvPr id="22" name="object 22"/>
          <p:cNvSpPr/>
          <p:nvPr/>
        </p:nvSpPr>
        <p:spPr>
          <a:xfrm>
            <a:off x="3155594" y="2644909"/>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23" name="object 23"/>
          <p:cNvSpPr/>
          <p:nvPr/>
        </p:nvSpPr>
        <p:spPr>
          <a:xfrm>
            <a:off x="1593363" y="3150137"/>
            <a:ext cx="1577340" cy="0"/>
          </a:xfrm>
          <a:custGeom>
            <a:avLst/>
            <a:gdLst/>
            <a:ahLst/>
            <a:cxnLst/>
            <a:rect l="l" t="t" r="r" b="b"/>
            <a:pathLst>
              <a:path w="1577339">
                <a:moveTo>
                  <a:pt x="0" y="0"/>
                </a:moveTo>
                <a:lnTo>
                  <a:pt x="1576811" y="0"/>
                </a:lnTo>
              </a:path>
            </a:pathLst>
          </a:custGeom>
          <a:ln w="4050">
            <a:solidFill>
              <a:srgbClr val="000000"/>
            </a:solidFill>
          </a:ln>
        </p:spPr>
        <p:txBody>
          <a:bodyPr wrap="square" lIns="0" tIns="0" rIns="0" bIns="0" rtlCol="0"/>
          <a:lstStyle/>
          <a:p>
            <a:endParaRPr/>
          </a:p>
        </p:txBody>
      </p:sp>
      <p:sp>
        <p:nvSpPr>
          <p:cNvPr id="24" name="object 24"/>
          <p:cNvSpPr/>
          <p:nvPr/>
        </p:nvSpPr>
        <p:spPr>
          <a:xfrm>
            <a:off x="1593363" y="3150137"/>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25" name="object 25"/>
          <p:cNvSpPr/>
          <p:nvPr/>
        </p:nvSpPr>
        <p:spPr>
          <a:xfrm>
            <a:off x="3170174" y="3150137"/>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26" name="object 26"/>
          <p:cNvSpPr txBox="1"/>
          <p:nvPr/>
        </p:nvSpPr>
        <p:spPr>
          <a:xfrm>
            <a:off x="1562627" y="3212606"/>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0</a:t>
            </a:r>
            <a:endParaRPr sz="500">
              <a:latin typeface="Arial"/>
              <a:cs typeface="Arial"/>
            </a:endParaRPr>
          </a:p>
        </p:txBody>
      </p:sp>
      <p:sp>
        <p:nvSpPr>
          <p:cNvPr id="27" name="object 27"/>
          <p:cNvSpPr txBox="1"/>
          <p:nvPr/>
        </p:nvSpPr>
        <p:spPr>
          <a:xfrm>
            <a:off x="3139438" y="3212606"/>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a:t>
            </a:r>
            <a:endParaRPr sz="500">
              <a:latin typeface="Arial"/>
              <a:cs typeface="Arial"/>
            </a:endParaRPr>
          </a:p>
        </p:txBody>
      </p:sp>
      <p:sp>
        <p:nvSpPr>
          <p:cNvPr id="28" name="object 28"/>
          <p:cNvSpPr/>
          <p:nvPr/>
        </p:nvSpPr>
        <p:spPr>
          <a:xfrm>
            <a:off x="678812" y="2065971"/>
            <a:ext cx="0" cy="989330"/>
          </a:xfrm>
          <a:custGeom>
            <a:avLst/>
            <a:gdLst/>
            <a:ahLst/>
            <a:cxnLst/>
            <a:rect l="l" t="t" r="r" b="b"/>
            <a:pathLst>
              <a:path h="989330">
                <a:moveTo>
                  <a:pt x="0" y="989179"/>
                </a:moveTo>
                <a:lnTo>
                  <a:pt x="0" y="0"/>
                </a:lnTo>
              </a:path>
            </a:pathLst>
          </a:custGeom>
          <a:ln w="4050">
            <a:solidFill>
              <a:srgbClr val="000000"/>
            </a:solidFill>
          </a:ln>
        </p:spPr>
        <p:txBody>
          <a:bodyPr wrap="square" lIns="0" tIns="0" rIns="0" bIns="0" rtlCol="0"/>
          <a:lstStyle/>
          <a:p>
            <a:endParaRPr/>
          </a:p>
        </p:txBody>
      </p:sp>
      <p:sp>
        <p:nvSpPr>
          <p:cNvPr id="29" name="object 29"/>
          <p:cNvSpPr/>
          <p:nvPr/>
        </p:nvSpPr>
        <p:spPr>
          <a:xfrm>
            <a:off x="639932" y="3055150"/>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0" name="object 30"/>
          <p:cNvSpPr/>
          <p:nvPr/>
        </p:nvSpPr>
        <p:spPr>
          <a:xfrm>
            <a:off x="639932" y="2807882"/>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1" name="object 31"/>
          <p:cNvSpPr/>
          <p:nvPr/>
        </p:nvSpPr>
        <p:spPr>
          <a:xfrm>
            <a:off x="639932" y="256056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2" name="object 32"/>
          <p:cNvSpPr/>
          <p:nvPr/>
        </p:nvSpPr>
        <p:spPr>
          <a:xfrm>
            <a:off x="639932" y="2313239"/>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3" name="object 33"/>
          <p:cNvSpPr/>
          <p:nvPr/>
        </p:nvSpPr>
        <p:spPr>
          <a:xfrm>
            <a:off x="639932" y="206597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4" name="object 34"/>
          <p:cNvSpPr txBox="1"/>
          <p:nvPr/>
        </p:nvSpPr>
        <p:spPr>
          <a:xfrm>
            <a:off x="514137" y="1999154"/>
            <a:ext cx="97790" cy="1123315"/>
          </a:xfrm>
          <a:prstGeom prst="rect">
            <a:avLst/>
          </a:prstGeom>
        </p:spPr>
        <p:txBody>
          <a:bodyPr vert="vert270" wrap="square" lIns="0" tIns="7620" rIns="0" bIns="0" rtlCol="0">
            <a:spAutoFit/>
          </a:bodyPr>
          <a:lstStyle/>
          <a:p>
            <a:pPr marL="12700">
              <a:lnSpc>
                <a:spcPct val="100000"/>
              </a:lnSpc>
              <a:spcBef>
                <a:spcPts val="60"/>
              </a:spcBef>
              <a:tabLst>
                <a:tab pos="259715" algn="l"/>
                <a:tab pos="506730" algn="l"/>
                <a:tab pos="754380" algn="l"/>
                <a:tab pos="1001394" algn="l"/>
              </a:tabLst>
            </a:pPr>
            <a:r>
              <a:rPr sz="500" dirty="0">
                <a:latin typeface="Arial"/>
                <a:cs typeface="Arial"/>
              </a:rPr>
              <a:t>138	139	140	141	142</a:t>
            </a:r>
            <a:endParaRPr sz="500">
              <a:latin typeface="Arial"/>
              <a:cs typeface="Arial"/>
            </a:endParaRPr>
          </a:p>
        </p:txBody>
      </p:sp>
      <p:sp>
        <p:nvSpPr>
          <p:cNvPr id="35" name="object 35"/>
          <p:cNvSpPr/>
          <p:nvPr/>
        </p:nvSpPr>
        <p:spPr>
          <a:xfrm>
            <a:off x="678812" y="1921520"/>
            <a:ext cx="3406140" cy="1228725"/>
          </a:xfrm>
          <a:custGeom>
            <a:avLst/>
            <a:gdLst/>
            <a:ahLst/>
            <a:cxnLst/>
            <a:rect l="l" t="t" r="r" b="b"/>
            <a:pathLst>
              <a:path w="3406140" h="1228725">
                <a:moveTo>
                  <a:pt x="0" y="1228617"/>
                </a:moveTo>
                <a:lnTo>
                  <a:pt x="3405913" y="1228617"/>
                </a:lnTo>
                <a:lnTo>
                  <a:pt x="3405913" y="0"/>
                </a:lnTo>
                <a:lnTo>
                  <a:pt x="0" y="0"/>
                </a:lnTo>
                <a:lnTo>
                  <a:pt x="0" y="1228617"/>
                </a:lnTo>
              </a:path>
            </a:pathLst>
          </a:custGeom>
          <a:ln w="4050">
            <a:solidFill>
              <a:srgbClr val="000000"/>
            </a:solidFill>
          </a:ln>
        </p:spPr>
        <p:txBody>
          <a:bodyPr wrap="square" lIns="0" tIns="0" rIns="0" bIns="0" rtlCol="0"/>
          <a:lstStyle/>
          <a:p>
            <a:endParaRPr/>
          </a:p>
        </p:txBody>
      </p:sp>
      <p:sp>
        <p:nvSpPr>
          <p:cNvPr id="36" name="object 36"/>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20</a:t>
            </a:r>
          </a:p>
        </p:txBody>
      </p:sp>
    </p:spTree>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990725" cy="244475"/>
          </a:xfrm>
          <a:prstGeom prst="rect">
            <a:avLst/>
          </a:prstGeom>
        </p:spPr>
        <p:txBody>
          <a:bodyPr vert="horz" wrap="square" lIns="0" tIns="17145" rIns="0" bIns="0" rtlCol="0">
            <a:spAutoFit/>
          </a:bodyPr>
          <a:lstStyle/>
          <a:p>
            <a:pPr marL="12700">
              <a:lnSpc>
                <a:spcPct val="100000"/>
              </a:lnSpc>
              <a:spcBef>
                <a:spcPts val="135"/>
              </a:spcBef>
            </a:pPr>
            <a:r>
              <a:rPr spc="20" dirty="0"/>
              <a:t>Ящик </a:t>
            </a:r>
            <a:r>
              <a:rPr spc="10" dirty="0"/>
              <a:t>с </a:t>
            </a:r>
            <a:r>
              <a:rPr spc="-20" dirty="0"/>
              <a:t>усами:</a:t>
            </a:r>
            <a:r>
              <a:rPr spc="210" dirty="0"/>
              <a:t> </a:t>
            </a:r>
            <a:r>
              <a:rPr spc="-30" dirty="0"/>
              <a:t>пояснения</a:t>
            </a:r>
          </a:p>
        </p:txBody>
      </p:sp>
      <p:sp>
        <p:nvSpPr>
          <p:cNvPr id="3" name="object 3"/>
          <p:cNvSpPr/>
          <p:nvPr/>
        </p:nvSpPr>
        <p:spPr>
          <a:xfrm>
            <a:off x="359994" y="305848"/>
            <a:ext cx="3888105" cy="2328385"/>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47294" y="2649255"/>
            <a:ext cx="3890010" cy="668655"/>
          </a:xfrm>
          <a:prstGeom prst="rect">
            <a:avLst/>
          </a:prstGeom>
        </p:spPr>
        <p:txBody>
          <a:bodyPr vert="horz" wrap="square" lIns="0" tIns="80645" rIns="0" bIns="0" rtlCol="0">
            <a:spAutoFit/>
          </a:bodyPr>
          <a:lstStyle/>
          <a:p>
            <a:pPr marL="34925">
              <a:lnSpc>
                <a:spcPct val="100000"/>
              </a:lnSpc>
              <a:spcBef>
                <a:spcPts val="635"/>
              </a:spcBef>
              <a:tabLst>
                <a:tab pos="2714625" algn="l"/>
              </a:tabLst>
            </a:pPr>
            <a:r>
              <a:rPr sz="1100" i="1" spc="75" dirty="0">
                <a:latin typeface="Arial"/>
                <a:cs typeface="Arial"/>
              </a:rPr>
              <a:t>X</a:t>
            </a:r>
            <a:r>
              <a:rPr sz="1200" spc="112" baseline="-10416" dirty="0">
                <a:latin typeface="Tahoma"/>
                <a:cs typeface="Tahoma"/>
              </a:rPr>
              <a:t>1</a:t>
            </a:r>
            <a:r>
              <a:rPr sz="1200" spc="150" baseline="-10416" dirty="0">
                <a:latin typeface="Tahoma"/>
                <a:cs typeface="Tahoma"/>
              </a:rPr>
              <a:t> </a:t>
            </a:r>
            <a:r>
              <a:rPr sz="1100" spc="45" dirty="0">
                <a:latin typeface="Tahoma"/>
                <a:cs typeface="Tahoma"/>
              </a:rPr>
              <a:t>=</a:t>
            </a:r>
            <a:r>
              <a:rPr sz="1100" spc="-40" dirty="0">
                <a:latin typeface="Tahoma"/>
                <a:cs typeface="Tahoma"/>
              </a:rPr>
              <a:t> </a:t>
            </a:r>
            <a:r>
              <a:rPr sz="1100" i="1" spc="-5" dirty="0">
                <a:latin typeface="Arial"/>
                <a:cs typeface="Arial"/>
              </a:rPr>
              <a:t>Q</a:t>
            </a:r>
            <a:r>
              <a:rPr sz="1200" spc="-7" baseline="-10416" dirty="0">
                <a:latin typeface="Tahoma"/>
                <a:cs typeface="Tahoma"/>
              </a:rPr>
              <a:t>1</a:t>
            </a:r>
            <a:r>
              <a:rPr sz="1200" spc="67" baseline="-10416" dirty="0">
                <a:latin typeface="Tahoma"/>
                <a:cs typeface="Tahoma"/>
              </a:rPr>
              <a:t> </a:t>
            </a:r>
            <a:r>
              <a:rPr sz="1100" i="1" spc="204" dirty="0">
                <a:latin typeface="Arial"/>
                <a:cs typeface="Arial"/>
              </a:rPr>
              <a:t>−</a:t>
            </a:r>
            <a:r>
              <a:rPr sz="1100" i="1" spc="-65" dirty="0">
                <a:latin typeface="Arial"/>
                <a:cs typeface="Arial"/>
              </a:rPr>
              <a:t> </a:t>
            </a:r>
            <a:r>
              <a:rPr sz="1100" spc="-20" dirty="0">
                <a:latin typeface="Tahoma"/>
                <a:cs typeface="Tahoma"/>
              </a:rPr>
              <a:t>1</a:t>
            </a:r>
            <a:r>
              <a:rPr sz="1100" i="1" spc="-20" dirty="0">
                <a:latin typeface="Arial"/>
                <a:cs typeface="Arial"/>
              </a:rPr>
              <a:t>.</a:t>
            </a:r>
            <a:r>
              <a:rPr sz="1100" spc="-20" dirty="0">
                <a:latin typeface="Tahoma"/>
                <a:cs typeface="Tahoma"/>
              </a:rPr>
              <a:t>5(</a:t>
            </a:r>
            <a:r>
              <a:rPr sz="1100" i="1" spc="-20" dirty="0">
                <a:latin typeface="Arial"/>
                <a:cs typeface="Arial"/>
              </a:rPr>
              <a:t>Q</a:t>
            </a:r>
            <a:r>
              <a:rPr sz="1200" spc="-30" baseline="-10416" dirty="0">
                <a:latin typeface="Tahoma"/>
                <a:cs typeface="Tahoma"/>
              </a:rPr>
              <a:t>3</a:t>
            </a:r>
            <a:r>
              <a:rPr sz="1200" spc="60" baseline="-10416" dirty="0">
                <a:latin typeface="Tahoma"/>
                <a:cs typeface="Tahoma"/>
              </a:rPr>
              <a:t> </a:t>
            </a:r>
            <a:r>
              <a:rPr sz="1100" i="1" spc="204" dirty="0">
                <a:latin typeface="Arial"/>
                <a:cs typeface="Arial"/>
              </a:rPr>
              <a:t>−</a:t>
            </a:r>
            <a:r>
              <a:rPr sz="1100" i="1" spc="-65" dirty="0">
                <a:latin typeface="Arial"/>
                <a:cs typeface="Arial"/>
              </a:rPr>
              <a:t> </a:t>
            </a:r>
            <a:r>
              <a:rPr sz="1100" i="1" spc="15" dirty="0">
                <a:latin typeface="Arial"/>
                <a:cs typeface="Arial"/>
              </a:rPr>
              <a:t>Q</a:t>
            </a:r>
            <a:r>
              <a:rPr sz="1200" spc="22" baseline="-10416" dirty="0">
                <a:latin typeface="Tahoma"/>
                <a:cs typeface="Tahoma"/>
              </a:rPr>
              <a:t>1</a:t>
            </a:r>
            <a:r>
              <a:rPr sz="1100" spc="15" dirty="0">
                <a:latin typeface="Tahoma"/>
                <a:cs typeface="Tahoma"/>
              </a:rPr>
              <a:t>)</a:t>
            </a:r>
            <a:r>
              <a:rPr sz="1100" spc="-35" dirty="0">
                <a:latin typeface="Tahoma"/>
                <a:cs typeface="Tahoma"/>
              </a:rPr>
              <a:t> </a:t>
            </a:r>
            <a:r>
              <a:rPr sz="1100" spc="45" dirty="0">
                <a:latin typeface="Tahoma"/>
                <a:cs typeface="Tahoma"/>
              </a:rPr>
              <a:t>=</a:t>
            </a:r>
            <a:r>
              <a:rPr sz="1100" spc="-45" dirty="0">
                <a:latin typeface="Tahoma"/>
                <a:cs typeface="Tahoma"/>
              </a:rPr>
              <a:t> </a:t>
            </a:r>
            <a:r>
              <a:rPr sz="1100" i="1" spc="-5" dirty="0">
                <a:latin typeface="Arial"/>
                <a:cs typeface="Arial"/>
              </a:rPr>
              <a:t>Q</a:t>
            </a:r>
            <a:r>
              <a:rPr sz="1200" spc="-7" baseline="-10416" dirty="0">
                <a:latin typeface="Tahoma"/>
                <a:cs typeface="Tahoma"/>
              </a:rPr>
              <a:t>1</a:t>
            </a:r>
            <a:r>
              <a:rPr sz="1200" spc="60" baseline="-10416" dirty="0">
                <a:latin typeface="Tahoma"/>
                <a:cs typeface="Tahoma"/>
              </a:rPr>
              <a:t> </a:t>
            </a:r>
            <a:r>
              <a:rPr sz="1100" i="1" spc="204" dirty="0">
                <a:latin typeface="Arial"/>
                <a:cs typeface="Arial"/>
              </a:rPr>
              <a:t>−</a:t>
            </a:r>
            <a:r>
              <a:rPr sz="1100" i="1" spc="-60" dirty="0">
                <a:latin typeface="Arial"/>
                <a:cs typeface="Arial"/>
              </a:rPr>
              <a:t> </a:t>
            </a:r>
            <a:r>
              <a:rPr sz="1100" spc="25" dirty="0">
                <a:latin typeface="Tahoma"/>
                <a:cs typeface="Tahoma"/>
              </a:rPr>
              <a:t>1</a:t>
            </a:r>
            <a:r>
              <a:rPr sz="1100" i="1" spc="25" dirty="0">
                <a:latin typeface="Arial"/>
                <a:cs typeface="Arial"/>
              </a:rPr>
              <a:t>.</a:t>
            </a:r>
            <a:r>
              <a:rPr sz="1100" spc="25" dirty="0">
                <a:latin typeface="Tahoma"/>
                <a:cs typeface="Tahoma"/>
              </a:rPr>
              <a:t>5</a:t>
            </a:r>
            <a:r>
              <a:rPr sz="1100" i="1" spc="25" dirty="0">
                <a:latin typeface="Arial"/>
                <a:cs typeface="Arial"/>
              </a:rPr>
              <a:t>IQR,	</a:t>
            </a:r>
            <a:r>
              <a:rPr sz="1100" i="1" spc="75" dirty="0">
                <a:latin typeface="Arial"/>
                <a:cs typeface="Arial"/>
              </a:rPr>
              <a:t>X</a:t>
            </a:r>
            <a:r>
              <a:rPr sz="1200" spc="112" baseline="-10416" dirty="0">
                <a:latin typeface="Tahoma"/>
                <a:cs typeface="Tahoma"/>
              </a:rPr>
              <a:t>2 </a:t>
            </a:r>
            <a:r>
              <a:rPr sz="1100" spc="45" dirty="0">
                <a:latin typeface="Tahoma"/>
                <a:cs typeface="Tahoma"/>
              </a:rPr>
              <a:t>= </a:t>
            </a:r>
            <a:r>
              <a:rPr sz="1100" i="1" spc="-5" dirty="0">
                <a:latin typeface="Arial"/>
                <a:cs typeface="Arial"/>
              </a:rPr>
              <a:t>Q</a:t>
            </a:r>
            <a:r>
              <a:rPr sz="1200" spc="-7" baseline="-10416" dirty="0">
                <a:latin typeface="Tahoma"/>
                <a:cs typeface="Tahoma"/>
              </a:rPr>
              <a:t>3 </a:t>
            </a:r>
            <a:r>
              <a:rPr sz="1100" spc="45" dirty="0">
                <a:latin typeface="Tahoma"/>
                <a:cs typeface="Tahoma"/>
              </a:rPr>
              <a:t>+</a:t>
            </a:r>
            <a:r>
              <a:rPr sz="1100" spc="-195" dirty="0">
                <a:latin typeface="Tahoma"/>
                <a:cs typeface="Tahoma"/>
              </a:rPr>
              <a:t> </a:t>
            </a:r>
            <a:r>
              <a:rPr sz="1100" spc="30" dirty="0">
                <a:latin typeface="Tahoma"/>
                <a:cs typeface="Tahoma"/>
              </a:rPr>
              <a:t>1</a:t>
            </a:r>
            <a:r>
              <a:rPr sz="1100" i="1" spc="30" dirty="0">
                <a:latin typeface="Arial"/>
                <a:cs typeface="Arial"/>
              </a:rPr>
              <a:t>.</a:t>
            </a:r>
            <a:r>
              <a:rPr sz="1100" spc="30" dirty="0">
                <a:latin typeface="Tahoma"/>
                <a:cs typeface="Tahoma"/>
              </a:rPr>
              <a:t>5</a:t>
            </a:r>
            <a:r>
              <a:rPr sz="1100" i="1" spc="30" dirty="0">
                <a:latin typeface="Arial"/>
                <a:cs typeface="Arial"/>
              </a:rPr>
              <a:t>IQR</a:t>
            </a:r>
            <a:endParaRPr sz="1100">
              <a:latin typeface="Arial"/>
              <a:cs typeface="Arial"/>
            </a:endParaRPr>
          </a:p>
          <a:p>
            <a:pPr marL="12700" marR="180340">
              <a:lnSpc>
                <a:spcPct val="102600"/>
              </a:lnSpc>
              <a:spcBef>
                <a:spcPts val="495"/>
              </a:spcBef>
            </a:pPr>
            <a:r>
              <a:rPr sz="1100" i="1" spc="75" dirty="0">
                <a:latin typeface="Arial"/>
                <a:cs typeface="Arial"/>
              </a:rPr>
              <a:t>X</a:t>
            </a:r>
            <a:r>
              <a:rPr sz="1200" spc="112" baseline="-10416" dirty="0">
                <a:latin typeface="Tahoma"/>
                <a:cs typeface="Tahoma"/>
              </a:rPr>
              <a:t>1 </a:t>
            </a:r>
            <a:r>
              <a:rPr sz="1100" spc="535" dirty="0">
                <a:latin typeface="Calibri"/>
                <a:cs typeface="Calibri"/>
              </a:rPr>
              <a:t>- </a:t>
            </a:r>
            <a:r>
              <a:rPr sz="1100" dirty="0">
                <a:latin typeface="Calibri"/>
                <a:cs typeface="Calibri"/>
              </a:rPr>
              <a:t>нижняя </a:t>
            </a:r>
            <a:r>
              <a:rPr sz="1100" spc="-5" dirty="0">
                <a:latin typeface="Calibri"/>
                <a:cs typeface="Calibri"/>
              </a:rPr>
              <a:t>граница уса, </a:t>
            </a:r>
            <a:r>
              <a:rPr sz="1100" i="1" spc="75" dirty="0">
                <a:latin typeface="Arial"/>
                <a:cs typeface="Arial"/>
              </a:rPr>
              <a:t>X</a:t>
            </a:r>
            <a:r>
              <a:rPr sz="1200" spc="112" baseline="-10416" dirty="0">
                <a:latin typeface="Tahoma"/>
                <a:cs typeface="Tahoma"/>
              </a:rPr>
              <a:t>2 </a:t>
            </a:r>
            <a:r>
              <a:rPr sz="1100" spc="535" dirty="0">
                <a:latin typeface="Calibri"/>
                <a:cs typeface="Calibri"/>
              </a:rPr>
              <a:t>- </a:t>
            </a:r>
            <a:r>
              <a:rPr sz="1100" spc="-10" dirty="0">
                <a:latin typeface="Calibri"/>
                <a:cs typeface="Calibri"/>
              </a:rPr>
              <a:t>верхняя </a:t>
            </a:r>
            <a:r>
              <a:rPr sz="1100" spc="-5" dirty="0">
                <a:latin typeface="Calibri"/>
                <a:cs typeface="Calibri"/>
              </a:rPr>
              <a:t>граница уса, </a:t>
            </a:r>
            <a:r>
              <a:rPr sz="1100" i="1" spc="-5" dirty="0">
                <a:latin typeface="Arial"/>
                <a:cs typeface="Arial"/>
              </a:rPr>
              <a:t>Q</a:t>
            </a:r>
            <a:r>
              <a:rPr sz="1200" spc="-7" baseline="-10416" dirty="0">
                <a:latin typeface="Tahoma"/>
                <a:cs typeface="Tahoma"/>
              </a:rPr>
              <a:t>1 </a:t>
            </a:r>
            <a:r>
              <a:rPr sz="1100" spc="535" dirty="0">
                <a:latin typeface="Calibri"/>
                <a:cs typeface="Calibri"/>
              </a:rPr>
              <a:t>-  </a:t>
            </a:r>
            <a:r>
              <a:rPr sz="1100" spc="-25" dirty="0">
                <a:latin typeface="Calibri"/>
                <a:cs typeface="Calibri"/>
              </a:rPr>
              <a:t>первый </a:t>
            </a:r>
            <a:r>
              <a:rPr sz="1100" spc="5" dirty="0">
                <a:latin typeface="Calibri"/>
                <a:cs typeface="Calibri"/>
              </a:rPr>
              <a:t>квартиль, </a:t>
            </a:r>
            <a:r>
              <a:rPr sz="1100" i="1" spc="-5" dirty="0">
                <a:latin typeface="Arial"/>
                <a:cs typeface="Arial"/>
              </a:rPr>
              <a:t>Q</a:t>
            </a:r>
            <a:r>
              <a:rPr sz="1200" spc="-7" baseline="-10416" dirty="0">
                <a:latin typeface="Tahoma"/>
                <a:cs typeface="Tahoma"/>
              </a:rPr>
              <a:t>3 </a:t>
            </a:r>
            <a:r>
              <a:rPr sz="1100" spc="535" dirty="0">
                <a:latin typeface="Calibri"/>
                <a:cs typeface="Calibri"/>
              </a:rPr>
              <a:t>- </a:t>
            </a:r>
            <a:r>
              <a:rPr sz="1100" dirty="0">
                <a:latin typeface="Calibri"/>
                <a:cs typeface="Calibri"/>
              </a:rPr>
              <a:t>третий</a:t>
            </a:r>
            <a:r>
              <a:rPr sz="1100" spc="80" dirty="0">
                <a:latin typeface="Calibri"/>
                <a:cs typeface="Calibri"/>
              </a:rPr>
              <a:t> </a:t>
            </a:r>
            <a:r>
              <a:rPr sz="1100" spc="5" dirty="0">
                <a:latin typeface="Calibri"/>
                <a:cs typeface="Calibri"/>
              </a:rPr>
              <a:t>квартиль</a:t>
            </a:r>
            <a:endParaRPr sz="1100">
              <a:latin typeface="Calibri"/>
              <a:cs typeface="Calibri"/>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21</a:t>
            </a:r>
          </a:p>
        </p:txBody>
      </p:sp>
    </p:spTree>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407920" cy="244475"/>
          </a:xfrm>
          <a:prstGeom prst="rect">
            <a:avLst/>
          </a:prstGeom>
        </p:spPr>
        <p:txBody>
          <a:bodyPr vert="horz" wrap="square" lIns="0" tIns="17145" rIns="0" bIns="0" rtlCol="0">
            <a:spAutoFit/>
          </a:bodyPr>
          <a:lstStyle/>
          <a:p>
            <a:pPr marL="12700">
              <a:lnSpc>
                <a:spcPct val="100000"/>
              </a:lnSpc>
              <a:spcBef>
                <a:spcPts val="135"/>
              </a:spcBef>
            </a:pPr>
            <a:r>
              <a:rPr spc="20" dirty="0"/>
              <a:t>Ящик </a:t>
            </a:r>
            <a:r>
              <a:rPr spc="10" dirty="0"/>
              <a:t>с </a:t>
            </a:r>
            <a:r>
              <a:rPr spc="-20" dirty="0"/>
              <a:t>усами: зачем </a:t>
            </a:r>
            <a:r>
              <a:rPr spc="-50" dirty="0"/>
              <a:t>он</a:t>
            </a:r>
            <a:r>
              <a:rPr spc="-95" dirty="0"/>
              <a:t> </a:t>
            </a:r>
            <a:r>
              <a:rPr spc="-40" dirty="0"/>
              <a:t>нужен</a:t>
            </a:r>
          </a:p>
        </p:txBody>
      </p:sp>
      <p:sp>
        <p:nvSpPr>
          <p:cNvPr id="3" name="object 3"/>
          <p:cNvSpPr txBox="1"/>
          <p:nvPr/>
        </p:nvSpPr>
        <p:spPr>
          <a:xfrm>
            <a:off x="347294" y="305821"/>
            <a:ext cx="3714115" cy="329565"/>
          </a:xfrm>
          <a:prstGeom prst="rect">
            <a:avLst/>
          </a:prstGeom>
        </p:spPr>
        <p:txBody>
          <a:bodyPr vert="horz" wrap="square" lIns="0" tIns="12065" rIns="0" bIns="0" rtlCol="0">
            <a:spAutoFit/>
          </a:bodyPr>
          <a:lstStyle/>
          <a:p>
            <a:pPr marL="12700" marR="5080">
              <a:lnSpc>
                <a:spcPct val="100000"/>
              </a:lnSpc>
              <a:spcBef>
                <a:spcPts val="95"/>
              </a:spcBef>
            </a:pPr>
            <a:r>
              <a:rPr sz="1000" spc="25" dirty="0">
                <a:latin typeface="Calibri"/>
                <a:cs typeface="Calibri"/>
              </a:rPr>
              <a:t>Ящик </a:t>
            </a:r>
            <a:r>
              <a:rPr sz="1000" spc="15" dirty="0">
                <a:latin typeface="Calibri"/>
                <a:cs typeface="Calibri"/>
              </a:rPr>
              <a:t>с </a:t>
            </a:r>
            <a:r>
              <a:rPr sz="1000" spc="-5" dirty="0">
                <a:latin typeface="Calibri"/>
                <a:cs typeface="Calibri"/>
              </a:rPr>
              <a:t>усами </a:t>
            </a:r>
            <a:r>
              <a:rPr sz="1000" spc="495" dirty="0">
                <a:latin typeface="Calibri"/>
                <a:cs typeface="Calibri"/>
              </a:rPr>
              <a:t>- </a:t>
            </a:r>
            <a:r>
              <a:rPr sz="1000" spc="-10" dirty="0">
                <a:latin typeface="Calibri"/>
                <a:cs typeface="Calibri"/>
              </a:rPr>
              <a:t>упрощенная </a:t>
            </a:r>
            <a:r>
              <a:rPr sz="1000" spc="-5" dirty="0">
                <a:latin typeface="Calibri"/>
                <a:cs typeface="Calibri"/>
              </a:rPr>
              <a:t>версия </a:t>
            </a:r>
            <a:r>
              <a:rPr sz="1000" spc="10" dirty="0">
                <a:latin typeface="Calibri"/>
                <a:cs typeface="Calibri"/>
              </a:rPr>
              <a:t>гистограммы. </a:t>
            </a:r>
            <a:r>
              <a:rPr sz="1000" spc="20" dirty="0">
                <a:latin typeface="Calibri"/>
                <a:cs typeface="Calibri"/>
              </a:rPr>
              <a:t>Он </a:t>
            </a:r>
            <a:r>
              <a:rPr sz="1000" spc="-15" dirty="0">
                <a:latin typeface="Calibri"/>
                <a:cs typeface="Calibri"/>
              </a:rPr>
              <a:t>хорош </a:t>
            </a:r>
            <a:r>
              <a:rPr sz="1000" spc="5" dirty="0">
                <a:latin typeface="Calibri"/>
                <a:cs typeface="Calibri"/>
              </a:rPr>
              <a:t>для  </a:t>
            </a:r>
            <a:r>
              <a:rPr sz="1000" spc="-10" dirty="0">
                <a:latin typeface="Calibri"/>
                <a:cs typeface="Calibri"/>
              </a:rPr>
              <a:t>сравнения </a:t>
            </a:r>
            <a:r>
              <a:rPr sz="1000" spc="-5" dirty="0">
                <a:latin typeface="Calibri"/>
                <a:cs typeface="Calibri"/>
              </a:rPr>
              <a:t>нескольких</a:t>
            </a:r>
            <a:r>
              <a:rPr sz="1000" dirty="0">
                <a:latin typeface="Calibri"/>
                <a:cs typeface="Calibri"/>
              </a:rPr>
              <a:t> </a:t>
            </a:r>
            <a:r>
              <a:rPr sz="1000" spc="-10" dirty="0">
                <a:latin typeface="Calibri"/>
                <a:cs typeface="Calibri"/>
              </a:rPr>
              <a:t>выборок.</a:t>
            </a:r>
            <a:endParaRPr sz="1000">
              <a:latin typeface="Calibri"/>
              <a:cs typeface="Calibri"/>
            </a:endParaRPr>
          </a:p>
        </p:txBody>
      </p:sp>
      <p:sp>
        <p:nvSpPr>
          <p:cNvPr id="4" name="object 4"/>
          <p:cNvSpPr txBox="1"/>
          <p:nvPr/>
        </p:nvSpPr>
        <p:spPr>
          <a:xfrm>
            <a:off x="322046" y="723404"/>
            <a:ext cx="3964304" cy="344170"/>
          </a:xfrm>
          <a:prstGeom prst="rect">
            <a:avLst/>
          </a:prstGeom>
          <a:solidFill>
            <a:srgbClr val="F8F8F8"/>
          </a:solidFill>
        </p:spPr>
        <p:txBody>
          <a:bodyPr vert="horz" wrap="square" lIns="0" tIns="3810" rIns="0" bIns="0" rtlCol="0">
            <a:spAutoFit/>
          </a:bodyPr>
          <a:lstStyle/>
          <a:p>
            <a:pPr marL="236854" marR="198755" indent="-199390">
              <a:lnSpc>
                <a:spcPts val="1200"/>
              </a:lnSpc>
              <a:spcBef>
                <a:spcPts val="30"/>
              </a:spcBef>
            </a:pPr>
            <a:r>
              <a:rPr sz="1000" spc="45" dirty="0">
                <a:solidFill>
                  <a:srgbClr val="214987"/>
                </a:solidFill>
                <a:latin typeface="Times New Roman"/>
                <a:cs typeface="Times New Roman"/>
              </a:rPr>
              <a:t>boxplot</a:t>
            </a:r>
            <a:r>
              <a:rPr sz="1000" spc="45" dirty="0">
                <a:latin typeface="Times New Roman"/>
                <a:cs typeface="Times New Roman"/>
              </a:rPr>
              <a:t>(mpg </a:t>
            </a:r>
            <a:r>
              <a:rPr sz="1000" spc="-20" dirty="0">
                <a:latin typeface="Times New Roman"/>
                <a:cs typeface="Times New Roman"/>
              </a:rPr>
              <a:t>~ </a:t>
            </a:r>
            <a:r>
              <a:rPr sz="1000" spc="150" dirty="0">
                <a:latin typeface="Times New Roman"/>
                <a:cs typeface="Times New Roman"/>
              </a:rPr>
              <a:t>cyl, </a:t>
            </a:r>
            <a:r>
              <a:rPr sz="1000" spc="85" dirty="0">
                <a:solidFill>
                  <a:srgbClr val="214987"/>
                </a:solidFill>
                <a:latin typeface="Times New Roman"/>
                <a:cs typeface="Times New Roman"/>
              </a:rPr>
              <a:t>data=</a:t>
            </a:r>
            <a:r>
              <a:rPr sz="1000" spc="85" dirty="0">
                <a:latin typeface="Times New Roman"/>
                <a:cs typeface="Times New Roman"/>
              </a:rPr>
              <a:t>mtcars, </a:t>
            </a:r>
            <a:r>
              <a:rPr sz="1000" spc="25" dirty="0">
                <a:solidFill>
                  <a:srgbClr val="214987"/>
                </a:solidFill>
                <a:latin typeface="Times New Roman"/>
                <a:cs typeface="Times New Roman"/>
              </a:rPr>
              <a:t>main=</a:t>
            </a:r>
            <a:r>
              <a:rPr sz="1000" spc="25" dirty="0">
                <a:solidFill>
                  <a:srgbClr val="4F9905"/>
                </a:solidFill>
                <a:latin typeface="Times New Roman"/>
                <a:cs typeface="Times New Roman"/>
              </a:rPr>
              <a:t>"Car </a:t>
            </a:r>
            <a:r>
              <a:rPr sz="1000" spc="50" dirty="0">
                <a:solidFill>
                  <a:srgbClr val="4F9905"/>
                </a:solidFill>
                <a:latin typeface="Times New Roman"/>
                <a:cs typeface="Times New Roman"/>
              </a:rPr>
              <a:t>Mileage </a:t>
            </a:r>
            <a:r>
              <a:rPr sz="1000" spc="90" dirty="0">
                <a:solidFill>
                  <a:srgbClr val="4F9905"/>
                </a:solidFill>
                <a:latin typeface="Times New Roman"/>
                <a:cs typeface="Times New Roman"/>
              </a:rPr>
              <a:t>Data"</a:t>
            </a:r>
            <a:r>
              <a:rPr sz="1000" spc="90" dirty="0">
                <a:latin typeface="Times New Roman"/>
                <a:cs typeface="Times New Roman"/>
              </a:rPr>
              <a:t>,  </a:t>
            </a:r>
            <a:r>
              <a:rPr sz="1000" spc="20" dirty="0">
                <a:solidFill>
                  <a:srgbClr val="214987"/>
                </a:solidFill>
                <a:latin typeface="Times New Roman"/>
                <a:cs typeface="Times New Roman"/>
              </a:rPr>
              <a:t>xlab=</a:t>
            </a:r>
            <a:r>
              <a:rPr sz="1000" spc="20" dirty="0">
                <a:solidFill>
                  <a:srgbClr val="4F9905"/>
                </a:solidFill>
                <a:latin typeface="Times New Roman"/>
                <a:cs typeface="Times New Roman"/>
              </a:rPr>
              <a:t>"Number </a:t>
            </a:r>
            <a:r>
              <a:rPr sz="1000" spc="100" dirty="0">
                <a:solidFill>
                  <a:srgbClr val="4F9905"/>
                </a:solidFill>
                <a:latin typeface="Times New Roman"/>
                <a:cs typeface="Times New Roman"/>
              </a:rPr>
              <a:t>of </a:t>
            </a:r>
            <a:r>
              <a:rPr sz="1000" spc="105" dirty="0">
                <a:solidFill>
                  <a:srgbClr val="4F9905"/>
                </a:solidFill>
                <a:latin typeface="Times New Roman"/>
                <a:cs typeface="Times New Roman"/>
              </a:rPr>
              <a:t>Cylinders"</a:t>
            </a:r>
            <a:r>
              <a:rPr sz="1000" spc="105" dirty="0">
                <a:latin typeface="Times New Roman"/>
                <a:cs typeface="Times New Roman"/>
              </a:rPr>
              <a:t>, </a:t>
            </a:r>
            <a:r>
              <a:rPr sz="1000" spc="65" dirty="0">
                <a:solidFill>
                  <a:srgbClr val="214987"/>
                </a:solidFill>
                <a:latin typeface="Times New Roman"/>
                <a:cs typeface="Times New Roman"/>
              </a:rPr>
              <a:t>ylab=</a:t>
            </a:r>
            <a:r>
              <a:rPr sz="1000" spc="65" dirty="0">
                <a:solidFill>
                  <a:srgbClr val="4F9905"/>
                </a:solidFill>
                <a:latin typeface="Times New Roman"/>
                <a:cs typeface="Times New Roman"/>
              </a:rPr>
              <a:t>"Miles </a:t>
            </a:r>
            <a:r>
              <a:rPr sz="1000" spc="75" dirty="0">
                <a:solidFill>
                  <a:srgbClr val="4F9905"/>
                </a:solidFill>
                <a:latin typeface="Times New Roman"/>
                <a:cs typeface="Times New Roman"/>
              </a:rPr>
              <a:t>Per</a:t>
            </a:r>
            <a:r>
              <a:rPr sz="1000" spc="105" dirty="0">
                <a:solidFill>
                  <a:srgbClr val="4F9905"/>
                </a:solidFill>
                <a:latin typeface="Times New Roman"/>
                <a:cs typeface="Times New Roman"/>
              </a:rPr>
              <a:t> </a:t>
            </a:r>
            <a:r>
              <a:rPr sz="1000" spc="85" dirty="0">
                <a:solidFill>
                  <a:srgbClr val="4F9905"/>
                </a:solidFill>
                <a:latin typeface="Times New Roman"/>
                <a:cs typeface="Times New Roman"/>
              </a:rPr>
              <a:t>Gallon"</a:t>
            </a:r>
            <a:r>
              <a:rPr sz="1000" spc="85" dirty="0">
                <a:latin typeface="Times New Roman"/>
                <a:cs typeface="Times New Roman"/>
              </a:rPr>
              <a:t>)</a:t>
            </a:r>
            <a:endParaRPr sz="1000">
              <a:latin typeface="Times New Roman"/>
              <a:cs typeface="Times New Roman"/>
            </a:endParaRPr>
          </a:p>
        </p:txBody>
      </p:sp>
      <p:sp>
        <p:nvSpPr>
          <p:cNvPr id="5" name="object 5"/>
          <p:cNvSpPr/>
          <p:nvPr/>
        </p:nvSpPr>
        <p:spPr>
          <a:xfrm>
            <a:off x="910096" y="2075780"/>
            <a:ext cx="841375" cy="0"/>
          </a:xfrm>
          <a:custGeom>
            <a:avLst/>
            <a:gdLst/>
            <a:ahLst/>
            <a:cxnLst/>
            <a:rect l="l" t="t" r="r" b="b"/>
            <a:pathLst>
              <a:path w="841375">
                <a:moveTo>
                  <a:pt x="0" y="0"/>
                </a:moveTo>
                <a:lnTo>
                  <a:pt x="840948" y="0"/>
                </a:lnTo>
              </a:path>
            </a:pathLst>
          </a:custGeom>
          <a:ln w="12150">
            <a:solidFill>
              <a:srgbClr val="000000"/>
            </a:solidFill>
          </a:ln>
        </p:spPr>
        <p:txBody>
          <a:bodyPr wrap="square" lIns="0" tIns="0" rIns="0" bIns="0" rtlCol="0"/>
          <a:lstStyle/>
          <a:p>
            <a:endParaRPr/>
          </a:p>
        </p:txBody>
      </p:sp>
      <p:sp>
        <p:nvSpPr>
          <p:cNvPr id="6" name="object 6"/>
          <p:cNvSpPr/>
          <p:nvPr/>
        </p:nvSpPr>
        <p:spPr>
          <a:xfrm>
            <a:off x="1330543" y="2279739"/>
            <a:ext cx="0" cy="89535"/>
          </a:xfrm>
          <a:custGeom>
            <a:avLst/>
            <a:gdLst/>
            <a:ahLst/>
            <a:cxnLst/>
            <a:rect l="l" t="t" r="r" b="b"/>
            <a:pathLst>
              <a:path h="89535">
                <a:moveTo>
                  <a:pt x="0" y="89208"/>
                </a:moveTo>
                <a:lnTo>
                  <a:pt x="0" y="0"/>
                </a:lnTo>
              </a:path>
            </a:pathLst>
          </a:custGeom>
          <a:ln w="4050">
            <a:solidFill>
              <a:srgbClr val="000000"/>
            </a:solidFill>
            <a:prstDash val="dash"/>
          </a:ln>
        </p:spPr>
        <p:txBody>
          <a:bodyPr wrap="square" lIns="0" tIns="0" rIns="0" bIns="0" rtlCol="0"/>
          <a:lstStyle/>
          <a:p>
            <a:endParaRPr/>
          </a:p>
        </p:txBody>
      </p:sp>
      <p:sp>
        <p:nvSpPr>
          <p:cNvPr id="7" name="object 7"/>
          <p:cNvSpPr/>
          <p:nvPr/>
        </p:nvSpPr>
        <p:spPr>
          <a:xfrm>
            <a:off x="1330543" y="1572334"/>
            <a:ext cx="0" cy="223520"/>
          </a:xfrm>
          <a:custGeom>
            <a:avLst/>
            <a:gdLst/>
            <a:ahLst/>
            <a:cxnLst/>
            <a:rect l="l" t="t" r="r" b="b"/>
            <a:pathLst>
              <a:path h="223519">
                <a:moveTo>
                  <a:pt x="0" y="0"/>
                </a:moveTo>
                <a:lnTo>
                  <a:pt x="0" y="223075"/>
                </a:lnTo>
              </a:path>
            </a:pathLst>
          </a:custGeom>
          <a:ln w="4050">
            <a:solidFill>
              <a:srgbClr val="000000"/>
            </a:solidFill>
            <a:prstDash val="dash"/>
          </a:ln>
        </p:spPr>
        <p:txBody>
          <a:bodyPr wrap="square" lIns="0" tIns="0" rIns="0" bIns="0" rtlCol="0"/>
          <a:lstStyle/>
          <a:p>
            <a:endParaRPr/>
          </a:p>
        </p:txBody>
      </p:sp>
      <p:sp>
        <p:nvSpPr>
          <p:cNvPr id="8" name="object 8"/>
          <p:cNvSpPr/>
          <p:nvPr/>
        </p:nvSpPr>
        <p:spPr>
          <a:xfrm>
            <a:off x="1120319" y="2368948"/>
            <a:ext cx="421005" cy="0"/>
          </a:xfrm>
          <a:custGeom>
            <a:avLst/>
            <a:gdLst/>
            <a:ahLst/>
            <a:cxnLst/>
            <a:rect l="l" t="t" r="r" b="b"/>
            <a:pathLst>
              <a:path w="421005">
                <a:moveTo>
                  <a:pt x="0" y="0"/>
                </a:moveTo>
                <a:lnTo>
                  <a:pt x="420501" y="0"/>
                </a:lnTo>
              </a:path>
            </a:pathLst>
          </a:custGeom>
          <a:ln w="4050">
            <a:solidFill>
              <a:srgbClr val="000000"/>
            </a:solidFill>
          </a:ln>
        </p:spPr>
        <p:txBody>
          <a:bodyPr wrap="square" lIns="0" tIns="0" rIns="0" bIns="0" rtlCol="0"/>
          <a:lstStyle/>
          <a:p>
            <a:endParaRPr/>
          </a:p>
        </p:txBody>
      </p:sp>
      <p:sp>
        <p:nvSpPr>
          <p:cNvPr id="9" name="object 9"/>
          <p:cNvSpPr/>
          <p:nvPr/>
        </p:nvSpPr>
        <p:spPr>
          <a:xfrm>
            <a:off x="1120319" y="1572334"/>
            <a:ext cx="421005" cy="0"/>
          </a:xfrm>
          <a:custGeom>
            <a:avLst/>
            <a:gdLst/>
            <a:ahLst/>
            <a:cxnLst/>
            <a:rect l="l" t="t" r="r" b="b"/>
            <a:pathLst>
              <a:path w="421005">
                <a:moveTo>
                  <a:pt x="0" y="0"/>
                </a:moveTo>
                <a:lnTo>
                  <a:pt x="420501" y="0"/>
                </a:lnTo>
              </a:path>
            </a:pathLst>
          </a:custGeom>
          <a:ln w="4050">
            <a:solidFill>
              <a:srgbClr val="000000"/>
            </a:solidFill>
          </a:ln>
        </p:spPr>
        <p:txBody>
          <a:bodyPr wrap="square" lIns="0" tIns="0" rIns="0" bIns="0" rtlCol="0"/>
          <a:lstStyle/>
          <a:p>
            <a:endParaRPr/>
          </a:p>
        </p:txBody>
      </p:sp>
      <p:sp>
        <p:nvSpPr>
          <p:cNvPr id="10" name="object 10"/>
          <p:cNvSpPr/>
          <p:nvPr/>
        </p:nvSpPr>
        <p:spPr>
          <a:xfrm>
            <a:off x="910096" y="1795410"/>
            <a:ext cx="841375" cy="484505"/>
          </a:xfrm>
          <a:custGeom>
            <a:avLst/>
            <a:gdLst/>
            <a:ahLst/>
            <a:cxnLst/>
            <a:rect l="l" t="t" r="r" b="b"/>
            <a:pathLst>
              <a:path w="841375" h="484505">
                <a:moveTo>
                  <a:pt x="0" y="484329"/>
                </a:moveTo>
                <a:lnTo>
                  <a:pt x="840948" y="484329"/>
                </a:lnTo>
                <a:lnTo>
                  <a:pt x="840948" y="0"/>
                </a:lnTo>
                <a:lnTo>
                  <a:pt x="0" y="0"/>
                </a:lnTo>
                <a:lnTo>
                  <a:pt x="0" y="484329"/>
                </a:lnTo>
              </a:path>
            </a:pathLst>
          </a:custGeom>
          <a:ln w="4050">
            <a:solidFill>
              <a:srgbClr val="000000"/>
            </a:solidFill>
          </a:ln>
        </p:spPr>
        <p:txBody>
          <a:bodyPr wrap="square" lIns="0" tIns="0" rIns="0" bIns="0" rtlCol="0"/>
          <a:lstStyle/>
          <a:p>
            <a:endParaRPr/>
          </a:p>
        </p:txBody>
      </p:sp>
      <p:sp>
        <p:nvSpPr>
          <p:cNvPr id="11" name="object 11"/>
          <p:cNvSpPr/>
          <p:nvPr/>
        </p:nvSpPr>
        <p:spPr>
          <a:xfrm>
            <a:off x="1961268" y="2477273"/>
            <a:ext cx="841375" cy="0"/>
          </a:xfrm>
          <a:custGeom>
            <a:avLst/>
            <a:gdLst/>
            <a:ahLst/>
            <a:cxnLst/>
            <a:rect l="l" t="t" r="r" b="b"/>
            <a:pathLst>
              <a:path w="841375">
                <a:moveTo>
                  <a:pt x="0" y="0"/>
                </a:moveTo>
                <a:lnTo>
                  <a:pt x="841002" y="0"/>
                </a:lnTo>
              </a:path>
            </a:pathLst>
          </a:custGeom>
          <a:ln w="12150">
            <a:solidFill>
              <a:srgbClr val="000000"/>
            </a:solidFill>
          </a:ln>
        </p:spPr>
        <p:txBody>
          <a:bodyPr wrap="square" lIns="0" tIns="0" rIns="0" bIns="0" rtlCol="0"/>
          <a:lstStyle/>
          <a:p>
            <a:endParaRPr/>
          </a:p>
        </p:txBody>
      </p:sp>
      <p:sp>
        <p:nvSpPr>
          <p:cNvPr id="12" name="object 12"/>
          <p:cNvSpPr/>
          <p:nvPr/>
        </p:nvSpPr>
        <p:spPr>
          <a:xfrm>
            <a:off x="2381769" y="2544179"/>
            <a:ext cx="0" cy="54610"/>
          </a:xfrm>
          <a:custGeom>
            <a:avLst/>
            <a:gdLst/>
            <a:ahLst/>
            <a:cxnLst/>
            <a:rect l="l" t="t" r="r" b="b"/>
            <a:pathLst>
              <a:path h="54610">
                <a:moveTo>
                  <a:pt x="0" y="54216"/>
                </a:moveTo>
                <a:lnTo>
                  <a:pt x="0" y="0"/>
                </a:lnTo>
              </a:path>
            </a:pathLst>
          </a:custGeom>
          <a:ln w="4050">
            <a:solidFill>
              <a:srgbClr val="000000"/>
            </a:solidFill>
            <a:prstDash val="dash"/>
          </a:ln>
        </p:spPr>
        <p:txBody>
          <a:bodyPr wrap="square" lIns="0" tIns="0" rIns="0" bIns="0" rtlCol="0"/>
          <a:lstStyle/>
          <a:p>
            <a:endParaRPr/>
          </a:p>
        </p:txBody>
      </p:sp>
      <p:sp>
        <p:nvSpPr>
          <p:cNvPr id="13" name="object 13"/>
          <p:cNvSpPr/>
          <p:nvPr/>
        </p:nvSpPr>
        <p:spPr>
          <a:xfrm>
            <a:off x="2381769" y="2368948"/>
            <a:ext cx="0" cy="26034"/>
          </a:xfrm>
          <a:custGeom>
            <a:avLst/>
            <a:gdLst/>
            <a:ahLst/>
            <a:cxnLst/>
            <a:rect l="l" t="t" r="r" b="b"/>
            <a:pathLst>
              <a:path h="26035">
                <a:moveTo>
                  <a:pt x="0" y="0"/>
                </a:moveTo>
                <a:lnTo>
                  <a:pt x="0" y="25488"/>
                </a:lnTo>
              </a:path>
            </a:pathLst>
          </a:custGeom>
          <a:ln w="4050">
            <a:solidFill>
              <a:srgbClr val="000000"/>
            </a:solidFill>
            <a:prstDash val="dash"/>
          </a:ln>
        </p:spPr>
        <p:txBody>
          <a:bodyPr wrap="square" lIns="0" tIns="0" rIns="0" bIns="0" rtlCol="0"/>
          <a:lstStyle/>
          <a:p>
            <a:endParaRPr/>
          </a:p>
        </p:txBody>
      </p:sp>
      <p:sp>
        <p:nvSpPr>
          <p:cNvPr id="14" name="object 14"/>
          <p:cNvSpPr/>
          <p:nvPr/>
        </p:nvSpPr>
        <p:spPr>
          <a:xfrm>
            <a:off x="2171545" y="2598396"/>
            <a:ext cx="421005" cy="0"/>
          </a:xfrm>
          <a:custGeom>
            <a:avLst/>
            <a:gdLst/>
            <a:ahLst/>
            <a:cxnLst/>
            <a:rect l="l" t="t" r="r" b="b"/>
            <a:pathLst>
              <a:path w="421005">
                <a:moveTo>
                  <a:pt x="0" y="0"/>
                </a:moveTo>
                <a:lnTo>
                  <a:pt x="420447" y="0"/>
                </a:lnTo>
              </a:path>
            </a:pathLst>
          </a:custGeom>
          <a:ln w="4050">
            <a:solidFill>
              <a:srgbClr val="000000"/>
            </a:solidFill>
          </a:ln>
        </p:spPr>
        <p:txBody>
          <a:bodyPr wrap="square" lIns="0" tIns="0" rIns="0" bIns="0" rtlCol="0"/>
          <a:lstStyle/>
          <a:p>
            <a:endParaRPr/>
          </a:p>
        </p:txBody>
      </p:sp>
      <p:sp>
        <p:nvSpPr>
          <p:cNvPr id="15" name="object 15"/>
          <p:cNvSpPr/>
          <p:nvPr/>
        </p:nvSpPr>
        <p:spPr>
          <a:xfrm>
            <a:off x="2171545" y="2368948"/>
            <a:ext cx="421005" cy="0"/>
          </a:xfrm>
          <a:custGeom>
            <a:avLst/>
            <a:gdLst/>
            <a:ahLst/>
            <a:cxnLst/>
            <a:rect l="l" t="t" r="r" b="b"/>
            <a:pathLst>
              <a:path w="421005">
                <a:moveTo>
                  <a:pt x="0" y="0"/>
                </a:moveTo>
                <a:lnTo>
                  <a:pt x="420447" y="0"/>
                </a:lnTo>
              </a:path>
            </a:pathLst>
          </a:custGeom>
          <a:ln w="4050">
            <a:solidFill>
              <a:srgbClr val="000000"/>
            </a:solidFill>
          </a:ln>
        </p:spPr>
        <p:txBody>
          <a:bodyPr wrap="square" lIns="0" tIns="0" rIns="0" bIns="0" rtlCol="0"/>
          <a:lstStyle/>
          <a:p>
            <a:endParaRPr/>
          </a:p>
        </p:txBody>
      </p:sp>
      <p:sp>
        <p:nvSpPr>
          <p:cNvPr id="16" name="object 16"/>
          <p:cNvSpPr/>
          <p:nvPr/>
        </p:nvSpPr>
        <p:spPr>
          <a:xfrm>
            <a:off x="1961268" y="2394436"/>
            <a:ext cx="841375" cy="149860"/>
          </a:xfrm>
          <a:custGeom>
            <a:avLst/>
            <a:gdLst/>
            <a:ahLst/>
            <a:cxnLst/>
            <a:rect l="l" t="t" r="r" b="b"/>
            <a:pathLst>
              <a:path w="841375" h="149860">
                <a:moveTo>
                  <a:pt x="0" y="149743"/>
                </a:moveTo>
                <a:lnTo>
                  <a:pt x="841002" y="149743"/>
                </a:lnTo>
                <a:lnTo>
                  <a:pt x="841002" y="0"/>
                </a:lnTo>
                <a:lnTo>
                  <a:pt x="0" y="0"/>
                </a:lnTo>
                <a:lnTo>
                  <a:pt x="0" y="149743"/>
                </a:lnTo>
              </a:path>
            </a:pathLst>
          </a:custGeom>
          <a:ln w="4050">
            <a:solidFill>
              <a:srgbClr val="000000"/>
            </a:solidFill>
          </a:ln>
        </p:spPr>
        <p:txBody>
          <a:bodyPr wrap="square" lIns="0" tIns="0" rIns="0" bIns="0" rtlCol="0"/>
          <a:lstStyle/>
          <a:p>
            <a:endParaRPr/>
          </a:p>
        </p:txBody>
      </p:sp>
      <p:sp>
        <p:nvSpPr>
          <p:cNvPr id="17" name="object 17"/>
          <p:cNvSpPr/>
          <p:nvPr/>
        </p:nvSpPr>
        <p:spPr>
          <a:xfrm>
            <a:off x="3012493" y="2764069"/>
            <a:ext cx="841375" cy="0"/>
          </a:xfrm>
          <a:custGeom>
            <a:avLst/>
            <a:gdLst/>
            <a:ahLst/>
            <a:cxnLst/>
            <a:rect l="l" t="t" r="r" b="b"/>
            <a:pathLst>
              <a:path w="841375">
                <a:moveTo>
                  <a:pt x="0" y="0"/>
                </a:moveTo>
                <a:lnTo>
                  <a:pt x="840948" y="0"/>
                </a:lnTo>
              </a:path>
            </a:pathLst>
          </a:custGeom>
          <a:ln w="12150">
            <a:solidFill>
              <a:srgbClr val="000000"/>
            </a:solidFill>
          </a:ln>
        </p:spPr>
        <p:txBody>
          <a:bodyPr wrap="square" lIns="0" tIns="0" rIns="0" bIns="0" rtlCol="0"/>
          <a:lstStyle/>
          <a:p>
            <a:endParaRPr/>
          </a:p>
        </p:txBody>
      </p:sp>
      <p:sp>
        <p:nvSpPr>
          <p:cNvPr id="18" name="object 18"/>
          <p:cNvSpPr/>
          <p:nvPr/>
        </p:nvSpPr>
        <p:spPr>
          <a:xfrm>
            <a:off x="3432994" y="2821417"/>
            <a:ext cx="0" cy="64135"/>
          </a:xfrm>
          <a:custGeom>
            <a:avLst/>
            <a:gdLst/>
            <a:ahLst/>
            <a:cxnLst/>
            <a:rect l="l" t="t" r="r" b="b"/>
            <a:pathLst>
              <a:path h="64135">
                <a:moveTo>
                  <a:pt x="0" y="63720"/>
                </a:moveTo>
                <a:lnTo>
                  <a:pt x="0" y="0"/>
                </a:lnTo>
              </a:path>
            </a:pathLst>
          </a:custGeom>
          <a:ln w="4050">
            <a:solidFill>
              <a:srgbClr val="000000"/>
            </a:solidFill>
            <a:prstDash val="dash"/>
          </a:ln>
        </p:spPr>
        <p:txBody>
          <a:bodyPr wrap="square" lIns="0" tIns="0" rIns="0" bIns="0" rtlCol="0"/>
          <a:lstStyle/>
          <a:p>
            <a:endParaRPr/>
          </a:p>
        </p:txBody>
      </p:sp>
      <p:sp>
        <p:nvSpPr>
          <p:cNvPr id="19" name="object 19"/>
          <p:cNvSpPr/>
          <p:nvPr/>
        </p:nvSpPr>
        <p:spPr>
          <a:xfrm>
            <a:off x="3432994" y="2509133"/>
            <a:ext cx="0" cy="179070"/>
          </a:xfrm>
          <a:custGeom>
            <a:avLst/>
            <a:gdLst/>
            <a:ahLst/>
            <a:cxnLst/>
            <a:rect l="l" t="t" r="r" b="b"/>
            <a:pathLst>
              <a:path h="179069">
                <a:moveTo>
                  <a:pt x="0" y="0"/>
                </a:moveTo>
                <a:lnTo>
                  <a:pt x="0" y="178471"/>
                </a:lnTo>
              </a:path>
            </a:pathLst>
          </a:custGeom>
          <a:ln w="4050">
            <a:solidFill>
              <a:srgbClr val="000000"/>
            </a:solidFill>
            <a:prstDash val="dash"/>
          </a:ln>
        </p:spPr>
        <p:txBody>
          <a:bodyPr wrap="square" lIns="0" tIns="0" rIns="0" bIns="0" rtlCol="0"/>
          <a:lstStyle/>
          <a:p>
            <a:endParaRPr/>
          </a:p>
        </p:txBody>
      </p:sp>
      <p:sp>
        <p:nvSpPr>
          <p:cNvPr id="20" name="object 20"/>
          <p:cNvSpPr/>
          <p:nvPr/>
        </p:nvSpPr>
        <p:spPr>
          <a:xfrm>
            <a:off x="3222717" y="2885138"/>
            <a:ext cx="421005" cy="0"/>
          </a:xfrm>
          <a:custGeom>
            <a:avLst/>
            <a:gdLst/>
            <a:ahLst/>
            <a:cxnLst/>
            <a:rect l="l" t="t" r="r" b="b"/>
            <a:pathLst>
              <a:path w="421004">
                <a:moveTo>
                  <a:pt x="0" y="0"/>
                </a:moveTo>
                <a:lnTo>
                  <a:pt x="420501" y="0"/>
                </a:lnTo>
              </a:path>
            </a:pathLst>
          </a:custGeom>
          <a:ln w="4050">
            <a:solidFill>
              <a:srgbClr val="000000"/>
            </a:solidFill>
          </a:ln>
        </p:spPr>
        <p:txBody>
          <a:bodyPr wrap="square" lIns="0" tIns="0" rIns="0" bIns="0" rtlCol="0"/>
          <a:lstStyle/>
          <a:p>
            <a:endParaRPr/>
          </a:p>
        </p:txBody>
      </p:sp>
      <p:sp>
        <p:nvSpPr>
          <p:cNvPr id="21" name="object 21"/>
          <p:cNvSpPr/>
          <p:nvPr/>
        </p:nvSpPr>
        <p:spPr>
          <a:xfrm>
            <a:off x="3222717" y="2509133"/>
            <a:ext cx="421005" cy="0"/>
          </a:xfrm>
          <a:custGeom>
            <a:avLst/>
            <a:gdLst/>
            <a:ahLst/>
            <a:cxnLst/>
            <a:rect l="l" t="t" r="r" b="b"/>
            <a:pathLst>
              <a:path w="421004">
                <a:moveTo>
                  <a:pt x="0" y="0"/>
                </a:moveTo>
                <a:lnTo>
                  <a:pt x="420501" y="0"/>
                </a:lnTo>
              </a:path>
            </a:pathLst>
          </a:custGeom>
          <a:ln w="4050">
            <a:solidFill>
              <a:srgbClr val="000000"/>
            </a:solidFill>
          </a:ln>
        </p:spPr>
        <p:txBody>
          <a:bodyPr wrap="square" lIns="0" tIns="0" rIns="0" bIns="0" rtlCol="0"/>
          <a:lstStyle/>
          <a:p>
            <a:endParaRPr/>
          </a:p>
        </p:txBody>
      </p:sp>
      <p:sp>
        <p:nvSpPr>
          <p:cNvPr id="22" name="object 22"/>
          <p:cNvSpPr/>
          <p:nvPr/>
        </p:nvSpPr>
        <p:spPr>
          <a:xfrm>
            <a:off x="3012493" y="2687604"/>
            <a:ext cx="841375" cy="133985"/>
          </a:xfrm>
          <a:custGeom>
            <a:avLst/>
            <a:gdLst/>
            <a:ahLst/>
            <a:cxnLst/>
            <a:rect l="l" t="t" r="r" b="b"/>
            <a:pathLst>
              <a:path w="841375" h="133985">
                <a:moveTo>
                  <a:pt x="0" y="133812"/>
                </a:moveTo>
                <a:lnTo>
                  <a:pt x="840948" y="133812"/>
                </a:lnTo>
                <a:lnTo>
                  <a:pt x="840948" y="0"/>
                </a:lnTo>
                <a:lnTo>
                  <a:pt x="0" y="0"/>
                </a:lnTo>
                <a:lnTo>
                  <a:pt x="0" y="133812"/>
                </a:lnTo>
              </a:path>
            </a:pathLst>
          </a:custGeom>
          <a:ln w="4050">
            <a:solidFill>
              <a:srgbClr val="000000"/>
            </a:solidFill>
          </a:ln>
        </p:spPr>
        <p:txBody>
          <a:bodyPr wrap="square" lIns="0" tIns="0" rIns="0" bIns="0" rtlCol="0"/>
          <a:lstStyle/>
          <a:p>
            <a:endParaRPr/>
          </a:p>
        </p:txBody>
      </p:sp>
      <p:sp>
        <p:nvSpPr>
          <p:cNvPr id="23" name="object 23"/>
          <p:cNvSpPr/>
          <p:nvPr/>
        </p:nvSpPr>
        <p:spPr>
          <a:xfrm>
            <a:off x="3418414" y="305540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24" name="object 24"/>
          <p:cNvSpPr/>
          <p:nvPr/>
        </p:nvSpPr>
        <p:spPr>
          <a:xfrm>
            <a:off x="1330543" y="3129868"/>
            <a:ext cx="2102485" cy="0"/>
          </a:xfrm>
          <a:custGeom>
            <a:avLst/>
            <a:gdLst/>
            <a:ahLst/>
            <a:cxnLst/>
            <a:rect l="l" t="t" r="r" b="b"/>
            <a:pathLst>
              <a:path w="2102485">
                <a:moveTo>
                  <a:pt x="0" y="0"/>
                </a:moveTo>
                <a:lnTo>
                  <a:pt x="2102451" y="0"/>
                </a:lnTo>
              </a:path>
            </a:pathLst>
          </a:custGeom>
          <a:ln w="4050">
            <a:solidFill>
              <a:srgbClr val="000000"/>
            </a:solidFill>
          </a:ln>
        </p:spPr>
        <p:txBody>
          <a:bodyPr wrap="square" lIns="0" tIns="0" rIns="0" bIns="0" rtlCol="0"/>
          <a:lstStyle/>
          <a:p>
            <a:endParaRPr/>
          </a:p>
        </p:txBody>
      </p:sp>
      <p:sp>
        <p:nvSpPr>
          <p:cNvPr id="25" name="object 25"/>
          <p:cNvSpPr/>
          <p:nvPr/>
        </p:nvSpPr>
        <p:spPr>
          <a:xfrm>
            <a:off x="1330543" y="3129868"/>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26" name="object 26"/>
          <p:cNvSpPr/>
          <p:nvPr/>
        </p:nvSpPr>
        <p:spPr>
          <a:xfrm>
            <a:off x="2381769" y="3129868"/>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27" name="object 27"/>
          <p:cNvSpPr/>
          <p:nvPr/>
        </p:nvSpPr>
        <p:spPr>
          <a:xfrm>
            <a:off x="3432994" y="3129868"/>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28" name="object 28"/>
          <p:cNvSpPr txBox="1"/>
          <p:nvPr/>
        </p:nvSpPr>
        <p:spPr>
          <a:xfrm>
            <a:off x="1299861" y="3192336"/>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4</a:t>
            </a:r>
            <a:endParaRPr sz="500">
              <a:latin typeface="Arial"/>
              <a:cs typeface="Arial"/>
            </a:endParaRPr>
          </a:p>
        </p:txBody>
      </p:sp>
      <p:sp>
        <p:nvSpPr>
          <p:cNvPr id="29" name="object 29"/>
          <p:cNvSpPr txBox="1"/>
          <p:nvPr/>
        </p:nvSpPr>
        <p:spPr>
          <a:xfrm>
            <a:off x="2351033" y="3192336"/>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6</a:t>
            </a:r>
            <a:endParaRPr sz="500">
              <a:latin typeface="Arial"/>
              <a:cs typeface="Arial"/>
            </a:endParaRPr>
          </a:p>
        </p:txBody>
      </p:sp>
      <p:sp>
        <p:nvSpPr>
          <p:cNvPr id="30" name="object 30"/>
          <p:cNvSpPr txBox="1"/>
          <p:nvPr/>
        </p:nvSpPr>
        <p:spPr>
          <a:xfrm>
            <a:off x="3402258" y="3192336"/>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8</a:t>
            </a:r>
            <a:endParaRPr sz="500">
              <a:latin typeface="Arial"/>
              <a:cs typeface="Arial"/>
            </a:endParaRPr>
          </a:p>
        </p:txBody>
      </p:sp>
      <p:sp>
        <p:nvSpPr>
          <p:cNvPr id="31" name="object 31"/>
          <p:cNvSpPr/>
          <p:nvPr/>
        </p:nvSpPr>
        <p:spPr>
          <a:xfrm>
            <a:off x="678812" y="1820898"/>
            <a:ext cx="0" cy="1275080"/>
          </a:xfrm>
          <a:custGeom>
            <a:avLst/>
            <a:gdLst/>
            <a:ahLst/>
            <a:cxnLst/>
            <a:rect l="l" t="t" r="r" b="b"/>
            <a:pathLst>
              <a:path h="1275080">
                <a:moveTo>
                  <a:pt x="0" y="1274571"/>
                </a:moveTo>
                <a:lnTo>
                  <a:pt x="0" y="0"/>
                </a:lnTo>
              </a:path>
            </a:pathLst>
          </a:custGeom>
          <a:ln w="4050">
            <a:solidFill>
              <a:srgbClr val="000000"/>
            </a:solidFill>
          </a:ln>
        </p:spPr>
        <p:txBody>
          <a:bodyPr wrap="square" lIns="0" tIns="0" rIns="0" bIns="0" rtlCol="0"/>
          <a:lstStyle/>
          <a:p>
            <a:endParaRPr/>
          </a:p>
        </p:txBody>
      </p:sp>
      <p:sp>
        <p:nvSpPr>
          <p:cNvPr id="32" name="object 32"/>
          <p:cNvSpPr/>
          <p:nvPr/>
        </p:nvSpPr>
        <p:spPr>
          <a:xfrm>
            <a:off x="639932" y="3095469"/>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3" name="object 33"/>
          <p:cNvSpPr/>
          <p:nvPr/>
        </p:nvSpPr>
        <p:spPr>
          <a:xfrm>
            <a:off x="639932" y="2776813"/>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4" name="object 34"/>
          <p:cNvSpPr/>
          <p:nvPr/>
        </p:nvSpPr>
        <p:spPr>
          <a:xfrm>
            <a:off x="639932" y="2458157"/>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5" name="object 35"/>
          <p:cNvSpPr/>
          <p:nvPr/>
        </p:nvSpPr>
        <p:spPr>
          <a:xfrm>
            <a:off x="639932" y="2139554"/>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6" name="object 36"/>
          <p:cNvSpPr/>
          <p:nvPr/>
        </p:nvSpPr>
        <p:spPr>
          <a:xfrm>
            <a:off x="639932" y="1820898"/>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7" name="object 37"/>
          <p:cNvSpPr txBox="1"/>
          <p:nvPr/>
        </p:nvSpPr>
        <p:spPr>
          <a:xfrm>
            <a:off x="514137" y="3046710"/>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10</a:t>
            </a:r>
            <a:endParaRPr sz="500">
              <a:latin typeface="Arial"/>
              <a:cs typeface="Arial"/>
            </a:endParaRPr>
          </a:p>
        </p:txBody>
      </p:sp>
      <p:sp>
        <p:nvSpPr>
          <p:cNvPr id="38" name="object 38"/>
          <p:cNvSpPr txBox="1"/>
          <p:nvPr/>
        </p:nvSpPr>
        <p:spPr>
          <a:xfrm>
            <a:off x="514137" y="2728054"/>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15</a:t>
            </a:r>
            <a:endParaRPr sz="500">
              <a:latin typeface="Arial"/>
              <a:cs typeface="Arial"/>
            </a:endParaRPr>
          </a:p>
        </p:txBody>
      </p:sp>
      <p:sp>
        <p:nvSpPr>
          <p:cNvPr id="39" name="object 39"/>
          <p:cNvSpPr txBox="1"/>
          <p:nvPr/>
        </p:nvSpPr>
        <p:spPr>
          <a:xfrm>
            <a:off x="514137" y="2409451"/>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20</a:t>
            </a:r>
            <a:endParaRPr sz="500">
              <a:latin typeface="Arial"/>
              <a:cs typeface="Arial"/>
            </a:endParaRPr>
          </a:p>
        </p:txBody>
      </p:sp>
      <p:sp>
        <p:nvSpPr>
          <p:cNvPr id="40" name="object 40"/>
          <p:cNvSpPr txBox="1"/>
          <p:nvPr/>
        </p:nvSpPr>
        <p:spPr>
          <a:xfrm>
            <a:off x="514137" y="2090795"/>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25</a:t>
            </a:r>
            <a:endParaRPr sz="500">
              <a:latin typeface="Arial"/>
              <a:cs typeface="Arial"/>
            </a:endParaRPr>
          </a:p>
        </p:txBody>
      </p:sp>
      <p:sp>
        <p:nvSpPr>
          <p:cNvPr id="41" name="object 41"/>
          <p:cNvSpPr txBox="1"/>
          <p:nvPr/>
        </p:nvSpPr>
        <p:spPr>
          <a:xfrm>
            <a:off x="514137" y="1772138"/>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30</a:t>
            </a:r>
            <a:endParaRPr sz="500">
              <a:latin typeface="Arial"/>
              <a:cs typeface="Arial"/>
            </a:endParaRPr>
          </a:p>
        </p:txBody>
      </p:sp>
      <p:sp>
        <p:nvSpPr>
          <p:cNvPr id="42" name="object 42"/>
          <p:cNvSpPr txBox="1"/>
          <p:nvPr/>
        </p:nvSpPr>
        <p:spPr>
          <a:xfrm>
            <a:off x="2064452" y="1291900"/>
            <a:ext cx="635000" cy="116205"/>
          </a:xfrm>
          <a:prstGeom prst="rect">
            <a:avLst/>
          </a:prstGeom>
        </p:spPr>
        <p:txBody>
          <a:bodyPr vert="horz" wrap="square" lIns="0" tIns="12065" rIns="0" bIns="0" rtlCol="0">
            <a:spAutoFit/>
          </a:bodyPr>
          <a:lstStyle/>
          <a:p>
            <a:pPr marL="12700">
              <a:lnSpc>
                <a:spcPct val="100000"/>
              </a:lnSpc>
              <a:spcBef>
                <a:spcPts val="95"/>
              </a:spcBef>
            </a:pPr>
            <a:r>
              <a:rPr sz="600" b="1" spc="-5" dirty="0">
                <a:latin typeface="Arial"/>
                <a:cs typeface="Arial"/>
              </a:rPr>
              <a:t>Car Mileage</a:t>
            </a:r>
            <a:r>
              <a:rPr sz="600" b="1" spc="-60" dirty="0">
                <a:latin typeface="Arial"/>
                <a:cs typeface="Arial"/>
              </a:rPr>
              <a:t> </a:t>
            </a:r>
            <a:r>
              <a:rPr sz="600" b="1" spc="-5" dirty="0">
                <a:latin typeface="Arial"/>
                <a:cs typeface="Arial"/>
              </a:rPr>
              <a:t>Data</a:t>
            </a:r>
            <a:endParaRPr sz="600">
              <a:latin typeface="Arial"/>
              <a:cs typeface="Arial"/>
            </a:endParaRPr>
          </a:p>
        </p:txBody>
      </p:sp>
      <p:sp>
        <p:nvSpPr>
          <p:cNvPr id="43" name="object 43"/>
          <p:cNvSpPr txBox="1"/>
          <p:nvPr/>
        </p:nvSpPr>
        <p:spPr>
          <a:xfrm>
            <a:off x="2073794" y="3347858"/>
            <a:ext cx="6165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Number </a:t>
            </a:r>
            <a:r>
              <a:rPr sz="500" dirty="0">
                <a:latin typeface="Arial"/>
                <a:cs typeface="Arial"/>
              </a:rPr>
              <a:t>of</a:t>
            </a:r>
            <a:r>
              <a:rPr sz="500" spc="-40" dirty="0">
                <a:latin typeface="Arial"/>
                <a:cs typeface="Arial"/>
              </a:rPr>
              <a:t> </a:t>
            </a:r>
            <a:r>
              <a:rPr sz="500" dirty="0">
                <a:latin typeface="Arial"/>
                <a:cs typeface="Arial"/>
              </a:rPr>
              <a:t>Cylinders</a:t>
            </a:r>
            <a:endParaRPr sz="500">
              <a:latin typeface="Arial"/>
              <a:cs typeface="Arial"/>
            </a:endParaRPr>
          </a:p>
        </p:txBody>
      </p:sp>
      <p:sp>
        <p:nvSpPr>
          <p:cNvPr id="44" name="object 44"/>
          <p:cNvSpPr txBox="1"/>
          <p:nvPr/>
        </p:nvSpPr>
        <p:spPr>
          <a:xfrm>
            <a:off x="358616" y="2072361"/>
            <a:ext cx="97790" cy="49784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Miles </a:t>
            </a:r>
            <a:r>
              <a:rPr sz="500" spc="-5" dirty="0">
                <a:latin typeface="Arial"/>
                <a:cs typeface="Arial"/>
              </a:rPr>
              <a:t>Per</a:t>
            </a:r>
            <a:r>
              <a:rPr sz="500" spc="-35" dirty="0">
                <a:latin typeface="Arial"/>
                <a:cs typeface="Arial"/>
              </a:rPr>
              <a:t> </a:t>
            </a:r>
            <a:r>
              <a:rPr sz="500" dirty="0">
                <a:latin typeface="Arial"/>
                <a:cs typeface="Arial"/>
              </a:rPr>
              <a:t>Gallon</a:t>
            </a:r>
            <a:endParaRPr sz="500">
              <a:latin typeface="Arial"/>
              <a:cs typeface="Arial"/>
            </a:endParaRPr>
          </a:p>
        </p:txBody>
      </p:sp>
      <p:sp>
        <p:nvSpPr>
          <p:cNvPr id="45" name="object 45"/>
          <p:cNvSpPr/>
          <p:nvPr/>
        </p:nvSpPr>
        <p:spPr>
          <a:xfrm>
            <a:off x="678812" y="1512448"/>
            <a:ext cx="3406140" cy="1617980"/>
          </a:xfrm>
          <a:custGeom>
            <a:avLst/>
            <a:gdLst/>
            <a:ahLst/>
            <a:cxnLst/>
            <a:rect l="l" t="t" r="r" b="b"/>
            <a:pathLst>
              <a:path w="3406140" h="1617980">
                <a:moveTo>
                  <a:pt x="0" y="1617419"/>
                </a:moveTo>
                <a:lnTo>
                  <a:pt x="3405913" y="1617419"/>
                </a:lnTo>
                <a:lnTo>
                  <a:pt x="3405913" y="0"/>
                </a:lnTo>
                <a:lnTo>
                  <a:pt x="0" y="0"/>
                </a:lnTo>
                <a:lnTo>
                  <a:pt x="0" y="1617419"/>
                </a:lnTo>
              </a:path>
            </a:pathLst>
          </a:custGeom>
          <a:ln w="4050">
            <a:solidFill>
              <a:srgbClr val="000000"/>
            </a:solidFill>
          </a:ln>
        </p:spPr>
        <p:txBody>
          <a:bodyPr wrap="square" lIns="0" tIns="0" rIns="0" bIns="0" rtlCol="0"/>
          <a:lstStyle/>
          <a:p>
            <a:endParaRPr/>
          </a:p>
        </p:txBody>
      </p:sp>
      <p:sp>
        <p:nvSpPr>
          <p:cNvPr id="46" name="object 46"/>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22</a:t>
            </a:r>
            <a:endParaRPr sz="1100">
              <a:latin typeface="Calibri"/>
              <a:cs typeface="Calibri"/>
            </a:endParaRPr>
          </a:p>
        </p:txBody>
      </p:sp>
    </p:spTree>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2</a:t>
            </a:r>
            <a:endParaRPr sz="1100">
              <a:latin typeface="Calibri"/>
              <a:cs typeface="Calibri"/>
            </a:endParaRPr>
          </a:p>
        </p:txBody>
      </p:sp>
      <p:sp>
        <p:nvSpPr>
          <p:cNvPr id="2" name="object 2"/>
          <p:cNvSpPr txBox="1">
            <a:spLocks noGrp="1"/>
          </p:cNvSpPr>
          <p:nvPr>
            <p:ph type="title"/>
          </p:nvPr>
        </p:nvSpPr>
        <p:spPr>
          <a:xfrm>
            <a:off x="95300" y="74546"/>
            <a:ext cx="2858770" cy="244475"/>
          </a:xfrm>
          <a:prstGeom prst="rect">
            <a:avLst/>
          </a:prstGeom>
        </p:spPr>
        <p:txBody>
          <a:bodyPr vert="horz" wrap="square" lIns="0" tIns="17145" rIns="0" bIns="0" rtlCol="0">
            <a:spAutoFit/>
          </a:bodyPr>
          <a:lstStyle/>
          <a:p>
            <a:pPr marL="12700">
              <a:lnSpc>
                <a:spcPct val="100000"/>
              </a:lnSpc>
              <a:spcBef>
                <a:spcPts val="135"/>
              </a:spcBef>
            </a:pPr>
            <a:r>
              <a:rPr b="0" spc="-145" dirty="0">
                <a:latin typeface="Bookman Old Style"/>
                <a:cs typeface="Bookman Old Style"/>
              </a:rPr>
              <a:t>Генеральная </a:t>
            </a:r>
            <a:r>
              <a:rPr b="0" spc="-140" dirty="0">
                <a:latin typeface="Bookman Old Style"/>
                <a:cs typeface="Bookman Old Style"/>
              </a:rPr>
              <a:t>совокупность </a:t>
            </a:r>
            <a:r>
              <a:rPr b="0" spc="-180" dirty="0">
                <a:latin typeface="Bookman Old Style"/>
                <a:cs typeface="Bookman Old Style"/>
              </a:rPr>
              <a:t>и</a:t>
            </a:r>
            <a:r>
              <a:rPr b="0" spc="15" dirty="0">
                <a:latin typeface="Bookman Old Style"/>
                <a:cs typeface="Bookman Old Style"/>
              </a:rPr>
              <a:t> </a:t>
            </a:r>
            <a:r>
              <a:rPr b="0" spc="-170" dirty="0">
                <a:latin typeface="Bookman Old Style"/>
                <a:cs typeface="Bookman Old Style"/>
              </a:rPr>
              <a:t>выборка</a:t>
            </a:r>
          </a:p>
        </p:txBody>
      </p:sp>
      <p:sp>
        <p:nvSpPr>
          <p:cNvPr id="3" name="object 3"/>
          <p:cNvSpPr txBox="1"/>
          <p:nvPr/>
        </p:nvSpPr>
        <p:spPr>
          <a:xfrm>
            <a:off x="347294" y="754442"/>
            <a:ext cx="3684270" cy="1796414"/>
          </a:xfrm>
          <a:prstGeom prst="rect">
            <a:avLst/>
          </a:prstGeom>
        </p:spPr>
        <p:txBody>
          <a:bodyPr vert="horz" wrap="square" lIns="0" tIns="6985" rIns="0" bIns="0" rtlCol="0">
            <a:spAutoFit/>
          </a:bodyPr>
          <a:lstStyle/>
          <a:p>
            <a:pPr marL="12700" marR="95250" algn="just">
              <a:lnSpc>
                <a:spcPct val="102600"/>
              </a:lnSpc>
              <a:spcBef>
                <a:spcPts val="55"/>
              </a:spcBef>
            </a:pPr>
            <a:r>
              <a:rPr sz="1100" b="1" spc="25" dirty="0">
                <a:latin typeface="Calibri"/>
                <a:cs typeface="Calibri"/>
              </a:rPr>
              <a:t>Генеральная </a:t>
            </a:r>
            <a:r>
              <a:rPr sz="1100" b="1" spc="30" dirty="0">
                <a:latin typeface="Calibri"/>
                <a:cs typeface="Calibri"/>
              </a:rPr>
              <a:t>совокупность </a:t>
            </a:r>
            <a:r>
              <a:rPr sz="1100" spc="535" dirty="0">
                <a:latin typeface="Calibri"/>
                <a:cs typeface="Calibri"/>
              </a:rPr>
              <a:t>- </a:t>
            </a:r>
            <a:r>
              <a:rPr sz="1100" spc="-20" dirty="0">
                <a:latin typeface="Calibri"/>
                <a:cs typeface="Calibri"/>
              </a:rPr>
              <a:t>множество </a:t>
            </a:r>
            <a:r>
              <a:rPr sz="1100" spc="-10" dirty="0">
                <a:latin typeface="Calibri"/>
                <a:cs typeface="Calibri"/>
              </a:rPr>
              <a:t>всех объектов,  </a:t>
            </a:r>
            <a:r>
              <a:rPr sz="1100" spc="-15" dirty="0">
                <a:latin typeface="Calibri"/>
                <a:cs typeface="Calibri"/>
              </a:rPr>
              <a:t>относительно </a:t>
            </a:r>
            <a:r>
              <a:rPr sz="1100" spc="-10" dirty="0">
                <a:latin typeface="Calibri"/>
                <a:cs typeface="Calibri"/>
              </a:rPr>
              <a:t>которых мы хотим </a:t>
            </a:r>
            <a:r>
              <a:rPr sz="1100" spc="-5" dirty="0">
                <a:latin typeface="Calibri"/>
                <a:cs typeface="Calibri"/>
              </a:rPr>
              <a:t>сделать </a:t>
            </a:r>
            <a:r>
              <a:rPr sz="1100" spc="-20" dirty="0">
                <a:latin typeface="Calibri"/>
                <a:cs typeface="Calibri"/>
              </a:rPr>
              <a:t>выводы </a:t>
            </a:r>
            <a:r>
              <a:rPr sz="1100" spc="-10" dirty="0">
                <a:latin typeface="Calibri"/>
                <a:cs typeface="Calibri"/>
              </a:rPr>
              <a:t>в </a:t>
            </a:r>
            <a:r>
              <a:rPr sz="1100" spc="-15" dirty="0">
                <a:latin typeface="Calibri"/>
                <a:cs typeface="Calibri"/>
              </a:rPr>
              <a:t>рамках  нашего</a:t>
            </a:r>
            <a:r>
              <a:rPr sz="1100" spc="105" dirty="0">
                <a:latin typeface="Calibri"/>
                <a:cs typeface="Calibri"/>
              </a:rPr>
              <a:t> </a:t>
            </a:r>
            <a:r>
              <a:rPr sz="1100" spc="-10" dirty="0">
                <a:latin typeface="Calibri"/>
                <a:cs typeface="Calibri"/>
              </a:rPr>
              <a:t>исследования.</a:t>
            </a:r>
            <a:endParaRPr sz="1100">
              <a:latin typeface="Calibri"/>
              <a:cs typeface="Calibri"/>
            </a:endParaRPr>
          </a:p>
          <a:p>
            <a:pPr marL="12700" marR="363220">
              <a:lnSpc>
                <a:spcPct val="102600"/>
              </a:lnSpc>
              <a:spcBef>
                <a:spcPts val="600"/>
              </a:spcBef>
            </a:pPr>
            <a:r>
              <a:rPr sz="1100" i="1" spc="5" dirty="0">
                <a:latin typeface="Calibri"/>
                <a:cs typeface="Calibri"/>
              </a:rPr>
              <a:t>На </a:t>
            </a:r>
            <a:r>
              <a:rPr sz="1100" i="1" spc="-30" dirty="0">
                <a:latin typeface="Calibri"/>
                <a:cs typeface="Calibri"/>
              </a:rPr>
              <a:t>какое </a:t>
            </a:r>
            <a:r>
              <a:rPr sz="1100" i="1" spc="-75" dirty="0">
                <a:latin typeface="Calibri"/>
                <a:cs typeface="Calibri"/>
              </a:rPr>
              <a:t>множество </a:t>
            </a:r>
            <a:r>
              <a:rPr sz="1100" i="1" spc="-60" dirty="0">
                <a:latin typeface="Calibri"/>
                <a:cs typeface="Calibri"/>
              </a:rPr>
              <a:t>объектов </a:t>
            </a:r>
            <a:r>
              <a:rPr sz="1100" i="1" spc="-5" dirty="0">
                <a:latin typeface="Calibri"/>
                <a:cs typeface="Calibri"/>
              </a:rPr>
              <a:t>вы </a:t>
            </a:r>
            <a:r>
              <a:rPr sz="1100" i="1" spc="-75" dirty="0">
                <a:latin typeface="Calibri"/>
                <a:cs typeface="Calibri"/>
              </a:rPr>
              <a:t>хотели </a:t>
            </a:r>
            <a:r>
              <a:rPr sz="1100" i="1" spc="-25" dirty="0">
                <a:latin typeface="Calibri"/>
                <a:cs typeface="Calibri"/>
              </a:rPr>
              <a:t>бы </a:t>
            </a:r>
            <a:r>
              <a:rPr sz="1100" i="1" spc="-70" dirty="0">
                <a:latin typeface="Calibri"/>
                <a:cs typeface="Calibri"/>
              </a:rPr>
              <a:t>обобщить  </a:t>
            </a:r>
            <a:r>
              <a:rPr sz="1100" i="1" spc="-95" dirty="0">
                <a:latin typeface="Calibri"/>
                <a:cs typeface="Calibri"/>
              </a:rPr>
              <a:t>результаты </a:t>
            </a:r>
            <a:r>
              <a:rPr sz="1100" i="1" spc="-10" dirty="0">
                <a:latin typeface="Calibri"/>
                <a:cs typeface="Calibri"/>
              </a:rPr>
              <a:t>ваших</a:t>
            </a:r>
            <a:r>
              <a:rPr sz="1100" i="1" dirty="0">
                <a:latin typeface="Calibri"/>
                <a:cs typeface="Calibri"/>
              </a:rPr>
              <a:t> </a:t>
            </a:r>
            <a:r>
              <a:rPr sz="1100" i="1" spc="-10" dirty="0">
                <a:latin typeface="Calibri"/>
                <a:cs typeface="Calibri"/>
              </a:rPr>
              <a:t>исследований?</a:t>
            </a:r>
            <a:endParaRPr sz="1100">
              <a:latin typeface="Calibri"/>
              <a:cs typeface="Calibri"/>
            </a:endParaRPr>
          </a:p>
          <a:p>
            <a:pPr marL="12700" marR="462915">
              <a:lnSpc>
                <a:spcPct val="102600"/>
              </a:lnSpc>
              <a:spcBef>
                <a:spcPts val="595"/>
              </a:spcBef>
            </a:pPr>
            <a:r>
              <a:rPr sz="1100" spc="-15" dirty="0">
                <a:latin typeface="Calibri"/>
                <a:cs typeface="Calibri"/>
              </a:rPr>
              <a:t>Некоторые элементы, </a:t>
            </a:r>
            <a:r>
              <a:rPr sz="1100" spc="-5" dirty="0">
                <a:latin typeface="Calibri"/>
                <a:cs typeface="Calibri"/>
              </a:rPr>
              <a:t>случайным </a:t>
            </a:r>
            <a:r>
              <a:rPr sz="1100" spc="-30" dirty="0">
                <a:latin typeface="Calibri"/>
                <a:cs typeface="Calibri"/>
              </a:rPr>
              <a:t>образом </a:t>
            </a:r>
            <a:r>
              <a:rPr sz="1100" spc="10" dirty="0">
                <a:latin typeface="Calibri"/>
                <a:cs typeface="Calibri"/>
              </a:rPr>
              <a:t>взятые </a:t>
            </a:r>
            <a:r>
              <a:rPr sz="1100" dirty="0">
                <a:latin typeface="Calibri"/>
                <a:cs typeface="Calibri"/>
              </a:rPr>
              <a:t>из  </a:t>
            </a:r>
            <a:r>
              <a:rPr sz="1100" spc="-20" dirty="0">
                <a:latin typeface="Calibri"/>
                <a:cs typeface="Calibri"/>
              </a:rPr>
              <a:t>генеральной </a:t>
            </a:r>
            <a:r>
              <a:rPr sz="1100" spc="-10" dirty="0">
                <a:latin typeface="Calibri"/>
                <a:cs typeface="Calibri"/>
              </a:rPr>
              <a:t>совокупности </a:t>
            </a:r>
            <a:r>
              <a:rPr sz="1100" dirty="0">
                <a:latin typeface="Calibri"/>
                <a:cs typeface="Calibri"/>
              </a:rPr>
              <a:t>называются,</a:t>
            </a:r>
            <a:r>
              <a:rPr sz="1100" spc="-110" dirty="0">
                <a:latin typeface="Calibri"/>
                <a:cs typeface="Calibri"/>
              </a:rPr>
              <a:t> </a:t>
            </a:r>
            <a:r>
              <a:rPr sz="1100" b="1" spc="15" dirty="0">
                <a:latin typeface="Calibri"/>
                <a:cs typeface="Calibri"/>
              </a:rPr>
              <a:t>выборкой</a:t>
            </a:r>
            <a:r>
              <a:rPr sz="1100" spc="15" dirty="0">
                <a:latin typeface="Calibri"/>
                <a:cs typeface="Calibri"/>
              </a:rPr>
              <a:t>.</a:t>
            </a:r>
            <a:endParaRPr sz="1100">
              <a:latin typeface="Calibri"/>
              <a:cs typeface="Calibri"/>
            </a:endParaRPr>
          </a:p>
          <a:p>
            <a:pPr marL="12700" marR="5080">
              <a:lnSpc>
                <a:spcPct val="102600"/>
              </a:lnSpc>
              <a:spcBef>
                <a:spcPts val="600"/>
              </a:spcBef>
            </a:pPr>
            <a:r>
              <a:rPr sz="1100" spc="-5" dirty="0">
                <a:latin typeface="Calibri"/>
                <a:cs typeface="Calibri"/>
              </a:rPr>
              <a:t>Выборка </a:t>
            </a:r>
            <a:r>
              <a:rPr sz="1100" spc="-10" dirty="0">
                <a:latin typeface="Calibri"/>
                <a:cs typeface="Calibri"/>
              </a:rPr>
              <a:t>должна </a:t>
            </a:r>
            <a:r>
              <a:rPr sz="1100" spc="5" dirty="0">
                <a:latin typeface="Calibri"/>
                <a:cs typeface="Calibri"/>
              </a:rPr>
              <a:t>быть </a:t>
            </a:r>
            <a:r>
              <a:rPr sz="1100" b="1" spc="30" dirty="0">
                <a:latin typeface="Calibri"/>
                <a:cs typeface="Calibri"/>
              </a:rPr>
              <a:t>репрезентативной</a:t>
            </a:r>
            <a:r>
              <a:rPr sz="1100" spc="30" dirty="0">
                <a:latin typeface="Calibri"/>
                <a:cs typeface="Calibri"/>
              </a:rPr>
              <a:t>, </a:t>
            </a:r>
            <a:r>
              <a:rPr sz="1100" spc="15" dirty="0">
                <a:latin typeface="Calibri"/>
                <a:cs typeface="Calibri"/>
              </a:rPr>
              <a:t>то </a:t>
            </a:r>
            <a:r>
              <a:rPr sz="1100" dirty="0">
                <a:latin typeface="Calibri"/>
                <a:cs typeface="Calibri"/>
              </a:rPr>
              <a:t>есть </a:t>
            </a:r>
            <a:r>
              <a:rPr sz="1100" spc="10" dirty="0">
                <a:latin typeface="Calibri"/>
                <a:cs typeface="Calibri"/>
              </a:rPr>
              <a:t>служить  </a:t>
            </a:r>
            <a:r>
              <a:rPr sz="1100" spc="-30" dirty="0">
                <a:latin typeface="Calibri"/>
                <a:cs typeface="Calibri"/>
              </a:rPr>
              <a:t>моделью </a:t>
            </a:r>
            <a:r>
              <a:rPr sz="1100" spc="-20" dirty="0">
                <a:latin typeface="Calibri"/>
                <a:cs typeface="Calibri"/>
              </a:rPr>
              <a:t>(уменьшенной копией) генеральной</a:t>
            </a:r>
            <a:r>
              <a:rPr sz="1100" spc="-130" dirty="0">
                <a:latin typeface="Calibri"/>
                <a:cs typeface="Calibri"/>
              </a:rPr>
              <a:t> </a:t>
            </a:r>
            <a:r>
              <a:rPr sz="1100" spc="-10" dirty="0">
                <a:latin typeface="Calibri"/>
                <a:cs typeface="Calibri"/>
              </a:rPr>
              <a:t>совокупности.</a:t>
            </a:r>
            <a:endParaRPr sz="1100">
              <a:latin typeface="Calibri"/>
              <a:cs typeface="Calibri"/>
            </a:endParaRPr>
          </a:p>
        </p:txBody>
      </p:sp>
    </p:spTree>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3</a:t>
            </a:r>
            <a:endParaRPr sz="1100">
              <a:latin typeface="Calibri"/>
              <a:cs typeface="Calibri"/>
            </a:endParaRPr>
          </a:p>
        </p:txBody>
      </p:sp>
      <p:sp>
        <p:nvSpPr>
          <p:cNvPr id="2" name="object 2"/>
          <p:cNvSpPr txBox="1">
            <a:spLocks noGrp="1"/>
          </p:cNvSpPr>
          <p:nvPr>
            <p:ph type="title"/>
          </p:nvPr>
        </p:nvSpPr>
        <p:spPr>
          <a:xfrm>
            <a:off x="95300" y="74546"/>
            <a:ext cx="2106295" cy="244475"/>
          </a:xfrm>
          <a:prstGeom prst="rect">
            <a:avLst/>
          </a:prstGeom>
        </p:spPr>
        <p:txBody>
          <a:bodyPr vert="horz" wrap="square" lIns="0" tIns="17145" rIns="0" bIns="0" rtlCol="0">
            <a:spAutoFit/>
          </a:bodyPr>
          <a:lstStyle/>
          <a:p>
            <a:pPr marL="12700">
              <a:lnSpc>
                <a:spcPct val="100000"/>
              </a:lnSpc>
              <a:spcBef>
                <a:spcPts val="135"/>
              </a:spcBef>
            </a:pPr>
            <a:r>
              <a:rPr b="0" spc="-135" dirty="0">
                <a:latin typeface="Bookman Old Style"/>
                <a:cs typeface="Bookman Old Style"/>
              </a:rPr>
              <a:t>Типы </a:t>
            </a:r>
            <a:r>
              <a:rPr b="0" spc="-165" dirty="0">
                <a:latin typeface="Bookman Old Style"/>
                <a:cs typeface="Bookman Old Style"/>
              </a:rPr>
              <a:t>переменных</a:t>
            </a:r>
            <a:r>
              <a:rPr b="0" spc="-210" dirty="0">
                <a:latin typeface="Bookman Old Style"/>
                <a:cs typeface="Bookman Old Style"/>
              </a:rPr>
              <a:t> </a:t>
            </a:r>
            <a:r>
              <a:rPr b="0" spc="-100" dirty="0">
                <a:latin typeface="Bookman Old Style"/>
                <a:cs typeface="Bookman Old Style"/>
              </a:rPr>
              <a:t>(шкалы)</a:t>
            </a:r>
          </a:p>
        </p:txBody>
      </p:sp>
      <p:sp>
        <p:nvSpPr>
          <p:cNvPr id="3" name="object 3"/>
          <p:cNvSpPr txBox="1"/>
          <p:nvPr/>
        </p:nvSpPr>
        <p:spPr>
          <a:xfrm>
            <a:off x="476389" y="990484"/>
            <a:ext cx="3784600" cy="1244600"/>
          </a:xfrm>
          <a:prstGeom prst="rect">
            <a:avLst/>
          </a:prstGeom>
        </p:spPr>
        <p:txBody>
          <a:bodyPr vert="horz" wrap="square" lIns="0" tIns="6985" rIns="0" bIns="0" rtlCol="0">
            <a:spAutoFit/>
          </a:bodyPr>
          <a:lstStyle/>
          <a:p>
            <a:pPr marL="160655" marR="5080" indent="-148590">
              <a:lnSpc>
                <a:spcPct val="102600"/>
              </a:lnSpc>
              <a:spcBef>
                <a:spcPts val="55"/>
              </a:spcBef>
            </a:pPr>
            <a:r>
              <a:rPr sz="1200" spc="-135" baseline="6944" dirty="0">
                <a:solidFill>
                  <a:srgbClr val="3333B2"/>
                </a:solidFill>
                <a:latin typeface="Lucida Sans Unicode"/>
                <a:cs typeface="Lucida Sans Unicode"/>
              </a:rPr>
              <a:t>► </a:t>
            </a:r>
            <a:r>
              <a:rPr sz="1100" b="1" spc="30" dirty="0">
                <a:latin typeface="Calibri"/>
                <a:cs typeface="Calibri"/>
              </a:rPr>
              <a:t>Номинативные </a:t>
            </a:r>
            <a:r>
              <a:rPr sz="1100" dirty="0">
                <a:latin typeface="Calibri"/>
                <a:cs typeface="Calibri"/>
              </a:rPr>
              <a:t>(цвета </a:t>
            </a:r>
            <a:r>
              <a:rPr sz="1100" spc="-10" dirty="0">
                <a:latin typeface="Calibri"/>
                <a:cs typeface="Calibri"/>
              </a:rPr>
              <a:t>светофора, </a:t>
            </a:r>
            <a:r>
              <a:rPr sz="1100" spc="-5" dirty="0">
                <a:latin typeface="Calibri"/>
                <a:cs typeface="Calibri"/>
              </a:rPr>
              <a:t>пол) </a:t>
            </a:r>
            <a:r>
              <a:rPr sz="1100" spc="520" dirty="0">
                <a:latin typeface="Calibri"/>
                <a:cs typeface="Calibri"/>
              </a:rPr>
              <a:t>- </a:t>
            </a:r>
            <a:r>
              <a:rPr sz="1100" spc="-10" dirty="0">
                <a:latin typeface="Calibri"/>
                <a:cs typeface="Calibri"/>
              </a:rPr>
              <a:t>арифметические  </a:t>
            </a:r>
            <a:r>
              <a:rPr sz="1100" spc="-30" dirty="0">
                <a:latin typeface="Calibri"/>
                <a:cs typeface="Calibri"/>
              </a:rPr>
              <a:t>операции</a:t>
            </a:r>
            <a:r>
              <a:rPr sz="1100" spc="105" dirty="0">
                <a:latin typeface="Calibri"/>
                <a:cs typeface="Calibri"/>
              </a:rPr>
              <a:t> </a:t>
            </a:r>
            <a:r>
              <a:rPr sz="1100" spc="-25" dirty="0">
                <a:latin typeface="Calibri"/>
                <a:cs typeface="Calibri"/>
              </a:rPr>
              <a:t>невозможны</a:t>
            </a:r>
            <a:endParaRPr sz="1100">
              <a:latin typeface="Calibri"/>
              <a:cs typeface="Calibri"/>
            </a:endParaRPr>
          </a:p>
          <a:p>
            <a:pPr marL="160655" marR="397510" indent="-148590">
              <a:lnSpc>
                <a:spcPct val="102600"/>
              </a:lnSpc>
            </a:pPr>
            <a:r>
              <a:rPr sz="1200" spc="-135" baseline="6944" dirty="0">
                <a:solidFill>
                  <a:srgbClr val="3333B2"/>
                </a:solidFill>
                <a:latin typeface="Lucida Sans Unicode"/>
                <a:cs typeface="Lucida Sans Unicode"/>
              </a:rPr>
              <a:t>► </a:t>
            </a:r>
            <a:r>
              <a:rPr sz="1100" b="1" spc="40" dirty="0">
                <a:latin typeface="Calibri"/>
                <a:cs typeface="Calibri"/>
              </a:rPr>
              <a:t>Ранговые </a:t>
            </a:r>
            <a:r>
              <a:rPr sz="1100" spc="15" dirty="0">
                <a:latin typeface="Calibri"/>
                <a:cs typeface="Calibri"/>
              </a:rPr>
              <a:t>(финишный </a:t>
            </a:r>
            <a:r>
              <a:rPr sz="1100" spc="-15" dirty="0">
                <a:latin typeface="Calibri"/>
                <a:cs typeface="Calibri"/>
              </a:rPr>
              <a:t>протокол </a:t>
            </a:r>
            <a:r>
              <a:rPr sz="1100" spc="10" dirty="0">
                <a:latin typeface="Calibri"/>
                <a:cs typeface="Calibri"/>
              </a:rPr>
              <a:t>гонки) </a:t>
            </a:r>
            <a:r>
              <a:rPr sz="1100" spc="535" dirty="0">
                <a:latin typeface="Calibri"/>
                <a:cs typeface="Calibri"/>
              </a:rPr>
              <a:t>- </a:t>
            </a:r>
            <a:r>
              <a:rPr sz="1100" spc="-20" dirty="0">
                <a:latin typeface="Calibri"/>
                <a:cs typeface="Calibri"/>
              </a:rPr>
              <a:t>возможно  </a:t>
            </a:r>
            <a:r>
              <a:rPr sz="1100" spc="-30" dirty="0">
                <a:latin typeface="Calibri"/>
                <a:cs typeface="Calibri"/>
              </a:rPr>
              <a:t>сравнение по</a:t>
            </a:r>
            <a:r>
              <a:rPr sz="1100" spc="25" dirty="0">
                <a:latin typeface="Calibri"/>
                <a:cs typeface="Calibri"/>
              </a:rPr>
              <a:t> </a:t>
            </a:r>
            <a:r>
              <a:rPr sz="1100" spc="-20" dirty="0">
                <a:latin typeface="Calibri"/>
                <a:cs typeface="Calibri"/>
              </a:rPr>
              <a:t>величине</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a:t>
            </a:r>
            <a:r>
              <a:rPr sz="1200" spc="-67" baseline="6944" dirty="0">
                <a:solidFill>
                  <a:srgbClr val="3333B2"/>
                </a:solidFill>
                <a:latin typeface="Lucida Sans Unicode"/>
                <a:cs typeface="Lucida Sans Unicode"/>
              </a:rPr>
              <a:t> </a:t>
            </a:r>
            <a:r>
              <a:rPr sz="1100" b="1" spc="45" dirty="0">
                <a:latin typeface="Calibri"/>
                <a:cs typeface="Calibri"/>
              </a:rPr>
              <a:t>Количественные</a:t>
            </a:r>
            <a:endParaRPr sz="1100">
              <a:latin typeface="Calibri"/>
              <a:cs typeface="Calibri"/>
            </a:endParaRPr>
          </a:p>
          <a:p>
            <a:pPr marL="300355">
              <a:lnSpc>
                <a:spcPts val="1200"/>
              </a:lnSpc>
              <a:spcBef>
                <a:spcPts val="475"/>
              </a:spcBef>
            </a:pPr>
            <a:r>
              <a:rPr sz="900" spc="-97" baseline="13888" dirty="0">
                <a:solidFill>
                  <a:srgbClr val="3333B2"/>
                </a:solidFill>
                <a:latin typeface="Arial"/>
                <a:cs typeface="Arial"/>
              </a:rPr>
              <a:t>► </a:t>
            </a:r>
            <a:r>
              <a:rPr sz="1000" spc="-25" dirty="0">
                <a:latin typeface="Calibri"/>
                <a:cs typeface="Calibri"/>
              </a:rPr>
              <a:t>непрерывные</a:t>
            </a:r>
            <a:r>
              <a:rPr sz="1000" spc="35" dirty="0">
                <a:latin typeface="Calibri"/>
                <a:cs typeface="Calibri"/>
              </a:rPr>
              <a:t> </a:t>
            </a:r>
            <a:r>
              <a:rPr sz="1000" spc="30" dirty="0">
                <a:latin typeface="Calibri"/>
                <a:cs typeface="Calibri"/>
              </a:rPr>
              <a:t>(рост)</a:t>
            </a:r>
            <a:endParaRPr sz="1000">
              <a:latin typeface="Calibri"/>
              <a:cs typeface="Calibri"/>
            </a:endParaRPr>
          </a:p>
          <a:p>
            <a:pPr marL="300355">
              <a:lnSpc>
                <a:spcPts val="1200"/>
              </a:lnSpc>
            </a:pPr>
            <a:r>
              <a:rPr sz="900" spc="-97" baseline="13888" dirty="0">
                <a:solidFill>
                  <a:srgbClr val="3333B2"/>
                </a:solidFill>
                <a:latin typeface="Arial"/>
                <a:cs typeface="Arial"/>
              </a:rPr>
              <a:t>► </a:t>
            </a:r>
            <a:r>
              <a:rPr sz="1000" spc="-10" dirty="0">
                <a:latin typeface="Calibri"/>
                <a:cs typeface="Calibri"/>
              </a:rPr>
              <a:t>дискретные </a:t>
            </a:r>
            <a:r>
              <a:rPr sz="1000" spc="20" dirty="0">
                <a:latin typeface="Calibri"/>
                <a:cs typeface="Calibri"/>
              </a:rPr>
              <a:t>(число</a:t>
            </a:r>
            <a:r>
              <a:rPr sz="1000" spc="-70" dirty="0">
                <a:latin typeface="Calibri"/>
                <a:cs typeface="Calibri"/>
              </a:rPr>
              <a:t> </a:t>
            </a:r>
            <a:r>
              <a:rPr sz="1000" dirty="0">
                <a:latin typeface="Calibri"/>
                <a:cs typeface="Calibri"/>
              </a:rPr>
              <a:t>потомков)</a:t>
            </a:r>
            <a:endParaRPr sz="1000">
              <a:latin typeface="Calibri"/>
              <a:cs typeface="Calibri"/>
            </a:endParaRPr>
          </a:p>
        </p:txBody>
      </p:sp>
    </p:spTree>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4</a:t>
            </a:r>
            <a:endParaRPr sz="1100">
              <a:latin typeface="Calibri"/>
              <a:cs typeface="Calibri"/>
            </a:endParaRPr>
          </a:p>
        </p:txBody>
      </p:sp>
      <p:sp>
        <p:nvSpPr>
          <p:cNvPr id="2" name="object 2"/>
          <p:cNvSpPr txBox="1">
            <a:spLocks noGrp="1"/>
          </p:cNvSpPr>
          <p:nvPr>
            <p:ph type="title"/>
          </p:nvPr>
        </p:nvSpPr>
        <p:spPr>
          <a:xfrm>
            <a:off x="95300" y="74546"/>
            <a:ext cx="4262755" cy="244475"/>
          </a:xfrm>
          <a:prstGeom prst="rect">
            <a:avLst/>
          </a:prstGeom>
        </p:spPr>
        <p:txBody>
          <a:bodyPr vert="horz" wrap="square" lIns="0" tIns="17145" rIns="0" bIns="0" rtlCol="0">
            <a:spAutoFit/>
          </a:bodyPr>
          <a:lstStyle/>
          <a:p>
            <a:pPr marL="12700">
              <a:lnSpc>
                <a:spcPct val="100000"/>
              </a:lnSpc>
              <a:spcBef>
                <a:spcPts val="135"/>
              </a:spcBef>
            </a:pPr>
            <a:r>
              <a:rPr b="0" spc="-135" dirty="0">
                <a:latin typeface="Bookman Old Style"/>
                <a:cs typeface="Bookman Old Style"/>
              </a:rPr>
              <a:t>Количественные </a:t>
            </a:r>
            <a:r>
              <a:rPr b="0" spc="-114" dirty="0">
                <a:latin typeface="Bookman Old Style"/>
                <a:cs typeface="Bookman Old Style"/>
              </a:rPr>
              <a:t>(интервальные) </a:t>
            </a:r>
            <a:r>
              <a:rPr b="0" spc="-160" dirty="0">
                <a:latin typeface="Bookman Old Style"/>
                <a:cs typeface="Bookman Old Style"/>
              </a:rPr>
              <a:t>переменные.</a:t>
            </a:r>
            <a:r>
              <a:rPr b="0" spc="-175" dirty="0">
                <a:latin typeface="Bookman Old Style"/>
                <a:cs typeface="Bookman Old Style"/>
              </a:rPr>
              <a:t> </a:t>
            </a:r>
            <a:r>
              <a:rPr b="0" spc="-155" dirty="0">
                <a:latin typeface="Bookman Old Style"/>
                <a:cs typeface="Bookman Old Style"/>
              </a:rPr>
              <a:t>Векторы</a:t>
            </a:r>
          </a:p>
        </p:txBody>
      </p:sp>
      <p:sp>
        <p:nvSpPr>
          <p:cNvPr id="3" name="object 3"/>
          <p:cNvSpPr txBox="1"/>
          <p:nvPr/>
        </p:nvSpPr>
        <p:spPr>
          <a:xfrm>
            <a:off x="322046" y="482701"/>
            <a:ext cx="3964304" cy="375285"/>
          </a:xfrm>
          <a:prstGeom prst="rect">
            <a:avLst/>
          </a:prstGeom>
          <a:solidFill>
            <a:srgbClr val="F8F8F8"/>
          </a:solidFill>
        </p:spPr>
        <p:txBody>
          <a:bodyPr vert="horz" wrap="square" lIns="0" tIns="0" rIns="0" bIns="0" rtlCol="0">
            <a:spAutoFit/>
          </a:bodyPr>
          <a:lstStyle/>
          <a:p>
            <a:pPr marL="37465">
              <a:lnSpc>
                <a:spcPts val="1275"/>
              </a:lnSpc>
            </a:pPr>
            <a:r>
              <a:rPr sz="1100" spc="100" dirty="0">
                <a:latin typeface="Times New Roman"/>
                <a:cs typeface="Times New Roman"/>
              </a:rPr>
              <a:t>height </a:t>
            </a:r>
            <a:r>
              <a:rPr sz="1100" spc="65" dirty="0">
                <a:latin typeface="Times New Roman"/>
                <a:cs typeface="Times New Roman"/>
              </a:rPr>
              <a:t>&lt;- </a:t>
            </a:r>
            <a:r>
              <a:rPr sz="1100" spc="95" dirty="0">
                <a:solidFill>
                  <a:srgbClr val="214987"/>
                </a:solidFill>
                <a:latin typeface="Times New Roman"/>
                <a:cs typeface="Times New Roman"/>
              </a:rPr>
              <a:t>c</a:t>
            </a:r>
            <a:r>
              <a:rPr sz="1100" spc="95" dirty="0">
                <a:latin typeface="Times New Roman"/>
                <a:cs typeface="Times New Roman"/>
              </a:rPr>
              <a:t>(</a:t>
            </a:r>
            <a:r>
              <a:rPr sz="1100" spc="95" dirty="0">
                <a:solidFill>
                  <a:srgbClr val="0000CE"/>
                </a:solidFill>
                <a:latin typeface="Times New Roman"/>
                <a:cs typeface="Times New Roman"/>
              </a:rPr>
              <a:t>174</a:t>
            </a:r>
            <a:r>
              <a:rPr sz="1100" spc="95" dirty="0">
                <a:latin typeface="Times New Roman"/>
                <a:cs typeface="Times New Roman"/>
              </a:rPr>
              <a:t>, </a:t>
            </a:r>
            <a:r>
              <a:rPr sz="1100" spc="75" dirty="0">
                <a:solidFill>
                  <a:srgbClr val="0000CE"/>
                </a:solidFill>
                <a:latin typeface="Times New Roman"/>
                <a:cs typeface="Times New Roman"/>
              </a:rPr>
              <a:t>162</a:t>
            </a:r>
            <a:r>
              <a:rPr sz="1100" spc="75" dirty="0">
                <a:latin typeface="Times New Roman"/>
                <a:cs typeface="Times New Roman"/>
              </a:rPr>
              <a:t>, </a:t>
            </a:r>
            <a:r>
              <a:rPr sz="1100" spc="75" dirty="0">
                <a:solidFill>
                  <a:srgbClr val="0000CE"/>
                </a:solidFill>
                <a:latin typeface="Times New Roman"/>
                <a:cs typeface="Times New Roman"/>
              </a:rPr>
              <a:t>188</a:t>
            </a:r>
            <a:r>
              <a:rPr sz="1100" spc="75" dirty="0">
                <a:latin typeface="Times New Roman"/>
                <a:cs typeface="Times New Roman"/>
              </a:rPr>
              <a:t>, </a:t>
            </a:r>
            <a:r>
              <a:rPr sz="1100" spc="75" dirty="0">
                <a:solidFill>
                  <a:srgbClr val="0000CE"/>
                </a:solidFill>
                <a:latin typeface="Times New Roman"/>
                <a:cs typeface="Times New Roman"/>
              </a:rPr>
              <a:t>192</a:t>
            </a:r>
            <a:r>
              <a:rPr sz="1100" spc="75" dirty="0">
                <a:latin typeface="Times New Roman"/>
                <a:cs typeface="Times New Roman"/>
              </a:rPr>
              <a:t>, </a:t>
            </a:r>
            <a:r>
              <a:rPr sz="1100" spc="75" dirty="0">
                <a:solidFill>
                  <a:srgbClr val="0000CE"/>
                </a:solidFill>
                <a:latin typeface="Times New Roman"/>
                <a:cs typeface="Times New Roman"/>
              </a:rPr>
              <a:t>165</a:t>
            </a:r>
            <a:r>
              <a:rPr sz="1100" spc="75" dirty="0">
                <a:latin typeface="Times New Roman"/>
                <a:cs typeface="Times New Roman"/>
              </a:rPr>
              <a:t>, </a:t>
            </a:r>
            <a:r>
              <a:rPr sz="1100" spc="75" dirty="0">
                <a:solidFill>
                  <a:srgbClr val="0000CE"/>
                </a:solidFill>
                <a:latin typeface="Times New Roman"/>
                <a:cs typeface="Times New Roman"/>
              </a:rPr>
              <a:t>168</a:t>
            </a:r>
            <a:r>
              <a:rPr sz="1100" spc="75" dirty="0">
                <a:latin typeface="Times New Roman"/>
                <a:cs typeface="Times New Roman"/>
              </a:rPr>
              <a:t>,</a:t>
            </a:r>
            <a:r>
              <a:rPr sz="1100" spc="-20" dirty="0">
                <a:latin typeface="Times New Roman"/>
                <a:cs typeface="Times New Roman"/>
              </a:rPr>
              <a:t> </a:t>
            </a:r>
            <a:r>
              <a:rPr sz="1100" spc="55" dirty="0">
                <a:solidFill>
                  <a:srgbClr val="0000CE"/>
                </a:solidFill>
                <a:latin typeface="Times New Roman"/>
                <a:cs typeface="Times New Roman"/>
              </a:rPr>
              <a:t>174</a:t>
            </a:r>
            <a:r>
              <a:rPr sz="1100" spc="55" dirty="0">
                <a:latin typeface="Times New Roman"/>
                <a:cs typeface="Times New Roman"/>
              </a:rPr>
              <a:t>)</a:t>
            </a:r>
            <a:endParaRPr sz="1100">
              <a:latin typeface="Times New Roman"/>
              <a:cs typeface="Times New Roman"/>
            </a:endParaRPr>
          </a:p>
          <a:p>
            <a:pPr marL="37465">
              <a:lnSpc>
                <a:spcPct val="100000"/>
              </a:lnSpc>
              <a:spcBef>
                <a:spcPts val="35"/>
              </a:spcBef>
              <a:tabLst>
                <a:tab pos="1397635" algn="l"/>
              </a:tabLst>
            </a:pPr>
            <a:r>
              <a:rPr sz="1100" spc="140" dirty="0">
                <a:solidFill>
                  <a:srgbClr val="214987"/>
                </a:solidFill>
                <a:latin typeface="Times New Roman"/>
                <a:cs typeface="Times New Roman"/>
              </a:rPr>
              <a:t>str</a:t>
            </a:r>
            <a:r>
              <a:rPr sz="1100" spc="140" dirty="0">
                <a:latin typeface="Times New Roman"/>
                <a:cs typeface="Times New Roman"/>
              </a:rPr>
              <a:t>(height)	</a:t>
            </a:r>
            <a:r>
              <a:rPr sz="1100" i="1" spc="-105" dirty="0">
                <a:solidFill>
                  <a:srgbClr val="8E5902"/>
                </a:solidFill>
                <a:latin typeface="Book Antiqua"/>
                <a:cs typeface="Book Antiqua"/>
              </a:rPr>
              <a:t># </a:t>
            </a:r>
            <a:r>
              <a:rPr sz="1100" i="1" spc="-80" dirty="0">
                <a:solidFill>
                  <a:srgbClr val="8E5902"/>
                </a:solidFill>
                <a:latin typeface="Book Antiqua"/>
                <a:cs typeface="Book Antiqua"/>
              </a:rPr>
              <a:t>смотрим </a:t>
            </a:r>
            <a:r>
              <a:rPr sz="1100" i="1" spc="-45" dirty="0">
                <a:solidFill>
                  <a:srgbClr val="8E5902"/>
                </a:solidFill>
                <a:latin typeface="Book Antiqua"/>
                <a:cs typeface="Book Antiqua"/>
              </a:rPr>
              <a:t>структуру</a:t>
            </a:r>
            <a:r>
              <a:rPr sz="1100" i="1" spc="65" dirty="0">
                <a:solidFill>
                  <a:srgbClr val="8E5902"/>
                </a:solidFill>
                <a:latin typeface="Book Antiqua"/>
                <a:cs typeface="Book Antiqua"/>
              </a:rPr>
              <a:t> </a:t>
            </a:r>
            <a:r>
              <a:rPr sz="1100" i="1" spc="10" dirty="0">
                <a:solidFill>
                  <a:srgbClr val="8E5902"/>
                </a:solidFill>
                <a:latin typeface="Book Antiqua"/>
                <a:cs typeface="Book Antiqua"/>
              </a:rPr>
              <a:t>переменной</a:t>
            </a:r>
            <a:endParaRPr sz="1100">
              <a:latin typeface="Book Antiqua"/>
              <a:cs typeface="Book Antiqua"/>
            </a:endParaRPr>
          </a:p>
        </p:txBody>
      </p:sp>
      <p:sp>
        <p:nvSpPr>
          <p:cNvPr id="4" name="object 4"/>
          <p:cNvSpPr txBox="1"/>
          <p:nvPr/>
        </p:nvSpPr>
        <p:spPr>
          <a:xfrm>
            <a:off x="347294" y="1106219"/>
            <a:ext cx="2961005" cy="191770"/>
          </a:xfrm>
          <a:prstGeom prst="rect">
            <a:avLst/>
          </a:prstGeom>
        </p:spPr>
        <p:txBody>
          <a:bodyPr vert="horz" wrap="square" lIns="0" tIns="11430" rIns="0" bIns="0" rtlCol="0">
            <a:spAutoFit/>
          </a:bodyPr>
          <a:lstStyle/>
          <a:p>
            <a:pPr marL="12700">
              <a:lnSpc>
                <a:spcPct val="100000"/>
              </a:lnSpc>
              <a:spcBef>
                <a:spcPts val="90"/>
              </a:spcBef>
              <a:tabLst>
                <a:tab pos="298450" algn="l"/>
              </a:tabLst>
            </a:pPr>
            <a:r>
              <a:rPr sz="1100" spc="10" dirty="0">
                <a:latin typeface="Times New Roman"/>
                <a:cs typeface="Times New Roman"/>
              </a:rPr>
              <a:t>##	</a:t>
            </a:r>
            <a:r>
              <a:rPr sz="1100" spc="-95" dirty="0">
                <a:latin typeface="Times New Roman"/>
                <a:cs typeface="Times New Roman"/>
              </a:rPr>
              <a:t>num </a:t>
            </a:r>
            <a:r>
              <a:rPr sz="1100" spc="130" dirty="0">
                <a:latin typeface="Times New Roman"/>
                <a:cs typeface="Times New Roman"/>
              </a:rPr>
              <a:t>[1:7] </a:t>
            </a:r>
            <a:r>
              <a:rPr sz="1100" spc="10" dirty="0">
                <a:latin typeface="Times New Roman"/>
                <a:cs typeface="Times New Roman"/>
              </a:rPr>
              <a:t>174 162 188 192 165 168</a:t>
            </a:r>
            <a:r>
              <a:rPr sz="1100" spc="-45" dirty="0">
                <a:latin typeface="Times New Roman"/>
                <a:cs typeface="Times New Roman"/>
              </a:rPr>
              <a:t> </a:t>
            </a:r>
            <a:r>
              <a:rPr sz="1100" spc="5" dirty="0">
                <a:latin typeface="Times New Roman"/>
                <a:cs typeface="Times New Roman"/>
              </a:rPr>
              <a:t>174</a:t>
            </a:r>
            <a:endParaRPr sz="1100">
              <a:latin typeface="Times New Roman"/>
              <a:cs typeface="Times New Roman"/>
            </a:endParaRPr>
          </a:p>
        </p:txBody>
      </p:sp>
      <p:sp>
        <p:nvSpPr>
          <p:cNvPr id="5" name="object 5"/>
          <p:cNvSpPr txBox="1"/>
          <p:nvPr/>
        </p:nvSpPr>
        <p:spPr>
          <a:xfrm>
            <a:off x="322046" y="1505458"/>
            <a:ext cx="3964304" cy="203200"/>
          </a:xfrm>
          <a:prstGeom prst="rect">
            <a:avLst/>
          </a:prstGeom>
          <a:solidFill>
            <a:srgbClr val="F8F8F8"/>
          </a:solidFill>
        </p:spPr>
        <p:txBody>
          <a:bodyPr vert="horz" wrap="square" lIns="0" tIns="0" rIns="0" bIns="0" rtlCol="0">
            <a:spAutoFit/>
          </a:bodyPr>
          <a:lstStyle/>
          <a:p>
            <a:pPr marL="37465">
              <a:lnSpc>
                <a:spcPts val="1275"/>
              </a:lnSpc>
              <a:tabLst>
                <a:tab pos="1397635" algn="l"/>
              </a:tabLst>
            </a:pPr>
            <a:r>
              <a:rPr sz="1100" spc="130" dirty="0">
                <a:solidFill>
                  <a:srgbClr val="214987"/>
                </a:solidFill>
                <a:latin typeface="Times New Roman"/>
                <a:cs typeface="Times New Roman"/>
              </a:rPr>
              <a:t>is.vector</a:t>
            </a:r>
            <a:r>
              <a:rPr sz="1100" spc="130" dirty="0">
                <a:latin typeface="Times New Roman"/>
                <a:cs typeface="Times New Roman"/>
              </a:rPr>
              <a:t>(height)	</a:t>
            </a:r>
            <a:r>
              <a:rPr sz="1100" i="1" spc="-105" dirty="0">
                <a:solidFill>
                  <a:srgbClr val="8E5902"/>
                </a:solidFill>
                <a:latin typeface="Book Antiqua"/>
                <a:cs typeface="Book Antiqua"/>
              </a:rPr>
              <a:t># </a:t>
            </a:r>
            <a:r>
              <a:rPr sz="1100" i="1" spc="65" dirty="0">
                <a:solidFill>
                  <a:srgbClr val="8E5902"/>
                </a:solidFill>
                <a:latin typeface="Book Antiqua"/>
                <a:cs typeface="Book Antiqua"/>
              </a:rPr>
              <a:t>проверка: </a:t>
            </a:r>
            <a:r>
              <a:rPr sz="1100" i="1" spc="-45" dirty="0">
                <a:solidFill>
                  <a:srgbClr val="8E5902"/>
                </a:solidFill>
                <a:latin typeface="Book Antiqua"/>
                <a:cs typeface="Book Antiqua"/>
              </a:rPr>
              <a:t>это</a:t>
            </a:r>
            <a:r>
              <a:rPr sz="1100" i="1" spc="-25" dirty="0">
                <a:solidFill>
                  <a:srgbClr val="8E5902"/>
                </a:solidFill>
                <a:latin typeface="Book Antiqua"/>
                <a:cs typeface="Book Antiqua"/>
              </a:rPr>
              <a:t> </a:t>
            </a:r>
            <a:r>
              <a:rPr sz="1100" i="1" dirty="0">
                <a:solidFill>
                  <a:srgbClr val="8E5902"/>
                </a:solidFill>
                <a:latin typeface="Book Antiqua"/>
                <a:cs typeface="Book Antiqua"/>
              </a:rPr>
              <a:t>вектор?</a:t>
            </a:r>
            <a:endParaRPr sz="1100">
              <a:latin typeface="Book Antiqua"/>
              <a:cs typeface="Book Antiqua"/>
            </a:endParaRPr>
          </a:p>
        </p:txBody>
      </p:sp>
      <p:sp>
        <p:nvSpPr>
          <p:cNvPr id="6" name="object 6"/>
          <p:cNvSpPr txBox="1"/>
          <p:nvPr/>
        </p:nvSpPr>
        <p:spPr>
          <a:xfrm>
            <a:off x="347294" y="1956916"/>
            <a:ext cx="813435"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00" dirty="0">
                <a:latin typeface="Times New Roman"/>
                <a:cs typeface="Times New Roman"/>
              </a:rPr>
              <a:t> </a:t>
            </a:r>
            <a:r>
              <a:rPr sz="1100" spc="-160" dirty="0">
                <a:latin typeface="Times New Roman"/>
                <a:cs typeface="Times New Roman"/>
              </a:rPr>
              <a:t>TRUE</a:t>
            </a:r>
            <a:endParaRPr sz="1100">
              <a:latin typeface="Times New Roman"/>
              <a:cs typeface="Times New Roman"/>
            </a:endParaRPr>
          </a:p>
        </p:txBody>
      </p:sp>
      <p:sp>
        <p:nvSpPr>
          <p:cNvPr id="7" name="object 7"/>
          <p:cNvSpPr txBox="1"/>
          <p:nvPr/>
        </p:nvSpPr>
        <p:spPr>
          <a:xfrm>
            <a:off x="322046" y="2356154"/>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05" dirty="0">
                <a:solidFill>
                  <a:srgbClr val="214987"/>
                </a:solidFill>
                <a:latin typeface="Times New Roman"/>
                <a:cs typeface="Times New Roman"/>
              </a:rPr>
              <a:t>is.numeric</a:t>
            </a:r>
            <a:r>
              <a:rPr sz="1100" spc="105" dirty="0">
                <a:latin typeface="Times New Roman"/>
                <a:cs typeface="Times New Roman"/>
              </a:rPr>
              <a:t>(height) </a:t>
            </a:r>
            <a:r>
              <a:rPr sz="1100" i="1" spc="-105" dirty="0">
                <a:solidFill>
                  <a:srgbClr val="8E5902"/>
                </a:solidFill>
                <a:latin typeface="Book Antiqua"/>
                <a:cs typeface="Book Antiqua"/>
              </a:rPr>
              <a:t># </a:t>
            </a:r>
            <a:r>
              <a:rPr sz="1100" i="1" spc="65" dirty="0">
                <a:solidFill>
                  <a:srgbClr val="8E5902"/>
                </a:solidFill>
                <a:latin typeface="Book Antiqua"/>
                <a:cs typeface="Book Antiqua"/>
              </a:rPr>
              <a:t>проверка: </a:t>
            </a:r>
            <a:r>
              <a:rPr sz="1100" i="1" spc="25" dirty="0">
                <a:solidFill>
                  <a:srgbClr val="8E5902"/>
                </a:solidFill>
                <a:latin typeface="Book Antiqua"/>
                <a:cs typeface="Book Antiqua"/>
              </a:rPr>
              <a:t>он</a:t>
            </a:r>
            <a:r>
              <a:rPr sz="1100" i="1" spc="30" dirty="0">
                <a:solidFill>
                  <a:srgbClr val="8E5902"/>
                </a:solidFill>
                <a:latin typeface="Book Antiqua"/>
                <a:cs typeface="Book Antiqua"/>
              </a:rPr>
              <a:t> </a:t>
            </a:r>
            <a:r>
              <a:rPr sz="1100" i="1" spc="20" dirty="0">
                <a:solidFill>
                  <a:srgbClr val="8E5902"/>
                </a:solidFill>
                <a:latin typeface="Book Antiqua"/>
                <a:cs typeface="Book Antiqua"/>
              </a:rPr>
              <a:t>числовой?</a:t>
            </a:r>
            <a:endParaRPr sz="1100">
              <a:latin typeface="Book Antiqua"/>
              <a:cs typeface="Book Antiqua"/>
            </a:endParaRPr>
          </a:p>
        </p:txBody>
      </p:sp>
      <p:sp>
        <p:nvSpPr>
          <p:cNvPr id="8" name="object 8"/>
          <p:cNvSpPr txBox="1"/>
          <p:nvPr/>
        </p:nvSpPr>
        <p:spPr>
          <a:xfrm>
            <a:off x="347294" y="2807613"/>
            <a:ext cx="813435"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00" dirty="0">
                <a:latin typeface="Times New Roman"/>
                <a:cs typeface="Times New Roman"/>
              </a:rPr>
              <a:t> </a:t>
            </a:r>
            <a:r>
              <a:rPr sz="1100" spc="-160" dirty="0">
                <a:latin typeface="Times New Roman"/>
                <a:cs typeface="Times New Roman"/>
              </a:rPr>
              <a:t>TRUE</a:t>
            </a:r>
            <a:endParaRPr sz="1100">
              <a:latin typeface="Times New Roman"/>
              <a:cs typeface="Times New Roman"/>
            </a:endParaRPr>
          </a:p>
        </p:txBody>
      </p:sp>
    </p:spTree>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603885" cy="244475"/>
          </a:xfrm>
          <a:prstGeom prst="rect">
            <a:avLst/>
          </a:prstGeom>
        </p:spPr>
        <p:txBody>
          <a:bodyPr vert="horz" wrap="square" lIns="0" tIns="17145" rIns="0" bIns="0" rtlCol="0">
            <a:spAutoFit/>
          </a:bodyPr>
          <a:lstStyle/>
          <a:p>
            <a:pPr marL="12700">
              <a:lnSpc>
                <a:spcPct val="100000"/>
              </a:lnSpc>
              <a:spcBef>
                <a:spcPts val="135"/>
              </a:spcBef>
            </a:pPr>
            <a:r>
              <a:rPr sz="1400" b="0" spc="-155" dirty="0">
                <a:solidFill>
                  <a:srgbClr val="3333B2"/>
                </a:solidFill>
                <a:latin typeface="Bookman Old Style"/>
                <a:cs typeface="Bookman Old Style"/>
              </a:rPr>
              <a:t>График</a:t>
            </a:r>
            <a:endParaRPr sz="1400">
              <a:latin typeface="Bookman Old Style"/>
              <a:cs typeface="Bookman Old Style"/>
            </a:endParaRPr>
          </a:p>
        </p:txBody>
      </p:sp>
      <p:sp>
        <p:nvSpPr>
          <p:cNvPr id="3" name="object 3"/>
          <p:cNvSpPr txBox="1"/>
          <p:nvPr/>
        </p:nvSpPr>
        <p:spPr>
          <a:xfrm>
            <a:off x="322046" y="37672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25" dirty="0">
                <a:solidFill>
                  <a:srgbClr val="214987"/>
                </a:solidFill>
                <a:latin typeface="Times New Roman"/>
                <a:cs typeface="Times New Roman"/>
              </a:rPr>
              <a:t>plot</a:t>
            </a:r>
            <a:r>
              <a:rPr sz="1100" spc="125" dirty="0">
                <a:latin typeface="Times New Roman"/>
                <a:cs typeface="Times New Roman"/>
              </a:rPr>
              <a:t>(height)</a:t>
            </a:r>
            <a:endParaRPr sz="1100">
              <a:latin typeface="Times New Roman"/>
              <a:cs typeface="Times New Roman"/>
            </a:endParaRPr>
          </a:p>
        </p:txBody>
      </p:sp>
      <p:sp>
        <p:nvSpPr>
          <p:cNvPr id="4" name="object 4"/>
          <p:cNvSpPr/>
          <p:nvPr/>
        </p:nvSpPr>
        <p:spPr>
          <a:xfrm>
            <a:off x="765497" y="2112923"/>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5" name="object 5"/>
          <p:cNvSpPr/>
          <p:nvPr/>
        </p:nvSpPr>
        <p:spPr>
          <a:xfrm>
            <a:off x="1260700" y="2813015"/>
            <a:ext cx="27940" cy="27940"/>
          </a:xfrm>
          <a:custGeom>
            <a:avLst/>
            <a:gdLst/>
            <a:ahLst/>
            <a:cxnLst/>
            <a:rect l="l" t="t" r="r" b="b"/>
            <a:pathLst>
              <a:path w="27940" h="27939">
                <a:moveTo>
                  <a:pt x="0" y="13737"/>
                </a:moveTo>
                <a:lnTo>
                  <a:pt x="0" y="6207"/>
                </a:lnTo>
                <a:lnTo>
                  <a:pt x="6207" y="0"/>
                </a:lnTo>
                <a:lnTo>
                  <a:pt x="13737" y="0"/>
                </a:lnTo>
                <a:lnTo>
                  <a:pt x="21318" y="0"/>
                </a:lnTo>
                <a:lnTo>
                  <a:pt x="27474" y="6207"/>
                </a:lnTo>
                <a:lnTo>
                  <a:pt x="27474" y="13737"/>
                </a:lnTo>
                <a:lnTo>
                  <a:pt x="27474" y="21318"/>
                </a:lnTo>
                <a:lnTo>
                  <a:pt x="21318" y="27474"/>
                </a:lnTo>
                <a:lnTo>
                  <a:pt x="13737" y="27474"/>
                </a:lnTo>
                <a:lnTo>
                  <a:pt x="6207" y="27474"/>
                </a:lnTo>
                <a:lnTo>
                  <a:pt x="0" y="21318"/>
                </a:lnTo>
                <a:lnTo>
                  <a:pt x="0" y="13737"/>
                </a:lnTo>
              </a:path>
            </a:pathLst>
          </a:custGeom>
          <a:ln w="3815">
            <a:solidFill>
              <a:srgbClr val="000000"/>
            </a:solidFill>
          </a:ln>
        </p:spPr>
        <p:txBody>
          <a:bodyPr wrap="square" lIns="0" tIns="0" rIns="0" bIns="0" rtlCol="0"/>
          <a:lstStyle/>
          <a:p>
            <a:endParaRPr/>
          </a:p>
        </p:txBody>
      </p:sp>
      <p:sp>
        <p:nvSpPr>
          <p:cNvPr id="6" name="object 6"/>
          <p:cNvSpPr/>
          <p:nvPr/>
        </p:nvSpPr>
        <p:spPr>
          <a:xfrm>
            <a:off x="1755954" y="1296167"/>
            <a:ext cx="27940" cy="27940"/>
          </a:xfrm>
          <a:custGeom>
            <a:avLst/>
            <a:gdLst/>
            <a:ahLst/>
            <a:cxnLst/>
            <a:rect l="l" t="t" r="r" b="b"/>
            <a:pathLst>
              <a:path w="27939" h="27940">
                <a:moveTo>
                  <a:pt x="0" y="13737"/>
                </a:moveTo>
                <a:lnTo>
                  <a:pt x="0" y="6156"/>
                </a:lnTo>
                <a:lnTo>
                  <a:pt x="6156" y="0"/>
                </a:lnTo>
                <a:lnTo>
                  <a:pt x="13737" y="0"/>
                </a:lnTo>
                <a:lnTo>
                  <a:pt x="21267" y="0"/>
                </a:lnTo>
                <a:lnTo>
                  <a:pt x="27474" y="6156"/>
                </a:lnTo>
                <a:lnTo>
                  <a:pt x="27474" y="13737"/>
                </a:lnTo>
                <a:lnTo>
                  <a:pt x="27474" y="21267"/>
                </a:lnTo>
                <a:lnTo>
                  <a:pt x="21267" y="27474"/>
                </a:lnTo>
                <a:lnTo>
                  <a:pt x="13737" y="27474"/>
                </a:lnTo>
                <a:lnTo>
                  <a:pt x="6156" y="27474"/>
                </a:lnTo>
                <a:lnTo>
                  <a:pt x="0" y="21267"/>
                </a:lnTo>
                <a:lnTo>
                  <a:pt x="0" y="13737"/>
                </a:lnTo>
              </a:path>
            </a:pathLst>
          </a:custGeom>
          <a:ln w="3815">
            <a:solidFill>
              <a:srgbClr val="000000"/>
            </a:solidFill>
          </a:ln>
        </p:spPr>
        <p:txBody>
          <a:bodyPr wrap="square" lIns="0" tIns="0" rIns="0" bIns="0" rtlCol="0"/>
          <a:lstStyle/>
          <a:p>
            <a:endParaRPr/>
          </a:p>
        </p:txBody>
      </p:sp>
      <p:sp>
        <p:nvSpPr>
          <p:cNvPr id="7" name="object 7"/>
          <p:cNvSpPr/>
          <p:nvPr/>
        </p:nvSpPr>
        <p:spPr>
          <a:xfrm>
            <a:off x="2251156" y="1062786"/>
            <a:ext cx="27940" cy="27940"/>
          </a:xfrm>
          <a:custGeom>
            <a:avLst/>
            <a:gdLst/>
            <a:ahLst/>
            <a:cxnLst/>
            <a:rect l="l" t="t" r="r" b="b"/>
            <a:pathLst>
              <a:path w="27939" h="27940">
                <a:moveTo>
                  <a:pt x="0" y="13737"/>
                </a:moveTo>
                <a:lnTo>
                  <a:pt x="0" y="6207"/>
                </a:lnTo>
                <a:lnTo>
                  <a:pt x="6207" y="0"/>
                </a:lnTo>
                <a:lnTo>
                  <a:pt x="13737" y="0"/>
                </a:lnTo>
                <a:lnTo>
                  <a:pt x="21318" y="0"/>
                </a:lnTo>
                <a:lnTo>
                  <a:pt x="27474" y="6207"/>
                </a:lnTo>
                <a:lnTo>
                  <a:pt x="27474" y="13737"/>
                </a:lnTo>
                <a:lnTo>
                  <a:pt x="27474" y="21318"/>
                </a:lnTo>
                <a:lnTo>
                  <a:pt x="21318" y="27474"/>
                </a:lnTo>
                <a:lnTo>
                  <a:pt x="13737" y="27474"/>
                </a:lnTo>
                <a:lnTo>
                  <a:pt x="6207" y="27474"/>
                </a:lnTo>
                <a:lnTo>
                  <a:pt x="0" y="21318"/>
                </a:lnTo>
                <a:lnTo>
                  <a:pt x="0" y="13737"/>
                </a:lnTo>
              </a:path>
            </a:pathLst>
          </a:custGeom>
          <a:ln w="3815">
            <a:solidFill>
              <a:srgbClr val="000000"/>
            </a:solidFill>
          </a:ln>
        </p:spPr>
        <p:txBody>
          <a:bodyPr wrap="square" lIns="0" tIns="0" rIns="0" bIns="0" rtlCol="0"/>
          <a:lstStyle/>
          <a:p>
            <a:endParaRPr/>
          </a:p>
        </p:txBody>
      </p:sp>
      <p:sp>
        <p:nvSpPr>
          <p:cNvPr id="8" name="object 8"/>
          <p:cNvSpPr/>
          <p:nvPr/>
        </p:nvSpPr>
        <p:spPr>
          <a:xfrm>
            <a:off x="2746359" y="2637992"/>
            <a:ext cx="27940" cy="27940"/>
          </a:xfrm>
          <a:custGeom>
            <a:avLst/>
            <a:gdLst/>
            <a:ahLst/>
            <a:cxnLst/>
            <a:rect l="l" t="t" r="r" b="b"/>
            <a:pathLst>
              <a:path w="27939" h="27939">
                <a:moveTo>
                  <a:pt x="0" y="13737"/>
                </a:moveTo>
                <a:lnTo>
                  <a:pt x="0" y="6207"/>
                </a:lnTo>
                <a:lnTo>
                  <a:pt x="6207" y="0"/>
                </a:lnTo>
                <a:lnTo>
                  <a:pt x="13737" y="0"/>
                </a:lnTo>
                <a:lnTo>
                  <a:pt x="21318" y="0"/>
                </a:lnTo>
                <a:lnTo>
                  <a:pt x="27474" y="6207"/>
                </a:lnTo>
                <a:lnTo>
                  <a:pt x="27474" y="13737"/>
                </a:lnTo>
                <a:lnTo>
                  <a:pt x="27474" y="21318"/>
                </a:lnTo>
                <a:lnTo>
                  <a:pt x="21318" y="27474"/>
                </a:lnTo>
                <a:lnTo>
                  <a:pt x="13737" y="27474"/>
                </a:lnTo>
                <a:lnTo>
                  <a:pt x="6207" y="27474"/>
                </a:lnTo>
                <a:lnTo>
                  <a:pt x="0" y="21318"/>
                </a:lnTo>
                <a:lnTo>
                  <a:pt x="0" y="13737"/>
                </a:lnTo>
              </a:path>
            </a:pathLst>
          </a:custGeom>
          <a:ln w="3815">
            <a:solidFill>
              <a:srgbClr val="000000"/>
            </a:solidFill>
          </a:ln>
        </p:spPr>
        <p:txBody>
          <a:bodyPr wrap="square" lIns="0" tIns="0" rIns="0" bIns="0" rtlCol="0"/>
          <a:lstStyle/>
          <a:p>
            <a:endParaRPr/>
          </a:p>
        </p:txBody>
      </p:sp>
      <p:sp>
        <p:nvSpPr>
          <p:cNvPr id="9" name="object 9"/>
          <p:cNvSpPr/>
          <p:nvPr/>
        </p:nvSpPr>
        <p:spPr>
          <a:xfrm>
            <a:off x="3241613" y="2462969"/>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0" name="object 10"/>
          <p:cNvSpPr/>
          <p:nvPr/>
        </p:nvSpPr>
        <p:spPr>
          <a:xfrm>
            <a:off x="3736816" y="2112923"/>
            <a:ext cx="27940" cy="27940"/>
          </a:xfrm>
          <a:custGeom>
            <a:avLst/>
            <a:gdLst/>
            <a:ahLst/>
            <a:cxnLst/>
            <a:rect l="l" t="t" r="r" b="b"/>
            <a:pathLst>
              <a:path w="27939"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1" name="object 11"/>
          <p:cNvSpPr/>
          <p:nvPr/>
        </p:nvSpPr>
        <p:spPr>
          <a:xfrm>
            <a:off x="779235" y="2896761"/>
            <a:ext cx="2971800" cy="0"/>
          </a:xfrm>
          <a:custGeom>
            <a:avLst/>
            <a:gdLst/>
            <a:ahLst/>
            <a:cxnLst/>
            <a:rect l="l" t="t" r="r" b="b"/>
            <a:pathLst>
              <a:path w="2971800">
                <a:moveTo>
                  <a:pt x="0" y="0"/>
                </a:moveTo>
                <a:lnTo>
                  <a:pt x="2971318" y="0"/>
                </a:lnTo>
              </a:path>
            </a:pathLst>
          </a:custGeom>
          <a:ln w="3815">
            <a:solidFill>
              <a:srgbClr val="000000"/>
            </a:solidFill>
          </a:ln>
        </p:spPr>
        <p:txBody>
          <a:bodyPr wrap="square" lIns="0" tIns="0" rIns="0" bIns="0" rtlCol="0"/>
          <a:lstStyle/>
          <a:p>
            <a:endParaRPr/>
          </a:p>
        </p:txBody>
      </p:sp>
      <p:sp>
        <p:nvSpPr>
          <p:cNvPr id="12" name="object 12"/>
          <p:cNvSpPr/>
          <p:nvPr/>
        </p:nvSpPr>
        <p:spPr>
          <a:xfrm>
            <a:off x="779235"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3" name="object 13"/>
          <p:cNvSpPr/>
          <p:nvPr/>
        </p:nvSpPr>
        <p:spPr>
          <a:xfrm>
            <a:off x="1274437"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4" name="object 14"/>
          <p:cNvSpPr/>
          <p:nvPr/>
        </p:nvSpPr>
        <p:spPr>
          <a:xfrm>
            <a:off x="1769691"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5" name="object 15"/>
          <p:cNvSpPr/>
          <p:nvPr/>
        </p:nvSpPr>
        <p:spPr>
          <a:xfrm>
            <a:off x="2264894"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6" name="object 16"/>
          <p:cNvSpPr/>
          <p:nvPr/>
        </p:nvSpPr>
        <p:spPr>
          <a:xfrm>
            <a:off x="2760097"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7" name="object 17"/>
          <p:cNvSpPr/>
          <p:nvPr/>
        </p:nvSpPr>
        <p:spPr>
          <a:xfrm>
            <a:off x="3255350"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8" name="object 18"/>
          <p:cNvSpPr/>
          <p:nvPr/>
        </p:nvSpPr>
        <p:spPr>
          <a:xfrm>
            <a:off x="3750553" y="2896761"/>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9" name="object 19"/>
          <p:cNvSpPr txBox="1"/>
          <p:nvPr/>
        </p:nvSpPr>
        <p:spPr>
          <a:xfrm>
            <a:off x="749541" y="2954884"/>
            <a:ext cx="59690"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a:t>
            </a:r>
            <a:endParaRPr sz="450">
              <a:latin typeface="Arial"/>
              <a:cs typeface="Arial"/>
            </a:endParaRPr>
          </a:p>
        </p:txBody>
      </p:sp>
      <p:sp>
        <p:nvSpPr>
          <p:cNvPr id="20" name="object 20"/>
          <p:cNvSpPr txBox="1"/>
          <p:nvPr/>
        </p:nvSpPr>
        <p:spPr>
          <a:xfrm>
            <a:off x="1244795" y="2954884"/>
            <a:ext cx="59690"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2</a:t>
            </a:r>
            <a:endParaRPr sz="450">
              <a:latin typeface="Arial"/>
              <a:cs typeface="Arial"/>
            </a:endParaRPr>
          </a:p>
        </p:txBody>
      </p:sp>
      <p:sp>
        <p:nvSpPr>
          <p:cNvPr id="21" name="object 21"/>
          <p:cNvSpPr txBox="1"/>
          <p:nvPr/>
        </p:nvSpPr>
        <p:spPr>
          <a:xfrm>
            <a:off x="1739997" y="2954884"/>
            <a:ext cx="59690"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3</a:t>
            </a:r>
            <a:endParaRPr sz="450">
              <a:latin typeface="Arial"/>
              <a:cs typeface="Arial"/>
            </a:endParaRPr>
          </a:p>
        </p:txBody>
      </p:sp>
      <p:sp>
        <p:nvSpPr>
          <p:cNvPr id="22" name="object 22"/>
          <p:cNvSpPr txBox="1"/>
          <p:nvPr/>
        </p:nvSpPr>
        <p:spPr>
          <a:xfrm>
            <a:off x="2235200" y="2954884"/>
            <a:ext cx="59690"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4</a:t>
            </a:r>
            <a:endParaRPr sz="450">
              <a:latin typeface="Arial"/>
              <a:cs typeface="Arial"/>
            </a:endParaRPr>
          </a:p>
        </p:txBody>
      </p:sp>
      <p:sp>
        <p:nvSpPr>
          <p:cNvPr id="23" name="object 23"/>
          <p:cNvSpPr txBox="1"/>
          <p:nvPr/>
        </p:nvSpPr>
        <p:spPr>
          <a:xfrm>
            <a:off x="2730454" y="2954884"/>
            <a:ext cx="59690"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5</a:t>
            </a:r>
            <a:endParaRPr sz="450">
              <a:latin typeface="Arial"/>
              <a:cs typeface="Arial"/>
            </a:endParaRPr>
          </a:p>
        </p:txBody>
      </p:sp>
      <p:sp>
        <p:nvSpPr>
          <p:cNvPr id="24" name="object 24"/>
          <p:cNvSpPr txBox="1"/>
          <p:nvPr/>
        </p:nvSpPr>
        <p:spPr>
          <a:xfrm>
            <a:off x="3225657" y="2954884"/>
            <a:ext cx="59690"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6</a:t>
            </a:r>
            <a:endParaRPr sz="450">
              <a:latin typeface="Arial"/>
              <a:cs typeface="Arial"/>
            </a:endParaRPr>
          </a:p>
        </p:txBody>
      </p:sp>
      <p:sp>
        <p:nvSpPr>
          <p:cNvPr id="25" name="object 25"/>
          <p:cNvSpPr txBox="1"/>
          <p:nvPr/>
        </p:nvSpPr>
        <p:spPr>
          <a:xfrm>
            <a:off x="3720860" y="2954884"/>
            <a:ext cx="59690"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7</a:t>
            </a:r>
            <a:endParaRPr sz="450">
              <a:latin typeface="Arial"/>
              <a:cs typeface="Arial"/>
            </a:endParaRPr>
          </a:p>
        </p:txBody>
      </p:sp>
      <p:sp>
        <p:nvSpPr>
          <p:cNvPr id="26" name="object 26"/>
          <p:cNvSpPr/>
          <p:nvPr/>
        </p:nvSpPr>
        <p:spPr>
          <a:xfrm>
            <a:off x="660382" y="1193188"/>
            <a:ext cx="0" cy="1458595"/>
          </a:xfrm>
          <a:custGeom>
            <a:avLst/>
            <a:gdLst/>
            <a:ahLst/>
            <a:cxnLst/>
            <a:rect l="l" t="t" r="r" b="b"/>
            <a:pathLst>
              <a:path h="1458595">
                <a:moveTo>
                  <a:pt x="0" y="1458540"/>
                </a:moveTo>
                <a:lnTo>
                  <a:pt x="0" y="0"/>
                </a:lnTo>
              </a:path>
            </a:pathLst>
          </a:custGeom>
          <a:ln w="3815">
            <a:solidFill>
              <a:srgbClr val="000000"/>
            </a:solidFill>
          </a:ln>
        </p:spPr>
        <p:txBody>
          <a:bodyPr wrap="square" lIns="0" tIns="0" rIns="0" bIns="0" rtlCol="0"/>
          <a:lstStyle/>
          <a:p>
            <a:endParaRPr/>
          </a:p>
        </p:txBody>
      </p:sp>
      <p:sp>
        <p:nvSpPr>
          <p:cNvPr id="27" name="object 27"/>
          <p:cNvSpPr/>
          <p:nvPr/>
        </p:nvSpPr>
        <p:spPr>
          <a:xfrm>
            <a:off x="623749" y="2651729"/>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8" name="object 28"/>
          <p:cNvSpPr/>
          <p:nvPr/>
        </p:nvSpPr>
        <p:spPr>
          <a:xfrm>
            <a:off x="623749" y="2360041"/>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9" name="object 29"/>
          <p:cNvSpPr/>
          <p:nvPr/>
        </p:nvSpPr>
        <p:spPr>
          <a:xfrm>
            <a:off x="623749" y="2068303"/>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0" name="object 30"/>
          <p:cNvSpPr/>
          <p:nvPr/>
        </p:nvSpPr>
        <p:spPr>
          <a:xfrm>
            <a:off x="623749" y="1776615"/>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1" name="object 31"/>
          <p:cNvSpPr/>
          <p:nvPr/>
        </p:nvSpPr>
        <p:spPr>
          <a:xfrm>
            <a:off x="623749" y="1484927"/>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2" name="object 32"/>
          <p:cNvSpPr/>
          <p:nvPr/>
        </p:nvSpPr>
        <p:spPr>
          <a:xfrm>
            <a:off x="623749" y="1193188"/>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3" name="object 33"/>
          <p:cNvSpPr txBox="1"/>
          <p:nvPr/>
        </p:nvSpPr>
        <p:spPr>
          <a:xfrm>
            <a:off x="504492" y="2588092"/>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165</a:t>
            </a:r>
            <a:endParaRPr sz="450">
              <a:latin typeface="Arial"/>
              <a:cs typeface="Arial"/>
            </a:endParaRPr>
          </a:p>
        </p:txBody>
      </p:sp>
      <p:sp>
        <p:nvSpPr>
          <p:cNvPr id="34" name="object 34"/>
          <p:cNvSpPr txBox="1"/>
          <p:nvPr/>
        </p:nvSpPr>
        <p:spPr>
          <a:xfrm>
            <a:off x="504492" y="2296353"/>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170</a:t>
            </a:r>
            <a:endParaRPr sz="450">
              <a:latin typeface="Arial"/>
              <a:cs typeface="Arial"/>
            </a:endParaRPr>
          </a:p>
        </p:txBody>
      </p:sp>
      <p:sp>
        <p:nvSpPr>
          <p:cNvPr id="35" name="object 35"/>
          <p:cNvSpPr txBox="1"/>
          <p:nvPr/>
        </p:nvSpPr>
        <p:spPr>
          <a:xfrm>
            <a:off x="504492" y="2004666"/>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175</a:t>
            </a:r>
            <a:endParaRPr sz="450">
              <a:latin typeface="Arial"/>
              <a:cs typeface="Arial"/>
            </a:endParaRPr>
          </a:p>
        </p:txBody>
      </p:sp>
      <p:sp>
        <p:nvSpPr>
          <p:cNvPr id="36" name="object 36"/>
          <p:cNvSpPr txBox="1"/>
          <p:nvPr/>
        </p:nvSpPr>
        <p:spPr>
          <a:xfrm>
            <a:off x="504492" y="1712978"/>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180</a:t>
            </a:r>
            <a:endParaRPr sz="450">
              <a:latin typeface="Arial"/>
              <a:cs typeface="Arial"/>
            </a:endParaRPr>
          </a:p>
        </p:txBody>
      </p:sp>
      <p:sp>
        <p:nvSpPr>
          <p:cNvPr id="37" name="object 37"/>
          <p:cNvSpPr txBox="1"/>
          <p:nvPr/>
        </p:nvSpPr>
        <p:spPr>
          <a:xfrm>
            <a:off x="504492" y="1421239"/>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185</a:t>
            </a:r>
            <a:endParaRPr sz="450">
              <a:latin typeface="Arial"/>
              <a:cs typeface="Arial"/>
            </a:endParaRPr>
          </a:p>
        </p:txBody>
      </p:sp>
      <p:sp>
        <p:nvSpPr>
          <p:cNvPr id="38" name="object 38"/>
          <p:cNvSpPr txBox="1"/>
          <p:nvPr/>
        </p:nvSpPr>
        <p:spPr>
          <a:xfrm>
            <a:off x="504492" y="1129551"/>
            <a:ext cx="93980" cy="12763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190</a:t>
            </a:r>
            <a:endParaRPr sz="450">
              <a:latin typeface="Arial"/>
              <a:cs typeface="Arial"/>
            </a:endParaRPr>
          </a:p>
        </p:txBody>
      </p:sp>
      <p:sp>
        <p:nvSpPr>
          <p:cNvPr id="39" name="object 39"/>
          <p:cNvSpPr/>
          <p:nvPr/>
        </p:nvSpPr>
        <p:spPr>
          <a:xfrm>
            <a:off x="660382" y="1006514"/>
            <a:ext cx="3209290" cy="1890395"/>
          </a:xfrm>
          <a:custGeom>
            <a:avLst/>
            <a:gdLst/>
            <a:ahLst/>
            <a:cxnLst/>
            <a:rect l="l" t="t" r="r" b="b"/>
            <a:pathLst>
              <a:path w="3209290" h="1890395">
                <a:moveTo>
                  <a:pt x="0" y="1890247"/>
                </a:moveTo>
                <a:lnTo>
                  <a:pt x="3209023" y="1890247"/>
                </a:lnTo>
                <a:lnTo>
                  <a:pt x="3209023" y="0"/>
                </a:lnTo>
                <a:lnTo>
                  <a:pt x="0" y="0"/>
                </a:lnTo>
                <a:lnTo>
                  <a:pt x="0" y="1890247"/>
                </a:lnTo>
              </a:path>
            </a:pathLst>
          </a:custGeom>
          <a:ln w="3815">
            <a:solidFill>
              <a:srgbClr val="000000"/>
            </a:solidFill>
          </a:ln>
        </p:spPr>
        <p:txBody>
          <a:bodyPr wrap="square" lIns="0" tIns="0" rIns="0" bIns="0" rtlCol="0"/>
          <a:lstStyle/>
          <a:p>
            <a:endParaRPr/>
          </a:p>
        </p:txBody>
      </p:sp>
      <p:sp>
        <p:nvSpPr>
          <p:cNvPr id="40" name="object 40"/>
          <p:cNvSpPr txBox="1"/>
          <p:nvPr/>
        </p:nvSpPr>
        <p:spPr>
          <a:xfrm>
            <a:off x="2178420" y="3101415"/>
            <a:ext cx="173355" cy="99060"/>
          </a:xfrm>
          <a:prstGeom prst="rect">
            <a:avLst/>
          </a:prstGeom>
        </p:spPr>
        <p:txBody>
          <a:bodyPr vert="horz" wrap="square" lIns="0" tIns="16510" rIns="0" bIns="0" rtlCol="0">
            <a:spAutoFit/>
          </a:bodyPr>
          <a:lstStyle/>
          <a:p>
            <a:pPr marL="12700">
              <a:lnSpc>
                <a:spcPct val="100000"/>
              </a:lnSpc>
              <a:spcBef>
                <a:spcPts val="130"/>
              </a:spcBef>
            </a:pPr>
            <a:r>
              <a:rPr sz="450" spc="10" dirty="0">
                <a:latin typeface="Arial"/>
                <a:cs typeface="Arial"/>
              </a:rPr>
              <a:t>Ind</a:t>
            </a:r>
            <a:r>
              <a:rPr sz="450" dirty="0">
                <a:latin typeface="Arial"/>
                <a:cs typeface="Arial"/>
              </a:rPr>
              <a:t>e</a:t>
            </a:r>
            <a:r>
              <a:rPr sz="450" spc="15" dirty="0">
                <a:latin typeface="Arial"/>
                <a:cs typeface="Arial"/>
              </a:rPr>
              <a:t>x</a:t>
            </a:r>
            <a:endParaRPr sz="450">
              <a:latin typeface="Arial"/>
              <a:cs typeface="Arial"/>
            </a:endParaRPr>
          </a:p>
        </p:txBody>
      </p:sp>
      <p:sp>
        <p:nvSpPr>
          <p:cNvPr id="42" name="object 42"/>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5</a:t>
            </a:r>
            <a:endParaRPr sz="1100">
              <a:latin typeface="Calibri"/>
              <a:cs typeface="Calibri"/>
            </a:endParaRPr>
          </a:p>
        </p:txBody>
      </p:sp>
      <p:sp>
        <p:nvSpPr>
          <p:cNvPr id="41" name="object 41"/>
          <p:cNvSpPr txBox="1"/>
          <p:nvPr/>
        </p:nvSpPr>
        <p:spPr>
          <a:xfrm>
            <a:off x="357962" y="1855724"/>
            <a:ext cx="93980" cy="191770"/>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height</a:t>
            </a:r>
            <a:endParaRPr sz="450">
              <a:latin typeface="Arial"/>
              <a:cs typeface="Arial"/>
            </a:endParaRPr>
          </a:p>
        </p:txBody>
      </p:sp>
    </p:spTree>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6</a:t>
            </a:r>
            <a:endParaRPr sz="1100">
              <a:latin typeface="Calibri"/>
              <a:cs typeface="Calibri"/>
            </a:endParaRPr>
          </a:p>
        </p:txBody>
      </p:sp>
      <p:sp>
        <p:nvSpPr>
          <p:cNvPr id="2" name="object 2"/>
          <p:cNvSpPr txBox="1">
            <a:spLocks noGrp="1"/>
          </p:cNvSpPr>
          <p:nvPr>
            <p:ph type="title"/>
          </p:nvPr>
        </p:nvSpPr>
        <p:spPr>
          <a:xfrm>
            <a:off x="95300" y="74546"/>
            <a:ext cx="1570990" cy="244475"/>
          </a:xfrm>
          <a:prstGeom prst="rect">
            <a:avLst/>
          </a:prstGeom>
        </p:spPr>
        <p:txBody>
          <a:bodyPr vert="horz" wrap="square" lIns="0" tIns="17145" rIns="0" bIns="0" rtlCol="0">
            <a:spAutoFit/>
          </a:bodyPr>
          <a:lstStyle/>
          <a:p>
            <a:pPr marL="12700">
              <a:lnSpc>
                <a:spcPct val="100000"/>
              </a:lnSpc>
              <a:spcBef>
                <a:spcPts val="135"/>
              </a:spcBef>
            </a:pPr>
            <a:r>
              <a:rPr b="0" spc="-130" dirty="0">
                <a:latin typeface="Bookman Old Style"/>
                <a:cs typeface="Bookman Old Style"/>
              </a:rPr>
              <a:t>Доступ </a:t>
            </a:r>
            <a:r>
              <a:rPr b="0" spc="-204" dirty="0">
                <a:latin typeface="Bookman Old Style"/>
                <a:cs typeface="Bookman Old Style"/>
              </a:rPr>
              <a:t>к</a:t>
            </a:r>
            <a:r>
              <a:rPr b="0" spc="-235" dirty="0">
                <a:latin typeface="Bookman Old Style"/>
                <a:cs typeface="Bookman Old Style"/>
              </a:rPr>
              <a:t> </a:t>
            </a:r>
            <a:r>
              <a:rPr b="0" spc="-125" dirty="0">
                <a:latin typeface="Bookman Old Style"/>
                <a:cs typeface="Bookman Old Style"/>
              </a:rPr>
              <a:t>элементам</a:t>
            </a:r>
          </a:p>
        </p:txBody>
      </p:sp>
      <p:sp>
        <p:nvSpPr>
          <p:cNvPr id="3" name="object 3"/>
          <p:cNvSpPr txBox="1"/>
          <p:nvPr/>
        </p:nvSpPr>
        <p:spPr>
          <a:xfrm>
            <a:off x="322046" y="388747"/>
            <a:ext cx="3964304" cy="203200"/>
          </a:xfrm>
          <a:prstGeom prst="rect">
            <a:avLst/>
          </a:prstGeom>
          <a:solidFill>
            <a:srgbClr val="F8F8F8"/>
          </a:solidFill>
        </p:spPr>
        <p:txBody>
          <a:bodyPr vert="horz" wrap="square" lIns="0" tIns="0" rIns="0" bIns="0" rtlCol="0">
            <a:spAutoFit/>
          </a:bodyPr>
          <a:lstStyle/>
          <a:p>
            <a:pPr marL="37465">
              <a:lnSpc>
                <a:spcPts val="1275"/>
              </a:lnSpc>
              <a:tabLst>
                <a:tab pos="1111250" algn="l"/>
              </a:tabLst>
            </a:pPr>
            <a:r>
              <a:rPr sz="1100" spc="110" dirty="0">
                <a:latin typeface="Times New Roman"/>
                <a:cs typeface="Times New Roman"/>
              </a:rPr>
              <a:t>height[</a:t>
            </a:r>
            <a:r>
              <a:rPr sz="1100" spc="110" dirty="0">
                <a:solidFill>
                  <a:srgbClr val="0000CE"/>
                </a:solidFill>
                <a:latin typeface="Times New Roman"/>
                <a:cs typeface="Times New Roman"/>
              </a:rPr>
              <a:t>1</a:t>
            </a:r>
            <a:r>
              <a:rPr sz="1100" spc="110" dirty="0">
                <a:latin typeface="Times New Roman"/>
                <a:cs typeface="Times New Roman"/>
              </a:rPr>
              <a:t>]	</a:t>
            </a:r>
            <a:r>
              <a:rPr sz="1100" i="1" spc="-105" dirty="0">
                <a:solidFill>
                  <a:srgbClr val="8E5902"/>
                </a:solidFill>
                <a:latin typeface="Book Antiqua"/>
                <a:cs typeface="Book Antiqua"/>
              </a:rPr>
              <a:t># </a:t>
            </a:r>
            <a:r>
              <a:rPr sz="1100" i="1" spc="-10" dirty="0">
                <a:solidFill>
                  <a:srgbClr val="8E5902"/>
                </a:solidFill>
                <a:latin typeface="Book Antiqua"/>
                <a:cs typeface="Book Antiqua"/>
              </a:rPr>
              <a:t>выбираем </a:t>
            </a:r>
            <a:r>
              <a:rPr sz="1100" i="1" spc="50" dirty="0">
                <a:solidFill>
                  <a:srgbClr val="8E5902"/>
                </a:solidFill>
                <a:latin typeface="Book Antiqua"/>
                <a:cs typeface="Book Antiqua"/>
              </a:rPr>
              <a:t>1-й</a:t>
            </a:r>
            <a:r>
              <a:rPr sz="1100" i="1" spc="355" dirty="0">
                <a:solidFill>
                  <a:srgbClr val="8E5902"/>
                </a:solidFill>
                <a:latin typeface="Book Antiqua"/>
                <a:cs typeface="Book Antiqua"/>
              </a:rPr>
              <a:t> </a:t>
            </a:r>
            <a:r>
              <a:rPr sz="1100" i="1" spc="-20" dirty="0">
                <a:solidFill>
                  <a:srgbClr val="8E5902"/>
                </a:solidFill>
                <a:latin typeface="Book Antiqua"/>
                <a:cs typeface="Book Antiqua"/>
              </a:rPr>
              <a:t>элемент</a:t>
            </a:r>
            <a:endParaRPr sz="1100">
              <a:latin typeface="Book Antiqua"/>
              <a:cs typeface="Book Antiqua"/>
            </a:endParaRPr>
          </a:p>
        </p:txBody>
      </p:sp>
      <p:sp>
        <p:nvSpPr>
          <p:cNvPr id="4" name="object 4"/>
          <p:cNvSpPr txBox="1"/>
          <p:nvPr/>
        </p:nvSpPr>
        <p:spPr>
          <a:xfrm>
            <a:off x="347294" y="772679"/>
            <a:ext cx="74168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04" dirty="0">
                <a:latin typeface="Times New Roman"/>
                <a:cs typeface="Times New Roman"/>
              </a:rPr>
              <a:t> </a:t>
            </a:r>
            <a:r>
              <a:rPr sz="1100" spc="5" dirty="0">
                <a:latin typeface="Times New Roman"/>
                <a:cs typeface="Times New Roman"/>
              </a:rPr>
              <a:t>174</a:t>
            </a:r>
            <a:endParaRPr sz="1100">
              <a:latin typeface="Times New Roman"/>
              <a:cs typeface="Times New Roman"/>
            </a:endParaRPr>
          </a:p>
        </p:txBody>
      </p:sp>
      <p:sp>
        <p:nvSpPr>
          <p:cNvPr id="5" name="object 5"/>
          <p:cNvSpPr txBox="1"/>
          <p:nvPr/>
        </p:nvSpPr>
        <p:spPr>
          <a:xfrm>
            <a:off x="322046" y="1114031"/>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0" dirty="0">
                <a:solidFill>
                  <a:srgbClr val="214987"/>
                </a:solidFill>
                <a:latin typeface="Times New Roman"/>
                <a:cs typeface="Times New Roman"/>
              </a:rPr>
              <a:t>length</a:t>
            </a:r>
            <a:r>
              <a:rPr sz="1100" spc="110" dirty="0">
                <a:latin typeface="Times New Roman"/>
                <a:cs typeface="Times New Roman"/>
              </a:rPr>
              <a:t>(height) </a:t>
            </a:r>
            <a:r>
              <a:rPr sz="1100" i="1" spc="-105" dirty="0">
                <a:solidFill>
                  <a:srgbClr val="8E5902"/>
                </a:solidFill>
                <a:latin typeface="Book Antiqua"/>
                <a:cs typeface="Book Antiqua"/>
              </a:rPr>
              <a:t># </a:t>
            </a:r>
            <a:r>
              <a:rPr sz="1100" i="1" spc="15" dirty="0">
                <a:solidFill>
                  <a:srgbClr val="8E5902"/>
                </a:solidFill>
                <a:latin typeface="Book Antiqua"/>
                <a:cs typeface="Book Antiqua"/>
              </a:rPr>
              <a:t>длина</a:t>
            </a:r>
            <a:r>
              <a:rPr sz="1100" i="1" spc="120" dirty="0">
                <a:solidFill>
                  <a:srgbClr val="8E5902"/>
                </a:solidFill>
                <a:latin typeface="Book Antiqua"/>
                <a:cs typeface="Book Antiqua"/>
              </a:rPr>
              <a:t> </a:t>
            </a:r>
            <a:r>
              <a:rPr sz="1100" i="1" spc="10" dirty="0">
                <a:solidFill>
                  <a:srgbClr val="8E5902"/>
                </a:solidFill>
                <a:latin typeface="Book Antiqua"/>
                <a:cs typeface="Book Antiqua"/>
              </a:rPr>
              <a:t>вектора</a:t>
            </a:r>
            <a:endParaRPr sz="1100">
              <a:latin typeface="Book Antiqua"/>
              <a:cs typeface="Book Antiqua"/>
            </a:endParaRPr>
          </a:p>
        </p:txBody>
      </p:sp>
      <p:sp>
        <p:nvSpPr>
          <p:cNvPr id="6" name="object 6"/>
          <p:cNvSpPr txBox="1"/>
          <p:nvPr/>
        </p:nvSpPr>
        <p:spPr>
          <a:xfrm>
            <a:off x="347294" y="1497963"/>
            <a:ext cx="598805"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195" dirty="0">
                <a:latin typeface="Times New Roman"/>
                <a:cs typeface="Times New Roman"/>
              </a:rPr>
              <a:t> </a:t>
            </a:r>
            <a:r>
              <a:rPr sz="1100" spc="10" dirty="0">
                <a:latin typeface="Times New Roman"/>
                <a:cs typeface="Times New Roman"/>
              </a:rPr>
              <a:t>7</a:t>
            </a:r>
            <a:endParaRPr sz="1100">
              <a:latin typeface="Times New Roman"/>
              <a:cs typeface="Times New Roman"/>
            </a:endParaRPr>
          </a:p>
        </p:txBody>
      </p:sp>
      <p:sp>
        <p:nvSpPr>
          <p:cNvPr id="7" name="object 7"/>
          <p:cNvSpPr txBox="1"/>
          <p:nvPr/>
        </p:nvSpPr>
        <p:spPr>
          <a:xfrm>
            <a:off x="322046" y="1839315"/>
            <a:ext cx="3964304" cy="203200"/>
          </a:xfrm>
          <a:prstGeom prst="rect">
            <a:avLst/>
          </a:prstGeom>
          <a:solidFill>
            <a:srgbClr val="F8F8F8"/>
          </a:solidFill>
        </p:spPr>
        <p:txBody>
          <a:bodyPr vert="horz" wrap="square" lIns="0" tIns="0" rIns="0" bIns="0" rtlCol="0">
            <a:spAutoFit/>
          </a:bodyPr>
          <a:lstStyle/>
          <a:p>
            <a:pPr marL="37465">
              <a:lnSpc>
                <a:spcPts val="1275"/>
              </a:lnSpc>
              <a:tabLst>
                <a:tab pos="1111250" algn="l"/>
              </a:tabLst>
            </a:pPr>
            <a:r>
              <a:rPr sz="1100" spc="114" dirty="0">
                <a:latin typeface="Times New Roman"/>
                <a:cs typeface="Times New Roman"/>
              </a:rPr>
              <a:t>height[</a:t>
            </a:r>
            <a:r>
              <a:rPr sz="1100" spc="114" dirty="0">
                <a:solidFill>
                  <a:srgbClr val="0000CE"/>
                </a:solidFill>
                <a:latin typeface="Times New Roman"/>
                <a:cs typeface="Times New Roman"/>
              </a:rPr>
              <a:t>2</a:t>
            </a:r>
            <a:r>
              <a:rPr sz="1100" spc="114" dirty="0">
                <a:latin typeface="Times New Roman"/>
                <a:cs typeface="Times New Roman"/>
              </a:rPr>
              <a:t>:</a:t>
            </a:r>
            <a:r>
              <a:rPr sz="1100" spc="114" dirty="0">
                <a:solidFill>
                  <a:srgbClr val="0000CE"/>
                </a:solidFill>
                <a:latin typeface="Times New Roman"/>
                <a:cs typeface="Times New Roman"/>
              </a:rPr>
              <a:t>5</a:t>
            </a:r>
            <a:r>
              <a:rPr sz="1100" spc="114" dirty="0">
                <a:latin typeface="Times New Roman"/>
                <a:cs typeface="Times New Roman"/>
              </a:rPr>
              <a:t>]	</a:t>
            </a:r>
            <a:r>
              <a:rPr sz="1100" i="1" spc="-105" dirty="0">
                <a:solidFill>
                  <a:srgbClr val="8E5902"/>
                </a:solidFill>
                <a:latin typeface="Book Antiqua"/>
                <a:cs typeface="Book Antiqua"/>
              </a:rPr>
              <a:t># </a:t>
            </a:r>
            <a:r>
              <a:rPr sz="1100" i="1" spc="-35" dirty="0">
                <a:solidFill>
                  <a:srgbClr val="8E5902"/>
                </a:solidFill>
                <a:latin typeface="Book Antiqua"/>
                <a:cs typeface="Book Antiqua"/>
              </a:rPr>
              <a:t>элементы </a:t>
            </a:r>
            <a:r>
              <a:rPr sz="1100" i="1" spc="90" dirty="0">
                <a:solidFill>
                  <a:srgbClr val="8E5902"/>
                </a:solidFill>
                <a:latin typeface="Book Antiqua"/>
                <a:cs typeface="Book Antiqua"/>
              </a:rPr>
              <a:t>со </a:t>
            </a:r>
            <a:r>
              <a:rPr sz="1100" i="1" spc="100" dirty="0">
                <a:solidFill>
                  <a:srgbClr val="8E5902"/>
                </a:solidFill>
                <a:latin typeface="Book Antiqua"/>
                <a:cs typeface="Book Antiqua"/>
              </a:rPr>
              <a:t>2-го </a:t>
            </a:r>
            <a:r>
              <a:rPr sz="1100" i="1" spc="10" dirty="0">
                <a:solidFill>
                  <a:srgbClr val="8E5902"/>
                </a:solidFill>
                <a:latin typeface="Book Antiqua"/>
                <a:cs typeface="Book Antiqua"/>
              </a:rPr>
              <a:t>по</a:t>
            </a:r>
            <a:r>
              <a:rPr sz="1100" i="1" spc="40" dirty="0">
                <a:solidFill>
                  <a:srgbClr val="8E5902"/>
                </a:solidFill>
                <a:latin typeface="Book Antiqua"/>
                <a:cs typeface="Book Antiqua"/>
              </a:rPr>
              <a:t> </a:t>
            </a:r>
            <a:r>
              <a:rPr sz="1100" i="1" spc="45" dirty="0">
                <a:solidFill>
                  <a:srgbClr val="8E5902"/>
                </a:solidFill>
                <a:latin typeface="Book Antiqua"/>
                <a:cs typeface="Book Antiqua"/>
              </a:rPr>
              <a:t>5-й</a:t>
            </a:r>
            <a:endParaRPr sz="1100">
              <a:latin typeface="Book Antiqua"/>
              <a:cs typeface="Book Antiqua"/>
            </a:endParaRPr>
          </a:p>
        </p:txBody>
      </p:sp>
      <p:graphicFrame>
        <p:nvGraphicFramePr>
          <p:cNvPr id="8" name="object 8"/>
          <p:cNvGraphicFramePr>
            <a:graphicFrameLocks noGrp="1"/>
          </p:cNvGraphicFramePr>
          <p:nvPr/>
        </p:nvGraphicFramePr>
        <p:xfrm>
          <a:off x="322046" y="2259500"/>
          <a:ext cx="3963669" cy="890291"/>
        </p:xfrm>
        <a:graphic>
          <a:graphicData uri="http://schemas.openxmlformats.org/drawingml/2006/table">
            <a:tbl>
              <a:tblPr firstRow="1" bandRow="1">
                <a:tableStyleId>{2D5ABB26-0587-4C30-8999-92F81FD0307C}</a:tableStyleId>
              </a:tblPr>
              <a:tblGrid>
                <a:gridCol w="789940">
                  <a:extLst>
                    <a:ext uri="{9D8B030D-6E8A-4147-A177-3AD203B41FA5}">
                      <a16:colId xmlns:a16="http://schemas.microsoft.com/office/drawing/2014/main" val="20000"/>
                    </a:ext>
                  </a:extLst>
                </a:gridCol>
                <a:gridCol w="286384">
                  <a:extLst>
                    <a:ext uri="{9D8B030D-6E8A-4147-A177-3AD203B41FA5}">
                      <a16:colId xmlns:a16="http://schemas.microsoft.com/office/drawing/2014/main" val="20001"/>
                    </a:ext>
                  </a:extLst>
                </a:gridCol>
                <a:gridCol w="1574800">
                  <a:extLst>
                    <a:ext uri="{9D8B030D-6E8A-4147-A177-3AD203B41FA5}">
                      <a16:colId xmlns:a16="http://schemas.microsoft.com/office/drawing/2014/main" val="20002"/>
                    </a:ext>
                  </a:extLst>
                </a:gridCol>
                <a:gridCol w="1312545">
                  <a:extLst>
                    <a:ext uri="{9D8B030D-6E8A-4147-A177-3AD203B41FA5}">
                      <a16:colId xmlns:a16="http://schemas.microsoft.com/office/drawing/2014/main" val="20003"/>
                    </a:ext>
                  </a:extLst>
                </a:gridCol>
              </a:tblGrid>
              <a:tr h="305099">
                <a:tc>
                  <a:txBody>
                    <a:bodyPr/>
                    <a:lstStyle/>
                    <a:p>
                      <a:pPr marL="1905" algn="ctr">
                        <a:lnSpc>
                          <a:spcPts val="1125"/>
                        </a:lnSpc>
                      </a:pPr>
                      <a:r>
                        <a:rPr sz="1100" spc="10" dirty="0">
                          <a:latin typeface="Times New Roman"/>
                          <a:cs typeface="Times New Roman"/>
                        </a:rPr>
                        <a:t>## </a:t>
                      </a:r>
                      <a:r>
                        <a:rPr sz="1100" spc="130" dirty="0">
                          <a:latin typeface="Times New Roman"/>
                          <a:cs typeface="Times New Roman"/>
                        </a:rPr>
                        <a:t>[1]</a:t>
                      </a:r>
                      <a:r>
                        <a:rPr sz="1100" spc="215" dirty="0">
                          <a:latin typeface="Times New Roman"/>
                          <a:cs typeface="Times New Roman"/>
                        </a:rPr>
                        <a:t> </a:t>
                      </a:r>
                      <a:r>
                        <a:rPr sz="1100" spc="5" dirty="0">
                          <a:latin typeface="Times New Roman"/>
                          <a:cs typeface="Times New Roman"/>
                        </a:rPr>
                        <a:t>162</a:t>
                      </a:r>
                      <a:endParaRPr sz="1100">
                        <a:latin typeface="Times New Roman"/>
                        <a:cs typeface="Times New Roman"/>
                      </a:endParaRPr>
                    </a:p>
                  </a:txBody>
                  <a:tcPr marL="0" marR="0" marT="0" marB="0"/>
                </a:tc>
                <a:tc>
                  <a:txBody>
                    <a:bodyPr/>
                    <a:lstStyle/>
                    <a:p>
                      <a:pPr algn="ctr">
                        <a:lnSpc>
                          <a:spcPts val="1125"/>
                        </a:lnSpc>
                      </a:pPr>
                      <a:r>
                        <a:rPr sz="1100" spc="5" dirty="0">
                          <a:latin typeface="Times New Roman"/>
                          <a:cs typeface="Times New Roman"/>
                        </a:rPr>
                        <a:t>188</a:t>
                      </a:r>
                      <a:endParaRPr sz="1100">
                        <a:latin typeface="Times New Roman"/>
                        <a:cs typeface="Times New Roman"/>
                      </a:endParaRPr>
                    </a:p>
                  </a:txBody>
                  <a:tcPr marL="0" marR="0" marT="0" marB="0"/>
                </a:tc>
                <a:tc>
                  <a:txBody>
                    <a:bodyPr/>
                    <a:lstStyle/>
                    <a:p>
                      <a:pPr marL="35560">
                        <a:lnSpc>
                          <a:spcPts val="1125"/>
                        </a:lnSpc>
                      </a:pPr>
                      <a:r>
                        <a:rPr sz="1100" spc="10" dirty="0">
                          <a:latin typeface="Times New Roman"/>
                          <a:cs typeface="Times New Roman"/>
                        </a:rPr>
                        <a:t>192</a:t>
                      </a:r>
                      <a:r>
                        <a:rPr sz="1100" spc="275" dirty="0">
                          <a:latin typeface="Times New Roman"/>
                          <a:cs typeface="Times New Roman"/>
                        </a:rPr>
                        <a:t> </a:t>
                      </a:r>
                      <a:r>
                        <a:rPr sz="1100" spc="10" dirty="0">
                          <a:latin typeface="Times New Roman"/>
                          <a:cs typeface="Times New Roman"/>
                        </a:rPr>
                        <a:t>165</a:t>
                      </a:r>
                      <a:endParaRPr sz="1100">
                        <a:latin typeface="Times New Roman"/>
                        <a:cs typeface="Times New Roman"/>
                      </a:endParaRPr>
                    </a:p>
                  </a:txBody>
                  <a:tcPr marL="0" marR="0" marT="0" marB="0"/>
                </a:tc>
                <a:tc>
                  <a:txBody>
                    <a:bodyPr/>
                    <a:lstStyle/>
                    <a:p>
                      <a:pPr>
                        <a:lnSpc>
                          <a:spcPct val="100000"/>
                        </a:lnSpc>
                      </a:pPr>
                      <a:endParaRPr sz="1100">
                        <a:latin typeface="Times New Roman"/>
                        <a:cs typeface="Times New Roman"/>
                      </a:endParaRPr>
                    </a:p>
                  </a:txBody>
                  <a:tcPr marL="0" marR="0" marT="0" marB="0"/>
                </a:tc>
                <a:extLst>
                  <a:ext uri="{0D108BD9-81ED-4DB2-BD59-A6C34878D82A}">
                    <a16:rowId xmlns:a16="http://schemas.microsoft.com/office/drawing/2014/main" val="10000"/>
                  </a:ext>
                </a:extLst>
              </a:tr>
              <a:tr h="202882">
                <a:tc>
                  <a:txBody>
                    <a:bodyPr/>
                    <a:lstStyle/>
                    <a:p>
                      <a:pPr marL="1905" algn="ctr">
                        <a:lnSpc>
                          <a:spcPts val="1275"/>
                        </a:lnSpc>
                      </a:pPr>
                      <a:r>
                        <a:rPr sz="1100" spc="114" dirty="0">
                          <a:latin typeface="Times New Roman"/>
                          <a:cs typeface="Times New Roman"/>
                        </a:rPr>
                        <a:t>height[-</a:t>
                      </a:r>
                      <a:r>
                        <a:rPr sz="1100" spc="114" dirty="0">
                          <a:solidFill>
                            <a:srgbClr val="0000CE"/>
                          </a:solidFill>
                          <a:latin typeface="Times New Roman"/>
                          <a:cs typeface="Times New Roman"/>
                        </a:rPr>
                        <a:t>1</a:t>
                      </a:r>
                      <a:r>
                        <a:rPr sz="1100" spc="114" dirty="0">
                          <a:latin typeface="Times New Roman"/>
                          <a:cs typeface="Times New Roman"/>
                        </a:rPr>
                        <a:t>]</a:t>
                      </a:r>
                      <a:endParaRPr sz="1100">
                        <a:latin typeface="Times New Roman"/>
                        <a:cs typeface="Times New Roman"/>
                      </a:endParaRPr>
                    </a:p>
                  </a:txBody>
                  <a:tcPr marL="0" marR="0" marT="0" marB="0">
                    <a:solidFill>
                      <a:srgbClr val="F8F8F8"/>
                    </a:solidFill>
                  </a:tcPr>
                </a:tc>
                <a:tc>
                  <a:txBody>
                    <a:bodyPr/>
                    <a:lstStyle/>
                    <a:p>
                      <a:pPr>
                        <a:lnSpc>
                          <a:spcPct val="100000"/>
                        </a:lnSpc>
                      </a:pPr>
                      <a:endParaRPr sz="1100">
                        <a:latin typeface="Times New Roman"/>
                        <a:cs typeface="Times New Roman"/>
                      </a:endParaRPr>
                    </a:p>
                  </a:txBody>
                  <a:tcPr marL="0" marR="0" marT="0" marB="0">
                    <a:solidFill>
                      <a:srgbClr val="F8F8F8"/>
                    </a:solidFill>
                  </a:tcPr>
                </a:tc>
                <a:tc>
                  <a:txBody>
                    <a:bodyPr/>
                    <a:lstStyle/>
                    <a:p>
                      <a:pPr marL="35560">
                        <a:lnSpc>
                          <a:spcPts val="1275"/>
                        </a:lnSpc>
                      </a:pPr>
                      <a:r>
                        <a:rPr sz="1100" i="1" spc="-105" dirty="0">
                          <a:solidFill>
                            <a:srgbClr val="8E5902"/>
                          </a:solidFill>
                          <a:latin typeface="Book Antiqua"/>
                          <a:cs typeface="Book Antiqua"/>
                        </a:rPr>
                        <a:t># </a:t>
                      </a:r>
                      <a:r>
                        <a:rPr sz="1100" i="1" spc="100" dirty="0">
                          <a:solidFill>
                            <a:srgbClr val="8E5902"/>
                          </a:solidFill>
                          <a:latin typeface="Book Antiqua"/>
                          <a:cs typeface="Book Antiqua"/>
                        </a:rPr>
                        <a:t>все </a:t>
                      </a:r>
                      <a:r>
                        <a:rPr sz="1100" i="1" dirty="0">
                          <a:solidFill>
                            <a:srgbClr val="8E5902"/>
                          </a:solidFill>
                          <a:latin typeface="Book Antiqua"/>
                          <a:cs typeface="Book Antiqua"/>
                        </a:rPr>
                        <a:t>элементы,</a:t>
                      </a:r>
                      <a:r>
                        <a:rPr sz="1100" i="1" spc="110" dirty="0">
                          <a:solidFill>
                            <a:srgbClr val="8E5902"/>
                          </a:solidFill>
                          <a:latin typeface="Book Antiqua"/>
                          <a:cs typeface="Book Antiqua"/>
                        </a:rPr>
                        <a:t> </a:t>
                      </a:r>
                      <a:r>
                        <a:rPr sz="1100" i="1" spc="5" dirty="0">
                          <a:solidFill>
                            <a:srgbClr val="8E5902"/>
                          </a:solidFill>
                          <a:latin typeface="Book Antiqua"/>
                          <a:cs typeface="Book Antiqua"/>
                        </a:rPr>
                        <a:t>кроме</a:t>
                      </a:r>
                      <a:endParaRPr sz="1100">
                        <a:latin typeface="Book Antiqua"/>
                        <a:cs typeface="Book Antiqua"/>
                      </a:endParaRPr>
                    </a:p>
                  </a:txBody>
                  <a:tcPr marL="0" marR="0" marT="0" marB="0">
                    <a:solidFill>
                      <a:srgbClr val="F8F8F8"/>
                    </a:solidFill>
                  </a:tcPr>
                </a:tc>
                <a:tc>
                  <a:txBody>
                    <a:bodyPr/>
                    <a:lstStyle/>
                    <a:p>
                      <a:pPr marL="35560">
                        <a:lnSpc>
                          <a:spcPts val="1275"/>
                        </a:lnSpc>
                      </a:pPr>
                      <a:r>
                        <a:rPr sz="1100" i="1" spc="95" dirty="0">
                          <a:solidFill>
                            <a:srgbClr val="8E5902"/>
                          </a:solidFill>
                          <a:latin typeface="Book Antiqua"/>
                          <a:cs typeface="Book Antiqua"/>
                        </a:rPr>
                        <a:t>1-го</a:t>
                      </a:r>
                      <a:endParaRPr sz="1100">
                        <a:latin typeface="Book Antiqua"/>
                        <a:cs typeface="Book Antiqua"/>
                      </a:endParaRPr>
                    </a:p>
                  </a:txBody>
                  <a:tcPr marL="0" marR="0" marT="0" marB="0">
                    <a:solidFill>
                      <a:srgbClr val="F8F8F8"/>
                    </a:solidFill>
                  </a:tcPr>
                </a:tc>
                <a:extLst>
                  <a:ext uri="{0D108BD9-81ED-4DB2-BD59-A6C34878D82A}">
                    <a16:rowId xmlns:a16="http://schemas.microsoft.com/office/drawing/2014/main" val="10001"/>
                  </a:ext>
                </a:extLst>
              </a:tr>
              <a:tr h="382310">
                <a:tc>
                  <a:txBody>
                    <a:bodyPr/>
                    <a:lstStyle/>
                    <a:p>
                      <a:pPr>
                        <a:lnSpc>
                          <a:spcPct val="100000"/>
                        </a:lnSpc>
                        <a:spcBef>
                          <a:spcPts val="20"/>
                        </a:spcBef>
                      </a:pPr>
                      <a:endParaRPr sz="1300">
                        <a:latin typeface="Times New Roman"/>
                        <a:cs typeface="Times New Roman"/>
                      </a:endParaRPr>
                    </a:p>
                    <a:p>
                      <a:pPr marL="1905" algn="ctr">
                        <a:lnSpc>
                          <a:spcPct val="100000"/>
                        </a:lnSpc>
                      </a:pPr>
                      <a:r>
                        <a:rPr sz="1100" spc="10" dirty="0">
                          <a:latin typeface="Times New Roman"/>
                          <a:cs typeface="Times New Roman"/>
                        </a:rPr>
                        <a:t>## </a:t>
                      </a:r>
                      <a:r>
                        <a:rPr sz="1100" spc="130" dirty="0">
                          <a:latin typeface="Times New Roman"/>
                          <a:cs typeface="Times New Roman"/>
                        </a:rPr>
                        <a:t>[1]</a:t>
                      </a:r>
                      <a:r>
                        <a:rPr sz="1100" spc="215" dirty="0">
                          <a:latin typeface="Times New Roman"/>
                          <a:cs typeface="Times New Roman"/>
                        </a:rPr>
                        <a:t> </a:t>
                      </a:r>
                      <a:r>
                        <a:rPr sz="1100" spc="5" dirty="0">
                          <a:latin typeface="Times New Roman"/>
                          <a:cs typeface="Times New Roman"/>
                        </a:rPr>
                        <a:t>162</a:t>
                      </a:r>
                      <a:endParaRPr sz="1100">
                        <a:latin typeface="Times New Roman"/>
                        <a:cs typeface="Times New Roman"/>
                      </a:endParaRPr>
                    </a:p>
                  </a:txBody>
                  <a:tcPr marL="0" marR="0" marT="2540" marB="0"/>
                </a:tc>
                <a:tc>
                  <a:txBody>
                    <a:bodyPr/>
                    <a:lstStyle/>
                    <a:p>
                      <a:pPr>
                        <a:lnSpc>
                          <a:spcPct val="100000"/>
                        </a:lnSpc>
                        <a:spcBef>
                          <a:spcPts val="20"/>
                        </a:spcBef>
                      </a:pPr>
                      <a:endParaRPr sz="1300">
                        <a:latin typeface="Times New Roman"/>
                        <a:cs typeface="Times New Roman"/>
                      </a:endParaRPr>
                    </a:p>
                    <a:p>
                      <a:pPr algn="ctr">
                        <a:lnSpc>
                          <a:spcPct val="100000"/>
                        </a:lnSpc>
                      </a:pPr>
                      <a:r>
                        <a:rPr sz="1100" spc="5" dirty="0">
                          <a:latin typeface="Times New Roman"/>
                          <a:cs typeface="Times New Roman"/>
                        </a:rPr>
                        <a:t>188</a:t>
                      </a:r>
                      <a:endParaRPr sz="1100">
                        <a:latin typeface="Times New Roman"/>
                        <a:cs typeface="Times New Roman"/>
                      </a:endParaRPr>
                    </a:p>
                  </a:txBody>
                  <a:tcPr marL="0" marR="0" marT="2540" marB="0"/>
                </a:tc>
                <a:tc>
                  <a:txBody>
                    <a:bodyPr/>
                    <a:lstStyle/>
                    <a:p>
                      <a:pPr>
                        <a:lnSpc>
                          <a:spcPct val="100000"/>
                        </a:lnSpc>
                        <a:spcBef>
                          <a:spcPts val="20"/>
                        </a:spcBef>
                      </a:pPr>
                      <a:endParaRPr sz="1300">
                        <a:latin typeface="Times New Roman"/>
                        <a:cs typeface="Times New Roman"/>
                      </a:endParaRPr>
                    </a:p>
                    <a:p>
                      <a:pPr marL="35560">
                        <a:lnSpc>
                          <a:spcPct val="100000"/>
                        </a:lnSpc>
                      </a:pPr>
                      <a:r>
                        <a:rPr sz="1100" spc="10" dirty="0">
                          <a:latin typeface="Times New Roman"/>
                          <a:cs typeface="Times New Roman"/>
                        </a:rPr>
                        <a:t>192 165 168</a:t>
                      </a:r>
                      <a:r>
                        <a:rPr sz="1100" spc="240" dirty="0">
                          <a:latin typeface="Times New Roman"/>
                          <a:cs typeface="Times New Roman"/>
                        </a:rPr>
                        <a:t> </a:t>
                      </a:r>
                      <a:r>
                        <a:rPr sz="1100" spc="5" dirty="0">
                          <a:latin typeface="Times New Roman"/>
                          <a:cs typeface="Times New Roman"/>
                        </a:rPr>
                        <a:t>174</a:t>
                      </a:r>
                      <a:endParaRPr sz="1100">
                        <a:latin typeface="Times New Roman"/>
                        <a:cs typeface="Times New Roman"/>
                      </a:endParaRPr>
                    </a:p>
                  </a:txBody>
                  <a:tcPr marL="0" marR="0" marT="2540" marB="0"/>
                </a:tc>
                <a:tc>
                  <a:txBody>
                    <a:bodyPr/>
                    <a:lstStyle/>
                    <a:p>
                      <a:pPr>
                        <a:lnSpc>
                          <a:spcPct val="100000"/>
                        </a:lnSpc>
                      </a:pPr>
                      <a:endParaRPr sz="1100">
                        <a:latin typeface="Times New Roman"/>
                        <a:cs typeface="Times New Roman"/>
                      </a:endParaRPr>
                    </a:p>
                  </a:txBody>
                  <a:tcPr marL="0" marR="0" marT="0" marB="0"/>
                </a:tc>
                <a:extLst>
                  <a:ext uri="{0D108BD9-81ED-4DB2-BD59-A6C34878D82A}">
                    <a16:rowId xmlns:a16="http://schemas.microsoft.com/office/drawing/2014/main" val="10002"/>
                  </a:ext>
                </a:extLst>
              </a:tr>
            </a:tbl>
          </a:graphicData>
        </a:graphic>
      </p:graphicFrame>
    </p:spTree>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7</a:t>
            </a:r>
            <a:endParaRPr sz="1100">
              <a:latin typeface="Calibri"/>
              <a:cs typeface="Calibri"/>
            </a:endParaRPr>
          </a:p>
        </p:txBody>
      </p:sp>
      <p:sp>
        <p:nvSpPr>
          <p:cNvPr id="2" name="object 2"/>
          <p:cNvSpPr txBox="1">
            <a:spLocks noGrp="1"/>
          </p:cNvSpPr>
          <p:nvPr>
            <p:ph type="title"/>
          </p:nvPr>
        </p:nvSpPr>
        <p:spPr>
          <a:xfrm>
            <a:off x="95300" y="74546"/>
            <a:ext cx="1764664" cy="244475"/>
          </a:xfrm>
          <a:prstGeom prst="rect">
            <a:avLst/>
          </a:prstGeom>
        </p:spPr>
        <p:txBody>
          <a:bodyPr vert="horz" wrap="square" lIns="0" tIns="17145" rIns="0" bIns="0" rtlCol="0">
            <a:spAutoFit/>
          </a:bodyPr>
          <a:lstStyle/>
          <a:p>
            <a:pPr marL="12700">
              <a:lnSpc>
                <a:spcPct val="100000"/>
              </a:lnSpc>
              <a:spcBef>
                <a:spcPts val="135"/>
              </a:spcBef>
            </a:pPr>
            <a:r>
              <a:rPr b="0" spc="-165" dirty="0">
                <a:latin typeface="Bookman Old Style"/>
                <a:cs typeface="Bookman Old Style"/>
              </a:rPr>
              <a:t>Номинативные</a:t>
            </a:r>
            <a:r>
              <a:rPr b="0" spc="-45" dirty="0">
                <a:latin typeface="Bookman Old Style"/>
                <a:cs typeface="Bookman Old Style"/>
              </a:rPr>
              <a:t> </a:t>
            </a:r>
            <a:r>
              <a:rPr b="0" spc="-170" dirty="0">
                <a:latin typeface="Bookman Old Style"/>
                <a:cs typeface="Bookman Old Style"/>
              </a:rPr>
              <a:t>данные</a:t>
            </a:r>
          </a:p>
        </p:txBody>
      </p:sp>
      <p:sp>
        <p:nvSpPr>
          <p:cNvPr id="3" name="object 3"/>
          <p:cNvSpPr txBox="1"/>
          <p:nvPr/>
        </p:nvSpPr>
        <p:spPr>
          <a:xfrm>
            <a:off x="322046" y="601281"/>
            <a:ext cx="3964304" cy="528320"/>
          </a:xfrm>
          <a:prstGeom prst="rect">
            <a:avLst/>
          </a:prstGeom>
          <a:solidFill>
            <a:srgbClr val="F8F8F8"/>
          </a:solidFill>
        </p:spPr>
        <p:txBody>
          <a:bodyPr vert="horz" wrap="square" lIns="0" tIns="0" rIns="0" bIns="0" rtlCol="0">
            <a:spAutoFit/>
          </a:bodyPr>
          <a:lstStyle/>
          <a:p>
            <a:pPr marL="37465">
              <a:lnSpc>
                <a:spcPts val="1275"/>
              </a:lnSpc>
            </a:pPr>
            <a:r>
              <a:rPr sz="1100" spc="70" dirty="0">
                <a:latin typeface="Times New Roman"/>
                <a:cs typeface="Times New Roman"/>
              </a:rPr>
              <a:t>sex </a:t>
            </a:r>
            <a:r>
              <a:rPr sz="1100" spc="65" dirty="0">
                <a:latin typeface="Times New Roman"/>
                <a:cs typeface="Times New Roman"/>
              </a:rPr>
              <a:t>&lt;- </a:t>
            </a:r>
            <a:r>
              <a:rPr sz="1100" spc="95" dirty="0">
                <a:solidFill>
                  <a:srgbClr val="214987"/>
                </a:solidFill>
                <a:latin typeface="Times New Roman"/>
                <a:cs typeface="Times New Roman"/>
              </a:rPr>
              <a:t>c</a:t>
            </a:r>
            <a:r>
              <a:rPr sz="1100" spc="95" dirty="0">
                <a:latin typeface="Times New Roman"/>
                <a:cs typeface="Times New Roman"/>
              </a:rPr>
              <a:t>(</a:t>
            </a:r>
            <a:r>
              <a:rPr sz="1100" spc="95" dirty="0">
                <a:solidFill>
                  <a:srgbClr val="4F9905"/>
                </a:solidFill>
                <a:latin typeface="Times New Roman"/>
                <a:cs typeface="Times New Roman"/>
              </a:rPr>
              <a:t>"male"</a:t>
            </a:r>
            <a:r>
              <a:rPr sz="1100" spc="95" dirty="0">
                <a:latin typeface="Times New Roman"/>
                <a:cs typeface="Times New Roman"/>
              </a:rPr>
              <a:t>, </a:t>
            </a:r>
            <a:r>
              <a:rPr sz="1100" spc="95" dirty="0">
                <a:solidFill>
                  <a:srgbClr val="4F9905"/>
                </a:solidFill>
                <a:latin typeface="Times New Roman"/>
                <a:cs typeface="Times New Roman"/>
              </a:rPr>
              <a:t>"female"</a:t>
            </a:r>
            <a:r>
              <a:rPr sz="1100" spc="95" dirty="0">
                <a:latin typeface="Times New Roman"/>
                <a:cs typeface="Times New Roman"/>
              </a:rPr>
              <a:t>, </a:t>
            </a:r>
            <a:r>
              <a:rPr sz="1100" spc="85" dirty="0">
                <a:solidFill>
                  <a:srgbClr val="4F9905"/>
                </a:solidFill>
                <a:latin typeface="Times New Roman"/>
                <a:cs typeface="Times New Roman"/>
              </a:rPr>
              <a:t>"male"</a:t>
            </a:r>
            <a:r>
              <a:rPr sz="1100" spc="85" dirty="0">
                <a:latin typeface="Times New Roman"/>
                <a:cs typeface="Times New Roman"/>
              </a:rPr>
              <a:t>, </a:t>
            </a:r>
            <a:r>
              <a:rPr sz="1100" spc="85" dirty="0">
                <a:solidFill>
                  <a:srgbClr val="4F9905"/>
                </a:solidFill>
                <a:latin typeface="Times New Roman"/>
                <a:cs typeface="Times New Roman"/>
              </a:rPr>
              <a:t>"male"</a:t>
            </a:r>
            <a:r>
              <a:rPr sz="1100" spc="85" dirty="0">
                <a:latin typeface="Times New Roman"/>
                <a:cs typeface="Times New Roman"/>
              </a:rPr>
              <a:t>,</a:t>
            </a:r>
            <a:r>
              <a:rPr sz="1100" spc="245" dirty="0">
                <a:latin typeface="Times New Roman"/>
                <a:cs typeface="Times New Roman"/>
              </a:rPr>
              <a:t> </a:t>
            </a:r>
            <a:r>
              <a:rPr sz="1100" spc="95" dirty="0">
                <a:solidFill>
                  <a:srgbClr val="4F9905"/>
                </a:solidFill>
                <a:latin typeface="Times New Roman"/>
                <a:cs typeface="Times New Roman"/>
              </a:rPr>
              <a:t>"female"</a:t>
            </a:r>
            <a:r>
              <a:rPr sz="1100" spc="95" dirty="0">
                <a:latin typeface="Times New Roman"/>
                <a:cs typeface="Times New Roman"/>
              </a:rPr>
              <a:t>,</a:t>
            </a:r>
            <a:endParaRPr sz="1100" dirty="0">
              <a:latin typeface="Times New Roman"/>
              <a:cs typeface="Times New Roman"/>
            </a:endParaRPr>
          </a:p>
          <a:p>
            <a:pPr marL="681990">
              <a:lnSpc>
                <a:spcPct val="100000"/>
              </a:lnSpc>
              <a:spcBef>
                <a:spcPts val="35"/>
              </a:spcBef>
            </a:pPr>
            <a:r>
              <a:rPr sz="1100" spc="95" dirty="0">
                <a:solidFill>
                  <a:srgbClr val="4F9905"/>
                </a:solidFill>
                <a:latin typeface="Times New Roman"/>
                <a:cs typeface="Times New Roman"/>
              </a:rPr>
              <a:t>"female"</a:t>
            </a:r>
            <a:r>
              <a:rPr sz="1100" spc="95" dirty="0">
                <a:latin typeface="Times New Roman"/>
                <a:cs typeface="Times New Roman"/>
              </a:rPr>
              <a:t>,</a:t>
            </a:r>
            <a:r>
              <a:rPr sz="1100" spc="280" dirty="0">
                <a:latin typeface="Times New Roman"/>
                <a:cs typeface="Times New Roman"/>
              </a:rPr>
              <a:t> </a:t>
            </a:r>
            <a:r>
              <a:rPr sz="1100" spc="70" dirty="0">
                <a:solidFill>
                  <a:srgbClr val="4F9905"/>
                </a:solidFill>
                <a:latin typeface="Times New Roman"/>
                <a:cs typeface="Times New Roman"/>
              </a:rPr>
              <a:t>"male"</a:t>
            </a:r>
            <a:r>
              <a:rPr sz="1100" spc="70" dirty="0">
                <a:latin typeface="Times New Roman"/>
                <a:cs typeface="Times New Roman"/>
              </a:rPr>
              <a:t>)</a:t>
            </a:r>
            <a:endParaRPr sz="1100" dirty="0">
              <a:latin typeface="Times New Roman"/>
              <a:cs typeface="Times New Roman"/>
            </a:endParaRPr>
          </a:p>
          <a:p>
            <a:pPr marL="37465">
              <a:lnSpc>
                <a:spcPct val="100000"/>
              </a:lnSpc>
              <a:spcBef>
                <a:spcPts val="35"/>
              </a:spcBef>
            </a:pPr>
            <a:r>
              <a:rPr sz="1100" spc="145" dirty="0">
                <a:solidFill>
                  <a:srgbClr val="214987"/>
                </a:solidFill>
                <a:latin typeface="Times New Roman"/>
                <a:cs typeface="Times New Roman"/>
              </a:rPr>
              <a:t>str</a:t>
            </a:r>
            <a:r>
              <a:rPr sz="1100" spc="145" dirty="0">
                <a:latin typeface="Times New Roman"/>
                <a:cs typeface="Times New Roman"/>
              </a:rPr>
              <a:t>(sex)</a:t>
            </a:r>
            <a:endParaRPr sz="1100" dirty="0">
              <a:latin typeface="Times New Roman"/>
              <a:cs typeface="Times New Roman"/>
            </a:endParaRPr>
          </a:p>
        </p:txBody>
      </p:sp>
      <p:sp>
        <p:nvSpPr>
          <p:cNvPr id="4" name="object 4"/>
          <p:cNvSpPr txBox="1"/>
          <p:nvPr/>
        </p:nvSpPr>
        <p:spPr>
          <a:xfrm>
            <a:off x="347294" y="1377656"/>
            <a:ext cx="4249420" cy="191770"/>
          </a:xfrm>
          <a:prstGeom prst="rect">
            <a:avLst/>
          </a:prstGeom>
        </p:spPr>
        <p:txBody>
          <a:bodyPr vert="horz" wrap="square" lIns="0" tIns="11430" rIns="0" bIns="0" rtlCol="0">
            <a:spAutoFit/>
          </a:bodyPr>
          <a:lstStyle/>
          <a:p>
            <a:pPr marL="12700">
              <a:lnSpc>
                <a:spcPct val="100000"/>
              </a:lnSpc>
              <a:spcBef>
                <a:spcPts val="90"/>
              </a:spcBef>
              <a:tabLst>
                <a:tab pos="298450" algn="l"/>
              </a:tabLst>
            </a:pPr>
            <a:r>
              <a:rPr sz="1100" spc="10" dirty="0">
                <a:latin typeface="Times New Roman"/>
                <a:cs typeface="Times New Roman"/>
              </a:rPr>
              <a:t>##	</a:t>
            </a:r>
            <a:r>
              <a:rPr sz="1100" spc="90" dirty="0">
                <a:latin typeface="Times New Roman"/>
                <a:cs typeface="Times New Roman"/>
              </a:rPr>
              <a:t>chr </a:t>
            </a:r>
            <a:r>
              <a:rPr sz="1100" spc="130" dirty="0">
                <a:latin typeface="Times New Roman"/>
                <a:cs typeface="Times New Roman"/>
              </a:rPr>
              <a:t>[1:7] </a:t>
            </a:r>
            <a:r>
              <a:rPr sz="1100" spc="50" dirty="0">
                <a:latin typeface="Times New Roman"/>
                <a:cs typeface="Times New Roman"/>
              </a:rPr>
              <a:t>"male" </a:t>
            </a:r>
            <a:r>
              <a:rPr sz="1100" spc="70" dirty="0">
                <a:latin typeface="Times New Roman"/>
                <a:cs typeface="Times New Roman"/>
              </a:rPr>
              <a:t>"female" </a:t>
            </a:r>
            <a:r>
              <a:rPr sz="1100" spc="50" dirty="0">
                <a:latin typeface="Times New Roman"/>
                <a:cs typeface="Times New Roman"/>
              </a:rPr>
              <a:t>"male" "male" </a:t>
            </a:r>
            <a:r>
              <a:rPr sz="1100" spc="70" dirty="0">
                <a:latin typeface="Times New Roman"/>
                <a:cs typeface="Times New Roman"/>
              </a:rPr>
              <a:t>"female"</a:t>
            </a:r>
            <a:r>
              <a:rPr sz="1100" spc="-80" dirty="0">
                <a:latin typeface="Times New Roman"/>
                <a:cs typeface="Times New Roman"/>
              </a:rPr>
              <a:t> </a:t>
            </a:r>
            <a:r>
              <a:rPr sz="1100" spc="65" dirty="0">
                <a:latin typeface="Times New Roman"/>
                <a:cs typeface="Times New Roman"/>
              </a:rPr>
              <a:t>"femal</a:t>
            </a:r>
            <a:endParaRPr sz="1100">
              <a:latin typeface="Times New Roman"/>
              <a:cs typeface="Times New Roman"/>
            </a:endParaRPr>
          </a:p>
        </p:txBody>
      </p:sp>
      <p:sp>
        <p:nvSpPr>
          <p:cNvPr id="5" name="object 5"/>
          <p:cNvSpPr txBox="1"/>
          <p:nvPr/>
        </p:nvSpPr>
        <p:spPr>
          <a:xfrm>
            <a:off x="322046" y="1776895"/>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30" dirty="0">
                <a:solidFill>
                  <a:srgbClr val="214987"/>
                </a:solidFill>
                <a:latin typeface="Times New Roman"/>
                <a:cs typeface="Times New Roman"/>
              </a:rPr>
              <a:t>is.character</a:t>
            </a:r>
            <a:r>
              <a:rPr sz="1100" spc="130" dirty="0">
                <a:latin typeface="Times New Roman"/>
                <a:cs typeface="Times New Roman"/>
              </a:rPr>
              <a:t>(sex) </a:t>
            </a:r>
            <a:r>
              <a:rPr sz="1100" i="1" spc="-105" dirty="0">
                <a:solidFill>
                  <a:srgbClr val="8E5902"/>
                </a:solidFill>
                <a:latin typeface="Book Antiqua"/>
                <a:cs typeface="Book Antiqua"/>
              </a:rPr>
              <a:t># </a:t>
            </a:r>
            <a:r>
              <a:rPr sz="1100" i="1" spc="65" dirty="0">
                <a:solidFill>
                  <a:srgbClr val="8E5902"/>
                </a:solidFill>
                <a:latin typeface="Book Antiqua"/>
                <a:cs typeface="Book Antiqua"/>
              </a:rPr>
              <a:t>проверка: </a:t>
            </a:r>
            <a:r>
              <a:rPr sz="1100" i="1" spc="-45" dirty="0">
                <a:solidFill>
                  <a:srgbClr val="8E5902"/>
                </a:solidFill>
                <a:latin typeface="Book Antiqua"/>
                <a:cs typeface="Book Antiqua"/>
              </a:rPr>
              <a:t>это </a:t>
            </a:r>
            <a:r>
              <a:rPr sz="1100" i="1" spc="10" dirty="0">
                <a:solidFill>
                  <a:srgbClr val="8E5902"/>
                </a:solidFill>
                <a:latin typeface="Book Antiqua"/>
                <a:cs typeface="Book Antiqua"/>
              </a:rPr>
              <a:t>символьные</a:t>
            </a:r>
            <a:r>
              <a:rPr sz="1100" i="1" spc="260" dirty="0">
                <a:solidFill>
                  <a:srgbClr val="8E5902"/>
                </a:solidFill>
                <a:latin typeface="Book Antiqua"/>
                <a:cs typeface="Book Antiqua"/>
              </a:rPr>
              <a:t> </a:t>
            </a:r>
            <a:r>
              <a:rPr sz="1100" i="1" spc="10" dirty="0">
                <a:solidFill>
                  <a:srgbClr val="8E5902"/>
                </a:solidFill>
                <a:latin typeface="Book Antiqua"/>
                <a:cs typeface="Book Antiqua"/>
              </a:rPr>
              <a:t>данные?</a:t>
            </a:r>
            <a:endParaRPr sz="1100">
              <a:latin typeface="Book Antiqua"/>
              <a:cs typeface="Book Antiqua"/>
            </a:endParaRPr>
          </a:p>
        </p:txBody>
      </p:sp>
      <p:sp>
        <p:nvSpPr>
          <p:cNvPr id="6" name="object 6"/>
          <p:cNvSpPr txBox="1"/>
          <p:nvPr/>
        </p:nvSpPr>
        <p:spPr>
          <a:xfrm>
            <a:off x="347294" y="2228353"/>
            <a:ext cx="813435"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00" dirty="0">
                <a:latin typeface="Times New Roman"/>
                <a:cs typeface="Times New Roman"/>
              </a:rPr>
              <a:t> </a:t>
            </a:r>
            <a:r>
              <a:rPr sz="1100" spc="-160" dirty="0">
                <a:latin typeface="Times New Roman"/>
                <a:cs typeface="Times New Roman"/>
              </a:rPr>
              <a:t>TRUE</a:t>
            </a:r>
            <a:endParaRPr sz="1100">
              <a:latin typeface="Times New Roman"/>
              <a:cs typeface="Times New Roman"/>
            </a:endParaRPr>
          </a:p>
        </p:txBody>
      </p:sp>
      <p:sp>
        <p:nvSpPr>
          <p:cNvPr id="7" name="object 7"/>
          <p:cNvSpPr txBox="1"/>
          <p:nvPr/>
        </p:nvSpPr>
        <p:spPr>
          <a:xfrm>
            <a:off x="322046" y="2627591"/>
            <a:ext cx="3964304" cy="203200"/>
          </a:xfrm>
          <a:prstGeom prst="rect">
            <a:avLst/>
          </a:prstGeom>
          <a:solidFill>
            <a:srgbClr val="F8F8F8"/>
          </a:solidFill>
        </p:spPr>
        <p:txBody>
          <a:bodyPr vert="horz" wrap="square" lIns="0" tIns="0" rIns="0" bIns="0" rtlCol="0">
            <a:spAutoFit/>
          </a:bodyPr>
          <a:lstStyle/>
          <a:p>
            <a:pPr marL="37465">
              <a:lnSpc>
                <a:spcPts val="1275"/>
              </a:lnSpc>
              <a:tabLst>
                <a:tab pos="1325880" algn="l"/>
              </a:tabLst>
            </a:pPr>
            <a:r>
              <a:rPr sz="1100" i="1" spc="-105" dirty="0">
                <a:solidFill>
                  <a:srgbClr val="8E5902"/>
                </a:solidFill>
                <a:latin typeface="Book Antiqua"/>
                <a:cs typeface="Book Antiqua"/>
              </a:rPr>
              <a:t>#  </a:t>
            </a:r>
            <a:r>
              <a:rPr sz="1100" i="1" spc="-50" dirty="0">
                <a:solidFill>
                  <a:srgbClr val="8E5902"/>
                </a:solidFill>
                <a:latin typeface="Book Antiqua"/>
                <a:cs typeface="Book Antiqua"/>
              </a:rPr>
              <a:t> </a:t>
            </a:r>
            <a:r>
              <a:rPr sz="1100" i="1" spc="130" dirty="0">
                <a:solidFill>
                  <a:srgbClr val="8E5902"/>
                </a:solidFill>
                <a:latin typeface="Book Antiqua"/>
                <a:cs typeface="Book Antiqua"/>
              </a:rPr>
              <a:t>plot(sex)	</a:t>
            </a:r>
            <a:r>
              <a:rPr sz="1100" i="1" spc="-105" dirty="0">
                <a:solidFill>
                  <a:srgbClr val="8E5902"/>
                </a:solidFill>
                <a:latin typeface="Book Antiqua"/>
                <a:cs typeface="Book Antiqua"/>
              </a:rPr>
              <a:t># </a:t>
            </a:r>
            <a:r>
              <a:rPr sz="1100" i="1" spc="-20" dirty="0">
                <a:solidFill>
                  <a:srgbClr val="8E5902"/>
                </a:solidFill>
                <a:latin typeface="Book Antiqua"/>
                <a:cs typeface="Book Antiqua"/>
              </a:rPr>
              <a:t>выдает </a:t>
            </a:r>
            <a:r>
              <a:rPr sz="1100" i="1" spc="20" dirty="0">
                <a:solidFill>
                  <a:srgbClr val="8E5902"/>
                </a:solidFill>
                <a:latin typeface="Book Antiqua"/>
                <a:cs typeface="Book Antiqua"/>
              </a:rPr>
              <a:t>сообщение </a:t>
            </a:r>
            <a:r>
              <a:rPr sz="1100" i="1" spc="65" dirty="0">
                <a:solidFill>
                  <a:srgbClr val="8E5902"/>
                </a:solidFill>
                <a:latin typeface="Book Antiqua"/>
                <a:cs typeface="Book Antiqua"/>
              </a:rPr>
              <a:t>об</a:t>
            </a:r>
            <a:r>
              <a:rPr sz="1100" i="1" spc="340" dirty="0">
                <a:solidFill>
                  <a:srgbClr val="8E5902"/>
                </a:solidFill>
                <a:latin typeface="Book Antiqua"/>
                <a:cs typeface="Book Antiqua"/>
              </a:rPr>
              <a:t> </a:t>
            </a:r>
            <a:r>
              <a:rPr sz="1100" i="1" spc="-15" dirty="0">
                <a:solidFill>
                  <a:srgbClr val="8E5902"/>
                </a:solidFill>
                <a:latin typeface="Book Antiqua"/>
                <a:cs typeface="Book Antiqua"/>
              </a:rPr>
              <a:t>ошибке</a:t>
            </a:r>
            <a:endParaRPr sz="1100">
              <a:latin typeface="Book Antiqua"/>
              <a:cs typeface="Book Antiqua"/>
            </a:endParaRPr>
          </a:p>
        </p:txBody>
      </p:sp>
    </p:spTree>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661670" cy="244475"/>
          </a:xfrm>
          <a:prstGeom prst="rect">
            <a:avLst/>
          </a:prstGeom>
        </p:spPr>
        <p:txBody>
          <a:bodyPr vert="horz" wrap="square" lIns="0" tIns="17145" rIns="0" bIns="0" rtlCol="0">
            <a:spAutoFit/>
          </a:bodyPr>
          <a:lstStyle/>
          <a:p>
            <a:pPr marL="12700">
              <a:lnSpc>
                <a:spcPct val="100000"/>
              </a:lnSpc>
              <a:spcBef>
                <a:spcPts val="135"/>
              </a:spcBef>
            </a:pPr>
            <a:r>
              <a:rPr spc="10" dirty="0"/>
              <a:t>История</a:t>
            </a:r>
          </a:p>
        </p:txBody>
      </p:sp>
      <p:sp>
        <p:nvSpPr>
          <p:cNvPr id="3" name="object 3"/>
          <p:cNvSpPr txBox="1"/>
          <p:nvPr/>
        </p:nvSpPr>
        <p:spPr>
          <a:xfrm>
            <a:off x="476389" y="345680"/>
            <a:ext cx="3310890" cy="880110"/>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20" dirty="0">
                <a:latin typeface="Calibri"/>
                <a:cs typeface="Calibri"/>
              </a:rPr>
              <a:t>Статистика </a:t>
            </a:r>
            <a:r>
              <a:rPr sz="1100" spc="-5" dirty="0">
                <a:latin typeface="Calibri"/>
                <a:cs typeface="Calibri"/>
              </a:rPr>
              <a:t>как</a:t>
            </a:r>
            <a:r>
              <a:rPr sz="1100" dirty="0">
                <a:latin typeface="Calibri"/>
                <a:cs typeface="Calibri"/>
              </a:rPr>
              <a:t> бухучет</a:t>
            </a:r>
          </a:p>
          <a:p>
            <a:pPr marL="160655" marR="5080" indent="-148590">
              <a:lnSpc>
                <a:spcPct val="102600"/>
              </a:lnSpc>
            </a:pPr>
            <a:r>
              <a:rPr sz="1200" spc="-135" baseline="6944" dirty="0">
                <a:solidFill>
                  <a:srgbClr val="3333B2"/>
                </a:solidFill>
                <a:latin typeface="Lucida Sans Unicode"/>
                <a:cs typeface="Lucida Sans Unicode"/>
              </a:rPr>
              <a:t>► </a:t>
            </a:r>
            <a:r>
              <a:rPr sz="1100" spc="15" dirty="0">
                <a:latin typeface="Calibri"/>
                <a:cs typeface="Calibri"/>
              </a:rPr>
              <a:t>Крымская </a:t>
            </a:r>
            <a:r>
              <a:rPr sz="1100" spc="30" dirty="0">
                <a:latin typeface="Calibri"/>
                <a:cs typeface="Calibri"/>
              </a:rPr>
              <a:t>(Восточная) </a:t>
            </a:r>
            <a:r>
              <a:rPr sz="1100" spc="-15" dirty="0">
                <a:latin typeface="Calibri"/>
                <a:cs typeface="Calibri"/>
              </a:rPr>
              <a:t>война. </a:t>
            </a:r>
            <a:r>
              <a:rPr sz="1100" dirty="0">
                <a:latin typeface="Calibri"/>
                <a:cs typeface="Calibri"/>
              </a:rPr>
              <a:t>Диаграмма Флоренс  Найтингейл</a:t>
            </a:r>
          </a:p>
          <a:p>
            <a:pPr marL="12700">
              <a:lnSpc>
                <a:spcPct val="100000"/>
              </a:lnSpc>
              <a:spcBef>
                <a:spcPts val="35"/>
              </a:spcBef>
            </a:pPr>
            <a:r>
              <a:rPr sz="1200" spc="-135" baseline="6944" dirty="0">
                <a:solidFill>
                  <a:srgbClr val="3333B2"/>
                </a:solidFill>
                <a:latin typeface="Lucida Sans Unicode"/>
                <a:cs typeface="Lucida Sans Unicode"/>
              </a:rPr>
              <a:t>► </a:t>
            </a:r>
            <a:r>
              <a:rPr sz="1100" spc="5" dirty="0">
                <a:latin typeface="Calibri"/>
                <a:cs typeface="Calibri"/>
              </a:rPr>
              <a:t>Развитие </a:t>
            </a:r>
            <a:r>
              <a:rPr sz="1100" spc="-15" dirty="0">
                <a:latin typeface="Calibri"/>
                <a:cs typeface="Calibri"/>
              </a:rPr>
              <a:t>промышленности. </a:t>
            </a:r>
            <a:r>
              <a:rPr sz="1100" spc="10" dirty="0">
                <a:latin typeface="Calibri"/>
                <a:cs typeface="Calibri"/>
              </a:rPr>
              <a:t>Работы</a:t>
            </a:r>
            <a:r>
              <a:rPr sz="1100" spc="-125" dirty="0">
                <a:latin typeface="Calibri"/>
                <a:cs typeface="Calibri"/>
              </a:rPr>
              <a:t> </a:t>
            </a:r>
            <a:r>
              <a:rPr sz="1100" spc="-5" dirty="0">
                <a:latin typeface="Calibri"/>
                <a:cs typeface="Calibri"/>
              </a:rPr>
              <a:t>Госсета</a:t>
            </a:r>
            <a:endParaRPr sz="1100" dirty="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a:t>
            </a:r>
            <a:r>
              <a:rPr sz="1200" spc="-60" baseline="6944" dirty="0">
                <a:solidFill>
                  <a:srgbClr val="3333B2"/>
                </a:solidFill>
                <a:latin typeface="Lucida Sans Unicode"/>
                <a:cs typeface="Lucida Sans Unicode"/>
              </a:rPr>
              <a:t> </a:t>
            </a:r>
            <a:r>
              <a:rPr sz="1100" spc="-15" dirty="0">
                <a:latin typeface="Calibri"/>
                <a:cs typeface="Calibri"/>
              </a:rPr>
              <a:t>Интернет-коммерция</a:t>
            </a:r>
            <a:endParaRPr sz="1100" dirty="0">
              <a:latin typeface="Calibri"/>
              <a:cs typeface="Calibri"/>
            </a:endParaRPr>
          </a:p>
        </p:txBody>
      </p:sp>
      <p:sp>
        <p:nvSpPr>
          <p:cNvPr id="4" name="object 4"/>
          <p:cNvSpPr/>
          <p:nvPr/>
        </p:nvSpPr>
        <p:spPr>
          <a:xfrm>
            <a:off x="627418" y="1363997"/>
            <a:ext cx="3353145" cy="2092002"/>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4</a:t>
            </a:fld>
            <a:endParaRPr spc="-20" dirty="0"/>
          </a:p>
        </p:txBody>
      </p:sp>
    </p:spTree>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283335" cy="244475"/>
          </a:xfrm>
          <a:prstGeom prst="rect">
            <a:avLst/>
          </a:prstGeom>
        </p:spPr>
        <p:txBody>
          <a:bodyPr vert="horz" wrap="square" lIns="0" tIns="17145" rIns="0" bIns="0" rtlCol="0">
            <a:spAutoFit/>
          </a:bodyPr>
          <a:lstStyle/>
          <a:p>
            <a:pPr marL="12700">
              <a:lnSpc>
                <a:spcPct val="100000"/>
              </a:lnSpc>
              <a:spcBef>
                <a:spcPts val="135"/>
              </a:spcBef>
            </a:pPr>
            <a:r>
              <a:rPr b="0" spc="-130" dirty="0">
                <a:latin typeface="Bookman Old Style"/>
                <a:cs typeface="Bookman Old Style"/>
              </a:rPr>
              <a:t>Создаем</a:t>
            </a:r>
            <a:r>
              <a:rPr b="0" spc="-55" dirty="0">
                <a:latin typeface="Bookman Old Style"/>
                <a:cs typeface="Bookman Old Style"/>
              </a:rPr>
              <a:t> </a:t>
            </a:r>
            <a:r>
              <a:rPr b="0" spc="-150" dirty="0">
                <a:latin typeface="Bookman Old Style"/>
                <a:cs typeface="Bookman Old Style"/>
              </a:rPr>
              <a:t>фактор</a:t>
            </a:r>
          </a:p>
        </p:txBody>
      </p:sp>
      <p:sp>
        <p:nvSpPr>
          <p:cNvPr id="3" name="object 3"/>
          <p:cNvSpPr txBox="1"/>
          <p:nvPr/>
        </p:nvSpPr>
        <p:spPr>
          <a:xfrm>
            <a:off x="322046" y="356476"/>
            <a:ext cx="3964304" cy="326390"/>
          </a:xfrm>
          <a:prstGeom prst="rect">
            <a:avLst/>
          </a:prstGeom>
          <a:solidFill>
            <a:srgbClr val="F8F8F8"/>
          </a:solidFill>
        </p:spPr>
        <p:txBody>
          <a:bodyPr vert="horz" wrap="square" lIns="0" tIns="3810" rIns="0" bIns="0" rtlCol="0">
            <a:spAutoFit/>
          </a:bodyPr>
          <a:lstStyle/>
          <a:p>
            <a:pPr marL="37465" marR="2590165">
              <a:lnSpc>
                <a:spcPts val="1200"/>
              </a:lnSpc>
              <a:spcBef>
                <a:spcPts val="30"/>
              </a:spcBef>
            </a:pPr>
            <a:r>
              <a:rPr sz="1000" spc="135" dirty="0">
                <a:latin typeface="Times New Roman"/>
                <a:cs typeface="Times New Roman"/>
              </a:rPr>
              <a:t>sex.f </a:t>
            </a:r>
            <a:r>
              <a:rPr sz="1000" spc="70" dirty="0">
                <a:latin typeface="Times New Roman"/>
                <a:cs typeface="Times New Roman"/>
              </a:rPr>
              <a:t>&lt;- </a:t>
            </a:r>
            <a:r>
              <a:rPr sz="1000" spc="120" dirty="0">
                <a:solidFill>
                  <a:srgbClr val="214987"/>
                </a:solidFill>
                <a:latin typeface="Times New Roman"/>
                <a:cs typeface="Times New Roman"/>
              </a:rPr>
              <a:t>factor</a:t>
            </a:r>
            <a:r>
              <a:rPr sz="1000" spc="120" dirty="0">
                <a:latin typeface="Times New Roman"/>
                <a:cs typeface="Times New Roman"/>
              </a:rPr>
              <a:t>(sex)  </a:t>
            </a:r>
            <a:r>
              <a:rPr sz="1000" spc="155" dirty="0">
                <a:solidFill>
                  <a:srgbClr val="214987"/>
                </a:solidFill>
                <a:latin typeface="Times New Roman"/>
                <a:cs typeface="Times New Roman"/>
              </a:rPr>
              <a:t>str</a:t>
            </a:r>
            <a:r>
              <a:rPr sz="1000" spc="155" dirty="0">
                <a:latin typeface="Times New Roman"/>
                <a:cs typeface="Times New Roman"/>
              </a:rPr>
              <a:t>(sex.f)</a:t>
            </a:r>
            <a:endParaRPr sz="1000" dirty="0">
              <a:latin typeface="Times New Roman"/>
              <a:cs typeface="Times New Roman"/>
            </a:endParaRPr>
          </a:p>
        </p:txBody>
      </p:sp>
      <p:sp>
        <p:nvSpPr>
          <p:cNvPr id="4" name="object 4"/>
          <p:cNvSpPr txBox="1"/>
          <p:nvPr/>
        </p:nvSpPr>
        <p:spPr>
          <a:xfrm>
            <a:off x="347294" y="834395"/>
            <a:ext cx="3545204" cy="177800"/>
          </a:xfrm>
          <a:prstGeom prst="rect">
            <a:avLst/>
          </a:prstGeom>
        </p:spPr>
        <p:txBody>
          <a:bodyPr vert="horz" wrap="square" lIns="0" tIns="12065" rIns="0" bIns="0" rtlCol="0">
            <a:spAutoFit/>
          </a:bodyPr>
          <a:lstStyle/>
          <a:p>
            <a:pPr marL="12700">
              <a:lnSpc>
                <a:spcPct val="100000"/>
              </a:lnSpc>
              <a:spcBef>
                <a:spcPts val="95"/>
              </a:spcBef>
              <a:tabLst>
                <a:tab pos="278130" algn="l"/>
              </a:tabLst>
            </a:pPr>
            <a:r>
              <a:rPr sz="1000" spc="20" dirty="0">
                <a:latin typeface="Times New Roman"/>
                <a:cs typeface="Times New Roman"/>
              </a:rPr>
              <a:t>##	</a:t>
            </a:r>
            <a:r>
              <a:rPr sz="1000" spc="90" dirty="0">
                <a:latin typeface="Times New Roman"/>
                <a:cs typeface="Times New Roman"/>
              </a:rPr>
              <a:t>Factor </a:t>
            </a:r>
            <a:r>
              <a:rPr sz="1000" spc="20" dirty="0">
                <a:latin typeface="Times New Roman"/>
                <a:cs typeface="Times New Roman"/>
              </a:rPr>
              <a:t>w/ 2 </a:t>
            </a:r>
            <a:r>
              <a:rPr sz="1000" spc="130" dirty="0">
                <a:latin typeface="Times New Roman"/>
                <a:cs typeface="Times New Roman"/>
              </a:rPr>
              <a:t>levels </a:t>
            </a:r>
            <a:r>
              <a:rPr sz="1000" spc="90" dirty="0">
                <a:latin typeface="Times New Roman"/>
                <a:cs typeface="Times New Roman"/>
              </a:rPr>
              <a:t>"female","male": </a:t>
            </a:r>
            <a:r>
              <a:rPr sz="1000" spc="20" dirty="0">
                <a:latin typeface="Times New Roman"/>
                <a:cs typeface="Times New Roman"/>
              </a:rPr>
              <a:t>2 1 2 2 1 1</a:t>
            </a:r>
            <a:r>
              <a:rPr sz="1000" spc="-75" dirty="0">
                <a:latin typeface="Times New Roman"/>
                <a:cs typeface="Times New Roman"/>
              </a:rPr>
              <a:t> </a:t>
            </a:r>
            <a:r>
              <a:rPr sz="1000" spc="20" dirty="0">
                <a:latin typeface="Times New Roman"/>
                <a:cs typeface="Times New Roman"/>
              </a:rPr>
              <a:t>2</a:t>
            </a:r>
            <a:endParaRPr sz="1000">
              <a:latin typeface="Times New Roman"/>
              <a:cs typeface="Times New Roman"/>
            </a:endParaRPr>
          </a:p>
        </p:txBody>
      </p:sp>
      <p:sp>
        <p:nvSpPr>
          <p:cNvPr id="5" name="object 5"/>
          <p:cNvSpPr txBox="1"/>
          <p:nvPr/>
        </p:nvSpPr>
        <p:spPr>
          <a:xfrm>
            <a:off x="322046" y="1078983"/>
            <a:ext cx="3964304" cy="192405"/>
          </a:xfrm>
          <a:prstGeom prst="rect">
            <a:avLst/>
          </a:prstGeom>
          <a:solidFill>
            <a:srgbClr val="F8F8F8"/>
          </a:solidFill>
        </p:spPr>
        <p:txBody>
          <a:bodyPr vert="horz" wrap="square" lIns="0" tIns="0" rIns="0" bIns="0" rtlCol="0">
            <a:spAutoFit/>
          </a:bodyPr>
          <a:lstStyle/>
          <a:p>
            <a:pPr marL="37465">
              <a:lnSpc>
                <a:spcPts val="1190"/>
              </a:lnSpc>
            </a:pPr>
            <a:r>
              <a:rPr sz="1000" spc="140" dirty="0">
                <a:solidFill>
                  <a:srgbClr val="214987"/>
                </a:solidFill>
                <a:latin typeface="Times New Roman"/>
                <a:cs typeface="Times New Roman"/>
              </a:rPr>
              <a:t>plot</a:t>
            </a:r>
            <a:r>
              <a:rPr sz="1000" spc="140" dirty="0">
                <a:latin typeface="Times New Roman"/>
                <a:cs typeface="Times New Roman"/>
              </a:rPr>
              <a:t>(sex.f)</a:t>
            </a:r>
            <a:endParaRPr sz="1000" dirty="0">
              <a:latin typeface="Times New Roman"/>
              <a:cs typeface="Times New Roman"/>
            </a:endParaRPr>
          </a:p>
        </p:txBody>
      </p:sp>
      <p:sp>
        <p:nvSpPr>
          <p:cNvPr id="6" name="object 6"/>
          <p:cNvSpPr/>
          <p:nvPr/>
        </p:nvSpPr>
        <p:spPr>
          <a:xfrm>
            <a:off x="1105955" y="2304719"/>
            <a:ext cx="1230630" cy="669925"/>
          </a:xfrm>
          <a:custGeom>
            <a:avLst/>
            <a:gdLst/>
            <a:ahLst/>
            <a:cxnLst/>
            <a:rect l="l" t="t" r="r" b="b"/>
            <a:pathLst>
              <a:path w="1230630" h="669925">
                <a:moveTo>
                  <a:pt x="0" y="669820"/>
                </a:moveTo>
                <a:lnTo>
                  <a:pt x="1230561" y="669820"/>
                </a:lnTo>
                <a:lnTo>
                  <a:pt x="1230561" y="0"/>
                </a:lnTo>
                <a:lnTo>
                  <a:pt x="0" y="0"/>
                </a:lnTo>
                <a:lnTo>
                  <a:pt x="0" y="669820"/>
                </a:lnTo>
                <a:close/>
              </a:path>
            </a:pathLst>
          </a:custGeom>
          <a:solidFill>
            <a:srgbClr val="BEBEBE"/>
          </a:solidFill>
        </p:spPr>
        <p:txBody>
          <a:bodyPr wrap="square" lIns="0" tIns="0" rIns="0" bIns="0" rtlCol="0"/>
          <a:lstStyle/>
          <a:p>
            <a:endParaRPr/>
          </a:p>
        </p:txBody>
      </p:sp>
      <p:sp>
        <p:nvSpPr>
          <p:cNvPr id="7" name="object 7"/>
          <p:cNvSpPr/>
          <p:nvPr/>
        </p:nvSpPr>
        <p:spPr>
          <a:xfrm>
            <a:off x="1105955" y="2304719"/>
            <a:ext cx="1230630" cy="669925"/>
          </a:xfrm>
          <a:custGeom>
            <a:avLst/>
            <a:gdLst/>
            <a:ahLst/>
            <a:cxnLst/>
            <a:rect l="l" t="t" r="r" b="b"/>
            <a:pathLst>
              <a:path w="1230630" h="669925">
                <a:moveTo>
                  <a:pt x="0" y="669820"/>
                </a:moveTo>
                <a:lnTo>
                  <a:pt x="1230561" y="669820"/>
                </a:lnTo>
                <a:lnTo>
                  <a:pt x="1230561" y="0"/>
                </a:lnTo>
                <a:lnTo>
                  <a:pt x="0" y="0"/>
                </a:lnTo>
                <a:lnTo>
                  <a:pt x="0" y="669820"/>
                </a:lnTo>
                <a:close/>
              </a:path>
            </a:pathLst>
          </a:custGeom>
          <a:ln w="8100">
            <a:solidFill>
              <a:srgbClr val="000000"/>
            </a:solidFill>
          </a:ln>
        </p:spPr>
        <p:txBody>
          <a:bodyPr wrap="square" lIns="0" tIns="0" rIns="0" bIns="0" rtlCol="0"/>
          <a:lstStyle/>
          <a:p>
            <a:endParaRPr/>
          </a:p>
        </p:txBody>
      </p:sp>
      <p:sp>
        <p:nvSpPr>
          <p:cNvPr id="8" name="object 8"/>
          <p:cNvSpPr/>
          <p:nvPr/>
        </p:nvSpPr>
        <p:spPr>
          <a:xfrm>
            <a:off x="2582542" y="2081482"/>
            <a:ext cx="1230630" cy="893444"/>
          </a:xfrm>
          <a:custGeom>
            <a:avLst/>
            <a:gdLst/>
            <a:ahLst/>
            <a:cxnLst/>
            <a:rect l="l" t="t" r="r" b="b"/>
            <a:pathLst>
              <a:path w="1230629" h="893444">
                <a:moveTo>
                  <a:pt x="0" y="893058"/>
                </a:moveTo>
                <a:lnTo>
                  <a:pt x="1230561" y="893058"/>
                </a:lnTo>
                <a:lnTo>
                  <a:pt x="1230561" y="0"/>
                </a:lnTo>
                <a:lnTo>
                  <a:pt x="0" y="0"/>
                </a:lnTo>
                <a:lnTo>
                  <a:pt x="0" y="893058"/>
                </a:lnTo>
                <a:close/>
              </a:path>
            </a:pathLst>
          </a:custGeom>
          <a:solidFill>
            <a:srgbClr val="BEBEBE"/>
          </a:solidFill>
        </p:spPr>
        <p:txBody>
          <a:bodyPr wrap="square" lIns="0" tIns="0" rIns="0" bIns="0" rtlCol="0"/>
          <a:lstStyle/>
          <a:p>
            <a:endParaRPr/>
          </a:p>
        </p:txBody>
      </p:sp>
      <p:sp>
        <p:nvSpPr>
          <p:cNvPr id="9" name="object 9"/>
          <p:cNvSpPr/>
          <p:nvPr/>
        </p:nvSpPr>
        <p:spPr>
          <a:xfrm>
            <a:off x="2582542" y="2081482"/>
            <a:ext cx="1230630" cy="893444"/>
          </a:xfrm>
          <a:custGeom>
            <a:avLst/>
            <a:gdLst/>
            <a:ahLst/>
            <a:cxnLst/>
            <a:rect l="l" t="t" r="r" b="b"/>
            <a:pathLst>
              <a:path w="1230629" h="893444">
                <a:moveTo>
                  <a:pt x="0" y="893058"/>
                </a:moveTo>
                <a:lnTo>
                  <a:pt x="1230561" y="893058"/>
                </a:lnTo>
                <a:lnTo>
                  <a:pt x="1230561" y="0"/>
                </a:lnTo>
                <a:lnTo>
                  <a:pt x="0" y="0"/>
                </a:lnTo>
                <a:lnTo>
                  <a:pt x="0" y="893058"/>
                </a:lnTo>
                <a:close/>
              </a:path>
            </a:pathLst>
          </a:custGeom>
          <a:ln w="8100">
            <a:solidFill>
              <a:srgbClr val="000000"/>
            </a:solidFill>
          </a:ln>
        </p:spPr>
        <p:txBody>
          <a:bodyPr wrap="square" lIns="0" tIns="0" rIns="0" bIns="0" rtlCol="0"/>
          <a:lstStyle/>
          <a:p>
            <a:endParaRPr/>
          </a:p>
        </p:txBody>
      </p:sp>
      <p:sp>
        <p:nvSpPr>
          <p:cNvPr id="10" name="object 10"/>
          <p:cNvSpPr txBox="1"/>
          <p:nvPr/>
        </p:nvSpPr>
        <p:spPr>
          <a:xfrm>
            <a:off x="1515970" y="3121141"/>
            <a:ext cx="410845" cy="180975"/>
          </a:xfrm>
          <a:prstGeom prst="rect">
            <a:avLst/>
          </a:prstGeom>
        </p:spPr>
        <p:txBody>
          <a:bodyPr vert="horz" wrap="square" lIns="0" tIns="15240" rIns="0" bIns="0" rtlCol="0">
            <a:spAutoFit/>
          </a:bodyPr>
          <a:lstStyle/>
          <a:p>
            <a:pPr marL="12700">
              <a:lnSpc>
                <a:spcPct val="100000"/>
              </a:lnSpc>
              <a:spcBef>
                <a:spcPts val="120"/>
              </a:spcBef>
            </a:pPr>
            <a:r>
              <a:rPr sz="1000" spc="-30" dirty="0">
                <a:latin typeface="Arial"/>
                <a:cs typeface="Arial"/>
              </a:rPr>
              <a:t>f</a:t>
            </a:r>
            <a:r>
              <a:rPr sz="1000" spc="10" dirty="0">
                <a:latin typeface="Arial"/>
                <a:cs typeface="Arial"/>
              </a:rPr>
              <a:t>emale</a:t>
            </a:r>
            <a:endParaRPr sz="1000">
              <a:latin typeface="Arial"/>
              <a:cs typeface="Arial"/>
            </a:endParaRPr>
          </a:p>
        </p:txBody>
      </p:sp>
      <p:sp>
        <p:nvSpPr>
          <p:cNvPr id="11" name="object 11"/>
          <p:cNvSpPr txBox="1"/>
          <p:nvPr/>
        </p:nvSpPr>
        <p:spPr>
          <a:xfrm>
            <a:off x="3044722" y="3121141"/>
            <a:ext cx="306705" cy="180975"/>
          </a:xfrm>
          <a:prstGeom prst="rect">
            <a:avLst/>
          </a:prstGeom>
        </p:spPr>
        <p:txBody>
          <a:bodyPr vert="horz" wrap="square" lIns="0" tIns="15240" rIns="0" bIns="0" rtlCol="0">
            <a:spAutoFit/>
          </a:bodyPr>
          <a:lstStyle/>
          <a:p>
            <a:pPr marL="12700">
              <a:lnSpc>
                <a:spcPct val="100000"/>
              </a:lnSpc>
              <a:spcBef>
                <a:spcPts val="120"/>
              </a:spcBef>
            </a:pPr>
            <a:r>
              <a:rPr sz="1000" spc="10" dirty="0">
                <a:latin typeface="Arial"/>
                <a:cs typeface="Arial"/>
              </a:rPr>
              <a:t>male</a:t>
            </a:r>
            <a:endParaRPr sz="1000">
              <a:latin typeface="Arial"/>
              <a:cs typeface="Arial"/>
            </a:endParaRPr>
          </a:p>
        </p:txBody>
      </p:sp>
      <p:sp>
        <p:nvSpPr>
          <p:cNvPr id="12" name="object 12"/>
          <p:cNvSpPr/>
          <p:nvPr/>
        </p:nvSpPr>
        <p:spPr>
          <a:xfrm>
            <a:off x="997630" y="2081482"/>
            <a:ext cx="0" cy="893444"/>
          </a:xfrm>
          <a:custGeom>
            <a:avLst/>
            <a:gdLst/>
            <a:ahLst/>
            <a:cxnLst/>
            <a:rect l="l" t="t" r="r" b="b"/>
            <a:pathLst>
              <a:path h="893444">
                <a:moveTo>
                  <a:pt x="0" y="893058"/>
                </a:moveTo>
                <a:lnTo>
                  <a:pt x="0" y="0"/>
                </a:lnTo>
              </a:path>
            </a:pathLst>
          </a:custGeom>
          <a:ln w="8100">
            <a:solidFill>
              <a:srgbClr val="000000"/>
            </a:solidFill>
          </a:ln>
        </p:spPr>
        <p:txBody>
          <a:bodyPr wrap="square" lIns="0" tIns="0" rIns="0" bIns="0" rtlCol="0"/>
          <a:lstStyle/>
          <a:p>
            <a:endParaRPr/>
          </a:p>
        </p:txBody>
      </p:sp>
      <p:sp>
        <p:nvSpPr>
          <p:cNvPr id="13" name="object 13"/>
          <p:cNvSpPr/>
          <p:nvPr/>
        </p:nvSpPr>
        <p:spPr>
          <a:xfrm>
            <a:off x="919870" y="2974540"/>
            <a:ext cx="78105" cy="0"/>
          </a:xfrm>
          <a:custGeom>
            <a:avLst/>
            <a:gdLst/>
            <a:ahLst/>
            <a:cxnLst/>
            <a:rect l="l" t="t" r="r" b="b"/>
            <a:pathLst>
              <a:path w="78105">
                <a:moveTo>
                  <a:pt x="77760" y="0"/>
                </a:moveTo>
                <a:lnTo>
                  <a:pt x="0" y="0"/>
                </a:lnTo>
              </a:path>
            </a:pathLst>
          </a:custGeom>
          <a:ln w="8100">
            <a:solidFill>
              <a:srgbClr val="000000"/>
            </a:solidFill>
          </a:ln>
        </p:spPr>
        <p:txBody>
          <a:bodyPr wrap="square" lIns="0" tIns="0" rIns="0" bIns="0" rtlCol="0"/>
          <a:lstStyle/>
          <a:p>
            <a:endParaRPr/>
          </a:p>
        </p:txBody>
      </p:sp>
      <p:sp>
        <p:nvSpPr>
          <p:cNvPr id="14" name="object 14"/>
          <p:cNvSpPr/>
          <p:nvPr/>
        </p:nvSpPr>
        <p:spPr>
          <a:xfrm>
            <a:off x="919870" y="2751302"/>
            <a:ext cx="78105" cy="0"/>
          </a:xfrm>
          <a:custGeom>
            <a:avLst/>
            <a:gdLst/>
            <a:ahLst/>
            <a:cxnLst/>
            <a:rect l="l" t="t" r="r" b="b"/>
            <a:pathLst>
              <a:path w="78105">
                <a:moveTo>
                  <a:pt x="77760" y="0"/>
                </a:moveTo>
                <a:lnTo>
                  <a:pt x="0" y="0"/>
                </a:lnTo>
              </a:path>
            </a:pathLst>
          </a:custGeom>
          <a:ln w="8100">
            <a:solidFill>
              <a:srgbClr val="000000"/>
            </a:solidFill>
          </a:ln>
        </p:spPr>
        <p:txBody>
          <a:bodyPr wrap="square" lIns="0" tIns="0" rIns="0" bIns="0" rtlCol="0"/>
          <a:lstStyle/>
          <a:p>
            <a:endParaRPr/>
          </a:p>
        </p:txBody>
      </p:sp>
      <p:sp>
        <p:nvSpPr>
          <p:cNvPr id="15" name="object 15"/>
          <p:cNvSpPr/>
          <p:nvPr/>
        </p:nvSpPr>
        <p:spPr>
          <a:xfrm>
            <a:off x="919870" y="2528065"/>
            <a:ext cx="78105" cy="0"/>
          </a:xfrm>
          <a:custGeom>
            <a:avLst/>
            <a:gdLst/>
            <a:ahLst/>
            <a:cxnLst/>
            <a:rect l="l" t="t" r="r" b="b"/>
            <a:pathLst>
              <a:path w="78105">
                <a:moveTo>
                  <a:pt x="77760" y="0"/>
                </a:moveTo>
                <a:lnTo>
                  <a:pt x="0" y="0"/>
                </a:lnTo>
              </a:path>
            </a:pathLst>
          </a:custGeom>
          <a:ln w="8100">
            <a:solidFill>
              <a:srgbClr val="000000"/>
            </a:solidFill>
          </a:ln>
        </p:spPr>
        <p:txBody>
          <a:bodyPr wrap="square" lIns="0" tIns="0" rIns="0" bIns="0" rtlCol="0"/>
          <a:lstStyle/>
          <a:p>
            <a:endParaRPr/>
          </a:p>
        </p:txBody>
      </p:sp>
      <p:sp>
        <p:nvSpPr>
          <p:cNvPr id="16" name="object 16"/>
          <p:cNvSpPr/>
          <p:nvPr/>
        </p:nvSpPr>
        <p:spPr>
          <a:xfrm>
            <a:off x="919870" y="2304719"/>
            <a:ext cx="78105" cy="0"/>
          </a:xfrm>
          <a:custGeom>
            <a:avLst/>
            <a:gdLst/>
            <a:ahLst/>
            <a:cxnLst/>
            <a:rect l="l" t="t" r="r" b="b"/>
            <a:pathLst>
              <a:path w="78105">
                <a:moveTo>
                  <a:pt x="77760" y="0"/>
                </a:moveTo>
                <a:lnTo>
                  <a:pt x="0" y="0"/>
                </a:lnTo>
              </a:path>
            </a:pathLst>
          </a:custGeom>
          <a:ln w="8100">
            <a:solidFill>
              <a:srgbClr val="000000"/>
            </a:solidFill>
          </a:ln>
        </p:spPr>
        <p:txBody>
          <a:bodyPr wrap="square" lIns="0" tIns="0" rIns="0" bIns="0" rtlCol="0"/>
          <a:lstStyle/>
          <a:p>
            <a:endParaRPr/>
          </a:p>
        </p:txBody>
      </p:sp>
      <p:sp>
        <p:nvSpPr>
          <p:cNvPr id="17" name="object 17"/>
          <p:cNvSpPr/>
          <p:nvPr/>
        </p:nvSpPr>
        <p:spPr>
          <a:xfrm>
            <a:off x="919870" y="2081482"/>
            <a:ext cx="78105" cy="0"/>
          </a:xfrm>
          <a:custGeom>
            <a:avLst/>
            <a:gdLst/>
            <a:ahLst/>
            <a:cxnLst/>
            <a:rect l="l" t="t" r="r" b="b"/>
            <a:pathLst>
              <a:path w="78105">
                <a:moveTo>
                  <a:pt x="77760" y="0"/>
                </a:moveTo>
                <a:lnTo>
                  <a:pt x="0" y="0"/>
                </a:lnTo>
              </a:path>
            </a:pathLst>
          </a:custGeom>
          <a:ln w="8100">
            <a:solidFill>
              <a:srgbClr val="000000"/>
            </a:solidFill>
          </a:ln>
        </p:spPr>
        <p:txBody>
          <a:bodyPr wrap="square" lIns="0" tIns="0" rIns="0" bIns="0" rtlCol="0"/>
          <a:lstStyle/>
          <a:p>
            <a:endParaRPr/>
          </a:p>
        </p:txBody>
      </p:sp>
      <p:sp>
        <p:nvSpPr>
          <p:cNvPr id="18" name="object 18"/>
          <p:cNvSpPr txBox="1"/>
          <p:nvPr/>
        </p:nvSpPr>
        <p:spPr>
          <a:xfrm>
            <a:off x="680981" y="2032776"/>
            <a:ext cx="170815" cy="990600"/>
          </a:xfrm>
          <a:prstGeom prst="rect">
            <a:avLst/>
          </a:prstGeom>
        </p:spPr>
        <p:txBody>
          <a:bodyPr vert="vert270" wrap="square" lIns="0" tIns="2540" rIns="0" bIns="0" rtlCol="0">
            <a:spAutoFit/>
          </a:bodyPr>
          <a:lstStyle/>
          <a:p>
            <a:pPr marL="12700">
              <a:lnSpc>
                <a:spcPct val="100000"/>
              </a:lnSpc>
              <a:spcBef>
                <a:spcPts val="20"/>
              </a:spcBef>
              <a:tabLst>
                <a:tab pos="235585" algn="l"/>
                <a:tab pos="459105" algn="l"/>
                <a:tab pos="681990" algn="l"/>
                <a:tab pos="905510" algn="l"/>
              </a:tabLst>
            </a:pPr>
            <a:r>
              <a:rPr sz="1000" dirty="0">
                <a:latin typeface="Arial"/>
                <a:cs typeface="Arial"/>
              </a:rPr>
              <a:t>0	1	2	3	4</a:t>
            </a:r>
            <a:endParaRPr sz="1000">
              <a:latin typeface="Arial"/>
              <a:cs typeface="Arial"/>
            </a:endParaRPr>
          </a:p>
        </p:txBody>
      </p:sp>
      <p:sp>
        <p:nvSpPr>
          <p:cNvPr id="19" name="object 19"/>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8</a:t>
            </a:r>
            <a:endParaRPr sz="1100">
              <a:latin typeface="Calibri"/>
              <a:cs typeface="Calibri"/>
            </a:endParaRPr>
          </a:p>
        </p:txBody>
      </p:sp>
    </p:spTree>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527810" cy="244475"/>
          </a:xfrm>
          <a:prstGeom prst="rect">
            <a:avLst/>
          </a:prstGeom>
        </p:spPr>
        <p:txBody>
          <a:bodyPr vert="horz" wrap="square" lIns="0" tIns="17145" rIns="0" bIns="0" rtlCol="0">
            <a:spAutoFit/>
          </a:bodyPr>
          <a:lstStyle/>
          <a:p>
            <a:pPr marL="12700">
              <a:lnSpc>
                <a:spcPct val="100000"/>
              </a:lnSpc>
              <a:spcBef>
                <a:spcPts val="135"/>
              </a:spcBef>
            </a:pPr>
            <a:r>
              <a:rPr b="0" spc="-155" dirty="0">
                <a:latin typeface="Bookman Old Style"/>
                <a:cs typeface="Bookman Old Style"/>
              </a:rPr>
              <a:t>Группируем</a:t>
            </a:r>
            <a:r>
              <a:rPr b="0" spc="-60" dirty="0">
                <a:latin typeface="Bookman Old Style"/>
                <a:cs typeface="Bookman Old Style"/>
              </a:rPr>
              <a:t> </a:t>
            </a:r>
            <a:r>
              <a:rPr b="0" spc="-170" dirty="0">
                <a:latin typeface="Bookman Old Style"/>
                <a:cs typeface="Bookman Old Style"/>
              </a:rPr>
              <a:t>данные</a:t>
            </a:r>
          </a:p>
        </p:txBody>
      </p:sp>
      <p:sp>
        <p:nvSpPr>
          <p:cNvPr id="3" name="object 3"/>
          <p:cNvSpPr txBox="1"/>
          <p:nvPr/>
        </p:nvSpPr>
        <p:spPr>
          <a:xfrm>
            <a:off x="322046" y="376732"/>
            <a:ext cx="3964304" cy="375285"/>
          </a:xfrm>
          <a:prstGeom prst="rect">
            <a:avLst/>
          </a:prstGeom>
          <a:solidFill>
            <a:srgbClr val="F8F8F8"/>
          </a:solidFill>
        </p:spPr>
        <p:txBody>
          <a:bodyPr vert="horz" wrap="square" lIns="0" tIns="0" rIns="0" bIns="0" rtlCol="0">
            <a:spAutoFit/>
          </a:bodyPr>
          <a:lstStyle/>
          <a:p>
            <a:pPr marL="37465">
              <a:lnSpc>
                <a:spcPts val="1275"/>
              </a:lnSpc>
            </a:pPr>
            <a:r>
              <a:rPr sz="1100" spc="60" dirty="0">
                <a:latin typeface="Times New Roman"/>
                <a:cs typeface="Times New Roman"/>
              </a:rPr>
              <a:t>weight</a:t>
            </a:r>
            <a:r>
              <a:rPr sz="1100" spc="280" dirty="0">
                <a:latin typeface="Times New Roman"/>
                <a:cs typeface="Times New Roman"/>
              </a:rPr>
              <a:t> </a:t>
            </a:r>
            <a:r>
              <a:rPr sz="1100" spc="65" dirty="0">
                <a:latin typeface="Times New Roman"/>
                <a:cs typeface="Times New Roman"/>
              </a:rPr>
              <a:t>&lt;-</a:t>
            </a:r>
            <a:r>
              <a:rPr sz="1100" spc="285" dirty="0">
                <a:latin typeface="Times New Roman"/>
                <a:cs typeface="Times New Roman"/>
              </a:rPr>
              <a:t> </a:t>
            </a:r>
            <a:r>
              <a:rPr sz="1100" spc="110" dirty="0">
                <a:solidFill>
                  <a:srgbClr val="214987"/>
                </a:solidFill>
                <a:latin typeface="Times New Roman"/>
                <a:cs typeface="Times New Roman"/>
              </a:rPr>
              <a:t>c</a:t>
            </a:r>
            <a:r>
              <a:rPr sz="1100" spc="110" dirty="0">
                <a:latin typeface="Times New Roman"/>
                <a:cs typeface="Times New Roman"/>
              </a:rPr>
              <a:t>(</a:t>
            </a:r>
            <a:r>
              <a:rPr sz="1100" spc="110" dirty="0">
                <a:solidFill>
                  <a:srgbClr val="0000CE"/>
                </a:solidFill>
                <a:latin typeface="Times New Roman"/>
                <a:cs typeface="Times New Roman"/>
              </a:rPr>
              <a:t>69</a:t>
            </a:r>
            <a:r>
              <a:rPr sz="1100" spc="110" dirty="0">
                <a:latin typeface="Times New Roman"/>
                <a:cs typeface="Times New Roman"/>
              </a:rPr>
              <a:t>,</a:t>
            </a:r>
            <a:r>
              <a:rPr sz="1100" spc="285" dirty="0">
                <a:latin typeface="Times New Roman"/>
                <a:cs typeface="Times New Roman"/>
              </a:rPr>
              <a:t> </a:t>
            </a:r>
            <a:r>
              <a:rPr sz="1100" spc="100" dirty="0">
                <a:solidFill>
                  <a:srgbClr val="0000CE"/>
                </a:solidFill>
                <a:latin typeface="Times New Roman"/>
                <a:cs typeface="Times New Roman"/>
              </a:rPr>
              <a:t>68</a:t>
            </a:r>
            <a:r>
              <a:rPr sz="1100" spc="100" dirty="0">
                <a:latin typeface="Times New Roman"/>
                <a:cs typeface="Times New Roman"/>
              </a:rPr>
              <a:t>,</a:t>
            </a:r>
            <a:r>
              <a:rPr sz="1100" spc="285" dirty="0">
                <a:latin typeface="Times New Roman"/>
                <a:cs typeface="Times New Roman"/>
              </a:rPr>
              <a:t> </a:t>
            </a:r>
            <a:r>
              <a:rPr sz="1100" spc="100" dirty="0">
                <a:solidFill>
                  <a:srgbClr val="0000CE"/>
                </a:solidFill>
                <a:latin typeface="Times New Roman"/>
                <a:cs typeface="Times New Roman"/>
              </a:rPr>
              <a:t>93</a:t>
            </a:r>
            <a:r>
              <a:rPr sz="1100" spc="100" dirty="0">
                <a:latin typeface="Times New Roman"/>
                <a:cs typeface="Times New Roman"/>
              </a:rPr>
              <a:t>,</a:t>
            </a:r>
            <a:r>
              <a:rPr sz="1100" spc="285" dirty="0">
                <a:latin typeface="Times New Roman"/>
                <a:cs typeface="Times New Roman"/>
              </a:rPr>
              <a:t> </a:t>
            </a:r>
            <a:r>
              <a:rPr sz="1100" spc="100" dirty="0">
                <a:solidFill>
                  <a:srgbClr val="0000CE"/>
                </a:solidFill>
                <a:latin typeface="Times New Roman"/>
                <a:cs typeface="Times New Roman"/>
              </a:rPr>
              <a:t>87</a:t>
            </a:r>
            <a:r>
              <a:rPr sz="1100" spc="100" dirty="0">
                <a:latin typeface="Times New Roman"/>
                <a:cs typeface="Times New Roman"/>
              </a:rPr>
              <a:t>,</a:t>
            </a:r>
            <a:r>
              <a:rPr sz="1100" spc="280" dirty="0">
                <a:latin typeface="Times New Roman"/>
                <a:cs typeface="Times New Roman"/>
              </a:rPr>
              <a:t> </a:t>
            </a:r>
            <a:r>
              <a:rPr sz="1100" spc="100" dirty="0">
                <a:solidFill>
                  <a:srgbClr val="0000CE"/>
                </a:solidFill>
                <a:latin typeface="Times New Roman"/>
                <a:cs typeface="Times New Roman"/>
              </a:rPr>
              <a:t>59</a:t>
            </a:r>
            <a:r>
              <a:rPr sz="1100" spc="100" dirty="0">
                <a:latin typeface="Times New Roman"/>
                <a:cs typeface="Times New Roman"/>
              </a:rPr>
              <a:t>,</a:t>
            </a:r>
            <a:r>
              <a:rPr sz="1100" spc="285" dirty="0">
                <a:latin typeface="Times New Roman"/>
                <a:cs typeface="Times New Roman"/>
              </a:rPr>
              <a:t> </a:t>
            </a:r>
            <a:r>
              <a:rPr sz="1100" spc="100" dirty="0">
                <a:solidFill>
                  <a:srgbClr val="0000CE"/>
                </a:solidFill>
                <a:latin typeface="Times New Roman"/>
                <a:cs typeface="Times New Roman"/>
              </a:rPr>
              <a:t>82</a:t>
            </a:r>
            <a:r>
              <a:rPr sz="1100" spc="100" dirty="0">
                <a:latin typeface="Times New Roman"/>
                <a:cs typeface="Times New Roman"/>
              </a:rPr>
              <a:t>,</a:t>
            </a:r>
            <a:r>
              <a:rPr sz="1100" spc="285" dirty="0">
                <a:latin typeface="Times New Roman"/>
                <a:cs typeface="Times New Roman"/>
              </a:rPr>
              <a:t> </a:t>
            </a:r>
            <a:r>
              <a:rPr sz="1100" spc="70" dirty="0">
                <a:solidFill>
                  <a:srgbClr val="0000CE"/>
                </a:solidFill>
                <a:latin typeface="Times New Roman"/>
                <a:cs typeface="Times New Roman"/>
              </a:rPr>
              <a:t>72</a:t>
            </a:r>
            <a:r>
              <a:rPr sz="1100" spc="70" dirty="0">
                <a:latin typeface="Times New Roman"/>
                <a:cs typeface="Times New Roman"/>
              </a:rPr>
              <a:t>)</a:t>
            </a:r>
            <a:endParaRPr sz="1100">
              <a:latin typeface="Times New Roman"/>
              <a:cs typeface="Times New Roman"/>
            </a:endParaRPr>
          </a:p>
          <a:p>
            <a:pPr marL="37465">
              <a:lnSpc>
                <a:spcPct val="100000"/>
              </a:lnSpc>
              <a:spcBef>
                <a:spcPts val="35"/>
              </a:spcBef>
            </a:pPr>
            <a:r>
              <a:rPr sz="1100" spc="130" dirty="0">
                <a:solidFill>
                  <a:srgbClr val="214987"/>
                </a:solidFill>
                <a:latin typeface="Times New Roman"/>
                <a:cs typeface="Times New Roman"/>
              </a:rPr>
              <a:t>plot</a:t>
            </a:r>
            <a:r>
              <a:rPr sz="1100" spc="130" dirty="0">
                <a:latin typeface="Times New Roman"/>
                <a:cs typeface="Times New Roman"/>
              </a:rPr>
              <a:t>(height,</a:t>
            </a:r>
            <a:r>
              <a:rPr sz="1100" spc="280" dirty="0">
                <a:latin typeface="Times New Roman"/>
                <a:cs typeface="Times New Roman"/>
              </a:rPr>
              <a:t> </a:t>
            </a:r>
            <a:r>
              <a:rPr sz="1100" spc="75" dirty="0">
                <a:latin typeface="Times New Roman"/>
                <a:cs typeface="Times New Roman"/>
              </a:rPr>
              <a:t>weight)</a:t>
            </a:r>
            <a:endParaRPr sz="1100">
              <a:latin typeface="Times New Roman"/>
              <a:cs typeface="Times New Roman"/>
            </a:endParaRPr>
          </a:p>
        </p:txBody>
      </p:sp>
      <p:sp>
        <p:nvSpPr>
          <p:cNvPr id="4" name="object 4"/>
          <p:cNvSpPr/>
          <p:nvPr/>
        </p:nvSpPr>
        <p:spPr>
          <a:xfrm>
            <a:off x="1954025" y="2470296"/>
            <a:ext cx="27940" cy="27940"/>
          </a:xfrm>
          <a:custGeom>
            <a:avLst/>
            <a:gdLst/>
            <a:ahLst/>
            <a:cxnLst/>
            <a:rect l="l" t="t" r="r" b="b"/>
            <a:pathLst>
              <a:path w="27939" h="27939">
                <a:moveTo>
                  <a:pt x="0" y="13737"/>
                </a:moveTo>
                <a:lnTo>
                  <a:pt x="0" y="6207"/>
                </a:lnTo>
                <a:lnTo>
                  <a:pt x="6207" y="0"/>
                </a:lnTo>
                <a:lnTo>
                  <a:pt x="13737" y="0"/>
                </a:lnTo>
                <a:lnTo>
                  <a:pt x="21318" y="0"/>
                </a:lnTo>
                <a:lnTo>
                  <a:pt x="27474" y="6207"/>
                </a:lnTo>
                <a:lnTo>
                  <a:pt x="27474" y="13737"/>
                </a:lnTo>
                <a:lnTo>
                  <a:pt x="27474" y="21318"/>
                </a:lnTo>
                <a:lnTo>
                  <a:pt x="21318" y="27474"/>
                </a:lnTo>
                <a:lnTo>
                  <a:pt x="13737" y="27474"/>
                </a:lnTo>
                <a:lnTo>
                  <a:pt x="6207" y="27474"/>
                </a:lnTo>
                <a:lnTo>
                  <a:pt x="0" y="21318"/>
                </a:lnTo>
                <a:lnTo>
                  <a:pt x="0" y="13737"/>
                </a:lnTo>
              </a:path>
            </a:pathLst>
          </a:custGeom>
          <a:ln w="3815">
            <a:solidFill>
              <a:srgbClr val="000000"/>
            </a:solidFill>
          </a:ln>
        </p:spPr>
        <p:txBody>
          <a:bodyPr wrap="square" lIns="0" tIns="0" rIns="0" bIns="0" rtlCol="0"/>
          <a:lstStyle/>
          <a:p>
            <a:endParaRPr/>
          </a:p>
        </p:txBody>
      </p:sp>
      <p:sp>
        <p:nvSpPr>
          <p:cNvPr id="5" name="object 5"/>
          <p:cNvSpPr/>
          <p:nvPr/>
        </p:nvSpPr>
        <p:spPr>
          <a:xfrm>
            <a:off x="765497" y="2521785"/>
            <a:ext cx="27940" cy="27940"/>
          </a:xfrm>
          <a:custGeom>
            <a:avLst/>
            <a:gdLst/>
            <a:ahLst/>
            <a:cxnLst/>
            <a:rect l="l" t="t" r="r" b="b"/>
            <a:pathLst>
              <a:path w="27940" h="27939">
                <a:moveTo>
                  <a:pt x="0" y="13737"/>
                </a:moveTo>
                <a:lnTo>
                  <a:pt x="0" y="6207"/>
                </a:lnTo>
                <a:lnTo>
                  <a:pt x="6207" y="0"/>
                </a:lnTo>
                <a:lnTo>
                  <a:pt x="13737" y="0"/>
                </a:lnTo>
                <a:lnTo>
                  <a:pt x="21318" y="0"/>
                </a:lnTo>
                <a:lnTo>
                  <a:pt x="27474" y="6207"/>
                </a:lnTo>
                <a:lnTo>
                  <a:pt x="27474" y="13737"/>
                </a:lnTo>
                <a:lnTo>
                  <a:pt x="27474" y="21318"/>
                </a:lnTo>
                <a:lnTo>
                  <a:pt x="21318" y="27474"/>
                </a:lnTo>
                <a:lnTo>
                  <a:pt x="13737" y="27474"/>
                </a:lnTo>
                <a:lnTo>
                  <a:pt x="6207" y="27474"/>
                </a:lnTo>
                <a:lnTo>
                  <a:pt x="0" y="21318"/>
                </a:lnTo>
                <a:lnTo>
                  <a:pt x="0" y="13737"/>
                </a:lnTo>
              </a:path>
            </a:pathLst>
          </a:custGeom>
          <a:ln w="3815">
            <a:solidFill>
              <a:srgbClr val="000000"/>
            </a:solidFill>
          </a:ln>
        </p:spPr>
        <p:txBody>
          <a:bodyPr wrap="square" lIns="0" tIns="0" rIns="0" bIns="0" rtlCol="0"/>
          <a:lstStyle/>
          <a:p>
            <a:endParaRPr/>
          </a:p>
        </p:txBody>
      </p:sp>
      <p:sp>
        <p:nvSpPr>
          <p:cNvPr id="6" name="object 6"/>
          <p:cNvSpPr/>
          <p:nvPr/>
        </p:nvSpPr>
        <p:spPr>
          <a:xfrm>
            <a:off x="3340623" y="1234858"/>
            <a:ext cx="27940" cy="27940"/>
          </a:xfrm>
          <a:custGeom>
            <a:avLst/>
            <a:gdLst/>
            <a:ahLst/>
            <a:cxnLst/>
            <a:rect l="l" t="t" r="r" b="b"/>
            <a:pathLst>
              <a:path w="27939" h="27940">
                <a:moveTo>
                  <a:pt x="0" y="13737"/>
                </a:moveTo>
                <a:lnTo>
                  <a:pt x="0" y="6156"/>
                </a:lnTo>
                <a:lnTo>
                  <a:pt x="6207" y="0"/>
                </a:lnTo>
                <a:lnTo>
                  <a:pt x="13737" y="0"/>
                </a:lnTo>
                <a:lnTo>
                  <a:pt x="21318" y="0"/>
                </a:lnTo>
                <a:lnTo>
                  <a:pt x="27474" y="6156"/>
                </a:lnTo>
                <a:lnTo>
                  <a:pt x="27474" y="13737"/>
                </a:lnTo>
                <a:lnTo>
                  <a:pt x="27474" y="21267"/>
                </a:lnTo>
                <a:lnTo>
                  <a:pt x="21318" y="27474"/>
                </a:lnTo>
                <a:lnTo>
                  <a:pt x="13737" y="27474"/>
                </a:lnTo>
                <a:lnTo>
                  <a:pt x="6207" y="27474"/>
                </a:lnTo>
                <a:lnTo>
                  <a:pt x="0" y="21267"/>
                </a:lnTo>
                <a:lnTo>
                  <a:pt x="0" y="13737"/>
                </a:lnTo>
              </a:path>
            </a:pathLst>
          </a:custGeom>
          <a:ln w="3815">
            <a:solidFill>
              <a:srgbClr val="000000"/>
            </a:solidFill>
          </a:ln>
        </p:spPr>
        <p:txBody>
          <a:bodyPr wrap="square" lIns="0" tIns="0" rIns="0" bIns="0" rtlCol="0"/>
          <a:lstStyle/>
          <a:p>
            <a:endParaRPr/>
          </a:p>
        </p:txBody>
      </p:sp>
      <p:sp>
        <p:nvSpPr>
          <p:cNvPr id="7" name="object 7"/>
          <p:cNvSpPr/>
          <p:nvPr/>
        </p:nvSpPr>
        <p:spPr>
          <a:xfrm>
            <a:off x="3736816" y="1543743"/>
            <a:ext cx="27940" cy="27940"/>
          </a:xfrm>
          <a:custGeom>
            <a:avLst/>
            <a:gdLst/>
            <a:ahLst/>
            <a:cxnLst/>
            <a:rect l="l" t="t" r="r" b="b"/>
            <a:pathLst>
              <a:path w="27939" h="27940">
                <a:moveTo>
                  <a:pt x="0" y="13737"/>
                </a:moveTo>
                <a:lnTo>
                  <a:pt x="0" y="6156"/>
                </a:lnTo>
                <a:lnTo>
                  <a:pt x="6207" y="0"/>
                </a:lnTo>
                <a:lnTo>
                  <a:pt x="13737" y="0"/>
                </a:lnTo>
                <a:lnTo>
                  <a:pt x="21318" y="0"/>
                </a:lnTo>
                <a:lnTo>
                  <a:pt x="27474" y="6156"/>
                </a:lnTo>
                <a:lnTo>
                  <a:pt x="27474" y="13737"/>
                </a:lnTo>
                <a:lnTo>
                  <a:pt x="27474" y="21267"/>
                </a:lnTo>
                <a:lnTo>
                  <a:pt x="21318" y="27474"/>
                </a:lnTo>
                <a:lnTo>
                  <a:pt x="13737" y="27474"/>
                </a:lnTo>
                <a:lnTo>
                  <a:pt x="6207" y="27474"/>
                </a:lnTo>
                <a:lnTo>
                  <a:pt x="0" y="21267"/>
                </a:lnTo>
                <a:lnTo>
                  <a:pt x="0" y="13737"/>
                </a:lnTo>
              </a:path>
            </a:pathLst>
          </a:custGeom>
          <a:ln w="3815">
            <a:solidFill>
              <a:srgbClr val="000000"/>
            </a:solidFill>
          </a:ln>
        </p:spPr>
        <p:txBody>
          <a:bodyPr wrap="square" lIns="0" tIns="0" rIns="0" bIns="0" rtlCol="0"/>
          <a:lstStyle/>
          <a:p>
            <a:endParaRPr/>
          </a:p>
        </p:txBody>
      </p:sp>
      <p:sp>
        <p:nvSpPr>
          <p:cNvPr id="8" name="object 8"/>
          <p:cNvSpPr/>
          <p:nvPr/>
        </p:nvSpPr>
        <p:spPr>
          <a:xfrm>
            <a:off x="1062629" y="2985087"/>
            <a:ext cx="27940" cy="27940"/>
          </a:xfrm>
          <a:custGeom>
            <a:avLst/>
            <a:gdLst/>
            <a:ahLst/>
            <a:cxnLst/>
            <a:rect l="l" t="t" r="r" b="b"/>
            <a:pathLst>
              <a:path w="27940" h="27939">
                <a:moveTo>
                  <a:pt x="0" y="13737"/>
                </a:moveTo>
                <a:lnTo>
                  <a:pt x="0" y="6207"/>
                </a:lnTo>
                <a:lnTo>
                  <a:pt x="6207" y="0"/>
                </a:lnTo>
                <a:lnTo>
                  <a:pt x="13737" y="0"/>
                </a:lnTo>
                <a:lnTo>
                  <a:pt x="21318" y="0"/>
                </a:lnTo>
                <a:lnTo>
                  <a:pt x="27474" y="6207"/>
                </a:lnTo>
                <a:lnTo>
                  <a:pt x="27474" y="13737"/>
                </a:lnTo>
                <a:lnTo>
                  <a:pt x="27474" y="21318"/>
                </a:lnTo>
                <a:lnTo>
                  <a:pt x="21318" y="27474"/>
                </a:lnTo>
                <a:lnTo>
                  <a:pt x="13737" y="27474"/>
                </a:lnTo>
                <a:lnTo>
                  <a:pt x="6207" y="27474"/>
                </a:lnTo>
                <a:lnTo>
                  <a:pt x="0" y="21318"/>
                </a:lnTo>
                <a:lnTo>
                  <a:pt x="0" y="13737"/>
                </a:lnTo>
              </a:path>
            </a:pathLst>
          </a:custGeom>
          <a:ln w="3815">
            <a:solidFill>
              <a:srgbClr val="000000"/>
            </a:solidFill>
          </a:ln>
        </p:spPr>
        <p:txBody>
          <a:bodyPr wrap="square" lIns="0" tIns="0" rIns="0" bIns="0" rtlCol="0"/>
          <a:lstStyle/>
          <a:p>
            <a:endParaRPr/>
          </a:p>
        </p:txBody>
      </p:sp>
      <p:sp>
        <p:nvSpPr>
          <p:cNvPr id="9" name="object 9"/>
          <p:cNvSpPr/>
          <p:nvPr/>
        </p:nvSpPr>
        <p:spPr>
          <a:xfrm>
            <a:off x="1359761" y="1801088"/>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0" name="object 10"/>
          <p:cNvSpPr/>
          <p:nvPr/>
        </p:nvSpPr>
        <p:spPr>
          <a:xfrm>
            <a:off x="1954025" y="2315879"/>
            <a:ext cx="27940" cy="27940"/>
          </a:xfrm>
          <a:custGeom>
            <a:avLst/>
            <a:gdLst/>
            <a:ahLst/>
            <a:cxnLst/>
            <a:rect l="l" t="t" r="r" b="b"/>
            <a:pathLst>
              <a:path w="27939" h="27939">
                <a:moveTo>
                  <a:pt x="0" y="13737"/>
                </a:moveTo>
                <a:lnTo>
                  <a:pt x="0" y="6207"/>
                </a:lnTo>
                <a:lnTo>
                  <a:pt x="6207" y="0"/>
                </a:lnTo>
                <a:lnTo>
                  <a:pt x="13737" y="0"/>
                </a:lnTo>
                <a:lnTo>
                  <a:pt x="21318" y="0"/>
                </a:lnTo>
                <a:lnTo>
                  <a:pt x="27474" y="6207"/>
                </a:lnTo>
                <a:lnTo>
                  <a:pt x="27474" y="13737"/>
                </a:lnTo>
                <a:lnTo>
                  <a:pt x="27474" y="21318"/>
                </a:lnTo>
                <a:lnTo>
                  <a:pt x="21318" y="27474"/>
                </a:lnTo>
                <a:lnTo>
                  <a:pt x="13737" y="27474"/>
                </a:lnTo>
                <a:lnTo>
                  <a:pt x="6207" y="27474"/>
                </a:lnTo>
                <a:lnTo>
                  <a:pt x="0" y="21318"/>
                </a:lnTo>
                <a:lnTo>
                  <a:pt x="0" y="13737"/>
                </a:lnTo>
              </a:path>
            </a:pathLst>
          </a:custGeom>
          <a:ln w="3815">
            <a:solidFill>
              <a:srgbClr val="000000"/>
            </a:solidFill>
          </a:ln>
        </p:spPr>
        <p:txBody>
          <a:bodyPr wrap="square" lIns="0" tIns="0" rIns="0" bIns="0" rtlCol="0"/>
          <a:lstStyle/>
          <a:p>
            <a:endParaRPr/>
          </a:p>
        </p:txBody>
      </p:sp>
      <p:sp>
        <p:nvSpPr>
          <p:cNvPr id="11" name="object 11"/>
          <p:cNvSpPr/>
          <p:nvPr/>
        </p:nvSpPr>
        <p:spPr>
          <a:xfrm>
            <a:off x="1076366" y="3068833"/>
            <a:ext cx="2476500" cy="0"/>
          </a:xfrm>
          <a:custGeom>
            <a:avLst/>
            <a:gdLst/>
            <a:ahLst/>
            <a:cxnLst/>
            <a:rect l="l" t="t" r="r" b="b"/>
            <a:pathLst>
              <a:path w="2476500">
                <a:moveTo>
                  <a:pt x="0" y="0"/>
                </a:moveTo>
                <a:lnTo>
                  <a:pt x="2476115" y="0"/>
                </a:lnTo>
              </a:path>
            </a:pathLst>
          </a:custGeom>
          <a:ln w="3815">
            <a:solidFill>
              <a:srgbClr val="000000"/>
            </a:solidFill>
          </a:ln>
        </p:spPr>
        <p:txBody>
          <a:bodyPr wrap="square" lIns="0" tIns="0" rIns="0" bIns="0" rtlCol="0"/>
          <a:lstStyle/>
          <a:p>
            <a:endParaRPr/>
          </a:p>
        </p:txBody>
      </p:sp>
      <p:sp>
        <p:nvSpPr>
          <p:cNvPr id="12" name="object 12"/>
          <p:cNvSpPr/>
          <p:nvPr/>
        </p:nvSpPr>
        <p:spPr>
          <a:xfrm>
            <a:off x="1076366"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3" name="object 13"/>
          <p:cNvSpPr/>
          <p:nvPr/>
        </p:nvSpPr>
        <p:spPr>
          <a:xfrm>
            <a:off x="1571569"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4" name="object 14"/>
          <p:cNvSpPr/>
          <p:nvPr/>
        </p:nvSpPr>
        <p:spPr>
          <a:xfrm>
            <a:off x="2066823"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5" name="object 15"/>
          <p:cNvSpPr/>
          <p:nvPr/>
        </p:nvSpPr>
        <p:spPr>
          <a:xfrm>
            <a:off x="2562026"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6" name="object 16"/>
          <p:cNvSpPr/>
          <p:nvPr/>
        </p:nvSpPr>
        <p:spPr>
          <a:xfrm>
            <a:off x="3057228"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7" name="object 17"/>
          <p:cNvSpPr/>
          <p:nvPr/>
        </p:nvSpPr>
        <p:spPr>
          <a:xfrm>
            <a:off x="3552482" y="306883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8" name="object 18"/>
          <p:cNvSpPr txBox="1"/>
          <p:nvPr/>
        </p:nvSpPr>
        <p:spPr>
          <a:xfrm>
            <a:off x="1012737" y="3126957"/>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165</a:t>
            </a:r>
            <a:endParaRPr sz="450">
              <a:latin typeface="Arial"/>
              <a:cs typeface="Arial"/>
            </a:endParaRPr>
          </a:p>
        </p:txBody>
      </p:sp>
      <p:sp>
        <p:nvSpPr>
          <p:cNvPr id="19" name="object 19"/>
          <p:cNvSpPr txBox="1"/>
          <p:nvPr/>
        </p:nvSpPr>
        <p:spPr>
          <a:xfrm>
            <a:off x="1507990" y="3126957"/>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170</a:t>
            </a:r>
            <a:endParaRPr sz="450">
              <a:latin typeface="Arial"/>
              <a:cs typeface="Arial"/>
            </a:endParaRPr>
          </a:p>
        </p:txBody>
      </p:sp>
      <p:sp>
        <p:nvSpPr>
          <p:cNvPr id="20" name="object 20"/>
          <p:cNvSpPr txBox="1"/>
          <p:nvPr/>
        </p:nvSpPr>
        <p:spPr>
          <a:xfrm>
            <a:off x="2003193" y="3126957"/>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175</a:t>
            </a:r>
            <a:endParaRPr sz="450">
              <a:latin typeface="Arial"/>
              <a:cs typeface="Arial"/>
            </a:endParaRPr>
          </a:p>
        </p:txBody>
      </p:sp>
      <p:sp>
        <p:nvSpPr>
          <p:cNvPr id="21" name="object 21"/>
          <p:cNvSpPr txBox="1"/>
          <p:nvPr/>
        </p:nvSpPr>
        <p:spPr>
          <a:xfrm>
            <a:off x="2498396" y="3126957"/>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180</a:t>
            </a:r>
            <a:endParaRPr sz="450">
              <a:latin typeface="Arial"/>
              <a:cs typeface="Arial"/>
            </a:endParaRPr>
          </a:p>
        </p:txBody>
      </p:sp>
      <p:sp>
        <p:nvSpPr>
          <p:cNvPr id="22" name="object 22"/>
          <p:cNvSpPr txBox="1"/>
          <p:nvPr/>
        </p:nvSpPr>
        <p:spPr>
          <a:xfrm>
            <a:off x="2993650" y="3126957"/>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185</a:t>
            </a:r>
            <a:endParaRPr sz="450">
              <a:latin typeface="Arial"/>
              <a:cs typeface="Arial"/>
            </a:endParaRPr>
          </a:p>
        </p:txBody>
      </p:sp>
      <p:sp>
        <p:nvSpPr>
          <p:cNvPr id="23" name="object 23"/>
          <p:cNvSpPr txBox="1"/>
          <p:nvPr/>
        </p:nvSpPr>
        <p:spPr>
          <a:xfrm>
            <a:off x="3488852" y="3126957"/>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190</a:t>
            </a:r>
            <a:endParaRPr sz="450">
              <a:latin typeface="Arial"/>
              <a:cs typeface="Arial"/>
            </a:endParaRPr>
          </a:p>
        </p:txBody>
      </p:sp>
      <p:sp>
        <p:nvSpPr>
          <p:cNvPr id="24" name="object 24"/>
          <p:cNvSpPr/>
          <p:nvPr/>
        </p:nvSpPr>
        <p:spPr>
          <a:xfrm>
            <a:off x="660382" y="1403013"/>
            <a:ext cx="0" cy="1544320"/>
          </a:xfrm>
          <a:custGeom>
            <a:avLst/>
            <a:gdLst/>
            <a:ahLst/>
            <a:cxnLst/>
            <a:rect l="l" t="t" r="r" b="b"/>
            <a:pathLst>
              <a:path h="1544320">
                <a:moveTo>
                  <a:pt x="0" y="1544322"/>
                </a:moveTo>
                <a:lnTo>
                  <a:pt x="0" y="0"/>
                </a:lnTo>
              </a:path>
            </a:pathLst>
          </a:custGeom>
          <a:ln w="3815">
            <a:solidFill>
              <a:srgbClr val="000000"/>
            </a:solidFill>
          </a:ln>
        </p:spPr>
        <p:txBody>
          <a:bodyPr wrap="square" lIns="0" tIns="0" rIns="0" bIns="0" rtlCol="0"/>
          <a:lstStyle/>
          <a:p>
            <a:endParaRPr/>
          </a:p>
        </p:txBody>
      </p:sp>
      <p:sp>
        <p:nvSpPr>
          <p:cNvPr id="25" name="object 25"/>
          <p:cNvSpPr/>
          <p:nvPr/>
        </p:nvSpPr>
        <p:spPr>
          <a:xfrm>
            <a:off x="623749" y="2947335"/>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6" name="object 26"/>
          <p:cNvSpPr/>
          <p:nvPr/>
        </p:nvSpPr>
        <p:spPr>
          <a:xfrm>
            <a:off x="623749" y="2689940"/>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7" name="object 27"/>
          <p:cNvSpPr/>
          <p:nvPr/>
        </p:nvSpPr>
        <p:spPr>
          <a:xfrm>
            <a:off x="623749" y="2432595"/>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8" name="object 28"/>
          <p:cNvSpPr/>
          <p:nvPr/>
        </p:nvSpPr>
        <p:spPr>
          <a:xfrm>
            <a:off x="623749" y="2175199"/>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9" name="object 29"/>
          <p:cNvSpPr/>
          <p:nvPr/>
        </p:nvSpPr>
        <p:spPr>
          <a:xfrm>
            <a:off x="623749" y="1917804"/>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0" name="object 30"/>
          <p:cNvSpPr/>
          <p:nvPr/>
        </p:nvSpPr>
        <p:spPr>
          <a:xfrm>
            <a:off x="623749" y="1660408"/>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1" name="object 31"/>
          <p:cNvSpPr/>
          <p:nvPr/>
        </p:nvSpPr>
        <p:spPr>
          <a:xfrm>
            <a:off x="623749" y="1403013"/>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2" name="object 32"/>
          <p:cNvSpPr txBox="1"/>
          <p:nvPr/>
        </p:nvSpPr>
        <p:spPr>
          <a:xfrm>
            <a:off x="504492" y="2900660"/>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60</a:t>
            </a:r>
            <a:endParaRPr sz="450">
              <a:latin typeface="Arial"/>
              <a:cs typeface="Arial"/>
            </a:endParaRPr>
          </a:p>
        </p:txBody>
      </p:sp>
      <p:sp>
        <p:nvSpPr>
          <p:cNvPr id="33" name="object 33"/>
          <p:cNvSpPr txBox="1"/>
          <p:nvPr/>
        </p:nvSpPr>
        <p:spPr>
          <a:xfrm>
            <a:off x="504492" y="2643315"/>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65</a:t>
            </a:r>
            <a:endParaRPr sz="450">
              <a:latin typeface="Arial"/>
              <a:cs typeface="Arial"/>
            </a:endParaRPr>
          </a:p>
        </p:txBody>
      </p:sp>
      <p:sp>
        <p:nvSpPr>
          <p:cNvPr id="34" name="object 34"/>
          <p:cNvSpPr txBox="1"/>
          <p:nvPr/>
        </p:nvSpPr>
        <p:spPr>
          <a:xfrm>
            <a:off x="504492" y="2385920"/>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70</a:t>
            </a:r>
            <a:endParaRPr sz="450">
              <a:latin typeface="Arial"/>
              <a:cs typeface="Arial"/>
            </a:endParaRPr>
          </a:p>
        </p:txBody>
      </p:sp>
      <p:sp>
        <p:nvSpPr>
          <p:cNvPr id="35" name="object 35"/>
          <p:cNvSpPr txBox="1"/>
          <p:nvPr/>
        </p:nvSpPr>
        <p:spPr>
          <a:xfrm>
            <a:off x="504492" y="2128524"/>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75</a:t>
            </a:r>
            <a:endParaRPr sz="450">
              <a:latin typeface="Arial"/>
              <a:cs typeface="Arial"/>
            </a:endParaRPr>
          </a:p>
        </p:txBody>
      </p:sp>
      <p:sp>
        <p:nvSpPr>
          <p:cNvPr id="36" name="object 36"/>
          <p:cNvSpPr txBox="1"/>
          <p:nvPr/>
        </p:nvSpPr>
        <p:spPr>
          <a:xfrm>
            <a:off x="504492" y="1871129"/>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80</a:t>
            </a:r>
            <a:endParaRPr sz="450">
              <a:latin typeface="Arial"/>
              <a:cs typeface="Arial"/>
            </a:endParaRPr>
          </a:p>
        </p:txBody>
      </p:sp>
      <p:sp>
        <p:nvSpPr>
          <p:cNvPr id="37" name="object 37"/>
          <p:cNvSpPr txBox="1"/>
          <p:nvPr/>
        </p:nvSpPr>
        <p:spPr>
          <a:xfrm>
            <a:off x="504492" y="1613733"/>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85</a:t>
            </a:r>
            <a:endParaRPr sz="450">
              <a:latin typeface="Arial"/>
              <a:cs typeface="Arial"/>
            </a:endParaRPr>
          </a:p>
        </p:txBody>
      </p:sp>
      <p:sp>
        <p:nvSpPr>
          <p:cNvPr id="38" name="object 38"/>
          <p:cNvSpPr txBox="1"/>
          <p:nvPr/>
        </p:nvSpPr>
        <p:spPr>
          <a:xfrm>
            <a:off x="504492" y="1356338"/>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90</a:t>
            </a:r>
            <a:endParaRPr sz="450">
              <a:latin typeface="Arial"/>
              <a:cs typeface="Arial"/>
            </a:endParaRPr>
          </a:p>
        </p:txBody>
      </p:sp>
      <p:sp>
        <p:nvSpPr>
          <p:cNvPr id="39" name="object 39"/>
          <p:cNvSpPr/>
          <p:nvPr/>
        </p:nvSpPr>
        <p:spPr>
          <a:xfrm>
            <a:off x="660382" y="1178586"/>
            <a:ext cx="3209290" cy="1890395"/>
          </a:xfrm>
          <a:custGeom>
            <a:avLst/>
            <a:gdLst/>
            <a:ahLst/>
            <a:cxnLst/>
            <a:rect l="l" t="t" r="r" b="b"/>
            <a:pathLst>
              <a:path w="3209290" h="1890395">
                <a:moveTo>
                  <a:pt x="0" y="1890247"/>
                </a:moveTo>
                <a:lnTo>
                  <a:pt x="3209023" y="1890247"/>
                </a:lnTo>
                <a:lnTo>
                  <a:pt x="3209023" y="0"/>
                </a:lnTo>
                <a:lnTo>
                  <a:pt x="0" y="0"/>
                </a:lnTo>
                <a:lnTo>
                  <a:pt x="0" y="1890247"/>
                </a:lnTo>
              </a:path>
            </a:pathLst>
          </a:custGeom>
          <a:ln w="3815">
            <a:solidFill>
              <a:srgbClr val="000000"/>
            </a:solidFill>
          </a:ln>
        </p:spPr>
        <p:txBody>
          <a:bodyPr wrap="square" lIns="0" tIns="0" rIns="0" bIns="0" rtlCol="0"/>
          <a:lstStyle/>
          <a:p>
            <a:endParaRPr/>
          </a:p>
        </p:txBody>
      </p:sp>
      <p:sp>
        <p:nvSpPr>
          <p:cNvPr id="40" name="object 40"/>
          <p:cNvSpPr txBox="1"/>
          <p:nvPr/>
        </p:nvSpPr>
        <p:spPr>
          <a:xfrm>
            <a:off x="2169058" y="3273488"/>
            <a:ext cx="191770" cy="99060"/>
          </a:xfrm>
          <a:prstGeom prst="rect">
            <a:avLst/>
          </a:prstGeom>
        </p:spPr>
        <p:txBody>
          <a:bodyPr vert="horz" wrap="square" lIns="0" tIns="16510" rIns="0" bIns="0" rtlCol="0">
            <a:spAutoFit/>
          </a:bodyPr>
          <a:lstStyle/>
          <a:p>
            <a:pPr marL="12700">
              <a:lnSpc>
                <a:spcPct val="100000"/>
              </a:lnSpc>
              <a:spcBef>
                <a:spcPts val="130"/>
              </a:spcBef>
            </a:pPr>
            <a:r>
              <a:rPr sz="450" spc="10" dirty="0">
                <a:latin typeface="Arial"/>
                <a:cs typeface="Arial"/>
              </a:rPr>
              <a:t>height</a:t>
            </a:r>
            <a:endParaRPr sz="450">
              <a:latin typeface="Arial"/>
              <a:cs typeface="Arial"/>
            </a:endParaRPr>
          </a:p>
        </p:txBody>
      </p:sp>
      <p:sp>
        <p:nvSpPr>
          <p:cNvPr id="41" name="object 41"/>
          <p:cNvSpPr txBox="1"/>
          <p:nvPr/>
        </p:nvSpPr>
        <p:spPr>
          <a:xfrm>
            <a:off x="357962" y="2023053"/>
            <a:ext cx="93980" cy="201295"/>
          </a:xfrm>
          <a:prstGeom prst="rect">
            <a:avLst/>
          </a:prstGeom>
        </p:spPr>
        <p:txBody>
          <a:bodyPr vert="vert270" wrap="square" lIns="0" tIns="10795" rIns="0" bIns="0" rtlCol="0">
            <a:spAutoFit/>
          </a:bodyPr>
          <a:lstStyle/>
          <a:p>
            <a:pPr marL="12700">
              <a:lnSpc>
                <a:spcPct val="100000"/>
              </a:lnSpc>
              <a:spcBef>
                <a:spcPts val="85"/>
              </a:spcBef>
            </a:pPr>
            <a:r>
              <a:rPr sz="450" spc="-5" dirty="0">
                <a:latin typeface="Arial"/>
                <a:cs typeface="Arial"/>
              </a:rPr>
              <a:t>w</a:t>
            </a:r>
            <a:r>
              <a:rPr sz="450" dirty="0">
                <a:latin typeface="Arial"/>
                <a:cs typeface="Arial"/>
              </a:rPr>
              <a:t>eight</a:t>
            </a:r>
            <a:endParaRPr sz="450">
              <a:latin typeface="Arial"/>
              <a:cs typeface="Arial"/>
            </a:endParaRPr>
          </a:p>
        </p:txBody>
      </p:sp>
      <p:sp>
        <p:nvSpPr>
          <p:cNvPr id="42" name="object 42"/>
          <p:cNvSpPr txBox="1"/>
          <p:nvPr/>
        </p:nvSpPr>
        <p:spPr>
          <a:xfrm>
            <a:off x="4403318" y="3243172"/>
            <a:ext cx="94615" cy="191770"/>
          </a:xfrm>
          <a:prstGeom prst="rect">
            <a:avLst/>
          </a:prstGeom>
        </p:spPr>
        <p:txBody>
          <a:bodyPr vert="horz" wrap="square" lIns="0" tIns="11430" rIns="0" bIns="0" rtlCol="0">
            <a:spAutoFit/>
          </a:bodyPr>
          <a:lstStyle/>
          <a:p>
            <a:pPr marL="12700">
              <a:lnSpc>
                <a:spcPct val="100000"/>
              </a:lnSpc>
              <a:spcBef>
                <a:spcPts val="90"/>
              </a:spcBef>
            </a:pPr>
            <a:r>
              <a:rPr sz="1100" spc="-20" dirty="0">
                <a:solidFill>
                  <a:srgbClr val="262685"/>
                </a:solidFill>
                <a:latin typeface="Calibri"/>
                <a:cs typeface="Calibri"/>
              </a:rPr>
              <a:t>9</a:t>
            </a:r>
            <a:endParaRPr sz="1100">
              <a:latin typeface="Calibri"/>
              <a:cs typeface="Calibri"/>
            </a:endParaRPr>
          </a:p>
        </p:txBody>
      </p:sp>
    </p:spTree>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315210" cy="244475"/>
          </a:xfrm>
          <a:prstGeom prst="rect">
            <a:avLst/>
          </a:prstGeom>
        </p:spPr>
        <p:txBody>
          <a:bodyPr vert="horz" wrap="square" lIns="0" tIns="17145" rIns="0" bIns="0" rtlCol="0">
            <a:spAutoFit/>
          </a:bodyPr>
          <a:lstStyle/>
          <a:p>
            <a:pPr marL="12700">
              <a:lnSpc>
                <a:spcPct val="100000"/>
              </a:lnSpc>
              <a:spcBef>
                <a:spcPts val="135"/>
              </a:spcBef>
            </a:pPr>
            <a:r>
              <a:rPr b="0" spc="-114" dirty="0">
                <a:latin typeface="Bookman Old Style"/>
                <a:cs typeface="Bookman Old Style"/>
              </a:rPr>
              <a:t>Добавляем </a:t>
            </a:r>
            <a:r>
              <a:rPr b="0" spc="-170" dirty="0">
                <a:latin typeface="Bookman Old Style"/>
                <a:cs typeface="Bookman Old Style"/>
              </a:rPr>
              <a:t>тип </a:t>
            </a:r>
            <a:r>
              <a:rPr b="0" spc="-165" dirty="0">
                <a:latin typeface="Bookman Old Style"/>
                <a:cs typeface="Bookman Old Style"/>
              </a:rPr>
              <a:t>маркера</a:t>
            </a:r>
            <a:r>
              <a:rPr b="0" spc="-25" dirty="0">
                <a:latin typeface="Bookman Old Style"/>
                <a:cs typeface="Bookman Old Style"/>
              </a:rPr>
              <a:t> </a:t>
            </a:r>
            <a:r>
              <a:rPr b="0" spc="-50" dirty="0">
                <a:latin typeface="Bookman Old Style"/>
                <a:cs typeface="Bookman Old Style"/>
              </a:rPr>
              <a:t>(pch)</a:t>
            </a:r>
          </a:p>
        </p:txBody>
      </p:sp>
      <p:sp>
        <p:nvSpPr>
          <p:cNvPr id="3" name="object 3"/>
          <p:cNvSpPr txBox="1"/>
          <p:nvPr/>
        </p:nvSpPr>
        <p:spPr>
          <a:xfrm>
            <a:off x="322046" y="37672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0" dirty="0">
                <a:solidFill>
                  <a:srgbClr val="214987"/>
                </a:solidFill>
                <a:latin typeface="Times New Roman"/>
                <a:cs typeface="Times New Roman"/>
              </a:rPr>
              <a:t>as.numeric</a:t>
            </a:r>
            <a:r>
              <a:rPr sz="1100" spc="110" dirty="0">
                <a:latin typeface="Times New Roman"/>
                <a:cs typeface="Times New Roman"/>
              </a:rPr>
              <a:t>(sex.f) </a:t>
            </a:r>
            <a:r>
              <a:rPr sz="1100" i="1" spc="-105" dirty="0">
                <a:solidFill>
                  <a:srgbClr val="8E5902"/>
                </a:solidFill>
                <a:latin typeface="Book Antiqua"/>
                <a:cs typeface="Book Antiqua"/>
              </a:rPr>
              <a:t># </a:t>
            </a:r>
            <a:r>
              <a:rPr sz="1100" i="1" spc="-135" dirty="0">
                <a:solidFill>
                  <a:srgbClr val="8E5902"/>
                </a:solidFill>
                <a:latin typeface="Book Antiqua"/>
                <a:cs typeface="Book Antiqua"/>
              </a:rPr>
              <a:t>тип </a:t>
            </a:r>
            <a:r>
              <a:rPr sz="1100" i="1" spc="15" dirty="0">
                <a:solidFill>
                  <a:srgbClr val="8E5902"/>
                </a:solidFill>
                <a:latin typeface="Book Antiqua"/>
                <a:cs typeface="Book Antiqua"/>
              </a:rPr>
              <a:t>маркера </a:t>
            </a:r>
            <a:r>
              <a:rPr sz="1100" i="1" spc="5" dirty="0">
                <a:solidFill>
                  <a:srgbClr val="8E5902"/>
                </a:solidFill>
                <a:latin typeface="Book Antiqua"/>
                <a:cs typeface="Book Antiqua"/>
              </a:rPr>
              <a:t>должен </a:t>
            </a:r>
            <a:r>
              <a:rPr sz="1100" i="1" spc="-70" dirty="0">
                <a:solidFill>
                  <a:srgbClr val="8E5902"/>
                </a:solidFill>
                <a:latin typeface="Book Antiqua"/>
                <a:cs typeface="Book Antiqua"/>
              </a:rPr>
              <a:t>быть</a:t>
            </a:r>
            <a:r>
              <a:rPr sz="1100" i="1" spc="95" dirty="0">
                <a:solidFill>
                  <a:srgbClr val="8E5902"/>
                </a:solidFill>
                <a:latin typeface="Book Antiqua"/>
                <a:cs typeface="Book Antiqua"/>
              </a:rPr>
              <a:t> </a:t>
            </a:r>
            <a:r>
              <a:rPr sz="1100" i="1" spc="-10" dirty="0">
                <a:solidFill>
                  <a:srgbClr val="8E5902"/>
                </a:solidFill>
                <a:latin typeface="Book Antiqua"/>
                <a:cs typeface="Book Antiqua"/>
              </a:rPr>
              <a:t>числом</a:t>
            </a:r>
            <a:endParaRPr sz="1100">
              <a:latin typeface="Book Antiqua"/>
              <a:cs typeface="Book Antiqua"/>
            </a:endParaRPr>
          </a:p>
        </p:txBody>
      </p:sp>
      <p:sp>
        <p:nvSpPr>
          <p:cNvPr id="4" name="object 4"/>
          <p:cNvSpPr txBox="1"/>
          <p:nvPr/>
        </p:nvSpPr>
        <p:spPr>
          <a:xfrm>
            <a:off x="347294" y="739621"/>
            <a:ext cx="145796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 </a:t>
            </a:r>
            <a:r>
              <a:rPr sz="1100" spc="10" dirty="0">
                <a:latin typeface="Times New Roman"/>
                <a:cs typeface="Times New Roman"/>
              </a:rPr>
              <a:t>2 1 2 2 1 1</a:t>
            </a:r>
            <a:r>
              <a:rPr sz="1100" spc="-85" dirty="0">
                <a:latin typeface="Times New Roman"/>
                <a:cs typeface="Times New Roman"/>
              </a:rPr>
              <a:t> </a:t>
            </a:r>
            <a:r>
              <a:rPr sz="1100" spc="10" dirty="0">
                <a:latin typeface="Times New Roman"/>
                <a:cs typeface="Times New Roman"/>
              </a:rPr>
              <a:t>2</a:t>
            </a:r>
            <a:endParaRPr sz="1100">
              <a:latin typeface="Times New Roman"/>
              <a:cs typeface="Times New Roman"/>
            </a:endParaRPr>
          </a:p>
        </p:txBody>
      </p:sp>
      <p:sp>
        <p:nvSpPr>
          <p:cNvPr id="5" name="object 5"/>
          <p:cNvSpPr txBox="1"/>
          <p:nvPr/>
        </p:nvSpPr>
        <p:spPr>
          <a:xfrm>
            <a:off x="322046" y="1062939"/>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30" dirty="0">
                <a:solidFill>
                  <a:srgbClr val="214987"/>
                </a:solidFill>
                <a:latin typeface="Times New Roman"/>
                <a:cs typeface="Times New Roman"/>
              </a:rPr>
              <a:t>plot</a:t>
            </a:r>
            <a:r>
              <a:rPr sz="1100" spc="130" dirty="0">
                <a:latin typeface="Times New Roman"/>
                <a:cs typeface="Times New Roman"/>
              </a:rPr>
              <a:t>(height, </a:t>
            </a:r>
            <a:r>
              <a:rPr sz="1100" spc="90" dirty="0">
                <a:latin typeface="Times New Roman"/>
                <a:cs typeface="Times New Roman"/>
              </a:rPr>
              <a:t>weight,</a:t>
            </a:r>
            <a:r>
              <a:rPr sz="1100" spc="30" dirty="0">
                <a:latin typeface="Times New Roman"/>
                <a:cs typeface="Times New Roman"/>
              </a:rPr>
              <a:t> </a:t>
            </a:r>
            <a:r>
              <a:rPr sz="1100" spc="95" dirty="0">
                <a:solidFill>
                  <a:srgbClr val="214987"/>
                </a:solidFill>
                <a:latin typeface="Times New Roman"/>
                <a:cs typeface="Times New Roman"/>
              </a:rPr>
              <a:t>pch=as.numeric</a:t>
            </a:r>
            <a:r>
              <a:rPr sz="1100" spc="95" dirty="0">
                <a:latin typeface="Times New Roman"/>
                <a:cs typeface="Times New Roman"/>
              </a:rPr>
              <a:t>(sex.f))</a:t>
            </a:r>
            <a:endParaRPr sz="1100">
              <a:latin typeface="Times New Roman"/>
              <a:cs typeface="Times New Roman"/>
            </a:endParaRPr>
          </a:p>
        </p:txBody>
      </p:sp>
      <p:sp>
        <p:nvSpPr>
          <p:cNvPr id="6" name="object 6"/>
          <p:cNvSpPr/>
          <p:nvPr/>
        </p:nvSpPr>
        <p:spPr>
          <a:xfrm>
            <a:off x="2046750" y="2536998"/>
            <a:ext cx="39370" cy="34290"/>
          </a:xfrm>
          <a:custGeom>
            <a:avLst/>
            <a:gdLst/>
            <a:ahLst/>
            <a:cxnLst/>
            <a:rect l="l" t="t" r="r" b="b"/>
            <a:pathLst>
              <a:path w="39369" h="34289">
                <a:moveTo>
                  <a:pt x="19656" y="0"/>
                </a:moveTo>
                <a:lnTo>
                  <a:pt x="39312" y="34020"/>
                </a:lnTo>
                <a:lnTo>
                  <a:pt x="0" y="34020"/>
                </a:lnTo>
                <a:lnTo>
                  <a:pt x="19656" y="0"/>
                </a:lnTo>
              </a:path>
            </a:pathLst>
          </a:custGeom>
          <a:ln w="4050">
            <a:solidFill>
              <a:srgbClr val="000000"/>
            </a:solidFill>
          </a:ln>
        </p:spPr>
        <p:txBody>
          <a:bodyPr wrap="square" lIns="0" tIns="0" rIns="0" bIns="0" rtlCol="0"/>
          <a:lstStyle/>
          <a:p>
            <a:endParaRPr/>
          </a:p>
        </p:txBody>
      </p:sp>
      <p:sp>
        <p:nvSpPr>
          <p:cNvPr id="7" name="object 7"/>
          <p:cNvSpPr/>
          <p:nvPr/>
        </p:nvSpPr>
        <p:spPr>
          <a:xfrm>
            <a:off x="790377" y="2578578"/>
            <a:ext cx="29209" cy="29209"/>
          </a:xfrm>
          <a:custGeom>
            <a:avLst/>
            <a:gdLst/>
            <a:ahLst/>
            <a:cxnLst/>
            <a:rect l="l" t="t" r="r" b="b"/>
            <a:pathLst>
              <a:path w="29209" h="29210">
                <a:moveTo>
                  <a:pt x="0" y="14580"/>
                </a:moveTo>
                <a:lnTo>
                  <a:pt x="0" y="6534"/>
                </a:lnTo>
                <a:lnTo>
                  <a:pt x="6588" y="0"/>
                </a:lnTo>
                <a:lnTo>
                  <a:pt x="14580" y="0"/>
                </a:lnTo>
                <a:lnTo>
                  <a:pt x="22626" y="0"/>
                </a:lnTo>
                <a:lnTo>
                  <a:pt x="29160" y="6534"/>
                </a:lnTo>
                <a:lnTo>
                  <a:pt x="29160" y="14580"/>
                </a:lnTo>
                <a:lnTo>
                  <a:pt x="29160" y="22572"/>
                </a:lnTo>
                <a:lnTo>
                  <a:pt x="22626" y="29160"/>
                </a:lnTo>
                <a:lnTo>
                  <a:pt x="14580" y="29160"/>
                </a:lnTo>
                <a:lnTo>
                  <a:pt x="6588" y="29160"/>
                </a:lnTo>
                <a:lnTo>
                  <a:pt x="0" y="22572"/>
                </a:lnTo>
                <a:lnTo>
                  <a:pt x="0" y="14580"/>
                </a:lnTo>
              </a:path>
            </a:pathLst>
          </a:custGeom>
          <a:ln w="4050">
            <a:solidFill>
              <a:srgbClr val="000000"/>
            </a:solidFill>
          </a:ln>
        </p:spPr>
        <p:txBody>
          <a:bodyPr wrap="square" lIns="0" tIns="0" rIns="0" bIns="0" rtlCol="0"/>
          <a:lstStyle/>
          <a:p>
            <a:endParaRPr/>
          </a:p>
        </p:txBody>
      </p:sp>
      <p:sp>
        <p:nvSpPr>
          <p:cNvPr id="8" name="object 8"/>
          <p:cNvSpPr/>
          <p:nvPr/>
        </p:nvSpPr>
        <p:spPr>
          <a:xfrm>
            <a:off x="3518477" y="1734012"/>
            <a:ext cx="39370" cy="34290"/>
          </a:xfrm>
          <a:custGeom>
            <a:avLst/>
            <a:gdLst/>
            <a:ahLst/>
            <a:cxnLst/>
            <a:rect l="l" t="t" r="r" b="b"/>
            <a:pathLst>
              <a:path w="39370" h="34289">
                <a:moveTo>
                  <a:pt x="19602" y="0"/>
                </a:moveTo>
                <a:lnTo>
                  <a:pt x="39258" y="34020"/>
                </a:lnTo>
                <a:lnTo>
                  <a:pt x="0" y="34020"/>
                </a:lnTo>
                <a:lnTo>
                  <a:pt x="19602" y="0"/>
                </a:lnTo>
              </a:path>
            </a:pathLst>
          </a:custGeom>
          <a:ln w="4050">
            <a:solidFill>
              <a:srgbClr val="000000"/>
            </a:solidFill>
          </a:ln>
        </p:spPr>
        <p:txBody>
          <a:bodyPr wrap="square" lIns="0" tIns="0" rIns="0" bIns="0" rtlCol="0"/>
          <a:lstStyle/>
          <a:p>
            <a:endParaRPr/>
          </a:p>
        </p:txBody>
      </p:sp>
      <p:sp>
        <p:nvSpPr>
          <p:cNvPr id="9" name="object 9"/>
          <p:cNvSpPr/>
          <p:nvPr/>
        </p:nvSpPr>
        <p:spPr>
          <a:xfrm>
            <a:off x="3938924" y="1934731"/>
            <a:ext cx="39370" cy="34290"/>
          </a:xfrm>
          <a:custGeom>
            <a:avLst/>
            <a:gdLst/>
            <a:ahLst/>
            <a:cxnLst/>
            <a:rect l="l" t="t" r="r" b="b"/>
            <a:pathLst>
              <a:path w="39370" h="34289">
                <a:moveTo>
                  <a:pt x="19656" y="0"/>
                </a:moveTo>
                <a:lnTo>
                  <a:pt x="39312" y="34020"/>
                </a:lnTo>
                <a:lnTo>
                  <a:pt x="0" y="34020"/>
                </a:lnTo>
                <a:lnTo>
                  <a:pt x="19656" y="0"/>
                </a:lnTo>
              </a:path>
            </a:pathLst>
          </a:custGeom>
          <a:ln w="4050">
            <a:solidFill>
              <a:srgbClr val="000000"/>
            </a:solidFill>
          </a:ln>
        </p:spPr>
        <p:txBody>
          <a:bodyPr wrap="square" lIns="0" tIns="0" rIns="0" bIns="0" rtlCol="0"/>
          <a:lstStyle/>
          <a:p>
            <a:endParaRPr/>
          </a:p>
        </p:txBody>
      </p:sp>
      <p:sp>
        <p:nvSpPr>
          <p:cNvPr id="10" name="object 10"/>
          <p:cNvSpPr/>
          <p:nvPr/>
        </p:nvSpPr>
        <p:spPr>
          <a:xfrm>
            <a:off x="1105739" y="2879684"/>
            <a:ext cx="29209" cy="29209"/>
          </a:xfrm>
          <a:custGeom>
            <a:avLst/>
            <a:gdLst/>
            <a:ahLst/>
            <a:cxnLst/>
            <a:rect l="l" t="t" r="r" b="b"/>
            <a:pathLst>
              <a:path w="29209" h="29210">
                <a:moveTo>
                  <a:pt x="0" y="14580"/>
                </a:moveTo>
                <a:lnTo>
                  <a:pt x="0" y="6588"/>
                </a:lnTo>
                <a:lnTo>
                  <a:pt x="6588" y="0"/>
                </a:lnTo>
                <a:lnTo>
                  <a:pt x="14580" y="0"/>
                </a:lnTo>
                <a:lnTo>
                  <a:pt x="22626" y="0"/>
                </a:lnTo>
                <a:lnTo>
                  <a:pt x="29160" y="6588"/>
                </a:lnTo>
                <a:lnTo>
                  <a:pt x="29160" y="14580"/>
                </a:lnTo>
                <a:lnTo>
                  <a:pt x="29160" y="22626"/>
                </a:lnTo>
                <a:lnTo>
                  <a:pt x="22626" y="29160"/>
                </a:lnTo>
                <a:lnTo>
                  <a:pt x="14580" y="29160"/>
                </a:lnTo>
                <a:lnTo>
                  <a:pt x="6588" y="29160"/>
                </a:lnTo>
                <a:lnTo>
                  <a:pt x="0" y="22626"/>
                </a:lnTo>
                <a:lnTo>
                  <a:pt x="0" y="14580"/>
                </a:lnTo>
              </a:path>
            </a:pathLst>
          </a:custGeom>
          <a:ln w="4050">
            <a:solidFill>
              <a:srgbClr val="000000"/>
            </a:solidFill>
          </a:ln>
        </p:spPr>
        <p:txBody>
          <a:bodyPr wrap="square" lIns="0" tIns="0" rIns="0" bIns="0" rtlCol="0"/>
          <a:lstStyle/>
          <a:p>
            <a:endParaRPr/>
          </a:p>
        </p:txBody>
      </p:sp>
      <p:sp>
        <p:nvSpPr>
          <p:cNvPr id="11" name="object 11"/>
          <p:cNvSpPr/>
          <p:nvPr/>
        </p:nvSpPr>
        <p:spPr>
          <a:xfrm>
            <a:off x="1421102" y="2110125"/>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12" name="object 12"/>
          <p:cNvSpPr/>
          <p:nvPr/>
        </p:nvSpPr>
        <p:spPr>
          <a:xfrm>
            <a:off x="2046750" y="2436665"/>
            <a:ext cx="39370" cy="34290"/>
          </a:xfrm>
          <a:custGeom>
            <a:avLst/>
            <a:gdLst/>
            <a:ahLst/>
            <a:cxnLst/>
            <a:rect l="l" t="t" r="r" b="b"/>
            <a:pathLst>
              <a:path w="39369" h="34289">
                <a:moveTo>
                  <a:pt x="19656" y="0"/>
                </a:moveTo>
                <a:lnTo>
                  <a:pt x="39312" y="33966"/>
                </a:lnTo>
                <a:lnTo>
                  <a:pt x="0" y="33966"/>
                </a:lnTo>
                <a:lnTo>
                  <a:pt x="19656" y="0"/>
                </a:lnTo>
              </a:path>
            </a:pathLst>
          </a:custGeom>
          <a:ln w="4050">
            <a:solidFill>
              <a:srgbClr val="000000"/>
            </a:solidFill>
          </a:ln>
        </p:spPr>
        <p:txBody>
          <a:bodyPr wrap="square" lIns="0" tIns="0" rIns="0" bIns="0" rtlCol="0"/>
          <a:lstStyle/>
          <a:p>
            <a:endParaRPr/>
          </a:p>
        </p:txBody>
      </p:sp>
      <p:sp>
        <p:nvSpPr>
          <p:cNvPr id="13" name="object 13"/>
          <p:cNvSpPr/>
          <p:nvPr/>
        </p:nvSpPr>
        <p:spPr>
          <a:xfrm>
            <a:off x="1120319" y="2939787"/>
            <a:ext cx="2628265" cy="0"/>
          </a:xfrm>
          <a:custGeom>
            <a:avLst/>
            <a:gdLst/>
            <a:ahLst/>
            <a:cxnLst/>
            <a:rect l="l" t="t" r="r" b="b"/>
            <a:pathLst>
              <a:path w="2628265">
                <a:moveTo>
                  <a:pt x="0" y="0"/>
                </a:moveTo>
                <a:lnTo>
                  <a:pt x="2628037" y="0"/>
                </a:lnTo>
              </a:path>
            </a:pathLst>
          </a:custGeom>
          <a:ln w="4050">
            <a:solidFill>
              <a:srgbClr val="000000"/>
            </a:solidFill>
          </a:ln>
        </p:spPr>
        <p:txBody>
          <a:bodyPr wrap="square" lIns="0" tIns="0" rIns="0" bIns="0" rtlCol="0"/>
          <a:lstStyle/>
          <a:p>
            <a:endParaRPr/>
          </a:p>
        </p:txBody>
      </p:sp>
      <p:sp>
        <p:nvSpPr>
          <p:cNvPr id="14" name="object 14"/>
          <p:cNvSpPr/>
          <p:nvPr/>
        </p:nvSpPr>
        <p:spPr>
          <a:xfrm>
            <a:off x="1120319" y="2939787"/>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5" name="object 15"/>
          <p:cNvSpPr/>
          <p:nvPr/>
        </p:nvSpPr>
        <p:spPr>
          <a:xfrm>
            <a:off x="1645905" y="2939787"/>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6" name="object 16"/>
          <p:cNvSpPr/>
          <p:nvPr/>
        </p:nvSpPr>
        <p:spPr>
          <a:xfrm>
            <a:off x="2171545" y="2939787"/>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7" name="object 17"/>
          <p:cNvSpPr/>
          <p:nvPr/>
        </p:nvSpPr>
        <p:spPr>
          <a:xfrm>
            <a:off x="2697131" y="2939787"/>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8" name="object 18"/>
          <p:cNvSpPr/>
          <p:nvPr/>
        </p:nvSpPr>
        <p:spPr>
          <a:xfrm>
            <a:off x="3222717" y="2939787"/>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19" name="object 19"/>
          <p:cNvSpPr/>
          <p:nvPr/>
        </p:nvSpPr>
        <p:spPr>
          <a:xfrm>
            <a:off x="3748357" y="2939787"/>
            <a:ext cx="0" cy="39370"/>
          </a:xfrm>
          <a:custGeom>
            <a:avLst/>
            <a:gdLst/>
            <a:ahLst/>
            <a:cxnLst/>
            <a:rect l="l" t="t" r="r" b="b"/>
            <a:pathLst>
              <a:path h="39369">
                <a:moveTo>
                  <a:pt x="0" y="0"/>
                </a:moveTo>
                <a:lnTo>
                  <a:pt x="0" y="38880"/>
                </a:lnTo>
              </a:path>
            </a:pathLst>
          </a:custGeom>
          <a:ln w="4050">
            <a:solidFill>
              <a:srgbClr val="000000"/>
            </a:solidFill>
          </a:ln>
        </p:spPr>
        <p:txBody>
          <a:bodyPr wrap="square" lIns="0" tIns="0" rIns="0" bIns="0" rtlCol="0"/>
          <a:lstStyle/>
          <a:p>
            <a:endParaRPr/>
          </a:p>
        </p:txBody>
      </p:sp>
      <p:sp>
        <p:nvSpPr>
          <p:cNvPr id="20" name="object 20"/>
          <p:cNvSpPr txBox="1"/>
          <p:nvPr/>
        </p:nvSpPr>
        <p:spPr>
          <a:xfrm>
            <a:off x="1053565" y="300225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165</a:t>
            </a:r>
            <a:endParaRPr sz="500">
              <a:latin typeface="Arial"/>
              <a:cs typeface="Arial"/>
            </a:endParaRPr>
          </a:p>
        </p:txBody>
      </p:sp>
      <p:sp>
        <p:nvSpPr>
          <p:cNvPr id="21" name="object 21"/>
          <p:cNvSpPr txBox="1"/>
          <p:nvPr/>
        </p:nvSpPr>
        <p:spPr>
          <a:xfrm>
            <a:off x="1579205" y="300225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170</a:t>
            </a:r>
            <a:endParaRPr sz="500">
              <a:latin typeface="Arial"/>
              <a:cs typeface="Arial"/>
            </a:endParaRPr>
          </a:p>
        </p:txBody>
      </p:sp>
      <p:sp>
        <p:nvSpPr>
          <p:cNvPr id="22" name="object 22"/>
          <p:cNvSpPr txBox="1"/>
          <p:nvPr/>
        </p:nvSpPr>
        <p:spPr>
          <a:xfrm>
            <a:off x="2104791" y="300225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175</a:t>
            </a:r>
            <a:endParaRPr sz="500">
              <a:latin typeface="Arial"/>
              <a:cs typeface="Arial"/>
            </a:endParaRPr>
          </a:p>
        </p:txBody>
      </p:sp>
      <p:sp>
        <p:nvSpPr>
          <p:cNvPr id="23" name="object 23"/>
          <p:cNvSpPr txBox="1"/>
          <p:nvPr/>
        </p:nvSpPr>
        <p:spPr>
          <a:xfrm>
            <a:off x="2630377" y="300225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180</a:t>
            </a:r>
            <a:endParaRPr sz="500">
              <a:latin typeface="Arial"/>
              <a:cs typeface="Arial"/>
            </a:endParaRPr>
          </a:p>
        </p:txBody>
      </p:sp>
      <p:sp>
        <p:nvSpPr>
          <p:cNvPr id="24" name="object 24"/>
          <p:cNvSpPr txBox="1"/>
          <p:nvPr/>
        </p:nvSpPr>
        <p:spPr>
          <a:xfrm>
            <a:off x="3156017" y="300225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185</a:t>
            </a:r>
            <a:endParaRPr sz="500">
              <a:latin typeface="Arial"/>
              <a:cs typeface="Arial"/>
            </a:endParaRPr>
          </a:p>
        </p:txBody>
      </p:sp>
      <p:sp>
        <p:nvSpPr>
          <p:cNvPr id="25" name="object 25"/>
          <p:cNvSpPr txBox="1"/>
          <p:nvPr/>
        </p:nvSpPr>
        <p:spPr>
          <a:xfrm>
            <a:off x="3681602" y="300225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190</a:t>
            </a:r>
            <a:endParaRPr sz="500">
              <a:latin typeface="Arial"/>
              <a:cs typeface="Arial"/>
            </a:endParaRPr>
          </a:p>
        </p:txBody>
      </p:sp>
      <p:sp>
        <p:nvSpPr>
          <p:cNvPr id="26" name="object 26"/>
          <p:cNvSpPr/>
          <p:nvPr/>
        </p:nvSpPr>
        <p:spPr>
          <a:xfrm>
            <a:off x="678812" y="1857025"/>
            <a:ext cx="0" cy="1003935"/>
          </a:xfrm>
          <a:custGeom>
            <a:avLst/>
            <a:gdLst/>
            <a:ahLst/>
            <a:cxnLst/>
            <a:rect l="l" t="t" r="r" b="b"/>
            <a:pathLst>
              <a:path h="1003935">
                <a:moveTo>
                  <a:pt x="0" y="1003813"/>
                </a:moveTo>
                <a:lnTo>
                  <a:pt x="0" y="0"/>
                </a:lnTo>
              </a:path>
            </a:pathLst>
          </a:custGeom>
          <a:ln w="4050">
            <a:solidFill>
              <a:srgbClr val="000000"/>
            </a:solidFill>
          </a:ln>
        </p:spPr>
        <p:txBody>
          <a:bodyPr wrap="square" lIns="0" tIns="0" rIns="0" bIns="0" rtlCol="0"/>
          <a:lstStyle/>
          <a:p>
            <a:endParaRPr/>
          </a:p>
        </p:txBody>
      </p:sp>
      <p:sp>
        <p:nvSpPr>
          <p:cNvPr id="27" name="object 27"/>
          <p:cNvSpPr/>
          <p:nvPr/>
        </p:nvSpPr>
        <p:spPr>
          <a:xfrm>
            <a:off x="639932" y="2860838"/>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8" name="object 28"/>
          <p:cNvSpPr/>
          <p:nvPr/>
        </p:nvSpPr>
        <p:spPr>
          <a:xfrm>
            <a:off x="639932" y="2693545"/>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9" name="object 29"/>
          <p:cNvSpPr/>
          <p:nvPr/>
        </p:nvSpPr>
        <p:spPr>
          <a:xfrm>
            <a:off x="639932" y="2526252"/>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0" name="object 30"/>
          <p:cNvSpPr/>
          <p:nvPr/>
        </p:nvSpPr>
        <p:spPr>
          <a:xfrm>
            <a:off x="639932" y="2358959"/>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1" name="object 31"/>
          <p:cNvSpPr/>
          <p:nvPr/>
        </p:nvSpPr>
        <p:spPr>
          <a:xfrm>
            <a:off x="639932" y="2191665"/>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2" name="object 32"/>
          <p:cNvSpPr/>
          <p:nvPr/>
        </p:nvSpPr>
        <p:spPr>
          <a:xfrm>
            <a:off x="639932" y="2024372"/>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3" name="object 33"/>
          <p:cNvSpPr/>
          <p:nvPr/>
        </p:nvSpPr>
        <p:spPr>
          <a:xfrm>
            <a:off x="639932" y="1857025"/>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4" name="object 34"/>
          <p:cNvSpPr txBox="1"/>
          <p:nvPr/>
        </p:nvSpPr>
        <p:spPr>
          <a:xfrm>
            <a:off x="514137" y="1808319"/>
            <a:ext cx="97790" cy="1101725"/>
          </a:xfrm>
          <a:prstGeom prst="rect">
            <a:avLst/>
          </a:prstGeom>
        </p:spPr>
        <p:txBody>
          <a:bodyPr vert="vert270" wrap="square" lIns="0" tIns="7620" rIns="0" bIns="0" rtlCol="0">
            <a:spAutoFit/>
          </a:bodyPr>
          <a:lstStyle/>
          <a:p>
            <a:pPr marL="12700">
              <a:lnSpc>
                <a:spcPct val="100000"/>
              </a:lnSpc>
              <a:spcBef>
                <a:spcPts val="60"/>
              </a:spcBef>
            </a:pPr>
            <a:r>
              <a:rPr sz="500" spc="5" dirty="0">
                <a:latin typeface="Arial"/>
                <a:cs typeface="Arial"/>
              </a:rPr>
              <a:t>60</a:t>
            </a:r>
            <a:r>
              <a:rPr sz="500" spc="20" dirty="0">
                <a:latin typeface="Arial"/>
                <a:cs typeface="Arial"/>
              </a:rPr>
              <a:t> </a:t>
            </a:r>
            <a:r>
              <a:rPr sz="500" spc="5" dirty="0">
                <a:latin typeface="Arial"/>
                <a:cs typeface="Arial"/>
              </a:rPr>
              <a:t>65</a:t>
            </a:r>
            <a:r>
              <a:rPr sz="500" spc="20" dirty="0">
                <a:latin typeface="Arial"/>
                <a:cs typeface="Arial"/>
              </a:rPr>
              <a:t> </a:t>
            </a:r>
            <a:r>
              <a:rPr sz="500" spc="5" dirty="0">
                <a:latin typeface="Arial"/>
                <a:cs typeface="Arial"/>
              </a:rPr>
              <a:t>70</a:t>
            </a:r>
            <a:r>
              <a:rPr sz="500" spc="20" dirty="0">
                <a:latin typeface="Arial"/>
                <a:cs typeface="Arial"/>
              </a:rPr>
              <a:t> </a:t>
            </a:r>
            <a:r>
              <a:rPr sz="500" spc="5" dirty="0">
                <a:latin typeface="Arial"/>
                <a:cs typeface="Arial"/>
              </a:rPr>
              <a:t>75</a:t>
            </a:r>
            <a:r>
              <a:rPr sz="500" spc="20" dirty="0">
                <a:latin typeface="Arial"/>
                <a:cs typeface="Arial"/>
              </a:rPr>
              <a:t> </a:t>
            </a:r>
            <a:r>
              <a:rPr sz="500" spc="5" dirty="0">
                <a:latin typeface="Arial"/>
                <a:cs typeface="Arial"/>
              </a:rPr>
              <a:t>80</a:t>
            </a:r>
            <a:r>
              <a:rPr sz="500" spc="20" dirty="0">
                <a:latin typeface="Arial"/>
                <a:cs typeface="Arial"/>
              </a:rPr>
              <a:t> </a:t>
            </a:r>
            <a:r>
              <a:rPr sz="500" spc="5" dirty="0">
                <a:latin typeface="Arial"/>
                <a:cs typeface="Arial"/>
              </a:rPr>
              <a:t>85</a:t>
            </a:r>
            <a:r>
              <a:rPr sz="500" spc="20" dirty="0">
                <a:latin typeface="Arial"/>
                <a:cs typeface="Arial"/>
              </a:rPr>
              <a:t> </a:t>
            </a:r>
            <a:r>
              <a:rPr sz="500" spc="5" dirty="0">
                <a:latin typeface="Arial"/>
                <a:cs typeface="Arial"/>
              </a:rPr>
              <a:t>90</a:t>
            </a:r>
            <a:endParaRPr sz="500">
              <a:latin typeface="Arial"/>
              <a:cs typeface="Arial"/>
            </a:endParaRPr>
          </a:p>
        </p:txBody>
      </p:sp>
      <p:sp>
        <p:nvSpPr>
          <p:cNvPr id="35" name="object 35"/>
          <p:cNvSpPr/>
          <p:nvPr/>
        </p:nvSpPr>
        <p:spPr>
          <a:xfrm>
            <a:off x="678812" y="1711170"/>
            <a:ext cx="3406140" cy="1228725"/>
          </a:xfrm>
          <a:custGeom>
            <a:avLst/>
            <a:gdLst/>
            <a:ahLst/>
            <a:cxnLst/>
            <a:rect l="l" t="t" r="r" b="b"/>
            <a:pathLst>
              <a:path w="3406140" h="1228725">
                <a:moveTo>
                  <a:pt x="0" y="1228617"/>
                </a:moveTo>
                <a:lnTo>
                  <a:pt x="3405913" y="1228617"/>
                </a:lnTo>
                <a:lnTo>
                  <a:pt x="3405913" y="0"/>
                </a:lnTo>
                <a:lnTo>
                  <a:pt x="0" y="0"/>
                </a:lnTo>
                <a:lnTo>
                  <a:pt x="0" y="1228617"/>
                </a:lnTo>
              </a:path>
            </a:pathLst>
          </a:custGeom>
          <a:ln w="4050">
            <a:solidFill>
              <a:srgbClr val="000000"/>
            </a:solidFill>
          </a:ln>
        </p:spPr>
        <p:txBody>
          <a:bodyPr wrap="square" lIns="0" tIns="0" rIns="0" bIns="0" rtlCol="0"/>
          <a:lstStyle/>
          <a:p>
            <a:endParaRPr/>
          </a:p>
        </p:txBody>
      </p:sp>
      <p:sp>
        <p:nvSpPr>
          <p:cNvPr id="36" name="object 36"/>
          <p:cNvSpPr txBox="1"/>
          <p:nvPr/>
        </p:nvSpPr>
        <p:spPr>
          <a:xfrm>
            <a:off x="2280832" y="3157777"/>
            <a:ext cx="202565" cy="103505"/>
          </a:xfrm>
          <a:prstGeom prst="rect">
            <a:avLst/>
          </a:prstGeom>
        </p:spPr>
        <p:txBody>
          <a:bodyPr vert="horz" wrap="square" lIns="0" tIns="13970" rIns="0" bIns="0" rtlCol="0">
            <a:spAutoFit/>
          </a:bodyPr>
          <a:lstStyle/>
          <a:p>
            <a:pPr marL="12700">
              <a:lnSpc>
                <a:spcPct val="100000"/>
              </a:lnSpc>
              <a:spcBef>
                <a:spcPts val="110"/>
              </a:spcBef>
            </a:pPr>
            <a:r>
              <a:rPr sz="500" dirty="0">
                <a:latin typeface="Arial"/>
                <a:cs typeface="Arial"/>
              </a:rPr>
              <a:t>height</a:t>
            </a:r>
            <a:endParaRPr sz="500">
              <a:latin typeface="Arial"/>
              <a:cs typeface="Arial"/>
            </a:endParaRPr>
          </a:p>
        </p:txBody>
      </p:sp>
      <p:sp>
        <p:nvSpPr>
          <p:cNvPr id="37" name="object 37"/>
          <p:cNvSpPr txBox="1"/>
          <p:nvPr/>
        </p:nvSpPr>
        <p:spPr>
          <a:xfrm>
            <a:off x="358616" y="2219425"/>
            <a:ext cx="97790" cy="212090"/>
          </a:xfrm>
          <a:prstGeom prst="rect">
            <a:avLst/>
          </a:prstGeom>
        </p:spPr>
        <p:txBody>
          <a:bodyPr vert="vert270" wrap="square" lIns="0" tIns="7620" rIns="0" bIns="0" rtlCol="0">
            <a:spAutoFit/>
          </a:bodyPr>
          <a:lstStyle/>
          <a:p>
            <a:pPr marL="12700">
              <a:lnSpc>
                <a:spcPct val="100000"/>
              </a:lnSpc>
              <a:spcBef>
                <a:spcPts val="60"/>
              </a:spcBef>
            </a:pPr>
            <a:r>
              <a:rPr sz="500" spc="-10" dirty="0">
                <a:latin typeface="Arial"/>
                <a:cs typeface="Arial"/>
              </a:rPr>
              <a:t>w</a:t>
            </a:r>
            <a:r>
              <a:rPr sz="500" dirty="0">
                <a:latin typeface="Arial"/>
                <a:cs typeface="Arial"/>
              </a:rPr>
              <a:t>eight</a:t>
            </a:r>
            <a:endParaRPr sz="500">
              <a:latin typeface="Arial"/>
              <a:cs typeface="Arial"/>
            </a:endParaRPr>
          </a:p>
        </p:txBody>
      </p:sp>
      <p:sp>
        <p:nvSpPr>
          <p:cNvPr id="38" name="object 38"/>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10</a:t>
            </a:r>
            <a:endParaRPr sz="1100">
              <a:latin typeface="Calibri"/>
              <a:cs typeface="Calibri"/>
            </a:endParaRPr>
          </a:p>
        </p:txBody>
      </p:sp>
    </p:spTree>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652905" cy="244475"/>
          </a:xfrm>
          <a:prstGeom prst="rect">
            <a:avLst/>
          </a:prstGeom>
        </p:spPr>
        <p:txBody>
          <a:bodyPr vert="horz" wrap="square" lIns="0" tIns="17145" rIns="0" bIns="0" rtlCol="0">
            <a:spAutoFit/>
          </a:bodyPr>
          <a:lstStyle/>
          <a:p>
            <a:pPr marL="12700">
              <a:lnSpc>
                <a:spcPct val="100000"/>
              </a:lnSpc>
              <a:spcBef>
                <a:spcPts val="135"/>
              </a:spcBef>
            </a:pPr>
            <a:r>
              <a:rPr b="0" spc="-114" dirty="0">
                <a:latin typeface="Bookman Old Style"/>
                <a:cs typeface="Bookman Old Style"/>
              </a:rPr>
              <a:t>Добавляем </a:t>
            </a:r>
            <a:r>
              <a:rPr b="0" spc="-155" dirty="0">
                <a:latin typeface="Bookman Old Style"/>
                <a:cs typeface="Bookman Old Style"/>
              </a:rPr>
              <a:t>цвет</a:t>
            </a:r>
            <a:r>
              <a:rPr b="0" spc="65" dirty="0">
                <a:latin typeface="Bookman Old Style"/>
                <a:cs typeface="Bookman Old Style"/>
              </a:rPr>
              <a:t> </a:t>
            </a:r>
            <a:r>
              <a:rPr b="0" spc="-25" dirty="0">
                <a:latin typeface="Bookman Old Style"/>
                <a:cs typeface="Bookman Old Style"/>
              </a:rPr>
              <a:t>(col)</a:t>
            </a:r>
          </a:p>
        </p:txBody>
      </p:sp>
      <p:sp>
        <p:nvSpPr>
          <p:cNvPr id="3" name="object 3"/>
          <p:cNvSpPr txBox="1"/>
          <p:nvPr/>
        </p:nvSpPr>
        <p:spPr>
          <a:xfrm>
            <a:off x="322046" y="376720"/>
            <a:ext cx="3964304" cy="356235"/>
          </a:xfrm>
          <a:prstGeom prst="rect">
            <a:avLst/>
          </a:prstGeom>
          <a:solidFill>
            <a:srgbClr val="F8F8F8"/>
          </a:solidFill>
        </p:spPr>
        <p:txBody>
          <a:bodyPr vert="horz" wrap="square" lIns="0" tIns="0" rIns="0" bIns="0" rtlCol="0">
            <a:spAutoFit/>
          </a:bodyPr>
          <a:lstStyle/>
          <a:p>
            <a:pPr marL="37465">
              <a:lnSpc>
                <a:spcPts val="1275"/>
              </a:lnSpc>
            </a:pPr>
            <a:r>
              <a:rPr sz="1100" spc="130" dirty="0">
                <a:solidFill>
                  <a:srgbClr val="214987"/>
                </a:solidFill>
                <a:latin typeface="Times New Roman"/>
                <a:cs typeface="Times New Roman"/>
              </a:rPr>
              <a:t>plot</a:t>
            </a:r>
            <a:r>
              <a:rPr sz="1100" spc="130" dirty="0">
                <a:latin typeface="Times New Roman"/>
                <a:cs typeface="Times New Roman"/>
              </a:rPr>
              <a:t>(height, </a:t>
            </a:r>
            <a:r>
              <a:rPr sz="1100" spc="90" dirty="0">
                <a:latin typeface="Times New Roman"/>
                <a:cs typeface="Times New Roman"/>
              </a:rPr>
              <a:t>weight,</a:t>
            </a:r>
            <a:r>
              <a:rPr sz="1100" spc="45" dirty="0">
                <a:latin typeface="Times New Roman"/>
                <a:cs typeface="Times New Roman"/>
              </a:rPr>
              <a:t> </a:t>
            </a:r>
            <a:r>
              <a:rPr sz="1100" spc="95" dirty="0">
                <a:solidFill>
                  <a:srgbClr val="214987"/>
                </a:solidFill>
                <a:latin typeface="Times New Roman"/>
                <a:cs typeface="Times New Roman"/>
              </a:rPr>
              <a:t>pch=as.numeric</a:t>
            </a:r>
            <a:r>
              <a:rPr sz="1100" spc="95" dirty="0">
                <a:latin typeface="Times New Roman"/>
                <a:cs typeface="Times New Roman"/>
              </a:rPr>
              <a:t>(sex.f),</a:t>
            </a:r>
            <a:endParaRPr sz="1100">
              <a:latin typeface="Times New Roman"/>
              <a:cs typeface="Times New Roman"/>
            </a:endParaRPr>
          </a:p>
          <a:p>
            <a:pPr marL="395605">
              <a:lnSpc>
                <a:spcPct val="100000"/>
              </a:lnSpc>
              <a:spcBef>
                <a:spcPts val="35"/>
              </a:spcBef>
            </a:pPr>
            <a:r>
              <a:rPr sz="1100" spc="105" dirty="0">
                <a:solidFill>
                  <a:srgbClr val="214987"/>
                </a:solidFill>
                <a:latin typeface="Times New Roman"/>
                <a:cs typeface="Times New Roman"/>
              </a:rPr>
              <a:t>col=as.numeric</a:t>
            </a:r>
            <a:r>
              <a:rPr sz="1100" spc="105" dirty="0">
                <a:latin typeface="Times New Roman"/>
                <a:cs typeface="Times New Roman"/>
              </a:rPr>
              <a:t>(sex.f))</a:t>
            </a:r>
            <a:endParaRPr sz="1100">
              <a:latin typeface="Times New Roman"/>
              <a:cs typeface="Times New Roman"/>
            </a:endParaRPr>
          </a:p>
        </p:txBody>
      </p:sp>
      <p:sp>
        <p:nvSpPr>
          <p:cNvPr id="4" name="object 4"/>
          <p:cNvSpPr/>
          <p:nvPr/>
        </p:nvSpPr>
        <p:spPr>
          <a:xfrm>
            <a:off x="1949242" y="2443424"/>
            <a:ext cx="37465" cy="32384"/>
          </a:xfrm>
          <a:custGeom>
            <a:avLst/>
            <a:gdLst/>
            <a:ahLst/>
            <a:cxnLst/>
            <a:rect l="l" t="t" r="r" b="b"/>
            <a:pathLst>
              <a:path w="37464" h="32385">
                <a:moveTo>
                  <a:pt x="18519" y="0"/>
                </a:moveTo>
                <a:lnTo>
                  <a:pt x="37039" y="32053"/>
                </a:lnTo>
                <a:lnTo>
                  <a:pt x="0" y="32053"/>
                </a:lnTo>
                <a:lnTo>
                  <a:pt x="18519" y="0"/>
                </a:lnTo>
              </a:path>
            </a:pathLst>
          </a:custGeom>
          <a:ln w="3815">
            <a:solidFill>
              <a:srgbClr val="FF0000"/>
            </a:solidFill>
          </a:ln>
        </p:spPr>
        <p:txBody>
          <a:bodyPr wrap="square" lIns="0" tIns="0" rIns="0" bIns="0" rtlCol="0"/>
          <a:lstStyle/>
          <a:p>
            <a:endParaRPr/>
          </a:p>
        </p:txBody>
      </p:sp>
      <p:sp>
        <p:nvSpPr>
          <p:cNvPr id="5" name="object 5"/>
          <p:cNvSpPr/>
          <p:nvPr/>
        </p:nvSpPr>
        <p:spPr>
          <a:xfrm>
            <a:off x="765497" y="2502545"/>
            <a:ext cx="27940" cy="27940"/>
          </a:xfrm>
          <a:custGeom>
            <a:avLst/>
            <a:gdLst/>
            <a:ahLst/>
            <a:cxnLst/>
            <a:rect l="l" t="t" r="r" b="b"/>
            <a:pathLst>
              <a:path w="27940" h="27939">
                <a:moveTo>
                  <a:pt x="0" y="13737"/>
                </a:moveTo>
                <a:lnTo>
                  <a:pt x="0" y="6207"/>
                </a:lnTo>
                <a:lnTo>
                  <a:pt x="6207" y="0"/>
                </a:lnTo>
                <a:lnTo>
                  <a:pt x="13737" y="0"/>
                </a:lnTo>
                <a:lnTo>
                  <a:pt x="21318" y="0"/>
                </a:lnTo>
                <a:lnTo>
                  <a:pt x="27474" y="6207"/>
                </a:lnTo>
                <a:lnTo>
                  <a:pt x="27474" y="13737"/>
                </a:lnTo>
                <a:lnTo>
                  <a:pt x="27474" y="21318"/>
                </a:lnTo>
                <a:lnTo>
                  <a:pt x="21318" y="27474"/>
                </a:lnTo>
                <a:lnTo>
                  <a:pt x="13737" y="27474"/>
                </a:lnTo>
                <a:lnTo>
                  <a:pt x="6207" y="27474"/>
                </a:lnTo>
                <a:lnTo>
                  <a:pt x="0" y="21318"/>
                </a:lnTo>
                <a:lnTo>
                  <a:pt x="0" y="13737"/>
                </a:lnTo>
              </a:path>
            </a:pathLst>
          </a:custGeom>
          <a:ln w="3815">
            <a:solidFill>
              <a:srgbClr val="000000"/>
            </a:solidFill>
          </a:ln>
        </p:spPr>
        <p:txBody>
          <a:bodyPr wrap="square" lIns="0" tIns="0" rIns="0" bIns="0" rtlCol="0"/>
          <a:lstStyle/>
          <a:p>
            <a:endParaRPr/>
          </a:p>
        </p:txBody>
      </p:sp>
      <p:sp>
        <p:nvSpPr>
          <p:cNvPr id="6" name="object 6"/>
          <p:cNvSpPr/>
          <p:nvPr/>
        </p:nvSpPr>
        <p:spPr>
          <a:xfrm>
            <a:off x="3335891" y="1207986"/>
            <a:ext cx="37465" cy="32384"/>
          </a:xfrm>
          <a:custGeom>
            <a:avLst/>
            <a:gdLst/>
            <a:ahLst/>
            <a:cxnLst/>
            <a:rect l="l" t="t" r="r" b="b"/>
            <a:pathLst>
              <a:path w="37464" h="32384">
                <a:moveTo>
                  <a:pt x="18468" y="0"/>
                </a:moveTo>
                <a:lnTo>
                  <a:pt x="36988" y="32053"/>
                </a:lnTo>
                <a:lnTo>
                  <a:pt x="0" y="32053"/>
                </a:lnTo>
                <a:lnTo>
                  <a:pt x="18468" y="0"/>
                </a:lnTo>
              </a:path>
            </a:pathLst>
          </a:custGeom>
          <a:ln w="3815">
            <a:solidFill>
              <a:srgbClr val="FF0000"/>
            </a:solidFill>
          </a:ln>
        </p:spPr>
        <p:txBody>
          <a:bodyPr wrap="square" lIns="0" tIns="0" rIns="0" bIns="0" rtlCol="0"/>
          <a:lstStyle/>
          <a:p>
            <a:endParaRPr/>
          </a:p>
        </p:txBody>
      </p:sp>
      <p:sp>
        <p:nvSpPr>
          <p:cNvPr id="7" name="object 7"/>
          <p:cNvSpPr/>
          <p:nvPr/>
        </p:nvSpPr>
        <p:spPr>
          <a:xfrm>
            <a:off x="3732033" y="1516871"/>
            <a:ext cx="37465" cy="32384"/>
          </a:xfrm>
          <a:custGeom>
            <a:avLst/>
            <a:gdLst/>
            <a:ahLst/>
            <a:cxnLst/>
            <a:rect l="l" t="t" r="r" b="b"/>
            <a:pathLst>
              <a:path w="37464" h="32384">
                <a:moveTo>
                  <a:pt x="18519" y="0"/>
                </a:moveTo>
                <a:lnTo>
                  <a:pt x="37039" y="32053"/>
                </a:lnTo>
                <a:lnTo>
                  <a:pt x="0" y="32053"/>
                </a:lnTo>
                <a:lnTo>
                  <a:pt x="18519" y="0"/>
                </a:lnTo>
              </a:path>
            </a:pathLst>
          </a:custGeom>
          <a:ln w="3815">
            <a:solidFill>
              <a:srgbClr val="FF0000"/>
            </a:solidFill>
          </a:ln>
        </p:spPr>
        <p:txBody>
          <a:bodyPr wrap="square" lIns="0" tIns="0" rIns="0" bIns="0" rtlCol="0"/>
          <a:lstStyle/>
          <a:p>
            <a:endParaRPr/>
          </a:p>
        </p:txBody>
      </p:sp>
      <p:sp>
        <p:nvSpPr>
          <p:cNvPr id="8" name="object 8"/>
          <p:cNvSpPr/>
          <p:nvPr/>
        </p:nvSpPr>
        <p:spPr>
          <a:xfrm>
            <a:off x="1062629" y="2965847"/>
            <a:ext cx="27940" cy="27940"/>
          </a:xfrm>
          <a:custGeom>
            <a:avLst/>
            <a:gdLst/>
            <a:ahLst/>
            <a:cxnLst/>
            <a:rect l="l" t="t" r="r" b="b"/>
            <a:pathLst>
              <a:path w="27940" h="27939">
                <a:moveTo>
                  <a:pt x="0" y="13737"/>
                </a:moveTo>
                <a:lnTo>
                  <a:pt x="0" y="6207"/>
                </a:lnTo>
                <a:lnTo>
                  <a:pt x="6207" y="0"/>
                </a:lnTo>
                <a:lnTo>
                  <a:pt x="13737" y="0"/>
                </a:lnTo>
                <a:lnTo>
                  <a:pt x="21318" y="0"/>
                </a:lnTo>
                <a:lnTo>
                  <a:pt x="27474" y="6207"/>
                </a:lnTo>
                <a:lnTo>
                  <a:pt x="27474" y="13737"/>
                </a:lnTo>
                <a:lnTo>
                  <a:pt x="27474" y="21318"/>
                </a:lnTo>
                <a:lnTo>
                  <a:pt x="21318" y="27474"/>
                </a:lnTo>
                <a:lnTo>
                  <a:pt x="13737" y="27474"/>
                </a:lnTo>
                <a:lnTo>
                  <a:pt x="6207" y="27474"/>
                </a:lnTo>
                <a:lnTo>
                  <a:pt x="0" y="21318"/>
                </a:lnTo>
                <a:lnTo>
                  <a:pt x="0" y="13737"/>
                </a:lnTo>
              </a:path>
            </a:pathLst>
          </a:custGeom>
          <a:ln w="3815">
            <a:solidFill>
              <a:srgbClr val="000000"/>
            </a:solidFill>
          </a:ln>
        </p:spPr>
        <p:txBody>
          <a:bodyPr wrap="square" lIns="0" tIns="0" rIns="0" bIns="0" rtlCol="0"/>
          <a:lstStyle/>
          <a:p>
            <a:endParaRPr/>
          </a:p>
        </p:txBody>
      </p:sp>
      <p:sp>
        <p:nvSpPr>
          <p:cNvPr id="9" name="object 9"/>
          <p:cNvSpPr/>
          <p:nvPr/>
        </p:nvSpPr>
        <p:spPr>
          <a:xfrm>
            <a:off x="1359761" y="1781847"/>
            <a:ext cx="27940" cy="27940"/>
          </a:xfrm>
          <a:custGeom>
            <a:avLst/>
            <a:gdLst/>
            <a:ahLst/>
            <a:cxnLst/>
            <a:rect l="l" t="t" r="r" b="b"/>
            <a:pathLst>
              <a:path w="27940" h="27939">
                <a:moveTo>
                  <a:pt x="0" y="13737"/>
                </a:moveTo>
                <a:lnTo>
                  <a:pt x="0" y="6207"/>
                </a:lnTo>
                <a:lnTo>
                  <a:pt x="6156" y="0"/>
                </a:lnTo>
                <a:lnTo>
                  <a:pt x="13737" y="0"/>
                </a:lnTo>
                <a:lnTo>
                  <a:pt x="21267" y="0"/>
                </a:lnTo>
                <a:lnTo>
                  <a:pt x="27474" y="6207"/>
                </a:lnTo>
                <a:lnTo>
                  <a:pt x="27474" y="13737"/>
                </a:lnTo>
                <a:lnTo>
                  <a:pt x="27474" y="21318"/>
                </a:lnTo>
                <a:lnTo>
                  <a:pt x="21267" y="27474"/>
                </a:lnTo>
                <a:lnTo>
                  <a:pt x="13737" y="27474"/>
                </a:lnTo>
                <a:lnTo>
                  <a:pt x="6156" y="27474"/>
                </a:lnTo>
                <a:lnTo>
                  <a:pt x="0" y="21318"/>
                </a:lnTo>
                <a:lnTo>
                  <a:pt x="0" y="13737"/>
                </a:lnTo>
              </a:path>
            </a:pathLst>
          </a:custGeom>
          <a:ln w="3815">
            <a:solidFill>
              <a:srgbClr val="000000"/>
            </a:solidFill>
          </a:ln>
        </p:spPr>
        <p:txBody>
          <a:bodyPr wrap="square" lIns="0" tIns="0" rIns="0" bIns="0" rtlCol="0"/>
          <a:lstStyle/>
          <a:p>
            <a:endParaRPr/>
          </a:p>
        </p:txBody>
      </p:sp>
      <p:sp>
        <p:nvSpPr>
          <p:cNvPr id="10" name="object 10"/>
          <p:cNvSpPr/>
          <p:nvPr/>
        </p:nvSpPr>
        <p:spPr>
          <a:xfrm>
            <a:off x="1949242" y="2289007"/>
            <a:ext cx="37465" cy="32384"/>
          </a:xfrm>
          <a:custGeom>
            <a:avLst/>
            <a:gdLst/>
            <a:ahLst/>
            <a:cxnLst/>
            <a:rect l="l" t="t" r="r" b="b"/>
            <a:pathLst>
              <a:path w="37464" h="32385">
                <a:moveTo>
                  <a:pt x="18519" y="0"/>
                </a:moveTo>
                <a:lnTo>
                  <a:pt x="37039" y="32053"/>
                </a:lnTo>
                <a:lnTo>
                  <a:pt x="0" y="32053"/>
                </a:lnTo>
                <a:lnTo>
                  <a:pt x="18519" y="0"/>
                </a:lnTo>
              </a:path>
            </a:pathLst>
          </a:custGeom>
          <a:ln w="3815">
            <a:solidFill>
              <a:srgbClr val="FF0000"/>
            </a:solidFill>
          </a:ln>
        </p:spPr>
        <p:txBody>
          <a:bodyPr wrap="square" lIns="0" tIns="0" rIns="0" bIns="0" rtlCol="0"/>
          <a:lstStyle/>
          <a:p>
            <a:endParaRPr/>
          </a:p>
        </p:txBody>
      </p:sp>
      <p:sp>
        <p:nvSpPr>
          <p:cNvPr id="11" name="object 11"/>
          <p:cNvSpPr/>
          <p:nvPr/>
        </p:nvSpPr>
        <p:spPr>
          <a:xfrm>
            <a:off x="1076366" y="3049593"/>
            <a:ext cx="2476500" cy="0"/>
          </a:xfrm>
          <a:custGeom>
            <a:avLst/>
            <a:gdLst/>
            <a:ahLst/>
            <a:cxnLst/>
            <a:rect l="l" t="t" r="r" b="b"/>
            <a:pathLst>
              <a:path w="2476500">
                <a:moveTo>
                  <a:pt x="0" y="0"/>
                </a:moveTo>
                <a:lnTo>
                  <a:pt x="2476115" y="0"/>
                </a:lnTo>
              </a:path>
            </a:pathLst>
          </a:custGeom>
          <a:ln w="3815">
            <a:solidFill>
              <a:srgbClr val="000000"/>
            </a:solidFill>
          </a:ln>
        </p:spPr>
        <p:txBody>
          <a:bodyPr wrap="square" lIns="0" tIns="0" rIns="0" bIns="0" rtlCol="0"/>
          <a:lstStyle/>
          <a:p>
            <a:endParaRPr/>
          </a:p>
        </p:txBody>
      </p:sp>
      <p:sp>
        <p:nvSpPr>
          <p:cNvPr id="12" name="object 12"/>
          <p:cNvSpPr/>
          <p:nvPr/>
        </p:nvSpPr>
        <p:spPr>
          <a:xfrm>
            <a:off x="1076366" y="304959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3" name="object 13"/>
          <p:cNvSpPr/>
          <p:nvPr/>
        </p:nvSpPr>
        <p:spPr>
          <a:xfrm>
            <a:off x="1571569" y="304959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4" name="object 14"/>
          <p:cNvSpPr/>
          <p:nvPr/>
        </p:nvSpPr>
        <p:spPr>
          <a:xfrm>
            <a:off x="2066823" y="304959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5" name="object 15"/>
          <p:cNvSpPr/>
          <p:nvPr/>
        </p:nvSpPr>
        <p:spPr>
          <a:xfrm>
            <a:off x="2562026" y="304959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6" name="object 16"/>
          <p:cNvSpPr/>
          <p:nvPr/>
        </p:nvSpPr>
        <p:spPr>
          <a:xfrm>
            <a:off x="3057228" y="304959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7" name="object 17"/>
          <p:cNvSpPr/>
          <p:nvPr/>
        </p:nvSpPr>
        <p:spPr>
          <a:xfrm>
            <a:off x="3552482" y="3049593"/>
            <a:ext cx="0" cy="36830"/>
          </a:xfrm>
          <a:custGeom>
            <a:avLst/>
            <a:gdLst/>
            <a:ahLst/>
            <a:cxnLst/>
            <a:rect l="l" t="t" r="r" b="b"/>
            <a:pathLst>
              <a:path h="36830">
                <a:moveTo>
                  <a:pt x="0" y="0"/>
                </a:moveTo>
                <a:lnTo>
                  <a:pt x="0" y="36632"/>
                </a:lnTo>
              </a:path>
            </a:pathLst>
          </a:custGeom>
          <a:ln w="3815">
            <a:solidFill>
              <a:srgbClr val="000000"/>
            </a:solidFill>
          </a:ln>
        </p:spPr>
        <p:txBody>
          <a:bodyPr wrap="square" lIns="0" tIns="0" rIns="0" bIns="0" rtlCol="0"/>
          <a:lstStyle/>
          <a:p>
            <a:endParaRPr/>
          </a:p>
        </p:txBody>
      </p:sp>
      <p:sp>
        <p:nvSpPr>
          <p:cNvPr id="18" name="object 18"/>
          <p:cNvSpPr txBox="1"/>
          <p:nvPr/>
        </p:nvSpPr>
        <p:spPr>
          <a:xfrm>
            <a:off x="1012737" y="3107716"/>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165</a:t>
            </a:r>
            <a:endParaRPr sz="450">
              <a:latin typeface="Arial"/>
              <a:cs typeface="Arial"/>
            </a:endParaRPr>
          </a:p>
        </p:txBody>
      </p:sp>
      <p:sp>
        <p:nvSpPr>
          <p:cNvPr id="19" name="object 19"/>
          <p:cNvSpPr txBox="1"/>
          <p:nvPr/>
        </p:nvSpPr>
        <p:spPr>
          <a:xfrm>
            <a:off x="1507990" y="3107716"/>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170</a:t>
            </a:r>
            <a:endParaRPr sz="450">
              <a:latin typeface="Arial"/>
              <a:cs typeface="Arial"/>
            </a:endParaRPr>
          </a:p>
        </p:txBody>
      </p:sp>
      <p:sp>
        <p:nvSpPr>
          <p:cNvPr id="20" name="object 20"/>
          <p:cNvSpPr txBox="1"/>
          <p:nvPr/>
        </p:nvSpPr>
        <p:spPr>
          <a:xfrm>
            <a:off x="2003193" y="3107716"/>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175</a:t>
            </a:r>
            <a:endParaRPr sz="450">
              <a:latin typeface="Arial"/>
              <a:cs typeface="Arial"/>
            </a:endParaRPr>
          </a:p>
        </p:txBody>
      </p:sp>
      <p:sp>
        <p:nvSpPr>
          <p:cNvPr id="21" name="object 21"/>
          <p:cNvSpPr txBox="1"/>
          <p:nvPr/>
        </p:nvSpPr>
        <p:spPr>
          <a:xfrm>
            <a:off x="2498396" y="3107716"/>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180</a:t>
            </a:r>
            <a:endParaRPr sz="450">
              <a:latin typeface="Arial"/>
              <a:cs typeface="Arial"/>
            </a:endParaRPr>
          </a:p>
        </p:txBody>
      </p:sp>
      <p:sp>
        <p:nvSpPr>
          <p:cNvPr id="22" name="object 22"/>
          <p:cNvSpPr txBox="1"/>
          <p:nvPr/>
        </p:nvSpPr>
        <p:spPr>
          <a:xfrm>
            <a:off x="2993650" y="3107716"/>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185</a:t>
            </a:r>
            <a:endParaRPr sz="450">
              <a:latin typeface="Arial"/>
              <a:cs typeface="Arial"/>
            </a:endParaRPr>
          </a:p>
        </p:txBody>
      </p:sp>
      <p:sp>
        <p:nvSpPr>
          <p:cNvPr id="23" name="object 23"/>
          <p:cNvSpPr txBox="1"/>
          <p:nvPr/>
        </p:nvSpPr>
        <p:spPr>
          <a:xfrm>
            <a:off x="3488852" y="3107716"/>
            <a:ext cx="127635" cy="99060"/>
          </a:xfrm>
          <a:prstGeom prst="rect">
            <a:avLst/>
          </a:prstGeom>
        </p:spPr>
        <p:txBody>
          <a:bodyPr vert="horz" wrap="square" lIns="0" tIns="16510" rIns="0" bIns="0" rtlCol="0">
            <a:spAutoFit/>
          </a:bodyPr>
          <a:lstStyle/>
          <a:p>
            <a:pPr marL="12700">
              <a:lnSpc>
                <a:spcPct val="100000"/>
              </a:lnSpc>
              <a:spcBef>
                <a:spcPts val="130"/>
              </a:spcBef>
            </a:pPr>
            <a:r>
              <a:rPr sz="450" spc="15" dirty="0">
                <a:latin typeface="Arial"/>
                <a:cs typeface="Arial"/>
              </a:rPr>
              <a:t>190</a:t>
            </a:r>
            <a:endParaRPr sz="450">
              <a:latin typeface="Arial"/>
              <a:cs typeface="Arial"/>
            </a:endParaRPr>
          </a:p>
        </p:txBody>
      </p:sp>
      <p:sp>
        <p:nvSpPr>
          <p:cNvPr id="24" name="object 24"/>
          <p:cNvSpPr/>
          <p:nvPr/>
        </p:nvSpPr>
        <p:spPr>
          <a:xfrm>
            <a:off x="660382" y="1383772"/>
            <a:ext cx="0" cy="1544320"/>
          </a:xfrm>
          <a:custGeom>
            <a:avLst/>
            <a:gdLst/>
            <a:ahLst/>
            <a:cxnLst/>
            <a:rect l="l" t="t" r="r" b="b"/>
            <a:pathLst>
              <a:path h="1544320">
                <a:moveTo>
                  <a:pt x="0" y="1544322"/>
                </a:moveTo>
                <a:lnTo>
                  <a:pt x="0" y="0"/>
                </a:lnTo>
              </a:path>
            </a:pathLst>
          </a:custGeom>
          <a:ln w="3815">
            <a:solidFill>
              <a:srgbClr val="000000"/>
            </a:solidFill>
          </a:ln>
        </p:spPr>
        <p:txBody>
          <a:bodyPr wrap="square" lIns="0" tIns="0" rIns="0" bIns="0" rtlCol="0"/>
          <a:lstStyle/>
          <a:p>
            <a:endParaRPr/>
          </a:p>
        </p:txBody>
      </p:sp>
      <p:sp>
        <p:nvSpPr>
          <p:cNvPr id="25" name="object 25"/>
          <p:cNvSpPr/>
          <p:nvPr/>
        </p:nvSpPr>
        <p:spPr>
          <a:xfrm>
            <a:off x="623749" y="2928095"/>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6" name="object 26"/>
          <p:cNvSpPr/>
          <p:nvPr/>
        </p:nvSpPr>
        <p:spPr>
          <a:xfrm>
            <a:off x="623749" y="2670699"/>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7" name="object 27"/>
          <p:cNvSpPr/>
          <p:nvPr/>
        </p:nvSpPr>
        <p:spPr>
          <a:xfrm>
            <a:off x="623749" y="2413354"/>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8" name="object 28"/>
          <p:cNvSpPr/>
          <p:nvPr/>
        </p:nvSpPr>
        <p:spPr>
          <a:xfrm>
            <a:off x="623749" y="2155959"/>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29" name="object 29"/>
          <p:cNvSpPr/>
          <p:nvPr/>
        </p:nvSpPr>
        <p:spPr>
          <a:xfrm>
            <a:off x="623749" y="1898563"/>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0" name="object 30"/>
          <p:cNvSpPr/>
          <p:nvPr/>
        </p:nvSpPr>
        <p:spPr>
          <a:xfrm>
            <a:off x="623749" y="1641168"/>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1" name="object 31"/>
          <p:cNvSpPr/>
          <p:nvPr/>
        </p:nvSpPr>
        <p:spPr>
          <a:xfrm>
            <a:off x="623749" y="1383772"/>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32" name="object 32"/>
          <p:cNvSpPr txBox="1"/>
          <p:nvPr/>
        </p:nvSpPr>
        <p:spPr>
          <a:xfrm>
            <a:off x="504492" y="2881420"/>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60</a:t>
            </a:r>
            <a:endParaRPr sz="450">
              <a:latin typeface="Arial"/>
              <a:cs typeface="Arial"/>
            </a:endParaRPr>
          </a:p>
        </p:txBody>
      </p:sp>
      <p:sp>
        <p:nvSpPr>
          <p:cNvPr id="33" name="object 33"/>
          <p:cNvSpPr txBox="1"/>
          <p:nvPr/>
        </p:nvSpPr>
        <p:spPr>
          <a:xfrm>
            <a:off x="504492" y="2624075"/>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65</a:t>
            </a:r>
            <a:endParaRPr sz="450">
              <a:latin typeface="Arial"/>
              <a:cs typeface="Arial"/>
            </a:endParaRPr>
          </a:p>
        </p:txBody>
      </p:sp>
      <p:sp>
        <p:nvSpPr>
          <p:cNvPr id="34" name="object 34"/>
          <p:cNvSpPr txBox="1"/>
          <p:nvPr/>
        </p:nvSpPr>
        <p:spPr>
          <a:xfrm>
            <a:off x="504492" y="2366679"/>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70</a:t>
            </a:r>
            <a:endParaRPr sz="450">
              <a:latin typeface="Arial"/>
              <a:cs typeface="Arial"/>
            </a:endParaRPr>
          </a:p>
        </p:txBody>
      </p:sp>
      <p:sp>
        <p:nvSpPr>
          <p:cNvPr id="35" name="object 35"/>
          <p:cNvSpPr txBox="1"/>
          <p:nvPr/>
        </p:nvSpPr>
        <p:spPr>
          <a:xfrm>
            <a:off x="504492" y="2109284"/>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75</a:t>
            </a:r>
            <a:endParaRPr sz="450">
              <a:latin typeface="Arial"/>
              <a:cs typeface="Arial"/>
            </a:endParaRPr>
          </a:p>
        </p:txBody>
      </p:sp>
      <p:sp>
        <p:nvSpPr>
          <p:cNvPr id="36" name="object 36"/>
          <p:cNvSpPr txBox="1"/>
          <p:nvPr/>
        </p:nvSpPr>
        <p:spPr>
          <a:xfrm>
            <a:off x="504492" y="1851888"/>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80</a:t>
            </a:r>
            <a:endParaRPr sz="450">
              <a:latin typeface="Arial"/>
              <a:cs typeface="Arial"/>
            </a:endParaRPr>
          </a:p>
        </p:txBody>
      </p:sp>
      <p:sp>
        <p:nvSpPr>
          <p:cNvPr id="37" name="object 37"/>
          <p:cNvSpPr txBox="1"/>
          <p:nvPr/>
        </p:nvSpPr>
        <p:spPr>
          <a:xfrm>
            <a:off x="504492" y="1594493"/>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85</a:t>
            </a:r>
            <a:endParaRPr sz="450">
              <a:latin typeface="Arial"/>
              <a:cs typeface="Arial"/>
            </a:endParaRPr>
          </a:p>
        </p:txBody>
      </p:sp>
      <p:sp>
        <p:nvSpPr>
          <p:cNvPr id="38" name="object 38"/>
          <p:cNvSpPr txBox="1"/>
          <p:nvPr/>
        </p:nvSpPr>
        <p:spPr>
          <a:xfrm>
            <a:off x="504492" y="1337097"/>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90</a:t>
            </a:r>
            <a:endParaRPr sz="450">
              <a:latin typeface="Arial"/>
              <a:cs typeface="Arial"/>
            </a:endParaRPr>
          </a:p>
        </p:txBody>
      </p:sp>
      <p:sp>
        <p:nvSpPr>
          <p:cNvPr id="39" name="object 39"/>
          <p:cNvSpPr/>
          <p:nvPr/>
        </p:nvSpPr>
        <p:spPr>
          <a:xfrm>
            <a:off x="660382" y="1159346"/>
            <a:ext cx="3209290" cy="1890395"/>
          </a:xfrm>
          <a:custGeom>
            <a:avLst/>
            <a:gdLst/>
            <a:ahLst/>
            <a:cxnLst/>
            <a:rect l="l" t="t" r="r" b="b"/>
            <a:pathLst>
              <a:path w="3209290" h="1890395">
                <a:moveTo>
                  <a:pt x="0" y="1890247"/>
                </a:moveTo>
                <a:lnTo>
                  <a:pt x="3209023" y="1890247"/>
                </a:lnTo>
                <a:lnTo>
                  <a:pt x="3209023" y="0"/>
                </a:lnTo>
                <a:lnTo>
                  <a:pt x="0" y="0"/>
                </a:lnTo>
                <a:lnTo>
                  <a:pt x="0" y="1890247"/>
                </a:lnTo>
              </a:path>
            </a:pathLst>
          </a:custGeom>
          <a:ln w="3815">
            <a:solidFill>
              <a:srgbClr val="000000"/>
            </a:solidFill>
          </a:ln>
        </p:spPr>
        <p:txBody>
          <a:bodyPr wrap="square" lIns="0" tIns="0" rIns="0" bIns="0" rtlCol="0"/>
          <a:lstStyle/>
          <a:p>
            <a:endParaRPr/>
          </a:p>
        </p:txBody>
      </p:sp>
      <p:sp>
        <p:nvSpPr>
          <p:cNvPr id="40" name="object 40"/>
          <p:cNvSpPr txBox="1"/>
          <p:nvPr/>
        </p:nvSpPr>
        <p:spPr>
          <a:xfrm>
            <a:off x="2169058" y="3254247"/>
            <a:ext cx="191770" cy="99060"/>
          </a:xfrm>
          <a:prstGeom prst="rect">
            <a:avLst/>
          </a:prstGeom>
        </p:spPr>
        <p:txBody>
          <a:bodyPr vert="horz" wrap="square" lIns="0" tIns="16510" rIns="0" bIns="0" rtlCol="0">
            <a:spAutoFit/>
          </a:bodyPr>
          <a:lstStyle/>
          <a:p>
            <a:pPr marL="12700">
              <a:lnSpc>
                <a:spcPct val="100000"/>
              </a:lnSpc>
              <a:spcBef>
                <a:spcPts val="130"/>
              </a:spcBef>
            </a:pPr>
            <a:r>
              <a:rPr sz="450" spc="10" dirty="0">
                <a:latin typeface="Arial"/>
                <a:cs typeface="Arial"/>
              </a:rPr>
              <a:t>height</a:t>
            </a:r>
            <a:endParaRPr sz="450">
              <a:latin typeface="Arial"/>
              <a:cs typeface="Arial"/>
            </a:endParaRPr>
          </a:p>
        </p:txBody>
      </p:sp>
      <p:sp>
        <p:nvSpPr>
          <p:cNvPr id="41" name="object 41"/>
          <p:cNvSpPr txBox="1"/>
          <p:nvPr/>
        </p:nvSpPr>
        <p:spPr>
          <a:xfrm>
            <a:off x="357962" y="2003813"/>
            <a:ext cx="93980" cy="201295"/>
          </a:xfrm>
          <a:prstGeom prst="rect">
            <a:avLst/>
          </a:prstGeom>
        </p:spPr>
        <p:txBody>
          <a:bodyPr vert="vert270" wrap="square" lIns="0" tIns="10795" rIns="0" bIns="0" rtlCol="0">
            <a:spAutoFit/>
          </a:bodyPr>
          <a:lstStyle/>
          <a:p>
            <a:pPr marL="12700">
              <a:lnSpc>
                <a:spcPct val="100000"/>
              </a:lnSpc>
              <a:spcBef>
                <a:spcPts val="85"/>
              </a:spcBef>
            </a:pPr>
            <a:r>
              <a:rPr sz="450" spc="-5" dirty="0">
                <a:latin typeface="Arial"/>
                <a:cs typeface="Arial"/>
              </a:rPr>
              <a:t>w</a:t>
            </a:r>
            <a:r>
              <a:rPr sz="450" dirty="0">
                <a:latin typeface="Arial"/>
                <a:cs typeface="Arial"/>
              </a:rPr>
              <a:t>eight</a:t>
            </a:r>
            <a:endParaRPr sz="450">
              <a:latin typeface="Arial"/>
              <a:cs typeface="Arial"/>
            </a:endParaRPr>
          </a:p>
        </p:txBody>
      </p:sp>
      <p:sp>
        <p:nvSpPr>
          <p:cNvPr id="42" name="object 42"/>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11</a:t>
            </a:r>
            <a:endParaRPr sz="1100">
              <a:latin typeface="Calibri"/>
              <a:cs typeface="Calibri"/>
            </a:endParaRPr>
          </a:p>
        </p:txBody>
      </p:sp>
    </p:spTree>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925830" cy="244475"/>
          </a:xfrm>
          <a:prstGeom prst="rect">
            <a:avLst/>
          </a:prstGeom>
        </p:spPr>
        <p:txBody>
          <a:bodyPr vert="horz" wrap="square" lIns="0" tIns="17145" rIns="0" bIns="0" rtlCol="0">
            <a:spAutoFit/>
          </a:bodyPr>
          <a:lstStyle/>
          <a:p>
            <a:pPr marL="12700">
              <a:lnSpc>
                <a:spcPct val="100000"/>
              </a:lnSpc>
              <a:spcBef>
                <a:spcPts val="135"/>
              </a:spcBef>
            </a:pPr>
            <a:r>
              <a:rPr b="0" spc="-75" dirty="0">
                <a:latin typeface="Bookman Old Style"/>
                <a:cs typeface="Bookman Old Style"/>
              </a:rPr>
              <a:t>.. </a:t>
            </a:r>
            <a:r>
              <a:rPr b="0" spc="-180" dirty="0">
                <a:latin typeface="Bookman Old Style"/>
                <a:cs typeface="Bookman Old Style"/>
              </a:rPr>
              <a:t>и</a:t>
            </a:r>
            <a:r>
              <a:rPr b="0" spc="-210" dirty="0">
                <a:latin typeface="Bookman Old Style"/>
                <a:cs typeface="Bookman Old Style"/>
              </a:rPr>
              <a:t> </a:t>
            </a:r>
            <a:r>
              <a:rPr b="0" spc="-120" dirty="0">
                <a:latin typeface="Bookman Old Style"/>
                <a:cs typeface="Bookman Old Style"/>
              </a:rPr>
              <a:t>легенду</a:t>
            </a:r>
          </a:p>
        </p:txBody>
      </p:sp>
      <p:sp>
        <p:nvSpPr>
          <p:cNvPr id="3" name="object 3"/>
          <p:cNvSpPr txBox="1"/>
          <p:nvPr/>
        </p:nvSpPr>
        <p:spPr>
          <a:xfrm>
            <a:off x="322046" y="376732"/>
            <a:ext cx="3964304" cy="375285"/>
          </a:xfrm>
          <a:prstGeom prst="rect">
            <a:avLst/>
          </a:prstGeom>
          <a:solidFill>
            <a:srgbClr val="F8F8F8"/>
          </a:solidFill>
        </p:spPr>
        <p:txBody>
          <a:bodyPr vert="horz" wrap="square" lIns="0" tIns="0" rIns="0" bIns="0" rtlCol="0">
            <a:spAutoFit/>
          </a:bodyPr>
          <a:lstStyle/>
          <a:p>
            <a:pPr marL="37465">
              <a:lnSpc>
                <a:spcPts val="1275"/>
              </a:lnSpc>
            </a:pPr>
            <a:r>
              <a:rPr sz="1100" spc="140" dirty="0">
                <a:solidFill>
                  <a:srgbClr val="214987"/>
                </a:solidFill>
                <a:latin typeface="Times New Roman"/>
                <a:cs typeface="Times New Roman"/>
              </a:rPr>
              <a:t>levels</a:t>
            </a:r>
            <a:r>
              <a:rPr sz="1100" spc="140" dirty="0">
                <a:latin typeface="Times New Roman"/>
                <a:cs typeface="Times New Roman"/>
              </a:rPr>
              <a:t>(sex.f)  </a:t>
            </a:r>
            <a:r>
              <a:rPr sz="1100" i="1" spc="-105" dirty="0">
                <a:solidFill>
                  <a:srgbClr val="8E5902"/>
                </a:solidFill>
                <a:latin typeface="Book Antiqua"/>
                <a:cs typeface="Book Antiqua"/>
              </a:rPr>
              <a:t>#   </a:t>
            </a:r>
            <a:r>
              <a:rPr sz="1100" i="1" spc="10" dirty="0">
                <a:solidFill>
                  <a:srgbClr val="8E5902"/>
                </a:solidFill>
                <a:latin typeface="Book Antiqua"/>
                <a:cs typeface="Book Antiqua"/>
              </a:rPr>
              <a:t>уровни</a:t>
            </a:r>
            <a:r>
              <a:rPr sz="1100" i="1" spc="65" dirty="0">
                <a:solidFill>
                  <a:srgbClr val="8E5902"/>
                </a:solidFill>
                <a:latin typeface="Book Antiqua"/>
                <a:cs typeface="Book Antiqua"/>
              </a:rPr>
              <a:t> </a:t>
            </a:r>
            <a:r>
              <a:rPr sz="1100" i="1" spc="-50" dirty="0">
                <a:solidFill>
                  <a:srgbClr val="8E5902"/>
                </a:solidFill>
                <a:latin typeface="Book Antiqua"/>
                <a:cs typeface="Book Antiqua"/>
              </a:rPr>
              <a:t>фактора</a:t>
            </a:r>
            <a:endParaRPr sz="1100">
              <a:latin typeface="Book Antiqua"/>
              <a:cs typeface="Book Antiqua"/>
            </a:endParaRPr>
          </a:p>
          <a:p>
            <a:pPr marL="37465">
              <a:lnSpc>
                <a:spcPct val="100000"/>
              </a:lnSpc>
              <a:spcBef>
                <a:spcPts val="35"/>
              </a:spcBef>
            </a:pPr>
            <a:r>
              <a:rPr sz="1100" spc="130" dirty="0">
                <a:solidFill>
                  <a:srgbClr val="214987"/>
                </a:solidFill>
                <a:latin typeface="Times New Roman"/>
                <a:cs typeface="Times New Roman"/>
              </a:rPr>
              <a:t>nlevels</a:t>
            </a:r>
            <a:r>
              <a:rPr sz="1100" spc="130" dirty="0">
                <a:latin typeface="Times New Roman"/>
                <a:cs typeface="Times New Roman"/>
              </a:rPr>
              <a:t>(sex.f)  </a:t>
            </a:r>
            <a:r>
              <a:rPr sz="1100" i="1" spc="-105" dirty="0">
                <a:solidFill>
                  <a:srgbClr val="8E5902"/>
                </a:solidFill>
                <a:latin typeface="Book Antiqua"/>
                <a:cs typeface="Book Antiqua"/>
              </a:rPr>
              <a:t>#    </a:t>
            </a:r>
            <a:r>
              <a:rPr sz="1100" i="1" spc="25" dirty="0">
                <a:solidFill>
                  <a:srgbClr val="8E5902"/>
                </a:solidFill>
                <a:latin typeface="Book Antiqua"/>
                <a:cs typeface="Book Antiqua"/>
              </a:rPr>
              <a:t>число</a:t>
            </a:r>
            <a:r>
              <a:rPr sz="1100" i="1" spc="-80" dirty="0">
                <a:solidFill>
                  <a:srgbClr val="8E5902"/>
                </a:solidFill>
                <a:latin typeface="Book Antiqua"/>
                <a:cs typeface="Book Antiqua"/>
              </a:rPr>
              <a:t> </a:t>
            </a:r>
            <a:r>
              <a:rPr sz="1100" i="1" spc="25" dirty="0">
                <a:solidFill>
                  <a:srgbClr val="8E5902"/>
                </a:solidFill>
                <a:latin typeface="Book Antiqua"/>
                <a:cs typeface="Book Antiqua"/>
              </a:rPr>
              <a:t>уровней</a:t>
            </a:r>
            <a:endParaRPr sz="1100">
              <a:latin typeface="Book Antiqua"/>
              <a:cs typeface="Book Antiqua"/>
            </a:endParaRPr>
          </a:p>
        </p:txBody>
      </p:sp>
      <p:sp>
        <p:nvSpPr>
          <p:cNvPr id="4" name="object 4"/>
          <p:cNvSpPr txBox="1"/>
          <p:nvPr/>
        </p:nvSpPr>
        <p:spPr>
          <a:xfrm>
            <a:off x="322046" y="898448"/>
            <a:ext cx="3964304" cy="719455"/>
          </a:xfrm>
          <a:prstGeom prst="rect">
            <a:avLst/>
          </a:prstGeom>
          <a:solidFill>
            <a:srgbClr val="F8F8F8"/>
          </a:solidFill>
        </p:spPr>
        <p:txBody>
          <a:bodyPr vert="horz" wrap="square" lIns="0" tIns="0" rIns="0" bIns="0" rtlCol="0">
            <a:spAutoFit/>
          </a:bodyPr>
          <a:lstStyle/>
          <a:p>
            <a:pPr marL="37465">
              <a:lnSpc>
                <a:spcPts val="1275"/>
              </a:lnSpc>
            </a:pPr>
            <a:r>
              <a:rPr sz="1100" spc="130" dirty="0">
                <a:solidFill>
                  <a:srgbClr val="214987"/>
                </a:solidFill>
                <a:latin typeface="Times New Roman"/>
                <a:cs typeface="Times New Roman"/>
              </a:rPr>
              <a:t>plot</a:t>
            </a:r>
            <a:r>
              <a:rPr sz="1100" spc="130" dirty="0">
                <a:latin typeface="Times New Roman"/>
                <a:cs typeface="Times New Roman"/>
              </a:rPr>
              <a:t>(height, </a:t>
            </a:r>
            <a:r>
              <a:rPr sz="1100" spc="90" dirty="0">
                <a:latin typeface="Times New Roman"/>
                <a:cs typeface="Times New Roman"/>
              </a:rPr>
              <a:t>weight,</a:t>
            </a:r>
            <a:r>
              <a:rPr sz="1100" spc="45" dirty="0">
                <a:latin typeface="Times New Roman"/>
                <a:cs typeface="Times New Roman"/>
              </a:rPr>
              <a:t> </a:t>
            </a:r>
            <a:r>
              <a:rPr sz="1100" spc="95" dirty="0">
                <a:solidFill>
                  <a:srgbClr val="214987"/>
                </a:solidFill>
                <a:latin typeface="Times New Roman"/>
                <a:cs typeface="Times New Roman"/>
              </a:rPr>
              <a:t>pch=as.numeric</a:t>
            </a:r>
            <a:r>
              <a:rPr sz="1100" spc="95" dirty="0">
                <a:latin typeface="Times New Roman"/>
                <a:cs typeface="Times New Roman"/>
              </a:rPr>
              <a:t>(sex.f),</a:t>
            </a:r>
            <a:endParaRPr sz="1100">
              <a:latin typeface="Times New Roman"/>
              <a:cs typeface="Times New Roman"/>
            </a:endParaRPr>
          </a:p>
          <a:p>
            <a:pPr marL="37465" marR="1125855" indent="357505">
              <a:lnSpc>
                <a:spcPct val="102600"/>
              </a:lnSpc>
            </a:pPr>
            <a:r>
              <a:rPr sz="1100" spc="105" dirty="0">
                <a:solidFill>
                  <a:srgbClr val="214987"/>
                </a:solidFill>
                <a:latin typeface="Times New Roman"/>
                <a:cs typeface="Times New Roman"/>
              </a:rPr>
              <a:t>col=as.numeric</a:t>
            </a:r>
            <a:r>
              <a:rPr sz="1100" spc="105" dirty="0">
                <a:latin typeface="Times New Roman"/>
                <a:cs typeface="Times New Roman"/>
              </a:rPr>
              <a:t>(sex.f))  </a:t>
            </a:r>
            <a:r>
              <a:rPr sz="1100" spc="125" dirty="0">
                <a:solidFill>
                  <a:srgbClr val="214987"/>
                </a:solidFill>
                <a:latin typeface="Times New Roman"/>
                <a:cs typeface="Times New Roman"/>
              </a:rPr>
              <a:t>legend</a:t>
            </a:r>
            <a:r>
              <a:rPr sz="1100" spc="125" dirty="0">
                <a:latin typeface="Times New Roman"/>
                <a:cs typeface="Times New Roman"/>
              </a:rPr>
              <a:t>(</a:t>
            </a:r>
            <a:r>
              <a:rPr sz="1100" spc="125" dirty="0">
                <a:solidFill>
                  <a:srgbClr val="4F9905"/>
                </a:solidFill>
                <a:latin typeface="Times New Roman"/>
                <a:cs typeface="Times New Roman"/>
              </a:rPr>
              <a:t>"topleft"</a:t>
            </a:r>
            <a:r>
              <a:rPr sz="1100" spc="125" dirty="0">
                <a:latin typeface="Times New Roman"/>
                <a:cs typeface="Times New Roman"/>
              </a:rPr>
              <a:t>,</a:t>
            </a:r>
            <a:r>
              <a:rPr sz="1100" spc="265" dirty="0">
                <a:latin typeface="Times New Roman"/>
                <a:cs typeface="Times New Roman"/>
              </a:rPr>
              <a:t> </a:t>
            </a:r>
            <a:r>
              <a:rPr sz="1100" spc="114" dirty="0">
                <a:solidFill>
                  <a:srgbClr val="214987"/>
                </a:solidFill>
                <a:latin typeface="Times New Roman"/>
                <a:cs typeface="Times New Roman"/>
              </a:rPr>
              <a:t>pch=</a:t>
            </a:r>
            <a:r>
              <a:rPr sz="1100" spc="114" dirty="0">
                <a:solidFill>
                  <a:srgbClr val="0000CE"/>
                </a:solidFill>
                <a:latin typeface="Times New Roman"/>
                <a:cs typeface="Times New Roman"/>
              </a:rPr>
              <a:t>1</a:t>
            </a:r>
            <a:r>
              <a:rPr sz="1100" spc="114" dirty="0">
                <a:latin typeface="Times New Roman"/>
                <a:cs typeface="Times New Roman"/>
              </a:rPr>
              <a:t>:</a:t>
            </a:r>
            <a:r>
              <a:rPr sz="1100" spc="114" dirty="0">
                <a:solidFill>
                  <a:srgbClr val="214987"/>
                </a:solidFill>
                <a:latin typeface="Times New Roman"/>
                <a:cs typeface="Times New Roman"/>
              </a:rPr>
              <a:t>nlevels</a:t>
            </a:r>
            <a:r>
              <a:rPr sz="1100" spc="114" dirty="0">
                <a:latin typeface="Times New Roman"/>
                <a:cs typeface="Times New Roman"/>
              </a:rPr>
              <a:t>(sex.f),</a:t>
            </a:r>
            <a:endParaRPr sz="1100">
              <a:latin typeface="Times New Roman"/>
              <a:cs typeface="Times New Roman"/>
            </a:endParaRPr>
          </a:p>
          <a:p>
            <a:pPr marL="538480">
              <a:lnSpc>
                <a:spcPct val="100000"/>
              </a:lnSpc>
              <a:spcBef>
                <a:spcPts val="35"/>
              </a:spcBef>
            </a:pPr>
            <a:r>
              <a:rPr sz="1100" spc="125" dirty="0">
                <a:solidFill>
                  <a:srgbClr val="214987"/>
                </a:solidFill>
                <a:latin typeface="Times New Roman"/>
                <a:cs typeface="Times New Roman"/>
              </a:rPr>
              <a:t>col=</a:t>
            </a:r>
            <a:r>
              <a:rPr sz="1100" spc="125" dirty="0">
                <a:solidFill>
                  <a:srgbClr val="0000CE"/>
                </a:solidFill>
                <a:latin typeface="Times New Roman"/>
                <a:cs typeface="Times New Roman"/>
              </a:rPr>
              <a:t>1</a:t>
            </a:r>
            <a:r>
              <a:rPr sz="1100" spc="125" dirty="0">
                <a:latin typeface="Times New Roman"/>
                <a:cs typeface="Times New Roman"/>
              </a:rPr>
              <a:t>:</a:t>
            </a:r>
            <a:r>
              <a:rPr sz="1100" spc="125" dirty="0">
                <a:solidFill>
                  <a:srgbClr val="214987"/>
                </a:solidFill>
                <a:latin typeface="Times New Roman"/>
                <a:cs typeface="Times New Roman"/>
              </a:rPr>
              <a:t>nlevels</a:t>
            </a:r>
            <a:r>
              <a:rPr sz="1100" spc="125" dirty="0">
                <a:latin typeface="Times New Roman"/>
                <a:cs typeface="Times New Roman"/>
              </a:rPr>
              <a:t>(sex.f),</a:t>
            </a:r>
            <a:r>
              <a:rPr sz="1100" spc="280" dirty="0">
                <a:latin typeface="Times New Roman"/>
                <a:cs typeface="Times New Roman"/>
              </a:rPr>
              <a:t> </a:t>
            </a:r>
            <a:r>
              <a:rPr sz="1100" spc="114" dirty="0">
                <a:solidFill>
                  <a:srgbClr val="214987"/>
                </a:solidFill>
                <a:latin typeface="Times New Roman"/>
                <a:cs typeface="Times New Roman"/>
              </a:rPr>
              <a:t>legend=levels</a:t>
            </a:r>
            <a:r>
              <a:rPr sz="1100" spc="114" dirty="0">
                <a:latin typeface="Times New Roman"/>
                <a:cs typeface="Times New Roman"/>
              </a:rPr>
              <a:t>(sex.f))</a:t>
            </a:r>
            <a:endParaRPr sz="1100">
              <a:latin typeface="Times New Roman"/>
              <a:cs typeface="Times New Roman"/>
            </a:endParaRPr>
          </a:p>
        </p:txBody>
      </p:sp>
      <p:sp>
        <p:nvSpPr>
          <p:cNvPr id="5" name="object 5"/>
          <p:cNvSpPr/>
          <p:nvPr/>
        </p:nvSpPr>
        <p:spPr>
          <a:xfrm>
            <a:off x="2046750" y="2888737"/>
            <a:ext cx="39370" cy="34290"/>
          </a:xfrm>
          <a:custGeom>
            <a:avLst/>
            <a:gdLst/>
            <a:ahLst/>
            <a:cxnLst/>
            <a:rect l="l" t="t" r="r" b="b"/>
            <a:pathLst>
              <a:path w="39369" h="34289">
                <a:moveTo>
                  <a:pt x="19656" y="0"/>
                </a:moveTo>
                <a:lnTo>
                  <a:pt x="39312" y="34020"/>
                </a:lnTo>
                <a:lnTo>
                  <a:pt x="0" y="34020"/>
                </a:lnTo>
                <a:lnTo>
                  <a:pt x="19656" y="0"/>
                </a:lnTo>
              </a:path>
            </a:pathLst>
          </a:custGeom>
          <a:ln w="4050">
            <a:solidFill>
              <a:srgbClr val="FF0000"/>
            </a:solidFill>
          </a:ln>
        </p:spPr>
        <p:txBody>
          <a:bodyPr wrap="square" lIns="0" tIns="0" rIns="0" bIns="0" rtlCol="0"/>
          <a:lstStyle/>
          <a:p>
            <a:endParaRPr/>
          </a:p>
        </p:txBody>
      </p:sp>
      <p:sp>
        <p:nvSpPr>
          <p:cNvPr id="6" name="object 6"/>
          <p:cNvSpPr/>
          <p:nvPr/>
        </p:nvSpPr>
        <p:spPr>
          <a:xfrm>
            <a:off x="790377" y="2930317"/>
            <a:ext cx="29209" cy="29209"/>
          </a:xfrm>
          <a:custGeom>
            <a:avLst/>
            <a:gdLst/>
            <a:ahLst/>
            <a:cxnLst/>
            <a:rect l="l" t="t" r="r" b="b"/>
            <a:pathLst>
              <a:path w="29209" h="29210">
                <a:moveTo>
                  <a:pt x="0" y="14580"/>
                </a:moveTo>
                <a:lnTo>
                  <a:pt x="0" y="6534"/>
                </a:lnTo>
                <a:lnTo>
                  <a:pt x="6588" y="0"/>
                </a:lnTo>
                <a:lnTo>
                  <a:pt x="14580" y="0"/>
                </a:lnTo>
                <a:lnTo>
                  <a:pt x="22626" y="0"/>
                </a:lnTo>
                <a:lnTo>
                  <a:pt x="29160" y="6534"/>
                </a:lnTo>
                <a:lnTo>
                  <a:pt x="29160" y="14580"/>
                </a:lnTo>
                <a:lnTo>
                  <a:pt x="29160" y="22572"/>
                </a:lnTo>
                <a:lnTo>
                  <a:pt x="22626" y="29160"/>
                </a:lnTo>
                <a:lnTo>
                  <a:pt x="14580" y="29160"/>
                </a:lnTo>
                <a:lnTo>
                  <a:pt x="6588" y="29160"/>
                </a:lnTo>
                <a:lnTo>
                  <a:pt x="0" y="22572"/>
                </a:lnTo>
                <a:lnTo>
                  <a:pt x="0" y="14580"/>
                </a:lnTo>
              </a:path>
            </a:pathLst>
          </a:custGeom>
          <a:ln w="4050">
            <a:solidFill>
              <a:srgbClr val="000000"/>
            </a:solidFill>
          </a:ln>
        </p:spPr>
        <p:txBody>
          <a:bodyPr wrap="square" lIns="0" tIns="0" rIns="0" bIns="0" rtlCol="0"/>
          <a:lstStyle/>
          <a:p>
            <a:endParaRPr/>
          </a:p>
        </p:txBody>
      </p:sp>
      <p:sp>
        <p:nvSpPr>
          <p:cNvPr id="7" name="object 7"/>
          <p:cNvSpPr/>
          <p:nvPr/>
        </p:nvSpPr>
        <p:spPr>
          <a:xfrm>
            <a:off x="3518477" y="2085751"/>
            <a:ext cx="39370" cy="34290"/>
          </a:xfrm>
          <a:custGeom>
            <a:avLst/>
            <a:gdLst/>
            <a:ahLst/>
            <a:cxnLst/>
            <a:rect l="l" t="t" r="r" b="b"/>
            <a:pathLst>
              <a:path w="39370" h="34289">
                <a:moveTo>
                  <a:pt x="19602" y="0"/>
                </a:moveTo>
                <a:lnTo>
                  <a:pt x="39258" y="34020"/>
                </a:lnTo>
                <a:lnTo>
                  <a:pt x="0" y="34020"/>
                </a:lnTo>
                <a:lnTo>
                  <a:pt x="19602" y="0"/>
                </a:lnTo>
              </a:path>
            </a:pathLst>
          </a:custGeom>
          <a:ln w="4050">
            <a:solidFill>
              <a:srgbClr val="FF0000"/>
            </a:solidFill>
          </a:ln>
        </p:spPr>
        <p:txBody>
          <a:bodyPr wrap="square" lIns="0" tIns="0" rIns="0" bIns="0" rtlCol="0"/>
          <a:lstStyle/>
          <a:p>
            <a:endParaRPr/>
          </a:p>
        </p:txBody>
      </p:sp>
      <p:sp>
        <p:nvSpPr>
          <p:cNvPr id="8" name="object 8"/>
          <p:cNvSpPr/>
          <p:nvPr/>
        </p:nvSpPr>
        <p:spPr>
          <a:xfrm>
            <a:off x="3938924" y="2286471"/>
            <a:ext cx="39370" cy="34290"/>
          </a:xfrm>
          <a:custGeom>
            <a:avLst/>
            <a:gdLst/>
            <a:ahLst/>
            <a:cxnLst/>
            <a:rect l="l" t="t" r="r" b="b"/>
            <a:pathLst>
              <a:path w="39370" h="34289">
                <a:moveTo>
                  <a:pt x="19656" y="0"/>
                </a:moveTo>
                <a:lnTo>
                  <a:pt x="39312" y="34020"/>
                </a:lnTo>
                <a:lnTo>
                  <a:pt x="0" y="34020"/>
                </a:lnTo>
                <a:lnTo>
                  <a:pt x="19656" y="0"/>
                </a:lnTo>
              </a:path>
            </a:pathLst>
          </a:custGeom>
          <a:ln w="4050">
            <a:solidFill>
              <a:srgbClr val="FF0000"/>
            </a:solidFill>
          </a:ln>
        </p:spPr>
        <p:txBody>
          <a:bodyPr wrap="square" lIns="0" tIns="0" rIns="0" bIns="0" rtlCol="0"/>
          <a:lstStyle/>
          <a:p>
            <a:endParaRPr/>
          </a:p>
        </p:txBody>
      </p:sp>
      <p:sp>
        <p:nvSpPr>
          <p:cNvPr id="9" name="object 9"/>
          <p:cNvSpPr/>
          <p:nvPr/>
        </p:nvSpPr>
        <p:spPr>
          <a:xfrm>
            <a:off x="1105739" y="3231424"/>
            <a:ext cx="29209" cy="29209"/>
          </a:xfrm>
          <a:custGeom>
            <a:avLst/>
            <a:gdLst/>
            <a:ahLst/>
            <a:cxnLst/>
            <a:rect l="l" t="t" r="r" b="b"/>
            <a:pathLst>
              <a:path w="29209" h="29210">
                <a:moveTo>
                  <a:pt x="0" y="14580"/>
                </a:moveTo>
                <a:lnTo>
                  <a:pt x="0" y="6588"/>
                </a:lnTo>
                <a:lnTo>
                  <a:pt x="6588" y="0"/>
                </a:lnTo>
                <a:lnTo>
                  <a:pt x="14580" y="0"/>
                </a:lnTo>
                <a:lnTo>
                  <a:pt x="22626" y="0"/>
                </a:lnTo>
                <a:lnTo>
                  <a:pt x="29160" y="6588"/>
                </a:lnTo>
                <a:lnTo>
                  <a:pt x="29160" y="14580"/>
                </a:lnTo>
                <a:lnTo>
                  <a:pt x="29160" y="22626"/>
                </a:lnTo>
                <a:lnTo>
                  <a:pt x="22626" y="29160"/>
                </a:lnTo>
                <a:lnTo>
                  <a:pt x="14580" y="29160"/>
                </a:lnTo>
                <a:lnTo>
                  <a:pt x="6588" y="29160"/>
                </a:lnTo>
                <a:lnTo>
                  <a:pt x="0" y="22626"/>
                </a:lnTo>
                <a:lnTo>
                  <a:pt x="0" y="14580"/>
                </a:lnTo>
              </a:path>
            </a:pathLst>
          </a:custGeom>
          <a:ln w="4050">
            <a:solidFill>
              <a:srgbClr val="000000"/>
            </a:solidFill>
          </a:ln>
        </p:spPr>
        <p:txBody>
          <a:bodyPr wrap="square" lIns="0" tIns="0" rIns="0" bIns="0" rtlCol="0"/>
          <a:lstStyle/>
          <a:p>
            <a:endParaRPr/>
          </a:p>
        </p:txBody>
      </p:sp>
      <p:sp>
        <p:nvSpPr>
          <p:cNvPr id="10" name="object 10"/>
          <p:cNvSpPr/>
          <p:nvPr/>
        </p:nvSpPr>
        <p:spPr>
          <a:xfrm>
            <a:off x="1421102" y="2461864"/>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11" name="object 11"/>
          <p:cNvSpPr/>
          <p:nvPr/>
        </p:nvSpPr>
        <p:spPr>
          <a:xfrm>
            <a:off x="2046750" y="2788404"/>
            <a:ext cx="39370" cy="34290"/>
          </a:xfrm>
          <a:custGeom>
            <a:avLst/>
            <a:gdLst/>
            <a:ahLst/>
            <a:cxnLst/>
            <a:rect l="l" t="t" r="r" b="b"/>
            <a:pathLst>
              <a:path w="39369" h="34289">
                <a:moveTo>
                  <a:pt x="19656" y="0"/>
                </a:moveTo>
                <a:lnTo>
                  <a:pt x="39312" y="33966"/>
                </a:lnTo>
                <a:lnTo>
                  <a:pt x="0" y="33966"/>
                </a:lnTo>
                <a:lnTo>
                  <a:pt x="19656" y="0"/>
                </a:lnTo>
              </a:path>
            </a:pathLst>
          </a:custGeom>
          <a:ln w="4050">
            <a:solidFill>
              <a:srgbClr val="FF0000"/>
            </a:solidFill>
          </a:ln>
        </p:spPr>
        <p:txBody>
          <a:bodyPr wrap="square" lIns="0" tIns="0" rIns="0" bIns="0" rtlCol="0"/>
          <a:lstStyle/>
          <a:p>
            <a:endParaRPr/>
          </a:p>
        </p:txBody>
      </p:sp>
      <p:sp>
        <p:nvSpPr>
          <p:cNvPr id="12" name="object 12"/>
          <p:cNvSpPr/>
          <p:nvPr/>
        </p:nvSpPr>
        <p:spPr>
          <a:xfrm>
            <a:off x="1120319" y="3291526"/>
            <a:ext cx="2628265" cy="0"/>
          </a:xfrm>
          <a:custGeom>
            <a:avLst/>
            <a:gdLst/>
            <a:ahLst/>
            <a:cxnLst/>
            <a:rect l="l" t="t" r="r" b="b"/>
            <a:pathLst>
              <a:path w="2628265">
                <a:moveTo>
                  <a:pt x="0" y="0"/>
                </a:moveTo>
                <a:lnTo>
                  <a:pt x="2628037" y="0"/>
                </a:lnTo>
              </a:path>
            </a:pathLst>
          </a:custGeom>
          <a:ln w="4050">
            <a:solidFill>
              <a:srgbClr val="000000"/>
            </a:solidFill>
          </a:ln>
        </p:spPr>
        <p:txBody>
          <a:bodyPr wrap="square" lIns="0" tIns="0" rIns="0" bIns="0" rtlCol="0"/>
          <a:lstStyle/>
          <a:p>
            <a:endParaRPr/>
          </a:p>
        </p:txBody>
      </p:sp>
      <p:sp>
        <p:nvSpPr>
          <p:cNvPr id="13" name="object 13"/>
          <p:cNvSpPr/>
          <p:nvPr/>
        </p:nvSpPr>
        <p:spPr>
          <a:xfrm>
            <a:off x="1120319" y="3291526"/>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14" name="object 14"/>
          <p:cNvSpPr/>
          <p:nvPr/>
        </p:nvSpPr>
        <p:spPr>
          <a:xfrm>
            <a:off x="1645905" y="3291526"/>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15" name="object 15"/>
          <p:cNvSpPr/>
          <p:nvPr/>
        </p:nvSpPr>
        <p:spPr>
          <a:xfrm>
            <a:off x="2171545" y="3291526"/>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16" name="object 16"/>
          <p:cNvSpPr/>
          <p:nvPr/>
        </p:nvSpPr>
        <p:spPr>
          <a:xfrm>
            <a:off x="2697131" y="3291526"/>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17" name="object 17"/>
          <p:cNvSpPr/>
          <p:nvPr/>
        </p:nvSpPr>
        <p:spPr>
          <a:xfrm>
            <a:off x="3222717" y="3291526"/>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18" name="object 18"/>
          <p:cNvSpPr/>
          <p:nvPr/>
        </p:nvSpPr>
        <p:spPr>
          <a:xfrm>
            <a:off x="3748357" y="3291526"/>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19" name="object 19"/>
          <p:cNvSpPr txBox="1"/>
          <p:nvPr/>
        </p:nvSpPr>
        <p:spPr>
          <a:xfrm>
            <a:off x="1053565" y="335399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165</a:t>
            </a:r>
            <a:endParaRPr sz="500">
              <a:latin typeface="Arial"/>
              <a:cs typeface="Arial"/>
            </a:endParaRPr>
          </a:p>
        </p:txBody>
      </p:sp>
      <p:sp>
        <p:nvSpPr>
          <p:cNvPr id="20" name="object 20"/>
          <p:cNvSpPr txBox="1"/>
          <p:nvPr/>
        </p:nvSpPr>
        <p:spPr>
          <a:xfrm>
            <a:off x="1579205" y="335399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170</a:t>
            </a:r>
            <a:endParaRPr sz="500">
              <a:latin typeface="Arial"/>
              <a:cs typeface="Arial"/>
            </a:endParaRPr>
          </a:p>
        </p:txBody>
      </p:sp>
      <p:sp>
        <p:nvSpPr>
          <p:cNvPr id="21" name="object 21"/>
          <p:cNvSpPr txBox="1"/>
          <p:nvPr/>
        </p:nvSpPr>
        <p:spPr>
          <a:xfrm>
            <a:off x="2104791" y="335399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175</a:t>
            </a:r>
            <a:endParaRPr sz="500">
              <a:latin typeface="Arial"/>
              <a:cs typeface="Arial"/>
            </a:endParaRPr>
          </a:p>
        </p:txBody>
      </p:sp>
      <p:sp>
        <p:nvSpPr>
          <p:cNvPr id="22" name="object 22"/>
          <p:cNvSpPr txBox="1"/>
          <p:nvPr/>
        </p:nvSpPr>
        <p:spPr>
          <a:xfrm>
            <a:off x="2630377" y="335399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180</a:t>
            </a:r>
            <a:endParaRPr sz="500">
              <a:latin typeface="Arial"/>
              <a:cs typeface="Arial"/>
            </a:endParaRPr>
          </a:p>
        </p:txBody>
      </p:sp>
      <p:sp>
        <p:nvSpPr>
          <p:cNvPr id="23" name="object 23"/>
          <p:cNvSpPr txBox="1"/>
          <p:nvPr/>
        </p:nvSpPr>
        <p:spPr>
          <a:xfrm>
            <a:off x="3156017" y="335399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185</a:t>
            </a:r>
            <a:endParaRPr sz="500">
              <a:latin typeface="Arial"/>
              <a:cs typeface="Arial"/>
            </a:endParaRPr>
          </a:p>
        </p:txBody>
      </p:sp>
      <p:sp>
        <p:nvSpPr>
          <p:cNvPr id="24" name="object 24"/>
          <p:cNvSpPr txBox="1"/>
          <p:nvPr/>
        </p:nvSpPr>
        <p:spPr>
          <a:xfrm>
            <a:off x="3681602" y="3353995"/>
            <a:ext cx="133985"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190</a:t>
            </a:r>
            <a:endParaRPr sz="500">
              <a:latin typeface="Arial"/>
              <a:cs typeface="Arial"/>
            </a:endParaRPr>
          </a:p>
        </p:txBody>
      </p:sp>
      <p:sp>
        <p:nvSpPr>
          <p:cNvPr id="25" name="object 25"/>
          <p:cNvSpPr/>
          <p:nvPr/>
        </p:nvSpPr>
        <p:spPr>
          <a:xfrm>
            <a:off x="678812" y="2208764"/>
            <a:ext cx="0" cy="1003935"/>
          </a:xfrm>
          <a:custGeom>
            <a:avLst/>
            <a:gdLst/>
            <a:ahLst/>
            <a:cxnLst/>
            <a:rect l="l" t="t" r="r" b="b"/>
            <a:pathLst>
              <a:path h="1003935">
                <a:moveTo>
                  <a:pt x="0" y="1003813"/>
                </a:moveTo>
                <a:lnTo>
                  <a:pt x="0" y="0"/>
                </a:lnTo>
              </a:path>
            </a:pathLst>
          </a:custGeom>
          <a:ln w="4050">
            <a:solidFill>
              <a:srgbClr val="000000"/>
            </a:solidFill>
          </a:ln>
        </p:spPr>
        <p:txBody>
          <a:bodyPr wrap="square" lIns="0" tIns="0" rIns="0" bIns="0" rtlCol="0"/>
          <a:lstStyle/>
          <a:p>
            <a:endParaRPr/>
          </a:p>
        </p:txBody>
      </p:sp>
      <p:sp>
        <p:nvSpPr>
          <p:cNvPr id="26" name="object 26"/>
          <p:cNvSpPr/>
          <p:nvPr/>
        </p:nvSpPr>
        <p:spPr>
          <a:xfrm>
            <a:off x="639932" y="3212577"/>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7" name="object 27"/>
          <p:cNvSpPr/>
          <p:nvPr/>
        </p:nvSpPr>
        <p:spPr>
          <a:xfrm>
            <a:off x="639932" y="3045284"/>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8" name="object 28"/>
          <p:cNvSpPr/>
          <p:nvPr/>
        </p:nvSpPr>
        <p:spPr>
          <a:xfrm>
            <a:off x="639932" y="287799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29" name="object 29"/>
          <p:cNvSpPr/>
          <p:nvPr/>
        </p:nvSpPr>
        <p:spPr>
          <a:xfrm>
            <a:off x="639932" y="2710698"/>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0" name="object 30"/>
          <p:cNvSpPr/>
          <p:nvPr/>
        </p:nvSpPr>
        <p:spPr>
          <a:xfrm>
            <a:off x="639932" y="2543405"/>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1" name="object 31"/>
          <p:cNvSpPr/>
          <p:nvPr/>
        </p:nvSpPr>
        <p:spPr>
          <a:xfrm>
            <a:off x="639932" y="237611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2" name="object 32"/>
          <p:cNvSpPr/>
          <p:nvPr/>
        </p:nvSpPr>
        <p:spPr>
          <a:xfrm>
            <a:off x="639932" y="2208764"/>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33" name="object 33"/>
          <p:cNvSpPr txBox="1"/>
          <p:nvPr/>
        </p:nvSpPr>
        <p:spPr>
          <a:xfrm>
            <a:off x="514137" y="2160058"/>
            <a:ext cx="97790" cy="1101725"/>
          </a:xfrm>
          <a:prstGeom prst="rect">
            <a:avLst/>
          </a:prstGeom>
        </p:spPr>
        <p:txBody>
          <a:bodyPr vert="vert270" wrap="square" lIns="0" tIns="7620" rIns="0" bIns="0" rtlCol="0">
            <a:spAutoFit/>
          </a:bodyPr>
          <a:lstStyle/>
          <a:p>
            <a:pPr marL="12700">
              <a:lnSpc>
                <a:spcPct val="100000"/>
              </a:lnSpc>
              <a:spcBef>
                <a:spcPts val="60"/>
              </a:spcBef>
            </a:pPr>
            <a:r>
              <a:rPr sz="500" spc="5" dirty="0">
                <a:latin typeface="Arial"/>
                <a:cs typeface="Arial"/>
              </a:rPr>
              <a:t>60</a:t>
            </a:r>
            <a:r>
              <a:rPr sz="500" spc="20" dirty="0">
                <a:latin typeface="Arial"/>
                <a:cs typeface="Arial"/>
              </a:rPr>
              <a:t> </a:t>
            </a:r>
            <a:r>
              <a:rPr sz="500" spc="5" dirty="0">
                <a:latin typeface="Arial"/>
                <a:cs typeface="Arial"/>
              </a:rPr>
              <a:t>65</a:t>
            </a:r>
            <a:r>
              <a:rPr sz="500" spc="20" dirty="0">
                <a:latin typeface="Arial"/>
                <a:cs typeface="Arial"/>
              </a:rPr>
              <a:t> </a:t>
            </a:r>
            <a:r>
              <a:rPr sz="500" spc="5" dirty="0">
                <a:latin typeface="Arial"/>
                <a:cs typeface="Arial"/>
              </a:rPr>
              <a:t>70</a:t>
            </a:r>
            <a:r>
              <a:rPr sz="500" spc="20" dirty="0">
                <a:latin typeface="Arial"/>
                <a:cs typeface="Arial"/>
              </a:rPr>
              <a:t> </a:t>
            </a:r>
            <a:r>
              <a:rPr sz="500" spc="5" dirty="0">
                <a:latin typeface="Arial"/>
                <a:cs typeface="Arial"/>
              </a:rPr>
              <a:t>75</a:t>
            </a:r>
            <a:r>
              <a:rPr sz="500" spc="20" dirty="0">
                <a:latin typeface="Arial"/>
                <a:cs typeface="Arial"/>
              </a:rPr>
              <a:t> </a:t>
            </a:r>
            <a:r>
              <a:rPr sz="500" spc="5" dirty="0">
                <a:latin typeface="Arial"/>
                <a:cs typeface="Arial"/>
              </a:rPr>
              <a:t>80</a:t>
            </a:r>
            <a:r>
              <a:rPr sz="500" spc="20" dirty="0">
                <a:latin typeface="Arial"/>
                <a:cs typeface="Arial"/>
              </a:rPr>
              <a:t> </a:t>
            </a:r>
            <a:r>
              <a:rPr sz="500" spc="5" dirty="0">
                <a:latin typeface="Arial"/>
                <a:cs typeface="Arial"/>
              </a:rPr>
              <a:t>85</a:t>
            </a:r>
            <a:r>
              <a:rPr sz="500" spc="20" dirty="0">
                <a:latin typeface="Arial"/>
                <a:cs typeface="Arial"/>
              </a:rPr>
              <a:t> </a:t>
            </a:r>
            <a:r>
              <a:rPr sz="500" spc="5" dirty="0">
                <a:latin typeface="Arial"/>
                <a:cs typeface="Arial"/>
              </a:rPr>
              <a:t>90</a:t>
            </a:r>
            <a:endParaRPr sz="500">
              <a:latin typeface="Arial"/>
              <a:cs typeface="Arial"/>
            </a:endParaRPr>
          </a:p>
        </p:txBody>
      </p:sp>
      <p:sp>
        <p:nvSpPr>
          <p:cNvPr id="34" name="object 34"/>
          <p:cNvSpPr/>
          <p:nvPr/>
        </p:nvSpPr>
        <p:spPr>
          <a:xfrm>
            <a:off x="678812" y="2062909"/>
            <a:ext cx="3406140" cy="1228725"/>
          </a:xfrm>
          <a:custGeom>
            <a:avLst/>
            <a:gdLst/>
            <a:ahLst/>
            <a:cxnLst/>
            <a:rect l="l" t="t" r="r" b="b"/>
            <a:pathLst>
              <a:path w="3406140" h="1228725">
                <a:moveTo>
                  <a:pt x="0" y="1228617"/>
                </a:moveTo>
                <a:lnTo>
                  <a:pt x="3405913" y="1228617"/>
                </a:lnTo>
                <a:lnTo>
                  <a:pt x="3405913" y="0"/>
                </a:lnTo>
                <a:lnTo>
                  <a:pt x="0" y="0"/>
                </a:lnTo>
                <a:lnTo>
                  <a:pt x="0" y="1228617"/>
                </a:lnTo>
              </a:path>
            </a:pathLst>
          </a:custGeom>
          <a:ln w="4050">
            <a:solidFill>
              <a:srgbClr val="000000"/>
            </a:solidFill>
          </a:ln>
        </p:spPr>
        <p:txBody>
          <a:bodyPr wrap="square" lIns="0" tIns="0" rIns="0" bIns="0" rtlCol="0"/>
          <a:lstStyle/>
          <a:p>
            <a:endParaRPr/>
          </a:p>
        </p:txBody>
      </p:sp>
      <p:sp>
        <p:nvSpPr>
          <p:cNvPr id="35" name="object 35"/>
          <p:cNvSpPr txBox="1"/>
          <p:nvPr/>
        </p:nvSpPr>
        <p:spPr>
          <a:xfrm>
            <a:off x="358616" y="2571164"/>
            <a:ext cx="97790" cy="212090"/>
          </a:xfrm>
          <a:prstGeom prst="rect">
            <a:avLst/>
          </a:prstGeom>
        </p:spPr>
        <p:txBody>
          <a:bodyPr vert="vert270" wrap="square" lIns="0" tIns="7620" rIns="0" bIns="0" rtlCol="0">
            <a:spAutoFit/>
          </a:bodyPr>
          <a:lstStyle/>
          <a:p>
            <a:pPr marL="12700">
              <a:lnSpc>
                <a:spcPct val="100000"/>
              </a:lnSpc>
              <a:spcBef>
                <a:spcPts val="60"/>
              </a:spcBef>
            </a:pPr>
            <a:r>
              <a:rPr sz="500" spc="-10" dirty="0">
                <a:latin typeface="Arial"/>
                <a:cs typeface="Arial"/>
              </a:rPr>
              <a:t>w</a:t>
            </a:r>
            <a:r>
              <a:rPr sz="500" dirty="0">
                <a:latin typeface="Arial"/>
                <a:cs typeface="Arial"/>
              </a:rPr>
              <a:t>eight</a:t>
            </a:r>
            <a:endParaRPr sz="500">
              <a:latin typeface="Arial"/>
              <a:cs typeface="Arial"/>
            </a:endParaRPr>
          </a:p>
        </p:txBody>
      </p:sp>
      <p:sp>
        <p:nvSpPr>
          <p:cNvPr id="36" name="object 36"/>
          <p:cNvSpPr/>
          <p:nvPr/>
        </p:nvSpPr>
        <p:spPr>
          <a:xfrm>
            <a:off x="678812" y="2062909"/>
            <a:ext cx="338455" cy="233679"/>
          </a:xfrm>
          <a:custGeom>
            <a:avLst/>
            <a:gdLst/>
            <a:ahLst/>
            <a:cxnLst/>
            <a:rect l="l" t="t" r="r" b="b"/>
            <a:pathLst>
              <a:path w="338455" h="233680">
                <a:moveTo>
                  <a:pt x="0" y="0"/>
                </a:moveTo>
                <a:lnTo>
                  <a:pt x="338312" y="0"/>
                </a:lnTo>
                <a:lnTo>
                  <a:pt x="338312" y="233281"/>
                </a:lnTo>
                <a:lnTo>
                  <a:pt x="0" y="233281"/>
                </a:lnTo>
                <a:lnTo>
                  <a:pt x="0" y="0"/>
                </a:lnTo>
                <a:close/>
              </a:path>
            </a:pathLst>
          </a:custGeom>
          <a:ln w="4050">
            <a:solidFill>
              <a:srgbClr val="000000"/>
            </a:solidFill>
          </a:ln>
        </p:spPr>
        <p:txBody>
          <a:bodyPr wrap="square" lIns="0" tIns="0" rIns="0" bIns="0" rtlCol="0"/>
          <a:lstStyle/>
          <a:p>
            <a:endParaRPr/>
          </a:p>
        </p:txBody>
      </p:sp>
      <p:sp>
        <p:nvSpPr>
          <p:cNvPr id="37" name="object 37"/>
          <p:cNvSpPr/>
          <p:nvPr/>
        </p:nvSpPr>
        <p:spPr>
          <a:xfrm>
            <a:off x="722552" y="2126089"/>
            <a:ext cx="29209" cy="29209"/>
          </a:xfrm>
          <a:custGeom>
            <a:avLst/>
            <a:gdLst/>
            <a:ahLst/>
            <a:cxnLst/>
            <a:rect l="l" t="t" r="r" b="b"/>
            <a:pathLst>
              <a:path w="29209" h="29210">
                <a:moveTo>
                  <a:pt x="0" y="14580"/>
                </a:moveTo>
                <a:lnTo>
                  <a:pt x="0" y="6534"/>
                </a:lnTo>
                <a:lnTo>
                  <a:pt x="6588" y="0"/>
                </a:lnTo>
                <a:lnTo>
                  <a:pt x="14580" y="0"/>
                </a:lnTo>
                <a:lnTo>
                  <a:pt x="22626" y="0"/>
                </a:lnTo>
                <a:lnTo>
                  <a:pt x="29160" y="6534"/>
                </a:lnTo>
                <a:lnTo>
                  <a:pt x="29160" y="14580"/>
                </a:lnTo>
                <a:lnTo>
                  <a:pt x="29160" y="22626"/>
                </a:lnTo>
                <a:lnTo>
                  <a:pt x="22626" y="29160"/>
                </a:lnTo>
                <a:lnTo>
                  <a:pt x="14580" y="29160"/>
                </a:lnTo>
                <a:lnTo>
                  <a:pt x="6588" y="29160"/>
                </a:lnTo>
                <a:lnTo>
                  <a:pt x="0" y="22626"/>
                </a:lnTo>
                <a:lnTo>
                  <a:pt x="0" y="14580"/>
                </a:lnTo>
              </a:path>
            </a:pathLst>
          </a:custGeom>
          <a:ln w="4050">
            <a:solidFill>
              <a:srgbClr val="000000"/>
            </a:solidFill>
          </a:ln>
        </p:spPr>
        <p:txBody>
          <a:bodyPr wrap="square" lIns="0" tIns="0" rIns="0" bIns="0" rtlCol="0"/>
          <a:lstStyle/>
          <a:p>
            <a:endParaRPr/>
          </a:p>
        </p:txBody>
      </p:sp>
      <p:sp>
        <p:nvSpPr>
          <p:cNvPr id="38" name="object 38"/>
          <p:cNvSpPr/>
          <p:nvPr/>
        </p:nvSpPr>
        <p:spPr>
          <a:xfrm>
            <a:off x="717476" y="2195750"/>
            <a:ext cx="39370" cy="34290"/>
          </a:xfrm>
          <a:custGeom>
            <a:avLst/>
            <a:gdLst/>
            <a:ahLst/>
            <a:cxnLst/>
            <a:rect l="l" t="t" r="r" b="b"/>
            <a:pathLst>
              <a:path w="39370" h="34289">
                <a:moveTo>
                  <a:pt x="19656" y="0"/>
                </a:moveTo>
                <a:lnTo>
                  <a:pt x="39312" y="34020"/>
                </a:lnTo>
                <a:lnTo>
                  <a:pt x="0" y="34020"/>
                </a:lnTo>
                <a:lnTo>
                  <a:pt x="19656" y="0"/>
                </a:lnTo>
              </a:path>
            </a:pathLst>
          </a:custGeom>
          <a:ln w="4050">
            <a:solidFill>
              <a:srgbClr val="FF0000"/>
            </a:solidFill>
          </a:ln>
        </p:spPr>
        <p:txBody>
          <a:bodyPr wrap="square" lIns="0" tIns="0" rIns="0" bIns="0" rtlCol="0"/>
          <a:lstStyle/>
          <a:p>
            <a:endParaRPr/>
          </a:p>
        </p:txBody>
      </p:sp>
      <p:sp>
        <p:nvSpPr>
          <p:cNvPr id="39" name="object 39"/>
          <p:cNvSpPr txBox="1"/>
          <p:nvPr/>
        </p:nvSpPr>
        <p:spPr>
          <a:xfrm>
            <a:off x="782753" y="2086443"/>
            <a:ext cx="218440" cy="180975"/>
          </a:xfrm>
          <a:prstGeom prst="rect">
            <a:avLst/>
          </a:prstGeom>
        </p:spPr>
        <p:txBody>
          <a:bodyPr vert="horz" wrap="square" lIns="0" tIns="12065" rIns="0" bIns="0" rtlCol="0">
            <a:spAutoFit/>
          </a:bodyPr>
          <a:lstStyle/>
          <a:p>
            <a:pPr marL="12700" marR="5080">
              <a:lnSpc>
                <a:spcPct val="102000"/>
              </a:lnSpc>
              <a:spcBef>
                <a:spcPts val="95"/>
              </a:spcBef>
            </a:pPr>
            <a:r>
              <a:rPr sz="500" spc="-20" dirty="0">
                <a:latin typeface="Arial"/>
                <a:cs typeface="Arial"/>
              </a:rPr>
              <a:t>f</a:t>
            </a:r>
            <a:r>
              <a:rPr sz="500" dirty="0">
                <a:latin typeface="Arial"/>
                <a:cs typeface="Arial"/>
              </a:rPr>
              <a:t>emale  </a:t>
            </a:r>
            <a:r>
              <a:rPr sz="500" spc="5" dirty="0">
                <a:latin typeface="Arial"/>
                <a:cs typeface="Arial"/>
              </a:rPr>
              <a:t>male</a:t>
            </a:r>
            <a:endParaRPr sz="500">
              <a:latin typeface="Arial"/>
              <a:cs typeface="Arial"/>
            </a:endParaRPr>
          </a:p>
        </p:txBody>
      </p:sp>
      <p:sp>
        <p:nvSpPr>
          <p:cNvPr id="40" name="object 40"/>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12</a:t>
            </a:r>
            <a:endParaRPr sz="1100">
              <a:latin typeface="Calibri"/>
              <a:cs typeface="Calibri"/>
            </a:endParaRPr>
          </a:p>
        </p:txBody>
      </p:sp>
    </p:spTree>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296160" cy="244475"/>
          </a:xfrm>
          <a:prstGeom prst="rect">
            <a:avLst/>
          </a:prstGeom>
        </p:spPr>
        <p:txBody>
          <a:bodyPr vert="horz" wrap="square" lIns="0" tIns="17145" rIns="0" bIns="0" rtlCol="0">
            <a:spAutoFit/>
          </a:bodyPr>
          <a:lstStyle/>
          <a:p>
            <a:pPr marL="12700">
              <a:lnSpc>
                <a:spcPct val="100000"/>
              </a:lnSpc>
              <a:spcBef>
                <a:spcPts val="135"/>
              </a:spcBef>
            </a:pPr>
            <a:r>
              <a:rPr b="0" spc="-145" dirty="0">
                <a:latin typeface="Bookman Old Style"/>
                <a:cs typeface="Bookman Old Style"/>
              </a:rPr>
              <a:t>Ранговые </a:t>
            </a:r>
            <a:r>
              <a:rPr b="0" spc="-110" dirty="0">
                <a:latin typeface="Bookman Old Style"/>
                <a:cs typeface="Bookman Old Style"/>
              </a:rPr>
              <a:t>(шкальные)</a:t>
            </a:r>
            <a:r>
              <a:rPr b="0" spc="-195" dirty="0">
                <a:latin typeface="Bookman Old Style"/>
                <a:cs typeface="Bookman Old Style"/>
              </a:rPr>
              <a:t> </a:t>
            </a:r>
            <a:r>
              <a:rPr b="0" spc="-170" dirty="0">
                <a:latin typeface="Bookman Old Style"/>
                <a:cs typeface="Bookman Old Style"/>
              </a:rPr>
              <a:t>данные</a:t>
            </a:r>
          </a:p>
        </p:txBody>
      </p:sp>
      <p:sp>
        <p:nvSpPr>
          <p:cNvPr id="3" name="object 3"/>
          <p:cNvSpPr/>
          <p:nvPr/>
        </p:nvSpPr>
        <p:spPr>
          <a:xfrm>
            <a:off x="322046" y="568591"/>
            <a:ext cx="3964304" cy="521970"/>
          </a:xfrm>
          <a:custGeom>
            <a:avLst/>
            <a:gdLst/>
            <a:ahLst/>
            <a:cxnLst/>
            <a:rect l="l" t="t" r="r" b="b"/>
            <a:pathLst>
              <a:path w="3964304" h="521969">
                <a:moveTo>
                  <a:pt x="0" y="521614"/>
                </a:moveTo>
                <a:lnTo>
                  <a:pt x="3963911" y="521614"/>
                </a:lnTo>
                <a:lnTo>
                  <a:pt x="3963911" y="0"/>
                </a:lnTo>
                <a:lnTo>
                  <a:pt x="0" y="0"/>
                </a:lnTo>
                <a:lnTo>
                  <a:pt x="0" y="521614"/>
                </a:lnTo>
                <a:close/>
              </a:path>
            </a:pathLst>
          </a:custGeom>
          <a:solidFill>
            <a:srgbClr val="F8F8F8"/>
          </a:solidFill>
        </p:spPr>
        <p:txBody>
          <a:bodyPr wrap="square" lIns="0" tIns="0" rIns="0" bIns="0" rtlCol="0"/>
          <a:lstStyle/>
          <a:p>
            <a:endParaRPr/>
          </a:p>
        </p:txBody>
      </p:sp>
      <p:sp>
        <p:nvSpPr>
          <p:cNvPr id="4" name="object 4"/>
          <p:cNvSpPr txBox="1"/>
          <p:nvPr/>
        </p:nvSpPr>
        <p:spPr>
          <a:xfrm>
            <a:off x="347294" y="543787"/>
            <a:ext cx="4250055" cy="986790"/>
          </a:xfrm>
          <a:prstGeom prst="rect">
            <a:avLst/>
          </a:prstGeom>
        </p:spPr>
        <p:txBody>
          <a:bodyPr vert="horz" wrap="square" lIns="0" tIns="11430" rIns="0" bIns="0" rtlCol="0">
            <a:spAutoFit/>
          </a:bodyPr>
          <a:lstStyle/>
          <a:p>
            <a:pPr marL="12700">
              <a:lnSpc>
                <a:spcPct val="100000"/>
              </a:lnSpc>
              <a:spcBef>
                <a:spcPts val="90"/>
              </a:spcBef>
            </a:pPr>
            <a:r>
              <a:rPr sz="1100" i="1" spc="-105" dirty="0">
                <a:solidFill>
                  <a:srgbClr val="8E5902"/>
                </a:solidFill>
                <a:latin typeface="Book Antiqua"/>
                <a:cs typeface="Book Antiqua"/>
              </a:rPr>
              <a:t># </a:t>
            </a:r>
            <a:r>
              <a:rPr sz="1100" i="1" spc="15" dirty="0">
                <a:solidFill>
                  <a:srgbClr val="8E5902"/>
                </a:solidFill>
                <a:latin typeface="Book Antiqua"/>
                <a:cs typeface="Book Antiqua"/>
              </a:rPr>
              <a:t>Создаем </a:t>
            </a:r>
            <a:r>
              <a:rPr sz="1100" i="1" spc="10" dirty="0">
                <a:solidFill>
                  <a:srgbClr val="8E5902"/>
                </a:solidFill>
                <a:latin typeface="Book Antiqua"/>
                <a:cs typeface="Book Antiqua"/>
              </a:rPr>
              <a:t>неупорядоченный</a:t>
            </a:r>
            <a:r>
              <a:rPr sz="1100" i="1" spc="20" dirty="0">
                <a:solidFill>
                  <a:srgbClr val="8E5902"/>
                </a:solidFill>
                <a:latin typeface="Book Antiqua"/>
                <a:cs typeface="Book Antiqua"/>
              </a:rPr>
              <a:t> </a:t>
            </a:r>
            <a:r>
              <a:rPr sz="1100" i="1" spc="-65" dirty="0">
                <a:solidFill>
                  <a:srgbClr val="8E5902"/>
                </a:solidFill>
                <a:latin typeface="Book Antiqua"/>
                <a:cs typeface="Book Antiqua"/>
              </a:rPr>
              <a:t>фактор</a:t>
            </a:r>
            <a:endParaRPr sz="1100" dirty="0">
              <a:latin typeface="Book Antiqua"/>
              <a:cs typeface="Book Antiqua"/>
            </a:endParaRPr>
          </a:p>
          <a:p>
            <a:pPr marL="12700">
              <a:lnSpc>
                <a:spcPct val="100000"/>
              </a:lnSpc>
              <a:spcBef>
                <a:spcPts val="35"/>
              </a:spcBef>
            </a:pPr>
            <a:r>
              <a:rPr sz="1100" spc="120" dirty="0">
                <a:latin typeface="Times New Roman"/>
                <a:cs typeface="Times New Roman"/>
              </a:rPr>
              <a:t>size_f </a:t>
            </a:r>
            <a:r>
              <a:rPr sz="1100" spc="65" dirty="0">
                <a:latin typeface="Times New Roman"/>
                <a:cs typeface="Times New Roman"/>
              </a:rPr>
              <a:t>&lt;- </a:t>
            </a:r>
            <a:r>
              <a:rPr sz="1100" spc="140" dirty="0">
                <a:solidFill>
                  <a:srgbClr val="214987"/>
                </a:solidFill>
                <a:latin typeface="Times New Roman"/>
                <a:cs typeface="Times New Roman"/>
              </a:rPr>
              <a:t>factor</a:t>
            </a:r>
            <a:r>
              <a:rPr sz="1100" spc="140" dirty="0">
                <a:latin typeface="Times New Roman"/>
                <a:cs typeface="Times New Roman"/>
              </a:rPr>
              <a:t>( </a:t>
            </a:r>
            <a:r>
              <a:rPr sz="1100" spc="105" dirty="0">
                <a:solidFill>
                  <a:srgbClr val="214987"/>
                </a:solidFill>
                <a:latin typeface="Times New Roman"/>
                <a:cs typeface="Times New Roman"/>
              </a:rPr>
              <a:t>c</a:t>
            </a:r>
            <a:r>
              <a:rPr sz="1100" spc="105" dirty="0">
                <a:latin typeface="Times New Roman"/>
                <a:cs typeface="Times New Roman"/>
              </a:rPr>
              <a:t>(</a:t>
            </a:r>
            <a:r>
              <a:rPr sz="1100" spc="105" dirty="0">
                <a:solidFill>
                  <a:srgbClr val="4F9905"/>
                </a:solidFill>
                <a:latin typeface="Times New Roman"/>
                <a:cs typeface="Times New Roman"/>
              </a:rPr>
              <a:t>"L"</a:t>
            </a:r>
            <a:r>
              <a:rPr sz="1100" spc="105" dirty="0">
                <a:latin typeface="Times New Roman"/>
                <a:cs typeface="Times New Roman"/>
              </a:rPr>
              <a:t>, </a:t>
            </a:r>
            <a:r>
              <a:rPr sz="1100" spc="110" dirty="0">
                <a:solidFill>
                  <a:srgbClr val="4F9905"/>
                </a:solidFill>
                <a:latin typeface="Times New Roman"/>
                <a:cs typeface="Times New Roman"/>
              </a:rPr>
              <a:t>"S"</a:t>
            </a:r>
            <a:r>
              <a:rPr sz="1100" spc="110" dirty="0">
                <a:latin typeface="Times New Roman"/>
                <a:cs typeface="Times New Roman"/>
              </a:rPr>
              <a:t>, </a:t>
            </a:r>
            <a:r>
              <a:rPr sz="1100" spc="30" dirty="0">
                <a:solidFill>
                  <a:srgbClr val="4F9905"/>
                </a:solidFill>
                <a:latin typeface="Times New Roman"/>
                <a:cs typeface="Times New Roman"/>
              </a:rPr>
              <a:t>"XL"</a:t>
            </a:r>
            <a:r>
              <a:rPr sz="1100" spc="30" dirty="0">
                <a:latin typeface="Times New Roman"/>
                <a:cs typeface="Times New Roman"/>
              </a:rPr>
              <a:t>, </a:t>
            </a:r>
            <a:r>
              <a:rPr sz="1100" spc="-15" dirty="0">
                <a:solidFill>
                  <a:srgbClr val="4F9905"/>
                </a:solidFill>
                <a:latin typeface="Times New Roman"/>
                <a:cs typeface="Times New Roman"/>
              </a:rPr>
              <a:t>"XXL"</a:t>
            </a:r>
            <a:r>
              <a:rPr sz="1100" spc="-15" dirty="0">
                <a:latin typeface="Times New Roman"/>
                <a:cs typeface="Times New Roman"/>
              </a:rPr>
              <a:t>, </a:t>
            </a:r>
            <a:r>
              <a:rPr sz="1100" spc="110" dirty="0">
                <a:solidFill>
                  <a:srgbClr val="4F9905"/>
                </a:solidFill>
                <a:latin typeface="Times New Roman"/>
                <a:cs typeface="Times New Roman"/>
              </a:rPr>
              <a:t>"S"</a:t>
            </a:r>
            <a:r>
              <a:rPr sz="1100" spc="110" dirty="0">
                <a:latin typeface="Times New Roman"/>
                <a:cs typeface="Times New Roman"/>
              </a:rPr>
              <a:t>,</a:t>
            </a:r>
            <a:r>
              <a:rPr sz="1100" spc="-90" dirty="0">
                <a:latin typeface="Times New Roman"/>
                <a:cs typeface="Times New Roman"/>
              </a:rPr>
              <a:t> </a:t>
            </a:r>
            <a:r>
              <a:rPr sz="1100" spc="20" dirty="0">
                <a:solidFill>
                  <a:srgbClr val="4F9905"/>
                </a:solidFill>
                <a:latin typeface="Times New Roman"/>
                <a:cs typeface="Times New Roman"/>
              </a:rPr>
              <a:t>"M"</a:t>
            </a:r>
            <a:r>
              <a:rPr sz="1100" spc="20" dirty="0">
                <a:latin typeface="Times New Roman"/>
                <a:cs typeface="Times New Roman"/>
              </a:rPr>
              <a:t>, </a:t>
            </a:r>
            <a:r>
              <a:rPr sz="1100" spc="75" dirty="0">
                <a:solidFill>
                  <a:srgbClr val="4F9905"/>
                </a:solidFill>
                <a:latin typeface="Times New Roman"/>
                <a:cs typeface="Times New Roman"/>
              </a:rPr>
              <a:t>"L"</a:t>
            </a:r>
            <a:r>
              <a:rPr sz="1100" spc="75" dirty="0">
                <a:latin typeface="Times New Roman"/>
                <a:cs typeface="Times New Roman"/>
              </a:rPr>
              <a:t>) </a:t>
            </a:r>
            <a:r>
              <a:rPr sz="1100" spc="195" dirty="0">
                <a:latin typeface="Times New Roman"/>
                <a:cs typeface="Times New Roman"/>
              </a:rPr>
              <a:t>)</a:t>
            </a:r>
            <a:endParaRPr sz="1100" dirty="0">
              <a:latin typeface="Times New Roman"/>
              <a:cs typeface="Times New Roman"/>
            </a:endParaRPr>
          </a:p>
          <a:p>
            <a:pPr marL="12700">
              <a:lnSpc>
                <a:spcPct val="100000"/>
              </a:lnSpc>
              <a:spcBef>
                <a:spcPts val="35"/>
              </a:spcBef>
            </a:pPr>
            <a:r>
              <a:rPr sz="1100" spc="150" dirty="0">
                <a:solidFill>
                  <a:srgbClr val="214987"/>
                </a:solidFill>
                <a:latin typeface="Times New Roman"/>
                <a:cs typeface="Times New Roman"/>
              </a:rPr>
              <a:t>str</a:t>
            </a:r>
            <a:r>
              <a:rPr sz="1100" spc="150" dirty="0">
                <a:latin typeface="Times New Roman"/>
                <a:cs typeface="Times New Roman"/>
              </a:rPr>
              <a:t>(size_f)</a:t>
            </a:r>
            <a:endParaRPr sz="1100" dirty="0">
              <a:latin typeface="Times New Roman"/>
              <a:cs typeface="Times New Roman"/>
            </a:endParaRPr>
          </a:p>
          <a:p>
            <a:pPr>
              <a:lnSpc>
                <a:spcPct val="100000"/>
              </a:lnSpc>
              <a:spcBef>
                <a:spcPts val="45"/>
              </a:spcBef>
            </a:pPr>
            <a:endParaRPr sz="1900" dirty="0">
              <a:latin typeface="Times New Roman"/>
              <a:cs typeface="Times New Roman"/>
            </a:endParaRPr>
          </a:p>
          <a:p>
            <a:pPr marL="12700">
              <a:lnSpc>
                <a:spcPct val="100000"/>
              </a:lnSpc>
              <a:tabLst>
                <a:tab pos="298450" algn="l"/>
              </a:tabLst>
            </a:pPr>
            <a:r>
              <a:rPr sz="1100" spc="10" dirty="0">
                <a:latin typeface="Times New Roman"/>
                <a:cs typeface="Times New Roman"/>
              </a:rPr>
              <a:t>##	</a:t>
            </a:r>
            <a:r>
              <a:rPr sz="1100" spc="90" dirty="0">
                <a:latin typeface="Times New Roman"/>
                <a:cs typeface="Times New Roman"/>
              </a:rPr>
              <a:t>Factor </a:t>
            </a:r>
            <a:r>
              <a:rPr sz="1100" spc="10" dirty="0">
                <a:latin typeface="Times New Roman"/>
                <a:cs typeface="Times New Roman"/>
              </a:rPr>
              <a:t>w/ 5 </a:t>
            </a:r>
            <a:r>
              <a:rPr sz="1100" spc="130" dirty="0">
                <a:latin typeface="Times New Roman"/>
                <a:cs typeface="Times New Roman"/>
              </a:rPr>
              <a:t>levels </a:t>
            </a:r>
            <a:r>
              <a:rPr sz="1100" spc="95" dirty="0">
                <a:latin typeface="Times New Roman"/>
                <a:cs typeface="Times New Roman"/>
              </a:rPr>
              <a:t>"L","M","S","XL",..: </a:t>
            </a:r>
            <a:r>
              <a:rPr sz="1100" spc="10" dirty="0">
                <a:latin typeface="Times New Roman"/>
                <a:cs typeface="Times New Roman"/>
              </a:rPr>
              <a:t>1 3 4 5 3 2</a:t>
            </a:r>
            <a:r>
              <a:rPr sz="1100" dirty="0">
                <a:latin typeface="Times New Roman"/>
                <a:cs typeface="Times New Roman"/>
              </a:rPr>
              <a:t> </a:t>
            </a:r>
            <a:r>
              <a:rPr sz="1100" spc="10" dirty="0">
                <a:latin typeface="Times New Roman"/>
                <a:cs typeface="Times New Roman"/>
              </a:rPr>
              <a:t>1</a:t>
            </a:r>
            <a:endParaRPr sz="1100" dirty="0">
              <a:latin typeface="Times New Roman"/>
              <a:cs typeface="Times New Roman"/>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13</a:t>
            </a:r>
          </a:p>
        </p:txBody>
      </p:sp>
      <p:sp>
        <p:nvSpPr>
          <p:cNvPr id="5" name="object 5"/>
          <p:cNvSpPr txBox="1"/>
          <p:nvPr/>
        </p:nvSpPr>
        <p:spPr>
          <a:xfrm>
            <a:off x="322046" y="1738020"/>
            <a:ext cx="3989704" cy="692785"/>
          </a:xfrm>
          <a:prstGeom prst="rect">
            <a:avLst/>
          </a:prstGeom>
          <a:solidFill>
            <a:srgbClr val="F8F8F8"/>
          </a:solidFill>
        </p:spPr>
        <p:txBody>
          <a:bodyPr vert="horz" wrap="square" lIns="0" tIns="0" rIns="0" bIns="0" rtlCol="0">
            <a:spAutoFit/>
          </a:bodyPr>
          <a:lstStyle/>
          <a:p>
            <a:pPr marL="37465" marR="12065">
              <a:lnSpc>
                <a:spcPts val="1215"/>
              </a:lnSpc>
            </a:pPr>
            <a:r>
              <a:rPr sz="1100" i="1" spc="-105" dirty="0">
                <a:solidFill>
                  <a:srgbClr val="8E5902"/>
                </a:solidFill>
                <a:latin typeface="Book Antiqua"/>
                <a:cs typeface="Book Antiqua"/>
              </a:rPr>
              <a:t># </a:t>
            </a:r>
            <a:r>
              <a:rPr sz="1100" i="1" spc="15" dirty="0">
                <a:solidFill>
                  <a:srgbClr val="8E5902"/>
                </a:solidFill>
                <a:latin typeface="Book Antiqua"/>
                <a:cs typeface="Book Antiqua"/>
              </a:rPr>
              <a:t>Задаем </a:t>
            </a:r>
            <a:r>
              <a:rPr sz="1100" i="1" spc="25" dirty="0">
                <a:solidFill>
                  <a:srgbClr val="8E5902"/>
                </a:solidFill>
                <a:latin typeface="Book Antiqua"/>
                <a:cs typeface="Book Antiqua"/>
              </a:rPr>
              <a:t>порядок </a:t>
            </a:r>
            <a:r>
              <a:rPr sz="1100" i="1" spc="45" dirty="0">
                <a:solidFill>
                  <a:srgbClr val="8E5902"/>
                </a:solidFill>
                <a:latin typeface="Book Antiqua"/>
                <a:cs typeface="Book Antiqua"/>
              </a:rPr>
              <a:t>следования</a:t>
            </a:r>
            <a:r>
              <a:rPr sz="1100" i="1" spc="270" dirty="0">
                <a:solidFill>
                  <a:srgbClr val="8E5902"/>
                </a:solidFill>
                <a:latin typeface="Book Antiqua"/>
                <a:cs typeface="Book Antiqua"/>
              </a:rPr>
              <a:t> </a:t>
            </a:r>
            <a:r>
              <a:rPr sz="1100" i="1" spc="25" dirty="0">
                <a:solidFill>
                  <a:srgbClr val="8E5902"/>
                </a:solidFill>
                <a:latin typeface="Book Antiqua"/>
                <a:cs typeface="Book Antiqua"/>
              </a:rPr>
              <a:t>уровней</a:t>
            </a:r>
            <a:endParaRPr sz="1100" dirty="0">
              <a:latin typeface="Book Antiqua"/>
              <a:cs typeface="Book Antiqua"/>
            </a:endParaRPr>
          </a:p>
          <a:p>
            <a:pPr marL="37465" marR="12065">
              <a:lnSpc>
                <a:spcPct val="100000"/>
              </a:lnSpc>
              <a:spcBef>
                <a:spcPts val="35"/>
              </a:spcBef>
            </a:pPr>
            <a:r>
              <a:rPr sz="1100" spc="130" dirty="0">
                <a:latin typeface="Times New Roman"/>
                <a:cs typeface="Times New Roman"/>
              </a:rPr>
              <a:t>size </a:t>
            </a:r>
            <a:r>
              <a:rPr sz="1100" spc="65" dirty="0">
                <a:latin typeface="Times New Roman"/>
                <a:cs typeface="Times New Roman"/>
              </a:rPr>
              <a:t>&lt;-</a:t>
            </a:r>
            <a:r>
              <a:rPr sz="1100" spc="30" dirty="0">
                <a:latin typeface="Times New Roman"/>
                <a:cs typeface="Times New Roman"/>
              </a:rPr>
              <a:t> </a:t>
            </a:r>
            <a:r>
              <a:rPr sz="1100" spc="114" dirty="0">
                <a:solidFill>
                  <a:srgbClr val="214987"/>
                </a:solidFill>
                <a:latin typeface="Times New Roman"/>
                <a:cs typeface="Times New Roman"/>
              </a:rPr>
              <a:t>ordered</a:t>
            </a:r>
            <a:r>
              <a:rPr sz="1100" spc="114" dirty="0">
                <a:latin typeface="Times New Roman"/>
                <a:cs typeface="Times New Roman"/>
              </a:rPr>
              <a:t>(size_f,</a:t>
            </a:r>
            <a:endParaRPr sz="1100" dirty="0">
              <a:latin typeface="Times New Roman"/>
              <a:cs typeface="Times New Roman"/>
            </a:endParaRPr>
          </a:p>
          <a:p>
            <a:pPr marL="1326515">
              <a:lnSpc>
                <a:spcPct val="100000"/>
              </a:lnSpc>
              <a:spcBef>
                <a:spcPts val="35"/>
              </a:spcBef>
            </a:pPr>
            <a:r>
              <a:rPr sz="1100" spc="110" dirty="0">
                <a:solidFill>
                  <a:srgbClr val="214987"/>
                </a:solidFill>
                <a:latin typeface="Times New Roman"/>
                <a:cs typeface="Times New Roman"/>
              </a:rPr>
              <a:t>levels=c</a:t>
            </a:r>
            <a:r>
              <a:rPr sz="1100" spc="110" dirty="0">
                <a:latin typeface="Times New Roman"/>
                <a:cs typeface="Times New Roman"/>
              </a:rPr>
              <a:t>(</a:t>
            </a:r>
            <a:r>
              <a:rPr sz="1100" spc="110" dirty="0">
                <a:solidFill>
                  <a:srgbClr val="4F9905"/>
                </a:solidFill>
                <a:latin typeface="Times New Roman"/>
                <a:cs typeface="Times New Roman"/>
              </a:rPr>
              <a:t>"S"</a:t>
            </a:r>
            <a:r>
              <a:rPr sz="1100" spc="110" dirty="0">
                <a:latin typeface="Times New Roman"/>
                <a:cs typeface="Times New Roman"/>
              </a:rPr>
              <a:t>, </a:t>
            </a:r>
            <a:r>
              <a:rPr sz="1100" spc="20" dirty="0">
                <a:solidFill>
                  <a:srgbClr val="4F9905"/>
                </a:solidFill>
                <a:latin typeface="Times New Roman"/>
                <a:cs typeface="Times New Roman"/>
              </a:rPr>
              <a:t>"M"</a:t>
            </a:r>
            <a:r>
              <a:rPr sz="1100" spc="20" dirty="0">
                <a:latin typeface="Times New Roman"/>
                <a:cs typeface="Times New Roman"/>
              </a:rPr>
              <a:t>, </a:t>
            </a:r>
            <a:r>
              <a:rPr sz="1100" spc="95" dirty="0">
                <a:solidFill>
                  <a:srgbClr val="4F9905"/>
                </a:solidFill>
                <a:latin typeface="Times New Roman"/>
                <a:cs typeface="Times New Roman"/>
              </a:rPr>
              <a:t>"L"</a:t>
            </a:r>
            <a:r>
              <a:rPr sz="1100" spc="95" dirty="0">
                <a:latin typeface="Times New Roman"/>
                <a:cs typeface="Times New Roman"/>
              </a:rPr>
              <a:t>, </a:t>
            </a:r>
            <a:r>
              <a:rPr sz="1100" spc="30" dirty="0">
                <a:solidFill>
                  <a:srgbClr val="4F9905"/>
                </a:solidFill>
                <a:latin typeface="Times New Roman"/>
                <a:cs typeface="Times New Roman"/>
              </a:rPr>
              <a:t>"XL"</a:t>
            </a:r>
            <a:r>
              <a:rPr sz="1100" spc="30" dirty="0">
                <a:latin typeface="Times New Roman"/>
                <a:cs typeface="Times New Roman"/>
              </a:rPr>
              <a:t>,</a:t>
            </a:r>
            <a:r>
              <a:rPr sz="1100" spc="295" dirty="0">
                <a:latin typeface="Times New Roman"/>
                <a:cs typeface="Times New Roman"/>
              </a:rPr>
              <a:t> </a:t>
            </a:r>
            <a:r>
              <a:rPr sz="1100" dirty="0">
                <a:solidFill>
                  <a:srgbClr val="4F9905"/>
                </a:solidFill>
                <a:latin typeface="Times New Roman"/>
                <a:cs typeface="Times New Roman"/>
              </a:rPr>
              <a:t>"XXL"</a:t>
            </a:r>
            <a:r>
              <a:rPr sz="1100" dirty="0">
                <a:latin typeface="Times New Roman"/>
                <a:cs typeface="Times New Roman"/>
              </a:rPr>
              <a:t>))</a:t>
            </a:r>
          </a:p>
          <a:p>
            <a:pPr marL="37465" marR="12065">
              <a:lnSpc>
                <a:spcPct val="100000"/>
              </a:lnSpc>
              <a:spcBef>
                <a:spcPts val="35"/>
              </a:spcBef>
            </a:pPr>
            <a:r>
              <a:rPr sz="1100" spc="165" dirty="0">
                <a:solidFill>
                  <a:srgbClr val="214987"/>
                </a:solidFill>
                <a:latin typeface="Times New Roman"/>
                <a:cs typeface="Times New Roman"/>
              </a:rPr>
              <a:t>str</a:t>
            </a:r>
            <a:r>
              <a:rPr sz="1100" spc="165" dirty="0">
                <a:latin typeface="Times New Roman"/>
                <a:cs typeface="Times New Roman"/>
              </a:rPr>
              <a:t>(size)</a:t>
            </a:r>
            <a:endParaRPr sz="1100" dirty="0">
              <a:latin typeface="Times New Roman"/>
              <a:cs typeface="Times New Roman"/>
            </a:endParaRPr>
          </a:p>
        </p:txBody>
      </p:sp>
      <p:sp>
        <p:nvSpPr>
          <p:cNvPr id="6" name="object 6"/>
          <p:cNvSpPr txBox="1"/>
          <p:nvPr/>
        </p:nvSpPr>
        <p:spPr>
          <a:xfrm>
            <a:off x="347294" y="2678771"/>
            <a:ext cx="4249420" cy="191770"/>
          </a:xfrm>
          <a:prstGeom prst="rect">
            <a:avLst/>
          </a:prstGeom>
        </p:spPr>
        <p:txBody>
          <a:bodyPr vert="horz" wrap="square" lIns="0" tIns="11430" rIns="0" bIns="0" rtlCol="0">
            <a:spAutoFit/>
          </a:bodyPr>
          <a:lstStyle/>
          <a:p>
            <a:pPr marL="12700">
              <a:lnSpc>
                <a:spcPct val="100000"/>
              </a:lnSpc>
              <a:spcBef>
                <a:spcPts val="90"/>
              </a:spcBef>
              <a:tabLst>
                <a:tab pos="298450" algn="l"/>
              </a:tabLst>
            </a:pPr>
            <a:r>
              <a:rPr sz="1100" spc="10" dirty="0">
                <a:latin typeface="Times New Roman"/>
                <a:cs typeface="Times New Roman"/>
              </a:rPr>
              <a:t>##	</a:t>
            </a:r>
            <a:r>
              <a:rPr sz="1100" spc="100" dirty="0">
                <a:latin typeface="Times New Roman"/>
                <a:cs typeface="Times New Roman"/>
              </a:rPr>
              <a:t>Ord.factor </a:t>
            </a:r>
            <a:r>
              <a:rPr sz="1100" spc="10" dirty="0">
                <a:latin typeface="Times New Roman"/>
                <a:cs typeface="Times New Roman"/>
              </a:rPr>
              <a:t>w/ 5 </a:t>
            </a:r>
            <a:r>
              <a:rPr sz="1100" spc="130" dirty="0">
                <a:latin typeface="Times New Roman"/>
                <a:cs typeface="Times New Roman"/>
              </a:rPr>
              <a:t>levels </a:t>
            </a:r>
            <a:r>
              <a:rPr sz="1100" spc="25" dirty="0">
                <a:latin typeface="Times New Roman"/>
                <a:cs typeface="Times New Roman"/>
              </a:rPr>
              <a:t>"S"&lt;"M"&lt;"L"&lt;"XL"&lt;..: </a:t>
            </a:r>
            <a:r>
              <a:rPr sz="1100" spc="10" dirty="0">
                <a:latin typeface="Times New Roman"/>
                <a:cs typeface="Times New Roman"/>
              </a:rPr>
              <a:t>3 1 4 5 1</a:t>
            </a:r>
            <a:r>
              <a:rPr sz="1100" spc="175" dirty="0">
                <a:latin typeface="Times New Roman"/>
                <a:cs typeface="Times New Roman"/>
              </a:rPr>
              <a:t> </a:t>
            </a:r>
            <a:r>
              <a:rPr sz="1100" spc="10" dirty="0">
                <a:latin typeface="Times New Roman"/>
                <a:cs typeface="Times New Roman"/>
              </a:rPr>
              <a:t>2</a:t>
            </a:r>
            <a:endParaRPr sz="1100">
              <a:latin typeface="Times New Roman"/>
              <a:cs typeface="Times New Roman"/>
            </a:endParaRPr>
          </a:p>
        </p:txBody>
      </p:sp>
    </p:spTree>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14</a:t>
            </a:r>
          </a:p>
        </p:txBody>
      </p:sp>
      <p:sp>
        <p:nvSpPr>
          <p:cNvPr id="2" name="object 2"/>
          <p:cNvSpPr txBox="1">
            <a:spLocks noGrp="1"/>
          </p:cNvSpPr>
          <p:nvPr>
            <p:ph type="title"/>
          </p:nvPr>
        </p:nvSpPr>
        <p:spPr>
          <a:xfrm>
            <a:off x="95300" y="74546"/>
            <a:ext cx="574675" cy="244475"/>
          </a:xfrm>
          <a:prstGeom prst="rect">
            <a:avLst/>
          </a:prstGeom>
        </p:spPr>
        <p:txBody>
          <a:bodyPr vert="horz" wrap="square" lIns="0" tIns="17145" rIns="0" bIns="0" rtlCol="0">
            <a:spAutoFit/>
          </a:bodyPr>
          <a:lstStyle/>
          <a:p>
            <a:pPr marL="12700">
              <a:lnSpc>
                <a:spcPct val="100000"/>
              </a:lnSpc>
              <a:spcBef>
                <a:spcPts val="135"/>
              </a:spcBef>
            </a:pPr>
            <a:r>
              <a:rPr b="0" spc="-180" dirty="0">
                <a:latin typeface="Bookman Old Style"/>
                <a:cs typeface="Bookman Old Style"/>
              </a:rPr>
              <a:t>Списки</a:t>
            </a:r>
          </a:p>
        </p:txBody>
      </p:sp>
      <p:sp>
        <p:nvSpPr>
          <p:cNvPr id="3" name="object 3"/>
          <p:cNvSpPr txBox="1"/>
          <p:nvPr/>
        </p:nvSpPr>
        <p:spPr>
          <a:xfrm>
            <a:off x="322046" y="379044"/>
            <a:ext cx="3964304" cy="356235"/>
          </a:xfrm>
          <a:prstGeom prst="rect">
            <a:avLst/>
          </a:prstGeom>
          <a:solidFill>
            <a:srgbClr val="F8F8F8"/>
          </a:solidFill>
        </p:spPr>
        <p:txBody>
          <a:bodyPr vert="horz" wrap="square" lIns="0" tIns="0" rIns="0" bIns="0" rtlCol="0">
            <a:spAutoFit/>
          </a:bodyPr>
          <a:lstStyle/>
          <a:p>
            <a:pPr marL="37465">
              <a:lnSpc>
                <a:spcPts val="1275"/>
              </a:lnSpc>
            </a:pPr>
            <a:r>
              <a:rPr sz="1100" spc="254" dirty="0">
                <a:latin typeface="Times New Roman"/>
                <a:cs typeface="Times New Roman"/>
              </a:rPr>
              <a:t>l </a:t>
            </a:r>
            <a:r>
              <a:rPr sz="1100" spc="65" dirty="0">
                <a:latin typeface="Times New Roman"/>
                <a:cs typeface="Times New Roman"/>
              </a:rPr>
              <a:t>&lt;- </a:t>
            </a:r>
            <a:r>
              <a:rPr sz="1100" spc="175" dirty="0">
                <a:solidFill>
                  <a:srgbClr val="214987"/>
                </a:solidFill>
                <a:latin typeface="Times New Roman"/>
                <a:cs typeface="Times New Roman"/>
              </a:rPr>
              <a:t>list</a:t>
            </a:r>
            <a:r>
              <a:rPr sz="1100" spc="175" dirty="0">
                <a:latin typeface="Times New Roman"/>
                <a:cs typeface="Times New Roman"/>
              </a:rPr>
              <a:t>(</a:t>
            </a:r>
            <a:r>
              <a:rPr sz="1100" spc="175" dirty="0">
                <a:solidFill>
                  <a:srgbClr val="0000CE"/>
                </a:solidFill>
                <a:latin typeface="Times New Roman"/>
                <a:cs typeface="Times New Roman"/>
              </a:rPr>
              <a:t>1</a:t>
            </a:r>
            <a:r>
              <a:rPr sz="1100" spc="175" dirty="0">
                <a:latin typeface="Times New Roman"/>
                <a:cs typeface="Times New Roman"/>
              </a:rPr>
              <a:t>,</a:t>
            </a:r>
            <a:r>
              <a:rPr sz="1100" spc="175" dirty="0">
                <a:solidFill>
                  <a:srgbClr val="4F9905"/>
                </a:solidFill>
                <a:latin typeface="Times New Roman"/>
                <a:cs typeface="Times New Roman"/>
              </a:rPr>
              <a:t>"a"</a:t>
            </a:r>
            <a:r>
              <a:rPr sz="1100" spc="175" dirty="0">
                <a:latin typeface="Times New Roman"/>
                <a:cs typeface="Times New Roman"/>
              </a:rPr>
              <a:t>, </a:t>
            </a:r>
            <a:r>
              <a:rPr sz="1100" spc="-15" dirty="0">
                <a:solidFill>
                  <a:srgbClr val="214987"/>
                </a:solidFill>
                <a:latin typeface="Times New Roman"/>
                <a:cs typeface="Times New Roman"/>
              </a:rPr>
              <a:t>c</a:t>
            </a:r>
            <a:r>
              <a:rPr sz="1100" spc="-15" dirty="0">
                <a:latin typeface="Times New Roman"/>
                <a:cs typeface="Times New Roman"/>
              </a:rPr>
              <a:t>(</a:t>
            </a:r>
            <a:r>
              <a:rPr sz="1100" spc="-15" dirty="0">
                <a:solidFill>
                  <a:srgbClr val="8E5902"/>
                </a:solidFill>
                <a:latin typeface="Times New Roman"/>
                <a:cs typeface="Times New Roman"/>
              </a:rPr>
              <a:t>TRUE</a:t>
            </a:r>
            <a:r>
              <a:rPr sz="1100" spc="-15" dirty="0">
                <a:latin typeface="Times New Roman"/>
                <a:cs typeface="Times New Roman"/>
              </a:rPr>
              <a:t>,</a:t>
            </a:r>
            <a:r>
              <a:rPr sz="1100" spc="40" dirty="0">
                <a:latin typeface="Times New Roman"/>
                <a:cs typeface="Times New Roman"/>
              </a:rPr>
              <a:t> </a:t>
            </a:r>
            <a:r>
              <a:rPr sz="1100" spc="110" dirty="0">
                <a:latin typeface="Times New Roman"/>
                <a:cs typeface="Times New Roman"/>
              </a:rPr>
              <a:t>F))</a:t>
            </a:r>
            <a:endParaRPr sz="1100">
              <a:latin typeface="Times New Roman"/>
              <a:cs typeface="Times New Roman"/>
            </a:endParaRPr>
          </a:p>
          <a:p>
            <a:pPr marL="37465">
              <a:lnSpc>
                <a:spcPct val="100000"/>
              </a:lnSpc>
              <a:spcBef>
                <a:spcPts val="35"/>
              </a:spcBef>
            </a:pPr>
            <a:r>
              <a:rPr sz="1100" spc="200" dirty="0">
                <a:solidFill>
                  <a:srgbClr val="214987"/>
                </a:solidFill>
                <a:latin typeface="Times New Roman"/>
                <a:cs typeface="Times New Roman"/>
              </a:rPr>
              <a:t>str</a:t>
            </a:r>
            <a:r>
              <a:rPr sz="1100" spc="200" dirty="0">
                <a:latin typeface="Times New Roman"/>
                <a:cs typeface="Times New Roman"/>
              </a:rPr>
              <a:t>(l)</a:t>
            </a:r>
            <a:endParaRPr sz="1100">
              <a:latin typeface="Times New Roman"/>
              <a:cs typeface="Times New Roman"/>
            </a:endParaRPr>
          </a:p>
        </p:txBody>
      </p:sp>
      <p:sp>
        <p:nvSpPr>
          <p:cNvPr id="4" name="object 4"/>
          <p:cNvSpPr txBox="1"/>
          <p:nvPr/>
        </p:nvSpPr>
        <p:spPr>
          <a:xfrm>
            <a:off x="347294" y="898828"/>
            <a:ext cx="2101850" cy="708025"/>
          </a:xfrm>
          <a:prstGeom prst="rect">
            <a:avLst/>
          </a:prstGeom>
        </p:spPr>
        <p:txBody>
          <a:bodyPr vert="horz" wrap="square" lIns="0" tIns="6985" rIns="0" bIns="0" rtlCol="0">
            <a:spAutoFit/>
          </a:bodyPr>
          <a:lstStyle/>
          <a:p>
            <a:pPr marL="12700" marR="1149985">
              <a:lnSpc>
                <a:spcPct val="102600"/>
              </a:lnSpc>
              <a:spcBef>
                <a:spcPts val="55"/>
              </a:spcBef>
              <a:tabLst>
                <a:tab pos="298450" algn="l"/>
              </a:tabLst>
            </a:pPr>
            <a:r>
              <a:rPr sz="1100" spc="10" dirty="0">
                <a:latin typeface="Times New Roman"/>
                <a:cs typeface="Times New Roman"/>
              </a:rPr>
              <a:t>## </a:t>
            </a:r>
            <a:r>
              <a:rPr sz="1100" spc="130" dirty="0">
                <a:latin typeface="Times New Roman"/>
                <a:cs typeface="Times New Roman"/>
              </a:rPr>
              <a:t>List </a:t>
            </a:r>
            <a:r>
              <a:rPr sz="1100" spc="100" dirty="0">
                <a:latin typeface="Times New Roman"/>
                <a:cs typeface="Times New Roman"/>
              </a:rPr>
              <a:t>of </a:t>
            </a:r>
            <a:r>
              <a:rPr sz="1100" spc="10" dirty="0">
                <a:latin typeface="Times New Roman"/>
                <a:cs typeface="Times New Roman"/>
              </a:rPr>
              <a:t>3  ##	$ </a:t>
            </a:r>
            <a:r>
              <a:rPr sz="1100" spc="254" dirty="0">
                <a:latin typeface="Times New Roman"/>
                <a:cs typeface="Times New Roman"/>
              </a:rPr>
              <a:t>: </a:t>
            </a:r>
            <a:r>
              <a:rPr sz="1100" spc="-95" dirty="0">
                <a:latin typeface="Times New Roman"/>
                <a:cs typeface="Times New Roman"/>
              </a:rPr>
              <a:t>num</a:t>
            </a:r>
            <a:r>
              <a:rPr sz="1100" spc="45" dirty="0">
                <a:latin typeface="Times New Roman"/>
                <a:cs typeface="Times New Roman"/>
              </a:rPr>
              <a:t> </a:t>
            </a:r>
            <a:r>
              <a:rPr sz="1100" spc="10" dirty="0">
                <a:latin typeface="Times New Roman"/>
                <a:cs typeface="Times New Roman"/>
              </a:rPr>
              <a:t>1</a:t>
            </a:r>
            <a:endParaRPr sz="1100">
              <a:latin typeface="Times New Roman"/>
              <a:cs typeface="Times New Roman"/>
            </a:endParaRPr>
          </a:p>
          <a:p>
            <a:pPr marL="12700">
              <a:lnSpc>
                <a:spcPct val="100000"/>
              </a:lnSpc>
              <a:spcBef>
                <a:spcPts val="35"/>
              </a:spcBef>
              <a:tabLst>
                <a:tab pos="298450" algn="l"/>
              </a:tabLst>
            </a:pPr>
            <a:r>
              <a:rPr sz="1100" spc="10" dirty="0">
                <a:latin typeface="Times New Roman"/>
                <a:cs typeface="Times New Roman"/>
              </a:rPr>
              <a:t>##	$ </a:t>
            </a:r>
            <a:r>
              <a:rPr sz="1100" spc="254" dirty="0">
                <a:latin typeface="Times New Roman"/>
                <a:cs typeface="Times New Roman"/>
              </a:rPr>
              <a:t>: </a:t>
            </a:r>
            <a:r>
              <a:rPr sz="1100" spc="90" dirty="0">
                <a:latin typeface="Times New Roman"/>
                <a:cs typeface="Times New Roman"/>
              </a:rPr>
              <a:t>chr</a:t>
            </a:r>
            <a:r>
              <a:rPr sz="1100" spc="290" dirty="0">
                <a:latin typeface="Times New Roman"/>
                <a:cs typeface="Times New Roman"/>
              </a:rPr>
              <a:t> </a:t>
            </a:r>
            <a:r>
              <a:rPr sz="1100" spc="95" dirty="0">
                <a:latin typeface="Times New Roman"/>
                <a:cs typeface="Times New Roman"/>
              </a:rPr>
              <a:t>"a"</a:t>
            </a:r>
            <a:endParaRPr sz="1100">
              <a:latin typeface="Times New Roman"/>
              <a:cs typeface="Times New Roman"/>
            </a:endParaRPr>
          </a:p>
          <a:p>
            <a:pPr marL="12700">
              <a:lnSpc>
                <a:spcPct val="100000"/>
              </a:lnSpc>
              <a:spcBef>
                <a:spcPts val="35"/>
              </a:spcBef>
              <a:tabLst>
                <a:tab pos="298450" algn="l"/>
              </a:tabLst>
            </a:pPr>
            <a:r>
              <a:rPr sz="1100" spc="10" dirty="0">
                <a:latin typeface="Times New Roman"/>
                <a:cs typeface="Times New Roman"/>
              </a:rPr>
              <a:t>##	$ </a:t>
            </a:r>
            <a:r>
              <a:rPr sz="1100" spc="254" dirty="0">
                <a:latin typeface="Times New Roman"/>
                <a:cs typeface="Times New Roman"/>
              </a:rPr>
              <a:t>: </a:t>
            </a:r>
            <a:r>
              <a:rPr sz="1100" spc="130" dirty="0">
                <a:latin typeface="Times New Roman"/>
                <a:cs typeface="Times New Roman"/>
              </a:rPr>
              <a:t>logi [1:2]</a:t>
            </a:r>
            <a:r>
              <a:rPr sz="1100" spc="-15" dirty="0">
                <a:latin typeface="Times New Roman"/>
                <a:cs typeface="Times New Roman"/>
              </a:rPr>
              <a:t> </a:t>
            </a:r>
            <a:r>
              <a:rPr sz="1100" spc="-160" dirty="0">
                <a:latin typeface="Times New Roman"/>
                <a:cs typeface="Times New Roman"/>
              </a:rPr>
              <a:t>TRUE </a:t>
            </a:r>
            <a:r>
              <a:rPr sz="1100" spc="-114" dirty="0">
                <a:latin typeface="Times New Roman"/>
                <a:cs typeface="Times New Roman"/>
              </a:rPr>
              <a:t>FALSE</a:t>
            </a:r>
            <a:endParaRPr sz="1100">
              <a:latin typeface="Times New Roman"/>
              <a:cs typeface="Times New Roman"/>
            </a:endParaRPr>
          </a:p>
        </p:txBody>
      </p:sp>
      <p:sp>
        <p:nvSpPr>
          <p:cNvPr id="5" name="object 5"/>
          <p:cNvSpPr txBox="1"/>
          <p:nvPr/>
        </p:nvSpPr>
        <p:spPr>
          <a:xfrm>
            <a:off x="322046" y="1741855"/>
            <a:ext cx="3964304" cy="203200"/>
          </a:xfrm>
          <a:prstGeom prst="rect">
            <a:avLst/>
          </a:prstGeom>
          <a:solidFill>
            <a:srgbClr val="F8F8F8"/>
          </a:solidFill>
        </p:spPr>
        <p:txBody>
          <a:bodyPr vert="horz" wrap="square" lIns="0" tIns="0" rIns="0" bIns="0" rtlCol="0">
            <a:spAutoFit/>
          </a:bodyPr>
          <a:lstStyle/>
          <a:p>
            <a:pPr marL="37465">
              <a:lnSpc>
                <a:spcPts val="1275"/>
              </a:lnSpc>
              <a:tabLst>
                <a:tab pos="896619" algn="l"/>
                <a:tab pos="1541145" algn="l"/>
              </a:tabLst>
            </a:pPr>
            <a:r>
              <a:rPr sz="1100" spc="175" dirty="0">
                <a:solidFill>
                  <a:srgbClr val="214987"/>
                </a:solidFill>
                <a:latin typeface="Times New Roman"/>
                <a:cs typeface="Times New Roman"/>
              </a:rPr>
              <a:t>str</a:t>
            </a:r>
            <a:r>
              <a:rPr sz="1100" spc="175" dirty="0">
                <a:latin typeface="Times New Roman"/>
                <a:cs typeface="Times New Roman"/>
              </a:rPr>
              <a:t>(l[</a:t>
            </a:r>
            <a:r>
              <a:rPr sz="1100" spc="175" dirty="0">
                <a:solidFill>
                  <a:srgbClr val="0000CE"/>
                </a:solidFill>
                <a:latin typeface="Times New Roman"/>
                <a:cs typeface="Times New Roman"/>
              </a:rPr>
              <a:t>1</a:t>
            </a:r>
            <a:r>
              <a:rPr sz="1100" spc="175" dirty="0">
                <a:latin typeface="Times New Roman"/>
                <a:cs typeface="Times New Roman"/>
              </a:rPr>
              <a:t>])	</a:t>
            </a:r>
            <a:r>
              <a:rPr sz="1100" i="1" spc="-105" dirty="0">
                <a:solidFill>
                  <a:srgbClr val="8E5902"/>
                </a:solidFill>
                <a:latin typeface="Book Antiqua"/>
                <a:cs typeface="Book Antiqua"/>
              </a:rPr>
              <a:t>#  </a:t>
            </a:r>
            <a:r>
              <a:rPr sz="1100" i="1" spc="-50" dirty="0">
                <a:solidFill>
                  <a:srgbClr val="8E5902"/>
                </a:solidFill>
                <a:latin typeface="Book Antiqua"/>
                <a:cs typeface="Book Antiqua"/>
              </a:rPr>
              <a:t> </a:t>
            </a:r>
            <a:r>
              <a:rPr sz="1100" i="1" spc="160" dirty="0">
                <a:solidFill>
                  <a:srgbClr val="8E5902"/>
                </a:solidFill>
                <a:latin typeface="Book Antiqua"/>
                <a:cs typeface="Book Antiqua"/>
              </a:rPr>
              <a:t>l[1]	</a:t>
            </a:r>
            <a:r>
              <a:rPr sz="1100" i="1" spc="195" dirty="0">
                <a:solidFill>
                  <a:srgbClr val="8E5902"/>
                </a:solidFill>
                <a:latin typeface="Book Antiqua"/>
                <a:cs typeface="Book Antiqua"/>
              </a:rPr>
              <a:t>- </a:t>
            </a:r>
            <a:r>
              <a:rPr sz="1100" i="1" spc="-15" dirty="0">
                <a:solidFill>
                  <a:srgbClr val="8E5902"/>
                </a:solidFill>
                <a:latin typeface="Book Antiqua"/>
                <a:cs typeface="Book Antiqua"/>
              </a:rPr>
              <a:t>доступ </a:t>
            </a:r>
            <a:r>
              <a:rPr sz="1100" i="1" spc="30" dirty="0">
                <a:solidFill>
                  <a:srgbClr val="8E5902"/>
                </a:solidFill>
                <a:latin typeface="Book Antiqua"/>
                <a:cs typeface="Book Antiqua"/>
              </a:rPr>
              <a:t>к </a:t>
            </a:r>
            <a:r>
              <a:rPr sz="1100" i="1" spc="5" dirty="0">
                <a:solidFill>
                  <a:srgbClr val="8E5902"/>
                </a:solidFill>
                <a:latin typeface="Book Antiqua"/>
                <a:cs typeface="Book Antiqua"/>
              </a:rPr>
              <a:t>1-му</a:t>
            </a:r>
            <a:r>
              <a:rPr sz="1100" i="1" spc="60" dirty="0">
                <a:solidFill>
                  <a:srgbClr val="8E5902"/>
                </a:solidFill>
                <a:latin typeface="Book Antiqua"/>
                <a:cs typeface="Book Antiqua"/>
              </a:rPr>
              <a:t> </a:t>
            </a:r>
            <a:r>
              <a:rPr sz="1100" i="1" spc="25" dirty="0">
                <a:solidFill>
                  <a:srgbClr val="8E5902"/>
                </a:solidFill>
                <a:latin typeface="Book Antiqua"/>
                <a:cs typeface="Book Antiqua"/>
              </a:rPr>
              <a:t>подсписку</a:t>
            </a:r>
            <a:endParaRPr sz="1100">
              <a:latin typeface="Book Antiqua"/>
              <a:cs typeface="Book Antiqua"/>
            </a:endParaRPr>
          </a:p>
        </p:txBody>
      </p:sp>
      <p:sp>
        <p:nvSpPr>
          <p:cNvPr id="6" name="object 6"/>
          <p:cNvSpPr txBox="1"/>
          <p:nvPr/>
        </p:nvSpPr>
        <p:spPr>
          <a:xfrm>
            <a:off x="347294" y="2108808"/>
            <a:ext cx="956310" cy="363855"/>
          </a:xfrm>
          <a:prstGeom prst="rect">
            <a:avLst/>
          </a:prstGeom>
        </p:spPr>
        <p:txBody>
          <a:bodyPr vert="horz" wrap="square" lIns="0" tIns="6985" rIns="0" bIns="0" rtlCol="0">
            <a:spAutoFit/>
          </a:bodyPr>
          <a:lstStyle/>
          <a:p>
            <a:pPr marL="12700" marR="5080">
              <a:lnSpc>
                <a:spcPct val="102600"/>
              </a:lnSpc>
              <a:spcBef>
                <a:spcPts val="55"/>
              </a:spcBef>
              <a:tabLst>
                <a:tab pos="298450" algn="l"/>
              </a:tabLst>
            </a:pPr>
            <a:r>
              <a:rPr sz="1100" spc="10" dirty="0">
                <a:latin typeface="Times New Roman"/>
                <a:cs typeface="Times New Roman"/>
              </a:rPr>
              <a:t>## </a:t>
            </a:r>
            <a:r>
              <a:rPr sz="1100" spc="130" dirty="0">
                <a:latin typeface="Times New Roman"/>
                <a:cs typeface="Times New Roman"/>
              </a:rPr>
              <a:t>List </a:t>
            </a:r>
            <a:r>
              <a:rPr sz="1100" spc="100" dirty="0">
                <a:latin typeface="Times New Roman"/>
                <a:cs typeface="Times New Roman"/>
              </a:rPr>
              <a:t>of </a:t>
            </a:r>
            <a:r>
              <a:rPr sz="1100" spc="10" dirty="0">
                <a:latin typeface="Times New Roman"/>
                <a:cs typeface="Times New Roman"/>
              </a:rPr>
              <a:t>1  ##	$ </a:t>
            </a:r>
            <a:r>
              <a:rPr sz="1100" spc="254" dirty="0">
                <a:latin typeface="Times New Roman"/>
                <a:cs typeface="Times New Roman"/>
              </a:rPr>
              <a:t>: </a:t>
            </a:r>
            <a:r>
              <a:rPr sz="1100" spc="-95" dirty="0">
                <a:latin typeface="Times New Roman"/>
                <a:cs typeface="Times New Roman"/>
              </a:rPr>
              <a:t>num</a:t>
            </a:r>
            <a:r>
              <a:rPr sz="1100" spc="45" dirty="0">
                <a:latin typeface="Times New Roman"/>
                <a:cs typeface="Times New Roman"/>
              </a:rPr>
              <a:t> </a:t>
            </a:r>
            <a:r>
              <a:rPr sz="1100" spc="10" dirty="0">
                <a:latin typeface="Times New Roman"/>
                <a:cs typeface="Times New Roman"/>
              </a:rPr>
              <a:t>1</a:t>
            </a:r>
            <a:endParaRPr sz="1100">
              <a:latin typeface="Times New Roman"/>
              <a:cs typeface="Times New Roman"/>
            </a:endParaRPr>
          </a:p>
        </p:txBody>
      </p:sp>
      <p:sp>
        <p:nvSpPr>
          <p:cNvPr id="7" name="object 7"/>
          <p:cNvSpPr txBox="1"/>
          <p:nvPr/>
        </p:nvSpPr>
        <p:spPr>
          <a:xfrm>
            <a:off x="322046" y="2607678"/>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80" dirty="0">
                <a:solidFill>
                  <a:srgbClr val="214987"/>
                </a:solidFill>
                <a:latin typeface="Times New Roman"/>
                <a:cs typeface="Times New Roman"/>
              </a:rPr>
              <a:t>str</a:t>
            </a:r>
            <a:r>
              <a:rPr sz="1100" spc="180" dirty="0">
                <a:latin typeface="Times New Roman"/>
                <a:cs typeface="Times New Roman"/>
              </a:rPr>
              <a:t>(l[[</a:t>
            </a:r>
            <a:r>
              <a:rPr sz="1100" spc="180" dirty="0">
                <a:solidFill>
                  <a:srgbClr val="0000CE"/>
                </a:solidFill>
                <a:latin typeface="Times New Roman"/>
                <a:cs typeface="Times New Roman"/>
              </a:rPr>
              <a:t>1</a:t>
            </a:r>
            <a:r>
              <a:rPr sz="1100" spc="180" dirty="0">
                <a:latin typeface="Times New Roman"/>
                <a:cs typeface="Times New Roman"/>
              </a:rPr>
              <a:t>]]) </a:t>
            </a:r>
            <a:r>
              <a:rPr sz="1100" i="1" spc="-105" dirty="0">
                <a:solidFill>
                  <a:srgbClr val="8E5902"/>
                </a:solidFill>
                <a:latin typeface="Book Antiqua"/>
                <a:cs typeface="Book Antiqua"/>
              </a:rPr>
              <a:t># </a:t>
            </a:r>
            <a:r>
              <a:rPr sz="1100" i="1" spc="170" dirty="0">
                <a:solidFill>
                  <a:srgbClr val="8E5902"/>
                </a:solidFill>
                <a:latin typeface="Book Antiqua"/>
                <a:cs typeface="Book Antiqua"/>
              </a:rPr>
              <a:t>l[[1]] </a:t>
            </a:r>
            <a:r>
              <a:rPr sz="1100" i="1" spc="195" dirty="0">
                <a:solidFill>
                  <a:srgbClr val="8E5902"/>
                </a:solidFill>
                <a:latin typeface="Book Antiqua"/>
                <a:cs typeface="Book Antiqua"/>
              </a:rPr>
              <a:t>- </a:t>
            </a:r>
            <a:r>
              <a:rPr sz="1100" i="1" spc="-15" dirty="0">
                <a:solidFill>
                  <a:srgbClr val="8E5902"/>
                </a:solidFill>
                <a:latin typeface="Book Antiqua"/>
                <a:cs typeface="Book Antiqua"/>
              </a:rPr>
              <a:t>доступ </a:t>
            </a:r>
            <a:r>
              <a:rPr sz="1100" i="1" spc="30" dirty="0">
                <a:solidFill>
                  <a:srgbClr val="8E5902"/>
                </a:solidFill>
                <a:latin typeface="Book Antiqua"/>
                <a:cs typeface="Book Antiqua"/>
              </a:rPr>
              <a:t>к </a:t>
            </a:r>
            <a:r>
              <a:rPr sz="1100" i="1" spc="5" dirty="0">
                <a:solidFill>
                  <a:srgbClr val="8E5902"/>
                </a:solidFill>
                <a:latin typeface="Book Antiqua"/>
                <a:cs typeface="Book Antiqua"/>
              </a:rPr>
              <a:t>1-му</a:t>
            </a:r>
            <a:r>
              <a:rPr sz="1100" i="1" spc="60" dirty="0">
                <a:solidFill>
                  <a:srgbClr val="8E5902"/>
                </a:solidFill>
                <a:latin typeface="Book Antiqua"/>
                <a:cs typeface="Book Antiqua"/>
              </a:rPr>
              <a:t> </a:t>
            </a:r>
            <a:r>
              <a:rPr sz="1100" i="1" spc="-15" dirty="0">
                <a:solidFill>
                  <a:srgbClr val="8E5902"/>
                </a:solidFill>
                <a:latin typeface="Book Antiqua"/>
                <a:cs typeface="Book Antiqua"/>
              </a:rPr>
              <a:t>элементу</a:t>
            </a:r>
            <a:endParaRPr sz="1100">
              <a:latin typeface="Book Antiqua"/>
              <a:cs typeface="Book Antiqua"/>
            </a:endParaRPr>
          </a:p>
        </p:txBody>
      </p:sp>
      <p:sp>
        <p:nvSpPr>
          <p:cNvPr id="8" name="object 8"/>
          <p:cNvSpPr txBox="1"/>
          <p:nvPr/>
        </p:nvSpPr>
        <p:spPr>
          <a:xfrm>
            <a:off x="347294" y="2974630"/>
            <a:ext cx="669925" cy="191770"/>
          </a:xfrm>
          <a:prstGeom prst="rect">
            <a:avLst/>
          </a:prstGeom>
        </p:spPr>
        <p:txBody>
          <a:bodyPr vert="horz" wrap="square" lIns="0" tIns="11430" rIns="0" bIns="0" rtlCol="0">
            <a:spAutoFit/>
          </a:bodyPr>
          <a:lstStyle/>
          <a:p>
            <a:pPr marL="12700">
              <a:lnSpc>
                <a:spcPct val="100000"/>
              </a:lnSpc>
              <a:spcBef>
                <a:spcPts val="90"/>
              </a:spcBef>
              <a:tabLst>
                <a:tab pos="298450" algn="l"/>
              </a:tabLst>
            </a:pPr>
            <a:r>
              <a:rPr sz="1100" spc="10" dirty="0">
                <a:latin typeface="Times New Roman"/>
                <a:cs typeface="Times New Roman"/>
              </a:rPr>
              <a:t>##	</a:t>
            </a:r>
            <a:r>
              <a:rPr sz="1100" spc="-95" dirty="0">
                <a:latin typeface="Times New Roman"/>
                <a:cs typeface="Times New Roman"/>
              </a:rPr>
              <a:t>num</a:t>
            </a:r>
            <a:r>
              <a:rPr sz="1100" spc="35" dirty="0">
                <a:latin typeface="Times New Roman"/>
                <a:cs typeface="Times New Roman"/>
              </a:rPr>
              <a:t> </a:t>
            </a:r>
            <a:r>
              <a:rPr sz="1100" spc="10" dirty="0">
                <a:latin typeface="Times New Roman"/>
                <a:cs typeface="Times New Roman"/>
              </a:rPr>
              <a:t>1</a:t>
            </a:r>
            <a:endParaRPr sz="1100">
              <a:latin typeface="Times New Roman"/>
              <a:cs typeface="Times New Roman"/>
            </a:endParaRPr>
          </a:p>
        </p:txBody>
      </p:sp>
    </p:spTree>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p:cNvSpPr txBox="1"/>
          <p:nvPr/>
        </p:nvSpPr>
        <p:spPr>
          <a:xfrm>
            <a:off x="4334484" y="3257303"/>
            <a:ext cx="163195" cy="194310"/>
          </a:xfrm>
          <a:prstGeom prst="rect">
            <a:avLst/>
          </a:prstGeom>
        </p:spPr>
        <p:txBody>
          <a:bodyPr vert="horz" wrap="square" lIns="0" tIns="0" rIns="0" bIns="0" rtlCol="0">
            <a:spAutoFit/>
          </a:bodyPr>
          <a:lstStyle/>
          <a:p>
            <a:pPr marL="12700">
              <a:lnSpc>
                <a:spcPts val="1300"/>
              </a:lnSpc>
            </a:pPr>
            <a:r>
              <a:rPr sz="1100" spc="-25" dirty="0">
                <a:solidFill>
                  <a:srgbClr val="262685"/>
                </a:solidFill>
                <a:latin typeface="Calibri"/>
                <a:cs typeface="Calibri"/>
              </a:rPr>
              <a:t>15</a:t>
            </a:r>
            <a:endParaRPr sz="1100">
              <a:latin typeface="Calibri"/>
              <a:cs typeface="Calibri"/>
            </a:endParaRPr>
          </a:p>
        </p:txBody>
      </p:sp>
      <p:sp>
        <p:nvSpPr>
          <p:cNvPr id="2" name="object 2"/>
          <p:cNvSpPr txBox="1">
            <a:spLocks noGrp="1"/>
          </p:cNvSpPr>
          <p:nvPr>
            <p:ph type="title"/>
          </p:nvPr>
        </p:nvSpPr>
        <p:spPr>
          <a:xfrm>
            <a:off x="95300" y="74546"/>
            <a:ext cx="1995805" cy="244475"/>
          </a:xfrm>
          <a:prstGeom prst="rect">
            <a:avLst/>
          </a:prstGeom>
        </p:spPr>
        <p:txBody>
          <a:bodyPr vert="horz" wrap="square" lIns="0" tIns="17145" rIns="0" bIns="0" rtlCol="0">
            <a:spAutoFit/>
          </a:bodyPr>
          <a:lstStyle/>
          <a:p>
            <a:pPr marL="12700">
              <a:lnSpc>
                <a:spcPct val="100000"/>
              </a:lnSpc>
              <a:spcBef>
                <a:spcPts val="135"/>
              </a:spcBef>
            </a:pPr>
            <a:r>
              <a:rPr b="0" spc="-165" dirty="0">
                <a:latin typeface="Bookman Old Style"/>
                <a:cs typeface="Bookman Old Style"/>
              </a:rPr>
              <a:t>Списки: </a:t>
            </a:r>
            <a:r>
              <a:rPr b="0" spc="-160" dirty="0">
                <a:latin typeface="Bookman Old Style"/>
                <a:cs typeface="Bookman Old Style"/>
              </a:rPr>
              <a:t>имена</a:t>
            </a:r>
            <a:r>
              <a:rPr b="0" spc="-5" dirty="0">
                <a:latin typeface="Bookman Old Style"/>
                <a:cs typeface="Bookman Old Style"/>
              </a:rPr>
              <a:t> </a:t>
            </a:r>
            <a:r>
              <a:rPr b="0" spc="-125" dirty="0">
                <a:latin typeface="Bookman Old Style"/>
                <a:cs typeface="Bookman Old Style"/>
              </a:rPr>
              <a:t>элементов</a:t>
            </a:r>
          </a:p>
        </p:txBody>
      </p:sp>
      <p:sp>
        <p:nvSpPr>
          <p:cNvPr id="3" name="object 3"/>
          <p:cNvSpPr txBox="1"/>
          <p:nvPr/>
        </p:nvSpPr>
        <p:spPr>
          <a:xfrm>
            <a:off x="322046" y="393966"/>
            <a:ext cx="3964304" cy="356235"/>
          </a:xfrm>
          <a:prstGeom prst="rect">
            <a:avLst/>
          </a:prstGeom>
          <a:solidFill>
            <a:srgbClr val="F8F8F8"/>
          </a:solidFill>
        </p:spPr>
        <p:txBody>
          <a:bodyPr vert="horz" wrap="square" lIns="0" tIns="0" rIns="0" bIns="0" rtlCol="0">
            <a:spAutoFit/>
          </a:bodyPr>
          <a:lstStyle/>
          <a:p>
            <a:pPr marL="37465">
              <a:lnSpc>
                <a:spcPts val="1275"/>
              </a:lnSpc>
            </a:pPr>
            <a:r>
              <a:rPr sz="1100" spc="254" dirty="0">
                <a:latin typeface="Times New Roman"/>
                <a:cs typeface="Times New Roman"/>
              </a:rPr>
              <a:t>l </a:t>
            </a:r>
            <a:r>
              <a:rPr sz="1100" spc="65" dirty="0">
                <a:latin typeface="Times New Roman"/>
                <a:cs typeface="Times New Roman"/>
              </a:rPr>
              <a:t>&lt;- </a:t>
            </a:r>
            <a:r>
              <a:rPr sz="1100" spc="90" dirty="0">
                <a:solidFill>
                  <a:srgbClr val="214987"/>
                </a:solidFill>
                <a:latin typeface="Times New Roman"/>
                <a:cs typeface="Times New Roman"/>
              </a:rPr>
              <a:t>list</a:t>
            </a:r>
            <a:r>
              <a:rPr sz="1100" spc="90" dirty="0">
                <a:latin typeface="Times New Roman"/>
                <a:cs typeface="Times New Roman"/>
              </a:rPr>
              <a:t>(</a:t>
            </a:r>
            <a:r>
              <a:rPr sz="1100" spc="90" dirty="0">
                <a:solidFill>
                  <a:srgbClr val="214987"/>
                </a:solidFill>
                <a:latin typeface="Times New Roman"/>
                <a:cs typeface="Times New Roman"/>
              </a:rPr>
              <a:t>num=</a:t>
            </a:r>
            <a:r>
              <a:rPr sz="1100" spc="90" dirty="0">
                <a:solidFill>
                  <a:srgbClr val="0000CE"/>
                </a:solidFill>
                <a:latin typeface="Times New Roman"/>
                <a:cs typeface="Times New Roman"/>
              </a:rPr>
              <a:t>1</a:t>
            </a:r>
            <a:r>
              <a:rPr sz="1100" spc="90" dirty="0">
                <a:latin typeface="Times New Roman"/>
                <a:cs typeface="Times New Roman"/>
              </a:rPr>
              <a:t>, </a:t>
            </a:r>
            <a:r>
              <a:rPr sz="1100" spc="85" dirty="0">
                <a:solidFill>
                  <a:srgbClr val="214987"/>
                </a:solidFill>
                <a:latin typeface="Times New Roman"/>
                <a:cs typeface="Times New Roman"/>
              </a:rPr>
              <a:t>ch=</a:t>
            </a:r>
            <a:r>
              <a:rPr sz="1100" spc="85" dirty="0">
                <a:solidFill>
                  <a:srgbClr val="4F9905"/>
                </a:solidFill>
                <a:latin typeface="Times New Roman"/>
                <a:cs typeface="Times New Roman"/>
              </a:rPr>
              <a:t>"a"</a:t>
            </a:r>
            <a:r>
              <a:rPr sz="1100" spc="85" dirty="0">
                <a:latin typeface="Times New Roman"/>
                <a:cs typeface="Times New Roman"/>
              </a:rPr>
              <a:t>, </a:t>
            </a:r>
            <a:r>
              <a:rPr sz="1100" spc="10" dirty="0">
                <a:solidFill>
                  <a:srgbClr val="214987"/>
                </a:solidFill>
                <a:latin typeface="Times New Roman"/>
                <a:cs typeface="Times New Roman"/>
              </a:rPr>
              <a:t>log=c</a:t>
            </a:r>
            <a:r>
              <a:rPr sz="1100" spc="10" dirty="0">
                <a:latin typeface="Times New Roman"/>
                <a:cs typeface="Times New Roman"/>
              </a:rPr>
              <a:t>(</a:t>
            </a:r>
            <a:r>
              <a:rPr sz="1100" spc="10" dirty="0">
                <a:solidFill>
                  <a:srgbClr val="8E5902"/>
                </a:solidFill>
                <a:latin typeface="Times New Roman"/>
                <a:cs typeface="Times New Roman"/>
              </a:rPr>
              <a:t>TRUE</a:t>
            </a:r>
            <a:r>
              <a:rPr sz="1100" spc="10" dirty="0">
                <a:latin typeface="Times New Roman"/>
                <a:cs typeface="Times New Roman"/>
              </a:rPr>
              <a:t>,</a:t>
            </a:r>
            <a:r>
              <a:rPr sz="1100" spc="15" dirty="0">
                <a:latin typeface="Times New Roman"/>
                <a:cs typeface="Times New Roman"/>
              </a:rPr>
              <a:t> </a:t>
            </a:r>
            <a:r>
              <a:rPr sz="1100" spc="110" dirty="0">
                <a:latin typeface="Times New Roman"/>
                <a:cs typeface="Times New Roman"/>
              </a:rPr>
              <a:t>F))</a:t>
            </a:r>
            <a:endParaRPr sz="1100">
              <a:latin typeface="Times New Roman"/>
              <a:cs typeface="Times New Roman"/>
            </a:endParaRPr>
          </a:p>
          <a:p>
            <a:pPr marL="37465">
              <a:lnSpc>
                <a:spcPct val="100000"/>
              </a:lnSpc>
              <a:spcBef>
                <a:spcPts val="35"/>
              </a:spcBef>
            </a:pPr>
            <a:r>
              <a:rPr sz="1100" spc="200" dirty="0">
                <a:solidFill>
                  <a:srgbClr val="214987"/>
                </a:solidFill>
                <a:latin typeface="Times New Roman"/>
                <a:cs typeface="Times New Roman"/>
              </a:rPr>
              <a:t>str</a:t>
            </a:r>
            <a:r>
              <a:rPr sz="1100" spc="200" dirty="0">
                <a:latin typeface="Times New Roman"/>
                <a:cs typeface="Times New Roman"/>
              </a:rPr>
              <a:t>(l)</a:t>
            </a:r>
            <a:endParaRPr sz="1100">
              <a:latin typeface="Times New Roman"/>
              <a:cs typeface="Times New Roman"/>
            </a:endParaRPr>
          </a:p>
        </p:txBody>
      </p:sp>
      <p:sp>
        <p:nvSpPr>
          <p:cNvPr id="4" name="object 4"/>
          <p:cNvSpPr txBox="1"/>
          <p:nvPr/>
        </p:nvSpPr>
        <p:spPr>
          <a:xfrm>
            <a:off x="347294" y="939900"/>
            <a:ext cx="2316480" cy="708025"/>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List </a:t>
            </a:r>
            <a:r>
              <a:rPr sz="1100" spc="100" dirty="0">
                <a:latin typeface="Times New Roman"/>
                <a:cs typeface="Times New Roman"/>
              </a:rPr>
              <a:t>of</a:t>
            </a:r>
            <a:r>
              <a:rPr sz="1100" spc="15" dirty="0">
                <a:latin typeface="Times New Roman"/>
                <a:cs typeface="Times New Roman"/>
              </a:rPr>
              <a:t> </a:t>
            </a:r>
            <a:r>
              <a:rPr sz="1100" spc="10" dirty="0">
                <a:latin typeface="Times New Roman"/>
                <a:cs typeface="Times New Roman"/>
              </a:rPr>
              <a:t>3</a:t>
            </a:r>
            <a:endParaRPr sz="1100">
              <a:latin typeface="Times New Roman"/>
              <a:cs typeface="Times New Roman"/>
            </a:endParaRPr>
          </a:p>
          <a:p>
            <a:pPr marL="12700" marR="1007110">
              <a:lnSpc>
                <a:spcPct val="102600"/>
              </a:lnSpc>
              <a:tabLst>
                <a:tab pos="298450" algn="l"/>
              </a:tabLst>
            </a:pPr>
            <a:r>
              <a:rPr sz="1100" spc="10" dirty="0">
                <a:latin typeface="Times New Roman"/>
                <a:cs typeface="Times New Roman"/>
              </a:rPr>
              <a:t>##	$ </a:t>
            </a:r>
            <a:r>
              <a:rPr sz="1100" spc="-5" dirty="0">
                <a:latin typeface="Times New Roman"/>
                <a:cs typeface="Times New Roman"/>
              </a:rPr>
              <a:t>num: </a:t>
            </a:r>
            <a:r>
              <a:rPr sz="1100" spc="-95" dirty="0">
                <a:latin typeface="Times New Roman"/>
                <a:cs typeface="Times New Roman"/>
              </a:rPr>
              <a:t>num </a:t>
            </a:r>
            <a:r>
              <a:rPr sz="1100" spc="10" dirty="0">
                <a:latin typeface="Times New Roman"/>
                <a:cs typeface="Times New Roman"/>
              </a:rPr>
              <a:t>1  ##	$ </a:t>
            </a:r>
            <a:r>
              <a:rPr sz="1100" spc="40" dirty="0">
                <a:latin typeface="Times New Roman"/>
                <a:cs typeface="Times New Roman"/>
              </a:rPr>
              <a:t>ch </a:t>
            </a:r>
            <a:r>
              <a:rPr sz="1100" spc="254" dirty="0">
                <a:latin typeface="Times New Roman"/>
                <a:cs typeface="Times New Roman"/>
              </a:rPr>
              <a:t>: </a:t>
            </a:r>
            <a:r>
              <a:rPr sz="1100" spc="90" dirty="0">
                <a:latin typeface="Times New Roman"/>
                <a:cs typeface="Times New Roman"/>
              </a:rPr>
              <a:t>chr</a:t>
            </a:r>
            <a:r>
              <a:rPr sz="1100" spc="160" dirty="0">
                <a:latin typeface="Times New Roman"/>
                <a:cs typeface="Times New Roman"/>
              </a:rPr>
              <a:t> </a:t>
            </a:r>
            <a:r>
              <a:rPr sz="1100" spc="95" dirty="0">
                <a:latin typeface="Times New Roman"/>
                <a:cs typeface="Times New Roman"/>
              </a:rPr>
              <a:t>"a"</a:t>
            </a:r>
            <a:endParaRPr sz="1100">
              <a:latin typeface="Times New Roman"/>
              <a:cs typeface="Times New Roman"/>
            </a:endParaRPr>
          </a:p>
          <a:p>
            <a:pPr marL="12700">
              <a:lnSpc>
                <a:spcPct val="100000"/>
              </a:lnSpc>
              <a:spcBef>
                <a:spcPts val="35"/>
              </a:spcBef>
              <a:tabLst>
                <a:tab pos="298450" algn="l"/>
              </a:tabLst>
            </a:pPr>
            <a:r>
              <a:rPr sz="1100" spc="10" dirty="0">
                <a:latin typeface="Times New Roman"/>
                <a:cs typeface="Times New Roman"/>
              </a:rPr>
              <a:t>##	$ </a:t>
            </a:r>
            <a:r>
              <a:rPr sz="1100" spc="130" dirty="0">
                <a:latin typeface="Times New Roman"/>
                <a:cs typeface="Times New Roman"/>
              </a:rPr>
              <a:t>log: logi [1:2]</a:t>
            </a:r>
            <a:r>
              <a:rPr sz="1100" spc="530" dirty="0">
                <a:latin typeface="Times New Roman"/>
                <a:cs typeface="Times New Roman"/>
              </a:rPr>
              <a:t> </a:t>
            </a:r>
            <a:r>
              <a:rPr sz="1100" spc="-160" dirty="0">
                <a:latin typeface="Times New Roman"/>
                <a:cs typeface="Times New Roman"/>
              </a:rPr>
              <a:t>TRUE </a:t>
            </a:r>
            <a:r>
              <a:rPr sz="1100" spc="-114" dirty="0">
                <a:latin typeface="Times New Roman"/>
                <a:cs typeface="Times New Roman"/>
              </a:rPr>
              <a:t>FALSE</a:t>
            </a:r>
            <a:endParaRPr sz="1100">
              <a:latin typeface="Times New Roman"/>
              <a:cs typeface="Times New Roman"/>
            </a:endParaRPr>
          </a:p>
        </p:txBody>
      </p:sp>
      <p:sp>
        <p:nvSpPr>
          <p:cNvPr id="5" name="object 5"/>
          <p:cNvSpPr txBox="1"/>
          <p:nvPr/>
        </p:nvSpPr>
        <p:spPr>
          <a:xfrm>
            <a:off x="322046" y="1805317"/>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05" dirty="0">
                <a:latin typeface="Times New Roman"/>
                <a:cs typeface="Times New Roman"/>
              </a:rPr>
              <a:t>l$log</a:t>
            </a:r>
            <a:endParaRPr sz="1100">
              <a:latin typeface="Times New Roman"/>
              <a:cs typeface="Times New Roman"/>
            </a:endParaRPr>
          </a:p>
        </p:txBody>
      </p:sp>
      <p:sp>
        <p:nvSpPr>
          <p:cNvPr id="6" name="object 6"/>
          <p:cNvSpPr txBox="1"/>
          <p:nvPr/>
        </p:nvSpPr>
        <p:spPr>
          <a:xfrm>
            <a:off x="347294" y="2198406"/>
            <a:ext cx="1314450" cy="191770"/>
          </a:xfrm>
          <a:prstGeom prst="rect">
            <a:avLst/>
          </a:prstGeom>
        </p:spPr>
        <p:txBody>
          <a:bodyPr vert="horz" wrap="square" lIns="0" tIns="11430" rIns="0" bIns="0" rtlCol="0">
            <a:spAutoFit/>
          </a:bodyPr>
          <a:lstStyle/>
          <a:p>
            <a:pPr marL="12700">
              <a:lnSpc>
                <a:spcPct val="100000"/>
              </a:lnSpc>
              <a:spcBef>
                <a:spcPts val="90"/>
              </a:spcBef>
              <a:tabLst>
                <a:tab pos="584835" algn="l"/>
              </a:tabLst>
            </a:pPr>
            <a:r>
              <a:rPr sz="1100" spc="10" dirty="0">
                <a:latin typeface="Times New Roman"/>
                <a:cs typeface="Times New Roman"/>
              </a:rPr>
              <a:t>##</a:t>
            </a:r>
            <a:r>
              <a:rPr sz="1100" spc="290" dirty="0">
                <a:latin typeface="Times New Roman"/>
                <a:cs typeface="Times New Roman"/>
              </a:rPr>
              <a:t> </a:t>
            </a:r>
            <a:r>
              <a:rPr sz="1100" spc="130" dirty="0">
                <a:latin typeface="Times New Roman"/>
                <a:cs typeface="Times New Roman"/>
              </a:rPr>
              <a:t>[1]	</a:t>
            </a:r>
            <a:r>
              <a:rPr sz="1100" spc="-160" dirty="0">
                <a:latin typeface="Times New Roman"/>
                <a:cs typeface="Times New Roman"/>
              </a:rPr>
              <a:t>TRUE</a:t>
            </a:r>
            <a:r>
              <a:rPr sz="1100" spc="-125" dirty="0">
                <a:latin typeface="Times New Roman"/>
                <a:cs typeface="Times New Roman"/>
              </a:rPr>
              <a:t> </a:t>
            </a:r>
            <a:r>
              <a:rPr sz="1100" spc="-114" dirty="0">
                <a:latin typeface="Times New Roman"/>
                <a:cs typeface="Times New Roman"/>
              </a:rPr>
              <a:t>FALSE</a:t>
            </a:r>
            <a:endParaRPr sz="1100">
              <a:latin typeface="Times New Roman"/>
              <a:cs typeface="Times New Roman"/>
            </a:endParaRPr>
          </a:p>
        </p:txBody>
      </p:sp>
      <p:sp>
        <p:nvSpPr>
          <p:cNvPr id="7" name="object 7"/>
          <p:cNvSpPr txBox="1"/>
          <p:nvPr/>
        </p:nvSpPr>
        <p:spPr>
          <a:xfrm>
            <a:off x="322046" y="2547607"/>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4" dirty="0">
                <a:solidFill>
                  <a:srgbClr val="214987"/>
                </a:solidFill>
                <a:latin typeface="Times New Roman"/>
                <a:cs typeface="Times New Roman"/>
              </a:rPr>
              <a:t>length</a:t>
            </a:r>
            <a:r>
              <a:rPr sz="1100" spc="114" dirty="0">
                <a:latin typeface="Times New Roman"/>
                <a:cs typeface="Times New Roman"/>
              </a:rPr>
              <a:t>(l$log)</a:t>
            </a:r>
            <a:endParaRPr sz="1100">
              <a:latin typeface="Times New Roman"/>
              <a:cs typeface="Times New Roman"/>
            </a:endParaRPr>
          </a:p>
        </p:txBody>
      </p:sp>
      <p:sp>
        <p:nvSpPr>
          <p:cNvPr id="8" name="object 8"/>
          <p:cNvSpPr txBox="1"/>
          <p:nvPr/>
        </p:nvSpPr>
        <p:spPr>
          <a:xfrm>
            <a:off x="347294" y="2940683"/>
            <a:ext cx="598805"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195" dirty="0">
                <a:latin typeface="Times New Roman"/>
                <a:cs typeface="Times New Roman"/>
              </a:rPr>
              <a:t> </a:t>
            </a:r>
            <a:r>
              <a:rPr sz="1100" spc="10" dirty="0">
                <a:latin typeface="Times New Roman"/>
                <a:cs typeface="Times New Roman"/>
              </a:rPr>
              <a:t>2</a:t>
            </a:r>
            <a:endParaRPr sz="1100">
              <a:latin typeface="Times New Roman"/>
              <a:cs typeface="Times New Roman"/>
            </a:endParaRPr>
          </a:p>
        </p:txBody>
      </p:sp>
    </p:spTree>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1640839" cy="244475"/>
          </a:xfrm>
          <a:prstGeom prst="rect">
            <a:avLst/>
          </a:prstGeom>
        </p:spPr>
        <p:txBody>
          <a:bodyPr vert="horz" wrap="square" lIns="0" tIns="17145" rIns="0" bIns="0" rtlCol="0">
            <a:spAutoFit/>
          </a:bodyPr>
          <a:lstStyle/>
          <a:p>
            <a:pPr marL="12700">
              <a:lnSpc>
                <a:spcPct val="100000"/>
              </a:lnSpc>
              <a:spcBef>
                <a:spcPts val="135"/>
              </a:spcBef>
            </a:pPr>
            <a:r>
              <a:rPr sz="1400" b="0" spc="-125" dirty="0">
                <a:solidFill>
                  <a:srgbClr val="3333B2"/>
                </a:solidFill>
                <a:latin typeface="Bookman Old Style"/>
                <a:cs typeface="Bookman Old Style"/>
              </a:rPr>
              <a:t>Таблица </a:t>
            </a:r>
            <a:r>
              <a:rPr sz="1400" b="0" spc="-85" dirty="0">
                <a:solidFill>
                  <a:srgbClr val="3333B2"/>
                </a:solidFill>
                <a:latin typeface="Bookman Old Style"/>
                <a:cs typeface="Bookman Old Style"/>
              </a:rPr>
              <a:t>(data</a:t>
            </a:r>
            <a:r>
              <a:rPr sz="1400" b="0" spc="-225" dirty="0">
                <a:solidFill>
                  <a:srgbClr val="3333B2"/>
                </a:solidFill>
                <a:latin typeface="Bookman Old Style"/>
                <a:cs typeface="Bookman Old Style"/>
              </a:rPr>
              <a:t> </a:t>
            </a:r>
            <a:r>
              <a:rPr sz="1400" b="0" spc="-100" dirty="0">
                <a:solidFill>
                  <a:srgbClr val="3333B2"/>
                </a:solidFill>
                <a:latin typeface="Bookman Old Style"/>
                <a:cs typeface="Bookman Old Style"/>
              </a:rPr>
              <a:t>frame)</a:t>
            </a:r>
            <a:endParaRPr sz="1400">
              <a:latin typeface="Bookman Old Style"/>
              <a:cs typeface="Bookman Old Style"/>
            </a:endParaRPr>
          </a:p>
        </p:txBody>
      </p:sp>
      <p:sp>
        <p:nvSpPr>
          <p:cNvPr id="3" name="object 3"/>
          <p:cNvSpPr txBox="1"/>
          <p:nvPr/>
        </p:nvSpPr>
        <p:spPr>
          <a:xfrm>
            <a:off x="322046" y="37672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00" dirty="0">
                <a:latin typeface="Times New Roman"/>
                <a:cs typeface="Times New Roman"/>
              </a:rPr>
              <a:t>df </a:t>
            </a:r>
            <a:r>
              <a:rPr sz="1100" spc="65" dirty="0">
                <a:latin typeface="Times New Roman"/>
                <a:cs typeface="Times New Roman"/>
              </a:rPr>
              <a:t>&lt;- </a:t>
            </a:r>
            <a:r>
              <a:rPr sz="1100" spc="110" dirty="0">
                <a:solidFill>
                  <a:srgbClr val="214987"/>
                </a:solidFill>
                <a:latin typeface="Times New Roman"/>
                <a:cs typeface="Times New Roman"/>
              </a:rPr>
              <a:t>data.frame</a:t>
            </a:r>
            <a:r>
              <a:rPr sz="1100" spc="110" dirty="0">
                <a:latin typeface="Times New Roman"/>
                <a:cs typeface="Times New Roman"/>
              </a:rPr>
              <a:t>(height, </a:t>
            </a:r>
            <a:r>
              <a:rPr sz="1100" spc="90" dirty="0">
                <a:latin typeface="Times New Roman"/>
                <a:cs typeface="Times New Roman"/>
              </a:rPr>
              <a:t>weight, </a:t>
            </a:r>
            <a:r>
              <a:rPr sz="1100" spc="120" dirty="0">
                <a:latin typeface="Times New Roman"/>
                <a:cs typeface="Times New Roman"/>
              </a:rPr>
              <a:t>sex,</a:t>
            </a:r>
            <a:r>
              <a:rPr sz="1100" spc="355" dirty="0">
                <a:latin typeface="Times New Roman"/>
                <a:cs typeface="Times New Roman"/>
              </a:rPr>
              <a:t> </a:t>
            </a:r>
            <a:r>
              <a:rPr sz="1100" spc="140" dirty="0">
                <a:latin typeface="Times New Roman"/>
                <a:cs typeface="Times New Roman"/>
              </a:rPr>
              <a:t>size)</a:t>
            </a:r>
            <a:endParaRPr sz="1100">
              <a:latin typeface="Times New Roman"/>
              <a:cs typeface="Times New Roman"/>
            </a:endParaRPr>
          </a:p>
        </p:txBody>
      </p:sp>
      <p:sp>
        <p:nvSpPr>
          <p:cNvPr id="4" name="object 4"/>
          <p:cNvSpPr/>
          <p:nvPr/>
        </p:nvSpPr>
        <p:spPr>
          <a:xfrm>
            <a:off x="360006" y="782071"/>
            <a:ext cx="3887931" cy="2004714"/>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938949" y="2908203"/>
            <a:ext cx="2731135" cy="177800"/>
          </a:xfrm>
          <a:prstGeom prst="rect">
            <a:avLst/>
          </a:prstGeom>
        </p:spPr>
        <p:txBody>
          <a:bodyPr vert="horz" wrap="square" lIns="0" tIns="12065" rIns="0" bIns="0" rtlCol="0">
            <a:spAutoFit/>
          </a:bodyPr>
          <a:lstStyle/>
          <a:p>
            <a:pPr marL="12700">
              <a:lnSpc>
                <a:spcPct val="100000"/>
              </a:lnSpc>
              <a:spcBef>
                <a:spcPts val="95"/>
              </a:spcBef>
            </a:pPr>
            <a:r>
              <a:rPr sz="1000" spc="10" dirty="0">
                <a:latin typeface="Calibri"/>
                <a:cs typeface="Calibri"/>
              </a:rPr>
              <a:t>Figure </a:t>
            </a:r>
            <a:r>
              <a:rPr sz="1000" spc="-5" dirty="0">
                <a:latin typeface="Calibri"/>
                <a:cs typeface="Calibri"/>
              </a:rPr>
              <a:t>1: </a:t>
            </a:r>
            <a:r>
              <a:rPr sz="1000" spc="10" dirty="0">
                <a:latin typeface="Calibri"/>
                <a:cs typeface="Calibri"/>
              </a:rPr>
              <a:t>Таблица </a:t>
            </a:r>
            <a:r>
              <a:rPr sz="1000" spc="-10" dirty="0">
                <a:latin typeface="Calibri"/>
                <a:cs typeface="Calibri"/>
              </a:rPr>
              <a:t>df </a:t>
            </a:r>
            <a:r>
              <a:rPr sz="1000" spc="-5" dirty="0">
                <a:latin typeface="Calibri"/>
                <a:cs typeface="Calibri"/>
              </a:rPr>
              <a:t>в </a:t>
            </a:r>
            <a:r>
              <a:rPr sz="1000" spc="-25" dirty="0">
                <a:latin typeface="Calibri"/>
                <a:cs typeface="Calibri"/>
              </a:rPr>
              <a:t>окне </a:t>
            </a:r>
            <a:r>
              <a:rPr sz="1000" dirty="0">
                <a:latin typeface="Calibri"/>
                <a:cs typeface="Calibri"/>
              </a:rPr>
              <a:t>Environment</a:t>
            </a:r>
            <a:r>
              <a:rPr sz="1000" spc="-30" dirty="0">
                <a:latin typeface="Calibri"/>
                <a:cs typeface="Calibri"/>
              </a:rPr>
              <a:t> </a:t>
            </a:r>
            <a:r>
              <a:rPr sz="1000" spc="20" dirty="0">
                <a:latin typeface="Calibri"/>
                <a:cs typeface="Calibri"/>
              </a:rPr>
              <a:t>RStudio</a:t>
            </a:r>
            <a:endParaRPr sz="1000">
              <a:latin typeface="Calibri"/>
              <a:cs typeface="Calibri"/>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16</a:t>
            </a:r>
          </a:p>
        </p:txBody>
      </p:sp>
    </p:spTree>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2586990" cy="244475"/>
          </a:xfrm>
          <a:prstGeom prst="rect">
            <a:avLst/>
          </a:prstGeom>
        </p:spPr>
        <p:txBody>
          <a:bodyPr vert="horz" wrap="square" lIns="0" tIns="17145" rIns="0" bIns="0" rtlCol="0">
            <a:spAutoFit/>
          </a:bodyPr>
          <a:lstStyle/>
          <a:p>
            <a:pPr marL="12700">
              <a:lnSpc>
                <a:spcPct val="100000"/>
              </a:lnSpc>
              <a:spcBef>
                <a:spcPts val="135"/>
              </a:spcBef>
            </a:pPr>
            <a:r>
              <a:rPr sz="1400" b="0" spc="-125" dirty="0">
                <a:solidFill>
                  <a:srgbClr val="3333B2"/>
                </a:solidFill>
                <a:latin typeface="Bookman Old Style"/>
                <a:cs typeface="Bookman Old Style"/>
              </a:rPr>
              <a:t>Таблицы: </a:t>
            </a:r>
            <a:r>
              <a:rPr sz="1400" b="0" spc="-145" dirty="0">
                <a:solidFill>
                  <a:srgbClr val="3333B2"/>
                </a:solidFill>
                <a:latin typeface="Bookman Old Style"/>
                <a:cs typeface="Bookman Old Style"/>
              </a:rPr>
              <a:t>просмотр</a:t>
            </a:r>
            <a:r>
              <a:rPr sz="1400" b="0" spc="-45" dirty="0">
                <a:solidFill>
                  <a:srgbClr val="3333B2"/>
                </a:solidFill>
                <a:latin typeface="Bookman Old Style"/>
                <a:cs typeface="Bookman Old Style"/>
              </a:rPr>
              <a:t> </a:t>
            </a:r>
            <a:r>
              <a:rPr sz="1400" b="0" spc="-145" dirty="0">
                <a:solidFill>
                  <a:srgbClr val="3333B2"/>
                </a:solidFill>
                <a:latin typeface="Bookman Old Style"/>
                <a:cs typeface="Bookman Old Style"/>
              </a:rPr>
              <a:t>содержимого</a:t>
            </a:r>
            <a:endParaRPr sz="1400">
              <a:latin typeface="Bookman Old Style"/>
              <a:cs typeface="Bookman Old Style"/>
            </a:endParaRPr>
          </a:p>
        </p:txBody>
      </p:sp>
      <p:sp>
        <p:nvSpPr>
          <p:cNvPr id="3" name="object 3"/>
          <p:cNvSpPr txBox="1"/>
          <p:nvPr/>
        </p:nvSpPr>
        <p:spPr>
          <a:xfrm>
            <a:off x="322046" y="511683"/>
            <a:ext cx="3964304" cy="184150"/>
          </a:xfrm>
          <a:prstGeom prst="rect">
            <a:avLst/>
          </a:prstGeom>
          <a:solidFill>
            <a:srgbClr val="F8F8F8"/>
          </a:solidFill>
        </p:spPr>
        <p:txBody>
          <a:bodyPr vert="horz" wrap="square" lIns="0" tIns="0" rIns="0" bIns="0" rtlCol="0">
            <a:spAutoFit/>
          </a:bodyPr>
          <a:lstStyle/>
          <a:p>
            <a:pPr marL="37465">
              <a:lnSpc>
                <a:spcPts val="1275"/>
              </a:lnSpc>
            </a:pPr>
            <a:r>
              <a:rPr sz="1100" spc="55" dirty="0">
                <a:solidFill>
                  <a:srgbClr val="214987"/>
                </a:solidFill>
                <a:latin typeface="Times New Roman"/>
                <a:cs typeface="Times New Roman"/>
              </a:rPr>
              <a:t>View</a:t>
            </a:r>
            <a:r>
              <a:rPr sz="1100" spc="55" dirty="0">
                <a:latin typeface="Times New Roman"/>
                <a:cs typeface="Times New Roman"/>
              </a:rPr>
              <a:t>(df)</a:t>
            </a:r>
            <a:endParaRPr sz="1100">
              <a:latin typeface="Times New Roman"/>
              <a:cs typeface="Times New Roman"/>
            </a:endParaRPr>
          </a:p>
        </p:txBody>
      </p:sp>
      <p:sp>
        <p:nvSpPr>
          <p:cNvPr id="4" name="object 4"/>
          <p:cNvSpPr/>
          <p:nvPr/>
        </p:nvSpPr>
        <p:spPr>
          <a:xfrm>
            <a:off x="1113370" y="1049580"/>
            <a:ext cx="2381280" cy="1503539"/>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1041285" y="2674536"/>
            <a:ext cx="2526665" cy="177800"/>
          </a:xfrm>
          <a:prstGeom prst="rect">
            <a:avLst/>
          </a:prstGeom>
        </p:spPr>
        <p:txBody>
          <a:bodyPr vert="horz" wrap="square" lIns="0" tIns="12065" rIns="0" bIns="0" rtlCol="0">
            <a:spAutoFit/>
          </a:bodyPr>
          <a:lstStyle/>
          <a:p>
            <a:pPr marL="12700">
              <a:lnSpc>
                <a:spcPct val="100000"/>
              </a:lnSpc>
              <a:spcBef>
                <a:spcPts val="95"/>
              </a:spcBef>
            </a:pPr>
            <a:r>
              <a:rPr sz="1000" spc="10" dirty="0">
                <a:latin typeface="Calibri"/>
                <a:cs typeface="Calibri"/>
              </a:rPr>
              <a:t>Figure </a:t>
            </a:r>
            <a:r>
              <a:rPr sz="1000" spc="-5" dirty="0">
                <a:latin typeface="Calibri"/>
                <a:cs typeface="Calibri"/>
              </a:rPr>
              <a:t>2: </a:t>
            </a:r>
            <a:r>
              <a:rPr sz="1000" spc="5" dirty="0">
                <a:latin typeface="Calibri"/>
                <a:cs typeface="Calibri"/>
              </a:rPr>
              <a:t>Просмотр </a:t>
            </a:r>
            <a:r>
              <a:rPr sz="1000" spc="-15" dirty="0">
                <a:latin typeface="Calibri"/>
                <a:cs typeface="Calibri"/>
              </a:rPr>
              <a:t>содержимого </a:t>
            </a:r>
            <a:r>
              <a:rPr sz="1000" spc="5" dirty="0">
                <a:latin typeface="Calibri"/>
                <a:cs typeface="Calibri"/>
              </a:rPr>
              <a:t>таблицы</a:t>
            </a:r>
            <a:r>
              <a:rPr sz="1000" spc="204" dirty="0">
                <a:latin typeface="Calibri"/>
                <a:cs typeface="Calibri"/>
              </a:rPr>
              <a:t> </a:t>
            </a:r>
            <a:r>
              <a:rPr sz="1000" spc="-15" dirty="0">
                <a:latin typeface="Calibri"/>
                <a:cs typeface="Calibri"/>
              </a:rPr>
              <a:t>df</a:t>
            </a:r>
            <a:endParaRPr sz="1000">
              <a:latin typeface="Calibri"/>
              <a:cs typeface="Calibri"/>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17</a:t>
            </a:r>
          </a:p>
        </p:txBody>
      </p:sp>
    </p:spTree>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5</a:t>
            </a:fld>
            <a:endParaRPr spc="-20" dirty="0"/>
          </a:p>
        </p:txBody>
      </p:sp>
      <p:sp>
        <p:nvSpPr>
          <p:cNvPr id="2" name="object 2"/>
          <p:cNvSpPr txBox="1">
            <a:spLocks noGrp="1"/>
          </p:cNvSpPr>
          <p:nvPr>
            <p:ph type="title"/>
          </p:nvPr>
        </p:nvSpPr>
        <p:spPr>
          <a:xfrm>
            <a:off x="95300" y="74546"/>
            <a:ext cx="1925955" cy="244475"/>
          </a:xfrm>
          <a:prstGeom prst="rect">
            <a:avLst/>
          </a:prstGeom>
        </p:spPr>
        <p:txBody>
          <a:bodyPr vert="horz" wrap="square" lIns="0" tIns="17145" rIns="0" bIns="0" rtlCol="0">
            <a:spAutoFit/>
          </a:bodyPr>
          <a:lstStyle/>
          <a:p>
            <a:pPr marL="12700">
              <a:lnSpc>
                <a:spcPct val="100000"/>
              </a:lnSpc>
              <a:spcBef>
                <a:spcPts val="135"/>
              </a:spcBef>
            </a:pPr>
            <a:r>
              <a:rPr spc="55" dirty="0"/>
              <a:t>Кто </a:t>
            </a:r>
            <a:r>
              <a:rPr spc="-10" dirty="0"/>
              <a:t>такой </a:t>
            </a:r>
            <a:r>
              <a:rPr spc="25" dirty="0"/>
              <a:t>Data</a:t>
            </a:r>
            <a:r>
              <a:rPr spc="-15" dirty="0"/>
              <a:t> </a:t>
            </a:r>
            <a:r>
              <a:rPr spc="-10" dirty="0"/>
              <a:t>scientist?</a:t>
            </a:r>
          </a:p>
        </p:txBody>
      </p:sp>
      <p:sp>
        <p:nvSpPr>
          <p:cNvPr id="3" name="object 3"/>
          <p:cNvSpPr txBox="1"/>
          <p:nvPr/>
        </p:nvSpPr>
        <p:spPr>
          <a:xfrm>
            <a:off x="347294" y="964017"/>
            <a:ext cx="3938270" cy="1203960"/>
          </a:xfrm>
          <a:prstGeom prst="rect">
            <a:avLst/>
          </a:prstGeom>
        </p:spPr>
        <p:txBody>
          <a:bodyPr vert="horz" wrap="square" lIns="0" tIns="11430" rIns="0" bIns="0" rtlCol="0">
            <a:spAutoFit/>
          </a:bodyPr>
          <a:lstStyle/>
          <a:p>
            <a:pPr marL="12700">
              <a:lnSpc>
                <a:spcPct val="100000"/>
              </a:lnSpc>
              <a:spcBef>
                <a:spcPts val="90"/>
              </a:spcBef>
            </a:pPr>
            <a:r>
              <a:rPr sz="1100" spc="35" dirty="0">
                <a:latin typeface="Calibri"/>
                <a:cs typeface="Calibri"/>
              </a:rPr>
              <a:t>Это </a:t>
            </a:r>
            <a:r>
              <a:rPr sz="1100" spc="-15" dirty="0">
                <a:latin typeface="Calibri"/>
                <a:cs typeface="Calibri"/>
              </a:rPr>
              <a:t>специалист, </a:t>
            </a:r>
            <a:r>
              <a:rPr sz="1100" spc="-15" dirty="0">
                <a:latin typeface="Calibri"/>
                <a:cs typeface="Calibri"/>
                <a:hlinkClick r:id="rId2"/>
              </a:rPr>
              <a:t>владеющий </a:t>
            </a:r>
            <a:r>
              <a:rPr sz="1100" spc="-5" dirty="0">
                <a:latin typeface="Calibri"/>
                <a:cs typeface="Calibri"/>
                <a:hlinkClick r:id="rId2"/>
              </a:rPr>
              <a:t>тремя </a:t>
            </a:r>
            <a:r>
              <a:rPr sz="1100" spc="-10" dirty="0">
                <a:latin typeface="Calibri"/>
                <a:cs typeface="Calibri"/>
                <a:hlinkClick r:id="rId2"/>
              </a:rPr>
              <a:t>группами</a:t>
            </a:r>
            <a:r>
              <a:rPr sz="1100" spc="90" dirty="0">
                <a:latin typeface="Calibri"/>
                <a:cs typeface="Calibri"/>
                <a:hlinkClick r:id="rId2"/>
              </a:rPr>
              <a:t> </a:t>
            </a:r>
            <a:r>
              <a:rPr sz="1100" spc="-20" dirty="0">
                <a:latin typeface="Calibri"/>
                <a:cs typeface="Calibri"/>
                <a:hlinkClick r:id="rId2"/>
              </a:rPr>
              <a:t>навыков:</a:t>
            </a:r>
            <a:endParaRPr sz="1100">
              <a:latin typeface="Calibri"/>
              <a:cs typeface="Calibri"/>
            </a:endParaRPr>
          </a:p>
          <a:p>
            <a:pPr>
              <a:lnSpc>
                <a:spcPct val="100000"/>
              </a:lnSpc>
              <a:spcBef>
                <a:spcPts val="45"/>
              </a:spcBef>
            </a:pPr>
            <a:endParaRPr sz="1000">
              <a:latin typeface="Times New Roman"/>
              <a:cs typeface="Times New Roman"/>
            </a:endParaRPr>
          </a:p>
          <a:p>
            <a:pPr marL="289560" marR="299720" indent="-176530">
              <a:lnSpc>
                <a:spcPct val="102600"/>
              </a:lnSpc>
              <a:buClr>
                <a:srgbClr val="3333B2"/>
              </a:buClr>
              <a:buAutoNum type="arabicPeriod"/>
              <a:tabLst>
                <a:tab pos="290195" algn="l"/>
              </a:tabLst>
            </a:pPr>
            <a:r>
              <a:rPr sz="1100" spc="20" dirty="0">
                <a:latin typeface="Calibri"/>
                <a:cs typeface="Calibri"/>
              </a:rPr>
              <a:t>IT-грамотность </a:t>
            </a:r>
            <a:r>
              <a:rPr sz="1100" spc="535" dirty="0">
                <a:latin typeface="Calibri"/>
                <a:cs typeface="Calibri"/>
              </a:rPr>
              <a:t>- </a:t>
            </a:r>
            <a:r>
              <a:rPr sz="1100" spc="-25" dirty="0">
                <a:latin typeface="Calibri"/>
                <a:cs typeface="Calibri"/>
              </a:rPr>
              <a:t>программирование, придумывание </a:t>
            </a:r>
            <a:r>
              <a:rPr sz="1100" spc="-20" dirty="0">
                <a:latin typeface="Calibri"/>
                <a:cs typeface="Calibri"/>
              </a:rPr>
              <a:t>и  </a:t>
            </a:r>
            <a:r>
              <a:rPr sz="1100" spc="-40" dirty="0">
                <a:latin typeface="Calibri"/>
                <a:cs typeface="Calibri"/>
              </a:rPr>
              <a:t>решение </a:t>
            </a:r>
            <a:r>
              <a:rPr sz="1100" dirty="0">
                <a:latin typeface="Calibri"/>
                <a:cs typeface="Calibri"/>
              </a:rPr>
              <a:t>алгоритмических задач, </a:t>
            </a:r>
            <a:r>
              <a:rPr sz="1100" spc="-30" dirty="0">
                <a:latin typeface="Calibri"/>
                <a:cs typeface="Calibri"/>
              </a:rPr>
              <a:t>владение</a:t>
            </a:r>
            <a:r>
              <a:rPr sz="1100" spc="70" dirty="0">
                <a:latin typeface="Calibri"/>
                <a:cs typeface="Calibri"/>
              </a:rPr>
              <a:t> </a:t>
            </a:r>
            <a:r>
              <a:rPr sz="1100" spc="10" dirty="0">
                <a:latin typeface="Calibri"/>
                <a:cs typeface="Calibri"/>
              </a:rPr>
              <a:t>софтом;</a:t>
            </a:r>
            <a:endParaRPr sz="1100">
              <a:latin typeface="Calibri"/>
              <a:cs typeface="Calibri"/>
            </a:endParaRPr>
          </a:p>
          <a:p>
            <a:pPr marL="289560" indent="-176530">
              <a:lnSpc>
                <a:spcPct val="100000"/>
              </a:lnSpc>
              <a:spcBef>
                <a:spcPts val="35"/>
              </a:spcBef>
              <a:buClr>
                <a:srgbClr val="3333B2"/>
              </a:buClr>
              <a:buAutoNum type="arabicPeriod"/>
              <a:tabLst>
                <a:tab pos="290195" algn="l"/>
              </a:tabLst>
            </a:pPr>
            <a:r>
              <a:rPr sz="1100" spc="-5" dirty="0">
                <a:latin typeface="Calibri"/>
                <a:cs typeface="Calibri"/>
              </a:rPr>
              <a:t>математические </a:t>
            </a:r>
            <a:r>
              <a:rPr sz="1100" spc="-20" dirty="0">
                <a:latin typeface="Calibri"/>
                <a:cs typeface="Calibri"/>
              </a:rPr>
              <a:t>и </a:t>
            </a:r>
            <a:r>
              <a:rPr sz="1100" spc="5" dirty="0">
                <a:latin typeface="Calibri"/>
                <a:cs typeface="Calibri"/>
              </a:rPr>
              <a:t>статистические</a:t>
            </a:r>
            <a:r>
              <a:rPr sz="1100" spc="-125" dirty="0">
                <a:latin typeface="Calibri"/>
                <a:cs typeface="Calibri"/>
              </a:rPr>
              <a:t> </a:t>
            </a:r>
            <a:r>
              <a:rPr sz="1100" spc="-10" dirty="0">
                <a:latin typeface="Calibri"/>
                <a:cs typeface="Calibri"/>
              </a:rPr>
              <a:t>знания;</a:t>
            </a:r>
            <a:endParaRPr sz="1100">
              <a:latin typeface="Calibri"/>
              <a:cs typeface="Calibri"/>
            </a:endParaRPr>
          </a:p>
          <a:p>
            <a:pPr marL="289560" marR="5080" indent="-176530">
              <a:lnSpc>
                <a:spcPct val="102600"/>
              </a:lnSpc>
              <a:buClr>
                <a:srgbClr val="3333B2"/>
              </a:buClr>
              <a:buAutoNum type="arabicPeriod"/>
              <a:tabLst>
                <a:tab pos="290195" algn="l"/>
              </a:tabLst>
            </a:pPr>
            <a:r>
              <a:rPr sz="1100" spc="-20" dirty="0">
                <a:latin typeface="Calibri"/>
                <a:cs typeface="Calibri"/>
              </a:rPr>
              <a:t>содержательный </a:t>
            </a:r>
            <a:r>
              <a:rPr sz="1100" dirty="0">
                <a:latin typeface="Calibri"/>
                <a:cs typeface="Calibri"/>
              </a:rPr>
              <a:t>опыт </a:t>
            </a:r>
            <a:r>
              <a:rPr sz="1100" spc="-10" dirty="0">
                <a:latin typeface="Calibri"/>
                <a:cs typeface="Calibri"/>
              </a:rPr>
              <a:t>в какой-то области </a:t>
            </a:r>
            <a:r>
              <a:rPr sz="1100" spc="535" dirty="0">
                <a:latin typeface="Calibri"/>
                <a:cs typeface="Calibri"/>
              </a:rPr>
              <a:t>- </a:t>
            </a:r>
            <a:r>
              <a:rPr sz="1100" spc="-35" dirty="0">
                <a:latin typeface="Calibri"/>
                <a:cs typeface="Calibri"/>
              </a:rPr>
              <a:t>понимание  </a:t>
            </a:r>
            <a:r>
              <a:rPr sz="1100" spc="-25" dirty="0">
                <a:latin typeface="Calibri"/>
                <a:cs typeface="Calibri"/>
              </a:rPr>
              <a:t>запросов </a:t>
            </a:r>
            <a:r>
              <a:rPr sz="1100" spc="-35" dirty="0">
                <a:latin typeface="Calibri"/>
                <a:cs typeface="Calibri"/>
              </a:rPr>
              <a:t>своей </a:t>
            </a:r>
            <a:r>
              <a:rPr sz="1100" spc="-20" dirty="0">
                <a:latin typeface="Calibri"/>
                <a:cs typeface="Calibri"/>
              </a:rPr>
              <a:t>организации или </a:t>
            </a:r>
            <a:r>
              <a:rPr sz="1100" spc="-10" dirty="0">
                <a:latin typeface="Calibri"/>
                <a:cs typeface="Calibri"/>
              </a:rPr>
              <a:t>задач </a:t>
            </a:r>
            <a:r>
              <a:rPr sz="1100" spc="-35" dirty="0">
                <a:latin typeface="Calibri"/>
                <a:cs typeface="Calibri"/>
              </a:rPr>
              <a:t>своей </a:t>
            </a:r>
            <a:r>
              <a:rPr sz="1100" spc="-10" dirty="0">
                <a:latin typeface="Calibri"/>
                <a:cs typeface="Calibri"/>
              </a:rPr>
              <a:t>отрасли</a:t>
            </a:r>
            <a:r>
              <a:rPr sz="1100" spc="35" dirty="0">
                <a:latin typeface="Calibri"/>
                <a:cs typeface="Calibri"/>
              </a:rPr>
              <a:t> </a:t>
            </a:r>
            <a:r>
              <a:rPr sz="1100" spc="-20" dirty="0">
                <a:latin typeface="Calibri"/>
                <a:cs typeface="Calibri"/>
              </a:rPr>
              <a:t>науки.</a:t>
            </a:r>
            <a:endParaRPr sz="1100">
              <a:latin typeface="Calibri"/>
              <a:cs typeface="Calibri"/>
            </a:endParaRPr>
          </a:p>
        </p:txBody>
      </p:sp>
    </p:spTree>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18</a:t>
            </a:r>
          </a:p>
        </p:txBody>
      </p:sp>
      <p:sp>
        <p:nvSpPr>
          <p:cNvPr id="2" name="object 2"/>
          <p:cNvSpPr txBox="1"/>
          <p:nvPr/>
        </p:nvSpPr>
        <p:spPr>
          <a:xfrm>
            <a:off x="95300" y="74546"/>
            <a:ext cx="2333625" cy="244475"/>
          </a:xfrm>
          <a:prstGeom prst="rect">
            <a:avLst/>
          </a:prstGeom>
        </p:spPr>
        <p:txBody>
          <a:bodyPr vert="horz" wrap="square" lIns="0" tIns="17145" rIns="0" bIns="0" rtlCol="0">
            <a:spAutoFit/>
          </a:bodyPr>
          <a:lstStyle/>
          <a:p>
            <a:pPr marL="12700">
              <a:lnSpc>
                <a:spcPct val="100000"/>
              </a:lnSpc>
              <a:spcBef>
                <a:spcPts val="135"/>
              </a:spcBef>
            </a:pPr>
            <a:r>
              <a:rPr sz="1400" b="0" spc="-125" dirty="0">
                <a:solidFill>
                  <a:srgbClr val="3333B2"/>
                </a:solidFill>
                <a:latin typeface="Bookman Old Style"/>
                <a:cs typeface="Bookman Old Style"/>
              </a:rPr>
              <a:t>Таблицы: </a:t>
            </a:r>
            <a:r>
              <a:rPr sz="1400" b="0" spc="-135" dirty="0">
                <a:solidFill>
                  <a:srgbClr val="3333B2"/>
                </a:solidFill>
                <a:latin typeface="Bookman Old Style"/>
                <a:cs typeface="Bookman Old Style"/>
              </a:rPr>
              <a:t>доступ </a:t>
            </a:r>
            <a:r>
              <a:rPr sz="1400" b="0" spc="-204" dirty="0">
                <a:solidFill>
                  <a:srgbClr val="3333B2"/>
                </a:solidFill>
                <a:latin typeface="Bookman Old Style"/>
                <a:cs typeface="Bookman Old Style"/>
              </a:rPr>
              <a:t>к</a:t>
            </a:r>
            <a:r>
              <a:rPr sz="1400" b="0" spc="-245" dirty="0">
                <a:solidFill>
                  <a:srgbClr val="3333B2"/>
                </a:solidFill>
                <a:latin typeface="Bookman Old Style"/>
                <a:cs typeface="Bookman Old Style"/>
              </a:rPr>
              <a:t> </a:t>
            </a:r>
            <a:r>
              <a:rPr sz="1400" b="0" spc="-125" dirty="0">
                <a:solidFill>
                  <a:srgbClr val="3333B2"/>
                </a:solidFill>
                <a:latin typeface="Bookman Old Style"/>
                <a:cs typeface="Bookman Old Style"/>
              </a:rPr>
              <a:t>элементам</a:t>
            </a:r>
            <a:endParaRPr sz="1400">
              <a:latin typeface="Bookman Old Style"/>
              <a:cs typeface="Bookman Old Style"/>
            </a:endParaRPr>
          </a:p>
        </p:txBody>
      </p:sp>
      <p:graphicFrame>
        <p:nvGraphicFramePr>
          <p:cNvPr id="3" name="object 3"/>
          <p:cNvGraphicFramePr>
            <a:graphicFrameLocks noGrp="1"/>
          </p:cNvGraphicFramePr>
          <p:nvPr/>
        </p:nvGraphicFramePr>
        <p:xfrm>
          <a:off x="322046" y="390398"/>
          <a:ext cx="3964303" cy="2756916"/>
        </p:xfrm>
        <a:graphic>
          <a:graphicData uri="http://schemas.openxmlformats.org/drawingml/2006/table">
            <a:tbl>
              <a:tblPr firstRow="1" bandRow="1">
                <a:tableStyleId>{2D5ABB26-0587-4C30-8999-92F81FD0307C}</a:tableStyleId>
              </a:tblPr>
              <a:tblGrid>
                <a:gridCol w="1076325">
                  <a:extLst>
                    <a:ext uri="{9D8B030D-6E8A-4147-A177-3AD203B41FA5}">
                      <a16:colId xmlns:a16="http://schemas.microsoft.com/office/drawing/2014/main" val="20000"/>
                    </a:ext>
                  </a:extLst>
                </a:gridCol>
                <a:gridCol w="1145539">
                  <a:extLst>
                    <a:ext uri="{9D8B030D-6E8A-4147-A177-3AD203B41FA5}">
                      <a16:colId xmlns:a16="http://schemas.microsoft.com/office/drawing/2014/main" val="20001"/>
                    </a:ext>
                  </a:extLst>
                </a:gridCol>
                <a:gridCol w="1742439">
                  <a:extLst>
                    <a:ext uri="{9D8B030D-6E8A-4147-A177-3AD203B41FA5}">
                      <a16:colId xmlns:a16="http://schemas.microsoft.com/office/drawing/2014/main" val="20002"/>
                    </a:ext>
                  </a:extLst>
                </a:gridCol>
              </a:tblGrid>
              <a:tr h="191338">
                <a:tc>
                  <a:txBody>
                    <a:bodyPr/>
                    <a:lstStyle/>
                    <a:p>
                      <a:pPr marL="37465">
                        <a:lnSpc>
                          <a:spcPts val="1275"/>
                        </a:lnSpc>
                      </a:pPr>
                      <a:r>
                        <a:rPr sz="1100" spc="125" dirty="0">
                          <a:latin typeface="Times New Roman"/>
                          <a:cs typeface="Times New Roman"/>
                        </a:rPr>
                        <a:t>df[</a:t>
                      </a:r>
                      <a:r>
                        <a:rPr sz="1100" spc="125" dirty="0">
                          <a:solidFill>
                            <a:srgbClr val="0000CE"/>
                          </a:solidFill>
                          <a:latin typeface="Times New Roman"/>
                          <a:cs typeface="Times New Roman"/>
                        </a:rPr>
                        <a:t>1</a:t>
                      </a:r>
                      <a:r>
                        <a:rPr sz="1100" spc="125" dirty="0">
                          <a:latin typeface="Times New Roman"/>
                          <a:cs typeface="Times New Roman"/>
                        </a:rPr>
                        <a:t>,</a:t>
                      </a:r>
                      <a:r>
                        <a:rPr sz="1100" spc="125" dirty="0">
                          <a:solidFill>
                            <a:srgbClr val="0000CE"/>
                          </a:solidFill>
                          <a:latin typeface="Times New Roman"/>
                          <a:cs typeface="Times New Roman"/>
                        </a:rPr>
                        <a:t>1</a:t>
                      </a:r>
                      <a:r>
                        <a:rPr sz="1100" spc="125" dirty="0">
                          <a:latin typeface="Times New Roman"/>
                          <a:cs typeface="Times New Roman"/>
                        </a:rPr>
                        <a:t>]</a:t>
                      </a:r>
                      <a:endParaRPr sz="1100">
                        <a:latin typeface="Times New Roman"/>
                        <a:cs typeface="Times New Roman"/>
                      </a:endParaRPr>
                    </a:p>
                  </a:txBody>
                  <a:tcPr marL="0" marR="0" marT="0" marB="0">
                    <a:solidFill>
                      <a:srgbClr val="F8F8F8"/>
                    </a:solidFill>
                  </a:tcPr>
                </a:tc>
                <a:tc gridSpan="2">
                  <a:txBody>
                    <a:bodyPr/>
                    <a:lstStyle/>
                    <a:p>
                      <a:pPr>
                        <a:lnSpc>
                          <a:spcPct val="100000"/>
                        </a:lnSpc>
                      </a:pPr>
                      <a:endParaRPr sz="1100">
                        <a:latin typeface="Times New Roman"/>
                        <a:cs typeface="Times New Roman"/>
                      </a:endParaRPr>
                    </a:p>
                  </a:txBody>
                  <a:tcPr marL="0" marR="0" marT="0" marB="0">
                    <a:solidFill>
                      <a:srgbClr val="F8F8F8"/>
                    </a:solidFill>
                  </a:tcPr>
                </a:tc>
                <a:tc hMerge="1">
                  <a:txBody>
                    <a:bodyPr/>
                    <a:lstStyle/>
                    <a:p>
                      <a:endParaRPr/>
                    </a:p>
                  </a:txBody>
                  <a:tcPr marL="0" marR="0" marT="0" marB="0"/>
                </a:tc>
                <a:extLst>
                  <a:ext uri="{0D108BD9-81ED-4DB2-BD59-A6C34878D82A}">
                    <a16:rowId xmlns:a16="http://schemas.microsoft.com/office/drawing/2014/main" val="10000"/>
                  </a:ext>
                </a:extLst>
              </a:tr>
              <a:tr h="527761">
                <a:tc>
                  <a:txBody>
                    <a:bodyPr/>
                    <a:lstStyle/>
                    <a:p>
                      <a:pPr>
                        <a:lnSpc>
                          <a:spcPct val="100000"/>
                        </a:lnSpc>
                        <a:spcBef>
                          <a:spcPts val="40"/>
                        </a:spcBef>
                      </a:pPr>
                      <a:endParaRPr sz="1300">
                        <a:latin typeface="Times New Roman"/>
                        <a:cs typeface="Times New Roman"/>
                      </a:endParaRPr>
                    </a:p>
                    <a:p>
                      <a:pPr marL="37465">
                        <a:lnSpc>
                          <a:spcPct val="100000"/>
                        </a:lnSpc>
                        <a:spcBef>
                          <a:spcPts val="5"/>
                        </a:spcBef>
                      </a:pPr>
                      <a:r>
                        <a:rPr sz="1100" spc="10" dirty="0">
                          <a:latin typeface="Times New Roman"/>
                          <a:cs typeface="Times New Roman"/>
                        </a:rPr>
                        <a:t>## </a:t>
                      </a:r>
                      <a:r>
                        <a:rPr sz="1100" spc="130" dirty="0">
                          <a:latin typeface="Times New Roman"/>
                          <a:cs typeface="Times New Roman"/>
                        </a:rPr>
                        <a:t>[1]</a:t>
                      </a:r>
                      <a:r>
                        <a:rPr sz="1100" spc="250" dirty="0">
                          <a:latin typeface="Times New Roman"/>
                          <a:cs typeface="Times New Roman"/>
                        </a:rPr>
                        <a:t> </a:t>
                      </a:r>
                      <a:r>
                        <a:rPr sz="1100" spc="5" dirty="0">
                          <a:latin typeface="Times New Roman"/>
                          <a:cs typeface="Times New Roman"/>
                        </a:rPr>
                        <a:t>174</a:t>
                      </a:r>
                      <a:endParaRPr sz="1100">
                        <a:latin typeface="Times New Roman"/>
                        <a:cs typeface="Times New Roman"/>
                      </a:endParaRPr>
                    </a:p>
                  </a:txBody>
                  <a:tcPr marL="0" marR="0" marT="5080" marB="0"/>
                </a:tc>
                <a:tc>
                  <a:txBody>
                    <a:bodyPr/>
                    <a:lstStyle/>
                    <a:p>
                      <a:pPr>
                        <a:lnSpc>
                          <a:spcPct val="100000"/>
                        </a:lnSpc>
                      </a:pPr>
                      <a:endParaRPr sz="1100">
                        <a:latin typeface="Times New Roman"/>
                        <a:cs typeface="Times New Roman"/>
                      </a:endParaRPr>
                    </a:p>
                  </a:txBody>
                  <a:tcPr marL="0" marR="0" marT="0" marB="0"/>
                </a:tc>
                <a:tc>
                  <a:txBody>
                    <a:bodyPr/>
                    <a:lstStyle/>
                    <a:p>
                      <a:pPr>
                        <a:lnSpc>
                          <a:spcPct val="100000"/>
                        </a:lnSpc>
                      </a:pPr>
                      <a:endParaRPr sz="1100">
                        <a:latin typeface="Times New Roman"/>
                        <a:cs typeface="Times New Roman"/>
                      </a:endParaRPr>
                    </a:p>
                  </a:txBody>
                  <a:tcPr marL="0" marR="0" marT="0" marB="0"/>
                </a:tc>
                <a:extLst>
                  <a:ext uri="{0D108BD9-81ED-4DB2-BD59-A6C34878D82A}">
                    <a16:rowId xmlns:a16="http://schemas.microsoft.com/office/drawing/2014/main" val="10001"/>
                  </a:ext>
                </a:extLst>
              </a:tr>
              <a:tr h="202882">
                <a:tc>
                  <a:txBody>
                    <a:bodyPr/>
                    <a:lstStyle/>
                    <a:p>
                      <a:pPr marL="37465">
                        <a:lnSpc>
                          <a:spcPts val="1275"/>
                        </a:lnSpc>
                      </a:pPr>
                      <a:r>
                        <a:rPr sz="1100" spc="100" dirty="0">
                          <a:latin typeface="Times New Roman"/>
                          <a:cs typeface="Times New Roman"/>
                        </a:rPr>
                        <a:t>df$height[</a:t>
                      </a:r>
                      <a:r>
                        <a:rPr sz="1100" spc="100" dirty="0">
                          <a:solidFill>
                            <a:srgbClr val="0000CE"/>
                          </a:solidFill>
                          <a:latin typeface="Times New Roman"/>
                          <a:cs typeface="Times New Roman"/>
                        </a:rPr>
                        <a:t>1</a:t>
                      </a:r>
                      <a:r>
                        <a:rPr sz="1100" spc="100" dirty="0">
                          <a:latin typeface="Times New Roman"/>
                          <a:cs typeface="Times New Roman"/>
                        </a:rPr>
                        <a:t>]</a:t>
                      </a:r>
                      <a:endParaRPr sz="1100">
                        <a:latin typeface="Times New Roman"/>
                        <a:cs typeface="Times New Roman"/>
                      </a:endParaRPr>
                    </a:p>
                  </a:txBody>
                  <a:tcPr marL="0" marR="0" marT="0" marB="0">
                    <a:solidFill>
                      <a:srgbClr val="F8F8F8"/>
                    </a:solidFill>
                  </a:tcPr>
                </a:tc>
                <a:tc>
                  <a:txBody>
                    <a:bodyPr/>
                    <a:lstStyle/>
                    <a:p>
                      <a:pPr>
                        <a:lnSpc>
                          <a:spcPct val="100000"/>
                        </a:lnSpc>
                      </a:pPr>
                      <a:endParaRPr sz="1100">
                        <a:latin typeface="Times New Roman"/>
                        <a:cs typeface="Times New Roman"/>
                      </a:endParaRPr>
                    </a:p>
                  </a:txBody>
                  <a:tcPr marL="0" marR="0" marT="0" marB="0">
                    <a:solidFill>
                      <a:srgbClr val="F8F8F8"/>
                    </a:solidFill>
                  </a:tcPr>
                </a:tc>
                <a:tc>
                  <a:txBody>
                    <a:bodyPr/>
                    <a:lstStyle/>
                    <a:p>
                      <a:pPr>
                        <a:lnSpc>
                          <a:spcPct val="100000"/>
                        </a:lnSpc>
                      </a:pPr>
                      <a:endParaRPr sz="1100">
                        <a:latin typeface="Times New Roman"/>
                        <a:cs typeface="Times New Roman"/>
                      </a:endParaRPr>
                    </a:p>
                  </a:txBody>
                  <a:tcPr marL="0" marR="0" marT="0" marB="0">
                    <a:solidFill>
                      <a:srgbClr val="F8F8F8"/>
                    </a:solidFill>
                  </a:tcPr>
                </a:tc>
                <a:extLst>
                  <a:ext uri="{0D108BD9-81ED-4DB2-BD59-A6C34878D82A}">
                    <a16:rowId xmlns:a16="http://schemas.microsoft.com/office/drawing/2014/main" val="10002"/>
                  </a:ext>
                </a:extLst>
              </a:tr>
              <a:tr h="527761">
                <a:tc>
                  <a:txBody>
                    <a:bodyPr/>
                    <a:lstStyle/>
                    <a:p>
                      <a:pPr>
                        <a:lnSpc>
                          <a:spcPct val="100000"/>
                        </a:lnSpc>
                        <a:spcBef>
                          <a:spcPts val="40"/>
                        </a:spcBef>
                      </a:pPr>
                      <a:endParaRPr sz="1300">
                        <a:latin typeface="Times New Roman"/>
                        <a:cs typeface="Times New Roman"/>
                      </a:endParaRPr>
                    </a:p>
                    <a:p>
                      <a:pPr marL="37465">
                        <a:lnSpc>
                          <a:spcPct val="100000"/>
                        </a:lnSpc>
                        <a:spcBef>
                          <a:spcPts val="5"/>
                        </a:spcBef>
                      </a:pPr>
                      <a:r>
                        <a:rPr sz="1100" spc="10" dirty="0">
                          <a:latin typeface="Times New Roman"/>
                          <a:cs typeface="Times New Roman"/>
                        </a:rPr>
                        <a:t>## </a:t>
                      </a:r>
                      <a:r>
                        <a:rPr sz="1100" spc="130" dirty="0">
                          <a:latin typeface="Times New Roman"/>
                          <a:cs typeface="Times New Roman"/>
                        </a:rPr>
                        <a:t>[1]</a:t>
                      </a:r>
                      <a:r>
                        <a:rPr sz="1100" spc="250" dirty="0">
                          <a:latin typeface="Times New Roman"/>
                          <a:cs typeface="Times New Roman"/>
                        </a:rPr>
                        <a:t> </a:t>
                      </a:r>
                      <a:r>
                        <a:rPr sz="1100" spc="5" dirty="0">
                          <a:latin typeface="Times New Roman"/>
                          <a:cs typeface="Times New Roman"/>
                        </a:rPr>
                        <a:t>174</a:t>
                      </a:r>
                      <a:endParaRPr sz="1100">
                        <a:latin typeface="Times New Roman"/>
                        <a:cs typeface="Times New Roman"/>
                      </a:endParaRPr>
                    </a:p>
                  </a:txBody>
                  <a:tcPr marL="0" marR="0" marT="5080" marB="0"/>
                </a:tc>
                <a:tc>
                  <a:txBody>
                    <a:bodyPr/>
                    <a:lstStyle/>
                    <a:p>
                      <a:pPr>
                        <a:lnSpc>
                          <a:spcPct val="100000"/>
                        </a:lnSpc>
                      </a:pPr>
                      <a:endParaRPr sz="1100">
                        <a:latin typeface="Times New Roman"/>
                        <a:cs typeface="Times New Roman"/>
                      </a:endParaRPr>
                    </a:p>
                  </a:txBody>
                  <a:tcPr marL="0" marR="0" marT="0" marB="0"/>
                </a:tc>
                <a:tc>
                  <a:txBody>
                    <a:bodyPr/>
                    <a:lstStyle/>
                    <a:p>
                      <a:pPr>
                        <a:lnSpc>
                          <a:spcPct val="100000"/>
                        </a:lnSpc>
                      </a:pPr>
                      <a:endParaRPr sz="1100">
                        <a:latin typeface="Times New Roman"/>
                        <a:cs typeface="Times New Roman"/>
                      </a:endParaRPr>
                    </a:p>
                  </a:txBody>
                  <a:tcPr marL="0" marR="0" marT="0" marB="0"/>
                </a:tc>
                <a:extLst>
                  <a:ext uri="{0D108BD9-81ED-4DB2-BD59-A6C34878D82A}">
                    <a16:rowId xmlns:a16="http://schemas.microsoft.com/office/drawing/2014/main" val="10003"/>
                  </a:ext>
                </a:extLst>
              </a:tr>
              <a:tr h="191338">
                <a:tc>
                  <a:txBody>
                    <a:bodyPr/>
                    <a:lstStyle/>
                    <a:p>
                      <a:pPr marL="37465">
                        <a:lnSpc>
                          <a:spcPts val="1275"/>
                        </a:lnSpc>
                      </a:pPr>
                      <a:r>
                        <a:rPr sz="1100" spc="145" dirty="0">
                          <a:latin typeface="Times New Roman"/>
                          <a:cs typeface="Times New Roman"/>
                        </a:rPr>
                        <a:t>df[,</a:t>
                      </a:r>
                      <a:r>
                        <a:rPr sz="1100" spc="145" dirty="0">
                          <a:solidFill>
                            <a:srgbClr val="0000CE"/>
                          </a:solidFill>
                          <a:latin typeface="Times New Roman"/>
                          <a:cs typeface="Times New Roman"/>
                        </a:rPr>
                        <a:t>1</a:t>
                      </a:r>
                      <a:r>
                        <a:rPr sz="1100" spc="145" dirty="0">
                          <a:latin typeface="Times New Roman"/>
                          <a:cs typeface="Times New Roman"/>
                        </a:rPr>
                        <a:t>]</a:t>
                      </a:r>
                      <a:endParaRPr sz="1100">
                        <a:latin typeface="Times New Roman"/>
                        <a:cs typeface="Times New Roman"/>
                      </a:endParaRPr>
                    </a:p>
                  </a:txBody>
                  <a:tcPr marL="0" marR="0" marT="0" marB="0">
                    <a:solidFill>
                      <a:srgbClr val="F8F8F8"/>
                    </a:solidFill>
                  </a:tcPr>
                </a:tc>
                <a:tc>
                  <a:txBody>
                    <a:bodyPr/>
                    <a:lstStyle/>
                    <a:p>
                      <a:pPr>
                        <a:lnSpc>
                          <a:spcPct val="100000"/>
                        </a:lnSpc>
                      </a:pPr>
                      <a:endParaRPr sz="1100">
                        <a:latin typeface="Times New Roman"/>
                        <a:cs typeface="Times New Roman"/>
                      </a:endParaRPr>
                    </a:p>
                  </a:txBody>
                  <a:tcPr marL="0" marR="0" marT="0" marB="0">
                    <a:solidFill>
                      <a:srgbClr val="F8F8F8"/>
                    </a:solidFill>
                  </a:tcPr>
                </a:tc>
                <a:tc>
                  <a:txBody>
                    <a:bodyPr/>
                    <a:lstStyle/>
                    <a:p>
                      <a:pPr>
                        <a:lnSpc>
                          <a:spcPct val="100000"/>
                        </a:lnSpc>
                      </a:pPr>
                      <a:endParaRPr sz="1100">
                        <a:latin typeface="Times New Roman"/>
                        <a:cs typeface="Times New Roman"/>
                      </a:endParaRPr>
                    </a:p>
                  </a:txBody>
                  <a:tcPr marL="0" marR="0" marT="0" marB="0">
                    <a:solidFill>
                      <a:srgbClr val="F8F8F8"/>
                    </a:solidFill>
                  </a:tcPr>
                </a:tc>
                <a:extLst>
                  <a:ext uri="{0D108BD9-81ED-4DB2-BD59-A6C34878D82A}">
                    <a16:rowId xmlns:a16="http://schemas.microsoft.com/office/drawing/2014/main" val="10004"/>
                  </a:ext>
                </a:extLst>
              </a:tr>
              <a:tr h="527761">
                <a:tc>
                  <a:txBody>
                    <a:bodyPr/>
                    <a:lstStyle/>
                    <a:p>
                      <a:pPr>
                        <a:lnSpc>
                          <a:spcPct val="100000"/>
                        </a:lnSpc>
                        <a:spcBef>
                          <a:spcPts val="40"/>
                        </a:spcBef>
                      </a:pPr>
                      <a:endParaRPr sz="1300">
                        <a:latin typeface="Times New Roman"/>
                        <a:cs typeface="Times New Roman"/>
                      </a:endParaRPr>
                    </a:p>
                    <a:p>
                      <a:pPr marL="37465">
                        <a:lnSpc>
                          <a:spcPct val="100000"/>
                        </a:lnSpc>
                        <a:spcBef>
                          <a:spcPts val="5"/>
                        </a:spcBef>
                      </a:pPr>
                      <a:r>
                        <a:rPr sz="1100" spc="10" dirty="0">
                          <a:latin typeface="Times New Roman"/>
                          <a:cs typeface="Times New Roman"/>
                        </a:rPr>
                        <a:t>## </a:t>
                      </a:r>
                      <a:r>
                        <a:rPr sz="1100" spc="130" dirty="0">
                          <a:latin typeface="Times New Roman"/>
                          <a:cs typeface="Times New Roman"/>
                        </a:rPr>
                        <a:t>[1] </a:t>
                      </a:r>
                      <a:r>
                        <a:rPr sz="1100" spc="10" dirty="0">
                          <a:latin typeface="Times New Roman"/>
                          <a:cs typeface="Times New Roman"/>
                        </a:rPr>
                        <a:t>174</a:t>
                      </a:r>
                      <a:r>
                        <a:rPr sz="1100" spc="-40" dirty="0">
                          <a:latin typeface="Times New Roman"/>
                          <a:cs typeface="Times New Roman"/>
                        </a:rPr>
                        <a:t> </a:t>
                      </a:r>
                      <a:r>
                        <a:rPr sz="1100" spc="5" dirty="0">
                          <a:latin typeface="Times New Roman"/>
                          <a:cs typeface="Times New Roman"/>
                        </a:rPr>
                        <a:t>162</a:t>
                      </a:r>
                      <a:endParaRPr sz="1100">
                        <a:latin typeface="Times New Roman"/>
                        <a:cs typeface="Times New Roman"/>
                      </a:endParaRPr>
                    </a:p>
                  </a:txBody>
                  <a:tcPr marL="0" marR="0" marT="5080" marB="0"/>
                </a:tc>
                <a:tc>
                  <a:txBody>
                    <a:bodyPr/>
                    <a:lstStyle/>
                    <a:p>
                      <a:pPr>
                        <a:lnSpc>
                          <a:spcPct val="100000"/>
                        </a:lnSpc>
                        <a:spcBef>
                          <a:spcPts val="40"/>
                        </a:spcBef>
                      </a:pPr>
                      <a:endParaRPr sz="1300">
                        <a:latin typeface="Times New Roman"/>
                        <a:cs typeface="Times New Roman"/>
                      </a:endParaRPr>
                    </a:p>
                    <a:p>
                      <a:pPr marL="35560">
                        <a:lnSpc>
                          <a:spcPct val="100000"/>
                        </a:lnSpc>
                        <a:spcBef>
                          <a:spcPts val="5"/>
                        </a:spcBef>
                      </a:pPr>
                      <a:r>
                        <a:rPr sz="1100" spc="10" dirty="0">
                          <a:latin typeface="Times New Roman"/>
                          <a:cs typeface="Times New Roman"/>
                        </a:rPr>
                        <a:t>188 192 165</a:t>
                      </a:r>
                      <a:r>
                        <a:rPr sz="1100" spc="200" dirty="0">
                          <a:latin typeface="Times New Roman"/>
                          <a:cs typeface="Times New Roman"/>
                        </a:rPr>
                        <a:t> </a:t>
                      </a:r>
                      <a:r>
                        <a:rPr sz="1100" spc="5" dirty="0">
                          <a:latin typeface="Times New Roman"/>
                          <a:cs typeface="Times New Roman"/>
                        </a:rPr>
                        <a:t>168</a:t>
                      </a:r>
                      <a:endParaRPr sz="1100">
                        <a:latin typeface="Times New Roman"/>
                        <a:cs typeface="Times New Roman"/>
                      </a:endParaRPr>
                    </a:p>
                  </a:txBody>
                  <a:tcPr marL="0" marR="0" marT="5080" marB="0"/>
                </a:tc>
                <a:tc>
                  <a:txBody>
                    <a:bodyPr/>
                    <a:lstStyle/>
                    <a:p>
                      <a:pPr>
                        <a:lnSpc>
                          <a:spcPct val="100000"/>
                        </a:lnSpc>
                        <a:spcBef>
                          <a:spcPts val="40"/>
                        </a:spcBef>
                      </a:pPr>
                      <a:endParaRPr sz="1300">
                        <a:latin typeface="Times New Roman"/>
                        <a:cs typeface="Times New Roman"/>
                      </a:endParaRPr>
                    </a:p>
                    <a:p>
                      <a:pPr marL="35560">
                        <a:lnSpc>
                          <a:spcPct val="100000"/>
                        </a:lnSpc>
                        <a:spcBef>
                          <a:spcPts val="5"/>
                        </a:spcBef>
                      </a:pPr>
                      <a:r>
                        <a:rPr sz="1100" spc="5" dirty="0">
                          <a:latin typeface="Times New Roman"/>
                          <a:cs typeface="Times New Roman"/>
                        </a:rPr>
                        <a:t>174</a:t>
                      </a:r>
                      <a:endParaRPr sz="1100">
                        <a:latin typeface="Times New Roman"/>
                        <a:cs typeface="Times New Roman"/>
                      </a:endParaRPr>
                    </a:p>
                  </a:txBody>
                  <a:tcPr marL="0" marR="0" marT="5080" marB="0"/>
                </a:tc>
                <a:extLst>
                  <a:ext uri="{0D108BD9-81ED-4DB2-BD59-A6C34878D82A}">
                    <a16:rowId xmlns:a16="http://schemas.microsoft.com/office/drawing/2014/main" val="10005"/>
                  </a:ext>
                </a:extLst>
              </a:tr>
              <a:tr h="202882">
                <a:tc>
                  <a:txBody>
                    <a:bodyPr/>
                    <a:lstStyle/>
                    <a:p>
                      <a:pPr marL="37465">
                        <a:lnSpc>
                          <a:spcPts val="1275"/>
                        </a:lnSpc>
                      </a:pPr>
                      <a:r>
                        <a:rPr sz="1100" spc="130" dirty="0">
                          <a:latin typeface="Times New Roman"/>
                          <a:cs typeface="Times New Roman"/>
                        </a:rPr>
                        <a:t>df[,</a:t>
                      </a:r>
                      <a:r>
                        <a:rPr sz="1100" spc="130" dirty="0">
                          <a:solidFill>
                            <a:srgbClr val="4F9905"/>
                          </a:solidFill>
                          <a:latin typeface="Times New Roman"/>
                          <a:cs typeface="Times New Roman"/>
                        </a:rPr>
                        <a:t>"height"</a:t>
                      </a:r>
                      <a:r>
                        <a:rPr sz="1100" spc="130" dirty="0">
                          <a:latin typeface="Times New Roman"/>
                          <a:cs typeface="Times New Roman"/>
                        </a:rPr>
                        <a:t>]</a:t>
                      </a:r>
                      <a:endParaRPr sz="1100">
                        <a:latin typeface="Times New Roman"/>
                        <a:cs typeface="Times New Roman"/>
                      </a:endParaRPr>
                    </a:p>
                  </a:txBody>
                  <a:tcPr marL="0" marR="0" marT="0" marB="0">
                    <a:solidFill>
                      <a:srgbClr val="F8F8F8"/>
                    </a:solidFill>
                  </a:tcPr>
                </a:tc>
                <a:tc>
                  <a:txBody>
                    <a:bodyPr/>
                    <a:lstStyle/>
                    <a:p>
                      <a:pPr>
                        <a:lnSpc>
                          <a:spcPct val="100000"/>
                        </a:lnSpc>
                      </a:pPr>
                      <a:endParaRPr sz="1100">
                        <a:latin typeface="Times New Roman"/>
                        <a:cs typeface="Times New Roman"/>
                      </a:endParaRPr>
                    </a:p>
                  </a:txBody>
                  <a:tcPr marL="0" marR="0" marT="0" marB="0">
                    <a:solidFill>
                      <a:srgbClr val="F8F8F8"/>
                    </a:solidFill>
                  </a:tcPr>
                </a:tc>
                <a:tc>
                  <a:txBody>
                    <a:bodyPr/>
                    <a:lstStyle/>
                    <a:p>
                      <a:pPr>
                        <a:lnSpc>
                          <a:spcPct val="100000"/>
                        </a:lnSpc>
                      </a:pPr>
                      <a:endParaRPr sz="1100">
                        <a:latin typeface="Times New Roman"/>
                        <a:cs typeface="Times New Roman"/>
                      </a:endParaRPr>
                    </a:p>
                  </a:txBody>
                  <a:tcPr marL="0" marR="0" marT="0" marB="0">
                    <a:solidFill>
                      <a:srgbClr val="F8F8F8"/>
                    </a:solidFill>
                  </a:tcPr>
                </a:tc>
                <a:extLst>
                  <a:ext uri="{0D108BD9-81ED-4DB2-BD59-A6C34878D82A}">
                    <a16:rowId xmlns:a16="http://schemas.microsoft.com/office/drawing/2014/main" val="10006"/>
                  </a:ext>
                </a:extLst>
              </a:tr>
              <a:tr h="385193">
                <a:tc>
                  <a:txBody>
                    <a:bodyPr/>
                    <a:lstStyle/>
                    <a:p>
                      <a:pPr>
                        <a:lnSpc>
                          <a:spcPct val="100000"/>
                        </a:lnSpc>
                        <a:spcBef>
                          <a:spcPts val="40"/>
                        </a:spcBef>
                      </a:pPr>
                      <a:endParaRPr sz="1300">
                        <a:latin typeface="Times New Roman"/>
                        <a:cs typeface="Times New Roman"/>
                      </a:endParaRPr>
                    </a:p>
                    <a:p>
                      <a:pPr marL="37465">
                        <a:lnSpc>
                          <a:spcPct val="100000"/>
                        </a:lnSpc>
                        <a:spcBef>
                          <a:spcPts val="5"/>
                        </a:spcBef>
                      </a:pPr>
                      <a:r>
                        <a:rPr sz="1100" spc="10" dirty="0">
                          <a:latin typeface="Times New Roman"/>
                          <a:cs typeface="Times New Roman"/>
                        </a:rPr>
                        <a:t>## </a:t>
                      </a:r>
                      <a:r>
                        <a:rPr sz="1100" spc="130" dirty="0">
                          <a:latin typeface="Times New Roman"/>
                          <a:cs typeface="Times New Roman"/>
                        </a:rPr>
                        <a:t>[1] </a:t>
                      </a:r>
                      <a:r>
                        <a:rPr sz="1100" spc="10" dirty="0">
                          <a:latin typeface="Times New Roman"/>
                          <a:cs typeface="Times New Roman"/>
                        </a:rPr>
                        <a:t>174</a:t>
                      </a:r>
                      <a:r>
                        <a:rPr sz="1100" spc="-40" dirty="0">
                          <a:latin typeface="Times New Roman"/>
                          <a:cs typeface="Times New Roman"/>
                        </a:rPr>
                        <a:t> </a:t>
                      </a:r>
                      <a:r>
                        <a:rPr sz="1100" spc="5" dirty="0">
                          <a:latin typeface="Times New Roman"/>
                          <a:cs typeface="Times New Roman"/>
                        </a:rPr>
                        <a:t>162</a:t>
                      </a:r>
                      <a:endParaRPr sz="1100">
                        <a:latin typeface="Times New Roman"/>
                        <a:cs typeface="Times New Roman"/>
                      </a:endParaRPr>
                    </a:p>
                  </a:txBody>
                  <a:tcPr marL="0" marR="0" marT="5080" marB="0"/>
                </a:tc>
                <a:tc>
                  <a:txBody>
                    <a:bodyPr/>
                    <a:lstStyle/>
                    <a:p>
                      <a:pPr>
                        <a:lnSpc>
                          <a:spcPct val="100000"/>
                        </a:lnSpc>
                        <a:spcBef>
                          <a:spcPts val="40"/>
                        </a:spcBef>
                      </a:pPr>
                      <a:endParaRPr sz="1300">
                        <a:latin typeface="Times New Roman"/>
                        <a:cs typeface="Times New Roman"/>
                      </a:endParaRPr>
                    </a:p>
                    <a:p>
                      <a:pPr marL="35560">
                        <a:lnSpc>
                          <a:spcPct val="100000"/>
                        </a:lnSpc>
                        <a:spcBef>
                          <a:spcPts val="5"/>
                        </a:spcBef>
                      </a:pPr>
                      <a:r>
                        <a:rPr sz="1100" spc="10" dirty="0">
                          <a:latin typeface="Times New Roman"/>
                          <a:cs typeface="Times New Roman"/>
                        </a:rPr>
                        <a:t>188 192 165</a:t>
                      </a:r>
                      <a:r>
                        <a:rPr sz="1100" spc="200" dirty="0">
                          <a:latin typeface="Times New Roman"/>
                          <a:cs typeface="Times New Roman"/>
                        </a:rPr>
                        <a:t> </a:t>
                      </a:r>
                      <a:r>
                        <a:rPr sz="1100" spc="5" dirty="0">
                          <a:latin typeface="Times New Roman"/>
                          <a:cs typeface="Times New Roman"/>
                        </a:rPr>
                        <a:t>168</a:t>
                      </a:r>
                      <a:endParaRPr sz="1100">
                        <a:latin typeface="Times New Roman"/>
                        <a:cs typeface="Times New Roman"/>
                      </a:endParaRPr>
                    </a:p>
                  </a:txBody>
                  <a:tcPr marL="0" marR="0" marT="5080" marB="0"/>
                </a:tc>
                <a:tc>
                  <a:txBody>
                    <a:bodyPr/>
                    <a:lstStyle/>
                    <a:p>
                      <a:pPr>
                        <a:lnSpc>
                          <a:spcPct val="100000"/>
                        </a:lnSpc>
                        <a:spcBef>
                          <a:spcPts val="40"/>
                        </a:spcBef>
                      </a:pPr>
                      <a:endParaRPr sz="1300">
                        <a:latin typeface="Times New Roman"/>
                        <a:cs typeface="Times New Roman"/>
                      </a:endParaRPr>
                    </a:p>
                    <a:p>
                      <a:pPr marL="35560">
                        <a:lnSpc>
                          <a:spcPct val="100000"/>
                        </a:lnSpc>
                        <a:spcBef>
                          <a:spcPts val="5"/>
                        </a:spcBef>
                      </a:pPr>
                      <a:r>
                        <a:rPr sz="1100" spc="5" dirty="0">
                          <a:latin typeface="Times New Roman"/>
                          <a:cs typeface="Times New Roman"/>
                        </a:rPr>
                        <a:t>174</a:t>
                      </a:r>
                      <a:endParaRPr sz="1100">
                        <a:latin typeface="Times New Roman"/>
                        <a:cs typeface="Times New Roman"/>
                      </a:endParaRPr>
                    </a:p>
                  </a:txBody>
                  <a:tcPr marL="0" marR="0" marT="5080" marB="0"/>
                </a:tc>
                <a:extLst>
                  <a:ext uri="{0D108BD9-81ED-4DB2-BD59-A6C34878D82A}">
                    <a16:rowId xmlns:a16="http://schemas.microsoft.com/office/drawing/2014/main" val="10007"/>
                  </a:ext>
                </a:extLst>
              </a:tr>
            </a:tbl>
          </a:graphicData>
        </a:graphic>
      </p:graphicFrame>
    </p:spTree>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19</a:t>
            </a:r>
          </a:p>
        </p:txBody>
      </p:sp>
      <p:sp>
        <p:nvSpPr>
          <p:cNvPr id="2" name="object 2"/>
          <p:cNvSpPr txBox="1"/>
          <p:nvPr/>
        </p:nvSpPr>
        <p:spPr>
          <a:xfrm>
            <a:off x="95300" y="74546"/>
            <a:ext cx="1882775" cy="244475"/>
          </a:xfrm>
          <a:prstGeom prst="rect">
            <a:avLst/>
          </a:prstGeom>
        </p:spPr>
        <p:txBody>
          <a:bodyPr vert="horz" wrap="square" lIns="0" tIns="17145" rIns="0" bIns="0" rtlCol="0">
            <a:spAutoFit/>
          </a:bodyPr>
          <a:lstStyle/>
          <a:p>
            <a:pPr marL="12700">
              <a:lnSpc>
                <a:spcPct val="100000"/>
              </a:lnSpc>
              <a:spcBef>
                <a:spcPts val="135"/>
              </a:spcBef>
            </a:pPr>
            <a:r>
              <a:rPr sz="1400" b="0" spc="-125" dirty="0">
                <a:solidFill>
                  <a:srgbClr val="3333B2"/>
                </a:solidFill>
                <a:latin typeface="Bookman Old Style"/>
                <a:cs typeface="Bookman Old Style"/>
              </a:rPr>
              <a:t>Таблицы:</a:t>
            </a:r>
            <a:r>
              <a:rPr sz="1400" b="0" spc="145" dirty="0">
                <a:solidFill>
                  <a:srgbClr val="3333B2"/>
                </a:solidFill>
                <a:latin typeface="Bookman Old Style"/>
                <a:cs typeface="Bookman Old Style"/>
              </a:rPr>
              <a:t> </a:t>
            </a:r>
            <a:r>
              <a:rPr sz="1400" b="0" spc="-135" dirty="0">
                <a:solidFill>
                  <a:srgbClr val="3333B2"/>
                </a:solidFill>
                <a:latin typeface="Bookman Old Style"/>
                <a:cs typeface="Bookman Old Style"/>
              </a:rPr>
              <a:t>терминология</a:t>
            </a:r>
            <a:endParaRPr sz="1400">
              <a:latin typeface="Bookman Old Style"/>
              <a:cs typeface="Bookman Old Style"/>
            </a:endParaRPr>
          </a:p>
        </p:txBody>
      </p:sp>
      <p:sp>
        <p:nvSpPr>
          <p:cNvPr id="3" name="object 3"/>
          <p:cNvSpPr txBox="1"/>
          <p:nvPr/>
        </p:nvSpPr>
        <p:spPr>
          <a:xfrm>
            <a:off x="476389" y="1342541"/>
            <a:ext cx="3439160" cy="363855"/>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5" dirty="0">
                <a:latin typeface="Calibri"/>
                <a:cs typeface="Calibri"/>
              </a:rPr>
              <a:t>строка </a:t>
            </a:r>
            <a:r>
              <a:rPr sz="1100" spc="295" dirty="0">
                <a:latin typeface="Calibri"/>
                <a:cs typeface="Calibri"/>
              </a:rPr>
              <a:t>= </a:t>
            </a:r>
            <a:r>
              <a:rPr sz="1100" spc="-35" dirty="0">
                <a:latin typeface="Calibri"/>
                <a:cs typeface="Calibri"/>
              </a:rPr>
              <a:t>наблюдение </a:t>
            </a:r>
            <a:r>
              <a:rPr sz="1100" spc="295" dirty="0">
                <a:latin typeface="Calibri"/>
                <a:cs typeface="Calibri"/>
              </a:rPr>
              <a:t>=</a:t>
            </a:r>
            <a:r>
              <a:rPr sz="1100" spc="10" dirty="0">
                <a:latin typeface="Calibri"/>
                <a:cs typeface="Calibri"/>
              </a:rPr>
              <a:t> </a:t>
            </a:r>
            <a:r>
              <a:rPr sz="1100" spc="-5" dirty="0">
                <a:latin typeface="Calibri"/>
                <a:cs typeface="Calibri"/>
              </a:rPr>
              <a:t>объект</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25" dirty="0">
                <a:latin typeface="Calibri"/>
                <a:cs typeface="Calibri"/>
              </a:rPr>
              <a:t>колонка </a:t>
            </a:r>
            <a:r>
              <a:rPr sz="1100" spc="295" dirty="0">
                <a:latin typeface="Calibri"/>
                <a:cs typeface="Calibri"/>
              </a:rPr>
              <a:t>= </a:t>
            </a:r>
            <a:r>
              <a:rPr sz="1100" spc="-15" dirty="0">
                <a:latin typeface="Calibri"/>
                <a:cs typeface="Calibri"/>
              </a:rPr>
              <a:t>столбец </a:t>
            </a:r>
            <a:r>
              <a:rPr sz="1100" spc="295" dirty="0">
                <a:latin typeface="Calibri"/>
                <a:cs typeface="Calibri"/>
              </a:rPr>
              <a:t>= </a:t>
            </a:r>
            <a:r>
              <a:rPr sz="1100" spc="-15" dirty="0">
                <a:latin typeface="Calibri"/>
                <a:cs typeface="Calibri"/>
              </a:rPr>
              <a:t>признак </a:t>
            </a:r>
            <a:r>
              <a:rPr sz="1100" dirty="0">
                <a:latin typeface="Calibri"/>
                <a:cs typeface="Calibri"/>
              </a:rPr>
              <a:t>(feature) </a:t>
            </a:r>
            <a:r>
              <a:rPr sz="1100" spc="295" dirty="0">
                <a:latin typeface="Calibri"/>
                <a:cs typeface="Calibri"/>
              </a:rPr>
              <a:t>=</a:t>
            </a:r>
            <a:r>
              <a:rPr sz="1100" spc="55" dirty="0">
                <a:latin typeface="Calibri"/>
                <a:cs typeface="Calibri"/>
              </a:rPr>
              <a:t> </a:t>
            </a:r>
            <a:r>
              <a:rPr sz="1100" spc="-35" dirty="0">
                <a:latin typeface="Calibri"/>
                <a:cs typeface="Calibri"/>
              </a:rPr>
              <a:t>переменная</a:t>
            </a:r>
            <a:endParaRPr sz="1100">
              <a:latin typeface="Calibri"/>
              <a:cs typeface="Calibri"/>
            </a:endParaRPr>
          </a:p>
        </p:txBody>
      </p:sp>
    </p:spTree>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024505" cy="244475"/>
          </a:xfrm>
          <a:prstGeom prst="rect">
            <a:avLst/>
          </a:prstGeom>
        </p:spPr>
        <p:txBody>
          <a:bodyPr vert="horz" wrap="square" lIns="0" tIns="17145" rIns="0" bIns="0" rtlCol="0">
            <a:spAutoFit/>
          </a:bodyPr>
          <a:lstStyle/>
          <a:p>
            <a:pPr marL="12700">
              <a:lnSpc>
                <a:spcPct val="100000"/>
              </a:lnSpc>
              <a:spcBef>
                <a:spcPts val="135"/>
              </a:spcBef>
            </a:pPr>
            <a:r>
              <a:rPr b="0" spc="-150" dirty="0">
                <a:latin typeface="Bookman Old Style"/>
                <a:cs typeface="Bookman Old Style"/>
              </a:rPr>
              <a:t>Меры </a:t>
            </a:r>
            <a:r>
              <a:rPr b="0" spc="-145" dirty="0">
                <a:latin typeface="Bookman Old Style"/>
                <a:cs typeface="Bookman Old Style"/>
              </a:rPr>
              <a:t>центральной </a:t>
            </a:r>
            <a:r>
              <a:rPr b="0" spc="-155" dirty="0">
                <a:latin typeface="Bookman Old Style"/>
                <a:cs typeface="Bookman Old Style"/>
              </a:rPr>
              <a:t>тенденции: </a:t>
            </a:r>
            <a:r>
              <a:rPr b="0" spc="-145" dirty="0">
                <a:latin typeface="Bookman Old Style"/>
                <a:cs typeface="Bookman Old Style"/>
              </a:rPr>
              <a:t>среднее</a:t>
            </a:r>
          </a:p>
        </p:txBody>
      </p:sp>
      <p:sp>
        <p:nvSpPr>
          <p:cNvPr id="3" name="object 3"/>
          <p:cNvSpPr txBox="1"/>
          <p:nvPr/>
        </p:nvSpPr>
        <p:spPr>
          <a:xfrm>
            <a:off x="322046" y="37672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00" dirty="0">
                <a:latin typeface="Times New Roman"/>
                <a:cs typeface="Times New Roman"/>
              </a:rPr>
              <a:t>height </a:t>
            </a:r>
            <a:r>
              <a:rPr sz="1100" spc="65" dirty="0">
                <a:latin typeface="Times New Roman"/>
                <a:cs typeface="Times New Roman"/>
              </a:rPr>
              <a:t>&lt;- </a:t>
            </a:r>
            <a:r>
              <a:rPr sz="1100" spc="95" dirty="0">
                <a:solidFill>
                  <a:srgbClr val="214987"/>
                </a:solidFill>
                <a:latin typeface="Times New Roman"/>
                <a:cs typeface="Times New Roman"/>
              </a:rPr>
              <a:t>c</a:t>
            </a:r>
            <a:r>
              <a:rPr sz="1100" spc="95" dirty="0">
                <a:latin typeface="Times New Roman"/>
                <a:cs typeface="Times New Roman"/>
              </a:rPr>
              <a:t>(</a:t>
            </a:r>
            <a:r>
              <a:rPr sz="1100" spc="95" dirty="0">
                <a:solidFill>
                  <a:srgbClr val="0000CE"/>
                </a:solidFill>
                <a:latin typeface="Times New Roman"/>
                <a:cs typeface="Times New Roman"/>
              </a:rPr>
              <a:t>174</a:t>
            </a:r>
            <a:r>
              <a:rPr sz="1100" spc="95" dirty="0">
                <a:latin typeface="Times New Roman"/>
                <a:cs typeface="Times New Roman"/>
              </a:rPr>
              <a:t>, </a:t>
            </a:r>
            <a:r>
              <a:rPr sz="1100" spc="75" dirty="0">
                <a:solidFill>
                  <a:srgbClr val="0000CE"/>
                </a:solidFill>
                <a:latin typeface="Times New Roman"/>
                <a:cs typeface="Times New Roman"/>
              </a:rPr>
              <a:t>162</a:t>
            </a:r>
            <a:r>
              <a:rPr sz="1100" spc="75" dirty="0">
                <a:latin typeface="Times New Roman"/>
                <a:cs typeface="Times New Roman"/>
              </a:rPr>
              <a:t>, </a:t>
            </a:r>
            <a:r>
              <a:rPr sz="1100" spc="75" dirty="0">
                <a:solidFill>
                  <a:srgbClr val="0000CE"/>
                </a:solidFill>
                <a:latin typeface="Times New Roman"/>
                <a:cs typeface="Times New Roman"/>
              </a:rPr>
              <a:t>188</a:t>
            </a:r>
            <a:r>
              <a:rPr sz="1100" spc="75" dirty="0">
                <a:latin typeface="Times New Roman"/>
                <a:cs typeface="Times New Roman"/>
              </a:rPr>
              <a:t>, </a:t>
            </a:r>
            <a:r>
              <a:rPr sz="1100" spc="75" dirty="0">
                <a:solidFill>
                  <a:srgbClr val="0000CE"/>
                </a:solidFill>
                <a:latin typeface="Times New Roman"/>
                <a:cs typeface="Times New Roman"/>
              </a:rPr>
              <a:t>192</a:t>
            </a:r>
            <a:r>
              <a:rPr sz="1100" spc="75" dirty="0">
                <a:latin typeface="Times New Roman"/>
                <a:cs typeface="Times New Roman"/>
              </a:rPr>
              <a:t>, </a:t>
            </a:r>
            <a:r>
              <a:rPr sz="1100" spc="75" dirty="0">
                <a:solidFill>
                  <a:srgbClr val="0000CE"/>
                </a:solidFill>
                <a:latin typeface="Times New Roman"/>
                <a:cs typeface="Times New Roman"/>
              </a:rPr>
              <a:t>165</a:t>
            </a:r>
            <a:r>
              <a:rPr sz="1100" spc="75" dirty="0">
                <a:latin typeface="Times New Roman"/>
                <a:cs typeface="Times New Roman"/>
              </a:rPr>
              <a:t>, </a:t>
            </a:r>
            <a:r>
              <a:rPr sz="1100" spc="75" dirty="0">
                <a:solidFill>
                  <a:srgbClr val="0000CE"/>
                </a:solidFill>
                <a:latin typeface="Times New Roman"/>
                <a:cs typeface="Times New Roman"/>
              </a:rPr>
              <a:t>168</a:t>
            </a:r>
            <a:r>
              <a:rPr sz="1100" spc="75" dirty="0">
                <a:latin typeface="Times New Roman"/>
                <a:cs typeface="Times New Roman"/>
              </a:rPr>
              <a:t>,</a:t>
            </a:r>
            <a:r>
              <a:rPr sz="1100" spc="-20" dirty="0">
                <a:latin typeface="Times New Roman"/>
                <a:cs typeface="Times New Roman"/>
              </a:rPr>
              <a:t> </a:t>
            </a:r>
            <a:r>
              <a:rPr sz="1100" spc="55" dirty="0">
                <a:solidFill>
                  <a:srgbClr val="0000CE"/>
                </a:solidFill>
                <a:latin typeface="Times New Roman"/>
                <a:cs typeface="Times New Roman"/>
              </a:rPr>
              <a:t>174</a:t>
            </a:r>
            <a:r>
              <a:rPr sz="1100" spc="55" dirty="0">
                <a:latin typeface="Times New Roman"/>
                <a:cs typeface="Times New Roman"/>
              </a:rPr>
              <a:t>)</a:t>
            </a:r>
            <a:endParaRPr sz="1100">
              <a:latin typeface="Times New Roman"/>
              <a:cs typeface="Times New Roman"/>
            </a:endParaRPr>
          </a:p>
        </p:txBody>
      </p:sp>
      <p:sp>
        <p:nvSpPr>
          <p:cNvPr id="4" name="object 4"/>
          <p:cNvSpPr txBox="1"/>
          <p:nvPr/>
        </p:nvSpPr>
        <p:spPr>
          <a:xfrm>
            <a:off x="1908251" y="929384"/>
            <a:ext cx="250825" cy="191770"/>
          </a:xfrm>
          <a:prstGeom prst="rect">
            <a:avLst/>
          </a:prstGeom>
        </p:spPr>
        <p:txBody>
          <a:bodyPr vert="horz" wrap="square" lIns="0" tIns="11430" rIns="0" bIns="0" rtlCol="0">
            <a:spAutoFit/>
          </a:bodyPr>
          <a:lstStyle/>
          <a:p>
            <a:pPr marL="12700">
              <a:lnSpc>
                <a:spcPct val="100000"/>
              </a:lnSpc>
              <a:spcBef>
                <a:spcPts val="90"/>
              </a:spcBef>
            </a:pPr>
            <a:r>
              <a:rPr sz="1100" b="0" i="1" spc="-295" dirty="0">
                <a:latin typeface="Bookman Old Style"/>
                <a:cs typeface="Bookman Old Style"/>
              </a:rPr>
              <a:t>x</a:t>
            </a:r>
            <a:r>
              <a:rPr sz="1100" spc="-295" dirty="0">
                <a:latin typeface="Arial"/>
                <a:cs typeface="Arial"/>
              </a:rPr>
              <a:t>¯ </a:t>
            </a:r>
            <a:r>
              <a:rPr sz="1100" spc="204" dirty="0">
                <a:latin typeface="Arial"/>
                <a:cs typeface="Arial"/>
              </a:rPr>
              <a:t>=</a:t>
            </a:r>
            <a:endParaRPr sz="1100">
              <a:latin typeface="Arial"/>
              <a:cs typeface="Arial"/>
            </a:endParaRPr>
          </a:p>
        </p:txBody>
      </p:sp>
      <p:sp>
        <p:nvSpPr>
          <p:cNvPr id="5" name="object 5"/>
          <p:cNvSpPr txBox="1"/>
          <p:nvPr/>
        </p:nvSpPr>
        <p:spPr>
          <a:xfrm>
            <a:off x="2187346" y="730477"/>
            <a:ext cx="172085" cy="191770"/>
          </a:xfrm>
          <a:prstGeom prst="rect">
            <a:avLst/>
          </a:prstGeom>
        </p:spPr>
        <p:txBody>
          <a:bodyPr vert="horz" wrap="square" lIns="0" tIns="11430" rIns="0" bIns="0" rtlCol="0">
            <a:spAutoFit/>
          </a:bodyPr>
          <a:lstStyle/>
          <a:p>
            <a:pPr marL="12700">
              <a:lnSpc>
                <a:spcPct val="100000"/>
              </a:lnSpc>
              <a:spcBef>
                <a:spcPts val="90"/>
              </a:spcBef>
            </a:pPr>
            <a:r>
              <a:rPr sz="1100" spc="535" dirty="0">
                <a:latin typeface="Arial"/>
                <a:cs typeface="Arial"/>
              </a:rPr>
              <a:t>L</a:t>
            </a:r>
            <a:endParaRPr sz="1100">
              <a:latin typeface="Arial"/>
              <a:cs typeface="Arial"/>
            </a:endParaRPr>
          </a:p>
        </p:txBody>
      </p:sp>
      <p:sp>
        <p:nvSpPr>
          <p:cNvPr id="6" name="object 6"/>
          <p:cNvSpPr txBox="1"/>
          <p:nvPr/>
        </p:nvSpPr>
        <p:spPr>
          <a:xfrm>
            <a:off x="2333586" y="807871"/>
            <a:ext cx="200025" cy="252095"/>
          </a:xfrm>
          <a:prstGeom prst="rect">
            <a:avLst/>
          </a:prstGeom>
        </p:spPr>
        <p:txBody>
          <a:bodyPr vert="horz" wrap="square" lIns="0" tIns="29209" rIns="0" bIns="0" rtlCol="0">
            <a:spAutoFit/>
          </a:bodyPr>
          <a:lstStyle/>
          <a:p>
            <a:pPr marL="12700" marR="5080">
              <a:lnSpc>
                <a:spcPts val="830"/>
              </a:lnSpc>
              <a:spcBef>
                <a:spcPts val="229"/>
              </a:spcBef>
            </a:pPr>
            <a:r>
              <a:rPr sz="800" i="1" spc="75" dirty="0">
                <a:latin typeface="Trebuchet MS"/>
                <a:cs typeface="Trebuchet MS"/>
              </a:rPr>
              <a:t>n  </a:t>
            </a:r>
            <a:r>
              <a:rPr sz="800" i="1" spc="40" dirty="0">
                <a:latin typeface="Trebuchet MS"/>
                <a:cs typeface="Trebuchet MS"/>
              </a:rPr>
              <a:t>i</a:t>
            </a:r>
            <a:r>
              <a:rPr sz="800" spc="30" dirty="0">
                <a:latin typeface="Tahoma"/>
                <a:cs typeface="Tahoma"/>
              </a:rPr>
              <a:t>=1</a:t>
            </a:r>
            <a:endParaRPr sz="800">
              <a:latin typeface="Tahoma"/>
              <a:cs typeface="Tahoma"/>
            </a:endParaRPr>
          </a:p>
        </p:txBody>
      </p:sp>
      <p:sp>
        <p:nvSpPr>
          <p:cNvPr id="7" name="object 7"/>
          <p:cNvSpPr txBox="1"/>
          <p:nvPr/>
        </p:nvSpPr>
        <p:spPr>
          <a:xfrm>
            <a:off x="2537040" y="834388"/>
            <a:ext cx="141605" cy="191770"/>
          </a:xfrm>
          <a:prstGeom prst="rect">
            <a:avLst/>
          </a:prstGeom>
        </p:spPr>
        <p:txBody>
          <a:bodyPr vert="horz" wrap="square" lIns="0" tIns="11430" rIns="0" bIns="0" rtlCol="0">
            <a:spAutoFit/>
          </a:bodyPr>
          <a:lstStyle/>
          <a:p>
            <a:pPr marL="12700">
              <a:lnSpc>
                <a:spcPct val="100000"/>
              </a:lnSpc>
              <a:spcBef>
                <a:spcPts val="90"/>
              </a:spcBef>
            </a:pPr>
            <a:r>
              <a:rPr sz="1100" b="0" i="1" spc="25" dirty="0">
                <a:latin typeface="Bookman Old Style"/>
                <a:cs typeface="Bookman Old Style"/>
              </a:rPr>
              <a:t>x</a:t>
            </a:r>
            <a:r>
              <a:rPr sz="1200" i="1" spc="60" baseline="-10416" dirty="0">
                <a:latin typeface="Trebuchet MS"/>
                <a:cs typeface="Trebuchet MS"/>
              </a:rPr>
              <a:t>i</a:t>
            </a:r>
            <a:endParaRPr sz="1200" baseline="-10416">
              <a:latin typeface="Trebuchet MS"/>
              <a:cs typeface="Trebuchet MS"/>
            </a:endParaRPr>
          </a:p>
        </p:txBody>
      </p:sp>
      <p:sp>
        <p:nvSpPr>
          <p:cNvPr id="8" name="object 8"/>
          <p:cNvSpPr/>
          <p:nvPr/>
        </p:nvSpPr>
        <p:spPr>
          <a:xfrm>
            <a:off x="2200046" y="1045997"/>
            <a:ext cx="472440" cy="0"/>
          </a:xfrm>
          <a:custGeom>
            <a:avLst/>
            <a:gdLst/>
            <a:ahLst/>
            <a:cxnLst/>
            <a:rect l="l" t="t" r="r" b="b"/>
            <a:pathLst>
              <a:path w="472439">
                <a:moveTo>
                  <a:pt x="0" y="0"/>
                </a:moveTo>
                <a:lnTo>
                  <a:pt x="471817" y="0"/>
                </a:lnTo>
              </a:path>
            </a:pathLst>
          </a:custGeom>
          <a:ln w="5537">
            <a:solidFill>
              <a:srgbClr val="000000"/>
            </a:solidFill>
          </a:ln>
        </p:spPr>
        <p:txBody>
          <a:bodyPr wrap="square" lIns="0" tIns="0" rIns="0" bIns="0" rtlCol="0"/>
          <a:lstStyle/>
          <a:p>
            <a:endParaRPr/>
          </a:p>
        </p:txBody>
      </p:sp>
      <p:sp>
        <p:nvSpPr>
          <p:cNvPr id="9" name="object 9"/>
          <p:cNvSpPr txBox="1"/>
          <p:nvPr/>
        </p:nvSpPr>
        <p:spPr>
          <a:xfrm>
            <a:off x="2381669" y="1024418"/>
            <a:ext cx="108585" cy="191770"/>
          </a:xfrm>
          <a:prstGeom prst="rect">
            <a:avLst/>
          </a:prstGeom>
        </p:spPr>
        <p:txBody>
          <a:bodyPr vert="horz" wrap="square" lIns="0" tIns="11430" rIns="0" bIns="0" rtlCol="0">
            <a:spAutoFit/>
          </a:bodyPr>
          <a:lstStyle/>
          <a:p>
            <a:pPr marL="12700">
              <a:lnSpc>
                <a:spcPct val="100000"/>
              </a:lnSpc>
              <a:spcBef>
                <a:spcPts val="90"/>
              </a:spcBef>
            </a:pPr>
            <a:r>
              <a:rPr sz="1100" b="0" i="1" spc="-30" dirty="0">
                <a:latin typeface="Bookman Old Style"/>
                <a:cs typeface="Bookman Old Style"/>
              </a:rPr>
              <a:t>n</a:t>
            </a:r>
            <a:endParaRPr sz="1100">
              <a:latin typeface="Bookman Old Style"/>
              <a:cs typeface="Bookman Old Style"/>
            </a:endParaRPr>
          </a:p>
        </p:txBody>
      </p:sp>
      <p:sp>
        <p:nvSpPr>
          <p:cNvPr id="10" name="object 10"/>
          <p:cNvSpPr txBox="1"/>
          <p:nvPr/>
        </p:nvSpPr>
        <p:spPr>
          <a:xfrm>
            <a:off x="322046" y="1227404"/>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70" dirty="0">
                <a:solidFill>
                  <a:srgbClr val="214987"/>
                </a:solidFill>
                <a:latin typeface="Times New Roman"/>
                <a:cs typeface="Times New Roman"/>
              </a:rPr>
              <a:t>mean</a:t>
            </a:r>
            <a:r>
              <a:rPr sz="1100" spc="70" dirty="0">
                <a:latin typeface="Times New Roman"/>
                <a:cs typeface="Times New Roman"/>
              </a:rPr>
              <a:t>(height) </a:t>
            </a:r>
            <a:r>
              <a:rPr sz="1100" i="1" spc="-105" dirty="0">
                <a:solidFill>
                  <a:srgbClr val="8E5902"/>
                </a:solidFill>
                <a:latin typeface="Book Antiqua"/>
                <a:cs typeface="Book Antiqua"/>
              </a:rPr>
              <a:t>#</a:t>
            </a:r>
            <a:r>
              <a:rPr sz="1100" i="1" spc="-20" dirty="0">
                <a:solidFill>
                  <a:srgbClr val="8E5902"/>
                </a:solidFill>
                <a:latin typeface="Book Antiqua"/>
                <a:cs typeface="Book Antiqua"/>
              </a:rPr>
              <a:t> </a:t>
            </a:r>
            <a:r>
              <a:rPr sz="1100" i="1" spc="95" dirty="0">
                <a:solidFill>
                  <a:srgbClr val="8E5902"/>
                </a:solidFill>
                <a:latin typeface="Book Antiqua"/>
                <a:cs typeface="Book Antiqua"/>
              </a:rPr>
              <a:t>sum(height)/length(height)</a:t>
            </a:r>
            <a:endParaRPr sz="1100">
              <a:latin typeface="Book Antiqua"/>
              <a:cs typeface="Book Antiqua"/>
            </a:endParaRPr>
          </a:p>
        </p:txBody>
      </p:sp>
      <p:sp>
        <p:nvSpPr>
          <p:cNvPr id="11" name="object 11"/>
          <p:cNvSpPr txBox="1"/>
          <p:nvPr/>
        </p:nvSpPr>
        <p:spPr>
          <a:xfrm>
            <a:off x="347294" y="1590292"/>
            <a:ext cx="109982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20" dirty="0">
                <a:latin typeface="Times New Roman"/>
                <a:cs typeface="Times New Roman"/>
              </a:rPr>
              <a:t> </a:t>
            </a:r>
            <a:r>
              <a:rPr sz="1100" spc="40" dirty="0">
                <a:latin typeface="Times New Roman"/>
                <a:cs typeface="Times New Roman"/>
              </a:rPr>
              <a:t>174.7143</a:t>
            </a:r>
            <a:endParaRPr sz="1100">
              <a:latin typeface="Times New Roman"/>
              <a:cs typeface="Times New Roman"/>
            </a:endParaRPr>
          </a:p>
        </p:txBody>
      </p:sp>
      <p:sp>
        <p:nvSpPr>
          <p:cNvPr id="12" name="object 12"/>
          <p:cNvSpPr/>
          <p:nvPr/>
        </p:nvSpPr>
        <p:spPr>
          <a:xfrm>
            <a:off x="997630" y="2542547"/>
            <a:ext cx="2924175" cy="513715"/>
          </a:xfrm>
          <a:custGeom>
            <a:avLst/>
            <a:gdLst/>
            <a:ahLst/>
            <a:cxnLst/>
            <a:rect l="l" t="t" r="r" b="b"/>
            <a:pathLst>
              <a:path w="2924175" h="513714">
                <a:moveTo>
                  <a:pt x="0" y="513219"/>
                </a:moveTo>
                <a:lnTo>
                  <a:pt x="2923797" y="513219"/>
                </a:lnTo>
                <a:lnTo>
                  <a:pt x="2923797" y="0"/>
                </a:lnTo>
                <a:lnTo>
                  <a:pt x="0" y="0"/>
                </a:lnTo>
                <a:lnTo>
                  <a:pt x="0" y="513219"/>
                </a:lnTo>
              </a:path>
            </a:pathLst>
          </a:custGeom>
          <a:ln w="8100">
            <a:solidFill>
              <a:srgbClr val="000000"/>
            </a:solidFill>
          </a:ln>
        </p:spPr>
        <p:txBody>
          <a:bodyPr wrap="square" lIns="0" tIns="0" rIns="0" bIns="0" rtlCol="0"/>
          <a:lstStyle/>
          <a:p>
            <a:endParaRPr/>
          </a:p>
        </p:txBody>
      </p:sp>
      <p:sp>
        <p:nvSpPr>
          <p:cNvPr id="13" name="object 13"/>
          <p:cNvSpPr/>
          <p:nvPr/>
        </p:nvSpPr>
        <p:spPr>
          <a:xfrm>
            <a:off x="1376605" y="3055767"/>
            <a:ext cx="2256155" cy="0"/>
          </a:xfrm>
          <a:custGeom>
            <a:avLst/>
            <a:gdLst/>
            <a:ahLst/>
            <a:cxnLst/>
            <a:rect l="l" t="t" r="r" b="b"/>
            <a:pathLst>
              <a:path w="2256154">
                <a:moveTo>
                  <a:pt x="0" y="0"/>
                </a:moveTo>
                <a:lnTo>
                  <a:pt x="2256028" y="0"/>
                </a:lnTo>
              </a:path>
            </a:pathLst>
          </a:custGeom>
          <a:ln w="8100">
            <a:solidFill>
              <a:srgbClr val="000000"/>
            </a:solidFill>
          </a:ln>
        </p:spPr>
        <p:txBody>
          <a:bodyPr wrap="square" lIns="0" tIns="0" rIns="0" bIns="0" rtlCol="0"/>
          <a:lstStyle/>
          <a:p>
            <a:endParaRPr/>
          </a:p>
        </p:txBody>
      </p:sp>
      <p:sp>
        <p:nvSpPr>
          <p:cNvPr id="14" name="object 14"/>
          <p:cNvSpPr/>
          <p:nvPr/>
        </p:nvSpPr>
        <p:spPr>
          <a:xfrm>
            <a:off x="1376605" y="3055767"/>
            <a:ext cx="0" cy="78105"/>
          </a:xfrm>
          <a:custGeom>
            <a:avLst/>
            <a:gdLst/>
            <a:ahLst/>
            <a:cxnLst/>
            <a:rect l="l" t="t" r="r" b="b"/>
            <a:pathLst>
              <a:path h="78105">
                <a:moveTo>
                  <a:pt x="0" y="0"/>
                </a:moveTo>
                <a:lnTo>
                  <a:pt x="0" y="77760"/>
                </a:lnTo>
              </a:path>
            </a:pathLst>
          </a:custGeom>
          <a:ln w="8100">
            <a:solidFill>
              <a:srgbClr val="000000"/>
            </a:solidFill>
          </a:ln>
        </p:spPr>
        <p:txBody>
          <a:bodyPr wrap="square" lIns="0" tIns="0" rIns="0" bIns="0" rtlCol="0"/>
          <a:lstStyle/>
          <a:p>
            <a:endParaRPr/>
          </a:p>
        </p:txBody>
      </p:sp>
      <p:sp>
        <p:nvSpPr>
          <p:cNvPr id="15" name="object 15"/>
          <p:cNvSpPr/>
          <p:nvPr/>
        </p:nvSpPr>
        <p:spPr>
          <a:xfrm>
            <a:off x="1827833" y="3055767"/>
            <a:ext cx="0" cy="78105"/>
          </a:xfrm>
          <a:custGeom>
            <a:avLst/>
            <a:gdLst/>
            <a:ahLst/>
            <a:cxnLst/>
            <a:rect l="l" t="t" r="r" b="b"/>
            <a:pathLst>
              <a:path h="78105">
                <a:moveTo>
                  <a:pt x="0" y="0"/>
                </a:moveTo>
                <a:lnTo>
                  <a:pt x="0" y="77760"/>
                </a:lnTo>
              </a:path>
            </a:pathLst>
          </a:custGeom>
          <a:ln w="8100">
            <a:solidFill>
              <a:srgbClr val="000000"/>
            </a:solidFill>
          </a:ln>
        </p:spPr>
        <p:txBody>
          <a:bodyPr wrap="square" lIns="0" tIns="0" rIns="0" bIns="0" rtlCol="0"/>
          <a:lstStyle/>
          <a:p>
            <a:endParaRPr/>
          </a:p>
        </p:txBody>
      </p:sp>
      <p:sp>
        <p:nvSpPr>
          <p:cNvPr id="16" name="object 16"/>
          <p:cNvSpPr/>
          <p:nvPr/>
        </p:nvSpPr>
        <p:spPr>
          <a:xfrm>
            <a:off x="2279060" y="3055767"/>
            <a:ext cx="0" cy="78105"/>
          </a:xfrm>
          <a:custGeom>
            <a:avLst/>
            <a:gdLst/>
            <a:ahLst/>
            <a:cxnLst/>
            <a:rect l="l" t="t" r="r" b="b"/>
            <a:pathLst>
              <a:path h="78105">
                <a:moveTo>
                  <a:pt x="0" y="0"/>
                </a:moveTo>
                <a:lnTo>
                  <a:pt x="0" y="77760"/>
                </a:lnTo>
              </a:path>
            </a:pathLst>
          </a:custGeom>
          <a:ln w="8100">
            <a:solidFill>
              <a:srgbClr val="000000"/>
            </a:solidFill>
          </a:ln>
        </p:spPr>
        <p:txBody>
          <a:bodyPr wrap="square" lIns="0" tIns="0" rIns="0" bIns="0" rtlCol="0"/>
          <a:lstStyle/>
          <a:p>
            <a:endParaRPr/>
          </a:p>
        </p:txBody>
      </p:sp>
      <p:sp>
        <p:nvSpPr>
          <p:cNvPr id="17" name="object 17"/>
          <p:cNvSpPr/>
          <p:nvPr/>
        </p:nvSpPr>
        <p:spPr>
          <a:xfrm>
            <a:off x="2730287" y="3055767"/>
            <a:ext cx="0" cy="78105"/>
          </a:xfrm>
          <a:custGeom>
            <a:avLst/>
            <a:gdLst/>
            <a:ahLst/>
            <a:cxnLst/>
            <a:rect l="l" t="t" r="r" b="b"/>
            <a:pathLst>
              <a:path h="78105">
                <a:moveTo>
                  <a:pt x="0" y="0"/>
                </a:moveTo>
                <a:lnTo>
                  <a:pt x="0" y="77760"/>
                </a:lnTo>
              </a:path>
            </a:pathLst>
          </a:custGeom>
          <a:ln w="8100">
            <a:solidFill>
              <a:srgbClr val="000000"/>
            </a:solidFill>
          </a:ln>
        </p:spPr>
        <p:txBody>
          <a:bodyPr wrap="square" lIns="0" tIns="0" rIns="0" bIns="0" rtlCol="0"/>
          <a:lstStyle/>
          <a:p>
            <a:endParaRPr/>
          </a:p>
        </p:txBody>
      </p:sp>
      <p:sp>
        <p:nvSpPr>
          <p:cNvPr id="18" name="object 18"/>
          <p:cNvSpPr/>
          <p:nvPr/>
        </p:nvSpPr>
        <p:spPr>
          <a:xfrm>
            <a:off x="3181406" y="3055767"/>
            <a:ext cx="0" cy="78105"/>
          </a:xfrm>
          <a:custGeom>
            <a:avLst/>
            <a:gdLst/>
            <a:ahLst/>
            <a:cxnLst/>
            <a:rect l="l" t="t" r="r" b="b"/>
            <a:pathLst>
              <a:path h="78105">
                <a:moveTo>
                  <a:pt x="0" y="0"/>
                </a:moveTo>
                <a:lnTo>
                  <a:pt x="0" y="77760"/>
                </a:lnTo>
              </a:path>
            </a:pathLst>
          </a:custGeom>
          <a:ln w="8100">
            <a:solidFill>
              <a:srgbClr val="000000"/>
            </a:solidFill>
          </a:ln>
        </p:spPr>
        <p:txBody>
          <a:bodyPr wrap="square" lIns="0" tIns="0" rIns="0" bIns="0" rtlCol="0"/>
          <a:lstStyle/>
          <a:p>
            <a:endParaRPr/>
          </a:p>
        </p:txBody>
      </p:sp>
      <p:sp>
        <p:nvSpPr>
          <p:cNvPr id="19" name="object 19"/>
          <p:cNvSpPr/>
          <p:nvPr/>
        </p:nvSpPr>
        <p:spPr>
          <a:xfrm>
            <a:off x="3632634" y="3055767"/>
            <a:ext cx="0" cy="78105"/>
          </a:xfrm>
          <a:custGeom>
            <a:avLst/>
            <a:gdLst/>
            <a:ahLst/>
            <a:cxnLst/>
            <a:rect l="l" t="t" r="r" b="b"/>
            <a:pathLst>
              <a:path h="78105">
                <a:moveTo>
                  <a:pt x="0" y="0"/>
                </a:moveTo>
                <a:lnTo>
                  <a:pt x="0" y="77760"/>
                </a:lnTo>
              </a:path>
            </a:pathLst>
          </a:custGeom>
          <a:ln w="8100">
            <a:solidFill>
              <a:srgbClr val="000000"/>
            </a:solidFill>
          </a:ln>
        </p:spPr>
        <p:txBody>
          <a:bodyPr wrap="square" lIns="0" tIns="0" rIns="0" bIns="0" rtlCol="0"/>
          <a:lstStyle/>
          <a:p>
            <a:endParaRPr/>
          </a:p>
        </p:txBody>
      </p:sp>
      <p:sp>
        <p:nvSpPr>
          <p:cNvPr id="20" name="object 20"/>
          <p:cNvSpPr/>
          <p:nvPr/>
        </p:nvSpPr>
        <p:spPr>
          <a:xfrm>
            <a:off x="1072745" y="2967909"/>
            <a:ext cx="66420" cy="66420"/>
          </a:xfrm>
          <a:prstGeom prst="rect">
            <a:avLst/>
          </a:prstGeom>
          <a:blipFill>
            <a:blip r:embed="rId2" cstate="print"/>
            <a:stretch>
              <a:fillRect/>
            </a:stretch>
          </a:blipFill>
        </p:spPr>
        <p:txBody>
          <a:bodyPr wrap="square" lIns="0" tIns="0" rIns="0" bIns="0" rtlCol="0"/>
          <a:lstStyle/>
          <a:p>
            <a:endParaRPr/>
          </a:p>
        </p:txBody>
      </p:sp>
      <p:sp>
        <p:nvSpPr>
          <p:cNvPr id="21" name="object 21"/>
          <p:cNvSpPr/>
          <p:nvPr/>
        </p:nvSpPr>
        <p:spPr>
          <a:xfrm>
            <a:off x="1343395" y="2967909"/>
            <a:ext cx="66420" cy="66420"/>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1614153" y="2967909"/>
            <a:ext cx="66420" cy="66420"/>
          </a:xfrm>
          <a:prstGeom prst="rect">
            <a:avLst/>
          </a:prstGeom>
          <a:blipFill>
            <a:blip r:embed="rId2" cstate="print"/>
            <a:stretch>
              <a:fillRect/>
            </a:stretch>
          </a:blipFill>
        </p:spPr>
        <p:txBody>
          <a:bodyPr wrap="square" lIns="0" tIns="0" rIns="0" bIns="0" rtlCol="0"/>
          <a:lstStyle/>
          <a:p>
            <a:endParaRPr/>
          </a:p>
        </p:txBody>
      </p:sp>
      <p:sp>
        <p:nvSpPr>
          <p:cNvPr id="23" name="object 23"/>
          <p:cNvSpPr/>
          <p:nvPr/>
        </p:nvSpPr>
        <p:spPr>
          <a:xfrm>
            <a:off x="2155561" y="2890148"/>
            <a:ext cx="66420" cy="144181"/>
          </a:xfrm>
          <a:prstGeom prst="rect">
            <a:avLst/>
          </a:prstGeom>
          <a:blipFill>
            <a:blip r:embed="rId4" cstate="print"/>
            <a:stretch>
              <a:fillRect/>
            </a:stretch>
          </a:blipFill>
        </p:spPr>
        <p:txBody>
          <a:bodyPr wrap="square" lIns="0" tIns="0" rIns="0" bIns="0" rtlCol="0"/>
          <a:lstStyle/>
          <a:p>
            <a:endParaRPr/>
          </a:p>
        </p:txBody>
      </p:sp>
      <p:sp>
        <p:nvSpPr>
          <p:cNvPr id="24" name="object 24"/>
          <p:cNvSpPr/>
          <p:nvPr/>
        </p:nvSpPr>
        <p:spPr>
          <a:xfrm>
            <a:off x="3418954" y="2967909"/>
            <a:ext cx="66420" cy="66420"/>
          </a:xfrm>
          <a:prstGeom prst="rect">
            <a:avLst/>
          </a:prstGeom>
          <a:blipFill>
            <a:blip r:embed="rId3" cstate="print"/>
            <a:stretch>
              <a:fillRect/>
            </a:stretch>
          </a:blipFill>
        </p:spPr>
        <p:txBody>
          <a:bodyPr wrap="square" lIns="0" tIns="0" rIns="0" bIns="0" rtlCol="0"/>
          <a:lstStyle/>
          <a:p>
            <a:endParaRPr/>
          </a:p>
        </p:txBody>
      </p:sp>
      <p:sp>
        <p:nvSpPr>
          <p:cNvPr id="25" name="object 25"/>
          <p:cNvSpPr/>
          <p:nvPr/>
        </p:nvSpPr>
        <p:spPr>
          <a:xfrm>
            <a:off x="3779893" y="2967909"/>
            <a:ext cx="66420" cy="66420"/>
          </a:xfrm>
          <a:prstGeom prst="rect">
            <a:avLst/>
          </a:prstGeom>
          <a:blipFill>
            <a:blip r:embed="rId3" cstate="print"/>
            <a:stretch>
              <a:fillRect/>
            </a:stretch>
          </a:blipFill>
        </p:spPr>
        <p:txBody>
          <a:bodyPr wrap="square" lIns="0" tIns="0" rIns="0" bIns="0" rtlCol="0"/>
          <a:lstStyle/>
          <a:p>
            <a:endParaRPr/>
          </a:p>
        </p:txBody>
      </p:sp>
      <p:sp>
        <p:nvSpPr>
          <p:cNvPr id="26" name="object 26"/>
          <p:cNvSpPr txBox="1"/>
          <p:nvPr/>
        </p:nvSpPr>
        <p:spPr>
          <a:xfrm>
            <a:off x="1255904" y="3205681"/>
            <a:ext cx="241935" cy="170815"/>
          </a:xfrm>
          <a:prstGeom prst="rect">
            <a:avLst/>
          </a:prstGeom>
        </p:spPr>
        <p:txBody>
          <a:bodyPr vert="horz" wrap="square" lIns="0" tIns="2540" rIns="0" bIns="0" rtlCol="0">
            <a:spAutoFit/>
          </a:bodyPr>
          <a:lstStyle/>
          <a:p>
            <a:pPr marL="12700">
              <a:lnSpc>
                <a:spcPct val="100000"/>
              </a:lnSpc>
              <a:spcBef>
                <a:spcPts val="20"/>
              </a:spcBef>
            </a:pPr>
            <a:r>
              <a:rPr sz="1000" spc="10" dirty="0">
                <a:latin typeface="Arial"/>
                <a:cs typeface="Arial"/>
              </a:rPr>
              <a:t>165</a:t>
            </a:r>
            <a:endParaRPr sz="1000">
              <a:latin typeface="Arial"/>
              <a:cs typeface="Arial"/>
            </a:endParaRPr>
          </a:p>
        </p:txBody>
      </p:sp>
      <p:sp>
        <p:nvSpPr>
          <p:cNvPr id="27" name="object 27"/>
          <p:cNvSpPr txBox="1"/>
          <p:nvPr/>
        </p:nvSpPr>
        <p:spPr>
          <a:xfrm>
            <a:off x="1707024" y="3205681"/>
            <a:ext cx="241935" cy="170815"/>
          </a:xfrm>
          <a:prstGeom prst="rect">
            <a:avLst/>
          </a:prstGeom>
        </p:spPr>
        <p:txBody>
          <a:bodyPr vert="horz" wrap="square" lIns="0" tIns="2540" rIns="0" bIns="0" rtlCol="0">
            <a:spAutoFit/>
          </a:bodyPr>
          <a:lstStyle/>
          <a:p>
            <a:pPr marL="12700">
              <a:lnSpc>
                <a:spcPct val="100000"/>
              </a:lnSpc>
              <a:spcBef>
                <a:spcPts val="20"/>
              </a:spcBef>
            </a:pPr>
            <a:r>
              <a:rPr sz="1000" spc="10" dirty="0">
                <a:latin typeface="Arial"/>
                <a:cs typeface="Arial"/>
              </a:rPr>
              <a:t>170</a:t>
            </a:r>
            <a:endParaRPr sz="1000">
              <a:latin typeface="Arial"/>
              <a:cs typeface="Arial"/>
            </a:endParaRPr>
          </a:p>
        </p:txBody>
      </p:sp>
      <p:sp>
        <p:nvSpPr>
          <p:cNvPr id="28" name="object 28"/>
          <p:cNvSpPr txBox="1"/>
          <p:nvPr/>
        </p:nvSpPr>
        <p:spPr>
          <a:xfrm>
            <a:off x="2158251" y="3205681"/>
            <a:ext cx="241935" cy="170815"/>
          </a:xfrm>
          <a:prstGeom prst="rect">
            <a:avLst/>
          </a:prstGeom>
        </p:spPr>
        <p:txBody>
          <a:bodyPr vert="horz" wrap="square" lIns="0" tIns="2540" rIns="0" bIns="0" rtlCol="0">
            <a:spAutoFit/>
          </a:bodyPr>
          <a:lstStyle/>
          <a:p>
            <a:pPr marL="12700">
              <a:lnSpc>
                <a:spcPct val="100000"/>
              </a:lnSpc>
              <a:spcBef>
                <a:spcPts val="20"/>
              </a:spcBef>
            </a:pPr>
            <a:r>
              <a:rPr sz="1000" spc="10" dirty="0">
                <a:latin typeface="Arial"/>
                <a:cs typeface="Arial"/>
              </a:rPr>
              <a:t>175</a:t>
            </a:r>
            <a:endParaRPr sz="1000">
              <a:latin typeface="Arial"/>
              <a:cs typeface="Arial"/>
            </a:endParaRPr>
          </a:p>
        </p:txBody>
      </p:sp>
      <p:sp>
        <p:nvSpPr>
          <p:cNvPr id="29" name="object 29"/>
          <p:cNvSpPr txBox="1"/>
          <p:nvPr/>
        </p:nvSpPr>
        <p:spPr>
          <a:xfrm>
            <a:off x="2609478" y="3205681"/>
            <a:ext cx="241935" cy="170815"/>
          </a:xfrm>
          <a:prstGeom prst="rect">
            <a:avLst/>
          </a:prstGeom>
        </p:spPr>
        <p:txBody>
          <a:bodyPr vert="horz" wrap="square" lIns="0" tIns="2540" rIns="0" bIns="0" rtlCol="0">
            <a:spAutoFit/>
          </a:bodyPr>
          <a:lstStyle/>
          <a:p>
            <a:pPr marL="12700">
              <a:lnSpc>
                <a:spcPct val="100000"/>
              </a:lnSpc>
              <a:spcBef>
                <a:spcPts val="20"/>
              </a:spcBef>
            </a:pPr>
            <a:r>
              <a:rPr sz="1000" spc="10" dirty="0">
                <a:latin typeface="Arial"/>
                <a:cs typeface="Arial"/>
              </a:rPr>
              <a:t>180</a:t>
            </a:r>
            <a:endParaRPr sz="1000">
              <a:latin typeface="Arial"/>
              <a:cs typeface="Arial"/>
            </a:endParaRPr>
          </a:p>
        </p:txBody>
      </p:sp>
      <p:sp>
        <p:nvSpPr>
          <p:cNvPr id="30" name="object 30"/>
          <p:cNvSpPr txBox="1"/>
          <p:nvPr/>
        </p:nvSpPr>
        <p:spPr>
          <a:xfrm>
            <a:off x="3060706" y="3205681"/>
            <a:ext cx="241935" cy="170815"/>
          </a:xfrm>
          <a:prstGeom prst="rect">
            <a:avLst/>
          </a:prstGeom>
        </p:spPr>
        <p:txBody>
          <a:bodyPr vert="horz" wrap="square" lIns="0" tIns="2540" rIns="0" bIns="0" rtlCol="0">
            <a:spAutoFit/>
          </a:bodyPr>
          <a:lstStyle/>
          <a:p>
            <a:pPr marL="12700">
              <a:lnSpc>
                <a:spcPct val="100000"/>
              </a:lnSpc>
              <a:spcBef>
                <a:spcPts val="20"/>
              </a:spcBef>
            </a:pPr>
            <a:r>
              <a:rPr sz="1000" spc="10" dirty="0">
                <a:latin typeface="Arial"/>
                <a:cs typeface="Arial"/>
              </a:rPr>
              <a:t>185</a:t>
            </a:r>
            <a:endParaRPr sz="1000">
              <a:latin typeface="Arial"/>
              <a:cs typeface="Arial"/>
            </a:endParaRPr>
          </a:p>
        </p:txBody>
      </p:sp>
      <p:sp>
        <p:nvSpPr>
          <p:cNvPr id="31" name="object 31"/>
          <p:cNvSpPr txBox="1"/>
          <p:nvPr/>
        </p:nvSpPr>
        <p:spPr>
          <a:xfrm>
            <a:off x="3511825" y="3205681"/>
            <a:ext cx="241935" cy="170815"/>
          </a:xfrm>
          <a:prstGeom prst="rect">
            <a:avLst/>
          </a:prstGeom>
        </p:spPr>
        <p:txBody>
          <a:bodyPr vert="horz" wrap="square" lIns="0" tIns="2540" rIns="0" bIns="0" rtlCol="0">
            <a:spAutoFit/>
          </a:bodyPr>
          <a:lstStyle/>
          <a:p>
            <a:pPr marL="12700">
              <a:lnSpc>
                <a:spcPct val="100000"/>
              </a:lnSpc>
              <a:spcBef>
                <a:spcPts val="20"/>
              </a:spcBef>
            </a:pPr>
            <a:r>
              <a:rPr sz="1000" spc="10" dirty="0">
                <a:latin typeface="Arial"/>
                <a:cs typeface="Arial"/>
              </a:rPr>
              <a:t>190</a:t>
            </a:r>
            <a:endParaRPr sz="1000">
              <a:latin typeface="Arial"/>
              <a:cs typeface="Arial"/>
            </a:endParaRPr>
          </a:p>
        </p:txBody>
      </p:sp>
      <p:sp>
        <p:nvSpPr>
          <p:cNvPr id="32" name="object 32"/>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20</a:t>
            </a:r>
          </a:p>
        </p:txBody>
      </p:sp>
    </p:spTree>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21</a:t>
            </a:r>
          </a:p>
        </p:txBody>
      </p:sp>
      <p:sp>
        <p:nvSpPr>
          <p:cNvPr id="2" name="object 2"/>
          <p:cNvSpPr txBox="1">
            <a:spLocks noGrp="1"/>
          </p:cNvSpPr>
          <p:nvPr>
            <p:ph type="title"/>
          </p:nvPr>
        </p:nvSpPr>
        <p:spPr>
          <a:xfrm>
            <a:off x="95300" y="74546"/>
            <a:ext cx="3079750" cy="244475"/>
          </a:xfrm>
          <a:prstGeom prst="rect">
            <a:avLst/>
          </a:prstGeom>
        </p:spPr>
        <p:txBody>
          <a:bodyPr vert="horz" wrap="square" lIns="0" tIns="17145" rIns="0" bIns="0" rtlCol="0">
            <a:spAutoFit/>
          </a:bodyPr>
          <a:lstStyle/>
          <a:p>
            <a:pPr marL="12700">
              <a:lnSpc>
                <a:spcPct val="100000"/>
              </a:lnSpc>
              <a:spcBef>
                <a:spcPts val="135"/>
              </a:spcBef>
            </a:pPr>
            <a:r>
              <a:rPr b="0" spc="-150" dirty="0">
                <a:latin typeface="Bookman Old Style"/>
                <a:cs typeface="Bookman Old Style"/>
              </a:rPr>
              <a:t>Меры </a:t>
            </a:r>
            <a:r>
              <a:rPr b="0" spc="-145" dirty="0">
                <a:latin typeface="Bookman Old Style"/>
                <a:cs typeface="Bookman Old Style"/>
              </a:rPr>
              <a:t>центральной </a:t>
            </a:r>
            <a:r>
              <a:rPr b="0" spc="-155" dirty="0">
                <a:latin typeface="Bookman Old Style"/>
                <a:cs typeface="Bookman Old Style"/>
              </a:rPr>
              <a:t>тенденции:</a:t>
            </a:r>
            <a:r>
              <a:rPr b="0" spc="-180" dirty="0">
                <a:latin typeface="Bookman Old Style"/>
                <a:cs typeface="Bookman Old Style"/>
              </a:rPr>
              <a:t> </a:t>
            </a:r>
            <a:r>
              <a:rPr b="0" spc="-155" dirty="0">
                <a:latin typeface="Bookman Old Style"/>
                <a:cs typeface="Bookman Old Style"/>
              </a:rPr>
              <a:t>медиана</a:t>
            </a:r>
          </a:p>
        </p:txBody>
      </p:sp>
      <p:sp>
        <p:nvSpPr>
          <p:cNvPr id="3" name="object 3"/>
          <p:cNvSpPr txBox="1"/>
          <p:nvPr/>
        </p:nvSpPr>
        <p:spPr>
          <a:xfrm>
            <a:off x="322046" y="482701"/>
            <a:ext cx="3964304" cy="375285"/>
          </a:xfrm>
          <a:prstGeom prst="rect">
            <a:avLst/>
          </a:prstGeom>
          <a:solidFill>
            <a:srgbClr val="F8F8F8"/>
          </a:solidFill>
        </p:spPr>
        <p:txBody>
          <a:bodyPr vert="horz" wrap="square" lIns="0" tIns="0" rIns="0" bIns="0" rtlCol="0">
            <a:spAutoFit/>
          </a:bodyPr>
          <a:lstStyle/>
          <a:p>
            <a:pPr marL="37465">
              <a:lnSpc>
                <a:spcPts val="1275"/>
              </a:lnSpc>
            </a:pPr>
            <a:r>
              <a:rPr sz="1100" spc="100" dirty="0">
                <a:latin typeface="Times New Roman"/>
                <a:cs typeface="Times New Roman"/>
              </a:rPr>
              <a:t>height </a:t>
            </a:r>
            <a:r>
              <a:rPr sz="1100" spc="65" dirty="0">
                <a:latin typeface="Times New Roman"/>
                <a:cs typeface="Times New Roman"/>
              </a:rPr>
              <a:t>&lt;- </a:t>
            </a:r>
            <a:r>
              <a:rPr sz="1100" spc="95" dirty="0">
                <a:solidFill>
                  <a:srgbClr val="214987"/>
                </a:solidFill>
                <a:latin typeface="Times New Roman"/>
                <a:cs typeface="Times New Roman"/>
              </a:rPr>
              <a:t>c</a:t>
            </a:r>
            <a:r>
              <a:rPr sz="1100" spc="95" dirty="0">
                <a:latin typeface="Times New Roman"/>
                <a:cs typeface="Times New Roman"/>
              </a:rPr>
              <a:t>(</a:t>
            </a:r>
            <a:r>
              <a:rPr sz="1100" spc="95" dirty="0">
                <a:solidFill>
                  <a:srgbClr val="0000CE"/>
                </a:solidFill>
                <a:latin typeface="Times New Roman"/>
                <a:cs typeface="Times New Roman"/>
              </a:rPr>
              <a:t>174</a:t>
            </a:r>
            <a:r>
              <a:rPr sz="1100" spc="95" dirty="0">
                <a:latin typeface="Times New Roman"/>
                <a:cs typeface="Times New Roman"/>
              </a:rPr>
              <a:t>, </a:t>
            </a:r>
            <a:r>
              <a:rPr sz="1100" spc="75" dirty="0">
                <a:solidFill>
                  <a:srgbClr val="0000CE"/>
                </a:solidFill>
                <a:latin typeface="Times New Roman"/>
                <a:cs typeface="Times New Roman"/>
              </a:rPr>
              <a:t>162</a:t>
            </a:r>
            <a:r>
              <a:rPr sz="1100" spc="75" dirty="0">
                <a:latin typeface="Times New Roman"/>
                <a:cs typeface="Times New Roman"/>
              </a:rPr>
              <a:t>, </a:t>
            </a:r>
            <a:r>
              <a:rPr sz="1100" spc="75" dirty="0">
                <a:solidFill>
                  <a:srgbClr val="0000CE"/>
                </a:solidFill>
                <a:latin typeface="Times New Roman"/>
                <a:cs typeface="Times New Roman"/>
              </a:rPr>
              <a:t>188</a:t>
            </a:r>
            <a:r>
              <a:rPr sz="1100" spc="75" dirty="0">
                <a:latin typeface="Times New Roman"/>
                <a:cs typeface="Times New Roman"/>
              </a:rPr>
              <a:t>, </a:t>
            </a:r>
            <a:r>
              <a:rPr sz="1100" spc="75" dirty="0">
                <a:solidFill>
                  <a:srgbClr val="0000CE"/>
                </a:solidFill>
                <a:latin typeface="Times New Roman"/>
                <a:cs typeface="Times New Roman"/>
              </a:rPr>
              <a:t>192</a:t>
            </a:r>
            <a:r>
              <a:rPr sz="1100" spc="75" dirty="0">
                <a:latin typeface="Times New Roman"/>
                <a:cs typeface="Times New Roman"/>
              </a:rPr>
              <a:t>, </a:t>
            </a:r>
            <a:r>
              <a:rPr sz="1100" spc="75" dirty="0">
                <a:solidFill>
                  <a:srgbClr val="0000CE"/>
                </a:solidFill>
                <a:latin typeface="Times New Roman"/>
                <a:cs typeface="Times New Roman"/>
              </a:rPr>
              <a:t>165</a:t>
            </a:r>
            <a:r>
              <a:rPr sz="1100" spc="75" dirty="0">
                <a:latin typeface="Times New Roman"/>
                <a:cs typeface="Times New Roman"/>
              </a:rPr>
              <a:t>, </a:t>
            </a:r>
            <a:r>
              <a:rPr sz="1100" spc="75" dirty="0">
                <a:solidFill>
                  <a:srgbClr val="0000CE"/>
                </a:solidFill>
                <a:latin typeface="Times New Roman"/>
                <a:cs typeface="Times New Roman"/>
              </a:rPr>
              <a:t>168</a:t>
            </a:r>
            <a:r>
              <a:rPr sz="1100" spc="75" dirty="0">
                <a:latin typeface="Times New Roman"/>
                <a:cs typeface="Times New Roman"/>
              </a:rPr>
              <a:t>,</a:t>
            </a:r>
            <a:r>
              <a:rPr sz="1100" spc="-20" dirty="0">
                <a:latin typeface="Times New Roman"/>
                <a:cs typeface="Times New Roman"/>
              </a:rPr>
              <a:t> </a:t>
            </a:r>
            <a:r>
              <a:rPr sz="1100" spc="55" dirty="0">
                <a:solidFill>
                  <a:srgbClr val="0000CE"/>
                </a:solidFill>
                <a:latin typeface="Times New Roman"/>
                <a:cs typeface="Times New Roman"/>
              </a:rPr>
              <a:t>174</a:t>
            </a:r>
            <a:r>
              <a:rPr sz="1100" spc="55" dirty="0">
                <a:latin typeface="Times New Roman"/>
                <a:cs typeface="Times New Roman"/>
              </a:rPr>
              <a:t>)</a:t>
            </a:r>
            <a:endParaRPr sz="1100">
              <a:latin typeface="Times New Roman"/>
              <a:cs typeface="Times New Roman"/>
            </a:endParaRPr>
          </a:p>
          <a:p>
            <a:pPr marL="37465">
              <a:lnSpc>
                <a:spcPct val="100000"/>
              </a:lnSpc>
              <a:spcBef>
                <a:spcPts val="35"/>
              </a:spcBef>
            </a:pPr>
            <a:r>
              <a:rPr sz="1100" spc="75" dirty="0">
                <a:solidFill>
                  <a:srgbClr val="214987"/>
                </a:solidFill>
                <a:latin typeface="Times New Roman"/>
                <a:cs typeface="Times New Roman"/>
              </a:rPr>
              <a:t>median</a:t>
            </a:r>
            <a:r>
              <a:rPr sz="1100" spc="75" dirty="0">
                <a:latin typeface="Times New Roman"/>
                <a:cs typeface="Times New Roman"/>
              </a:rPr>
              <a:t>(height)</a:t>
            </a:r>
            <a:endParaRPr sz="1100">
              <a:latin typeface="Times New Roman"/>
              <a:cs typeface="Times New Roman"/>
            </a:endParaRPr>
          </a:p>
        </p:txBody>
      </p:sp>
      <p:sp>
        <p:nvSpPr>
          <p:cNvPr id="4" name="object 4"/>
          <p:cNvSpPr txBox="1"/>
          <p:nvPr/>
        </p:nvSpPr>
        <p:spPr>
          <a:xfrm>
            <a:off x="347294" y="1106219"/>
            <a:ext cx="74168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04" dirty="0">
                <a:latin typeface="Times New Roman"/>
                <a:cs typeface="Times New Roman"/>
              </a:rPr>
              <a:t> </a:t>
            </a:r>
            <a:r>
              <a:rPr sz="1100" spc="5" dirty="0">
                <a:latin typeface="Times New Roman"/>
                <a:cs typeface="Times New Roman"/>
              </a:rPr>
              <a:t>174</a:t>
            </a:r>
            <a:endParaRPr sz="1100">
              <a:latin typeface="Times New Roman"/>
              <a:cs typeface="Times New Roman"/>
            </a:endParaRPr>
          </a:p>
        </p:txBody>
      </p:sp>
      <p:sp>
        <p:nvSpPr>
          <p:cNvPr id="5" name="object 5"/>
          <p:cNvSpPr txBox="1"/>
          <p:nvPr/>
        </p:nvSpPr>
        <p:spPr>
          <a:xfrm>
            <a:off x="322046" y="1505458"/>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0" dirty="0">
                <a:solidFill>
                  <a:srgbClr val="214987"/>
                </a:solidFill>
                <a:latin typeface="Times New Roman"/>
                <a:cs typeface="Times New Roman"/>
              </a:rPr>
              <a:t>order</a:t>
            </a:r>
            <a:r>
              <a:rPr sz="1100" spc="110" dirty="0">
                <a:latin typeface="Times New Roman"/>
                <a:cs typeface="Times New Roman"/>
              </a:rPr>
              <a:t>(height)</a:t>
            </a:r>
            <a:endParaRPr sz="1100">
              <a:latin typeface="Times New Roman"/>
              <a:cs typeface="Times New Roman"/>
            </a:endParaRPr>
          </a:p>
        </p:txBody>
      </p:sp>
      <p:sp>
        <p:nvSpPr>
          <p:cNvPr id="6" name="object 6"/>
          <p:cNvSpPr txBox="1"/>
          <p:nvPr/>
        </p:nvSpPr>
        <p:spPr>
          <a:xfrm>
            <a:off x="347294" y="1956916"/>
            <a:ext cx="145796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 </a:t>
            </a:r>
            <a:r>
              <a:rPr sz="1100" spc="10" dirty="0">
                <a:latin typeface="Times New Roman"/>
                <a:cs typeface="Times New Roman"/>
              </a:rPr>
              <a:t>2 5 6 1 7 3</a:t>
            </a:r>
            <a:r>
              <a:rPr sz="1100" spc="-85" dirty="0">
                <a:latin typeface="Times New Roman"/>
                <a:cs typeface="Times New Roman"/>
              </a:rPr>
              <a:t> </a:t>
            </a:r>
            <a:r>
              <a:rPr sz="1100" spc="10" dirty="0">
                <a:latin typeface="Times New Roman"/>
                <a:cs typeface="Times New Roman"/>
              </a:rPr>
              <a:t>4</a:t>
            </a:r>
            <a:endParaRPr sz="1100">
              <a:latin typeface="Times New Roman"/>
              <a:cs typeface="Times New Roman"/>
            </a:endParaRPr>
          </a:p>
        </p:txBody>
      </p:sp>
      <p:sp>
        <p:nvSpPr>
          <p:cNvPr id="7" name="object 7"/>
          <p:cNvSpPr txBox="1"/>
          <p:nvPr/>
        </p:nvSpPr>
        <p:spPr>
          <a:xfrm>
            <a:off x="322046" y="2356154"/>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4" dirty="0">
                <a:latin typeface="Times New Roman"/>
                <a:cs typeface="Times New Roman"/>
              </a:rPr>
              <a:t>height[</a:t>
            </a:r>
            <a:r>
              <a:rPr sz="1100" spc="114" dirty="0">
                <a:solidFill>
                  <a:srgbClr val="214987"/>
                </a:solidFill>
                <a:latin typeface="Times New Roman"/>
                <a:cs typeface="Times New Roman"/>
              </a:rPr>
              <a:t>order</a:t>
            </a:r>
            <a:r>
              <a:rPr sz="1100" spc="114" dirty="0">
                <a:latin typeface="Times New Roman"/>
                <a:cs typeface="Times New Roman"/>
              </a:rPr>
              <a:t>(height)]</a:t>
            </a:r>
            <a:endParaRPr sz="1100">
              <a:latin typeface="Times New Roman"/>
              <a:cs typeface="Times New Roman"/>
            </a:endParaRPr>
          </a:p>
        </p:txBody>
      </p:sp>
      <p:sp>
        <p:nvSpPr>
          <p:cNvPr id="8" name="object 8"/>
          <p:cNvSpPr txBox="1"/>
          <p:nvPr/>
        </p:nvSpPr>
        <p:spPr>
          <a:xfrm>
            <a:off x="347294" y="2807613"/>
            <a:ext cx="245999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 </a:t>
            </a:r>
            <a:r>
              <a:rPr sz="1100" spc="10" dirty="0">
                <a:latin typeface="Times New Roman"/>
                <a:cs typeface="Times New Roman"/>
              </a:rPr>
              <a:t>162 165 168 174 174 188</a:t>
            </a:r>
            <a:r>
              <a:rPr sz="1100" spc="-85" dirty="0">
                <a:latin typeface="Times New Roman"/>
                <a:cs typeface="Times New Roman"/>
              </a:rPr>
              <a:t> </a:t>
            </a:r>
            <a:r>
              <a:rPr sz="1100" spc="5" dirty="0">
                <a:latin typeface="Times New Roman"/>
                <a:cs typeface="Times New Roman"/>
              </a:rPr>
              <a:t>192</a:t>
            </a:r>
            <a:endParaRPr sz="1100">
              <a:latin typeface="Times New Roman"/>
              <a:cs typeface="Times New Roman"/>
            </a:endParaRPr>
          </a:p>
        </p:txBody>
      </p:sp>
    </p:spTree>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22</a:t>
            </a:r>
          </a:p>
        </p:txBody>
      </p:sp>
      <p:sp>
        <p:nvSpPr>
          <p:cNvPr id="2" name="object 2"/>
          <p:cNvSpPr txBox="1">
            <a:spLocks noGrp="1"/>
          </p:cNvSpPr>
          <p:nvPr>
            <p:ph type="title"/>
          </p:nvPr>
        </p:nvSpPr>
        <p:spPr>
          <a:xfrm>
            <a:off x="95300" y="74546"/>
            <a:ext cx="3831590" cy="244475"/>
          </a:xfrm>
          <a:prstGeom prst="rect">
            <a:avLst/>
          </a:prstGeom>
        </p:spPr>
        <p:txBody>
          <a:bodyPr vert="horz" wrap="square" lIns="0" tIns="17145" rIns="0" bIns="0" rtlCol="0">
            <a:spAutoFit/>
          </a:bodyPr>
          <a:lstStyle/>
          <a:p>
            <a:pPr marL="12700">
              <a:lnSpc>
                <a:spcPct val="100000"/>
              </a:lnSpc>
              <a:spcBef>
                <a:spcPts val="135"/>
              </a:spcBef>
            </a:pPr>
            <a:r>
              <a:rPr b="0" spc="-150" dirty="0">
                <a:latin typeface="Bookman Old Style"/>
                <a:cs typeface="Bookman Old Style"/>
              </a:rPr>
              <a:t>Меры </a:t>
            </a:r>
            <a:r>
              <a:rPr b="0" spc="-145" dirty="0">
                <a:latin typeface="Bookman Old Style"/>
                <a:cs typeface="Bookman Old Style"/>
              </a:rPr>
              <a:t>центральной </a:t>
            </a:r>
            <a:r>
              <a:rPr b="0" spc="-155" dirty="0">
                <a:latin typeface="Bookman Old Style"/>
                <a:cs typeface="Bookman Old Style"/>
              </a:rPr>
              <a:t>тенденции: </a:t>
            </a:r>
            <a:r>
              <a:rPr b="0" spc="-145" dirty="0">
                <a:latin typeface="Bookman Old Style"/>
                <a:cs typeface="Bookman Old Style"/>
              </a:rPr>
              <a:t>влияние</a:t>
            </a:r>
            <a:r>
              <a:rPr b="0" spc="-310" dirty="0">
                <a:latin typeface="Bookman Old Style"/>
                <a:cs typeface="Bookman Old Style"/>
              </a:rPr>
              <a:t> </a:t>
            </a:r>
            <a:r>
              <a:rPr b="0" spc="-150" dirty="0">
                <a:latin typeface="Bookman Old Style"/>
                <a:cs typeface="Bookman Old Style"/>
              </a:rPr>
              <a:t>выбросов</a:t>
            </a:r>
          </a:p>
        </p:txBody>
      </p:sp>
      <p:sp>
        <p:nvSpPr>
          <p:cNvPr id="3" name="object 3"/>
          <p:cNvSpPr txBox="1"/>
          <p:nvPr/>
        </p:nvSpPr>
        <p:spPr>
          <a:xfrm>
            <a:off x="322046" y="383984"/>
            <a:ext cx="3964304" cy="375285"/>
          </a:xfrm>
          <a:prstGeom prst="rect">
            <a:avLst/>
          </a:prstGeom>
          <a:solidFill>
            <a:srgbClr val="F8F8F8"/>
          </a:solidFill>
        </p:spPr>
        <p:txBody>
          <a:bodyPr vert="horz" wrap="square" lIns="0" tIns="0" rIns="0" bIns="0" rtlCol="0">
            <a:spAutoFit/>
          </a:bodyPr>
          <a:lstStyle/>
          <a:p>
            <a:pPr marL="37465">
              <a:lnSpc>
                <a:spcPts val="1275"/>
              </a:lnSpc>
            </a:pPr>
            <a:r>
              <a:rPr sz="1100" spc="100" dirty="0">
                <a:latin typeface="Times New Roman"/>
                <a:cs typeface="Times New Roman"/>
              </a:rPr>
              <a:t>height </a:t>
            </a:r>
            <a:r>
              <a:rPr sz="1100" spc="65" dirty="0">
                <a:latin typeface="Times New Roman"/>
                <a:cs typeface="Times New Roman"/>
              </a:rPr>
              <a:t>&lt;- </a:t>
            </a:r>
            <a:r>
              <a:rPr sz="1100" spc="125" dirty="0">
                <a:solidFill>
                  <a:srgbClr val="214987"/>
                </a:solidFill>
                <a:latin typeface="Times New Roman"/>
                <a:cs typeface="Times New Roman"/>
              </a:rPr>
              <a:t>c</a:t>
            </a:r>
            <a:r>
              <a:rPr sz="1100" spc="125" dirty="0">
                <a:latin typeface="Times New Roman"/>
                <a:cs typeface="Times New Roman"/>
              </a:rPr>
              <a:t>(height,</a:t>
            </a:r>
            <a:r>
              <a:rPr sz="1100" spc="-30" dirty="0">
                <a:latin typeface="Times New Roman"/>
                <a:cs typeface="Times New Roman"/>
              </a:rPr>
              <a:t> </a:t>
            </a:r>
            <a:r>
              <a:rPr sz="1100" spc="55" dirty="0">
                <a:solidFill>
                  <a:srgbClr val="0000CE"/>
                </a:solidFill>
                <a:latin typeface="Times New Roman"/>
                <a:cs typeface="Times New Roman"/>
              </a:rPr>
              <a:t>225</a:t>
            </a:r>
            <a:r>
              <a:rPr sz="1100" spc="55" dirty="0">
                <a:latin typeface="Times New Roman"/>
                <a:cs typeface="Times New Roman"/>
              </a:rPr>
              <a:t>)</a:t>
            </a:r>
            <a:endParaRPr sz="1100">
              <a:latin typeface="Times New Roman"/>
              <a:cs typeface="Times New Roman"/>
            </a:endParaRPr>
          </a:p>
          <a:p>
            <a:pPr marL="37465">
              <a:lnSpc>
                <a:spcPct val="100000"/>
              </a:lnSpc>
              <a:spcBef>
                <a:spcPts val="35"/>
              </a:spcBef>
            </a:pPr>
            <a:r>
              <a:rPr sz="1100" spc="70" dirty="0">
                <a:solidFill>
                  <a:srgbClr val="214987"/>
                </a:solidFill>
                <a:latin typeface="Times New Roman"/>
                <a:cs typeface="Times New Roman"/>
              </a:rPr>
              <a:t>mean</a:t>
            </a:r>
            <a:r>
              <a:rPr sz="1100" spc="70" dirty="0">
                <a:latin typeface="Times New Roman"/>
                <a:cs typeface="Times New Roman"/>
              </a:rPr>
              <a:t>(height)</a:t>
            </a:r>
            <a:endParaRPr sz="1100">
              <a:latin typeface="Times New Roman"/>
              <a:cs typeface="Times New Roman"/>
            </a:endParaRPr>
          </a:p>
        </p:txBody>
      </p:sp>
      <p:sp>
        <p:nvSpPr>
          <p:cNvPr id="4" name="object 4"/>
          <p:cNvSpPr txBox="1"/>
          <p:nvPr/>
        </p:nvSpPr>
        <p:spPr>
          <a:xfrm>
            <a:off x="347294" y="931658"/>
            <a:ext cx="74168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04" dirty="0">
                <a:latin typeface="Times New Roman"/>
                <a:cs typeface="Times New Roman"/>
              </a:rPr>
              <a:t> </a:t>
            </a:r>
            <a:r>
              <a:rPr sz="1100" spc="5" dirty="0">
                <a:latin typeface="Times New Roman"/>
                <a:cs typeface="Times New Roman"/>
              </a:rPr>
              <a:t>181</a:t>
            </a:r>
            <a:endParaRPr sz="1100">
              <a:latin typeface="Times New Roman"/>
              <a:cs typeface="Times New Roman"/>
            </a:endParaRPr>
          </a:p>
        </p:txBody>
      </p:sp>
      <p:sp>
        <p:nvSpPr>
          <p:cNvPr id="5" name="object 5"/>
          <p:cNvSpPr txBox="1"/>
          <p:nvPr/>
        </p:nvSpPr>
        <p:spPr>
          <a:xfrm>
            <a:off x="322046" y="1265872"/>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75" dirty="0">
                <a:solidFill>
                  <a:srgbClr val="214987"/>
                </a:solidFill>
                <a:latin typeface="Times New Roman"/>
                <a:cs typeface="Times New Roman"/>
              </a:rPr>
              <a:t>median</a:t>
            </a:r>
            <a:r>
              <a:rPr sz="1100" spc="75" dirty="0">
                <a:latin typeface="Times New Roman"/>
                <a:cs typeface="Times New Roman"/>
              </a:rPr>
              <a:t>(height)</a:t>
            </a:r>
            <a:endParaRPr sz="1100">
              <a:latin typeface="Times New Roman"/>
              <a:cs typeface="Times New Roman"/>
            </a:endParaRPr>
          </a:p>
        </p:txBody>
      </p:sp>
      <p:sp>
        <p:nvSpPr>
          <p:cNvPr id="6" name="object 6"/>
          <p:cNvSpPr txBox="1"/>
          <p:nvPr/>
        </p:nvSpPr>
        <p:spPr>
          <a:xfrm>
            <a:off x="347294" y="1641473"/>
            <a:ext cx="74168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04" dirty="0">
                <a:latin typeface="Times New Roman"/>
                <a:cs typeface="Times New Roman"/>
              </a:rPr>
              <a:t> </a:t>
            </a:r>
            <a:r>
              <a:rPr sz="1100" spc="5" dirty="0">
                <a:latin typeface="Times New Roman"/>
                <a:cs typeface="Times New Roman"/>
              </a:rPr>
              <a:t>174</a:t>
            </a:r>
            <a:endParaRPr sz="1100">
              <a:latin typeface="Times New Roman"/>
              <a:cs typeface="Times New Roman"/>
            </a:endParaRPr>
          </a:p>
        </p:txBody>
      </p:sp>
      <p:sp>
        <p:nvSpPr>
          <p:cNvPr id="7" name="object 7"/>
          <p:cNvSpPr txBox="1"/>
          <p:nvPr/>
        </p:nvSpPr>
        <p:spPr>
          <a:xfrm>
            <a:off x="322046" y="1975688"/>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75" dirty="0">
                <a:solidFill>
                  <a:srgbClr val="214987"/>
                </a:solidFill>
                <a:latin typeface="Times New Roman"/>
                <a:cs typeface="Times New Roman"/>
              </a:rPr>
              <a:t>mean</a:t>
            </a:r>
            <a:r>
              <a:rPr sz="1100" spc="75" dirty="0">
                <a:latin typeface="Times New Roman"/>
                <a:cs typeface="Times New Roman"/>
              </a:rPr>
              <a:t>(height,</a:t>
            </a:r>
            <a:r>
              <a:rPr sz="1100" spc="280" dirty="0">
                <a:latin typeface="Times New Roman"/>
                <a:cs typeface="Times New Roman"/>
              </a:rPr>
              <a:t> </a:t>
            </a:r>
            <a:r>
              <a:rPr sz="1100" spc="90" dirty="0">
                <a:solidFill>
                  <a:srgbClr val="214987"/>
                </a:solidFill>
                <a:latin typeface="Times New Roman"/>
                <a:cs typeface="Times New Roman"/>
              </a:rPr>
              <a:t>trim=</a:t>
            </a:r>
            <a:r>
              <a:rPr sz="1100" spc="90" dirty="0">
                <a:solidFill>
                  <a:srgbClr val="0000CE"/>
                </a:solidFill>
                <a:latin typeface="Times New Roman"/>
                <a:cs typeface="Times New Roman"/>
              </a:rPr>
              <a:t>1</a:t>
            </a:r>
            <a:r>
              <a:rPr sz="1100" spc="90" dirty="0">
                <a:latin typeface="Times New Roman"/>
                <a:cs typeface="Times New Roman"/>
              </a:rPr>
              <a:t>/</a:t>
            </a:r>
            <a:r>
              <a:rPr sz="1100" spc="90" dirty="0">
                <a:solidFill>
                  <a:srgbClr val="0000CE"/>
                </a:solidFill>
                <a:latin typeface="Times New Roman"/>
                <a:cs typeface="Times New Roman"/>
              </a:rPr>
              <a:t>8</a:t>
            </a:r>
            <a:r>
              <a:rPr sz="1100" spc="90" dirty="0">
                <a:latin typeface="Times New Roman"/>
                <a:cs typeface="Times New Roman"/>
              </a:rPr>
              <a:t>)</a:t>
            </a:r>
            <a:endParaRPr sz="1100">
              <a:latin typeface="Times New Roman"/>
              <a:cs typeface="Times New Roman"/>
            </a:endParaRPr>
          </a:p>
        </p:txBody>
      </p:sp>
      <p:sp>
        <p:nvSpPr>
          <p:cNvPr id="8" name="object 8"/>
          <p:cNvSpPr txBox="1"/>
          <p:nvPr/>
        </p:nvSpPr>
        <p:spPr>
          <a:xfrm>
            <a:off x="341934" y="2351289"/>
            <a:ext cx="3749675" cy="859790"/>
          </a:xfrm>
          <a:prstGeom prst="rect">
            <a:avLst/>
          </a:prstGeom>
        </p:spPr>
        <p:txBody>
          <a:bodyPr vert="horz" wrap="square" lIns="0" tIns="11430" rIns="0" bIns="0" rtlCol="0">
            <a:spAutoFit/>
          </a:bodyPr>
          <a:lstStyle/>
          <a:p>
            <a:pPr marL="1778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70" dirty="0">
                <a:latin typeface="Times New Roman"/>
                <a:cs typeface="Times New Roman"/>
              </a:rPr>
              <a:t> </a:t>
            </a:r>
            <a:r>
              <a:rPr sz="1100" spc="40" dirty="0">
                <a:latin typeface="Times New Roman"/>
                <a:cs typeface="Times New Roman"/>
              </a:rPr>
              <a:t>176.8333</a:t>
            </a:r>
            <a:endParaRPr sz="1100">
              <a:latin typeface="Times New Roman"/>
              <a:cs typeface="Times New Roman"/>
            </a:endParaRPr>
          </a:p>
          <a:p>
            <a:pPr>
              <a:lnSpc>
                <a:spcPct val="100000"/>
              </a:lnSpc>
              <a:spcBef>
                <a:spcPts val="45"/>
              </a:spcBef>
            </a:pPr>
            <a:endParaRPr sz="1000">
              <a:latin typeface="Times New Roman"/>
              <a:cs typeface="Times New Roman"/>
            </a:endParaRPr>
          </a:p>
          <a:p>
            <a:pPr marL="12700" marR="5080" indent="5080">
              <a:lnSpc>
                <a:spcPct val="102600"/>
              </a:lnSpc>
            </a:pPr>
            <a:r>
              <a:rPr sz="1100" spc="25" dirty="0">
                <a:latin typeface="Calibri"/>
                <a:cs typeface="Calibri"/>
              </a:rPr>
              <a:t>Если </a:t>
            </a:r>
            <a:r>
              <a:rPr sz="1100" spc="-10" dirty="0">
                <a:latin typeface="Calibri"/>
                <a:cs typeface="Calibri"/>
              </a:rPr>
              <a:t>в </a:t>
            </a:r>
            <a:r>
              <a:rPr sz="1100" spc="-30" dirty="0">
                <a:latin typeface="Calibri"/>
                <a:cs typeface="Calibri"/>
              </a:rPr>
              <a:t>выборке </a:t>
            </a:r>
            <a:r>
              <a:rPr sz="1100" spc="10" dirty="0">
                <a:latin typeface="Calibri"/>
                <a:cs typeface="Calibri"/>
              </a:rPr>
              <a:t>присутствуют </a:t>
            </a:r>
            <a:r>
              <a:rPr sz="1100" spc="-10" dirty="0">
                <a:latin typeface="Calibri"/>
                <a:cs typeface="Calibri"/>
              </a:rPr>
              <a:t>выбросы, </a:t>
            </a:r>
            <a:r>
              <a:rPr sz="1100" spc="-25" dirty="0">
                <a:latin typeface="Calibri"/>
                <a:cs typeface="Calibri"/>
              </a:rPr>
              <a:t>выбираем </a:t>
            </a:r>
            <a:r>
              <a:rPr sz="1100" spc="-10" dirty="0">
                <a:latin typeface="Calibri"/>
                <a:cs typeface="Calibri"/>
              </a:rPr>
              <a:t>в качестве  </a:t>
            </a:r>
            <a:r>
              <a:rPr sz="1100" spc="-30" dirty="0">
                <a:latin typeface="Calibri"/>
                <a:cs typeface="Calibri"/>
              </a:rPr>
              <a:t>меры среднего медиану </a:t>
            </a:r>
            <a:r>
              <a:rPr sz="1100" spc="-10" dirty="0">
                <a:latin typeface="Calibri"/>
                <a:cs typeface="Calibri"/>
              </a:rPr>
              <a:t>или </a:t>
            </a:r>
            <a:r>
              <a:rPr sz="1100" spc="-35" dirty="0">
                <a:latin typeface="Calibri"/>
                <a:cs typeface="Calibri"/>
              </a:rPr>
              <a:t>усеченное </a:t>
            </a:r>
            <a:r>
              <a:rPr sz="1100" spc="-10" dirty="0">
                <a:latin typeface="Calibri"/>
                <a:cs typeface="Calibri"/>
              </a:rPr>
              <a:t>(урезанное) </a:t>
            </a:r>
            <a:r>
              <a:rPr sz="1100" spc="-45" dirty="0">
                <a:latin typeface="Calibri"/>
                <a:cs typeface="Calibri"/>
              </a:rPr>
              <a:t>среднее  </a:t>
            </a:r>
            <a:r>
              <a:rPr sz="1100" spc="20" dirty="0">
                <a:latin typeface="Calibri"/>
                <a:cs typeface="Calibri"/>
              </a:rPr>
              <a:t>(mean() </a:t>
            </a:r>
            <a:r>
              <a:rPr sz="1100" spc="15" dirty="0">
                <a:latin typeface="Calibri"/>
                <a:cs typeface="Calibri"/>
              </a:rPr>
              <a:t>с </a:t>
            </a:r>
            <a:r>
              <a:rPr sz="1100" spc="-35" dirty="0">
                <a:latin typeface="Calibri"/>
                <a:cs typeface="Calibri"/>
              </a:rPr>
              <a:t>опцией</a:t>
            </a:r>
            <a:r>
              <a:rPr sz="1100" spc="75" dirty="0">
                <a:latin typeface="Calibri"/>
                <a:cs typeface="Calibri"/>
              </a:rPr>
              <a:t> </a:t>
            </a:r>
            <a:r>
              <a:rPr sz="1100" spc="10" dirty="0">
                <a:latin typeface="Calibri"/>
                <a:cs typeface="Calibri"/>
              </a:rPr>
              <a:t>trim).</a:t>
            </a:r>
            <a:endParaRPr sz="1100">
              <a:latin typeface="Calibri"/>
              <a:cs typeface="Calibri"/>
            </a:endParaRPr>
          </a:p>
        </p:txBody>
      </p:sp>
    </p:spTree>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540" rIns="0" bIns="0" rtlCol="0">
            <a:spAutoFit/>
          </a:bodyPr>
          <a:lstStyle/>
          <a:p>
            <a:pPr marL="12700" marR="5080">
              <a:lnSpc>
                <a:spcPct val="106700"/>
              </a:lnSpc>
              <a:spcBef>
                <a:spcPts val="20"/>
              </a:spcBef>
            </a:pPr>
            <a:r>
              <a:rPr b="0" spc="-150" dirty="0">
                <a:latin typeface="Bookman Old Style"/>
                <a:cs typeface="Bookman Old Style"/>
              </a:rPr>
              <a:t>Меры </a:t>
            </a:r>
            <a:r>
              <a:rPr b="0" spc="-130" dirty="0">
                <a:latin typeface="Bookman Old Style"/>
                <a:cs typeface="Bookman Old Style"/>
              </a:rPr>
              <a:t>разброса: </a:t>
            </a:r>
            <a:r>
              <a:rPr b="0" spc="-145" dirty="0">
                <a:latin typeface="Bookman Old Style"/>
                <a:cs typeface="Bookman Old Style"/>
              </a:rPr>
              <a:t>дисперсия, стандартное </a:t>
            </a:r>
            <a:r>
              <a:rPr b="0" spc="-135" dirty="0">
                <a:latin typeface="Bookman Old Style"/>
                <a:cs typeface="Bookman Old Style"/>
              </a:rPr>
              <a:t>отклонение </a:t>
            </a:r>
            <a:r>
              <a:rPr b="0" spc="-180" dirty="0">
                <a:latin typeface="Bookman Old Style"/>
                <a:cs typeface="Bookman Old Style"/>
              </a:rPr>
              <a:t>и  </a:t>
            </a:r>
            <a:r>
              <a:rPr b="0" spc="-155" dirty="0">
                <a:latin typeface="Bookman Old Style"/>
                <a:cs typeface="Bookman Old Style"/>
              </a:rPr>
              <a:t>квантили</a:t>
            </a:r>
          </a:p>
        </p:txBody>
      </p:sp>
      <p:sp>
        <p:nvSpPr>
          <p:cNvPr id="3" name="object 3"/>
          <p:cNvSpPr txBox="1"/>
          <p:nvPr/>
        </p:nvSpPr>
        <p:spPr>
          <a:xfrm>
            <a:off x="1709127" y="764945"/>
            <a:ext cx="255904" cy="191770"/>
          </a:xfrm>
          <a:prstGeom prst="rect">
            <a:avLst/>
          </a:prstGeom>
        </p:spPr>
        <p:txBody>
          <a:bodyPr vert="horz" wrap="square" lIns="0" tIns="11430" rIns="0" bIns="0" rtlCol="0">
            <a:spAutoFit/>
          </a:bodyPr>
          <a:lstStyle/>
          <a:p>
            <a:pPr marL="12700">
              <a:lnSpc>
                <a:spcPct val="100000"/>
              </a:lnSpc>
              <a:spcBef>
                <a:spcPts val="90"/>
              </a:spcBef>
            </a:pPr>
            <a:r>
              <a:rPr sz="1100" b="0" i="1" spc="25" dirty="0">
                <a:latin typeface="Bookman Old Style"/>
                <a:cs typeface="Bookman Old Style"/>
              </a:rPr>
              <a:t>σ</a:t>
            </a:r>
            <a:r>
              <a:rPr sz="1100" b="0" i="1" spc="-65" dirty="0">
                <a:latin typeface="Bookman Old Style"/>
                <a:cs typeface="Bookman Old Style"/>
              </a:rPr>
              <a:t> </a:t>
            </a:r>
            <a:r>
              <a:rPr sz="1100" spc="204" dirty="0">
                <a:latin typeface="Arial"/>
                <a:cs typeface="Arial"/>
              </a:rPr>
              <a:t>=</a:t>
            </a:r>
            <a:endParaRPr sz="1100">
              <a:latin typeface="Arial"/>
              <a:cs typeface="Arial"/>
            </a:endParaRPr>
          </a:p>
        </p:txBody>
      </p:sp>
      <p:sp>
        <p:nvSpPr>
          <p:cNvPr id="4" name="object 4"/>
          <p:cNvSpPr txBox="1"/>
          <p:nvPr/>
        </p:nvSpPr>
        <p:spPr>
          <a:xfrm>
            <a:off x="1993176" y="566037"/>
            <a:ext cx="172085" cy="191770"/>
          </a:xfrm>
          <a:prstGeom prst="rect">
            <a:avLst/>
          </a:prstGeom>
        </p:spPr>
        <p:txBody>
          <a:bodyPr vert="horz" wrap="square" lIns="0" tIns="11430" rIns="0" bIns="0" rtlCol="0">
            <a:spAutoFit/>
          </a:bodyPr>
          <a:lstStyle/>
          <a:p>
            <a:pPr marL="12700">
              <a:lnSpc>
                <a:spcPct val="100000"/>
              </a:lnSpc>
              <a:spcBef>
                <a:spcPts val="90"/>
              </a:spcBef>
            </a:pPr>
            <a:r>
              <a:rPr sz="1100" spc="535" dirty="0">
                <a:latin typeface="Arial"/>
                <a:cs typeface="Arial"/>
              </a:rPr>
              <a:t>L</a:t>
            </a:r>
            <a:endParaRPr sz="1100">
              <a:latin typeface="Arial"/>
              <a:cs typeface="Arial"/>
            </a:endParaRPr>
          </a:p>
        </p:txBody>
      </p:sp>
      <p:sp>
        <p:nvSpPr>
          <p:cNvPr id="5" name="object 5"/>
          <p:cNvSpPr txBox="1"/>
          <p:nvPr/>
        </p:nvSpPr>
        <p:spPr>
          <a:xfrm>
            <a:off x="2139416" y="643431"/>
            <a:ext cx="200025" cy="252095"/>
          </a:xfrm>
          <a:prstGeom prst="rect">
            <a:avLst/>
          </a:prstGeom>
        </p:spPr>
        <p:txBody>
          <a:bodyPr vert="horz" wrap="square" lIns="0" tIns="29209" rIns="0" bIns="0" rtlCol="0">
            <a:spAutoFit/>
          </a:bodyPr>
          <a:lstStyle/>
          <a:p>
            <a:pPr marL="12700" marR="5080">
              <a:lnSpc>
                <a:spcPts val="830"/>
              </a:lnSpc>
              <a:spcBef>
                <a:spcPts val="229"/>
              </a:spcBef>
            </a:pPr>
            <a:r>
              <a:rPr sz="800" i="1" spc="75" dirty="0">
                <a:latin typeface="Trebuchet MS"/>
                <a:cs typeface="Trebuchet MS"/>
              </a:rPr>
              <a:t>n  </a:t>
            </a:r>
            <a:r>
              <a:rPr sz="800" i="1" spc="40" dirty="0">
                <a:latin typeface="Trebuchet MS"/>
                <a:cs typeface="Trebuchet MS"/>
              </a:rPr>
              <a:t>i</a:t>
            </a:r>
            <a:r>
              <a:rPr sz="800" spc="30" dirty="0">
                <a:latin typeface="Tahoma"/>
                <a:cs typeface="Tahoma"/>
              </a:rPr>
              <a:t>=1</a:t>
            </a:r>
            <a:endParaRPr sz="800">
              <a:latin typeface="Tahoma"/>
              <a:cs typeface="Tahoma"/>
            </a:endParaRPr>
          </a:p>
        </p:txBody>
      </p:sp>
      <p:sp>
        <p:nvSpPr>
          <p:cNvPr id="6" name="object 6"/>
          <p:cNvSpPr txBox="1"/>
          <p:nvPr/>
        </p:nvSpPr>
        <p:spPr>
          <a:xfrm>
            <a:off x="2319782" y="669949"/>
            <a:ext cx="558165" cy="191770"/>
          </a:xfrm>
          <a:prstGeom prst="rect">
            <a:avLst/>
          </a:prstGeom>
        </p:spPr>
        <p:txBody>
          <a:bodyPr vert="horz" wrap="square" lIns="0" tIns="11430" rIns="0" bIns="0" rtlCol="0">
            <a:spAutoFit/>
          </a:bodyPr>
          <a:lstStyle/>
          <a:p>
            <a:pPr marL="12700">
              <a:lnSpc>
                <a:spcPct val="100000"/>
              </a:lnSpc>
              <a:spcBef>
                <a:spcPts val="90"/>
              </a:spcBef>
            </a:pPr>
            <a:r>
              <a:rPr sz="1100" spc="40" dirty="0">
                <a:latin typeface="Arial"/>
                <a:cs typeface="Arial"/>
              </a:rPr>
              <a:t>(</a:t>
            </a:r>
            <a:r>
              <a:rPr sz="1100" b="0" i="1" spc="40" dirty="0">
                <a:latin typeface="Bookman Old Style"/>
                <a:cs typeface="Bookman Old Style"/>
              </a:rPr>
              <a:t>x</a:t>
            </a:r>
            <a:r>
              <a:rPr sz="1200" i="1" spc="60" baseline="-10416" dirty="0">
                <a:latin typeface="Trebuchet MS"/>
                <a:cs typeface="Trebuchet MS"/>
              </a:rPr>
              <a:t>i </a:t>
            </a:r>
            <a:r>
              <a:rPr sz="1100" i="1" spc="204" dirty="0">
                <a:latin typeface="Arial"/>
                <a:cs typeface="Arial"/>
              </a:rPr>
              <a:t>−</a:t>
            </a:r>
            <a:r>
              <a:rPr sz="1100" i="1" spc="-130" dirty="0">
                <a:latin typeface="Arial"/>
                <a:cs typeface="Arial"/>
              </a:rPr>
              <a:t> </a:t>
            </a:r>
            <a:r>
              <a:rPr sz="1100" b="0" i="1" spc="-135" dirty="0">
                <a:latin typeface="Bookman Old Style"/>
                <a:cs typeface="Bookman Old Style"/>
              </a:rPr>
              <a:t>x</a:t>
            </a:r>
            <a:r>
              <a:rPr sz="1100" spc="-135" dirty="0">
                <a:latin typeface="Arial"/>
                <a:cs typeface="Arial"/>
              </a:rPr>
              <a:t>¯)</a:t>
            </a:r>
            <a:r>
              <a:rPr sz="1200" spc="-202" baseline="27777" dirty="0">
                <a:latin typeface="Tahoma"/>
                <a:cs typeface="Tahoma"/>
              </a:rPr>
              <a:t>2</a:t>
            </a:r>
            <a:endParaRPr sz="1200" baseline="27777">
              <a:latin typeface="Tahoma"/>
              <a:cs typeface="Tahoma"/>
            </a:endParaRPr>
          </a:p>
        </p:txBody>
      </p:sp>
      <p:sp>
        <p:nvSpPr>
          <p:cNvPr id="7" name="object 7"/>
          <p:cNvSpPr/>
          <p:nvPr/>
        </p:nvSpPr>
        <p:spPr>
          <a:xfrm>
            <a:off x="2005876" y="881557"/>
            <a:ext cx="865505" cy="0"/>
          </a:xfrm>
          <a:custGeom>
            <a:avLst/>
            <a:gdLst/>
            <a:ahLst/>
            <a:cxnLst/>
            <a:rect l="l" t="t" r="r" b="b"/>
            <a:pathLst>
              <a:path w="865505">
                <a:moveTo>
                  <a:pt x="0" y="0"/>
                </a:moveTo>
                <a:lnTo>
                  <a:pt x="865111" y="0"/>
                </a:lnTo>
              </a:path>
            </a:pathLst>
          </a:custGeom>
          <a:ln w="5537">
            <a:solidFill>
              <a:srgbClr val="000000"/>
            </a:solidFill>
          </a:ln>
        </p:spPr>
        <p:txBody>
          <a:bodyPr wrap="square" lIns="0" tIns="0" rIns="0" bIns="0" rtlCol="0"/>
          <a:lstStyle/>
          <a:p>
            <a:endParaRPr/>
          </a:p>
        </p:txBody>
      </p:sp>
      <p:sp>
        <p:nvSpPr>
          <p:cNvPr id="8" name="object 8"/>
          <p:cNvSpPr txBox="1"/>
          <p:nvPr/>
        </p:nvSpPr>
        <p:spPr>
          <a:xfrm>
            <a:off x="2264854" y="859979"/>
            <a:ext cx="347345" cy="191770"/>
          </a:xfrm>
          <a:prstGeom prst="rect">
            <a:avLst/>
          </a:prstGeom>
        </p:spPr>
        <p:txBody>
          <a:bodyPr vert="horz" wrap="square" lIns="0" tIns="11430" rIns="0" bIns="0" rtlCol="0">
            <a:spAutoFit/>
          </a:bodyPr>
          <a:lstStyle/>
          <a:p>
            <a:pPr marL="12700">
              <a:lnSpc>
                <a:spcPct val="100000"/>
              </a:lnSpc>
              <a:spcBef>
                <a:spcPts val="90"/>
              </a:spcBef>
            </a:pPr>
            <a:r>
              <a:rPr sz="1100" b="0" i="1" spc="-30" dirty="0">
                <a:latin typeface="Bookman Old Style"/>
                <a:cs typeface="Bookman Old Style"/>
              </a:rPr>
              <a:t>n </a:t>
            </a:r>
            <a:r>
              <a:rPr sz="1100" i="1" spc="204" dirty="0">
                <a:latin typeface="Arial"/>
                <a:cs typeface="Arial"/>
              </a:rPr>
              <a:t>−</a:t>
            </a:r>
            <a:r>
              <a:rPr sz="1100" i="1" spc="-204" dirty="0">
                <a:latin typeface="Arial"/>
                <a:cs typeface="Arial"/>
              </a:rPr>
              <a:t> </a:t>
            </a:r>
            <a:r>
              <a:rPr sz="1100" spc="-70" dirty="0">
                <a:latin typeface="Arial"/>
                <a:cs typeface="Arial"/>
              </a:rPr>
              <a:t>1</a:t>
            </a:r>
            <a:endParaRPr sz="1100">
              <a:latin typeface="Arial"/>
              <a:cs typeface="Arial"/>
            </a:endParaRPr>
          </a:p>
        </p:txBody>
      </p:sp>
      <p:sp>
        <p:nvSpPr>
          <p:cNvPr id="9" name="object 9"/>
          <p:cNvSpPr txBox="1"/>
          <p:nvPr/>
        </p:nvSpPr>
        <p:spPr>
          <a:xfrm>
            <a:off x="322046" y="1112405"/>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4" dirty="0">
                <a:solidFill>
                  <a:srgbClr val="214987"/>
                </a:solidFill>
                <a:latin typeface="Times New Roman"/>
                <a:cs typeface="Times New Roman"/>
              </a:rPr>
              <a:t>var</a:t>
            </a:r>
            <a:r>
              <a:rPr sz="1100" spc="114" dirty="0">
                <a:latin typeface="Times New Roman"/>
                <a:cs typeface="Times New Roman"/>
              </a:rPr>
              <a:t>(height)</a:t>
            </a:r>
            <a:endParaRPr sz="1100">
              <a:latin typeface="Times New Roman"/>
              <a:cs typeface="Times New Roman"/>
            </a:endParaRPr>
          </a:p>
        </p:txBody>
      </p:sp>
      <p:sp>
        <p:nvSpPr>
          <p:cNvPr id="10" name="object 10"/>
          <p:cNvSpPr txBox="1"/>
          <p:nvPr/>
        </p:nvSpPr>
        <p:spPr>
          <a:xfrm>
            <a:off x="347294" y="1512225"/>
            <a:ext cx="109982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20" dirty="0">
                <a:latin typeface="Times New Roman"/>
                <a:cs typeface="Times New Roman"/>
              </a:rPr>
              <a:t> </a:t>
            </a:r>
            <a:r>
              <a:rPr sz="1100" spc="40" dirty="0">
                <a:latin typeface="Times New Roman"/>
                <a:cs typeface="Times New Roman"/>
              </a:rPr>
              <a:t>427.1429</a:t>
            </a:r>
            <a:endParaRPr sz="1100">
              <a:latin typeface="Times New Roman"/>
              <a:cs typeface="Times New Roman"/>
            </a:endParaRPr>
          </a:p>
        </p:txBody>
      </p:sp>
      <p:sp>
        <p:nvSpPr>
          <p:cNvPr id="11" name="object 11"/>
          <p:cNvSpPr txBox="1"/>
          <p:nvPr/>
        </p:nvSpPr>
        <p:spPr>
          <a:xfrm>
            <a:off x="1706968" y="2040774"/>
            <a:ext cx="256540" cy="191770"/>
          </a:xfrm>
          <a:prstGeom prst="rect">
            <a:avLst/>
          </a:prstGeom>
        </p:spPr>
        <p:txBody>
          <a:bodyPr vert="horz" wrap="square" lIns="0" tIns="11430" rIns="0" bIns="0" rtlCol="0">
            <a:spAutoFit/>
          </a:bodyPr>
          <a:lstStyle/>
          <a:p>
            <a:pPr marL="12700">
              <a:lnSpc>
                <a:spcPct val="100000"/>
              </a:lnSpc>
              <a:spcBef>
                <a:spcPts val="90"/>
              </a:spcBef>
            </a:pPr>
            <a:r>
              <a:rPr sz="1100" i="1" spc="305" dirty="0">
                <a:latin typeface="Arial"/>
                <a:cs typeface="Arial"/>
              </a:rPr>
              <a:t>√</a:t>
            </a:r>
            <a:r>
              <a:rPr sz="1100" u="sng" spc="300" dirty="0">
                <a:uFill>
                  <a:solidFill>
                    <a:srgbClr val="000000"/>
                  </a:solidFill>
                </a:uFill>
                <a:latin typeface="Times New Roman"/>
                <a:cs typeface="Times New Roman"/>
              </a:rPr>
              <a:t> </a:t>
            </a:r>
            <a:r>
              <a:rPr sz="1100" u="sng" spc="85" dirty="0">
                <a:uFill>
                  <a:solidFill>
                    <a:srgbClr val="000000"/>
                  </a:solidFill>
                </a:uFill>
                <a:latin typeface="Times New Roman"/>
                <a:cs typeface="Times New Roman"/>
              </a:rPr>
              <a:t> </a:t>
            </a:r>
            <a:endParaRPr sz="1100">
              <a:latin typeface="Times New Roman"/>
              <a:cs typeface="Times New Roman"/>
            </a:endParaRPr>
          </a:p>
        </p:txBody>
      </p:sp>
      <p:sp>
        <p:nvSpPr>
          <p:cNvPr id="12" name="object 12"/>
          <p:cNvSpPr txBox="1"/>
          <p:nvPr/>
        </p:nvSpPr>
        <p:spPr>
          <a:xfrm>
            <a:off x="1457299" y="2147327"/>
            <a:ext cx="621030" cy="191770"/>
          </a:xfrm>
          <a:prstGeom prst="rect">
            <a:avLst/>
          </a:prstGeom>
        </p:spPr>
        <p:txBody>
          <a:bodyPr vert="horz" wrap="square" lIns="0" tIns="11430" rIns="0" bIns="0" rtlCol="0">
            <a:spAutoFit/>
          </a:bodyPr>
          <a:lstStyle/>
          <a:p>
            <a:pPr marL="12700">
              <a:lnSpc>
                <a:spcPct val="100000"/>
              </a:lnSpc>
              <a:spcBef>
                <a:spcPts val="90"/>
              </a:spcBef>
              <a:tabLst>
                <a:tab pos="377190" algn="l"/>
              </a:tabLst>
            </a:pPr>
            <a:r>
              <a:rPr sz="1100" b="0" i="1" spc="-85" dirty="0">
                <a:latin typeface="Bookman Old Style"/>
                <a:cs typeface="Bookman Old Style"/>
              </a:rPr>
              <a:t>s</a:t>
            </a:r>
            <a:r>
              <a:rPr sz="1100" b="0" i="1" spc="-30" dirty="0">
                <a:latin typeface="Bookman Old Style"/>
                <a:cs typeface="Bookman Old Style"/>
              </a:rPr>
              <a:t> </a:t>
            </a:r>
            <a:r>
              <a:rPr sz="1100" spc="204" dirty="0">
                <a:latin typeface="Arial"/>
                <a:cs typeface="Arial"/>
              </a:rPr>
              <a:t>=	</a:t>
            </a:r>
            <a:r>
              <a:rPr sz="1100" b="0" i="1" spc="25" dirty="0">
                <a:latin typeface="Bookman Old Style"/>
                <a:cs typeface="Bookman Old Style"/>
              </a:rPr>
              <a:t>σ</a:t>
            </a:r>
            <a:r>
              <a:rPr sz="1100" b="0" i="1" spc="-65" dirty="0">
                <a:latin typeface="Bookman Old Style"/>
                <a:cs typeface="Bookman Old Style"/>
              </a:rPr>
              <a:t> </a:t>
            </a:r>
            <a:r>
              <a:rPr sz="1100" spc="204" dirty="0">
                <a:latin typeface="Arial"/>
                <a:cs typeface="Arial"/>
              </a:rPr>
              <a:t>=</a:t>
            </a:r>
            <a:endParaRPr sz="1100">
              <a:latin typeface="Arial"/>
              <a:cs typeface="Arial"/>
            </a:endParaRPr>
          </a:p>
        </p:txBody>
      </p:sp>
      <p:sp>
        <p:nvSpPr>
          <p:cNvPr id="13" name="object 13"/>
          <p:cNvSpPr txBox="1"/>
          <p:nvPr/>
        </p:nvSpPr>
        <p:spPr>
          <a:xfrm>
            <a:off x="2091283" y="1884132"/>
            <a:ext cx="164465" cy="191770"/>
          </a:xfrm>
          <a:prstGeom prst="rect">
            <a:avLst/>
          </a:prstGeom>
        </p:spPr>
        <p:txBody>
          <a:bodyPr vert="horz" wrap="square" lIns="0" tIns="11430" rIns="0" bIns="0" rtlCol="0">
            <a:spAutoFit/>
          </a:bodyPr>
          <a:lstStyle/>
          <a:p>
            <a:pPr marL="12700">
              <a:lnSpc>
                <a:spcPct val="100000"/>
              </a:lnSpc>
              <a:spcBef>
                <a:spcPts val="90"/>
              </a:spcBef>
            </a:pPr>
            <a:r>
              <a:rPr sz="1100" spc="785" dirty="0">
                <a:latin typeface="Arial"/>
                <a:cs typeface="Arial"/>
              </a:rPr>
              <a:t> </a:t>
            </a:r>
            <a:endParaRPr sz="1100">
              <a:latin typeface="Arial"/>
              <a:cs typeface="Arial"/>
            </a:endParaRPr>
          </a:p>
        </p:txBody>
      </p:sp>
      <p:sp>
        <p:nvSpPr>
          <p:cNvPr id="14" name="object 14"/>
          <p:cNvSpPr/>
          <p:nvPr/>
        </p:nvSpPr>
        <p:spPr>
          <a:xfrm>
            <a:off x="2242527" y="2032609"/>
            <a:ext cx="895985" cy="0"/>
          </a:xfrm>
          <a:custGeom>
            <a:avLst/>
            <a:gdLst/>
            <a:ahLst/>
            <a:cxnLst/>
            <a:rect l="l" t="t" r="r" b="b"/>
            <a:pathLst>
              <a:path w="895985">
                <a:moveTo>
                  <a:pt x="0" y="0"/>
                </a:moveTo>
                <a:lnTo>
                  <a:pt x="895477" y="0"/>
                </a:lnTo>
              </a:path>
            </a:pathLst>
          </a:custGeom>
          <a:ln w="5537">
            <a:solidFill>
              <a:srgbClr val="000000"/>
            </a:solidFill>
          </a:ln>
        </p:spPr>
        <p:txBody>
          <a:bodyPr wrap="square" lIns="0" tIns="0" rIns="0" bIns="0" rtlCol="0"/>
          <a:lstStyle/>
          <a:p>
            <a:endParaRPr/>
          </a:p>
        </p:txBody>
      </p:sp>
      <p:sp>
        <p:nvSpPr>
          <p:cNvPr id="15" name="object 15"/>
          <p:cNvSpPr txBox="1"/>
          <p:nvPr/>
        </p:nvSpPr>
        <p:spPr>
          <a:xfrm>
            <a:off x="2245017" y="1948420"/>
            <a:ext cx="172085" cy="191770"/>
          </a:xfrm>
          <a:prstGeom prst="rect">
            <a:avLst/>
          </a:prstGeom>
        </p:spPr>
        <p:txBody>
          <a:bodyPr vert="horz" wrap="square" lIns="0" tIns="11430" rIns="0" bIns="0" rtlCol="0">
            <a:spAutoFit/>
          </a:bodyPr>
          <a:lstStyle/>
          <a:p>
            <a:pPr marL="12700">
              <a:lnSpc>
                <a:spcPct val="100000"/>
              </a:lnSpc>
              <a:spcBef>
                <a:spcPts val="90"/>
              </a:spcBef>
            </a:pPr>
            <a:r>
              <a:rPr sz="1100" spc="535" dirty="0">
                <a:latin typeface="Arial"/>
                <a:cs typeface="Arial"/>
              </a:rPr>
              <a:t>L</a:t>
            </a:r>
            <a:endParaRPr sz="1100">
              <a:latin typeface="Arial"/>
              <a:cs typeface="Arial"/>
            </a:endParaRPr>
          </a:p>
        </p:txBody>
      </p:sp>
      <p:sp>
        <p:nvSpPr>
          <p:cNvPr id="16" name="object 16"/>
          <p:cNvSpPr txBox="1"/>
          <p:nvPr/>
        </p:nvSpPr>
        <p:spPr>
          <a:xfrm>
            <a:off x="2391257" y="2025813"/>
            <a:ext cx="200025" cy="252095"/>
          </a:xfrm>
          <a:prstGeom prst="rect">
            <a:avLst/>
          </a:prstGeom>
        </p:spPr>
        <p:txBody>
          <a:bodyPr vert="horz" wrap="square" lIns="0" tIns="29209" rIns="0" bIns="0" rtlCol="0">
            <a:spAutoFit/>
          </a:bodyPr>
          <a:lstStyle/>
          <a:p>
            <a:pPr marL="12700" marR="5080">
              <a:lnSpc>
                <a:spcPts val="830"/>
              </a:lnSpc>
              <a:spcBef>
                <a:spcPts val="229"/>
              </a:spcBef>
            </a:pPr>
            <a:r>
              <a:rPr sz="800" i="1" spc="75" dirty="0">
                <a:latin typeface="Trebuchet MS"/>
                <a:cs typeface="Trebuchet MS"/>
              </a:rPr>
              <a:t>n  </a:t>
            </a:r>
            <a:r>
              <a:rPr sz="800" i="1" spc="40" dirty="0">
                <a:latin typeface="Trebuchet MS"/>
                <a:cs typeface="Trebuchet MS"/>
              </a:rPr>
              <a:t>i</a:t>
            </a:r>
            <a:r>
              <a:rPr sz="800" spc="30" dirty="0">
                <a:latin typeface="Tahoma"/>
                <a:cs typeface="Tahoma"/>
              </a:rPr>
              <a:t>=1</a:t>
            </a:r>
            <a:endParaRPr sz="800">
              <a:latin typeface="Tahoma"/>
              <a:cs typeface="Tahoma"/>
            </a:endParaRPr>
          </a:p>
        </p:txBody>
      </p:sp>
      <p:sp>
        <p:nvSpPr>
          <p:cNvPr id="17" name="object 17"/>
          <p:cNvSpPr txBox="1"/>
          <p:nvPr/>
        </p:nvSpPr>
        <p:spPr>
          <a:xfrm>
            <a:off x="2571623" y="2052331"/>
            <a:ext cx="558165" cy="191770"/>
          </a:xfrm>
          <a:prstGeom prst="rect">
            <a:avLst/>
          </a:prstGeom>
        </p:spPr>
        <p:txBody>
          <a:bodyPr vert="horz" wrap="square" lIns="0" tIns="11430" rIns="0" bIns="0" rtlCol="0">
            <a:spAutoFit/>
          </a:bodyPr>
          <a:lstStyle/>
          <a:p>
            <a:pPr marL="12700">
              <a:lnSpc>
                <a:spcPct val="100000"/>
              </a:lnSpc>
              <a:spcBef>
                <a:spcPts val="90"/>
              </a:spcBef>
            </a:pPr>
            <a:r>
              <a:rPr sz="1100" spc="40" dirty="0">
                <a:latin typeface="Arial"/>
                <a:cs typeface="Arial"/>
              </a:rPr>
              <a:t>(</a:t>
            </a:r>
            <a:r>
              <a:rPr sz="1100" b="0" i="1" spc="40" dirty="0">
                <a:latin typeface="Bookman Old Style"/>
                <a:cs typeface="Bookman Old Style"/>
              </a:rPr>
              <a:t>x</a:t>
            </a:r>
            <a:r>
              <a:rPr sz="1200" i="1" spc="60" baseline="-10416" dirty="0">
                <a:latin typeface="Trebuchet MS"/>
                <a:cs typeface="Trebuchet MS"/>
              </a:rPr>
              <a:t>i </a:t>
            </a:r>
            <a:r>
              <a:rPr sz="1100" i="1" spc="204" dirty="0">
                <a:latin typeface="Arial"/>
                <a:cs typeface="Arial"/>
              </a:rPr>
              <a:t>−</a:t>
            </a:r>
            <a:r>
              <a:rPr sz="1100" i="1" spc="-130" dirty="0">
                <a:latin typeface="Arial"/>
                <a:cs typeface="Arial"/>
              </a:rPr>
              <a:t> </a:t>
            </a:r>
            <a:r>
              <a:rPr sz="1100" b="0" i="1" spc="-135" dirty="0">
                <a:latin typeface="Bookman Old Style"/>
                <a:cs typeface="Bookman Old Style"/>
              </a:rPr>
              <a:t>x</a:t>
            </a:r>
            <a:r>
              <a:rPr sz="1100" spc="-135" dirty="0">
                <a:latin typeface="Arial"/>
                <a:cs typeface="Arial"/>
              </a:rPr>
              <a:t>¯)</a:t>
            </a:r>
            <a:r>
              <a:rPr sz="1200" spc="-202" baseline="20833" dirty="0">
                <a:latin typeface="Tahoma"/>
                <a:cs typeface="Tahoma"/>
              </a:rPr>
              <a:t>2</a:t>
            </a:r>
            <a:endParaRPr sz="1200" baseline="20833">
              <a:latin typeface="Tahoma"/>
              <a:cs typeface="Tahoma"/>
            </a:endParaRPr>
          </a:p>
        </p:txBody>
      </p:sp>
      <p:sp>
        <p:nvSpPr>
          <p:cNvPr id="18" name="object 18"/>
          <p:cNvSpPr/>
          <p:nvPr/>
        </p:nvSpPr>
        <p:spPr>
          <a:xfrm>
            <a:off x="2257717" y="2263940"/>
            <a:ext cx="865505" cy="0"/>
          </a:xfrm>
          <a:custGeom>
            <a:avLst/>
            <a:gdLst/>
            <a:ahLst/>
            <a:cxnLst/>
            <a:rect l="l" t="t" r="r" b="b"/>
            <a:pathLst>
              <a:path w="865505">
                <a:moveTo>
                  <a:pt x="0" y="0"/>
                </a:moveTo>
                <a:lnTo>
                  <a:pt x="865111" y="0"/>
                </a:lnTo>
              </a:path>
            </a:pathLst>
          </a:custGeom>
          <a:ln w="5537">
            <a:solidFill>
              <a:srgbClr val="000000"/>
            </a:solidFill>
          </a:ln>
        </p:spPr>
        <p:txBody>
          <a:bodyPr wrap="square" lIns="0" tIns="0" rIns="0" bIns="0" rtlCol="0"/>
          <a:lstStyle/>
          <a:p>
            <a:endParaRPr/>
          </a:p>
        </p:txBody>
      </p:sp>
      <p:sp>
        <p:nvSpPr>
          <p:cNvPr id="19" name="object 19"/>
          <p:cNvSpPr txBox="1"/>
          <p:nvPr/>
        </p:nvSpPr>
        <p:spPr>
          <a:xfrm>
            <a:off x="2516682" y="2242361"/>
            <a:ext cx="347345" cy="191770"/>
          </a:xfrm>
          <a:prstGeom prst="rect">
            <a:avLst/>
          </a:prstGeom>
        </p:spPr>
        <p:txBody>
          <a:bodyPr vert="horz" wrap="square" lIns="0" tIns="11430" rIns="0" bIns="0" rtlCol="0">
            <a:spAutoFit/>
          </a:bodyPr>
          <a:lstStyle/>
          <a:p>
            <a:pPr marL="12700">
              <a:lnSpc>
                <a:spcPct val="100000"/>
              </a:lnSpc>
              <a:spcBef>
                <a:spcPts val="90"/>
              </a:spcBef>
            </a:pPr>
            <a:r>
              <a:rPr sz="1100" b="0" i="1" spc="-30" dirty="0">
                <a:latin typeface="Bookman Old Style"/>
                <a:cs typeface="Bookman Old Style"/>
              </a:rPr>
              <a:t>n </a:t>
            </a:r>
            <a:r>
              <a:rPr sz="1100" i="1" spc="204" dirty="0">
                <a:latin typeface="Arial"/>
                <a:cs typeface="Arial"/>
              </a:rPr>
              <a:t>−</a:t>
            </a:r>
            <a:r>
              <a:rPr sz="1100" i="1" spc="-204" dirty="0">
                <a:latin typeface="Arial"/>
                <a:cs typeface="Arial"/>
              </a:rPr>
              <a:t> </a:t>
            </a:r>
            <a:r>
              <a:rPr sz="1100" spc="-70" dirty="0">
                <a:latin typeface="Arial"/>
                <a:cs typeface="Arial"/>
              </a:rPr>
              <a:t>1</a:t>
            </a:r>
            <a:endParaRPr sz="1100">
              <a:latin typeface="Arial"/>
              <a:cs typeface="Arial"/>
            </a:endParaRPr>
          </a:p>
        </p:txBody>
      </p:sp>
      <p:sp>
        <p:nvSpPr>
          <p:cNvPr id="21" name="object 21"/>
          <p:cNvSpPr txBox="1"/>
          <p:nvPr/>
        </p:nvSpPr>
        <p:spPr>
          <a:xfrm>
            <a:off x="347294" y="2958470"/>
            <a:ext cx="1099820" cy="190500"/>
          </a:xfrm>
          <a:prstGeom prst="rect">
            <a:avLst/>
          </a:prstGeom>
        </p:spPr>
        <p:txBody>
          <a:bodyPr vert="horz" wrap="square" lIns="0" tIns="0" rIns="0" bIns="0" rtlCol="0">
            <a:spAutoFit/>
          </a:bodyPr>
          <a:lstStyle/>
          <a:p>
            <a:pPr marL="12700">
              <a:lnSpc>
                <a:spcPts val="1225"/>
              </a:lnSpc>
            </a:pPr>
            <a:r>
              <a:rPr sz="1100" spc="10" dirty="0">
                <a:latin typeface="Times New Roman"/>
                <a:cs typeface="Times New Roman"/>
              </a:rPr>
              <a:t>## </a:t>
            </a:r>
            <a:r>
              <a:rPr sz="1100" spc="130" dirty="0">
                <a:latin typeface="Times New Roman"/>
                <a:cs typeface="Times New Roman"/>
              </a:rPr>
              <a:t>[1]</a:t>
            </a:r>
            <a:r>
              <a:rPr sz="1100" spc="220" dirty="0">
                <a:latin typeface="Times New Roman"/>
                <a:cs typeface="Times New Roman"/>
              </a:rPr>
              <a:t> </a:t>
            </a:r>
            <a:r>
              <a:rPr sz="1100" spc="40" dirty="0">
                <a:latin typeface="Times New Roman"/>
                <a:cs typeface="Times New Roman"/>
              </a:rPr>
              <a:t>20.66743</a:t>
            </a:r>
            <a:endParaRPr sz="1100">
              <a:latin typeface="Times New Roman"/>
              <a:cs typeface="Times New Roman"/>
            </a:endParaRPr>
          </a:p>
        </p:txBody>
      </p:sp>
      <p:sp>
        <p:nvSpPr>
          <p:cNvPr id="22" name="object 22"/>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23</a:t>
            </a:r>
          </a:p>
        </p:txBody>
      </p:sp>
      <p:sp>
        <p:nvSpPr>
          <p:cNvPr id="20" name="object 20"/>
          <p:cNvSpPr txBox="1"/>
          <p:nvPr/>
        </p:nvSpPr>
        <p:spPr>
          <a:xfrm>
            <a:off x="322046" y="253511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0" dirty="0">
                <a:solidFill>
                  <a:srgbClr val="214987"/>
                </a:solidFill>
                <a:latin typeface="Times New Roman"/>
                <a:cs typeface="Times New Roman"/>
              </a:rPr>
              <a:t>sd</a:t>
            </a:r>
            <a:r>
              <a:rPr sz="1100" spc="110" dirty="0">
                <a:latin typeface="Times New Roman"/>
                <a:cs typeface="Times New Roman"/>
              </a:rPr>
              <a:t>(height)</a:t>
            </a:r>
            <a:endParaRPr sz="1100">
              <a:latin typeface="Times New Roman"/>
              <a:cs typeface="Times New Roman"/>
            </a:endParaRPr>
          </a:p>
        </p:txBody>
      </p:sp>
    </p:spTree>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0"/>
          <p:cNvSpPr txBox="1"/>
          <p:nvPr/>
        </p:nvSpPr>
        <p:spPr>
          <a:xfrm>
            <a:off x="347294" y="2949428"/>
            <a:ext cx="884555" cy="190500"/>
          </a:xfrm>
          <a:prstGeom prst="rect">
            <a:avLst/>
          </a:prstGeom>
        </p:spPr>
        <p:txBody>
          <a:bodyPr vert="horz" wrap="square" lIns="0" tIns="0" rIns="0" bIns="0" rtlCol="0">
            <a:spAutoFit/>
          </a:bodyPr>
          <a:lstStyle/>
          <a:p>
            <a:pPr marL="12700">
              <a:lnSpc>
                <a:spcPts val="1225"/>
              </a:lnSpc>
            </a:pPr>
            <a:r>
              <a:rPr sz="1100" spc="10" dirty="0">
                <a:latin typeface="Times New Roman"/>
                <a:cs typeface="Times New Roman"/>
              </a:rPr>
              <a:t>## </a:t>
            </a:r>
            <a:r>
              <a:rPr sz="1100" spc="130" dirty="0">
                <a:latin typeface="Times New Roman"/>
                <a:cs typeface="Times New Roman"/>
              </a:rPr>
              <a:t>[1]</a:t>
            </a:r>
            <a:r>
              <a:rPr sz="1100" spc="215" dirty="0">
                <a:latin typeface="Times New Roman"/>
                <a:cs typeface="Times New Roman"/>
              </a:rPr>
              <a:t> </a:t>
            </a:r>
            <a:r>
              <a:rPr sz="1100" spc="60" dirty="0">
                <a:latin typeface="Times New Roman"/>
                <a:cs typeface="Times New Roman"/>
              </a:rPr>
              <a:t>21.75</a:t>
            </a:r>
            <a:endParaRPr sz="1100">
              <a:latin typeface="Times New Roman"/>
              <a:cs typeface="Times New Roman"/>
            </a:endParaRPr>
          </a:p>
        </p:txBody>
      </p:sp>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24</a:t>
            </a:r>
          </a:p>
        </p:txBody>
      </p:sp>
      <p:sp>
        <p:nvSpPr>
          <p:cNvPr id="2" name="object 2"/>
          <p:cNvSpPr txBox="1">
            <a:spLocks noGrp="1"/>
          </p:cNvSpPr>
          <p:nvPr>
            <p:ph type="title"/>
          </p:nvPr>
        </p:nvSpPr>
        <p:spPr>
          <a:xfrm>
            <a:off x="95300" y="74546"/>
            <a:ext cx="2018030" cy="244475"/>
          </a:xfrm>
          <a:prstGeom prst="rect">
            <a:avLst/>
          </a:prstGeom>
        </p:spPr>
        <p:txBody>
          <a:bodyPr vert="horz" wrap="square" lIns="0" tIns="17145" rIns="0" bIns="0" rtlCol="0">
            <a:spAutoFit/>
          </a:bodyPr>
          <a:lstStyle/>
          <a:p>
            <a:pPr marL="12700">
              <a:lnSpc>
                <a:spcPct val="100000"/>
              </a:lnSpc>
              <a:spcBef>
                <a:spcPts val="135"/>
              </a:spcBef>
            </a:pPr>
            <a:r>
              <a:rPr b="0" spc="-150" dirty="0">
                <a:latin typeface="Bookman Old Style"/>
                <a:cs typeface="Bookman Old Style"/>
              </a:rPr>
              <a:t>Меры </a:t>
            </a:r>
            <a:r>
              <a:rPr b="0" spc="-130" dirty="0">
                <a:latin typeface="Bookman Old Style"/>
                <a:cs typeface="Bookman Old Style"/>
              </a:rPr>
              <a:t>разброса:</a:t>
            </a:r>
            <a:r>
              <a:rPr b="0" spc="-5" dirty="0">
                <a:latin typeface="Bookman Old Style"/>
                <a:cs typeface="Bookman Old Style"/>
              </a:rPr>
              <a:t> </a:t>
            </a:r>
            <a:r>
              <a:rPr b="0" spc="-155" dirty="0">
                <a:latin typeface="Bookman Old Style"/>
                <a:cs typeface="Bookman Old Style"/>
              </a:rPr>
              <a:t>квантили</a:t>
            </a:r>
          </a:p>
        </p:txBody>
      </p:sp>
      <p:sp>
        <p:nvSpPr>
          <p:cNvPr id="3" name="object 3"/>
          <p:cNvSpPr txBox="1"/>
          <p:nvPr/>
        </p:nvSpPr>
        <p:spPr>
          <a:xfrm>
            <a:off x="347294" y="430655"/>
            <a:ext cx="2746375"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 </a:t>
            </a:r>
            <a:r>
              <a:rPr sz="1100" spc="10" dirty="0">
                <a:latin typeface="Times New Roman"/>
                <a:cs typeface="Times New Roman"/>
              </a:rPr>
              <a:t>162 165 168 174 174 188 192</a:t>
            </a:r>
            <a:r>
              <a:rPr sz="1100" spc="-90" dirty="0">
                <a:latin typeface="Times New Roman"/>
                <a:cs typeface="Times New Roman"/>
              </a:rPr>
              <a:t> </a:t>
            </a:r>
            <a:r>
              <a:rPr sz="1100" spc="5" dirty="0">
                <a:latin typeface="Times New Roman"/>
                <a:cs typeface="Times New Roman"/>
              </a:rPr>
              <a:t>225</a:t>
            </a:r>
            <a:endParaRPr sz="1100">
              <a:latin typeface="Times New Roman"/>
              <a:cs typeface="Times New Roman"/>
            </a:endParaRPr>
          </a:p>
        </p:txBody>
      </p:sp>
      <p:sp>
        <p:nvSpPr>
          <p:cNvPr id="4" name="object 4"/>
          <p:cNvSpPr txBox="1"/>
          <p:nvPr/>
        </p:nvSpPr>
        <p:spPr>
          <a:xfrm>
            <a:off x="322046" y="794677"/>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70" dirty="0">
                <a:solidFill>
                  <a:srgbClr val="214987"/>
                </a:solidFill>
                <a:latin typeface="Times New Roman"/>
                <a:cs typeface="Times New Roman"/>
              </a:rPr>
              <a:t>max</a:t>
            </a:r>
            <a:r>
              <a:rPr sz="1100" spc="70" dirty="0">
                <a:latin typeface="Times New Roman"/>
                <a:cs typeface="Times New Roman"/>
              </a:rPr>
              <a:t>(height) </a:t>
            </a:r>
            <a:r>
              <a:rPr sz="1100" spc="195" dirty="0">
                <a:latin typeface="Times New Roman"/>
                <a:cs typeface="Times New Roman"/>
              </a:rPr>
              <a:t>- </a:t>
            </a:r>
            <a:r>
              <a:rPr sz="1100" spc="85" dirty="0">
                <a:solidFill>
                  <a:srgbClr val="214987"/>
                </a:solidFill>
                <a:latin typeface="Times New Roman"/>
                <a:cs typeface="Times New Roman"/>
              </a:rPr>
              <a:t>min</a:t>
            </a:r>
            <a:r>
              <a:rPr sz="1100" spc="85" dirty="0">
                <a:latin typeface="Times New Roman"/>
                <a:cs typeface="Times New Roman"/>
              </a:rPr>
              <a:t>(height) </a:t>
            </a:r>
            <a:r>
              <a:rPr sz="1100" i="1" spc="-105" dirty="0">
                <a:solidFill>
                  <a:srgbClr val="8E5902"/>
                </a:solidFill>
                <a:latin typeface="Book Antiqua"/>
                <a:cs typeface="Book Antiqua"/>
              </a:rPr>
              <a:t># </a:t>
            </a:r>
            <a:r>
              <a:rPr sz="1100" i="1" spc="20" dirty="0">
                <a:solidFill>
                  <a:srgbClr val="8E5902"/>
                </a:solidFill>
                <a:latin typeface="Book Antiqua"/>
                <a:cs typeface="Book Antiqua"/>
              </a:rPr>
              <a:t>размах</a:t>
            </a:r>
            <a:r>
              <a:rPr sz="1100" i="1" spc="130" dirty="0">
                <a:solidFill>
                  <a:srgbClr val="8E5902"/>
                </a:solidFill>
                <a:latin typeface="Book Antiqua"/>
                <a:cs typeface="Book Antiqua"/>
              </a:rPr>
              <a:t> </a:t>
            </a:r>
            <a:r>
              <a:rPr sz="1100" i="1" dirty="0">
                <a:solidFill>
                  <a:srgbClr val="8E5902"/>
                </a:solidFill>
                <a:latin typeface="Book Antiqua"/>
                <a:cs typeface="Book Antiqua"/>
              </a:rPr>
              <a:t>выборки</a:t>
            </a:r>
            <a:endParaRPr sz="1100">
              <a:latin typeface="Book Antiqua"/>
              <a:cs typeface="Book Antiqua"/>
            </a:endParaRPr>
          </a:p>
        </p:txBody>
      </p:sp>
      <p:sp>
        <p:nvSpPr>
          <p:cNvPr id="5" name="object 5"/>
          <p:cNvSpPr txBox="1"/>
          <p:nvPr/>
        </p:nvSpPr>
        <p:spPr>
          <a:xfrm>
            <a:off x="347294" y="1205038"/>
            <a:ext cx="669925"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130" dirty="0">
                <a:latin typeface="Times New Roman"/>
                <a:cs typeface="Times New Roman"/>
              </a:rPr>
              <a:t>[1]</a:t>
            </a:r>
            <a:r>
              <a:rPr sz="1100" spc="200" dirty="0">
                <a:latin typeface="Times New Roman"/>
                <a:cs typeface="Times New Roman"/>
              </a:rPr>
              <a:t> </a:t>
            </a:r>
            <a:r>
              <a:rPr sz="1100" spc="5" dirty="0">
                <a:latin typeface="Times New Roman"/>
                <a:cs typeface="Times New Roman"/>
              </a:rPr>
              <a:t>63</a:t>
            </a:r>
            <a:endParaRPr sz="1100">
              <a:latin typeface="Times New Roman"/>
              <a:cs typeface="Times New Roman"/>
            </a:endParaRPr>
          </a:p>
        </p:txBody>
      </p:sp>
      <p:sp>
        <p:nvSpPr>
          <p:cNvPr id="6" name="object 6"/>
          <p:cNvSpPr txBox="1"/>
          <p:nvPr/>
        </p:nvSpPr>
        <p:spPr>
          <a:xfrm>
            <a:off x="322046" y="1569046"/>
            <a:ext cx="3964304" cy="203200"/>
          </a:xfrm>
          <a:prstGeom prst="rect">
            <a:avLst/>
          </a:prstGeom>
          <a:solidFill>
            <a:srgbClr val="F8F8F8"/>
          </a:solidFill>
        </p:spPr>
        <p:txBody>
          <a:bodyPr vert="horz" wrap="square" lIns="0" tIns="0" rIns="0" bIns="0" rtlCol="0">
            <a:spAutoFit/>
          </a:bodyPr>
          <a:lstStyle/>
          <a:p>
            <a:pPr marL="37465">
              <a:lnSpc>
                <a:spcPts val="1275"/>
              </a:lnSpc>
              <a:tabLst>
                <a:tab pos="1899285" algn="l"/>
              </a:tabLst>
            </a:pPr>
            <a:r>
              <a:rPr sz="1100" spc="50" dirty="0">
                <a:solidFill>
                  <a:srgbClr val="214987"/>
                </a:solidFill>
                <a:latin typeface="Times New Roman"/>
                <a:cs typeface="Times New Roman"/>
              </a:rPr>
              <a:t>summary</a:t>
            </a:r>
            <a:r>
              <a:rPr sz="1100" spc="50" dirty="0">
                <a:latin typeface="Times New Roman"/>
                <a:cs typeface="Times New Roman"/>
              </a:rPr>
              <a:t>(height)	</a:t>
            </a:r>
            <a:r>
              <a:rPr sz="1100" i="1" spc="-105" dirty="0">
                <a:solidFill>
                  <a:srgbClr val="8E5902"/>
                </a:solidFill>
                <a:latin typeface="Book Antiqua"/>
                <a:cs typeface="Book Antiqua"/>
              </a:rPr>
              <a:t>#</a:t>
            </a:r>
            <a:r>
              <a:rPr sz="1100" i="1" spc="-60" dirty="0">
                <a:solidFill>
                  <a:srgbClr val="8E5902"/>
                </a:solidFill>
                <a:latin typeface="Book Antiqua"/>
                <a:cs typeface="Book Antiqua"/>
              </a:rPr>
              <a:t> </a:t>
            </a:r>
            <a:r>
              <a:rPr sz="1100" i="1" spc="-30" dirty="0">
                <a:solidFill>
                  <a:srgbClr val="8E5902"/>
                </a:solidFill>
                <a:latin typeface="Book Antiqua"/>
                <a:cs typeface="Book Antiqua"/>
              </a:rPr>
              <a:t>квартили</a:t>
            </a:r>
            <a:endParaRPr sz="1100">
              <a:latin typeface="Book Antiqua"/>
              <a:cs typeface="Book Antiqua"/>
            </a:endParaRPr>
          </a:p>
        </p:txBody>
      </p:sp>
      <p:sp>
        <p:nvSpPr>
          <p:cNvPr id="7" name="object 7"/>
          <p:cNvSpPr txBox="1"/>
          <p:nvPr/>
        </p:nvSpPr>
        <p:spPr>
          <a:xfrm>
            <a:off x="347294" y="1979420"/>
            <a:ext cx="3032760" cy="363855"/>
          </a:xfrm>
          <a:prstGeom prst="rect">
            <a:avLst/>
          </a:prstGeom>
        </p:spPr>
        <p:txBody>
          <a:bodyPr vert="horz" wrap="square" lIns="0" tIns="6985" rIns="0" bIns="0" rtlCol="0">
            <a:spAutoFit/>
          </a:bodyPr>
          <a:lstStyle/>
          <a:p>
            <a:pPr marL="12700" marR="5080">
              <a:lnSpc>
                <a:spcPct val="102600"/>
              </a:lnSpc>
              <a:spcBef>
                <a:spcPts val="55"/>
              </a:spcBef>
              <a:tabLst>
                <a:tab pos="370205" algn="l"/>
                <a:tab pos="441959" algn="l"/>
                <a:tab pos="942975" algn="l"/>
                <a:tab pos="1443990" algn="l"/>
                <a:tab pos="1515745" algn="l"/>
                <a:tab pos="2088514" algn="l"/>
                <a:tab pos="2160270" algn="l"/>
                <a:tab pos="2661285" algn="l"/>
              </a:tabLst>
            </a:pPr>
            <a:r>
              <a:rPr sz="1100" spc="10" dirty="0">
                <a:latin typeface="Times New Roman"/>
                <a:cs typeface="Times New Roman"/>
              </a:rPr>
              <a:t>##		</a:t>
            </a:r>
            <a:r>
              <a:rPr sz="1100" spc="30" dirty="0">
                <a:latin typeface="Times New Roman"/>
                <a:cs typeface="Times New Roman"/>
              </a:rPr>
              <a:t>Min.</a:t>
            </a:r>
            <a:r>
              <a:rPr sz="1100" spc="290" dirty="0">
                <a:latin typeface="Times New Roman"/>
                <a:cs typeface="Times New Roman"/>
              </a:rPr>
              <a:t> </a:t>
            </a:r>
            <a:r>
              <a:rPr sz="1100" spc="130" dirty="0">
                <a:latin typeface="Times New Roman"/>
                <a:cs typeface="Times New Roman"/>
              </a:rPr>
              <a:t>1st</a:t>
            </a:r>
            <a:r>
              <a:rPr sz="1100" spc="295" dirty="0">
                <a:latin typeface="Times New Roman"/>
                <a:cs typeface="Times New Roman"/>
              </a:rPr>
              <a:t> </a:t>
            </a:r>
            <a:r>
              <a:rPr sz="1100" spc="20" dirty="0">
                <a:latin typeface="Times New Roman"/>
                <a:cs typeface="Times New Roman"/>
              </a:rPr>
              <a:t>Qu.	</a:t>
            </a:r>
            <a:r>
              <a:rPr sz="1100" spc="-5" dirty="0">
                <a:latin typeface="Times New Roman"/>
                <a:cs typeface="Times New Roman"/>
              </a:rPr>
              <a:t>Median		</a:t>
            </a:r>
            <a:r>
              <a:rPr sz="1100" spc="-70" dirty="0">
                <a:latin typeface="Times New Roman"/>
                <a:cs typeface="Times New Roman"/>
              </a:rPr>
              <a:t>Mean </a:t>
            </a:r>
            <a:r>
              <a:rPr sz="1100" spc="70" dirty="0">
                <a:latin typeface="Times New Roman"/>
                <a:cs typeface="Times New Roman"/>
              </a:rPr>
              <a:t>3rd </a:t>
            </a:r>
            <a:r>
              <a:rPr sz="1100" spc="15" dirty="0">
                <a:latin typeface="Times New Roman"/>
                <a:cs typeface="Times New Roman"/>
              </a:rPr>
              <a:t>Qu.  </a:t>
            </a:r>
            <a:r>
              <a:rPr sz="1100" spc="5" dirty="0">
                <a:latin typeface="Times New Roman"/>
                <a:cs typeface="Times New Roman"/>
              </a:rPr>
              <a:t>#</a:t>
            </a:r>
            <a:r>
              <a:rPr sz="1100" spc="10" dirty="0">
                <a:latin typeface="Times New Roman"/>
                <a:cs typeface="Times New Roman"/>
              </a:rPr>
              <a:t>#</a:t>
            </a:r>
            <a:r>
              <a:rPr sz="1100" dirty="0">
                <a:latin typeface="Times New Roman"/>
                <a:cs typeface="Times New Roman"/>
              </a:rPr>
              <a:t>	</a:t>
            </a:r>
            <a:r>
              <a:rPr sz="1100" spc="5" dirty="0">
                <a:latin typeface="Times New Roman"/>
                <a:cs typeface="Times New Roman"/>
              </a:rPr>
              <a:t>16</a:t>
            </a:r>
            <a:r>
              <a:rPr sz="1100" spc="10" dirty="0">
                <a:latin typeface="Times New Roman"/>
                <a:cs typeface="Times New Roman"/>
              </a:rPr>
              <a:t>2</a:t>
            </a:r>
            <a:r>
              <a:rPr sz="1100" spc="95" dirty="0">
                <a:latin typeface="Times New Roman"/>
                <a:cs typeface="Times New Roman"/>
              </a:rPr>
              <a:t>.</a:t>
            </a:r>
            <a:r>
              <a:rPr sz="1100" spc="200" dirty="0">
                <a:latin typeface="Times New Roman"/>
                <a:cs typeface="Times New Roman"/>
              </a:rPr>
              <a:t>0</a:t>
            </a:r>
            <a:r>
              <a:rPr sz="1100" dirty="0">
                <a:latin typeface="Times New Roman"/>
                <a:cs typeface="Times New Roman"/>
              </a:rPr>
              <a:t>	</a:t>
            </a:r>
            <a:r>
              <a:rPr sz="1100" spc="60" dirty="0">
                <a:latin typeface="Times New Roman"/>
                <a:cs typeface="Times New Roman"/>
              </a:rPr>
              <a:t>167.</a:t>
            </a:r>
            <a:r>
              <a:rPr sz="1100" spc="75" dirty="0">
                <a:latin typeface="Times New Roman"/>
                <a:cs typeface="Times New Roman"/>
              </a:rPr>
              <a:t>2</a:t>
            </a:r>
            <a:r>
              <a:rPr sz="1100" dirty="0">
                <a:latin typeface="Times New Roman"/>
                <a:cs typeface="Times New Roman"/>
              </a:rPr>
              <a:t>		</a:t>
            </a:r>
            <a:r>
              <a:rPr sz="1100" spc="60" dirty="0">
                <a:latin typeface="Times New Roman"/>
                <a:cs typeface="Times New Roman"/>
              </a:rPr>
              <a:t>174.</a:t>
            </a:r>
            <a:r>
              <a:rPr sz="1100" spc="75" dirty="0">
                <a:latin typeface="Times New Roman"/>
                <a:cs typeface="Times New Roman"/>
              </a:rPr>
              <a:t>0</a:t>
            </a:r>
            <a:r>
              <a:rPr sz="1100" dirty="0">
                <a:latin typeface="Times New Roman"/>
                <a:cs typeface="Times New Roman"/>
              </a:rPr>
              <a:t>	</a:t>
            </a:r>
            <a:r>
              <a:rPr sz="1100" spc="60" dirty="0">
                <a:latin typeface="Times New Roman"/>
                <a:cs typeface="Times New Roman"/>
              </a:rPr>
              <a:t>181.</a:t>
            </a:r>
            <a:r>
              <a:rPr sz="1100" spc="75" dirty="0">
                <a:latin typeface="Times New Roman"/>
                <a:cs typeface="Times New Roman"/>
              </a:rPr>
              <a:t>0</a:t>
            </a:r>
            <a:r>
              <a:rPr sz="1100" dirty="0">
                <a:latin typeface="Times New Roman"/>
                <a:cs typeface="Times New Roman"/>
              </a:rPr>
              <a:t>	</a:t>
            </a:r>
            <a:r>
              <a:rPr sz="1100" spc="60" dirty="0">
                <a:latin typeface="Times New Roman"/>
                <a:cs typeface="Times New Roman"/>
              </a:rPr>
              <a:t>189.0</a:t>
            </a:r>
            <a:endParaRPr sz="1100">
              <a:latin typeface="Times New Roman"/>
              <a:cs typeface="Times New Roman"/>
            </a:endParaRPr>
          </a:p>
        </p:txBody>
      </p:sp>
      <p:sp>
        <p:nvSpPr>
          <p:cNvPr id="8" name="object 8"/>
          <p:cNvSpPr txBox="1"/>
          <p:nvPr/>
        </p:nvSpPr>
        <p:spPr>
          <a:xfrm>
            <a:off x="3569019" y="1979420"/>
            <a:ext cx="383540" cy="363855"/>
          </a:xfrm>
          <a:prstGeom prst="rect">
            <a:avLst/>
          </a:prstGeom>
        </p:spPr>
        <p:txBody>
          <a:bodyPr vert="horz" wrap="square" lIns="0" tIns="6985" rIns="0" bIns="0" rtlCol="0">
            <a:spAutoFit/>
          </a:bodyPr>
          <a:lstStyle/>
          <a:p>
            <a:pPr marL="12700" marR="5080" indent="71120">
              <a:lnSpc>
                <a:spcPct val="102600"/>
              </a:lnSpc>
              <a:spcBef>
                <a:spcPts val="55"/>
              </a:spcBef>
            </a:pPr>
            <a:r>
              <a:rPr sz="1100" spc="-15" dirty="0">
                <a:latin typeface="Times New Roman"/>
                <a:cs typeface="Times New Roman"/>
              </a:rPr>
              <a:t>Max.  </a:t>
            </a:r>
            <a:r>
              <a:rPr sz="1100" spc="60" dirty="0">
                <a:latin typeface="Times New Roman"/>
                <a:cs typeface="Times New Roman"/>
              </a:rPr>
              <a:t>225.0</a:t>
            </a:r>
            <a:endParaRPr sz="1100">
              <a:latin typeface="Times New Roman"/>
              <a:cs typeface="Times New Roman"/>
            </a:endParaRPr>
          </a:p>
        </p:txBody>
      </p:sp>
      <p:sp>
        <p:nvSpPr>
          <p:cNvPr id="9" name="object 9"/>
          <p:cNvSpPr txBox="1"/>
          <p:nvPr/>
        </p:nvSpPr>
        <p:spPr>
          <a:xfrm>
            <a:off x="322046" y="2515501"/>
            <a:ext cx="3964304" cy="203200"/>
          </a:xfrm>
          <a:prstGeom prst="rect">
            <a:avLst/>
          </a:prstGeom>
          <a:solidFill>
            <a:srgbClr val="F8F8F8"/>
          </a:solidFill>
        </p:spPr>
        <p:txBody>
          <a:bodyPr vert="horz" wrap="square" lIns="0" tIns="0" rIns="0" bIns="0" rtlCol="0">
            <a:spAutoFit/>
          </a:bodyPr>
          <a:lstStyle/>
          <a:p>
            <a:pPr marL="37465">
              <a:lnSpc>
                <a:spcPts val="1275"/>
              </a:lnSpc>
              <a:tabLst>
                <a:tab pos="1899285" algn="l"/>
              </a:tabLst>
            </a:pPr>
            <a:r>
              <a:rPr sz="1100" spc="70" dirty="0">
                <a:solidFill>
                  <a:srgbClr val="214987"/>
                </a:solidFill>
                <a:latin typeface="Times New Roman"/>
                <a:cs typeface="Times New Roman"/>
              </a:rPr>
              <a:t>IQR</a:t>
            </a:r>
            <a:r>
              <a:rPr sz="1100" spc="70" dirty="0">
                <a:latin typeface="Times New Roman"/>
                <a:cs typeface="Times New Roman"/>
              </a:rPr>
              <a:t>(height)	</a:t>
            </a:r>
            <a:r>
              <a:rPr sz="1100" i="1" spc="-105" dirty="0">
                <a:solidFill>
                  <a:srgbClr val="8E5902"/>
                </a:solidFill>
                <a:latin typeface="Book Antiqua"/>
                <a:cs typeface="Book Antiqua"/>
              </a:rPr>
              <a:t># </a:t>
            </a:r>
            <a:r>
              <a:rPr sz="1100" i="1" spc="-40" dirty="0">
                <a:solidFill>
                  <a:srgbClr val="8E5902"/>
                </a:solidFill>
                <a:latin typeface="Book Antiqua"/>
                <a:cs typeface="Book Antiqua"/>
              </a:rPr>
              <a:t>межквартильный</a:t>
            </a:r>
            <a:r>
              <a:rPr sz="1100" i="1" spc="85" dirty="0">
                <a:solidFill>
                  <a:srgbClr val="8E5902"/>
                </a:solidFill>
                <a:latin typeface="Book Antiqua"/>
                <a:cs typeface="Book Antiqua"/>
              </a:rPr>
              <a:t> </a:t>
            </a:r>
            <a:r>
              <a:rPr sz="1100" i="1" spc="15" dirty="0">
                <a:solidFill>
                  <a:srgbClr val="8E5902"/>
                </a:solidFill>
                <a:latin typeface="Book Antiqua"/>
                <a:cs typeface="Book Antiqua"/>
              </a:rPr>
              <a:t>размах</a:t>
            </a:r>
            <a:endParaRPr sz="1100">
              <a:latin typeface="Book Antiqua"/>
              <a:cs typeface="Book Antiqua"/>
            </a:endParaRPr>
          </a:p>
        </p:txBody>
      </p:sp>
    </p:spTree>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782" y="838210"/>
            <a:ext cx="2701925" cy="232756"/>
          </a:xfrm>
          <a:prstGeom prst="rect">
            <a:avLst/>
          </a:prstGeom>
        </p:spPr>
        <p:txBody>
          <a:bodyPr vert="horz" wrap="square" lIns="0" tIns="17145" rIns="0" bIns="0" rtlCol="0">
            <a:spAutoFit/>
          </a:bodyPr>
          <a:lstStyle/>
          <a:p>
            <a:pPr algn="ctr">
              <a:lnSpc>
                <a:spcPct val="100000"/>
              </a:lnSpc>
              <a:spcBef>
                <a:spcPts val="135"/>
              </a:spcBef>
            </a:pPr>
            <a:r>
              <a:rPr sz="1400" spc="-10" dirty="0">
                <a:solidFill>
                  <a:srgbClr val="3333B2"/>
                </a:solidFill>
                <a:latin typeface="Calibri"/>
                <a:cs typeface="Calibri"/>
              </a:rPr>
              <a:t>Разведочная </a:t>
            </a:r>
            <a:r>
              <a:rPr sz="1400" spc="15" dirty="0">
                <a:solidFill>
                  <a:srgbClr val="3333B2"/>
                </a:solidFill>
                <a:latin typeface="Calibri"/>
                <a:cs typeface="Calibri"/>
              </a:rPr>
              <a:t>статистика.</a:t>
            </a:r>
            <a:r>
              <a:rPr sz="1400" spc="130" dirty="0">
                <a:solidFill>
                  <a:srgbClr val="3333B2"/>
                </a:solidFill>
                <a:latin typeface="Calibri"/>
                <a:cs typeface="Calibri"/>
              </a:rPr>
              <a:t> </a:t>
            </a:r>
            <a:r>
              <a:rPr lang="ru-RU" sz="1400" spc="-20" dirty="0">
                <a:solidFill>
                  <a:srgbClr val="3333B2"/>
                </a:solidFill>
                <a:latin typeface="Calibri"/>
                <a:cs typeface="Calibri"/>
              </a:rPr>
              <a:t>Примеры</a:t>
            </a:r>
            <a:endParaRPr lang="ru-RU" sz="1400" dirty="0">
              <a:latin typeface="Calibri"/>
              <a:cs typeface="Calibri"/>
            </a:endParaRPr>
          </a:p>
        </p:txBody>
      </p:sp>
      <p:sp>
        <p:nvSpPr>
          <p:cNvPr id="4" name="object 2">
            <a:extLst>
              <a:ext uri="{FF2B5EF4-FFF2-40B4-BE49-F238E27FC236}">
                <a16:creationId xmlns:a16="http://schemas.microsoft.com/office/drawing/2014/main" id="{6611A88B-D8A0-4867-9DB0-C96E74305883}"/>
              </a:ext>
            </a:extLst>
          </p:cNvPr>
          <p:cNvSpPr txBox="1"/>
          <p:nvPr/>
        </p:nvSpPr>
        <p:spPr>
          <a:xfrm>
            <a:off x="1089672" y="1425575"/>
            <a:ext cx="2566035" cy="244475"/>
          </a:xfrm>
          <a:prstGeom prst="rect">
            <a:avLst/>
          </a:prstGeom>
        </p:spPr>
        <p:txBody>
          <a:bodyPr vert="horz" wrap="square" lIns="0" tIns="17145" rIns="0" bIns="0" rtlCol="0">
            <a:spAutoFit/>
          </a:bodyPr>
          <a:lstStyle/>
          <a:p>
            <a:pPr marL="12700">
              <a:lnSpc>
                <a:spcPct val="100000"/>
              </a:lnSpc>
              <a:spcBef>
                <a:spcPts val="135"/>
              </a:spcBef>
            </a:pPr>
            <a:r>
              <a:rPr sz="1400" spc="-40" dirty="0">
                <a:solidFill>
                  <a:srgbClr val="3333B2"/>
                </a:solidFill>
                <a:latin typeface="Calibri"/>
                <a:cs typeface="Calibri"/>
                <a:hlinkClick r:id="rId2" action="ppaction://hlinksldjump"/>
              </a:rPr>
              <a:t>Города </a:t>
            </a:r>
            <a:r>
              <a:rPr sz="1400" spc="5" dirty="0">
                <a:solidFill>
                  <a:srgbClr val="3333B2"/>
                </a:solidFill>
                <a:latin typeface="Calibri"/>
                <a:cs typeface="Calibri"/>
                <a:hlinkClick r:id="rId2" action="ppaction://hlinksldjump"/>
              </a:rPr>
              <a:t>России </a:t>
            </a:r>
            <a:r>
              <a:rPr sz="1400" spc="-25" dirty="0">
                <a:solidFill>
                  <a:srgbClr val="3333B2"/>
                </a:solidFill>
                <a:latin typeface="Calibri"/>
                <a:cs typeface="Calibri"/>
                <a:hlinkClick r:id="rId2" action="ppaction://hlinksldjump"/>
              </a:rPr>
              <a:t>(перепись </a:t>
            </a:r>
            <a:r>
              <a:rPr sz="1400" spc="-30" dirty="0">
                <a:solidFill>
                  <a:srgbClr val="3333B2"/>
                </a:solidFill>
                <a:latin typeface="Calibri"/>
                <a:cs typeface="Calibri"/>
                <a:hlinkClick r:id="rId2" action="ppaction://hlinksldjump"/>
              </a:rPr>
              <a:t>1959</a:t>
            </a:r>
            <a:r>
              <a:rPr sz="1400" spc="10" dirty="0">
                <a:solidFill>
                  <a:srgbClr val="3333B2"/>
                </a:solidFill>
                <a:latin typeface="Calibri"/>
                <a:cs typeface="Calibri"/>
                <a:hlinkClick r:id="rId2" action="ppaction://hlinksldjump"/>
              </a:rPr>
              <a:t> </a:t>
            </a:r>
            <a:r>
              <a:rPr sz="1400" spc="25" dirty="0">
                <a:solidFill>
                  <a:srgbClr val="3333B2"/>
                </a:solidFill>
                <a:latin typeface="Calibri"/>
                <a:cs typeface="Calibri"/>
                <a:hlinkClick r:id="rId2" action="ppaction://hlinksldjump"/>
              </a:rPr>
              <a:t>г.)</a:t>
            </a:r>
            <a:endParaRPr sz="1400" dirty="0">
              <a:latin typeface="Calibri"/>
              <a:cs typeface="Calibri"/>
            </a:endParaRPr>
          </a:p>
        </p:txBody>
      </p:sp>
    </p:spTree>
  </p:cSld>
  <p:clrMapOvr>
    <a:masterClrMapping/>
  </p:clrMapOvr>
  <p:transition>
    <p:cut/>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3</a:t>
            </a:r>
            <a:endParaRPr sz="1100">
              <a:latin typeface="Calibri"/>
              <a:cs typeface="Calibri"/>
            </a:endParaRPr>
          </a:p>
        </p:txBody>
      </p:sp>
      <p:sp>
        <p:nvSpPr>
          <p:cNvPr id="2" name="object 2"/>
          <p:cNvSpPr txBox="1">
            <a:spLocks noGrp="1"/>
          </p:cNvSpPr>
          <p:nvPr>
            <p:ph type="title"/>
          </p:nvPr>
        </p:nvSpPr>
        <p:spPr>
          <a:xfrm>
            <a:off x="95300" y="74546"/>
            <a:ext cx="1306195" cy="244475"/>
          </a:xfrm>
          <a:prstGeom prst="rect">
            <a:avLst/>
          </a:prstGeom>
        </p:spPr>
        <p:txBody>
          <a:bodyPr vert="horz" wrap="square" lIns="0" tIns="17145" rIns="0" bIns="0" rtlCol="0">
            <a:spAutoFit/>
          </a:bodyPr>
          <a:lstStyle/>
          <a:p>
            <a:pPr marL="12700">
              <a:lnSpc>
                <a:spcPct val="100000"/>
              </a:lnSpc>
              <a:spcBef>
                <a:spcPts val="135"/>
              </a:spcBef>
            </a:pPr>
            <a:r>
              <a:rPr spc="20" dirty="0"/>
              <a:t>Загрузка</a:t>
            </a:r>
            <a:r>
              <a:rPr spc="75" dirty="0"/>
              <a:t> </a:t>
            </a:r>
            <a:r>
              <a:rPr spc="-25" dirty="0"/>
              <a:t>данных</a:t>
            </a:r>
          </a:p>
        </p:txBody>
      </p:sp>
      <p:sp>
        <p:nvSpPr>
          <p:cNvPr id="3" name="object 3"/>
          <p:cNvSpPr txBox="1"/>
          <p:nvPr/>
        </p:nvSpPr>
        <p:spPr>
          <a:xfrm>
            <a:off x="342760" y="419924"/>
            <a:ext cx="3945254" cy="1796414"/>
          </a:xfrm>
          <a:prstGeom prst="rect">
            <a:avLst/>
          </a:prstGeom>
        </p:spPr>
        <p:txBody>
          <a:bodyPr vert="horz" wrap="square" lIns="0" tIns="6985" rIns="0" bIns="0" rtlCol="0">
            <a:spAutoFit/>
          </a:bodyPr>
          <a:lstStyle/>
          <a:p>
            <a:pPr marL="17145" marR="32384" indent="-5080" algn="just">
              <a:lnSpc>
                <a:spcPct val="102600"/>
              </a:lnSpc>
              <a:spcBef>
                <a:spcPts val="55"/>
              </a:spcBef>
            </a:pPr>
            <a:r>
              <a:rPr sz="1100" spc="-15" dirty="0">
                <a:latin typeface="Calibri"/>
                <a:cs typeface="Calibri"/>
              </a:rPr>
              <a:t>Анализируем </a:t>
            </a:r>
            <a:r>
              <a:rPr sz="1100" spc="-35" dirty="0">
                <a:latin typeface="Calibri"/>
                <a:cs typeface="Calibri"/>
              </a:rPr>
              <a:t>население </a:t>
            </a:r>
            <a:r>
              <a:rPr sz="1100" spc="-25" dirty="0">
                <a:latin typeface="Calibri"/>
                <a:cs typeface="Calibri"/>
              </a:rPr>
              <a:t>городов </a:t>
            </a:r>
            <a:r>
              <a:rPr sz="1100" spc="5" dirty="0">
                <a:latin typeface="Calibri"/>
                <a:cs typeface="Calibri"/>
              </a:rPr>
              <a:t>России </a:t>
            </a:r>
            <a:r>
              <a:rPr sz="1100" spc="-10" dirty="0">
                <a:latin typeface="Calibri"/>
                <a:cs typeface="Calibri"/>
              </a:rPr>
              <a:t>в </a:t>
            </a:r>
            <a:r>
              <a:rPr sz="1100" spc="-20" dirty="0">
                <a:latin typeface="Calibri"/>
                <a:cs typeface="Calibri"/>
              </a:rPr>
              <a:t>1959 </a:t>
            </a:r>
            <a:r>
              <a:rPr sz="1100" spc="-25" dirty="0">
                <a:latin typeface="Calibri"/>
                <a:cs typeface="Calibri"/>
              </a:rPr>
              <a:t>году. </a:t>
            </a:r>
            <a:r>
              <a:rPr sz="1100" spc="120" dirty="0">
                <a:latin typeface="Calibri"/>
                <a:cs typeface="Calibri"/>
              </a:rPr>
              <a:t>В </a:t>
            </a:r>
            <a:r>
              <a:rPr sz="1100" spc="-15" dirty="0">
                <a:latin typeface="Calibri"/>
                <a:cs typeface="Calibri"/>
              </a:rPr>
              <a:t>выборку  </a:t>
            </a:r>
            <a:r>
              <a:rPr sz="1100" spc="-30" dirty="0">
                <a:latin typeface="Calibri"/>
                <a:cs typeface="Calibri"/>
              </a:rPr>
              <a:t>попали </a:t>
            </a:r>
            <a:r>
              <a:rPr sz="1100" spc="-45" dirty="0">
                <a:latin typeface="Calibri"/>
                <a:cs typeface="Calibri"/>
              </a:rPr>
              <a:t>населенные </a:t>
            </a:r>
            <a:r>
              <a:rPr sz="1100" spc="-5" dirty="0">
                <a:latin typeface="Calibri"/>
                <a:cs typeface="Calibri"/>
              </a:rPr>
              <a:t>пункты, </a:t>
            </a:r>
            <a:r>
              <a:rPr sz="1100" spc="-30" dirty="0">
                <a:latin typeface="Calibri"/>
                <a:cs typeface="Calibri"/>
              </a:rPr>
              <a:t>которые </a:t>
            </a:r>
            <a:r>
              <a:rPr sz="1100" spc="5" dirty="0">
                <a:latin typeface="Calibri"/>
                <a:cs typeface="Calibri"/>
              </a:rPr>
              <a:t>считаются </a:t>
            </a:r>
            <a:r>
              <a:rPr sz="1100" spc="-30" dirty="0">
                <a:latin typeface="Calibri"/>
                <a:cs typeface="Calibri"/>
              </a:rPr>
              <a:t>городами </a:t>
            </a:r>
            <a:r>
              <a:rPr sz="1100" spc="-10" dirty="0">
                <a:latin typeface="Calibri"/>
                <a:cs typeface="Calibri"/>
              </a:rPr>
              <a:t>России  </a:t>
            </a:r>
            <a:r>
              <a:rPr sz="1100" spc="-20" dirty="0">
                <a:latin typeface="Calibri"/>
                <a:cs typeface="Calibri"/>
              </a:rPr>
              <a:t>в </a:t>
            </a:r>
            <a:r>
              <a:rPr sz="1100" spc="-25" dirty="0">
                <a:latin typeface="Calibri"/>
                <a:cs typeface="Calibri"/>
              </a:rPr>
              <a:t>настоящее </a:t>
            </a:r>
            <a:r>
              <a:rPr sz="1100" spc="-20" dirty="0">
                <a:latin typeface="Calibri"/>
                <a:cs typeface="Calibri"/>
              </a:rPr>
              <a:t>время, </a:t>
            </a:r>
            <a:r>
              <a:rPr sz="1100" spc="-35" dirty="0">
                <a:latin typeface="Calibri"/>
                <a:cs typeface="Calibri"/>
              </a:rPr>
              <a:t>даже </a:t>
            </a:r>
            <a:r>
              <a:rPr sz="1100" spc="-30" dirty="0">
                <a:latin typeface="Calibri"/>
                <a:cs typeface="Calibri"/>
              </a:rPr>
              <a:t>если </a:t>
            </a:r>
            <a:r>
              <a:rPr sz="1100" spc="-20" dirty="0">
                <a:latin typeface="Calibri"/>
                <a:cs typeface="Calibri"/>
              </a:rPr>
              <a:t>в </a:t>
            </a:r>
            <a:r>
              <a:rPr sz="1100" spc="-30" dirty="0">
                <a:latin typeface="Calibri"/>
                <a:cs typeface="Calibri"/>
              </a:rPr>
              <a:t>1959 </a:t>
            </a:r>
            <a:r>
              <a:rPr sz="1100" spc="-20" dirty="0">
                <a:latin typeface="Calibri"/>
                <a:cs typeface="Calibri"/>
              </a:rPr>
              <a:t>году </a:t>
            </a:r>
            <a:r>
              <a:rPr sz="1100" spc="-45" dirty="0">
                <a:latin typeface="Calibri"/>
                <a:cs typeface="Calibri"/>
              </a:rPr>
              <a:t>они </a:t>
            </a:r>
            <a:r>
              <a:rPr sz="1100" spc="-55" dirty="0">
                <a:latin typeface="Calibri"/>
                <a:cs typeface="Calibri"/>
              </a:rPr>
              <a:t>еще </a:t>
            </a:r>
            <a:r>
              <a:rPr sz="1100" spc="-60" dirty="0">
                <a:latin typeface="Calibri"/>
                <a:cs typeface="Calibri"/>
              </a:rPr>
              <a:t>не </a:t>
            </a:r>
            <a:r>
              <a:rPr sz="1100" dirty="0">
                <a:latin typeface="Calibri"/>
                <a:cs typeface="Calibri"/>
              </a:rPr>
              <a:t>считались  </a:t>
            </a:r>
            <a:r>
              <a:rPr sz="1100" spc="-15" dirty="0">
                <a:latin typeface="Calibri"/>
                <a:cs typeface="Calibri"/>
              </a:rPr>
              <a:t>городами. </a:t>
            </a:r>
            <a:r>
              <a:rPr sz="1100" spc="-20" dirty="0">
                <a:latin typeface="Calibri"/>
                <a:cs typeface="Calibri"/>
              </a:rPr>
              <a:t>Население </a:t>
            </a:r>
            <a:r>
              <a:rPr sz="1100" spc="-25" dirty="0">
                <a:latin typeface="Calibri"/>
                <a:cs typeface="Calibri"/>
              </a:rPr>
              <a:t>задано </a:t>
            </a:r>
            <a:r>
              <a:rPr sz="1100" spc="-10" dirty="0">
                <a:latin typeface="Calibri"/>
                <a:cs typeface="Calibri"/>
              </a:rPr>
              <a:t>в </a:t>
            </a:r>
            <a:r>
              <a:rPr sz="1100" spc="20" dirty="0">
                <a:latin typeface="Calibri"/>
                <a:cs typeface="Calibri"/>
              </a:rPr>
              <a:t>тысячах</a:t>
            </a:r>
            <a:r>
              <a:rPr sz="1100" spc="50" dirty="0">
                <a:latin typeface="Calibri"/>
                <a:cs typeface="Calibri"/>
              </a:rPr>
              <a:t> </a:t>
            </a:r>
            <a:r>
              <a:rPr sz="1100" spc="-10" dirty="0">
                <a:latin typeface="Calibri"/>
                <a:cs typeface="Calibri"/>
              </a:rPr>
              <a:t>человек.</a:t>
            </a:r>
            <a:endParaRPr sz="1100">
              <a:latin typeface="Calibri"/>
              <a:cs typeface="Calibri"/>
            </a:endParaRPr>
          </a:p>
          <a:p>
            <a:pPr marL="17145" marR="31750">
              <a:lnSpc>
                <a:spcPct val="102600"/>
              </a:lnSpc>
              <a:spcBef>
                <a:spcPts val="600"/>
              </a:spcBef>
            </a:pPr>
            <a:r>
              <a:rPr sz="1100" spc="10" dirty="0">
                <a:latin typeface="Calibri"/>
                <a:cs typeface="Calibri"/>
              </a:rPr>
              <a:t>Нам </a:t>
            </a:r>
            <a:r>
              <a:rPr sz="1100" spc="-20" dirty="0">
                <a:latin typeface="Calibri"/>
                <a:cs typeface="Calibri"/>
              </a:rPr>
              <a:t>нужно </a:t>
            </a:r>
            <a:r>
              <a:rPr sz="1100" spc="5" dirty="0">
                <a:latin typeface="Calibri"/>
                <a:cs typeface="Calibri"/>
              </a:rPr>
              <a:t>узнать </a:t>
            </a:r>
            <a:r>
              <a:rPr sz="1100" dirty="0">
                <a:latin typeface="Calibri"/>
                <a:cs typeface="Calibri"/>
              </a:rPr>
              <a:t>численность </a:t>
            </a:r>
            <a:r>
              <a:rPr sz="1100" spc="-20" dirty="0">
                <a:latin typeface="Calibri"/>
                <a:cs typeface="Calibri"/>
              </a:rPr>
              <a:t>населения, </a:t>
            </a:r>
            <a:r>
              <a:rPr sz="1100" spc="-15" dirty="0">
                <a:latin typeface="Calibri"/>
                <a:cs typeface="Calibri"/>
              </a:rPr>
              <a:t>проживающего </a:t>
            </a:r>
            <a:r>
              <a:rPr sz="1100" spc="-10" dirty="0">
                <a:latin typeface="Calibri"/>
                <a:cs typeface="Calibri"/>
              </a:rPr>
              <a:t>в  </a:t>
            </a:r>
            <a:r>
              <a:rPr sz="1100" spc="-15" dirty="0">
                <a:latin typeface="Calibri"/>
                <a:cs typeface="Calibri"/>
              </a:rPr>
              <a:t>типичном </a:t>
            </a:r>
            <a:r>
              <a:rPr sz="1100" spc="-40" dirty="0">
                <a:latin typeface="Calibri"/>
                <a:cs typeface="Calibri"/>
              </a:rPr>
              <a:t>городе </a:t>
            </a:r>
            <a:r>
              <a:rPr sz="1100" spc="-30" dirty="0">
                <a:latin typeface="Calibri"/>
                <a:cs typeface="Calibri"/>
              </a:rPr>
              <a:t>и </a:t>
            </a:r>
            <a:r>
              <a:rPr sz="1100" spc="-25" dirty="0">
                <a:latin typeface="Calibri"/>
                <a:cs typeface="Calibri"/>
              </a:rPr>
              <a:t>попутно определить, </a:t>
            </a:r>
            <a:r>
              <a:rPr sz="1100" spc="20" dirty="0">
                <a:latin typeface="Calibri"/>
                <a:cs typeface="Calibri"/>
              </a:rPr>
              <a:t>что </a:t>
            </a:r>
            <a:r>
              <a:rPr sz="1100" spc="-40" dirty="0">
                <a:latin typeface="Calibri"/>
                <a:cs typeface="Calibri"/>
              </a:rPr>
              <a:t>же </a:t>
            </a:r>
            <a:r>
              <a:rPr sz="1100" spc="-25" dirty="0">
                <a:latin typeface="Calibri"/>
                <a:cs typeface="Calibri"/>
              </a:rPr>
              <a:t>такое </a:t>
            </a:r>
            <a:r>
              <a:rPr sz="1100" spc="-15" dirty="0">
                <a:latin typeface="Calibri"/>
                <a:cs typeface="Calibri"/>
              </a:rPr>
              <a:t>“типичный  </a:t>
            </a:r>
            <a:r>
              <a:rPr sz="1100" spc="-30" dirty="0">
                <a:latin typeface="Calibri"/>
                <a:cs typeface="Calibri"/>
              </a:rPr>
              <a:t>город”.</a:t>
            </a:r>
            <a:endParaRPr sz="1100">
              <a:latin typeface="Calibri"/>
              <a:cs typeface="Calibri"/>
            </a:endParaRPr>
          </a:p>
          <a:p>
            <a:pPr marL="17145">
              <a:lnSpc>
                <a:spcPct val="100000"/>
              </a:lnSpc>
              <a:spcBef>
                <a:spcPts val="630"/>
              </a:spcBef>
            </a:pPr>
            <a:r>
              <a:rPr sz="1100" spc="-10" dirty="0">
                <a:latin typeface="Calibri"/>
                <a:cs typeface="Calibri"/>
              </a:rPr>
              <a:t>Данные </a:t>
            </a:r>
            <a:r>
              <a:rPr sz="1100" spc="-5" dirty="0">
                <a:latin typeface="Calibri"/>
                <a:cs typeface="Calibri"/>
              </a:rPr>
              <a:t>находятся </a:t>
            </a:r>
            <a:r>
              <a:rPr sz="1100" spc="-10" dirty="0">
                <a:latin typeface="Calibri"/>
                <a:cs typeface="Calibri"/>
              </a:rPr>
              <a:t>в </a:t>
            </a:r>
            <a:r>
              <a:rPr sz="1100" spc="10" dirty="0">
                <a:latin typeface="Calibri"/>
                <a:cs typeface="Calibri"/>
              </a:rPr>
              <a:t>файле</a:t>
            </a:r>
            <a:r>
              <a:rPr sz="1100" spc="195" dirty="0">
                <a:latin typeface="Calibri"/>
                <a:cs typeface="Calibri"/>
              </a:rPr>
              <a:t> </a:t>
            </a:r>
            <a:r>
              <a:rPr sz="1100" spc="10" dirty="0">
                <a:latin typeface="Calibri"/>
                <a:cs typeface="Calibri"/>
              </a:rPr>
              <a:t>town_1959.csv</a:t>
            </a:r>
            <a:endParaRPr sz="1100">
              <a:latin typeface="Calibri"/>
              <a:cs typeface="Calibri"/>
            </a:endParaRPr>
          </a:p>
          <a:p>
            <a:pPr marL="17145">
              <a:lnSpc>
                <a:spcPct val="100000"/>
              </a:lnSpc>
              <a:spcBef>
                <a:spcPts val="635"/>
              </a:spcBef>
            </a:pPr>
            <a:r>
              <a:rPr sz="1100" spc="-15" dirty="0">
                <a:latin typeface="Calibri"/>
                <a:cs typeface="Calibri"/>
              </a:rPr>
              <a:t>Задаем</a:t>
            </a:r>
            <a:r>
              <a:rPr sz="1100" spc="100" dirty="0">
                <a:latin typeface="Calibri"/>
                <a:cs typeface="Calibri"/>
              </a:rPr>
              <a:t> </a:t>
            </a:r>
            <a:r>
              <a:rPr sz="1100" spc="-25" dirty="0">
                <a:latin typeface="Calibri"/>
                <a:cs typeface="Calibri"/>
              </a:rPr>
              <a:t>рабочую</a:t>
            </a:r>
            <a:r>
              <a:rPr sz="1100" spc="100" dirty="0">
                <a:latin typeface="Calibri"/>
                <a:cs typeface="Calibri"/>
              </a:rPr>
              <a:t> </a:t>
            </a:r>
            <a:r>
              <a:rPr sz="1100" spc="-20" dirty="0">
                <a:latin typeface="Calibri"/>
                <a:cs typeface="Calibri"/>
              </a:rPr>
              <a:t>папку</a:t>
            </a:r>
            <a:r>
              <a:rPr sz="1100" spc="105" dirty="0">
                <a:latin typeface="Calibri"/>
                <a:cs typeface="Calibri"/>
              </a:rPr>
              <a:t> </a:t>
            </a:r>
            <a:r>
              <a:rPr sz="1100" spc="-30" dirty="0">
                <a:latin typeface="Calibri"/>
                <a:cs typeface="Calibri"/>
              </a:rPr>
              <a:t>и</a:t>
            </a:r>
            <a:r>
              <a:rPr sz="1100" spc="100" dirty="0">
                <a:latin typeface="Calibri"/>
                <a:cs typeface="Calibri"/>
              </a:rPr>
              <a:t> </a:t>
            </a:r>
            <a:r>
              <a:rPr sz="1100" spc="-35" dirty="0">
                <a:latin typeface="Calibri"/>
                <a:cs typeface="Calibri"/>
              </a:rPr>
              <a:t>начинаем</a:t>
            </a:r>
            <a:r>
              <a:rPr sz="1100" spc="105" dirty="0">
                <a:latin typeface="Calibri"/>
                <a:cs typeface="Calibri"/>
              </a:rPr>
              <a:t> </a:t>
            </a:r>
            <a:r>
              <a:rPr sz="1100" spc="-20" dirty="0">
                <a:latin typeface="Calibri"/>
                <a:cs typeface="Calibri"/>
              </a:rPr>
              <a:t>анализ</a:t>
            </a:r>
            <a:r>
              <a:rPr sz="1100" spc="100" dirty="0">
                <a:latin typeface="Calibri"/>
                <a:cs typeface="Calibri"/>
              </a:rPr>
              <a:t> </a:t>
            </a:r>
            <a:r>
              <a:rPr sz="1100" spc="5" dirty="0">
                <a:latin typeface="Calibri"/>
                <a:cs typeface="Calibri"/>
              </a:rPr>
              <a:t>с</a:t>
            </a:r>
            <a:r>
              <a:rPr sz="1100" spc="100" dirty="0">
                <a:latin typeface="Calibri"/>
                <a:cs typeface="Calibri"/>
              </a:rPr>
              <a:t> </a:t>
            </a:r>
            <a:r>
              <a:rPr sz="1100" spc="-20" dirty="0">
                <a:latin typeface="Calibri"/>
                <a:cs typeface="Calibri"/>
              </a:rPr>
              <a:t>импорта</a:t>
            </a:r>
            <a:r>
              <a:rPr sz="1100" spc="105" dirty="0">
                <a:latin typeface="Calibri"/>
                <a:cs typeface="Calibri"/>
              </a:rPr>
              <a:t> </a:t>
            </a:r>
            <a:r>
              <a:rPr sz="1100" spc="-25" dirty="0">
                <a:latin typeface="Calibri"/>
                <a:cs typeface="Calibri"/>
              </a:rPr>
              <a:t>данных</a:t>
            </a:r>
            <a:r>
              <a:rPr sz="1100" spc="100" dirty="0">
                <a:latin typeface="Calibri"/>
                <a:cs typeface="Calibri"/>
              </a:rPr>
              <a:t> </a:t>
            </a:r>
            <a:r>
              <a:rPr sz="1100" spc="-20" dirty="0">
                <a:latin typeface="Calibri"/>
                <a:cs typeface="Calibri"/>
              </a:rPr>
              <a:t>в</a:t>
            </a:r>
            <a:r>
              <a:rPr sz="1100" spc="105" dirty="0">
                <a:latin typeface="Calibri"/>
                <a:cs typeface="Calibri"/>
              </a:rPr>
              <a:t> </a:t>
            </a:r>
            <a:r>
              <a:rPr sz="1100" spc="50" dirty="0">
                <a:latin typeface="Calibri"/>
                <a:cs typeface="Calibri"/>
              </a:rPr>
              <a:t>R.</a:t>
            </a:r>
            <a:endParaRPr sz="1100">
              <a:latin typeface="Calibri"/>
              <a:cs typeface="Calibri"/>
            </a:endParaRPr>
          </a:p>
        </p:txBody>
      </p:sp>
      <p:sp>
        <p:nvSpPr>
          <p:cNvPr id="4" name="object 4"/>
          <p:cNvSpPr txBox="1"/>
          <p:nvPr/>
        </p:nvSpPr>
        <p:spPr>
          <a:xfrm>
            <a:off x="322046" y="2385542"/>
            <a:ext cx="3964304" cy="338554"/>
          </a:xfrm>
          <a:prstGeom prst="rect">
            <a:avLst/>
          </a:prstGeom>
          <a:solidFill>
            <a:srgbClr val="F8F8F8"/>
          </a:solidFill>
        </p:spPr>
        <p:txBody>
          <a:bodyPr vert="horz" wrap="square" lIns="0" tIns="0" rIns="0" bIns="0" rtlCol="0">
            <a:spAutoFit/>
          </a:bodyPr>
          <a:lstStyle/>
          <a:p>
            <a:pPr marL="37465">
              <a:lnSpc>
                <a:spcPct val="100000"/>
              </a:lnSpc>
              <a:spcBef>
                <a:spcPts val="35"/>
              </a:spcBef>
            </a:pPr>
            <a:r>
              <a:rPr sz="1100" spc="40" dirty="0">
                <a:latin typeface="Times New Roman"/>
                <a:cs typeface="Times New Roman"/>
              </a:rPr>
              <a:t>town</a:t>
            </a:r>
            <a:r>
              <a:rPr sz="1100" spc="40" dirty="0">
                <a:solidFill>
                  <a:srgbClr val="0000CE"/>
                </a:solidFill>
                <a:latin typeface="Times New Roman"/>
                <a:cs typeface="Times New Roman"/>
              </a:rPr>
              <a:t>.1959 </a:t>
            </a:r>
            <a:r>
              <a:rPr sz="1100" spc="65" dirty="0">
                <a:latin typeface="Times New Roman"/>
                <a:cs typeface="Times New Roman"/>
              </a:rPr>
              <a:t>&lt;- </a:t>
            </a:r>
            <a:r>
              <a:rPr sz="1100" spc="95" dirty="0">
                <a:solidFill>
                  <a:srgbClr val="214987"/>
                </a:solidFill>
                <a:latin typeface="Times New Roman"/>
                <a:cs typeface="Times New Roman"/>
              </a:rPr>
              <a:t>read.table</a:t>
            </a:r>
            <a:r>
              <a:rPr sz="1100" spc="95" dirty="0">
                <a:latin typeface="Times New Roman"/>
                <a:cs typeface="Times New Roman"/>
              </a:rPr>
              <a:t>(</a:t>
            </a:r>
            <a:r>
              <a:rPr sz="1100" spc="95" dirty="0">
                <a:solidFill>
                  <a:srgbClr val="4F9905"/>
                </a:solidFill>
                <a:latin typeface="Times New Roman"/>
                <a:cs typeface="Times New Roman"/>
              </a:rPr>
              <a:t>"town_1959.csv"</a:t>
            </a:r>
            <a:r>
              <a:rPr sz="1100" spc="95" dirty="0">
                <a:latin typeface="Times New Roman"/>
                <a:cs typeface="Times New Roman"/>
              </a:rPr>
              <a:t>,</a:t>
            </a:r>
            <a:r>
              <a:rPr sz="1100" spc="75" dirty="0">
                <a:latin typeface="Times New Roman"/>
                <a:cs typeface="Times New Roman"/>
              </a:rPr>
              <a:t> </a:t>
            </a:r>
            <a:r>
              <a:rPr sz="1100" spc="55" dirty="0">
                <a:solidFill>
                  <a:srgbClr val="214987"/>
                </a:solidFill>
                <a:latin typeface="Times New Roman"/>
                <a:cs typeface="Times New Roman"/>
              </a:rPr>
              <a:t>header=</a:t>
            </a:r>
            <a:r>
              <a:rPr sz="1100" spc="55" dirty="0">
                <a:latin typeface="Times New Roman"/>
                <a:cs typeface="Times New Roman"/>
              </a:rPr>
              <a:t>T,</a:t>
            </a:r>
            <a:endParaRPr sz="1100" dirty="0">
              <a:latin typeface="Times New Roman"/>
              <a:cs typeface="Times New Roman"/>
            </a:endParaRPr>
          </a:p>
          <a:p>
            <a:pPr marL="120650" algn="ctr">
              <a:lnSpc>
                <a:spcPct val="100000"/>
              </a:lnSpc>
              <a:spcBef>
                <a:spcPts val="35"/>
              </a:spcBef>
            </a:pPr>
            <a:r>
              <a:rPr sz="1100" spc="105" dirty="0">
                <a:solidFill>
                  <a:srgbClr val="214987"/>
                </a:solidFill>
                <a:latin typeface="Times New Roman"/>
                <a:cs typeface="Times New Roman"/>
              </a:rPr>
              <a:t>sep=</a:t>
            </a:r>
            <a:r>
              <a:rPr sz="1100" spc="105" dirty="0">
                <a:solidFill>
                  <a:srgbClr val="4F9905"/>
                </a:solidFill>
                <a:latin typeface="Times New Roman"/>
                <a:cs typeface="Times New Roman"/>
              </a:rPr>
              <a:t>","</a:t>
            </a:r>
            <a:r>
              <a:rPr sz="1100" spc="105" dirty="0">
                <a:latin typeface="Times New Roman"/>
                <a:cs typeface="Times New Roman"/>
              </a:rPr>
              <a:t>)</a:t>
            </a:r>
            <a:endParaRPr sz="1100" dirty="0">
              <a:latin typeface="Times New Roman"/>
              <a:cs typeface="Times New Roman"/>
            </a:endParaRPr>
          </a:p>
        </p:txBody>
      </p:sp>
    </p:spTree>
  </p:cSld>
  <p:clrMapOvr>
    <a:masterClrMapping/>
  </p:clrMapOvr>
  <p:transition>
    <p:cut/>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4</a:t>
            </a:r>
            <a:endParaRPr sz="1100">
              <a:latin typeface="Calibri"/>
              <a:cs typeface="Calibri"/>
            </a:endParaRPr>
          </a:p>
        </p:txBody>
      </p:sp>
      <p:sp>
        <p:nvSpPr>
          <p:cNvPr id="2" name="object 2"/>
          <p:cNvSpPr txBox="1">
            <a:spLocks noGrp="1"/>
          </p:cNvSpPr>
          <p:nvPr>
            <p:ph type="title"/>
          </p:nvPr>
        </p:nvSpPr>
        <p:spPr>
          <a:xfrm>
            <a:off x="95300" y="74546"/>
            <a:ext cx="1165860" cy="244475"/>
          </a:xfrm>
          <a:prstGeom prst="rect">
            <a:avLst/>
          </a:prstGeom>
        </p:spPr>
        <p:txBody>
          <a:bodyPr vert="horz" wrap="square" lIns="0" tIns="17145" rIns="0" bIns="0" rtlCol="0">
            <a:spAutoFit/>
          </a:bodyPr>
          <a:lstStyle/>
          <a:p>
            <a:pPr marL="12700">
              <a:lnSpc>
                <a:spcPct val="100000"/>
              </a:lnSpc>
              <a:spcBef>
                <a:spcPts val="135"/>
              </a:spcBef>
            </a:pPr>
            <a:r>
              <a:rPr spc="-25" dirty="0"/>
              <a:t>Проверим</a:t>
            </a:r>
            <a:r>
              <a:rPr spc="70" dirty="0"/>
              <a:t> </a:t>
            </a:r>
            <a:r>
              <a:rPr spc="-40" dirty="0"/>
              <a:t>себя</a:t>
            </a:r>
          </a:p>
        </p:txBody>
      </p:sp>
      <p:sp>
        <p:nvSpPr>
          <p:cNvPr id="3" name="object 3"/>
          <p:cNvSpPr txBox="1"/>
          <p:nvPr/>
        </p:nvSpPr>
        <p:spPr>
          <a:xfrm>
            <a:off x="347294" y="237382"/>
            <a:ext cx="3800475" cy="838200"/>
          </a:xfrm>
          <a:prstGeom prst="rect">
            <a:avLst/>
          </a:prstGeom>
        </p:spPr>
        <p:txBody>
          <a:bodyPr vert="horz" wrap="square" lIns="0" tIns="80645" rIns="0" bIns="0" rtlCol="0">
            <a:spAutoFit/>
          </a:bodyPr>
          <a:lstStyle/>
          <a:p>
            <a:pPr marL="12700">
              <a:lnSpc>
                <a:spcPct val="100000"/>
              </a:lnSpc>
              <a:spcBef>
                <a:spcPts val="635"/>
              </a:spcBef>
            </a:pPr>
            <a:r>
              <a:rPr sz="1000" spc="-55" dirty="0">
                <a:latin typeface="Book Antiqua"/>
                <a:cs typeface="Book Antiqua"/>
              </a:rPr>
              <a:t>Посмотрим </a:t>
            </a:r>
            <a:r>
              <a:rPr sz="1000" spc="-75" dirty="0">
                <a:latin typeface="Book Antiqua"/>
                <a:cs typeface="Book Antiqua"/>
              </a:rPr>
              <a:t>на</a:t>
            </a:r>
            <a:r>
              <a:rPr sz="1000" spc="15" dirty="0">
                <a:latin typeface="Book Antiqua"/>
                <a:cs typeface="Book Antiqua"/>
              </a:rPr>
              <a:t> </a:t>
            </a:r>
            <a:r>
              <a:rPr sz="1000" spc="-55" dirty="0">
                <a:latin typeface="Book Antiqua"/>
                <a:cs typeface="Book Antiqua"/>
              </a:rPr>
              <a:t>данные.</a:t>
            </a:r>
            <a:endParaRPr sz="1000">
              <a:latin typeface="Book Antiqua"/>
              <a:cs typeface="Book Antiqua"/>
            </a:endParaRPr>
          </a:p>
          <a:p>
            <a:pPr marL="12700">
              <a:lnSpc>
                <a:spcPct val="100000"/>
              </a:lnSpc>
              <a:spcBef>
                <a:spcPts val="535"/>
              </a:spcBef>
            </a:pPr>
            <a:r>
              <a:rPr sz="1000" spc="-25" dirty="0">
                <a:latin typeface="Book Antiqua"/>
                <a:cs typeface="Book Antiqua"/>
              </a:rPr>
              <a:t>Зачем </a:t>
            </a:r>
            <a:r>
              <a:rPr sz="1000" spc="-30" dirty="0">
                <a:latin typeface="Book Antiqua"/>
                <a:cs typeface="Book Antiqua"/>
              </a:rPr>
              <a:t>смотреть, </a:t>
            </a:r>
            <a:r>
              <a:rPr sz="1000" spc="-45" dirty="0">
                <a:latin typeface="Book Antiqua"/>
                <a:cs typeface="Book Antiqua"/>
              </a:rPr>
              <a:t>если </a:t>
            </a:r>
            <a:r>
              <a:rPr sz="1000" spc="-20" dirty="0">
                <a:latin typeface="Book Antiqua"/>
                <a:cs typeface="Book Antiqua"/>
              </a:rPr>
              <a:t>все </a:t>
            </a:r>
            <a:r>
              <a:rPr sz="1000" spc="-50" dirty="0">
                <a:latin typeface="Book Antiqua"/>
                <a:cs typeface="Book Antiqua"/>
              </a:rPr>
              <a:t>вроде </a:t>
            </a:r>
            <a:r>
              <a:rPr sz="1000" spc="-65" dirty="0">
                <a:latin typeface="Book Antiqua"/>
                <a:cs typeface="Book Antiqua"/>
              </a:rPr>
              <a:t>бы</a:t>
            </a:r>
            <a:r>
              <a:rPr sz="1000" spc="55" dirty="0">
                <a:latin typeface="Book Antiqua"/>
                <a:cs typeface="Book Antiqua"/>
              </a:rPr>
              <a:t> </a:t>
            </a:r>
            <a:r>
              <a:rPr sz="1000" spc="-55" dirty="0">
                <a:latin typeface="Book Antiqua"/>
                <a:cs typeface="Book Antiqua"/>
              </a:rPr>
              <a:t>правильно?</a:t>
            </a:r>
            <a:endParaRPr sz="1000">
              <a:latin typeface="Book Antiqua"/>
              <a:cs typeface="Book Antiqua"/>
            </a:endParaRPr>
          </a:p>
          <a:p>
            <a:pPr marL="12700">
              <a:lnSpc>
                <a:spcPts val="1200"/>
              </a:lnSpc>
              <a:spcBef>
                <a:spcPts val="530"/>
              </a:spcBef>
            </a:pPr>
            <a:r>
              <a:rPr sz="1000" spc="-65" dirty="0">
                <a:latin typeface="Book Antiqua"/>
                <a:cs typeface="Book Antiqua"/>
              </a:rPr>
              <a:t>Например, </a:t>
            </a:r>
            <a:r>
              <a:rPr sz="1000" spc="-45" dirty="0">
                <a:latin typeface="Book Antiqua"/>
                <a:cs typeface="Book Antiqua"/>
              </a:rPr>
              <a:t>если </a:t>
            </a:r>
            <a:r>
              <a:rPr sz="1000" spc="-65" dirty="0">
                <a:latin typeface="Book Antiqua"/>
                <a:cs typeface="Book Antiqua"/>
              </a:rPr>
              <a:t>бы </a:t>
            </a:r>
            <a:r>
              <a:rPr sz="1000" spc="-45" dirty="0">
                <a:latin typeface="Book Antiqua"/>
                <a:cs typeface="Book Antiqua"/>
              </a:rPr>
              <a:t>мы </a:t>
            </a:r>
            <a:r>
              <a:rPr sz="1000" spc="-75" dirty="0">
                <a:latin typeface="Book Antiqua"/>
                <a:cs typeface="Book Antiqua"/>
              </a:rPr>
              <a:t>пропустили </a:t>
            </a:r>
            <a:r>
              <a:rPr sz="1000" spc="-70" dirty="0">
                <a:latin typeface="Book Antiqua"/>
                <a:cs typeface="Book Antiqua"/>
              </a:rPr>
              <a:t>любой </a:t>
            </a:r>
            <a:r>
              <a:rPr sz="1000" spc="-35" dirty="0">
                <a:latin typeface="Book Antiqua"/>
                <a:cs typeface="Book Antiqua"/>
              </a:rPr>
              <a:t>из </a:t>
            </a:r>
            <a:r>
              <a:rPr sz="1000" spc="-55" dirty="0">
                <a:latin typeface="Book Antiqua"/>
                <a:cs typeface="Book Antiqua"/>
              </a:rPr>
              <a:t>параметров</a:t>
            </a:r>
            <a:r>
              <a:rPr sz="1000" spc="-45" dirty="0">
                <a:latin typeface="Book Antiqua"/>
                <a:cs typeface="Book Antiqua"/>
              </a:rPr>
              <a:t> </a:t>
            </a:r>
            <a:r>
              <a:rPr sz="1000" spc="-85" dirty="0">
                <a:latin typeface="Courier New"/>
                <a:cs typeface="Courier New"/>
              </a:rPr>
              <a:t>header=T</a:t>
            </a:r>
            <a:endParaRPr sz="1000">
              <a:latin typeface="Courier New"/>
              <a:cs typeface="Courier New"/>
            </a:endParaRPr>
          </a:p>
          <a:p>
            <a:pPr marL="12700">
              <a:lnSpc>
                <a:spcPts val="1200"/>
              </a:lnSpc>
            </a:pPr>
            <a:r>
              <a:rPr sz="1000" spc="-80" dirty="0">
                <a:latin typeface="Book Antiqua"/>
                <a:cs typeface="Book Antiqua"/>
              </a:rPr>
              <a:t>или </a:t>
            </a:r>
            <a:r>
              <a:rPr sz="1000" spc="-70" dirty="0">
                <a:latin typeface="Courier New"/>
                <a:cs typeface="Courier New"/>
              </a:rPr>
              <a:t>sep=","</a:t>
            </a:r>
            <a:r>
              <a:rPr sz="1000" spc="-70" dirty="0">
                <a:latin typeface="Book Antiqua"/>
                <a:cs typeface="Book Antiqua"/>
              </a:rPr>
              <a:t>, </a:t>
            </a:r>
            <a:r>
              <a:rPr sz="1000" spc="-40" dirty="0">
                <a:latin typeface="Book Antiqua"/>
                <a:cs typeface="Book Antiqua"/>
              </a:rPr>
              <a:t>то </a:t>
            </a:r>
            <a:r>
              <a:rPr sz="1000" spc="-50" dirty="0">
                <a:latin typeface="Book Antiqua"/>
                <a:cs typeface="Book Antiqua"/>
              </a:rPr>
              <a:t>результат </a:t>
            </a:r>
            <a:r>
              <a:rPr sz="1000" spc="-60" dirty="0">
                <a:latin typeface="Book Antiqua"/>
                <a:cs typeface="Book Antiqua"/>
              </a:rPr>
              <a:t>импорта был </a:t>
            </a:r>
            <a:r>
              <a:rPr sz="1000" spc="-65" dirty="0">
                <a:latin typeface="Book Antiqua"/>
                <a:cs typeface="Book Antiqua"/>
              </a:rPr>
              <a:t>бы</a:t>
            </a:r>
            <a:r>
              <a:rPr sz="1000" spc="-5" dirty="0">
                <a:latin typeface="Book Antiqua"/>
                <a:cs typeface="Book Antiqua"/>
              </a:rPr>
              <a:t> </a:t>
            </a:r>
            <a:r>
              <a:rPr sz="1000" spc="-55" dirty="0">
                <a:latin typeface="Book Antiqua"/>
                <a:cs typeface="Book Antiqua"/>
              </a:rPr>
              <a:t>неправильным.</a:t>
            </a:r>
            <a:endParaRPr sz="1000">
              <a:latin typeface="Book Antiqua"/>
              <a:cs typeface="Book Antiqua"/>
            </a:endParaRPr>
          </a:p>
        </p:txBody>
      </p:sp>
      <p:sp>
        <p:nvSpPr>
          <p:cNvPr id="4" name="object 4"/>
          <p:cNvSpPr txBox="1"/>
          <p:nvPr/>
        </p:nvSpPr>
        <p:spPr>
          <a:xfrm>
            <a:off x="322046" y="1189761"/>
            <a:ext cx="3964304" cy="181610"/>
          </a:xfrm>
          <a:prstGeom prst="rect">
            <a:avLst/>
          </a:prstGeom>
          <a:solidFill>
            <a:srgbClr val="F8F8F8"/>
          </a:solidFill>
        </p:spPr>
        <p:txBody>
          <a:bodyPr vert="horz" wrap="square" lIns="0" tIns="0" rIns="0" bIns="0" rtlCol="0">
            <a:spAutoFit/>
          </a:bodyPr>
          <a:lstStyle/>
          <a:p>
            <a:pPr marL="37465">
              <a:lnSpc>
                <a:spcPts val="1190"/>
              </a:lnSpc>
            </a:pPr>
            <a:r>
              <a:rPr sz="1000" spc="-85" dirty="0">
                <a:solidFill>
                  <a:srgbClr val="214987"/>
                </a:solidFill>
                <a:latin typeface="Courier New"/>
                <a:cs typeface="Courier New"/>
              </a:rPr>
              <a:t>head</a:t>
            </a: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 </a:t>
            </a:r>
            <a:r>
              <a:rPr sz="1000" spc="-85" dirty="0">
                <a:solidFill>
                  <a:srgbClr val="214987"/>
                </a:solidFill>
                <a:latin typeface="Courier New"/>
                <a:cs typeface="Courier New"/>
              </a:rPr>
              <a:t>n=</a:t>
            </a:r>
            <a:r>
              <a:rPr sz="1000" spc="-85" dirty="0">
                <a:solidFill>
                  <a:srgbClr val="0000CE"/>
                </a:solidFill>
                <a:latin typeface="Courier New"/>
                <a:cs typeface="Courier New"/>
              </a:rPr>
              <a:t>5</a:t>
            </a:r>
            <a:r>
              <a:rPr sz="1000" spc="-85" dirty="0">
                <a:latin typeface="Courier New"/>
                <a:cs typeface="Courier New"/>
              </a:rPr>
              <a:t>)</a:t>
            </a:r>
            <a:endParaRPr sz="1000">
              <a:latin typeface="Courier New"/>
              <a:cs typeface="Courier New"/>
            </a:endParaRPr>
          </a:p>
        </p:txBody>
      </p:sp>
      <p:sp>
        <p:nvSpPr>
          <p:cNvPr id="5" name="object 5"/>
          <p:cNvSpPr txBox="1"/>
          <p:nvPr/>
        </p:nvSpPr>
        <p:spPr>
          <a:xfrm>
            <a:off x="347294" y="1559044"/>
            <a:ext cx="2416810" cy="177800"/>
          </a:xfrm>
          <a:prstGeom prst="rect">
            <a:avLst/>
          </a:prstGeom>
        </p:spPr>
        <p:txBody>
          <a:bodyPr vert="horz" wrap="square" lIns="0" tIns="12065" rIns="0" bIns="0" rtlCol="0">
            <a:spAutoFit/>
          </a:bodyPr>
          <a:lstStyle/>
          <a:p>
            <a:pPr marL="12700">
              <a:lnSpc>
                <a:spcPct val="100000"/>
              </a:lnSpc>
              <a:spcBef>
                <a:spcPts val="95"/>
              </a:spcBef>
              <a:tabLst>
                <a:tab pos="344170" algn="l"/>
                <a:tab pos="1407160" algn="l"/>
              </a:tabLst>
            </a:pPr>
            <a:r>
              <a:rPr sz="1000" spc="-80" dirty="0">
                <a:latin typeface="Courier New"/>
                <a:cs typeface="Courier New"/>
              </a:rPr>
              <a:t>##	</a:t>
            </a:r>
            <a:r>
              <a:rPr sz="1000" spc="-85" dirty="0">
                <a:latin typeface="Courier New"/>
                <a:cs typeface="Courier New"/>
              </a:rPr>
              <a:t>номер	город</a:t>
            </a:r>
            <a:r>
              <a:rPr sz="1000" spc="-125" dirty="0">
                <a:latin typeface="Courier New"/>
                <a:cs typeface="Courier New"/>
              </a:rPr>
              <a:t> </a:t>
            </a:r>
            <a:r>
              <a:rPr sz="1000" spc="-85" dirty="0">
                <a:latin typeface="Courier New"/>
                <a:cs typeface="Courier New"/>
              </a:rPr>
              <a:t>население</a:t>
            </a:r>
            <a:endParaRPr sz="1000">
              <a:latin typeface="Courier New"/>
              <a:cs typeface="Courier New"/>
            </a:endParaRPr>
          </a:p>
        </p:txBody>
      </p:sp>
      <p:graphicFrame>
        <p:nvGraphicFramePr>
          <p:cNvPr id="6" name="object 6"/>
          <p:cNvGraphicFramePr>
            <a:graphicFrameLocks noGrp="1"/>
          </p:cNvGraphicFramePr>
          <p:nvPr/>
        </p:nvGraphicFramePr>
        <p:xfrm>
          <a:off x="339158" y="1744070"/>
          <a:ext cx="2434588" cy="975932"/>
        </p:xfrm>
        <a:graphic>
          <a:graphicData uri="http://schemas.openxmlformats.org/drawingml/2006/table">
            <a:tbl>
              <a:tblPr firstRow="1" bandRow="1">
                <a:tableStyleId>{2D5ABB26-0587-4C30-8999-92F81FD0307C}</a:tableStyleId>
              </a:tblPr>
              <a:tblGrid>
                <a:gridCol w="452755">
                  <a:extLst>
                    <a:ext uri="{9D8B030D-6E8A-4147-A177-3AD203B41FA5}">
                      <a16:colId xmlns:a16="http://schemas.microsoft.com/office/drawing/2014/main" val="20000"/>
                    </a:ext>
                  </a:extLst>
                </a:gridCol>
                <a:gridCol w="266064">
                  <a:extLst>
                    <a:ext uri="{9D8B030D-6E8A-4147-A177-3AD203B41FA5}">
                      <a16:colId xmlns:a16="http://schemas.microsoft.com/office/drawing/2014/main" val="20001"/>
                    </a:ext>
                  </a:extLst>
                </a:gridCol>
                <a:gridCol w="1229359">
                  <a:extLst>
                    <a:ext uri="{9D8B030D-6E8A-4147-A177-3AD203B41FA5}">
                      <a16:colId xmlns:a16="http://schemas.microsoft.com/office/drawing/2014/main" val="20002"/>
                    </a:ext>
                  </a:extLst>
                </a:gridCol>
                <a:gridCol w="486410">
                  <a:extLst>
                    <a:ext uri="{9D8B030D-6E8A-4147-A177-3AD203B41FA5}">
                      <a16:colId xmlns:a16="http://schemas.microsoft.com/office/drawing/2014/main" val="20003"/>
                    </a:ext>
                  </a:extLst>
                </a:gridCol>
              </a:tblGrid>
              <a:tr h="151702">
                <a:tc>
                  <a:txBody>
                    <a:bodyPr/>
                    <a:lstStyle/>
                    <a:p>
                      <a:pPr marL="20320">
                        <a:lnSpc>
                          <a:spcPts val="1035"/>
                        </a:lnSpc>
                      </a:pPr>
                      <a:r>
                        <a:rPr sz="1000" spc="-80" dirty="0">
                          <a:latin typeface="Courier New"/>
                          <a:cs typeface="Courier New"/>
                        </a:rPr>
                        <a:t>##</a:t>
                      </a:r>
                      <a:r>
                        <a:rPr sz="1000" spc="-110" dirty="0">
                          <a:latin typeface="Courier New"/>
                          <a:cs typeface="Courier New"/>
                        </a:rPr>
                        <a:t> </a:t>
                      </a:r>
                      <a:r>
                        <a:rPr sz="1000" spc="-80" dirty="0">
                          <a:latin typeface="Courier New"/>
                          <a:cs typeface="Courier New"/>
                        </a:rPr>
                        <a:t>1</a:t>
                      </a:r>
                      <a:endParaRPr sz="1000">
                        <a:latin typeface="Courier New"/>
                        <a:cs typeface="Courier New"/>
                      </a:endParaRPr>
                    </a:p>
                  </a:txBody>
                  <a:tcPr marL="0" marR="0" marT="0" marB="0"/>
                </a:tc>
                <a:tc>
                  <a:txBody>
                    <a:bodyPr/>
                    <a:lstStyle/>
                    <a:p>
                      <a:pPr marR="25400" algn="r">
                        <a:lnSpc>
                          <a:spcPts val="1035"/>
                        </a:lnSpc>
                      </a:pPr>
                      <a:r>
                        <a:rPr sz="1000" dirty="0">
                          <a:latin typeface="Courier New"/>
                          <a:cs typeface="Courier New"/>
                        </a:rPr>
                        <a:t>1</a:t>
                      </a:r>
                      <a:endParaRPr sz="1000">
                        <a:latin typeface="Courier New"/>
                        <a:cs typeface="Courier New"/>
                      </a:endParaRPr>
                    </a:p>
                  </a:txBody>
                  <a:tcPr marL="0" marR="0" marT="0" marB="0"/>
                </a:tc>
                <a:tc>
                  <a:txBody>
                    <a:bodyPr/>
                    <a:lstStyle/>
                    <a:p>
                      <a:pPr marR="191135" algn="r">
                        <a:lnSpc>
                          <a:spcPts val="1035"/>
                        </a:lnSpc>
                      </a:pPr>
                      <a:r>
                        <a:rPr sz="1000" spc="-5" dirty="0">
                          <a:latin typeface="Courier New"/>
                          <a:cs typeface="Courier New"/>
                        </a:rPr>
                        <a:t>Москва</a:t>
                      </a:r>
                      <a:endParaRPr sz="1000">
                        <a:latin typeface="Courier New"/>
                        <a:cs typeface="Courier New"/>
                      </a:endParaRPr>
                    </a:p>
                  </a:txBody>
                  <a:tcPr marL="0" marR="0" marT="0" marB="0"/>
                </a:tc>
                <a:tc>
                  <a:txBody>
                    <a:bodyPr/>
                    <a:lstStyle/>
                    <a:p>
                      <a:pPr marR="12700" algn="r">
                        <a:lnSpc>
                          <a:spcPts val="1035"/>
                        </a:lnSpc>
                      </a:pPr>
                      <a:r>
                        <a:rPr sz="1000" spc="-5" dirty="0">
                          <a:latin typeface="Courier New"/>
                          <a:cs typeface="Courier New"/>
                        </a:rPr>
                        <a:t>5046</a:t>
                      </a:r>
                      <a:endParaRPr sz="1000">
                        <a:latin typeface="Courier New"/>
                        <a:cs typeface="Courier New"/>
                      </a:endParaRPr>
                    </a:p>
                  </a:txBody>
                  <a:tcPr marL="0" marR="0" marT="0" marB="0"/>
                </a:tc>
                <a:extLst>
                  <a:ext uri="{0D108BD9-81ED-4DB2-BD59-A6C34878D82A}">
                    <a16:rowId xmlns:a16="http://schemas.microsoft.com/office/drawing/2014/main" val="10000"/>
                  </a:ext>
                </a:extLst>
              </a:tr>
              <a:tr h="151828">
                <a:tc>
                  <a:txBody>
                    <a:bodyPr/>
                    <a:lstStyle/>
                    <a:p>
                      <a:pPr marL="20320">
                        <a:lnSpc>
                          <a:spcPts val="1035"/>
                        </a:lnSpc>
                      </a:pPr>
                      <a:r>
                        <a:rPr sz="1000" spc="-80" dirty="0">
                          <a:latin typeface="Courier New"/>
                          <a:cs typeface="Courier New"/>
                        </a:rPr>
                        <a:t>##</a:t>
                      </a:r>
                      <a:r>
                        <a:rPr sz="1000" spc="-110" dirty="0">
                          <a:latin typeface="Courier New"/>
                          <a:cs typeface="Courier New"/>
                        </a:rPr>
                        <a:t> </a:t>
                      </a:r>
                      <a:r>
                        <a:rPr sz="1000" spc="-80" dirty="0">
                          <a:latin typeface="Courier New"/>
                          <a:cs typeface="Courier New"/>
                        </a:rPr>
                        <a:t>2</a:t>
                      </a:r>
                      <a:endParaRPr sz="1000">
                        <a:latin typeface="Courier New"/>
                        <a:cs typeface="Courier New"/>
                      </a:endParaRPr>
                    </a:p>
                  </a:txBody>
                  <a:tcPr marL="0" marR="0" marT="0" marB="0"/>
                </a:tc>
                <a:tc>
                  <a:txBody>
                    <a:bodyPr/>
                    <a:lstStyle/>
                    <a:p>
                      <a:pPr marR="25400" algn="r">
                        <a:lnSpc>
                          <a:spcPts val="1035"/>
                        </a:lnSpc>
                      </a:pPr>
                      <a:r>
                        <a:rPr sz="1000" dirty="0">
                          <a:latin typeface="Courier New"/>
                          <a:cs typeface="Courier New"/>
                        </a:rPr>
                        <a:t>2</a:t>
                      </a:r>
                      <a:endParaRPr sz="1000">
                        <a:latin typeface="Courier New"/>
                        <a:cs typeface="Courier New"/>
                      </a:endParaRPr>
                    </a:p>
                  </a:txBody>
                  <a:tcPr marL="0" marR="0" marT="0" marB="0"/>
                </a:tc>
                <a:tc>
                  <a:txBody>
                    <a:bodyPr/>
                    <a:lstStyle/>
                    <a:p>
                      <a:pPr marR="191135" algn="r">
                        <a:lnSpc>
                          <a:spcPts val="1035"/>
                        </a:lnSpc>
                      </a:pPr>
                      <a:r>
                        <a:rPr sz="1000" spc="-5" dirty="0">
                          <a:latin typeface="Courier New"/>
                          <a:cs typeface="Courier New"/>
                        </a:rPr>
                        <a:t>Санкт-Петербург</a:t>
                      </a:r>
                      <a:endParaRPr sz="1000">
                        <a:latin typeface="Courier New"/>
                        <a:cs typeface="Courier New"/>
                      </a:endParaRPr>
                    </a:p>
                  </a:txBody>
                  <a:tcPr marL="0" marR="0" marT="0" marB="0"/>
                </a:tc>
                <a:tc>
                  <a:txBody>
                    <a:bodyPr/>
                    <a:lstStyle/>
                    <a:p>
                      <a:pPr marR="12700" algn="r">
                        <a:lnSpc>
                          <a:spcPts val="1035"/>
                        </a:lnSpc>
                      </a:pPr>
                      <a:r>
                        <a:rPr sz="1000" spc="-5" dirty="0">
                          <a:latin typeface="Courier New"/>
                          <a:cs typeface="Courier New"/>
                        </a:rPr>
                        <a:t>3003</a:t>
                      </a:r>
                      <a:endParaRPr sz="1000">
                        <a:latin typeface="Courier New"/>
                        <a:cs typeface="Courier New"/>
                      </a:endParaRPr>
                    </a:p>
                  </a:txBody>
                  <a:tcPr marL="0" marR="0" marT="0" marB="0"/>
                </a:tc>
                <a:extLst>
                  <a:ext uri="{0D108BD9-81ED-4DB2-BD59-A6C34878D82A}">
                    <a16:rowId xmlns:a16="http://schemas.microsoft.com/office/drawing/2014/main" val="10001"/>
                  </a:ext>
                </a:extLst>
              </a:tr>
              <a:tr h="151828">
                <a:tc>
                  <a:txBody>
                    <a:bodyPr/>
                    <a:lstStyle/>
                    <a:p>
                      <a:pPr marL="20320">
                        <a:lnSpc>
                          <a:spcPts val="1035"/>
                        </a:lnSpc>
                      </a:pPr>
                      <a:r>
                        <a:rPr sz="1000" spc="-80" dirty="0">
                          <a:latin typeface="Courier New"/>
                          <a:cs typeface="Courier New"/>
                        </a:rPr>
                        <a:t>##</a:t>
                      </a:r>
                      <a:r>
                        <a:rPr sz="1000" spc="-110" dirty="0">
                          <a:latin typeface="Courier New"/>
                          <a:cs typeface="Courier New"/>
                        </a:rPr>
                        <a:t> </a:t>
                      </a:r>
                      <a:r>
                        <a:rPr sz="1000" spc="-80" dirty="0">
                          <a:latin typeface="Courier New"/>
                          <a:cs typeface="Courier New"/>
                        </a:rPr>
                        <a:t>3</a:t>
                      </a:r>
                      <a:endParaRPr sz="1000">
                        <a:latin typeface="Courier New"/>
                        <a:cs typeface="Courier New"/>
                      </a:endParaRPr>
                    </a:p>
                  </a:txBody>
                  <a:tcPr marL="0" marR="0" marT="0" marB="0"/>
                </a:tc>
                <a:tc>
                  <a:txBody>
                    <a:bodyPr/>
                    <a:lstStyle/>
                    <a:p>
                      <a:pPr marR="25400" algn="r">
                        <a:lnSpc>
                          <a:spcPts val="1035"/>
                        </a:lnSpc>
                      </a:pPr>
                      <a:r>
                        <a:rPr sz="1000" dirty="0">
                          <a:latin typeface="Courier New"/>
                          <a:cs typeface="Courier New"/>
                        </a:rPr>
                        <a:t>3</a:t>
                      </a:r>
                      <a:endParaRPr sz="1000">
                        <a:latin typeface="Courier New"/>
                        <a:cs typeface="Courier New"/>
                      </a:endParaRPr>
                    </a:p>
                  </a:txBody>
                  <a:tcPr marL="0" marR="0" marT="0" marB="0"/>
                </a:tc>
                <a:tc>
                  <a:txBody>
                    <a:bodyPr/>
                    <a:lstStyle/>
                    <a:p>
                      <a:pPr marR="191135" algn="r">
                        <a:lnSpc>
                          <a:spcPts val="1035"/>
                        </a:lnSpc>
                      </a:pPr>
                      <a:r>
                        <a:rPr sz="1000" spc="-5" dirty="0">
                          <a:latin typeface="Courier New"/>
                          <a:cs typeface="Courier New"/>
                        </a:rPr>
                        <a:t>Нижний_Новгород</a:t>
                      </a:r>
                      <a:endParaRPr sz="1000">
                        <a:latin typeface="Courier New"/>
                        <a:cs typeface="Courier New"/>
                      </a:endParaRPr>
                    </a:p>
                  </a:txBody>
                  <a:tcPr marL="0" marR="0" marT="0" marB="0"/>
                </a:tc>
                <a:tc>
                  <a:txBody>
                    <a:bodyPr/>
                    <a:lstStyle/>
                    <a:p>
                      <a:pPr marR="12700" algn="r">
                        <a:lnSpc>
                          <a:spcPts val="1035"/>
                        </a:lnSpc>
                      </a:pPr>
                      <a:r>
                        <a:rPr sz="1000" spc="-5" dirty="0">
                          <a:latin typeface="Courier New"/>
                          <a:cs typeface="Courier New"/>
                        </a:rPr>
                        <a:t>941</a:t>
                      </a:r>
                      <a:endParaRPr sz="1000">
                        <a:latin typeface="Courier New"/>
                        <a:cs typeface="Courier New"/>
                      </a:endParaRPr>
                    </a:p>
                  </a:txBody>
                  <a:tcPr marL="0" marR="0" marT="0" marB="0"/>
                </a:tc>
                <a:extLst>
                  <a:ext uri="{0D108BD9-81ED-4DB2-BD59-A6C34878D82A}">
                    <a16:rowId xmlns:a16="http://schemas.microsoft.com/office/drawing/2014/main" val="10002"/>
                  </a:ext>
                </a:extLst>
              </a:tr>
              <a:tr h="151828">
                <a:tc>
                  <a:txBody>
                    <a:bodyPr/>
                    <a:lstStyle/>
                    <a:p>
                      <a:pPr marL="20320">
                        <a:lnSpc>
                          <a:spcPts val="1035"/>
                        </a:lnSpc>
                      </a:pPr>
                      <a:r>
                        <a:rPr sz="1000" spc="-80" dirty="0">
                          <a:latin typeface="Courier New"/>
                          <a:cs typeface="Courier New"/>
                        </a:rPr>
                        <a:t>##</a:t>
                      </a:r>
                      <a:r>
                        <a:rPr sz="1000" spc="-110" dirty="0">
                          <a:latin typeface="Courier New"/>
                          <a:cs typeface="Courier New"/>
                        </a:rPr>
                        <a:t> </a:t>
                      </a:r>
                      <a:r>
                        <a:rPr sz="1000" spc="-80" dirty="0">
                          <a:latin typeface="Courier New"/>
                          <a:cs typeface="Courier New"/>
                        </a:rPr>
                        <a:t>4</a:t>
                      </a:r>
                      <a:endParaRPr sz="1000">
                        <a:latin typeface="Courier New"/>
                        <a:cs typeface="Courier New"/>
                      </a:endParaRPr>
                    </a:p>
                  </a:txBody>
                  <a:tcPr marL="0" marR="0" marT="0" marB="0"/>
                </a:tc>
                <a:tc>
                  <a:txBody>
                    <a:bodyPr/>
                    <a:lstStyle/>
                    <a:p>
                      <a:pPr marR="25400" algn="r">
                        <a:lnSpc>
                          <a:spcPts val="1035"/>
                        </a:lnSpc>
                      </a:pPr>
                      <a:r>
                        <a:rPr sz="1000" dirty="0">
                          <a:latin typeface="Courier New"/>
                          <a:cs typeface="Courier New"/>
                        </a:rPr>
                        <a:t>4</a:t>
                      </a:r>
                      <a:endParaRPr sz="1000">
                        <a:latin typeface="Courier New"/>
                        <a:cs typeface="Courier New"/>
                      </a:endParaRPr>
                    </a:p>
                  </a:txBody>
                  <a:tcPr marL="0" marR="0" marT="0" marB="0"/>
                </a:tc>
                <a:tc>
                  <a:txBody>
                    <a:bodyPr/>
                    <a:lstStyle/>
                    <a:p>
                      <a:pPr marR="191135" algn="r">
                        <a:lnSpc>
                          <a:spcPts val="1035"/>
                        </a:lnSpc>
                      </a:pPr>
                      <a:r>
                        <a:rPr sz="1000" spc="-5" dirty="0">
                          <a:latin typeface="Courier New"/>
                          <a:cs typeface="Courier New"/>
                        </a:rPr>
                        <a:t>Новосибирск</a:t>
                      </a:r>
                      <a:endParaRPr sz="1000">
                        <a:latin typeface="Courier New"/>
                        <a:cs typeface="Courier New"/>
                      </a:endParaRPr>
                    </a:p>
                  </a:txBody>
                  <a:tcPr marL="0" marR="0" marT="0" marB="0"/>
                </a:tc>
                <a:tc>
                  <a:txBody>
                    <a:bodyPr/>
                    <a:lstStyle/>
                    <a:p>
                      <a:pPr marR="12700" algn="r">
                        <a:lnSpc>
                          <a:spcPts val="1035"/>
                        </a:lnSpc>
                      </a:pPr>
                      <a:r>
                        <a:rPr sz="1000" spc="-5" dirty="0">
                          <a:latin typeface="Courier New"/>
                          <a:cs typeface="Courier New"/>
                        </a:rPr>
                        <a:t>885</a:t>
                      </a:r>
                      <a:endParaRPr sz="1000">
                        <a:latin typeface="Courier New"/>
                        <a:cs typeface="Courier New"/>
                      </a:endParaRPr>
                    </a:p>
                  </a:txBody>
                  <a:tcPr marL="0" marR="0" marT="0" marB="0"/>
                </a:tc>
                <a:extLst>
                  <a:ext uri="{0D108BD9-81ED-4DB2-BD59-A6C34878D82A}">
                    <a16:rowId xmlns:a16="http://schemas.microsoft.com/office/drawing/2014/main" val="10003"/>
                  </a:ext>
                </a:extLst>
              </a:tr>
              <a:tr h="151702">
                <a:tc>
                  <a:txBody>
                    <a:bodyPr/>
                    <a:lstStyle/>
                    <a:p>
                      <a:pPr marL="20320">
                        <a:lnSpc>
                          <a:spcPts val="1035"/>
                        </a:lnSpc>
                      </a:pPr>
                      <a:r>
                        <a:rPr sz="1000" spc="-80" dirty="0">
                          <a:latin typeface="Courier New"/>
                          <a:cs typeface="Courier New"/>
                        </a:rPr>
                        <a:t>##</a:t>
                      </a:r>
                      <a:r>
                        <a:rPr sz="1000" spc="-110" dirty="0">
                          <a:latin typeface="Courier New"/>
                          <a:cs typeface="Courier New"/>
                        </a:rPr>
                        <a:t> </a:t>
                      </a:r>
                      <a:r>
                        <a:rPr sz="1000" spc="-80" dirty="0">
                          <a:latin typeface="Courier New"/>
                          <a:cs typeface="Courier New"/>
                        </a:rPr>
                        <a:t>5</a:t>
                      </a:r>
                      <a:endParaRPr sz="1000">
                        <a:latin typeface="Courier New"/>
                        <a:cs typeface="Courier New"/>
                      </a:endParaRPr>
                    </a:p>
                  </a:txBody>
                  <a:tcPr marL="0" marR="0" marT="0" marB="0"/>
                </a:tc>
                <a:tc>
                  <a:txBody>
                    <a:bodyPr/>
                    <a:lstStyle/>
                    <a:p>
                      <a:pPr marR="25400" algn="r">
                        <a:lnSpc>
                          <a:spcPts val="1035"/>
                        </a:lnSpc>
                      </a:pPr>
                      <a:r>
                        <a:rPr sz="1000" dirty="0">
                          <a:latin typeface="Courier New"/>
                          <a:cs typeface="Courier New"/>
                        </a:rPr>
                        <a:t>5</a:t>
                      </a:r>
                      <a:endParaRPr sz="1000">
                        <a:latin typeface="Courier New"/>
                        <a:cs typeface="Courier New"/>
                      </a:endParaRPr>
                    </a:p>
                  </a:txBody>
                  <a:tcPr marL="0" marR="0" marT="0" marB="0"/>
                </a:tc>
                <a:tc>
                  <a:txBody>
                    <a:bodyPr/>
                    <a:lstStyle/>
                    <a:p>
                      <a:pPr marR="191135" algn="r">
                        <a:lnSpc>
                          <a:spcPts val="1035"/>
                        </a:lnSpc>
                      </a:pPr>
                      <a:r>
                        <a:rPr sz="1000" spc="-5" dirty="0">
                          <a:latin typeface="Courier New"/>
                          <a:cs typeface="Courier New"/>
                        </a:rPr>
                        <a:t>Самара</a:t>
                      </a:r>
                      <a:endParaRPr sz="1000">
                        <a:latin typeface="Courier New"/>
                        <a:cs typeface="Courier New"/>
                      </a:endParaRPr>
                    </a:p>
                  </a:txBody>
                  <a:tcPr marL="0" marR="0" marT="0" marB="0"/>
                </a:tc>
                <a:tc>
                  <a:txBody>
                    <a:bodyPr/>
                    <a:lstStyle/>
                    <a:p>
                      <a:pPr marR="12700" algn="r">
                        <a:lnSpc>
                          <a:spcPts val="1035"/>
                        </a:lnSpc>
                      </a:pPr>
                      <a:r>
                        <a:rPr sz="1000" spc="-5" dirty="0">
                          <a:latin typeface="Courier New"/>
                          <a:cs typeface="Courier New"/>
                        </a:rPr>
                        <a:t>806</a:t>
                      </a:r>
                      <a:endParaRPr sz="1000">
                        <a:latin typeface="Courier New"/>
                        <a:cs typeface="Courier New"/>
                      </a:endParaRPr>
                    </a:p>
                  </a:txBody>
                  <a:tcPr marL="0" marR="0" marT="0" marB="0"/>
                </a:tc>
                <a:extLst>
                  <a:ext uri="{0D108BD9-81ED-4DB2-BD59-A6C34878D82A}">
                    <a16:rowId xmlns:a16="http://schemas.microsoft.com/office/drawing/2014/main" val="10004"/>
                  </a:ext>
                </a:extLst>
              </a:tr>
            </a:tbl>
          </a:graphicData>
        </a:graphic>
      </p:graphicFrame>
      <p:sp>
        <p:nvSpPr>
          <p:cNvPr id="7" name="object 7"/>
          <p:cNvSpPr txBox="1"/>
          <p:nvPr/>
        </p:nvSpPr>
        <p:spPr>
          <a:xfrm>
            <a:off x="347294" y="2645364"/>
            <a:ext cx="2573655" cy="177800"/>
          </a:xfrm>
          <a:prstGeom prst="rect">
            <a:avLst/>
          </a:prstGeom>
        </p:spPr>
        <p:txBody>
          <a:bodyPr vert="horz" wrap="square" lIns="0" tIns="12065" rIns="0" bIns="0" rtlCol="0">
            <a:spAutoFit/>
          </a:bodyPr>
          <a:lstStyle/>
          <a:p>
            <a:pPr marL="12700">
              <a:lnSpc>
                <a:spcPct val="100000"/>
              </a:lnSpc>
              <a:spcBef>
                <a:spcPts val="95"/>
              </a:spcBef>
            </a:pPr>
            <a:r>
              <a:rPr sz="1000" spc="-55" dirty="0">
                <a:latin typeface="Book Antiqua"/>
                <a:cs typeface="Book Antiqua"/>
              </a:rPr>
              <a:t>Столбец </a:t>
            </a:r>
            <a:r>
              <a:rPr sz="1000" spc="-5" dirty="0">
                <a:latin typeface="Book Antiqua"/>
                <a:cs typeface="Book Antiqua"/>
              </a:rPr>
              <a:t>с </a:t>
            </a:r>
            <a:r>
              <a:rPr sz="1000" spc="-60" dirty="0">
                <a:latin typeface="Book Antiqua"/>
                <a:cs typeface="Book Antiqua"/>
              </a:rPr>
              <a:t>номером нам </a:t>
            </a:r>
            <a:r>
              <a:rPr sz="1000" spc="-80" dirty="0">
                <a:latin typeface="Book Antiqua"/>
                <a:cs typeface="Book Antiqua"/>
              </a:rPr>
              <a:t>не </a:t>
            </a:r>
            <a:r>
              <a:rPr sz="1000" spc="-65" dirty="0">
                <a:latin typeface="Book Antiqua"/>
                <a:cs typeface="Book Antiqua"/>
              </a:rPr>
              <a:t>нужен, </a:t>
            </a:r>
            <a:r>
              <a:rPr sz="1000" spc="-60" dirty="0">
                <a:latin typeface="Book Antiqua"/>
                <a:cs typeface="Book Antiqua"/>
              </a:rPr>
              <a:t>уберем</a:t>
            </a:r>
            <a:r>
              <a:rPr sz="1000" spc="-95" dirty="0">
                <a:latin typeface="Book Antiqua"/>
                <a:cs typeface="Book Antiqua"/>
              </a:rPr>
              <a:t> </a:t>
            </a:r>
            <a:r>
              <a:rPr sz="1000" spc="-45" dirty="0">
                <a:latin typeface="Book Antiqua"/>
                <a:cs typeface="Book Antiqua"/>
              </a:rPr>
              <a:t>его</a:t>
            </a:r>
            <a:endParaRPr sz="1000">
              <a:latin typeface="Book Antiqua"/>
              <a:cs typeface="Book Antiqua"/>
            </a:endParaRPr>
          </a:p>
        </p:txBody>
      </p:sp>
      <p:sp>
        <p:nvSpPr>
          <p:cNvPr id="8" name="object 8"/>
          <p:cNvSpPr txBox="1"/>
          <p:nvPr/>
        </p:nvSpPr>
        <p:spPr>
          <a:xfrm>
            <a:off x="322046" y="2936951"/>
            <a:ext cx="3964304" cy="192405"/>
          </a:xfrm>
          <a:prstGeom prst="rect">
            <a:avLst/>
          </a:prstGeom>
          <a:solidFill>
            <a:srgbClr val="F8F8F8"/>
          </a:solidFill>
        </p:spPr>
        <p:txBody>
          <a:bodyPr vert="horz" wrap="square" lIns="0" tIns="0" rIns="0" bIns="0" rtlCol="0">
            <a:spAutoFit/>
          </a:bodyPr>
          <a:lstStyle/>
          <a:p>
            <a:pPr marL="37465">
              <a:lnSpc>
                <a:spcPts val="1190"/>
              </a:lnSpc>
            </a:pP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a:t>
            </a:r>
            <a:r>
              <a:rPr sz="1000" spc="-85" dirty="0">
                <a:solidFill>
                  <a:srgbClr val="4F9905"/>
                </a:solidFill>
                <a:latin typeface="Courier New"/>
                <a:cs typeface="Courier New"/>
              </a:rPr>
              <a:t>'</a:t>
            </a:r>
            <a:r>
              <a:rPr sz="1000" spc="-85" dirty="0">
                <a:solidFill>
                  <a:srgbClr val="214987"/>
                </a:solidFill>
                <a:latin typeface="Courier New"/>
                <a:cs typeface="Courier New"/>
              </a:rPr>
              <a:t>номер</a:t>
            </a:r>
            <a:r>
              <a:rPr sz="1000" spc="-85" dirty="0">
                <a:solidFill>
                  <a:srgbClr val="4F9905"/>
                </a:solidFill>
                <a:latin typeface="Courier New"/>
                <a:cs typeface="Courier New"/>
              </a:rPr>
              <a:t>' </a:t>
            </a:r>
            <a:r>
              <a:rPr sz="1000" spc="-80" dirty="0">
                <a:latin typeface="Courier New"/>
                <a:cs typeface="Courier New"/>
              </a:rPr>
              <a:t>= </a:t>
            </a:r>
            <a:r>
              <a:rPr sz="1000" spc="-85" dirty="0">
                <a:solidFill>
                  <a:srgbClr val="8E5902"/>
                </a:solidFill>
                <a:latin typeface="Courier New"/>
                <a:cs typeface="Courier New"/>
              </a:rPr>
              <a:t>NULL</a:t>
            </a:r>
            <a:endParaRPr sz="1000">
              <a:latin typeface="Courier New"/>
              <a:cs typeface="Courier New"/>
            </a:endParaRPr>
          </a:p>
        </p:txBody>
      </p:sp>
    </p:spTree>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6</a:t>
            </a:fld>
            <a:endParaRPr spc="-20" dirty="0"/>
          </a:p>
        </p:txBody>
      </p:sp>
      <p:sp>
        <p:nvSpPr>
          <p:cNvPr id="2" name="object 2"/>
          <p:cNvSpPr txBox="1"/>
          <p:nvPr/>
        </p:nvSpPr>
        <p:spPr>
          <a:xfrm>
            <a:off x="1309750" y="1417317"/>
            <a:ext cx="1988820" cy="244475"/>
          </a:xfrm>
          <a:prstGeom prst="rect">
            <a:avLst/>
          </a:prstGeom>
        </p:spPr>
        <p:txBody>
          <a:bodyPr vert="horz" wrap="square" lIns="0" tIns="17145" rIns="0" bIns="0" rtlCol="0">
            <a:spAutoFit/>
          </a:bodyPr>
          <a:lstStyle/>
          <a:p>
            <a:pPr marL="12700">
              <a:lnSpc>
                <a:spcPct val="100000"/>
              </a:lnSpc>
              <a:spcBef>
                <a:spcPts val="135"/>
              </a:spcBef>
            </a:pPr>
            <a:r>
              <a:rPr sz="1400" spc="-10" dirty="0">
                <a:solidFill>
                  <a:srgbClr val="3333B2"/>
                </a:solidFill>
                <a:latin typeface="Calibri"/>
                <a:cs typeface="Calibri"/>
                <a:hlinkClick r:id="rId2" action="ppaction://hlinksldjump"/>
              </a:rPr>
              <a:t>Инструментарий: </a:t>
            </a:r>
            <a:r>
              <a:rPr sz="1400" spc="-15" dirty="0">
                <a:solidFill>
                  <a:srgbClr val="3333B2"/>
                </a:solidFill>
                <a:latin typeface="Calibri"/>
                <a:cs typeface="Calibri"/>
                <a:hlinkClick r:id="rId2" action="ppaction://hlinksldjump"/>
              </a:rPr>
              <a:t>пакет</a:t>
            </a:r>
            <a:r>
              <a:rPr sz="1400" spc="90" dirty="0">
                <a:solidFill>
                  <a:srgbClr val="3333B2"/>
                </a:solidFill>
                <a:latin typeface="Calibri"/>
                <a:cs typeface="Calibri"/>
                <a:hlinkClick r:id="rId2" action="ppaction://hlinksldjump"/>
              </a:rPr>
              <a:t> </a:t>
            </a:r>
            <a:r>
              <a:rPr sz="1400" spc="120" dirty="0">
                <a:solidFill>
                  <a:srgbClr val="3333B2"/>
                </a:solidFill>
                <a:latin typeface="Calibri"/>
                <a:cs typeface="Calibri"/>
                <a:hlinkClick r:id="rId2" action="ppaction://hlinksldjump"/>
              </a:rPr>
              <a:t>R</a:t>
            </a:r>
            <a:endParaRPr sz="1400">
              <a:latin typeface="Calibri"/>
              <a:cs typeface="Calibri"/>
            </a:endParaRPr>
          </a:p>
        </p:txBody>
      </p:sp>
    </p:spTree>
  </p:cSld>
  <p:clrMapOvr>
    <a:masterClrMapping/>
  </p:clrMapOvr>
  <p:transition>
    <p:cut/>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p:cNvSpPr txBox="1"/>
          <p:nvPr/>
        </p:nvSpPr>
        <p:spPr>
          <a:xfrm>
            <a:off x="4403318" y="3257316"/>
            <a:ext cx="94615" cy="194310"/>
          </a:xfrm>
          <a:prstGeom prst="rect">
            <a:avLst/>
          </a:prstGeom>
        </p:spPr>
        <p:txBody>
          <a:bodyPr vert="horz" wrap="square" lIns="0" tIns="0" rIns="0" bIns="0" rtlCol="0">
            <a:spAutoFit/>
          </a:bodyPr>
          <a:lstStyle/>
          <a:p>
            <a:pPr marL="12700">
              <a:lnSpc>
                <a:spcPts val="1300"/>
              </a:lnSpc>
            </a:pPr>
            <a:r>
              <a:rPr sz="1100" spc="-20" dirty="0">
                <a:solidFill>
                  <a:srgbClr val="262685"/>
                </a:solidFill>
                <a:latin typeface="Calibri"/>
                <a:cs typeface="Calibri"/>
              </a:rPr>
              <a:t>5</a:t>
            </a:r>
            <a:endParaRPr sz="1100">
              <a:latin typeface="Calibri"/>
              <a:cs typeface="Calibri"/>
            </a:endParaRPr>
          </a:p>
        </p:txBody>
      </p:sp>
      <p:sp>
        <p:nvSpPr>
          <p:cNvPr id="2" name="object 2"/>
          <p:cNvSpPr txBox="1">
            <a:spLocks noGrp="1"/>
          </p:cNvSpPr>
          <p:nvPr>
            <p:ph type="title"/>
          </p:nvPr>
        </p:nvSpPr>
        <p:spPr>
          <a:xfrm>
            <a:off x="95300" y="74546"/>
            <a:ext cx="2894965" cy="244475"/>
          </a:xfrm>
          <a:prstGeom prst="rect">
            <a:avLst/>
          </a:prstGeom>
        </p:spPr>
        <p:txBody>
          <a:bodyPr vert="horz" wrap="square" lIns="0" tIns="17145" rIns="0" bIns="0" rtlCol="0">
            <a:spAutoFit/>
          </a:bodyPr>
          <a:lstStyle/>
          <a:p>
            <a:pPr marL="12700">
              <a:lnSpc>
                <a:spcPct val="100000"/>
              </a:lnSpc>
              <a:spcBef>
                <a:spcPts val="135"/>
              </a:spcBef>
            </a:pPr>
            <a:r>
              <a:rPr spc="-10" dirty="0"/>
              <a:t>Посмотрим </a:t>
            </a:r>
            <a:r>
              <a:rPr spc="-25" dirty="0"/>
              <a:t>описательные</a:t>
            </a:r>
            <a:r>
              <a:rPr spc="-20" dirty="0"/>
              <a:t> </a:t>
            </a:r>
            <a:r>
              <a:rPr spc="20" dirty="0"/>
              <a:t>статистики</a:t>
            </a:r>
          </a:p>
        </p:txBody>
      </p:sp>
      <p:sp>
        <p:nvSpPr>
          <p:cNvPr id="3" name="object 3"/>
          <p:cNvSpPr txBox="1"/>
          <p:nvPr/>
        </p:nvSpPr>
        <p:spPr>
          <a:xfrm>
            <a:off x="347294" y="305821"/>
            <a:ext cx="3702685" cy="329565"/>
          </a:xfrm>
          <a:prstGeom prst="rect">
            <a:avLst/>
          </a:prstGeom>
        </p:spPr>
        <p:txBody>
          <a:bodyPr vert="horz" wrap="square" lIns="0" tIns="12065" rIns="0" bIns="0" rtlCol="0">
            <a:spAutoFit/>
          </a:bodyPr>
          <a:lstStyle/>
          <a:p>
            <a:pPr marL="12700" marR="5080">
              <a:lnSpc>
                <a:spcPct val="100000"/>
              </a:lnSpc>
              <a:spcBef>
                <a:spcPts val="95"/>
              </a:spcBef>
            </a:pPr>
            <a:r>
              <a:rPr sz="1000" spc="-35" dirty="0">
                <a:latin typeface="Book Antiqua"/>
                <a:cs typeface="Book Antiqua"/>
              </a:rPr>
              <a:t>Гипотеза: </a:t>
            </a:r>
            <a:r>
              <a:rPr sz="1000" spc="-80" dirty="0">
                <a:latin typeface="Book Antiqua"/>
                <a:cs typeface="Book Antiqua"/>
              </a:rPr>
              <a:t>типичный </a:t>
            </a:r>
            <a:r>
              <a:rPr sz="1000" spc="-60" dirty="0">
                <a:latin typeface="Book Antiqua"/>
                <a:cs typeface="Book Antiqua"/>
              </a:rPr>
              <a:t>город </a:t>
            </a:r>
            <a:r>
              <a:rPr sz="1000" spc="-20" dirty="0">
                <a:latin typeface="Book Antiqua"/>
                <a:cs typeface="Book Antiqua"/>
              </a:rPr>
              <a:t>задается </a:t>
            </a:r>
            <a:r>
              <a:rPr sz="1000" spc="-60" dirty="0">
                <a:latin typeface="Book Antiqua"/>
                <a:cs typeface="Book Antiqua"/>
              </a:rPr>
              <a:t>средним </a:t>
            </a:r>
            <a:r>
              <a:rPr sz="1000" spc="-55" dirty="0">
                <a:latin typeface="Book Antiqua"/>
                <a:cs typeface="Book Antiqua"/>
              </a:rPr>
              <a:t>арифметическим </a:t>
            </a:r>
            <a:r>
              <a:rPr sz="1000" spc="-80" dirty="0">
                <a:latin typeface="Book Antiqua"/>
                <a:cs typeface="Book Antiqua"/>
              </a:rPr>
              <a:t>по  </a:t>
            </a:r>
            <a:r>
              <a:rPr sz="1000" spc="-45" dirty="0">
                <a:latin typeface="Book Antiqua"/>
                <a:cs typeface="Book Antiqua"/>
              </a:rPr>
              <a:t>выборке.</a:t>
            </a:r>
            <a:endParaRPr sz="1000">
              <a:latin typeface="Book Antiqua"/>
              <a:cs typeface="Book Antiqua"/>
            </a:endParaRPr>
          </a:p>
        </p:txBody>
      </p:sp>
      <p:sp>
        <p:nvSpPr>
          <p:cNvPr id="4" name="object 4"/>
          <p:cNvSpPr txBox="1"/>
          <p:nvPr/>
        </p:nvSpPr>
        <p:spPr>
          <a:xfrm>
            <a:off x="322046" y="727926"/>
            <a:ext cx="3964304" cy="192405"/>
          </a:xfrm>
          <a:prstGeom prst="rect">
            <a:avLst/>
          </a:prstGeom>
          <a:solidFill>
            <a:srgbClr val="F8F8F8"/>
          </a:solidFill>
        </p:spPr>
        <p:txBody>
          <a:bodyPr vert="horz" wrap="square" lIns="0" tIns="0" rIns="0" bIns="0" rtlCol="0">
            <a:spAutoFit/>
          </a:bodyPr>
          <a:lstStyle/>
          <a:p>
            <a:pPr marL="37465">
              <a:lnSpc>
                <a:spcPts val="1190"/>
              </a:lnSpc>
            </a:pPr>
            <a:r>
              <a:rPr sz="1000" spc="-85" dirty="0">
                <a:solidFill>
                  <a:srgbClr val="214987"/>
                </a:solidFill>
                <a:latin typeface="Courier New"/>
                <a:cs typeface="Courier New"/>
              </a:rPr>
              <a:t>summary</a:t>
            </a: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a:t>
            </a:r>
            <a:r>
              <a:rPr sz="1000" spc="-85" dirty="0">
                <a:solidFill>
                  <a:srgbClr val="0000CE"/>
                </a:solidFill>
                <a:latin typeface="Courier New"/>
                <a:cs typeface="Courier New"/>
              </a:rPr>
              <a:t>2</a:t>
            </a:r>
            <a:r>
              <a:rPr sz="1000" spc="-85" dirty="0">
                <a:latin typeface="Courier New"/>
                <a:cs typeface="Courier New"/>
              </a:rPr>
              <a:t>])</a:t>
            </a:r>
            <a:endParaRPr sz="1000">
              <a:latin typeface="Courier New"/>
              <a:cs typeface="Courier New"/>
            </a:endParaRPr>
          </a:p>
        </p:txBody>
      </p:sp>
      <p:graphicFrame>
        <p:nvGraphicFramePr>
          <p:cNvPr id="5" name="object 5"/>
          <p:cNvGraphicFramePr>
            <a:graphicFrameLocks noGrp="1"/>
          </p:cNvGraphicFramePr>
          <p:nvPr/>
        </p:nvGraphicFramePr>
        <p:xfrm>
          <a:off x="339158" y="1111102"/>
          <a:ext cx="3362324" cy="303404"/>
        </p:xfrm>
        <a:graphic>
          <a:graphicData uri="http://schemas.openxmlformats.org/drawingml/2006/table">
            <a:tbl>
              <a:tblPr firstRow="1" bandRow="1">
                <a:tableStyleId>{2D5ABB26-0587-4C30-8999-92F81FD0307C}</a:tableStyleId>
              </a:tblPr>
              <a:tblGrid>
                <a:gridCol w="286385">
                  <a:extLst>
                    <a:ext uri="{9D8B030D-6E8A-4147-A177-3AD203B41FA5}">
                      <a16:colId xmlns:a16="http://schemas.microsoft.com/office/drawing/2014/main" val="20000"/>
                    </a:ext>
                  </a:extLst>
                </a:gridCol>
                <a:gridCol w="1560830">
                  <a:extLst>
                    <a:ext uri="{9D8B030D-6E8A-4147-A177-3AD203B41FA5}">
                      <a16:colId xmlns:a16="http://schemas.microsoft.com/office/drawing/2014/main" val="20001"/>
                    </a:ext>
                  </a:extLst>
                </a:gridCol>
                <a:gridCol w="1515109">
                  <a:extLst>
                    <a:ext uri="{9D8B030D-6E8A-4147-A177-3AD203B41FA5}">
                      <a16:colId xmlns:a16="http://schemas.microsoft.com/office/drawing/2014/main" val="20002"/>
                    </a:ext>
                  </a:extLst>
                </a:gridCol>
              </a:tblGrid>
              <a:tr h="151702">
                <a:tc>
                  <a:txBody>
                    <a:bodyPr/>
                    <a:lstStyle/>
                    <a:p>
                      <a:pPr marL="20320">
                        <a:lnSpc>
                          <a:spcPts val="1035"/>
                        </a:lnSpc>
                      </a:pPr>
                      <a:r>
                        <a:rPr sz="1000" spc="-85" dirty="0">
                          <a:latin typeface="Courier New"/>
                          <a:cs typeface="Courier New"/>
                        </a:rPr>
                        <a:t>##</a:t>
                      </a:r>
                      <a:endParaRPr sz="1000">
                        <a:latin typeface="Courier New"/>
                        <a:cs typeface="Courier New"/>
                      </a:endParaRPr>
                    </a:p>
                  </a:txBody>
                  <a:tcPr marL="0" marR="0" marT="0" marB="0"/>
                </a:tc>
                <a:tc>
                  <a:txBody>
                    <a:bodyPr/>
                    <a:lstStyle/>
                    <a:p>
                      <a:pPr marR="91440" algn="r">
                        <a:lnSpc>
                          <a:spcPts val="1035"/>
                        </a:lnSpc>
                        <a:tabLst>
                          <a:tab pos="929640" algn="l"/>
                        </a:tabLst>
                      </a:pPr>
                      <a:r>
                        <a:rPr sz="1000" spc="-5" dirty="0">
                          <a:latin typeface="Courier New"/>
                          <a:cs typeface="Courier New"/>
                        </a:rPr>
                        <a:t>Min</a:t>
                      </a:r>
                      <a:r>
                        <a:rPr sz="1000" dirty="0">
                          <a:latin typeface="Courier New"/>
                          <a:cs typeface="Courier New"/>
                        </a:rPr>
                        <a:t>.</a:t>
                      </a:r>
                      <a:r>
                        <a:rPr sz="1000" spc="-80" dirty="0">
                          <a:latin typeface="Courier New"/>
                          <a:cs typeface="Courier New"/>
                        </a:rPr>
                        <a:t> </a:t>
                      </a:r>
                      <a:r>
                        <a:rPr sz="1000" spc="-5" dirty="0">
                          <a:latin typeface="Courier New"/>
                          <a:cs typeface="Courier New"/>
                        </a:rPr>
                        <a:t>1s</a:t>
                      </a:r>
                      <a:r>
                        <a:rPr sz="1000" dirty="0">
                          <a:latin typeface="Courier New"/>
                          <a:cs typeface="Courier New"/>
                        </a:rPr>
                        <a:t>t</a:t>
                      </a:r>
                      <a:r>
                        <a:rPr sz="1000" spc="-80" dirty="0">
                          <a:latin typeface="Courier New"/>
                          <a:cs typeface="Courier New"/>
                        </a:rPr>
                        <a:t> </a:t>
                      </a:r>
                      <a:r>
                        <a:rPr sz="1000" spc="-5" dirty="0">
                          <a:latin typeface="Courier New"/>
                          <a:cs typeface="Courier New"/>
                        </a:rPr>
                        <a:t>Qu</a:t>
                      </a:r>
                      <a:r>
                        <a:rPr sz="1000" dirty="0">
                          <a:latin typeface="Courier New"/>
                          <a:cs typeface="Courier New"/>
                        </a:rPr>
                        <a:t>.	</a:t>
                      </a:r>
                      <a:r>
                        <a:rPr sz="1000" spc="-5" dirty="0">
                          <a:latin typeface="Courier New"/>
                          <a:cs typeface="Courier New"/>
                        </a:rPr>
                        <a:t>Median</a:t>
                      </a:r>
                      <a:endParaRPr sz="1000">
                        <a:latin typeface="Courier New"/>
                        <a:cs typeface="Courier New"/>
                      </a:endParaRPr>
                    </a:p>
                  </a:txBody>
                  <a:tcPr marL="0" marR="0" marT="0" marB="0"/>
                </a:tc>
                <a:tc>
                  <a:txBody>
                    <a:bodyPr/>
                    <a:lstStyle/>
                    <a:p>
                      <a:pPr marR="12700" algn="r">
                        <a:lnSpc>
                          <a:spcPts val="1035"/>
                        </a:lnSpc>
                        <a:tabLst>
                          <a:tab pos="1062355" algn="l"/>
                        </a:tabLst>
                      </a:pPr>
                      <a:r>
                        <a:rPr sz="1000" spc="-5" dirty="0">
                          <a:latin typeface="Courier New"/>
                          <a:cs typeface="Courier New"/>
                        </a:rPr>
                        <a:t>Mea</a:t>
                      </a:r>
                      <a:r>
                        <a:rPr sz="1000" dirty="0">
                          <a:latin typeface="Courier New"/>
                          <a:cs typeface="Courier New"/>
                        </a:rPr>
                        <a:t>n</a:t>
                      </a:r>
                      <a:r>
                        <a:rPr sz="1000" spc="-80" dirty="0">
                          <a:latin typeface="Courier New"/>
                          <a:cs typeface="Courier New"/>
                        </a:rPr>
                        <a:t> </a:t>
                      </a:r>
                      <a:r>
                        <a:rPr sz="1000" spc="-5" dirty="0">
                          <a:latin typeface="Courier New"/>
                          <a:cs typeface="Courier New"/>
                        </a:rPr>
                        <a:t>3r</a:t>
                      </a:r>
                      <a:r>
                        <a:rPr sz="1000" dirty="0">
                          <a:latin typeface="Courier New"/>
                          <a:cs typeface="Courier New"/>
                        </a:rPr>
                        <a:t>d</a:t>
                      </a:r>
                      <a:r>
                        <a:rPr sz="1000" spc="-80" dirty="0">
                          <a:latin typeface="Courier New"/>
                          <a:cs typeface="Courier New"/>
                        </a:rPr>
                        <a:t> </a:t>
                      </a:r>
                      <a:r>
                        <a:rPr sz="1000" spc="-5" dirty="0">
                          <a:latin typeface="Courier New"/>
                          <a:cs typeface="Courier New"/>
                        </a:rPr>
                        <a:t>Qu</a:t>
                      </a:r>
                      <a:r>
                        <a:rPr sz="1000" dirty="0">
                          <a:latin typeface="Courier New"/>
                          <a:cs typeface="Courier New"/>
                        </a:rPr>
                        <a:t>.	</a:t>
                      </a:r>
                      <a:r>
                        <a:rPr sz="1000" spc="-5" dirty="0">
                          <a:latin typeface="Courier New"/>
                          <a:cs typeface="Courier New"/>
                        </a:rPr>
                        <a:t>Max.</a:t>
                      </a:r>
                      <a:endParaRPr sz="1000">
                        <a:latin typeface="Courier New"/>
                        <a:cs typeface="Courier New"/>
                      </a:endParaRPr>
                    </a:p>
                  </a:txBody>
                  <a:tcPr marL="0" marR="0" marT="0" marB="0"/>
                </a:tc>
                <a:extLst>
                  <a:ext uri="{0D108BD9-81ED-4DB2-BD59-A6C34878D82A}">
                    <a16:rowId xmlns:a16="http://schemas.microsoft.com/office/drawing/2014/main" val="10000"/>
                  </a:ext>
                </a:extLst>
              </a:tr>
              <a:tr h="151702">
                <a:tc>
                  <a:txBody>
                    <a:bodyPr/>
                    <a:lstStyle/>
                    <a:p>
                      <a:pPr marL="20320">
                        <a:lnSpc>
                          <a:spcPts val="1035"/>
                        </a:lnSpc>
                      </a:pPr>
                      <a:r>
                        <a:rPr sz="1000" spc="-85" dirty="0">
                          <a:latin typeface="Courier New"/>
                          <a:cs typeface="Courier New"/>
                        </a:rPr>
                        <a:t>##</a:t>
                      </a:r>
                      <a:endParaRPr sz="1000">
                        <a:latin typeface="Courier New"/>
                        <a:cs typeface="Courier New"/>
                      </a:endParaRPr>
                    </a:p>
                  </a:txBody>
                  <a:tcPr marL="0" marR="0" marT="0" marB="0"/>
                </a:tc>
                <a:tc>
                  <a:txBody>
                    <a:bodyPr/>
                    <a:lstStyle/>
                    <a:p>
                      <a:pPr marR="92710" algn="r">
                        <a:lnSpc>
                          <a:spcPts val="1035"/>
                        </a:lnSpc>
                        <a:tabLst>
                          <a:tab pos="464820" algn="l"/>
                          <a:tab pos="995680" algn="l"/>
                        </a:tabLst>
                      </a:pPr>
                      <a:r>
                        <a:rPr sz="1000" spc="-5" dirty="0">
                          <a:latin typeface="Courier New"/>
                          <a:cs typeface="Courier New"/>
                        </a:rPr>
                        <a:t>0.1</a:t>
                      </a:r>
                      <a:r>
                        <a:rPr sz="1000" dirty="0">
                          <a:latin typeface="Courier New"/>
                          <a:cs typeface="Courier New"/>
                        </a:rPr>
                        <a:t>0	</a:t>
                      </a:r>
                      <a:r>
                        <a:rPr sz="1000" spc="-5" dirty="0">
                          <a:latin typeface="Courier New"/>
                          <a:cs typeface="Courier New"/>
                        </a:rPr>
                        <a:t>10.7</a:t>
                      </a:r>
                      <a:r>
                        <a:rPr sz="1000" dirty="0">
                          <a:latin typeface="Courier New"/>
                          <a:cs typeface="Courier New"/>
                        </a:rPr>
                        <a:t>0	</a:t>
                      </a:r>
                      <a:r>
                        <a:rPr sz="1000" spc="-5" dirty="0">
                          <a:latin typeface="Courier New"/>
                          <a:cs typeface="Courier New"/>
                        </a:rPr>
                        <a:t>19.25</a:t>
                      </a:r>
                      <a:endParaRPr sz="1000">
                        <a:latin typeface="Courier New"/>
                        <a:cs typeface="Courier New"/>
                      </a:endParaRPr>
                    </a:p>
                  </a:txBody>
                  <a:tcPr marL="0" marR="0" marT="0" marB="0"/>
                </a:tc>
                <a:tc>
                  <a:txBody>
                    <a:bodyPr/>
                    <a:lstStyle/>
                    <a:p>
                      <a:pPr marR="12700" algn="r">
                        <a:lnSpc>
                          <a:spcPts val="1035"/>
                        </a:lnSpc>
                        <a:tabLst>
                          <a:tab pos="530860" algn="l"/>
                        </a:tabLst>
                      </a:pPr>
                      <a:r>
                        <a:rPr sz="1000" spc="-85" dirty="0">
                          <a:latin typeface="Courier New"/>
                          <a:cs typeface="Courier New"/>
                        </a:rPr>
                        <a:t>52.93	37.97</a:t>
                      </a:r>
                      <a:r>
                        <a:rPr sz="1000" spc="-140" dirty="0">
                          <a:latin typeface="Courier New"/>
                          <a:cs typeface="Courier New"/>
                        </a:rPr>
                        <a:t> </a:t>
                      </a:r>
                      <a:r>
                        <a:rPr sz="1000" spc="-85" dirty="0">
                          <a:latin typeface="Courier New"/>
                          <a:cs typeface="Courier New"/>
                        </a:rPr>
                        <a:t>5046.00</a:t>
                      </a:r>
                      <a:endParaRPr sz="1000">
                        <a:latin typeface="Courier New"/>
                        <a:cs typeface="Courier New"/>
                      </a:endParaRPr>
                    </a:p>
                  </a:txBody>
                  <a:tcPr marL="0" marR="0" marT="0" marB="0"/>
                </a:tc>
                <a:extLst>
                  <a:ext uri="{0D108BD9-81ED-4DB2-BD59-A6C34878D82A}">
                    <a16:rowId xmlns:a16="http://schemas.microsoft.com/office/drawing/2014/main" val="10001"/>
                  </a:ext>
                </a:extLst>
              </a:tr>
            </a:tbl>
          </a:graphicData>
        </a:graphic>
      </p:graphicFrame>
      <p:sp>
        <p:nvSpPr>
          <p:cNvPr id="6" name="object 6"/>
          <p:cNvSpPr txBox="1"/>
          <p:nvPr/>
        </p:nvSpPr>
        <p:spPr>
          <a:xfrm>
            <a:off x="343128" y="1527078"/>
            <a:ext cx="3555365" cy="329565"/>
          </a:xfrm>
          <a:prstGeom prst="rect">
            <a:avLst/>
          </a:prstGeom>
        </p:spPr>
        <p:txBody>
          <a:bodyPr vert="horz" wrap="square" lIns="0" tIns="12065" rIns="0" bIns="0" rtlCol="0">
            <a:spAutoFit/>
          </a:bodyPr>
          <a:lstStyle/>
          <a:p>
            <a:pPr marL="12700" marR="5080" indent="3810">
              <a:lnSpc>
                <a:spcPct val="100000"/>
              </a:lnSpc>
              <a:spcBef>
                <a:spcPts val="95"/>
              </a:spcBef>
            </a:pPr>
            <a:r>
              <a:rPr sz="1000" b="1" i="1" spc="20" dirty="0">
                <a:latin typeface="Book Antiqua"/>
                <a:cs typeface="Book Antiqua"/>
              </a:rPr>
              <a:t>Наблюдение </a:t>
            </a:r>
            <a:r>
              <a:rPr sz="1000" b="1" i="1" spc="45" dirty="0">
                <a:latin typeface="Book Antiqua"/>
                <a:cs typeface="Book Antiqua"/>
              </a:rPr>
              <a:t>1. </a:t>
            </a:r>
            <a:r>
              <a:rPr sz="1000" spc="-65" dirty="0">
                <a:latin typeface="Book Antiqua"/>
                <a:cs typeface="Book Antiqua"/>
              </a:rPr>
              <a:t>Среднее </a:t>
            </a:r>
            <a:r>
              <a:rPr sz="1000" spc="-55" dirty="0">
                <a:latin typeface="Book Antiqua"/>
                <a:cs typeface="Book Antiqua"/>
              </a:rPr>
              <a:t>арифметическое </a:t>
            </a:r>
            <a:r>
              <a:rPr sz="1000" spc="-60" dirty="0">
                <a:latin typeface="Book Antiqua"/>
                <a:cs typeface="Book Antiqua"/>
              </a:rPr>
              <a:t>больше </a:t>
            </a:r>
            <a:r>
              <a:rPr sz="1000" spc="-5" dirty="0">
                <a:latin typeface="Book Antiqua"/>
                <a:cs typeface="Book Antiqua"/>
              </a:rPr>
              <a:t>3 </a:t>
            </a:r>
            <a:r>
              <a:rPr sz="1000" spc="-45" dirty="0">
                <a:latin typeface="Book Antiqua"/>
                <a:cs typeface="Book Antiqua"/>
              </a:rPr>
              <a:t>квартили!  </a:t>
            </a:r>
            <a:r>
              <a:rPr sz="1000" spc="-55" dirty="0">
                <a:latin typeface="Book Antiqua"/>
                <a:cs typeface="Book Antiqua"/>
              </a:rPr>
              <a:t>Уточним.</a:t>
            </a:r>
            <a:endParaRPr sz="1000">
              <a:latin typeface="Book Antiqua"/>
              <a:cs typeface="Book Antiqua"/>
            </a:endParaRPr>
          </a:p>
        </p:txBody>
      </p:sp>
      <p:sp>
        <p:nvSpPr>
          <p:cNvPr id="7" name="object 7"/>
          <p:cNvSpPr txBox="1"/>
          <p:nvPr/>
        </p:nvSpPr>
        <p:spPr>
          <a:xfrm>
            <a:off x="322046" y="1949170"/>
            <a:ext cx="3964304" cy="181610"/>
          </a:xfrm>
          <a:prstGeom prst="rect">
            <a:avLst/>
          </a:prstGeom>
          <a:solidFill>
            <a:srgbClr val="F8F8F8"/>
          </a:solidFill>
        </p:spPr>
        <p:txBody>
          <a:bodyPr vert="horz" wrap="square" lIns="0" tIns="0" rIns="0" bIns="0" rtlCol="0">
            <a:spAutoFit/>
          </a:bodyPr>
          <a:lstStyle/>
          <a:p>
            <a:pPr marL="37465">
              <a:lnSpc>
                <a:spcPts val="1190"/>
              </a:lnSpc>
            </a:pPr>
            <a:r>
              <a:rPr sz="1000" spc="-85" dirty="0">
                <a:solidFill>
                  <a:srgbClr val="214987"/>
                </a:solidFill>
                <a:latin typeface="Courier New"/>
                <a:cs typeface="Courier New"/>
              </a:rPr>
              <a:t>sum</a:t>
            </a: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a:t>
            </a:r>
            <a:r>
              <a:rPr sz="1000" spc="-85" dirty="0">
                <a:solidFill>
                  <a:srgbClr val="0000CE"/>
                </a:solidFill>
                <a:latin typeface="Courier New"/>
                <a:cs typeface="Courier New"/>
              </a:rPr>
              <a:t>2</a:t>
            </a:r>
            <a:r>
              <a:rPr sz="1000" spc="-85" dirty="0">
                <a:latin typeface="Courier New"/>
                <a:cs typeface="Courier New"/>
              </a:rPr>
              <a:t>] </a:t>
            </a:r>
            <a:r>
              <a:rPr sz="1000" spc="-80" dirty="0">
                <a:latin typeface="Courier New"/>
                <a:cs typeface="Courier New"/>
              </a:rPr>
              <a:t>&lt; </a:t>
            </a:r>
            <a:r>
              <a:rPr sz="1000" spc="-85" dirty="0">
                <a:solidFill>
                  <a:srgbClr val="0000CE"/>
                </a:solidFill>
                <a:latin typeface="Courier New"/>
                <a:cs typeface="Courier New"/>
              </a:rPr>
              <a:t>52.93</a:t>
            </a:r>
            <a:r>
              <a:rPr sz="1000" spc="-85" dirty="0">
                <a:latin typeface="Courier New"/>
                <a:cs typeface="Courier New"/>
              </a:rPr>
              <a:t>)/</a:t>
            </a:r>
            <a:r>
              <a:rPr sz="1000" spc="-85" dirty="0">
                <a:solidFill>
                  <a:srgbClr val="214987"/>
                </a:solidFill>
                <a:latin typeface="Courier New"/>
                <a:cs typeface="Courier New"/>
              </a:rPr>
              <a:t>nrow</a:t>
            </a: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 </a:t>
            </a:r>
            <a:r>
              <a:rPr sz="1000" spc="-80" dirty="0">
                <a:latin typeface="Courier New"/>
                <a:cs typeface="Courier New"/>
              </a:rPr>
              <a:t>*</a:t>
            </a:r>
            <a:r>
              <a:rPr sz="1000" spc="-60" dirty="0">
                <a:latin typeface="Courier New"/>
                <a:cs typeface="Courier New"/>
              </a:rPr>
              <a:t> </a:t>
            </a:r>
            <a:r>
              <a:rPr sz="1000" spc="-85" dirty="0">
                <a:solidFill>
                  <a:srgbClr val="0000CE"/>
                </a:solidFill>
                <a:latin typeface="Courier New"/>
                <a:cs typeface="Courier New"/>
              </a:rPr>
              <a:t>100</a:t>
            </a:r>
            <a:endParaRPr sz="1000">
              <a:latin typeface="Courier New"/>
              <a:cs typeface="Courier New"/>
            </a:endParaRPr>
          </a:p>
        </p:txBody>
      </p:sp>
      <p:sp>
        <p:nvSpPr>
          <p:cNvPr id="8" name="object 8"/>
          <p:cNvSpPr txBox="1"/>
          <p:nvPr/>
        </p:nvSpPr>
        <p:spPr>
          <a:xfrm>
            <a:off x="347294" y="2288621"/>
            <a:ext cx="3911600" cy="930275"/>
          </a:xfrm>
          <a:prstGeom prst="rect">
            <a:avLst/>
          </a:prstGeom>
        </p:spPr>
        <p:txBody>
          <a:bodyPr vert="horz" wrap="square" lIns="0" tIns="12065" rIns="0" bIns="0" rtlCol="0">
            <a:spAutoFit/>
          </a:bodyPr>
          <a:lstStyle/>
          <a:p>
            <a:pPr marL="12700">
              <a:lnSpc>
                <a:spcPct val="100000"/>
              </a:lnSpc>
              <a:spcBef>
                <a:spcPts val="95"/>
              </a:spcBef>
            </a:pPr>
            <a:r>
              <a:rPr sz="1000" spc="-80" dirty="0">
                <a:latin typeface="Courier New"/>
                <a:cs typeface="Courier New"/>
              </a:rPr>
              <a:t>## </a:t>
            </a:r>
            <a:r>
              <a:rPr sz="1000" spc="-85" dirty="0">
                <a:latin typeface="Courier New"/>
                <a:cs typeface="Courier New"/>
              </a:rPr>
              <a:t>[1] 82.37052</a:t>
            </a:r>
            <a:endParaRPr sz="1000">
              <a:latin typeface="Courier New"/>
              <a:cs typeface="Courier New"/>
            </a:endParaRPr>
          </a:p>
          <a:p>
            <a:pPr>
              <a:lnSpc>
                <a:spcPct val="100000"/>
              </a:lnSpc>
              <a:spcBef>
                <a:spcPts val="50"/>
              </a:spcBef>
            </a:pPr>
            <a:endParaRPr sz="950">
              <a:latin typeface="Times New Roman"/>
              <a:cs typeface="Times New Roman"/>
            </a:endParaRPr>
          </a:p>
          <a:p>
            <a:pPr marL="12700" marR="5080">
              <a:lnSpc>
                <a:spcPct val="100000"/>
              </a:lnSpc>
            </a:pPr>
            <a:r>
              <a:rPr sz="1000" b="1" i="1" spc="20" dirty="0">
                <a:latin typeface="Book Antiqua"/>
                <a:cs typeface="Book Antiqua"/>
              </a:rPr>
              <a:t>Наблюдение </a:t>
            </a:r>
            <a:r>
              <a:rPr sz="1000" b="1" i="1" spc="45" dirty="0">
                <a:latin typeface="Book Antiqua"/>
                <a:cs typeface="Book Antiqua"/>
              </a:rPr>
              <a:t>2. </a:t>
            </a:r>
            <a:r>
              <a:rPr sz="1000" spc="-45" dirty="0">
                <a:latin typeface="Book Antiqua"/>
                <a:cs typeface="Book Antiqua"/>
              </a:rPr>
              <a:t>Если </a:t>
            </a:r>
            <a:r>
              <a:rPr sz="1000" spc="-20" dirty="0">
                <a:latin typeface="Book Antiqua"/>
                <a:cs typeface="Book Antiqua"/>
              </a:rPr>
              <a:t>в </a:t>
            </a:r>
            <a:r>
              <a:rPr sz="1000" spc="-40" dirty="0">
                <a:latin typeface="Book Antiqua"/>
                <a:cs typeface="Book Antiqua"/>
              </a:rPr>
              <a:t>качестве </a:t>
            </a:r>
            <a:r>
              <a:rPr sz="1000" spc="-65" dirty="0">
                <a:latin typeface="Book Antiqua"/>
                <a:cs typeface="Book Antiqua"/>
              </a:rPr>
              <a:t>населения </a:t>
            </a:r>
            <a:r>
              <a:rPr sz="1000" spc="-75" dirty="0">
                <a:latin typeface="Book Antiqua"/>
                <a:cs typeface="Book Antiqua"/>
              </a:rPr>
              <a:t>типичного </a:t>
            </a:r>
            <a:r>
              <a:rPr sz="1000" spc="-60" dirty="0">
                <a:latin typeface="Book Antiqua"/>
                <a:cs typeface="Book Antiqua"/>
              </a:rPr>
              <a:t>города </a:t>
            </a:r>
            <a:r>
              <a:rPr sz="1000" spc="-50" dirty="0">
                <a:latin typeface="Book Antiqua"/>
                <a:cs typeface="Book Antiqua"/>
              </a:rPr>
              <a:t>России  </a:t>
            </a:r>
            <a:r>
              <a:rPr sz="1000" spc="-10" dirty="0">
                <a:latin typeface="Book Antiqua"/>
                <a:cs typeface="Book Antiqua"/>
              </a:rPr>
              <a:t>взять </a:t>
            </a:r>
            <a:r>
              <a:rPr sz="1000" spc="-50" dirty="0">
                <a:latin typeface="Book Antiqua"/>
                <a:cs typeface="Book Antiqua"/>
              </a:rPr>
              <a:t>среднее арифметическое, </a:t>
            </a:r>
            <a:r>
              <a:rPr sz="1000" spc="-40" dirty="0">
                <a:latin typeface="Book Antiqua"/>
                <a:cs typeface="Book Antiqua"/>
              </a:rPr>
              <a:t>то </a:t>
            </a:r>
            <a:r>
              <a:rPr sz="1000" spc="-10" dirty="0">
                <a:latin typeface="Book Antiqua"/>
                <a:cs typeface="Book Antiqua"/>
              </a:rPr>
              <a:t>82% </a:t>
            </a:r>
            <a:r>
              <a:rPr sz="1000" spc="-50" dirty="0">
                <a:latin typeface="Book Antiqua"/>
                <a:cs typeface="Book Antiqua"/>
              </a:rPr>
              <a:t>городов </a:t>
            </a:r>
            <a:r>
              <a:rPr sz="1000" spc="-45" dirty="0">
                <a:latin typeface="Book Antiqua"/>
                <a:cs typeface="Book Antiqua"/>
              </a:rPr>
              <a:t>России имеет  </a:t>
            </a:r>
            <a:r>
              <a:rPr sz="1000" spc="-60" dirty="0">
                <a:latin typeface="Book Antiqua"/>
                <a:cs typeface="Book Antiqua"/>
              </a:rPr>
              <a:t>население </a:t>
            </a:r>
            <a:r>
              <a:rPr sz="1000" spc="-50" dirty="0">
                <a:latin typeface="Book Antiqua"/>
                <a:cs typeface="Book Antiqua"/>
              </a:rPr>
              <a:t>меньше, </a:t>
            </a:r>
            <a:r>
              <a:rPr sz="1000" spc="-35" dirty="0">
                <a:latin typeface="Book Antiqua"/>
                <a:cs typeface="Book Antiqua"/>
              </a:rPr>
              <a:t>чем </a:t>
            </a:r>
            <a:r>
              <a:rPr sz="1000" spc="-60" dirty="0">
                <a:latin typeface="Book Antiqua"/>
                <a:cs typeface="Book Antiqua"/>
              </a:rPr>
              <a:t>население </a:t>
            </a:r>
            <a:r>
              <a:rPr sz="1000" spc="-70" dirty="0">
                <a:latin typeface="Book Antiqua"/>
                <a:cs typeface="Book Antiqua"/>
              </a:rPr>
              <a:t>типичного </a:t>
            </a:r>
            <a:r>
              <a:rPr sz="1000" spc="-45" dirty="0">
                <a:latin typeface="Book Antiqua"/>
                <a:cs typeface="Book Antiqua"/>
              </a:rPr>
              <a:t>города. </a:t>
            </a:r>
            <a:r>
              <a:rPr sz="1000" spc="-50" dirty="0">
                <a:latin typeface="Book Antiqua"/>
                <a:cs typeface="Book Antiqua"/>
              </a:rPr>
              <a:t>Что </a:t>
            </a:r>
            <a:r>
              <a:rPr sz="1000" spc="-25" dirty="0">
                <a:latin typeface="Book Antiqua"/>
                <a:cs typeface="Book Antiqua"/>
              </a:rPr>
              <a:t>вызывает  </a:t>
            </a:r>
            <a:r>
              <a:rPr sz="1000" spc="-60" dirty="0">
                <a:latin typeface="Book Antiqua"/>
                <a:cs typeface="Book Antiqua"/>
              </a:rPr>
              <a:t>дискомфорт. </a:t>
            </a:r>
            <a:r>
              <a:rPr sz="1000" spc="-45" dirty="0">
                <a:latin typeface="Book Antiqua"/>
                <a:cs typeface="Book Antiqua"/>
              </a:rPr>
              <a:t>Такое </a:t>
            </a:r>
            <a:r>
              <a:rPr sz="1000" spc="-70" dirty="0">
                <a:latin typeface="Book Antiqua"/>
                <a:cs typeface="Book Antiqua"/>
              </a:rPr>
              <a:t>наблюдение </a:t>
            </a:r>
            <a:r>
              <a:rPr sz="1000" spc="-80" dirty="0">
                <a:latin typeface="Book Antiqua"/>
                <a:cs typeface="Book Antiqua"/>
              </a:rPr>
              <a:t>не </a:t>
            </a:r>
            <a:r>
              <a:rPr sz="1000" spc="-55" dirty="0">
                <a:latin typeface="Book Antiqua"/>
                <a:cs typeface="Book Antiqua"/>
              </a:rPr>
              <a:t>воспринимается как</a:t>
            </a:r>
            <a:r>
              <a:rPr sz="1000" spc="-10" dirty="0">
                <a:latin typeface="Book Antiqua"/>
                <a:cs typeface="Book Antiqua"/>
              </a:rPr>
              <a:t> </a:t>
            </a:r>
            <a:r>
              <a:rPr sz="1000" spc="-60" dirty="0">
                <a:latin typeface="Book Antiqua"/>
                <a:cs typeface="Book Antiqua"/>
              </a:rPr>
              <a:t>типичное.</a:t>
            </a:r>
            <a:endParaRPr sz="1000">
              <a:latin typeface="Book Antiqua"/>
              <a:cs typeface="Book Antiqua"/>
            </a:endParaRPr>
          </a:p>
        </p:txBody>
      </p:sp>
    </p:spTree>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1"/>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6</a:t>
            </a:r>
            <a:endParaRPr sz="1100">
              <a:latin typeface="Calibri"/>
              <a:cs typeface="Calibri"/>
            </a:endParaRPr>
          </a:p>
        </p:txBody>
      </p:sp>
      <p:sp>
        <p:nvSpPr>
          <p:cNvPr id="2" name="object 2"/>
          <p:cNvSpPr txBox="1">
            <a:spLocks noGrp="1"/>
          </p:cNvSpPr>
          <p:nvPr>
            <p:ph type="title"/>
          </p:nvPr>
        </p:nvSpPr>
        <p:spPr>
          <a:xfrm>
            <a:off x="95300" y="74546"/>
            <a:ext cx="2257425" cy="244475"/>
          </a:xfrm>
          <a:prstGeom prst="rect">
            <a:avLst/>
          </a:prstGeom>
        </p:spPr>
        <p:txBody>
          <a:bodyPr vert="horz" wrap="square" lIns="0" tIns="17145" rIns="0" bIns="0" rtlCol="0">
            <a:spAutoFit/>
          </a:bodyPr>
          <a:lstStyle/>
          <a:p>
            <a:pPr marL="12700">
              <a:lnSpc>
                <a:spcPct val="100000"/>
              </a:lnSpc>
              <a:spcBef>
                <a:spcPts val="135"/>
              </a:spcBef>
            </a:pPr>
            <a:r>
              <a:rPr spc="-10" dirty="0"/>
              <a:t>Выборка </a:t>
            </a:r>
            <a:r>
              <a:rPr spc="-30" dirty="0"/>
              <a:t>содержит</a:t>
            </a:r>
            <a:r>
              <a:rPr spc="-65" dirty="0"/>
              <a:t> </a:t>
            </a:r>
            <a:r>
              <a:rPr spc="-25" dirty="0"/>
              <a:t>выбросы?</a:t>
            </a:r>
          </a:p>
        </p:txBody>
      </p:sp>
      <p:sp>
        <p:nvSpPr>
          <p:cNvPr id="3" name="object 3"/>
          <p:cNvSpPr txBox="1"/>
          <p:nvPr/>
        </p:nvSpPr>
        <p:spPr>
          <a:xfrm>
            <a:off x="347294" y="305821"/>
            <a:ext cx="1579245" cy="177800"/>
          </a:xfrm>
          <a:prstGeom prst="rect">
            <a:avLst/>
          </a:prstGeom>
        </p:spPr>
        <p:txBody>
          <a:bodyPr vert="horz" wrap="square" lIns="0" tIns="12065" rIns="0" bIns="0" rtlCol="0">
            <a:spAutoFit/>
          </a:bodyPr>
          <a:lstStyle/>
          <a:p>
            <a:pPr marL="12700">
              <a:lnSpc>
                <a:spcPct val="100000"/>
              </a:lnSpc>
              <a:spcBef>
                <a:spcPts val="95"/>
              </a:spcBef>
            </a:pPr>
            <a:r>
              <a:rPr sz="1000" spc="-60" dirty="0">
                <a:latin typeface="Book Antiqua"/>
                <a:cs typeface="Book Antiqua"/>
              </a:rPr>
              <a:t>Сколько </a:t>
            </a:r>
            <a:r>
              <a:rPr sz="1000" spc="-30" dirty="0">
                <a:latin typeface="Book Antiqua"/>
                <a:cs typeface="Book Antiqua"/>
              </a:rPr>
              <a:t>всего</a:t>
            </a:r>
            <a:r>
              <a:rPr sz="1000" dirty="0">
                <a:latin typeface="Book Antiqua"/>
                <a:cs typeface="Book Antiqua"/>
              </a:rPr>
              <a:t> </a:t>
            </a:r>
            <a:r>
              <a:rPr sz="1000" spc="-70" dirty="0">
                <a:latin typeface="Book Antiqua"/>
                <a:cs typeface="Book Antiqua"/>
              </a:rPr>
              <a:t>наблюдений?</a:t>
            </a:r>
            <a:endParaRPr sz="1000">
              <a:latin typeface="Book Antiqua"/>
              <a:cs typeface="Book Antiqua"/>
            </a:endParaRPr>
          </a:p>
        </p:txBody>
      </p:sp>
      <p:sp>
        <p:nvSpPr>
          <p:cNvPr id="4" name="object 4"/>
          <p:cNvSpPr txBox="1"/>
          <p:nvPr/>
        </p:nvSpPr>
        <p:spPr>
          <a:xfrm>
            <a:off x="322046" y="571576"/>
            <a:ext cx="3964304" cy="174625"/>
          </a:xfrm>
          <a:prstGeom prst="rect">
            <a:avLst/>
          </a:prstGeom>
          <a:solidFill>
            <a:srgbClr val="F8F8F8"/>
          </a:solidFill>
        </p:spPr>
        <p:txBody>
          <a:bodyPr vert="horz" wrap="square" lIns="0" tIns="0" rIns="0" bIns="0" rtlCol="0">
            <a:spAutoFit/>
          </a:bodyPr>
          <a:lstStyle/>
          <a:p>
            <a:pPr marL="37465">
              <a:lnSpc>
                <a:spcPts val="1190"/>
              </a:lnSpc>
            </a:pPr>
            <a:r>
              <a:rPr sz="1000" spc="-85" dirty="0">
                <a:solidFill>
                  <a:srgbClr val="214987"/>
                </a:solidFill>
                <a:latin typeface="Courier New"/>
                <a:cs typeface="Courier New"/>
              </a:rPr>
              <a:t>nrow</a:t>
            </a: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a:t>
            </a:r>
            <a:endParaRPr sz="1000">
              <a:latin typeface="Courier New"/>
              <a:cs typeface="Courier New"/>
            </a:endParaRPr>
          </a:p>
        </p:txBody>
      </p:sp>
      <p:sp>
        <p:nvSpPr>
          <p:cNvPr id="5" name="object 5"/>
          <p:cNvSpPr txBox="1"/>
          <p:nvPr/>
        </p:nvSpPr>
        <p:spPr>
          <a:xfrm>
            <a:off x="347294" y="897653"/>
            <a:ext cx="3399790" cy="620395"/>
          </a:xfrm>
          <a:prstGeom prst="rect">
            <a:avLst/>
          </a:prstGeom>
        </p:spPr>
        <p:txBody>
          <a:bodyPr vert="horz" wrap="square" lIns="0" tIns="12065" rIns="0" bIns="0" rtlCol="0">
            <a:spAutoFit/>
          </a:bodyPr>
          <a:lstStyle/>
          <a:p>
            <a:pPr marL="12700">
              <a:lnSpc>
                <a:spcPct val="100000"/>
              </a:lnSpc>
              <a:spcBef>
                <a:spcPts val="95"/>
              </a:spcBef>
            </a:pPr>
            <a:r>
              <a:rPr sz="1000" spc="-80" dirty="0">
                <a:latin typeface="Courier New"/>
                <a:cs typeface="Courier New"/>
              </a:rPr>
              <a:t>## </a:t>
            </a:r>
            <a:r>
              <a:rPr sz="1000" spc="-85" dirty="0">
                <a:latin typeface="Courier New"/>
                <a:cs typeface="Courier New"/>
              </a:rPr>
              <a:t>[1] 1004</a:t>
            </a:r>
            <a:endParaRPr sz="1000">
              <a:latin typeface="Courier New"/>
              <a:cs typeface="Courier New"/>
            </a:endParaRPr>
          </a:p>
          <a:p>
            <a:pPr>
              <a:lnSpc>
                <a:spcPct val="100000"/>
              </a:lnSpc>
            </a:pPr>
            <a:endParaRPr sz="950">
              <a:latin typeface="Times New Roman"/>
              <a:cs typeface="Times New Roman"/>
            </a:endParaRPr>
          </a:p>
          <a:p>
            <a:pPr marL="12700" marR="5080">
              <a:lnSpc>
                <a:spcPct val="100000"/>
              </a:lnSpc>
            </a:pPr>
            <a:r>
              <a:rPr sz="1000" spc="-40" dirty="0">
                <a:latin typeface="Book Antiqua"/>
                <a:cs typeface="Book Antiqua"/>
              </a:rPr>
              <a:t>Если </a:t>
            </a:r>
            <a:r>
              <a:rPr sz="1000" spc="-60" dirty="0">
                <a:latin typeface="Book Antiqua"/>
                <a:cs typeface="Book Antiqua"/>
              </a:rPr>
              <a:t>принять, </a:t>
            </a:r>
            <a:r>
              <a:rPr sz="1000" spc="-40" dirty="0">
                <a:latin typeface="Book Antiqua"/>
                <a:cs typeface="Book Antiqua"/>
              </a:rPr>
              <a:t>что Москва </a:t>
            </a:r>
            <a:r>
              <a:rPr sz="1000" spc="-95" dirty="0">
                <a:latin typeface="Book Antiqua"/>
                <a:cs typeface="Book Antiqua"/>
              </a:rPr>
              <a:t>и </a:t>
            </a:r>
            <a:r>
              <a:rPr sz="1000" spc="-65" dirty="0">
                <a:latin typeface="Book Antiqua"/>
                <a:cs typeface="Book Antiqua"/>
              </a:rPr>
              <a:t>Санкт-Петербург </a:t>
            </a:r>
            <a:r>
              <a:rPr sz="1000" spc="465" dirty="0">
                <a:latin typeface="Book Antiqua"/>
                <a:cs typeface="Book Antiqua"/>
              </a:rPr>
              <a:t>- </a:t>
            </a:r>
            <a:r>
              <a:rPr sz="1000" spc="-40" dirty="0">
                <a:latin typeface="Book Antiqua"/>
                <a:cs typeface="Book Antiqua"/>
              </a:rPr>
              <a:t>выбросы, </a:t>
            </a:r>
            <a:r>
              <a:rPr sz="1000" spc="-95" dirty="0">
                <a:latin typeface="Book Antiqua"/>
                <a:cs typeface="Book Antiqua"/>
              </a:rPr>
              <a:t>и  </a:t>
            </a:r>
            <a:r>
              <a:rPr sz="1000" spc="-50" dirty="0">
                <a:latin typeface="Book Antiqua"/>
                <a:cs typeface="Book Antiqua"/>
              </a:rPr>
              <a:t>исключить </a:t>
            </a:r>
            <a:r>
              <a:rPr sz="1000" spc="-80" dirty="0">
                <a:latin typeface="Book Antiqua"/>
                <a:cs typeface="Book Antiqua"/>
              </a:rPr>
              <a:t>их </a:t>
            </a:r>
            <a:r>
              <a:rPr sz="1000" spc="-35" dirty="0">
                <a:latin typeface="Book Antiqua"/>
                <a:cs typeface="Book Antiqua"/>
              </a:rPr>
              <a:t>из </a:t>
            </a:r>
            <a:r>
              <a:rPr sz="1000" spc="-50" dirty="0">
                <a:latin typeface="Book Antiqua"/>
                <a:cs typeface="Book Antiqua"/>
              </a:rPr>
              <a:t>выборки, </a:t>
            </a:r>
            <a:r>
              <a:rPr sz="1000" spc="-70" dirty="0">
                <a:latin typeface="Book Antiqua"/>
                <a:cs typeface="Book Antiqua"/>
              </a:rPr>
              <a:t>получим</a:t>
            </a:r>
            <a:r>
              <a:rPr sz="1000" spc="45" dirty="0">
                <a:latin typeface="Book Antiqua"/>
                <a:cs typeface="Book Antiqua"/>
              </a:rPr>
              <a:t> </a:t>
            </a:r>
            <a:r>
              <a:rPr sz="1000" spc="-55" dirty="0">
                <a:latin typeface="Book Antiqua"/>
                <a:cs typeface="Book Antiqua"/>
              </a:rPr>
              <a:t>следующее</a:t>
            </a:r>
            <a:endParaRPr sz="1000">
              <a:latin typeface="Book Antiqua"/>
              <a:cs typeface="Book Antiqua"/>
            </a:endParaRPr>
          </a:p>
        </p:txBody>
      </p:sp>
      <p:sp>
        <p:nvSpPr>
          <p:cNvPr id="6" name="object 6"/>
          <p:cNvSpPr txBox="1"/>
          <p:nvPr/>
        </p:nvSpPr>
        <p:spPr>
          <a:xfrm>
            <a:off x="322046" y="1606245"/>
            <a:ext cx="3964304" cy="192405"/>
          </a:xfrm>
          <a:prstGeom prst="rect">
            <a:avLst/>
          </a:prstGeom>
          <a:solidFill>
            <a:srgbClr val="F8F8F8"/>
          </a:solidFill>
        </p:spPr>
        <p:txBody>
          <a:bodyPr vert="horz" wrap="square" lIns="0" tIns="0" rIns="0" bIns="0" rtlCol="0">
            <a:spAutoFit/>
          </a:bodyPr>
          <a:lstStyle/>
          <a:p>
            <a:pPr marL="37465">
              <a:lnSpc>
                <a:spcPts val="1190"/>
              </a:lnSpc>
            </a:pPr>
            <a:r>
              <a:rPr sz="1000" spc="-85" dirty="0">
                <a:solidFill>
                  <a:srgbClr val="214987"/>
                </a:solidFill>
                <a:latin typeface="Courier New"/>
                <a:cs typeface="Courier New"/>
              </a:rPr>
              <a:t>summary</a:t>
            </a: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a:t>
            </a:r>
            <a:r>
              <a:rPr sz="1000" spc="-85" dirty="0">
                <a:solidFill>
                  <a:srgbClr val="214987"/>
                </a:solidFill>
                <a:latin typeface="Courier New"/>
                <a:cs typeface="Courier New"/>
              </a:rPr>
              <a:t>c</a:t>
            </a:r>
            <a:r>
              <a:rPr sz="1000" spc="-85" dirty="0">
                <a:latin typeface="Courier New"/>
                <a:cs typeface="Courier New"/>
              </a:rPr>
              <a:t>(</a:t>
            </a:r>
            <a:r>
              <a:rPr sz="1000" spc="-85" dirty="0">
                <a:solidFill>
                  <a:srgbClr val="0000CE"/>
                </a:solidFill>
                <a:latin typeface="Courier New"/>
                <a:cs typeface="Courier New"/>
              </a:rPr>
              <a:t>1</a:t>
            </a:r>
            <a:r>
              <a:rPr sz="1000" spc="-85" dirty="0">
                <a:latin typeface="Courier New"/>
                <a:cs typeface="Courier New"/>
              </a:rPr>
              <a:t>,</a:t>
            </a:r>
            <a:r>
              <a:rPr sz="1000" spc="-85" dirty="0">
                <a:solidFill>
                  <a:srgbClr val="0000CE"/>
                </a:solidFill>
                <a:latin typeface="Courier New"/>
                <a:cs typeface="Courier New"/>
              </a:rPr>
              <a:t>2</a:t>
            </a:r>
            <a:r>
              <a:rPr sz="1000" spc="-85" dirty="0">
                <a:latin typeface="Courier New"/>
                <a:cs typeface="Courier New"/>
              </a:rPr>
              <a:t>),</a:t>
            </a:r>
            <a:r>
              <a:rPr sz="1000" spc="-85" dirty="0">
                <a:solidFill>
                  <a:srgbClr val="0000CE"/>
                </a:solidFill>
                <a:latin typeface="Courier New"/>
                <a:cs typeface="Courier New"/>
              </a:rPr>
              <a:t>2</a:t>
            </a:r>
            <a:r>
              <a:rPr sz="1000" spc="-85" dirty="0">
                <a:latin typeface="Courier New"/>
                <a:cs typeface="Courier New"/>
              </a:rPr>
              <a:t>])</a:t>
            </a:r>
            <a:endParaRPr sz="1000">
              <a:latin typeface="Courier New"/>
              <a:cs typeface="Courier New"/>
            </a:endParaRPr>
          </a:p>
        </p:txBody>
      </p:sp>
      <p:graphicFrame>
        <p:nvGraphicFramePr>
          <p:cNvPr id="7" name="object 7"/>
          <p:cNvGraphicFramePr>
            <a:graphicFrameLocks noGrp="1"/>
          </p:cNvGraphicFramePr>
          <p:nvPr/>
        </p:nvGraphicFramePr>
        <p:xfrm>
          <a:off x="339158" y="1983096"/>
          <a:ext cx="3362324" cy="303404"/>
        </p:xfrm>
        <a:graphic>
          <a:graphicData uri="http://schemas.openxmlformats.org/drawingml/2006/table">
            <a:tbl>
              <a:tblPr firstRow="1" bandRow="1">
                <a:tableStyleId>{2D5ABB26-0587-4C30-8999-92F81FD0307C}</a:tableStyleId>
              </a:tblPr>
              <a:tblGrid>
                <a:gridCol w="286385">
                  <a:extLst>
                    <a:ext uri="{9D8B030D-6E8A-4147-A177-3AD203B41FA5}">
                      <a16:colId xmlns:a16="http://schemas.microsoft.com/office/drawing/2014/main" val="20000"/>
                    </a:ext>
                  </a:extLst>
                </a:gridCol>
                <a:gridCol w="1560830">
                  <a:extLst>
                    <a:ext uri="{9D8B030D-6E8A-4147-A177-3AD203B41FA5}">
                      <a16:colId xmlns:a16="http://schemas.microsoft.com/office/drawing/2014/main" val="20001"/>
                    </a:ext>
                  </a:extLst>
                </a:gridCol>
                <a:gridCol w="1515109">
                  <a:extLst>
                    <a:ext uri="{9D8B030D-6E8A-4147-A177-3AD203B41FA5}">
                      <a16:colId xmlns:a16="http://schemas.microsoft.com/office/drawing/2014/main" val="20002"/>
                    </a:ext>
                  </a:extLst>
                </a:gridCol>
              </a:tblGrid>
              <a:tr h="151702">
                <a:tc>
                  <a:txBody>
                    <a:bodyPr/>
                    <a:lstStyle/>
                    <a:p>
                      <a:pPr marL="20320">
                        <a:lnSpc>
                          <a:spcPts val="1035"/>
                        </a:lnSpc>
                      </a:pPr>
                      <a:r>
                        <a:rPr sz="1000" spc="-85" dirty="0">
                          <a:latin typeface="Courier New"/>
                          <a:cs typeface="Courier New"/>
                        </a:rPr>
                        <a:t>##</a:t>
                      </a:r>
                      <a:endParaRPr sz="1000">
                        <a:latin typeface="Courier New"/>
                        <a:cs typeface="Courier New"/>
                      </a:endParaRPr>
                    </a:p>
                  </a:txBody>
                  <a:tcPr marL="0" marR="0" marT="0" marB="0"/>
                </a:tc>
                <a:tc>
                  <a:txBody>
                    <a:bodyPr/>
                    <a:lstStyle/>
                    <a:p>
                      <a:pPr marR="91440" algn="r">
                        <a:lnSpc>
                          <a:spcPts val="1035"/>
                        </a:lnSpc>
                        <a:tabLst>
                          <a:tab pos="929640" algn="l"/>
                        </a:tabLst>
                      </a:pPr>
                      <a:r>
                        <a:rPr sz="1000" spc="-5" dirty="0">
                          <a:latin typeface="Courier New"/>
                          <a:cs typeface="Courier New"/>
                        </a:rPr>
                        <a:t>Min</a:t>
                      </a:r>
                      <a:r>
                        <a:rPr sz="1000" dirty="0">
                          <a:latin typeface="Courier New"/>
                          <a:cs typeface="Courier New"/>
                        </a:rPr>
                        <a:t>.</a:t>
                      </a:r>
                      <a:r>
                        <a:rPr sz="1000" spc="-80" dirty="0">
                          <a:latin typeface="Courier New"/>
                          <a:cs typeface="Courier New"/>
                        </a:rPr>
                        <a:t> </a:t>
                      </a:r>
                      <a:r>
                        <a:rPr sz="1000" spc="-5" dirty="0">
                          <a:latin typeface="Courier New"/>
                          <a:cs typeface="Courier New"/>
                        </a:rPr>
                        <a:t>1s</a:t>
                      </a:r>
                      <a:r>
                        <a:rPr sz="1000" dirty="0">
                          <a:latin typeface="Courier New"/>
                          <a:cs typeface="Courier New"/>
                        </a:rPr>
                        <a:t>t</a:t>
                      </a:r>
                      <a:r>
                        <a:rPr sz="1000" spc="-80" dirty="0">
                          <a:latin typeface="Courier New"/>
                          <a:cs typeface="Courier New"/>
                        </a:rPr>
                        <a:t> </a:t>
                      </a:r>
                      <a:r>
                        <a:rPr sz="1000" spc="-5" dirty="0">
                          <a:latin typeface="Courier New"/>
                          <a:cs typeface="Courier New"/>
                        </a:rPr>
                        <a:t>Qu</a:t>
                      </a:r>
                      <a:r>
                        <a:rPr sz="1000" dirty="0">
                          <a:latin typeface="Courier New"/>
                          <a:cs typeface="Courier New"/>
                        </a:rPr>
                        <a:t>.	</a:t>
                      </a:r>
                      <a:r>
                        <a:rPr sz="1000" spc="-5" dirty="0">
                          <a:latin typeface="Courier New"/>
                          <a:cs typeface="Courier New"/>
                        </a:rPr>
                        <a:t>Median</a:t>
                      </a:r>
                      <a:endParaRPr sz="1000">
                        <a:latin typeface="Courier New"/>
                        <a:cs typeface="Courier New"/>
                      </a:endParaRPr>
                    </a:p>
                  </a:txBody>
                  <a:tcPr marL="0" marR="0" marT="0" marB="0"/>
                </a:tc>
                <a:tc>
                  <a:txBody>
                    <a:bodyPr/>
                    <a:lstStyle/>
                    <a:p>
                      <a:pPr marR="12700" algn="r">
                        <a:lnSpc>
                          <a:spcPts val="1035"/>
                        </a:lnSpc>
                        <a:tabLst>
                          <a:tab pos="1062355" algn="l"/>
                        </a:tabLst>
                      </a:pPr>
                      <a:r>
                        <a:rPr sz="1000" spc="-5" dirty="0">
                          <a:latin typeface="Courier New"/>
                          <a:cs typeface="Courier New"/>
                        </a:rPr>
                        <a:t>Mea</a:t>
                      </a:r>
                      <a:r>
                        <a:rPr sz="1000" dirty="0">
                          <a:latin typeface="Courier New"/>
                          <a:cs typeface="Courier New"/>
                        </a:rPr>
                        <a:t>n</a:t>
                      </a:r>
                      <a:r>
                        <a:rPr sz="1000" spc="-80" dirty="0">
                          <a:latin typeface="Courier New"/>
                          <a:cs typeface="Courier New"/>
                        </a:rPr>
                        <a:t> </a:t>
                      </a:r>
                      <a:r>
                        <a:rPr sz="1000" spc="-5" dirty="0">
                          <a:latin typeface="Courier New"/>
                          <a:cs typeface="Courier New"/>
                        </a:rPr>
                        <a:t>3r</a:t>
                      </a:r>
                      <a:r>
                        <a:rPr sz="1000" dirty="0">
                          <a:latin typeface="Courier New"/>
                          <a:cs typeface="Courier New"/>
                        </a:rPr>
                        <a:t>d</a:t>
                      </a:r>
                      <a:r>
                        <a:rPr sz="1000" spc="-80" dirty="0">
                          <a:latin typeface="Courier New"/>
                          <a:cs typeface="Courier New"/>
                        </a:rPr>
                        <a:t> </a:t>
                      </a:r>
                      <a:r>
                        <a:rPr sz="1000" spc="-5" dirty="0">
                          <a:latin typeface="Courier New"/>
                          <a:cs typeface="Courier New"/>
                        </a:rPr>
                        <a:t>Qu</a:t>
                      </a:r>
                      <a:r>
                        <a:rPr sz="1000" dirty="0">
                          <a:latin typeface="Courier New"/>
                          <a:cs typeface="Courier New"/>
                        </a:rPr>
                        <a:t>.	</a:t>
                      </a:r>
                      <a:r>
                        <a:rPr sz="1000" spc="-5" dirty="0">
                          <a:latin typeface="Courier New"/>
                          <a:cs typeface="Courier New"/>
                        </a:rPr>
                        <a:t>Max.</a:t>
                      </a:r>
                      <a:endParaRPr sz="1000">
                        <a:latin typeface="Courier New"/>
                        <a:cs typeface="Courier New"/>
                      </a:endParaRPr>
                    </a:p>
                  </a:txBody>
                  <a:tcPr marL="0" marR="0" marT="0" marB="0"/>
                </a:tc>
                <a:extLst>
                  <a:ext uri="{0D108BD9-81ED-4DB2-BD59-A6C34878D82A}">
                    <a16:rowId xmlns:a16="http://schemas.microsoft.com/office/drawing/2014/main" val="10000"/>
                  </a:ext>
                </a:extLst>
              </a:tr>
              <a:tr h="151702">
                <a:tc>
                  <a:txBody>
                    <a:bodyPr/>
                    <a:lstStyle/>
                    <a:p>
                      <a:pPr marL="20320">
                        <a:lnSpc>
                          <a:spcPts val="1035"/>
                        </a:lnSpc>
                      </a:pPr>
                      <a:r>
                        <a:rPr sz="1000" spc="-85" dirty="0">
                          <a:latin typeface="Courier New"/>
                          <a:cs typeface="Courier New"/>
                        </a:rPr>
                        <a:t>##</a:t>
                      </a:r>
                      <a:endParaRPr sz="1000">
                        <a:latin typeface="Courier New"/>
                        <a:cs typeface="Courier New"/>
                      </a:endParaRPr>
                    </a:p>
                  </a:txBody>
                  <a:tcPr marL="0" marR="0" marT="0" marB="0"/>
                </a:tc>
                <a:tc>
                  <a:txBody>
                    <a:bodyPr/>
                    <a:lstStyle/>
                    <a:p>
                      <a:pPr marR="92710" algn="r">
                        <a:lnSpc>
                          <a:spcPts val="1035"/>
                        </a:lnSpc>
                        <a:tabLst>
                          <a:tab pos="464820" algn="l"/>
                          <a:tab pos="995680" algn="l"/>
                        </a:tabLst>
                      </a:pPr>
                      <a:r>
                        <a:rPr sz="1000" spc="-5" dirty="0">
                          <a:latin typeface="Courier New"/>
                          <a:cs typeface="Courier New"/>
                        </a:rPr>
                        <a:t>0.1</a:t>
                      </a:r>
                      <a:r>
                        <a:rPr sz="1000" dirty="0">
                          <a:latin typeface="Courier New"/>
                          <a:cs typeface="Courier New"/>
                        </a:rPr>
                        <a:t>0	</a:t>
                      </a:r>
                      <a:r>
                        <a:rPr sz="1000" spc="-5" dirty="0">
                          <a:latin typeface="Courier New"/>
                          <a:cs typeface="Courier New"/>
                        </a:rPr>
                        <a:t>10.7</a:t>
                      </a:r>
                      <a:r>
                        <a:rPr sz="1000" dirty="0">
                          <a:latin typeface="Courier New"/>
                          <a:cs typeface="Courier New"/>
                        </a:rPr>
                        <a:t>0	</a:t>
                      </a:r>
                      <a:r>
                        <a:rPr sz="1000" spc="-5" dirty="0">
                          <a:latin typeface="Courier New"/>
                          <a:cs typeface="Courier New"/>
                        </a:rPr>
                        <a:t>19.15</a:t>
                      </a:r>
                      <a:endParaRPr sz="1000">
                        <a:latin typeface="Courier New"/>
                        <a:cs typeface="Courier New"/>
                      </a:endParaRPr>
                    </a:p>
                  </a:txBody>
                  <a:tcPr marL="0" marR="0" marT="0" marB="0"/>
                </a:tc>
                <a:tc>
                  <a:txBody>
                    <a:bodyPr/>
                    <a:lstStyle/>
                    <a:p>
                      <a:pPr marR="12700" algn="r">
                        <a:lnSpc>
                          <a:spcPts val="1035"/>
                        </a:lnSpc>
                        <a:tabLst>
                          <a:tab pos="530860" algn="l"/>
                          <a:tab pos="995680" algn="l"/>
                        </a:tabLst>
                      </a:pPr>
                      <a:r>
                        <a:rPr sz="1000" spc="-5" dirty="0">
                          <a:latin typeface="Courier New"/>
                          <a:cs typeface="Courier New"/>
                        </a:rPr>
                        <a:t>45.0</a:t>
                      </a:r>
                      <a:r>
                        <a:rPr sz="1000" dirty="0">
                          <a:latin typeface="Courier New"/>
                          <a:cs typeface="Courier New"/>
                        </a:rPr>
                        <a:t>0	</a:t>
                      </a:r>
                      <a:r>
                        <a:rPr sz="1000" spc="-5" dirty="0">
                          <a:latin typeface="Courier New"/>
                          <a:cs typeface="Courier New"/>
                        </a:rPr>
                        <a:t>37.5</a:t>
                      </a:r>
                      <a:r>
                        <a:rPr sz="1000" dirty="0">
                          <a:latin typeface="Courier New"/>
                          <a:cs typeface="Courier New"/>
                        </a:rPr>
                        <a:t>5	</a:t>
                      </a:r>
                      <a:r>
                        <a:rPr sz="1000" spc="-5" dirty="0">
                          <a:latin typeface="Courier New"/>
                          <a:cs typeface="Courier New"/>
                        </a:rPr>
                        <a:t>941.00</a:t>
                      </a:r>
                      <a:endParaRPr sz="1000">
                        <a:latin typeface="Courier New"/>
                        <a:cs typeface="Courier New"/>
                      </a:endParaRPr>
                    </a:p>
                  </a:txBody>
                  <a:tcPr marL="0" marR="0" marT="0" marB="0"/>
                </a:tc>
                <a:extLst>
                  <a:ext uri="{0D108BD9-81ED-4DB2-BD59-A6C34878D82A}">
                    <a16:rowId xmlns:a16="http://schemas.microsoft.com/office/drawing/2014/main" val="10001"/>
                  </a:ext>
                </a:extLst>
              </a:tr>
            </a:tbl>
          </a:graphicData>
        </a:graphic>
      </p:graphicFrame>
      <p:sp>
        <p:nvSpPr>
          <p:cNvPr id="8" name="object 8"/>
          <p:cNvSpPr txBox="1"/>
          <p:nvPr/>
        </p:nvSpPr>
        <p:spPr>
          <a:xfrm>
            <a:off x="347294" y="2392735"/>
            <a:ext cx="3092450" cy="329565"/>
          </a:xfrm>
          <a:prstGeom prst="rect">
            <a:avLst/>
          </a:prstGeom>
        </p:spPr>
        <p:txBody>
          <a:bodyPr vert="horz" wrap="square" lIns="0" tIns="12065" rIns="0" bIns="0" rtlCol="0">
            <a:spAutoFit/>
          </a:bodyPr>
          <a:lstStyle/>
          <a:p>
            <a:pPr marL="12700" marR="5080">
              <a:lnSpc>
                <a:spcPct val="100000"/>
              </a:lnSpc>
              <a:spcBef>
                <a:spcPts val="95"/>
              </a:spcBef>
            </a:pPr>
            <a:r>
              <a:rPr sz="1000" spc="-50" dirty="0">
                <a:latin typeface="Book Antiqua"/>
                <a:cs typeface="Book Antiqua"/>
              </a:rPr>
              <a:t>Посмотрим, </a:t>
            </a:r>
            <a:r>
              <a:rPr sz="1000" spc="-75" dirty="0">
                <a:latin typeface="Book Antiqua"/>
                <a:cs typeface="Book Antiqua"/>
              </a:rPr>
              <a:t>на </a:t>
            </a:r>
            <a:r>
              <a:rPr sz="1000" spc="-50" dirty="0">
                <a:latin typeface="Book Antiqua"/>
                <a:cs typeface="Book Antiqua"/>
              </a:rPr>
              <a:t>сколько </a:t>
            </a:r>
            <a:r>
              <a:rPr sz="1000" spc="-65" dirty="0">
                <a:latin typeface="Book Antiqua"/>
                <a:cs typeface="Book Antiqua"/>
              </a:rPr>
              <a:t>процентов </a:t>
            </a:r>
            <a:r>
              <a:rPr sz="1000" spc="-45" dirty="0">
                <a:latin typeface="Book Antiqua"/>
                <a:cs typeface="Book Antiqua"/>
              </a:rPr>
              <a:t>изменилось </a:t>
            </a:r>
            <a:r>
              <a:rPr sz="1000" spc="-50" dirty="0">
                <a:latin typeface="Book Antiqua"/>
                <a:cs typeface="Book Antiqua"/>
              </a:rPr>
              <a:t>среднее  </a:t>
            </a:r>
            <a:r>
              <a:rPr sz="1000" spc="-55" dirty="0">
                <a:latin typeface="Book Antiqua"/>
                <a:cs typeface="Book Antiqua"/>
              </a:rPr>
              <a:t>арифметическое</a:t>
            </a:r>
            <a:endParaRPr sz="1000">
              <a:latin typeface="Book Antiqua"/>
              <a:cs typeface="Book Antiqua"/>
            </a:endParaRPr>
          </a:p>
        </p:txBody>
      </p:sp>
      <p:sp>
        <p:nvSpPr>
          <p:cNvPr id="9" name="object 9"/>
          <p:cNvSpPr txBox="1"/>
          <p:nvPr/>
        </p:nvSpPr>
        <p:spPr>
          <a:xfrm>
            <a:off x="322046" y="2810332"/>
            <a:ext cx="3964304" cy="174625"/>
          </a:xfrm>
          <a:prstGeom prst="rect">
            <a:avLst/>
          </a:prstGeom>
          <a:solidFill>
            <a:srgbClr val="F8F8F8"/>
          </a:solidFill>
        </p:spPr>
        <p:txBody>
          <a:bodyPr vert="horz" wrap="square" lIns="0" tIns="0" rIns="0" bIns="0" rtlCol="0">
            <a:spAutoFit/>
          </a:bodyPr>
          <a:lstStyle/>
          <a:p>
            <a:pPr marL="37465">
              <a:lnSpc>
                <a:spcPts val="1190"/>
              </a:lnSpc>
              <a:tabLst>
                <a:tab pos="701675" algn="l"/>
              </a:tabLst>
            </a:pPr>
            <a:r>
              <a:rPr sz="1000" spc="-85" dirty="0">
                <a:latin typeface="Courier New"/>
                <a:cs typeface="Courier New"/>
              </a:rPr>
              <a:t>(</a:t>
            </a:r>
            <a:r>
              <a:rPr sz="1000" spc="-85" dirty="0">
                <a:solidFill>
                  <a:srgbClr val="0000CE"/>
                </a:solidFill>
                <a:latin typeface="Courier New"/>
                <a:cs typeface="Courier New"/>
              </a:rPr>
              <a:t>52.93</a:t>
            </a:r>
            <a:r>
              <a:rPr sz="1000" spc="-70" dirty="0">
                <a:solidFill>
                  <a:srgbClr val="0000CE"/>
                </a:solidFill>
                <a:latin typeface="Courier New"/>
                <a:cs typeface="Courier New"/>
              </a:rPr>
              <a:t> </a:t>
            </a:r>
            <a:r>
              <a:rPr sz="1000" spc="-80" dirty="0">
                <a:latin typeface="Courier New"/>
                <a:cs typeface="Courier New"/>
              </a:rPr>
              <a:t>-	</a:t>
            </a:r>
            <a:r>
              <a:rPr sz="1000" spc="-85" dirty="0">
                <a:solidFill>
                  <a:srgbClr val="0000CE"/>
                </a:solidFill>
                <a:latin typeface="Courier New"/>
                <a:cs typeface="Courier New"/>
              </a:rPr>
              <a:t>45.00</a:t>
            </a:r>
            <a:r>
              <a:rPr sz="1000" spc="-85" dirty="0">
                <a:latin typeface="Courier New"/>
                <a:cs typeface="Courier New"/>
              </a:rPr>
              <a:t>)/ </a:t>
            </a:r>
            <a:r>
              <a:rPr sz="1000" spc="-85" dirty="0">
                <a:solidFill>
                  <a:srgbClr val="0000CE"/>
                </a:solidFill>
                <a:latin typeface="Courier New"/>
                <a:cs typeface="Courier New"/>
              </a:rPr>
              <a:t>52.93 </a:t>
            </a:r>
            <a:r>
              <a:rPr sz="1000" spc="-80" dirty="0">
                <a:latin typeface="Courier New"/>
                <a:cs typeface="Courier New"/>
              </a:rPr>
              <a:t>*</a:t>
            </a:r>
            <a:r>
              <a:rPr sz="1000" spc="-75" dirty="0">
                <a:latin typeface="Courier New"/>
                <a:cs typeface="Courier New"/>
              </a:rPr>
              <a:t> </a:t>
            </a:r>
            <a:r>
              <a:rPr sz="1000" spc="-85" dirty="0">
                <a:solidFill>
                  <a:srgbClr val="0000CE"/>
                </a:solidFill>
                <a:latin typeface="Courier New"/>
                <a:cs typeface="Courier New"/>
              </a:rPr>
              <a:t>100</a:t>
            </a:r>
            <a:endParaRPr sz="1000">
              <a:latin typeface="Courier New"/>
              <a:cs typeface="Courier New"/>
            </a:endParaRPr>
          </a:p>
        </p:txBody>
      </p:sp>
      <p:sp>
        <p:nvSpPr>
          <p:cNvPr id="10" name="object 10"/>
          <p:cNvSpPr txBox="1"/>
          <p:nvPr/>
        </p:nvSpPr>
        <p:spPr>
          <a:xfrm>
            <a:off x="347294" y="3136409"/>
            <a:ext cx="1021715" cy="177800"/>
          </a:xfrm>
          <a:prstGeom prst="rect">
            <a:avLst/>
          </a:prstGeom>
        </p:spPr>
        <p:txBody>
          <a:bodyPr vert="horz" wrap="square" lIns="0" tIns="12065" rIns="0" bIns="0" rtlCol="0">
            <a:spAutoFit/>
          </a:bodyPr>
          <a:lstStyle/>
          <a:p>
            <a:pPr marL="12700">
              <a:lnSpc>
                <a:spcPct val="100000"/>
              </a:lnSpc>
              <a:spcBef>
                <a:spcPts val="95"/>
              </a:spcBef>
            </a:pPr>
            <a:r>
              <a:rPr sz="1000" spc="-80" dirty="0">
                <a:latin typeface="Courier New"/>
                <a:cs typeface="Courier New"/>
              </a:rPr>
              <a:t>## </a:t>
            </a:r>
            <a:r>
              <a:rPr sz="1000" spc="-85" dirty="0">
                <a:latin typeface="Courier New"/>
                <a:cs typeface="Courier New"/>
              </a:rPr>
              <a:t>[1]</a:t>
            </a:r>
            <a:r>
              <a:rPr sz="1000" spc="-130" dirty="0">
                <a:latin typeface="Courier New"/>
                <a:cs typeface="Courier New"/>
              </a:rPr>
              <a:t> </a:t>
            </a:r>
            <a:r>
              <a:rPr sz="1000" spc="-85" dirty="0">
                <a:latin typeface="Courier New"/>
                <a:cs typeface="Courier New"/>
              </a:rPr>
              <a:t>14.98205</a:t>
            </a:r>
            <a:endParaRPr sz="1000">
              <a:latin typeface="Courier New"/>
              <a:cs typeface="Courier New"/>
            </a:endParaRPr>
          </a:p>
        </p:txBody>
      </p:sp>
    </p:spTree>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4390618" y="3257303"/>
            <a:ext cx="120014" cy="194310"/>
          </a:xfrm>
          <a:prstGeom prst="rect">
            <a:avLst/>
          </a:prstGeom>
        </p:spPr>
        <p:txBody>
          <a:bodyPr vert="horz" wrap="square" lIns="0" tIns="0" rIns="0" bIns="0" rtlCol="0">
            <a:spAutoFit/>
          </a:bodyPr>
          <a:lstStyle/>
          <a:p>
            <a:pPr marL="25400">
              <a:lnSpc>
                <a:spcPts val="1300"/>
              </a:lnSpc>
            </a:pPr>
            <a:r>
              <a:rPr sz="1100" spc="-20" dirty="0">
                <a:solidFill>
                  <a:srgbClr val="262685"/>
                </a:solidFill>
                <a:latin typeface="Calibri"/>
                <a:cs typeface="Calibri"/>
              </a:rPr>
              <a:t>7</a:t>
            </a:r>
            <a:endParaRPr sz="1100">
              <a:latin typeface="Calibri"/>
              <a:cs typeface="Calibri"/>
            </a:endParaRPr>
          </a:p>
        </p:txBody>
      </p:sp>
      <p:sp>
        <p:nvSpPr>
          <p:cNvPr id="2" name="object 2"/>
          <p:cNvSpPr txBox="1">
            <a:spLocks noGrp="1"/>
          </p:cNvSpPr>
          <p:nvPr>
            <p:ph type="title"/>
          </p:nvPr>
        </p:nvSpPr>
        <p:spPr>
          <a:xfrm>
            <a:off x="344131" y="538135"/>
            <a:ext cx="3916679" cy="535940"/>
          </a:xfrm>
          <a:prstGeom prst="rect">
            <a:avLst/>
          </a:prstGeom>
        </p:spPr>
        <p:txBody>
          <a:bodyPr vert="horz" wrap="square" lIns="0" tIns="6985" rIns="0" bIns="0" rtlCol="0">
            <a:spAutoFit/>
          </a:bodyPr>
          <a:lstStyle/>
          <a:p>
            <a:pPr marL="12700" marR="5080" indent="2540">
              <a:lnSpc>
                <a:spcPct val="102600"/>
              </a:lnSpc>
              <a:spcBef>
                <a:spcPts val="55"/>
              </a:spcBef>
            </a:pPr>
            <a:r>
              <a:rPr sz="1100" b="1" spc="30" dirty="0">
                <a:solidFill>
                  <a:srgbClr val="000000"/>
                </a:solidFill>
                <a:latin typeface="Calibri"/>
                <a:cs typeface="Calibri"/>
              </a:rPr>
              <a:t>Наблюдение </a:t>
            </a:r>
            <a:r>
              <a:rPr sz="1100" b="1" spc="35" dirty="0">
                <a:solidFill>
                  <a:srgbClr val="000000"/>
                </a:solidFill>
                <a:latin typeface="Calibri"/>
                <a:cs typeface="Calibri"/>
              </a:rPr>
              <a:t>3. </a:t>
            </a:r>
            <a:r>
              <a:rPr sz="1100" spc="-10" dirty="0">
                <a:solidFill>
                  <a:srgbClr val="000000"/>
                </a:solidFill>
              </a:rPr>
              <a:t>После </a:t>
            </a:r>
            <a:r>
              <a:rPr sz="1100" spc="-15" dirty="0">
                <a:solidFill>
                  <a:srgbClr val="000000"/>
                </a:solidFill>
              </a:rPr>
              <a:t>отбрасывания </a:t>
            </a:r>
            <a:r>
              <a:rPr sz="1100" spc="15" dirty="0">
                <a:solidFill>
                  <a:srgbClr val="000000"/>
                </a:solidFill>
              </a:rPr>
              <a:t>0.2% </a:t>
            </a:r>
            <a:r>
              <a:rPr sz="1100" spc="-40" dirty="0">
                <a:solidFill>
                  <a:srgbClr val="000000"/>
                </a:solidFill>
              </a:rPr>
              <a:t>наблюдений </a:t>
            </a:r>
            <a:r>
              <a:rPr sz="1100" spc="-50" dirty="0">
                <a:solidFill>
                  <a:srgbClr val="000000"/>
                </a:solidFill>
              </a:rPr>
              <a:t>среднее  </a:t>
            </a:r>
            <a:r>
              <a:rPr sz="1100" spc="-5" dirty="0">
                <a:solidFill>
                  <a:srgbClr val="000000"/>
                </a:solidFill>
              </a:rPr>
              <a:t>арифметическое </a:t>
            </a:r>
            <a:r>
              <a:rPr sz="1100" spc="-15" dirty="0">
                <a:solidFill>
                  <a:srgbClr val="000000"/>
                </a:solidFill>
              </a:rPr>
              <a:t>уменьшилось </a:t>
            </a:r>
            <a:r>
              <a:rPr sz="1100" spc="-25" dirty="0">
                <a:solidFill>
                  <a:srgbClr val="000000"/>
                </a:solidFill>
              </a:rPr>
              <a:t>на </a:t>
            </a:r>
            <a:r>
              <a:rPr sz="1100" spc="20" dirty="0">
                <a:solidFill>
                  <a:srgbClr val="000000"/>
                </a:solidFill>
              </a:rPr>
              <a:t>15%. </a:t>
            </a:r>
            <a:r>
              <a:rPr sz="1100" spc="5" dirty="0">
                <a:solidFill>
                  <a:srgbClr val="000000"/>
                </a:solidFill>
              </a:rPr>
              <a:t>При </a:t>
            </a:r>
            <a:r>
              <a:rPr sz="1100" spc="-5" dirty="0">
                <a:solidFill>
                  <a:srgbClr val="000000"/>
                </a:solidFill>
              </a:rPr>
              <a:t>этом </a:t>
            </a:r>
            <a:r>
              <a:rPr sz="1100" spc="-30" dirty="0">
                <a:solidFill>
                  <a:srgbClr val="000000"/>
                </a:solidFill>
              </a:rPr>
              <a:t>медиана  </a:t>
            </a:r>
            <a:r>
              <a:rPr sz="1100" spc="-10" dirty="0">
                <a:solidFill>
                  <a:srgbClr val="000000"/>
                </a:solidFill>
              </a:rPr>
              <a:t>уменьшилась </a:t>
            </a:r>
            <a:r>
              <a:rPr sz="1100" spc="-25" dirty="0">
                <a:solidFill>
                  <a:srgbClr val="000000"/>
                </a:solidFill>
              </a:rPr>
              <a:t>на </a:t>
            </a:r>
            <a:r>
              <a:rPr sz="1100" spc="-20" dirty="0">
                <a:solidFill>
                  <a:srgbClr val="000000"/>
                </a:solidFill>
              </a:rPr>
              <a:t>100</a:t>
            </a:r>
            <a:r>
              <a:rPr sz="1100" spc="-105" dirty="0">
                <a:solidFill>
                  <a:srgbClr val="000000"/>
                </a:solidFill>
              </a:rPr>
              <a:t> </a:t>
            </a:r>
            <a:r>
              <a:rPr sz="1100" spc="-10" dirty="0">
                <a:solidFill>
                  <a:srgbClr val="000000"/>
                </a:solidFill>
              </a:rPr>
              <a:t>человек.</a:t>
            </a:r>
            <a:endParaRPr sz="1100">
              <a:latin typeface="Calibri"/>
              <a:cs typeface="Calibri"/>
            </a:endParaRPr>
          </a:p>
        </p:txBody>
      </p:sp>
      <p:sp>
        <p:nvSpPr>
          <p:cNvPr id="3" name="object 3"/>
          <p:cNvSpPr txBox="1"/>
          <p:nvPr/>
        </p:nvSpPr>
        <p:spPr>
          <a:xfrm>
            <a:off x="347294" y="1165832"/>
            <a:ext cx="3913504" cy="1239520"/>
          </a:xfrm>
          <a:prstGeom prst="rect">
            <a:avLst/>
          </a:prstGeom>
        </p:spPr>
        <p:txBody>
          <a:bodyPr vert="horz" wrap="square" lIns="0" tIns="12065" rIns="0" bIns="0" rtlCol="0">
            <a:spAutoFit/>
          </a:bodyPr>
          <a:lstStyle/>
          <a:p>
            <a:pPr marL="12700">
              <a:lnSpc>
                <a:spcPct val="100000"/>
              </a:lnSpc>
              <a:spcBef>
                <a:spcPts val="95"/>
              </a:spcBef>
            </a:pPr>
            <a:r>
              <a:rPr sz="1200" spc="-10" dirty="0">
                <a:solidFill>
                  <a:srgbClr val="3333B2"/>
                </a:solidFill>
                <a:latin typeface="Calibri"/>
                <a:cs typeface="Calibri"/>
              </a:rPr>
              <a:t>Вывод</a:t>
            </a:r>
            <a:endParaRPr sz="1200">
              <a:latin typeface="Calibri"/>
              <a:cs typeface="Calibri"/>
            </a:endParaRPr>
          </a:p>
          <a:p>
            <a:pPr marL="12700" marR="5080">
              <a:lnSpc>
                <a:spcPct val="102600"/>
              </a:lnSpc>
              <a:spcBef>
                <a:spcPts val="750"/>
              </a:spcBef>
            </a:pPr>
            <a:r>
              <a:rPr sz="1100" spc="25" dirty="0">
                <a:latin typeface="Calibri"/>
                <a:cs typeface="Calibri"/>
              </a:rPr>
              <a:t>Если </a:t>
            </a:r>
            <a:r>
              <a:rPr sz="1100" spc="-20" dirty="0">
                <a:latin typeface="Calibri"/>
                <a:cs typeface="Calibri"/>
              </a:rPr>
              <a:t>выборка </a:t>
            </a:r>
            <a:r>
              <a:rPr sz="1100" spc="-15" dirty="0">
                <a:latin typeface="Calibri"/>
                <a:cs typeface="Calibri"/>
              </a:rPr>
              <a:t>содержит </a:t>
            </a:r>
            <a:r>
              <a:rPr sz="1100" spc="-10" dirty="0">
                <a:latin typeface="Calibri"/>
                <a:cs typeface="Calibri"/>
              </a:rPr>
              <a:t>выбросы, </a:t>
            </a:r>
            <a:r>
              <a:rPr sz="1100" dirty="0">
                <a:latin typeface="Calibri"/>
                <a:cs typeface="Calibri"/>
              </a:rPr>
              <a:t>т. </a:t>
            </a:r>
            <a:r>
              <a:rPr sz="1100" spc="-25" dirty="0">
                <a:latin typeface="Calibri"/>
                <a:cs typeface="Calibri"/>
              </a:rPr>
              <a:t>е. </a:t>
            </a:r>
            <a:r>
              <a:rPr sz="1100" spc="-20" dirty="0">
                <a:latin typeface="Calibri"/>
                <a:cs typeface="Calibri"/>
              </a:rPr>
              <a:t>аномально </a:t>
            </a:r>
            <a:r>
              <a:rPr sz="1100" spc="-25" dirty="0">
                <a:latin typeface="Calibri"/>
                <a:cs typeface="Calibri"/>
              </a:rPr>
              <a:t>большие </a:t>
            </a:r>
            <a:r>
              <a:rPr sz="1100" spc="-10" dirty="0">
                <a:latin typeface="Calibri"/>
                <a:cs typeface="Calibri"/>
              </a:rPr>
              <a:t>или  </a:t>
            </a:r>
            <a:r>
              <a:rPr sz="1100" spc="-20" dirty="0">
                <a:latin typeface="Calibri"/>
                <a:cs typeface="Calibri"/>
              </a:rPr>
              <a:t>аномально </a:t>
            </a:r>
            <a:r>
              <a:rPr sz="1100" spc="-25" dirty="0">
                <a:latin typeface="Calibri"/>
                <a:cs typeface="Calibri"/>
              </a:rPr>
              <a:t>маленькие </a:t>
            </a:r>
            <a:r>
              <a:rPr sz="1100" spc="-20" dirty="0">
                <a:latin typeface="Calibri"/>
                <a:cs typeface="Calibri"/>
              </a:rPr>
              <a:t>наблюдения, </a:t>
            </a:r>
            <a:r>
              <a:rPr sz="1100" spc="15" dirty="0">
                <a:latin typeface="Calibri"/>
                <a:cs typeface="Calibri"/>
              </a:rPr>
              <a:t>то </a:t>
            </a:r>
            <a:r>
              <a:rPr sz="1100" spc="-15" dirty="0">
                <a:latin typeface="Calibri"/>
                <a:cs typeface="Calibri"/>
              </a:rPr>
              <a:t>вычисление </a:t>
            </a:r>
            <a:r>
              <a:rPr sz="1100" spc="-30" dirty="0">
                <a:latin typeface="Calibri"/>
                <a:cs typeface="Calibri"/>
              </a:rPr>
              <a:t>среднего  </a:t>
            </a:r>
            <a:r>
              <a:rPr sz="1100" spc="-5" dirty="0">
                <a:latin typeface="Calibri"/>
                <a:cs typeface="Calibri"/>
              </a:rPr>
              <a:t>арифметического становится </a:t>
            </a:r>
            <a:r>
              <a:rPr sz="1100" spc="-40" dirty="0">
                <a:latin typeface="Calibri"/>
                <a:cs typeface="Calibri"/>
              </a:rPr>
              <a:t>ненадежным </a:t>
            </a:r>
            <a:r>
              <a:rPr sz="1100" spc="-35" dirty="0">
                <a:latin typeface="Calibri"/>
                <a:cs typeface="Calibri"/>
              </a:rPr>
              <a:t>методом </a:t>
            </a:r>
            <a:r>
              <a:rPr sz="1100" spc="-40" dirty="0">
                <a:latin typeface="Calibri"/>
                <a:cs typeface="Calibri"/>
              </a:rPr>
              <a:t>определения  </a:t>
            </a:r>
            <a:r>
              <a:rPr sz="1100" spc="-5" dirty="0">
                <a:latin typeface="Calibri"/>
                <a:cs typeface="Calibri"/>
              </a:rPr>
              <a:t>типичного</a:t>
            </a:r>
            <a:r>
              <a:rPr sz="1100" spc="105" dirty="0">
                <a:latin typeface="Calibri"/>
                <a:cs typeface="Calibri"/>
              </a:rPr>
              <a:t> </a:t>
            </a:r>
            <a:r>
              <a:rPr sz="1100" spc="-10" dirty="0">
                <a:latin typeface="Calibri"/>
                <a:cs typeface="Calibri"/>
              </a:rPr>
              <a:t>значения.</a:t>
            </a:r>
            <a:endParaRPr sz="1100">
              <a:latin typeface="Calibri"/>
              <a:cs typeface="Calibri"/>
            </a:endParaRPr>
          </a:p>
          <a:p>
            <a:pPr marL="12700">
              <a:lnSpc>
                <a:spcPct val="100000"/>
              </a:lnSpc>
              <a:spcBef>
                <a:spcPts val="630"/>
              </a:spcBef>
            </a:pPr>
            <a:r>
              <a:rPr sz="1100" spc="-30" dirty="0">
                <a:latin typeface="Calibri"/>
                <a:cs typeface="Calibri"/>
              </a:rPr>
              <a:t>Медиана </a:t>
            </a:r>
            <a:r>
              <a:rPr sz="1100" spc="5" dirty="0">
                <a:latin typeface="Calibri"/>
                <a:cs typeface="Calibri"/>
              </a:rPr>
              <a:t>лучше, </a:t>
            </a:r>
            <a:r>
              <a:rPr sz="1100" spc="-15" dirty="0">
                <a:latin typeface="Calibri"/>
                <a:cs typeface="Calibri"/>
              </a:rPr>
              <a:t>потому </a:t>
            </a:r>
            <a:r>
              <a:rPr sz="1100" spc="30" dirty="0">
                <a:latin typeface="Calibri"/>
                <a:cs typeface="Calibri"/>
              </a:rPr>
              <a:t>что </a:t>
            </a:r>
            <a:r>
              <a:rPr sz="1100" spc="-30" dirty="0">
                <a:latin typeface="Calibri"/>
                <a:cs typeface="Calibri"/>
              </a:rPr>
              <a:t>она </a:t>
            </a:r>
            <a:r>
              <a:rPr sz="1100" spc="-5" dirty="0">
                <a:latin typeface="Calibri"/>
                <a:cs typeface="Calibri"/>
              </a:rPr>
              <a:t>устойчива </a:t>
            </a:r>
            <a:r>
              <a:rPr sz="1100" spc="15" dirty="0">
                <a:latin typeface="Calibri"/>
                <a:cs typeface="Calibri"/>
              </a:rPr>
              <a:t>к</a:t>
            </a:r>
            <a:r>
              <a:rPr sz="1100" spc="-75" dirty="0">
                <a:latin typeface="Calibri"/>
                <a:cs typeface="Calibri"/>
              </a:rPr>
              <a:t> </a:t>
            </a:r>
            <a:r>
              <a:rPr sz="1100" spc="-15" dirty="0">
                <a:latin typeface="Calibri"/>
                <a:cs typeface="Calibri"/>
              </a:rPr>
              <a:t>выбросам.</a:t>
            </a:r>
            <a:endParaRPr sz="1100">
              <a:latin typeface="Calibri"/>
              <a:cs typeface="Calibri"/>
            </a:endParaRPr>
          </a:p>
        </p:txBody>
      </p:sp>
    </p:spTree>
  </p:cSld>
  <p:clrMapOvr>
    <a:masterClrMapping/>
  </p:clrMapOvr>
  <p:transition>
    <p:cut/>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329815" cy="244475"/>
          </a:xfrm>
          <a:prstGeom prst="rect">
            <a:avLst/>
          </a:prstGeom>
        </p:spPr>
        <p:txBody>
          <a:bodyPr vert="horz" wrap="square" lIns="0" tIns="17145" rIns="0" bIns="0" rtlCol="0">
            <a:spAutoFit/>
          </a:bodyPr>
          <a:lstStyle/>
          <a:p>
            <a:pPr marL="12700">
              <a:lnSpc>
                <a:spcPct val="100000"/>
              </a:lnSpc>
              <a:spcBef>
                <a:spcPts val="135"/>
              </a:spcBef>
            </a:pPr>
            <a:r>
              <a:rPr spc="-25" dirty="0"/>
              <a:t>Некоторые </a:t>
            </a:r>
            <a:r>
              <a:rPr spc="-45" dirty="0"/>
              <a:t>полезные</a:t>
            </a:r>
            <a:r>
              <a:rPr dirty="0"/>
              <a:t> </a:t>
            </a:r>
            <a:r>
              <a:rPr spc="-35" dirty="0"/>
              <a:t>команды</a:t>
            </a:r>
          </a:p>
        </p:txBody>
      </p:sp>
      <p:sp>
        <p:nvSpPr>
          <p:cNvPr id="3" name="object 3"/>
          <p:cNvSpPr txBox="1"/>
          <p:nvPr/>
        </p:nvSpPr>
        <p:spPr>
          <a:xfrm>
            <a:off x="347294" y="305821"/>
            <a:ext cx="1477645" cy="177800"/>
          </a:xfrm>
          <a:prstGeom prst="rect">
            <a:avLst/>
          </a:prstGeom>
        </p:spPr>
        <p:txBody>
          <a:bodyPr vert="horz" wrap="square" lIns="0" tIns="12065" rIns="0" bIns="0" rtlCol="0">
            <a:spAutoFit/>
          </a:bodyPr>
          <a:lstStyle/>
          <a:p>
            <a:pPr marL="12700">
              <a:lnSpc>
                <a:spcPct val="100000"/>
              </a:lnSpc>
              <a:spcBef>
                <a:spcPts val="95"/>
              </a:spcBef>
            </a:pPr>
            <a:r>
              <a:rPr sz="1000" spc="-45" dirty="0">
                <a:latin typeface="Book Antiqua"/>
                <a:cs typeface="Book Antiqua"/>
              </a:rPr>
              <a:t>Сосчитать только </a:t>
            </a:r>
            <a:r>
              <a:rPr sz="1000" spc="-50" dirty="0">
                <a:latin typeface="Book Antiqua"/>
                <a:cs typeface="Book Antiqua"/>
              </a:rPr>
              <a:t>среднее</a:t>
            </a:r>
            <a:endParaRPr sz="1000">
              <a:latin typeface="Book Antiqua"/>
              <a:cs typeface="Book Antiqua"/>
            </a:endParaRPr>
          </a:p>
        </p:txBody>
      </p:sp>
      <p:sp>
        <p:nvSpPr>
          <p:cNvPr id="4" name="object 4"/>
          <p:cNvSpPr txBox="1"/>
          <p:nvPr/>
        </p:nvSpPr>
        <p:spPr>
          <a:xfrm>
            <a:off x="322046" y="571576"/>
            <a:ext cx="3964304" cy="181610"/>
          </a:xfrm>
          <a:prstGeom prst="rect">
            <a:avLst/>
          </a:prstGeom>
          <a:solidFill>
            <a:srgbClr val="F8F8F8"/>
          </a:solidFill>
        </p:spPr>
        <p:txBody>
          <a:bodyPr vert="horz" wrap="square" lIns="0" tIns="0" rIns="0" bIns="0" rtlCol="0">
            <a:spAutoFit/>
          </a:bodyPr>
          <a:lstStyle/>
          <a:p>
            <a:pPr marL="37465">
              <a:lnSpc>
                <a:spcPts val="1190"/>
              </a:lnSpc>
            </a:pPr>
            <a:r>
              <a:rPr sz="1000" spc="-85" dirty="0">
                <a:solidFill>
                  <a:srgbClr val="214987"/>
                </a:solidFill>
                <a:latin typeface="Courier New"/>
                <a:cs typeface="Courier New"/>
              </a:rPr>
              <a:t>mean</a:t>
            </a: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a:t>
            </a:r>
            <a:r>
              <a:rPr sz="1000" spc="-85" dirty="0">
                <a:solidFill>
                  <a:srgbClr val="0000CE"/>
                </a:solidFill>
                <a:latin typeface="Courier New"/>
                <a:cs typeface="Courier New"/>
              </a:rPr>
              <a:t>2</a:t>
            </a:r>
            <a:r>
              <a:rPr sz="1000" spc="-85" dirty="0">
                <a:latin typeface="Courier New"/>
                <a:cs typeface="Courier New"/>
              </a:rPr>
              <a:t>])</a:t>
            </a:r>
            <a:endParaRPr sz="1000">
              <a:latin typeface="Courier New"/>
              <a:cs typeface="Courier New"/>
            </a:endParaRPr>
          </a:p>
        </p:txBody>
      </p:sp>
      <p:sp>
        <p:nvSpPr>
          <p:cNvPr id="5" name="object 5"/>
          <p:cNvSpPr txBox="1"/>
          <p:nvPr/>
        </p:nvSpPr>
        <p:spPr>
          <a:xfrm>
            <a:off x="347294" y="904689"/>
            <a:ext cx="1515745" cy="468630"/>
          </a:xfrm>
          <a:prstGeom prst="rect">
            <a:avLst/>
          </a:prstGeom>
        </p:spPr>
        <p:txBody>
          <a:bodyPr vert="horz" wrap="square" lIns="0" tIns="12065" rIns="0" bIns="0" rtlCol="0">
            <a:spAutoFit/>
          </a:bodyPr>
          <a:lstStyle/>
          <a:p>
            <a:pPr marL="12700">
              <a:lnSpc>
                <a:spcPct val="100000"/>
              </a:lnSpc>
              <a:spcBef>
                <a:spcPts val="95"/>
              </a:spcBef>
            </a:pPr>
            <a:r>
              <a:rPr sz="1000" spc="-80" dirty="0">
                <a:latin typeface="Courier New"/>
                <a:cs typeface="Courier New"/>
              </a:rPr>
              <a:t>## </a:t>
            </a:r>
            <a:r>
              <a:rPr sz="1000" spc="-85" dirty="0">
                <a:latin typeface="Courier New"/>
                <a:cs typeface="Courier New"/>
              </a:rPr>
              <a:t>[1]</a:t>
            </a:r>
            <a:r>
              <a:rPr sz="1000" spc="-95" dirty="0">
                <a:latin typeface="Courier New"/>
                <a:cs typeface="Courier New"/>
              </a:rPr>
              <a:t> </a:t>
            </a:r>
            <a:r>
              <a:rPr sz="1000" spc="-85" dirty="0">
                <a:latin typeface="Courier New"/>
                <a:cs typeface="Courier New"/>
              </a:rPr>
              <a:t>52.9252</a:t>
            </a:r>
            <a:endParaRPr sz="1000">
              <a:latin typeface="Courier New"/>
              <a:cs typeface="Courier New"/>
            </a:endParaRPr>
          </a:p>
          <a:p>
            <a:pPr>
              <a:lnSpc>
                <a:spcPct val="100000"/>
              </a:lnSpc>
            </a:pPr>
            <a:endParaRPr sz="950">
              <a:latin typeface="Times New Roman"/>
              <a:cs typeface="Times New Roman"/>
            </a:endParaRPr>
          </a:p>
          <a:p>
            <a:pPr marL="12700">
              <a:lnSpc>
                <a:spcPct val="100000"/>
              </a:lnSpc>
            </a:pPr>
            <a:r>
              <a:rPr sz="1000" spc="-45" dirty="0">
                <a:latin typeface="Book Antiqua"/>
                <a:cs typeface="Book Antiqua"/>
              </a:rPr>
              <a:t>Сосчитать только</a:t>
            </a:r>
            <a:r>
              <a:rPr sz="1000" spc="-25" dirty="0">
                <a:latin typeface="Book Antiqua"/>
                <a:cs typeface="Book Antiqua"/>
              </a:rPr>
              <a:t> </a:t>
            </a:r>
            <a:r>
              <a:rPr sz="1000" spc="-65" dirty="0">
                <a:latin typeface="Book Antiqua"/>
                <a:cs typeface="Book Antiqua"/>
              </a:rPr>
              <a:t>медиану</a:t>
            </a:r>
            <a:endParaRPr sz="1000">
              <a:latin typeface="Book Antiqua"/>
              <a:cs typeface="Book Antiqua"/>
            </a:endParaRPr>
          </a:p>
        </p:txBody>
      </p:sp>
      <p:sp>
        <p:nvSpPr>
          <p:cNvPr id="6" name="object 6"/>
          <p:cNvSpPr txBox="1"/>
          <p:nvPr/>
        </p:nvSpPr>
        <p:spPr>
          <a:xfrm>
            <a:off x="322046" y="1461439"/>
            <a:ext cx="3964304" cy="181610"/>
          </a:xfrm>
          <a:prstGeom prst="rect">
            <a:avLst/>
          </a:prstGeom>
          <a:solidFill>
            <a:srgbClr val="F8F8F8"/>
          </a:solidFill>
        </p:spPr>
        <p:txBody>
          <a:bodyPr vert="horz" wrap="square" lIns="0" tIns="0" rIns="0" bIns="0" rtlCol="0">
            <a:spAutoFit/>
          </a:bodyPr>
          <a:lstStyle/>
          <a:p>
            <a:pPr marL="37465">
              <a:lnSpc>
                <a:spcPts val="1190"/>
              </a:lnSpc>
            </a:pPr>
            <a:r>
              <a:rPr sz="1000" spc="-85" dirty="0">
                <a:solidFill>
                  <a:srgbClr val="214987"/>
                </a:solidFill>
                <a:latin typeface="Courier New"/>
                <a:cs typeface="Courier New"/>
              </a:rPr>
              <a:t>median</a:t>
            </a: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a:t>
            </a:r>
            <a:r>
              <a:rPr sz="1000" spc="-85" dirty="0">
                <a:solidFill>
                  <a:srgbClr val="0000CE"/>
                </a:solidFill>
                <a:latin typeface="Courier New"/>
                <a:cs typeface="Courier New"/>
              </a:rPr>
              <a:t>2</a:t>
            </a:r>
            <a:r>
              <a:rPr sz="1000" spc="-85" dirty="0">
                <a:latin typeface="Courier New"/>
                <a:cs typeface="Courier New"/>
              </a:rPr>
              <a:t>])</a:t>
            </a:r>
            <a:endParaRPr sz="1000">
              <a:latin typeface="Courier New"/>
              <a:cs typeface="Courier New"/>
            </a:endParaRPr>
          </a:p>
        </p:txBody>
      </p:sp>
      <p:sp>
        <p:nvSpPr>
          <p:cNvPr id="7" name="object 7"/>
          <p:cNvSpPr txBox="1"/>
          <p:nvPr/>
        </p:nvSpPr>
        <p:spPr>
          <a:xfrm>
            <a:off x="347294" y="1794553"/>
            <a:ext cx="2115185" cy="468630"/>
          </a:xfrm>
          <a:prstGeom prst="rect">
            <a:avLst/>
          </a:prstGeom>
        </p:spPr>
        <p:txBody>
          <a:bodyPr vert="horz" wrap="square" lIns="0" tIns="12065" rIns="0" bIns="0" rtlCol="0">
            <a:spAutoFit/>
          </a:bodyPr>
          <a:lstStyle/>
          <a:p>
            <a:pPr marL="12700">
              <a:lnSpc>
                <a:spcPct val="100000"/>
              </a:lnSpc>
              <a:spcBef>
                <a:spcPts val="95"/>
              </a:spcBef>
            </a:pPr>
            <a:r>
              <a:rPr sz="1000" spc="-80" dirty="0">
                <a:latin typeface="Courier New"/>
                <a:cs typeface="Courier New"/>
              </a:rPr>
              <a:t>## </a:t>
            </a:r>
            <a:r>
              <a:rPr sz="1000" spc="-85" dirty="0">
                <a:latin typeface="Courier New"/>
                <a:cs typeface="Courier New"/>
              </a:rPr>
              <a:t>[1]</a:t>
            </a:r>
            <a:r>
              <a:rPr sz="1000" spc="-90" dirty="0">
                <a:latin typeface="Courier New"/>
                <a:cs typeface="Courier New"/>
              </a:rPr>
              <a:t> </a:t>
            </a:r>
            <a:r>
              <a:rPr sz="1000" spc="-85" dirty="0">
                <a:latin typeface="Courier New"/>
                <a:cs typeface="Courier New"/>
              </a:rPr>
              <a:t>19.25</a:t>
            </a:r>
            <a:endParaRPr sz="1000">
              <a:latin typeface="Courier New"/>
              <a:cs typeface="Courier New"/>
            </a:endParaRPr>
          </a:p>
          <a:p>
            <a:pPr>
              <a:lnSpc>
                <a:spcPct val="100000"/>
              </a:lnSpc>
            </a:pPr>
            <a:endParaRPr sz="950">
              <a:latin typeface="Times New Roman"/>
              <a:cs typeface="Times New Roman"/>
            </a:endParaRPr>
          </a:p>
          <a:p>
            <a:pPr marL="12700">
              <a:lnSpc>
                <a:spcPct val="100000"/>
              </a:lnSpc>
            </a:pPr>
            <a:r>
              <a:rPr sz="1000" spc="-45" dirty="0">
                <a:latin typeface="Book Antiqua"/>
                <a:cs typeface="Book Antiqua"/>
              </a:rPr>
              <a:t>Сосчитать </a:t>
            </a:r>
            <a:r>
              <a:rPr sz="1000" spc="-65" dirty="0">
                <a:latin typeface="Book Antiqua"/>
                <a:cs typeface="Book Antiqua"/>
              </a:rPr>
              <a:t>усеченное </a:t>
            </a:r>
            <a:r>
              <a:rPr sz="1000" spc="-40" dirty="0">
                <a:latin typeface="Book Antiqua"/>
                <a:cs typeface="Book Antiqua"/>
              </a:rPr>
              <a:t>среднее,</a:t>
            </a:r>
            <a:r>
              <a:rPr sz="1000" spc="-55" dirty="0">
                <a:latin typeface="Book Antiqua"/>
                <a:cs typeface="Book Antiqua"/>
              </a:rPr>
              <a:t> </a:t>
            </a:r>
            <a:r>
              <a:rPr sz="1000" spc="10" dirty="0">
                <a:latin typeface="Book Antiqua"/>
                <a:cs typeface="Book Antiqua"/>
              </a:rPr>
              <a:t>р=0.95</a:t>
            </a:r>
            <a:endParaRPr sz="1000">
              <a:latin typeface="Book Antiqua"/>
              <a:cs typeface="Book Antiqua"/>
            </a:endParaRPr>
          </a:p>
        </p:txBody>
      </p:sp>
      <p:sp>
        <p:nvSpPr>
          <p:cNvPr id="8" name="object 8"/>
          <p:cNvSpPr txBox="1"/>
          <p:nvPr/>
        </p:nvSpPr>
        <p:spPr>
          <a:xfrm>
            <a:off x="322046" y="2351316"/>
            <a:ext cx="3964304" cy="181610"/>
          </a:xfrm>
          <a:prstGeom prst="rect">
            <a:avLst/>
          </a:prstGeom>
          <a:solidFill>
            <a:srgbClr val="F8F8F8"/>
          </a:solidFill>
        </p:spPr>
        <p:txBody>
          <a:bodyPr vert="horz" wrap="square" lIns="0" tIns="0" rIns="0" bIns="0" rtlCol="0">
            <a:spAutoFit/>
          </a:bodyPr>
          <a:lstStyle/>
          <a:p>
            <a:pPr marL="37465">
              <a:lnSpc>
                <a:spcPts val="1190"/>
              </a:lnSpc>
            </a:pPr>
            <a:r>
              <a:rPr sz="1000" spc="-85" dirty="0">
                <a:solidFill>
                  <a:srgbClr val="214987"/>
                </a:solidFill>
                <a:latin typeface="Courier New"/>
                <a:cs typeface="Courier New"/>
              </a:rPr>
              <a:t>mean</a:t>
            </a:r>
            <a:r>
              <a:rPr sz="1000" spc="-85" dirty="0">
                <a:latin typeface="Courier New"/>
                <a:cs typeface="Courier New"/>
              </a:rPr>
              <a:t>(town</a:t>
            </a:r>
            <a:r>
              <a:rPr sz="1000" spc="-85" dirty="0">
                <a:solidFill>
                  <a:srgbClr val="0000CE"/>
                </a:solidFill>
                <a:latin typeface="Courier New"/>
                <a:cs typeface="Courier New"/>
              </a:rPr>
              <a:t>.1959</a:t>
            </a:r>
            <a:r>
              <a:rPr sz="1000" spc="-85" dirty="0">
                <a:latin typeface="Courier New"/>
                <a:cs typeface="Courier New"/>
              </a:rPr>
              <a:t>[,</a:t>
            </a:r>
            <a:r>
              <a:rPr sz="1000" spc="-85" dirty="0">
                <a:solidFill>
                  <a:srgbClr val="0000CE"/>
                </a:solidFill>
                <a:latin typeface="Courier New"/>
                <a:cs typeface="Courier New"/>
              </a:rPr>
              <a:t>2</a:t>
            </a:r>
            <a:r>
              <a:rPr sz="1000" spc="-85" dirty="0">
                <a:latin typeface="Courier New"/>
                <a:cs typeface="Courier New"/>
              </a:rPr>
              <a:t>], </a:t>
            </a:r>
            <a:r>
              <a:rPr sz="1000" spc="-85" dirty="0">
                <a:solidFill>
                  <a:srgbClr val="214987"/>
                </a:solidFill>
                <a:latin typeface="Courier New"/>
                <a:cs typeface="Courier New"/>
              </a:rPr>
              <a:t>trim </a:t>
            </a:r>
            <a:r>
              <a:rPr sz="1000" spc="-80" dirty="0">
                <a:solidFill>
                  <a:srgbClr val="214987"/>
                </a:solidFill>
                <a:latin typeface="Courier New"/>
                <a:cs typeface="Courier New"/>
              </a:rPr>
              <a:t>=</a:t>
            </a:r>
            <a:r>
              <a:rPr sz="1000" spc="-70" dirty="0">
                <a:solidFill>
                  <a:srgbClr val="214987"/>
                </a:solidFill>
                <a:latin typeface="Courier New"/>
                <a:cs typeface="Courier New"/>
              </a:rPr>
              <a:t> </a:t>
            </a:r>
            <a:r>
              <a:rPr sz="1000" spc="-85" dirty="0">
                <a:latin typeface="Courier New"/>
                <a:cs typeface="Courier New"/>
              </a:rPr>
              <a:t>.</a:t>
            </a:r>
            <a:r>
              <a:rPr sz="1000" spc="-85" dirty="0">
                <a:solidFill>
                  <a:srgbClr val="0000CE"/>
                </a:solidFill>
                <a:latin typeface="Courier New"/>
                <a:cs typeface="Courier New"/>
              </a:rPr>
              <a:t>025</a:t>
            </a:r>
            <a:r>
              <a:rPr sz="1000" spc="-85" dirty="0">
                <a:latin typeface="Courier New"/>
                <a:cs typeface="Courier New"/>
              </a:rPr>
              <a:t>)</a:t>
            </a:r>
            <a:endParaRPr sz="1000">
              <a:latin typeface="Courier New"/>
              <a:cs typeface="Courier New"/>
            </a:endParaRPr>
          </a:p>
        </p:txBody>
      </p:sp>
      <p:sp>
        <p:nvSpPr>
          <p:cNvPr id="9" name="object 9"/>
          <p:cNvSpPr txBox="1"/>
          <p:nvPr/>
        </p:nvSpPr>
        <p:spPr>
          <a:xfrm>
            <a:off x="347294" y="2684429"/>
            <a:ext cx="3303904" cy="166071"/>
          </a:xfrm>
          <a:prstGeom prst="rect">
            <a:avLst/>
          </a:prstGeom>
        </p:spPr>
        <p:txBody>
          <a:bodyPr vert="horz" wrap="square" lIns="0" tIns="12065" rIns="0" bIns="0" rtlCol="0">
            <a:spAutoFit/>
          </a:bodyPr>
          <a:lstStyle/>
          <a:p>
            <a:pPr marL="12700">
              <a:lnSpc>
                <a:spcPct val="100000"/>
              </a:lnSpc>
              <a:spcBef>
                <a:spcPts val="95"/>
              </a:spcBef>
            </a:pPr>
            <a:r>
              <a:rPr sz="1000" spc="-80" dirty="0">
                <a:latin typeface="Courier New"/>
                <a:cs typeface="Courier New"/>
              </a:rPr>
              <a:t>## </a:t>
            </a:r>
            <a:r>
              <a:rPr sz="1000" spc="-85" dirty="0">
                <a:latin typeface="Courier New"/>
                <a:cs typeface="Courier New"/>
              </a:rPr>
              <a:t>[1] 34.35765</a:t>
            </a:r>
            <a:endParaRPr sz="1000" dirty="0">
              <a:latin typeface="Courier New"/>
              <a:cs typeface="Courier New"/>
            </a:endParaRPr>
          </a:p>
        </p:txBody>
      </p:sp>
      <p:sp>
        <p:nvSpPr>
          <p:cNvPr id="10" name="object 10"/>
          <p:cNvSpPr txBox="1"/>
          <p:nvPr/>
        </p:nvSpPr>
        <p:spPr>
          <a:xfrm>
            <a:off x="4403318" y="3243185"/>
            <a:ext cx="94615" cy="191770"/>
          </a:xfrm>
          <a:prstGeom prst="rect">
            <a:avLst/>
          </a:prstGeom>
        </p:spPr>
        <p:txBody>
          <a:bodyPr vert="horz" wrap="square" lIns="0" tIns="11430" rIns="0" bIns="0" rtlCol="0">
            <a:spAutoFit/>
          </a:bodyPr>
          <a:lstStyle/>
          <a:p>
            <a:pPr marL="12700">
              <a:lnSpc>
                <a:spcPct val="100000"/>
              </a:lnSpc>
              <a:spcBef>
                <a:spcPts val="90"/>
              </a:spcBef>
            </a:pPr>
            <a:r>
              <a:rPr sz="1100" spc="-20" dirty="0">
                <a:solidFill>
                  <a:srgbClr val="262685"/>
                </a:solidFill>
                <a:latin typeface="Calibri"/>
                <a:cs typeface="Calibri"/>
              </a:rPr>
              <a:t>8</a:t>
            </a:r>
            <a:endParaRPr sz="1100">
              <a:latin typeface="Calibri"/>
              <a:cs typeface="Calibri"/>
            </a:endParaRPr>
          </a:p>
        </p:txBody>
      </p:sp>
    </p:spTree>
  </p:cSld>
  <p:clrMapOvr>
    <a:masterClrMapping/>
  </p:clrMapOvr>
  <p:transition>
    <p:cut/>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976370" cy="244475"/>
          </a:xfrm>
          <a:prstGeom prst="rect">
            <a:avLst/>
          </a:prstGeom>
        </p:spPr>
        <p:txBody>
          <a:bodyPr vert="horz" wrap="square" lIns="0" tIns="17145" rIns="0" bIns="0" rtlCol="0">
            <a:spAutoFit/>
          </a:bodyPr>
          <a:lstStyle/>
          <a:p>
            <a:pPr marL="12700">
              <a:lnSpc>
                <a:spcPct val="100000"/>
              </a:lnSpc>
              <a:spcBef>
                <a:spcPts val="135"/>
              </a:spcBef>
            </a:pPr>
            <a:r>
              <a:rPr spc="-5" dirty="0"/>
              <a:t>Сколько </a:t>
            </a:r>
            <a:r>
              <a:rPr spc="-30" dirty="0"/>
              <a:t>выбросов </a:t>
            </a:r>
            <a:r>
              <a:rPr spc="-25" dirty="0"/>
              <a:t>и </a:t>
            </a:r>
            <a:r>
              <a:rPr spc="-35" dirty="0"/>
              <a:t>каково </a:t>
            </a:r>
            <a:r>
              <a:rPr spc="-50" dirty="0"/>
              <a:t>распределение</a:t>
            </a:r>
            <a:r>
              <a:rPr spc="-120" dirty="0"/>
              <a:t> </a:t>
            </a:r>
            <a:r>
              <a:rPr spc="-25" dirty="0"/>
              <a:t>данных?</a:t>
            </a:r>
          </a:p>
        </p:txBody>
      </p:sp>
      <p:sp>
        <p:nvSpPr>
          <p:cNvPr id="3" name="object 3"/>
          <p:cNvSpPr txBox="1"/>
          <p:nvPr/>
        </p:nvSpPr>
        <p:spPr>
          <a:xfrm>
            <a:off x="347294" y="314044"/>
            <a:ext cx="2433320" cy="191770"/>
          </a:xfrm>
          <a:prstGeom prst="rect">
            <a:avLst/>
          </a:prstGeom>
        </p:spPr>
        <p:txBody>
          <a:bodyPr vert="horz" wrap="square" lIns="0" tIns="11430" rIns="0" bIns="0" rtlCol="0">
            <a:spAutoFit/>
          </a:bodyPr>
          <a:lstStyle/>
          <a:p>
            <a:pPr marL="12700">
              <a:lnSpc>
                <a:spcPct val="100000"/>
              </a:lnSpc>
              <a:spcBef>
                <a:spcPts val="90"/>
              </a:spcBef>
            </a:pPr>
            <a:r>
              <a:rPr sz="1100" spc="25" dirty="0">
                <a:latin typeface="Calibri"/>
                <a:cs typeface="Calibri"/>
              </a:rPr>
              <a:t>На </a:t>
            </a:r>
            <a:r>
              <a:rPr sz="1100" dirty="0">
                <a:latin typeface="Calibri"/>
                <a:cs typeface="Calibri"/>
              </a:rPr>
              <a:t>гистограмме </a:t>
            </a:r>
            <a:r>
              <a:rPr sz="1100" spc="-20" dirty="0">
                <a:latin typeface="Calibri"/>
                <a:cs typeface="Calibri"/>
              </a:rPr>
              <a:t>видны </a:t>
            </a:r>
            <a:r>
              <a:rPr sz="1100" spc="-5" dirty="0">
                <a:latin typeface="Calibri"/>
                <a:cs typeface="Calibri"/>
              </a:rPr>
              <a:t>только</a:t>
            </a:r>
            <a:r>
              <a:rPr sz="1100" spc="-90" dirty="0">
                <a:latin typeface="Calibri"/>
                <a:cs typeface="Calibri"/>
              </a:rPr>
              <a:t> </a:t>
            </a:r>
            <a:r>
              <a:rPr sz="1100" spc="-15" dirty="0">
                <a:latin typeface="Calibri"/>
                <a:cs typeface="Calibri"/>
              </a:rPr>
              <a:t>выбросы</a:t>
            </a:r>
            <a:endParaRPr sz="1100">
              <a:latin typeface="Calibri"/>
              <a:cs typeface="Calibri"/>
            </a:endParaRPr>
          </a:p>
        </p:txBody>
      </p:sp>
      <p:sp>
        <p:nvSpPr>
          <p:cNvPr id="4" name="object 4"/>
          <p:cNvSpPr txBox="1"/>
          <p:nvPr/>
        </p:nvSpPr>
        <p:spPr>
          <a:xfrm>
            <a:off x="322046" y="612063"/>
            <a:ext cx="3964304" cy="191770"/>
          </a:xfrm>
          <a:prstGeom prst="rect">
            <a:avLst/>
          </a:prstGeom>
          <a:solidFill>
            <a:srgbClr val="F8F8F8"/>
          </a:solidFill>
        </p:spPr>
        <p:txBody>
          <a:bodyPr vert="horz" wrap="square" lIns="0" tIns="0" rIns="0" bIns="0" rtlCol="0">
            <a:spAutoFit/>
          </a:bodyPr>
          <a:lstStyle/>
          <a:p>
            <a:pPr marL="37465">
              <a:lnSpc>
                <a:spcPts val="1275"/>
              </a:lnSpc>
            </a:pPr>
            <a:r>
              <a:rPr sz="1100" spc="105" dirty="0">
                <a:solidFill>
                  <a:srgbClr val="214987"/>
                </a:solidFill>
                <a:latin typeface="Times New Roman"/>
                <a:cs typeface="Times New Roman"/>
              </a:rPr>
              <a:t>hist</a:t>
            </a:r>
            <a:r>
              <a:rPr sz="1100" spc="105" dirty="0">
                <a:latin typeface="Times New Roman"/>
                <a:cs typeface="Times New Roman"/>
              </a:rPr>
              <a:t>(town</a:t>
            </a:r>
            <a:r>
              <a:rPr sz="1100" spc="105" dirty="0">
                <a:solidFill>
                  <a:srgbClr val="0000CE"/>
                </a:solidFill>
                <a:latin typeface="Times New Roman"/>
                <a:cs typeface="Times New Roman"/>
              </a:rPr>
              <a:t>.1959</a:t>
            </a:r>
            <a:r>
              <a:rPr sz="1100" spc="105" dirty="0">
                <a:latin typeface="Times New Roman"/>
                <a:cs typeface="Times New Roman"/>
              </a:rPr>
              <a:t>[,</a:t>
            </a:r>
            <a:r>
              <a:rPr sz="1100" spc="105" dirty="0">
                <a:solidFill>
                  <a:srgbClr val="0000CE"/>
                </a:solidFill>
                <a:latin typeface="Times New Roman"/>
                <a:cs typeface="Times New Roman"/>
              </a:rPr>
              <a:t>2</a:t>
            </a:r>
            <a:r>
              <a:rPr sz="1100" spc="105" dirty="0">
                <a:latin typeface="Times New Roman"/>
                <a:cs typeface="Times New Roman"/>
              </a:rPr>
              <a:t>])</a:t>
            </a:r>
            <a:endParaRPr sz="1100">
              <a:latin typeface="Times New Roman"/>
              <a:cs typeface="Times New Roman"/>
            </a:endParaRPr>
          </a:p>
        </p:txBody>
      </p:sp>
      <p:sp>
        <p:nvSpPr>
          <p:cNvPr id="5" name="object 5"/>
          <p:cNvSpPr txBox="1"/>
          <p:nvPr/>
        </p:nvSpPr>
        <p:spPr>
          <a:xfrm>
            <a:off x="1984034" y="896996"/>
            <a:ext cx="1096645" cy="124460"/>
          </a:xfrm>
          <a:prstGeom prst="rect">
            <a:avLst/>
          </a:prstGeom>
        </p:spPr>
        <p:txBody>
          <a:bodyPr vert="horz" wrap="square" lIns="0" tIns="12065" rIns="0" bIns="0" rtlCol="0">
            <a:spAutoFit/>
          </a:bodyPr>
          <a:lstStyle/>
          <a:p>
            <a:pPr marL="12700">
              <a:lnSpc>
                <a:spcPct val="100000"/>
              </a:lnSpc>
              <a:spcBef>
                <a:spcPts val="95"/>
              </a:spcBef>
            </a:pPr>
            <a:r>
              <a:rPr sz="650" b="1" spc="-5" dirty="0">
                <a:latin typeface="Arial"/>
                <a:cs typeface="Arial"/>
              </a:rPr>
              <a:t>Histogram of town.1959[,</a:t>
            </a:r>
            <a:r>
              <a:rPr sz="650" b="1" spc="-35" dirty="0">
                <a:latin typeface="Arial"/>
                <a:cs typeface="Arial"/>
              </a:rPr>
              <a:t> </a:t>
            </a:r>
            <a:r>
              <a:rPr sz="650" b="1" spc="-5" dirty="0">
                <a:latin typeface="Arial"/>
                <a:cs typeface="Arial"/>
              </a:rPr>
              <a:t>2]</a:t>
            </a:r>
            <a:endParaRPr sz="650">
              <a:latin typeface="Arial"/>
              <a:cs typeface="Arial"/>
            </a:endParaRPr>
          </a:p>
        </p:txBody>
      </p:sp>
      <p:sp>
        <p:nvSpPr>
          <p:cNvPr id="6" name="object 6"/>
          <p:cNvSpPr txBox="1"/>
          <p:nvPr/>
        </p:nvSpPr>
        <p:spPr>
          <a:xfrm>
            <a:off x="2298950" y="2918614"/>
            <a:ext cx="466725"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town.1959[,</a:t>
            </a:r>
            <a:r>
              <a:rPr sz="550" spc="-55" dirty="0">
                <a:latin typeface="Arial"/>
                <a:cs typeface="Arial"/>
              </a:rPr>
              <a:t> </a:t>
            </a:r>
            <a:r>
              <a:rPr sz="550" dirty="0">
                <a:latin typeface="Arial"/>
                <a:cs typeface="Arial"/>
              </a:rPr>
              <a:t>2]</a:t>
            </a:r>
            <a:endParaRPr sz="550">
              <a:latin typeface="Arial"/>
              <a:cs typeface="Arial"/>
            </a:endParaRPr>
          </a:p>
        </p:txBody>
      </p:sp>
      <p:sp>
        <p:nvSpPr>
          <p:cNvPr id="7" name="object 7"/>
          <p:cNvSpPr txBox="1"/>
          <p:nvPr/>
        </p:nvSpPr>
        <p:spPr>
          <a:xfrm>
            <a:off x="336132" y="1729116"/>
            <a:ext cx="104139" cy="358140"/>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Frequency</a:t>
            </a:r>
            <a:endParaRPr sz="550">
              <a:latin typeface="Arial"/>
              <a:cs typeface="Arial"/>
            </a:endParaRPr>
          </a:p>
        </p:txBody>
      </p:sp>
      <p:sp>
        <p:nvSpPr>
          <p:cNvPr id="8" name="object 8"/>
          <p:cNvSpPr/>
          <p:nvPr/>
        </p:nvSpPr>
        <p:spPr>
          <a:xfrm>
            <a:off x="819759" y="2680789"/>
            <a:ext cx="3114040" cy="0"/>
          </a:xfrm>
          <a:custGeom>
            <a:avLst/>
            <a:gdLst/>
            <a:ahLst/>
            <a:cxnLst/>
            <a:rect l="l" t="t" r="r" b="b"/>
            <a:pathLst>
              <a:path w="3114040">
                <a:moveTo>
                  <a:pt x="0" y="0"/>
                </a:moveTo>
                <a:lnTo>
                  <a:pt x="3113443" y="0"/>
                </a:lnTo>
              </a:path>
            </a:pathLst>
          </a:custGeom>
          <a:ln w="4398">
            <a:solidFill>
              <a:srgbClr val="000000"/>
            </a:solidFill>
          </a:ln>
        </p:spPr>
        <p:txBody>
          <a:bodyPr wrap="square" lIns="0" tIns="0" rIns="0" bIns="0" rtlCol="0"/>
          <a:lstStyle/>
          <a:p>
            <a:endParaRPr/>
          </a:p>
        </p:txBody>
      </p:sp>
      <p:sp>
        <p:nvSpPr>
          <p:cNvPr id="9" name="object 9"/>
          <p:cNvSpPr/>
          <p:nvPr/>
        </p:nvSpPr>
        <p:spPr>
          <a:xfrm>
            <a:off x="819759" y="268078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0" name="object 10"/>
          <p:cNvSpPr/>
          <p:nvPr/>
        </p:nvSpPr>
        <p:spPr>
          <a:xfrm>
            <a:off x="1442436" y="268078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1" name="object 11"/>
          <p:cNvSpPr/>
          <p:nvPr/>
        </p:nvSpPr>
        <p:spPr>
          <a:xfrm>
            <a:off x="2065113" y="268078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2" name="object 12"/>
          <p:cNvSpPr/>
          <p:nvPr/>
        </p:nvSpPr>
        <p:spPr>
          <a:xfrm>
            <a:off x="2687848" y="268078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3" name="object 13"/>
          <p:cNvSpPr/>
          <p:nvPr/>
        </p:nvSpPr>
        <p:spPr>
          <a:xfrm>
            <a:off x="3310525" y="268078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4" name="object 14"/>
          <p:cNvSpPr/>
          <p:nvPr/>
        </p:nvSpPr>
        <p:spPr>
          <a:xfrm>
            <a:off x="3933202" y="268078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5" name="object 15"/>
          <p:cNvSpPr txBox="1"/>
          <p:nvPr/>
        </p:nvSpPr>
        <p:spPr>
          <a:xfrm>
            <a:off x="787472" y="2749720"/>
            <a:ext cx="6476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0</a:t>
            </a:r>
            <a:endParaRPr sz="550">
              <a:latin typeface="Arial"/>
              <a:cs typeface="Arial"/>
            </a:endParaRPr>
          </a:p>
        </p:txBody>
      </p:sp>
      <p:sp>
        <p:nvSpPr>
          <p:cNvPr id="16" name="object 16"/>
          <p:cNvSpPr txBox="1"/>
          <p:nvPr/>
        </p:nvSpPr>
        <p:spPr>
          <a:xfrm>
            <a:off x="1351505" y="2749720"/>
            <a:ext cx="182245"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1000</a:t>
            </a:r>
            <a:endParaRPr sz="550">
              <a:latin typeface="Arial"/>
              <a:cs typeface="Arial"/>
            </a:endParaRPr>
          </a:p>
        </p:txBody>
      </p:sp>
      <p:sp>
        <p:nvSpPr>
          <p:cNvPr id="17" name="object 17"/>
          <p:cNvSpPr txBox="1"/>
          <p:nvPr/>
        </p:nvSpPr>
        <p:spPr>
          <a:xfrm>
            <a:off x="1974182" y="2749720"/>
            <a:ext cx="182245"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2000</a:t>
            </a:r>
            <a:endParaRPr sz="550">
              <a:latin typeface="Arial"/>
              <a:cs typeface="Arial"/>
            </a:endParaRPr>
          </a:p>
        </p:txBody>
      </p:sp>
      <p:sp>
        <p:nvSpPr>
          <p:cNvPr id="18" name="object 18"/>
          <p:cNvSpPr txBox="1"/>
          <p:nvPr/>
        </p:nvSpPr>
        <p:spPr>
          <a:xfrm>
            <a:off x="2596859" y="2749720"/>
            <a:ext cx="182245"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3000</a:t>
            </a:r>
            <a:endParaRPr sz="550">
              <a:latin typeface="Arial"/>
              <a:cs typeface="Arial"/>
            </a:endParaRPr>
          </a:p>
        </p:txBody>
      </p:sp>
      <p:sp>
        <p:nvSpPr>
          <p:cNvPr id="19" name="object 19"/>
          <p:cNvSpPr txBox="1"/>
          <p:nvPr/>
        </p:nvSpPr>
        <p:spPr>
          <a:xfrm>
            <a:off x="3219536" y="2749720"/>
            <a:ext cx="182245"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4000</a:t>
            </a:r>
            <a:endParaRPr sz="550">
              <a:latin typeface="Arial"/>
              <a:cs typeface="Arial"/>
            </a:endParaRPr>
          </a:p>
        </p:txBody>
      </p:sp>
      <p:sp>
        <p:nvSpPr>
          <p:cNvPr id="20" name="object 20"/>
          <p:cNvSpPr txBox="1"/>
          <p:nvPr/>
        </p:nvSpPr>
        <p:spPr>
          <a:xfrm>
            <a:off x="3842272" y="2749720"/>
            <a:ext cx="182245"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5000</a:t>
            </a:r>
            <a:endParaRPr sz="550">
              <a:latin typeface="Arial"/>
              <a:cs typeface="Arial"/>
            </a:endParaRPr>
          </a:p>
        </p:txBody>
      </p:sp>
      <p:sp>
        <p:nvSpPr>
          <p:cNvPr id="21" name="object 21"/>
          <p:cNvSpPr/>
          <p:nvPr/>
        </p:nvSpPr>
        <p:spPr>
          <a:xfrm>
            <a:off x="682768" y="1178224"/>
            <a:ext cx="0" cy="1445895"/>
          </a:xfrm>
          <a:custGeom>
            <a:avLst/>
            <a:gdLst/>
            <a:ahLst/>
            <a:cxnLst/>
            <a:rect l="l" t="t" r="r" b="b"/>
            <a:pathLst>
              <a:path h="1445895">
                <a:moveTo>
                  <a:pt x="0" y="1445328"/>
                </a:moveTo>
                <a:lnTo>
                  <a:pt x="0" y="0"/>
                </a:lnTo>
              </a:path>
            </a:pathLst>
          </a:custGeom>
          <a:ln w="4398">
            <a:solidFill>
              <a:srgbClr val="000000"/>
            </a:solidFill>
          </a:ln>
        </p:spPr>
        <p:txBody>
          <a:bodyPr wrap="square" lIns="0" tIns="0" rIns="0" bIns="0" rtlCol="0"/>
          <a:lstStyle/>
          <a:p>
            <a:endParaRPr/>
          </a:p>
        </p:txBody>
      </p:sp>
      <p:sp>
        <p:nvSpPr>
          <p:cNvPr id="22" name="object 22"/>
          <p:cNvSpPr/>
          <p:nvPr/>
        </p:nvSpPr>
        <p:spPr>
          <a:xfrm>
            <a:off x="640544" y="2623553"/>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3" name="object 23"/>
          <p:cNvSpPr/>
          <p:nvPr/>
        </p:nvSpPr>
        <p:spPr>
          <a:xfrm>
            <a:off x="640544" y="2334498"/>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4" name="object 24"/>
          <p:cNvSpPr/>
          <p:nvPr/>
        </p:nvSpPr>
        <p:spPr>
          <a:xfrm>
            <a:off x="640544" y="2045386"/>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5" name="object 25"/>
          <p:cNvSpPr/>
          <p:nvPr/>
        </p:nvSpPr>
        <p:spPr>
          <a:xfrm>
            <a:off x="640544" y="1756332"/>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6" name="object 26"/>
          <p:cNvSpPr/>
          <p:nvPr/>
        </p:nvSpPr>
        <p:spPr>
          <a:xfrm>
            <a:off x="640544" y="1467278"/>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7" name="object 27"/>
          <p:cNvSpPr/>
          <p:nvPr/>
        </p:nvSpPr>
        <p:spPr>
          <a:xfrm>
            <a:off x="640544" y="1178224"/>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8" name="object 28"/>
          <p:cNvSpPr txBox="1"/>
          <p:nvPr/>
        </p:nvSpPr>
        <p:spPr>
          <a:xfrm>
            <a:off x="505026" y="2591302"/>
            <a:ext cx="104139" cy="6476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0</a:t>
            </a:r>
            <a:endParaRPr sz="550">
              <a:latin typeface="Arial"/>
              <a:cs typeface="Arial"/>
            </a:endParaRPr>
          </a:p>
        </p:txBody>
      </p:sp>
      <p:sp>
        <p:nvSpPr>
          <p:cNvPr id="29" name="object 29"/>
          <p:cNvSpPr txBox="1"/>
          <p:nvPr/>
        </p:nvSpPr>
        <p:spPr>
          <a:xfrm>
            <a:off x="505026" y="2263088"/>
            <a:ext cx="104139" cy="142875"/>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200</a:t>
            </a:r>
            <a:endParaRPr sz="550">
              <a:latin typeface="Arial"/>
              <a:cs typeface="Arial"/>
            </a:endParaRPr>
          </a:p>
        </p:txBody>
      </p:sp>
      <p:sp>
        <p:nvSpPr>
          <p:cNvPr id="30" name="object 30"/>
          <p:cNvSpPr txBox="1"/>
          <p:nvPr/>
        </p:nvSpPr>
        <p:spPr>
          <a:xfrm>
            <a:off x="505026" y="1973975"/>
            <a:ext cx="104139" cy="142875"/>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400</a:t>
            </a:r>
            <a:endParaRPr sz="550">
              <a:latin typeface="Arial"/>
              <a:cs typeface="Arial"/>
            </a:endParaRPr>
          </a:p>
        </p:txBody>
      </p:sp>
      <p:sp>
        <p:nvSpPr>
          <p:cNvPr id="31" name="object 31"/>
          <p:cNvSpPr txBox="1"/>
          <p:nvPr/>
        </p:nvSpPr>
        <p:spPr>
          <a:xfrm>
            <a:off x="505026" y="1684921"/>
            <a:ext cx="104139" cy="142875"/>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600</a:t>
            </a:r>
            <a:endParaRPr sz="550">
              <a:latin typeface="Arial"/>
              <a:cs typeface="Arial"/>
            </a:endParaRPr>
          </a:p>
        </p:txBody>
      </p:sp>
      <p:sp>
        <p:nvSpPr>
          <p:cNvPr id="32" name="object 32"/>
          <p:cNvSpPr txBox="1"/>
          <p:nvPr/>
        </p:nvSpPr>
        <p:spPr>
          <a:xfrm>
            <a:off x="505026" y="1087204"/>
            <a:ext cx="104139" cy="451484"/>
          </a:xfrm>
          <a:prstGeom prst="rect">
            <a:avLst/>
          </a:prstGeom>
        </p:spPr>
        <p:txBody>
          <a:bodyPr vert="vert270" wrap="square" lIns="0" tIns="6350" rIns="0" bIns="0" rtlCol="0">
            <a:spAutoFit/>
          </a:bodyPr>
          <a:lstStyle/>
          <a:p>
            <a:pPr marL="12700">
              <a:lnSpc>
                <a:spcPct val="100000"/>
              </a:lnSpc>
              <a:spcBef>
                <a:spcPts val="50"/>
              </a:spcBef>
              <a:tabLst>
                <a:tab pos="281940" algn="l"/>
              </a:tabLst>
            </a:pPr>
            <a:r>
              <a:rPr sz="550" dirty="0">
                <a:latin typeface="Arial"/>
                <a:cs typeface="Arial"/>
              </a:rPr>
              <a:t>800	1000</a:t>
            </a:r>
            <a:endParaRPr sz="550">
              <a:latin typeface="Arial"/>
              <a:cs typeface="Arial"/>
            </a:endParaRPr>
          </a:p>
        </p:txBody>
      </p:sp>
      <p:sp>
        <p:nvSpPr>
          <p:cNvPr id="33" name="object 33"/>
          <p:cNvSpPr/>
          <p:nvPr/>
        </p:nvSpPr>
        <p:spPr>
          <a:xfrm>
            <a:off x="819759" y="1192651"/>
            <a:ext cx="311785" cy="1431290"/>
          </a:xfrm>
          <a:custGeom>
            <a:avLst/>
            <a:gdLst/>
            <a:ahLst/>
            <a:cxnLst/>
            <a:rect l="l" t="t" r="r" b="b"/>
            <a:pathLst>
              <a:path w="311784" h="1431289">
                <a:moveTo>
                  <a:pt x="0" y="1430901"/>
                </a:moveTo>
                <a:lnTo>
                  <a:pt x="311338" y="1430901"/>
                </a:lnTo>
                <a:lnTo>
                  <a:pt x="311338" y="0"/>
                </a:lnTo>
                <a:lnTo>
                  <a:pt x="0" y="0"/>
                </a:lnTo>
                <a:lnTo>
                  <a:pt x="0" y="1430901"/>
                </a:lnTo>
                <a:close/>
              </a:path>
            </a:pathLst>
          </a:custGeom>
          <a:ln w="4398">
            <a:solidFill>
              <a:srgbClr val="000000"/>
            </a:solidFill>
          </a:ln>
        </p:spPr>
        <p:txBody>
          <a:bodyPr wrap="square" lIns="0" tIns="0" rIns="0" bIns="0" rtlCol="0"/>
          <a:lstStyle/>
          <a:p>
            <a:endParaRPr/>
          </a:p>
        </p:txBody>
      </p:sp>
      <p:sp>
        <p:nvSpPr>
          <p:cNvPr id="34" name="object 34"/>
          <p:cNvSpPr/>
          <p:nvPr/>
        </p:nvSpPr>
        <p:spPr>
          <a:xfrm>
            <a:off x="1131097" y="2606194"/>
            <a:ext cx="311785" cy="17780"/>
          </a:xfrm>
          <a:custGeom>
            <a:avLst/>
            <a:gdLst/>
            <a:ahLst/>
            <a:cxnLst/>
            <a:rect l="l" t="t" r="r" b="b"/>
            <a:pathLst>
              <a:path w="311784" h="17780">
                <a:moveTo>
                  <a:pt x="0" y="17358"/>
                </a:moveTo>
                <a:lnTo>
                  <a:pt x="311338" y="17358"/>
                </a:lnTo>
                <a:lnTo>
                  <a:pt x="311338" y="0"/>
                </a:lnTo>
                <a:lnTo>
                  <a:pt x="0" y="0"/>
                </a:lnTo>
                <a:lnTo>
                  <a:pt x="0" y="17358"/>
                </a:lnTo>
                <a:close/>
              </a:path>
            </a:pathLst>
          </a:custGeom>
          <a:ln w="4398">
            <a:solidFill>
              <a:srgbClr val="000000"/>
            </a:solidFill>
          </a:ln>
        </p:spPr>
        <p:txBody>
          <a:bodyPr wrap="square" lIns="0" tIns="0" rIns="0" bIns="0" rtlCol="0"/>
          <a:lstStyle/>
          <a:p>
            <a:endParaRPr/>
          </a:p>
        </p:txBody>
      </p:sp>
      <p:sp>
        <p:nvSpPr>
          <p:cNvPr id="35" name="object 35"/>
          <p:cNvSpPr/>
          <p:nvPr/>
        </p:nvSpPr>
        <p:spPr>
          <a:xfrm>
            <a:off x="1442436" y="2623553"/>
            <a:ext cx="311785" cy="0"/>
          </a:xfrm>
          <a:custGeom>
            <a:avLst/>
            <a:gdLst/>
            <a:ahLst/>
            <a:cxnLst/>
            <a:rect l="l" t="t" r="r" b="b"/>
            <a:pathLst>
              <a:path w="311785">
                <a:moveTo>
                  <a:pt x="0" y="0"/>
                </a:moveTo>
                <a:lnTo>
                  <a:pt x="311338" y="0"/>
                </a:lnTo>
                <a:lnTo>
                  <a:pt x="0" y="0"/>
                </a:lnTo>
                <a:close/>
              </a:path>
            </a:pathLst>
          </a:custGeom>
          <a:ln w="4398">
            <a:solidFill>
              <a:srgbClr val="000000"/>
            </a:solidFill>
          </a:ln>
        </p:spPr>
        <p:txBody>
          <a:bodyPr wrap="square" lIns="0" tIns="0" rIns="0" bIns="0" rtlCol="0"/>
          <a:lstStyle/>
          <a:p>
            <a:endParaRPr/>
          </a:p>
        </p:txBody>
      </p:sp>
      <p:sp>
        <p:nvSpPr>
          <p:cNvPr id="36" name="object 36"/>
          <p:cNvSpPr/>
          <p:nvPr/>
        </p:nvSpPr>
        <p:spPr>
          <a:xfrm>
            <a:off x="1753774" y="2623553"/>
            <a:ext cx="311785" cy="0"/>
          </a:xfrm>
          <a:custGeom>
            <a:avLst/>
            <a:gdLst/>
            <a:ahLst/>
            <a:cxnLst/>
            <a:rect l="l" t="t" r="r" b="b"/>
            <a:pathLst>
              <a:path w="311785">
                <a:moveTo>
                  <a:pt x="0" y="0"/>
                </a:moveTo>
                <a:lnTo>
                  <a:pt x="311338" y="0"/>
                </a:lnTo>
                <a:lnTo>
                  <a:pt x="0" y="0"/>
                </a:lnTo>
                <a:close/>
              </a:path>
            </a:pathLst>
          </a:custGeom>
          <a:ln w="4398">
            <a:solidFill>
              <a:srgbClr val="000000"/>
            </a:solidFill>
          </a:ln>
        </p:spPr>
        <p:txBody>
          <a:bodyPr wrap="square" lIns="0" tIns="0" rIns="0" bIns="0" rtlCol="0"/>
          <a:lstStyle/>
          <a:p>
            <a:endParaRPr/>
          </a:p>
        </p:txBody>
      </p:sp>
      <p:sp>
        <p:nvSpPr>
          <p:cNvPr id="37" name="object 37"/>
          <p:cNvSpPr/>
          <p:nvPr/>
        </p:nvSpPr>
        <p:spPr>
          <a:xfrm>
            <a:off x="2065113" y="2623553"/>
            <a:ext cx="311785" cy="0"/>
          </a:xfrm>
          <a:custGeom>
            <a:avLst/>
            <a:gdLst/>
            <a:ahLst/>
            <a:cxnLst/>
            <a:rect l="l" t="t" r="r" b="b"/>
            <a:pathLst>
              <a:path w="311785">
                <a:moveTo>
                  <a:pt x="0" y="0"/>
                </a:moveTo>
                <a:lnTo>
                  <a:pt x="311338" y="0"/>
                </a:lnTo>
                <a:lnTo>
                  <a:pt x="0" y="0"/>
                </a:lnTo>
                <a:close/>
              </a:path>
            </a:pathLst>
          </a:custGeom>
          <a:ln w="4398">
            <a:solidFill>
              <a:srgbClr val="000000"/>
            </a:solidFill>
          </a:ln>
        </p:spPr>
        <p:txBody>
          <a:bodyPr wrap="square" lIns="0" tIns="0" rIns="0" bIns="0" rtlCol="0"/>
          <a:lstStyle/>
          <a:p>
            <a:endParaRPr/>
          </a:p>
        </p:txBody>
      </p:sp>
      <p:sp>
        <p:nvSpPr>
          <p:cNvPr id="38" name="object 38"/>
          <p:cNvSpPr/>
          <p:nvPr/>
        </p:nvSpPr>
        <p:spPr>
          <a:xfrm>
            <a:off x="2376451" y="2623553"/>
            <a:ext cx="311785" cy="0"/>
          </a:xfrm>
          <a:custGeom>
            <a:avLst/>
            <a:gdLst/>
            <a:ahLst/>
            <a:cxnLst/>
            <a:rect l="l" t="t" r="r" b="b"/>
            <a:pathLst>
              <a:path w="311785">
                <a:moveTo>
                  <a:pt x="0" y="0"/>
                </a:moveTo>
                <a:lnTo>
                  <a:pt x="311338" y="0"/>
                </a:lnTo>
                <a:lnTo>
                  <a:pt x="0" y="0"/>
                </a:lnTo>
                <a:close/>
              </a:path>
            </a:pathLst>
          </a:custGeom>
          <a:ln w="4398">
            <a:solidFill>
              <a:srgbClr val="000000"/>
            </a:solidFill>
          </a:ln>
        </p:spPr>
        <p:txBody>
          <a:bodyPr wrap="square" lIns="0" tIns="0" rIns="0" bIns="0" rtlCol="0"/>
          <a:lstStyle/>
          <a:p>
            <a:endParaRPr/>
          </a:p>
        </p:txBody>
      </p:sp>
      <p:sp>
        <p:nvSpPr>
          <p:cNvPr id="39" name="object 39"/>
          <p:cNvSpPr/>
          <p:nvPr/>
        </p:nvSpPr>
        <p:spPr>
          <a:xfrm>
            <a:off x="2685649" y="2622819"/>
            <a:ext cx="316230" cy="0"/>
          </a:xfrm>
          <a:custGeom>
            <a:avLst/>
            <a:gdLst/>
            <a:ahLst/>
            <a:cxnLst/>
            <a:rect l="l" t="t" r="r" b="b"/>
            <a:pathLst>
              <a:path w="316230">
                <a:moveTo>
                  <a:pt x="0" y="0"/>
                </a:moveTo>
                <a:lnTo>
                  <a:pt x="315736" y="0"/>
                </a:lnTo>
              </a:path>
            </a:pathLst>
          </a:custGeom>
          <a:ln w="5864">
            <a:solidFill>
              <a:srgbClr val="000000"/>
            </a:solidFill>
          </a:ln>
        </p:spPr>
        <p:txBody>
          <a:bodyPr wrap="square" lIns="0" tIns="0" rIns="0" bIns="0" rtlCol="0"/>
          <a:lstStyle/>
          <a:p>
            <a:endParaRPr/>
          </a:p>
        </p:txBody>
      </p:sp>
      <p:sp>
        <p:nvSpPr>
          <p:cNvPr id="40" name="object 40"/>
          <p:cNvSpPr/>
          <p:nvPr/>
        </p:nvSpPr>
        <p:spPr>
          <a:xfrm>
            <a:off x="2999187" y="2623553"/>
            <a:ext cx="311785" cy="0"/>
          </a:xfrm>
          <a:custGeom>
            <a:avLst/>
            <a:gdLst/>
            <a:ahLst/>
            <a:cxnLst/>
            <a:rect l="l" t="t" r="r" b="b"/>
            <a:pathLst>
              <a:path w="311785">
                <a:moveTo>
                  <a:pt x="0" y="0"/>
                </a:moveTo>
                <a:lnTo>
                  <a:pt x="311338" y="0"/>
                </a:lnTo>
                <a:lnTo>
                  <a:pt x="0" y="0"/>
                </a:lnTo>
                <a:close/>
              </a:path>
            </a:pathLst>
          </a:custGeom>
          <a:ln w="4398">
            <a:solidFill>
              <a:srgbClr val="000000"/>
            </a:solidFill>
          </a:ln>
        </p:spPr>
        <p:txBody>
          <a:bodyPr wrap="square" lIns="0" tIns="0" rIns="0" bIns="0" rtlCol="0"/>
          <a:lstStyle/>
          <a:p>
            <a:endParaRPr/>
          </a:p>
        </p:txBody>
      </p:sp>
      <p:sp>
        <p:nvSpPr>
          <p:cNvPr id="41" name="object 41"/>
          <p:cNvSpPr/>
          <p:nvPr/>
        </p:nvSpPr>
        <p:spPr>
          <a:xfrm>
            <a:off x="3310525" y="2623553"/>
            <a:ext cx="311785" cy="0"/>
          </a:xfrm>
          <a:custGeom>
            <a:avLst/>
            <a:gdLst/>
            <a:ahLst/>
            <a:cxnLst/>
            <a:rect l="l" t="t" r="r" b="b"/>
            <a:pathLst>
              <a:path w="311785">
                <a:moveTo>
                  <a:pt x="0" y="0"/>
                </a:moveTo>
                <a:lnTo>
                  <a:pt x="311338" y="0"/>
                </a:lnTo>
                <a:lnTo>
                  <a:pt x="0" y="0"/>
                </a:lnTo>
                <a:close/>
              </a:path>
            </a:pathLst>
          </a:custGeom>
          <a:ln w="4398">
            <a:solidFill>
              <a:srgbClr val="000000"/>
            </a:solidFill>
          </a:ln>
        </p:spPr>
        <p:txBody>
          <a:bodyPr wrap="square" lIns="0" tIns="0" rIns="0" bIns="0" rtlCol="0"/>
          <a:lstStyle/>
          <a:p>
            <a:endParaRPr/>
          </a:p>
        </p:txBody>
      </p:sp>
      <p:sp>
        <p:nvSpPr>
          <p:cNvPr id="42" name="object 42"/>
          <p:cNvSpPr/>
          <p:nvPr/>
        </p:nvSpPr>
        <p:spPr>
          <a:xfrm>
            <a:off x="3621864" y="2623553"/>
            <a:ext cx="311785" cy="0"/>
          </a:xfrm>
          <a:custGeom>
            <a:avLst/>
            <a:gdLst/>
            <a:ahLst/>
            <a:cxnLst/>
            <a:rect l="l" t="t" r="r" b="b"/>
            <a:pathLst>
              <a:path w="311785">
                <a:moveTo>
                  <a:pt x="0" y="0"/>
                </a:moveTo>
                <a:lnTo>
                  <a:pt x="311338" y="0"/>
                </a:lnTo>
                <a:lnTo>
                  <a:pt x="0" y="0"/>
                </a:lnTo>
                <a:close/>
              </a:path>
            </a:pathLst>
          </a:custGeom>
          <a:ln w="4398">
            <a:solidFill>
              <a:srgbClr val="000000"/>
            </a:solidFill>
          </a:ln>
        </p:spPr>
        <p:txBody>
          <a:bodyPr wrap="square" lIns="0" tIns="0" rIns="0" bIns="0" rtlCol="0"/>
          <a:lstStyle/>
          <a:p>
            <a:endParaRPr/>
          </a:p>
        </p:txBody>
      </p:sp>
      <p:sp>
        <p:nvSpPr>
          <p:cNvPr id="43" name="object 43"/>
          <p:cNvSpPr/>
          <p:nvPr/>
        </p:nvSpPr>
        <p:spPr>
          <a:xfrm>
            <a:off x="3931003" y="2622819"/>
            <a:ext cx="316230" cy="0"/>
          </a:xfrm>
          <a:custGeom>
            <a:avLst/>
            <a:gdLst/>
            <a:ahLst/>
            <a:cxnLst/>
            <a:rect l="l" t="t" r="r" b="b"/>
            <a:pathLst>
              <a:path w="316229">
                <a:moveTo>
                  <a:pt x="0" y="0"/>
                </a:moveTo>
                <a:lnTo>
                  <a:pt x="315736" y="0"/>
                </a:lnTo>
              </a:path>
            </a:pathLst>
          </a:custGeom>
          <a:ln w="5864">
            <a:solidFill>
              <a:srgbClr val="000000"/>
            </a:solidFill>
          </a:ln>
        </p:spPr>
        <p:txBody>
          <a:bodyPr wrap="square" lIns="0" tIns="0" rIns="0" bIns="0" rtlCol="0"/>
          <a:lstStyle/>
          <a:p>
            <a:endParaRPr/>
          </a:p>
        </p:txBody>
      </p:sp>
      <p:sp>
        <p:nvSpPr>
          <p:cNvPr id="44" name="object 44"/>
          <p:cNvSpPr txBox="1"/>
          <p:nvPr/>
        </p:nvSpPr>
        <p:spPr>
          <a:xfrm>
            <a:off x="347294" y="3107599"/>
            <a:ext cx="946150" cy="191770"/>
          </a:xfrm>
          <a:prstGeom prst="rect">
            <a:avLst/>
          </a:prstGeom>
        </p:spPr>
        <p:txBody>
          <a:bodyPr vert="horz" wrap="square" lIns="0" tIns="11430" rIns="0" bIns="0" rtlCol="0">
            <a:spAutoFit/>
          </a:bodyPr>
          <a:lstStyle/>
          <a:p>
            <a:pPr marL="12700">
              <a:lnSpc>
                <a:spcPct val="100000"/>
              </a:lnSpc>
              <a:spcBef>
                <a:spcPts val="90"/>
              </a:spcBef>
            </a:pPr>
            <a:r>
              <a:rPr sz="1100" spc="10" dirty="0">
                <a:latin typeface="Calibri"/>
                <a:cs typeface="Calibri"/>
              </a:rPr>
              <a:t>Но </a:t>
            </a:r>
            <a:r>
              <a:rPr sz="1100" spc="-15" dirty="0">
                <a:latin typeface="Calibri"/>
                <a:cs typeface="Calibri"/>
              </a:rPr>
              <a:t>сколько</a:t>
            </a:r>
            <a:r>
              <a:rPr sz="1100" spc="135" dirty="0">
                <a:latin typeface="Calibri"/>
                <a:cs typeface="Calibri"/>
              </a:rPr>
              <a:t> </a:t>
            </a:r>
            <a:r>
              <a:rPr sz="1100" dirty="0">
                <a:latin typeface="Calibri"/>
                <a:cs typeface="Calibri"/>
              </a:rPr>
              <a:t>их?</a:t>
            </a:r>
            <a:endParaRPr sz="1100">
              <a:latin typeface="Calibri"/>
              <a:cs typeface="Calibri"/>
            </a:endParaRPr>
          </a:p>
        </p:txBody>
      </p:sp>
      <p:sp>
        <p:nvSpPr>
          <p:cNvPr id="45" name="object 45"/>
          <p:cNvSpPr txBox="1"/>
          <p:nvPr/>
        </p:nvSpPr>
        <p:spPr>
          <a:xfrm>
            <a:off x="4403318" y="3243185"/>
            <a:ext cx="94615" cy="191770"/>
          </a:xfrm>
          <a:prstGeom prst="rect">
            <a:avLst/>
          </a:prstGeom>
        </p:spPr>
        <p:txBody>
          <a:bodyPr vert="horz" wrap="square" lIns="0" tIns="11430" rIns="0" bIns="0" rtlCol="0">
            <a:spAutoFit/>
          </a:bodyPr>
          <a:lstStyle/>
          <a:p>
            <a:pPr marL="12700">
              <a:lnSpc>
                <a:spcPct val="100000"/>
              </a:lnSpc>
              <a:spcBef>
                <a:spcPts val="90"/>
              </a:spcBef>
            </a:pPr>
            <a:r>
              <a:rPr sz="1100" spc="-20" dirty="0">
                <a:solidFill>
                  <a:srgbClr val="262685"/>
                </a:solidFill>
                <a:latin typeface="Calibri"/>
                <a:cs typeface="Calibri"/>
              </a:rPr>
              <a:t>9</a:t>
            </a:r>
            <a:endParaRPr sz="1100">
              <a:latin typeface="Calibri"/>
              <a:cs typeface="Calibri"/>
            </a:endParaRPr>
          </a:p>
        </p:txBody>
      </p:sp>
    </p:spTree>
  </p:cSld>
  <p:clrMapOvr>
    <a:masterClrMapping/>
  </p:clrMapOvr>
  <p:transition>
    <p:cut/>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882139" cy="244475"/>
          </a:xfrm>
          <a:prstGeom prst="rect">
            <a:avLst/>
          </a:prstGeom>
        </p:spPr>
        <p:txBody>
          <a:bodyPr vert="horz" wrap="square" lIns="0" tIns="17145" rIns="0" bIns="0" rtlCol="0">
            <a:spAutoFit/>
          </a:bodyPr>
          <a:lstStyle/>
          <a:p>
            <a:pPr marL="12700">
              <a:lnSpc>
                <a:spcPct val="100000"/>
              </a:lnSpc>
              <a:spcBef>
                <a:spcPts val="135"/>
              </a:spcBef>
            </a:pPr>
            <a:r>
              <a:rPr spc="-10" dirty="0"/>
              <a:t>Логорифмируем</a:t>
            </a:r>
            <a:r>
              <a:rPr spc="90" dirty="0"/>
              <a:t> </a:t>
            </a:r>
            <a:r>
              <a:rPr spc="-45" dirty="0"/>
              <a:t>данные</a:t>
            </a:r>
          </a:p>
        </p:txBody>
      </p:sp>
      <p:sp>
        <p:nvSpPr>
          <p:cNvPr id="3" name="object 3"/>
          <p:cNvSpPr txBox="1"/>
          <p:nvPr/>
        </p:nvSpPr>
        <p:spPr>
          <a:xfrm>
            <a:off x="342620" y="314044"/>
            <a:ext cx="3666490" cy="599440"/>
          </a:xfrm>
          <a:prstGeom prst="rect">
            <a:avLst/>
          </a:prstGeom>
        </p:spPr>
        <p:txBody>
          <a:bodyPr vert="horz" wrap="square" lIns="0" tIns="6985" rIns="0" bIns="0" rtlCol="0">
            <a:spAutoFit/>
          </a:bodyPr>
          <a:lstStyle/>
          <a:p>
            <a:pPr marL="17145" marR="5080">
              <a:lnSpc>
                <a:spcPct val="102600"/>
              </a:lnSpc>
              <a:spcBef>
                <a:spcPts val="55"/>
              </a:spcBef>
            </a:pPr>
            <a:r>
              <a:rPr sz="1100" spc="-15" dirty="0">
                <a:latin typeface="Calibri"/>
                <a:cs typeface="Calibri"/>
              </a:rPr>
              <a:t>Внешне </a:t>
            </a:r>
            <a:r>
              <a:rPr sz="1100" spc="-35" dirty="0">
                <a:latin typeface="Calibri"/>
                <a:cs typeface="Calibri"/>
              </a:rPr>
              <a:t>распределение </a:t>
            </a:r>
            <a:r>
              <a:rPr sz="1100" spc="-40" dirty="0">
                <a:latin typeface="Calibri"/>
                <a:cs typeface="Calibri"/>
              </a:rPr>
              <a:t>похоже </a:t>
            </a:r>
            <a:r>
              <a:rPr sz="1100" spc="-25" dirty="0">
                <a:latin typeface="Calibri"/>
                <a:cs typeface="Calibri"/>
              </a:rPr>
              <a:t>на </a:t>
            </a:r>
            <a:r>
              <a:rPr sz="1100" spc="-15" dirty="0">
                <a:latin typeface="Calibri"/>
                <a:cs typeface="Calibri"/>
              </a:rPr>
              <a:t>лог-нормальное. </a:t>
            </a:r>
            <a:r>
              <a:rPr sz="1100" dirty="0">
                <a:latin typeface="Calibri"/>
                <a:cs typeface="Calibri"/>
              </a:rPr>
              <a:t>Поэтому  </a:t>
            </a:r>
            <a:r>
              <a:rPr sz="1100" spc="-10" dirty="0">
                <a:latin typeface="Calibri"/>
                <a:cs typeface="Calibri"/>
              </a:rPr>
              <a:t>логорифмируем</a:t>
            </a:r>
            <a:r>
              <a:rPr sz="1100" spc="105" dirty="0">
                <a:latin typeface="Calibri"/>
                <a:cs typeface="Calibri"/>
              </a:rPr>
              <a:t> </a:t>
            </a:r>
            <a:r>
              <a:rPr sz="1100" spc="-20" dirty="0">
                <a:latin typeface="Calibri"/>
                <a:cs typeface="Calibri"/>
              </a:rPr>
              <a:t>данные.</a:t>
            </a:r>
            <a:endParaRPr sz="1100">
              <a:latin typeface="Calibri"/>
              <a:cs typeface="Calibri"/>
            </a:endParaRPr>
          </a:p>
          <a:p>
            <a:pPr marL="12700">
              <a:lnSpc>
                <a:spcPct val="100000"/>
              </a:lnSpc>
              <a:spcBef>
                <a:spcPts val="535"/>
              </a:spcBef>
            </a:pPr>
            <a:r>
              <a:rPr sz="1100" spc="-15" dirty="0">
                <a:latin typeface="Calibri"/>
                <a:cs typeface="Calibri"/>
              </a:rPr>
              <a:t>Теперь </a:t>
            </a:r>
            <a:r>
              <a:rPr sz="1100" spc="-25" dirty="0">
                <a:latin typeface="Calibri"/>
                <a:cs typeface="Calibri"/>
              </a:rPr>
              <a:t>на </a:t>
            </a:r>
            <a:r>
              <a:rPr sz="1100" spc="-5" dirty="0">
                <a:latin typeface="Calibri"/>
                <a:cs typeface="Calibri"/>
              </a:rPr>
              <a:t>гистограмме </a:t>
            </a:r>
            <a:r>
              <a:rPr sz="1100" spc="-20" dirty="0">
                <a:latin typeface="Calibri"/>
                <a:cs typeface="Calibri"/>
              </a:rPr>
              <a:t>видно, </a:t>
            </a:r>
            <a:r>
              <a:rPr sz="1100" spc="30" dirty="0">
                <a:latin typeface="Calibri"/>
                <a:cs typeface="Calibri"/>
              </a:rPr>
              <a:t>что </a:t>
            </a:r>
            <a:r>
              <a:rPr sz="1100" spc="-5" dirty="0">
                <a:latin typeface="Calibri"/>
                <a:cs typeface="Calibri"/>
              </a:rPr>
              <a:t>у </a:t>
            </a:r>
            <a:r>
              <a:rPr sz="1100" spc="-15" dirty="0">
                <a:latin typeface="Calibri"/>
                <a:cs typeface="Calibri"/>
              </a:rPr>
              <a:t>нас </a:t>
            </a:r>
            <a:r>
              <a:rPr sz="1100" spc="-20" dirty="0">
                <a:latin typeface="Calibri"/>
                <a:cs typeface="Calibri"/>
              </a:rPr>
              <a:t>3</a:t>
            </a:r>
            <a:r>
              <a:rPr sz="1100" spc="20" dirty="0">
                <a:latin typeface="Calibri"/>
                <a:cs typeface="Calibri"/>
              </a:rPr>
              <a:t> </a:t>
            </a:r>
            <a:r>
              <a:rPr sz="1100" spc="-15" dirty="0">
                <a:latin typeface="Calibri"/>
                <a:cs typeface="Calibri"/>
              </a:rPr>
              <a:t>выброса</a:t>
            </a:r>
            <a:endParaRPr sz="1100">
              <a:latin typeface="Calibri"/>
              <a:cs typeface="Calibri"/>
            </a:endParaRPr>
          </a:p>
        </p:txBody>
      </p:sp>
      <p:sp>
        <p:nvSpPr>
          <p:cNvPr id="4" name="object 4"/>
          <p:cNvSpPr txBox="1"/>
          <p:nvPr/>
        </p:nvSpPr>
        <p:spPr>
          <a:xfrm>
            <a:off x="322046" y="1019479"/>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14" dirty="0">
                <a:solidFill>
                  <a:srgbClr val="214987"/>
                </a:solidFill>
                <a:latin typeface="Times New Roman"/>
                <a:cs typeface="Times New Roman"/>
              </a:rPr>
              <a:t>hist</a:t>
            </a:r>
            <a:r>
              <a:rPr sz="1100" spc="114" dirty="0">
                <a:latin typeface="Times New Roman"/>
                <a:cs typeface="Times New Roman"/>
              </a:rPr>
              <a:t>(</a:t>
            </a:r>
            <a:r>
              <a:rPr sz="1100" spc="114" dirty="0">
                <a:solidFill>
                  <a:srgbClr val="214987"/>
                </a:solidFill>
                <a:latin typeface="Times New Roman"/>
                <a:cs typeface="Times New Roman"/>
              </a:rPr>
              <a:t>log</a:t>
            </a:r>
            <a:r>
              <a:rPr sz="1100" spc="114" dirty="0">
                <a:latin typeface="Times New Roman"/>
                <a:cs typeface="Times New Roman"/>
              </a:rPr>
              <a:t>(town</a:t>
            </a:r>
            <a:r>
              <a:rPr sz="1100" spc="114" dirty="0">
                <a:solidFill>
                  <a:srgbClr val="0000CE"/>
                </a:solidFill>
                <a:latin typeface="Times New Roman"/>
                <a:cs typeface="Times New Roman"/>
              </a:rPr>
              <a:t>.1959</a:t>
            </a:r>
            <a:r>
              <a:rPr sz="1100" spc="114" dirty="0">
                <a:latin typeface="Times New Roman"/>
                <a:cs typeface="Times New Roman"/>
              </a:rPr>
              <a:t>[,</a:t>
            </a:r>
            <a:r>
              <a:rPr sz="1100" spc="114" dirty="0">
                <a:solidFill>
                  <a:srgbClr val="0000CE"/>
                </a:solidFill>
                <a:latin typeface="Times New Roman"/>
                <a:cs typeface="Times New Roman"/>
              </a:rPr>
              <a:t>2</a:t>
            </a:r>
            <a:r>
              <a:rPr sz="1100" spc="114" dirty="0">
                <a:latin typeface="Times New Roman"/>
                <a:cs typeface="Times New Roman"/>
              </a:rPr>
              <a:t>]),</a:t>
            </a:r>
            <a:r>
              <a:rPr sz="1100" spc="285" dirty="0">
                <a:latin typeface="Times New Roman"/>
                <a:cs typeface="Times New Roman"/>
              </a:rPr>
              <a:t> </a:t>
            </a:r>
            <a:r>
              <a:rPr sz="1100" spc="60" dirty="0">
                <a:solidFill>
                  <a:srgbClr val="214987"/>
                </a:solidFill>
                <a:latin typeface="Times New Roman"/>
                <a:cs typeface="Times New Roman"/>
              </a:rPr>
              <a:t>breaks=</a:t>
            </a:r>
            <a:r>
              <a:rPr sz="1100" spc="60" dirty="0">
                <a:solidFill>
                  <a:srgbClr val="0000CE"/>
                </a:solidFill>
                <a:latin typeface="Times New Roman"/>
                <a:cs typeface="Times New Roman"/>
              </a:rPr>
              <a:t>44</a:t>
            </a:r>
            <a:r>
              <a:rPr sz="1100" spc="60" dirty="0">
                <a:latin typeface="Times New Roman"/>
                <a:cs typeface="Times New Roman"/>
              </a:rPr>
              <a:t>)</a:t>
            </a:r>
            <a:endParaRPr sz="1100">
              <a:latin typeface="Times New Roman"/>
              <a:cs typeface="Times New Roman"/>
            </a:endParaRPr>
          </a:p>
        </p:txBody>
      </p:sp>
      <p:sp>
        <p:nvSpPr>
          <p:cNvPr id="5" name="object 5"/>
          <p:cNvSpPr txBox="1"/>
          <p:nvPr/>
        </p:nvSpPr>
        <p:spPr>
          <a:xfrm>
            <a:off x="1895131" y="1315956"/>
            <a:ext cx="1274445" cy="124460"/>
          </a:xfrm>
          <a:prstGeom prst="rect">
            <a:avLst/>
          </a:prstGeom>
        </p:spPr>
        <p:txBody>
          <a:bodyPr vert="horz" wrap="square" lIns="0" tIns="12065" rIns="0" bIns="0" rtlCol="0">
            <a:spAutoFit/>
          </a:bodyPr>
          <a:lstStyle/>
          <a:p>
            <a:pPr marL="12700">
              <a:lnSpc>
                <a:spcPct val="100000"/>
              </a:lnSpc>
              <a:spcBef>
                <a:spcPts val="95"/>
              </a:spcBef>
            </a:pPr>
            <a:r>
              <a:rPr sz="650" b="1" spc="-5" dirty="0">
                <a:latin typeface="Arial"/>
                <a:cs typeface="Arial"/>
              </a:rPr>
              <a:t>Histogram of log(town.1959[,</a:t>
            </a:r>
            <a:r>
              <a:rPr sz="650" b="1" spc="-20" dirty="0">
                <a:latin typeface="Arial"/>
                <a:cs typeface="Arial"/>
              </a:rPr>
              <a:t> </a:t>
            </a:r>
            <a:r>
              <a:rPr sz="650" b="1" spc="-5" dirty="0">
                <a:latin typeface="Arial"/>
                <a:cs typeface="Arial"/>
              </a:rPr>
              <a:t>2])</a:t>
            </a:r>
            <a:endParaRPr sz="650">
              <a:latin typeface="Arial"/>
              <a:cs typeface="Arial"/>
            </a:endParaRPr>
          </a:p>
        </p:txBody>
      </p:sp>
      <p:sp>
        <p:nvSpPr>
          <p:cNvPr id="6" name="object 6"/>
          <p:cNvSpPr txBox="1"/>
          <p:nvPr/>
        </p:nvSpPr>
        <p:spPr>
          <a:xfrm>
            <a:off x="2228578" y="3337574"/>
            <a:ext cx="607695"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log(town.1959[,</a:t>
            </a:r>
            <a:r>
              <a:rPr sz="550" spc="-50" dirty="0">
                <a:latin typeface="Arial"/>
                <a:cs typeface="Arial"/>
              </a:rPr>
              <a:t> </a:t>
            </a:r>
            <a:r>
              <a:rPr sz="550" dirty="0">
                <a:latin typeface="Arial"/>
                <a:cs typeface="Arial"/>
              </a:rPr>
              <a:t>2])</a:t>
            </a:r>
            <a:endParaRPr sz="550">
              <a:latin typeface="Arial"/>
              <a:cs typeface="Arial"/>
            </a:endParaRPr>
          </a:p>
        </p:txBody>
      </p:sp>
      <p:sp>
        <p:nvSpPr>
          <p:cNvPr id="7" name="object 7"/>
          <p:cNvSpPr txBox="1"/>
          <p:nvPr/>
        </p:nvSpPr>
        <p:spPr>
          <a:xfrm>
            <a:off x="336132" y="2148076"/>
            <a:ext cx="104139" cy="358140"/>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Frequency</a:t>
            </a:r>
            <a:endParaRPr sz="550">
              <a:latin typeface="Arial"/>
              <a:cs typeface="Arial"/>
            </a:endParaRPr>
          </a:p>
        </p:txBody>
      </p:sp>
      <p:sp>
        <p:nvSpPr>
          <p:cNvPr id="8" name="object 8"/>
          <p:cNvSpPr/>
          <p:nvPr/>
        </p:nvSpPr>
        <p:spPr>
          <a:xfrm>
            <a:off x="944318" y="3099749"/>
            <a:ext cx="3114040" cy="0"/>
          </a:xfrm>
          <a:custGeom>
            <a:avLst/>
            <a:gdLst/>
            <a:ahLst/>
            <a:cxnLst/>
            <a:rect l="l" t="t" r="r" b="b"/>
            <a:pathLst>
              <a:path w="3114040">
                <a:moveTo>
                  <a:pt x="0" y="0"/>
                </a:moveTo>
                <a:lnTo>
                  <a:pt x="3113443" y="0"/>
                </a:lnTo>
              </a:path>
            </a:pathLst>
          </a:custGeom>
          <a:ln w="4398">
            <a:solidFill>
              <a:srgbClr val="000000"/>
            </a:solidFill>
          </a:ln>
        </p:spPr>
        <p:txBody>
          <a:bodyPr wrap="square" lIns="0" tIns="0" rIns="0" bIns="0" rtlCol="0"/>
          <a:lstStyle/>
          <a:p>
            <a:endParaRPr/>
          </a:p>
        </p:txBody>
      </p:sp>
      <p:sp>
        <p:nvSpPr>
          <p:cNvPr id="9" name="object 9"/>
          <p:cNvSpPr/>
          <p:nvPr/>
        </p:nvSpPr>
        <p:spPr>
          <a:xfrm>
            <a:off x="944318" y="309974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0" name="object 10"/>
          <p:cNvSpPr/>
          <p:nvPr/>
        </p:nvSpPr>
        <p:spPr>
          <a:xfrm>
            <a:off x="1566995" y="309974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1" name="object 11"/>
          <p:cNvSpPr/>
          <p:nvPr/>
        </p:nvSpPr>
        <p:spPr>
          <a:xfrm>
            <a:off x="2189672" y="309974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2" name="object 12"/>
          <p:cNvSpPr/>
          <p:nvPr/>
        </p:nvSpPr>
        <p:spPr>
          <a:xfrm>
            <a:off x="2812349" y="309974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3" name="object 13"/>
          <p:cNvSpPr/>
          <p:nvPr/>
        </p:nvSpPr>
        <p:spPr>
          <a:xfrm>
            <a:off x="3435025" y="309974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4" name="object 14"/>
          <p:cNvSpPr/>
          <p:nvPr/>
        </p:nvSpPr>
        <p:spPr>
          <a:xfrm>
            <a:off x="4057761" y="3099749"/>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5" name="object 15"/>
          <p:cNvSpPr txBox="1"/>
          <p:nvPr/>
        </p:nvSpPr>
        <p:spPr>
          <a:xfrm>
            <a:off x="891506" y="3168681"/>
            <a:ext cx="106045"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−2</a:t>
            </a:r>
            <a:endParaRPr sz="550">
              <a:latin typeface="Arial"/>
              <a:cs typeface="Arial"/>
            </a:endParaRPr>
          </a:p>
        </p:txBody>
      </p:sp>
      <p:sp>
        <p:nvSpPr>
          <p:cNvPr id="16" name="object 16"/>
          <p:cNvSpPr txBox="1"/>
          <p:nvPr/>
        </p:nvSpPr>
        <p:spPr>
          <a:xfrm>
            <a:off x="1534708" y="3168681"/>
            <a:ext cx="6476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0</a:t>
            </a:r>
            <a:endParaRPr sz="550">
              <a:latin typeface="Arial"/>
              <a:cs typeface="Arial"/>
            </a:endParaRPr>
          </a:p>
        </p:txBody>
      </p:sp>
      <p:sp>
        <p:nvSpPr>
          <p:cNvPr id="17" name="object 17"/>
          <p:cNvSpPr txBox="1"/>
          <p:nvPr/>
        </p:nvSpPr>
        <p:spPr>
          <a:xfrm>
            <a:off x="2157385" y="3168681"/>
            <a:ext cx="6476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2</a:t>
            </a:r>
            <a:endParaRPr sz="550">
              <a:latin typeface="Arial"/>
              <a:cs typeface="Arial"/>
            </a:endParaRPr>
          </a:p>
        </p:txBody>
      </p:sp>
      <p:sp>
        <p:nvSpPr>
          <p:cNvPr id="18" name="object 18"/>
          <p:cNvSpPr txBox="1"/>
          <p:nvPr/>
        </p:nvSpPr>
        <p:spPr>
          <a:xfrm>
            <a:off x="2780120" y="3168681"/>
            <a:ext cx="6476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4</a:t>
            </a:r>
            <a:endParaRPr sz="550">
              <a:latin typeface="Arial"/>
              <a:cs typeface="Arial"/>
            </a:endParaRPr>
          </a:p>
        </p:txBody>
      </p:sp>
      <p:sp>
        <p:nvSpPr>
          <p:cNvPr id="19" name="object 19"/>
          <p:cNvSpPr txBox="1"/>
          <p:nvPr/>
        </p:nvSpPr>
        <p:spPr>
          <a:xfrm>
            <a:off x="3402797" y="3168681"/>
            <a:ext cx="6476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6</a:t>
            </a:r>
            <a:endParaRPr sz="550">
              <a:latin typeface="Arial"/>
              <a:cs typeface="Arial"/>
            </a:endParaRPr>
          </a:p>
        </p:txBody>
      </p:sp>
      <p:sp>
        <p:nvSpPr>
          <p:cNvPr id="20" name="object 20"/>
          <p:cNvSpPr txBox="1"/>
          <p:nvPr/>
        </p:nvSpPr>
        <p:spPr>
          <a:xfrm>
            <a:off x="4025474" y="3168681"/>
            <a:ext cx="6476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8</a:t>
            </a:r>
            <a:endParaRPr sz="550">
              <a:latin typeface="Arial"/>
              <a:cs typeface="Arial"/>
            </a:endParaRPr>
          </a:p>
        </p:txBody>
      </p:sp>
      <p:sp>
        <p:nvSpPr>
          <p:cNvPr id="21" name="object 21"/>
          <p:cNvSpPr/>
          <p:nvPr/>
        </p:nvSpPr>
        <p:spPr>
          <a:xfrm>
            <a:off x="682768" y="1695764"/>
            <a:ext cx="0" cy="1346835"/>
          </a:xfrm>
          <a:custGeom>
            <a:avLst/>
            <a:gdLst/>
            <a:ahLst/>
            <a:cxnLst/>
            <a:rect l="l" t="t" r="r" b="b"/>
            <a:pathLst>
              <a:path h="1346835">
                <a:moveTo>
                  <a:pt x="0" y="1346748"/>
                </a:moveTo>
                <a:lnTo>
                  <a:pt x="0" y="0"/>
                </a:lnTo>
              </a:path>
            </a:pathLst>
          </a:custGeom>
          <a:ln w="4398">
            <a:solidFill>
              <a:srgbClr val="000000"/>
            </a:solidFill>
          </a:ln>
        </p:spPr>
        <p:txBody>
          <a:bodyPr wrap="square" lIns="0" tIns="0" rIns="0" bIns="0" rtlCol="0"/>
          <a:lstStyle/>
          <a:p>
            <a:endParaRPr/>
          </a:p>
        </p:txBody>
      </p:sp>
      <p:sp>
        <p:nvSpPr>
          <p:cNvPr id="22" name="object 22"/>
          <p:cNvSpPr/>
          <p:nvPr/>
        </p:nvSpPr>
        <p:spPr>
          <a:xfrm>
            <a:off x="640544" y="3042513"/>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3" name="object 23"/>
          <p:cNvSpPr/>
          <p:nvPr/>
        </p:nvSpPr>
        <p:spPr>
          <a:xfrm>
            <a:off x="640544" y="2705840"/>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4" name="object 24"/>
          <p:cNvSpPr/>
          <p:nvPr/>
        </p:nvSpPr>
        <p:spPr>
          <a:xfrm>
            <a:off x="640544" y="2369168"/>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5" name="object 25"/>
          <p:cNvSpPr/>
          <p:nvPr/>
        </p:nvSpPr>
        <p:spPr>
          <a:xfrm>
            <a:off x="640544" y="2032437"/>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6" name="object 26"/>
          <p:cNvSpPr/>
          <p:nvPr/>
        </p:nvSpPr>
        <p:spPr>
          <a:xfrm>
            <a:off x="640544" y="1695764"/>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7" name="object 27"/>
          <p:cNvSpPr txBox="1"/>
          <p:nvPr/>
        </p:nvSpPr>
        <p:spPr>
          <a:xfrm>
            <a:off x="505026" y="3010262"/>
            <a:ext cx="104139" cy="6476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0</a:t>
            </a:r>
            <a:endParaRPr sz="550">
              <a:latin typeface="Arial"/>
              <a:cs typeface="Arial"/>
            </a:endParaRPr>
          </a:p>
        </p:txBody>
      </p:sp>
      <p:sp>
        <p:nvSpPr>
          <p:cNvPr id="28" name="object 28"/>
          <p:cNvSpPr txBox="1"/>
          <p:nvPr/>
        </p:nvSpPr>
        <p:spPr>
          <a:xfrm>
            <a:off x="505026" y="2653980"/>
            <a:ext cx="104139" cy="10413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20</a:t>
            </a:r>
            <a:endParaRPr sz="550">
              <a:latin typeface="Arial"/>
              <a:cs typeface="Arial"/>
            </a:endParaRPr>
          </a:p>
        </p:txBody>
      </p:sp>
      <p:sp>
        <p:nvSpPr>
          <p:cNvPr id="29" name="object 29"/>
          <p:cNvSpPr txBox="1"/>
          <p:nvPr/>
        </p:nvSpPr>
        <p:spPr>
          <a:xfrm>
            <a:off x="505026" y="2317308"/>
            <a:ext cx="104139" cy="10413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40</a:t>
            </a:r>
            <a:endParaRPr sz="550">
              <a:latin typeface="Arial"/>
              <a:cs typeface="Arial"/>
            </a:endParaRPr>
          </a:p>
        </p:txBody>
      </p:sp>
      <p:sp>
        <p:nvSpPr>
          <p:cNvPr id="30" name="object 30"/>
          <p:cNvSpPr txBox="1"/>
          <p:nvPr/>
        </p:nvSpPr>
        <p:spPr>
          <a:xfrm>
            <a:off x="505026" y="1980635"/>
            <a:ext cx="104139" cy="10413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60</a:t>
            </a:r>
            <a:endParaRPr sz="550">
              <a:latin typeface="Arial"/>
              <a:cs typeface="Arial"/>
            </a:endParaRPr>
          </a:p>
        </p:txBody>
      </p:sp>
      <p:sp>
        <p:nvSpPr>
          <p:cNvPr id="31" name="object 31"/>
          <p:cNvSpPr txBox="1"/>
          <p:nvPr/>
        </p:nvSpPr>
        <p:spPr>
          <a:xfrm>
            <a:off x="505026" y="1643904"/>
            <a:ext cx="104139" cy="10413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80</a:t>
            </a:r>
            <a:endParaRPr sz="550">
              <a:latin typeface="Arial"/>
              <a:cs typeface="Arial"/>
            </a:endParaRPr>
          </a:p>
        </p:txBody>
      </p:sp>
      <p:sp>
        <p:nvSpPr>
          <p:cNvPr id="32" name="object 32"/>
          <p:cNvSpPr/>
          <p:nvPr/>
        </p:nvSpPr>
        <p:spPr>
          <a:xfrm>
            <a:off x="819759" y="3025682"/>
            <a:ext cx="62865" cy="17145"/>
          </a:xfrm>
          <a:custGeom>
            <a:avLst/>
            <a:gdLst/>
            <a:ahLst/>
            <a:cxnLst/>
            <a:rect l="l" t="t" r="r" b="b"/>
            <a:pathLst>
              <a:path w="62865" h="17144">
                <a:moveTo>
                  <a:pt x="0" y="16830"/>
                </a:moveTo>
                <a:lnTo>
                  <a:pt x="62279" y="16830"/>
                </a:lnTo>
                <a:lnTo>
                  <a:pt x="62279" y="0"/>
                </a:lnTo>
                <a:lnTo>
                  <a:pt x="0" y="0"/>
                </a:lnTo>
                <a:lnTo>
                  <a:pt x="0" y="16830"/>
                </a:lnTo>
                <a:close/>
              </a:path>
            </a:pathLst>
          </a:custGeom>
          <a:ln w="4398">
            <a:solidFill>
              <a:srgbClr val="000000"/>
            </a:solidFill>
          </a:ln>
        </p:spPr>
        <p:txBody>
          <a:bodyPr wrap="square" lIns="0" tIns="0" rIns="0" bIns="0" rtlCol="0"/>
          <a:lstStyle/>
          <a:p>
            <a:endParaRPr/>
          </a:p>
        </p:txBody>
      </p:sp>
      <p:sp>
        <p:nvSpPr>
          <p:cNvPr id="33" name="object 33"/>
          <p:cNvSpPr/>
          <p:nvPr/>
        </p:nvSpPr>
        <p:spPr>
          <a:xfrm>
            <a:off x="882038" y="3042513"/>
            <a:ext cx="62865" cy="0"/>
          </a:xfrm>
          <a:custGeom>
            <a:avLst/>
            <a:gdLst/>
            <a:ahLst/>
            <a:cxnLst/>
            <a:rect l="l" t="t" r="r" b="b"/>
            <a:pathLst>
              <a:path w="62865">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34" name="object 34"/>
          <p:cNvSpPr/>
          <p:nvPr/>
        </p:nvSpPr>
        <p:spPr>
          <a:xfrm>
            <a:off x="944318" y="3042513"/>
            <a:ext cx="62865" cy="0"/>
          </a:xfrm>
          <a:custGeom>
            <a:avLst/>
            <a:gdLst/>
            <a:ahLst/>
            <a:cxnLst/>
            <a:rect l="l" t="t" r="r" b="b"/>
            <a:pathLst>
              <a:path w="62865">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35" name="object 35"/>
          <p:cNvSpPr/>
          <p:nvPr/>
        </p:nvSpPr>
        <p:spPr>
          <a:xfrm>
            <a:off x="1006539" y="3042513"/>
            <a:ext cx="62865" cy="0"/>
          </a:xfrm>
          <a:custGeom>
            <a:avLst/>
            <a:gdLst/>
            <a:ahLst/>
            <a:cxnLst/>
            <a:rect l="l" t="t" r="r" b="b"/>
            <a:pathLst>
              <a:path w="62865">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36" name="object 36"/>
          <p:cNvSpPr/>
          <p:nvPr/>
        </p:nvSpPr>
        <p:spPr>
          <a:xfrm>
            <a:off x="1068818" y="3042513"/>
            <a:ext cx="62865" cy="0"/>
          </a:xfrm>
          <a:custGeom>
            <a:avLst/>
            <a:gdLst/>
            <a:ahLst/>
            <a:cxnLst/>
            <a:rect l="l" t="t" r="r" b="b"/>
            <a:pathLst>
              <a:path w="62865">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37" name="object 37"/>
          <p:cNvSpPr/>
          <p:nvPr/>
        </p:nvSpPr>
        <p:spPr>
          <a:xfrm>
            <a:off x="1131097" y="3025682"/>
            <a:ext cx="62865" cy="17145"/>
          </a:xfrm>
          <a:custGeom>
            <a:avLst/>
            <a:gdLst/>
            <a:ahLst/>
            <a:cxnLst/>
            <a:rect l="l" t="t" r="r" b="b"/>
            <a:pathLst>
              <a:path w="62865" h="17144">
                <a:moveTo>
                  <a:pt x="0" y="16830"/>
                </a:moveTo>
                <a:lnTo>
                  <a:pt x="62279" y="16830"/>
                </a:lnTo>
                <a:lnTo>
                  <a:pt x="62279" y="0"/>
                </a:lnTo>
                <a:lnTo>
                  <a:pt x="0" y="0"/>
                </a:lnTo>
                <a:lnTo>
                  <a:pt x="0" y="16830"/>
                </a:lnTo>
                <a:close/>
              </a:path>
            </a:pathLst>
          </a:custGeom>
          <a:ln w="4398">
            <a:solidFill>
              <a:srgbClr val="000000"/>
            </a:solidFill>
          </a:ln>
        </p:spPr>
        <p:txBody>
          <a:bodyPr wrap="square" lIns="0" tIns="0" rIns="0" bIns="0" rtlCol="0"/>
          <a:lstStyle/>
          <a:p>
            <a:endParaRPr/>
          </a:p>
        </p:txBody>
      </p:sp>
      <p:sp>
        <p:nvSpPr>
          <p:cNvPr id="38" name="object 38"/>
          <p:cNvSpPr/>
          <p:nvPr/>
        </p:nvSpPr>
        <p:spPr>
          <a:xfrm>
            <a:off x="1193377" y="3042513"/>
            <a:ext cx="62865" cy="0"/>
          </a:xfrm>
          <a:custGeom>
            <a:avLst/>
            <a:gdLst/>
            <a:ahLst/>
            <a:cxnLst/>
            <a:rect l="l" t="t" r="r" b="b"/>
            <a:pathLst>
              <a:path w="62865">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39" name="object 39"/>
          <p:cNvSpPr/>
          <p:nvPr/>
        </p:nvSpPr>
        <p:spPr>
          <a:xfrm>
            <a:off x="1255656" y="3025682"/>
            <a:ext cx="62865" cy="17145"/>
          </a:xfrm>
          <a:custGeom>
            <a:avLst/>
            <a:gdLst/>
            <a:ahLst/>
            <a:cxnLst/>
            <a:rect l="l" t="t" r="r" b="b"/>
            <a:pathLst>
              <a:path w="62865" h="17144">
                <a:moveTo>
                  <a:pt x="0" y="16830"/>
                </a:moveTo>
                <a:lnTo>
                  <a:pt x="62279" y="16830"/>
                </a:lnTo>
                <a:lnTo>
                  <a:pt x="62279" y="0"/>
                </a:lnTo>
                <a:lnTo>
                  <a:pt x="0" y="0"/>
                </a:lnTo>
                <a:lnTo>
                  <a:pt x="0" y="16830"/>
                </a:lnTo>
                <a:close/>
              </a:path>
            </a:pathLst>
          </a:custGeom>
          <a:ln w="4398">
            <a:solidFill>
              <a:srgbClr val="000000"/>
            </a:solidFill>
          </a:ln>
        </p:spPr>
        <p:txBody>
          <a:bodyPr wrap="square" lIns="0" tIns="0" rIns="0" bIns="0" rtlCol="0"/>
          <a:lstStyle/>
          <a:p>
            <a:endParaRPr/>
          </a:p>
        </p:txBody>
      </p:sp>
      <p:sp>
        <p:nvSpPr>
          <p:cNvPr id="40" name="object 40"/>
          <p:cNvSpPr/>
          <p:nvPr/>
        </p:nvSpPr>
        <p:spPr>
          <a:xfrm>
            <a:off x="1317936" y="2992021"/>
            <a:ext cx="62865" cy="50800"/>
          </a:xfrm>
          <a:custGeom>
            <a:avLst/>
            <a:gdLst/>
            <a:ahLst/>
            <a:cxnLst/>
            <a:rect l="l" t="t" r="r" b="b"/>
            <a:pathLst>
              <a:path w="62865" h="50800">
                <a:moveTo>
                  <a:pt x="0" y="50492"/>
                </a:moveTo>
                <a:lnTo>
                  <a:pt x="62279" y="50492"/>
                </a:lnTo>
                <a:lnTo>
                  <a:pt x="62279" y="0"/>
                </a:lnTo>
                <a:lnTo>
                  <a:pt x="0" y="0"/>
                </a:lnTo>
                <a:lnTo>
                  <a:pt x="0" y="50492"/>
                </a:lnTo>
                <a:close/>
              </a:path>
            </a:pathLst>
          </a:custGeom>
          <a:ln w="4398">
            <a:solidFill>
              <a:srgbClr val="000000"/>
            </a:solidFill>
          </a:ln>
        </p:spPr>
        <p:txBody>
          <a:bodyPr wrap="square" lIns="0" tIns="0" rIns="0" bIns="0" rtlCol="0"/>
          <a:lstStyle/>
          <a:p>
            <a:endParaRPr/>
          </a:p>
        </p:txBody>
      </p:sp>
      <p:sp>
        <p:nvSpPr>
          <p:cNvPr id="41" name="object 41"/>
          <p:cNvSpPr/>
          <p:nvPr/>
        </p:nvSpPr>
        <p:spPr>
          <a:xfrm>
            <a:off x="1380156" y="3008851"/>
            <a:ext cx="62865" cy="34290"/>
          </a:xfrm>
          <a:custGeom>
            <a:avLst/>
            <a:gdLst/>
            <a:ahLst/>
            <a:cxnLst/>
            <a:rect l="l" t="t" r="r" b="b"/>
            <a:pathLst>
              <a:path w="62865" h="34289">
                <a:moveTo>
                  <a:pt x="0" y="33661"/>
                </a:moveTo>
                <a:lnTo>
                  <a:pt x="62279" y="33661"/>
                </a:lnTo>
                <a:lnTo>
                  <a:pt x="62279" y="0"/>
                </a:lnTo>
                <a:lnTo>
                  <a:pt x="0" y="0"/>
                </a:lnTo>
                <a:lnTo>
                  <a:pt x="0" y="33661"/>
                </a:lnTo>
                <a:close/>
              </a:path>
            </a:pathLst>
          </a:custGeom>
          <a:ln w="4398">
            <a:solidFill>
              <a:srgbClr val="000000"/>
            </a:solidFill>
          </a:ln>
        </p:spPr>
        <p:txBody>
          <a:bodyPr wrap="square" lIns="0" tIns="0" rIns="0" bIns="0" rtlCol="0"/>
          <a:lstStyle/>
          <a:p>
            <a:endParaRPr/>
          </a:p>
        </p:txBody>
      </p:sp>
      <p:sp>
        <p:nvSpPr>
          <p:cNvPr id="42" name="object 42"/>
          <p:cNvSpPr/>
          <p:nvPr/>
        </p:nvSpPr>
        <p:spPr>
          <a:xfrm>
            <a:off x="1442436" y="3025682"/>
            <a:ext cx="62865" cy="17145"/>
          </a:xfrm>
          <a:custGeom>
            <a:avLst/>
            <a:gdLst/>
            <a:ahLst/>
            <a:cxnLst/>
            <a:rect l="l" t="t" r="r" b="b"/>
            <a:pathLst>
              <a:path w="62865" h="17144">
                <a:moveTo>
                  <a:pt x="0" y="16830"/>
                </a:moveTo>
                <a:lnTo>
                  <a:pt x="62279" y="16830"/>
                </a:lnTo>
                <a:lnTo>
                  <a:pt x="62279" y="0"/>
                </a:lnTo>
                <a:lnTo>
                  <a:pt x="0" y="0"/>
                </a:lnTo>
                <a:lnTo>
                  <a:pt x="0" y="16830"/>
                </a:lnTo>
                <a:close/>
              </a:path>
            </a:pathLst>
          </a:custGeom>
          <a:ln w="4398">
            <a:solidFill>
              <a:srgbClr val="000000"/>
            </a:solidFill>
          </a:ln>
        </p:spPr>
        <p:txBody>
          <a:bodyPr wrap="square" lIns="0" tIns="0" rIns="0" bIns="0" rtlCol="0"/>
          <a:lstStyle/>
          <a:p>
            <a:endParaRPr/>
          </a:p>
        </p:txBody>
      </p:sp>
      <p:sp>
        <p:nvSpPr>
          <p:cNvPr id="43" name="object 43"/>
          <p:cNvSpPr/>
          <p:nvPr/>
        </p:nvSpPr>
        <p:spPr>
          <a:xfrm>
            <a:off x="1504715" y="3025682"/>
            <a:ext cx="62865" cy="17145"/>
          </a:xfrm>
          <a:custGeom>
            <a:avLst/>
            <a:gdLst/>
            <a:ahLst/>
            <a:cxnLst/>
            <a:rect l="l" t="t" r="r" b="b"/>
            <a:pathLst>
              <a:path w="62865" h="17144">
                <a:moveTo>
                  <a:pt x="0" y="16830"/>
                </a:moveTo>
                <a:lnTo>
                  <a:pt x="62279" y="16830"/>
                </a:lnTo>
                <a:lnTo>
                  <a:pt x="62279" y="0"/>
                </a:lnTo>
                <a:lnTo>
                  <a:pt x="0" y="0"/>
                </a:lnTo>
                <a:lnTo>
                  <a:pt x="0" y="16830"/>
                </a:lnTo>
                <a:close/>
              </a:path>
            </a:pathLst>
          </a:custGeom>
          <a:ln w="4398">
            <a:solidFill>
              <a:srgbClr val="000000"/>
            </a:solidFill>
          </a:ln>
        </p:spPr>
        <p:txBody>
          <a:bodyPr wrap="square" lIns="0" tIns="0" rIns="0" bIns="0" rtlCol="0"/>
          <a:lstStyle/>
          <a:p>
            <a:endParaRPr/>
          </a:p>
        </p:txBody>
      </p:sp>
      <p:sp>
        <p:nvSpPr>
          <p:cNvPr id="44" name="object 44"/>
          <p:cNvSpPr/>
          <p:nvPr/>
        </p:nvSpPr>
        <p:spPr>
          <a:xfrm>
            <a:off x="1566995" y="3008851"/>
            <a:ext cx="62865" cy="34290"/>
          </a:xfrm>
          <a:custGeom>
            <a:avLst/>
            <a:gdLst/>
            <a:ahLst/>
            <a:cxnLst/>
            <a:rect l="l" t="t" r="r" b="b"/>
            <a:pathLst>
              <a:path w="62864" h="34289">
                <a:moveTo>
                  <a:pt x="0" y="33661"/>
                </a:moveTo>
                <a:lnTo>
                  <a:pt x="62279" y="33661"/>
                </a:lnTo>
                <a:lnTo>
                  <a:pt x="62279" y="0"/>
                </a:lnTo>
                <a:lnTo>
                  <a:pt x="0" y="0"/>
                </a:lnTo>
                <a:lnTo>
                  <a:pt x="0" y="33661"/>
                </a:lnTo>
                <a:close/>
              </a:path>
            </a:pathLst>
          </a:custGeom>
          <a:ln w="4398">
            <a:solidFill>
              <a:srgbClr val="000000"/>
            </a:solidFill>
          </a:ln>
        </p:spPr>
        <p:txBody>
          <a:bodyPr wrap="square" lIns="0" tIns="0" rIns="0" bIns="0" rtlCol="0"/>
          <a:lstStyle/>
          <a:p>
            <a:endParaRPr/>
          </a:p>
        </p:txBody>
      </p:sp>
      <p:sp>
        <p:nvSpPr>
          <p:cNvPr id="45" name="object 45"/>
          <p:cNvSpPr/>
          <p:nvPr/>
        </p:nvSpPr>
        <p:spPr>
          <a:xfrm>
            <a:off x="1629274" y="3008851"/>
            <a:ext cx="62865" cy="34290"/>
          </a:xfrm>
          <a:custGeom>
            <a:avLst/>
            <a:gdLst/>
            <a:ahLst/>
            <a:cxnLst/>
            <a:rect l="l" t="t" r="r" b="b"/>
            <a:pathLst>
              <a:path w="62864" h="34289">
                <a:moveTo>
                  <a:pt x="0" y="33661"/>
                </a:moveTo>
                <a:lnTo>
                  <a:pt x="62279" y="33661"/>
                </a:lnTo>
                <a:lnTo>
                  <a:pt x="62279" y="0"/>
                </a:lnTo>
                <a:lnTo>
                  <a:pt x="0" y="0"/>
                </a:lnTo>
                <a:lnTo>
                  <a:pt x="0" y="33661"/>
                </a:lnTo>
                <a:close/>
              </a:path>
            </a:pathLst>
          </a:custGeom>
          <a:ln w="4398">
            <a:solidFill>
              <a:srgbClr val="000000"/>
            </a:solidFill>
          </a:ln>
        </p:spPr>
        <p:txBody>
          <a:bodyPr wrap="square" lIns="0" tIns="0" rIns="0" bIns="0" rtlCol="0"/>
          <a:lstStyle/>
          <a:p>
            <a:endParaRPr/>
          </a:p>
        </p:txBody>
      </p:sp>
      <p:sp>
        <p:nvSpPr>
          <p:cNvPr id="46" name="object 46"/>
          <p:cNvSpPr/>
          <p:nvPr/>
        </p:nvSpPr>
        <p:spPr>
          <a:xfrm>
            <a:off x="1691495" y="2958359"/>
            <a:ext cx="62865" cy="84455"/>
          </a:xfrm>
          <a:custGeom>
            <a:avLst/>
            <a:gdLst/>
            <a:ahLst/>
            <a:cxnLst/>
            <a:rect l="l" t="t" r="r" b="b"/>
            <a:pathLst>
              <a:path w="62864" h="84455">
                <a:moveTo>
                  <a:pt x="0" y="84153"/>
                </a:moveTo>
                <a:lnTo>
                  <a:pt x="62279" y="84153"/>
                </a:lnTo>
                <a:lnTo>
                  <a:pt x="62279" y="0"/>
                </a:lnTo>
                <a:lnTo>
                  <a:pt x="0" y="0"/>
                </a:lnTo>
                <a:lnTo>
                  <a:pt x="0" y="84153"/>
                </a:lnTo>
                <a:close/>
              </a:path>
            </a:pathLst>
          </a:custGeom>
          <a:ln w="4398">
            <a:solidFill>
              <a:srgbClr val="000000"/>
            </a:solidFill>
          </a:ln>
        </p:spPr>
        <p:txBody>
          <a:bodyPr wrap="square" lIns="0" tIns="0" rIns="0" bIns="0" rtlCol="0"/>
          <a:lstStyle/>
          <a:p>
            <a:endParaRPr/>
          </a:p>
        </p:txBody>
      </p:sp>
      <p:sp>
        <p:nvSpPr>
          <p:cNvPr id="47" name="object 47"/>
          <p:cNvSpPr/>
          <p:nvPr/>
        </p:nvSpPr>
        <p:spPr>
          <a:xfrm>
            <a:off x="1753774" y="2890978"/>
            <a:ext cx="62865" cy="151765"/>
          </a:xfrm>
          <a:custGeom>
            <a:avLst/>
            <a:gdLst/>
            <a:ahLst/>
            <a:cxnLst/>
            <a:rect l="l" t="t" r="r" b="b"/>
            <a:pathLst>
              <a:path w="62864" h="151764">
                <a:moveTo>
                  <a:pt x="0" y="151534"/>
                </a:moveTo>
                <a:lnTo>
                  <a:pt x="62279" y="151534"/>
                </a:lnTo>
                <a:lnTo>
                  <a:pt x="62279" y="0"/>
                </a:lnTo>
                <a:lnTo>
                  <a:pt x="0" y="0"/>
                </a:lnTo>
                <a:lnTo>
                  <a:pt x="0" y="151534"/>
                </a:lnTo>
                <a:close/>
              </a:path>
            </a:pathLst>
          </a:custGeom>
          <a:ln w="4398">
            <a:solidFill>
              <a:srgbClr val="000000"/>
            </a:solidFill>
          </a:ln>
        </p:spPr>
        <p:txBody>
          <a:bodyPr wrap="square" lIns="0" tIns="0" rIns="0" bIns="0" rtlCol="0"/>
          <a:lstStyle/>
          <a:p>
            <a:endParaRPr/>
          </a:p>
        </p:txBody>
      </p:sp>
      <p:sp>
        <p:nvSpPr>
          <p:cNvPr id="48" name="object 48"/>
          <p:cNvSpPr/>
          <p:nvPr/>
        </p:nvSpPr>
        <p:spPr>
          <a:xfrm>
            <a:off x="1816054" y="2941529"/>
            <a:ext cx="62865" cy="101600"/>
          </a:xfrm>
          <a:custGeom>
            <a:avLst/>
            <a:gdLst/>
            <a:ahLst/>
            <a:cxnLst/>
            <a:rect l="l" t="t" r="r" b="b"/>
            <a:pathLst>
              <a:path w="62864" h="101600">
                <a:moveTo>
                  <a:pt x="0" y="100984"/>
                </a:moveTo>
                <a:lnTo>
                  <a:pt x="62279" y="100984"/>
                </a:lnTo>
                <a:lnTo>
                  <a:pt x="62279" y="0"/>
                </a:lnTo>
                <a:lnTo>
                  <a:pt x="0" y="0"/>
                </a:lnTo>
                <a:lnTo>
                  <a:pt x="0" y="100984"/>
                </a:lnTo>
                <a:close/>
              </a:path>
            </a:pathLst>
          </a:custGeom>
          <a:ln w="4398">
            <a:solidFill>
              <a:srgbClr val="000000"/>
            </a:solidFill>
          </a:ln>
        </p:spPr>
        <p:txBody>
          <a:bodyPr wrap="square" lIns="0" tIns="0" rIns="0" bIns="0" rtlCol="0"/>
          <a:lstStyle/>
          <a:p>
            <a:endParaRPr/>
          </a:p>
        </p:txBody>
      </p:sp>
      <p:sp>
        <p:nvSpPr>
          <p:cNvPr id="49" name="object 49"/>
          <p:cNvSpPr/>
          <p:nvPr/>
        </p:nvSpPr>
        <p:spPr>
          <a:xfrm>
            <a:off x="1878333" y="2874147"/>
            <a:ext cx="62865" cy="168910"/>
          </a:xfrm>
          <a:custGeom>
            <a:avLst/>
            <a:gdLst/>
            <a:ahLst/>
            <a:cxnLst/>
            <a:rect l="l" t="t" r="r" b="b"/>
            <a:pathLst>
              <a:path w="62864" h="168910">
                <a:moveTo>
                  <a:pt x="0" y="168365"/>
                </a:moveTo>
                <a:lnTo>
                  <a:pt x="62279" y="168365"/>
                </a:lnTo>
                <a:lnTo>
                  <a:pt x="62279" y="0"/>
                </a:lnTo>
                <a:lnTo>
                  <a:pt x="0" y="0"/>
                </a:lnTo>
                <a:lnTo>
                  <a:pt x="0" y="168365"/>
                </a:lnTo>
                <a:close/>
              </a:path>
            </a:pathLst>
          </a:custGeom>
          <a:ln w="4398">
            <a:solidFill>
              <a:srgbClr val="000000"/>
            </a:solidFill>
          </a:ln>
        </p:spPr>
        <p:txBody>
          <a:bodyPr wrap="square" lIns="0" tIns="0" rIns="0" bIns="0" rtlCol="0"/>
          <a:lstStyle/>
          <a:p>
            <a:endParaRPr/>
          </a:p>
        </p:txBody>
      </p:sp>
      <p:sp>
        <p:nvSpPr>
          <p:cNvPr id="50" name="object 50"/>
          <p:cNvSpPr/>
          <p:nvPr/>
        </p:nvSpPr>
        <p:spPr>
          <a:xfrm>
            <a:off x="1940613" y="2739502"/>
            <a:ext cx="62865" cy="303530"/>
          </a:xfrm>
          <a:custGeom>
            <a:avLst/>
            <a:gdLst/>
            <a:ahLst/>
            <a:cxnLst/>
            <a:rect l="l" t="t" r="r" b="b"/>
            <a:pathLst>
              <a:path w="62864" h="303530">
                <a:moveTo>
                  <a:pt x="0" y="303011"/>
                </a:moveTo>
                <a:lnTo>
                  <a:pt x="62279" y="303011"/>
                </a:lnTo>
                <a:lnTo>
                  <a:pt x="62279" y="0"/>
                </a:lnTo>
                <a:lnTo>
                  <a:pt x="0" y="0"/>
                </a:lnTo>
                <a:lnTo>
                  <a:pt x="0" y="303011"/>
                </a:lnTo>
                <a:close/>
              </a:path>
            </a:pathLst>
          </a:custGeom>
          <a:ln w="4398">
            <a:solidFill>
              <a:srgbClr val="000000"/>
            </a:solidFill>
          </a:ln>
        </p:spPr>
        <p:txBody>
          <a:bodyPr wrap="square" lIns="0" tIns="0" rIns="0" bIns="0" rtlCol="0"/>
          <a:lstStyle/>
          <a:p>
            <a:endParaRPr/>
          </a:p>
        </p:txBody>
      </p:sp>
      <p:sp>
        <p:nvSpPr>
          <p:cNvPr id="51" name="object 51"/>
          <p:cNvSpPr/>
          <p:nvPr/>
        </p:nvSpPr>
        <p:spPr>
          <a:xfrm>
            <a:off x="2002892" y="2739502"/>
            <a:ext cx="62865" cy="303530"/>
          </a:xfrm>
          <a:custGeom>
            <a:avLst/>
            <a:gdLst/>
            <a:ahLst/>
            <a:cxnLst/>
            <a:rect l="l" t="t" r="r" b="b"/>
            <a:pathLst>
              <a:path w="62864" h="303530">
                <a:moveTo>
                  <a:pt x="0" y="303011"/>
                </a:moveTo>
                <a:lnTo>
                  <a:pt x="62279" y="303011"/>
                </a:lnTo>
                <a:lnTo>
                  <a:pt x="62279" y="0"/>
                </a:lnTo>
                <a:lnTo>
                  <a:pt x="0" y="0"/>
                </a:lnTo>
                <a:lnTo>
                  <a:pt x="0" y="303011"/>
                </a:lnTo>
                <a:close/>
              </a:path>
            </a:pathLst>
          </a:custGeom>
          <a:ln w="4398">
            <a:solidFill>
              <a:srgbClr val="000000"/>
            </a:solidFill>
          </a:ln>
        </p:spPr>
        <p:txBody>
          <a:bodyPr wrap="square" lIns="0" tIns="0" rIns="0" bIns="0" rtlCol="0"/>
          <a:lstStyle/>
          <a:p>
            <a:endParaRPr/>
          </a:p>
        </p:txBody>
      </p:sp>
      <p:sp>
        <p:nvSpPr>
          <p:cNvPr id="52" name="object 52"/>
          <p:cNvSpPr/>
          <p:nvPr/>
        </p:nvSpPr>
        <p:spPr>
          <a:xfrm>
            <a:off x="2065113" y="2520644"/>
            <a:ext cx="62865" cy="521970"/>
          </a:xfrm>
          <a:custGeom>
            <a:avLst/>
            <a:gdLst/>
            <a:ahLst/>
            <a:cxnLst/>
            <a:rect l="l" t="t" r="r" b="b"/>
            <a:pathLst>
              <a:path w="62864" h="521969">
                <a:moveTo>
                  <a:pt x="0" y="521868"/>
                </a:moveTo>
                <a:lnTo>
                  <a:pt x="62279" y="521868"/>
                </a:lnTo>
                <a:lnTo>
                  <a:pt x="62279" y="0"/>
                </a:lnTo>
                <a:lnTo>
                  <a:pt x="0" y="0"/>
                </a:lnTo>
                <a:lnTo>
                  <a:pt x="0" y="521868"/>
                </a:lnTo>
                <a:close/>
              </a:path>
            </a:pathLst>
          </a:custGeom>
          <a:ln w="4398">
            <a:solidFill>
              <a:srgbClr val="000000"/>
            </a:solidFill>
          </a:ln>
        </p:spPr>
        <p:txBody>
          <a:bodyPr wrap="square" lIns="0" tIns="0" rIns="0" bIns="0" rtlCol="0"/>
          <a:lstStyle/>
          <a:p>
            <a:endParaRPr/>
          </a:p>
        </p:txBody>
      </p:sp>
      <p:sp>
        <p:nvSpPr>
          <p:cNvPr id="53" name="object 53"/>
          <p:cNvSpPr/>
          <p:nvPr/>
        </p:nvSpPr>
        <p:spPr>
          <a:xfrm>
            <a:off x="2127392" y="2335507"/>
            <a:ext cx="62865" cy="707390"/>
          </a:xfrm>
          <a:custGeom>
            <a:avLst/>
            <a:gdLst/>
            <a:ahLst/>
            <a:cxnLst/>
            <a:rect l="l" t="t" r="r" b="b"/>
            <a:pathLst>
              <a:path w="62864" h="707389">
                <a:moveTo>
                  <a:pt x="0" y="707006"/>
                </a:moveTo>
                <a:lnTo>
                  <a:pt x="62279" y="707006"/>
                </a:lnTo>
                <a:lnTo>
                  <a:pt x="62279" y="0"/>
                </a:lnTo>
                <a:lnTo>
                  <a:pt x="0" y="0"/>
                </a:lnTo>
                <a:lnTo>
                  <a:pt x="0" y="707006"/>
                </a:lnTo>
                <a:close/>
              </a:path>
            </a:pathLst>
          </a:custGeom>
          <a:ln w="4398">
            <a:solidFill>
              <a:srgbClr val="000000"/>
            </a:solidFill>
          </a:ln>
        </p:spPr>
        <p:txBody>
          <a:bodyPr wrap="square" lIns="0" tIns="0" rIns="0" bIns="0" rtlCol="0"/>
          <a:lstStyle/>
          <a:p>
            <a:endParaRPr/>
          </a:p>
        </p:txBody>
      </p:sp>
      <p:sp>
        <p:nvSpPr>
          <p:cNvPr id="54" name="object 54"/>
          <p:cNvSpPr/>
          <p:nvPr/>
        </p:nvSpPr>
        <p:spPr>
          <a:xfrm>
            <a:off x="2189672" y="2268125"/>
            <a:ext cx="62865" cy="774700"/>
          </a:xfrm>
          <a:custGeom>
            <a:avLst/>
            <a:gdLst/>
            <a:ahLst/>
            <a:cxnLst/>
            <a:rect l="l" t="t" r="r" b="b"/>
            <a:pathLst>
              <a:path w="62864" h="774700">
                <a:moveTo>
                  <a:pt x="0" y="774387"/>
                </a:moveTo>
                <a:lnTo>
                  <a:pt x="62279" y="774387"/>
                </a:lnTo>
                <a:lnTo>
                  <a:pt x="62279" y="0"/>
                </a:lnTo>
                <a:lnTo>
                  <a:pt x="0" y="0"/>
                </a:lnTo>
                <a:lnTo>
                  <a:pt x="0" y="774387"/>
                </a:lnTo>
                <a:close/>
              </a:path>
            </a:pathLst>
          </a:custGeom>
          <a:ln w="4398">
            <a:solidFill>
              <a:srgbClr val="000000"/>
            </a:solidFill>
          </a:ln>
        </p:spPr>
        <p:txBody>
          <a:bodyPr wrap="square" lIns="0" tIns="0" rIns="0" bIns="0" rtlCol="0"/>
          <a:lstStyle/>
          <a:p>
            <a:endParaRPr/>
          </a:p>
        </p:txBody>
      </p:sp>
      <p:sp>
        <p:nvSpPr>
          <p:cNvPr id="55" name="object 55"/>
          <p:cNvSpPr/>
          <p:nvPr/>
        </p:nvSpPr>
        <p:spPr>
          <a:xfrm>
            <a:off x="2251951" y="1880960"/>
            <a:ext cx="62865" cy="1162050"/>
          </a:xfrm>
          <a:custGeom>
            <a:avLst/>
            <a:gdLst/>
            <a:ahLst/>
            <a:cxnLst/>
            <a:rect l="l" t="t" r="r" b="b"/>
            <a:pathLst>
              <a:path w="62864" h="1162050">
                <a:moveTo>
                  <a:pt x="0" y="1161552"/>
                </a:moveTo>
                <a:lnTo>
                  <a:pt x="62279" y="1161552"/>
                </a:lnTo>
                <a:lnTo>
                  <a:pt x="62279" y="0"/>
                </a:lnTo>
                <a:lnTo>
                  <a:pt x="0" y="0"/>
                </a:lnTo>
                <a:lnTo>
                  <a:pt x="0" y="1161552"/>
                </a:lnTo>
                <a:close/>
              </a:path>
            </a:pathLst>
          </a:custGeom>
          <a:ln w="4398">
            <a:solidFill>
              <a:srgbClr val="000000"/>
            </a:solidFill>
          </a:ln>
        </p:spPr>
        <p:txBody>
          <a:bodyPr wrap="square" lIns="0" tIns="0" rIns="0" bIns="0" rtlCol="0"/>
          <a:lstStyle/>
          <a:p>
            <a:endParaRPr/>
          </a:p>
        </p:txBody>
      </p:sp>
      <p:sp>
        <p:nvSpPr>
          <p:cNvPr id="56" name="object 56"/>
          <p:cNvSpPr/>
          <p:nvPr/>
        </p:nvSpPr>
        <p:spPr>
          <a:xfrm>
            <a:off x="2314230" y="1611611"/>
            <a:ext cx="62865" cy="1431290"/>
          </a:xfrm>
          <a:custGeom>
            <a:avLst/>
            <a:gdLst/>
            <a:ahLst/>
            <a:cxnLst/>
            <a:rect l="l" t="t" r="r" b="b"/>
            <a:pathLst>
              <a:path w="62864" h="1431289">
                <a:moveTo>
                  <a:pt x="0" y="1430901"/>
                </a:moveTo>
                <a:lnTo>
                  <a:pt x="62279" y="1430901"/>
                </a:lnTo>
                <a:lnTo>
                  <a:pt x="62279" y="0"/>
                </a:lnTo>
                <a:lnTo>
                  <a:pt x="0" y="0"/>
                </a:lnTo>
                <a:lnTo>
                  <a:pt x="0" y="1430901"/>
                </a:lnTo>
                <a:close/>
              </a:path>
            </a:pathLst>
          </a:custGeom>
          <a:ln w="4398">
            <a:solidFill>
              <a:srgbClr val="000000"/>
            </a:solidFill>
          </a:ln>
        </p:spPr>
        <p:txBody>
          <a:bodyPr wrap="square" lIns="0" tIns="0" rIns="0" bIns="0" rtlCol="0"/>
          <a:lstStyle/>
          <a:p>
            <a:endParaRPr/>
          </a:p>
        </p:txBody>
      </p:sp>
      <p:sp>
        <p:nvSpPr>
          <p:cNvPr id="57" name="object 57"/>
          <p:cNvSpPr/>
          <p:nvPr/>
        </p:nvSpPr>
        <p:spPr>
          <a:xfrm>
            <a:off x="2376451" y="1628442"/>
            <a:ext cx="62865" cy="1414145"/>
          </a:xfrm>
          <a:custGeom>
            <a:avLst/>
            <a:gdLst/>
            <a:ahLst/>
            <a:cxnLst/>
            <a:rect l="l" t="t" r="r" b="b"/>
            <a:pathLst>
              <a:path w="62864" h="1414145">
                <a:moveTo>
                  <a:pt x="0" y="1414071"/>
                </a:moveTo>
                <a:lnTo>
                  <a:pt x="62279" y="1414071"/>
                </a:lnTo>
                <a:lnTo>
                  <a:pt x="62279" y="0"/>
                </a:lnTo>
                <a:lnTo>
                  <a:pt x="0" y="0"/>
                </a:lnTo>
                <a:lnTo>
                  <a:pt x="0" y="1414071"/>
                </a:lnTo>
                <a:close/>
              </a:path>
            </a:pathLst>
          </a:custGeom>
          <a:ln w="4398">
            <a:solidFill>
              <a:srgbClr val="000000"/>
            </a:solidFill>
          </a:ln>
        </p:spPr>
        <p:txBody>
          <a:bodyPr wrap="square" lIns="0" tIns="0" rIns="0" bIns="0" rtlCol="0"/>
          <a:lstStyle/>
          <a:p>
            <a:endParaRPr/>
          </a:p>
        </p:txBody>
      </p:sp>
      <p:sp>
        <p:nvSpPr>
          <p:cNvPr id="58" name="object 58"/>
          <p:cNvSpPr/>
          <p:nvPr/>
        </p:nvSpPr>
        <p:spPr>
          <a:xfrm>
            <a:off x="2438731" y="1611611"/>
            <a:ext cx="62865" cy="1431290"/>
          </a:xfrm>
          <a:custGeom>
            <a:avLst/>
            <a:gdLst/>
            <a:ahLst/>
            <a:cxnLst/>
            <a:rect l="l" t="t" r="r" b="b"/>
            <a:pathLst>
              <a:path w="62864" h="1431289">
                <a:moveTo>
                  <a:pt x="0" y="1430901"/>
                </a:moveTo>
                <a:lnTo>
                  <a:pt x="62279" y="1430901"/>
                </a:lnTo>
                <a:lnTo>
                  <a:pt x="62279" y="0"/>
                </a:lnTo>
                <a:lnTo>
                  <a:pt x="0" y="0"/>
                </a:lnTo>
                <a:lnTo>
                  <a:pt x="0" y="1430901"/>
                </a:lnTo>
                <a:close/>
              </a:path>
            </a:pathLst>
          </a:custGeom>
          <a:ln w="4398">
            <a:solidFill>
              <a:srgbClr val="000000"/>
            </a:solidFill>
          </a:ln>
        </p:spPr>
        <p:txBody>
          <a:bodyPr wrap="square" lIns="0" tIns="0" rIns="0" bIns="0" rtlCol="0"/>
          <a:lstStyle/>
          <a:p>
            <a:endParaRPr/>
          </a:p>
        </p:txBody>
      </p:sp>
      <p:sp>
        <p:nvSpPr>
          <p:cNvPr id="59" name="object 59"/>
          <p:cNvSpPr/>
          <p:nvPr/>
        </p:nvSpPr>
        <p:spPr>
          <a:xfrm>
            <a:off x="2501010" y="1864130"/>
            <a:ext cx="62865" cy="1178560"/>
          </a:xfrm>
          <a:custGeom>
            <a:avLst/>
            <a:gdLst/>
            <a:ahLst/>
            <a:cxnLst/>
            <a:rect l="l" t="t" r="r" b="b"/>
            <a:pathLst>
              <a:path w="62864" h="1178560">
                <a:moveTo>
                  <a:pt x="0" y="1178382"/>
                </a:moveTo>
                <a:lnTo>
                  <a:pt x="62279" y="1178382"/>
                </a:lnTo>
                <a:lnTo>
                  <a:pt x="62279" y="0"/>
                </a:lnTo>
                <a:lnTo>
                  <a:pt x="0" y="0"/>
                </a:lnTo>
                <a:lnTo>
                  <a:pt x="0" y="1178382"/>
                </a:lnTo>
                <a:close/>
              </a:path>
            </a:pathLst>
          </a:custGeom>
          <a:ln w="4398">
            <a:solidFill>
              <a:srgbClr val="000000"/>
            </a:solidFill>
          </a:ln>
        </p:spPr>
        <p:txBody>
          <a:bodyPr wrap="square" lIns="0" tIns="0" rIns="0" bIns="0" rtlCol="0"/>
          <a:lstStyle/>
          <a:p>
            <a:endParaRPr/>
          </a:p>
        </p:txBody>
      </p:sp>
      <p:sp>
        <p:nvSpPr>
          <p:cNvPr id="60" name="object 60"/>
          <p:cNvSpPr/>
          <p:nvPr/>
        </p:nvSpPr>
        <p:spPr>
          <a:xfrm>
            <a:off x="2563290" y="1746256"/>
            <a:ext cx="62865" cy="1296670"/>
          </a:xfrm>
          <a:custGeom>
            <a:avLst/>
            <a:gdLst/>
            <a:ahLst/>
            <a:cxnLst/>
            <a:rect l="l" t="t" r="r" b="b"/>
            <a:pathLst>
              <a:path w="62864" h="1296670">
                <a:moveTo>
                  <a:pt x="0" y="1296256"/>
                </a:moveTo>
                <a:lnTo>
                  <a:pt x="62279" y="1296256"/>
                </a:lnTo>
                <a:lnTo>
                  <a:pt x="62279" y="0"/>
                </a:lnTo>
                <a:lnTo>
                  <a:pt x="0" y="0"/>
                </a:lnTo>
                <a:lnTo>
                  <a:pt x="0" y="1296256"/>
                </a:lnTo>
                <a:close/>
              </a:path>
            </a:pathLst>
          </a:custGeom>
          <a:ln w="4398">
            <a:solidFill>
              <a:srgbClr val="000000"/>
            </a:solidFill>
          </a:ln>
        </p:spPr>
        <p:txBody>
          <a:bodyPr wrap="square" lIns="0" tIns="0" rIns="0" bIns="0" rtlCol="0"/>
          <a:lstStyle/>
          <a:p>
            <a:endParaRPr/>
          </a:p>
        </p:txBody>
      </p:sp>
      <p:sp>
        <p:nvSpPr>
          <p:cNvPr id="61" name="object 61"/>
          <p:cNvSpPr/>
          <p:nvPr/>
        </p:nvSpPr>
        <p:spPr>
          <a:xfrm>
            <a:off x="2625569" y="1847299"/>
            <a:ext cx="62865" cy="1195705"/>
          </a:xfrm>
          <a:custGeom>
            <a:avLst/>
            <a:gdLst/>
            <a:ahLst/>
            <a:cxnLst/>
            <a:rect l="l" t="t" r="r" b="b"/>
            <a:pathLst>
              <a:path w="62864" h="1195705">
                <a:moveTo>
                  <a:pt x="0" y="1195213"/>
                </a:moveTo>
                <a:lnTo>
                  <a:pt x="62279" y="1195213"/>
                </a:lnTo>
                <a:lnTo>
                  <a:pt x="62279" y="0"/>
                </a:lnTo>
                <a:lnTo>
                  <a:pt x="0" y="0"/>
                </a:lnTo>
                <a:lnTo>
                  <a:pt x="0" y="1195213"/>
                </a:lnTo>
                <a:close/>
              </a:path>
            </a:pathLst>
          </a:custGeom>
          <a:ln w="4398">
            <a:solidFill>
              <a:srgbClr val="000000"/>
            </a:solidFill>
          </a:ln>
        </p:spPr>
        <p:txBody>
          <a:bodyPr wrap="square" lIns="0" tIns="0" rIns="0" bIns="0" rtlCol="0"/>
          <a:lstStyle/>
          <a:p>
            <a:endParaRPr/>
          </a:p>
        </p:txBody>
      </p:sp>
      <p:sp>
        <p:nvSpPr>
          <p:cNvPr id="62" name="object 62"/>
          <p:cNvSpPr/>
          <p:nvPr/>
        </p:nvSpPr>
        <p:spPr>
          <a:xfrm>
            <a:off x="2687848" y="2217633"/>
            <a:ext cx="62865" cy="825500"/>
          </a:xfrm>
          <a:custGeom>
            <a:avLst/>
            <a:gdLst/>
            <a:ahLst/>
            <a:cxnLst/>
            <a:rect l="l" t="t" r="r" b="b"/>
            <a:pathLst>
              <a:path w="62864" h="825500">
                <a:moveTo>
                  <a:pt x="0" y="824879"/>
                </a:moveTo>
                <a:lnTo>
                  <a:pt x="62279" y="824879"/>
                </a:lnTo>
                <a:lnTo>
                  <a:pt x="62279" y="0"/>
                </a:lnTo>
                <a:lnTo>
                  <a:pt x="0" y="0"/>
                </a:lnTo>
                <a:lnTo>
                  <a:pt x="0" y="824879"/>
                </a:lnTo>
                <a:close/>
              </a:path>
            </a:pathLst>
          </a:custGeom>
          <a:ln w="4398">
            <a:solidFill>
              <a:srgbClr val="000000"/>
            </a:solidFill>
          </a:ln>
        </p:spPr>
        <p:txBody>
          <a:bodyPr wrap="square" lIns="0" tIns="0" rIns="0" bIns="0" rtlCol="0"/>
          <a:lstStyle/>
          <a:p>
            <a:endParaRPr/>
          </a:p>
        </p:txBody>
      </p:sp>
      <p:sp>
        <p:nvSpPr>
          <p:cNvPr id="63" name="object 63"/>
          <p:cNvSpPr/>
          <p:nvPr/>
        </p:nvSpPr>
        <p:spPr>
          <a:xfrm>
            <a:off x="2750069" y="2268125"/>
            <a:ext cx="62865" cy="774700"/>
          </a:xfrm>
          <a:custGeom>
            <a:avLst/>
            <a:gdLst/>
            <a:ahLst/>
            <a:cxnLst/>
            <a:rect l="l" t="t" r="r" b="b"/>
            <a:pathLst>
              <a:path w="62864" h="774700">
                <a:moveTo>
                  <a:pt x="0" y="774387"/>
                </a:moveTo>
                <a:lnTo>
                  <a:pt x="62279" y="774387"/>
                </a:lnTo>
                <a:lnTo>
                  <a:pt x="62279" y="0"/>
                </a:lnTo>
                <a:lnTo>
                  <a:pt x="0" y="0"/>
                </a:lnTo>
                <a:lnTo>
                  <a:pt x="0" y="774387"/>
                </a:lnTo>
                <a:close/>
              </a:path>
            </a:pathLst>
          </a:custGeom>
          <a:ln w="4398">
            <a:solidFill>
              <a:srgbClr val="000000"/>
            </a:solidFill>
          </a:ln>
        </p:spPr>
        <p:txBody>
          <a:bodyPr wrap="square" lIns="0" tIns="0" rIns="0" bIns="0" rtlCol="0"/>
          <a:lstStyle/>
          <a:p>
            <a:endParaRPr/>
          </a:p>
        </p:txBody>
      </p:sp>
      <p:sp>
        <p:nvSpPr>
          <p:cNvPr id="64" name="object 64"/>
          <p:cNvSpPr/>
          <p:nvPr/>
        </p:nvSpPr>
        <p:spPr>
          <a:xfrm>
            <a:off x="2812349" y="2453321"/>
            <a:ext cx="62865" cy="589280"/>
          </a:xfrm>
          <a:custGeom>
            <a:avLst/>
            <a:gdLst/>
            <a:ahLst/>
            <a:cxnLst/>
            <a:rect l="l" t="t" r="r" b="b"/>
            <a:pathLst>
              <a:path w="62864" h="589280">
                <a:moveTo>
                  <a:pt x="0" y="589191"/>
                </a:moveTo>
                <a:lnTo>
                  <a:pt x="62279" y="589191"/>
                </a:lnTo>
                <a:lnTo>
                  <a:pt x="62279" y="0"/>
                </a:lnTo>
                <a:lnTo>
                  <a:pt x="0" y="0"/>
                </a:lnTo>
                <a:lnTo>
                  <a:pt x="0" y="589191"/>
                </a:lnTo>
                <a:close/>
              </a:path>
            </a:pathLst>
          </a:custGeom>
          <a:ln w="4398">
            <a:solidFill>
              <a:srgbClr val="000000"/>
            </a:solidFill>
          </a:ln>
        </p:spPr>
        <p:txBody>
          <a:bodyPr wrap="square" lIns="0" tIns="0" rIns="0" bIns="0" rtlCol="0"/>
          <a:lstStyle/>
          <a:p>
            <a:endParaRPr/>
          </a:p>
        </p:txBody>
      </p:sp>
      <p:sp>
        <p:nvSpPr>
          <p:cNvPr id="65" name="object 65"/>
          <p:cNvSpPr/>
          <p:nvPr/>
        </p:nvSpPr>
        <p:spPr>
          <a:xfrm>
            <a:off x="2874628" y="2705840"/>
            <a:ext cx="62865" cy="337185"/>
          </a:xfrm>
          <a:custGeom>
            <a:avLst/>
            <a:gdLst/>
            <a:ahLst/>
            <a:cxnLst/>
            <a:rect l="l" t="t" r="r" b="b"/>
            <a:pathLst>
              <a:path w="62864" h="337185">
                <a:moveTo>
                  <a:pt x="0" y="336672"/>
                </a:moveTo>
                <a:lnTo>
                  <a:pt x="62279" y="336672"/>
                </a:lnTo>
                <a:lnTo>
                  <a:pt x="62279" y="0"/>
                </a:lnTo>
                <a:lnTo>
                  <a:pt x="0" y="0"/>
                </a:lnTo>
                <a:lnTo>
                  <a:pt x="0" y="336672"/>
                </a:lnTo>
                <a:close/>
              </a:path>
            </a:pathLst>
          </a:custGeom>
          <a:ln w="4398">
            <a:solidFill>
              <a:srgbClr val="000000"/>
            </a:solidFill>
          </a:ln>
        </p:spPr>
        <p:txBody>
          <a:bodyPr wrap="square" lIns="0" tIns="0" rIns="0" bIns="0" rtlCol="0"/>
          <a:lstStyle/>
          <a:p>
            <a:endParaRPr/>
          </a:p>
        </p:txBody>
      </p:sp>
      <p:sp>
        <p:nvSpPr>
          <p:cNvPr id="66" name="object 66"/>
          <p:cNvSpPr/>
          <p:nvPr/>
        </p:nvSpPr>
        <p:spPr>
          <a:xfrm>
            <a:off x="2936907" y="2655348"/>
            <a:ext cx="62865" cy="387350"/>
          </a:xfrm>
          <a:custGeom>
            <a:avLst/>
            <a:gdLst/>
            <a:ahLst/>
            <a:cxnLst/>
            <a:rect l="l" t="t" r="r" b="b"/>
            <a:pathLst>
              <a:path w="62864" h="387350">
                <a:moveTo>
                  <a:pt x="0" y="387164"/>
                </a:moveTo>
                <a:lnTo>
                  <a:pt x="62279" y="387164"/>
                </a:lnTo>
                <a:lnTo>
                  <a:pt x="62279" y="0"/>
                </a:lnTo>
                <a:lnTo>
                  <a:pt x="0" y="0"/>
                </a:lnTo>
                <a:lnTo>
                  <a:pt x="0" y="387164"/>
                </a:lnTo>
                <a:close/>
              </a:path>
            </a:pathLst>
          </a:custGeom>
          <a:ln w="4398">
            <a:solidFill>
              <a:srgbClr val="000000"/>
            </a:solidFill>
          </a:ln>
        </p:spPr>
        <p:txBody>
          <a:bodyPr wrap="square" lIns="0" tIns="0" rIns="0" bIns="0" rtlCol="0"/>
          <a:lstStyle/>
          <a:p>
            <a:endParaRPr/>
          </a:p>
        </p:txBody>
      </p:sp>
      <p:sp>
        <p:nvSpPr>
          <p:cNvPr id="67" name="object 67"/>
          <p:cNvSpPr/>
          <p:nvPr/>
        </p:nvSpPr>
        <p:spPr>
          <a:xfrm>
            <a:off x="2999187" y="2806824"/>
            <a:ext cx="62865" cy="236220"/>
          </a:xfrm>
          <a:custGeom>
            <a:avLst/>
            <a:gdLst/>
            <a:ahLst/>
            <a:cxnLst/>
            <a:rect l="l" t="t" r="r" b="b"/>
            <a:pathLst>
              <a:path w="62864" h="236219">
                <a:moveTo>
                  <a:pt x="0" y="235688"/>
                </a:moveTo>
                <a:lnTo>
                  <a:pt x="62279" y="235688"/>
                </a:lnTo>
                <a:lnTo>
                  <a:pt x="62279" y="0"/>
                </a:lnTo>
                <a:lnTo>
                  <a:pt x="0" y="0"/>
                </a:lnTo>
                <a:lnTo>
                  <a:pt x="0" y="235688"/>
                </a:lnTo>
                <a:close/>
              </a:path>
            </a:pathLst>
          </a:custGeom>
          <a:ln w="4398">
            <a:solidFill>
              <a:srgbClr val="000000"/>
            </a:solidFill>
          </a:ln>
        </p:spPr>
        <p:txBody>
          <a:bodyPr wrap="square" lIns="0" tIns="0" rIns="0" bIns="0" rtlCol="0"/>
          <a:lstStyle/>
          <a:p>
            <a:endParaRPr/>
          </a:p>
        </p:txBody>
      </p:sp>
      <p:sp>
        <p:nvSpPr>
          <p:cNvPr id="68" name="object 68"/>
          <p:cNvSpPr/>
          <p:nvPr/>
        </p:nvSpPr>
        <p:spPr>
          <a:xfrm>
            <a:off x="3061408" y="2789994"/>
            <a:ext cx="62865" cy="252729"/>
          </a:xfrm>
          <a:custGeom>
            <a:avLst/>
            <a:gdLst/>
            <a:ahLst/>
            <a:cxnLst/>
            <a:rect l="l" t="t" r="r" b="b"/>
            <a:pathLst>
              <a:path w="62864" h="252730">
                <a:moveTo>
                  <a:pt x="0" y="252519"/>
                </a:moveTo>
                <a:lnTo>
                  <a:pt x="62279" y="252519"/>
                </a:lnTo>
                <a:lnTo>
                  <a:pt x="62279" y="0"/>
                </a:lnTo>
                <a:lnTo>
                  <a:pt x="0" y="0"/>
                </a:lnTo>
                <a:lnTo>
                  <a:pt x="0" y="252519"/>
                </a:lnTo>
                <a:close/>
              </a:path>
            </a:pathLst>
          </a:custGeom>
          <a:ln w="4398">
            <a:solidFill>
              <a:srgbClr val="000000"/>
            </a:solidFill>
          </a:ln>
        </p:spPr>
        <p:txBody>
          <a:bodyPr wrap="square" lIns="0" tIns="0" rIns="0" bIns="0" rtlCol="0"/>
          <a:lstStyle/>
          <a:p>
            <a:endParaRPr/>
          </a:p>
        </p:txBody>
      </p:sp>
      <p:sp>
        <p:nvSpPr>
          <p:cNvPr id="69" name="object 69"/>
          <p:cNvSpPr/>
          <p:nvPr/>
        </p:nvSpPr>
        <p:spPr>
          <a:xfrm>
            <a:off x="3123687" y="2789994"/>
            <a:ext cx="62865" cy="252729"/>
          </a:xfrm>
          <a:custGeom>
            <a:avLst/>
            <a:gdLst/>
            <a:ahLst/>
            <a:cxnLst/>
            <a:rect l="l" t="t" r="r" b="b"/>
            <a:pathLst>
              <a:path w="62864" h="252730">
                <a:moveTo>
                  <a:pt x="0" y="252519"/>
                </a:moveTo>
                <a:lnTo>
                  <a:pt x="62279" y="252519"/>
                </a:lnTo>
                <a:lnTo>
                  <a:pt x="62279" y="0"/>
                </a:lnTo>
                <a:lnTo>
                  <a:pt x="0" y="0"/>
                </a:lnTo>
                <a:lnTo>
                  <a:pt x="0" y="252519"/>
                </a:lnTo>
                <a:close/>
              </a:path>
            </a:pathLst>
          </a:custGeom>
          <a:ln w="4398">
            <a:solidFill>
              <a:srgbClr val="000000"/>
            </a:solidFill>
          </a:ln>
        </p:spPr>
        <p:txBody>
          <a:bodyPr wrap="square" lIns="0" tIns="0" rIns="0" bIns="0" rtlCol="0"/>
          <a:lstStyle/>
          <a:p>
            <a:endParaRPr/>
          </a:p>
        </p:txBody>
      </p:sp>
      <p:sp>
        <p:nvSpPr>
          <p:cNvPr id="70" name="object 70"/>
          <p:cNvSpPr/>
          <p:nvPr/>
        </p:nvSpPr>
        <p:spPr>
          <a:xfrm>
            <a:off x="3185966" y="2907867"/>
            <a:ext cx="62865" cy="135255"/>
          </a:xfrm>
          <a:custGeom>
            <a:avLst/>
            <a:gdLst/>
            <a:ahLst/>
            <a:cxnLst/>
            <a:rect l="l" t="t" r="r" b="b"/>
            <a:pathLst>
              <a:path w="62864" h="135255">
                <a:moveTo>
                  <a:pt x="0" y="134645"/>
                </a:moveTo>
                <a:lnTo>
                  <a:pt x="62279" y="134645"/>
                </a:lnTo>
                <a:lnTo>
                  <a:pt x="62279" y="0"/>
                </a:lnTo>
                <a:lnTo>
                  <a:pt x="0" y="0"/>
                </a:lnTo>
                <a:lnTo>
                  <a:pt x="0" y="134645"/>
                </a:lnTo>
                <a:close/>
              </a:path>
            </a:pathLst>
          </a:custGeom>
          <a:ln w="4398">
            <a:solidFill>
              <a:srgbClr val="000000"/>
            </a:solidFill>
          </a:ln>
        </p:spPr>
        <p:txBody>
          <a:bodyPr wrap="square" lIns="0" tIns="0" rIns="0" bIns="0" rtlCol="0"/>
          <a:lstStyle/>
          <a:p>
            <a:endParaRPr/>
          </a:p>
        </p:txBody>
      </p:sp>
      <p:sp>
        <p:nvSpPr>
          <p:cNvPr id="71" name="object 71"/>
          <p:cNvSpPr/>
          <p:nvPr/>
        </p:nvSpPr>
        <p:spPr>
          <a:xfrm>
            <a:off x="3248246" y="2907867"/>
            <a:ext cx="62865" cy="135255"/>
          </a:xfrm>
          <a:custGeom>
            <a:avLst/>
            <a:gdLst/>
            <a:ahLst/>
            <a:cxnLst/>
            <a:rect l="l" t="t" r="r" b="b"/>
            <a:pathLst>
              <a:path w="62864" h="135255">
                <a:moveTo>
                  <a:pt x="0" y="134645"/>
                </a:moveTo>
                <a:lnTo>
                  <a:pt x="62279" y="134645"/>
                </a:lnTo>
                <a:lnTo>
                  <a:pt x="62279" y="0"/>
                </a:lnTo>
                <a:lnTo>
                  <a:pt x="0" y="0"/>
                </a:lnTo>
                <a:lnTo>
                  <a:pt x="0" y="134645"/>
                </a:lnTo>
                <a:close/>
              </a:path>
            </a:pathLst>
          </a:custGeom>
          <a:ln w="4398">
            <a:solidFill>
              <a:srgbClr val="000000"/>
            </a:solidFill>
          </a:ln>
        </p:spPr>
        <p:txBody>
          <a:bodyPr wrap="square" lIns="0" tIns="0" rIns="0" bIns="0" rtlCol="0"/>
          <a:lstStyle/>
          <a:p>
            <a:endParaRPr/>
          </a:p>
        </p:txBody>
      </p:sp>
      <p:sp>
        <p:nvSpPr>
          <p:cNvPr id="72" name="object 72"/>
          <p:cNvSpPr/>
          <p:nvPr/>
        </p:nvSpPr>
        <p:spPr>
          <a:xfrm>
            <a:off x="3310525" y="2890978"/>
            <a:ext cx="62865" cy="151765"/>
          </a:xfrm>
          <a:custGeom>
            <a:avLst/>
            <a:gdLst/>
            <a:ahLst/>
            <a:cxnLst/>
            <a:rect l="l" t="t" r="r" b="b"/>
            <a:pathLst>
              <a:path w="62864" h="151764">
                <a:moveTo>
                  <a:pt x="0" y="151534"/>
                </a:moveTo>
                <a:lnTo>
                  <a:pt x="62279" y="151534"/>
                </a:lnTo>
                <a:lnTo>
                  <a:pt x="62279" y="0"/>
                </a:lnTo>
                <a:lnTo>
                  <a:pt x="0" y="0"/>
                </a:lnTo>
                <a:lnTo>
                  <a:pt x="0" y="151534"/>
                </a:lnTo>
                <a:close/>
              </a:path>
            </a:pathLst>
          </a:custGeom>
          <a:ln w="4398">
            <a:solidFill>
              <a:srgbClr val="000000"/>
            </a:solidFill>
          </a:ln>
        </p:spPr>
        <p:txBody>
          <a:bodyPr wrap="square" lIns="0" tIns="0" rIns="0" bIns="0" rtlCol="0"/>
          <a:lstStyle/>
          <a:p>
            <a:endParaRPr/>
          </a:p>
        </p:txBody>
      </p:sp>
      <p:sp>
        <p:nvSpPr>
          <p:cNvPr id="73" name="object 73"/>
          <p:cNvSpPr/>
          <p:nvPr/>
        </p:nvSpPr>
        <p:spPr>
          <a:xfrm>
            <a:off x="3372804" y="2958359"/>
            <a:ext cx="62865" cy="84455"/>
          </a:xfrm>
          <a:custGeom>
            <a:avLst/>
            <a:gdLst/>
            <a:ahLst/>
            <a:cxnLst/>
            <a:rect l="l" t="t" r="r" b="b"/>
            <a:pathLst>
              <a:path w="62864" h="84455">
                <a:moveTo>
                  <a:pt x="0" y="84153"/>
                </a:moveTo>
                <a:lnTo>
                  <a:pt x="62279" y="84153"/>
                </a:lnTo>
                <a:lnTo>
                  <a:pt x="62279" y="0"/>
                </a:lnTo>
                <a:lnTo>
                  <a:pt x="0" y="0"/>
                </a:lnTo>
                <a:lnTo>
                  <a:pt x="0" y="84153"/>
                </a:lnTo>
                <a:close/>
              </a:path>
            </a:pathLst>
          </a:custGeom>
          <a:ln w="4398">
            <a:solidFill>
              <a:srgbClr val="000000"/>
            </a:solidFill>
          </a:ln>
        </p:spPr>
        <p:txBody>
          <a:bodyPr wrap="square" lIns="0" tIns="0" rIns="0" bIns="0" rtlCol="0"/>
          <a:lstStyle/>
          <a:p>
            <a:endParaRPr/>
          </a:p>
        </p:txBody>
      </p:sp>
      <p:sp>
        <p:nvSpPr>
          <p:cNvPr id="74" name="object 74"/>
          <p:cNvSpPr/>
          <p:nvPr/>
        </p:nvSpPr>
        <p:spPr>
          <a:xfrm>
            <a:off x="3435025" y="2992021"/>
            <a:ext cx="62865" cy="50800"/>
          </a:xfrm>
          <a:custGeom>
            <a:avLst/>
            <a:gdLst/>
            <a:ahLst/>
            <a:cxnLst/>
            <a:rect l="l" t="t" r="r" b="b"/>
            <a:pathLst>
              <a:path w="62864" h="50800">
                <a:moveTo>
                  <a:pt x="0" y="50492"/>
                </a:moveTo>
                <a:lnTo>
                  <a:pt x="62279" y="50492"/>
                </a:lnTo>
                <a:lnTo>
                  <a:pt x="62279" y="0"/>
                </a:lnTo>
                <a:lnTo>
                  <a:pt x="0" y="0"/>
                </a:lnTo>
                <a:lnTo>
                  <a:pt x="0" y="50492"/>
                </a:lnTo>
                <a:close/>
              </a:path>
            </a:pathLst>
          </a:custGeom>
          <a:ln w="4398">
            <a:solidFill>
              <a:srgbClr val="000000"/>
            </a:solidFill>
          </a:ln>
        </p:spPr>
        <p:txBody>
          <a:bodyPr wrap="square" lIns="0" tIns="0" rIns="0" bIns="0" rtlCol="0"/>
          <a:lstStyle/>
          <a:p>
            <a:endParaRPr/>
          </a:p>
        </p:txBody>
      </p:sp>
      <p:sp>
        <p:nvSpPr>
          <p:cNvPr id="75" name="object 75"/>
          <p:cNvSpPr/>
          <p:nvPr/>
        </p:nvSpPr>
        <p:spPr>
          <a:xfrm>
            <a:off x="3497305" y="2958359"/>
            <a:ext cx="62865" cy="84455"/>
          </a:xfrm>
          <a:custGeom>
            <a:avLst/>
            <a:gdLst/>
            <a:ahLst/>
            <a:cxnLst/>
            <a:rect l="l" t="t" r="r" b="b"/>
            <a:pathLst>
              <a:path w="62864" h="84455">
                <a:moveTo>
                  <a:pt x="0" y="84153"/>
                </a:moveTo>
                <a:lnTo>
                  <a:pt x="62279" y="84153"/>
                </a:lnTo>
                <a:lnTo>
                  <a:pt x="62279" y="0"/>
                </a:lnTo>
                <a:lnTo>
                  <a:pt x="0" y="0"/>
                </a:lnTo>
                <a:lnTo>
                  <a:pt x="0" y="84153"/>
                </a:lnTo>
                <a:close/>
              </a:path>
            </a:pathLst>
          </a:custGeom>
          <a:ln w="4398">
            <a:solidFill>
              <a:srgbClr val="000000"/>
            </a:solidFill>
          </a:ln>
        </p:spPr>
        <p:txBody>
          <a:bodyPr wrap="square" lIns="0" tIns="0" rIns="0" bIns="0" rtlCol="0"/>
          <a:lstStyle/>
          <a:p>
            <a:endParaRPr/>
          </a:p>
        </p:txBody>
      </p:sp>
      <p:sp>
        <p:nvSpPr>
          <p:cNvPr id="76" name="object 76"/>
          <p:cNvSpPr/>
          <p:nvPr/>
        </p:nvSpPr>
        <p:spPr>
          <a:xfrm>
            <a:off x="3559584" y="2992021"/>
            <a:ext cx="62865" cy="50800"/>
          </a:xfrm>
          <a:custGeom>
            <a:avLst/>
            <a:gdLst/>
            <a:ahLst/>
            <a:cxnLst/>
            <a:rect l="l" t="t" r="r" b="b"/>
            <a:pathLst>
              <a:path w="62864" h="50800">
                <a:moveTo>
                  <a:pt x="0" y="50492"/>
                </a:moveTo>
                <a:lnTo>
                  <a:pt x="62279" y="50492"/>
                </a:lnTo>
                <a:lnTo>
                  <a:pt x="62279" y="0"/>
                </a:lnTo>
                <a:lnTo>
                  <a:pt x="0" y="0"/>
                </a:lnTo>
                <a:lnTo>
                  <a:pt x="0" y="50492"/>
                </a:lnTo>
                <a:close/>
              </a:path>
            </a:pathLst>
          </a:custGeom>
          <a:ln w="4398">
            <a:solidFill>
              <a:srgbClr val="000000"/>
            </a:solidFill>
          </a:ln>
        </p:spPr>
        <p:txBody>
          <a:bodyPr wrap="square" lIns="0" tIns="0" rIns="0" bIns="0" rtlCol="0"/>
          <a:lstStyle/>
          <a:p>
            <a:endParaRPr/>
          </a:p>
        </p:txBody>
      </p:sp>
      <p:sp>
        <p:nvSpPr>
          <p:cNvPr id="77" name="object 77"/>
          <p:cNvSpPr/>
          <p:nvPr/>
        </p:nvSpPr>
        <p:spPr>
          <a:xfrm>
            <a:off x="3621864" y="2992021"/>
            <a:ext cx="62865" cy="50800"/>
          </a:xfrm>
          <a:custGeom>
            <a:avLst/>
            <a:gdLst/>
            <a:ahLst/>
            <a:cxnLst/>
            <a:rect l="l" t="t" r="r" b="b"/>
            <a:pathLst>
              <a:path w="62864" h="50800">
                <a:moveTo>
                  <a:pt x="0" y="50492"/>
                </a:moveTo>
                <a:lnTo>
                  <a:pt x="62279" y="50492"/>
                </a:lnTo>
                <a:lnTo>
                  <a:pt x="62279" y="0"/>
                </a:lnTo>
                <a:lnTo>
                  <a:pt x="0" y="0"/>
                </a:lnTo>
                <a:lnTo>
                  <a:pt x="0" y="50492"/>
                </a:lnTo>
                <a:close/>
              </a:path>
            </a:pathLst>
          </a:custGeom>
          <a:ln w="4398">
            <a:solidFill>
              <a:srgbClr val="000000"/>
            </a:solidFill>
          </a:ln>
        </p:spPr>
        <p:txBody>
          <a:bodyPr wrap="square" lIns="0" tIns="0" rIns="0" bIns="0" rtlCol="0"/>
          <a:lstStyle/>
          <a:p>
            <a:endParaRPr/>
          </a:p>
        </p:txBody>
      </p:sp>
      <p:sp>
        <p:nvSpPr>
          <p:cNvPr id="78" name="object 78"/>
          <p:cNvSpPr/>
          <p:nvPr/>
        </p:nvSpPr>
        <p:spPr>
          <a:xfrm>
            <a:off x="3684143" y="3025682"/>
            <a:ext cx="62865" cy="17145"/>
          </a:xfrm>
          <a:custGeom>
            <a:avLst/>
            <a:gdLst/>
            <a:ahLst/>
            <a:cxnLst/>
            <a:rect l="l" t="t" r="r" b="b"/>
            <a:pathLst>
              <a:path w="62864" h="17144">
                <a:moveTo>
                  <a:pt x="0" y="16830"/>
                </a:moveTo>
                <a:lnTo>
                  <a:pt x="62279" y="16830"/>
                </a:lnTo>
                <a:lnTo>
                  <a:pt x="62279" y="0"/>
                </a:lnTo>
                <a:lnTo>
                  <a:pt x="0" y="0"/>
                </a:lnTo>
                <a:lnTo>
                  <a:pt x="0" y="16830"/>
                </a:lnTo>
                <a:close/>
              </a:path>
            </a:pathLst>
          </a:custGeom>
          <a:ln w="4398">
            <a:solidFill>
              <a:srgbClr val="000000"/>
            </a:solidFill>
          </a:ln>
        </p:spPr>
        <p:txBody>
          <a:bodyPr wrap="square" lIns="0" tIns="0" rIns="0" bIns="0" rtlCol="0"/>
          <a:lstStyle/>
          <a:p>
            <a:endParaRPr/>
          </a:p>
        </p:txBody>
      </p:sp>
      <p:sp>
        <p:nvSpPr>
          <p:cNvPr id="79" name="object 79"/>
          <p:cNvSpPr/>
          <p:nvPr/>
        </p:nvSpPr>
        <p:spPr>
          <a:xfrm>
            <a:off x="3746364" y="3042513"/>
            <a:ext cx="62865" cy="0"/>
          </a:xfrm>
          <a:custGeom>
            <a:avLst/>
            <a:gdLst/>
            <a:ahLst/>
            <a:cxnLst/>
            <a:rect l="l" t="t" r="r" b="b"/>
            <a:pathLst>
              <a:path w="62864">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80" name="object 80"/>
          <p:cNvSpPr/>
          <p:nvPr/>
        </p:nvSpPr>
        <p:spPr>
          <a:xfrm>
            <a:off x="3808643" y="3042513"/>
            <a:ext cx="62865" cy="0"/>
          </a:xfrm>
          <a:custGeom>
            <a:avLst/>
            <a:gdLst/>
            <a:ahLst/>
            <a:cxnLst/>
            <a:rect l="l" t="t" r="r" b="b"/>
            <a:pathLst>
              <a:path w="62864">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81" name="object 81"/>
          <p:cNvSpPr/>
          <p:nvPr/>
        </p:nvSpPr>
        <p:spPr>
          <a:xfrm>
            <a:off x="3870923" y="3042513"/>
            <a:ext cx="62865" cy="0"/>
          </a:xfrm>
          <a:custGeom>
            <a:avLst/>
            <a:gdLst/>
            <a:ahLst/>
            <a:cxnLst/>
            <a:rect l="l" t="t" r="r" b="b"/>
            <a:pathLst>
              <a:path w="62864">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82" name="object 82"/>
          <p:cNvSpPr/>
          <p:nvPr/>
        </p:nvSpPr>
        <p:spPr>
          <a:xfrm>
            <a:off x="3933202" y="3042513"/>
            <a:ext cx="62865" cy="0"/>
          </a:xfrm>
          <a:custGeom>
            <a:avLst/>
            <a:gdLst/>
            <a:ahLst/>
            <a:cxnLst/>
            <a:rect l="l" t="t" r="r" b="b"/>
            <a:pathLst>
              <a:path w="62864">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83" name="object 83"/>
          <p:cNvSpPr/>
          <p:nvPr/>
        </p:nvSpPr>
        <p:spPr>
          <a:xfrm>
            <a:off x="3995482" y="3042513"/>
            <a:ext cx="62865" cy="0"/>
          </a:xfrm>
          <a:custGeom>
            <a:avLst/>
            <a:gdLst/>
            <a:ahLst/>
            <a:cxnLst/>
            <a:rect l="l" t="t" r="r" b="b"/>
            <a:pathLst>
              <a:path w="62864">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84" name="object 84"/>
          <p:cNvSpPr/>
          <p:nvPr/>
        </p:nvSpPr>
        <p:spPr>
          <a:xfrm>
            <a:off x="4057761" y="3025682"/>
            <a:ext cx="62865" cy="17145"/>
          </a:xfrm>
          <a:custGeom>
            <a:avLst/>
            <a:gdLst/>
            <a:ahLst/>
            <a:cxnLst/>
            <a:rect l="l" t="t" r="r" b="b"/>
            <a:pathLst>
              <a:path w="62864" h="17144">
                <a:moveTo>
                  <a:pt x="0" y="16830"/>
                </a:moveTo>
                <a:lnTo>
                  <a:pt x="62279" y="16830"/>
                </a:lnTo>
                <a:lnTo>
                  <a:pt x="62279" y="0"/>
                </a:lnTo>
                <a:lnTo>
                  <a:pt x="0" y="0"/>
                </a:lnTo>
                <a:lnTo>
                  <a:pt x="0" y="16830"/>
                </a:lnTo>
                <a:close/>
              </a:path>
            </a:pathLst>
          </a:custGeom>
          <a:ln w="4398">
            <a:solidFill>
              <a:srgbClr val="000000"/>
            </a:solidFill>
          </a:ln>
        </p:spPr>
        <p:txBody>
          <a:bodyPr wrap="square" lIns="0" tIns="0" rIns="0" bIns="0" rtlCol="0"/>
          <a:lstStyle/>
          <a:p>
            <a:endParaRPr/>
          </a:p>
        </p:txBody>
      </p:sp>
      <p:sp>
        <p:nvSpPr>
          <p:cNvPr id="85" name="object 85"/>
          <p:cNvSpPr/>
          <p:nvPr/>
        </p:nvSpPr>
        <p:spPr>
          <a:xfrm>
            <a:off x="4119982" y="3042513"/>
            <a:ext cx="62865" cy="0"/>
          </a:xfrm>
          <a:custGeom>
            <a:avLst/>
            <a:gdLst/>
            <a:ahLst/>
            <a:cxnLst/>
            <a:rect l="l" t="t" r="r" b="b"/>
            <a:pathLst>
              <a:path w="62864">
                <a:moveTo>
                  <a:pt x="0" y="0"/>
                </a:moveTo>
                <a:lnTo>
                  <a:pt x="62279" y="0"/>
                </a:lnTo>
                <a:lnTo>
                  <a:pt x="0" y="0"/>
                </a:lnTo>
                <a:close/>
              </a:path>
            </a:pathLst>
          </a:custGeom>
          <a:ln w="4398">
            <a:solidFill>
              <a:srgbClr val="000000"/>
            </a:solidFill>
          </a:ln>
        </p:spPr>
        <p:txBody>
          <a:bodyPr wrap="square" lIns="0" tIns="0" rIns="0" bIns="0" rtlCol="0"/>
          <a:lstStyle/>
          <a:p>
            <a:endParaRPr/>
          </a:p>
        </p:txBody>
      </p:sp>
      <p:sp>
        <p:nvSpPr>
          <p:cNvPr id="86" name="object 86"/>
          <p:cNvSpPr/>
          <p:nvPr/>
        </p:nvSpPr>
        <p:spPr>
          <a:xfrm>
            <a:off x="4182261" y="3025682"/>
            <a:ext cx="62865" cy="17145"/>
          </a:xfrm>
          <a:custGeom>
            <a:avLst/>
            <a:gdLst/>
            <a:ahLst/>
            <a:cxnLst/>
            <a:rect l="l" t="t" r="r" b="b"/>
            <a:pathLst>
              <a:path w="62864" h="17144">
                <a:moveTo>
                  <a:pt x="0" y="16830"/>
                </a:moveTo>
                <a:lnTo>
                  <a:pt x="62279" y="16830"/>
                </a:lnTo>
                <a:lnTo>
                  <a:pt x="62279" y="0"/>
                </a:lnTo>
                <a:lnTo>
                  <a:pt x="0" y="0"/>
                </a:lnTo>
                <a:lnTo>
                  <a:pt x="0" y="16830"/>
                </a:lnTo>
                <a:close/>
              </a:path>
            </a:pathLst>
          </a:custGeom>
          <a:ln w="4398">
            <a:solidFill>
              <a:srgbClr val="000000"/>
            </a:solidFill>
          </a:ln>
        </p:spPr>
        <p:txBody>
          <a:bodyPr wrap="square" lIns="0" tIns="0" rIns="0" bIns="0" rtlCol="0"/>
          <a:lstStyle/>
          <a:p>
            <a:endParaRPr/>
          </a:p>
        </p:txBody>
      </p:sp>
      <p:sp>
        <p:nvSpPr>
          <p:cNvPr id="87" name="object 87"/>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10</a:t>
            </a:r>
            <a:endParaRPr sz="1100">
              <a:latin typeface="Calibri"/>
              <a:cs typeface="Calibri"/>
            </a:endParaRPr>
          </a:p>
        </p:txBody>
      </p:sp>
    </p:spTree>
  </p:cSld>
  <p:clrMapOvr>
    <a:masterClrMapping/>
  </p:clrMapOvr>
  <p:transition>
    <p:cut/>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11</a:t>
            </a:r>
          </a:p>
        </p:txBody>
      </p:sp>
      <p:sp>
        <p:nvSpPr>
          <p:cNvPr id="2" name="object 2"/>
          <p:cNvSpPr txBox="1">
            <a:spLocks noGrp="1"/>
          </p:cNvSpPr>
          <p:nvPr>
            <p:ph type="title"/>
          </p:nvPr>
        </p:nvSpPr>
        <p:spPr>
          <a:xfrm>
            <a:off x="95300" y="74546"/>
            <a:ext cx="596265" cy="244475"/>
          </a:xfrm>
          <a:prstGeom prst="rect">
            <a:avLst/>
          </a:prstGeom>
        </p:spPr>
        <p:txBody>
          <a:bodyPr vert="horz" wrap="square" lIns="0" tIns="17145" rIns="0" bIns="0" rtlCol="0">
            <a:spAutoFit/>
          </a:bodyPr>
          <a:lstStyle/>
          <a:p>
            <a:pPr marL="12700">
              <a:lnSpc>
                <a:spcPct val="100000"/>
              </a:lnSpc>
              <a:spcBef>
                <a:spcPts val="135"/>
              </a:spcBef>
            </a:pPr>
            <a:r>
              <a:rPr spc="30" dirty="0"/>
              <a:t>Итак.</a:t>
            </a:r>
            <a:r>
              <a:rPr spc="-125" dirty="0"/>
              <a:t> </a:t>
            </a:r>
            <a:r>
              <a:rPr spc="25" dirty="0"/>
              <a:t>.</a:t>
            </a:r>
            <a:r>
              <a:rPr spc="-125" dirty="0"/>
              <a:t> </a:t>
            </a:r>
            <a:r>
              <a:rPr spc="25" dirty="0"/>
              <a:t>.</a:t>
            </a:r>
          </a:p>
        </p:txBody>
      </p:sp>
      <p:sp>
        <p:nvSpPr>
          <p:cNvPr id="3" name="object 3"/>
          <p:cNvSpPr txBox="1">
            <a:spLocks noGrp="1"/>
          </p:cNvSpPr>
          <p:nvPr>
            <p:ph type="body" idx="1"/>
          </p:nvPr>
        </p:nvSpPr>
        <p:spPr>
          <a:prstGeom prst="rect">
            <a:avLst/>
          </a:prstGeom>
        </p:spPr>
        <p:txBody>
          <a:bodyPr vert="horz" wrap="square" lIns="0" tIns="6985" rIns="0" bIns="0" rtlCol="0">
            <a:spAutoFit/>
          </a:bodyPr>
          <a:lstStyle/>
          <a:p>
            <a:pPr marL="36830" marR="504190">
              <a:lnSpc>
                <a:spcPct val="102600"/>
              </a:lnSpc>
              <a:spcBef>
                <a:spcPts val="55"/>
              </a:spcBef>
            </a:pPr>
            <a:r>
              <a:rPr spc="-15" dirty="0"/>
              <a:t>когда </a:t>
            </a:r>
            <a:r>
              <a:rPr spc="-10" dirty="0"/>
              <a:t>мы </a:t>
            </a:r>
            <a:r>
              <a:rPr spc="-25" dirty="0"/>
              <a:t>описываем </a:t>
            </a:r>
            <a:r>
              <a:rPr spc="-10" dirty="0"/>
              <a:t>типичное </a:t>
            </a:r>
            <a:r>
              <a:rPr spc="-20" dirty="0"/>
              <a:t>значение, </a:t>
            </a:r>
            <a:r>
              <a:rPr spc="15" dirty="0"/>
              <a:t>стоит </a:t>
            </a:r>
            <a:r>
              <a:rPr spc="-30" dirty="0"/>
              <a:t>серьезно  </a:t>
            </a:r>
            <a:r>
              <a:rPr spc="-15" dirty="0"/>
              <a:t>подумать </a:t>
            </a:r>
            <a:r>
              <a:rPr dirty="0"/>
              <a:t>и. </a:t>
            </a:r>
            <a:r>
              <a:rPr spc="20" dirty="0"/>
              <a:t>.</a:t>
            </a:r>
            <a:r>
              <a:rPr spc="-20" dirty="0"/>
              <a:t> </a:t>
            </a:r>
            <a:r>
              <a:rPr spc="20" dirty="0"/>
              <a:t>.</a:t>
            </a:r>
          </a:p>
          <a:p>
            <a:pPr marL="24130">
              <a:lnSpc>
                <a:spcPct val="100000"/>
              </a:lnSpc>
              <a:spcBef>
                <a:spcPts val="45"/>
              </a:spcBef>
            </a:pPr>
            <a:endParaRPr sz="1000">
              <a:latin typeface="Times New Roman"/>
              <a:cs typeface="Times New Roman"/>
            </a:endParaRPr>
          </a:p>
          <a:p>
            <a:pPr marL="313690" marR="201930" indent="-148590">
              <a:lnSpc>
                <a:spcPct val="102699"/>
              </a:lnSpc>
            </a:pPr>
            <a:r>
              <a:rPr sz="1200" spc="-135" baseline="6944" dirty="0">
                <a:solidFill>
                  <a:srgbClr val="3333B2"/>
                </a:solidFill>
                <a:latin typeface="Lucida Sans Unicode"/>
                <a:cs typeface="Lucida Sans Unicode"/>
              </a:rPr>
              <a:t>► </a:t>
            </a:r>
            <a:r>
              <a:rPr sz="1100" spc="-20" dirty="0"/>
              <a:t>если </a:t>
            </a:r>
            <a:r>
              <a:rPr sz="1100" spc="-35" dirty="0"/>
              <a:t>распределение </a:t>
            </a:r>
            <a:r>
              <a:rPr sz="1100" spc="-15" dirty="0"/>
              <a:t>данных </a:t>
            </a:r>
            <a:r>
              <a:rPr sz="1100" spc="-30" dirty="0"/>
              <a:t>колоколообрахное, </a:t>
            </a:r>
            <a:r>
              <a:rPr sz="1100" spc="15" dirty="0"/>
              <a:t>то </a:t>
            </a:r>
            <a:r>
              <a:rPr sz="1100" spc="5" dirty="0"/>
              <a:t>лучше  </a:t>
            </a:r>
            <a:r>
              <a:rPr sz="1100" spc="-5" dirty="0"/>
              <a:t>использовать </a:t>
            </a:r>
            <a:r>
              <a:rPr sz="1100" spc="-45" dirty="0"/>
              <a:t>среднее</a:t>
            </a:r>
            <a:r>
              <a:rPr sz="1100" spc="-20" dirty="0"/>
              <a:t> </a:t>
            </a:r>
            <a:r>
              <a:rPr sz="1100" spc="-5" dirty="0"/>
              <a:t>арифметическое.</a:t>
            </a:r>
            <a:endParaRPr sz="1100">
              <a:latin typeface="Lucida Sans Unicode"/>
              <a:cs typeface="Lucida Sans Unicode"/>
            </a:endParaRPr>
          </a:p>
          <a:p>
            <a:pPr marL="313690" marR="5080" indent="-148590">
              <a:lnSpc>
                <a:spcPct val="102600"/>
              </a:lnSpc>
            </a:pPr>
            <a:r>
              <a:rPr sz="1200" spc="-135" baseline="6944" dirty="0">
                <a:solidFill>
                  <a:srgbClr val="3333B2"/>
                </a:solidFill>
                <a:latin typeface="Lucida Sans Unicode"/>
                <a:cs typeface="Lucida Sans Unicode"/>
              </a:rPr>
              <a:t>► </a:t>
            </a:r>
            <a:r>
              <a:rPr sz="1100" spc="-20" dirty="0"/>
              <a:t>если </a:t>
            </a:r>
            <a:r>
              <a:rPr sz="1100" spc="-35" dirty="0"/>
              <a:t>распределение </a:t>
            </a:r>
            <a:r>
              <a:rPr sz="1100" spc="-20" dirty="0"/>
              <a:t>несимметричное, </a:t>
            </a:r>
            <a:r>
              <a:rPr sz="1100" spc="15" dirty="0"/>
              <a:t>то </a:t>
            </a:r>
            <a:r>
              <a:rPr sz="1100" spc="-20" dirty="0"/>
              <a:t>используем  </a:t>
            </a:r>
            <a:r>
              <a:rPr sz="1100" spc="-40" dirty="0"/>
              <a:t>медиану. </a:t>
            </a:r>
            <a:r>
              <a:rPr sz="1100" spc="-10" dirty="0"/>
              <a:t>Допустимо </a:t>
            </a:r>
            <a:r>
              <a:rPr sz="1100" spc="-5" dirty="0"/>
              <a:t>также </a:t>
            </a:r>
            <a:r>
              <a:rPr sz="1100" spc="-10" dirty="0"/>
              <a:t>использовать </a:t>
            </a:r>
            <a:r>
              <a:rPr sz="1100" spc="-40" dirty="0"/>
              <a:t>усеченное</a:t>
            </a:r>
            <a:r>
              <a:rPr sz="1100" spc="80" dirty="0"/>
              <a:t> </a:t>
            </a:r>
            <a:r>
              <a:rPr sz="1100" spc="-40" dirty="0"/>
              <a:t>среднее.</a:t>
            </a:r>
            <a:endParaRPr sz="1100">
              <a:latin typeface="Lucida Sans Unicode"/>
              <a:cs typeface="Lucida Sans Unicode"/>
            </a:endParaRPr>
          </a:p>
        </p:txBody>
      </p:sp>
    </p:spTree>
  </p:cSld>
  <p:clrMapOvr>
    <a:masterClrMapping/>
  </p:clrMapOvr>
  <p:transition>
    <p:cut/>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12</a:t>
            </a:r>
          </a:p>
        </p:txBody>
      </p:sp>
      <p:sp>
        <p:nvSpPr>
          <p:cNvPr id="2" name="object 2"/>
          <p:cNvSpPr txBox="1"/>
          <p:nvPr/>
        </p:nvSpPr>
        <p:spPr>
          <a:xfrm>
            <a:off x="1013612" y="1417317"/>
            <a:ext cx="2580640" cy="244475"/>
          </a:xfrm>
          <a:prstGeom prst="rect">
            <a:avLst/>
          </a:prstGeom>
        </p:spPr>
        <p:txBody>
          <a:bodyPr vert="horz" wrap="square" lIns="0" tIns="17145" rIns="0" bIns="0" rtlCol="0">
            <a:spAutoFit/>
          </a:bodyPr>
          <a:lstStyle/>
          <a:p>
            <a:pPr marL="12700">
              <a:lnSpc>
                <a:spcPct val="100000"/>
              </a:lnSpc>
              <a:spcBef>
                <a:spcPts val="135"/>
              </a:spcBef>
            </a:pPr>
            <a:r>
              <a:rPr sz="1400" spc="-15" dirty="0">
                <a:solidFill>
                  <a:srgbClr val="3333B2"/>
                </a:solidFill>
                <a:latin typeface="Calibri"/>
                <a:cs typeface="Calibri"/>
                <a:hlinkClick r:id="rId2" action="ppaction://hlinksldjump"/>
              </a:rPr>
              <a:t>Процент </a:t>
            </a:r>
            <a:r>
              <a:rPr sz="1400" spc="-40" dirty="0">
                <a:solidFill>
                  <a:srgbClr val="3333B2"/>
                </a:solidFill>
                <a:latin typeface="Calibri"/>
                <a:cs typeface="Calibri"/>
                <a:hlinkClick r:id="rId2" action="ppaction://hlinksldjump"/>
              </a:rPr>
              <a:t>попаданий </a:t>
            </a:r>
            <a:r>
              <a:rPr sz="1400" spc="-20" dirty="0">
                <a:solidFill>
                  <a:srgbClr val="3333B2"/>
                </a:solidFill>
                <a:latin typeface="Calibri"/>
                <a:cs typeface="Calibri"/>
                <a:hlinkClick r:id="rId2" action="ppaction://hlinksldjump"/>
              </a:rPr>
              <a:t>игроков</a:t>
            </a:r>
            <a:r>
              <a:rPr sz="1400" spc="-135" dirty="0">
                <a:solidFill>
                  <a:srgbClr val="3333B2"/>
                </a:solidFill>
                <a:latin typeface="Calibri"/>
                <a:cs typeface="Calibri"/>
                <a:hlinkClick r:id="rId2" action="ppaction://hlinksldjump"/>
              </a:rPr>
              <a:t> </a:t>
            </a:r>
            <a:r>
              <a:rPr sz="1400" spc="105" dirty="0">
                <a:solidFill>
                  <a:srgbClr val="3333B2"/>
                </a:solidFill>
                <a:latin typeface="Calibri"/>
                <a:cs typeface="Calibri"/>
                <a:hlinkClick r:id="rId2" action="ppaction://hlinksldjump"/>
              </a:rPr>
              <a:t>NBA</a:t>
            </a:r>
            <a:endParaRPr sz="1400">
              <a:latin typeface="Calibri"/>
              <a:cs typeface="Calibri"/>
            </a:endParaRPr>
          </a:p>
        </p:txBody>
      </p:sp>
    </p:spTree>
  </p:cSld>
  <p:clrMapOvr>
    <a:masterClrMapping/>
  </p:clrMapOvr>
  <p:transition>
    <p:cut/>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540" rIns="0" bIns="0" rtlCol="0">
            <a:spAutoFit/>
          </a:bodyPr>
          <a:lstStyle/>
          <a:p>
            <a:pPr marL="12700" marR="5080">
              <a:lnSpc>
                <a:spcPct val="106700"/>
              </a:lnSpc>
              <a:spcBef>
                <a:spcPts val="20"/>
              </a:spcBef>
            </a:pPr>
            <a:r>
              <a:rPr spc="65" dirty="0"/>
              <a:t>Что </a:t>
            </a:r>
            <a:r>
              <a:rPr spc="-30" dirty="0"/>
              <a:t>интереснного может </a:t>
            </a:r>
            <a:r>
              <a:rPr spc="-5" dirty="0"/>
              <a:t>рассказать </a:t>
            </a:r>
            <a:r>
              <a:rPr spc="-45" dirty="0"/>
              <a:t>набор </a:t>
            </a:r>
            <a:r>
              <a:rPr spc="-25" dirty="0"/>
              <a:t>данных  </a:t>
            </a:r>
            <a:r>
              <a:rPr spc="-15" dirty="0"/>
              <a:t>basketball.csv?</a:t>
            </a:r>
          </a:p>
        </p:txBody>
      </p:sp>
      <p:sp>
        <p:nvSpPr>
          <p:cNvPr id="3" name="object 3"/>
          <p:cNvSpPr/>
          <p:nvPr/>
        </p:nvSpPr>
        <p:spPr>
          <a:xfrm>
            <a:off x="322046" y="1005509"/>
            <a:ext cx="3964304" cy="1560830"/>
          </a:xfrm>
          <a:custGeom>
            <a:avLst/>
            <a:gdLst/>
            <a:ahLst/>
            <a:cxnLst/>
            <a:rect l="l" t="t" r="r" b="b"/>
            <a:pathLst>
              <a:path w="3964304" h="1560830">
                <a:moveTo>
                  <a:pt x="0" y="1560245"/>
                </a:moveTo>
                <a:lnTo>
                  <a:pt x="3963911" y="1560245"/>
                </a:lnTo>
                <a:lnTo>
                  <a:pt x="3963911" y="0"/>
                </a:lnTo>
                <a:lnTo>
                  <a:pt x="0" y="0"/>
                </a:lnTo>
                <a:lnTo>
                  <a:pt x="0" y="1560245"/>
                </a:lnTo>
                <a:close/>
              </a:path>
            </a:pathLst>
          </a:custGeom>
          <a:solidFill>
            <a:srgbClr val="F8F8F8"/>
          </a:solidFill>
        </p:spPr>
        <p:txBody>
          <a:bodyPr wrap="square" lIns="0" tIns="0" rIns="0" bIns="0" rtlCol="0"/>
          <a:lstStyle/>
          <a:p>
            <a:endParaRPr/>
          </a:p>
        </p:txBody>
      </p:sp>
      <p:sp>
        <p:nvSpPr>
          <p:cNvPr id="4" name="object 4"/>
          <p:cNvSpPr txBox="1"/>
          <p:nvPr/>
        </p:nvSpPr>
        <p:spPr>
          <a:xfrm>
            <a:off x="347294" y="980718"/>
            <a:ext cx="4034790" cy="1196481"/>
          </a:xfrm>
          <a:prstGeom prst="rect">
            <a:avLst/>
          </a:prstGeom>
        </p:spPr>
        <p:txBody>
          <a:bodyPr vert="horz" wrap="square" lIns="0" tIns="11430" rIns="0" bIns="0" rtlCol="0">
            <a:spAutoFit/>
          </a:bodyPr>
          <a:lstStyle/>
          <a:p>
            <a:pPr marL="12700">
              <a:lnSpc>
                <a:spcPct val="100000"/>
              </a:lnSpc>
              <a:spcBef>
                <a:spcPts val="35"/>
              </a:spcBef>
            </a:pPr>
            <a:r>
              <a:rPr sz="1100" i="1" spc="-50" dirty="0">
                <a:solidFill>
                  <a:srgbClr val="8E5902"/>
                </a:solidFill>
                <a:latin typeface="Arial"/>
                <a:cs typeface="Arial"/>
              </a:rPr>
              <a:t># </a:t>
            </a:r>
            <a:r>
              <a:rPr sz="1100" i="1" spc="-120" dirty="0">
                <a:solidFill>
                  <a:srgbClr val="8E5902"/>
                </a:solidFill>
                <a:latin typeface="Arial"/>
                <a:cs typeface="Arial"/>
              </a:rPr>
              <a:t>Прочитаем </a:t>
            </a:r>
            <a:r>
              <a:rPr sz="1100" i="1" spc="-55" dirty="0">
                <a:solidFill>
                  <a:srgbClr val="8E5902"/>
                </a:solidFill>
                <a:latin typeface="Arial"/>
                <a:cs typeface="Arial"/>
              </a:rPr>
              <a:t>набор</a:t>
            </a:r>
            <a:r>
              <a:rPr sz="1100" i="1" spc="55" dirty="0">
                <a:solidFill>
                  <a:srgbClr val="8E5902"/>
                </a:solidFill>
                <a:latin typeface="Arial"/>
                <a:cs typeface="Arial"/>
              </a:rPr>
              <a:t> </a:t>
            </a:r>
            <a:r>
              <a:rPr sz="1100" i="1" spc="-75" dirty="0">
                <a:solidFill>
                  <a:srgbClr val="8E5902"/>
                </a:solidFill>
                <a:latin typeface="Arial"/>
                <a:cs typeface="Arial"/>
              </a:rPr>
              <a:t>данных</a:t>
            </a:r>
            <a:endParaRPr sz="1100" dirty="0">
              <a:latin typeface="Arial"/>
              <a:cs typeface="Arial"/>
            </a:endParaRPr>
          </a:p>
          <a:p>
            <a:pPr marL="12700">
              <a:lnSpc>
                <a:spcPct val="100000"/>
              </a:lnSpc>
              <a:spcBef>
                <a:spcPts val="35"/>
              </a:spcBef>
            </a:pPr>
            <a:r>
              <a:rPr sz="1100" spc="65" dirty="0">
                <a:latin typeface="Times New Roman"/>
                <a:cs typeface="Times New Roman"/>
              </a:rPr>
              <a:t>bb</a:t>
            </a:r>
            <a:r>
              <a:rPr sz="1100" spc="65" dirty="0">
                <a:solidFill>
                  <a:srgbClr val="0000CE"/>
                </a:solidFill>
                <a:latin typeface="Times New Roman"/>
                <a:cs typeface="Times New Roman"/>
              </a:rPr>
              <a:t>.01 </a:t>
            </a:r>
            <a:r>
              <a:rPr sz="1100" spc="65" dirty="0">
                <a:latin typeface="Times New Roman"/>
                <a:cs typeface="Times New Roman"/>
              </a:rPr>
              <a:t>&lt;- </a:t>
            </a:r>
            <a:r>
              <a:rPr sz="1100" spc="125" dirty="0">
                <a:solidFill>
                  <a:srgbClr val="214987"/>
                </a:solidFill>
                <a:latin typeface="Times New Roman"/>
                <a:cs typeface="Times New Roman"/>
              </a:rPr>
              <a:t>read.table</a:t>
            </a:r>
            <a:r>
              <a:rPr sz="1100" spc="125" dirty="0">
                <a:latin typeface="Times New Roman"/>
                <a:cs typeface="Times New Roman"/>
              </a:rPr>
              <a:t>(</a:t>
            </a:r>
            <a:r>
              <a:rPr sz="1100" spc="125" dirty="0">
                <a:solidFill>
                  <a:srgbClr val="4F9905"/>
                </a:solidFill>
                <a:latin typeface="Times New Roman"/>
                <a:cs typeface="Times New Roman"/>
              </a:rPr>
              <a:t>"basketball.csv"</a:t>
            </a:r>
            <a:r>
              <a:rPr sz="1100" spc="125" dirty="0">
                <a:latin typeface="Times New Roman"/>
                <a:cs typeface="Times New Roman"/>
              </a:rPr>
              <a:t>, </a:t>
            </a:r>
            <a:r>
              <a:rPr sz="1100" spc="65" dirty="0">
                <a:solidFill>
                  <a:srgbClr val="214987"/>
                </a:solidFill>
                <a:latin typeface="Times New Roman"/>
                <a:cs typeface="Times New Roman"/>
              </a:rPr>
              <a:t>header=</a:t>
            </a:r>
            <a:r>
              <a:rPr sz="1100" spc="65" dirty="0">
                <a:latin typeface="Times New Roman"/>
                <a:cs typeface="Times New Roman"/>
              </a:rPr>
              <a:t>F,</a:t>
            </a:r>
            <a:r>
              <a:rPr sz="1100" spc="235" dirty="0">
                <a:latin typeface="Times New Roman"/>
                <a:cs typeface="Times New Roman"/>
              </a:rPr>
              <a:t> </a:t>
            </a:r>
            <a:r>
              <a:rPr sz="1100" spc="110" dirty="0">
                <a:solidFill>
                  <a:srgbClr val="214987"/>
                </a:solidFill>
                <a:latin typeface="Times New Roman"/>
                <a:cs typeface="Times New Roman"/>
              </a:rPr>
              <a:t>dec=</a:t>
            </a:r>
            <a:r>
              <a:rPr sz="1100" spc="110" dirty="0">
                <a:solidFill>
                  <a:srgbClr val="4F9905"/>
                </a:solidFill>
                <a:latin typeface="Times New Roman"/>
                <a:cs typeface="Times New Roman"/>
              </a:rPr>
              <a:t>"."</a:t>
            </a:r>
            <a:r>
              <a:rPr sz="1100" spc="110" dirty="0">
                <a:latin typeface="Times New Roman"/>
                <a:cs typeface="Times New Roman"/>
              </a:rPr>
              <a:t>,</a:t>
            </a:r>
            <a:endParaRPr sz="1100" dirty="0">
              <a:latin typeface="Times New Roman"/>
              <a:cs typeface="Times New Roman"/>
            </a:endParaRPr>
          </a:p>
          <a:p>
            <a:pPr marR="564515" algn="ctr">
              <a:lnSpc>
                <a:spcPct val="100000"/>
              </a:lnSpc>
              <a:spcBef>
                <a:spcPts val="35"/>
              </a:spcBef>
            </a:pPr>
            <a:r>
              <a:rPr sz="1100" spc="100" dirty="0">
                <a:solidFill>
                  <a:srgbClr val="214987"/>
                </a:solidFill>
                <a:latin typeface="Times New Roman"/>
                <a:cs typeface="Times New Roman"/>
              </a:rPr>
              <a:t>sep=</a:t>
            </a:r>
            <a:r>
              <a:rPr sz="1100" spc="100" dirty="0">
                <a:solidFill>
                  <a:srgbClr val="4F9905"/>
                </a:solidFill>
                <a:latin typeface="Times New Roman"/>
                <a:cs typeface="Times New Roman"/>
              </a:rPr>
              <a:t>";"</a:t>
            </a:r>
            <a:r>
              <a:rPr sz="1100" spc="100" dirty="0">
                <a:latin typeface="Times New Roman"/>
                <a:cs typeface="Times New Roman"/>
              </a:rPr>
              <a:t>)</a:t>
            </a:r>
            <a:endParaRPr sz="1100" dirty="0">
              <a:latin typeface="Times New Roman"/>
              <a:cs typeface="Times New Roman"/>
            </a:endParaRPr>
          </a:p>
          <a:p>
            <a:pPr marL="12700">
              <a:lnSpc>
                <a:spcPct val="100000"/>
              </a:lnSpc>
              <a:spcBef>
                <a:spcPts val="35"/>
              </a:spcBef>
            </a:pPr>
            <a:r>
              <a:rPr sz="1100" i="1" spc="-50" dirty="0">
                <a:solidFill>
                  <a:srgbClr val="8E5902"/>
                </a:solidFill>
                <a:latin typeface="Arial"/>
                <a:cs typeface="Arial"/>
              </a:rPr>
              <a:t># </a:t>
            </a:r>
            <a:r>
              <a:rPr sz="1100" i="1" spc="-145" dirty="0">
                <a:solidFill>
                  <a:srgbClr val="8E5902"/>
                </a:solidFill>
                <a:latin typeface="Arial"/>
                <a:cs typeface="Arial"/>
              </a:rPr>
              <a:t>На </a:t>
            </a:r>
            <a:r>
              <a:rPr sz="1100" i="1" spc="-20" dirty="0">
                <a:solidFill>
                  <a:srgbClr val="8E5902"/>
                </a:solidFill>
                <a:latin typeface="Arial"/>
                <a:cs typeface="Arial"/>
              </a:rPr>
              <a:t>всякий </a:t>
            </a:r>
            <a:r>
              <a:rPr sz="1100" i="1" spc="10" dirty="0">
                <a:solidFill>
                  <a:srgbClr val="8E5902"/>
                </a:solidFill>
                <a:latin typeface="Arial"/>
                <a:cs typeface="Arial"/>
              </a:rPr>
              <a:t>случай, </a:t>
            </a:r>
            <a:r>
              <a:rPr sz="1100" i="1" spc="-65" dirty="0">
                <a:solidFill>
                  <a:srgbClr val="8E5902"/>
                </a:solidFill>
                <a:latin typeface="Arial"/>
                <a:cs typeface="Arial"/>
              </a:rPr>
              <a:t>проверим </a:t>
            </a:r>
            <a:r>
              <a:rPr sz="1100" i="1" spc="-85" dirty="0">
                <a:solidFill>
                  <a:srgbClr val="8E5902"/>
                </a:solidFill>
                <a:latin typeface="Arial"/>
                <a:cs typeface="Arial"/>
              </a:rPr>
              <a:t>данные </a:t>
            </a:r>
            <a:r>
              <a:rPr sz="1100" i="1" spc="-65" dirty="0">
                <a:solidFill>
                  <a:srgbClr val="8E5902"/>
                </a:solidFill>
                <a:latin typeface="Arial"/>
                <a:cs typeface="Arial"/>
              </a:rPr>
              <a:t>(процент </a:t>
            </a:r>
            <a:r>
              <a:rPr sz="1100" i="1" spc="-30" dirty="0">
                <a:solidFill>
                  <a:srgbClr val="8E5902"/>
                </a:solidFill>
                <a:latin typeface="Arial"/>
                <a:cs typeface="Arial"/>
              </a:rPr>
              <a:t>попаданий)</a:t>
            </a:r>
            <a:endParaRPr sz="1100" dirty="0">
              <a:latin typeface="Arial"/>
              <a:cs typeface="Arial"/>
            </a:endParaRPr>
          </a:p>
          <a:p>
            <a:pPr marL="12700">
              <a:lnSpc>
                <a:spcPct val="100000"/>
              </a:lnSpc>
              <a:spcBef>
                <a:spcPts val="35"/>
              </a:spcBef>
            </a:pPr>
            <a:r>
              <a:rPr sz="1100" spc="65" dirty="0">
                <a:solidFill>
                  <a:srgbClr val="214987"/>
                </a:solidFill>
                <a:latin typeface="Times New Roman"/>
                <a:cs typeface="Times New Roman"/>
              </a:rPr>
              <a:t>summary</a:t>
            </a:r>
            <a:r>
              <a:rPr sz="1100" spc="65" dirty="0">
                <a:latin typeface="Times New Roman"/>
                <a:cs typeface="Times New Roman"/>
              </a:rPr>
              <a:t>(bb</a:t>
            </a:r>
            <a:r>
              <a:rPr sz="1100" spc="65" dirty="0">
                <a:solidFill>
                  <a:srgbClr val="0000CE"/>
                </a:solidFill>
                <a:latin typeface="Times New Roman"/>
                <a:cs typeface="Times New Roman"/>
              </a:rPr>
              <a:t>.01</a:t>
            </a:r>
            <a:r>
              <a:rPr sz="1100" spc="65" dirty="0">
                <a:latin typeface="Times New Roman"/>
                <a:cs typeface="Times New Roman"/>
              </a:rPr>
              <a:t>[,</a:t>
            </a:r>
            <a:r>
              <a:rPr sz="1100" spc="65" dirty="0">
                <a:solidFill>
                  <a:srgbClr val="0000CE"/>
                </a:solidFill>
                <a:latin typeface="Times New Roman"/>
                <a:cs typeface="Times New Roman"/>
              </a:rPr>
              <a:t>1</a:t>
            </a:r>
            <a:r>
              <a:rPr sz="1100" spc="65" dirty="0">
                <a:latin typeface="Times New Roman"/>
                <a:cs typeface="Times New Roman"/>
              </a:rPr>
              <a:t>])</a:t>
            </a:r>
            <a:endParaRPr sz="1100" dirty="0">
              <a:latin typeface="Times New Roman"/>
              <a:cs typeface="Times New Roman"/>
            </a:endParaRPr>
          </a:p>
          <a:p>
            <a:pPr marL="12700">
              <a:lnSpc>
                <a:spcPct val="100000"/>
              </a:lnSpc>
              <a:spcBef>
                <a:spcPts val="35"/>
              </a:spcBef>
              <a:tabLst>
                <a:tab pos="227329" algn="l"/>
              </a:tabLst>
            </a:pPr>
            <a:r>
              <a:rPr sz="1100" i="1" spc="-50" dirty="0">
                <a:solidFill>
                  <a:srgbClr val="8E5902"/>
                </a:solidFill>
                <a:latin typeface="Arial"/>
                <a:cs typeface="Arial"/>
              </a:rPr>
              <a:t>#	</a:t>
            </a:r>
            <a:r>
              <a:rPr sz="1100" i="1" spc="-125" dirty="0">
                <a:solidFill>
                  <a:srgbClr val="8E5902"/>
                </a:solidFill>
                <a:latin typeface="Arial"/>
                <a:cs typeface="Arial"/>
              </a:rPr>
              <a:t>Построим</a:t>
            </a:r>
            <a:r>
              <a:rPr sz="1100" i="1" spc="-110" dirty="0">
                <a:solidFill>
                  <a:srgbClr val="8E5902"/>
                </a:solidFill>
                <a:latin typeface="Arial"/>
                <a:cs typeface="Arial"/>
              </a:rPr>
              <a:t> </a:t>
            </a:r>
            <a:r>
              <a:rPr sz="1100" i="1" spc="-85" dirty="0">
                <a:solidFill>
                  <a:srgbClr val="8E5902"/>
                </a:solidFill>
                <a:latin typeface="Arial"/>
                <a:cs typeface="Arial"/>
              </a:rPr>
              <a:t>гистограмму</a:t>
            </a:r>
            <a:endParaRPr sz="1100" dirty="0">
              <a:latin typeface="Arial"/>
              <a:cs typeface="Arial"/>
            </a:endParaRPr>
          </a:p>
          <a:p>
            <a:pPr marL="12700">
              <a:lnSpc>
                <a:spcPct val="100000"/>
              </a:lnSpc>
              <a:spcBef>
                <a:spcPts val="35"/>
              </a:spcBef>
            </a:pPr>
            <a:r>
              <a:rPr sz="1100" spc="135" dirty="0">
                <a:solidFill>
                  <a:srgbClr val="214987"/>
                </a:solidFill>
                <a:latin typeface="Times New Roman"/>
                <a:cs typeface="Times New Roman"/>
              </a:rPr>
              <a:t>hist</a:t>
            </a:r>
            <a:r>
              <a:rPr sz="1100" spc="135" dirty="0">
                <a:latin typeface="Times New Roman"/>
                <a:cs typeface="Times New Roman"/>
              </a:rPr>
              <a:t>(bb</a:t>
            </a:r>
            <a:r>
              <a:rPr sz="1100" spc="135" dirty="0">
                <a:solidFill>
                  <a:srgbClr val="0000CE"/>
                </a:solidFill>
                <a:latin typeface="Times New Roman"/>
                <a:cs typeface="Times New Roman"/>
              </a:rPr>
              <a:t>.01</a:t>
            </a:r>
            <a:r>
              <a:rPr sz="1100" spc="135" dirty="0">
                <a:latin typeface="Times New Roman"/>
                <a:cs typeface="Times New Roman"/>
              </a:rPr>
              <a:t>[,</a:t>
            </a:r>
            <a:r>
              <a:rPr sz="1100" spc="135" dirty="0">
                <a:solidFill>
                  <a:srgbClr val="0000CE"/>
                </a:solidFill>
                <a:latin typeface="Times New Roman"/>
                <a:cs typeface="Times New Roman"/>
              </a:rPr>
              <a:t>1</a:t>
            </a:r>
            <a:r>
              <a:rPr sz="1100" spc="135" dirty="0">
                <a:latin typeface="Times New Roman"/>
                <a:cs typeface="Times New Roman"/>
              </a:rPr>
              <a:t>])</a:t>
            </a:r>
            <a:endParaRPr sz="1100" dirty="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13</a:t>
            </a:r>
          </a:p>
        </p:txBody>
      </p:sp>
    </p:spTree>
  </p:cSld>
  <p:clrMapOvr>
    <a:masterClrMapping/>
  </p:clrMapOvr>
  <p:transition>
    <p:cut/>
  </p:transition>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1623695" cy="244475"/>
          </a:xfrm>
          <a:prstGeom prst="rect">
            <a:avLst/>
          </a:prstGeom>
        </p:spPr>
        <p:txBody>
          <a:bodyPr vert="horz" wrap="square" lIns="0" tIns="17145" rIns="0" bIns="0" rtlCol="0">
            <a:spAutoFit/>
          </a:bodyPr>
          <a:lstStyle/>
          <a:p>
            <a:pPr marL="12700">
              <a:lnSpc>
                <a:spcPct val="100000"/>
              </a:lnSpc>
              <a:spcBef>
                <a:spcPts val="135"/>
              </a:spcBef>
            </a:pPr>
            <a:r>
              <a:rPr sz="1400" spc="5" dirty="0">
                <a:solidFill>
                  <a:srgbClr val="3333B2"/>
                </a:solidFill>
                <a:latin typeface="Calibri"/>
                <a:cs typeface="Calibri"/>
              </a:rPr>
              <a:t>Ничего</a:t>
            </a:r>
            <a:r>
              <a:rPr sz="1400" spc="100" dirty="0">
                <a:solidFill>
                  <a:srgbClr val="3333B2"/>
                </a:solidFill>
                <a:latin typeface="Calibri"/>
                <a:cs typeface="Calibri"/>
              </a:rPr>
              <a:t> </a:t>
            </a:r>
            <a:r>
              <a:rPr sz="1400" spc="-25" dirty="0">
                <a:solidFill>
                  <a:srgbClr val="3333B2"/>
                </a:solidFill>
                <a:latin typeface="Calibri"/>
                <a:cs typeface="Calibri"/>
              </a:rPr>
              <a:t>интересного?</a:t>
            </a:r>
            <a:endParaRPr sz="1400">
              <a:latin typeface="Calibri"/>
              <a:cs typeface="Calibri"/>
            </a:endParaRPr>
          </a:p>
        </p:txBody>
      </p:sp>
      <p:sp>
        <p:nvSpPr>
          <p:cNvPr id="3" name="object 3"/>
          <p:cNvSpPr txBox="1"/>
          <p:nvPr/>
        </p:nvSpPr>
        <p:spPr>
          <a:xfrm>
            <a:off x="1971598" y="408254"/>
            <a:ext cx="862330" cy="118110"/>
          </a:xfrm>
          <a:prstGeom prst="rect">
            <a:avLst/>
          </a:prstGeom>
        </p:spPr>
        <p:txBody>
          <a:bodyPr vert="horz" wrap="square" lIns="0" tIns="13335" rIns="0" bIns="0" rtlCol="0">
            <a:spAutoFit/>
          </a:bodyPr>
          <a:lstStyle/>
          <a:p>
            <a:pPr marL="12700">
              <a:lnSpc>
                <a:spcPct val="100000"/>
              </a:lnSpc>
              <a:spcBef>
                <a:spcPts val="105"/>
              </a:spcBef>
            </a:pPr>
            <a:r>
              <a:rPr sz="600" b="1" dirty="0">
                <a:latin typeface="Arial"/>
                <a:cs typeface="Arial"/>
              </a:rPr>
              <a:t>Histogram of bb.01[,</a:t>
            </a:r>
            <a:r>
              <a:rPr sz="600" b="1" spc="-20" dirty="0">
                <a:latin typeface="Arial"/>
                <a:cs typeface="Arial"/>
              </a:rPr>
              <a:t> </a:t>
            </a:r>
            <a:r>
              <a:rPr sz="600" b="1" dirty="0">
                <a:latin typeface="Arial"/>
                <a:cs typeface="Arial"/>
              </a:rPr>
              <a:t>1]</a:t>
            </a:r>
            <a:endParaRPr sz="600">
              <a:latin typeface="Arial"/>
              <a:cs typeface="Arial"/>
            </a:endParaRPr>
          </a:p>
        </p:txBody>
      </p:sp>
      <p:sp>
        <p:nvSpPr>
          <p:cNvPr id="4" name="object 4"/>
          <p:cNvSpPr txBox="1"/>
          <p:nvPr/>
        </p:nvSpPr>
        <p:spPr>
          <a:xfrm>
            <a:off x="2253491" y="2904761"/>
            <a:ext cx="298450" cy="105410"/>
          </a:xfrm>
          <a:prstGeom prst="rect">
            <a:avLst/>
          </a:prstGeom>
        </p:spPr>
        <p:txBody>
          <a:bodyPr vert="horz" wrap="square" lIns="0" tIns="15240" rIns="0" bIns="0" rtlCol="0">
            <a:spAutoFit/>
          </a:bodyPr>
          <a:lstStyle/>
          <a:p>
            <a:pPr marL="12700">
              <a:lnSpc>
                <a:spcPct val="100000"/>
              </a:lnSpc>
              <a:spcBef>
                <a:spcPts val="120"/>
              </a:spcBef>
            </a:pPr>
            <a:r>
              <a:rPr sz="500" dirty="0">
                <a:latin typeface="Arial"/>
                <a:cs typeface="Arial"/>
              </a:rPr>
              <a:t>bb.01[,</a:t>
            </a:r>
            <a:r>
              <a:rPr sz="500" spc="-35" dirty="0">
                <a:latin typeface="Arial"/>
                <a:cs typeface="Arial"/>
              </a:rPr>
              <a:t> </a:t>
            </a:r>
            <a:r>
              <a:rPr sz="500" spc="5" dirty="0">
                <a:latin typeface="Arial"/>
                <a:cs typeface="Arial"/>
              </a:rPr>
              <a:t>1]</a:t>
            </a:r>
            <a:endParaRPr sz="500">
              <a:latin typeface="Arial"/>
              <a:cs typeface="Arial"/>
            </a:endParaRPr>
          </a:p>
        </p:txBody>
      </p:sp>
      <p:sp>
        <p:nvSpPr>
          <p:cNvPr id="5" name="object 5"/>
          <p:cNvSpPr txBox="1"/>
          <p:nvPr/>
        </p:nvSpPr>
        <p:spPr>
          <a:xfrm>
            <a:off x="336798" y="1488484"/>
            <a:ext cx="99695" cy="338455"/>
          </a:xfrm>
          <a:prstGeom prst="rect">
            <a:avLst/>
          </a:prstGeom>
        </p:spPr>
        <p:txBody>
          <a:bodyPr vert="vert270" wrap="square" lIns="0" tIns="8890" rIns="0" bIns="0" rtlCol="0">
            <a:spAutoFit/>
          </a:bodyPr>
          <a:lstStyle/>
          <a:p>
            <a:pPr marL="12700">
              <a:lnSpc>
                <a:spcPct val="100000"/>
              </a:lnSpc>
              <a:spcBef>
                <a:spcPts val="70"/>
              </a:spcBef>
            </a:pPr>
            <a:r>
              <a:rPr sz="500" dirty="0">
                <a:latin typeface="Arial"/>
                <a:cs typeface="Arial"/>
              </a:rPr>
              <a:t>Frequency</a:t>
            </a:r>
            <a:endParaRPr sz="500">
              <a:latin typeface="Arial"/>
              <a:cs typeface="Arial"/>
            </a:endParaRPr>
          </a:p>
        </p:txBody>
      </p:sp>
      <p:sp>
        <p:nvSpPr>
          <p:cNvPr id="6" name="object 6"/>
          <p:cNvSpPr/>
          <p:nvPr/>
        </p:nvSpPr>
        <p:spPr>
          <a:xfrm>
            <a:off x="792318" y="2681889"/>
            <a:ext cx="3220720" cy="0"/>
          </a:xfrm>
          <a:custGeom>
            <a:avLst/>
            <a:gdLst/>
            <a:ahLst/>
            <a:cxnLst/>
            <a:rect l="l" t="t" r="r" b="b"/>
            <a:pathLst>
              <a:path w="3220720">
                <a:moveTo>
                  <a:pt x="0" y="0"/>
                </a:moveTo>
                <a:lnTo>
                  <a:pt x="3220374" y="0"/>
                </a:lnTo>
              </a:path>
            </a:pathLst>
          </a:custGeom>
          <a:ln w="4135">
            <a:solidFill>
              <a:srgbClr val="000000"/>
            </a:solidFill>
          </a:ln>
        </p:spPr>
        <p:txBody>
          <a:bodyPr wrap="square" lIns="0" tIns="0" rIns="0" bIns="0" rtlCol="0"/>
          <a:lstStyle/>
          <a:p>
            <a:endParaRPr/>
          </a:p>
        </p:txBody>
      </p:sp>
      <p:sp>
        <p:nvSpPr>
          <p:cNvPr id="7" name="object 7"/>
          <p:cNvSpPr/>
          <p:nvPr/>
        </p:nvSpPr>
        <p:spPr>
          <a:xfrm>
            <a:off x="792318" y="2681889"/>
            <a:ext cx="0" cy="40005"/>
          </a:xfrm>
          <a:custGeom>
            <a:avLst/>
            <a:gdLst/>
            <a:ahLst/>
            <a:cxnLst/>
            <a:rect l="l" t="t" r="r" b="b"/>
            <a:pathLst>
              <a:path h="40005">
                <a:moveTo>
                  <a:pt x="0" y="0"/>
                </a:moveTo>
                <a:lnTo>
                  <a:pt x="0" y="39703"/>
                </a:lnTo>
              </a:path>
            </a:pathLst>
          </a:custGeom>
          <a:ln w="4135">
            <a:solidFill>
              <a:srgbClr val="000000"/>
            </a:solidFill>
          </a:ln>
        </p:spPr>
        <p:txBody>
          <a:bodyPr wrap="square" lIns="0" tIns="0" rIns="0" bIns="0" rtlCol="0"/>
          <a:lstStyle/>
          <a:p>
            <a:endParaRPr/>
          </a:p>
        </p:txBody>
      </p:sp>
      <p:sp>
        <p:nvSpPr>
          <p:cNvPr id="8" name="object 8"/>
          <p:cNvSpPr/>
          <p:nvPr/>
        </p:nvSpPr>
        <p:spPr>
          <a:xfrm>
            <a:off x="1329029" y="2681889"/>
            <a:ext cx="0" cy="40005"/>
          </a:xfrm>
          <a:custGeom>
            <a:avLst/>
            <a:gdLst/>
            <a:ahLst/>
            <a:cxnLst/>
            <a:rect l="l" t="t" r="r" b="b"/>
            <a:pathLst>
              <a:path h="40005">
                <a:moveTo>
                  <a:pt x="0" y="0"/>
                </a:moveTo>
                <a:lnTo>
                  <a:pt x="0" y="39703"/>
                </a:lnTo>
              </a:path>
            </a:pathLst>
          </a:custGeom>
          <a:ln w="4135">
            <a:solidFill>
              <a:srgbClr val="000000"/>
            </a:solidFill>
          </a:ln>
        </p:spPr>
        <p:txBody>
          <a:bodyPr wrap="square" lIns="0" tIns="0" rIns="0" bIns="0" rtlCol="0"/>
          <a:lstStyle/>
          <a:p>
            <a:endParaRPr/>
          </a:p>
        </p:txBody>
      </p:sp>
      <p:sp>
        <p:nvSpPr>
          <p:cNvPr id="9" name="object 9"/>
          <p:cNvSpPr/>
          <p:nvPr/>
        </p:nvSpPr>
        <p:spPr>
          <a:xfrm>
            <a:off x="1865795" y="2681889"/>
            <a:ext cx="0" cy="40005"/>
          </a:xfrm>
          <a:custGeom>
            <a:avLst/>
            <a:gdLst/>
            <a:ahLst/>
            <a:cxnLst/>
            <a:rect l="l" t="t" r="r" b="b"/>
            <a:pathLst>
              <a:path h="40005">
                <a:moveTo>
                  <a:pt x="0" y="0"/>
                </a:moveTo>
                <a:lnTo>
                  <a:pt x="0" y="39703"/>
                </a:lnTo>
              </a:path>
            </a:pathLst>
          </a:custGeom>
          <a:ln w="4135">
            <a:solidFill>
              <a:srgbClr val="000000"/>
            </a:solidFill>
          </a:ln>
        </p:spPr>
        <p:txBody>
          <a:bodyPr wrap="square" lIns="0" tIns="0" rIns="0" bIns="0" rtlCol="0"/>
          <a:lstStyle/>
          <a:p>
            <a:endParaRPr/>
          </a:p>
        </p:txBody>
      </p:sp>
      <p:sp>
        <p:nvSpPr>
          <p:cNvPr id="10" name="object 10"/>
          <p:cNvSpPr/>
          <p:nvPr/>
        </p:nvSpPr>
        <p:spPr>
          <a:xfrm>
            <a:off x="2402505" y="2681889"/>
            <a:ext cx="0" cy="40005"/>
          </a:xfrm>
          <a:custGeom>
            <a:avLst/>
            <a:gdLst/>
            <a:ahLst/>
            <a:cxnLst/>
            <a:rect l="l" t="t" r="r" b="b"/>
            <a:pathLst>
              <a:path h="40005">
                <a:moveTo>
                  <a:pt x="0" y="0"/>
                </a:moveTo>
                <a:lnTo>
                  <a:pt x="0" y="39703"/>
                </a:lnTo>
              </a:path>
            </a:pathLst>
          </a:custGeom>
          <a:ln w="4135">
            <a:solidFill>
              <a:srgbClr val="000000"/>
            </a:solidFill>
          </a:ln>
        </p:spPr>
        <p:txBody>
          <a:bodyPr wrap="square" lIns="0" tIns="0" rIns="0" bIns="0" rtlCol="0"/>
          <a:lstStyle/>
          <a:p>
            <a:endParaRPr/>
          </a:p>
        </p:txBody>
      </p:sp>
      <p:sp>
        <p:nvSpPr>
          <p:cNvPr id="11" name="object 11"/>
          <p:cNvSpPr/>
          <p:nvPr/>
        </p:nvSpPr>
        <p:spPr>
          <a:xfrm>
            <a:off x="2939216" y="2681889"/>
            <a:ext cx="0" cy="40005"/>
          </a:xfrm>
          <a:custGeom>
            <a:avLst/>
            <a:gdLst/>
            <a:ahLst/>
            <a:cxnLst/>
            <a:rect l="l" t="t" r="r" b="b"/>
            <a:pathLst>
              <a:path h="40005">
                <a:moveTo>
                  <a:pt x="0" y="0"/>
                </a:moveTo>
                <a:lnTo>
                  <a:pt x="0" y="39703"/>
                </a:lnTo>
              </a:path>
            </a:pathLst>
          </a:custGeom>
          <a:ln w="4135">
            <a:solidFill>
              <a:srgbClr val="000000"/>
            </a:solidFill>
          </a:ln>
        </p:spPr>
        <p:txBody>
          <a:bodyPr wrap="square" lIns="0" tIns="0" rIns="0" bIns="0" rtlCol="0"/>
          <a:lstStyle/>
          <a:p>
            <a:endParaRPr/>
          </a:p>
        </p:txBody>
      </p:sp>
      <p:sp>
        <p:nvSpPr>
          <p:cNvPr id="12" name="object 12"/>
          <p:cNvSpPr/>
          <p:nvPr/>
        </p:nvSpPr>
        <p:spPr>
          <a:xfrm>
            <a:off x="3475982" y="2681889"/>
            <a:ext cx="0" cy="40005"/>
          </a:xfrm>
          <a:custGeom>
            <a:avLst/>
            <a:gdLst/>
            <a:ahLst/>
            <a:cxnLst/>
            <a:rect l="l" t="t" r="r" b="b"/>
            <a:pathLst>
              <a:path h="40005">
                <a:moveTo>
                  <a:pt x="0" y="0"/>
                </a:moveTo>
                <a:lnTo>
                  <a:pt x="0" y="39703"/>
                </a:lnTo>
              </a:path>
            </a:pathLst>
          </a:custGeom>
          <a:ln w="4135">
            <a:solidFill>
              <a:srgbClr val="000000"/>
            </a:solidFill>
          </a:ln>
        </p:spPr>
        <p:txBody>
          <a:bodyPr wrap="square" lIns="0" tIns="0" rIns="0" bIns="0" rtlCol="0"/>
          <a:lstStyle/>
          <a:p>
            <a:endParaRPr/>
          </a:p>
        </p:txBody>
      </p:sp>
      <p:sp>
        <p:nvSpPr>
          <p:cNvPr id="13" name="object 13"/>
          <p:cNvSpPr/>
          <p:nvPr/>
        </p:nvSpPr>
        <p:spPr>
          <a:xfrm>
            <a:off x="4012693" y="2681889"/>
            <a:ext cx="0" cy="40005"/>
          </a:xfrm>
          <a:custGeom>
            <a:avLst/>
            <a:gdLst/>
            <a:ahLst/>
            <a:cxnLst/>
            <a:rect l="l" t="t" r="r" b="b"/>
            <a:pathLst>
              <a:path h="40005">
                <a:moveTo>
                  <a:pt x="0" y="0"/>
                </a:moveTo>
                <a:lnTo>
                  <a:pt x="0" y="39703"/>
                </a:lnTo>
              </a:path>
            </a:pathLst>
          </a:custGeom>
          <a:ln w="4135">
            <a:solidFill>
              <a:srgbClr val="000000"/>
            </a:solidFill>
          </a:ln>
        </p:spPr>
        <p:txBody>
          <a:bodyPr wrap="square" lIns="0" tIns="0" rIns="0" bIns="0" rtlCol="0"/>
          <a:lstStyle/>
          <a:p>
            <a:endParaRPr/>
          </a:p>
        </p:txBody>
      </p:sp>
      <p:sp>
        <p:nvSpPr>
          <p:cNvPr id="14" name="object 14"/>
          <p:cNvSpPr txBox="1"/>
          <p:nvPr/>
        </p:nvSpPr>
        <p:spPr>
          <a:xfrm>
            <a:off x="742837" y="2745948"/>
            <a:ext cx="99060" cy="105410"/>
          </a:xfrm>
          <a:prstGeom prst="rect">
            <a:avLst/>
          </a:prstGeom>
        </p:spPr>
        <p:txBody>
          <a:bodyPr vert="horz" wrap="square" lIns="0" tIns="15240" rIns="0" bIns="0" rtlCol="0">
            <a:spAutoFit/>
          </a:bodyPr>
          <a:lstStyle/>
          <a:p>
            <a:pPr marL="12700">
              <a:lnSpc>
                <a:spcPct val="100000"/>
              </a:lnSpc>
              <a:spcBef>
                <a:spcPts val="120"/>
              </a:spcBef>
            </a:pPr>
            <a:r>
              <a:rPr sz="500" spc="10" dirty="0">
                <a:latin typeface="Arial"/>
                <a:cs typeface="Arial"/>
              </a:rPr>
              <a:t>35</a:t>
            </a:r>
            <a:endParaRPr sz="500">
              <a:latin typeface="Arial"/>
              <a:cs typeface="Arial"/>
            </a:endParaRPr>
          </a:p>
        </p:txBody>
      </p:sp>
      <p:sp>
        <p:nvSpPr>
          <p:cNvPr id="15" name="object 15"/>
          <p:cNvSpPr txBox="1"/>
          <p:nvPr/>
        </p:nvSpPr>
        <p:spPr>
          <a:xfrm>
            <a:off x="1279548" y="2745948"/>
            <a:ext cx="99060" cy="105410"/>
          </a:xfrm>
          <a:prstGeom prst="rect">
            <a:avLst/>
          </a:prstGeom>
        </p:spPr>
        <p:txBody>
          <a:bodyPr vert="horz" wrap="square" lIns="0" tIns="15240" rIns="0" bIns="0" rtlCol="0">
            <a:spAutoFit/>
          </a:bodyPr>
          <a:lstStyle/>
          <a:p>
            <a:pPr marL="12700">
              <a:lnSpc>
                <a:spcPct val="100000"/>
              </a:lnSpc>
              <a:spcBef>
                <a:spcPts val="120"/>
              </a:spcBef>
            </a:pPr>
            <a:r>
              <a:rPr sz="500" spc="10" dirty="0">
                <a:latin typeface="Arial"/>
                <a:cs typeface="Arial"/>
              </a:rPr>
              <a:t>40</a:t>
            </a:r>
            <a:endParaRPr sz="500">
              <a:latin typeface="Arial"/>
              <a:cs typeface="Arial"/>
            </a:endParaRPr>
          </a:p>
        </p:txBody>
      </p:sp>
      <p:sp>
        <p:nvSpPr>
          <p:cNvPr id="16" name="object 16"/>
          <p:cNvSpPr txBox="1"/>
          <p:nvPr/>
        </p:nvSpPr>
        <p:spPr>
          <a:xfrm>
            <a:off x="1816259" y="2745948"/>
            <a:ext cx="99060" cy="105410"/>
          </a:xfrm>
          <a:prstGeom prst="rect">
            <a:avLst/>
          </a:prstGeom>
        </p:spPr>
        <p:txBody>
          <a:bodyPr vert="horz" wrap="square" lIns="0" tIns="15240" rIns="0" bIns="0" rtlCol="0">
            <a:spAutoFit/>
          </a:bodyPr>
          <a:lstStyle/>
          <a:p>
            <a:pPr marL="12700">
              <a:lnSpc>
                <a:spcPct val="100000"/>
              </a:lnSpc>
              <a:spcBef>
                <a:spcPts val="120"/>
              </a:spcBef>
            </a:pPr>
            <a:r>
              <a:rPr sz="500" spc="10" dirty="0">
                <a:latin typeface="Arial"/>
                <a:cs typeface="Arial"/>
              </a:rPr>
              <a:t>45</a:t>
            </a:r>
            <a:endParaRPr sz="500">
              <a:latin typeface="Arial"/>
              <a:cs typeface="Arial"/>
            </a:endParaRPr>
          </a:p>
        </p:txBody>
      </p:sp>
      <p:sp>
        <p:nvSpPr>
          <p:cNvPr id="17" name="object 17"/>
          <p:cNvSpPr txBox="1"/>
          <p:nvPr/>
        </p:nvSpPr>
        <p:spPr>
          <a:xfrm>
            <a:off x="2353025" y="2745948"/>
            <a:ext cx="99060" cy="105410"/>
          </a:xfrm>
          <a:prstGeom prst="rect">
            <a:avLst/>
          </a:prstGeom>
        </p:spPr>
        <p:txBody>
          <a:bodyPr vert="horz" wrap="square" lIns="0" tIns="15240" rIns="0" bIns="0" rtlCol="0">
            <a:spAutoFit/>
          </a:bodyPr>
          <a:lstStyle/>
          <a:p>
            <a:pPr marL="12700">
              <a:lnSpc>
                <a:spcPct val="100000"/>
              </a:lnSpc>
              <a:spcBef>
                <a:spcPts val="120"/>
              </a:spcBef>
            </a:pPr>
            <a:r>
              <a:rPr sz="500" spc="10" dirty="0">
                <a:latin typeface="Arial"/>
                <a:cs typeface="Arial"/>
              </a:rPr>
              <a:t>50</a:t>
            </a:r>
            <a:endParaRPr sz="500">
              <a:latin typeface="Arial"/>
              <a:cs typeface="Arial"/>
            </a:endParaRPr>
          </a:p>
        </p:txBody>
      </p:sp>
      <p:sp>
        <p:nvSpPr>
          <p:cNvPr id="18" name="object 18"/>
          <p:cNvSpPr txBox="1"/>
          <p:nvPr/>
        </p:nvSpPr>
        <p:spPr>
          <a:xfrm>
            <a:off x="2889735" y="2745948"/>
            <a:ext cx="99060" cy="105410"/>
          </a:xfrm>
          <a:prstGeom prst="rect">
            <a:avLst/>
          </a:prstGeom>
        </p:spPr>
        <p:txBody>
          <a:bodyPr vert="horz" wrap="square" lIns="0" tIns="15240" rIns="0" bIns="0" rtlCol="0">
            <a:spAutoFit/>
          </a:bodyPr>
          <a:lstStyle/>
          <a:p>
            <a:pPr marL="12700">
              <a:lnSpc>
                <a:spcPct val="100000"/>
              </a:lnSpc>
              <a:spcBef>
                <a:spcPts val="120"/>
              </a:spcBef>
            </a:pPr>
            <a:r>
              <a:rPr sz="500" spc="10" dirty="0">
                <a:latin typeface="Arial"/>
                <a:cs typeface="Arial"/>
              </a:rPr>
              <a:t>55</a:t>
            </a:r>
            <a:endParaRPr sz="500">
              <a:latin typeface="Arial"/>
              <a:cs typeface="Arial"/>
            </a:endParaRPr>
          </a:p>
        </p:txBody>
      </p:sp>
      <p:sp>
        <p:nvSpPr>
          <p:cNvPr id="19" name="object 19"/>
          <p:cNvSpPr txBox="1"/>
          <p:nvPr/>
        </p:nvSpPr>
        <p:spPr>
          <a:xfrm>
            <a:off x="3426446" y="2745948"/>
            <a:ext cx="99060" cy="105410"/>
          </a:xfrm>
          <a:prstGeom prst="rect">
            <a:avLst/>
          </a:prstGeom>
        </p:spPr>
        <p:txBody>
          <a:bodyPr vert="horz" wrap="square" lIns="0" tIns="15240" rIns="0" bIns="0" rtlCol="0">
            <a:spAutoFit/>
          </a:bodyPr>
          <a:lstStyle/>
          <a:p>
            <a:pPr marL="12700">
              <a:lnSpc>
                <a:spcPct val="100000"/>
              </a:lnSpc>
              <a:spcBef>
                <a:spcPts val="120"/>
              </a:spcBef>
            </a:pPr>
            <a:r>
              <a:rPr sz="500" spc="10" dirty="0">
                <a:latin typeface="Arial"/>
                <a:cs typeface="Arial"/>
              </a:rPr>
              <a:t>60</a:t>
            </a:r>
            <a:endParaRPr sz="500">
              <a:latin typeface="Arial"/>
              <a:cs typeface="Arial"/>
            </a:endParaRPr>
          </a:p>
        </p:txBody>
      </p:sp>
      <p:sp>
        <p:nvSpPr>
          <p:cNvPr id="20" name="object 20"/>
          <p:cNvSpPr txBox="1"/>
          <p:nvPr/>
        </p:nvSpPr>
        <p:spPr>
          <a:xfrm>
            <a:off x="3963212" y="2745948"/>
            <a:ext cx="99060" cy="105410"/>
          </a:xfrm>
          <a:prstGeom prst="rect">
            <a:avLst/>
          </a:prstGeom>
        </p:spPr>
        <p:txBody>
          <a:bodyPr vert="horz" wrap="square" lIns="0" tIns="15240" rIns="0" bIns="0" rtlCol="0">
            <a:spAutoFit/>
          </a:bodyPr>
          <a:lstStyle/>
          <a:p>
            <a:pPr marL="12700">
              <a:lnSpc>
                <a:spcPct val="100000"/>
              </a:lnSpc>
              <a:spcBef>
                <a:spcPts val="120"/>
              </a:spcBef>
            </a:pPr>
            <a:r>
              <a:rPr sz="500" spc="10" dirty="0">
                <a:latin typeface="Arial"/>
                <a:cs typeface="Arial"/>
              </a:rPr>
              <a:t>65</a:t>
            </a:r>
            <a:endParaRPr sz="500">
              <a:latin typeface="Arial"/>
              <a:cs typeface="Arial"/>
            </a:endParaRPr>
          </a:p>
        </p:txBody>
      </p:sp>
      <p:sp>
        <p:nvSpPr>
          <p:cNvPr id="21" name="object 21"/>
          <p:cNvSpPr/>
          <p:nvPr/>
        </p:nvSpPr>
        <p:spPr>
          <a:xfrm>
            <a:off x="663503" y="991578"/>
            <a:ext cx="0" cy="1614805"/>
          </a:xfrm>
          <a:custGeom>
            <a:avLst/>
            <a:gdLst/>
            <a:ahLst/>
            <a:cxnLst/>
            <a:rect l="l" t="t" r="r" b="b"/>
            <a:pathLst>
              <a:path h="1614805">
                <a:moveTo>
                  <a:pt x="0" y="1614433"/>
                </a:moveTo>
                <a:lnTo>
                  <a:pt x="0" y="0"/>
                </a:lnTo>
              </a:path>
            </a:pathLst>
          </a:custGeom>
          <a:ln w="4135">
            <a:solidFill>
              <a:srgbClr val="000000"/>
            </a:solidFill>
          </a:ln>
        </p:spPr>
        <p:txBody>
          <a:bodyPr wrap="square" lIns="0" tIns="0" rIns="0" bIns="0" rtlCol="0"/>
          <a:lstStyle/>
          <a:p>
            <a:endParaRPr/>
          </a:p>
        </p:txBody>
      </p:sp>
      <p:sp>
        <p:nvSpPr>
          <p:cNvPr id="22" name="object 22"/>
          <p:cNvSpPr/>
          <p:nvPr/>
        </p:nvSpPr>
        <p:spPr>
          <a:xfrm>
            <a:off x="623800" y="2606011"/>
            <a:ext cx="40005" cy="0"/>
          </a:xfrm>
          <a:custGeom>
            <a:avLst/>
            <a:gdLst/>
            <a:ahLst/>
            <a:cxnLst/>
            <a:rect l="l" t="t" r="r" b="b"/>
            <a:pathLst>
              <a:path w="40004">
                <a:moveTo>
                  <a:pt x="39703" y="0"/>
                </a:moveTo>
                <a:lnTo>
                  <a:pt x="0" y="0"/>
                </a:lnTo>
              </a:path>
            </a:pathLst>
          </a:custGeom>
          <a:ln w="4135">
            <a:solidFill>
              <a:srgbClr val="000000"/>
            </a:solidFill>
          </a:ln>
        </p:spPr>
        <p:txBody>
          <a:bodyPr wrap="square" lIns="0" tIns="0" rIns="0" bIns="0" rtlCol="0"/>
          <a:lstStyle/>
          <a:p>
            <a:endParaRPr/>
          </a:p>
        </p:txBody>
      </p:sp>
      <p:sp>
        <p:nvSpPr>
          <p:cNvPr id="23" name="object 23"/>
          <p:cNvSpPr/>
          <p:nvPr/>
        </p:nvSpPr>
        <p:spPr>
          <a:xfrm>
            <a:off x="623800" y="2202417"/>
            <a:ext cx="40005" cy="0"/>
          </a:xfrm>
          <a:custGeom>
            <a:avLst/>
            <a:gdLst/>
            <a:ahLst/>
            <a:cxnLst/>
            <a:rect l="l" t="t" r="r" b="b"/>
            <a:pathLst>
              <a:path w="40004">
                <a:moveTo>
                  <a:pt x="39703" y="0"/>
                </a:moveTo>
                <a:lnTo>
                  <a:pt x="0" y="0"/>
                </a:lnTo>
              </a:path>
            </a:pathLst>
          </a:custGeom>
          <a:ln w="4135">
            <a:solidFill>
              <a:srgbClr val="000000"/>
            </a:solidFill>
          </a:ln>
        </p:spPr>
        <p:txBody>
          <a:bodyPr wrap="square" lIns="0" tIns="0" rIns="0" bIns="0" rtlCol="0"/>
          <a:lstStyle/>
          <a:p>
            <a:endParaRPr/>
          </a:p>
        </p:txBody>
      </p:sp>
      <p:sp>
        <p:nvSpPr>
          <p:cNvPr id="24" name="object 24"/>
          <p:cNvSpPr/>
          <p:nvPr/>
        </p:nvSpPr>
        <p:spPr>
          <a:xfrm>
            <a:off x="623800" y="1798822"/>
            <a:ext cx="40005" cy="0"/>
          </a:xfrm>
          <a:custGeom>
            <a:avLst/>
            <a:gdLst/>
            <a:ahLst/>
            <a:cxnLst/>
            <a:rect l="l" t="t" r="r" b="b"/>
            <a:pathLst>
              <a:path w="40004">
                <a:moveTo>
                  <a:pt x="39703" y="0"/>
                </a:moveTo>
                <a:lnTo>
                  <a:pt x="0" y="0"/>
                </a:lnTo>
              </a:path>
            </a:pathLst>
          </a:custGeom>
          <a:ln w="4135">
            <a:solidFill>
              <a:srgbClr val="000000"/>
            </a:solidFill>
          </a:ln>
        </p:spPr>
        <p:txBody>
          <a:bodyPr wrap="square" lIns="0" tIns="0" rIns="0" bIns="0" rtlCol="0"/>
          <a:lstStyle/>
          <a:p>
            <a:endParaRPr/>
          </a:p>
        </p:txBody>
      </p:sp>
      <p:sp>
        <p:nvSpPr>
          <p:cNvPr id="25" name="object 25"/>
          <p:cNvSpPr/>
          <p:nvPr/>
        </p:nvSpPr>
        <p:spPr>
          <a:xfrm>
            <a:off x="623800" y="1395228"/>
            <a:ext cx="40005" cy="0"/>
          </a:xfrm>
          <a:custGeom>
            <a:avLst/>
            <a:gdLst/>
            <a:ahLst/>
            <a:cxnLst/>
            <a:rect l="l" t="t" r="r" b="b"/>
            <a:pathLst>
              <a:path w="40004">
                <a:moveTo>
                  <a:pt x="39703" y="0"/>
                </a:moveTo>
                <a:lnTo>
                  <a:pt x="0" y="0"/>
                </a:lnTo>
              </a:path>
            </a:pathLst>
          </a:custGeom>
          <a:ln w="4135">
            <a:solidFill>
              <a:srgbClr val="000000"/>
            </a:solidFill>
          </a:ln>
        </p:spPr>
        <p:txBody>
          <a:bodyPr wrap="square" lIns="0" tIns="0" rIns="0" bIns="0" rtlCol="0"/>
          <a:lstStyle/>
          <a:p>
            <a:endParaRPr/>
          </a:p>
        </p:txBody>
      </p:sp>
      <p:sp>
        <p:nvSpPr>
          <p:cNvPr id="26" name="object 26"/>
          <p:cNvSpPr/>
          <p:nvPr/>
        </p:nvSpPr>
        <p:spPr>
          <a:xfrm>
            <a:off x="623800" y="991578"/>
            <a:ext cx="40005" cy="0"/>
          </a:xfrm>
          <a:custGeom>
            <a:avLst/>
            <a:gdLst/>
            <a:ahLst/>
            <a:cxnLst/>
            <a:rect l="l" t="t" r="r" b="b"/>
            <a:pathLst>
              <a:path w="40004">
                <a:moveTo>
                  <a:pt x="39703" y="0"/>
                </a:moveTo>
                <a:lnTo>
                  <a:pt x="0" y="0"/>
                </a:lnTo>
              </a:path>
            </a:pathLst>
          </a:custGeom>
          <a:ln w="4135">
            <a:solidFill>
              <a:srgbClr val="000000"/>
            </a:solidFill>
          </a:ln>
        </p:spPr>
        <p:txBody>
          <a:bodyPr wrap="square" lIns="0" tIns="0" rIns="0" bIns="0" rtlCol="0"/>
          <a:lstStyle/>
          <a:p>
            <a:endParaRPr/>
          </a:p>
        </p:txBody>
      </p:sp>
      <p:sp>
        <p:nvSpPr>
          <p:cNvPr id="27" name="object 27"/>
          <p:cNvSpPr txBox="1"/>
          <p:nvPr/>
        </p:nvSpPr>
        <p:spPr>
          <a:xfrm>
            <a:off x="495611" y="2574927"/>
            <a:ext cx="99695" cy="62230"/>
          </a:xfrm>
          <a:prstGeom prst="rect">
            <a:avLst/>
          </a:prstGeom>
        </p:spPr>
        <p:txBody>
          <a:bodyPr vert="vert270" wrap="square" lIns="0" tIns="8890" rIns="0" bIns="0" rtlCol="0">
            <a:spAutoFit/>
          </a:bodyPr>
          <a:lstStyle/>
          <a:p>
            <a:pPr marL="12700">
              <a:lnSpc>
                <a:spcPct val="100000"/>
              </a:lnSpc>
              <a:spcBef>
                <a:spcPts val="70"/>
              </a:spcBef>
            </a:pPr>
            <a:r>
              <a:rPr sz="500" dirty="0">
                <a:latin typeface="Arial"/>
                <a:cs typeface="Arial"/>
              </a:rPr>
              <a:t>0</a:t>
            </a:r>
            <a:endParaRPr sz="500">
              <a:latin typeface="Arial"/>
              <a:cs typeface="Arial"/>
            </a:endParaRPr>
          </a:p>
        </p:txBody>
      </p:sp>
      <p:sp>
        <p:nvSpPr>
          <p:cNvPr id="28" name="object 28"/>
          <p:cNvSpPr txBox="1"/>
          <p:nvPr/>
        </p:nvSpPr>
        <p:spPr>
          <a:xfrm>
            <a:off x="495611" y="2152894"/>
            <a:ext cx="99695" cy="99060"/>
          </a:xfrm>
          <a:prstGeom prst="rect">
            <a:avLst/>
          </a:prstGeom>
        </p:spPr>
        <p:txBody>
          <a:bodyPr vert="vert270" wrap="square" lIns="0" tIns="8890" rIns="0" bIns="0" rtlCol="0">
            <a:spAutoFit/>
          </a:bodyPr>
          <a:lstStyle/>
          <a:p>
            <a:pPr marL="12700">
              <a:lnSpc>
                <a:spcPct val="100000"/>
              </a:lnSpc>
              <a:spcBef>
                <a:spcPts val="70"/>
              </a:spcBef>
            </a:pPr>
            <a:r>
              <a:rPr sz="500" dirty="0">
                <a:latin typeface="Arial"/>
                <a:cs typeface="Arial"/>
              </a:rPr>
              <a:t>10</a:t>
            </a:r>
            <a:endParaRPr sz="500">
              <a:latin typeface="Arial"/>
              <a:cs typeface="Arial"/>
            </a:endParaRPr>
          </a:p>
        </p:txBody>
      </p:sp>
      <p:sp>
        <p:nvSpPr>
          <p:cNvPr id="29" name="object 29"/>
          <p:cNvSpPr txBox="1"/>
          <p:nvPr/>
        </p:nvSpPr>
        <p:spPr>
          <a:xfrm>
            <a:off x="495611" y="1749299"/>
            <a:ext cx="99695" cy="99060"/>
          </a:xfrm>
          <a:prstGeom prst="rect">
            <a:avLst/>
          </a:prstGeom>
        </p:spPr>
        <p:txBody>
          <a:bodyPr vert="vert270" wrap="square" lIns="0" tIns="8890" rIns="0" bIns="0" rtlCol="0">
            <a:spAutoFit/>
          </a:bodyPr>
          <a:lstStyle/>
          <a:p>
            <a:pPr marL="12700">
              <a:lnSpc>
                <a:spcPct val="100000"/>
              </a:lnSpc>
              <a:spcBef>
                <a:spcPts val="70"/>
              </a:spcBef>
            </a:pPr>
            <a:r>
              <a:rPr sz="500" dirty="0">
                <a:latin typeface="Arial"/>
                <a:cs typeface="Arial"/>
              </a:rPr>
              <a:t>20</a:t>
            </a:r>
            <a:endParaRPr sz="500">
              <a:latin typeface="Arial"/>
              <a:cs typeface="Arial"/>
            </a:endParaRPr>
          </a:p>
        </p:txBody>
      </p:sp>
      <p:sp>
        <p:nvSpPr>
          <p:cNvPr id="30" name="object 30"/>
          <p:cNvSpPr txBox="1"/>
          <p:nvPr/>
        </p:nvSpPr>
        <p:spPr>
          <a:xfrm>
            <a:off x="495611" y="1345705"/>
            <a:ext cx="99695" cy="99060"/>
          </a:xfrm>
          <a:prstGeom prst="rect">
            <a:avLst/>
          </a:prstGeom>
        </p:spPr>
        <p:txBody>
          <a:bodyPr vert="vert270" wrap="square" lIns="0" tIns="8890" rIns="0" bIns="0" rtlCol="0">
            <a:spAutoFit/>
          </a:bodyPr>
          <a:lstStyle/>
          <a:p>
            <a:pPr marL="12700">
              <a:lnSpc>
                <a:spcPct val="100000"/>
              </a:lnSpc>
              <a:spcBef>
                <a:spcPts val="70"/>
              </a:spcBef>
            </a:pPr>
            <a:r>
              <a:rPr sz="500" dirty="0">
                <a:latin typeface="Arial"/>
                <a:cs typeface="Arial"/>
              </a:rPr>
              <a:t>30</a:t>
            </a:r>
            <a:endParaRPr sz="500">
              <a:latin typeface="Arial"/>
              <a:cs typeface="Arial"/>
            </a:endParaRPr>
          </a:p>
        </p:txBody>
      </p:sp>
      <p:sp>
        <p:nvSpPr>
          <p:cNvPr id="31" name="object 31"/>
          <p:cNvSpPr txBox="1"/>
          <p:nvPr/>
        </p:nvSpPr>
        <p:spPr>
          <a:xfrm>
            <a:off x="495611" y="942110"/>
            <a:ext cx="99695" cy="99060"/>
          </a:xfrm>
          <a:prstGeom prst="rect">
            <a:avLst/>
          </a:prstGeom>
        </p:spPr>
        <p:txBody>
          <a:bodyPr vert="vert270" wrap="square" lIns="0" tIns="8890" rIns="0" bIns="0" rtlCol="0">
            <a:spAutoFit/>
          </a:bodyPr>
          <a:lstStyle/>
          <a:p>
            <a:pPr marL="12700">
              <a:lnSpc>
                <a:spcPct val="100000"/>
              </a:lnSpc>
              <a:spcBef>
                <a:spcPts val="70"/>
              </a:spcBef>
            </a:pPr>
            <a:r>
              <a:rPr sz="500" dirty="0">
                <a:latin typeface="Arial"/>
                <a:cs typeface="Arial"/>
              </a:rPr>
              <a:t>40</a:t>
            </a:r>
            <a:endParaRPr sz="500">
              <a:latin typeface="Arial"/>
              <a:cs typeface="Arial"/>
            </a:endParaRPr>
          </a:p>
        </p:txBody>
      </p:sp>
      <p:sp>
        <p:nvSpPr>
          <p:cNvPr id="32" name="object 32"/>
          <p:cNvSpPr/>
          <p:nvPr/>
        </p:nvSpPr>
        <p:spPr>
          <a:xfrm>
            <a:off x="792318" y="2525281"/>
            <a:ext cx="537210" cy="81280"/>
          </a:xfrm>
          <a:custGeom>
            <a:avLst/>
            <a:gdLst/>
            <a:ahLst/>
            <a:cxnLst/>
            <a:rect l="l" t="t" r="r" b="b"/>
            <a:pathLst>
              <a:path w="537210" h="81280">
                <a:moveTo>
                  <a:pt x="0" y="80729"/>
                </a:moveTo>
                <a:lnTo>
                  <a:pt x="536710" y="80729"/>
                </a:lnTo>
                <a:lnTo>
                  <a:pt x="536710" y="0"/>
                </a:lnTo>
                <a:lnTo>
                  <a:pt x="0" y="0"/>
                </a:lnTo>
                <a:lnTo>
                  <a:pt x="0" y="80729"/>
                </a:lnTo>
                <a:close/>
              </a:path>
            </a:pathLst>
          </a:custGeom>
          <a:ln w="4135">
            <a:solidFill>
              <a:srgbClr val="000000"/>
            </a:solidFill>
          </a:ln>
        </p:spPr>
        <p:txBody>
          <a:bodyPr wrap="square" lIns="0" tIns="0" rIns="0" bIns="0" rtlCol="0"/>
          <a:lstStyle/>
          <a:p>
            <a:endParaRPr/>
          </a:p>
        </p:txBody>
      </p:sp>
      <p:sp>
        <p:nvSpPr>
          <p:cNvPr id="33" name="object 33"/>
          <p:cNvSpPr/>
          <p:nvPr/>
        </p:nvSpPr>
        <p:spPr>
          <a:xfrm>
            <a:off x="1329029" y="709078"/>
            <a:ext cx="537210" cy="1897380"/>
          </a:xfrm>
          <a:custGeom>
            <a:avLst/>
            <a:gdLst/>
            <a:ahLst/>
            <a:cxnLst/>
            <a:rect l="l" t="t" r="r" b="b"/>
            <a:pathLst>
              <a:path w="537210" h="1897380">
                <a:moveTo>
                  <a:pt x="0" y="1896932"/>
                </a:moveTo>
                <a:lnTo>
                  <a:pt x="536710" y="1896932"/>
                </a:lnTo>
                <a:lnTo>
                  <a:pt x="536710" y="0"/>
                </a:lnTo>
                <a:lnTo>
                  <a:pt x="0" y="0"/>
                </a:lnTo>
                <a:lnTo>
                  <a:pt x="0" y="1896932"/>
                </a:lnTo>
                <a:close/>
              </a:path>
            </a:pathLst>
          </a:custGeom>
          <a:ln w="4135">
            <a:solidFill>
              <a:srgbClr val="000000"/>
            </a:solidFill>
          </a:ln>
        </p:spPr>
        <p:txBody>
          <a:bodyPr wrap="square" lIns="0" tIns="0" rIns="0" bIns="0" rtlCol="0"/>
          <a:lstStyle/>
          <a:p>
            <a:endParaRPr/>
          </a:p>
        </p:txBody>
      </p:sp>
      <p:sp>
        <p:nvSpPr>
          <p:cNvPr id="34" name="object 34"/>
          <p:cNvSpPr/>
          <p:nvPr/>
        </p:nvSpPr>
        <p:spPr>
          <a:xfrm>
            <a:off x="1865795" y="1031943"/>
            <a:ext cx="537210" cy="1574165"/>
          </a:xfrm>
          <a:custGeom>
            <a:avLst/>
            <a:gdLst/>
            <a:ahLst/>
            <a:cxnLst/>
            <a:rect l="l" t="t" r="r" b="b"/>
            <a:pathLst>
              <a:path w="537210" h="1574164">
                <a:moveTo>
                  <a:pt x="0" y="1574068"/>
                </a:moveTo>
                <a:lnTo>
                  <a:pt x="536710" y="1574068"/>
                </a:lnTo>
                <a:lnTo>
                  <a:pt x="536710" y="0"/>
                </a:lnTo>
                <a:lnTo>
                  <a:pt x="0" y="0"/>
                </a:lnTo>
                <a:lnTo>
                  <a:pt x="0" y="1574068"/>
                </a:lnTo>
                <a:close/>
              </a:path>
            </a:pathLst>
          </a:custGeom>
          <a:ln w="4135">
            <a:solidFill>
              <a:srgbClr val="000000"/>
            </a:solidFill>
          </a:ln>
        </p:spPr>
        <p:txBody>
          <a:bodyPr wrap="square" lIns="0" tIns="0" rIns="0" bIns="0" rtlCol="0"/>
          <a:lstStyle/>
          <a:p>
            <a:endParaRPr/>
          </a:p>
        </p:txBody>
      </p:sp>
      <p:sp>
        <p:nvSpPr>
          <p:cNvPr id="35" name="object 35"/>
          <p:cNvSpPr/>
          <p:nvPr/>
        </p:nvSpPr>
        <p:spPr>
          <a:xfrm>
            <a:off x="2402505" y="1637362"/>
            <a:ext cx="537210" cy="969010"/>
          </a:xfrm>
          <a:custGeom>
            <a:avLst/>
            <a:gdLst/>
            <a:ahLst/>
            <a:cxnLst/>
            <a:rect l="l" t="t" r="r" b="b"/>
            <a:pathLst>
              <a:path w="537210" h="969010">
                <a:moveTo>
                  <a:pt x="0" y="968648"/>
                </a:moveTo>
                <a:lnTo>
                  <a:pt x="536710" y="968648"/>
                </a:lnTo>
                <a:lnTo>
                  <a:pt x="536710" y="0"/>
                </a:lnTo>
                <a:lnTo>
                  <a:pt x="0" y="0"/>
                </a:lnTo>
                <a:lnTo>
                  <a:pt x="0" y="968648"/>
                </a:lnTo>
                <a:close/>
              </a:path>
            </a:pathLst>
          </a:custGeom>
          <a:ln w="4135">
            <a:solidFill>
              <a:srgbClr val="000000"/>
            </a:solidFill>
          </a:ln>
        </p:spPr>
        <p:txBody>
          <a:bodyPr wrap="square" lIns="0" tIns="0" rIns="0" bIns="0" rtlCol="0"/>
          <a:lstStyle/>
          <a:p>
            <a:endParaRPr/>
          </a:p>
        </p:txBody>
      </p:sp>
      <p:sp>
        <p:nvSpPr>
          <p:cNvPr id="36" name="object 36"/>
          <p:cNvSpPr/>
          <p:nvPr/>
        </p:nvSpPr>
        <p:spPr>
          <a:xfrm>
            <a:off x="2939216" y="2404186"/>
            <a:ext cx="537210" cy="201930"/>
          </a:xfrm>
          <a:custGeom>
            <a:avLst/>
            <a:gdLst/>
            <a:ahLst/>
            <a:cxnLst/>
            <a:rect l="l" t="t" r="r" b="b"/>
            <a:pathLst>
              <a:path w="537210" h="201930">
                <a:moveTo>
                  <a:pt x="0" y="201824"/>
                </a:moveTo>
                <a:lnTo>
                  <a:pt x="536710" y="201824"/>
                </a:lnTo>
                <a:lnTo>
                  <a:pt x="536710" y="0"/>
                </a:lnTo>
                <a:lnTo>
                  <a:pt x="0" y="0"/>
                </a:lnTo>
                <a:lnTo>
                  <a:pt x="0" y="201824"/>
                </a:lnTo>
                <a:close/>
              </a:path>
            </a:pathLst>
          </a:custGeom>
          <a:ln w="4135">
            <a:solidFill>
              <a:srgbClr val="000000"/>
            </a:solidFill>
          </a:ln>
        </p:spPr>
        <p:txBody>
          <a:bodyPr wrap="square" lIns="0" tIns="0" rIns="0" bIns="0" rtlCol="0"/>
          <a:lstStyle/>
          <a:p>
            <a:endParaRPr/>
          </a:p>
        </p:txBody>
      </p:sp>
      <p:sp>
        <p:nvSpPr>
          <p:cNvPr id="37" name="object 37"/>
          <p:cNvSpPr/>
          <p:nvPr/>
        </p:nvSpPr>
        <p:spPr>
          <a:xfrm>
            <a:off x="3475982" y="2565646"/>
            <a:ext cx="537210" cy="40640"/>
          </a:xfrm>
          <a:custGeom>
            <a:avLst/>
            <a:gdLst/>
            <a:ahLst/>
            <a:cxnLst/>
            <a:rect l="l" t="t" r="r" b="b"/>
            <a:pathLst>
              <a:path w="537210" h="40639">
                <a:moveTo>
                  <a:pt x="0" y="40364"/>
                </a:moveTo>
                <a:lnTo>
                  <a:pt x="536710" y="40364"/>
                </a:lnTo>
                <a:lnTo>
                  <a:pt x="536710" y="0"/>
                </a:lnTo>
                <a:lnTo>
                  <a:pt x="0" y="0"/>
                </a:lnTo>
                <a:lnTo>
                  <a:pt x="0" y="40364"/>
                </a:lnTo>
                <a:close/>
              </a:path>
            </a:pathLst>
          </a:custGeom>
          <a:ln w="4135">
            <a:solidFill>
              <a:srgbClr val="000000"/>
            </a:solidFill>
          </a:ln>
        </p:spPr>
        <p:txBody>
          <a:bodyPr wrap="square" lIns="0" tIns="0" rIns="0" bIns="0" rtlCol="0"/>
          <a:lstStyle/>
          <a:p>
            <a:endParaRPr/>
          </a:p>
        </p:txBody>
      </p:sp>
      <p:sp>
        <p:nvSpPr>
          <p:cNvPr id="38" name="object 38"/>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14</a:t>
            </a:r>
          </a:p>
        </p:txBody>
      </p:sp>
    </p:spTree>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7</a:t>
            </a:fld>
            <a:endParaRPr spc="-20" dirty="0"/>
          </a:p>
        </p:txBody>
      </p:sp>
      <p:sp>
        <p:nvSpPr>
          <p:cNvPr id="2" name="object 2"/>
          <p:cNvSpPr txBox="1">
            <a:spLocks noGrp="1"/>
          </p:cNvSpPr>
          <p:nvPr>
            <p:ph type="title"/>
          </p:nvPr>
        </p:nvSpPr>
        <p:spPr>
          <a:xfrm>
            <a:off x="95300" y="74546"/>
            <a:ext cx="2370455" cy="244475"/>
          </a:xfrm>
          <a:prstGeom prst="rect">
            <a:avLst/>
          </a:prstGeom>
        </p:spPr>
        <p:txBody>
          <a:bodyPr vert="horz" wrap="square" lIns="0" tIns="17145" rIns="0" bIns="0" rtlCol="0">
            <a:spAutoFit/>
          </a:bodyPr>
          <a:lstStyle/>
          <a:p>
            <a:pPr marL="12700">
              <a:lnSpc>
                <a:spcPct val="100000"/>
              </a:lnSpc>
              <a:spcBef>
                <a:spcPts val="135"/>
              </a:spcBef>
            </a:pPr>
            <a:r>
              <a:rPr spc="-5" dirty="0"/>
              <a:t>Другие </a:t>
            </a:r>
            <a:r>
              <a:rPr spc="5" dirty="0"/>
              <a:t>статистические</a:t>
            </a:r>
            <a:r>
              <a:rPr spc="-35" dirty="0"/>
              <a:t> </a:t>
            </a:r>
            <a:r>
              <a:rPr spc="-15" dirty="0"/>
              <a:t>пакеты</a:t>
            </a:r>
          </a:p>
        </p:txBody>
      </p:sp>
      <p:sp>
        <p:nvSpPr>
          <p:cNvPr id="3" name="object 3"/>
          <p:cNvSpPr txBox="1"/>
          <p:nvPr/>
        </p:nvSpPr>
        <p:spPr>
          <a:xfrm>
            <a:off x="347294" y="1036852"/>
            <a:ext cx="3910329" cy="1203960"/>
          </a:xfrm>
          <a:prstGeom prst="rect">
            <a:avLst/>
          </a:prstGeom>
        </p:spPr>
        <p:txBody>
          <a:bodyPr vert="horz" wrap="square" lIns="0" tIns="11430" rIns="0" bIns="0" rtlCol="0">
            <a:spAutoFit/>
          </a:bodyPr>
          <a:lstStyle/>
          <a:p>
            <a:pPr marL="141605">
              <a:lnSpc>
                <a:spcPct val="100000"/>
              </a:lnSpc>
              <a:spcBef>
                <a:spcPts val="90"/>
              </a:spcBef>
            </a:pPr>
            <a:r>
              <a:rPr sz="1200" spc="-135" baseline="6944" dirty="0">
                <a:solidFill>
                  <a:srgbClr val="3333B2"/>
                </a:solidFill>
                <a:latin typeface="Lucida Sans Unicode"/>
                <a:cs typeface="Lucida Sans Unicode"/>
              </a:rPr>
              <a:t>►</a:t>
            </a:r>
            <a:r>
              <a:rPr sz="1200" spc="-60" baseline="6944" dirty="0">
                <a:solidFill>
                  <a:srgbClr val="3333B2"/>
                </a:solidFill>
                <a:latin typeface="Lucida Sans Unicode"/>
                <a:cs typeface="Lucida Sans Unicode"/>
              </a:rPr>
              <a:t> </a:t>
            </a:r>
            <a:r>
              <a:rPr sz="1100" spc="90" dirty="0">
                <a:latin typeface="Calibri"/>
                <a:cs typeface="Calibri"/>
              </a:rPr>
              <a:t>SAS</a:t>
            </a:r>
            <a:endParaRPr sz="1100">
              <a:latin typeface="Calibri"/>
              <a:cs typeface="Calibri"/>
            </a:endParaRPr>
          </a:p>
          <a:p>
            <a:pPr marL="141605">
              <a:lnSpc>
                <a:spcPct val="100000"/>
              </a:lnSpc>
              <a:spcBef>
                <a:spcPts val="35"/>
              </a:spcBef>
            </a:pPr>
            <a:r>
              <a:rPr sz="1200" spc="-135" baseline="6944" dirty="0">
                <a:solidFill>
                  <a:srgbClr val="3333B2"/>
                </a:solidFill>
                <a:latin typeface="Lucida Sans Unicode"/>
                <a:cs typeface="Lucida Sans Unicode"/>
              </a:rPr>
              <a:t>►</a:t>
            </a:r>
            <a:r>
              <a:rPr sz="1200" spc="-60" baseline="6944" dirty="0">
                <a:solidFill>
                  <a:srgbClr val="3333B2"/>
                </a:solidFill>
                <a:latin typeface="Lucida Sans Unicode"/>
                <a:cs typeface="Lucida Sans Unicode"/>
              </a:rPr>
              <a:t> </a:t>
            </a:r>
            <a:r>
              <a:rPr sz="1100" spc="100" dirty="0">
                <a:latin typeface="Calibri"/>
                <a:cs typeface="Calibri"/>
              </a:rPr>
              <a:t>SPSS</a:t>
            </a:r>
            <a:endParaRPr sz="1100">
              <a:latin typeface="Calibri"/>
              <a:cs typeface="Calibri"/>
            </a:endParaRPr>
          </a:p>
          <a:p>
            <a:pPr marL="141605">
              <a:lnSpc>
                <a:spcPct val="100000"/>
              </a:lnSpc>
              <a:spcBef>
                <a:spcPts val="35"/>
              </a:spcBef>
            </a:pPr>
            <a:r>
              <a:rPr sz="1200" spc="-135" baseline="6944" dirty="0">
                <a:solidFill>
                  <a:srgbClr val="3333B2"/>
                </a:solidFill>
                <a:latin typeface="Lucida Sans Unicode"/>
                <a:cs typeface="Lucida Sans Unicode"/>
              </a:rPr>
              <a:t>►</a:t>
            </a:r>
            <a:r>
              <a:rPr sz="1200" spc="-60" baseline="6944" dirty="0">
                <a:solidFill>
                  <a:srgbClr val="3333B2"/>
                </a:solidFill>
                <a:latin typeface="Lucida Sans Unicode"/>
                <a:cs typeface="Lucida Sans Unicode"/>
              </a:rPr>
              <a:t> </a:t>
            </a:r>
            <a:r>
              <a:rPr sz="1100" spc="15" dirty="0">
                <a:latin typeface="Calibri"/>
                <a:cs typeface="Calibri"/>
              </a:rPr>
              <a:t>Statistica</a:t>
            </a:r>
            <a:endParaRPr sz="1100">
              <a:latin typeface="Calibri"/>
              <a:cs typeface="Calibri"/>
            </a:endParaRPr>
          </a:p>
          <a:p>
            <a:pPr marL="141605">
              <a:lnSpc>
                <a:spcPct val="100000"/>
              </a:lnSpc>
              <a:spcBef>
                <a:spcPts val="35"/>
              </a:spcBef>
            </a:pPr>
            <a:r>
              <a:rPr sz="1200" spc="-135" baseline="6944" dirty="0">
                <a:solidFill>
                  <a:srgbClr val="3333B2"/>
                </a:solidFill>
                <a:latin typeface="Lucida Sans Unicode"/>
                <a:cs typeface="Lucida Sans Unicode"/>
              </a:rPr>
              <a:t>►</a:t>
            </a:r>
            <a:r>
              <a:rPr sz="1200" spc="-60" baseline="6944" dirty="0">
                <a:solidFill>
                  <a:srgbClr val="3333B2"/>
                </a:solidFill>
                <a:latin typeface="Lucida Sans Unicode"/>
                <a:cs typeface="Lucida Sans Unicode"/>
              </a:rPr>
              <a:t> </a:t>
            </a:r>
            <a:r>
              <a:rPr sz="1100" spc="-10" dirty="0">
                <a:latin typeface="Calibri"/>
                <a:cs typeface="Calibri"/>
              </a:rPr>
              <a:t>Minitab</a:t>
            </a:r>
            <a:endParaRPr sz="1100">
              <a:latin typeface="Calibri"/>
              <a:cs typeface="Calibri"/>
            </a:endParaRPr>
          </a:p>
          <a:p>
            <a:pPr marL="141605">
              <a:lnSpc>
                <a:spcPct val="100000"/>
              </a:lnSpc>
              <a:spcBef>
                <a:spcPts val="35"/>
              </a:spcBef>
            </a:pPr>
            <a:r>
              <a:rPr sz="1200" spc="-135" baseline="6944" dirty="0">
                <a:solidFill>
                  <a:srgbClr val="3333B2"/>
                </a:solidFill>
                <a:latin typeface="Lucida Sans Unicode"/>
                <a:cs typeface="Lucida Sans Unicode"/>
              </a:rPr>
              <a:t>►</a:t>
            </a:r>
            <a:r>
              <a:rPr sz="1200" spc="-67" baseline="6944" dirty="0">
                <a:solidFill>
                  <a:srgbClr val="3333B2"/>
                </a:solidFill>
                <a:latin typeface="Lucida Sans Unicode"/>
                <a:cs typeface="Lucida Sans Unicode"/>
              </a:rPr>
              <a:t> </a:t>
            </a:r>
            <a:r>
              <a:rPr sz="1100" spc="25" dirty="0">
                <a:latin typeface="Calibri"/>
                <a:cs typeface="Calibri"/>
              </a:rPr>
              <a:t>Stata</a:t>
            </a:r>
            <a:endParaRPr sz="1100">
              <a:latin typeface="Calibri"/>
              <a:cs typeface="Calibri"/>
            </a:endParaRPr>
          </a:p>
          <a:p>
            <a:pPr>
              <a:lnSpc>
                <a:spcPct val="100000"/>
              </a:lnSpc>
              <a:spcBef>
                <a:spcPts val="20"/>
              </a:spcBef>
            </a:pPr>
            <a:endParaRPr sz="1050">
              <a:latin typeface="Times New Roman"/>
              <a:cs typeface="Times New Roman"/>
            </a:endParaRPr>
          </a:p>
          <a:p>
            <a:pPr marL="12700">
              <a:lnSpc>
                <a:spcPct val="100000"/>
              </a:lnSpc>
            </a:pPr>
            <a:r>
              <a:rPr sz="1100" spc="5" dirty="0">
                <a:latin typeface="Calibri"/>
                <a:cs typeface="Calibri"/>
              </a:rPr>
              <a:t>Конкурент </a:t>
            </a:r>
            <a:r>
              <a:rPr sz="1100" spc="15" dirty="0">
                <a:latin typeface="Calibri"/>
                <a:cs typeface="Calibri"/>
              </a:rPr>
              <a:t>с </a:t>
            </a:r>
            <a:r>
              <a:rPr sz="1100" spc="-40" dirty="0">
                <a:latin typeface="Calibri"/>
                <a:cs typeface="Calibri"/>
              </a:rPr>
              <a:t>реди </a:t>
            </a:r>
            <a:r>
              <a:rPr sz="1100" spc="-25" dirty="0">
                <a:latin typeface="Calibri"/>
                <a:cs typeface="Calibri"/>
              </a:rPr>
              <a:t>свободного </a:t>
            </a:r>
            <a:r>
              <a:rPr sz="1100" spc="45" dirty="0">
                <a:latin typeface="Calibri"/>
                <a:cs typeface="Calibri"/>
              </a:rPr>
              <a:t>ПО: </a:t>
            </a:r>
            <a:r>
              <a:rPr sz="1100" spc="10" dirty="0">
                <a:latin typeface="Calibri"/>
                <a:cs typeface="Calibri"/>
              </a:rPr>
              <a:t>Python </a:t>
            </a:r>
            <a:r>
              <a:rPr sz="1100" spc="45" dirty="0">
                <a:latin typeface="Calibri"/>
                <a:cs typeface="Calibri"/>
              </a:rPr>
              <a:t>(+Pandas,</a:t>
            </a:r>
            <a:r>
              <a:rPr sz="1100" spc="50" dirty="0">
                <a:latin typeface="Calibri"/>
                <a:cs typeface="Calibri"/>
              </a:rPr>
              <a:t> </a:t>
            </a:r>
            <a:r>
              <a:rPr sz="1100" spc="-5" dirty="0">
                <a:latin typeface="Calibri"/>
                <a:cs typeface="Calibri"/>
              </a:rPr>
              <a:t>scikit-learn)</a:t>
            </a:r>
            <a:endParaRPr sz="1100">
              <a:latin typeface="Calibri"/>
              <a:cs typeface="Calibri"/>
            </a:endParaRPr>
          </a:p>
        </p:txBody>
      </p:sp>
    </p:spTree>
  </p:cSld>
  <p:clrMapOvr>
    <a:masterClrMapping/>
  </p:clrMapOvr>
  <p:transition>
    <p:cut/>
  </p:transition>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315210" cy="244475"/>
          </a:xfrm>
          <a:prstGeom prst="rect">
            <a:avLst/>
          </a:prstGeom>
        </p:spPr>
        <p:txBody>
          <a:bodyPr vert="horz" wrap="square" lIns="0" tIns="17145" rIns="0" bIns="0" rtlCol="0">
            <a:spAutoFit/>
          </a:bodyPr>
          <a:lstStyle/>
          <a:p>
            <a:pPr marL="12700">
              <a:lnSpc>
                <a:spcPct val="100000"/>
              </a:lnSpc>
              <a:spcBef>
                <a:spcPts val="135"/>
              </a:spcBef>
            </a:pPr>
            <a:r>
              <a:rPr spc="5" dirty="0"/>
              <a:t>Гистограмма </a:t>
            </a:r>
            <a:r>
              <a:rPr spc="-30" dirty="0"/>
              <a:t>может</a:t>
            </a:r>
            <a:r>
              <a:rPr spc="-55" dirty="0"/>
              <a:t> </a:t>
            </a:r>
            <a:r>
              <a:rPr spc="-20" dirty="0"/>
              <a:t>обмануть</a:t>
            </a:r>
          </a:p>
        </p:txBody>
      </p:sp>
      <p:sp>
        <p:nvSpPr>
          <p:cNvPr id="3" name="object 3"/>
          <p:cNvSpPr txBox="1"/>
          <p:nvPr/>
        </p:nvSpPr>
        <p:spPr>
          <a:xfrm>
            <a:off x="322046" y="444601"/>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40" dirty="0">
                <a:solidFill>
                  <a:srgbClr val="214987"/>
                </a:solidFill>
                <a:latin typeface="Times New Roman"/>
                <a:cs typeface="Times New Roman"/>
              </a:rPr>
              <a:t>hist</a:t>
            </a:r>
            <a:r>
              <a:rPr sz="1100" spc="140" dirty="0">
                <a:latin typeface="Times New Roman"/>
                <a:cs typeface="Times New Roman"/>
              </a:rPr>
              <a:t>(bb</a:t>
            </a:r>
            <a:r>
              <a:rPr sz="1100" spc="140" dirty="0">
                <a:solidFill>
                  <a:srgbClr val="0000CE"/>
                </a:solidFill>
                <a:latin typeface="Times New Roman"/>
                <a:cs typeface="Times New Roman"/>
              </a:rPr>
              <a:t>.01</a:t>
            </a:r>
            <a:r>
              <a:rPr sz="1100" spc="140" dirty="0">
                <a:latin typeface="Times New Roman"/>
                <a:cs typeface="Times New Roman"/>
              </a:rPr>
              <a:t>[,</a:t>
            </a:r>
            <a:r>
              <a:rPr sz="1100" spc="140" dirty="0">
                <a:solidFill>
                  <a:srgbClr val="0000CE"/>
                </a:solidFill>
                <a:latin typeface="Times New Roman"/>
                <a:cs typeface="Times New Roman"/>
              </a:rPr>
              <a:t>1</a:t>
            </a:r>
            <a:r>
              <a:rPr sz="1100" spc="140" dirty="0">
                <a:latin typeface="Times New Roman"/>
                <a:cs typeface="Times New Roman"/>
              </a:rPr>
              <a:t>], </a:t>
            </a:r>
            <a:r>
              <a:rPr sz="1100" spc="80" dirty="0">
                <a:solidFill>
                  <a:srgbClr val="214987"/>
                </a:solidFill>
                <a:latin typeface="Times New Roman"/>
                <a:cs typeface="Times New Roman"/>
              </a:rPr>
              <a:t>breaks </a:t>
            </a:r>
            <a:r>
              <a:rPr sz="1100" spc="-60" dirty="0">
                <a:solidFill>
                  <a:srgbClr val="214987"/>
                </a:solidFill>
                <a:latin typeface="Times New Roman"/>
                <a:cs typeface="Times New Roman"/>
              </a:rPr>
              <a:t>= </a:t>
            </a:r>
            <a:r>
              <a:rPr sz="1100" spc="70" dirty="0">
                <a:solidFill>
                  <a:srgbClr val="0000CE"/>
                </a:solidFill>
                <a:latin typeface="Times New Roman"/>
                <a:cs typeface="Times New Roman"/>
              </a:rPr>
              <a:t>20</a:t>
            </a:r>
            <a:r>
              <a:rPr sz="1100" spc="70" dirty="0">
                <a:latin typeface="Times New Roman"/>
                <a:cs typeface="Times New Roman"/>
              </a:rPr>
              <a:t>) </a:t>
            </a:r>
            <a:r>
              <a:rPr sz="1100" i="1" spc="-50" dirty="0">
                <a:solidFill>
                  <a:srgbClr val="8E5902"/>
                </a:solidFill>
                <a:latin typeface="Arial"/>
                <a:cs typeface="Arial"/>
              </a:rPr>
              <a:t># </a:t>
            </a:r>
            <a:r>
              <a:rPr sz="1100" i="1" spc="-25" dirty="0">
                <a:solidFill>
                  <a:srgbClr val="8E5902"/>
                </a:solidFill>
                <a:latin typeface="Arial"/>
                <a:cs typeface="Arial"/>
              </a:rPr>
              <a:t>взяли </a:t>
            </a:r>
            <a:r>
              <a:rPr sz="1100" i="1" spc="-100" dirty="0">
                <a:solidFill>
                  <a:srgbClr val="8E5902"/>
                </a:solidFill>
                <a:latin typeface="Arial"/>
                <a:cs typeface="Arial"/>
              </a:rPr>
              <a:t>больше</a:t>
            </a:r>
            <a:r>
              <a:rPr sz="1100" i="1" spc="100" dirty="0">
                <a:solidFill>
                  <a:srgbClr val="8E5902"/>
                </a:solidFill>
                <a:latin typeface="Arial"/>
                <a:cs typeface="Arial"/>
              </a:rPr>
              <a:t> </a:t>
            </a:r>
            <a:r>
              <a:rPr sz="1100" i="1" spc="-80" dirty="0">
                <a:solidFill>
                  <a:srgbClr val="8E5902"/>
                </a:solidFill>
                <a:latin typeface="Arial"/>
                <a:cs typeface="Arial"/>
              </a:rPr>
              <a:t>интервалов</a:t>
            </a:r>
            <a:endParaRPr sz="1100">
              <a:latin typeface="Arial"/>
              <a:cs typeface="Arial"/>
            </a:endParaRPr>
          </a:p>
        </p:txBody>
      </p:sp>
      <p:sp>
        <p:nvSpPr>
          <p:cNvPr id="4" name="object 4"/>
          <p:cNvSpPr txBox="1"/>
          <p:nvPr/>
        </p:nvSpPr>
        <p:spPr>
          <a:xfrm>
            <a:off x="2074697" y="816990"/>
            <a:ext cx="915035" cy="124460"/>
          </a:xfrm>
          <a:prstGeom prst="rect">
            <a:avLst/>
          </a:prstGeom>
        </p:spPr>
        <p:txBody>
          <a:bodyPr vert="horz" wrap="square" lIns="0" tIns="12065" rIns="0" bIns="0" rtlCol="0">
            <a:spAutoFit/>
          </a:bodyPr>
          <a:lstStyle/>
          <a:p>
            <a:pPr marL="12700">
              <a:lnSpc>
                <a:spcPct val="100000"/>
              </a:lnSpc>
              <a:spcBef>
                <a:spcPts val="95"/>
              </a:spcBef>
            </a:pPr>
            <a:r>
              <a:rPr sz="650" b="1" spc="-5" dirty="0">
                <a:latin typeface="Arial"/>
                <a:cs typeface="Arial"/>
              </a:rPr>
              <a:t>Histogram of bb.01[,</a:t>
            </a:r>
            <a:r>
              <a:rPr sz="650" b="1" spc="-35" dirty="0">
                <a:latin typeface="Arial"/>
                <a:cs typeface="Arial"/>
              </a:rPr>
              <a:t> </a:t>
            </a:r>
            <a:r>
              <a:rPr sz="650" b="1" spc="-5" dirty="0">
                <a:latin typeface="Arial"/>
                <a:cs typeface="Arial"/>
              </a:rPr>
              <a:t>1]</a:t>
            </a:r>
            <a:endParaRPr sz="650">
              <a:latin typeface="Arial"/>
              <a:cs typeface="Arial"/>
            </a:endParaRPr>
          </a:p>
        </p:txBody>
      </p:sp>
      <p:sp>
        <p:nvSpPr>
          <p:cNvPr id="5" name="object 5"/>
          <p:cNvSpPr txBox="1"/>
          <p:nvPr/>
        </p:nvSpPr>
        <p:spPr>
          <a:xfrm>
            <a:off x="2374483" y="2627492"/>
            <a:ext cx="315595" cy="109855"/>
          </a:xfrm>
          <a:prstGeom prst="rect">
            <a:avLst/>
          </a:prstGeom>
        </p:spPr>
        <p:txBody>
          <a:bodyPr vert="horz" wrap="square" lIns="0" tIns="13335" rIns="0" bIns="0" rtlCol="0">
            <a:spAutoFit/>
          </a:bodyPr>
          <a:lstStyle/>
          <a:p>
            <a:pPr marL="12700">
              <a:lnSpc>
                <a:spcPct val="100000"/>
              </a:lnSpc>
              <a:spcBef>
                <a:spcPts val="105"/>
              </a:spcBef>
            </a:pPr>
            <a:r>
              <a:rPr sz="550" spc="-5" dirty="0">
                <a:latin typeface="Arial"/>
                <a:cs typeface="Arial"/>
              </a:rPr>
              <a:t>bb.01[,</a:t>
            </a:r>
            <a:r>
              <a:rPr sz="550" spc="-50" dirty="0">
                <a:latin typeface="Arial"/>
                <a:cs typeface="Arial"/>
              </a:rPr>
              <a:t> </a:t>
            </a:r>
            <a:r>
              <a:rPr sz="550" dirty="0">
                <a:latin typeface="Arial"/>
                <a:cs typeface="Arial"/>
              </a:rPr>
              <a:t>1]</a:t>
            </a:r>
            <a:endParaRPr sz="550">
              <a:latin typeface="Arial"/>
              <a:cs typeface="Arial"/>
            </a:endParaRPr>
          </a:p>
        </p:txBody>
      </p:sp>
      <p:sp>
        <p:nvSpPr>
          <p:cNvPr id="6" name="object 6"/>
          <p:cNvSpPr txBox="1"/>
          <p:nvPr/>
        </p:nvSpPr>
        <p:spPr>
          <a:xfrm>
            <a:off x="336132" y="1543552"/>
            <a:ext cx="104139" cy="358140"/>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Frequency</a:t>
            </a:r>
            <a:endParaRPr sz="550">
              <a:latin typeface="Arial"/>
              <a:cs typeface="Arial"/>
            </a:endParaRPr>
          </a:p>
        </p:txBody>
      </p:sp>
      <p:sp>
        <p:nvSpPr>
          <p:cNvPr id="7" name="object 7"/>
          <p:cNvSpPr/>
          <p:nvPr/>
        </p:nvSpPr>
        <p:spPr>
          <a:xfrm>
            <a:off x="968655" y="2389666"/>
            <a:ext cx="2978150" cy="0"/>
          </a:xfrm>
          <a:custGeom>
            <a:avLst/>
            <a:gdLst/>
            <a:ahLst/>
            <a:cxnLst/>
            <a:rect l="l" t="t" r="r" b="b"/>
            <a:pathLst>
              <a:path w="2978150">
                <a:moveTo>
                  <a:pt x="0" y="0"/>
                </a:moveTo>
                <a:lnTo>
                  <a:pt x="2978093" y="0"/>
                </a:lnTo>
              </a:path>
            </a:pathLst>
          </a:custGeom>
          <a:ln w="4398">
            <a:solidFill>
              <a:srgbClr val="000000"/>
            </a:solidFill>
          </a:ln>
        </p:spPr>
        <p:txBody>
          <a:bodyPr wrap="square" lIns="0" tIns="0" rIns="0" bIns="0" rtlCol="0"/>
          <a:lstStyle/>
          <a:p>
            <a:endParaRPr/>
          </a:p>
        </p:txBody>
      </p:sp>
      <p:sp>
        <p:nvSpPr>
          <p:cNvPr id="8" name="object 8"/>
          <p:cNvSpPr/>
          <p:nvPr/>
        </p:nvSpPr>
        <p:spPr>
          <a:xfrm>
            <a:off x="968655" y="2389666"/>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9" name="object 9"/>
          <p:cNvSpPr/>
          <p:nvPr/>
        </p:nvSpPr>
        <p:spPr>
          <a:xfrm>
            <a:off x="1713193" y="2389666"/>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0" name="object 10"/>
          <p:cNvSpPr/>
          <p:nvPr/>
        </p:nvSpPr>
        <p:spPr>
          <a:xfrm>
            <a:off x="2457673" y="2389666"/>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1" name="object 11"/>
          <p:cNvSpPr/>
          <p:nvPr/>
        </p:nvSpPr>
        <p:spPr>
          <a:xfrm>
            <a:off x="3202211" y="2389666"/>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2" name="object 12"/>
          <p:cNvSpPr/>
          <p:nvPr/>
        </p:nvSpPr>
        <p:spPr>
          <a:xfrm>
            <a:off x="3946749" y="2389666"/>
            <a:ext cx="0" cy="42545"/>
          </a:xfrm>
          <a:custGeom>
            <a:avLst/>
            <a:gdLst/>
            <a:ahLst/>
            <a:cxnLst/>
            <a:rect l="l" t="t" r="r" b="b"/>
            <a:pathLst>
              <a:path h="42544">
                <a:moveTo>
                  <a:pt x="0" y="0"/>
                </a:moveTo>
                <a:lnTo>
                  <a:pt x="0" y="42223"/>
                </a:lnTo>
              </a:path>
            </a:pathLst>
          </a:custGeom>
          <a:ln w="4398">
            <a:solidFill>
              <a:srgbClr val="000000"/>
            </a:solidFill>
          </a:ln>
        </p:spPr>
        <p:txBody>
          <a:bodyPr wrap="square" lIns="0" tIns="0" rIns="0" bIns="0" rtlCol="0"/>
          <a:lstStyle/>
          <a:p>
            <a:endParaRPr/>
          </a:p>
        </p:txBody>
      </p:sp>
      <p:sp>
        <p:nvSpPr>
          <p:cNvPr id="13" name="object 13"/>
          <p:cNvSpPr txBox="1"/>
          <p:nvPr/>
        </p:nvSpPr>
        <p:spPr>
          <a:xfrm>
            <a:off x="916840" y="2458598"/>
            <a:ext cx="10413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40</a:t>
            </a:r>
            <a:endParaRPr sz="550">
              <a:latin typeface="Arial"/>
              <a:cs typeface="Arial"/>
            </a:endParaRPr>
          </a:p>
        </p:txBody>
      </p:sp>
      <p:sp>
        <p:nvSpPr>
          <p:cNvPr id="14" name="object 14"/>
          <p:cNvSpPr txBox="1"/>
          <p:nvPr/>
        </p:nvSpPr>
        <p:spPr>
          <a:xfrm>
            <a:off x="1661378" y="2458598"/>
            <a:ext cx="10413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45</a:t>
            </a:r>
            <a:endParaRPr sz="550">
              <a:latin typeface="Arial"/>
              <a:cs typeface="Arial"/>
            </a:endParaRPr>
          </a:p>
        </p:txBody>
      </p:sp>
      <p:sp>
        <p:nvSpPr>
          <p:cNvPr id="15" name="object 15"/>
          <p:cNvSpPr txBox="1"/>
          <p:nvPr/>
        </p:nvSpPr>
        <p:spPr>
          <a:xfrm>
            <a:off x="2405857" y="2458598"/>
            <a:ext cx="10413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50</a:t>
            </a:r>
            <a:endParaRPr sz="550">
              <a:latin typeface="Arial"/>
              <a:cs typeface="Arial"/>
            </a:endParaRPr>
          </a:p>
        </p:txBody>
      </p:sp>
      <p:sp>
        <p:nvSpPr>
          <p:cNvPr id="16" name="object 16"/>
          <p:cNvSpPr txBox="1"/>
          <p:nvPr/>
        </p:nvSpPr>
        <p:spPr>
          <a:xfrm>
            <a:off x="3150395" y="2458598"/>
            <a:ext cx="10413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55</a:t>
            </a:r>
            <a:endParaRPr sz="550">
              <a:latin typeface="Arial"/>
              <a:cs typeface="Arial"/>
            </a:endParaRPr>
          </a:p>
        </p:txBody>
      </p:sp>
      <p:sp>
        <p:nvSpPr>
          <p:cNvPr id="17" name="object 17"/>
          <p:cNvSpPr txBox="1"/>
          <p:nvPr/>
        </p:nvSpPr>
        <p:spPr>
          <a:xfrm>
            <a:off x="3894933" y="2458598"/>
            <a:ext cx="104139" cy="109855"/>
          </a:xfrm>
          <a:prstGeom prst="rect">
            <a:avLst/>
          </a:prstGeom>
        </p:spPr>
        <p:txBody>
          <a:bodyPr vert="horz" wrap="square" lIns="0" tIns="13335" rIns="0" bIns="0" rtlCol="0">
            <a:spAutoFit/>
          </a:bodyPr>
          <a:lstStyle/>
          <a:p>
            <a:pPr marL="12700">
              <a:lnSpc>
                <a:spcPct val="100000"/>
              </a:lnSpc>
              <a:spcBef>
                <a:spcPts val="105"/>
              </a:spcBef>
            </a:pPr>
            <a:r>
              <a:rPr sz="550" dirty="0">
                <a:latin typeface="Arial"/>
                <a:cs typeface="Arial"/>
              </a:rPr>
              <a:t>60</a:t>
            </a:r>
            <a:endParaRPr sz="550">
              <a:latin typeface="Arial"/>
              <a:cs typeface="Arial"/>
            </a:endParaRPr>
          </a:p>
        </p:txBody>
      </p:sp>
      <p:sp>
        <p:nvSpPr>
          <p:cNvPr id="18" name="object 18"/>
          <p:cNvSpPr/>
          <p:nvPr/>
        </p:nvSpPr>
        <p:spPr>
          <a:xfrm>
            <a:off x="682768" y="1364930"/>
            <a:ext cx="0" cy="975360"/>
          </a:xfrm>
          <a:custGeom>
            <a:avLst/>
            <a:gdLst/>
            <a:ahLst/>
            <a:cxnLst/>
            <a:rect l="l" t="t" r="r" b="b"/>
            <a:pathLst>
              <a:path h="975360">
                <a:moveTo>
                  <a:pt x="0" y="975300"/>
                </a:moveTo>
                <a:lnTo>
                  <a:pt x="0" y="0"/>
                </a:lnTo>
              </a:path>
            </a:pathLst>
          </a:custGeom>
          <a:ln w="4398">
            <a:solidFill>
              <a:srgbClr val="000000"/>
            </a:solidFill>
          </a:ln>
        </p:spPr>
        <p:txBody>
          <a:bodyPr wrap="square" lIns="0" tIns="0" rIns="0" bIns="0" rtlCol="0"/>
          <a:lstStyle/>
          <a:p>
            <a:endParaRPr/>
          </a:p>
        </p:txBody>
      </p:sp>
      <p:sp>
        <p:nvSpPr>
          <p:cNvPr id="19" name="object 19"/>
          <p:cNvSpPr/>
          <p:nvPr/>
        </p:nvSpPr>
        <p:spPr>
          <a:xfrm>
            <a:off x="640544" y="2340230"/>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0" name="object 20"/>
          <p:cNvSpPr/>
          <p:nvPr/>
        </p:nvSpPr>
        <p:spPr>
          <a:xfrm>
            <a:off x="640544" y="2015110"/>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1" name="object 21"/>
          <p:cNvSpPr/>
          <p:nvPr/>
        </p:nvSpPr>
        <p:spPr>
          <a:xfrm>
            <a:off x="640544" y="1690049"/>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2" name="object 22"/>
          <p:cNvSpPr/>
          <p:nvPr/>
        </p:nvSpPr>
        <p:spPr>
          <a:xfrm>
            <a:off x="640544" y="1364930"/>
            <a:ext cx="42545" cy="0"/>
          </a:xfrm>
          <a:custGeom>
            <a:avLst/>
            <a:gdLst/>
            <a:ahLst/>
            <a:cxnLst/>
            <a:rect l="l" t="t" r="r" b="b"/>
            <a:pathLst>
              <a:path w="42545">
                <a:moveTo>
                  <a:pt x="42223" y="0"/>
                </a:moveTo>
                <a:lnTo>
                  <a:pt x="0" y="0"/>
                </a:lnTo>
              </a:path>
            </a:pathLst>
          </a:custGeom>
          <a:ln w="4398">
            <a:solidFill>
              <a:srgbClr val="000000"/>
            </a:solidFill>
          </a:ln>
        </p:spPr>
        <p:txBody>
          <a:bodyPr wrap="square" lIns="0" tIns="0" rIns="0" bIns="0" rtlCol="0"/>
          <a:lstStyle/>
          <a:p>
            <a:endParaRPr/>
          </a:p>
        </p:txBody>
      </p:sp>
      <p:sp>
        <p:nvSpPr>
          <p:cNvPr id="23" name="object 23"/>
          <p:cNvSpPr txBox="1"/>
          <p:nvPr/>
        </p:nvSpPr>
        <p:spPr>
          <a:xfrm>
            <a:off x="505026" y="2307979"/>
            <a:ext cx="104139" cy="6476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0</a:t>
            </a:r>
            <a:endParaRPr sz="550">
              <a:latin typeface="Arial"/>
              <a:cs typeface="Arial"/>
            </a:endParaRPr>
          </a:p>
        </p:txBody>
      </p:sp>
      <p:sp>
        <p:nvSpPr>
          <p:cNvPr id="24" name="object 24"/>
          <p:cNvSpPr txBox="1"/>
          <p:nvPr/>
        </p:nvSpPr>
        <p:spPr>
          <a:xfrm>
            <a:off x="505026" y="1982859"/>
            <a:ext cx="104139" cy="6476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5</a:t>
            </a:r>
            <a:endParaRPr sz="550">
              <a:latin typeface="Arial"/>
              <a:cs typeface="Arial"/>
            </a:endParaRPr>
          </a:p>
        </p:txBody>
      </p:sp>
      <p:sp>
        <p:nvSpPr>
          <p:cNvPr id="25" name="object 25"/>
          <p:cNvSpPr txBox="1"/>
          <p:nvPr/>
        </p:nvSpPr>
        <p:spPr>
          <a:xfrm>
            <a:off x="505026" y="1638189"/>
            <a:ext cx="104139" cy="10413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10</a:t>
            </a:r>
            <a:endParaRPr sz="550">
              <a:latin typeface="Arial"/>
              <a:cs typeface="Arial"/>
            </a:endParaRPr>
          </a:p>
        </p:txBody>
      </p:sp>
      <p:sp>
        <p:nvSpPr>
          <p:cNvPr id="26" name="object 26"/>
          <p:cNvSpPr txBox="1"/>
          <p:nvPr/>
        </p:nvSpPr>
        <p:spPr>
          <a:xfrm>
            <a:off x="505026" y="1313069"/>
            <a:ext cx="104139" cy="104139"/>
          </a:xfrm>
          <a:prstGeom prst="rect">
            <a:avLst/>
          </a:prstGeom>
        </p:spPr>
        <p:txBody>
          <a:bodyPr vert="vert270" wrap="square" lIns="0" tIns="6350" rIns="0" bIns="0" rtlCol="0">
            <a:spAutoFit/>
          </a:bodyPr>
          <a:lstStyle/>
          <a:p>
            <a:pPr marL="12700">
              <a:lnSpc>
                <a:spcPct val="100000"/>
              </a:lnSpc>
              <a:spcBef>
                <a:spcPts val="50"/>
              </a:spcBef>
            </a:pPr>
            <a:r>
              <a:rPr sz="550" dirty="0">
                <a:latin typeface="Arial"/>
                <a:cs typeface="Arial"/>
              </a:rPr>
              <a:t>15</a:t>
            </a:r>
            <a:endParaRPr sz="550">
              <a:latin typeface="Arial"/>
              <a:cs typeface="Arial"/>
            </a:endParaRPr>
          </a:p>
        </p:txBody>
      </p:sp>
      <p:sp>
        <p:nvSpPr>
          <p:cNvPr id="27" name="object 27"/>
          <p:cNvSpPr/>
          <p:nvPr/>
        </p:nvSpPr>
        <p:spPr>
          <a:xfrm>
            <a:off x="819759" y="2210159"/>
            <a:ext cx="149225" cy="130175"/>
          </a:xfrm>
          <a:custGeom>
            <a:avLst/>
            <a:gdLst/>
            <a:ahLst/>
            <a:cxnLst/>
            <a:rect l="l" t="t" r="r" b="b"/>
            <a:pathLst>
              <a:path w="149225" h="130175">
                <a:moveTo>
                  <a:pt x="0" y="130071"/>
                </a:moveTo>
                <a:lnTo>
                  <a:pt x="148895" y="130071"/>
                </a:lnTo>
                <a:lnTo>
                  <a:pt x="148895" y="0"/>
                </a:lnTo>
                <a:lnTo>
                  <a:pt x="0" y="0"/>
                </a:lnTo>
                <a:lnTo>
                  <a:pt x="0" y="130071"/>
                </a:lnTo>
                <a:close/>
              </a:path>
            </a:pathLst>
          </a:custGeom>
          <a:ln w="4398">
            <a:solidFill>
              <a:srgbClr val="000000"/>
            </a:solidFill>
          </a:ln>
        </p:spPr>
        <p:txBody>
          <a:bodyPr wrap="square" lIns="0" tIns="0" rIns="0" bIns="0" rtlCol="0"/>
          <a:lstStyle/>
          <a:p>
            <a:endParaRPr/>
          </a:p>
        </p:txBody>
      </p:sp>
      <p:sp>
        <p:nvSpPr>
          <p:cNvPr id="28" name="object 28"/>
          <p:cNvSpPr/>
          <p:nvPr/>
        </p:nvSpPr>
        <p:spPr>
          <a:xfrm>
            <a:off x="968655" y="2015110"/>
            <a:ext cx="149225" cy="325120"/>
          </a:xfrm>
          <a:custGeom>
            <a:avLst/>
            <a:gdLst/>
            <a:ahLst/>
            <a:cxnLst/>
            <a:rect l="l" t="t" r="r" b="b"/>
            <a:pathLst>
              <a:path w="149225" h="325119">
                <a:moveTo>
                  <a:pt x="0" y="325119"/>
                </a:moveTo>
                <a:lnTo>
                  <a:pt x="148895" y="325119"/>
                </a:lnTo>
                <a:lnTo>
                  <a:pt x="148895" y="0"/>
                </a:lnTo>
                <a:lnTo>
                  <a:pt x="0" y="0"/>
                </a:lnTo>
                <a:lnTo>
                  <a:pt x="0" y="325119"/>
                </a:lnTo>
                <a:close/>
              </a:path>
            </a:pathLst>
          </a:custGeom>
          <a:ln w="4398">
            <a:solidFill>
              <a:srgbClr val="000000"/>
            </a:solidFill>
          </a:ln>
        </p:spPr>
        <p:txBody>
          <a:bodyPr wrap="square" lIns="0" tIns="0" rIns="0" bIns="0" rtlCol="0"/>
          <a:lstStyle/>
          <a:p>
            <a:endParaRPr/>
          </a:p>
        </p:txBody>
      </p:sp>
      <p:sp>
        <p:nvSpPr>
          <p:cNvPr id="29" name="object 29"/>
          <p:cNvSpPr/>
          <p:nvPr/>
        </p:nvSpPr>
        <p:spPr>
          <a:xfrm>
            <a:off x="1117551" y="2080146"/>
            <a:ext cx="149225" cy="260350"/>
          </a:xfrm>
          <a:custGeom>
            <a:avLst/>
            <a:gdLst/>
            <a:ahLst/>
            <a:cxnLst/>
            <a:rect l="l" t="t" r="r" b="b"/>
            <a:pathLst>
              <a:path w="149225" h="260350">
                <a:moveTo>
                  <a:pt x="0" y="260084"/>
                </a:moveTo>
                <a:lnTo>
                  <a:pt x="148895" y="260084"/>
                </a:lnTo>
                <a:lnTo>
                  <a:pt x="148895" y="0"/>
                </a:lnTo>
                <a:lnTo>
                  <a:pt x="0" y="0"/>
                </a:lnTo>
                <a:lnTo>
                  <a:pt x="0" y="260084"/>
                </a:lnTo>
                <a:close/>
              </a:path>
            </a:pathLst>
          </a:custGeom>
          <a:ln w="4398">
            <a:solidFill>
              <a:srgbClr val="000000"/>
            </a:solidFill>
          </a:ln>
        </p:spPr>
        <p:txBody>
          <a:bodyPr wrap="square" lIns="0" tIns="0" rIns="0" bIns="0" rtlCol="0"/>
          <a:lstStyle/>
          <a:p>
            <a:endParaRPr/>
          </a:p>
        </p:txBody>
      </p:sp>
      <p:sp>
        <p:nvSpPr>
          <p:cNvPr id="30" name="object 30"/>
          <p:cNvSpPr/>
          <p:nvPr/>
        </p:nvSpPr>
        <p:spPr>
          <a:xfrm>
            <a:off x="1266447" y="1755026"/>
            <a:ext cx="149225" cy="585470"/>
          </a:xfrm>
          <a:custGeom>
            <a:avLst/>
            <a:gdLst/>
            <a:ahLst/>
            <a:cxnLst/>
            <a:rect l="l" t="t" r="r" b="b"/>
            <a:pathLst>
              <a:path w="149225" h="585469">
                <a:moveTo>
                  <a:pt x="0" y="585203"/>
                </a:moveTo>
                <a:lnTo>
                  <a:pt x="148895" y="585203"/>
                </a:lnTo>
                <a:lnTo>
                  <a:pt x="148895" y="0"/>
                </a:lnTo>
                <a:lnTo>
                  <a:pt x="0" y="0"/>
                </a:lnTo>
                <a:lnTo>
                  <a:pt x="0" y="585203"/>
                </a:lnTo>
                <a:close/>
              </a:path>
            </a:pathLst>
          </a:custGeom>
          <a:ln w="4398">
            <a:solidFill>
              <a:srgbClr val="000000"/>
            </a:solidFill>
          </a:ln>
        </p:spPr>
        <p:txBody>
          <a:bodyPr wrap="square" lIns="0" tIns="0" rIns="0" bIns="0" rtlCol="0"/>
          <a:lstStyle/>
          <a:p>
            <a:endParaRPr/>
          </a:p>
        </p:txBody>
      </p:sp>
      <p:sp>
        <p:nvSpPr>
          <p:cNvPr id="31" name="object 31"/>
          <p:cNvSpPr/>
          <p:nvPr/>
        </p:nvSpPr>
        <p:spPr>
          <a:xfrm>
            <a:off x="1415401" y="1689991"/>
            <a:ext cx="149225" cy="650240"/>
          </a:xfrm>
          <a:custGeom>
            <a:avLst/>
            <a:gdLst/>
            <a:ahLst/>
            <a:cxnLst/>
            <a:rect l="l" t="t" r="r" b="b"/>
            <a:pathLst>
              <a:path w="149225" h="650239">
                <a:moveTo>
                  <a:pt x="0" y="650239"/>
                </a:moveTo>
                <a:lnTo>
                  <a:pt x="148895" y="650239"/>
                </a:lnTo>
                <a:lnTo>
                  <a:pt x="148895" y="0"/>
                </a:lnTo>
                <a:lnTo>
                  <a:pt x="0" y="0"/>
                </a:lnTo>
                <a:lnTo>
                  <a:pt x="0" y="650239"/>
                </a:lnTo>
                <a:close/>
              </a:path>
            </a:pathLst>
          </a:custGeom>
          <a:ln w="4398">
            <a:solidFill>
              <a:srgbClr val="000000"/>
            </a:solidFill>
          </a:ln>
        </p:spPr>
        <p:txBody>
          <a:bodyPr wrap="square" lIns="0" tIns="0" rIns="0" bIns="0" rtlCol="0"/>
          <a:lstStyle/>
          <a:p>
            <a:endParaRPr/>
          </a:p>
        </p:txBody>
      </p:sp>
      <p:sp>
        <p:nvSpPr>
          <p:cNvPr id="32" name="object 32"/>
          <p:cNvSpPr/>
          <p:nvPr/>
        </p:nvSpPr>
        <p:spPr>
          <a:xfrm>
            <a:off x="1564297" y="1104787"/>
            <a:ext cx="149225" cy="1235710"/>
          </a:xfrm>
          <a:custGeom>
            <a:avLst/>
            <a:gdLst/>
            <a:ahLst/>
            <a:cxnLst/>
            <a:rect l="l" t="t" r="r" b="b"/>
            <a:pathLst>
              <a:path w="149225" h="1235710">
                <a:moveTo>
                  <a:pt x="0" y="1235443"/>
                </a:moveTo>
                <a:lnTo>
                  <a:pt x="148895" y="1235443"/>
                </a:lnTo>
                <a:lnTo>
                  <a:pt x="148895" y="0"/>
                </a:lnTo>
                <a:lnTo>
                  <a:pt x="0" y="0"/>
                </a:lnTo>
                <a:lnTo>
                  <a:pt x="0" y="1235443"/>
                </a:lnTo>
                <a:close/>
              </a:path>
            </a:pathLst>
          </a:custGeom>
          <a:ln w="4398">
            <a:solidFill>
              <a:srgbClr val="000000"/>
            </a:solidFill>
          </a:ln>
        </p:spPr>
        <p:txBody>
          <a:bodyPr wrap="square" lIns="0" tIns="0" rIns="0" bIns="0" rtlCol="0"/>
          <a:lstStyle/>
          <a:p>
            <a:endParaRPr/>
          </a:p>
        </p:txBody>
      </p:sp>
      <p:sp>
        <p:nvSpPr>
          <p:cNvPr id="33" name="object 33"/>
          <p:cNvSpPr/>
          <p:nvPr/>
        </p:nvSpPr>
        <p:spPr>
          <a:xfrm>
            <a:off x="1713193" y="1689991"/>
            <a:ext cx="149225" cy="650240"/>
          </a:xfrm>
          <a:custGeom>
            <a:avLst/>
            <a:gdLst/>
            <a:ahLst/>
            <a:cxnLst/>
            <a:rect l="l" t="t" r="r" b="b"/>
            <a:pathLst>
              <a:path w="149225" h="650239">
                <a:moveTo>
                  <a:pt x="0" y="650239"/>
                </a:moveTo>
                <a:lnTo>
                  <a:pt x="148895" y="650239"/>
                </a:lnTo>
                <a:lnTo>
                  <a:pt x="148895" y="0"/>
                </a:lnTo>
                <a:lnTo>
                  <a:pt x="0" y="0"/>
                </a:lnTo>
                <a:lnTo>
                  <a:pt x="0" y="650239"/>
                </a:lnTo>
                <a:close/>
              </a:path>
            </a:pathLst>
          </a:custGeom>
          <a:ln w="4398">
            <a:solidFill>
              <a:srgbClr val="000000"/>
            </a:solidFill>
          </a:ln>
        </p:spPr>
        <p:txBody>
          <a:bodyPr wrap="square" lIns="0" tIns="0" rIns="0" bIns="0" rtlCol="0"/>
          <a:lstStyle/>
          <a:p>
            <a:endParaRPr/>
          </a:p>
        </p:txBody>
      </p:sp>
      <p:sp>
        <p:nvSpPr>
          <p:cNvPr id="34" name="object 34"/>
          <p:cNvSpPr/>
          <p:nvPr/>
        </p:nvSpPr>
        <p:spPr>
          <a:xfrm>
            <a:off x="1862089" y="1885098"/>
            <a:ext cx="149225" cy="455295"/>
          </a:xfrm>
          <a:custGeom>
            <a:avLst/>
            <a:gdLst/>
            <a:ahLst/>
            <a:cxnLst/>
            <a:rect l="l" t="t" r="r" b="b"/>
            <a:pathLst>
              <a:path w="149225" h="455294">
                <a:moveTo>
                  <a:pt x="0" y="455132"/>
                </a:moveTo>
                <a:lnTo>
                  <a:pt x="148895" y="455132"/>
                </a:lnTo>
                <a:lnTo>
                  <a:pt x="148895" y="0"/>
                </a:lnTo>
                <a:lnTo>
                  <a:pt x="0" y="0"/>
                </a:lnTo>
                <a:lnTo>
                  <a:pt x="0" y="455132"/>
                </a:lnTo>
                <a:close/>
              </a:path>
            </a:pathLst>
          </a:custGeom>
          <a:ln w="4398">
            <a:solidFill>
              <a:srgbClr val="000000"/>
            </a:solidFill>
          </a:ln>
        </p:spPr>
        <p:txBody>
          <a:bodyPr wrap="square" lIns="0" tIns="0" rIns="0" bIns="0" rtlCol="0"/>
          <a:lstStyle/>
          <a:p>
            <a:endParaRPr/>
          </a:p>
        </p:txBody>
      </p:sp>
      <p:sp>
        <p:nvSpPr>
          <p:cNvPr id="35" name="object 35"/>
          <p:cNvSpPr/>
          <p:nvPr/>
        </p:nvSpPr>
        <p:spPr>
          <a:xfrm>
            <a:off x="2010985" y="1885098"/>
            <a:ext cx="149225" cy="455295"/>
          </a:xfrm>
          <a:custGeom>
            <a:avLst/>
            <a:gdLst/>
            <a:ahLst/>
            <a:cxnLst/>
            <a:rect l="l" t="t" r="r" b="b"/>
            <a:pathLst>
              <a:path w="149225" h="455294">
                <a:moveTo>
                  <a:pt x="0" y="455132"/>
                </a:moveTo>
                <a:lnTo>
                  <a:pt x="148895" y="455132"/>
                </a:lnTo>
                <a:lnTo>
                  <a:pt x="148895" y="0"/>
                </a:lnTo>
                <a:lnTo>
                  <a:pt x="0" y="0"/>
                </a:lnTo>
                <a:lnTo>
                  <a:pt x="0" y="455132"/>
                </a:lnTo>
                <a:close/>
              </a:path>
            </a:pathLst>
          </a:custGeom>
          <a:ln w="4398">
            <a:solidFill>
              <a:srgbClr val="000000"/>
            </a:solidFill>
          </a:ln>
        </p:spPr>
        <p:txBody>
          <a:bodyPr wrap="square" lIns="0" tIns="0" rIns="0" bIns="0" rtlCol="0"/>
          <a:lstStyle/>
          <a:p>
            <a:endParaRPr/>
          </a:p>
        </p:txBody>
      </p:sp>
      <p:sp>
        <p:nvSpPr>
          <p:cNvPr id="36" name="object 36"/>
          <p:cNvSpPr/>
          <p:nvPr/>
        </p:nvSpPr>
        <p:spPr>
          <a:xfrm>
            <a:off x="2159881" y="2275194"/>
            <a:ext cx="149225" cy="65405"/>
          </a:xfrm>
          <a:custGeom>
            <a:avLst/>
            <a:gdLst/>
            <a:ahLst/>
            <a:cxnLst/>
            <a:rect l="l" t="t" r="r" b="b"/>
            <a:pathLst>
              <a:path w="149225" h="65405">
                <a:moveTo>
                  <a:pt x="0" y="65035"/>
                </a:moveTo>
                <a:lnTo>
                  <a:pt x="148895" y="65035"/>
                </a:lnTo>
                <a:lnTo>
                  <a:pt x="148895" y="0"/>
                </a:lnTo>
                <a:lnTo>
                  <a:pt x="0" y="0"/>
                </a:lnTo>
                <a:lnTo>
                  <a:pt x="0" y="65035"/>
                </a:lnTo>
                <a:close/>
              </a:path>
            </a:pathLst>
          </a:custGeom>
          <a:ln w="4398">
            <a:solidFill>
              <a:srgbClr val="000000"/>
            </a:solidFill>
          </a:ln>
        </p:spPr>
        <p:txBody>
          <a:bodyPr wrap="square" lIns="0" tIns="0" rIns="0" bIns="0" rtlCol="0"/>
          <a:lstStyle/>
          <a:p>
            <a:endParaRPr/>
          </a:p>
        </p:txBody>
      </p:sp>
      <p:sp>
        <p:nvSpPr>
          <p:cNvPr id="37" name="object 37"/>
          <p:cNvSpPr/>
          <p:nvPr/>
        </p:nvSpPr>
        <p:spPr>
          <a:xfrm>
            <a:off x="2308777" y="1429907"/>
            <a:ext cx="149225" cy="910590"/>
          </a:xfrm>
          <a:custGeom>
            <a:avLst/>
            <a:gdLst/>
            <a:ahLst/>
            <a:cxnLst/>
            <a:rect l="l" t="t" r="r" b="b"/>
            <a:pathLst>
              <a:path w="149225" h="910589">
                <a:moveTo>
                  <a:pt x="0" y="910323"/>
                </a:moveTo>
                <a:lnTo>
                  <a:pt x="148895" y="910323"/>
                </a:lnTo>
                <a:lnTo>
                  <a:pt x="148895" y="0"/>
                </a:lnTo>
                <a:lnTo>
                  <a:pt x="0" y="0"/>
                </a:lnTo>
                <a:lnTo>
                  <a:pt x="0" y="910323"/>
                </a:lnTo>
                <a:close/>
              </a:path>
            </a:pathLst>
          </a:custGeom>
          <a:ln w="4398">
            <a:solidFill>
              <a:srgbClr val="000000"/>
            </a:solidFill>
          </a:ln>
        </p:spPr>
        <p:txBody>
          <a:bodyPr wrap="square" lIns="0" tIns="0" rIns="0" bIns="0" rtlCol="0"/>
          <a:lstStyle/>
          <a:p>
            <a:endParaRPr/>
          </a:p>
        </p:txBody>
      </p:sp>
      <p:sp>
        <p:nvSpPr>
          <p:cNvPr id="38" name="object 38"/>
          <p:cNvSpPr/>
          <p:nvPr/>
        </p:nvSpPr>
        <p:spPr>
          <a:xfrm>
            <a:off x="2457673" y="1689991"/>
            <a:ext cx="149225" cy="650240"/>
          </a:xfrm>
          <a:custGeom>
            <a:avLst/>
            <a:gdLst/>
            <a:ahLst/>
            <a:cxnLst/>
            <a:rect l="l" t="t" r="r" b="b"/>
            <a:pathLst>
              <a:path w="149225" h="650239">
                <a:moveTo>
                  <a:pt x="0" y="650239"/>
                </a:moveTo>
                <a:lnTo>
                  <a:pt x="148895" y="650239"/>
                </a:lnTo>
                <a:lnTo>
                  <a:pt x="148895" y="0"/>
                </a:lnTo>
                <a:lnTo>
                  <a:pt x="0" y="0"/>
                </a:lnTo>
                <a:lnTo>
                  <a:pt x="0" y="650239"/>
                </a:lnTo>
                <a:close/>
              </a:path>
            </a:pathLst>
          </a:custGeom>
          <a:ln w="4398">
            <a:solidFill>
              <a:srgbClr val="000000"/>
            </a:solidFill>
          </a:ln>
        </p:spPr>
        <p:txBody>
          <a:bodyPr wrap="square" lIns="0" tIns="0" rIns="0" bIns="0" rtlCol="0"/>
          <a:lstStyle/>
          <a:p>
            <a:endParaRPr/>
          </a:p>
        </p:txBody>
      </p:sp>
      <p:sp>
        <p:nvSpPr>
          <p:cNvPr id="39" name="object 39"/>
          <p:cNvSpPr/>
          <p:nvPr/>
        </p:nvSpPr>
        <p:spPr>
          <a:xfrm>
            <a:off x="2606627" y="2015110"/>
            <a:ext cx="149225" cy="325120"/>
          </a:xfrm>
          <a:custGeom>
            <a:avLst/>
            <a:gdLst/>
            <a:ahLst/>
            <a:cxnLst/>
            <a:rect l="l" t="t" r="r" b="b"/>
            <a:pathLst>
              <a:path w="149225" h="325119">
                <a:moveTo>
                  <a:pt x="0" y="325119"/>
                </a:moveTo>
                <a:lnTo>
                  <a:pt x="148895" y="325119"/>
                </a:lnTo>
                <a:lnTo>
                  <a:pt x="148895" y="0"/>
                </a:lnTo>
                <a:lnTo>
                  <a:pt x="0" y="0"/>
                </a:lnTo>
                <a:lnTo>
                  <a:pt x="0" y="325119"/>
                </a:lnTo>
                <a:close/>
              </a:path>
            </a:pathLst>
          </a:custGeom>
          <a:ln w="4398">
            <a:solidFill>
              <a:srgbClr val="000000"/>
            </a:solidFill>
          </a:ln>
        </p:spPr>
        <p:txBody>
          <a:bodyPr wrap="square" lIns="0" tIns="0" rIns="0" bIns="0" rtlCol="0"/>
          <a:lstStyle/>
          <a:p>
            <a:endParaRPr/>
          </a:p>
        </p:txBody>
      </p:sp>
      <p:sp>
        <p:nvSpPr>
          <p:cNvPr id="40" name="object 40"/>
          <p:cNvSpPr/>
          <p:nvPr/>
        </p:nvSpPr>
        <p:spPr>
          <a:xfrm>
            <a:off x="2755523" y="2015110"/>
            <a:ext cx="149225" cy="325120"/>
          </a:xfrm>
          <a:custGeom>
            <a:avLst/>
            <a:gdLst/>
            <a:ahLst/>
            <a:cxnLst/>
            <a:rect l="l" t="t" r="r" b="b"/>
            <a:pathLst>
              <a:path w="149225" h="325119">
                <a:moveTo>
                  <a:pt x="0" y="325119"/>
                </a:moveTo>
                <a:lnTo>
                  <a:pt x="148895" y="325119"/>
                </a:lnTo>
                <a:lnTo>
                  <a:pt x="148895" y="0"/>
                </a:lnTo>
                <a:lnTo>
                  <a:pt x="0" y="0"/>
                </a:lnTo>
                <a:lnTo>
                  <a:pt x="0" y="325119"/>
                </a:lnTo>
                <a:close/>
              </a:path>
            </a:pathLst>
          </a:custGeom>
          <a:ln w="4398">
            <a:solidFill>
              <a:srgbClr val="000000"/>
            </a:solidFill>
          </a:ln>
        </p:spPr>
        <p:txBody>
          <a:bodyPr wrap="square" lIns="0" tIns="0" rIns="0" bIns="0" rtlCol="0"/>
          <a:lstStyle/>
          <a:p>
            <a:endParaRPr/>
          </a:p>
        </p:txBody>
      </p:sp>
      <p:sp>
        <p:nvSpPr>
          <p:cNvPr id="41" name="object 41"/>
          <p:cNvSpPr/>
          <p:nvPr/>
        </p:nvSpPr>
        <p:spPr>
          <a:xfrm>
            <a:off x="2904419" y="2275194"/>
            <a:ext cx="149225" cy="65405"/>
          </a:xfrm>
          <a:custGeom>
            <a:avLst/>
            <a:gdLst/>
            <a:ahLst/>
            <a:cxnLst/>
            <a:rect l="l" t="t" r="r" b="b"/>
            <a:pathLst>
              <a:path w="149225" h="65405">
                <a:moveTo>
                  <a:pt x="0" y="65035"/>
                </a:moveTo>
                <a:lnTo>
                  <a:pt x="148895" y="65035"/>
                </a:lnTo>
                <a:lnTo>
                  <a:pt x="148895" y="0"/>
                </a:lnTo>
                <a:lnTo>
                  <a:pt x="0" y="0"/>
                </a:lnTo>
                <a:lnTo>
                  <a:pt x="0" y="65035"/>
                </a:lnTo>
                <a:close/>
              </a:path>
            </a:pathLst>
          </a:custGeom>
          <a:ln w="4398">
            <a:solidFill>
              <a:srgbClr val="000000"/>
            </a:solidFill>
          </a:ln>
        </p:spPr>
        <p:txBody>
          <a:bodyPr wrap="square" lIns="0" tIns="0" rIns="0" bIns="0" rtlCol="0"/>
          <a:lstStyle/>
          <a:p>
            <a:endParaRPr/>
          </a:p>
        </p:txBody>
      </p:sp>
      <p:sp>
        <p:nvSpPr>
          <p:cNvPr id="42" name="object 42"/>
          <p:cNvSpPr/>
          <p:nvPr/>
        </p:nvSpPr>
        <p:spPr>
          <a:xfrm>
            <a:off x="3053315" y="2145182"/>
            <a:ext cx="149225" cy="195580"/>
          </a:xfrm>
          <a:custGeom>
            <a:avLst/>
            <a:gdLst/>
            <a:ahLst/>
            <a:cxnLst/>
            <a:rect l="l" t="t" r="r" b="b"/>
            <a:pathLst>
              <a:path w="149225" h="195580">
                <a:moveTo>
                  <a:pt x="0" y="195048"/>
                </a:moveTo>
                <a:lnTo>
                  <a:pt x="148895" y="195048"/>
                </a:lnTo>
                <a:lnTo>
                  <a:pt x="148895" y="0"/>
                </a:lnTo>
                <a:lnTo>
                  <a:pt x="0" y="0"/>
                </a:lnTo>
                <a:lnTo>
                  <a:pt x="0" y="195048"/>
                </a:lnTo>
                <a:close/>
              </a:path>
            </a:pathLst>
          </a:custGeom>
          <a:ln w="4398">
            <a:solidFill>
              <a:srgbClr val="000000"/>
            </a:solidFill>
          </a:ln>
        </p:spPr>
        <p:txBody>
          <a:bodyPr wrap="square" lIns="0" tIns="0" rIns="0" bIns="0" rtlCol="0"/>
          <a:lstStyle/>
          <a:p>
            <a:endParaRPr/>
          </a:p>
        </p:txBody>
      </p:sp>
      <p:sp>
        <p:nvSpPr>
          <p:cNvPr id="43" name="object 43"/>
          <p:cNvSpPr/>
          <p:nvPr/>
        </p:nvSpPr>
        <p:spPr>
          <a:xfrm>
            <a:off x="3202211" y="2210159"/>
            <a:ext cx="149225" cy="130175"/>
          </a:xfrm>
          <a:custGeom>
            <a:avLst/>
            <a:gdLst/>
            <a:ahLst/>
            <a:cxnLst/>
            <a:rect l="l" t="t" r="r" b="b"/>
            <a:pathLst>
              <a:path w="149225" h="130175">
                <a:moveTo>
                  <a:pt x="0" y="130071"/>
                </a:moveTo>
                <a:lnTo>
                  <a:pt x="148895" y="130071"/>
                </a:lnTo>
                <a:lnTo>
                  <a:pt x="148895" y="0"/>
                </a:lnTo>
                <a:lnTo>
                  <a:pt x="0" y="0"/>
                </a:lnTo>
                <a:lnTo>
                  <a:pt x="0" y="130071"/>
                </a:lnTo>
                <a:close/>
              </a:path>
            </a:pathLst>
          </a:custGeom>
          <a:ln w="4398">
            <a:solidFill>
              <a:srgbClr val="000000"/>
            </a:solidFill>
          </a:ln>
        </p:spPr>
        <p:txBody>
          <a:bodyPr wrap="square" lIns="0" tIns="0" rIns="0" bIns="0" rtlCol="0"/>
          <a:lstStyle/>
          <a:p>
            <a:endParaRPr/>
          </a:p>
        </p:txBody>
      </p:sp>
      <p:sp>
        <p:nvSpPr>
          <p:cNvPr id="44" name="object 44"/>
          <p:cNvSpPr/>
          <p:nvPr/>
        </p:nvSpPr>
        <p:spPr>
          <a:xfrm>
            <a:off x="3351107" y="2275194"/>
            <a:ext cx="149225" cy="65405"/>
          </a:xfrm>
          <a:custGeom>
            <a:avLst/>
            <a:gdLst/>
            <a:ahLst/>
            <a:cxnLst/>
            <a:rect l="l" t="t" r="r" b="b"/>
            <a:pathLst>
              <a:path w="149225" h="65405">
                <a:moveTo>
                  <a:pt x="0" y="65035"/>
                </a:moveTo>
                <a:lnTo>
                  <a:pt x="148895" y="65035"/>
                </a:lnTo>
                <a:lnTo>
                  <a:pt x="148895" y="0"/>
                </a:lnTo>
                <a:lnTo>
                  <a:pt x="0" y="0"/>
                </a:lnTo>
                <a:lnTo>
                  <a:pt x="0" y="65035"/>
                </a:lnTo>
                <a:close/>
              </a:path>
            </a:pathLst>
          </a:custGeom>
          <a:ln w="4398">
            <a:solidFill>
              <a:srgbClr val="000000"/>
            </a:solidFill>
          </a:ln>
        </p:spPr>
        <p:txBody>
          <a:bodyPr wrap="square" lIns="0" tIns="0" rIns="0" bIns="0" rtlCol="0"/>
          <a:lstStyle/>
          <a:p>
            <a:endParaRPr/>
          </a:p>
        </p:txBody>
      </p:sp>
      <p:sp>
        <p:nvSpPr>
          <p:cNvPr id="45" name="object 45"/>
          <p:cNvSpPr/>
          <p:nvPr/>
        </p:nvSpPr>
        <p:spPr>
          <a:xfrm>
            <a:off x="3500003" y="2275194"/>
            <a:ext cx="149225" cy="65405"/>
          </a:xfrm>
          <a:custGeom>
            <a:avLst/>
            <a:gdLst/>
            <a:ahLst/>
            <a:cxnLst/>
            <a:rect l="l" t="t" r="r" b="b"/>
            <a:pathLst>
              <a:path w="149225" h="65405">
                <a:moveTo>
                  <a:pt x="0" y="65035"/>
                </a:moveTo>
                <a:lnTo>
                  <a:pt x="148895" y="65035"/>
                </a:lnTo>
                <a:lnTo>
                  <a:pt x="148895" y="0"/>
                </a:lnTo>
                <a:lnTo>
                  <a:pt x="0" y="0"/>
                </a:lnTo>
                <a:lnTo>
                  <a:pt x="0" y="65035"/>
                </a:lnTo>
                <a:close/>
              </a:path>
            </a:pathLst>
          </a:custGeom>
          <a:ln w="4398">
            <a:solidFill>
              <a:srgbClr val="000000"/>
            </a:solidFill>
          </a:ln>
        </p:spPr>
        <p:txBody>
          <a:bodyPr wrap="square" lIns="0" tIns="0" rIns="0" bIns="0" rtlCol="0"/>
          <a:lstStyle/>
          <a:p>
            <a:endParaRPr/>
          </a:p>
        </p:txBody>
      </p:sp>
      <p:sp>
        <p:nvSpPr>
          <p:cNvPr id="46" name="object 46"/>
          <p:cNvSpPr/>
          <p:nvPr/>
        </p:nvSpPr>
        <p:spPr>
          <a:xfrm>
            <a:off x="3648898" y="2340230"/>
            <a:ext cx="149225" cy="0"/>
          </a:xfrm>
          <a:custGeom>
            <a:avLst/>
            <a:gdLst/>
            <a:ahLst/>
            <a:cxnLst/>
            <a:rect l="l" t="t" r="r" b="b"/>
            <a:pathLst>
              <a:path w="149225">
                <a:moveTo>
                  <a:pt x="0" y="0"/>
                </a:moveTo>
                <a:lnTo>
                  <a:pt x="148895" y="0"/>
                </a:lnTo>
                <a:lnTo>
                  <a:pt x="0" y="0"/>
                </a:lnTo>
                <a:close/>
              </a:path>
            </a:pathLst>
          </a:custGeom>
          <a:ln w="4398">
            <a:solidFill>
              <a:srgbClr val="000000"/>
            </a:solidFill>
          </a:ln>
        </p:spPr>
        <p:txBody>
          <a:bodyPr wrap="square" lIns="0" tIns="0" rIns="0" bIns="0" rtlCol="0"/>
          <a:lstStyle/>
          <a:p>
            <a:endParaRPr/>
          </a:p>
        </p:txBody>
      </p:sp>
      <p:sp>
        <p:nvSpPr>
          <p:cNvPr id="47" name="object 47"/>
          <p:cNvSpPr/>
          <p:nvPr/>
        </p:nvSpPr>
        <p:spPr>
          <a:xfrm>
            <a:off x="3797853" y="2275194"/>
            <a:ext cx="149225" cy="65405"/>
          </a:xfrm>
          <a:custGeom>
            <a:avLst/>
            <a:gdLst/>
            <a:ahLst/>
            <a:cxnLst/>
            <a:rect l="l" t="t" r="r" b="b"/>
            <a:pathLst>
              <a:path w="149225" h="65405">
                <a:moveTo>
                  <a:pt x="0" y="65035"/>
                </a:moveTo>
                <a:lnTo>
                  <a:pt x="148895" y="65035"/>
                </a:lnTo>
                <a:lnTo>
                  <a:pt x="148895" y="0"/>
                </a:lnTo>
                <a:lnTo>
                  <a:pt x="0" y="0"/>
                </a:lnTo>
                <a:lnTo>
                  <a:pt x="0" y="65035"/>
                </a:lnTo>
                <a:close/>
              </a:path>
            </a:pathLst>
          </a:custGeom>
          <a:ln w="4398">
            <a:solidFill>
              <a:srgbClr val="000000"/>
            </a:solidFill>
          </a:ln>
        </p:spPr>
        <p:txBody>
          <a:bodyPr wrap="square" lIns="0" tIns="0" rIns="0" bIns="0" rtlCol="0"/>
          <a:lstStyle/>
          <a:p>
            <a:endParaRPr/>
          </a:p>
        </p:txBody>
      </p:sp>
      <p:sp>
        <p:nvSpPr>
          <p:cNvPr id="48" name="object 48"/>
          <p:cNvSpPr/>
          <p:nvPr/>
        </p:nvSpPr>
        <p:spPr>
          <a:xfrm>
            <a:off x="3946749" y="2340230"/>
            <a:ext cx="149225" cy="0"/>
          </a:xfrm>
          <a:custGeom>
            <a:avLst/>
            <a:gdLst/>
            <a:ahLst/>
            <a:cxnLst/>
            <a:rect l="l" t="t" r="r" b="b"/>
            <a:pathLst>
              <a:path w="149225">
                <a:moveTo>
                  <a:pt x="0" y="0"/>
                </a:moveTo>
                <a:lnTo>
                  <a:pt x="148895" y="0"/>
                </a:lnTo>
                <a:lnTo>
                  <a:pt x="0" y="0"/>
                </a:lnTo>
                <a:close/>
              </a:path>
            </a:pathLst>
          </a:custGeom>
          <a:ln w="4398">
            <a:solidFill>
              <a:srgbClr val="000000"/>
            </a:solidFill>
          </a:ln>
        </p:spPr>
        <p:txBody>
          <a:bodyPr wrap="square" lIns="0" tIns="0" rIns="0" bIns="0" rtlCol="0"/>
          <a:lstStyle/>
          <a:p>
            <a:endParaRPr/>
          </a:p>
        </p:txBody>
      </p:sp>
      <p:sp>
        <p:nvSpPr>
          <p:cNvPr id="49" name="object 49"/>
          <p:cNvSpPr/>
          <p:nvPr/>
        </p:nvSpPr>
        <p:spPr>
          <a:xfrm>
            <a:off x="4095645" y="2275194"/>
            <a:ext cx="149225" cy="65405"/>
          </a:xfrm>
          <a:custGeom>
            <a:avLst/>
            <a:gdLst/>
            <a:ahLst/>
            <a:cxnLst/>
            <a:rect l="l" t="t" r="r" b="b"/>
            <a:pathLst>
              <a:path w="149225" h="65405">
                <a:moveTo>
                  <a:pt x="0" y="65035"/>
                </a:moveTo>
                <a:lnTo>
                  <a:pt x="148895" y="65035"/>
                </a:lnTo>
                <a:lnTo>
                  <a:pt x="148895" y="0"/>
                </a:lnTo>
                <a:lnTo>
                  <a:pt x="0" y="0"/>
                </a:lnTo>
                <a:lnTo>
                  <a:pt x="0" y="65035"/>
                </a:lnTo>
                <a:close/>
              </a:path>
            </a:pathLst>
          </a:custGeom>
          <a:ln w="4398">
            <a:solidFill>
              <a:srgbClr val="000000"/>
            </a:solidFill>
          </a:ln>
        </p:spPr>
        <p:txBody>
          <a:bodyPr wrap="square" lIns="0" tIns="0" rIns="0" bIns="0" rtlCol="0"/>
          <a:lstStyle/>
          <a:p>
            <a:endParaRPr/>
          </a:p>
        </p:txBody>
      </p:sp>
      <p:sp>
        <p:nvSpPr>
          <p:cNvPr id="50" name="object 50"/>
          <p:cNvSpPr txBox="1"/>
          <p:nvPr/>
        </p:nvSpPr>
        <p:spPr>
          <a:xfrm>
            <a:off x="347294" y="2829126"/>
            <a:ext cx="3727450" cy="363855"/>
          </a:xfrm>
          <a:prstGeom prst="rect">
            <a:avLst/>
          </a:prstGeom>
        </p:spPr>
        <p:txBody>
          <a:bodyPr vert="horz" wrap="square" lIns="0" tIns="6985" rIns="0" bIns="0" rtlCol="0">
            <a:spAutoFit/>
          </a:bodyPr>
          <a:lstStyle/>
          <a:p>
            <a:pPr marL="12700" marR="5080">
              <a:lnSpc>
                <a:spcPct val="102600"/>
              </a:lnSpc>
              <a:spcBef>
                <a:spcPts val="55"/>
              </a:spcBef>
            </a:pPr>
            <a:r>
              <a:rPr sz="1100" spc="25" dirty="0">
                <a:latin typeface="Calibri"/>
                <a:cs typeface="Calibri"/>
              </a:rPr>
              <a:t>Если </a:t>
            </a:r>
            <a:r>
              <a:rPr sz="1100" spc="-35" dirty="0">
                <a:latin typeface="Calibri"/>
                <a:cs typeface="Calibri"/>
              </a:rPr>
              <a:t>распределение </a:t>
            </a:r>
            <a:r>
              <a:rPr sz="1100" spc="-40" dirty="0">
                <a:latin typeface="Calibri"/>
                <a:cs typeface="Calibri"/>
              </a:rPr>
              <a:t>похоже </a:t>
            </a:r>
            <a:r>
              <a:rPr sz="1100" spc="-25" dirty="0">
                <a:latin typeface="Calibri"/>
                <a:cs typeface="Calibri"/>
              </a:rPr>
              <a:t>на </a:t>
            </a:r>
            <a:r>
              <a:rPr sz="1100" spc="-30" dirty="0">
                <a:latin typeface="Calibri"/>
                <a:cs typeface="Calibri"/>
              </a:rPr>
              <a:t>бимодальное, </a:t>
            </a:r>
            <a:r>
              <a:rPr sz="1100" spc="15" dirty="0">
                <a:latin typeface="Calibri"/>
                <a:cs typeface="Calibri"/>
              </a:rPr>
              <a:t>то </a:t>
            </a:r>
            <a:r>
              <a:rPr sz="1100" spc="5" dirty="0">
                <a:latin typeface="Calibri"/>
                <a:cs typeface="Calibri"/>
              </a:rPr>
              <a:t>это </a:t>
            </a:r>
            <a:r>
              <a:rPr sz="1100" spc="-25" dirty="0">
                <a:latin typeface="Calibri"/>
                <a:cs typeface="Calibri"/>
              </a:rPr>
              <a:t>хороший  </a:t>
            </a:r>
            <a:r>
              <a:rPr sz="1100" spc="-40" dirty="0">
                <a:latin typeface="Calibri"/>
                <a:cs typeface="Calibri"/>
              </a:rPr>
              <a:t>повод </a:t>
            </a:r>
            <a:r>
              <a:rPr sz="1100" spc="-10" dirty="0">
                <a:latin typeface="Calibri"/>
                <a:cs typeface="Calibri"/>
              </a:rPr>
              <a:t>продолжить</a:t>
            </a:r>
            <a:r>
              <a:rPr sz="1100" spc="50" dirty="0">
                <a:latin typeface="Calibri"/>
                <a:cs typeface="Calibri"/>
              </a:rPr>
              <a:t> </a:t>
            </a:r>
            <a:r>
              <a:rPr sz="1100" spc="-20" dirty="0">
                <a:latin typeface="Calibri"/>
                <a:cs typeface="Calibri"/>
              </a:rPr>
              <a:t>исследование.</a:t>
            </a:r>
            <a:endParaRPr sz="1100">
              <a:latin typeface="Calibri"/>
              <a:cs typeface="Calibri"/>
            </a:endParaRPr>
          </a:p>
        </p:txBody>
      </p:sp>
      <p:sp>
        <p:nvSpPr>
          <p:cNvPr id="51" name="object 51"/>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15</a:t>
            </a:r>
          </a:p>
        </p:txBody>
      </p:sp>
    </p:spTree>
  </p:cSld>
  <p:clrMapOvr>
    <a:masterClrMapping/>
  </p:clrMapOvr>
  <p:transition>
    <p:cut/>
  </p:transition>
</p:sld>
</file>

<file path=ppt/slides/slide7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447800" cy="244475"/>
          </a:xfrm>
          <a:prstGeom prst="rect">
            <a:avLst/>
          </a:prstGeom>
        </p:spPr>
        <p:txBody>
          <a:bodyPr vert="horz" wrap="square" lIns="0" tIns="17145" rIns="0" bIns="0" rtlCol="0">
            <a:spAutoFit/>
          </a:bodyPr>
          <a:lstStyle/>
          <a:p>
            <a:pPr marL="12700">
              <a:lnSpc>
                <a:spcPct val="100000"/>
              </a:lnSpc>
              <a:spcBef>
                <a:spcPts val="135"/>
              </a:spcBef>
            </a:pPr>
            <a:r>
              <a:rPr spc="55" dirty="0"/>
              <a:t>Кто </a:t>
            </a:r>
            <a:r>
              <a:rPr spc="-35" dirty="0"/>
              <a:t>все </a:t>
            </a:r>
            <a:r>
              <a:rPr spc="15" dirty="0"/>
              <a:t>эти</a:t>
            </a:r>
            <a:r>
              <a:rPr spc="30" dirty="0"/>
              <a:t> </a:t>
            </a:r>
            <a:r>
              <a:rPr spc="-30" dirty="0"/>
              <a:t>люди?</a:t>
            </a:r>
          </a:p>
        </p:txBody>
      </p:sp>
      <p:sp>
        <p:nvSpPr>
          <p:cNvPr id="3" name="object 3"/>
          <p:cNvSpPr txBox="1"/>
          <p:nvPr/>
        </p:nvSpPr>
        <p:spPr>
          <a:xfrm>
            <a:off x="2157548" y="801969"/>
            <a:ext cx="538480" cy="80010"/>
          </a:xfrm>
          <a:prstGeom prst="rect">
            <a:avLst/>
          </a:prstGeom>
        </p:spPr>
        <p:txBody>
          <a:bodyPr vert="horz" wrap="square" lIns="0" tIns="13335" rIns="0" bIns="0" rtlCol="0">
            <a:spAutoFit/>
          </a:bodyPr>
          <a:lstStyle/>
          <a:p>
            <a:pPr marL="12700">
              <a:lnSpc>
                <a:spcPct val="100000"/>
              </a:lnSpc>
              <a:spcBef>
                <a:spcPts val="105"/>
              </a:spcBef>
            </a:pPr>
            <a:r>
              <a:rPr sz="350" spc="-5" dirty="0">
                <a:latin typeface="Arial"/>
                <a:cs typeface="Arial"/>
              </a:rPr>
              <a:t>bb.01[bb.01[, </a:t>
            </a:r>
            <a:r>
              <a:rPr sz="350" dirty="0">
                <a:latin typeface="Arial"/>
                <a:cs typeface="Arial"/>
              </a:rPr>
              <a:t>2] == "C",</a:t>
            </a:r>
            <a:r>
              <a:rPr sz="350" spc="-20" dirty="0">
                <a:latin typeface="Arial"/>
                <a:cs typeface="Arial"/>
              </a:rPr>
              <a:t> </a:t>
            </a:r>
            <a:r>
              <a:rPr sz="350" dirty="0">
                <a:latin typeface="Arial"/>
                <a:cs typeface="Arial"/>
              </a:rPr>
              <a:t>1]</a:t>
            </a:r>
            <a:endParaRPr sz="350">
              <a:latin typeface="Arial"/>
              <a:cs typeface="Arial"/>
            </a:endParaRPr>
          </a:p>
        </p:txBody>
      </p:sp>
      <p:sp>
        <p:nvSpPr>
          <p:cNvPr id="4" name="object 4"/>
          <p:cNvSpPr txBox="1"/>
          <p:nvPr/>
        </p:nvSpPr>
        <p:spPr>
          <a:xfrm>
            <a:off x="343401" y="429161"/>
            <a:ext cx="76200" cy="238125"/>
          </a:xfrm>
          <a:prstGeom prst="rect">
            <a:avLst/>
          </a:prstGeom>
        </p:spPr>
        <p:txBody>
          <a:bodyPr vert="vert270" wrap="square" lIns="0" tIns="8890" rIns="0" bIns="0" rtlCol="0">
            <a:spAutoFit/>
          </a:bodyPr>
          <a:lstStyle/>
          <a:p>
            <a:pPr marL="12700">
              <a:lnSpc>
                <a:spcPct val="100000"/>
              </a:lnSpc>
              <a:spcBef>
                <a:spcPts val="70"/>
              </a:spcBef>
            </a:pPr>
            <a:r>
              <a:rPr sz="350" dirty="0">
                <a:latin typeface="Arial"/>
                <a:cs typeface="Arial"/>
              </a:rPr>
              <a:t>Frequency</a:t>
            </a:r>
            <a:endParaRPr sz="350">
              <a:latin typeface="Arial"/>
              <a:cs typeface="Arial"/>
            </a:endParaRPr>
          </a:p>
        </p:txBody>
      </p:sp>
      <p:sp>
        <p:nvSpPr>
          <p:cNvPr id="5" name="object 5"/>
          <p:cNvSpPr/>
          <p:nvPr/>
        </p:nvSpPr>
        <p:spPr>
          <a:xfrm>
            <a:off x="811433" y="656598"/>
            <a:ext cx="3177540" cy="0"/>
          </a:xfrm>
          <a:custGeom>
            <a:avLst/>
            <a:gdLst/>
            <a:ahLst/>
            <a:cxnLst/>
            <a:rect l="l" t="t" r="r" b="b"/>
            <a:pathLst>
              <a:path w="3177540">
                <a:moveTo>
                  <a:pt x="0" y="0"/>
                </a:moveTo>
                <a:lnTo>
                  <a:pt x="3177336" y="0"/>
                </a:lnTo>
              </a:path>
            </a:pathLst>
          </a:custGeom>
          <a:ln w="4217">
            <a:solidFill>
              <a:srgbClr val="000000"/>
            </a:solidFill>
          </a:ln>
        </p:spPr>
        <p:txBody>
          <a:bodyPr wrap="square" lIns="0" tIns="0" rIns="0" bIns="0" rtlCol="0"/>
          <a:lstStyle/>
          <a:p>
            <a:endParaRPr/>
          </a:p>
        </p:txBody>
      </p:sp>
      <p:sp>
        <p:nvSpPr>
          <p:cNvPr id="6" name="object 6"/>
          <p:cNvSpPr/>
          <p:nvPr/>
        </p:nvSpPr>
        <p:spPr>
          <a:xfrm>
            <a:off x="811433" y="656598"/>
            <a:ext cx="0" cy="27305"/>
          </a:xfrm>
          <a:custGeom>
            <a:avLst/>
            <a:gdLst/>
            <a:ahLst/>
            <a:cxnLst/>
            <a:rect l="l" t="t" r="r" b="b"/>
            <a:pathLst>
              <a:path h="27304">
                <a:moveTo>
                  <a:pt x="0" y="0"/>
                </a:moveTo>
                <a:lnTo>
                  <a:pt x="0" y="26710"/>
                </a:lnTo>
              </a:path>
            </a:pathLst>
          </a:custGeom>
          <a:ln w="4217">
            <a:solidFill>
              <a:srgbClr val="000000"/>
            </a:solidFill>
          </a:ln>
        </p:spPr>
        <p:txBody>
          <a:bodyPr wrap="square" lIns="0" tIns="0" rIns="0" bIns="0" rtlCol="0"/>
          <a:lstStyle/>
          <a:p>
            <a:endParaRPr/>
          </a:p>
        </p:txBody>
      </p:sp>
      <p:sp>
        <p:nvSpPr>
          <p:cNvPr id="7" name="object 7"/>
          <p:cNvSpPr/>
          <p:nvPr/>
        </p:nvSpPr>
        <p:spPr>
          <a:xfrm>
            <a:off x="1340979" y="656598"/>
            <a:ext cx="0" cy="27305"/>
          </a:xfrm>
          <a:custGeom>
            <a:avLst/>
            <a:gdLst/>
            <a:ahLst/>
            <a:cxnLst/>
            <a:rect l="l" t="t" r="r" b="b"/>
            <a:pathLst>
              <a:path h="27304">
                <a:moveTo>
                  <a:pt x="0" y="0"/>
                </a:moveTo>
                <a:lnTo>
                  <a:pt x="0" y="26710"/>
                </a:lnTo>
              </a:path>
            </a:pathLst>
          </a:custGeom>
          <a:ln w="4217">
            <a:solidFill>
              <a:srgbClr val="000000"/>
            </a:solidFill>
          </a:ln>
        </p:spPr>
        <p:txBody>
          <a:bodyPr wrap="square" lIns="0" tIns="0" rIns="0" bIns="0" rtlCol="0"/>
          <a:lstStyle/>
          <a:p>
            <a:endParaRPr/>
          </a:p>
        </p:txBody>
      </p:sp>
      <p:sp>
        <p:nvSpPr>
          <p:cNvPr id="8" name="object 8"/>
          <p:cNvSpPr/>
          <p:nvPr/>
        </p:nvSpPr>
        <p:spPr>
          <a:xfrm>
            <a:off x="1870582" y="656598"/>
            <a:ext cx="0" cy="27305"/>
          </a:xfrm>
          <a:custGeom>
            <a:avLst/>
            <a:gdLst/>
            <a:ahLst/>
            <a:cxnLst/>
            <a:rect l="l" t="t" r="r" b="b"/>
            <a:pathLst>
              <a:path h="27304">
                <a:moveTo>
                  <a:pt x="0" y="0"/>
                </a:moveTo>
                <a:lnTo>
                  <a:pt x="0" y="26710"/>
                </a:lnTo>
              </a:path>
            </a:pathLst>
          </a:custGeom>
          <a:ln w="4217">
            <a:solidFill>
              <a:srgbClr val="000000"/>
            </a:solidFill>
          </a:ln>
        </p:spPr>
        <p:txBody>
          <a:bodyPr wrap="square" lIns="0" tIns="0" rIns="0" bIns="0" rtlCol="0"/>
          <a:lstStyle/>
          <a:p>
            <a:endParaRPr/>
          </a:p>
        </p:txBody>
      </p:sp>
      <p:sp>
        <p:nvSpPr>
          <p:cNvPr id="9" name="object 9"/>
          <p:cNvSpPr/>
          <p:nvPr/>
        </p:nvSpPr>
        <p:spPr>
          <a:xfrm>
            <a:off x="2400129" y="656598"/>
            <a:ext cx="0" cy="27305"/>
          </a:xfrm>
          <a:custGeom>
            <a:avLst/>
            <a:gdLst/>
            <a:ahLst/>
            <a:cxnLst/>
            <a:rect l="l" t="t" r="r" b="b"/>
            <a:pathLst>
              <a:path h="27304">
                <a:moveTo>
                  <a:pt x="0" y="0"/>
                </a:moveTo>
                <a:lnTo>
                  <a:pt x="0" y="26710"/>
                </a:lnTo>
              </a:path>
            </a:pathLst>
          </a:custGeom>
          <a:ln w="4217">
            <a:solidFill>
              <a:srgbClr val="000000"/>
            </a:solidFill>
          </a:ln>
        </p:spPr>
        <p:txBody>
          <a:bodyPr wrap="square" lIns="0" tIns="0" rIns="0" bIns="0" rtlCol="0"/>
          <a:lstStyle/>
          <a:p>
            <a:endParaRPr/>
          </a:p>
        </p:txBody>
      </p:sp>
      <p:sp>
        <p:nvSpPr>
          <p:cNvPr id="10" name="object 10"/>
          <p:cNvSpPr/>
          <p:nvPr/>
        </p:nvSpPr>
        <p:spPr>
          <a:xfrm>
            <a:off x="2929676" y="656598"/>
            <a:ext cx="0" cy="27305"/>
          </a:xfrm>
          <a:custGeom>
            <a:avLst/>
            <a:gdLst/>
            <a:ahLst/>
            <a:cxnLst/>
            <a:rect l="l" t="t" r="r" b="b"/>
            <a:pathLst>
              <a:path h="27304">
                <a:moveTo>
                  <a:pt x="0" y="0"/>
                </a:moveTo>
                <a:lnTo>
                  <a:pt x="0" y="26710"/>
                </a:lnTo>
              </a:path>
            </a:pathLst>
          </a:custGeom>
          <a:ln w="4217">
            <a:solidFill>
              <a:srgbClr val="000000"/>
            </a:solidFill>
          </a:ln>
        </p:spPr>
        <p:txBody>
          <a:bodyPr wrap="square" lIns="0" tIns="0" rIns="0" bIns="0" rtlCol="0"/>
          <a:lstStyle/>
          <a:p>
            <a:endParaRPr/>
          </a:p>
        </p:txBody>
      </p:sp>
      <p:sp>
        <p:nvSpPr>
          <p:cNvPr id="11" name="object 11"/>
          <p:cNvSpPr/>
          <p:nvPr/>
        </p:nvSpPr>
        <p:spPr>
          <a:xfrm>
            <a:off x="3459222" y="656598"/>
            <a:ext cx="0" cy="27305"/>
          </a:xfrm>
          <a:custGeom>
            <a:avLst/>
            <a:gdLst/>
            <a:ahLst/>
            <a:cxnLst/>
            <a:rect l="l" t="t" r="r" b="b"/>
            <a:pathLst>
              <a:path h="27304">
                <a:moveTo>
                  <a:pt x="0" y="0"/>
                </a:moveTo>
                <a:lnTo>
                  <a:pt x="0" y="26710"/>
                </a:lnTo>
              </a:path>
            </a:pathLst>
          </a:custGeom>
          <a:ln w="4217">
            <a:solidFill>
              <a:srgbClr val="000000"/>
            </a:solidFill>
          </a:ln>
        </p:spPr>
        <p:txBody>
          <a:bodyPr wrap="square" lIns="0" tIns="0" rIns="0" bIns="0" rtlCol="0"/>
          <a:lstStyle/>
          <a:p>
            <a:endParaRPr/>
          </a:p>
        </p:txBody>
      </p:sp>
      <p:sp>
        <p:nvSpPr>
          <p:cNvPr id="12" name="object 12"/>
          <p:cNvSpPr/>
          <p:nvPr/>
        </p:nvSpPr>
        <p:spPr>
          <a:xfrm>
            <a:off x="3988769" y="656598"/>
            <a:ext cx="0" cy="27305"/>
          </a:xfrm>
          <a:custGeom>
            <a:avLst/>
            <a:gdLst/>
            <a:ahLst/>
            <a:cxnLst/>
            <a:rect l="l" t="t" r="r" b="b"/>
            <a:pathLst>
              <a:path h="27304">
                <a:moveTo>
                  <a:pt x="0" y="0"/>
                </a:moveTo>
                <a:lnTo>
                  <a:pt x="0" y="26710"/>
                </a:lnTo>
              </a:path>
            </a:pathLst>
          </a:custGeom>
          <a:ln w="4217">
            <a:solidFill>
              <a:srgbClr val="000000"/>
            </a:solidFill>
          </a:ln>
        </p:spPr>
        <p:txBody>
          <a:bodyPr wrap="square" lIns="0" tIns="0" rIns="0" bIns="0" rtlCol="0"/>
          <a:lstStyle/>
          <a:p>
            <a:endParaRPr/>
          </a:p>
        </p:txBody>
      </p:sp>
      <p:sp>
        <p:nvSpPr>
          <p:cNvPr id="13" name="object 13"/>
          <p:cNvSpPr txBox="1"/>
          <p:nvPr/>
        </p:nvSpPr>
        <p:spPr>
          <a:xfrm>
            <a:off x="773765" y="69512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35</a:t>
            </a:r>
            <a:endParaRPr sz="350">
              <a:latin typeface="Arial"/>
              <a:cs typeface="Arial"/>
            </a:endParaRPr>
          </a:p>
        </p:txBody>
      </p:sp>
      <p:sp>
        <p:nvSpPr>
          <p:cNvPr id="14" name="object 14"/>
          <p:cNvSpPr txBox="1"/>
          <p:nvPr/>
        </p:nvSpPr>
        <p:spPr>
          <a:xfrm>
            <a:off x="1303312" y="69512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40</a:t>
            </a:r>
            <a:endParaRPr sz="350">
              <a:latin typeface="Arial"/>
              <a:cs typeface="Arial"/>
            </a:endParaRPr>
          </a:p>
        </p:txBody>
      </p:sp>
      <p:sp>
        <p:nvSpPr>
          <p:cNvPr id="15" name="object 15"/>
          <p:cNvSpPr txBox="1"/>
          <p:nvPr/>
        </p:nvSpPr>
        <p:spPr>
          <a:xfrm>
            <a:off x="1832859" y="69512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45</a:t>
            </a:r>
            <a:endParaRPr sz="350">
              <a:latin typeface="Arial"/>
              <a:cs typeface="Arial"/>
            </a:endParaRPr>
          </a:p>
        </p:txBody>
      </p:sp>
      <p:sp>
        <p:nvSpPr>
          <p:cNvPr id="16" name="object 16"/>
          <p:cNvSpPr txBox="1"/>
          <p:nvPr/>
        </p:nvSpPr>
        <p:spPr>
          <a:xfrm>
            <a:off x="2362405" y="69512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50</a:t>
            </a:r>
            <a:endParaRPr sz="350">
              <a:latin typeface="Arial"/>
              <a:cs typeface="Arial"/>
            </a:endParaRPr>
          </a:p>
        </p:txBody>
      </p:sp>
      <p:sp>
        <p:nvSpPr>
          <p:cNvPr id="17" name="object 17"/>
          <p:cNvSpPr txBox="1"/>
          <p:nvPr/>
        </p:nvSpPr>
        <p:spPr>
          <a:xfrm>
            <a:off x="2891952" y="69512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55</a:t>
            </a:r>
            <a:endParaRPr sz="350">
              <a:latin typeface="Arial"/>
              <a:cs typeface="Arial"/>
            </a:endParaRPr>
          </a:p>
        </p:txBody>
      </p:sp>
      <p:sp>
        <p:nvSpPr>
          <p:cNvPr id="18" name="object 18"/>
          <p:cNvSpPr txBox="1"/>
          <p:nvPr/>
        </p:nvSpPr>
        <p:spPr>
          <a:xfrm>
            <a:off x="3421499" y="69512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60</a:t>
            </a:r>
            <a:endParaRPr sz="350">
              <a:latin typeface="Arial"/>
              <a:cs typeface="Arial"/>
            </a:endParaRPr>
          </a:p>
        </p:txBody>
      </p:sp>
      <p:sp>
        <p:nvSpPr>
          <p:cNvPr id="19" name="object 19"/>
          <p:cNvSpPr txBox="1"/>
          <p:nvPr/>
        </p:nvSpPr>
        <p:spPr>
          <a:xfrm>
            <a:off x="3951046" y="69512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65</a:t>
            </a:r>
            <a:endParaRPr sz="350">
              <a:latin typeface="Arial"/>
              <a:cs typeface="Arial"/>
            </a:endParaRPr>
          </a:p>
        </p:txBody>
      </p:sp>
      <p:sp>
        <p:nvSpPr>
          <p:cNvPr id="20" name="object 20"/>
          <p:cNvSpPr/>
          <p:nvPr/>
        </p:nvSpPr>
        <p:spPr>
          <a:xfrm>
            <a:off x="567887" y="447748"/>
            <a:ext cx="0" cy="201295"/>
          </a:xfrm>
          <a:custGeom>
            <a:avLst/>
            <a:gdLst/>
            <a:ahLst/>
            <a:cxnLst/>
            <a:rect l="l" t="t" r="r" b="b"/>
            <a:pathLst>
              <a:path h="201295">
                <a:moveTo>
                  <a:pt x="0" y="200808"/>
                </a:moveTo>
                <a:lnTo>
                  <a:pt x="0" y="0"/>
                </a:lnTo>
              </a:path>
            </a:pathLst>
          </a:custGeom>
          <a:ln w="4217">
            <a:solidFill>
              <a:srgbClr val="000000"/>
            </a:solidFill>
          </a:ln>
        </p:spPr>
        <p:txBody>
          <a:bodyPr wrap="square" lIns="0" tIns="0" rIns="0" bIns="0" rtlCol="0"/>
          <a:lstStyle/>
          <a:p>
            <a:endParaRPr/>
          </a:p>
        </p:txBody>
      </p:sp>
      <p:sp>
        <p:nvSpPr>
          <p:cNvPr id="21" name="object 21"/>
          <p:cNvSpPr/>
          <p:nvPr/>
        </p:nvSpPr>
        <p:spPr>
          <a:xfrm>
            <a:off x="541120" y="648556"/>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22" name="object 22"/>
          <p:cNvSpPr/>
          <p:nvPr/>
        </p:nvSpPr>
        <p:spPr>
          <a:xfrm>
            <a:off x="541120" y="608406"/>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23" name="object 23"/>
          <p:cNvSpPr/>
          <p:nvPr/>
        </p:nvSpPr>
        <p:spPr>
          <a:xfrm>
            <a:off x="541120" y="568256"/>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24" name="object 24"/>
          <p:cNvSpPr/>
          <p:nvPr/>
        </p:nvSpPr>
        <p:spPr>
          <a:xfrm>
            <a:off x="541120" y="528105"/>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25" name="object 25"/>
          <p:cNvSpPr/>
          <p:nvPr/>
        </p:nvSpPr>
        <p:spPr>
          <a:xfrm>
            <a:off x="541120" y="487955"/>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26" name="object 26"/>
          <p:cNvSpPr/>
          <p:nvPr/>
        </p:nvSpPr>
        <p:spPr>
          <a:xfrm>
            <a:off x="541120" y="447748"/>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27" name="object 27"/>
          <p:cNvSpPr txBox="1"/>
          <p:nvPr/>
        </p:nvSpPr>
        <p:spPr>
          <a:xfrm>
            <a:off x="450300" y="462719"/>
            <a:ext cx="76200" cy="211454"/>
          </a:xfrm>
          <a:prstGeom prst="rect">
            <a:avLst/>
          </a:prstGeom>
        </p:spPr>
        <p:txBody>
          <a:bodyPr vert="vert270" wrap="square" lIns="0" tIns="8890" rIns="0" bIns="0" rtlCol="0">
            <a:spAutoFit/>
          </a:bodyPr>
          <a:lstStyle/>
          <a:p>
            <a:pPr marL="12700">
              <a:lnSpc>
                <a:spcPct val="100000"/>
              </a:lnSpc>
              <a:spcBef>
                <a:spcPts val="70"/>
              </a:spcBef>
            </a:pPr>
            <a:r>
              <a:rPr sz="350" dirty="0">
                <a:latin typeface="Arial"/>
                <a:cs typeface="Arial"/>
              </a:rPr>
              <a:t>0 2</a:t>
            </a:r>
            <a:r>
              <a:rPr sz="350" spc="5" dirty="0">
                <a:latin typeface="Arial"/>
                <a:cs typeface="Arial"/>
              </a:rPr>
              <a:t> </a:t>
            </a:r>
            <a:r>
              <a:rPr sz="350" dirty="0">
                <a:latin typeface="Arial"/>
                <a:cs typeface="Arial"/>
              </a:rPr>
              <a:t>4</a:t>
            </a:r>
            <a:endParaRPr sz="350">
              <a:latin typeface="Arial"/>
              <a:cs typeface="Arial"/>
            </a:endParaRPr>
          </a:p>
        </p:txBody>
      </p:sp>
      <p:sp>
        <p:nvSpPr>
          <p:cNvPr id="28" name="object 28"/>
          <p:cNvSpPr/>
          <p:nvPr/>
        </p:nvSpPr>
        <p:spPr>
          <a:xfrm>
            <a:off x="1340979" y="568256"/>
            <a:ext cx="529590" cy="80645"/>
          </a:xfrm>
          <a:custGeom>
            <a:avLst/>
            <a:gdLst/>
            <a:ahLst/>
            <a:cxnLst/>
            <a:rect l="l" t="t" r="r" b="b"/>
            <a:pathLst>
              <a:path w="529589" h="80645">
                <a:moveTo>
                  <a:pt x="0" y="80300"/>
                </a:moveTo>
                <a:lnTo>
                  <a:pt x="529546" y="80300"/>
                </a:lnTo>
                <a:lnTo>
                  <a:pt x="529546" y="0"/>
                </a:lnTo>
                <a:lnTo>
                  <a:pt x="0" y="0"/>
                </a:lnTo>
                <a:lnTo>
                  <a:pt x="0" y="80300"/>
                </a:lnTo>
                <a:close/>
              </a:path>
            </a:pathLst>
          </a:custGeom>
          <a:ln w="4217">
            <a:solidFill>
              <a:srgbClr val="000000"/>
            </a:solidFill>
          </a:ln>
        </p:spPr>
        <p:txBody>
          <a:bodyPr wrap="square" lIns="0" tIns="0" rIns="0" bIns="0" rtlCol="0"/>
          <a:lstStyle/>
          <a:p>
            <a:endParaRPr/>
          </a:p>
        </p:txBody>
      </p:sp>
      <p:sp>
        <p:nvSpPr>
          <p:cNvPr id="29" name="object 29"/>
          <p:cNvSpPr/>
          <p:nvPr/>
        </p:nvSpPr>
        <p:spPr>
          <a:xfrm>
            <a:off x="1870582" y="447748"/>
            <a:ext cx="529590" cy="201295"/>
          </a:xfrm>
          <a:custGeom>
            <a:avLst/>
            <a:gdLst/>
            <a:ahLst/>
            <a:cxnLst/>
            <a:rect l="l" t="t" r="r" b="b"/>
            <a:pathLst>
              <a:path w="529589" h="201295">
                <a:moveTo>
                  <a:pt x="0" y="200808"/>
                </a:moveTo>
                <a:lnTo>
                  <a:pt x="529546" y="200808"/>
                </a:lnTo>
                <a:lnTo>
                  <a:pt x="529546" y="0"/>
                </a:lnTo>
                <a:lnTo>
                  <a:pt x="0" y="0"/>
                </a:lnTo>
                <a:lnTo>
                  <a:pt x="0" y="200808"/>
                </a:lnTo>
                <a:close/>
              </a:path>
            </a:pathLst>
          </a:custGeom>
          <a:ln w="4217">
            <a:solidFill>
              <a:srgbClr val="000000"/>
            </a:solidFill>
          </a:ln>
        </p:spPr>
        <p:txBody>
          <a:bodyPr wrap="square" lIns="0" tIns="0" rIns="0" bIns="0" rtlCol="0"/>
          <a:lstStyle/>
          <a:p>
            <a:endParaRPr/>
          </a:p>
        </p:txBody>
      </p:sp>
      <p:sp>
        <p:nvSpPr>
          <p:cNvPr id="30" name="object 30"/>
          <p:cNvSpPr/>
          <p:nvPr/>
        </p:nvSpPr>
        <p:spPr>
          <a:xfrm>
            <a:off x="2400129" y="568256"/>
            <a:ext cx="529590" cy="80645"/>
          </a:xfrm>
          <a:custGeom>
            <a:avLst/>
            <a:gdLst/>
            <a:ahLst/>
            <a:cxnLst/>
            <a:rect l="l" t="t" r="r" b="b"/>
            <a:pathLst>
              <a:path w="529589" h="80645">
                <a:moveTo>
                  <a:pt x="0" y="80300"/>
                </a:moveTo>
                <a:lnTo>
                  <a:pt x="529546" y="80300"/>
                </a:lnTo>
                <a:lnTo>
                  <a:pt x="529546" y="0"/>
                </a:lnTo>
                <a:lnTo>
                  <a:pt x="0" y="0"/>
                </a:lnTo>
                <a:lnTo>
                  <a:pt x="0" y="80300"/>
                </a:lnTo>
                <a:close/>
              </a:path>
            </a:pathLst>
          </a:custGeom>
          <a:ln w="4217">
            <a:solidFill>
              <a:srgbClr val="000000"/>
            </a:solidFill>
          </a:ln>
        </p:spPr>
        <p:txBody>
          <a:bodyPr wrap="square" lIns="0" tIns="0" rIns="0" bIns="0" rtlCol="0"/>
          <a:lstStyle/>
          <a:p>
            <a:endParaRPr/>
          </a:p>
        </p:txBody>
      </p:sp>
      <p:sp>
        <p:nvSpPr>
          <p:cNvPr id="31" name="object 31"/>
          <p:cNvSpPr/>
          <p:nvPr/>
        </p:nvSpPr>
        <p:spPr>
          <a:xfrm>
            <a:off x="2929676" y="447748"/>
            <a:ext cx="529590" cy="201295"/>
          </a:xfrm>
          <a:custGeom>
            <a:avLst/>
            <a:gdLst/>
            <a:ahLst/>
            <a:cxnLst/>
            <a:rect l="l" t="t" r="r" b="b"/>
            <a:pathLst>
              <a:path w="529589" h="201295">
                <a:moveTo>
                  <a:pt x="0" y="200808"/>
                </a:moveTo>
                <a:lnTo>
                  <a:pt x="529546" y="200808"/>
                </a:lnTo>
                <a:lnTo>
                  <a:pt x="529546" y="0"/>
                </a:lnTo>
                <a:lnTo>
                  <a:pt x="0" y="0"/>
                </a:lnTo>
                <a:lnTo>
                  <a:pt x="0" y="200808"/>
                </a:lnTo>
                <a:close/>
              </a:path>
            </a:pathLst>
          </a:custGeom>
          <a:ln w="4217">
            <a:solidFill>
              <a:srgbClr val="000000"/>
            </a:solidFill>
          </a:ln>
        </p:spPr>
        <p:txBody>
          <a:bodyPr wrap="square" lIns="0" tIns="0" rIns="0" bIns="0" rtlCol="0"/>
          <a:lstStyle/>
          <a:p>
            <a:endParaRPr/>
          </a:p>
        </p:txBody>
      </p:sp>
      <p:sp>
        <p:nvSpPr>
          <p:cNvPr id="32" name="object 32"/>
          <p:cNvSpPr/>
          <p:nvPr/>
        </p:nvSpPr>
        <p:spPr>
          <a:xfrm>
            <a:off x="3459222" y="608406"/>
            <a:ext cx="529590" cy="40640"/>
          </a:xfrm>
          <a:custGeom>
            <a:avLst/>
            <a:gdLst/>
            <a:ahLst/>
            <a:cxnLst/>
            <a:rect l="l" t="t" r="r" b="b"/>
            <a:pathLst>
              <a:path w="529589" h="40640">
                <a:moveTo>
                  <a:pt x="0" y="40150"/>
                </a:moveTo>
                <a:lnTo>
                  <a:pt x="529546" y="40150"/>
                </a:lnTo>
                <a:lnTo>
                  <a:pt x="529546" y="0"/>
                </a:lnTo>
                <a:lnTo>
                  <a:pt x="0" y="0"/>
                </a:lnTo>
                <a:lnTo>
                  <a:pt x="0" y="40150"/>
                </a:lnTo>
                <a:close/>
              </a:path>
            </a:pathLst>
          </a:custGeom>
          <a:ln w="4217">
            <a:solidFill>
              <a:srgbClr val="000000"/>
            </a:solidFill>
          </a:ln>
        </p:spPr>
        <p:txBody>
          <a:bodyPr wrap="square" lIns="0" tIns="0" rIns="0" bIns="0" rtlCol="0"/>
          <a:lstStyle/>
          <a:p>
            <a:endParaRPr/>
          </a:p>
        </p:txBody>
      </p:sp>
      <p:sp>
        <p:nvSpPr>
          <p:cNvPr id="33" name="object 33"/>
          <p:cNvSpPr txBox="1"/>
          <p:nvPr/>
        </p:nvSpPr>
        <p:spPr>
          <a:xfrm>
            <a:off x="2156311" y="1510505"/>
            <a:ext cx="541020" cy="80010"/>
          </a:xfrm>
          <a:prstGeom prst="rect">
            <a:avLst/>
          </a:prstGeom>
        </p:spPr>
        <p:txBody>
          <a:bodyPr vert="horz" wrap="square" lIns="0" tIns="13335" rIns="0" bIns="0" rtlCol="0">
            <a:spAutoFit/>
          </a:bodyPr>
          <a:lstStyle/>
          <a:p>
            <a:pPr marL="12700">
              <a:lnSpc>
                <a:spcPct val="100000"/>
              </a:lnSpc>
              <a:spcBef>
                <a:spcPts val="105"/>
              </a:spcBef>
            </a:pPr>
            <a:r>
              <a:rPr sz="350" spc="-5" dirty="0">
                <a:latin typeface="Arial"/>
                <a:cs typeface="Arial"/>
              </a:rPr>
              <a:t>bb.01[bb.01[, </a:t>
            </a:r>
            <a:r>
              <a:rPr sz="350" dirty="0">
                <a:latin typeface="Arial"/>
                <a:cs typeface="Arial"/>
              </a:rPr>
              <a:t>2] == "G",</a:t>
            </a:r>
            <a:r>
              <a:rPr sz="350" spc="-20" dirty="0">
                <a:latin typeface="Arial"/>
                <a:cs typeface="Arial"/>
              </a:rPr>
              <a:t> </a:t>
            </a:r>
            <a:r>
              <a:rPr sz="350" dirty="0">
                <a:latin typeface="Arial"/>
                <a:cs typeface="Arial"/>
              </a:rPr>
              <a:t>1]</a:t>
            </a:r>
            <a:endParaRPr sz="350">
              <a:latin typeface="Arial"/>
              <a:cs typeface="Arial"/>
            </a:endParaRPr>
          </a:p>
        </p:txBody>
      </p:sp>
      <p:sp>
        <p:nvSpPr>
          <p:cNvPr id="34" name="object 34"/>
          <p:cNvSpPr txBox="1"/>
          <p:nvPr/>
        </p:nvSpPr>
        <p:spPr>
          <a:xfrm>
            <a:off x="343401" y="1137698"/>
            <a:ext cx="76200" cy="238125"/>
          </a:xfrm>
          <a:prstGeom prst="rect">
            <a:avLst/>
          </a:prstGeom>
        </p:spPr>
        <p:txBody>
          <a:bodyPr vert="vert270" wrap="square" lIns="0" tIns="8890" rIns="0" bIns="0" rtlCol="0">
            <a:spAutoFit/>
          </a:bodyPr>
          <a:lstStyle/>
          <a:p>
            <a:pPr marL="12700">
              <a:lnSpc>
                <a:spcPct val="100000"/>
              </a:lnSpc>
              <a:spcBef>
                <a:spcPts val="70"/>
              </a:spcBef>
            </a:pPr>
            <a:r>
              <a:rPr sz="350" dirty="0">
                <a:latin typeface="Arial"/>
                <a:cs typeface="Arial"/>
              </a:rPr>
              <a:t>Frequency</a:t>
            </a:r>
            <a:endParaRPr sz="350">
              <a:latin typeface="Arial"/>
              <a:cs typeface="Arial"/>
            </a:endParaRPr>
          </a:p>
        </p:txBody>
      </p:sp>
      <p:sp>
        <p:nvSpPr>
          <p:cNvPr id="35" name="object 35"/>
          <p:cNvSpPr/>
          <p:nvPr/>
        </p:nvSpPr>
        <p:spPr>
          <a:xfrm>
            <a:off x="811433" y="1365134"/>
            <a:ext cx="3177540" cy="0"/>
          </a:xfrm>
          <a:custGeom>
            <a:avLst/>
            <a:gdLst/>
            <a:ahLst/>
            <a:cxnLst/>
            <a:rect l="l" t="t" r="r" b="b"/>
            <a:pathLst>
              <a:path w="3177540">
                <a:moveTo>
                  <a:pt x="0" y="0"/>
                </a:moveTo>
                <a:lnTo>
                  <a:pt x="3177336" y="0"/>
                </a:lnTo>
              </a:path>
            </a:pathLst>
          </a:custGeom>
          <a:ln w="4217">
            <a:solidFill>
              <a:srgbClr val="000000"/>
            </a:solidFill>
          </a:ln>
        </p:spPr>
        <p:txBody>
          <a:bodyPr wrap="square" lIns="0" tIns="0" rIns="0" bIns="0" rtlCol="0"/>
          <a:lstStyle/>
          <a:p>
            <a:endParaRPr/>
          </a:p>
        </p:txBody>
      </p:sp>
      <p:sp>
        <p:nvSpPr>
          <p:cNvPr id="36" name="object 36"/>
          <p:cNvSpPr/>
          <p:nvPr/>
        </p:nvSpPr>
        <p:spPr>
          <a:xfrm>
            <a:off x="811433" y="1365134"/>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37" name="object 37"/>
          <p:cNvSpPr/>
          <p:nvPr/>
        </p:nvSpPr>
        <p:spPr>
          <a:xfrm>
            <a:off x="1340979" y="1365134"/>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38" name="object 38"/>
          <p:cNvSpPr/>
          <p:nvPr/>
        </p:nvSpPr>
        <p:spPr>
          <a:xfrm>
            <a:off x="1870582" y="1365134"/>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39" name="object 39"/>
          <p:cNvSpPr/>
          <p:nvPr/>
        </p:nvSpPr>
        <p:spPr>
          <a:xfrm>
            <a:off x="2400129" y="1365134"/>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40" name="object 40"/>
          <p:cNvSpPr/>
          <p:nvPr/>
        </p:nvSpPr>
        <p:spPr>
          <a:xfrm>
            <a:off x="2929676" y="1365134"/>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41" name="object 41"/>
          <p:cNvSpPr/>
          <p:nvPr/>
        </p:nvSpPr>
        <p:spPr>
          <a:xfrm>
            <a:off x="3459222" y="1365134"/>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42" name="object 42"/>
          <p:cNvSpPr/>
          <p:nvPr/>
        </p:nvSpPr>
        <p:spPr>
          <a:xfrm>
            <a:off x="3988769" y="1365134"/>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43" name="object 43"/>
          <p:cNvSpPr txBox="1"/>
          <p:nvPr/>
        </p:nvSpPr>
        <p:spPr>
          <a:xfrm>
            <a:off x="773765" y="1403662"/>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35</a:t>
            </a:r>
            <a:endParaRPr sz="350">
              <a:latin typeface="Arial"/>
              <a:cs typeface="Arial"/>
            </a:endParaRPr>
          </a:p>
        </p:txBody>
      </p:sp>
      <p:sp>
        <p:nvSpPr>
          <p:cNvPr id="44" name="object 44"/>
          <p:cNvSpPr txBox="1"/>
          <p:nvPr/>
        </p:nvSpPr>
        <p:spPr>
          <a:xfrm>
            <a:off x="1303312" y="1403662"/>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40</a:t>
            </a:r>
            <a:endParaRPr sz="350">
              <a:latin typeface="Arial"/>
              <a:cs typeface="Arial"/>
            </a:endParaRPr>
          </a:p>
        </p:txBody>
      </p:sp>
      <p:sp>
        <p:nvSpPr>
          <p:cNvPr id="45" name="object 45"/>
          <p:cNvSpPr txBox="1"/>
          <p:nvPr/>
        </p:nvSpPr>
        <p:spPr>
          <a:xfrm>
            <a:off x="1832859" y="1403662"/>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45</a:t>
            </a:r>
            <a:endParaRPr sz="350">
              <a:latin typeface="Arial"/>
              <a:cs typeface="Arial"/>
            </a:endParaRPr>
          </a:p>
        </p:txBody>
      </p:sp>
      <p:sp>
        <p:nvSpPr>
          <p:cNvPr id="46" name="object 46"/>
          <p:cNvSpPr txBox="1"/>
          <p:nvPr/>
        </p:nvSpPr>
        <p:spPr>
          <a:xfrm>
            <a:off x="2362405" y="1403662"/>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50</a:t>
            </a:r>
            <a:endParaRPr sz="350">
              <a:latin typeface="Arial"/>
              <a:cs typeface="Arial"/>
            </a:endParaRPr>
          </a:p>
        </p:txBody>
      </p:sp>
      <p:sp>
        <p:nvSpPr>
          <p:cNvPr id="47" name="object 47"/>
          <p:cNvSpPr txBox="1"/>
          <p:nvPr/>
        </p:nvSpPr>
        <p:spPr>
          <a:xfrm>
            <a:off x="2891952" y="1403662"/>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55</a:t>
            </a:r>
            <a:endParaRPr sz="350">
              <a:latin typeface="Arial"/>
              <a:cs typeface="Arial"/>
            </a:endParaRPr>
          </a:p>
        </p:txBody>
      </p:sp>
      <p:sp>
        <p:nvSpPr>
          <p:cNvPr id="48" name="object 48"/>
          <p:cNvSpPr txBox="1"/>
          <p:nvPr/>
        </p:nvSpPr>
        <p:spPr>
          <a:xfrm>
            <a:off x="3421499" y="1403662"/>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60</a:t>
            </a:r>
            <a:endParaRPr sz="350">
              <a:latin typeface="Arial"/>
              <a:cs typeface="Arial"/>
            </a:endParaRPr>
          </a:p>
        </p:txBody>
      </p:sp>
      <p:sp>
        <p:nvSpPr>
          <p:cNvPr id="49" name="object 49"/>
          <p:cNvSpPr txBox="1"/>
          <p:nvPr/>
        </p:nvSpPr>
        <p:spPr>
          <a:xfrm>
            <a:off x="3951046" y="1403662"/>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65</a:t>
            </a:r>
            <a:endParaRPr sz="350">
              <a:latin typeface="Arial"/>
              <a:cs typeface="Arial"/>
            </a:endParaRPr>
          </a:p>
        </p:txBody>
      </p:sp>
      <p:sp>
        <p:nvSpPr>
          <p:cNvPr id="50" name="object 50"/>
          <p:cNvSpPr/>
          <p:nvPr/>
        </p:nvSpPr>
        <p:spPr>
          <a:xfrm>
            <a:off x="567887" y="1156285"/>
            <a:ext cx="0" cy="201295"/>
          </a:xfrm>
          <a:custGeom>
            <a:avLst/>
            <a:gdLst/>
            <a:ahLst/>
            <a:cxnLst/>
            <a:rect l="l" t="t" r="r" b="b"/>
            <a:pathLst>
              <a:path h="201294">
                <a:moveTo>
                  <a:pt x="0" y="200808"/>
                </a:moveTo>
                <a:lnTo>
                  <a:pt x="0" y="0"/>
                </a:lnTo>
              </a:path>
            </a:pathLst>
          </a:custGeom>
          <a:ln w="4217">
            <a:solidFill>
              <a:srgbClr val="000000"/>
            </a:solidFill>
          </a:ln>
        </p:spPr>
        <p:txBody>
          <a:bodyPr wrap="square" lIns="0" tIns="0" rIns="0" bIns="0" rtlCol="0"/>
          <a:lstStyle/>
          <a:p>
            <a:endParaRPr/>
          </a:p>
        </p:txBody>
      </p:sp>
      <p:sp>
        <p:nvSpPr>
          <p:cNvPr id="51" name="object 51"/>
          <p:cNvSpPr/>
          <p:nvPr/>
        </p:nvSpPr>
        <p:spPr>
          <a:xfrm>
            <a:off x="541120" y="1357093"/>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52" name="object 52"/>
          <p:cNvSpPr/>
          <p:nvPr/>
        </p:nvSpPr>
        <p:spPr>
          <a:xfrm>
            <a:off x="541120" y="1290176"/>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53" name="object 53"/>
          <p:cNvSpPr/>
          <p:nvPr/>
        </p:nvSpPr>
        <p:spPr>
          <a:xfrm>
            <a:off x="541120" y="1223258"/>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54" name="object 54"/>
          <p:cNvSpPr/>
          <p:nvPr/>
        </p:nvSpPr>
        <p:spPr>
          <a:xfrm>
            <a:off x="541120" y="1156285"/>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55" name="object 55"/>
          <p:cNvSpPr txBox="1"/>
          <p:nvPr/>
        </p:nvSpPr>
        <p:spPr>
          <a:xfrm>
            <a:off x="450300" y="1118570"/>
            <a:ext cx="76200" cy="264160"/>
          </a:xfrm>
          <a:prstGeom prst="rect">
            <a:avLst/>
          </a:prstGeom>
        </p:spPr>
        <p:txBody>
          <a:bodyPr vert="vert270" wrap="square" lIns="0" tIns="8890" rIns="0" bIns="0" rtlCol="0">
            <a:spAutoFit/>
          </a:bodyPr>
          <a:lstStyle/>
          <a:p>
            <a:pPr marL="12700">
              <a:lnSpc>
                <a:spcPct val="100000"/>
              </a:lnSpc>
              <a:spcBef>
                <a:spcPts val="70"/>
              </a:spcBef>
            </a:pPr>
            <a:r>
              <a:rPr sz="350" dirty="0">
                <a:latin typeface="Arial"/>
                <a:cs typeface="Arial"/>
              </a:rPr>
              <a:t>0 5</a:t>
            </a:r>
            <a:r>
              <a:rPr sz="350" spc="25" dirty="0">
                <a:latin typeface="Arial"/>
                <a:cs typeface="Arial"/>
              </a:rPr>
              <a:t> </a:t>
            </a:r>
            <a:r>
              <a:rPr sz="350" dirty="0">
                <a:latin typeface="Arial"/>
                <a:cs typeface="Arial"/>
              </a:rPr>
              <a:t>15</a:t>
            </a:r>
            <a:endParaRPr sz="350">
              <a:latin typeface="Arial"/>
              <a:cs typeface="Arial"/>
            </a:endParaRPr>
          </a:p>
        </p:txBody>
      </p:sp>
      <p:sp>
        <p:nvSpPr>
          <p:cNvPr id="56" name="object 56"/>
          <p:cNvSpPr/>
          <p:nvPr/>
        </p:nvSpPr>
        <p:spPr>
          <a:xfrm>
            <a:off x="1127097" y="1350401"/>
            <a:ext cx="216535" cy="0"/>
          </a:xfrm>
          <a:custGeom>
            <a:avLst/>
            <a:gdLst/>
            <a:ahLst/>
            <a:cxnLst/>
            <a:rect l="l" t="t" r="r" b="b"/>
            <a:pathLst>
              <a:path w="216534">
                <a:moveTo>
                  <a:pt x="0" y="0"/>
                </a:moveTo>
                <a:lnTo>
                  <a:pt x="216047" y="0"/>
                </a:lnTo>
              </a:path>
            </a:pathLst>
          </a:custGeom>
          <a:ln w="17600">
            <a:solidFill>
              <a:srgbClr val="000000"/>
            </a:solidFill>
          </a:ln>
        </p:spPr>
        <p:txBody>
          <a:bodyPr wrap="square" lIns="0" tIns="0" rIns="0" bIns="0" rtlCol="0"/>
          <a:lstStyle/>
          <a:p>
            <a:endParaRPr/>
          </a:p>
        </p:txBody>
      </p:sp>
      <p:sp>
        <p:nvSpPr>
          <p:cNvPr id="57" name="object 57"/>
          <p:cNvSpPr/>
          <p:nvPr/>
        </p:nvSpPr>
        <p:spPr>
          <a:xfrm>
            <a:off x="1340979" y="1250025"/>
            <a:ext cx="212090" cy="107314"/>
          </a:xfrm>
          <a:custGeom>
            <a:avLst/>
            <a:gdLst/>
            <a:ahLst/>
            <a:cxnLst/>
            <a:rect l="l" t="t" r="r" b="b"/>
            <a:pathLst>
              <a:path w="212090" h="107315">
                <a:moveTo>
                  <a:pt x="0" y="107067"/>
                </a:moveTo>
                <a:lnTo>
                  <a:pt x="211829" y="107067"/>
                </a:lnTo>
                <a:lnTo>
                  <a:pt x="211829" y="0"/>
                </a:lnTo>
                <a:lnTo>
                  <a:pt x="0" y="0"/>
                </a:lnTo>
                <a:lnTo>
                  <a:pt x="0" y="107067"/>
                </a:lnTo>
                <a:close/>
              </a:path>
            </a:pathLst>
          </a:custGeom>
          <a:ln w="4217">
            <a:solidFill>
              <a:srgbClr val="000000"/>
            </a:solidFill>
          </a:ln>
        </p:spPr>
        <p:txBody>
          <a:bodyPr wrap="square" lIns="0" tIns="0" rIns="0" bIns="0" rtlCol="0"/>
          <a:lstStyle/>
          <a:p>
            <a:endParaRPr/>
          </a:p>
        </p:txBody>
      </p:sp>
      <p:sp>
        <p:nvSpPr>
          <p:cNvPr id="58" name="object 58"/>
          <p:cNvSpPr/>
          <p:nvPr/>
        </p:nvSpPr>
        <p:spPr>
          <a:xfrm>
            <a:off x="1552809" y="1169668"/>
            <a:ext cx="212090" cy="187960"/>
          </a:xfrm>
          <a:custGeom>
            <a:avLst/>
            <a:gdLst/>
            <a:ahLst/>
            <a:cxnLst/>
            <a:rect l="l" t="t" r="r" b="b"/>
            <a:pathLst>
              <a:path w="212089" h="187959">
                <a:moveTo>
                  <a:pt x="0" y="187424"/>
                </a:moveTo>
                <a:lnTo>
                  <a:pt x="211829" y="187424"/>
                </a:lnTo>
                <a:lnTo>
                  <a:pt x="211829" y="0"/>
                </a:lnTo>
                <a:lnTo>
                  <a:pt x="0" y="0"/>
                </a:lnTo>
                <a:lnTo>
                  <a:pt x="0" y="187424"/>
                </a:lnTo>
                <a:close/>
              </a:path>
            </a:pathLst>
          </a:custGeom>
          <a:ln w="4217">
            <a:solidFill>
              <a:srgbClr val="000000"/>
            </a:solidFill>
          </a:ln>
        </p:spPr>
        <p:txBody>
          <a:bodyPr wrap="square" lIns="0" tIns="0" rIns="0" bIns="0" rtlCol="0"/>
          <a:lstStyle/>
          <a:p>
            <a:endParaRPr/>
          </a:p>
        </p:txBody>
      </p:sp>
      <p:sp>
        <p:nvSpPr>
          <p:cNvPr id="59" name="object 59"/>
          <p:cNvSpPr/>
          <p:nvPr/>
        </p:nvSpPr>
        <p:spPr>
          <a:xfrm>
            <a:off x="1764639" y="1156285"/>
            <a:ext cx="212090" cy="201295"/>
          </a:xfrm>
          <a:custGeom>
            <a:avLst/>
            <a:gdLst/>
            <a:ahLst/>
            <a:cxnLst/>
            <a:rect l="l" t="t" r="r" b="b"/>
            <a:pathLst>
              <a:path w="212089" h="201294">
                <a:moveTo>
                  <a:pt x="0" y="200808"/>
                </a:moveTo>
                <a:lnTo>
                  <a:pt x="211829" y="200808"/>
                </a:lnTo>
                <a:lnTo>
                  <a:pt x="211829" y="0"/>
                </a:lnTo>
                <a:lnTo>
                  <a:pt x="0" y="0"/>
                </a:lnTo>
                <a:lnTo>
                  <a:pt x="0" y="200808"/>
                </a:lnTo>
                <a:close/>
              </a:path>
            </a:pathLst>
          </a:custGeom>
          <a:ln w="4217">
            <a:solidFill>
              <a:srgbClr val="000000"/>
            </a:solidFill>
          </a:ln>
        </p:spPr>
        <p:txBody>
          <a:bodyPr wrap="square" lIns="0" tIns="0" rIns="0" bIns="0" rtlCol="0"/>
          <a:lstStyle/>
          <a:p>
            <a:endParaRPr/>
          </a:p>
        </p:txBody>
      </p:sp>
      <p:sp>
        <p:nvSpPr>
          <p:cNvPr id="60" name="object 60"/>
          <p:cNvSpPr/>
          <p:nvPr/>
        </p:nvSpPr>
        <p:spPr>
          <a:xfrm>
            <a:off x="1976469" y="1276792"/>
            <a:ext cx="212090" cy="80645"/>
          </a:xfrm>
          <a:custGeom>
            <a:avLst/>
            <a:gdLst/>
            <a:ahLst/>
            <a:cxnLst/>
            <a:rect l="l" t="t" r="r" b="b"/>
            <a:pathLst>
              <a:path w="212089" h="80644">
                <a:moveTo>
                  <a:pt x="0" y="80300"/>
                </a:moveTo>
                <a:lnTo>
                  <a:pt x="211829" y="80300"/>
                </a:lnTo>
                <a:lnTo>
                  <a:pt x="211829" y="0"/>
                </a:lnTo>
                <a:lnTo>
                  <a:pt x="0" y="0"/>
                </a:lnTo>
                <a:lnTo>
                  <a:pt x="0" y="80300"/>
                </a:lnTo>
                <a:close/>
              </a:path>
            </a:pathLst>
          </a:custGeom>
          <a:ln w="4217">
            <a:solidFill>
              <a:srgbClr val="000000"/>
            </a:solidFill>
          </a:ln>
        </p:spPr>
        <p:txBody>
          <a:bodyPr wrap="square" lIns="0" tIns="0" rIns="0" bIns="0" rtlCol="0"/>
          <a:lstStyle/>
          <a:p>
            <a:endParaRPr/>
          </a:p>
        </p:txBody>
      </p:sp>
      <p:sp>
        <p:nvSpPr>
          <p:cNvPr id="61" name="object 61"/>
          <p:cNvSpPr/>
          <p:nvPr/>
        </p:nvSpPr>
        <p:spPr>
          <a:xfrm>
            <a:off x="2188299" y="1290176"/>
            <a:ext cx="212090" cy="67310"/>
          </a:xfrm>
          <a:custGeom>
            <a:avLst/>
            <a:gdLst/>
            <a:ahLst/>
            <a:cxnLst/>
            <a:rect l="l" t="t" r="r" b="b"/>
            <a:pathLst>
              <a:path w="212089" h="67309">
                <a:moveTo>
                  <a:pt x="0" y="66917"/>
                </a:moveTo>
                <a:lnTo>
                  <a:pt x="211829" y="66917"/>
                </a:lnTo>
                <a:lnTo>
                  <a:pt x="211829" y="0"/>
                </a:lnTo>
                <a:lnTo>
                  <a:pt x="0" y="0"/>
                </a:lnTo>
                <a:lnTo>
                  <a:pt x="0" y="66917"/>
                </a:lnTo>
                <a:close/>
              </a:path>
            </a:pathLst>
          </a:custGeom>
          <a:ln w="4217">
            <a:solidFill>
              <a:srgbClr val="000000"/>
            </a:solidFill>
          </a:ln>
        </p:spPr>
        <p:txBody>
          <a:bodyPr wrap="square" lIns="0" tIns="0" rIns="0" bIns="0" rtlCol="0"/>
          <a:lstStyle/>
          <a:p>
            <a:endParaRPr/>
          </a:p>
        </p:txBody>
      </p:sp>
      <p:sp>
        <p:nvSpPr>
          <p:cNvPr id="62" name="object 62"/>
          <p:cNvSpPr/>
          <p:nvPr/>
        </p:nvSpPr>
        <p:spPr>
          <a:xfrm>
            <a:off x="2400129" y="1330326"/>
            <a:ext cx="212090" cy="27305"/>
          </a:xfrm>
          <a:custGeom>
            <a:avLst/>
            <a:gdLst/>
            <a:ahLst/>
            <a:cxnLst/>
            <a:rect l="l" t="t" r="r" b="b"/>
            <a:pathLst>
              <a:path w="212089" h="27305">
                <a:moveTo>
                  <a:pt x="0" y="26766"/>
                </a:moveTo>
                <a:lnTo>
                  <a:pt x="211829" y="26766"/>
                </a:lnTo>
                <a:lnTo>
                  <a:pt x="211829" y="0"/>
                </a:lnTo>
                <a:lnTo>
                  <a:pt x="0" y="0"/>
                </a:lnTo>
                <a:lnTo>
                  <a:pt x="0" y="26766"/>
                </a:lnTo>
                <a:close/>
              </a:path>
            </a:pathLst>
          </a:custGeom>
          <a:ln w="4217">
            <a:solidFill>
              <a:srgbClr val="000000"/>
            </a:solidFill>
          </a:ln>
        </p:spPr>
        <p:txBody>
          <a:bodyPr wrap="square" lIns="0" tIns="0" rIns="0" bIns="0" rtlCol="0"/>
          <a:lstStyle/>
          <a:p>
            <a:endParaRPr/>
          </a:p>
        </p:txBody>
      </p:sp>
      <p:sp>
        <p:nvSpPr>
          <p:cNvPr id="63" name="object 63"/>
          <p:cNvSpPr txBox="1"/>
          <p:nvPr/>
        </p:nvSpPr>
        <p:spPr>
          <a:xfrm>
            <a:off x="343401" y="1846234"/>
            <a:ext cx="76200" cy="238125"/>
          </a:xfrm>
          <a:prstGeom prst="rect">
            <a:avLst/>
          </a:prstGeom>
        </p:spPr>
        <p:txBody>
          <a:bodyPr vert="vert270" wrap="square" lIns="0" tIns="8890" rIns="0" bIns="0" rtlCol="0">
            <a:spAutoFit/>
          </a:bodyPr>
          <a:lstStyle/>
          <a:p>
            <a:pPr marL="12700">
              <a:lnSpc>
                <a:spcPct val="100000"/>
              </a:lnSpc>
              <a:spcBef>
                <a:spcPts val="70"/>
              </a:spcBef>
            </a:pPr>
            <a:r>
              <a:rPr sz="350" dirty="0">
                <a:latin typeface="Arial"/>
                <a:cs typeface="Arial"/>
              </a:rPr>
              <a:t>Frequency</a:t>
            </a:r>
            <a:endParaRPr sz="350">
              <a:latin typeface="Arial"/>
              <a:cs typeface="Arial"/>
            </a:endParaRPr>
          </a:p>
        </p:txBody>
      </p:sp>
      <p:sp>
        <p:nvSpPr>
          <p:cNvPr id="64" name="object 64"/>
          <p:cNvSpPr/>
          <p:nvPr/>
        </p:nvSpPr>
        <p:spPr>
          <a:xfrm>
            <a:off x="811433" y="2073671"/>
            <a:ext cx="3177540" cy="0"/>
          </a:xfrm>
          <a:custGeom>
            <a:avLst/>
            <a:gdLst/>
            <a:ahLst/>
            <a:cxnLst/>
            <a:rect l="l" t="t" r="r" b="b"/>
            <a:pathLst>
              <a:path w="3177540">
                <a:moveTo>
                  <a:pt x="0" y="0"/>
                </a:moveTo>
                <a:lnTo>
                  <a:pt x="3177336" y="0"/>
                </a:lnTo>
              </a:path>
            </a:pathLst>
          </a:custGeom>
          <a:ln w="4217">
            <a:solidFill>
              <a:srgbClr val="000000"/>
            </a:solidFill>
          </a:ln>
        </p:spPr>
        <p:txBody>
          <a:bodyPr wrap="square" lIns="0" tIns="0" rIns="0" bIns="0" rtlCol="0"/>
          <a:lstStyle/>
          <a:p>
            <a:endParaRPr/>
          </a:p>
        </p:txBody>
      </p:sp>
      <p:sp>
        <p:nvSpPr>
          <p:cNvPr id="65" name="object 65"/>
          <p:cNvSpPr/>
          <p:nvPr/>
        </p:nvSpPr>
        <p:spPr>
          <a:xfrm>
            <a:off x="811433" y="2073671"/>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66" name="object 66"/>
          <p:cNvSpPr/>
          <p:nvPr/>
        </p:nvSpPr>
        <p:spPr>
          <a:xfrm>
            <a:off x="1340979" y="2073671"/>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67" name="object 67"/>
          <p:cNvSpPr/>
          <p:nvPr/>
        </p:nvSpPr>
        <p:spPr>
          <a:xfrm>
            <a:off x="1870582" y="2073671"/>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68" name="object 68"/>
          <p:cNvSpPr/>
          <p:nvPr/>
        </p:nvSpPr>
        <p:spPr>
          <a:xfrm>
            <a:off x="2400129" y="2073671"/>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69" name="object 69"/>
          <p:cNvSpPr/>
          <p:nvPr/>
        </p:nvSpPr>
        <p:spPr>
          <a:xfrm>
            <a:off x="2929676" y="2073671"/>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70" name="object 70"/>
          <p:cNvSpPr/>
          <p:nvPr/>
        </p:nvSpPr>
        <p:spPr>
          <a:xfrm>
            <a:off x="3459222" y="2073671"/>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71" name="object 71"/>
          <p:cNvSpPr/>
          <p:nvPr/>
        </p:nvSpPr>
        <p:spPr>
          <a:xfrm>
            <a:off x="3988769" y="2073671"/>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72" name="object 72"/>
          <p:cNvSpPr txBox="1"/>
          <p:nvPr/>
        </p:nvSpPr>
        <p:spPr>
          <a:xfrm>
            <a:off x="773765" y="2112199"/>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35</a:t>
            </a:r>
            <a:endParaRPr sz="350">
              <a:latin typeface="Arial"/>
              <a:cs typeface="Arial"/>
            </a:endParaRPr>
          </a:p>
        </p:txBody>
      </p:sp>
      <p:sp>
        <p:nvSpPr>
          <p:cNvPr id="73" name="object 73"/>
          <p:cNvSpPr txBox="1"/>
          <p:nvPr/>
        </p:nvSpPr>
        <p:spPr>
          <a:xfrm>
            <a:off x="1303312" y="2112199"/>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40</a:t>
            </a:r>
            <a:endParaRPr sz="350">
              <a:latin typeface="Arial"/>
              <a:cs typeface="Arial"/>
            </a:endParaRPr>
          </a:p>
        </p:txBody>
      </p:sp>
      <p:sp>
        <p:nvSpPr>
          <p:cNvPr id="74" name="object 74"/>
          <p:cNvSpPr txBox="1"/>
          <p:nvPr/>
        </p:nvSpPr>
        <p:spPr>
          <a:xfrm>
            <a:off x="1832859" y="2112199"/>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45</a:t>
            </a:r>
            <a:endParaRPr sz="350">
              <a:latin typeface="Arial"/>
              <a:cs typeface="Arial"/>
            </a:endParaRPr>
          </a:p>
        </p:txBody>
      </p:sp>
      <p:sp>
        <p:nvSpPr>
          <p:cNvPr id="75" name="object 75"/>
          <p:cNvSpPr txBox="1"/>
          <p:nvPr/>
        </p:nvSpPr>
        <p:spPr>
          <a:xfrm>
            <a:off x="2362405" y="2112199"/>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50</a:t>
            </a:r>
            <a:endParaRPr sz="350">
              <a:latin typeface="Arial"/>
              <a:cs typeface="Arial"/>
            </a:endParaRPr>
          </a:p>
        </p:txBody>
      </p:sp>
      <p:sp>
        <p:nvSpPr>
          <p:cNvPr id="76" name="object 76"/>
          <p:cNvSpPr txBox="1"/>
          <p:nvPr/>
        </p:nvSpPr>
        <p:spPr>
          <a:xfrm>
            <a:off x="2891952" y="2112199"/>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55</a:t>
            </a:r>
            <a:endParaRPr sz="350">
              <a:latin typeface="Arial"/>
              <a:cs typeface="Arial"/>
            </a:endParaRPr>
          </a:p>
        </p:txBody>
      </p:sp>
      <p:sp>
        <p:nvSpPr>
          <p:cNvPr id="77" name="object 77"/>
          <p:cNvSpPr txBox="1"/>
          <p:nvPr/>
        </p:nvSpPr>
        <p:spPr>
          <a:xfrm>
            <a:off x="3421499" y="2112199"/>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60</a:t>
            </a:r>
            <a:endParaRPr sz="350">
              <a:latin typeface="Arial"/>
              <a:cs typeface="Arial"/>
            </a:endParaRPr>
          </a:p>
        </p:txBody>
      </p:sp>
      <p:sp>
        <p:nvSpPr>
          <p:cNvPr id="78" name="object 78"/>
          <p:cNvSpPr txBox="1"/>
          <p:nvPr/>
        </p:nvSpPr>
        <p:spPr>
          <a:xfrm>
            <a:off x="3951046" y="2112199"/>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65</a:t>
            </a:r>
            <a:endParaRPr sz="350">
              <a:latin typeface="Arial"/>
              <a:cs typeface="Arial"/>
            </a:endParaRPr>
          </a:p>
        </p:txBody>
      </p:sp>
      <p:sp>
        <p:nvSpPr>
          <p:cNvPr id="79" name="object 79"/>
          <p:cNvSpPr/>
          <p:nvPr/>
        </p:nvSpPr>
        <p:spPr>
          <a:xfrm>
            <a:off x="567887" y="1883097"/>
            <a:ext cx="0" cy="182880"/>
          </a:xfrm>
          <a:custGeom>
            <a:avLst/>
            <a:gdLst/>
            <a:ahLst/>
            <a:cxnLst/>
            <a:rect l="l" t="t" r="r" b="b"/>
            <a:pathLst>
              <a:path h="182880">
                <a:moveTo>
                  <a:pt x="0" y="182532"/>
                </a:moveTo>
                <a:lnTo>
                  <a:pt x="0" y="0"/>
                </a:lnTo>
              </a:path>
            </a:pathLst>
          </a:custGeom>
          <a:ln w="4217">
            <a:solidFill>
              <a:srgbClr val="000000"/>
            </a:solidFill>
          </a:ln>
        </p:spPr>
        <p:txBody>
          <a:bodyPr wrap="square" lIns="0" tIns="0" rIns="0" bIns="0" rtlCol="0"/>
          <a:lstStyle/>
          <a:p>
            <a:endParaRPr/>
          </a:p>
        </p:txBody>
      </p:sp>
      <p:sp>
        <p:nvSpPr>
          <p:cNvPr id="80" name="object 80"/>
          <p:cNvSpPr/>
          <p:nvPr/>
        </p:nvSpPr>
        <p:spPr>
          <a:xfrm>
            <a:off x="541120" y="2065629"/>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81" name="object 81"/>
          <p:cNvSpPr/>
          <p:nvPr/>
        </p:nvSpPr>
        <p:spPr>
          <a:xfrm>
            <a:off x="541120" y="2029134"/>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82" name="object 82"/>
          <p:cNvSpPr/>
          <p:nvPr/>
        </p:nvSpPr>
        <p:spPr>
          <a:xfrm>
            <a:off x="541120" y="1992639"/>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83" name="object 83"/>
          <p:cNvSpPr/>
          <p:nvPr/>
        </p:nvSpPr>
        <p:spPr>
          <a:xfrm>
            <a:off x="541120" y="1956087"/>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84" name="object 84"/>
          <p:cNvSpPr/>
          <p:nvPr/>
        </p:nvSpPr>
        <p:spPr>
          <a:xfrm>
            <a:off x="541120" y="1919592"/>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85" name="object 85"/>
          <p:cNvSpPr/>
          <p:nvPr/>
        </p:nvSpPr>
        <p:spPr>
          <a:xfrm>
            <a:off x="541120" y="1883097"/>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86" name="object 86"/>
          <p:cNvSpPr txBox="1"/>
          <p:nvPr/>
        </p:nvSpPr>
        <p:spPr>
          <a:xfrm>
            <a:off x="450300" y="1894413"/>
            <a:ext cx="76200" cy="196850"/>
          </a:xfrm>
          <a:prstGeom prst="rect">
            <a:avLst/>
          </a:prstGeom>
        </p:spPr>
        <p:txBody>
          <a:bodyPr vert="vert270" wrap="square" lIns="0" tIns="8890" rIns="0" bIns="0" rtlCol="0">
            <a:spAutoFit/>
          </a:bodyPr>
          <a:lstStyle/>
          <a:p>
            <a:pPr marL="12700">
              <a:lnSpc>
                <a:spcPct val="100000"/>
              </a:lnSpc>
              <a:spcBef>
                <a:spcPts val="70"/>
              </a:spcBef>
            </a:pPr>
            <a:r>
              <a:rPr sz="350" dirty="0">
                <a:latin typeface="Arial"/>
                <a:cs typeface="Arial"/>
              </a:rPr>
              <a:t>0 4</a:t>
            </a:r>
            <a:r>
              <a:rPr sz="350" spc="80" dirty="0">
                <a:latin typeface="Arial"/>
                <a:cs typeface="Arial"/>
              </a:rPr>
              <a:t> </a:t>
            </a:r>
            <a:r>
              <a:rPr sz="350" dirty="0">
                <a:latin typeface="Arial"/>
                <a:cs typeface="Arial"/>
              </a:rPr>
              <a:t>8</a:t>
            </a:r>
            <a:endParaRPr sz="350">
              <a:latin typeface="Arial"/>
              <a:cs typeface="Arial"/>
            </a:endParaRPr>
          </a:p>
        </p:txBody>
      </p:sp>
      <p:sp>
        <p:nvSpPr>
          <p:cNvPr id="87" name="object 87"/>
          <p:cNvSpPr/>
          <p:nvPr/>
        </p:nvSpPr>
        <p:spPr>
          <a:xfrm>
            <a:off x="1552809" y="2029134"/>
            <a:ext cx="212090" cy="36830"/>
          </a:xfrm>
          <a:custGeom>
            <a:avLst/>
            <a:gdLst/>
            <a:ahLst/>
            <a:cxnLst/>
            <a:rect l="l" t="t" r="r" b="b"/>
            <a:pathLst>
              <a:path w="212089" h="36830">
                <a:moveTo>
                  <a:pt x="0" y="36495"/>
                </a:moveTo>
                <a:lnTo>
                  <a:pt x="211829" y="36495"/>
                </a:lnTo>
                <a:lnTo>
                  <a:pt x="211829" y="0"/>
                </a:lnTo>
                <a:lnTo>
                  <a:pt x="0" y="0"/>
                </a:lnTo>
                <a:lnTo>
                  <a:pt x="0" y="36495"/>
                </a:lnTo>
                <a:close/>
              </a:path>
            </a:pathLst>
          </a:custGeom>
          <a:ln w="4217">
            <a:solidFill>
              <a:srgbClr val="000000"/>
            </a:solidFill>
          </a:ln>
        </p:spPr>
        <p:txBody>
          <a:bodyPr wrap="square" lIns="0" tIns="0" rIns="0" bIns="0" rtlCol="0"/>
          <a:lstStyle/>
          <a:p>
            <a:endParaRPr/>
          </a:p>
        </p:txBody>
      </p:sp>
      <p:sp>
        <p:nvSpPr>
          <p:cNvPr id="88" name="object 88"/>
          <p:cNvSpPr/>
          <p:nvPr/>
        </p:nvSpPr>
        <p:spPr>
          <a:xfrm>
            <a:off x="1764639" y="1974363"/>
            <a:ext cx="212090" cy="91440"/>
          </a:xfrm>
          <a:custGeom>
            <a:avLst/>
            <a:gdLst/>
            <a:ahLst/>
            <a:cxnLst/>
            <a:rect l="l" t="t" r="r" b="b"/>
            <a:pathLst>
              <a:path w="212089" h="91439">
                <a:moveTo>
                  <a:pt x="0" y="91266"/>
                </a:moveTo>
                <a:lnTo>
                  <a:pt x="211829" y="91266"/>
                </a:lnTo>
                <a:lnTo>
                  <a:pt x="211829" y="0"/>
                </a:lnTo>
                <a:lnTo>
                  <a:pt x="0" y="0"/>
                </a:lnTo>
                <a:lnTo>
                  <a:pt x="0" y="91266"/>
                </a:lnTo>
                <a:close/>
              </a:path>
            </a:pathLst>
          </a:custGeom>
          <a:ln w="4217">
            <a:solidFill>
              <a:srgbClr val="000000"/>
            </a:solidFill>
          </a:ln>
        </p:spPr>
        <p:txBody>
          <a:bodyPr wrap="square" lIns="0" tIns="0" rIns="0" bIns="0" rtlCol="0"/>
          <a:lstStyle/>
          <a:p>
            <a:endParaRPr/>
          </a:p>
        </p:txBody>
      </p:sp>
      <p:sp>
        <p:nvSpPr>
          <p:cNvPr id="89" name="object 89"/>
          <p:cNvSpPr/>
          <p:nvPr/>
        </p:nvSpPr>
        <p:spPr>
          <a:xfrm>
            <a:off x="1976469" y="2029134"/>
            <a:ext cx="212090" cy="36830"/>
          </a:xfrm>
          <a:custGeom>
            <a:avLst/>
            <a:gdLst/>
            <a:ahLst/>
            <a:cxnLst/>
            <a:rect l="l" t="t" r="r" b="b"/>
            <a:pathLst>
              <a:path w="212089" h="36830">
                <a:moveTo>
                  <a:pt x="0" y="36495"/>
                </a:moveTo>
                <a:lnTo>
                  <a:pt x="211829" y="36495"/>
                </a:lnTo>
                <a:lnTo>
                  <a:pt x="211829" y="0"/>
                </a:lnTo>
                <a:lnTo>
                  <a:pt x="0" y="0"/>
                </a:lnTo>
                <a:lnTo>
                  <a:pt x="0" y="36495"/>
                </a:lnTo>
                <a:close/>
              </a:path>
            </a:pathLst>
          </a:custGeom>
          <a:ln w="4217">
            <a:solidFill>
              <a:srgbClr val="000000"/>
            </a:solidFill>
          </a:ln>
        </p:spPr>
        <p:txBody>
          <a:bodyPr wrap="square" lIns="0" tIns="0" rIns="0" bIns="0" rtlCol="0"/>
          <a:lstStyle/>
          <a:p>
            <a:endParaRPr/>
          </a:p>
        </p:txBody>
      </p:sp>
      <p:sp>
        <p:nvSpPr>
          <p:cNvPr id="90" name="object 90"/>
          <p:cNvSpPr/>
          <p:nvPr/>
        </p:nvSpPr>
        <p:spPr>
          <a:xfrm>
            <a:off x="2188299" y="1992639"/>
            <a:ext cx="212090" cy="73025"/>
          </a:xfrm>
          <a:custGeom>
            <a:avLst/>
            <a:gdLst/>
            <a:ahLst/>
            <a:cxnLst/>
            <a:rect l="l" t="t" r="r" b="b"/>
            <a:pathLst>
              <a:path w="212089" h="73025">
                <a:moveTo>
                  <a:pt x="0" y="72990"/>
                </a:moveTo>
                <a:lnTo>
                  <a:pt x="211829" y="72990"/>
                </a:lnTo>
                <a:lnTo>
                  <a:pt x="211829" y="0"/>
                </a:lnTo>
                <a:lnTo>
                  <a:pt x="0" y="0"/>
                </a:lnTo>
                <a:lnTo>
                  <a:pt x="0" y="72990"/>
                </a:lnTo>
                <a:close/>
              </a:path>
            </a:pathLst>
          </a:custGeom>
          <a:ln w="4217">
            <a:solidFill>
              <a:srgbClr val="000000"/>
            </a:solidFill>
          </a:ln>
        </p:spPr>
        <p:txBody>
          <a:bodyPr wrap="square" lIns="0" tIns="0" rIns="0" bIns="0" rtlCol="0"/>
          <a:lstStyle/>
          <a:p>
            <a:endParaRPr/>
          </a:p>
        </p:txBody>
      </p:sp>
      <p:sp>
        <p:nvSpPr>
          <p:cNvPr id="91" name="object 91"/>
          <p:cNvSpPr/>
          <p:nvPr/>
        </p:nvSpPr>
        <p:spPr>
          <a:xfrm>
            <a:off x="2400129" y="1864821"/>
            <a:ext cx="212090" cy="201295"/>
          </a:xfrm>
          <a:custGeom>
            <a:avLst/>
            <a:gdLst/>
            <a:ahLst/>
            <a:cxnLst/>
            <a:rect l="l" t="t" r="r" b="b"/>
            <a:pathLst>
              <a:path w="212089" h="201294">
                <a:moveTo>
                  <a:pt x="0" y="200808"/>
                </a:moveTo>
                <a:lnTo>
                  <a:pt x="211829" y="200808"/>
                </a:lnTo>
                <a:lnTo>
                  <a:pt x="211829" y="0"/>
                </a:lnTo>
                <a:lnTo>
                  <a:pt x="0" y="0"/>
                </a:lnTo>
                <a:lnTo>
                  <a:pt x="0" y="200808"/>
                </a:lnTo>
                <a:close/>
              </a:path>
            </a:pathLst>
          </a:custGeom>
          <a:ln w="4217">
            <a:solidFill>
              <a:srgbClr val="000000"/>
            </a:solidFill>
          </a:ln>
        </p:spPr>
        <p:txBody>
          <a:bodyPr wrap="square" lIns="0" tIns="0" rIns="0" bIns="0" rtlCol="0"/>
          <a:lstStyle/>
          <a:p>
            <a:endParaRPr/>
          </a:p>
        </p:txBody>
      </p:sp>
      <p:sp>
        <p:nvSpPr>
          <p:cNvPr id="92" name="object 92"/>
          <p:cNvSpPr/>
          <p:nvPr/>
        </p:nvSpPr>
        <p:spPr>
          <a:xfrm>
            <a:off x="2611903" y="1974363"/>
            <a:ext cx="212090" cy="91440"/>
          </a:xfrm>
          <a:custGeom>
            <a:avLst/>
            <a:gdLst/>
            <a:ahLst/>
            <a:cxnLst/>
            <a:rect l="l" t="t" r="r" b="b"/>
            <a:pathLst>
              <a:path w="212089" h="91439">
                <a:moveTo>
                  <a:pt x="0" y="91266"/>
                </a:moveTo>
                <a:lnTo>
                  <a:pt x="211829" y="91266"/>
                </a:lnTo>
                <a:lnTo>
                  <a:pt x="211829" y="0"/>
                </a:lnTo>
                <a:lnTo>
                  <a:pt x="0" y="0"/>
                </a:lnTo>
                <a:lnTo>
                  <a:pt x="0" y="91266"/>
                </a:lnTo>
                <a:close/>
              </a:path>
            </a:pathLst>
          </a:custGeom>
          <a:ln w="4217">
            <a:solidFill>
              <a:srgbClr val="000000"/>
            </a:solidFill>
          </a:ln>
        </p:spPr>
        <p:txBody>
          <a:bodyPr wrap="square" lIns="0" tIns="0" rIns="0" bIns="0" rtlCol="0"/>
          <a:lstStyle/>
          <a:p>
            <a:endParaRPr/>
          </a:p>
        </p:txBody>
      </p:sp>
      <p:sp>
        <p:nvSpPr>
          <p:cNvPr id="93" name="object 93"/>
          <p:cNvSpPr/>
          <p:nvPr/>
        </p:nvSpPr>
        <p:spPr>
          <a:xfrm>
            <a:off x="2823733" y="2029134"/>
            <a:ext cx="212090" cy="36830"/>
          </a:xfrm>
          <a:custGeom>
            <a:avLst/>
            <a:gdLst/>
            <a:ahLst/>
            <a:cxnLst/>
            <a:rect l="l" t="t" r="r" b="b"/>
            <a:pathLst>
              <a:path w="212089" h="36830">
                <a:moveTo>
                  <a:pt x="0" y="36495"/>
                </a:moveTo>
                <a:lnTo>
                  <a:pt x="211829" y="36495"/>
                </a:lnTo>
                <a:lnTo>
                  <a:pt x="211829" y="0"/>
                </a:lnTo>
                <a:lnTo>
                  <a:pt x="0" y="0"/>
                </a:lnTo>
                <a:lnTo>
                  <a:pt x="0" y="36495"/>
                </a:lnTo>
                <a:close/>
              </a:path>
            </a:pathLst>
          </a:custGeom>
          <a:ln w="4217">
            <a:solidFill>
              <a:srgbClr val="000000"/>
            </a:solidFill>
          </a:ln>
        </p:spPr>
        <p:txBody>
          <a:bodyPr wrap="square" lIns="0" tIns="0" rIns="0" bIns="0" rtlCol="0"/>
          <a:lstStyle/>
          <a:p>
            <a:endParaRPr/>
          </a:p>
        </p:txBody>
      </p:sp>
      <p:sp>
        <p:nvSpPr>
          <p:cNvPr id="94" name="object 94"/>
          <p:cNvSpPr txBox="1"/>
          <p:nvPr/>
        </p:nvSpPr>
        <p:spPr>
          <a:xfrm>
            <a:off x="1874752" y="2219042"/>
            <a:ext cx="1103630" cy="281305"/>
          </a:xfrm>
          <a:prstGeom prst="rect">
            <a:avLst/>
          </a:prstGeom>
        </p:spPr>
        <p:txBody>
          <a:bodyPr vert="horz" wrap="square" lIns="0" tIns="13335" rIns="0" bIns="0" rtlCol="0">
            <a:spAutoFit/>
          </a:bodyPr>
          <a:lstStyle/>
          <a:p>
            <a:pPr algn="ctr">
              <a:lnSpc>
                <a:spcPct val="100000"/>
              </a:lnSpc>
              <a:spcBef>
                <a:spcPts val="105"/>
              </a:spcBef>
            </a:pPr>
            <a:r>
              <a:rPr sz="350" spc="-5" dirty="0">
                <a:latin typeface="Arial"/>
                <a:cs typeface="Arial"/>
              </a:rPr>
              <a:t>bb.01[bb.01[, </a:t>
            </a:r>
            <a:r>
              <a:rPr sz="350" dirty="0">
                <a:latin typeface="Arial"/>
                <a:cs typeface="Arial"/>
              </a:rPr>
              <a:t>2] == "PF", 1]</a:t>
            </a:r>
            <a:endParaRPr sz="350">
              <a:latin typeface="Arial"/>
              <a:cs typeface="Arial"/>
            </a:endParaRPr>
          </a:p>
          <a:p>
            <a:pPr>
              <a:lnSpc>
                <a:spcPct val="100000"/>
              </a:lnSpc>
            </a:pPr>
            <a:endParaRPr sz="400">
              <a:latin typeface="Times New Roman"/>
              <a:cs typeface="Times New Roman"/>
            </a:endParaRPr>
          </a:p>
          <a:p>
            <a:pPr>
              <a:lnSpc>
                <a:spcPct val="100000"/>
              </a:lnSpc>
              <a:spcBef>
                <a:spcPts val="10"/>
              </a:spcBef>
            </a:pPr>
            <a:endParaRPr sz="500">
              <a:latin typeface="Times New Roman"/>
              <a:cs typeface="Times New Roman"/>
            </a:endParaRPr>
          </a:p>
          <a:p>
            <a:pPr algn="ctr">
              <a:lnSpc>
                <a:spcPct val="100000"/>
              </a:lnSpc>
            </a:pPr>
            <a:r>
              <a:rPr sz="450" b="1" spc="-5" dirty="0">
                <a:latin typeface="Arial"/>
                <a:cs typeface="Arial"/>
              </a:rPr>
              <a:t>Histogram of bb.01[bb.01[, 2] == "SF",</a:t>
            </a:r>
            <a:r>
              <a:rPr sz="450" b="1" spc="-50" dirty="0">
                <a:latin typeface="Arial"/>
                <a:cs typeface="Arial"/>
              </a:rPr>
              <a:t> </a:t>
            </a:r>
            <a:r>
              <a:rPr sz="450" b="1" spc="-5" dirty="0">
                <a:latin typeface="Arial"/>
                <a:cs typeface="Arial"/>
              </a:rPr>
              <a:t>1]</a:t>
            </a:r>
            <a:endParaRPr sz="450">
              <a:latin typeface="Arial"/>
              <a:cs typeface="Arial"/>
            </a:endParaRPr>
          </a:p>
        </p:txBody>
      </p:sp>
      <p:sp>
        <p:nvSpPr>
          <p:cNvPr id="95" name="object 95"/>
          <p:cNvSpPr txBox="1"/>
          <p:nvPr/>
        </p:nvSpPr>
        <p:spPr>
          <a:xfrm>
            <a:off x="2145065" y="2927578"/>
            <a:ext cx="563245" cy="80010"/>
          </a:xfrm>
          <a:prstGeom prst="rect">
            <a:avLst/>
          </a:prstGeom>
        </p:spPr>
        <p:txBody>
          <a:bodyPr vert="horz" wrap="square" lIns="0" tIns="13335" rIns="0" bIns="0" rtlCol="0">
            <a:spAutoFit/>
          </a:bodyPr>
          <a:lstStyle/>
          <a:p>
            <a:pPr marL="12700">
              <a:lnSpc>
                <a:spcPct val="100000"/>
              </a:lnSpc>
              <a:spcBef>
                <a:spcPts val="105"/>
              </a:spcBef>
            </a:pPr>
            <a:r>
              <a:rPr sz="350" spc="-5" dirty="0">
                <a:latin typeface="Arial"/>
                <a:cs typeface="Arial"/>
              </a:rPr>
              <a:t>bb.01[bb.01[, </a:t>
            </a:r>
            <a:r>
              <a:rPr sz="350" dirty="0">
                <a:latin typeface="Arial"/>
                <a:cs typeface="Arial"/>
              </a:rPr>
              <a:t>2] == "SF",</a:t>
            </a:r>
            <a:r>
              <a:rPr sz="350" spc="-20" dirty="0">
                <a:latin typeface="Arial"/>
                <a:cs typeface="Arial"/>
              </a:rPr>
              <a:t> </a:t>
            </a:r>
            <a:r>
              <a:rPr sz="350" dirty="0">
                <a:latin typeface="Arial"/>
                <a:cs typeface="Arial"/>
              </a:rPr>
              <a:t>1]</a:t>
            </a:r>
            <a:endParaRPr sz="350">
              <a:latin typeface="Arial"/>
              <a:cs typeface="Arial"/>
            </a:endParaRPr>
          </a:p>
        </p:txBody>
      </p:sp>
      <p:sp>
        <p:nvSpPr>
          <p:cNvPr id="96" name="object 96"/>
          <p:cNvSpPr txBox="1"/>
          <p:nvPr/>
        </p:nvSpPr>
        <p:spPr>
          <a:xfrm>
            <a:off x="343401" y="2554771"/>
            <a:ext cx="76200" cy="238125"/>
          </a:xfrm>
          <a:prstGeom prst="rect">
            <a:avLst/>
          </a:prstGeom>
        </p:spPr>
        <p:txBody>
          <a:bodyPr vert="vert270" wrap="square" lIns="0" tIns="8890" rIns="0" bIns="0" rtlCol="0">
            <a:spAutoFit/>
          </a:bodyPr>
          <a:lstStyle/>
          <a:p>
            <a:pPr marL="12700">
              <a:lnSpc>
                <a:spcPct val="100000"/>
              </a:lnSpc>
              <a:spcBef>
                <a:spcPts val="70"/>
              </a:spcBef>
            </a:pPr>
            <a:r>
              <a:rPr sz="350" dirty="0">
                <a:latin typeface="Arial"/>
                <a:cs typeface="Arial"/>
              </a:rPr>
              <a:t>Frequency</a:t>
            </a:r>
            <a:endParaRPr sz="350">
              <a:latin typeface="Arial"/>
              <a:cs typeface="Arial"/>
            </a:endParaRPr>
          </a:p>
        </p:txBody>
      </p:sp>
      <p:sp>
        <p:nvSpPr>
          <p:cNvPr id="97" name="object 97"/>
          <p:cNvSpPr/>
          <p:nvPr/>
        </p:nvSpPr>
        <p:spPr>
          <a:xfrm>
            <a:off x="811433" y="2782207"/>
            <a:ext cx="3177540" cy="0"/>
          </a:xfrm>
          <a:custGeom>
            <a:avLst/>
            <a:gdLst/>
            <a:ahLst/>
            <a:cxnLst/>
            <a:rect l="l" t="t" r="r" b="b"/>
            <a:pathLst>
              <a:path w="3177540">
                <a:moveTo>
                  <a:pt x="0" y="0"/>
                </a:moveTo>
                <a:lnTo>
                  <a:pt x="3177336" y="0"/>
                </a:lnTo>
              </a:path>
            </a:pathLst>
          </a:custGeom>
          <a:ln w="4217">
            <a:solidFill>
              <a:srgbClr val="000000"/>
            </a:solidFill>
          </a:ln>
        </p:spPr>
        <p:txBody>
          <a:bodyPr wrap="square" lIns="0" tIns="0" rIns="0" bIns="0" rtlCol="0"/>
          <a:lstStyle/>
          <a:p>
            <a:endParaRPr/>
          </a:p>
        </p:txBody>
      </p:sp>
      <p:sp>
        <p:nvSpPr>
          <p:cNvPr id="98" name="object 98"/>
          <p:cNvSpPr/>
          <p:nvPr/>
        </p:nvSpPr>
        <p:spPr>
          <a:xfrm>
            <a:off x="811433" y="2782207"/>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99" name="object 99"/>
          <p:cNvSpPr/>
          <p:nvPr/>
        </p:nvSpPr>
        <p:spPr>
          <a:xfrm>
            <a:off x="1340979" y="2782207"/>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100" name="object 100"/>
          <p:cNvSpPr/>
          <p:nvPr/>
        </p:nvSpPr>
        <p:spPr>
          <a:xfrm>
            <a:off x="1870582" y="2782207"/>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101" name="object 101"/>
          <p:cNvSpPr/>
          <p:nvPr/>
        </p:nvSpPr>
        <p:spPr>
          <a:xfrm>
            <a:off x="2400129" y="2782207"/>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102" name="object 102"/>
          <p:cNvSpPr/>
          <p:nvPr/>
        </p:nvSpPr>
        <p:spPr>
          <a:xfrm>
            <a:off x="2929676" y="2782207"/>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103" name="object 103"/>
          <p:cNvSpPr/>
          <p:nvPr/>
        </p:nvSpPr>
        <p:spPr>
          <a:xfrm>
            <a:off x="3459222" y="2782207"/>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104" name="object 104"/>
          <p:cNvSpPr/>
          <p:nvPr/>
        </p:nvSpPr>
        <p:spPr>
          <a:xfrm>
            <a:off x="3988769" y="2782207"/>
            <a:ext cx="0" cy="27305"/>
          </a:xfrm>
          <a:custGeom>
            <a:avLst/>
            <a:gdLst/>
            <a:ahLst/>
            <a:cxnLst/>
            <a:rect l="l" t="t" r="r" b="b"/>
            <a:pathLst>
              <a:path h="27305">
                <a:moveTo>
                  <a:pt x="0" y="0"/>
                </a:moveTo>
                <a:lnTo>
                  <a:pt x="0" y="26710"/>
                </a:lnTo>
              </a:path>
            </a:pathLst>
          </a:custGeom>
          <a:ln w="4217">
            <a:solidFill>
              <a:srgbClr val="000000"/>
            </a:solidFill>
          </a:ln>
        </p:spPr>
        <p:txBody>
          <a:bodyPr wrap="square" lIns="0" tIns="0" rIns="0" bIns="0" rtlCol="0"/>
          <a:lstStyle/>
          <a:p>
            <a:endParaRPr/>
          </a:p>
        </p:txBody>
      </p:sp>
      <p:sp>
        <p:nvSpPr>
          <p:cNvPr id="105" name="object 105"/>
          <p:cNvSpPr txBox="1"/>
          <p:nvPr/>
        </p:nvSpPr>
        <p:spPr>
          <a:xfrm>
            <a:off x="773765" y="282073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35</a:t>
            </a:r>
            <a:endParaRPr sz="350">
              <a:latin typeface="Arial"/>
              <a:cs typeface="Arial"/>
            </a:endParaRPr>
          </a:p>
        </p:txBody>
      </p:sp>
      <p:sp>
        <p:nvSpPr>
          <p:cNvPr id="106" name="object 106"/>
          <p:cNvSpPr txBox="1"/>
          <p:nvPr/>
        </p:nvSpPr>
        <p:spPr>
          <a:xfrm>
            <a:off x="1303312" y="282073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40</a:t>
            </a:r>
            <a:endParaRPr sz="350">
              <a:latin typeface="Arial"/>
              <a:cs typeface="Arial"/>
            </a:endParaRPr>
          </a:p>
        </p:txBody>
      </p:sp>
      <p:sp>
        <p:nvSpPr>
          <p:cNvPr id="107" name="object 107"/>
          <p:cNvSpPr txBox="1"/>
          <p:nvPr/>
        </p:nvSpPr>
        <p:spPr>
          <a:xfrm>
            <a:off x="1832859" y="282073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45</a:t>
            </a:r>
            <a:endParaRPr sz="350">
              <a:latin typeface="Arial"/>
              <a:cs typeface="Arial"/>
            </a:endParaRPr>
          </a:p>
        </p:txBody>
      </p:sp>
      <p:sp>
        <p:nvSpPr>
          <p:cNvPr id="108" name="object 108"/>
          <p:cNvSpPr txBox="1"/>
          <p:nvPr/>
        </p:nvSpPr>
        <p:spPr>
          <a:xfrm>
            <a:off x="2362405" y="282073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50</a:t>
            </a:r>
            <a:endParaRPr sz="350">
              <a:latin typeface="Arial"/>
              <a:cs typeface="Arial"/>
            </a:endParaRPr>
          </a:p>
        </p:txBody>
      </p:sp>
      <p:sp>
        <p:nvSpPr>
          <p:cNvPr id="109" name="object 109"/>
          <p:cNvSpPr txBox="1"/>
          <p:nvPr/>
        </p:nvSpPr>
        <p:spPr>
          <a:xfrm>
            <a:off x="2891952" y="282073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55</a:t>
            </a:r>
            <a:endParaRPr sz="350">
              <a:latin typeface="Arial"/>
              <a:cs typeface="Arial"/>
            </a:endParaRPr>
          </a:p>
        </p:txBody>
      </p:sp>
      <p:sp>
        <p:nvSpPr>
          <p:cNvPr id="110" name="object 110"/>
          <p:cNvSpPr txBox="1"/>
          <p:nvPr/>
        </p:nvSpPr>
        <p:spPr>
          <a:xfrm>
            <a:off x="3421499" y="282073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60</a:t>
            </a:r>
            <a:endParaRPr sz="350">
              <a:latin typeface="Arial"/>
              <a:cs typeface="Arial"/>
            </a:endParaRPr>
          </a:p>
        </p:txBody>
      </p:sp>
      <p:sp>
        <p:nvSpPr>
          <p:cNvPr id="111" name="object 111"/>
          <p:cNvSpPr txBox="1"/>
          <p:nvPr/>
        </p:nvSpPr>
        <p:spPr>
          <a:xfrm>
            <a:off x="3951046" y="2820736"/>
            <a:ext cx="75565" cy="80010"/>
          </a:xfrm>
          <a:prstGeom prst="rect">
            <a:avLst/>
          </a:prstGeom>
        </p:spPr>
        <p:txBody>
          <a:bodyPr vert="horz" wrap="square" lIns="0" tIns="13335" rIns="0" bIns="0" rtlCol="0">
            <a:spAutoFit/>
          </a:bodyPr>
          <a:lstStyle/>
          <a:p>
            <a:pPr marL="12700">
              <a:lnSpc>
                <a:spcPct val="100000"/>
              </a:lnSpc>
              <a:spcBef>
                <a:spcPts val="105"/>
              </a:spcBef>
            </a:pPr>
            <a:r>
              <a:rPr sz="350" dirty="0">
                <a:latin typeface="Arial"/>
                <a:cs typeface="Arial"/>
              </a:rPr>
              <a:t>65</a:t>
            </a:r>
            <a:endParaRPr sz="350">
              <a:latin typeface="Arial"/>
              <a:cs typeface="Arial"/>
            </a:endParaRPr>
          </a:p>
        </p:txBody>
      </p:sp>
      <p:sp>
        <p:nvSpPr>
          <p:cNvPr id="112" name="object 112"/>
          <p:cNvSpPr/>
          <p:nvPr/>
        </p:nvSpPr>
        <p:spPr>
          <a:xfrm>
            <a:off x="567887" y="2573358"/>
            <a:ext cx="0" cy="201295"/>
          </a:xfrm>
          <a:custGeom>
            <a:avLst/>
            <a:gdLst/>
            <a:ahLst/>
            <a:cxnLst/>
            <a:rect l="l" t="t" r="r" b="b"/>
            <a:pathLst>
              <a:path h="201294">
                <a:moveTo>
                  <a:pt x="0" y="200808"/>
                </a:moveTo>
                <a:lnTo>
                  <a:pt x="0" y="0"/>
                </a:lnTo>
              </a:path>
            </a:pathLst>
          </a:custGeom>
          <a:ln w="4217">
            <a:solidFill>
              <a:srgbClr val="000000"/>
            </a:solidFill>
          </a:ln>
        </p:spPr>
        <p:txBody>
          <a:bodyPr wrap="square" lIns="0" tIns="0" rIns="0" bIns="0" rtlCol="0"/>
          <a:lstStyle/>
          <a:p>
            <a:endParaRPr/>
          </a:p>
        </p:txBody>
      </p:sp>
      <p:sp>
        <p:nvSpPr>
          <p:cNvPr id="113" name="object 113"/>
          <p:cNvSpPr/>
          <p:nvPr/>
        </p:nvSpPr>
        <p:spPr>
          <a:xfrm>
            <a:off x="541120" y="2774166"/>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114" name="object 114"/>
          <p:cNvSpPr/>
          <p:nvPr/>
        </p:nvSpPr>
        <p:spPr>
          <a:xfrm>
            <a:off x="541120" y="2723950"/>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115" name="object 115"/>
          <p:cNvSpPr/>
          <p:nvPr/>
        </p:nvSpPr>
        <p:spPr>
          <a:xfrm>
            <a:off x="541120" y="2673790"/>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116" name="object 116"/>
          <p:cNvSpPr/>
          <p:nvPr/>
        </p:nvSpPr>
        <p:spPr>
          <a:xfrm>
            <a:off x="541120" y="2623574"/>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117" name="object 117"/>
          <p:cNvSpPr/>
          <p:nvPr/>
        </p:nvSpPr>
        <p:spPr>
          <a:xfrm>
            <a:off x="541120" y="2573358"/>
            <a:ext cx="27305" cy="0"/>
          </a:xfrm>
          <a:custGeom>
            <a:avLst/>
            <a:gdLst/>
            <a:ahLst/>
            <a:cxnLst/>
            <a:rect l="l" t="t" r="r" b="b"/>
            <a:pathLst>
              <a:path w="27304">
                <a:moveTo>
                  <a:pt x="26766" y="0"/>
                </a:moveTo>
                <a:lnTo>
                  <a:pt x="0" y="0"/>
                </a:lnTo>
              </a:path>
            </a:pathLst>
          </a:custGeom>
          <a:ln w="4217">
            <a:solidFill>
              <a:srgbClr val="000000"/>
            </a:solidFill>
          </a:ln>
        </p:spPr>
        <p:txBody>
          <a:bodyPr wrap="square" lIns="0" tIns="0" rIns="0" bIns="0" rtlCol="0"/>
          <a:lstStyle/>
          <a:p>
            <a:endParaRPr/>
          </a:p>
        </p:txBody>
      </p:sp>
      <p:sp>
        <p:nvSpPr>
          <p:cNvPr id="118" name="object 118"/>
          <p:cNvSpPr txBox="1"/>
          <p:nvPr/>
        </p:nvSpPr>
        <p:spPr>
          <a:xfrm>
            <a:off x="450300" y="2548178"/>
            <a:ext cx="76200" cy="251460"/>
          </a:xfrm>
          <a:prstGeom prst="rect">
            <a:avLst/>
          </a:prstGeom>
        </p:spPr>
        <p:txBody>
          <a:bodyPr vert="vert270" wrap="square" lIns="0" tIns="8890" rIns="0" bIns="0" rtlCol="0">
            <a:spAutoFit/>
          </a:bodyPr>
          <a:lstStyle/>
          <a:p>
            <a:pPr marL="12700">
              <a:lnSpc>
                <a:spcPct val="100000"/>
              </a:lnSpc>
              <a:spcBef>
                <a:spcPts val="70"/>
              </a:spcBef>
            </a:pPr>
            <a:r>
              <a:rPr sz="350" dirty="0">
                <a:latin typeface="Arial"/>
                <a:cs typeface="Arial"/>
              </a:rPr>
              <a:t>0 4</a:t>
            </a:r>
            <a:r>
              <a:rPr sz="350" spc="25" dirty="0">
                <a:latin typeface="Arial"/>
                <a:cs typeface="Arial"/>
              </a:rPr>
              <a:t> </a:t>
            </a:r>
            <a:r>
              <a:rPr sz="350" dirty="0">
                <a:latin typeface="Arial"/>
                <a:cs typeface="Arial"/>
              </a:rPr>
              <a:t>8</a:t>
            </a:r>
            <a:endParaRPr sz="350">
              <a:latin typeface="Arial"/>
              <a:cs typeface="Arial"/>
            </a:endParaRPr>
          </a:p>
        </p:txBody>
      </p:sp>
      <p:sp>
        <p:nvSpPr>
          <p:cNvPr id="119" name="object 119"/>
          <p:cNvSpPr/>
          <p:nvPr/>
        </p:nvSpPr>
        <p:spPr>
          <a:xfrm>
            <a:off x="1129206" y="2749086"/>
            <a:ext cx="212090" cy="25400"/>
          </a:xfrm>
          <a:custGeom>
            <a:avLst/>
            <a:gdLst/>
            <a:ahLst/>
            <a:cxnLst/>
            <a:rect l="l" t="t" r="r" b="b"/>
            <a:pathLst>
              <a:path w="212090" h="25400">
                <a:moveTo>
                  <a:pt x="0" y="25079"/>
                </a:moveTo>
                <a:lnTo>
                  <a:pt x="211829" y="25079"/>
                </a:lnTo>
                <a:lnTo>
                  <a:pt x="211829" y="0"/>
                </a:lnTo>
                <a:lnTo>
                  <a:pt x="0" y="0"/>
                </a:lnTo>
                <a:lnTo>
                  <a:pt x="0" y="25079"/>
                </a:lnTo>
                <a:close/>
              </a:path>
            </a:pathLst>
          </a:custGeom>
          <a:ln w="4217">
            <a:solidFill>
              <a:srgbClr val="000000"/>
            </a:solidFill>
          </a:ln>
        </p:spPr>
        <p:txBody>
          <a:bodyPr wrap="square" lIns="0" tIns="0" rIns="0" bIns="0" rtlCol="0"/>
          <a:lstStyle/>
          <a:p>
            <a:endParaRPr/>
          </a:p>
        </p:txBody>
      </p:sp>
      <p:sp>
        <p:nvSpPr>
          <p:cNvPr id="120" name="object 120"/>
          <p:cNvSpPr/>
          <p:nvPr/>
        </p:nvSpPr>
        <p:spPr>
          <a:xfrm>
            <a:off x="1340979" y="2749086"/>
            <a:ext cx="212090" cy="25400"/>
          </a:xfrm>
          <a:custGeom>
            <a:avLst/>
            <a:gdLst/>
            <a:ahLst/>
            <a:cxnLst/>
            <a:rect l="l" t="t" r="r" b="b"/>
            <a:pathLst>
              <a:path w="212090" h="25400">
                <a:moveTo>
                  <a:pt x="0" y="25079"/>
                </a:moveTo>
                <a:lnTo>
                  <a:pt x="211829" y="25079"/>
                </a:lnTo>
                <a:lnTo>
                  <a:pt x="211829" y="0"/>
                </a:lnTo>
                <a:lnTo>
                  <a:pt x="0" y="0"/>
                </a:lnTo>
                <a:lnTo>
                  <a:pt x="0" y="25079"/>
                </a:lnTo>
                <a:close/>
              </a:path>
            </a:pathLst>
          </a:custGeom>
          <a:ln w="4217">
            <a:solidFill>
              <a:srgbClr val="000000"/>
            </a:solidFill>
          </a:ln>
        </p:spPr>
        <p:txBody>
          <a:bodyPr wrap="square" lIns="0" tIns="0" rIns="0" bIns="0" rtlCol="0"/>
          <a:lstStyle/>
          <a:p>
            <a:endParaRPr/>
          </a:p>
        </p:txBody>
      </p:sp>
      <p:sp>
        <p:nvSpPr>
          <p:cNvPr id="121" name="object 121"/>
          <p:cNvSpPr/>
          <p:nvPr/>
        </p:nvSpPr>
        <p:spPr>
          <a:xfrm>
            <a:off x="1552809" y="2723950"/>
            <a:ext cx="212090" cy="50800"/>
          </a:xfrm>
          <a:custGeom>
            <a:avLst/>
            <a:gdLst/>
            <a:ahLst/>
            <a:cxnLst/>
            <a:rect l="l" t="t" r="r" b="b"/>
            <a:pathLst>
              <a:path w="212089" h="50800">
                <a:moveTo>
                  <a:pt x="0" y="50216"/>
                </a:moveTo>
                <a:lnTo>
                  <a:pt x="211829" y="50216"/>
                </a:lnTo>
                <a:lnTo>
                  <a:pt x="211829" y="0"/>
                </a:lnTo>
                <a:lnTo>
                  <a:pt x="0" y="0"/>
                </a:lnTo>
                <a:lnTo>
                  <a:pt x="0" y="50216"/>
                </a:lnTo>
                <a:close/>
              </a:path>
            </a:pathLst>
          </a:custGeom>
          <a:ln w="4217">
            <a:solidFill>
              <a:srgbClr val="000000"/>
            </a:solidFill>
          </a:ln>
        </p:spPr>
        <p:txBody>
          <a:bodyPr wrap="square" lIns="0" tIns="0" rIns="0" bIns="0" rtlCol="0"/>
          <a:lstStyle/>
          <a:p>
            <a:endParaRPr/>
          </a:p>
        </p:txBody>
      </p:sp>
      <p:sp>
        <p:nvSpPr>
          <p:cNvPr id="122" name="object 122"/>
          <p:cNvSpPr/>
          <p:nvPr/>
        </p:nvSpPr>
        <p:spPr>
          <a:xfrm>
            <a:off x="1764639" y="2573358"/>
            <a:ext cx="212090" cy="201295"/>
          </a:xfrm>
          <a:custGeom>
            <a:avLst/>
            <a:gdLst/>
            <a:ahLst/>
            <a:cxnLst/>
            <a:rect l="l" t="t" r="r" b="b"/>
            <a:pathLst>
              <a:path w="212089" h="201294">
                <a:moveTo>
                  <a:pt x="0" y="200808"/>
                </a:moveTo>
                <a:lnTo>
                  <a:pt x="211829" y="200808"/>
                </a:lnTo>
                <a:lnTo>
                  <a:pt x="211829" y="0"/>
                </a:lnTo>
                <a:lnTo>
                  <a:pt x="0" y="0"/>
                </a:lnTo>
                <a:lnTo>
                  <a:pt x="0" y="200808"/>
                </a:lnTo>
                <a:close/>
              </a:path>
            </a:pathLst>
          </a:custGeom>
          <a:ln w="4217">
            <a:solidFill>
              <a:srgbClr val="000000"/>
            </a:solidFill>
          </a:ln>
        </p:spPr>
        <p:txBody>
          <a:bodyPr wrap="square" lIns="0" tIns="0" rIns="0" bIns="0" rtlCol="0"/>
          <a:lstStyle/>
          <a:p>
            <a:endParaRPr/>
          </a:p>
        </p:txBody>
      </p:sp>
      <p:sp>
        <p:nvSpPr>
          <p:cNvPr id="123" name="object 123"/>
          <p:cNvSpPr/>
          <p:nvPr/>
        </p:nvSpPr>
        <p:spPr>
          <a:xfrm>
            <a:off x="1976469" y="2648654"/>
            <a:ext cx="212090" cy="125730"/>
          </a:xfrm>
          <a:custGeom>
            <a:avLst/>
            <a:gdLst/>
            <a:ahLst/>
            <a:cxnLst/>
            <a:rect l="l" t="t" r="r" b="b"/>
            <a:pathLst>
              <a:path w="212089" h="125730">
                <a:moveTo>
                  <a:pt x="0" y="125512"/>
                </a:moveTo>
                <a:lnTo>
                  <a:pt x="211829" y="125512"/>
                </a:lnTo>
                <a:lnTo>
                  <a:pt x="211829" y="0"/>
                </a:lnTo>
                <a:lnTo>
                  <a:pt x="0" y="0"/>
                </a:lnTo>
                <a:lnTo>
                  <a:pt x="0" y="125512"/>
                </a:lnTo>
                <a:close/>
              </a:path>
            </a:pathLst>
          </a:custGeom>
          <a:ln w="4217">
            <a:solidFill>
              <a:srgbClr val="000000"/>
            </a:solidFill>
          </a:ln>
        </p:spPr>
        <p:txBody>
          <a:bodyPr wrap="square" lIns="0" tIns="0" rIns="0" bIns="0" rtlCol="0"/>
          <a:lstStyle/>
          <a:p>
            <a:endParaRPr/>
          </a:p>
        </p:txBody>
      </p:sp>
      <p:sp>
        <p:nvSpPr>
          <p:cNvPr id="124" name="object 124"/>
          <p:cNvSpPr/>
          <p:nvPr/>
        </p:nvSpPr>
        <p:spPr>
          <a:xfrm>
            <a:off x="2188299" y="2723950"/>
            <a:ext cx="212090" cy="50800"/>
          </a:xfrm>
          <a:custGeom>
            <a:avLst/>
            <a:gdLst/>
            <a:ahLst/>
            <a:cxnLst/>
            <a:rect l="l" t="t" r="r" b="b"/>
            <a:pathLst>
              <a:path w="212089" h="50800">
                <a:moveTo>
                  <a:pt x="0" y="50216"/>
                </a:moveTo>
                <a:lnTo>
                  <a:pt x="211829" y="50216"/>
                </a:lnTo>
                <a:lnTo>
                  <a:pt x="211829" y="0"/>
                </a:lnTo>
                <a:lnTo>
                  <a:pt x="0" y="0"/>
                </a:lnTo>
                <a:lnTo>
                  <a:pt x="0" y="50216"/>
                </a:lnTo>
                <a:close/>
              </a:path>
            </a:pathLst>
          </a:custGeom>
          <a:ln w="4217">
            <a:solidFill>
              <a:srgbClr val="000000"/>
            </a:solidFill>
          </a:ln>
        </p:spPr>
        <p:txBody>
          <a:bodyPr wrap="square" lIns="0" tIns="0" rIns="0" bIns="0" rtlCol="0"/>
          <a:lstStyle/>
          <a:p>
            <a:endParaRPr/>
          </a:p>
        </p:txBody>
      </p:sp>
      <p:sp>
        <p:nvSpPr>
          <p:cNvPr id="125" name="object 125"/>
          <p:cNvSpPr/>
          <p:nvPr/>
        </p:nvSpPr>
        <p:spPr>
          <a:xfrm>
            <a:off x="2400129" y="2723950"/>
            <a:ext cx="212090" cy="50800"/>
          </a:xfrm>
          <a:custGeom>
            <a:avLst/>
            <a:gdLst/>
            <a:ahLst/>
            <a:cxnLst/>
            <a:rect l="l" t="t" r="r" b="b"/>
            <a:pathLst>
              <a:path w="212089" h="50800">
                <a:moveTo>
                  <a:pt x="0" y="50216"/>
                </a:moveTo>
                <a:lnTo>
                  <a:pt x="211829" y="50216"/>
                </a:lnTo>
                <a:lnTo>
                  <a:pt x="211829" y="0"/>
                </a:lnTo>
                <a:lnTo>
                  <a:pt x="0" y="0"/>
                </a:lnTo>
                <a:lnTo>
                  <a:pt x="0" y="50216"/>
                </a:lnTo>
                <a:close/>
              </a:path>
            </a:pathLst>
          </a:custGeom>
          <a:ln w="4217">
            <a:solidFill>
              <a:srgbClr val="000000"/>
            </a:solidFill>
          </a:ln>
        </p:spPr>
        <p:txBody>
          <a:bodyPr wrap="square" lIns="0" tIns="0" rIns="0" bIns="0" rtlCol="0"/>
          <a:lstStyle/>
          <a:p>
            <a:endParaRPr/>
          </a:p>
        </p:txBody>
      </p:sp>
      <p:sp>
        <p:nvSpPr>
          <p:cNvPr id="126" name="object 126"/>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16</a:t>
            </a:r>
          </a:p>
        </p:txBody>
      </p:sp>
    </p:spTree>
  </p:cSld>
  <p:clrMapOvr>
    <a:masterClrMapping/>
  </p:clrMapOvr>
  <p:transition>
    <p:cut/>
  </p:transition>
</p:sld>
</file>

<file path=ppt/slides/slide7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object 2"/>
          <p:cNvSpPr txBox="1"/>
          <p:nvPr/>
        </p:nvSpPr>
        <p:spPr>
          <a:xfrm>
            <a:off x="95300" y="74546"/>
            <a:ext cx="1818005" cy="244475"/>
          </a:xfrm>
          <a:prstGeom prst="rect">
            <a:avLst/>
          </a:prstGeom>
        </p:spPr>
        <p:txBody>
          <a:bodyPr vert="horz" wrap="square" lIns="0" tIns="17145" rIns="0" bIns="0" rtlCol="0">
            <a:spAutoFit/>
          </a:bodyPr>
          <a:lstStyle/>
          <a:p>
            <a:pPr marL="12700">
              <a:lnSpc>
                <a:spcPct val="100000"/>
              </a:lnSpc>
              <a:spcBef>
                <a:spcPts val="135"/>
              </a:spcBef>
            </a:pPr>
            <a:r>
              <a:rPr sz="1400" spc="10" dirty="0">
                <a:solidFill>
                  <a:srgbClr val="3333B2"/>
                </a:solidFill>
                <a:latin typeface="Calibri"/>
                <a:cs typeface="Calibri"/>
              </a:rPr>
              <a:t>Ящики с </a:t>
            </a:r>
            <a:r>
              <a:rPr sz="1400" spc="-20" dirty="0">
                <a:solidFill>
                  <a:srgbClr val="3333B2"/>
                </a:solidFill>
                <a:latin typeface="Calibri"/>
                <a:cs typeface="Calibri"/>
              </a:rPr>
              <a:t>усами</a:t>
            </a:r>
            <a:r>
              <a:rPr sz="1400" spc="20" dirty="0">
                <a:solidFill>
                  <a:srgbClr val="3333B2"/>
                </a:solidFill>
                <a:latin typeface="Calibri"/>
                <a:cs typeface="Calibri"/>
              </a:rPr>
              <a:t> </a:t>
            </a:r>
            <a:r>
              <a:rPr sz="1400" spc="-70" dirty="0">
                <a:solidFill>
                  <a:srgbClr val="3333B2"/>
                </a:solidFill>
                <a:latin typeface="Calibri"/>
                <a:cs typeface="Calibri"/>
              </a:rPr>
              <a:t>удобнее</a:t>
            </a:r>
            <a:endParaRPr sz="1400">
              <a:latin typeface="Calibri"/>
              <a:cs typeface="Calibri"/>
            </a:endParaRPr>
          </a:p>
        </p:txBody>
      </p:sp>
      <p:sp>
        <p:nvSpPr>
          <p:cNvPr id="3" name="object 3"/>
          <p:cNvSpPr/>
          <p:nvPr/>
        </p:nvSpPr>
        <p:spPr>
          <a:xfrm>
            <a:off x="738165" y="1404997"/>
            <a:ext cx="690245" cy="0"/>
          </a:xfrm>
          <a:custGeom>
            <a:avLst/>
            <a:gdLst/>
            <a:ahLst/>
            <a:cxnLst/>
            <a:rect l="l" t="t" r="r" b="b"/>
            <a:pathLst>
              <a:path w="690244">
                <a:moveTo>
                  <a:pt x="0" y="0"/>
                </a:moveTo>
                <a:lnTo>
                  <a:pt x="690162" y="0"/>
                </a:lnTo>
              </a:path>
            </a:pathLst>
          </a:custGeom>
          <a:ln w="13295">
            <a:solidFill>
              <a:srgbClr val="000000"/>
            </a:solidFill>
          </a:ln>
        </p:spPr>
        <p:txBody>
          <a:bodyPr wrap="square" lIns="0" tIns="0" rIns="0" bIns="0" rtlCol="0"/>
          <a:lstStyle/>
          <a:p>
            <a:endParaRPr/>
          </a:p>
        </p:txBody>
      </p:sp>
      <p:sp>
        <p:nvSpPr>
          <p:cNvPr id="4" name="object 4"/>
          <p:cNvSpPr/>
          <p:nvPr/>
        </p:nvSpPr>
        <p:spPr>
          <a:xfrm>
            <a:off x="1083247" y="1707652"/>
            <a:ext cx="0" cy="555625"/>
          </a:xfrm>
          <a:custGeom>
            <a:avLst/>
            <a:gdLst/>
            <a:ahLst/>
            <a:cxnLst/>
            <a:rect l="l" t="t" r="r" b="b"/>
            <a:pathLst>
              <a:path h="555625">
                <a:moveTo>
                  <a:pt x="0" y="555616"/>
                </a:moveTo>
                <a:lnTo>
                  <a:pt x="0" y="0"/>
                </a:lnTo>
              </a:path>
            </a:pathLst>
          </a:custGeom>
          <a:ln w="4431">
            <a:solidFill>
              <a:srgbClr val="000000"/>
            </a:solidFill>
            <a:prstDash val="dash"/>
          </a:ln>
        </p:spPr>
        <p:txBody>
          <a:bodyPr wrap="square" lIns="0" tIns="0" rIns="0" bIns="0" rtlCol="0"/>
          <a:lstStyle/>
          <a:p>
            <a:endParaRPr/>
          </a:p>
        </p:txBody>
      </p:sp>
      <p:sp>
        <p:nvSpPr>
          <p:cNvPr id="5" name="object 5"/>
          <p:cNvSpPr/>
          <p:nvPr/>
        </p:nvSpPr>
        <p:spPr>
          <a:xfrm>
            <a:off x="1083247" y="610009"/>
            <a:ext cx="0" cy="506095"/>
          </a:xfrm>
          <a:custGeom>
            <a:avLst/>
            <a:gdLst/>
            <a:ahLst/>
            <a:cxnLst/>
            <a:rect l="l" t="t" r="r" b="b"/>
            <a:pathLst>
              <a:path h="506094">
                <a:moveTo>
                  <a:pt x="0" y="0"/>
                </a:moveTo>
                <a:lnTo>
                  <a:pt x="0" y="505922"/>
                </a:lnTo>
              </a:path>
            </a:pathLst>
          </a:custGeom>
          <a:ln w="4431">
            <a:solidFill>
              <a:srgbClr val="000000"/>
            </a:solidFill>
            <a:prstDash val="dash"/>
          </a:ln>
        </p:spPr>
        <p:txBody>
          <a:bodyPr wrap="square" lIns="0" tIns="0" rIns="0" bIns="0" rtlCol="0"/>
          <a:lstStyle/>
          <a:p>
            <a:endParaRPr/>
          </a:p>
        </p:txBody>
      </p:sp>
      <p:sp>
        <p:nvSpPr>
          <p:cNvPr id="6" name="object 6"/>
          <p:cNvSpPr/>
          <p:nvPr/>
        </p:nvSpPr>
        <p:spPr>
          <a:xfrm>
            <a:off x="910706" y="2263269"/>
            <a:ext cx="345440" cy="0"/>
          </a:xfrm>
          <a:custGeom>
            <a:avLst/>
            <a:gdLst/>
            <a:ahLst/>
            <a:cxnLst/>
            <a:rect l="l" t="t" r="r" b="b"/>
            <a:pathLst>
              <a:path w="345440">
                <a:moveTo>
                  <a:pt x="0" y="0"/>
                </a:moveTo>
                <a:lnTo>
                  <a:pt x="345081" y="0"/>
                </a:lnTo>
              </a:path>
            </a:pathLst>
          </a:custGeom>
          <a:ln w="4431">
            <a:solidFill>
              <a:srgbClr val="000000"/>
            </a:solidFill>
          </a:ln>
        </p:spPr>
        <p:txBody>
          <a:bodyPr wrap="square" lIns="0" tIns="0" rIns="0" bIns="0" rtlCol="0"/>
          <a:lstStyle/>
          <a:p>
            <a:endParaRPr/>
          </a:p>
        </p:txBody>
      </p:sp>
      <p:sp>
        <p:nvSpPr>
          <p:cNvPr id="7" name="object 7"/>
          <p:cNvSpPr/>
          <p:nvPr/>
        </p:nvSpPr>
        <p:spPr>
          <a:xfrm>
            <a:off x="910706" y="610009"/>
            <a:ext cx="345440" cy="0"/>
          </a:xfrm>
          <a:custGeom>
            <a:avLst/>
            <a:gdLst/>
            <a:ahLst/>
            <a:cxnLst/>
            <a:rect l="l" t="t" r="r" b="b"/>
            <a:pathLst>
              <a:path w="345440">
                <a:moveTo>
                  <a:pt x="0" y="0"/>
                </a:moveTo>
                <a:lnTo>
                  <a:pt x="345081" y="0"/>
                </a:lnTo>
              </a:path>
            </a:pathLst>
          </a:custGeom>
          <a:ln w="4431">
            <a:solidFill>
              <a:srgbClr val="000000"/>
            </a:solidFill>
          </a:ln>
        </p:spPr>
        <p:txBody>
          <a:bodyPr wrap="square" lIns="0" tIns="0" rIns="0" bIns="0" rtlCol="0"/>
          <a:lstStyle/>
          <a:p>
            <a:endParaRPr/>
          </a:p>
        </p:txBody>
      </p:sp>
      <p:sp>
        <p:nvSpPr>
          <p:cNvPr id="8" name="object 8"/>
          <p:cNvSpPr/>
          <p:nvPr/>
        </p:nvSpPr>
        <p:spPr>
          <a:xfrm>
            <a:off x="738165" y="1115932"/>
            <a:ext cx="690245" cy="591820"/>
          </a:xfrm>
          <a:custGeom>
            <a:avLst/>
            <a:gdLst/>
            <a:ahLst/>
            <a:cxnLst/>
            <a:rect l="l" t="t" r="r" b="b"/>
            <a:pathLst>
              <a:path w="690244" h="591819">
                <a:moveTo>
                  <a:pt x="0" y="591720"/>
                </a:moveTo>
                <a:lnTo>
                  <a:pt x="690162" y="591720"/>
                </a:lnTo>
                <a:lnTo>
                  <a:pt x="690162" y="0"/>
                </a:lnTo>
                <a:lnTo>
                  <a:pt x="0" y="0"/>
                </a:lnTo>
                <a:lnTo>
                  <a:pt x="0" y="591720"/>
                </a:lnTo>
              </a:path>
            </a:pathLst>
          </a:custGeom>
          <a:ln w="4431">
            <a:solidFill>
              <a:srgbClr val="000000"/>
            </a:solidFill>
          </a:ln>
        </p:spPr>
        <p:txBody>
          <a:bodyPr wrap="square" lIns="0" tIns="0" rIns="0" bIns="0" rtlCol="0"/>
          <a:lstStyle/>
          <a:p>
            <a:endParaRPr/>
          </a:p>
        </p:txBody>
      </p:sp>
      <p:sp>
        <p:nvSpPr>
          <p:cNvPr id="9" name="object 9"/>
          <p:cNvSpPr/>
          <p:nvPr/>
        </p:nvSpPr>
        <p:spPr>
          <a:xfrm>
            <a:off x="1600869" y="2163880"/>
            <a:ext cx="690245" cy="0"/>
          </a:xfrm>
          <a:custGeom>
            <a:avLst/>
            <a:gdLst/>
            <a:ahLst/>
            <a:cxnLst/>
            <a:rect l="l" t="t" r="r" b="b"/>
            <a:pathLst>
              <a:path w="690244">
                <a:moveTo>
                  <a:pt x="0" y="0"/>
                </a:moveTo>
                <a:lnTo>
                  <a:pt x="690162" y="0"/>
                </a:lnTo>
              </a:path>
            </a:pathLst>
          </a:custGeom>
          <a:ln w="13295">
            <a:solidFill>
              <a:srgbClr val="000000"/>
            </a:solidFill>
          </a:ln>
        </p:spPr>
        <p:txBody>
          <a:bodyPr wrap="square" lIns="0" tIns="0" rIns="0" bIns="0" rtlCol="0"/>
          <a:lstStyle/>
          <a:p>
            <a:endParaRPr/>
          </a:p>
        </p:txBody>
      </p:sp>
      <p:sp>
        <p:nvSpPr>
          <p:cNvPr id="10" name="object 10"/>
          <p:cNvSpPr/>
          <p:nvPr/>
        </p:nvSpPr>
        <p:spPr>
          <a:xfrm>
            <a:off x="1945950" y="2312963"/>
            <a:ext cx="0" cy="330200"/>
          </a:xfrm>
          <a:custGeom>
            <a:avLst/>
            <a:gdLst/>
            <a:ahLst/>
            <a:cxnLst/>
            <a:rect l="l" t="t" r="r" b="b"/>
            <a:pathLst>
              <a:path h="330200">
                <a:moveTo>
                  <a:pt x="0" y="329718"/>
                </a:moveTo>
                <a:lnTo>
                  <a:pt x="0" y="0"/>
                </a:lnTo>
              </a:path>
            </a:pathLst>
          </a:custGeom>
          <a:ln w="4431">
            <a:solidFill>
              <a:srgbClr val="000000"/>
            </a:solidFill>
            <a:prstDash val="dash"/>
          </a:ln>
        </p:spPr>
        <p:txBody>
          <a:bodyPr wrap="square" lIns="0" tIns="0" rIns="0" bIns="0" rtlCol="0"/>
          <a:lstStyle/>
          <a:p>
            <a:endParaRPr/>
          </a:p>
        </p:txBody>
      </p:sp>
      <p:sp>
        <p:nvSpPr>
          <p:cNvPr id="11" name="object 11"/>
          <p:cNvSpPr/>
          <p:nvPr/>
        </p:nvSpPr>
        <p:spPr>
          <a:xfrm>
            <a:off x="1945950" y="1621854"/>
            <a:ext cx="0" cy="375285"/>
          </a:xfrm>
          <a:custGeom>
            <a:avLst/>
            <a:gdLst/>
            <a:ahLst/>
            <a:cxnLst/>
            <a:rect l="l" t="t" r="r" b="b"/>
            <a:pathLst>
              <a:path h="375285">
                <a:moveTo>
                  <a:pt x="0" y="0"/>
                </a:moveTo>
                <a:lnTo>
                  <a:pt x="0" y="374862"/>
                </a:lnTo>
              </a:path>
            </a:pathLst>
          </a:custGeom>
          <a:ln w="4431">
            <a:solidFill>
              <a:srgbClr val="000000"/>
            </a:solidFill>
            <a:prstDash val="dash"/>
          </a:ln>
        </p:spPr>
        <p:txBody>
          <a:bodyPr wrap="square" lIns="0" tIns="0" rIns="0" bIns="0" rtlCol="0"/>
          <a:lstStyle/>
          <a:p>
            <a:endParaRPr/>
          </a:p>
        </p:txBody>
      </p:sp>
      <p:sp>
        <p:nvSpPr>
          <p:cNvPr id="12" name="object 12"/>
          <p:cNvSpPr/>
          <p:nvPr/>
        </p:nvSpPr>
        <p:spPr>
          <a:xfrm>
            <a:off x="1773409" y="2642681"/>
            <a:ext cx="345440" cy="0"/>
          </a:xfrm>
          <a:custGeom>
            <a:avLst/>
            <a:gdLst/>
            <a:ahLst/>
            <a:cxnLst/>
            <a:rect l="l" t="t" r="r" b="b"/>
            <a:pathLst>
              <a:path w="345439">
                <a:moveTo>
                  <a:pt x="0" y="0"/>
                </a:moveTo>
                <a:lnTo>
                  <a:pt x="345081" y="0"/>
                </a:lnTo>
              </a:path>
            </a:pathLst>
          </a:custGeom>
          <a:ln w="4431">
            <a:solidFill>
              <a:srgbClr val="000000"/>
            </a:solidFill>
          </a:ln>
        </p:spPr>
        <p:txBody>
          <a:bodyPr wrap="square" lIns="0" tIns="0" rIns="0" bIns="0" rtlCol="0"/>
          <a:lstStyle/>
          <a:p>
            <a:endParaRPr/>
          </a:p>
        </p:txBody>
      </p:sp>
      <p:sp>
        <p:nvSpPr>
          <p:cNvPr id="13" name="object 13"/>
          <p:cNvSpPr/>
          <p:nvPr/>
        </p:nvSpPr>
        <p:spPr>
          <a:xfrm>
            <a:off x="1773409" y="1621854"/>
            <a:ext cx="345440" cy="0"/>
          </a:xfrm>
          <a:custGeom>
            <a:avLst/>
            <a:gdLst/>
            <a:ahLst/>
            <a:cxnLst/>
            <a:rect l="l" t="t" r="r" b="b"/>
            <a:pathLst>
              <a:path w="345439">
                <a:moveTo>
                  <a:pt x="0" y="0"/>
                </a:moveTo>
                <a:lnTo>
                  <a:pt x="345081" y="0"/>
                </a:lnTo>
              </a:path>
            </a:pathLst>
          </a:custGeom>
          <a:ln w="4431">
            <a:solidFill>
              <a:srgbClr val="000000"/>
            </a:solidFill>
          </a:ln>
        </p:spPr>
        <p:txBody>
          <a:bodyPr wrap="square" lIns="0" tIns="0" rIns="0" bIns="0" rtlCol="0"/>
          <a:lstStyle/>
          <a:p>
            <a:endParaRPr/>
          </a:p>
        </p:txBody>
      </p:sp>
      <p:sp>
        <p:nvSpPr>
          <p:cNvPr id="14" name="object 14"/>
          <p:cNvSpPr/>
          <p:nvPr/>
        </p:nvSpPr>
        <p:spPr>
          <a:xfrm>
            <a:off x="1600869" y="1996717"/>
            <a:ext cx="690245" cy="316865"/>
          </a:xfrm>
          <a:custGeom>
            <a:avLst/>
            <a:gdLst/>
            <a:ahLst/>
            <a:cxnLst/>
            <a:rect l="l" t="t" r="r" b="b"/>
            <a:pathLst>
              <a:path w="690244" h="316864">
                <a:moveTo>
                  <a:pt x="0" y="316245"/>
                </a:moveTo>
                <a:lnTo>
                  <a:pt x="690162" y="316245"/>
                </a:lnTo>
                <a:lnTo>
                  <a:pt x="690162" y="0"/>
                </a:lnTo>
                <a:lnTo>
                  <a:pt x="0" y="0"/>
                </a:lnTo>
                <a:lnTo>
                  <a:pt x="0" y="316245"/>
                </a:lnTo>
              </a:path>
            </a:pathLst>
          </a:custGeom>
          <a:ln w="4431">
            <a:solidFill>
              <a:srgbClr val="000000"/>
            </a:solidFill>
          </a:ln>
        </p:spPr>
        <p:txBody>
          <a:bodyPr wrap="square" lIns="0" tIns="0" rIns="0" bIns="0" rtlCol="0"/>
          <a:lstStyle/>
          <a:p>
            <a:endParaRPr/>
          </a:p>
        </p:txBody>
      </p:sp>
      <p:sp>
        <p:nvSpPr>
          <p:cNvPr id="15" name="object 15"/>
          <p:cNvSpPr/>
          <p:nvPr/>
        </p:nvSpPr>
        <p:spPr>
          <a:xfrm>
            <a:off x="1929996" y="1461309"/>
            <a:ext cx="32384" cy="32384"/>
          </a:xfrm>
          <a:custGeom>
            <a:avLst/>
            <a:gdLst/>
            <a:ahLst/>
            <a:cxnLst/>
            <a:rect l="l" t="t" r="r" b="b"/>
            <a:pathLst>
              <a:path w="32385" h="32384">
                <a:moveTo>
                  <a:pt x="0" y="15954"/>
                </a:moveTo>
                <a:lnTo>
                  <a:pt x="0" y="7208"/>
                </a:lnTo>
                <a:lnTo>
                  <a:pt x="7149" y="0"/>
                </a:lnTo>
                <a:lnTo>
                  <a:pt x="15954" y="0"/>
                </a:lnTo>
                <a:lnTo>
                  <a:pt x="24699" y="0"/>
                </a:lnTo>
                <a:lnTo>
                  <a:pt x="31908" y="7208"/>
                </a:lnTo>
                <a:lnTo>
                  <a:pt x="31908" y="15954"/>
                </a:lnTo>
                <a:lnTo>
                  <a:pt x="31908" y="24758"/>
                </a:lnTo>
                <a:lnTo>
                  <a:pt x="24699" y="31908"/>
                </a:lnTo>
                <a:lnTo>
                  <a:pt x="15954" y="31908"/>
                </a:lnTo>
                <a:lnTo>
                  <a:pt x="7149" y="31908"/>
                </a:lnTo>
                <a:lnTo>
                  <a:pt x="0" y="24758"/>
                </a:lnTo>
                <a:lnTo>
                  <a:pt x="0" y="15954"/>
                </a:lnTo>
              </a:path>
            </a:pathLst>
          </a:custGeom>
          <a:ln w="4431">
            <a:solidFill>
              <a:srgbClr val="000000"/>
            </a:solidFill>
          </a:ln>
        </p:spPr>
        <p:txBody>
          <a:bodyPr wrap="square" lIns="0" tIns="0" rIns="0" bIns="0" rtlCol="0"/>
          <a:lstStyle/>
          <a:p>
            <a:endParaRPr/>
          </a:p>
        </p:txBody>
      </p:sp>
      <p:sp>
        <p:nvSpPr>
          <p:cNvPr id="16" name="object 16"/>
          <p:cNvSpPr/>
          <p:nvPr/>
        </p:nvSpPr>
        <p:spPr>
          <a:xfrm>
            <a:off x="2463573" y="1621854"/>
            <a:ext cx="690245" cy="0"/>
          </a:xfrm>
          <a:custGeom>
            <a:avLst/>
            <a:gdLst/>
            <a:ahLst/>
            <a:cxnLst/>
            <a:rect l="l" t="t" r="r" b="b"/>
            <a:pathLst>
              <a:path w="690244">
                <a:moveTo>
                  <a:pt x="0" y="0"/>
                </a:moveTo>
                <a:lnTo>
                  <a:pt x="690162" y="0"/>
                </a:lnTo>
              </a:path>
            </a:pathLst>
          </a:custGeom>
          <a:ln w="13295">
            <a:solidFill>
              <a:srgbClr val="000000"/>
            </a:solidFill>
          </a:ln>
        </p:spPr>
        <p:txBody>
          <a:bodyPr wrap="square" lIns="0" tIns="0" rIns="0" bIns="0" rtlCol="0"/>
          <a:lstStyle/>
          <a:p>
            <a:endParaRPr/>
          </a:p>
        </p:txBody>
      </p:sp>
      <p:sp>
        <p:nvSpPr>
          <p:cNvPr id="17" name="object 17"/>
          <p:cNvSpPr/>
          <p:nvPr/>
        </p:nvSpPr>
        <p:spPr>
          <a:xfrm>
            <a:off x="2808654" y="1888347"/>
            <a:ext cx="0" cy="420370"/>
          </a:xfrm>
          <a:custGeom>
            <a:avLst/>
            <a:gdLst/>
            <a:ahLst/>
            <a:cxnLst/>
            <a:rect l="l" t="t" r="r" b="b"/>
            <a:pathLst>
              <a:path h="420369">
                <a:moveTo>
                  <a:pt x="0" y="420065"/>
                </a:moveTo>
                <a:lnTo>
                  <a:pt x="0" y="0"/>
                </a:lnTo>
              </a:path>
            </a:pathLst>
          </a:custGeom>
          <a:ln w="4431">
            <a:solidFill>
              <a:srgbClr val="000000"/>
            </a:solidFill>
            <a:prstDash val="dash"/>
          </a:ln>
        </p:spPr>
        <p:txBody>
          <a:bodyPr wrap="square" lIns="0" tIns="0" rIns="0" bIns="0" rtlCol="0"/>
          <a:lstStyle/>
          <a:p>
            <a:endParaRPr/>
          </a:p>
        </p:txBody>
      </p:sp>
      <p:sp>
        <p:nvSpPr>
          <p:cNvPr id="18" name="object 18"/>
          <p:cNvSpPr/>
          <p:nvPr/>
        </p:nvSpPr>
        <p:spPr>
          <a:xfrm>
            <a:off x="2808654" y="1260464"/>
            <a:ext cx="0" cy="244475"/>
          </a:xfrm>
          <a:custGeom>
            <a:avLst/>
            <a:gdLst/>
            <a:ahLst/>
            <a:cxnLst/>
            <a:rect l="l" t="t" r="r" b="b"/>
            <a:pathLst>
              <a:path h="244475">
                <a:moveTo>
                  <a:pt x="0" y="0"/>
                </a:moveTo>
                <a:lnTo>
                  <a:pt x="0" y="243920"/>
                </a:lnTo>
              </a:path>
            </a:pathLst>
          </a:custGeom>
          <a:ln w="4431">
            <a:solidFill>
              <a:srgbClr val="000000"/>
            </a:solidFill>
            <a:prstDash val="dash"/>
          </a:ln>
        </p:spPr>
        <p:txBody>
          <a:bodyPr wrap="square" lIns="0" tIns="0" rIns="0" bIns="0" rtlCol="0"/>
          <a:lstStyle/>
          <a:p>
            <a:endParaRPr/>
          </a:p>
        </p:txBody>
      </p:sp>
      <p:sp>
        <p:nvSpPr>
          <p:cNvPr id="19" name="object 19"/>
          <p:cNvSpPr/>
          <p:nvPr/>
        </p:nvSpPr>
        <p:spPr>
          <a:xfrm>
            <a:off x="2636113" y="2308413"/>
            <a:ext cx="345440" cy="0"/>
          </a:xfrm>
          <a:custGeom>
            <a:avLst/>
            <a:gdLst/>
            <a:ahLst/>
            <a:cxnLst/>
            <a:rect l="l" t="t" r="r" b="b"/>
            <a:pathLst>
              <a:path w="345439">
                <a:moveTo>
                  <a:pt x="0" y="0"/>
                </a:moveTo>
                <a:lnTo>
                  <a:pt x="345081" y="0"/>
                </a:lnTo>
              </a:path>
            </a:pathLst>
          </a:custGeom>
          <a:ln w="4431">
            <a:solidFill>
              <a:srgbClr val="000000"/>
            </a:solidFill>
          </a:ln>
        </p:spPr>
        <p:txBody>
          <a:bodyPr wrap="square" lIns="0" tIns="0" rIns="0" bIns="0" rtlCol="0"/>
          <a:lstStyle/>
          <a:p>
            <a:endParaRPr/>
          </a:p>
        </p:txBody>
      </p:sp>
      <p:sp>
        <p:nvSpPr>
          <p:cNvPr id="20" name="object 20"/>
          <p:cNvSpPr/>
          <p:nvPr/>
        </p:nvSpPr>
        <p:spPr>
          <a:xfrm>
            <a:off x="2636113" y="1260464"/>
            <a:ext cx="345440" cy="0"/>
          </a:xfrm>
          <a:custGeom>
            <a:avLst/>
            <a:gdLst/>
            <a:ahLst/>
            <a:cxnLst/>
            <a:rect l="l" t="t" r="r" b="b"/>
            <a:pathLst>
              <a:path w="345439">
                <a:moveTo>
                  <a:pt x="0" y="0"/>
                </a:moveTo>
                <a:lnTo>
                  <a:pt x="345081" y="0"/>
                </a:lnTo>
              </a:path>
            </a:pathLst>
          </a:custGeom>
          <a:ln w="4431">
            <a:solidFill>
              <a:srgbClr val="000000"/>
            </a:solidFill>
          </a:ln>
        </p:spPr>
        <p:txBody>
          <a:bodyPr wrap="square" lIns="0" tIns="0" rIns="0" bIns="0" rtlCol="0"/>
          <a:lstStyle/>
          <a:p>
            <a:endParaRPr/>
          </a:p>
        </p:txBody>
      </p:sp>
      <p:sp>
        <p:nvSpPr>
          <p:cNvPr id="21" name="object 21"/>
          <p:cNvSpPr/>
          <p:nvPr/>
        </p:nvSpPr>
        <p:spPr>
          <a:xfrm>
            <a:off x="2463573" y="1504385"/>
            <a:ext cx="690245" cy="384175"/>
          </a:xfrm>
          <a:custGeom>
            <a:avLst/>
            <a:gdLst/>
            <a:ahLst/>
            <a:cxnLst/>
            <a:rect l="l" t="t" r="r" b="b"/>
            <a:pathLst>
              <a:path w="690244" h="384175">
                <a:moveTo>
                  <a:pt x="0" y="383962"/>
                </a:moveTo>
                <a:lnTo>
                  <a:pt x="690162" y="383962"/>
                </a:lnTo>
                <a:lnTo>
                  <a:pt x="690162" y="0"/>
                </a:lnTo>
                <a:lnTo>
                  <a:pt x="0" y="0"/>
                </a:lnTo>
                <a:lnTo>
                  <a:pt x="0" y="383962"/>
                </a:lnTo>
              </a:path>
            </a:pathLst>
          </a:custGeom>
          <a:ln w="4431">
            <a:solidFill>
              <a:srgbClr val="000000"/>
            </a:solidFill>
          </a:ln>
        </p:spPr>
        <p:txBody>
          <a:bodyPr wrap="square" lIns="0" tIns="0" rIns="0" bIns="0" rtlCol="0"/>
          <a:lstStyle/>
          <a:p>
            <a:endParaRPr/>
          </a:p>
        </p:txBody>
      </p:sp>
      <p:sp>
        <p:nvSpPr>
          <p:cNvPr id="22" name="object 22"/>
          <p:cNvSpPr/>
          <p:nvPr/>
        </p:nvSpPr>
        <p:spPr>
          <a:xfrm>
            <a:off x="3326276" y="2055452"/>
            <a:ext cx="690245" cy="0"/>
          </a:xfrm>
          <a:custGeom>
            <a:avLst/>
            <a:gdLst/>
            <a:ahLst/>
            <a:cxnLst/>
            <a:rect l="l" t="t" r="r" b="b"/>
            <a:pathLst>
              <a:path w="690245">
                <a:moveTo>
                  <a:pt x="0" y="0"/>
                </a:moveTo>
                <a:lnTo>
                  <a:pt x="690162" y="0"/>
                </a:lnTo>
              </a:path>
            </a:pathLst>
          </a:custGeom>
          <a:ln w="13295">
            <a:solidFill>
              <a:srgbClr val="000000"/>
            </a:solidFill>
          </a:ln>
        </p:spPr>
        <p:txBody>
          <a:bodyPr wrap="square" lIns="0" tIns="0" rIns="0" bIns="0" rtlCol="0"/>
          <a:lstStyle/>
          <a:p>
            <a:endParaRPr/>
          </a:p>
        </p:txBody>
      </p:sp>
      <p:sp>
        <p:nvSpPr>
          <p:cNvPr id="23" name="object 23"/>
          <p:cNvSpPr/>
          <p:nvPr/>
        </p:nvSpPr>
        <p:spPr>
          <a:xfrm>
            <a:off x="3671358" y="2136758"/>
            <a:ext cx="0" cy="352425"/>
          </a:xfrm>
          <a:custGeom>
            <a:avLst/>
            <a:gdLst/>
            <a:ahLst/>
            <a:cxnLst/>
            <a:rect l="l" t="t" r="r" b="b"/>
            <a:pathLst>
              <a:path h="352425">
                <a:moveTo>
                  <a:pt x="0" y="352349"/>
                </a:moveTo>
                <a:lnTo>
                  <a:pt x="0" y="0"/>
                </a:lnTo>
              </a:path>
            </a:pathLst>
          </a:custGeom>
          <a:ln w="4431">
            <a:solidFill>
              <a:srgbClr val="000000"/>
            </a:solidFill>
            <a:prstDash val="dash"/>
          </a:ln>
        </p:spPr>
        <p:txBody>
          <a:bodyPr wrap="square" lIns="0" tIns="0" rIns="0" bIns="0" rtlCol="0"/>
          <a:lstStyle/>
          <a:p>
            <a:endParaRPr/>
          </a:p>
        </p:txBody>
      </p:sp>
      <p:sp>
        <p:nvSpPr>
          <p:cNvPr id="24" name="object 24"/>
          <p:cNvSpPr/>
          <p:nvPr/>
        </p:nvSpPr>
        <p:spPr>
          <a:xfrm>
            <a:off x="3671358" y="1558570"/>
            <a:ext cx="0" cy="325755"/>
          </a:xfrm>
          <a:custGeom>
            <a:avLst/>
            <a:gdLst/>
            <a:ahLst/>
            <a:cxnLst/>
            <a:rect l="l" t="t" r="r" b="b"/>
            <a:pathLst>
              <a:path h="325755">
                <a:moveTo>
                  <a:pt x="0" y="0"/>
                </a:moveTo>
                <a:lnTo>
                  <a:pt x="0" y="325227"/>
                </a:lnTo>
              </a:path>
            </a:pathLst>
          </a:custGeom>
          <a:ln w="4431">
            <a:solidFill>
              <a:srgbClr val="000000"/>
            </a:solidFill>
            <a:prstDash val="dash"/>
          </a:ln>
        </p:spPr>
        <p:txBody>
          <a:bodyPr wrap="square" lIns="0" tIns="0" rIns="0" bIns="0" rtlCol="0"/>
          <a:lstStyle/>
          <a:p>
            <a:endParaRPr/>
          </a:p>
        </p:txBody>
      </p:sp>
      <p:sp>
        <p:nvSpPr>
          <p:cNvPr id="25" name="object 25"/>
          <p:cNvSpPr/>
          <p:nvPr/>
        </p:nvSpPr>
        <p:spPr>
          <a:xfrm>
            <a:off x="3498817" y="2489108"/>
            <a:ext cx="345440" cy="0"/>
          </a:xfrm>
          <a:custGeom>
            <a:avLst/>
            <a:gdLst/>
            <a:ahLst/>
            <a:cxnLst/>
            <a:rect l="l" t="t" r="r" b="b"/>
            <a:pathLst>
              <a:path w="345439">
                <a:moveTo>
                  <a:pt x="0" y="0"/>
                </a:moveTo>
                <a:lnTo>
                  <a:pt x="345081" y="0"/>
                </a:lnTo>
              </a:path>
            </a:pathLst>
          </a:custGeom>
          <a:ln w="4431">
            <a:solidFill>
              <a:srgbClr val="000000"/>
            </a:solidFill>
          </a:ln>
        </p:spPr>
        <p:txBody>
          <a:bodyPr wrap="square" lIns="0" tIns="0" rIns="0" bIns="0" rtlCol="0"/>
          <a:lstStyle/>
          <a:p>
            <a:endParaRPr/>
          </a:p>
        </p:txBody>
      </p:sp>
      <p:sp>
        <p:nvSpPr>
          <p:cNvPr id="26" name="object 26"/>
          <p:cNvSpPr/>
          <p:nvPr/>
        </p:nvSpPr>
        <p:spPr>
          <a:xfrm>
            <a:off x="3498817" y="1558570"/>
            <a:ext cx="345440" cy="0"/>
          </a:xfrm>
          <a:custGeom>
            <a:avLst/>
            <a:gdLst/>
            <a:ahLst/>
            <a:cxnLst/>
            <a:rect l="l" t="t" r="r" b="b"/>
            <a:pathLst>
              <a:path w="345439">
                <a:moveTo>
                  <a:pt x="0" y="0"/>
                </a:moveTo>
                <a:lnTo>
                  <a:pt x="345081" y="0"/>
                </a:lnTo>
              </a:path>
            </a:pathLst>
          </a:custGeom>
          <a:ln w="4431">
            <a:solidFill>
              <a:srgbClr val="000000"/>
            </a:solidFill>
          </a:ln>
        </p:spPr>
        <p:txBody>
          <a:bodyPr wrap="square" lIns="0" tIns="0" rIns="0" bIns="0" rtlCol="0"/>
          <a:lstStyle/>
          <a:p>
            <a:endParaRPr/>
          </a:p>
        </p:txBody>
      </p:sp>
      <p:sp>
        <p:nvSpPr>
          <p:cNvPr id="27" name="object 27"/>
          <p:cNvSpPr/>
          <p:nvPr/>
        </p:nvSpPr>
        <p:spPr>
          <a:xfrm>
            <a:off x="3326276" y="1883797"/>
            <a:ext cx="690245" cy="253365"/>
          </a:xfrm>
          <a:custGeom>
            <a:avLst/>
            <a:gdLst/>
            <a:ahLst/>
            <a:cxnLst/>
            <a:rect l="l" t="t" r="r" b="b"/>
            <a:pathLst>
              <a:path w="690245" h="253364">
                <a:moveTo>
                  <a:pt x="0" y="252961"/>
                </a:moveTo>
                <a:lnTo>
                  <a:pt x="690162" y="252961"/>
                </a:lnTo>
                <a:lnTo>
                  <a:pt x="690162" y="0"/>
                </a:lnTo>
                <a:lnTo>
                  <a:pt x="0" y="0"/>
                </a:lnTo>
                <a:lnTo>
                  <a:pt x="0" y="252961"/>
                </a:lnTo>
              </a:path>
            </a:pathLst>
          </a:custGeom>
          <a:ln w="4431">
            <a:solidFill>
              <a:srgbClr val="000000"/>
            </a:solidFill>
          </a:ln>
        </p:spPr>
        <p:txBody>
          <a:bodyPr wrap="square" lIns="0" tIns="0" rIns="0" bIns="0" rtlCol="0"/>
          <a:lstStyle/>
          <a:p>
            <a:endParaRPr/>
          </a:p>
        </p:txBody>
      </p:sp>
      <p:sp>
        <p:nvSpPr>
          <p:cNvPr id="28" name="object 28"/>
          <p:cNvSpPr/>
          <p:nvPr/>
        </p:nvSpPr>
        <p:spPr>
          <a:xfrm>
            <a:off x="3655404" y="1452268"/>
            <a:ext cx="32384" cy="32384"/>
          </a:xfrm>
          <a:custGeom>
            <a:avLst/>
            <a:gdLst/>
            <a:ahLst/>
            <a:cxnLst/>
            <a:rect l="l" t="t" r="r" b="b"/>
            <a:pathLst>
              <a:path w="32385" h="32384">
                <a:moveTo>
                  <a:pt x="0" y="15954"/>
                </a:moveTo>
                <a:lnTo>
                  <a:pt x="0" y="7208"/>
                </a:lnTo>
                <a:lnTo>
                  <a:pt x="7149" y="0"/>
                </a:lnTo>
                <a:lnTo>
                  <a:pt x="15954" y="0"/>
                </a:lnTo>
                <a:lnTo>
                  <a:pt x="24699" y="0"/>
                </a:lnTo>
                <a:lnTo>
                  <a:pt x="31908" y="7208"/>
                </a:lnTo>
                <a:lnTo>
                  <a:pt x="31908" y="15954"/>
                </a:lnTo>
                <a:lnTo>
                  <a:pt x="31908" y="24758"/>
                </a:lnTo>
                <a:lnTo>
                  <a:pt x="24699" y="31908"/>
                </a:lnTo>
                <a:lnTo>
                  <a:pt x="15954" y="31908"/>
                </a:lnTo>
                <a:lnTo>
                  <a:pt x="7149" y="31908"/>
                </a:lnTo>
                <a:lnTo>
                  <a:pt x="0" y="24758"/>
                </a:lnTo>
                <a:lnTo>
                  <a:pt x="0" y="15954"/>
                </a:lnTo>
              </a:path>
            </a:pathLst>
          </a:custGeom>
          <a:ln w="4431">
            <a:solidFill>
              <a:srgbClr val="000000"/>
            </a:solidFill>
          </a:ln>
        </p:spPr>
        <p:txBody>
          <a:bodyPr wrap="square" lIns="0" tIns="0" rIns="0" bIns="0" rtlCol="0"/>
          <a:lstStyle/>
          <a:p>
            <a:endParaRPr/>
          </a:p>
        </p:txBody>
      </p:sp>
      <p:sp>
        <p:nvSpPr>
          <p:cNvPr id="29" name="object 29"/>
          <p:cNvSpPr/>
          <p:nvPr/>
        </p:nvSpPr>
        <p:spPr>
          <a:xfrm>
            <a:off x="3655404" y="2554461"/>
            <a:ext cx="32384" cy="32384"/>
          </a:xfrm>
          <a:custGeom>
            <a:avLst/>
            <a:gdLst/>
            <a:ahLst/>
            <a:cxnLst/>
            <a:rect l="l" t="t" r="r" b="b"/>
            <a:pathLst>
              <a:path w="32385" h="32385">
                <a:moveTo>
                  <a:pt x="0" y="15954"/>
                </a:moveTo>
                <a:lnTo>
                  <a:pt x="0" y="7149"/>
                </a:lnTo>
                <a:lnTo>
                  <a:pt x="7149" y="0"/>
                </a:lnTo>
                <a:lnTo>
                  <a:pt x="15954" y="0"/>
                </a:lnTo>
                <a:lnTo>
                  <a:pt x="24699" y="0"/>
                </a:lnTo>
                <a:lnTo>
                  <a:pt x="31908" y="7149"/>
                </a:lnTo>
                <a:lnTo>
                  <a:pt x="31908" y="15954"/>
                </a:lnTo>
                <a:lnTo>
                  <a:pt x="31908" y="24699"/>
                </a:lnTo>
                <a:lnTo>
                  <a:pt x="24699" y="31908"/>
                </a:lnTo>
                <a:lnTo>
                  <a:pt x="15954" y="31908"/>
                </a:lnTo>
                <a:lnTo>
                  <a:pt x="7149" y="31908"/>
                </a:lnTo>
                <a:lnTo>
                  <a:pt x="0" y="24699"/>
                </a:lnTo>
                <a:lnTo>
                  <a:pt x="0" y="15954"/>
                </a:lnTo>
              </a:path>
            </a:pathLst>
          </a:custGeom>
          <a:ln w="4431">
            <a:solidFill>
              <a:srgbClr val="000000"/>
            </a:solidFill>
          </a:ln>
        </p:spPr>
        <p:txBody>
          <a:bodyPr wrap="square" lIns="0" tIns="0" rIns="0" bIns="0" rtlCol="0"/>
          <a:lstStyle/>
          <a:p>
            <a:endParaRPr/>
          </a:p>
        </p:txBody>
      </p:sp>
      <p:sp>
        <p:nvSpPr>
          <p:cNvPr id="30" name="object 30"/>
          <p:cNvSpPr/>
          <p:nvPr/>
        </p:nvSpPr>
        <p:spPr>
          <a:xfrm>
            <a:off x="1083247" y="2723988"/>
            <a:ext cx="2588260" cy="0"/>
          </a:xfrm>
          <a:custGeom>
            <a:avLst/>
            <a:gdLst/>
            <a:ahLst/>
            <a:cxnLst/>
            <a:rect l="l" t="t" r="r" b="b"/>
            <a:pathLst>
              <a:path w="2588260">
                <a:moveTo>
                  <a:pt x="0" y="0"/>
                </a:moveTo>
                <a:lnTo>
                  <a:pt x="2588110" y="0"/>
                </a:lnTo>
              </a:path>
            </a:pathLst>
          </a:custGeom>
          <a:ln w="4431">
            <a:solidFill>
              <a:srgbClr val="000000"/>
            </a:solidFill>
          </a:ln>
        </p:spPr>
        <p:txBody>
          <a:bodyPr wrap="square" lIns="0" tIns="0" rIns="0" bIns="0" rtlCol="0"/>
          <a:lstStyle/>
          <a:p>
            <a:endParaRPr/>
          </a:p>
        </p:txBody>
      </p:sp>
      <p:sp>
        <p:nvSpPr>
          <p:cNvPr id="31" name="object 31"/>
          <p:cNvSpPr/>
          <p:nvPr/>
        </p:nvSpPr>
        <p:spPr>
          <a:xfrm>
            <a:off x="1083247" y="2723988"/>
            <a:ext cx="0" cy="42545"/>
          </a:xfrm>
          <a:custGeom>
            <a:avLst/>
            <a:gdLst/>
            <a:ahLst/>
            <a:cxnLst/>
            <a:rect l="l" t="t" r="r" b="b"/>
            <a:pathLst>
              <a:path h="42544">
                <a:moveTo>
                  <a:pt x="0" y="0"/>
                </a:moveTo>
                <a:lnTo>
                  <a:pt x="0" y="42544"/>
                </a:lnTo>
              </a:path>
            </a:pathLst>
          </a:custGeom>
          <a:ln w="4431">
            <a:solidFill>
              <a:srgbClr val="000000"/>
            </a:solidFill>
          </a:ln>
        </p:spPr>
        <p:txBody>
          <a:bodyPr wrap="square" lIns="0" tIns="0" rIns="0" bIns="0" rtlCol="0"/>
          <a:lstStyle/>
          <a:p>
            <a:endParaRPr/>
          </a:p>
        </p:txBody>
      </p:sp>
      <p:sp>
        <p:nvSpPr>
          <p:cNvPr id="32" name="object 32"/>
          <p:cNvSpPr/>
          <p:nvPr/>
        </p:nvSpPr>
        <p:spPr>
          <a:xfrm>
            <a:off x="1945950" y="2723988"/>
            <a:ext cx="0" cy="42545"/>
          </a:xfrm>
          <a:custGeom>
            <a:avLst/>
            <a:gdLst/>
            <a:ahLst/>
            <a:cxnLst/>
            <a:rect l="l" t="t" r="r" b="b"/>
            <a:pathLst>
              <a:path h="42544">
                <a:moveTo>
                  <a:pt x="0" y="0"/>
                </a:moveTo>
                <a:lnTo>
                  <a:pt x="0" y="42544"/>
                </a:lnTo>
              </a:path>
            </a:pathLst>
          </a:custGeom>
          <a:ln w="4431">
            <a:solidFill>
              <a:srgbClr val="000000"/>
            </a:solidFill>
          </a:ln>
        </p:spPr>
        <p:txBody>
          <a:bodyPr wrap="square" lIns="0" tIns="0" rIns="0" bIns="0" rtlCol="0"/>
          <a:lstStyle/>
          <a:p>
            <a:endParaRPr/>
          </a:p>
        </p:txBody>
      </p:sp>
      <p:sp>
        <p:nvSpPr>
          <p:cNvPr id="33" name="object 33"/>
          <p:cNvSpPr/>
          <p:nvPr/>
        </p:nvSpPr>
        <p:spPr>
          <a:xfrm>
            <a:off x="2808654" y="2723988"/>
            <a:ext cx="0" cy="42545"/>
          </a:xfrm>
          <a:custGeom>
            <a:avLst/>
            <a:gdLst/>
            <a:ahLst/>
            <a:cxnLst/>
            <a:rect l="l" t="t" r="r" b="b"/>
            <a:pathLst>
              <a:path h="42544">
                <a:moveTo>
                  <a:pt x="0" y="0"/>
                </a:moveTo>
                <a:lnTo>
                  <a:pt x="0" y="42544"/>
                </a:lnTo>
              </a:path>
            </a:pathLst>
          </a:custGeom>
          <a:ln w="4431">
            <a:solidFill>
              <a:srgbClr val="000000"/>
            </a:solidFill>
          </a:ln>
        </p:spPr>
        <p:txBody>
          <a:bodyPr wrap="square" lIns="0" tIns="0" rIns="0" bIns="0" rtlCol="0"/>
          <a:lstStyle/>
          <a:p>
            <a:endParaRPr/>
          </a:p>
        </p:txBody>
      </p:sp>
      <p:sp>
        <p:nvSpPr>
          <p:cNvPr id="34" name="object 34"/>
          <p:cNvSpPr/>
          <p:nvPr/>
        </p:nvSpPr>
        <p:spPr>
          <a:xfrm>
            <a:off x="3671358" y="2723988"/>
            <a:ext cx="0" cy="42545"/>
          </a:xfrm>
          <a:custGeom>
            <a:avLst/>
            <a:gdLst/>
            <a:ahLst/>
            <a:cxnLst/>
            <a:rect l="l" t="t" r="r" b="b"/>
            <a:pathLst>
              <a:path h="42544">
                <a:moveTo>
                  <a:pt x="0" y="0"/>
                </a:moveTo>
                <a:lnTo>
                  <a:pt x="0" y="42544"/>
                </a:lnTo>
              </a:path>
            </a:pathLst>
          </a:custGeom>
          <a:ln w="4431">
            <a:solidFill>
              <a:srgbClr val="000000"/>
            </a:solidFill>
          </a:ln>
        </p:spPr>
        <p:txBody>
          <a:bodyPr wrap="square" lIns="0" tIns="0" rIns="0" bIns="0" rtlCol="0"/>
          <a:lstStyle/>
          <a:p>
            <a:endParaRPr/>
          </a:p>
        </p:txBody>
      </p:sp>
      <p:sp>
        <p:nvSpPr>
          <p:cNvPr id="35" name="object 35"/>
          <p:cNvSpPr txBox="1"/>
          <p:nvPr/>
        </p:nvSpPr>
        <p:spPr>
          <a:xfrm>
            <a:off x="1044961" y="2793540"/>
            <a:ext cx="76835" cy="110489"/>
          </a:xfrm>
          <a:prstGeom prst="rect">
            <a:avLst/>
          </a:prstGeom>
        </p:spPr>
        <p:txBody>
          <a:bodyPr vert="horz" wrap="square" lIns="0" tIns="13335" rIns="0" bIns="0" rtlCol="0">
            <a:spAutoFit/>
          </a:bodyPr>
          <a:lstStyle/>
          <a:p>
            <a:pPr marL="12700">
              <a:lnSpc>
                <a:spcPct val="100000"/>
              </a:lnSpc>
              <a:spcBef>
                <a:spcPts val="105"/>
              </a:spcBef>
            </a:pPr>
            <a:r>
              <a:rPr sz="550" spc="5" dirty="0">
                <a:latin typeface="Arial"/>
                <a:cs typeface="Arial"/>
              </a:rPr>
              <a:t>C</a:t>
            </a:r>
            <a:endParaRPr sz="550">
              <a:latin typeface="Arial"/>
              <a:cs typeface="Arial"/>
            </a:endParaRPr>
          </a:p>
        </p:txBody>
      </p:sp>
      <p:sp>
        <p:nvSpPr>
          <p:cNvPr id="36" name="object 36"/>
          <p:cNvSpPr txBox="1"/>
          <p:nvPr/>
        </p:nvSpPr>
        <p:spPr>
          <a:xfrm>
            <a:off x="1905655" y="2793540"/>
            <a:ext cx="80645" cy="110489"/>
          </a:xfrm>
          <a:prstGeom prst="rect">
            <a:avLst/>
          </a:prstGeom>
        </p:spPr>
        <p:txBody>
          <a:bodyPr vert="horz" wrap="square" lIns="0" tIns="13335" rIns="0" bIns="0" rtlCol="0">
            <a:spAutoFit/>
          </a:bodyPr>
          <a:lstStyle/>
          <a:p>
            <a:pPr marL="12700">
              <a:lnSpc>
                <a:spcPct val="100000"/>
              </a:lnSpc>
              <a:spcBef>
                <a:spcPts val="105"/>
              </a:spcBef>
            </a:pPr>
            <a:r>
              <a:rPr sz="550" spc="5" dirty="0">
                <a:latin typeface="Arial"/>
                <a:cs typeface="Arial"/>
              </a:rPr>
              <a:t>G</a:t>
            </a:r>
            <a:endParaRPr sz="550">
              <a:latin typeface="Arial"/>
              <a:cs typeface="Arial"/>
            </a:endParaRPr>
          </a:p>
        </p:txBody>
      </p:sp>
      <p:sp>
        <p:nvSpPr>
          <p:cNvPr id="37" name="object 37"/>
          <p:cNvSpPr txBox="1"/>
          <p:nvPr/>
        </p:nvSpPr>
        <p:spPr>
          <a:xfrm>
            <a:off x="2750632" y="2793540"/>
            <a:ext cx="116205" cy="110489"/>
          </a:xfrm>
          <a:prstGeom prst="rect">
            <a:avLst/>
          </a:prstGeom>
        </p:spPr>
        <p:txBody>
          <a:bodyPr vert="horz" wrap="square" lIns="0" tIns="13335" rIns="0" bIns="0" rtlCol="0">
            <a:spAutoFit/>
          </a:bodyPr>
          <a:lstStyle/>
          <a:p>
            <a:pPr marL="12700">
              <a:lnSpc>
                <a:spcPct val="100000"/>
              </a:lnSpc>
              <a:spcBef>
                <a:spcPts val="105"/>
              </a:spcBef>
            </a:pPr>
            <a:r>
              <a:rPr sz="550" spc="5" dirty="0">
                <a:latin typeface="Arial"/>
                <a:cs typeface="Arial"/>
              </a:rPr>
              <a:t>PF</a:t>
            </a:r>
            <a:endParaRPr sz="550">
              <a:latin typeface="Arial"/>
              <a:cs typeface="Arial"/>
            </a:endParaRPr>
          </a:p>
        </p:txBody>
      </p:sp>
      <p:sp>
        <p:nvSpPr>
          <p:cNvPr id="38" name="object 38"/>
          <p:cNvSpPr txBox="1"/>
          <p:nvPr/>
        </p:nvSpPr>
        <p:spPr>
          <a:xfrm>
            <a:off x="3613336" y="2793540"/>
            <a:ext cx="116205" cy="110489"/>
          </a:xfrm>
          <a:prstGeom prst="rect">
            <a:avLst/>
          </a:prstGeom>
        </p:spPr>
        <p:txBody>
          <a:bodyPr vert="horz" wrap="square" lIns="0" tIns="13335" rIns="0" bIns="0" rtlCol="0">
            <a:spAutoFit/>
          </a:bodyPr>
          <a:lstStyle/>
          <a:p>
            <a:pPr marL="12700">
              <a:lnSpc>
                <a:spcPct val="100000"/>
              </a:lnSpc>
              <a:spcBef>
                <a:spcPts val="105"/>
              </a:spcBef>
            </a:pPr>
            <a:r>
              <a:rPr sz="550" spc="5" dirty="0">
                <a:latin typeface="Arial"/>
                <a:cs typeface="Arial"/>
              </a:rPr>
              <a:t>SF</a:t>
            </a:r>
            <a:endParaRPr sz="550">
              <a:latin typeface="Arial"/>
              <a:cs typeface="Arial"/>
            </a:endParaRPr>
          </a:p>
        </p:txBody>
      </p:sp>
      <p:sp>
        <p:nvSpPr>
          <p:cNvPr id="39" name="object 39"/>
          <p:cNvSpPr/>
          <p:nvPr/>
        </p:nvSpPr>
        <p:spPr>
          <a:xfrm>
            <a:off x="513862" y="745501"/>
            <a:ext cx="0" cy="1807210"/>
          </a:xfrm>
          <a:custGeom>
            <a:avLst/>
            <a:gdLst/>
            <a:ahLst/>
            <a:cxnLst/>
            <a:rect l="l" t="t" r="r" b="b"/>
            <a:pathLst>
              <a:path h="1807210">
                <a:moveTo>
                  <a:pt x="0" y="1806832"/>
                </a:moveTo>
                <a:lnTo>
                  <a:pt x="0" y="0"/>
                </a:lnTo>
              </a:path>
            </a:pathLst>
          </a:custGeom>
          <a:ln w="4431">
            <a:solidFill>
              <a:srgbClr val="000000"/>
            </a:solidFill>
          </a:ln>
        </p:spPr>
        <p:txBody>
          <a:bodyPr wrap="square" lIns="0" tIns="0" rIns="0" bIns="0" rtlCol="0"/>
          <a:lstStyle/>
          <a:p>
            <a:endParaRPr/>
          </a:p>
        </p:txBody>
      </p:sp>
      <p:sp>
        <p:nvSpPr>
          <p:cNvPr id="40" name="object 40"/>
          <p:cNvSpPr/>
          <p:nvPr/>
        </p:nvSpPr>
        <p:spPr>
          <a:xfrm>
            <a:off x="471318" y="2552333"/>
            <a:ext cx="42545" cy="0"/>
          </a:xfrm>
          <a:custGeom>
            <a:avLst/>
            <a:gdLst/>
            <a:ahLst/>
            <a:cxnLst/>
            <a:rect l="l" t="t" r="r" b="b"/>
            <a:pathLst>
              <a:path w="42545">
                <a:moveTo>
                  <a:pt x="42544" y="0"/>
                </a:moveTo>
                <a:lnTo>
                  <a:pt x="0" y="0"/>
                </a:lnTo>
              </a:path>
            </a:pathLst>
          </a:custGeom>
          <a:ln w="4431">
            <a:solidFill>
              <a:srgbClr val="000000"/>
            </a:solidFill>
          </a:ln>
        </p:spPr>
        <p:txBody>
          <a:bodyPr wrap="square" lIns="0" tIns="0" rIns="0" bIns="0" rtlCol="0"/>
          <a:lstStyle/>
          <a:p>
            <a:endParaRPr/>
          </a:p>
        </p:txBody>
      </p:sp>
      <p:sp>
        <p:nvSpPr>
          <p:cNvPr id="41" name="object 41"/>
          <p:cNvSpPr/>
          <p:nvPr/>
        </p:nvSpPr>
        <p:spPr>
          <a:xfrm>
            <a:off x="471318" y="2100655"/>
            <a:ext cx="42545" cy="0"/>
          </a:xfrm>
          <a:custGeom>
            <a:avLst/>
            <a:gdLst/>
            <a:ahLst/>
            <a:cxnLst/>
            <a:rect l="l" t="t" r="r" b="b"/>
            <a:pathLst>
              <a:path w="42545">
                <a:moveTo>
                  <a:pt x="42544" y="0"/>
                </a:moveTo>
                <a:lnTo>
                  <a:pt x="0" y="0"/>
                </a:lnTo>
              </a:path>
            </a:pathLst>
          </a:custGeom>
          <a:ln w="4431">
            <a:solidFill>
              <a:srgbClr val="000000"/>
            </a:solidFill>
          </a:ln>
        </p:spPr>
        <p:txBody>
          <a:bodyPr wrap="square" lIns="0" tIns="0" rIns="0" bIns="0" rtlCol="0"/>
          <a:lstStyle/>
          <a:p>
            <a:endParaRPr/>
          </a:p>
        </p:txBody>
      </p:sp>
      <p:sp>
        <p:nvSpPr>
          <p:cNvPr id="42" name="object 42"/>
          <p:cNvSpPr/>
          <p:nvPr/>
        </p:nvSpPr>
        <p:spPr>
          <a:xfrm>
            <a:off x="471318" y="1648917"/>
            <a:ext cx="42545" cy="0"/>
          </a:xfrm>
          <a:custGeom>
            <a:avLst/>
            <a:gdLst/>
            <a:ahLst/>
            <a:cxnLst/>
            <a:rect l="l" t="t" r="r" b="b"/>
            <a:pathLst>
              <a:path w="42545">
                <a:moveTo>
                  <a:pt x="42544" y="0"/>
                </a:moveTo>
                <a:lnTo>
                  <a:pt x="0" y="0"/>
                </a:lnTo>
              </a:path>
            </a:pathLst>
          </a:custGeom>
          <a:ln w="4431">
            <a:solidFill>
              <a:srgbClr val="000000"/>
            </a:solidFill>
          </a:ln>
        </p:spPr>
        <p:txBody>
          <a:bodyPr wrap="square" lIns="0" tIns="0" rIns="0" bIns="0" rtlCol="0"/>
          <a:lstStyle/>
          <a:p>
            <a:endParaRPr/>
          </a:p>
        </p:txBody>
      </p:sp>
      <p:sp>
        <p:nvSpPr>
          <p:cNvPr id="43" name="object 43"/>
          <p:cNvSpPr/>
          <p:nvPr/>
        </p:nvSpPr>
        <p:spPr>
          <a:xfrm>
            <a:off x="471318" y="1197239"/>
            <a:ext cx="42545" cy="0"/>
          </a:xfrm>
          <a:custGeom>
            <a:avLst/>
            <a:gdLst/>
            <a:ahLst/>
            <a:cxnLst/>
            <a:rect l="l" t="t" r="r" b="b"/>
            <a:pathLst>
              <a:path w="42545">
                <a:moveTo>
                  <a:pt x="42544" y="0"/>
                </a:moveTo>
                <a:lnTo>
                  <a:pt x="0" y="0"/>
                </a:lnTo>
              </a:path>
            </a:pathLst>
          </a:custGeom>
          <a:ln w="4431">
            <a:solidFill>
              <a:srgbClr val="000000"/>
            </a:solidFill>
          </a:ln>
        </p:spPr>
        <p:txBody>
          <a:bodyPr wrap="square" lIns="0" tIns="0" rIns="0" bIns="0" rtlCol="0"/>
          <a:lstStyle/>
          <a:p>
            <a:endParaRPr/>
          </a:p>
        </p:txBody>
      </p:sp>
      <p:sp>
        <p:nvSpPr>
          <p:cNvPr id="44" name="object 44"/>
          <p:cNvSpPr/>
          <p:nvPr/>
        </p:nvSpPr>
        <p:spPr>
          <a:xfrm>
            <a:off x="471318" y="745501"/>
            <a:ext cx="42545" cy="0"/>
          </a:xfrm>
          <a:custGeom>
            <a:avLst/>
            <a:gdLst/>
            <a:ahLst/>
            <a:cxnLst/>
            <a:rect l="l" t="t" r="r" b="b"/>
            <a:pathLst>
              <a:path w="42545">
                <a:moveTo>
                  <a:pt x="42544" y="0"/>
                </a:moveTo>
                <a:lnTo>
                  <a:pt x="0" y="0"/>
                </a:lnTo>
              </a:path>
            </a:pathLst>
          </a:custGeom>
          <a:ln w="4431">
            <a:solidFill>
              <a:srgbClr val="000000"/>
            </a:solidFill>
          </a:ln>
        </p:spPr>
        <p:txBody>
          <a:bodyPr wrap="square" lIns="0" tIns="0" rIns="0" bIns="0" rtlCol="0"/>
          <a:lstStyle/>
          <a:p>
            <a:endParaRPr/>
          </a:p>
        </p:txBody>
      </p:sp>
      <p:sp>
        <p:nvSpPr>
          <p:cNvPr id="45" name="object 45"/>
          <p:cNvSpPr txBox="1"/>
          <p:nvPr/>
        </p:nvSpPr>
        <p:spPr>
          <a:xfrm>
            <a:off x="334866" y="2500176"/>
            <a:ext cx="104775" cy="104775"/>
          </a:xfrm>
          <a:prstGeom prst="rect">
            <a:avLst/>
          </a:prstGeom>
        </p:spPr>
        <p:txBody>
          <a:bodyPr vert="vert270" wrap="square" lIns="0" tIns="6985" rIns="0" bIns="0" rtlCol="0">
            <a:spAutoFit/>
          </a:bodyPr>
          <a:lstStyle/>
          <a:p>
            <a:pPr marL="12700">
              <a:lnSpc>
                <a:spcPct val="100000"/>
              </a:lnSpc>
              <a:spcBef>
                <a:spcPts val="55"/>
              </a:spcBef>
            </a:pPr>
            <a:r>
              <a:rPr sz="550" dirty="0">
                <a:latin typeface="Arial"/>
                <a:cs typeface="Arial"/>
              </a:rPr>
              <a:t>40</a:t>
            </a:r>
            <a:endParaRPr sz="550">
              <a:latin typeface="Arial"/>
              <a:cs typeface="Arial"/>
            </a:endParaRPr>
          </a:p>
        </p:txBody>
      </p:sp>
      <p:sp>
        <p:nvSpPr>
          <p:cNvPr id="46" name="object 46"/>
          <p:cNvSpPr txBox="1"/>
          <p:nvPr/>
        </p:nvSpPr>
        <p:spPr>
          <a:xfrm>
            <a:off x="334866" y="2048497"/>
            <a:ext cx="104775" cy="104775"/>
          </a:xfrm>
          <a:prstGeom prst="rect">
            <a:avLst/>
          </a:prstGeom>
        </p:spPr>
        <p:txBody>
          <a:bodyPr vert="vert270" wrap="square" lIns="0" tIns="6985" rIns="0" bIns="0" rtlCol="0">
            <a:spAutoFit/>
          </a:bodyPr>
          <a:lstStyle/>
          <a:p>
            <a:pPr marL="12700">
              <a:lnSpc>
                <a:spcPct val="100000"/>
              </a:lnSpc>
              <a:spcBef>
                <a:spcPts val="55"/>
              </a:spcBef>
            </a:pPr>
            <a:r>
              <a:rPr sz="550" dirty="0">
                <a:latin typeface="Arial"/>
                <a:cs typeface="Arial"/>
              </a:rPr>
              <a:t>45</a:t>
            </a:r>
            <a:endParaRPr sz="550">
              <a:latin typeface="Arial"/>
              <a:cs typeface="Arial"/>
            </a:endParaRPr>
          </a:p>
        </p:txBody>
      </p:sp>
      <p:sp>
        <p:nvSpPr>
          <p:cNvPr id="47" name="object 47"/>
          <p:cNvSpPr txBox="1"/>
          <p:nvPr/>
        </p:nvSpPr>
        <p:spPr>
          <a:xfrm>
            <a:off x="334866" y="1596759"/>
            <a:ext cx="104775" cy="104775"/>
          </a:xfrm>
          <a:prstGeom prst="rect">
            <a:avLst/>
          </a:prstGeom>
        </p:spPr>
        <p:txBody>
          <a:bodyPr vert="vert270" wrap="square" lIns="0" tIns="6985" rIns="0" bIns="0" rtlCol="0">
            <a:spAutoFit/>
          </a:bodyPr>
          <a:lstStyle/>
          <a:p>
            <a:pPr marL="12700">
              <a:lnSpc>
                <a:spcPct val="100000"/>
              </a:lnSpc>
              <a:spcBef>
                <a:spcPts val="55"/>
              </a:spcBef>
            </a:pPr>
            <a:r>
              <a:rPr sz="550" dirty="0">
                <a:latin typeface="Arial"/>
                <a:cs typeface="Arial"/>
              </a:rPr>
              <a:t>50</a:t>
            </a:r>
            <a:endParaRPr sz="550">
              <a:latin typeface="Arial"/>
              <a:cs typeface="Arial"/>
            </a:endParaRPr>
          </a:p>
        </p:txBody>
      </p:sp>
      <p:sp>
        <p:nvSpPr>
          <p:cNvPr id="48" name="object 48"/>
          <p:cNvSpPr txBox="1"/>
          <p:nvPr/>
        </p:nvSpPr>
        <p:spPr>
          <a:xfrm>
            <a:off x="334866" y="1145081"/>
            <a:ext cx="104775" cy="104775"/>
          </a:xfrm>
          <a:prstGeom prst="rect">
            <a:avLst/>
          </a:prstGeom>
        </p:spPr>
        <p:txBody>
          <a:bodyPr vert="vert270" wrap="square" lIns="0" tIns="6985" rIns="0" bIns="0" rtlCol="0">
            <a:spAutoFit/>
          </a:bodyPr>
          <a:lstStyle/>
          <a:p>
            <a:pPr marL="12700">
              <a:lnSpc>
                <a:spcPct val="100000"/>
              </a:lnSpc>
              <a:spcBef>
                <a:spcPts val="55"/>
              </a:spcBef>
            </a:pPr>
            <a:r>
              <a:rPr sz="550" dirty="0">
                <a:latin typeface="Arial"/>
                <a:cs typeface="Arial"/>
              </a:rPr>
              <a:t>55</a:t>
            </a:r>
            <a:endParaRPr sz="550">
              <a:latin typeface="Arial"/>
              <a:cs typeface="Arial"/>
            </a:endParaRPr>
          </a:p>
        </p:txBody>
      </p:sp>
      <p:sp>
        <p:nvSpPr>
          <p:cNvPr id="49" name="object 49"/>
          <p:cNvSpPr txBox="1"/>
          <p:nvPr/>
        </p:nvSpPr>
        <p:spPr>
          <a:xfrm>
            <a:off x="334866" y="693402"/>
            <a:ext cx="104775" cy="104775"/>
          </a:xfrm>
          <a:prstGeom prst="rect">
            <a:avLst/>
          </a:prstGeom>
        </p:spPr>
        <p:txBody>
          <a:bodyPr vert="vert270" wrap="square" lIns="0" tIns="6985" rIns="0" bIns="0" rtlCol="0">
            <a:spAutoFit/>
          </a:bodyPr>
          <a:lstStyle/>
          <a:p>
            <a:pPr marL="12700">
              <a:lnSpc>
                <a:spcPct val="100000"/>
              </a:lnSpc>
              <a:spcBef>
                <a:spcPts val="55"/>
              </a:spcBef>
            </a:pPr>
            <a:r>
              <a:rPr sz="550" dirty="0">
                <a:latin typeface="Arial"/>
                <a:cs typeface="Arial"/>
              </a:rPr>
              <a:t>60</a:t>
            </a:r>
            <a:endParaRPr sz="550">
              <a:latin typeface="Arial"/>
              <a:cs typeface="Arial"/>
            </a:endParaRPr>
          </a:p>
        </p:txBody>
      </p:sp>
      <p:sp>
        <p:nvSpPr>
          <p:cNvPr id="50" name="object 50"/>
          <p:cNvSpPr/>
          <p:nvPr/>
        </p:nvSpPr>
        <p:spPr>
          <a:xfrm>
            <a:off x="513862" y="528702"/>
            <a:ext cx="3727450" cy="2195830"/>
          </a:xfrm>
          <a:custGeom>
            <a:avLst/>
            <a:gdLst/>
            <a:ahLst/>
            <a:cxnLst/>
            <a:rect l="l" t="t" r="r" b="b"/>
            <a:pathLst>
              <a:path w="3727450" h="2195830">
                <a:moveTo>
                  <a:pt x="0" y="2195285"/>
                </a:moveTo>
                <a:lnTo>
                  <a:pt x="3726879" y="2195285"/>
                </a:lnTo>
                <a:lnTo>
                  <a:pt x="3726879" y="0"/>
                </a:lnTo>
                <a:lnTo>
                  <a:pt x="0" y="0"/>
                </a:lnTo>
                <a:lnTo>
                  <a:pt x="0" y="2195285"/>
                </a:lnTo>
              </a:path>
            </a:pathLst>
          </a:custGeom>
          <a:ln w="4431">
            <a:solidFill>
              <a:srgbClr val="000000"/>
            </a:solidFill>
          </a:ln>
        </p:spPr>
        <p:txBody>
          <a:bodyPr wrap="square" lIns="0" tIns="0" rIns="0" bIns="0" rtlCol="0"/>
          <a:lstStyle/>
          <a:p>
            <a:endParaRPr/>
          </a:p>
        </p:txBody>
      </p:sp>
      <p:sp>
        <p:nvSpPr>
          <p:cNvPr id="51" name="object 51"/>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r>
              <a:rPr spc="-20" dirty="0"/>
              <a:t>17</a:t>
            </a:r>
          </a:p>
        </p:txBody>
      </p:sp>
    </p:spTree>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149985" cy="244475"/>
          </a:xfrm>
          <a:prstGeom prst="rect">
            <a:avLst/>
          </a:prstGeom>
        </p:spPr>
        <p:txBody>
          <a:bodyPr vert="horz" wrap="square" lIns="0" tIns="17145" rIns="0" bIns="0" rtlCol="0">
            <a:spAutoFit/>
          </a:bodyPr>
          <a:lstStyle/>
          <a:p>
            <a:pPr marL="12700">
              <a:lnSpc>
                <a:spcPct val="100000"/>
              </a:lnSpc>
              <a:spcBef>
                <a:spcPts val="135"/>
              </a:spcBef>
            </a:pPr>
            <a:r>
              <a:rPr spc="-10" dirty="0"/>
              <a:t>Компоненты</a:t>
            </a:r>
            <a:r>
              <a:rPr spc="80" dirty="0"/>
              <a:t> </a:t>
            </a:r>
            <a:r>
              <a:rPr spc="120" dirty="0"/>
              <a:t>R</a:t>
            </a:r>
          </a:p>
        </p:txBody>
      </p:sp>
      <p:sp>
        <p:nvSpPr>
          <p:cNvPr id="3" name="object 3"/>
          <p:cNvSpPr txBox="1"/>
          <p:nvPr/>
        </p:nvSpPr>
        <p:spPr>
          <a:xfrm>
            <a:off x="476389" y="345680"/>
            <a:ext cx="3785235" cy="880110"/>
          </a:xfrm>
          <a:prstGeom prst="rect">
            <a:avLst/>
          </a:prstGeom>
        </p:spPr>
        <p:txBody>
          <a:bodyPr vert="horz" wrap="square" lIns="0" tIns="6985" rIns="0" bIns="0" rtlCol="0">
            <a:spAutoFit/>
          </a:bodyPr>
          <a:lstStyle/>
          <a:p>
            <a:pPr marL="160655" marR="5080" indent="-148590">
              <a:lnSpc>
                <a:spcPct val="102600"/>
              </a:lnSpc>
              <a:spcBef>
                <a:spcPts val="55"/>
              </a:spcBef>
            </a:pPr>
            <a:r>
              <a:rPr sz="1200" spc="-135" baseline="6944" dirty="0">
                <a:solidFill>
                  <a:srgbClr val="3333B2"/>
                </a:solidFill>
                <a:latin typeface="Lucida Sans Unicode"/>
                <a:cs typeface="Lucida Sans Unicode"/>
              </a:rPr>
              <a:t>► </a:t>
            </a:r>
            <a:r>
              <a:rPr sz="1100" spc="65" dirty="0">
                <a:latin typeface="Calibri"/>
                <a:cs typeface="Calibri"/>
              </a:rPr>
              <a:t>CRAN </a:t>
            </a:r>
            <a:r>
              <a:rPr sz="1100" spc="40" dirty="0">
                <a:latin typeface="Calibri"/>
                <a:cs typeface="Calibri"/>
                <a:hlinkClick r:id="rId2"/>
              </a:rPr>
              <a:t>(The </a:t>
            </a:r>
            <a:r>
              <a:rPr sz="1100" spc="-35" dirty="0">
                <a:latin typeface="Calibri"/>
                <a:cs typeface="Calibri"/>
                <a:hlinkClick r:id="rId2"/>
              </a:rPr>
              <a:t>Comprehensive </a:t>
            </a:r>
            <a:r>
              <a:rPr sz="1100" spc="85" dirty="0">
                <a:latin typeface="Calibri"/>
                <a:cs typeface="Calibri"/>
                <a:hlinkClick r:id="rId2"/>
              </a:rPr>
              <a:t>R </a:t>
            </a:r>
            <a:r>
              <a:rPr sz="1100" spc="-15" dirty="0">
                <a:latin typeface="Calibri"/>
                <a:cs typeface="Calibri"/>
                <a:hlinkClick r:id="rId2"/>
              </a:rPr>
              <a:t>Archive </a:t>
            </a:r>
            <a:r>
              <a:rPr sz="1100" spc="-25" dirty="0">
                <a:latin typeface="Calibri"/>
                <a:cs typeface="Calibri"/>
                <a:hlinkClick r:id="rId2"/>
              </a:rPr>
              <a:t>Network) </a:t>
            </a:r>
            <a:r>
              <a:rPr sz="1100" spc="515" dirty="0">
                <a:latin typeface="Calibri"/>
                <a:cs typeface="Calibri"/>
              </a:rPr>
              <a:t>- </a:t>
            </a:r>
            <a:r>
              <a:rPr sz="1100" spc="-55" dirty="0">
                <a:latin typeface="Calibri"/>
                <a:cs typeface="Calibri"/>
              </a:rPr>
              <a:t>более </a:t>
            </a:r>
            <a:r>
              <a:rPr sz="1100" spc="-35" dirty="0">
                <a:latin typeface="Calibri"/>
                <a:cs typeface="Calibri"/>
              </a:rPr>
              <a:t>10000  </a:t>
            </a:r>
            <a:r>
              <a:rPr sz="1100" spc="-20" dirty="0">
                <a:latin typeface="Calibri"/>
                <a:cs typeface="Calibri"/>
              </a:rPr>
              <a:t>специализированных</a:t>
            </a:r>
            <a:r>
              <a:rPr sz="1100" spc="105" dirty="0">
                <a:latin typeface="Calibri"/>
                <a:cs typeface="Calibri"/>
              </a:rPr>
              <a:t> </a:t>
            </a:r>
            <a:r>
              <a:rPr sz="1100" spc="-15" dirty="0">
                <a:latin typeface="Calibri"/>
                <a:cs typeface="Calibri"/>
              </a:rPr>
              <a:t>пакетов;</a:t>
            </a:r>
            <a:endParaRPr sz="1100" dirty="0">
              <a:latin typeface="Calibri"/>
              <a:cs typeface="Calibri"/>
            </a:endParaRPr>
          </a:p>
          <a:p>
            <a:pPr marL="160655" marR="92710" indent="-148590">
              <a:lnSpc>
                <a:spcPct val="102600"/>
              </a:lnSpc>
            </a:pPr>
            <a:r>
              <a:rPr sz="1200" spc="-135" baseline="6944" dirty="0">
                <a:solidFill>
                  <a:srgbClr val="3333B2"/>
                </a:solidFill>
                <a:latin typeface="Lucida Sans Unicode"/>
                <a:cs typeface="Lucida Sans Unicode"/>
              </a:rPr>
              <a:t>► </a:t>
            </a:r>
            <a:r>
              <a:rPr sz="1100" spc="25" dirty="0">
                <a:latin typeface="Calibri"/>
                <a:cs typeface="Calibri"/>
                <a:hlinkClick r:id="rId3"/>
              </a:rPr>
              <a:t>Task </a:t>
            </a:r>
            <a:r>
              <a:rPr sz="1100" spc="-10" dirty="0">
                <a:latin typeface="Calibri"/>
                <a:cs typeface="Calibri"/>
                <a:hlinkClick r:id="rId3"/>
              </a:rPr>
              <a:t>Views </a:t>
            </a:r>
            <a:r>
              <a:rPr sz="1100" spc="535" dirty="0">
                <a:latin typeface="Calibri"/>
                <a:cs typeface="Calibri"/>
              </a:rPr>
              <a:t>- </a:t>
            </a:r>
            <a:r>
              <a:rPr sz="1100" spc="-15" dirty="0">
                <a:latin typeface="Calibri"/>
                <a:cs typeface="Calibri"/>
              </a:rPr>
              <a:t>аннотированный </a:t>
            </a:r>
            <a:r>
              <a:rPr sz="1100" spc="5" dirty="0">
                <a:latin typeface="Calibri"/>
                <a:cs typeface="Calibri"/>
              </a:rPr>
              <a:t>каталог </a:t>
            </a:r>
            <a:r>
              <a:rPr sz="1100" spc="-20" dirty="0">
                <a:latin typeface="Calibri"/>
                <a:cs typeface="Calibri"/>
              </a:rPr>
              <a:t>основных </a:t>
            </a:r>
            <a:r>
              <a:rPr sz="1100" dirty="0">
                <a:latin typeface="Calibri"/>
                <a:cs typeface="Calibri"/>
              </a:rPr>
              <a:t>задач,  </a:t>
            </a:r>
            <a:r>
              <a:rPr sz="1100" spc="-25" dirty="0">
                <a:latin typeface="Calibri"/>
                <a:cs typeface="Calibri"/>
              </a:rPr>
              <a:t>решаемых </a:t>
            </a:r>
            <a:r>
              <a:rPr sz="1100" spc="60" dirty="0">
                <a:latin typeface="Calibri"/>
                <a:cs typeface="Calibri"/>
              </a:rPr>
              <a:t>R, </a:t>
            </a:r>
            <a:r>
              <a:rPr sz="1100" spc="-20" dirty="0">
                <a:latin typeface="Calibri"/>
                <a:cs typeface="Calibri"/>
              </a:rPr>
              <a:t>и </a:t>
            </a:r>
            <a:r>
              <a:rPr sz="1100" spc="-15" dirty="0">
                <a:latin typeface="Calibri"/>
                <a:cs typeface="Calibri"/>
              </a:rPr>
              <a:t>пакетов, </a:t>
            </a:r>
            <a:r>
              <a:rPr sz="1100" spc="-20" dirty="0">
                <a:latin typeface="Calibri"/>
                <a:cs typeface="Calibri"/>
              </a:rPr>
              <a:t>которые </a:t>
            </a:r>
            <a:r>
              <a:rPr sz="1100" dirty="0">
                <a:latin typeface="Calibri"/>
                <a:cs typeface="Calibri"/>
              </a:rPr>
              <a:t>для </a:t>
            </a:r>
            <a:r>
              <a:rPr sz="1100" spc="5" dirty="0">
                <a:latin typeface="Calibri"/>
                <a:cs typeface="Calibri"/>
              </a:rPr>
              <a:t>этого</a:t>
            </a:r>
            <a:r>
              <a:rPr sz="1100" spc="-50" dirty="0">
                <a:latin typeface="Calibri"/>
                <a:cs typeface="Calibri"/>
              </a:rPr>
              <a:t> </a:t>
            </a:r>
            <a:r>
              <a:rPr sz="1100" dirty="0">
                <a:latin typeface="Calibri"/>
                <a:cs typeface="Calibri"/>
              </a:rPr>
              <a:t>используются;</a:t>
            </a:r>
          </a:p>
          <a:p>
            <a:pPr marL="12700">
              <a:lnSpc>
                <a:spcPct val="100000"/>
              </a:lnSpc>
              <a:spcBef>
                <a:spcPts val="35"/>
              </a:spcBef>
            </a:pPr>
            <a:r>
              <a:rPr sz="1200" spc="-135" baseline="6944" dirty="0">
                <a:solidFill>
                  <a:srgbClr val="3333B2"/>
                </a:solidFill>
                <a:latin typeface="Lucida Sans Unicode"/>
                <a:cs typeface="Lucida Sans Unicode"/>
              </a:rPr>
              <a:t>► </a:t>
            </a:r>
            <a:r>
              <a:rPr sz="1100" spc="-10" dirty="0">
                <a:latin typeface="Calibri"/>
                <a:cs typeface="Calibri"/>
              </a:rPr>
              <a:t>Среда разработки</a:t>
            </a:r>
            <a:r>
              <a:rPr sz="1100" spc="-130" dirty="0">
                <a:latin typeface="Calibri"/>
                <a:cs typeface="Calibri"/>
              </a:rPr>
              <a:t> </a:t>
            </a:r>
            <a:r>
              <a:rPr sz="1100" spc="20" dirty="0">
                <a:latin typeface="Calibri"/>
                <a:cs typeface="Calibri"/>
                <a:hlinkClick r:id="rId4"/>
              </a:rPr>
              <a:t>RStudio</a:t>
            </a:r>
            <a:endParaRPr sz="1100" dirty="0">
              <a:latin typeface="Calibri"/>
              <a:cs typeface="Calibri"/>
            </a:endParaRPr>
          </a:p>
        </p:txBody>
      </p:sp>
      <p:sp>
        <p:nvSpPr>
          <p:cNvPr id="4" name="object 4"/>
          <p:cNvSpPr/>
          <p:nvPr/>
        </p:nvSpPr>
        <p:spPr>
          <a:xfrm>
            <a:off x="632853" y="1395601"/>
            <a:ext cx="3342314" cy="2060398"/>
          </a:xfrm>
          <a:prstGeom prst="rect">
            <a:avLst/>
          </a:prstGeom>
          <a:blipFill>
            <a:blip r:embed="rId5"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8</a:t>
            </a:fld>
            <a:endParaRPr spc="-20" dirty="0"/>
          </a:p>
        </p:txBody>
      </p:sp>
    </p:spTree>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ts val="1300"/>
              </a:lnSpc>
            </a:pPr>
            <a:fld id="{81D60167-4931-47E6-BA6A-407CBD079E47}" type="slidenum">
              <a:rPr spc="-20" dirty="0"/>
              <a:t>9</a:t>
            </a:fld>
            <a:endParaRPr spc="-20" dirty="0"/>
          </a:p>
        </p:txBody>
      </p:sp>
      <p:sp>
        <p:nvSpPr>
          <p:cNvPr id="2" name="object 2"/>
          <p:cNvSpPr txBox="1">
            <a:spLocks noGrp="1"/>
          </p:cNvSpPr>
          <p:nvPr>
            <p:ph type="title"/>
          </p:nvPr>
        </p:nvSpPr>
        <p:spPr>
          <a:xfrm>
            <a:off x="95300" y="74546"/>
            <a:ext cx="902335" cy="244475"/>
          </a:xfrm>
          <a:prstGeom prst="rect">
            <a:avLst/>
          </a:prstGeom>
        </p:spPr>
        <p:txBody>
          <a:bodyPr vert="horz" wrap="square" lIns="0" tIns="17145" rIns="0" bIns="0" rtlCol="0">
            <a:spAutoFit/>
          </a:bodyPr>
          <a:lstStyle/>
          <a:p>
            <a:pPr marL="12700">
              <a:lnSpc>
                <a:spcPct val="100000"/>
              </a:lnSpc>
              <a:spcBef>
                <a:spcPts val="135"/>
              </a:spcBef>
            </a:pPr>
            <a:r>
              <a:rPr dirty="0"/>
              <a:t>Литература</a:t>
            </a:r>
          </a:p>
        </p:txBody>
      </p:sp>
      <p:sp>
        <p:nvSpPr>
          <p:cNvPr id="3" name="object 3"/>
          <p:cNvSpPr txBox="1"/>
          <p:nvPr/>
        </p:nvSpPr>
        <p:spPr>
          <a:xfrm>
            <a:off x="476389" y="657312"/>
            <a:ext cx="3780790" cy="1559145"/>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60" dirty="0">
                <a:latin typeface="Calibri"/>
                <a:cs typeface="Calibri"/>
              </a:rPr>
              <a:t>А.Б. </a:t>
            </a:r>
            <a:r>
              <a:rPr sz="1100" spc="10" dirty="0">
                <a:latin typeface="Calibri"/>
                <a:cs typeface="Calibri"/>
              </a:rPr>
              <a:t>Шипунов, </a:t>
            </a:r>
            <a:r>
              <a:rPr sz="1100" spc="35" dirty="0">
                <a:latin typeface="Calibri"/>
                <a:cs typeface="Calibri"/>
              </a:rPr>
              <a:t>Е.М. </a:t>
            </a:r>
            <a:r>
              <a:rPr sz="1100" dirty="0">
                <a:latin typeface="Calibri"/>
                <a:cs typeface="Calibri"/>
              </a:rPr>
              <a:t>Балдин </a:t>
            </a:r>
            <a:r>
              <a:rPr sz="1100" spc="-20" dirty="0">
                <a:latin typeface="Calibri"/>
                <a:cs typeface="Calibri"/>
              </a:rPr>
              <a:t>и </a:t>
            </a:r>
            <a:r>
              <a:rPr sz="1100" spc="-10" dirty="0">
                <a:latin typeface="Calibri"/>
                <a:cs typeface="Calibri"/>
              </a:rPr>
              <a:t>др. </a:t>
            </a:r>
            <a:r>
              <a:rPr sz="1100" spc="10" dirty="0">
                <a:latin typeface="Calibri"/>
                <a:cs typeface="Calibri"/>
              </a:rPr>
              <a:t>Наглядная</a:t>
            </a:r>
            <a:r>
              <a:rPr sz="1100" spc="-135" dirty="0">
                <a:latin typeface="Calibri"/>
                <a:cs typeface="Calibri"/>
              </a:rPr>
              <a:t> </a:t>
            </a:r>
            <a:r>
              <a:rPr sz="1100" spc="15" dirty="0">
                <a:latin typeface="Calibri"/>
                <a:cs typeface="Calibri"/>
              </a:rPr>
              <a:t>статистика.</a:t>
            </a:r>
            <a:endParaRPr sz="1100" dirty="0">
              <a:latin typeface="Calibri"/>
              <a:cs typeface="Calibri"/>
            </a:endParaRPr>
          </a:p>
          <a:p>
            <a:pPr marL="160655">
              <a:lnSpc>
                <a:spcPct val="100000"/>
              </a:lnSpc>
              <a:spcBef>
                <a:spcPts val="35"/>
              </a:spcBef>
            </a:pPr>
            <a:r>
              <a:rPr sz="1100" spc="-10" dirty="0">
                <a:latin typeface="Calibri"/>
                <a:cs typeface="Calibri"/>
              </a:rPr>
              <a:t>Используем</a:t>
            </a:r>
            <a:r>
              <a:rPr sz="1100" spc="105" dirty="0">
                <a:latin typeface="Calibri"/>
                <a:cs typeface="Calibri"/>
              </a:rPr>
              <a:t> </a:t>
            </a:r>
            <a:r>
              <a:rPr sz="1100" spc="40" dirty="0">
                <a:latin typeface="Calibri"/>
                <a:cs typeface="Calibri"/>
              </a:rPr>
              <a:t>R!</a:t>
            </a:r>
            <a:endParaRPr sz="1100" dirty="0">
              <a:latin typeface="Calibri"/>
              <a:cs typeface="Calibri"/>
            </a:endParaRPr>
          </a:p>
          <a:p>
            <a:pPr marL="160655" marR="17780" indent="-148590">
              <a:lnSpc>
                <a:spcPct val="102600"/>
              </a:lnSpc>
            </a:pPr>
            <a:r>
              <a:rPr sz="1200" spc="-135" baseline="6944" dirty="0">
                <a:solidFill>
                  <a:srgbClr val="3333B2"/>
                </a:solidFill>
                <a:latin typeface="Lucida Sans Unicode"/>
                <a:cs typeface="Lucida Sans Unicode"/>
              </a:rPr>
              <a:t>► </a:t>
            </a:r>
            <a:r>
              <a:rPr sz="1100" dirty="0">
                <a:latin typeface="Calibri"/>
                <a:cs typeface="Calibri"/>
              </a:rPr>
              <a:t>Мастицкий </a:t>
            </a:r>
            <a:r>
              <a:rPr sz="1100" spc="60" dirty="0">
                <a:latin typeface="Calibri"/>
                <a:cs typeface="Calibri"/>
              </a:rPr>
              <a:t>С. </a:t>
            </a:r>
            <a:r>
              <a:rPr sz="1100" spc="40" dirty="0">
                <a:latin typeface="Calibri"/>
                <a:cs typeface="Calibri"/>
              </a:rPr>
              <a:t>Э., </a:t>
            </a:r>
            <a:r>
              <a:rPr sz="1100" spc="25" dirty="0">
                <a:latin typeface="Calibri"/>
                <a:cs typeface="Calibri"/>
              </a:rPr>
              <a:t>Шитиков </a:t>
            </a:r>
            <a:r>
              <a:rPr sz="1100" spc="70" dirty="0">
                <a:latin typeface="Calibri"/>
                <a:cs typeface="Calibri"/>
              </a:rPr>
              <a:t>В. </a:t>
            </a:r>
            <a:r>
              <a:rPr sz="1100" spc="85" dirty="0">
                <a:latin typeface="Calibri"/>
                <a:cs typeface="Calibri"/>
              </a:rPr>
              <a:t>К. </a:t>
            </a:r>
            <a:r>
              <a:rPr sz="1100" spc="15" dirty="0">
                <a:latin typeface="Calibri"/>
                <a:cs typeface="Calibri"/>
              </a:rPr>
              <a:t>Статистический </a:t>
            </a:r>
            <a:r>
              <a:rPr sz="1100" spc="-10" dirty="0">
                <a:latin typeface="Calibri"/>
                <a:cs typeface="Calibri"/>
              </a:rPr>
              <a:t>анализ </a:t>
            </a:r>
            <a:r>
              <a:rPr sz="1100" spc="-20" dirty="0">
                <a:latin typeface="Calibri"/>
                <a:cs typeface="Calibri"/>
              </a:rPr>
              <a:t>и  </a:t>
            </a:r>
            <a:r>
              <a:rPr sz="1100" spc="-5" dirty="0">
                <a:latin typeface="Calibri"/>
                <a:cs typeface="Calibri"/>
              </a:rPr>
              <a:t>визуализация </a:t>
            </a:r>
            <a:r>
              <a:rPr sz="1100" spc="-15" dirty="0">
                <a:latin typeface="Calibri"/>
                <a:cs typeface="Calibri"/>
              </a:rPr>
              <a:t>данных </a:t>
            </a:r>
            <a:r>
              <a:rPr sz="1100" spc="15" dirty="0">
                <a:latin typeface="Calibri"/>
                <a:cs typeface="Calibri"/>
              </a:rPr>
              <a:t>с </a:t>
            </a:r>
            <a:r>
              <a:rPr sz="1100" spc="-20" dirty="0">
                <a:latin typeface="Calibri"/>
                <a:cs typeface="Calibri"/>
              </a:rPr>
              <a:t>помощью</a:t>
            </a:r>
            <a:r>
              <a:rPr sz="1100" spc="-40" dirty="0">
                <a:latin typeface="Calibri"/>
                <a:cs typeface="Calibri"/>
              </a:rPr>
              <a:t> </a:t>
            </a:r>
            <a:r>
              <a:rPr sz="1100" spc="60" dirty="0">
                <a:latin typeface="Calibri"/>
                <a:cs typeface="Calibri"/>
              </a:rPr>
              <a:t>R.</a:t>
            </a:r>
            <a:endParaRPr sz="1100" dirty="0">
              <a:latin typeface="Calibri"/>
              <a:cs typeface="Calibri"/>
            </a:endParaRPr>
          </a:p>
          <a:p>
            <a:pPr marL="160655" marR="5080" indent="-148590">
              <a:lnSpc>
                <a:spcPct val="102600"/>
              </a:lnSpc>
            </a:pPr>
            <a:r>
              <a:rPr sz="1200" spc="-135" baseline="6944" dirty="0">
                <a:solidFill>
                  <a:srgbClr val="3333B2"/>
                </a:solidFill>
                <a:latin typeface="Lucida Sans Unicode"/>
                <a:cs typeface="Lucida Sans Unicode"/>
              </a:rPr>
              <a:t>► </a:t>
            </a:r>
            <a:r>
              <a:rPr sz="1100" dirty="0">
                <a:latin typeface="Calibri"/>
                <a:cs typeface="Calibri"/>
              </a:rPr>
              <a:t>Кабаков </a:t>
            </a:r>
            <a:r>
              <a:rPr sz="1100" spc="25" dirty="0">
                <a:latin typeface="Calibri"/>
                <a:cs typeface="Calibri"/>
              </a:rPr>
              <a:t>Р. </a:t>
            </a:r>
            <a:r>
              <a:rPr sz="1100" spc="100" dirty="0">
                <a:latin typeface="Calibri"/>
                <a:cs typeface="Calibri"/>
              </a:rPr>
              <a:t>R </a:t>
            </a:r>
            <a:r>
              <a:rPr sz="1100" spc="-10" dirty="0">
                <a:latin typeface="Calibri"/>
                <a:cs typeface="Calibri"/>
              </a:rPr>
              <a:t>в </a:t>
            </a:r>
            <a:r>
              <a:rPr sz="1100" spc="-5" dirty="0">
                <a:latin typeface="Calibri"/>
                <a:cs typeface="Calibri"/>
              </a:rPr>
              <a:t>действии. </a:t>
            </a:r>
            <a:r>
              <a:rPr sz="1100" dirty="0">
                <a:latin typeface="Calibri"/>
                <a:cs typeface="Calibri"/>
              </a:rPr>
              <a:t>Анализ </a:t>
            </a:r>
            <a:r>
              <a:rPr sz="1100" spc="-20" dirty="0">
                <a:latin typeface="Calibri"/>
                <a:cs typeface="Calibri"/>
              </a:rPr>
              <a:t>и </a:t>
            </a:r>
            <a:r>
              <a:rPr sz="1100" spc="-5" dirty="0">
                <a:latin typeface="Calibri"/>
                <a:cs typeface="Calibri"/>
              </a:rPr>
              <a:t>визуализация </a:t>
            </a:r>
            <a:r>
              <a:rPr sz="1100" spc="-15" dirty="0">
                <a:latin typeface="Calibri"/>
                <a:cs typeface="Calibri"/>
              </a:rPr>
              <a:t>данных </a:t>
            </a:r>
            <a:r>
              <a:rPr sz="1100" spc="-10" dirty="0">
                <a:latin typeface="Calibri"/>
                <a:cs typeface="Calibri"/>
              </a:rPr>
              <a:t>в  </a:t>
            </a:r>
            <a:r>
              <a:rPr sz="1100" spc="-25" dirty="0">
                <a:latin typeface="Calibri"/>
                <a:cs typeface="Calibri"/>
              </a:rPr>
              <a:t>программе</a:t>
            </a:r>
            <a:r>
              <a:rPr sz="1100" spc="105" dirty="0">
                <a:latin typeface="Calibri"/>
                <a:cs typeface="Calibri"/>
              </a:rPr>
              <a:t> </a:t>
            </a:r>
            <a:r>
              <a:rPr sz="1100" spc="60" dirty="0">
                <a:latin typeface="Calibri"/>
                <a:cs typeface="Calibri"/>
              </a:rPr>
              <a:t>R.</a:t>
            </a:r>
            <a:endParaRPr sz="1100" dirty="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dirty="0">
                <a:latin typeface="Calibri"/>
                <a:cs typeface="Calibri"/>
              </a:rPr>
              <a:t>Храмов </a:t>
            </a:r>
            <a:r>
              <a:rPr sz="1100" spc="45" dirty="0">
                <a:latin typeface="Calibri"/>
                <a:cs typeface="Calibri"/>
              </a:rPr>
              <a:t>Д. </a:t>
            </a:r>
            <a:r>
              <a:rPr sz="1100" spc="-25" dirty="0">
                <a:latin typeface="Calibri"/>
                <a:cs typeface="Calibri"/>
              </a:rPr>
              <a:t>Введение </a:t>
            </a:r>
            <a:r>
              <a:rPr sz="1100" spc="-10" dirty="0">
                <a:latin typeface="Calibri"/>
                <a:cs typeface="Calibri"/>
              </a:rPr>
              <a:t>в </a:t>
            </a:r>
            <a:r>
              <a:rPr sz="1100" spc="-25" dirty="0">
                <a:latin typeface="Calibri"/>
                <a:cs typeface="Calibri"/>
              </a:rPr>
              <a:t>программирование на</a:t>
            </a:r>
            <a:r>
              <a:rPr sz="1100" spc="30" dirty="0">
                <a:latin typeface="Calibri"/>
                <a:cs typeface="Calibri"/>
              </a:rPr>
              <a:t> </a:t>
            </a:r>
            <a:r>
              <a:rPr sz="1100" spc="60" dirty="0">
                <a:latin typeface="Calibri"/>
                <a:cs typeface="Calibri"/>
              </a:rPr>
              <a:t>R.</a:t>
            </a:r>
            <a:endParaRPr sz="1100" dirty="0">
              <a:latin typeface="Calibri"/>
              <a:cs typeface="Calibri"/>
            </a:endParaRPr>
          </a:p>
          <a:p>
            <a:pPr marL="160655" marR="509270" indent="-148590">
              <a:lnSpc>
                <a:spcPct val="102600"/>
              </a:lnSpc>
            </a:pPr>
            <a:r>
              <a:rPr sz="1200" spc="-135" baseline="6944" dirty="0">
                <a:solidFill>
                  <a:srgbClr val="3333B2"/>
                </a:solidFill>
                <a:latin typeface="Lucida Sans Unicode"/>
                <a:cs typeface="Lucida Sans Unicode"/>
              </a:rPr>
              <a:t>► </a:t>
            </a:r>
            <a:r>
              <a:rPr sz="1100" spc="10" dirty="0">
                <a:latin typeface="Calibri"/>
                <a:cs typeface="Calibri"/>
              </a:rPr>
              <a:t>James, </a:t>
            </a:r>
            <a:r>
              <a:rPr sz="1100" dirty="0">
                <a:latin typeface="Calibri"/>
                <a:cs typeface="Calibri"/>
              </a:rPr>
              <a:t>Witten, Hastie, </a:t>
            </a:r>
            <a:r>
              <a:rPr sz="1100" spc="10" dirty="0">
                <a:latin typeface="Calibri"/>
                <a:cs typeface="Calibri"/>
              </a:rPr>
              <a:t>Tibshirani. </a:t>
            </a:r>
            <a:r>
              <a:rPr sz="1100" spc="25" dirty="0">
                <a:latin typeface="Calibri"/>
                <a:cs typeface="Calibri"/>
              </a:rPr>
              <a:t>An </a:t>
            </a:r>
            <a:r>
              <a:rPr sz="1100" spc="-10" dirty="0">
                <a:latin typeface="Calibri"/>
                <a:cs typeface="Calibri"/>
              </a:rPr>
              <a:t>Introduction </a:t>
            </a:r>
            <a:r>
              <a:rPr sz="1100" spc="-15" dirty="0">
                <a:latin typeface="Calibri"/>
                <a:cs typeface="Calibri"/>
              </a:rPr>
              <a:t>to  </a:t>
            </a:r>
            <a:r>
              <a:rPr sz="1100" spc="15" dirty="0">
                <a:latin typeface="Calibri"/>
                <a:cs typeface="Calibri"/>
              </a:rPr>
              <a:t>Statistical </a:t>
            </a:r>
            <a:r>
              <a:rPr sz="1100" dirty="0">
                <a:latin typeface="Calibri"/>
                <a:cs typeface="Calibri"/>
              </a:rPr>
              <a:t>Learning. </a:t>
            </a:r>
            <a:r>
              <a:rPr sz="1100" spc="5" dirty="0">
                <a:latin typeface="Calibri"/>
                <a:cs typeface="Calibri"/>
              </a:rPr>
              <a:t>With </a:t>
            </a:r>
            <a:r>
              <a:rPr sz="1100" spc="-5" dirty="0">
                <a:latin typeface="Calibri"/>
                <a:cs typeface="Calibri"/>
              </a:rPr>
              <a:t>Applications </a:t>
            </a:r>
            <a:r>
              <a:rPr sz="1100" spc="-15" dirty="0">
                <a:latin typeface="Calibri"/>
                <a:cs typeface="Calibri"/>
              </a:rPr>
              <a:t>in</a:t>
            </a:r>
            <a:r>
              <a:rPr sz="1100" spc="-110" dirty="0">
                <a:latin typeface="Calibri"/>
                <a:cs typeface="Calibri"/>
              </a:rPr>
              <a:t> </a:t>
            </a:r>
            <a:r>
              <a:rPr sz="1100" spc="60" dirty="0">
                <a:latin typeface="Calibri"/>
                <a:cs typeface="Calibri"/>
              </a:rPr>
              <a:t>R.</a:t>
            </a:r>
            <a:endParaRPr sz="1100" dirty="0">
              <a:latin typeface="Calibri"/>
              <a:cs typeface="Calibri"/>
            </a:endParaRPr>
          </a:p>
        </p:txBody>
      </p:sp>
    </p:spTree>
  </p:cSld>
  <p:clrMapOvr>
    <a:masterClrMapping/>
  </p:clrMapOvr>
  <p:transition>
    <p:cut/>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512</TotalTime>
  <Words>5061</Words>
  <Application>Microsoft Office PowerPoint</Application>
  <PresentationFormat>Произвольный</PresentationFormat>
  <Paragraphs>1059</Paragraphs>
  <Slides>72</Slides>
  <Notes>1</Notes>
  <HiddenSlides>4</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72</vt:i4>
      </vt:variant>
    </vt:vector>
  </HeadingPairs>
  <TitlesOfParts>
    <vt:vector size="83" baseType="lpstr">
      <vt:lpstr>Arial</vt:lpstr>
      <vt:lpstr>Arial Narrow</vt:lpstr>
      <vt:lpstr>Book Antiqua</vt:lpstr>
      <vt:lpstr>Bookman Old Style</vt:lpstr>
      <vt:lpstr>Calibri</vt:lpstr>
      <vt:lpstr>Courier New</vt:lpstr>
      <vt:lpstr>Lucida Sans Unicode</vt:lpstr>
      <vt:lpstr>Tahoma</vt:lpstr>
      <vt:lpstr>Times New Roman</vt:lpstr>
      <vt:lpstr>Trebuchet MS</vt:lpstr>
      <vt:lpstr>Office Theme</vt:lpstr>
      <vt:lpstr>Презентация PowerPoint</vt:lpstr>
      <vt:lpstr>Data Mining = Интеллектуальный анализ данных</vt:lpstr>
      <vt:lpstr>Основные направления</vt:lpstr>
      <vt:lpstr>История</vt:lpstr>
      <vt:lpstr>Кто такой Data scientist?</vt:lpstr>
      <vt:lpstr>Презентация PowerPoint</vt:lpstr>
      <vt:lpstr>Другие статистические пакеты</vt:lpstr>
      <vt:lpstr>Компоненты R</vt:lpstr>
      <vt:lpstr>Литература</vt:lpstr>
      <vt:lpstr>Презентация PowerPoint</vt:lpstr>
      <vt:lpstr>Презентация PowerPoint</vt:lpstr>
      <vt:lpstr>Разведочная статистика.   Набор данных Swiss  Bank Notes.</vt:lpstr>
      <vt:lpstr>1. Загрузка данных</vt:lpstr>
      <vt:lpstr>2. Добавляем новый столбец - индикатор типа банкнот</vt:lpstr>
      <vt:lpstr>3. Знакомство с данными. Проверка на ошибки</vt:lpstr>
      <vt:lpstr>4. Гистограмма Оценка плотности распределения случайной величины,  построенная по выборке.</vt:lpstr>
      <vt:lpstr>Гистограмма: нормализация позволяет сравнить разные  выборки</vt:lpstr>
      <vt:lpstr>Гистограмма позволяет увидеть выбросы</vt:lpstr>
      <vt:lpstr>Гистограмма порождает гипотезы</vt:lpstr>
      <vt:lpstr>Гистограмма: открытые вопросы</vt:lpstr>
      <vt:lpstr>Гистограмма и плотность распределения</vt:lpstr>
      <vt:lpstr>Кумулятивная гистограмма (Эмпирическая функция  распределения)</vt:lpstr>
      <vt:lpstr>Столбиковые диаграммы</vt:lpstr>
      <vt:lpstr>Диаграммы Кливленда (Cleveland)</vt:lpstr>
      <vt:lpstr>5. Диаграмма рассеивания (scatter plot)</vt:lpstr>
      <vt:lpstr>Диаграмма рассеивания: использование маркеров точек</vt:lpstr>
      <vt:lpstr>Презентация PowerPoint</vt:lpstr>
      <vt:lpstr>Диаграмма рассеивания: использование цвета</vt:lpstr>
      <vt:lpstr>6. Матрица диаграмм рассеивания</vt:lpstr>
      <vt:lpstr>Матрица диаграмм рассеивания: маркеры</vt:lpstr>
      <vt:lpstr>7. Ящик с усами (box-whisker plot, boxplot)</vt:lpstr>
      <vt:lpstr>Ящик с усами: пояснения</vt:lpstr>
      <vt:lpstr>Ящик с усами: зачем он нужен</vt:lpstr>
      <vt:lpstr>Генеральная совокупность и выборка</vt:lpstr>
      <vt:lpstr>Типы переменных (шкалы)</vt:lpstr>
      <vt:lpstr>Количественные (интервальные) переменные. Векторы</vt:lpstr>
      <vt:lpstr>Презентация PowerPoint</vt:lpstr>
      <vt:lpstr>Доступ к элементам</vt:lpstr>
      <vt:lpstr>Номинативные данные</vt:lpstr>
      <vt:lpstr>Создаем фактор</vt:lpstr>
      <vt:lpstr>Группируем данные</vt:lpstr>
      <vt:lpstr>Добавляем тип маркера (pch)</vt:lpstr>
      <vt:lpstr>Добавляем цвет (col)</vt:lpstr>
      <vt:lpstr>.. и легенду</vt:lpstr>
      <vt:lpstr>Ранговые (шкальные) данные</vt:lpstr>
      <vt:lpstr>Списки</vt:lpstr>
      <vt:lpstr>Списки: имена элементов</vt:lpstr>
      <vt:lpstr>Презентация PowerPoint</vt:lpstr>
      <vt:lpstr>Презентация PowerPoint</vt:lpstr>
      <vt:lpstr>Презентация PowerPoint</vt:lpstr>
      <vt:lpstr>Презентация PowerPoint</vt:lpstr>
      <vt:lpstr>Меры центральной тенденции: среднее</vt:lpstr>
      <vt:lpstr>Меры центральной тенденции: медиана</vt:lpstr>
      <vt:lpstr>Меры центральной тенденции: влияние выбросов</vt:lpstr>
      <vt:lpstr>Меры разброса: дисперсия, стандартное отклонение и  квантили</vt:lpstr>
      <vt:lpstr>Меры разброса: квантили</vt:lpstr>
      <vt:lpstr>Презентация PowerPoint</vt:lpstr>
      <vt:lpstr>Загрузка данных</vt:lpstr>
      <vt:lpstr>Проверим себя</vt:lpstr>
      <vt:lpstr>Посмотрим описательные статистики</vt:lpstr>
      <vt:lpstr>Выборка содержит выбросы?</vt:lpstr>
      <vt:lpstr>Наблюдение 3. После отбрасывания 0.2% наблюдений среднее  арифметическое уменьшилось на 15%. При этом медиана  уменьшилась на 100 человек.</vt:lpstr>
      <vt:lpstr>Некоторые полезные команды</vt:lpstr>
      <vt:lpstr>Сколько выбросов и каково распределение данных?</vt:lpstr>
      <vt:lpstr>Логорифмируем данные</vt:lpstr>
      <vt:lpstr>Итак. . .</vt:lpstr>
      <vt:lpstr>Презентация PowerPoint</vt:lpstr>
      <vt:lpstr>Что интереснного может рассказать набор данных  basketball.csv?</vt:lpstr>
      <vt:lpstr>Презентация PowerPoint</vt:lpstr>
      <vt:lpstr>Гистограмма может обмануть</vt:lpstr>
      <vt:lpstr>Кто все эти люди?</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
  <cp:lastModifiedBy>Виталий Бондаренко</cp:lastModifiedBy>
  <cp:revision>15</cp:revision>
  <dcterms:created xsi:type="dcterms:W3CDTF">2020-09-15T10:05:24Z</dcterms:created>
  <dcterms:modified xsi:type="dcterms:W3CDTF">2021-09-22T17:33:26Z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Adobe Acrobat Pro DC 19.8.20080</vt:lpwstr>
  </property>
</Properties>
</file>