
<file path=[Content_Types].xml><?xml version="1.0" encoding="utf-8"?>
<Types xmlns="http://schemas.openxmlformats.org/package/2006/content-types">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1"/>
  </p:notesMasterIdLst>
  <p:handoutMasterIdLst>
    <p:handoutMasterId r:id="rId72"/>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Lst>
  <p:sldSz cx="4610100" cy="3460750"/>
  <p:notesSz cx="4610100" cy="346075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88"/>
  </p:normalViewPr>
  <p:slideViewPr>
    <p:cSldViewPr>
      <p:cViewPr varScale="1">
        <p:scale>
          <a:sx n="246" d="100"/>
          <a:sy n="246" d="100"/>
        </p:scale>
        <p:origin x="1272" y="168"/>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a:extLst>
              <a:ext uri="{FF2B5EF4-FFF2-40B4-BE49-F238E27FC236}">
                <a16:creationId xmlns:a16="http://schemas.microsoft.com/office/drawing/2014/main" id="{2CC0A472-F35A-4F87-9824-98134522316B}"/>
              </a:ext>
            </a:extLst>
          </p:cNvPr>
          <p:cNvSpPr>
            <a:spLocks noGrp="1"/>
          </p:cNvSpPr>
          <p:nvPr>
            <p:ph type="hdr" sz="quarter"/>
          </p:nvPr>
        </p:nvSpPr>
        <p:spPr>
          <a:xfrm>
            <a:off x="0" y="0"/>
            <a:ext cx="1997075" cy="173038"/>
          </a:xfrm>
          <a:prstGeom prst="rect">
            <a:avLst/>
          </a:prstGeom>
        </p:spPr>
        <p:txBody>
          <a:bodyPr vert="horz" lIns="91440" tIns="45720" rIns="91440" bIns="45720" rtlCol="0"/>
          <a:lstStyle>
            <a:lvl1pPr algn="l">
              <a:defRPr sz="1200"/>
            </a:lvl1pPr>
          </a:lstStyle>
          <a:p>
            <a:endParaRPr lang="ru-RU"/>
          </a:p>
        </p:txBody>
      </p:sp>
      <p:sp>
        <p:nvSpPr>
          <p:cNvPr id="3" name="Дата 2">
            <a:extLst>
              <a:ext uri="{FF2B5EF4-FFF2-40B4-BE49-F238E27FC236}">
                <a16:creationId xmlns:a16="http://schemas.microsoft.com/office/drawing/2014/main" id="{3DC1C858-7655-4F9A-AC3D-485B34AF4296}"/>
              </a:ext>
            </a:extLst>
          </p:cNvPr>
          <p:cNvSpPr>
            <a:spLocks noGrp="1"/>
          </p:cNvSpPr>
          <p:nvPr>
            <p:ph type="dt" sz="quarter" idx="1"/>
          </p:nvPr>
        </p:nvSpPr>
        <p:spPr>
          <a:xfrm>
            <a:off x="2611438" y="0"/>
            <a:ext cx="1997075" cy="173038"/>
          </a:xfrm>
          <a:prstGeom prst="rect">
            <a:avLst/>
          </a:prstGeom>
        </p:spPr>
        <p:txBody>
          <a:bodyPr vert="horz" lIns="91440" tIns="45720" rIns="91440" bIns="45720" rtlCol="0"/>
          <a:lstStyle>
            <a:lvl1pPr algn="r">
              <a:defRPr sz="1200"/>
            </a:lvl1pPr>
          </a:lstStyle>
          <a:p>
            <a:fld id="{0380F35B-4C6A-4051-8867-70317F625B1A}" type="datetimeFigureOut">
              <a:rPr lang="ru-RU" smtClean="0"/>
              <a:t>20.10.2020</a:t>
            </a:fld>
            <a:endParaRPr lang="ru-RU"/>
          </a:p>
        </p:txBody>
      </p:sp>
      <p:sp>
        <p:nvSpPr>
          <p:cNvPr id="4" name="Нижний колонтитул 3">
            <a:extLst>
              <a:ext uri="{FF2B5EF4-FFF2-40B4-BE49-F238E27FC236}">
                <a16:creationId xmlns:a16="http://schemas.microsoft.com/office/drawing/2014/main" id="{C07CADCE-79EC-4758-B281-3911906484BC}"/>
              </a:ext>
            </a:extLst>
          </p:cNvPr>
          <p:cNvSpPr>
            <a:spLocks noGrp="1"/>
          </p:cNvSpPr>
          <p:nvPr>
            <p:ph type="ftr" sz="quarter" idx="2"/>
          </p:nvPr>
        </p:nvSpPr>
        <p:spPr>
          <a:xfrm>
            <a:off x="0" y="3287713"/>
            <a:ext cx="1997075" cy="173037"/>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a:extLst>
              <a:ext uri="{FF2B5EF4-FFF2-40B4-BE49-F238E27FC236}">
                <a16:creationId xmlns:a16="http://schemas.microsoft.com/office/drawing/2014/main" id="{0064F12B-85E0-4965-81D7-93813355C49F}"/>
              </a:ext>
            </a:extLst>
          </p:cNvPr>
          <p:cNvSpPr>
            <a:spLocks noGrp="1"/>
          </p:cNvSpPr>
          <p:nvPr>
            <p:ph type="sldNum" sz="quarter" idx="3"/>
          </p:nvPr>
        </p:nvSpPr>
        <p:spPr>
          <a:xfrm>
            <a:off x="2611438" y="3287713"/>
            <a:ext cx="1997075" cy="173037"/>
          </a:xfrm>
          <a:prstGeom prst="rect">
            <a:avLst/>
          </a:prstGeom>
        </p:spPr>
        <p:txBody>
          <a:bodyPr vert="horz" lIns="91440" tIns="45720" rIns="91440" bIns="45720" rtlCol="0" anchor="b"/>
          <a:lstStyle>
            <a:lvl1pPr algn="r">
              <a:defRPr sz="1200"/>
            </a:lvl1pPr>
          </a:lstStyle>
          <a:p>
            <a:fld id="{4449A5B4-2D72-4ECB-B776-454015A4FF09}" type="slidenum">
              <a:rPr lang="ru-RU" smtClean="0"/>
              <a:t>‹#›</a:t>
            </a:fld>
            <a:endParaRPr lang="ru-RU"/>
          </a:p>
        </p:txBody>
      </p:sp>
    </p:spTree>
    <p:extLst>
      <p:ext uri="{BB962C8B-B14F-4D97-AF65-F5344CB8AC3E}">
        <p14:creationId xmlns:p14="http://schemas.microsoft.com/office/powerpoint/2010/main" val="3721025039"/>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1997075" cy="17303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2611438" y="0"/>
            <a:ext cx="1997075" cy="173038"/>
          </a:xfrm>
          <a:prstGeom prst="rect">
            <a:avLst/>
          </a:prstGeom>
        </p:spPr>
        <p:txBody>
          <a:bodyPr vert="horz" lIns="91440" tIns="45720" rIns="91440" bIns="45720" rtlCol="0"/>
          <a:lstStyle>
            <a:lvl1pPr algn="r">
              <a:defRPr sz="1200"/>
            </a:lvl1pPr>
          </a:lstStyle>
          <a:p>
            <a:fld id="{21AF1968-429C-4FBE-8C03-4166081F3697}" type="datetimeFigureOut">
              <a:rPr lang="ru-RU" smtClean="0"/>
              <a:t>20.10.2020</a:t>
            </a:fld>
            <a:endParaRPr lang="ru-RU"/>
          </a:p>
        </p:txBody>
      </p:sp>
      <p:sp>
        <p:nvSpPr>
          <p:cNvPr id="4" name="Образ слайда 3"/>
          <p:cNvSpPr>
            <a:spLocks noGrp="1" noRot="1" noChangeAspect="1"/>
          </p:cNvSpPr>
          <p:nvPr>
            <p:ph type="sldImg" idx="2"/>
          </p:nvPr>
        </p:nvSpPr>
        <p:spPr>
          <a:xfrm>
            <a:off x="1527175" y="433388"/>
            <a:ext cx="1555750" cy="1166812"/>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460375" y="1665288"/>
            <a:ext cx="3689350" cy="1363662"/>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3287713"/>
            <a:ext cx="1997075" cy="17303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2611438" y="3287713"/>
            <a:ext cx="1997075" cy="173037"/>
          </a:xfrm>
          <a:prstGeom prst="rect">
            <a:avLst/>
          </a:prstGeom>
        </p:spPr>
        <p:txBody>
          <a:bodyPr vert="horz" lIns="91440" tIns="45720" rIns="91440" bIns="45720" rtlCol="0" anchor="b"/>
          <a:lstStyle>
            <a:lvl1pPr algn="r">
              <a:defRPr sz="1200"/>
            </a:lvl1pPr>
          </a:lstStyle>
          <a:p>
            <a:fld id="{1A1F0505-2931-4748-9BED-2619BAF85AA4}" type="slidenum">
              <a:rPr lang="ru-RU" smtClean="0"/>
              <a:t>‹#›</a:t>
            </a:fld>
            <a:endParaRPr lang="ru-RU"/>
          </a:p>
        </p:txBody>
      </p:sp>
    </p:spTree>
    <p:extLst>
      <p:ext uri="{BB962C8B-B14F-4D97-AF65-F5344CB8AC3E}">
        <p14:creationId xmlns:p14="http://schemas.microsoft.com/office/powerpoint/2010/main" val="3972259978"/>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588467" y="736991"/>
            <a:ext cx="3433165" cy="471805"/>
          </a:xfrm>
          <a:prstGeom prst="rect">
            <a:avLst/>
          </a:prstGeom>
        </p:spPr>
        <p:txBody>
          <a:bodyPr wrap="square" lIns="0" tIns="0" rIns="0" bIns="0">
            <a:spAutoFit/>
          </a:bodyPr>
          <a:lstStyle>
            <a:lvl1pPr>
              <a:defRPr sz="1400" b="0" i="0">
                <a:solidFill>
                  <a:srgbClr val="3333B2"/>
                </a:solidFill>
                <a:latin typeface="Calibri"/>
                <a:cs typeface="Calibri"/>
              </a:defRPr>
            </a:lvl1pPr>
          </a:lstStyle>
          <a:p>
            <a:endParaRPr/>
          </a:p>
        </p:txBody>
      </p:sp>
      <p:sp>
        <p:nvSpPr>
          <p:cNvPr id="3" name="Holder 3"/>
          <p:cNvSpPr>
            <a:spLocks noGrp="1"/>
          </p:cNvSpPr>
          <p:nvPr>
            <p:ph type="subTitle" idx="4"/>
          </p:nvPr>
        </p:nvSpPr>
        <p:spPr>
          <a:xfrm>
            <a:off x="691515" y="1938020"/>
            <a:ext cx="3227070" cy="865187"/>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9FA72FB5-C244-4139-80B5-726564933B21}" type="datetime1">
              <a:rPr lang="en-US" smtClean="0"/>
              <a:t>10/20/20</a:t>
            </a:fld>
            <a:endParaRPr lang="en-US"/>
          </a:p>
        </p:txBody>
      </p:sp>
      <p:sp>
        <p:nvSpPr>
          <p:cNvPr id="6" name="Holder 6"/>
          <p:cNvSpPr>
            <a:spLocks noGrp="1"/>
          </p:cNvSpPr>
          <p:nvPr>
            <p:ph type="sldNum" sz="quarter" idx="7"/>
          </p:nvPr>
        </p:nvSpPr>
        <p:spPr/>
        <p:txBody>
          <a:bodyPr lIns="0" tIns="0" rIns="0" bIns="0"/>
          <a:lstStyle>
            <a:lvl1pPr>
              <a:defRPr sz="1100" b="0" i="0">
                <a:solidFill>
                  <a:srgbClr val="262685"/>
                </a:solidFill>
                <a:latin typeface="Calibri"/>
                <a:cs typeface="Calibri"/>
              </a:defRPr>
            </a:lvl1pPr>
          </a:lstStyle>
          <a:p>
            <a:pPr marL="25400">
              <a:lnSpc>
                <a:spcPts val="1300"/>
              </a:lnSpc>
            </a:pPr>
            <a:fld id="{81D60167-4931-47E6-BA6A-407CBD079E47}" type="slidenum">
              <a:rPr spc="-20" dirty="0"/>
              <a:t>‹#›</a:t>
            </a:fld>
            <a:endParaRPr spc="-2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400" b="0" i="0">
                <a:solidFill>
                  <a:srgbClr val="3333B2"/>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1100" b="0" i="0">
                <a:solidFill>
                  <a:schemeClr val="tx1"/>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9B2A480C-7027-45AC-B0EC-8450A680B9A0}" type="datetime1">
              <a:rPr lang="en-US" smtClean="0"/>
              <a:t>10/20/20</a:t>
            </a:fld>
            <a:endParaRPr lang="en-US"/>
          </a:p>
        </p:txBody>
      </p:sp>
      <p:sp>
        <p:nvSpPr>
          <p:cNvPr id="6" name="Holder 6"/>
          <p:cNvSpPr>
            <a:spLocks noGrp="1"/>
          </p:cNvSpPr>
          <p:nvPr>
            <p:ph type="sldNum" sz="quarter" idx="7"/>
          </p:nvPr>
        </p:nvSpPr>
        <p:spPr/>
        <p:txBody>
          <a:bodyPr lIns="0" tIns="0" rIns="0" bIns="0"/>
          <a:lstStyle>
            <a:lvl1pPr>
              <a:defRPr sz="1100" b="0" i="0">
                <a:solidFill>
                  <a:srgbClr val="262685"/>
                </a:solidFill>
                <a:latin typeface="Calibri"/>
                <a:cs typeface="Calibri"/>
              </a:defRPr>
            </a:lvl1pPr>
          </a:lstStyle>
          <a:p>
            <a:pPr marL="25400">
              <a:lnSpc>
                <a:spcPts val="1300"/>
              </a:lnSpc>
            </a:pPr>
            <a:fld id="{81D60167-4931-47E6-BA6A-407CBD079E47}" type="slidenum">
              <a:rPr spc="-20" dirty="0"/>
              <a:t>‹#›</a:t>
            </a:fld>
            <a:endParaRPr spc="-20"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400" b="0" i="0">
                <a:solidFill>
                  <a:srgbClr val="3333B2"/>
                </a:solidFill>
                <a:latin typeface="Calibri"/>
                <a:cs typeface="Calibri"/>
              </a:defRPr>
            </a:lvl1pPr>
          </a:lstStyle>
          <a:p>
            <a:endParaRPr/>
          </a:p>
        </p:txBody>
      </p:sp>
      <p:sp>
        <p:nvSpPr>
          <p:cNvPr id="3" name="Holder 3"/>
          <p:cNvSpPr>
            <a:spLocks noGrp="1"/>
          </p:cNvSpPr>
          <p:nvPr>
            <p:ph sz="half" idx="2"/>
          </p:nvPr>
        </p:nvSpPr>
        <p:spPr>
          <a:xfrm>
            <a:off x="230505" y="795972"/>
            <a:ext cx="2005393" cy="2284095"/>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2374201" y="795972"/>
            <a:ext cx="2005393" cy="2284095"/>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3DD9B1B0-4721-43ED-9945-DC578CCB34FB}" type="datetime1">
              <a:rPr lang="en-US" smtClean="0"/>
              <a:t>10/20/20</a:t>
            </a:fld>
            <a:endParaRPr lang="en-US"/>
          </a:p>
        </p:txBody>
      </p:sp>
      <p:sp>
        <p:nvSpPr>
          <p:cNvPr id="7" name="Holder 7"/>
          <p:cNvSpPr>
            <a:spLocks noGrp="1"/>
          </p:cNvSpPr>
          <p:nvPr>
            <p:ph type="sldNum" sz="quarter" idx="7"/>
          </p:nvPr>
        </p:nvSpPr>
        <p:spPr/>
        <p:txBody>
          <a:bodyPr lIns="0" tIns="0" rIns="0" bIns="0"/>
          <a:lstStyle>
            <a:lvl1pPr>
              <a:defRPr sz="1100" b="0" i="0">
                <a:solidFill>
                  <a:srgbClr val="262685"/>
                </a:solidFill>
                <a:latin typeface="Calibri"/>
                <a:cs typeface="Calibri"/>
              </a:defRPr>
            </a:lvl1pPr>
          </a:lstStyle>
          <a:p>
            <a:pPr marL="25400">
              <a:lnSpc>
                <a:spcPts val="1300"/>
              </a:lnSpc>
            </a:pPr>
            <a:fld id="{81D60167-4931-47E6-BA6A-407CBD079E47}" type="slidenum">
              <a:rPr spc="-20" dirty="0"/>
              <a:t>‹#›</a:t>
            </a:fld>
            <a:endParaRPr spc="-2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400" b="0" i="0">
                <a:solidFill>
                  <a:srgbClr val="3333B2"/>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9DBED1F0-E133-4B2D-87E2-50CAF78630FA}" type="datetime1">
              <a:rPr lang="en-US" smtClean="0"/>
              <a:t>10/20/20</a:t>
            </a:fld>
            <a:endParaRPr lang="en-US"/>
          </a:p>
        </p:txBody>
      </p:sp>
      <p:sp>
        <p:nvSpPr>
          <p:cNvPr id="5" name="Holder 5"/>
          <p:cNvSpPr>
            <a:spLocks noGrp="1"/>
          </p:cNvSpPr>
          <p:nvPr>
            <p:ph type="sldNum" sz="quarter" idx="7"/>
          </p:nvPr>
        </p:nvSpPr>
        <p:spPr/>
        <p:txBody>
          <a:bodyPr lIns="0" tIns="0" rIns="0" bIns="0"/>
          <a:lstStyle>
            <a:lvl1pPr>
              <a:defRPr sz="1100" b="0" i="0">
                <a:solidFill>
                  <a:srgbClr val="262685"/>
                </a:solidFill>
                <a:latin typeface="Calibri"/>
                <a:cs typeface="Calibri"/>
              </a:defRPr>
            </a:lvl1pPr>
          </a:lstStyle>
          <a:p>
            <a:pPr marL="25400">
              <a:lnSpc>
                <a:spcPts val="1300"/>
              </a:lnSpc>
            </a:pPr>
            <a:fld id="{81D60167-4931-47E6-BA6A-407CBD079E47}" type="slidenum">
              <a:rPr spc="-20" dirty="0"/>
              <a:t>‹#›</a:t>
            </a:fld>
            <a:endParaRPr spc="-20"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E553009E-336B-40C2-AC65-782635F3BE8D}" type="datetime1">
              <a:rPr lang="en-US" smtClean="0"/>
              <a:t>10/20/20</a:t>
            </a:fld>
            <a:endParaRPr lang="en-US"/>
          </a:p>
        </p:txBody>
      </p:sp>
      <p:sp>
        <p:nvSpPr>
          <p:cNvPr id="4" name="Holder 4"/>
          <p:cNvSpPr>
            <a:spLocks noGrp="1"/>
          </p:cNvSpPr>
          <p:nvPr>
            <p:ph type="sldNum" sz="quarter" idx="7"/>
          </p:nvPr>
        </p:nvSpPr>
        <p:spPr/>
        <p:txBody>
          <a:bodyPr lIns="0" tIns="0" rIns="0" bIns="0"/>
          <a:lstStyle>
            <a:lvl1pPr>
              <a:defRPr sz="1100" b="0" i="0">
                <a:solidFill>
                  <a:srgbClr val="262685"/>
                </a:solidFill>
                <a:latin typeface="Calibri"/>
                <a:cs typeface="Calibri"/>
              </a:defRPr>
            </a:lvl1pPr>
          </a:lstStyle>
          <a:p>
            <a:pPr marL="25400">
              <a:lnSpc>
                <a:spcPts val="1300"/>
              </a:lnSpc>
            </a:pPr>
            <a:fld id="{81D60167-4931-47E6-BA6A-407CBD079E47}" type="slidenum">
              <a:rPr spc="-20" dirty="0"/>
              <a:t>‹#›</a:t>
            </a:fld>
            <a:endParaRPr spc="-20"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95300" y="74546"/>
            <a:ext cx="2954020" cy="244475"/>
          </a:xfrm>
          <a:prstGeom prst="rect">
            <a:avLst/>
          </a:prstGeom>
        </p:spPr>
        <p:txBody>
          <a:bodyPr wrap="square" lIns="0" tIns="0" rIns="0" bIns="0">
            <a:spAutoFit/>
          </a:bodyPr>
          <a:lstStyle>
            <a:lvl1pPr>
              <a:defRPr sz="1400" b="0" i="0">
                <a:solidFill>
                  <a:srgbClr val="3333B2"/>
                </a:solidFill>
                <a:latin typeface="Calibri"/>
                <a:cs typeface="Calibri"/>
              </a:defRPr>
            </a:lvl1pPr>
          </a:lstStyle>
          <a:p>
            <a:endParaRPr/>
          </a:p>
        </p:txBody>
      </p:sp>
      <p:sp>
        <p:nvSpPr>
          <p:cNvPr id="3" name="Holder 3"/>
          <p:cNvSpPr>
            <a:spLocks noGrp="1"/>
          </p:cNvSpPr>
          <p:nvPr>
            <p:ph type="body" idx="1"/>
          </p:nvPr>
        </p:nvSpPr>
        <p:spPr>
          <a:xfrm>
            <a:off x="342950" y="823276"/>
            <a:ext cx="3924198" cy="1548130"/>
          </a:xfrm>
          <a:prstGeom prst="rect">
            <a:avLst/>
          </a:prstGeom>
        </p:spPr>
        <p:txBody>
          <a:bodyPr wrap="square" lIns="0" tIns="0" rIns="0" bIns="0">
            <a:spAutoFit/>
          </a:bodyPr>
          <a:lstStyle>
            <a:lvl1pPr>
              <a:defRPr sz="1100" b="0" i="0">
                <a:solidFill>
                  <a:schemeClr val="tx1"/>
                </a:solidFill>
                <a:latin typeface="Calibri"/>
                <a:cs typeface="Calibri"/>
              </a:defRPr>
            </a:lvl1pPr>
          </a:lstStyle>
          <a:p>
            <a:endParaRPr/>
          </a:p>
        </p:txBody>
      </p:sp>
      <p:sp>
        <p:nvSpPr>
          <p:cNvPr id="4" name="Holder 4"/>
          <p:cNvSpPr>
            <a:spLocks noGrp="1"/>
          </p:cNvSpPr>
          <p:nvPr>
            <p:ph type="ftr" sz="quarter" idx="5"/>
          </p:nvPr>
        </p:nvSpPr>
        <p:spPr>
          <a:xfrm>
            <a:off x="1567434" y="3218497"/>
            <a:ext cx="1475232" cy="173037"/>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230505" y="3218497"/>
            <a:ext cx="1060323" cy="173037"/>
          </a:xfrm>
          <a:prstGeom prst="rect">
            <a:avLst/>
          </a:prstGeom>
        </p:spPr>
        <p:txBody>
          <a:bodyPr wrap="square" lIns="0" tIns="0" rIns="0" bIns="0">
            <a:spAutoFit/>
          </a:bodyPr>
          <a:lstStyle>
            <a:lvl1pPr algn="l">
              <a:defRPr>
                <a:solidFill>
                  <a:schemeClr val="tx1">
                    <a:tint val="75000"/>
                  </a:schemeClr>
                </a:solidFill>
              </a:defRPr>
            </a:lvl1pPr>
          </a:lstStyle>
          <a:p>
            <a:fld id="{C54C5373-4A28-4392-8187-CFECFC594B6B}" type="datetime1">
              <a:rPr lang="en-US" smtClean="0"/>
              <a:t>10/20/20</a:t>
            </a:fld>
            <a:endParaRPr lang="en-US"/>
          </a:p>
        </p:txBody>
      </p:sp>
      <p:sp>
        <p:nvSpPr>
          <p:cNvPr id="6" name="Holder 6"/>
          <p:cNvSpPr>
            <a:spLocks noGrp="1"/>
          </p:cNvSpPr>
          <p:nvPr>
            <p:ph type="sldNum" sz="quarter" idx="7"/>
          </p:nvPr>
        </p:nvSpPr>
        <p:spPr>
          <a:xfrm>
            <a:off x="4321784" y="3257303"/>
            <a:ext cx="188595" cy="194310"/>
          </a:xfrm>
          <a:prstGeom prst="rect">
            <a:avLst/>
          </a:prstGeom>
        </p:spPr>
        <p:txBody>
          <a:bodyPr wrap="square" lIns="0" tIns="0" rIns="0" bIns="0">
            <a:spAutoFit/>
          </a:bodyPr>
          <a:lstStyle>
            <a:lvl1pPr>
              <a:defRPr sz="1100" b="0" i="0">
                <a:solidFill>
                  <a:srgbClr val="262685"/>
                </a:solidFill>
                <a:latin typeface="Calibri"/>
                <a:cs typeface="Calibri"/>
              </a:defRPr>
            </a:lvl1pPr>
          </a:lstStyle>
          <a:p>
            <a:pPr marL="25400">
              <a:lnSpc>
                <a:spcPts val="1300"/>
              </a:lnSpc>
            </a:pPr>
            <a:fld id="{81D60167-4931-47E6-BA6A-407CBD079E47}" type="slidenum">
              <a:rPr spc="-20" dirty="0"/>
              <a:t>‹#›</a:t>
            </a:fld>
            <a:endParaRPr spc="-20"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hf sldNum="0" hdr="0" ftr="0" dt="0"/>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slide" Target="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5.xml"/><Relationship Id="rId4" Type="http://schemas.openxmlformats.org/officeDocument/2006/relationships/image" Target="../media/image22.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ctrTitle"/>
          </p:nvPr>
        </p:nvSpPr>
        <p:spPr>
          <a:xfrm>
            <a:off x="588467" y="736991"/>
            <a:ext cx="3433165" cy="648896"/>
          </a:xfrm>
          <a:prstGeom prst="rect">
            <a:avLst/>
          </a:prstGeom>
        </p:spPr>
        <p:txBody>
          <a:bodyPr vert="horz" wrap="square" lIns="0" tIns="2540" rIns="0" bIns="0" rtlCol="0">
            <a:spAutoFit/>
          </a:bodyPr>
          <a:lstStyle/>
          <a:p>
            <a:pPr marR="5080" algn="ctr"/>
            <a:r>
              <a:rPr spc="5" dirty="0"/>
              <a:t>Кластерный </a:t>
            </a:r>
            <a:r>
              <a:rPr spc="-15" dirty="0"/>
              <a:t>анализ. </a:t>
            </a:r>
            <a:br>
              <a:rPr lang="ru-RU" spc="-15" dirty="0"/>
            </a:br>
            <a:br>
              <a:rPr lang="ru-RU" spc="-15" dirty="0"/>
            </a:br>
            <a:r>
              <a:rPr spc="-15" dirty="0" err="1"/>
              <a:t>Иерархическая</a:t>
            </a:r>
            <a:r>
              <a:rPr spc="-15" dirty="0"/>
              <a:t>  </a:t>
            </a:r>
            <a:r>
              <a:rPr spc="-5" dirty="0"/>
              <a:t>кластеризация</a:t>
            </a:r>
          </a:p>
        </p:txBody>
      </p:sp>
      <p:sp>
        <p:nvSpPr>
          <p:cNvPr id="8" name="object 3">
            <a:extLst>
              <a:ext uri="{FF2B5EF4-FFF2-40B4-BE49-F238E27FC236}">
                <a16:creationId xmlns:a16="http://schemas.microsoft.com/office/drawing/2014/main" id="{3AA12F88-7EBA-4C9F-9F22-0030964813EF}"/>
              </a:ext>
            </a:extLst>
          </p:cNvPr>
          <p:cNvSpPr txBox="1"/>
          <p:nvPr/>
        </p:nvSpPr>
        <p:spPr>
          <a:xfrm>
            <a:off x="1978659" y="2029581"/>
            <a:ext cx="652780" cy="180819"/>
          </a:xfrm>
          <a:prstGeom prst="rect">
            <a:avLst/>
          </a:prstGeom>
        </p:spPr>
        <p:txBody>
          <a:bodyPr vert="horz" wrap="square" lIns="0" tIns="11430" rIns="0" bIns="0" rtlCol="0">
            <a:spAutoFit/>
          </a:bodyPr>
          <a:lstStyle/>
          <a:p>
            <a:pPr marL="12700">
              <a:lnSpc>
                <a:spcPct val="100000"/>
              </a:lnSpc>
              <a:spcBef>
                <a:spcPts val="90"/>
              </a:spcBef>
            </a:pPr>
            <a:r>
              <a:rPr lang="ru-RU" sz="1100" dirty="0">
                <a:latin typeface="Calibri"/>
                <a:cs typeface="Calibri"/>
              </a:rPr>
              <a:t>Лекция 2</a:t>
            </a:r>
            <a:endParaRPr sz="1100" dirty="0">
              <a:latin typeface="Calibri"/>
              <a:cs typeface="Calibri"/>
            </a:endParaRPr>
          </a:p>
        </p:txBody>
      </p:sp>
      <p:sp>
        <p:nvSpPr>
          <p:cNvPr id="10" name="TextBox 9">
            <a:extLst>
              <a:ext uri="{FF2B5EF4-FFF2-40B4-BE49-F238E27FC236}">
                <a16:creationId xmlns:a16="http://schemas.microsoft.com/office/drawing/2014/main" id="{594985CB-A400-4250-A4F4-581313C57D43}"/>
              </a:ext>
            </a:extLst>
          </p:cNvPr>
          <p:cNvSpPr txBox="1"/>
          <p:nvPr/>
        </p:nvSpPr>
        <p:spPr>
          <a:xfrm>
            <a:off x="1738869" y="2949575"/>
            <a:ext cx="1132361" cy="276999"/>
          </a:xfrm>
          <a:prstGeom prst="rect">
            <a:avLst/>
          </a:prstGeom>
          <a:noFill/>
        </p:spPr>
        <p:txBody>
          <a:bodyPr wrap="none" rtlCol="0">
            <a:spAutoFit/>
          </a:bodyPr>
          <a:lstStyle/>
          <a:p>
            <a:r>
              <a:rPr lang="en-US" sz="1200" dirty="0"/>
              <a:t>http://dm-kt.tk</a:t>
            </a:r>
            <a:endParaRPr lang="ru-RU" sz="1200" dirty="0"/>
          </a:p>
        </p:txBody>
      </p:sp>
    </p:spTree>
  </p:cSld>
  <p:clrMapOvr>
    <a:masterClrMapping/>
  </p:clrMapOvr>
  <p:transition>
    <p:cut/>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2120900" cy="244475"/>
          </a:xfrm>
          <a:prstGeom prst="rect">
            <a:avLst/>
          </a:prstGeom>
        </p:spPr>
        <p:txBody>
          <a:bodyPr vert="horz" wrap="square" lIns="0" tIns="17145" rIns="0" bIns="0" rtlCol="0">
            <a:spAutoFit/>
          </a:bodyPr>
          <a:lstStyle/>
          <a:p>
            <a:pPr marL="12700">
              <a:lnSpc>
                <a:spcPct val="100000"/>
              </a:lnSpc>
              <a:spcBef>
                <a:spcPts val="135"/>
              </a:spcBef>
            </a:pPr>
            <a:r>
              <a:rPr spc="-5" dirty="0"/>
              <a:t>Расстояние </a:t>
            </a:r>
            <a:r>
              <a:rPr spc="-30" dirty="0"/>
              <a:t>между</a:t>
            </a:r>
            <a:r>
              <a:rPr spc="-65" dirty="0"/>
              <a:t> </a:t>
            </a:r>
            <a:r>
              <a:rPr spc="-5" dirty="0"/>
              <a:t>точками</a:t>
            </a:r>
          </a:p>
        </p:txBody>
      </p:sp>
      <p:sp>
        <p:nvSpPr>
          <p:cNvPr id="3" name="object 3"/>
          <p:cNvSpPr txBox="1"/>
          <p:nvPr/>
        </p:nvSpPr>
        <p:spPr>
          <a:xfrm>
            <a:off x="476389" y="1070304"/>
            <a:ext cx="3804920" cy="1052195"/>
          </a:xfrm>
          <a:prstGeom prst="rect">
            <a:avLst/>
          </a:prstGeom>
        </p:spPr>
        <p:txBody>
          <a:bodyPr vert="horz" wrap="square" lIns="0" tIns="11430" rIns="0" bIns="0" rtlCol="0">
            <a:spAutoFit/>
          </a:bodyPr>
          <a:lstStyle/>
          <a:p>
            <a:pPr marL="12700">
              <a:lnSpc>
                <a:spcPct val="100000"/>
              </a:lnSpc>
              <a:spcBef>
                <a:spcPts val="90"/>
              </a:spcBef>
            </a:pPr>
            <a:r>
              <a:rPr sz="1200" spc="-135" baseline="6944" dirty="0">
                <a:solidFill>
                  <a:srgbClr val="3333B2"/>
                </a:solidFill>
                <a:latin typeface="Lucida Sans Unicode"/>
                <a:cs typeface="Lucida Sans Unicode"/>
              </a:rPr>
              <a:t>► </a:t>
            </a:r>
            <a:r>
              <a:rPr sz="1100" spc="-5" dirty="0">
                <a:latin typeface="Calibri"/>
                <a:cs typeface="Calibri"/>
              </a:rPr>
              <a:t>Евклидово </a:t>
            </a:r>
            <a:r>
              <a:rPr sz="1100" spc="-15" dirty="0">
                <a:latin typeface="Calibri"/>
                <a:cs typeface="Calibri"/>
              </a:rPr>
              <a:t>расстояние</a:t>
            </a:r>
            <a:endParaRPr sz="1100">
              <a:latin typeface="Calibri"/>
              <a:cs typeface="Calibri"/>
            </a:endParaRPr>
          </a:p>
          <a:p>
            <a:pPr marL="12700">
              <a:lnSpc>
                <a:spcPct val="100000"/>
              </a:lnSpc>
              <a:spcBef>
                <a:spcPts val="35"/>
              </a:spcBef>
            </a:pPr>
            <a:r>
              <a:rPr sz="1200" spc="-135" baseline="6944" dirty="0">
                <a:solidFill>
                  <a:srgbClr val="3333B2"/>
                </a:solidFill>
                <a:latin typeface="Lucida Sans Unicode"/>
                <a:cs typeface="Lucida Sans Unicode"/>
              </a:rPr>
              <a:t>► </a:t>
            </a:r>
            <a:r>
              <a:rPr sz="1100" spc="20" dirty="0">
                <a:latin typeface="Calibri"/>
                <a:cs typeface="Calibri"/>
              </a:rPr>
              <a:t>Квадрат </a:t>
            </a:r>
            <a:r>
              <a:rPr sz="1100" spc="-25" dirty="0">
                <a:latin typeface="Calibri"/>
                <a:cs typeface="Calibri"/>
              </a:rPr>
              <a:t>евклидова</a:t>
            </a:r>
            <a:r>
              <a:rPr sz="1100" spc="25" dirty="0">
                <a:latin typeface="Calibri"/>
                <a:cs typeface="Calibri"/>
              </a:rPr>
              <a:t> </a:t>
            </a:r>
            <a:r>
              <a:rPr sz="1100" spc="-5" dirty="0">
                <a:latin typeface="Calibri"/>
                <a:cs typeface="Calibri"/>
              </a:rPr>
              <a:t>расстояния</a:t>
            </a:r>
            <a:endParaRPr sz="1100">
              <a:latin typeface="Calibri"/>
              <a:cs typeface="Calibri"/>
            </a:endParaRPr>
          </a:p>
          <a:p>
            <a:pPr marL="160655" marR="5080" indent="-148590">
              <a:lnSpc>
                <a:spcPct val="102600"/>
              </a:lnSpc>
            </a:pPr>
            <a:r>
              <a:rPr sz="1200" spc="-135" baseline="6944" dirty="0">
                <a:solidFill>
                  <a:srgbClr val="3333B2"/>
                </a:solidFill>
                <a:latin typeface="Lucida Sans Unicode"/>
                <a:cs typeface="Lucida Sans Unicode"/>
              </a:rPr>
              <a:t>► </a:t>
            </a:r>
            <a:r>
              <a:rPr sz="1100" spc="-10" dirty="0">
                <a:latin typeface="Calibri"/>
                <a:cs typeface="Calibri"/>
              </a:rPr>
              <a:t>Расстояние </a:t>
            </a:r>
            <a:r>
              <a:rPr sz="1100" spc="-20" dirty="0">
                <a:latin typeface="Calibri"/>
                <a:cs typeface="Calibri"/>
              </a:rPr>
              <a:t>городских </a:t>
            </a:r>
            <a:r>
              <a:rPr sz="1100" spc="-10" dirty="0">
                <a:latin typeface="Calibri"/>
                <a:cs typeface="Calibri"/>
              </a:rPr>
              <a:t>кварталов (манхэттенское </a:t>
            </a:r>
            <a:r>
              <a:rPr sz="1100" spc="-20" dirty="0">
                <a:latin typeface="Calibri"/>
                <a:cs typeface="Calibri"/>
              </a:rPr>
              <a:t>расстояние,  </a:t>
            </a:r>
            <a:r>
              <a:rPr sz="1100" spc="-15" dirty="0">
                <a:latin typeface="Calibri"/>
                <a:cs typeface="Calibri"/>
              </a:rPr>
              <a:t>расстояние</a:t>
            </a:r>
            <a:r>
              <a:rPr sz="1100" spc="105" dirty="0">
                <a:latin typeface="Calibri"/>
                <a:cs typeface="Calibri"/>
              </a:rPr>
              <a:t> </a:t>
            </a:r>
            <a:r>
              <a:rPr sz="1100" spc="20" dirty="0">
                <a:latin typeface="Calibri"/>
                <a:cs typeface="Calibri"/>
              </a:rPr>
              <a:t>таксиста)</a:t>
            </a:r>
            <a:endParaRPr sz="1100">
              <a:latin typeface="Calibri"/>
              <a:cs typeface="Calibri"/>
            </a:endParaRPr>
          </a:p>
          <a:p>
            <a:pPr marL="12700">
              <a:lnSpc>
                <a:spcPct val="100000"/>
              </a:lnSpc>
              <a:spcBef>
                <a:spcPts val="35"/>
              </a:spcBef>
            </a:pPr>
            <a:r>
              <a:rPr sz="1200" spc="-135" baseline="6944" dirty="0">
                <a:solidFill>
                  <a:srgbClr val="3333B2"/>
                </a:solidFill>
                <a:latin typeface="Lucida Sans Unicode"/>
                <a:cs typeface="Lucida Sans Unicode"/>
              </a:rPr>
              <a:t>► </a:t>
            </a:r>
            <a:r>
              <a:rPr sz="1100" dirty="0">
                <a:latin typeface="Calibri"/>
                <a:cs typeface="Calibri"/>
              </a:rPr>
              <a:t>Расстояние</a:t>
            </a:r>
            <a:r>
              <a:rPr sz="1100" spc="-5" dirty="0">
                <a:latin typeface="Calibri"/>
                <a:cs typeface="Calibri"/>
              </a:rPr>
              <a:t> Чебышева</a:t>
            </a:r>
            <a:endParaRPr sz="1100">
              <a:latin typeface="Calibri"/>
              <a:cs typeface="Calibri"/>
            </a:endParaRPr>
          </a:p>
          <a:p>
            <a:pPr marL="12700">
              <a:lnSpc>
                <a:spcPct val="100000"/>
              </a:lnSpc>
              <a:spcBef>
                <a:spcPts val="35"/>
              </a:spcBef>
            </a:pPr>
            <a:r>
              <a:rPr sz="1200" spc="-135" baseline="6944" dirty="0">
                <a:solidFill>
                  <a:srgbClr val="3333B2"/>
                </a:solidFill>
                <a:latin typeface="Lucida Sans Unicode"/>
                <a:cs typeface="Lucida Sans Unicode"/>
              </a:rPr>
              <a:t>► </a:t>
            </a:r>
            <a:r>
              <a:rPr sz="1100" spc="-20" dirty="0">
                <a:latin typeface="Calibri"/>
                <a:cs typeface="Calibri"/>
              </a:rPr>
              <a:t>Степенное </a:t>
            </a:r>
            <a:r>
              <a:rPr sz="1100" spc="-15" dirty="0">
                <a:latin typeface="Calibri"/>
                <a:cs typeface="Calibri"/>
              </a:rPr>
              <a:t>расстояние </a:t>
            </a:r>
            <a:r>
              <a:rPr sz="1100" spc="20" dirty="0">
                <a:latin typeface="Calibri"/>
                <a:cs typeface="Calibri"/>
              </a:rPr>
              <a:t>. .</a:t>
            </a:r>
            <a:r>
              <a:rPr sz="1100" spc="140" dirty="0">
                <a:latin typeface="Calibri"/>
                <a:cs typeface="Calibri"/>
              </a:rPr>
              <a:t> </a:t>
            </a:r>
            <a:r>
              <a:rPr sz="1100" spc="20" dirty="0">
                <a:latin typeface="Calibri"/>
                <a:cs typeface="Calibri"/>
              </a:rPr>
              <a:t>.</a:t>
            </a:r>
            <a:endParaRPr sz="1100">
              <a:latin typeface="Calibri"/>
              <a:cs typeface="Calibri"/>
            </a:endParaRPr>
          </a:p>
        </p:txBody>
      </p:sp>
    </p:spTree>
  </p:cSld>
  <p:clrMapOvr>
    <a:masterClrMapping/>
  </p:clrMapOvr>
  <p:transition>
    <p:cut/>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7145" rIns="0" bIns="0" rtlCol="0">
            <a:spAutoFit/>
          </a:bodyPr>
          <a:lstStyle/>
          <a:p>
            <a:pPr marL="12700">
              <a:lnSpc>
                <a:spcPct val="100000"/>
              </a:lnSpc>
              <a:spcBef>
                <a:spcPts val="135"/>
              </a:spcBef>
            </a:pPr>
            <a:r>
              <a:rPr spc="-35" dirty="0"/>
              <a:t>Меры </a:t>
            </a:r>
            <a:r>
              <a:rPr spc="-5" dirty="0"/>
              <a:t>расстояния </a:t>
            </a:r>
            <a:r>
              <a:rPr spc="-30" dirty="0"/>
              <a:t>между </a:t>
            </a:r>
            <a:r>
              <a:rPr spc="-5" dirty="0"/>
              <a:t>точками </a:t>
            </a:r>
            <a:r>
              <a:rPr spc="670" dirty="0"/>
              <a:t>-</a:t>
            </a:r>
            <a:r>
              <a:rPr spc="145" dirty="0"/>
              <a:t> </a:t>
            </a:r>
            <a:r>
              <a:rPr spc="-30" dirty="0"/>
              <a:t>1</a:t>
            </a:r>
          </a:p>
        </p:txBody>
      </p:sp>
      <p:sp>
        <p:nvSpPr>
          <p:cNvPr id="3" name="object 3"/>
          <p:cNvSpPr txBox="1"/>
          <p:nvPr/>
        </p:nvSpPr>
        <p:spPr>
          <a:xfrm>
            <a:off x="1863318" y="1222221"/>
            <a:ext cx="54610" cy="147320"/>
          </a:xfrm>
          <a:prstGeom prst="rect">
            <a:avLst/>
          </a:prstGeom>
        </p:spPr>
        <p:txBody>
          <a:bodyPr vert="horz" wrap="square" lIns="0" tIns="12065" rIns="0" bIns="0" rtlCol="0">
            <a:spAutoFit/>
          </a:bodyPr>
          <a:lstStyle/>
          <a:p>
            <a:pPr marL="12700">
              <a:lnSpc>
                <a:spcPct val="100000"/>
              </a:lnSpc>
              <a:spcBef>
                <a:spcPts val="95"/>
              </a:spcBef>
            </a:pPr>
            <a:r>
              <a:rPr sz="800" i="1" spc="-5" dirty="0">
                <a:latin typeface="Sitka Text"/>
                <a:cs typeface="Sitka Text"/>
              </a:rPr>
              <a:t>'</a:t>
            </a:r>
            <a:endParaRPr sz="800">
              <a:latin typeface="Sitka Text"/>
              <a:cs typeface="Sitka Text"/>
            </a:endParaRPr>
          </a:p>
        </p:txBody>
      </p:sp>
      <p:sp>
        <p:nvSpPr>
          <p:cNvPr id="4" name="object 4"/>
          <p:cNvSpPr txBox="1"/>
          <p:nvPr/>
        </p:nvSpPr>
        <p:spPr>
          <a:xfrm>
            <a:off x="1517383" y="1242109"/>
            <a:ext cx="607060" cy="191770"/>
          </a:xfrm>
          <a:prstGeom prst="rect">
            <a:avLst/>
          </a:prstGeom>
        </p:spPr>
        <p:txBody>
          <a:bodyPr vert="horz" wrap="square" lIns="0" tIns="11430" rIns="0" bIns="0" rtlCol="0">
            <a:spAutoFit/>
          </a:bodyPr>
          <a:lstStyle/>
          <a:p>
            <a:pPr marL="12700">
              <a:lnSpc>
                <a:spcPct val="100000"/>
              </a:lnSpc>
              <a:spcBef>
                <a:spcPts val="90"/>
              </a:spcBef>
            </a:pPr>
            <a:r>
              <a:rPr sz="1100" b="0" i="1" spc="-35" dirty="0">
                <a:latin typeface="Bookman Old Style"/>
                <a:cs typeface="Bookman Old Style"/>
              </a:rPr>
              <a:t>d</a:t>
            </a:r>
            <a:r>
              <a:rPr sz="1100" spc="-35" dirty="0">
                <a:latin typeface="Tahoma"/>
                <a:cs typeface="Tahoma"/>
              </a:rPr>
              <a:t>(</a:t>
            </a:r>
            <a:r>
              <a:rPr sz="1100" b="0" i="1" spc="-35" dirty="0">
                <a:latin typeface="Bookman Old Style"/>
                <a:cs typeface="Bookman Old Style"/>
              </a:rPr>
              <a:t>x,</a:t>
            </a:r>
            <a:r>
              <a:rPr sz="1100" b="0" i="1" spc="-170" dirty="0">
                <a:latin typeface="Bookman Old Style"/>
                <a:cs typeface="Bookman Old Style"/>
              </a:rPr>
              <a:t> </a:t>
            </a:r>
            <a:r>
              <a:rPr sz="1100" b="0" i="1" spc="25" dirty="0">
                <a:latin typeface="Bookman Old Style"/>
                <a:cs typeface="Bookman Old Style"/>
              </a:rPr>
              <a:t>x</a:t>
            </a:r>
            <a:r>
              <a:rPr sz="1100" b="0" i="1" spc="-75" dirty="0">
                <a:latin typeface="Bookman Old Style"/>
                <a:cs typeface="Bookman Old Style"/>
              </a:rPr>
              <a:t> </a:t>
            </a:r>
            <a:r>
              <a:rPr sz="1100" dirty="0">
                <a:latin typeface="Tahoma"/>
                <a:cs typeface="Tahoma"/>
              </a:rPr>
              <a:t>)</a:t>
            </a:r>
            <a:r>
              <a:rPr sz="1100" spc="-70" dirty="0">
                <a:latin typeface="Tahoma"/>
                <a:cs typeface="Tahoma"/>
              </a:rPr>
              <a:t> </a:t>
            </a:r>
            <a:r>
              <a:rPr sz="1100" spc="45" dirty="0">
                <a:latin typeface="Tahoma"/>
                <a:cs typeface="Tahoma"/>
              </a:rPr>
              <a:t>=</a:t>
            </a:r>
            <a:endParaRPr sz="1100">
              <a:latin typeface="Tahoma"/>
              <a:cs typeface="Tahoma"/>
            </a:endParaRPr>
          </a:p>
        </p:txBody>
      </p:sp>
      <p:sp>
        <p:nvSpPr>
          <p:cNvPr id="5" name="object 5"/>
          <p:cNvSpPr txBox="1"/>
          <p:nvPr/>
        </p:nvSpPr>
        <p:spPr>
          <a:xfrm>
            <a:off x="347294" y="310017"/>
            <a:ext cx="3914775" cy="842010"/>
          </a:xfrm>
          <a:prstGeom prst="rect">
            <a:avLst/>
          </a:prstGeom>
        </p:spPr>
        <p:txBody>
          <a:bodyPr vert="horz" wrap="square" lIns="0" tIns="12065" rIns="0" bIns="0" rtlCol="0">
            <a:spAutoFit/>
          </a:bodyPr>
          <a:lstStyle/>
          <a:p>
            <a:pPr marL="12700">
              <a:lnSpc>
                <a:spcPct val="100000"/>
              </a:lnSpc>
              <a:spcBef>
                <a:spcPts val="95"/>
              </a:spcBef>
            </a:pPr>
            <a:r>
              <a:rPr sz="1200" spc="-65" dirty="0">
                <a:solidFill>
                  <a:srgbClr val="3333B2"/>
                </a:solidFill>
                <a:latin typeface="Book Antiqua"/>
                <a:cs typeface="Book Antiqua"/>
              </a:rPr>
              <a:t>Евклидово</a:t>
            </a:r>
            <a:r>
              <a:rPr sz="1200" spc="85" dirty="0">
                <a:solidFill>
                  <a:srgbClr val="3333B2"/>
                </a:solidFill>
                <a:latin typeface="Book Antiqua"/>
                <a:cs typeface="Book Antiqua"/>
              </a:rPr>
              <a:t> </a:t>
            </a:r>
            <a:r>
              <a:rPr sz="1200" spc="-75" dirty="0">
                <a:solidFill>
                  <a:srgbClr val="3333B2"/>
                </a:solidFill>
                <a:latin typeface="Book Antiqua"/>
                <a:cs typeface="Book Antiqua"/>
              </a:rPr>
              <a:t>расстояние</a:t>
            </a:r>
            <a:endParaRPr sz="1200" dirty="0">
              <a:latin typeface="Book Antiqua"/>
              <a:cs typeface="Book Antiqua"/>
            </a:endParaRPr>
          </a:p>
          <a:p>
            <a:pPr marL="12700" marR="5080">
              <a:lnSpc>
                <a:spcPct val="102600"/>
              </a:lnSpc>
              <a:spcBef>
                <a:spcPts val="790"/>
              </a:spcBef>
            </a:pPr>
            <a:r>
              <a:rPr sz="1100" spc="-25" dirty="0">
                <a:latin typeface="Calibri"/>
                <a:cs typeface="Calibri"/>
              </a:rPr>
              <a:t>Наиболее </a:t>
            </a:r>
            <a:r>
              <a:rPr sz="1100" spc="-20" dirty="0">
                <a:latin typeface="Calibri"/>
                <a:cs typeface="Calibri"/>
              </a:rPr>
              <a:t>распространенная </a:t>
            </a:r>
            <a:r>
              <a:rPr sz="1100" spc="15" dirty="0">
                <a:latin typeface="Calibri"/>
                <a:cs typeface="Calibri"/>
              </a:rPr>
              <a:t>функция </a:t>
            </a:r>
            <a:r>
              <a:rPr sz="1100" spc="-5" dirty="0">
                <a:latin typeface="Calibri"/>
                <a:cs typeface="Calibri"/>
              </a:rPr>
              <a:t>расстояния. </a:t>
            </a:r>
            <a:r>
              <a:rPr sz="1100" dirty="0">
                <a:latin typeface="Calibri"/>
                <a:cs typeface="Calibri"/>
              </a:rPr>
              <a:t>Представляет  </a:t>
            </a:r>
            <a:r>
              <a:rPr sz="1100" spc="-30" dirty="0">
                <a:latin typeface="Calibri"/>
                <a:cs typeface="Calibri"/>
              </a:rPr>
              <a:t>собой </a:t>
            </a:r>
            <a:r>
              <a:rPr sz="1100" spc="-15" dirty="0">
                <a:latin typeface="Calibri"/>
                <a:cs typeface="Calibri"/>
              </a:rPr>
              <a:t>геометрическое расстояние </a:t>
            </a:r>
            <a:r>
              <a:rPr sz="1100" spc="-10" dirty="0">
                <a:latin typeface="Calibri"/>
                <a:cs typeface="Calibri"/>
              </a:rPr>
              <a:t>в </a:t>
            </a:r>
            <a:r>
              <a:rPr sz="1100" spc="-25" dirty="0">
                <a:latin typeface="Calibri"/>
                <a:cs typeface="Calibri"/>
              </a:rPr>
              <a:t>многомерном</a:t>
            </a:r>
            <a:r>
              <a:rPr sz="1100" spc="-60" dirty="0">
                <a:latin typeface="Calibri"/>
                <a:cs typeface="Calibri"/>
              </a:rPr>
              <a:t> </a:t>
            </a:r>
            <a:r>
              <a:rPr sz="1100" spc="-10" dirty="0">
                <a:latin typeface="Calibri"/>
                <a:cs typeface="Calibri"/>
              </a:rPr>
              <a:t>пространстве:</a:t>
            </a:r>
            <a:endParaRPr sz="1100" dirty="0">
              <a:latin typeface="Calibri"/>
              <a:cs typeface="Calibri"/>
            </a:endParaRPr>
          </a:p>
          <a:p>
            <a:pPr marR="300355" algn="ctr">
              <a:lnSpc>
                <a:spcPct val="100000"/>
              </a:lnSpc>
              <a:spcBef>
                <a:spcPts val="175"/>
              </a:spcBef>
            </a:pPr>
            <a:r>
              <a:rPr sz="1100" spc="-310" dirty="0">
                <a:latin typeface="Arial"/>
                <a:cs typeface="Arial"/>
              </a:rPr>
              <a:t> </a:t>
            </a:r>
            <a:endParaRPr sz="1100" dirty="0">
              <a:latin typeface="Arial"/>
              <a:cs typeface="Arial"/>
            </a:endParaRPr>
          </a:p>
        </p:txBody>
      </p:sp>
      <p:sp>
        <p:nvSpPr>
          <p:cNvPr id="6" name="object 6"/>
          <p:cNvSpPr txBox="1"/>
          <p:nvPr/>
        </p:nvSpPr>
        <p:spPr>
          <a:xfrm>
            <a:off x="2137410" y="1203831"/>
            <a:ext cx="172085" cy="191770"/>
          </a:xfrm>
          <a:prstGeom prst="rect">
            <a:avLst/>
          </a:prstGeom>
        </p:spPr>
        <p:txBody>
          <a:bodyPr vert="horz" wrap="square" lIns="0" tIns="11430" rIns="0" bIns="0" rtlCol="0">
            <a:spAutoFit/>
          </a:bodyPr>
          <a:lstStyle/>
          <a:p>
            <a:pPr marL="12700">
              <a:lnSpc>
                <a:spcPct val="100000"/>
              </a:lnSpc>
              <a:spcBef>
                <a:spcPts val="90"/>
              </a:spcBef>
            </a:pPr>
            <a:r>
              <a:rPr sz="1100" spc="844" dirty="0">
                <a:latin typeface="Arial"/>
                <a:cs typeface="Arial"/>
              </a:rPr>
              <a:t> </a:t>
            </a:r>
            <a:endParaRPr sz="1100">
              <a:latin typeface="Arial"/>
              <a:cs typeface="Arial"/>
            </a:endParaRPr>
          </a:p>
        </p:txBody>
      </p:sp>
      <p:sp>
        <p:nvSpPr>
          <p:cNvPr id="7" name="object 7"/>
          <p:cNvSpPr/>
          <p:nvPr/>
        </p:nvSpPr>
        <p:spPr>
          <a:xfrm>
            <a:off x="2296363" y="1108456"/>
            <a:ext cx="781685" cy="0"/>
          </a:xfrm>
          <a:custGeom>
            <a:avLst/>
            <a:gdLst/>
            <a:ahLst/>
            <a:cxnLst/>
            <a:rect l="l" t="t" r="r" b="b"/>
            <a:pathLst>
              <a:path w="781685">
                <a:moveTo>
                  <a:pt x="0" y="0"/>
                </a:moveTo>
                <a:lnTo>
                  <a:pt x="781558" y="0"/>
                </a:lnTo>
              </a:path>
            </a:pathLst>
          </a:custGeom>
          <a:ln w="5537">
            <a:solidFill>
              <a:srgbClr val="000000"/>
            </a:solidFill>
          </a:ln>
        </p:spPr>
        <p:txBody>
          <a:bodyPr wrap="square" lIns="0" tIns="0" rIns="0" bIns="0" rtlCol="0"/>
          <a:lstStyle/>
          <a:p>
            <a:endParaRPr/>
          </a:p>
        </p:txBody>
      </p:sp>
      <p:sp>
        <p:nvSpPr>
          <p:cNvPr id="8" name="object 8"/>
          <p:cNvSpPr txBox="1"/>
          <p:nvPr/>
        </p:nvSpPr>
        <p:spPr>
          <a:xfrm>
            <a:off x="2351087" y="1106244"/>
            <a:ext cx="90805" cy="147320"/>
          </a:xfrm>
          <a:prstGeom prst="rect">
            <a:avLst/>
          </a:prstGeom>
        </p:spPr>
        <p:txBody>
          <a:bodyPr vert="horz" wrap="square" lIns="0" tIns="12065" rIns="0" bIns="0" rtlCol="0">
            <a:spAutoFit/>
          </a:bodyPr>
          <a:lstStyle/>
          <a:p>
            <a:pPr marL="12700">
              <a:lnSpc>
                <a:spcPct val="100000"/>
              </a:lnSpc>
              <a:spcBef>
                <a:spcPts val="95"/>
              </a:spcBef>
            </a:pPr>
            <a:r>
              <a:rPr sz="800" i="1" spc="5" dirty="0">
                <a:latin typeface="Verdana"/>
                <a:cs typeface="Verdana"/>
              </a:rPr>
              <a:t>n</a:t>
            </a:r>
            <a:endParaRPr sz="800">
              <a:latin typeface="Verdana"/>
              <a:cs typeface="Verdana"/>
            </a:endParaRPr>
          </a:p>
        </p:txBody>
      </p:sp>
      <p:sp>
        <p:nvSpPr>
          <p:cNvPr id="9" name="object 9"/>
          <p:cNvSpPr txBox="1"/>
          <p:nvPr/>
        </p:nvSpPr>
        <p:spPr>
          <a:xfrm>
            <a:off x="2137410" y="1120697"/>
            <a:ext cx="359410" cy="191770"/>
          </a:xfrm>
          <a:prstGeom prst="rect">
            <a:avLst/>
          </a:prstGeom>
        </p:spPr>
        <p:txBody>
          <a:bodyPr vert="horz" wrap="square" lIns="0" tIns="151130" rIns="0" bIns="0" rtlCol="0">
            <a:spAutoFit/>
          </a:bodyPr>
          <a:lstStyle/>
          <a:p>
            <a:pPr marL="12700">
              <a:lnSpc>
                <a:spcPct val="100000"/>
              </a:lnSpc>
              <a:spcBef>
                <a:spcPts val="1190"/>
              </a:spcBef>
            </a:pPr>
            <a:r>
              <a:rPr sz="1100" spc="844" dirty="0">
                <a:latin typeface="Arial"/>
                <a:cs typeface="Arial"/>
              </a:rPr>
              <a:t> </a:t>
            </a:r>
            <a:r>
              <a:rPr sz="1650" spc="330" baseline="5050" dirty="0">
                <a:latin typeface="Arial"/>
                <a:cs typeface="Arial"/>
              </a:rPr>
              <a:t> </a:t>
            </a:r>
            <a:endParaRPr sz="1650" baseline="5050">
              <a:latin typeface="Arial"/>
              <a:cs typeface="Arial"/>
            </a:endParaRPr>
          </a:p>
        </p:txBody>
      </p:sp>
      <p:sp>
        <p:nvSpPr>
          <p:cNvPr id="10" name="object 10"/>
          <p:cNvSpPr txBox="1"/>
          <p:nvPr/>
        </p:nvSpPr>
        <p:spPr>
          <a:xfrm>
            <a:off x="2296693" y="1445639"/>
            <a:ext cx="200025" cy="147320"/>
          </a:xfrm>
          <a:prstGeom prst="rect">
            <a:avLst/>
          </a:prstGeom>
        </p:spPr>
        <p:txBody>
          <a:bodyPr vert="horz" wrap="square" lIns="0" tIns="12065" rIns="0" bIns="0" rtlCol="0">
            <a:spAutoFit/>
          </a:bodyPr>
          <a:lstStyle/>
          <a:p>
            <a:pPr marL="12700">
              <a:lnSpc>
                <a:spcPct val="100000"/>
              </a:lnSpc>
              <a:spcBef>
                <a:spcPts val="95"/>
              </a:spcBef>
            </a:pPr>
            <a:r>
              <a:rPr sz="800" i="1" spc="65" dirty="0">
                <a:latin typeface="Verdana"/>
                <a:cs typeface="Verdana"/>
              </a:rPr>
              <a:t>i</a:t>
            </a:r>
            <a:r>
              <a:rPr sz="800" spc="30" dirty="0">
                <a:latin typeface="Tahoma"/>
                <a:cs typeface="Tahoma"/>
              </a:rPr>
              <a:t>=1</a:t>
            </a:r>
            <a:endParaRPr sz="800">
              <a:latin typeface="Tahoma"/>
              <a:cs typeface="Tahoma"/>
            </a:endParaRPr>
          </a:p>
        </p:txBody>
      </p:sp>
      <p:sp>
        <p:nvSpPr>
          <p:cNvPr id="11" name="object 11"/>
          <p:cNvSpPr txBox="1"/>
          <p:nvPr/>
        </p:nvSpPr>
        <p:spPr>
          <a:xfrm>
            <a:off x="2483777" y="1242109"/>
            <a:ext cx="600710" cy="191770"/>
          </a:xfrm>
          <a:prstGeom prst="rect">
            <a:avLst/>
          </a:prstGeom>
        </p:spPr>
        <p:txBody>
          <a:bodyPr vert="horz" wrap="square" lIns="0" tIns="11430" rIns="0" bIns="0" rtlCol="0">
            <a:spAutoFit/>
          </a:bodyPr>
          <a:lstStyle/>
          <a:p>
            <a:pPr marL="12700">
              <a:lnSpc>
                <a:spcPct val="100000"/>
              </a:lnSpc>
              <a:spcBef>
                <a:spcPts val="90"/>
              </a:spcBef>
            </a:pPr>
            <a:r>
              <a:rPr sz="1100" spc="30" dirty="0">
                <a:latin typeface="Tahoma"/>
                <a:cs typeface="Tahoma"/>
              </a:rPr>
              <a:t>(</a:t>
            </a:r>
            <a:r>
              <a:rPr sz="1100" b="0" i="1" spc="30" dirty="0">
                <a:latin typeface="Bookman Old Style"/>
                <a:cs typeface="Bookman Old Style"/>
              </a:rPr>
              <a:t>x</a:t>
            </a:r>
            <a:r>
              <a:rPr sz="1200" i="1" spc="44" baseline="-10416" dirty="0">
                <a:latin typeface="Verdana"/>
                <a:cs typeface="Verdana"/>
              </a:rPr>
              <a:t>i </a:t>
            </a:r>
            <a:r>
              <a:rPr sz="1100" i="1" spc="204" dirty="0">
                <a:latin typeface="Arial"/>
                <a:cs typeface="Arial"/>
              </a:rPr>
              <a:t>−</a:t>
            </a:r>
            <a:r>
              <a:rPr sz="1100" i="1" spc="-160" dirty="0">
                <a:latin typeface="Arial"/>
                <a:cs typeface="Arial"/>
              </a:rPr>
              <a:t> </a:t>
            </a:r>
            <a:r>
              <a:rPr sz="1100" b="0" i="1" spc="-20" dirty="0">
                <a:latin typeface="Bookman Old Style"/>
                <a:cs typeface="Bookman Old Style"/>
              </a:rPr>
              <a:t>x</a:t>
            </a:r>
            <a:r>
              <a:rPr sz="1200" i="1" spc="-30" baseline="27777" dirty="0">
                <a:latin typeface="Sitka Text"/>
                <a:cs typeface="Sitka Text"/>
              </a:rPr>
              <a:t>'</a:t>
            </a:r>
            <a:r>
              <a:rPr sz="1200" i="1" spc="-30" baseline="-24305" dirty="0">
                <a:latin typeface="Verdana"/>
                <a:cs typeface="Verdana"/>
              </a:rPr>
              <a:t>i</a:t>
            </a:r>
            <a:r>
              <a:rPr sz="1100" spc="-20" dirty="0">
                <a:latin typeface="Tahoma"/>
                <a:cs typeface="Tahoma"/>
              </a:rPr>
              <a:t>)</a:t>
            </a:r>
            <a:r>
              <a:rPr sz="1200" spc="-30" baseline="20833" dirty="0">
                <a:latin typeface="Tahoma"/>
                <a:cs typeface="Tahoma"/>
              </a:rPr>
              <a:t>2</a:t>
            </a:r>
            <a:endParaRPr sz="1200" baseline="20833">
              <a:latin typeface="Tahoma"/>
              <a:cs typeface="Tahoma"/>
            </a:endParaRPr>
          </a:p>
        </p:txBody>
      </p:sp>
      <p:sp>
        <p:nvSpPr>
          <p:cNvPr id="12" name="object 12"/>
          <p:cNvSpPr txBox="1"/>
          <p:nvPr/>
        </p:nvSpPr>
        <p:spPr>
          <a:xfrm>
            <a:off x="1936432" y="2870706"/>
            <a:ext cx="54610" cy="147320"/>
          </a:xfrm>
          <a:prstGeom prst="rect">
            <a:avLst/>
          </a:prstGeom>
        </p:spPr>
        <p:txBody>
          <a:bodyPr vert="horz" wrap="square" lIns="0" tIns="12065" rIns="0" bIns="0" rtlCol="0">
            <a:spAutoFit/>
          </a:bodyPr>
          <a:lstStyle/>
          <a:p>
            <a:pPr marL="12700">
              <a:lnSpc>
                <a:spcPct val="100000"/>
              </a:lnSpc>
              <a:spcBef>
                <a:spcPts val="95"/>
              </a:spcBef>
            </a:pPr>
            <a:r>
              <a:rPr sz="800" i="1" spc="-5" dirty="0">
                <a:latin typeface="Sitka Text"/>
                <a:cs typeface="Sitka Text"/>
              </a:rPr>
              <a:t>'</a:t>
            </a:r>
            <a:endParaRPr sz="800">
              <a:latin typeface="Sitka Text"/>
              <a:cs typeface="Sitka Text"/>
            </a:endParaRPr>
          </a:p>
        </p:txBody>
      </p:sp>
      <p:sp>
        <p:nvSpPr>
          <p:cNvPr id="13" name="object 13"/>
          <p:cNvSpPr txBox="1"/>
          <p:nvPr/>
        </p:nvSpPr>
        <p:spPr>
          <a:xfrm>
            <a:off x="347294" y="1849003"/>
            <a:ext cx="3757929" cy="1052830"/>
          </a:xfrm>
          <a:prstGeom prst="rect">
            <a:avLst/>
          </a:prstGeom>
        </p:spPr>
        <p:txBody>
          <a:bodyPr vert="horz" wrap="square" lIns="0" tIns="12065" rIns="0" bIns="0" rtlCol="0">
            <a:spAutoFit/>
          </a:bodyPr>
          <a:lstStyle/>
          <a:p>
            <a:pPr marL="12700">
              <a:lnSpc>
                <a:spcPct val="100000"/>
              </a:lnSpc>
              <a:spcBef>
                <a:spcPts val="95"/>
              </a:spcBef>
            </a:pPr>
            <a:r>
              <a:rPr sz="1200" spc="-55" dirty="0">
                <a:solidFill>
                  <a:srgbClr val="3333B2"/>
                </a:solidFill>
                <a:latin typeface="Book Antiqua"/>
                <a:cs typeface="Book Antiqua"/>
              </a:rPr>
              <a:t>Квадрат </a:t>
            </a:r>
            <a:r>
              <a:rPr sz="1200" spc="-65" dirty="0">
                <a:solidFill>
                  <a:srgbClr val="3333B2"/>
                </a:solidFill>
                <a:latin typeface="Book Antiqua"/>
                <a:cs typeface="Book Antiqua"/>
              </a:rPr>
              <a:t>евклидова</a:t>
            </a:r>
            <a:r>
              <a:rPr sz="1200" spc="-20" dirty="0">
                <a:solidFill>
                  <a:srgbClr val="3333B2"/>
                </a:solidFill>
                <a:latin typeface="Book Antiqua"/>
                <a:cs typeface="Book Antiqua"/>
              </a:rPr>
              <a:t> </a:t>
            </a:r>
            <a:r>
              <a:rPr sz="1200" spc="-70" dirty="0">
                <a:solidFill>
                  <a:srgbClr val="3333B2"/>
                </a:solidFill>
                <a:latin typeface="Book Antiqua"/>
                <a:cs typeface="Book Antiqua"/>
              </a:rPr>
              <a:t>расстояния</a:t>
            </a:r>
            <a:endParaRPr sz="1200">
              <a:latin typeface="Book Antiqua"/>
              <a:cs typeface="Book Antiqua"/>
            </a:endParaRPr>
          </a:p>
          <a:p>
            <a:pPr marL="12700" marR="5080">
              <a:lnSpc>
                <a:spcPct val="102600"/>
              </a:lnSpc>
              <a:spcBef>
                <a:spcPts val="790"/>
              </a:spcBef>
            </a:pPr>
            <a:r>
              <a:rPr sz="1100" spc="-5" dirty="0">
                <a:latin typeface="Calibri"/>
                <a:cs typeface="Calibri"/>
              </a:rPr>
              <a:t>Применяется </a:t>
            </a:r>
            <a:r>
              <a:rPr sz="1100" dirty="0">
                <a:latin typeface="Calibri"/>
                <a:cs typeface="Calibri"/>
              </a:rPr>
              <a:t>для </a:t>
            </a:r>
            <a:r>
              <a:rPr sz="1100" spc="-20" dirty="0">
                <a:latin typeface="Calibri"/>
                <a:cs typeface="Calibri"/>
              </a:rPr>
              <a:t>придания большего веса </a:t>
            </a:r>
            <a:r>
              <a:rPr sz="1100" spc="-45" dirty="0">
                <a:latin typeface="Calibri"/>
                <a:cs typeface="Calibri"/>
              </a:rPr>
              <a:t>более </a:t>
            </a:r>
            <a:r>
              <a:rPr sz="1100" spc="-20" dirty="0">
                <a:latin typeface="Calibri"/>
                <a:cs typeface="Calibri"/>
              </a:rPr>
              <a:t>отдаленным  </a:t>
            </a:r>
            <a:r>
              <a:rPr sz="1100" dirty="0">
                <a:latin typeface="Calibri"/>
                <a:cs typeface="Calibri"/>
              </a:rPr>
              <a:t>друг </a:t>
            </a:r>
            <a:r>
              <a:rPr sz="1100" spc="15" dirty="0">
                <a:latin typeface="Calibri"/>
                <a:cs typeface="Calibri"/>
              </a:rPr>
              <a:t>от </a:t>
            </a:r>
            <a:r>
              <a:rPr sz="1100" spc="-5" dirty="0">
                <a:latin typeface="Calibri"/>
                <a:cs typeface="Calibri"/>
              </a:rPr>
              <a:t>друга </a:t>
            </a:r>
            <a:r>
              <a:rPr sz="1100" spc="-10" dirty="0">
                <a:latin typeface="Calibri"/>
                <a:cs typeface="Calibri"/>
              </a:rPr>
              <a:t>объектам. </a:t>
            </a:r>
            <a:r>
              <a:rPr sz="1100" spc="35" dirty="0">
                <a:latin typeface="Calibri"/>
                <a:cs typeface="Calibri"/>
              </a:rPr>
              <a:t>Это </a:t>
            </a:r>
            <a:r>
              <a:rPr sz="1100" spc="-15" dirty="0">
                <a:latin typeface="Calibri"/>
                <a:cs typeface="Calibri"/>
              </a:rPr>
              <a:t>расстояние </a:t>
            </a:r>
            <a:r>
              <a:rPr sz="1100" spc="10" dirty="0">
                <a:latin typeface="Calibri"/>
                <a:cs typeface="Calibri"/>
              </a:rPr>
              <a:t>вычисляется  </a:t>
            </a:r>
            <a:r>
              <a:rPr sz="1100" spc="-20" dirty="0">
                <a:latin typeface="Calibri"/>
                <a:cs typeface="Calibri"/>
              </a:rPr>
              <a:t>следующим</a:t>
            </a:r>
            <a:r>
              <a:rPr sz="1100" spc="105" dirty="0">
                <a:latin typeface="Calibri"/>
                <a:cs typeface="Calibri"/>
              </a:rPr>
              <a:t> </a:t>
            </a:r>
            <a:r>
              <a:rPr sz="1100" spc="-25" dirty="0">
                <a:latin typeface="Calibri"/>
                <a:cs typeface="Calibri"/>
              </a:rPr>
              <a:t>образом:</a:t>
            </a:r>
            <a:endParaRPr sz="1100">
              <a:latin typeface="Calibri"/>
              <a:cs typeface="Calibri"/>
            </a:endParaRPr>
          </a:p>
          <a:p>
            <a:pPr marL="194310" algn="ctr">
              <a:lnSpc>
                <a:spcPct val="100000"/>
              </a:lnSpc>
              <a:spcBef>
                <a:spcPts val="840"/>
              </a:spcBef>
            </a:pPr>
            <a:r>
              <a:rPr sz="800" i="1" spc="5" dirty="0">
                <a:latin typeface="Verdana"/>
                <a:cs typeface="Verdana"/>
              </a:rPr>
              <a:t>n</a:t>
            </a:r>
            <a:endParaRPr sz="800">
              <a:latin typeface="Verdana"/>
              <a:cs typeface="Verdana"/>
            </a:endParaRPr>
          </a:p>
        </p:txBody>
      </p:sp>
      <p:sp>
        <p:nvSpPr>
          <p:cNvPr id="14" name="object 14"/>
          <p:cNvSpPr txBox="1"/>
          <p:nvPr/>
        </p:nvSpPr>
        <p:spPr>
          <a:xfrm>
            <a:off x="2210536" y="2758959"/>
            <a:ext cx="226060" cy="191770"/>
          </a:xfrm>
          <a:prstGeom prst="rect">
            <a:avLst/>
          </a:prstGeom>
        </p:spPr>
        <p:txBody>
          <a:bodyPr vert="horz" wrap="square" lIns="0" tIns="11430" rIns="0" bIns="0" rtlCol="0">
            <a:spAutoFit/>
          </a:bodyPr>
          <a:lstStyle/>
          <a:p>
            <a:pPr marL="12700">
              <a:lnSpc>
                <a:spcPct val="100000"/>
              </a:lnSpc>
              <a:spcBef>
                <a:spcPts val="90"/>
              </a:spcBef>
            </a:pPr>
            <a:r>
              <a:rPr sz="1100" spc="1265" dirty="0">
                <a:latin typeface="Arial"/>
                <a:cs typeface="Arial"/>
              </a:rPr>
              <a:t> </a:t>
            </a:r>
            <a:endParaRPr sz="1100">
              <a:latin typeface="Arial"/>
              <a:cs typeface="Arial"/>
            </a:endParaRPr>
          </a:p>
        </p:txBody>
      </p:sp>
      <p:sp>
        <p:nvSpPr>
          <p:cNvPr id="15" name="object 15"/>
          <p:cNvSpPr txBox="1"/>
          <p:nvPr/>
        </p:nvSpPr>
        <p:spPr>
          <a:xfrm>
            <a:off x="2223579" y="3094112"/>
            <a:ext cx="200025" cy="147320"/>
          </a:xfrm>
          <a:prstGeom prst="rect">
            <a:avLst/>
          </a:prstGeom>
        </p:spPr>
        <p:txBody>
          <a:bodyPr vert="horz" wrap="square" lIns="0" tIns="12065" rIns="0" bIns="0" rtlCol="0">
            <a:spAutoFit/>
          </a:bodyPr>
          <a:lstStyle/>
          <a:p>
            <a:pPr marL="12700">
              <a:lnSpc>
                <a:spcPct val="100000"/>
              </a:lnSpc>
              <a:spcBef>
                <a:spcPts val="95"/>
              </a:spcBef>
            </a:pPr>
            <a:r>
              <a:rPr sz="800" i="1" spc="65" dirty="0">
                <a:latin typeface="Verdana"/>
                <a:cs typeface="Verdana"/>
              </a:rPr>
              <a:t>i</a:t>
            </a:r>
            <a:r>
              <a:rPr sz="800" spc="30" dirty="0">
                <a:latin typeface="Tahoma"/>
                <a:cs typeface="Tahoma"/>
              </a:rPr>
              <a:t>=1</a:t>
            </a:r>
            <a:endParaRPr sz="800">
              <a:latin typeface="Tahoma"/>
              <a:cs typeface="Tahoma"/>
            </a:endParaRPr>
          </a:p>
        </p:txBody>
      </p:sp>
      <p:sp>
        <p:nvSpPr>
          <p:cNvPr id="16" name="object 16"/>
          <p:cNvSpPr txBox="1"/>
          <p:nvPr/>
        </p:nvSpPr>
        <p:spPr>
          <a:xfrm>
            <a:off x="2543721" y="2948684"/>
            <a:ext cx="62230" cy="147320"/>
          </a:xfrm>
          <a:prstGeom prst="rect">
            <a:avLst/>
          </a:prstGeom>
        </p:spPr>
        <p:txBody>
          <a:bodyPr vert="horz" wrap="square" lIns="0" tIns="12065" rIns="0" bIns="0" rtlCol="0">
            <a:spAutoFit/>
          </a:bodyPr>
          <a:lstStyle/>
          <a:p>
            <a:pPr marL="12700">
              <a:lnSpc>
                <a:spcPct val="100000"/>
              </a:lnSpc>
              <a:spcBef>
                <a:spcPts val="95"/>
              </a:spcBef>
            </a:pPr>
            <a:r>
              <a:rPr sz="800" i="1" spc="65" dirty="0">
                <a:latin typeface="Verdana"/>
                <a:cs typeface="Verdana"/>
              </a:rPr>
              <a:t>i</a:t>
            </a:r>
            <a:endParaRPr sz="800">
              <a:latin typeface="Verdana"/>
              <a:cs typeface="Verdana"/>
            </a:endParaRPr>
          </a:p>
        </p:txBody>
      </p:sp>
      <p:sp>
        <p:nvSpPr>
          <p:cNvPr id="17" name="object 17"/>
          <p:cNvSpPr txBox="1"/>
          <p:nvPr/>
        </p:nvSpPr>
        <p:spPr>
          <a:xfrm>
            <a:off x="2835173" y="2962159"/>
            <a:ext cx="62230" cy="147320"/>
          </a:xfrm>
          <a:prstGeom prst="rect">
            <a:avLst/>
          </a:prstGeom>
        </p:spPr>
        <p:txBody>
          <a:bodyPr vert="horz" wrap="square" lIns="0" tIns="12065" rIns="0" bIns="0" rtlCol="0">
            <a:spAutoFit/>
          </a:bodyPr>
          <a:lstStyle/>
          <a:p>
            <a:pPr marL="12700">
              <a:lnSpc>
                <a:spcPct val="100000"/>
              </a:lnSpc>
              <a:spcBef>
                <a:spcPts val="95"/>
              </a:spcBef>
            </a:pPr>
            <a:r>
              <a:rPr sz="800" i="1" spc="65" dirty="0">
                <a:latin typeface="Verdana"/>
                <a:cs typeface="Verdana"/>
              </a:rPr>
              <a:t>i</a:t>
            </a:r>
            <a:endParaRPr sz="800">
              <a:latin typeface="Verdana"/>
              <a:cs typeface="Verdana"/>
            </a:endParaRPr>
          </a:p>
        </p:txBody>
      </p:sp>
      <p:sp>
        <p:nvSpPr>
          <p:cNvPr id="18" name="object 18"/>
          <p:cNvSpPr txBox="1"/>
          <p:nvPr/>
        </p:nvSpPr>
        <p:spPr>
          <a:xfrm>
            <a:off x="1590497" y="2890582"/>
            <a:ext cx="1367155" cy="191770"/>
          </a:xfrm>
          <a:prstGeom prst="rect">
            <a:avLst/>
          </a:prstGeom>
        </p:spPr>
        <p:txBody>
          <a:bodyPr vert="horz" wrap="square" lIns="0" tIns="11430" rIns="0" bIns="0" rtlCol="0">
            <a:spAutoFit/>
          </a:bodyPr>
          <a:lstStyle/>
          <a:p>
            <a:pPr marL="12700">
              <a:lnSpc>
                <a:spcPct val="100000"/>
              </a:lnSpc>
              <a:spcBef>
                <a:spcPts val="90"/>
              </a:spcBef>
              <a:tabLst>
                <a:tab pos="832485" algn="l"/>
              </a:tabLst>
            </a:pPr>
            <a:r>
              <a:rPr sz="1100" b="0" i="1" spc="-35" dirty="0">
                <a:latin typeface="Bookman Old Style"/>
                <a:cs typeface="Bookman Old Style"/>
              </a:rPr>
              <a:t>d</a:t>
            </a:r>
            <a:r>
              <a:rPr sz="1100" spc="-35" dirty="0">
                <a:latin typeface="Tahoma"/>
                <a:cs typeface="Tahoma"/>
              </a:rPr>
              <a:t>(</a:t>
            </a:r>
            <a:r>
              <a:rPr sz="1100" b="0" i="1" spc="-35" dirty="0">
                <a:latin typeface="Bookman Old Style"/>
                <a:cs typeface="Bookman Old Style"/>
              </a:rPr>
              <a:t>x, </a:t>
            </a:r>
            <a:r>
              <a:rPr sz="1100" b="0" i="1" spc="25" dirty="0">
                <a:latin typeface="Bookman Old Style"/>
                <a:cs typeface="Bookman Old Style"/>
              </a:rPr>
              <a:t>x</a:t>
            </a:r>
            <a:r>
              <a:rPr sz="1100" b="0" i="1" spc="-165" dirty="0">
                <a:latin typeface="Bookman Old Style"/>
                <a:cs typeface="Bookman Old Style"/>
              </a:rPr>
              <a:t> </a:t>
            </a:r>
            <a:r>
              <a:rPr sz="1100" dirty="0">
                <a:latin typeface="Tahoma"/>
                <a:cs typeface="Tahoma"/>
              </a:rPr>
              <a:t>)</a:t>
            </a:r>
            <a:r>
              <a:rPr sz="1100" spc="-35" dirty="0">
                <a:latin typeface="Tahoma"/>
                <a:cs typeface="Tahoma"/>
              </a:rPr>
              <a:t> </a:t>
            </a:r>
            <a:r>
              <a:rPr sz="1100" spc="45" dirty="0">
                <a:latin typeface="Tahoma"/>
                <a:cs typeface="Tahoma"/>
              </a:rPr>
              <a:t>=	</a:t>
            </a:r>
            <a:r>
              <a:rPr sz="1100" spc="15" dirty="0">
                <a:latin typeface="Tahoma"/>
                <a:cs typeface="Tahoma"/>
              </a:rPr>
              <a:t>(</a:t>
            </a:r>
            <a:r>
              <a:rPr sz="1100" b="0" i="1" spc="15" dirty="0">
                <a:latin typeface="Bookman Old Style"/>
                <a:cs typeface="Bookman Old Style"/>
              </a:rPr>
              <a:t>x </a:t>
            </a:r>
            <a:r>
              <a:rPr sz="1100" i="1" spc="204" dirty="0">
                <a:latin typeface="Arial"/>
                <a:cs typeface="Arial"/>
              </a:rPr>
              <a:t>− </a:t>
            </a:r>
            <a:r>
              <a:rPr sz="1100" b="0" i="1" spc="25" dirty="0">
                <a:latin typeface="Bookman Old Style"/>
                <a:cs typeface="Bookman Old Style"/>
              </a:rPr>
              <a:t>x</a:t>
            </a:r>
            <a:r>
              <a:rPr sz="1100" b="0" i="1" spc="-114" dirty="0">
                <a:latin typeface="Bookman Old Style"/>
                <a:cs typeface="Bookman Old Style"/>
              </a:rPr>
              <a:t> </a:t>
            </a:r>
            <a:r>
              <a:rPr sz="1100" dirty="0">
                <a:latin typeface="Tahoma"/>
                <a:cs typeface="Tahoma"/>
              </a:rPr>
              <a:t>)</a:t>
            </a:r>
            <a:endParaRPr sz="1100">
              <a:latin typeface="Tahoma"/>
              <a:cs typeface="Tahoma"/>
            </a:endParaRPr>
          </a:p>
        </p:txBody>
      </p:sp>
      <p:sp>
        <p:nvSpPr>
          <p:cNvPr id="19" name="object 19"/>
          <p:cNvSpPr txBox="1"/>
          <p:nvPr/>
        </p:nvSpPr>
        <p:spPr>
          <a:xfrm>
            <a:off x="2835173" y="2870706"/>
            <a:ext cx="176530" cy="147320"/>
          </a:xfrm>
          <a:prstGeom prst="rect">
            <a:avLst/>
          </a:prstGeom>
        </p:spPr>
        <p:txBody>
          <a:bodyPr vert="horz" wrap="square" lIns="0" tIns="12065" rIns="0" bIns="0" rtlCol="0">
            <a:spAutoFit/>
          </a:bodyPr>
          <a:lstStyle/>
          <a:p>
            <a:pPr marL="12700">
              <a:lnSpc>
                <a:spcPct val="100000"/>
              </a:lnSpc>
              <a:spcBef>
                <a:spcPts val="95"/>
              </a:spcBef>
            </a:pPr>
            <a:r>
              <a:rPr sz="800" i="1" spc="-5" dirty="0">
                <a:latin typeface="Sitka Text"/>
                <a:cs typeface="Sitka Text"/>
              </a:rPr>
              <a:t>'</a:t>
            </a:r>
            <a:r>
              <a:rPr sz="800" i="1" dirty="0">
                <a:latin typeface="Sitka Text"/>
                <a:cs typeface="Sitka Text"/>
              </a:rPr>
              <a:t> </a:t>
            </a:r>
            <a:r>
              <a:rPr sz="800" spc="-15" dirty="0">
                <a:latin typeface="Tahoma"/>
                <a:cs typeface="Tahoma"/>
              </a:rPr>
              <a:t>2</a:t>
            </a:r>
            <a:endParaRPr sz="800">
              <a:latin typeface="Tahoma"/>
              <a:cs typeface="Tahoma"/>
            </a:endParaRPr>
          </a:p>
        </p:txBody>
      </p:sp>
    </p:spTree>
  </p:cSld>
  <p:clrMapOvr>
    <a:masterClrMapping/>
  </p:clrMapOvr>
  <p:transition>
    <p:cut/>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2954020" cy="244475"/>
          </a:xfrm>
          <a:prstGeom prst="rect">
            <a:avLst/>
          </a:prstGeom>
        </p:spPr>
        <p:txBody>
          <a:bodyPr vert="horz" wrap="square" lIns="0" tIns="17145" rIns="0" bIns="0" rtlCol="0">
            <a:spAutoFit/>
          </a:bodyPr>
          <a:lstStyle/>
          <a:p>
            <a:pPr marL="12700">
              <a:lnSpc>
                <a:spcPct val="100000"/>
              </a:lnSpc>
              <a:spcBef>
                <a:spcPts val="135"/>
              </a:spcBef>
            </a:pPr>
            <a:r>
              <a:rPr spc="-35" dirty="0"/>
              <a:t>Меры </a:t>
            </a:r>
            <a:r>
              <a:rPr spc="-5" dirty="0"/>
              <a:t>расстояния </a:t>
            </a:r>
            <a:r>
              <a:rPr spc="-30" dirty="0"/>
              <a:t>между </a:t>
            </a:r>
            <a:r>
              <a:rPr spc="-5" dirty="0"/>
              <a:t>точками </a:t>
            </a:r>
            <a:r>
              <a:rPr spc="670" dirty="0"/>
              <a:t>-</a:t>
            </a:r>
            <a:r>
              <a:rPr spc="145" dirty="0"/>
              <a:t> </a:t>
            </a:r>
            <a:r>
              <a:rPr spc="-30" dirty="0"/>
              <a:t>2</a:t>
            </a:r>
          </a:p>
        </p:txBody>
      </p:sp>
      <p:sp>
        <p:nvSpPr>
          <p:cNvPr id="3" name="object 3"/>
          <p:cNvSpPr txBox="1"/>
          <p:nvPr/>
        </p:nvSpPr>
        <p:spPr>
          <a:xfrm>
            <a:off x="1839887" y="1630856"/>
            <a:ext cx="382270" cy="147320"/>
          </a:xfrm>
          <a:prstGeom prst="rect">
            <a:avLst/>
          </a:prstGeom>
        </p:spPr>
        <p:txBody>
          <a:bodyPr vert="horz" wrap="square" lIns="0" tIns="12065" rIns="0" bIns="0" rtlCol="0">
            <a:spAutoFit/>
          </a:bodyPr>
          <a:lstStyle/>
          <a:p>
            <a:pPr marL="12700">
              <a:lnSpc>
                <a:spcPct val="100000"/>
              </a:lnSpc>
              <a:spcBef>
                <a:spcPts val="95"/>
              </a:spcBef>
              <a:tabLst>
                <a:tab pos="325120" algn="l"/>
              </a:tabLst>
            </a:pPr>
            <a:r>
              <a:rPr sz="1200" i="1" spc="-7" baseline="3472" dirty="0">
                <a:latin typeface="Sitka Text"/>
                <a:cs typeface="Sitka Text"/>
              </a:rPr>
              <a:t>'	</a:t>
            </a:r>
            <a:r>
              <a:rPr sz="600" i="1" spc="145" dirty="0">
                <a:latin typeface="Arial"/>
                <a:cs typeface="Arial"/>
              </a:rPr>
              <a:t>r</a:t>
            </a:r>
            <a:endParaRPr sz="600">
              <a:latin typeface="Arial"/>
              <a:cs typeface="Arial"/>
            </a:endParaRPr>
          </a:p>
        </p:txBody>
      </p:sp>
      <p:sp>
        <p:nvSpPr>
          <p:cNvPr id="4" name="object 4"/>
          <p:cNvSpPr txBox="1"/>
          <p:nvPr/>
        </p:nvSpPr>
        <p:spPr>
          <a:xfrm>
            <a:off x="344131" y="366544"/>
            <a:ext cx="3552825" cy="1186180"/>
          </a:xfrm>
          <a:prstGeom prst="rect">
            <a:avLst/>
          </a:prstGeom>
        </p:spPr>
        <p:txBody>
          <a:bodyPr vert="horz" wrap="square" lIns="0" tIns="12065" rIns="0" bIns="0" rtlCol="0">
            <a:spAutoFit/>
          </a:bodyPr>
          <a:lstStyle/>
          <a:p>
            <a:pPr marL="15240">
              <a:lnSpc>
                <a:spcPct val="100000"/>
              </a:lnSpc>
              <a:spcBef>
                <a:spcPts val="95"/>
              </a:spcBef>
            </a:pPr>
            <a:r>
              <a:rPr sz="1200" spc="-95" dirty="0">
                <a:solidFill>
                  <a:srgbClr val="3333B2"/>
                </a:solidFill>
                <a:latin typeface="Book Antiqua"/>
                <a:cs typeface="Book Antiqua"/>
              </a:rPr>
              <a:t>Степенное</a:t>
            </a:r>
            <a:r>
              <a:rPr sz="1200" spc="85" dirty="0">
                <a:solidFill>
                  <a:srgbClr val="3333B2"/>
                </a:solidFill>
                <a:latin typeface="Book Antiqua"/>
                <a:cs typeface="Book Antiqua"/>
              </a:rPr>
              <a:t> </a:t>
            </a:r>
            <a:r>
              <a:rPr sz="1200" spc="-75" dirty="0">
                <a:solidFill>
                  <a:srgbClr val="3333B2"/>
                </a:solidFill>
                <a:latin typeface="Book Antiqua"/>
                <a:cs typeface="Book Antiqua"/>
              </a:rPr>
              <a:t>расстояние</a:t>
            </a:r>
            <a:endParaRPr sz="1200">
              <a:latin typeface="Book Antiqua"/>
              <a:cs typeface="Book Antiqua"/>
            </a:endParaRPr>
          </a:p>
          <a:p>
            <a:pPr marL="12700" marR="5080" indent="2540">
              <a:lnSpc>
                <a:spcPct val="102600"/>
              </a:lnSpc>
              <a:spcBef>
                <a:spcPts val="790"/>
              </a:spcBef>
            </a:pPr>
            <a:r>
              <a:rPr sz="1100" spc="-5" dirty="0">
                <a:latin typeface="Calibri"/>
                <a:cs typeface="Calibri"/>
              </a:rPr>
              <a:t>Применяется </a:t>
            </a:r>
            <a:r>
              <a:rPr sz="1100" spc="-10" dirty="0">
                <a:latin typeface="Calibri"/>
                <a:cs typeface="Calibri"/>
              </a:rPr>
              <a:t>в </a:t>
            </a:r>
            <a:r>
              <a:rPr sz="1100" dirty="0">
                <a:latin typeface="Calibri"/>
                <a:cs typeface="Calibri"/>
              </a:rPr>
              <a:t>случае, </a:t>
            </a:r>
            <a:r>
              <a:rPr sz="1100" spc="-15" dirty="0">
                <a:latin typeface="Calibri"/>
                <a:cs typeface="Calibri"/>
              </a:rPr>
              <a:t>когда </a:t>
            </a:r>
            <a:r>
              <a:rPr sz="1100" spc="-45" dirty="0">
                <a:latin typeface="Calibri"/>
                <a:cs typeface="Calibri"/>
              </a:rPr>
              <a:t>необходимо </a:t>
            </a:r>
            <a:r>
              <a:rPr sz="1100" dirty="0">
                <a:latin typeface="Calibri"/>
                <a:cs typeface="Calibri"/>
              </a:rPr>
              <a:t>увеличить </a:t>
            </a:r>
            <a:r>
              <a:rPr sz="1100" spc="-10" dirty="0">
                <a:latin typeface="Calibri"/>
                <a:cs typeface="Calibri"/>
              </a:rPr>
              <a:t>или  </a:t>
            </a:r>
            <a:r>
              <a:rPr sz="1100" spc="-5" dirty="0">
                <a:latin typeface="Calibri"/>
                <a:cs typeface="Calibri"/>
              </a:rPr>
              <a:t>уменьшить </a:t>
            </a:r>
            <a:r>
              <a:rPr sz="1100" spc="-10" dirty="0">
                <a:latin typeface="Calibri"/>
                <a:cs typeface="Calibri"/>
              </a:rPr>
              <a:t>вес, </a:t>
            </a:r>
            <a:r>
              <a:rPr sz="1100" spc="-5" dirty="0">
                <a:latin typeface="Calibri"/>
                <a:cs typeface="Calibri"/>
              </a:rPr>
              <a:t>относящийся </a:t>
            </a:r>
            <a:r>
              <a:rPr sz="1100" spc="15" dirty="0">
                <a:latin typeface="Calibri"/>
                <a:cs typeface="Calibri"/>
              </a:rPr>
              <a:t>к </a:t>
            </a:r>
            <a:r>
              <a:rPr sz="1100" spc="-15" dirty="0">
                <a:latin typeface="Calibri"/>
                <a:cs typeface="Calibri"/>
              </a:rPr>
              <a:t>размерности, </a:t>
            </a:r>
            <a:r>
              <a:rPr sz="1100" dirty="0">
                <a:latin typeface="Calibri"/>
                <a:cs typeface="Calibri"/>
              </a:rPr>
              <a:t>для </a:t>
            </a:r>
            <a:r>
              <a:rPr sz="1100" spc="-20" dirty="0">
                <a:latin typeface="Calibri"/>
                <a:cs typeface="Calibri"/>
              </a:rPr>
              <a:t>которой  </a:t>
            </a:r>
            <a:r>
              <a:rPr sz="1100" spc="-5" dirty="0">
                <a:latin typeface="Calibri"/>
                <a:cs typeface="Calibri"/>
              </a:rPr>
              <a:t>соответствующие объекты </a:t>
            </a:r>
            <a:r>
              <a:rPr sz="1100" spc="-15" dirty="0">
                <a:latin typeface="Calibri"/>
                <a:cs typeface="Calibri"/>
              </a:rPr>
              <a:t>сильно </a:t>
            </a:r>
            <a:r>
              <a:rPr sz="1100" spc="10" dirty="0">
                <a:latin typeface="Calibri"/>
                <a:cs typeface="Calibri"/>
              </a:rPr>
              <a:t>отличаются. </a:t>
            </a:r>
            <a:r>
              <a:rPr sz="1100" spc="-20" dirty="0">
                <a:latin typeface="Calibri"/>
                <a:cs typeface="Calibri"/>
              </a:rPr>
              <a:t>Степенное  </a:t>
            </a:r>
            <a:r>
              <a:rPr sz="1100" spc="-15" dirty="0">
                <a:latin typeface="Calibri"/>
                <a:cs typeface="Calibri"/>
              </a:rPr>
              <a:t>расстояние </a:t>
            </a:r>
            <a:r>
              <a:rPr sz="1100" spc="10" dirty="0">
                <a:latin typeface="Calibri"/>
                <a:cs typeface="Calibri"/>
              </a:rPr>
              <a:t>вычисляется </a:t>
            </a:r>
            <a:r>
              <a:rPr sz="1100" spc="-30" dirty="0">
                <a:latin typeface="Calibri"/>
                <a:cs typeface="Calibri"/>
              </a:rPr>
              <a:t>по </a:t>
            </a:r>
            <a:r>
              <a:rPr sz="1100" spc="-20" dirty="0">
                <a:latin typeface="Calibri"/>
                <a:cs typeface="Calibri"/>
              </a:rPr>
              <a:t>следующей</a:t>
            </a:r>
            <a:r>
              <a:rPr sz="1100" spc="20" dirty="0">
                <a:latin typeface="Calibri"/>
                <a:cs typeface="Calibri"/>
              </a:rPr>
              <a:t> </a:t>
            </a:r>
            <a:r>
              <a:rPr sz="1100" spc="-10" dirty="0">
                <a:latin typeface="Calibri"/>
                <a:cs typeface="Calibri"/>
              </a:rPr>
              <a:t>формуле:</a:t>
            </a:r>
            <a:endParaRPr sz="1100">
              <a:latin typeface="Calibri"/>
              <a:cs typeface="Calibri"/>
            </a:endParaRPr>
          </a:p>
          <a:p>
            <a:pPr marL="28575" algn="ctr">
              <a:lnSpc>
                <a:spcPct val="100000"/>
              </a:lnSpc>
              <a:spcBef>
                <a:spcPts val="175"/>
              </a:spcBef>
            </a:pPr>
            <a:r>
              <a:rPr sz="1100" spc="-310" dirty="0">
                <a:latin typeface="Arial"/>
                <a:cs typeface="Arial"/>
              </a:rPr>
              <a:t> </a:t>
            </a:r>
            <a:endParaRPr sz="1100">
              <a:latin typeface="Arial"/>
              <a:cs typeface="Arial"/>
            </a:endParaRPr>
          </a:p>
        </p:txBody>
      </p:sp>
      <p:sp>
        <p:nvSpPr>
          <p:cNvPr id="5" name="object 5"/>
          <p:cNvSpPr txBox="1"/>
          <p:nvPr/>
        </p:nvSpPr>
        <p:spPr>
          <a:xfrm>
            <a:off x="2121992" y="1604504"/>
            <a:ext cx="159385" cy="191770"/>
          </a:xfrm>
          <a:prstGeom prst="rect">
            <a:avLst/>
          </a:prstGeom>
        </p:spPr>
        <p:txBody>
          <a:bodyPr vert="horz" wrap="square" lIns="0" tIns="11430" rIns="0" bIns="0" rtlCol="0">
            <a:spAutoFit/>
          </a:bodyPr>
          <a:lstStyle/>
          <a:p>
            <a:pPr marL="12700">
              <a:lnSpc>
                <a:spcPct val="100000"/>
              </a:lnSpc>
              <a:spcBef>
                <a:spcPts val="90"/>
              </a:spcBef>
            </a:pPr>
            <a:r>
              <a:rPr sz="1100" spc="-70" dirty="0">
                <a:latin typeface="Arial"/>
                <a:cs typeface="Arial"/>
              </a:rPr>
              <a:t> </a:t>
            </a:r>
            <a:endParaRPr sz="1100">
              <a:latin typeface="Arial"/>
              <a:cs typeface="Arial"/>
            </a:endParaRPr>
          </a:p>
        </p:txBody>
      </p:sp>
      <p:sp>
        <p:nvSpPr>
          <p:cNvPr id="6" name="object 6"/>
          <p:cNvSpPr/>
          <p:nvPr/>
        </p:nvSpPr>
        <p:spPr>
          <a:xfrm>
            <a:off x="2280932" y="1509141"/>
            <a:ext cx="782320" cy="0"/>
          </a:xfrm>
          <a:custGeom>
            <a:avLst/>
            <a:gdLst/>
            <a:ahLst/>
            <a:cxnLst/>
            <a:rect l="l" t="t" r="r" b="b"/>
            <a:pathLst>
              <a:path w="782319">
                <a:moveTo>
                  <a:pt x="0" y="0"/>
                </a:moveTo>
                <a:lnTo>
                  <a:pt x="781926" y="0"/>
                </a:lnTo>
              </a:path>
            </a:pathLst>
          </a:custGeom>
          <a:ln w="5537">
            <a:solidFill>
              <a:srgbClr val="000000"/>
            </a:solidFill>
          </a:ln>
        </p:spPr>
        <p:txBody>
          <a:bodyPr wrap="square" lIns="0" tIns="0" rIns="0" bIns="0" rtlCol="0"/>
          <a:lstStyle/>
          <a:p>
            <a:endParaRPr/>
          </a:p>
        </p:txBody>
      </p:sp>
      <p:sp>
        <p:nvSpPr>
          <p:cNvPr id="7" name="object 7"/>
          <p:cNvSpPr txBox="1"/>
          <p:nvPr/>
        </p:nvSpPr>
        <p:spPr>
          <a:xfrm>
            <a:off x="2335669" y="1506930"/>
            <a:ext cx="90805" cy="147320"/>
          </a:xfrm>
          <a:prstGeom prst="rect">
            <a:avLst/>
          </a:prstGeom>
        </p:spPr>
        <p:txBody>
          <a:bodyPr vert="horz" wrap="square" lIns="0" tIns="12065" rIns="0" bIns="0" rtlCol="0">
            <a:spAutoFit/>
          </a:bodyPr>
          <a:lstStyle/>
          <a:p>
            <a:pPr marL="12700">
              <a:lnSpc>
                <a:spcPct val="100000"/>
              </a:lnSpc>
              <a:spcBef>
                <a:spcPts val="95"/>
              </a:spcBef>
            </a:pPr>
            <a:r>
              <a:rPr sz="800" i="1" spc="5" dirty="0">
                <a:latin typeface="Verdana"/>
                <a:cs typeface="Verdana"/>
              </a:rPr>
              <a:t>n</a:t>
            </a:r>
            <a:endParaRPr sz="800">
              <a:latin typeface="Verdana"/>
              <a:cs typeface="Verdana"/>
            </a:endParaRPr>
          </a:p>
        </p:txBody>
      </p:sp>
      <p:sp>
        <p:nvSpPr>
          <p:cNvPr id="8" name="object 8"/>
          <p:cNvSpPr txBox="1"/>
          <p:nvPr/>
        </p:nvSpPr>
        <p:spPr>
          <a:xfrm>
            <a:off x="2121992" y="1521382"/>
            <a:ext cx="359410" cy="191770"/>
          </a:xfrm>
          <a:prstGeom prst="rect">
            <a:avLst/>
          </a:prstGeom>
        </p:spPr>
        <p:txBody>
          <a:bodyPr vert="horz" wrap="square" lIns="0" tIns="151130" rIns="0" bIns="0" rtlCol="0">
            <a:spAutoFit/>
          </a:bodyPr>
          <a:lstStyle/>
          <a:p>
            <a:pPr marL="12700">
              <a:lnSpc>
                <a:spcPct val="100000"/>
              </a:lnSpc>
              <a:spcBef>
                <a:spcPts val="1190"/>
              </a:spcBef>
            </a:pPr>
            <a:r>
              <a:rPr sz="1100" spc="844" dirty="0">
                <a:latin typeface="Arial"/>
                <a:cs typeface="Arial"/>
              </a:rPr>
              <a:t> </a:t>
            </a:r>
            <a:r>
              <a:rPr sz="1650" spc="330" baseline="5050" dirty="0">
                <a:latin typeface="Arial"/>
                <a:cs typeface="Arial"/>
              </a:rPr>
              <a:t> </a:t>
            </a:r>
            <a:endParaRPr sz="1650" baseline="5050">
              <a:latin typeface="Arial"/>
              <a:cs typeface="Arial"/>
            </a:endParaRPr>
          </a:p>
        </p:txBody>
      </p:sp>
      <p:sp>
        <p:nvSpPr>
          <p:cNvPr id="9" name="object 9"/>
          <p:cNvSpPr txBox="1"/>
          <p:nvPr/>
        </p:nvSpPr>
        <p:spPr>
          <a:xfrm>
            <a:off x="1493964" y="1642781"/>
            <a:ext cx="1620520" cy="191770"/>
          </a:xfrm>
          <a:prstGeom prst="rect">
            <a:avLst/>
          </a:prstGeom>
        </p:spPr>
        <p:txBody>
          <a:bodyPr vert="horz" wrap="square" lIns="0" tIns="11430" rIns="0" bIns="0" rtlCol="0">
            <a:spAutoFit/>
          </a:bodyPr>
          <a:lstStyle/>
          <a:p>
            <a:pPr marL="12700">
              <a:lnSpc>
                <a:spcPct val="100000"/>
              </a:lnSpc>
              <a:spcBef>
                <a:spcPts val="90"/>
              </a:spcBef>
              <a:tabLst>
                <a:tab pos="986790" algn="l"/>
              </a:tabLst>
            </a:pPr>
            <a:r>
              <a:rPr sz="1100" b="0" i="1" spc="-35" dirty="0">
                <a:latin typeface="Bookman Old Style"/>
                <a:cs typeface="Bookman Old Style"/>
              </a:rPr>
              <a:t>d</a:t>
            </a:r>
            <a:r>
              <a:rPr sz="1100" spc="-35" dirty="0">
                <a:latin typeface="Tahoma"/>
                <a:cs typeface="Tahoma"/>
              </a:rPr>
              <a:t>(</a:t>
            </a:r>
            <a:r>
              <a:rPr sz="1100" b="0" i="1" spc="-35" dirty="0">
                <a:latin typeface="Bookman Old Style"/>
                <a:cs typeface="Bookman Old Style"/>
              </a:rPr>
              <a:t>x, </a:t>
            </a:r>
            <a:r>
              <a:rPr sz="1100" b="0" i="1" spc="25" dirty="0">
                <a:latin typeface="Bookman Old Style"/>
                <a:cs typeface="Bookman Old Style"/>
              </a:rPr>
              <a:t>x</a:t>
            </a:r>
            <a:r>
              <a:rPr sz="1100" b="0" i="1" spc="-165" dirty="0">
                <a:latin typeface="Bookman Old Style"/>
                <a:cs typeface="Bookman Old Style"/>
              </a:rPr>
              <a:t> </a:t>
            </a:r>
            <a:r>
              <a:rPr sz="1100" dirty="0">
                <a:latin typeface="Tahoma"/>
                <a:cs typeface="Tahoma"/>
              </a:rPr>
              <a:t>)</a:t>
            </a:r>
            <a:r>
              <a:rPr sz="1100" spc="-35" dirty="0">
                <a:latin typeface="Tahoma"/>
                <a:cs typeface="Tahoma"/>
              </a:rPr>
              <a:t> </a:t>
            </a:r>
            <a:r>
              <a:rPr sz="1100" spc="45" dirty="0">
                <a:latin typeface="Tahoma"/>
                <a:cs typeface="Tahoma"/>
              </a:rPr>
              <a:t>=	</a:t>
            </a:r>
            <a:r>
              <a:rPr sz="1100" spc="30" dirty="0">
                <a:latin typeface="Tahoma"/>
                <a:cs typeface="Tahoma"/>
              </a:rPr>
              <a:t>(</a:t>
            </a:r>
            <a:r>
              <a:rPr sz="1100" b="0" i="1" spc="30" dirty="0">
                <a:latin typeface="Bookman Old Style"/>
                <a:cs typeface="Bookman Old Style"/>
              </a:rPr>
              <a:t>x</a:t>
            </a:r>
            <a:r>
              <a:rPr sz="1200" i="1" spc="44" baseline="-10416" dirty="0">
                <a:latin typeface="Verdana"/>
                <a:cs typeface="Verdana"/>
              </a:rPr>
              <a:t>i </a:t>
            </a:r>
            <a:r>
              <a:rPr sz="1100" i="1" spc="204" dirty="0">
                <a:latin typeface="Arial"/>
                <a:cs typeface="Arial"/>
              </a:rPr>
              <a:t>−</a:t>
            </a:r>
            <a:r>
              <a:rPr sz="1100" i="1" spc="-145" dirty="0">
                <a:latin typeface="Arial"/>
                <a:cs typeface="Arial"/>
              </a:rPr>
              <a:t> </a:t>
            </a:r>
            <a:r>
              <a:rPr sz="1100" b="0" i="1" spc="-25" dirty="0">
                <a:latin typeface="Bookman Old Style"/>
                <a:cs typeface="Bookman Old Style"/>
              </a:rPr>
              <a:t>x</a:t>
            </a:r>
            <a:r>
              <a:rPr sz="1200" i="1" spc="-37" baseline="27777" dirty="0">
                <a:latin typeface="Sitka Text"/>
                <a:cs typeface="Sitka Text"/>
              </a:rPr>
              <a:t>'</a:t>
            </a:r>
            <a:r>
              <a:rPr sz="1200" i="1" spc="-37" baseline="-24305" dirty="0">
                <a:latin typeface="Verdana"/>
                <a:cs typeface="Verdana"/>
              </a:rPr>
              <a:t>i</a:t>
            </a:r>
            <a:r>
              <a:rPr sz="1100" spc="-25" dirty="0">
                <a:latin typeface="Tahoma"/>
                <a:cs typeface="Tahoma"/>
              </a:rPr>
              <a:t>)</a:t>
            </a:r>
            <a:r>
              <a:rPr sz="1200" i="1" spc="-37" baseline="20833" dirty="0">
                <a:latin typeface="Verdana"/>
                <a:cs typeface="Verdana"/>
              </a:rPr>
              <a:t>p</a:t>
            </a:r>
            <a:r>
              <a:rPr sz="1100" b="0" i="1" spc="-25" dirty="0">
                <a:latin typeface="Bookman Old Style"/>
                <a:cs typeface="Bookman Old Style"/>
              </a:rPr>
              <a:t>,</a:t>
            </a:r>
            <a:endParaRPr sz="1100">
              <a:latin typeface="Bookman Old Style"/>
              <a:cs typeface="Bookman Old Style"/>
            </a:endParaRPr>
          </a:p>
        </p:txBody>
      </p:sp>
      <p:sp>
        <p:nvSpPr>
          <p:cNvPr id="10" name="object 10"/>
          <p:cNvSpPr txBox="1"/>
          <p:nvPr/>
        </p:nvSpPr>
        <p:spPr>
          <a:xfrm>
            <a:off x="347294" y="1846312"/>
            <a:ext cx="3913504" cy="1273175"/>
          </a:xfrm>
          <a:prstGeom prst="rect">
            <a:avLst/>
          </a:prstGeom>
        </p:spPr>
        <p:txBody>
          <a:bodyPr vert="horz" wrap="square" lIns="0" tIns="12065" rIns="0" bIns="0" rtlCol="0">
            <a:spAutoFit/>
          </a:bodyPr>
          <a:lstStyle/>
          <a:p>
            <a:pPr marL="1946275">
              <a:lnSpc>
                <a:spcPct val="100000"/>
              </a:lnSpc>
              <a:spcBef>
                <a:spcPts val="95"/>
              </a:spcBef>
            </a:pPr>
            <a:r>
              <a:rPr sz="800" i="1" spc="40" dirty="0">
                <a:latin typeface="Verdana"/>
                <a:cs typeface="Verdana"/>
              </a:rPr>
              <a:t>i</a:t>
            </a:r>
            <a:r>
              <a:rPr sz="800" spc="40" dirty="0">
                <a:latin typeface="Tahoma"/>
                <a:cs typeface="Tahoma"/>
              </a:rPr>
              <a:t>=1</a:t>
            </a:r>
            <a:endParaRPr sz="800">
              <a:latin typeface="Tahoma"/>
              <a:cs typeface="Tahoma"/>
            </a:endParaRPr>
          </a:p>
          <a:p>
            <a:pPr>
              <a:lnSpc>
                <a:spcPct val="100000"/>
              </a:lnSpc>
              <a:spcBef>
                <a:spcPts val="50"/>
              </a:spcBef>
            </a:pPr>
            <a:endParaRPr sz="600">
              <a:latin typeface="Times New Roman"/>
              <a:cs typeface="Times New Roman"/>
            </a:endParaRPr>
          </a:p>
          <a:p>
            <a:pPr marL="12700" marR="5080">
              <a:lnSpc>
                <a:spcPct val="102600"/>
              </a:lnSpc>
            </a:pPr>
            <a:r>
              <a:rPr sz="1100" spc="-35" dirty="0">
                <a:latin typeface="Calibri"/>
                <a:cs typeface="Calibri"/>
              </a:rPr>
              <a:t>где </a:t>
            </a:r>
            <a:r>
              <a:rPr sz="1100" b="0" i="1" spc="50" dirty="0">
                <a:latin typeface="Bookman Old Style"/>
                <a:cs typeface="Bookman Old Style"/>
              </a:rPr>
              <a:t>r </a:t>
            </a:r>
            <a:r>
              <a:rPr sz="1100" spc="-30" dirty="0">
                <a:latin typeface="Calibri"/>
                <a:cs typeface="Calibri"/>
              </a:rPr>
              <a:t>и </a:t>
            </a:r>
            <a:r>
              <a:rPr sz="1100" b="0" i="1" spc="-114" dirty="0">
                <a:latin typeface="Bookman Old Style"/>
                <a:cs typeface="Bookman Old Style"/>
              </a:rPr>
              <a:t>p </a:t>
            </a:r>
            <a:r>
              <a:rPr sz="1100" spc="-20" dirty="0">
                <a:latin typeface="Calibri"/>
                <a:cs typeface="Calibri"/>
              </a:rPr>
              <a:t>– </a:t>
            </a:r>
            <a:r>
              <a:rPr sz="1100" spc="-25" dirty="0">
                <a:latin typeface="Calibri"/>
                <a:cs typeface="Calibri"/>
              </a:rPr>
              <a:t>параметры, </a:t>
            </a:r>
            <a:r>
              <a:rPr sz="1100" spc="-45" dirty="0">
                <a:latin typeface="Calibri"/>
                <a:cs typeface="Calibri"/>
              </a:rPr>
              <a:t>определяемые </a:t>
            </a:r>
            <a:r>
              <a:rPr sz="1100" spc="-25" dirty="0">
                <a:latin typeface="Calibri"/>
                <a:cs typeface="Calibri"/>
              </a:rPr>
              <a:t>пользователем. </a:t>
            </a:r>
            <a:r>
              <a:rPr sz="1100" b="0" i="1" spc="-114" dirty="0">
                <a:latin typeface="Bookman Old Style"/>
                <a:cs typeface="Bookman Old Style"/>
              </a:rPr>
              <a:t>p </a:t>
            </a:r>
            <a:r>
              <a:rPr sz="1100" spc="-15" dirty="0">
                <a:latin typeface="Calibri"/>
                <a:cs typeface="Calibri"/>
              </a:rPr>
              <a:t>отвечает  </a:t>
            </a:r>
            <a:r>
              <a:rPr sz="1100" dirty="0">
                <a:latin typeface="Calibri"/>
                <a:cs typeface="Calibri"/>
              </a:rPr>
              <a:t>за </a:t>
            </a:r>
            <a:r>
              <a:rPr sz="1100" spc="-30" dirty="0">
                <a:latin typeface="Calibri"/>
                <a:cs typeface="Calibri"/>
              </a:rPr>
              <a:t>постепенное </a:t>
            </a:r>
            <a:r>
              <a:rPr sz="1100" spc="-20" dirty="0">
                <a:latin typeface="Calibri"/>
                <a:cs typeface="Calibri"/>
              </a:rPr>
              <a:t>взвешивание </a:t>
            </a:r>
            <a:r>
              <a:rPr sz="1100" spc="-15" dirty="0">
                <a:latin typeface="Calibri"/>
                <a:cs typeface="Calibri"/>
              </a:rPr>
              <a:t>разностей </a:t>
            </a:r>
            <a:r>
              <a:rPr sz="1100" spc="-30" dirty="0">
                <a:latin typeface="Calibri"/>
                <a:cs typeface="Calibri"/>
              </a:rPr>
              <a:t>по </a:t>
            </a:r>
            <a:r>
              <a:rPr sz="1100" spc="-20" dirty="0">
                <a:latin typeface="Calibri"/>
                <a:cs typeface="Calibri"/>
              </a:rPr>
              <a:t>отдельным  </a:t>
            </a:r>
            <a:r>
              <a:rPr sz="1100" spc="-15" dirty="0">
                <a:latin typeface="Calibri"/>
                <a:cs typeface="Calibri"/>
              </a:rPr>
              <a:t>координатам, </a:t>
            </a:r>
            <a:r>
              <a:rPr sz="1100" b="0" i="1" spc="50" dirty="0">
                <a:latin typeface="Bookman Old Style"/>
                <a:cs typeface="Bookman Old Style"/>
              </a:rPr>
              <a:t>r </a:t>
            </a:r>
            <a:r>
              <a:rPr sz="1100" spc="-10" dirty="0">
                <a:latin typeface="Calibri"/>
                <a:cs typeface="Calibri"/>
              </a:rPr>
              <a:t>– </a:t>
            </a:r>
            <a:r>
              <a:rPr sz="1100" dirty="0">
                <a:latin typeface="Calibri"/>
                <a:cs typeface="Calibri"/>
              </a:rPr>
              <a:t>за </a:t>
            </a:r>
            <a:r>
              <a:rPr sz="1100" spc="-25" dirty="0">
                <a:latin typeface="Calibri"/>
                <a:cs typeface="Calibri"/>
              </a:rPr>
              <a:t>прогрессивное </a:t>
            </a:r>
            <a:r>
              <a:rPr sz="1100" spc="-20" dirty="0">
                <a:latin typeface="Calibri"/>
                <a:cs typeface="Calibri"/>
              </a:rPr>
              <a:t>взвешивание </a:t>
            </a:r>
            <a:r>
              <a:rPr sz="1100" spc="-15" dirty="0">
                <a:latin typeface="Calibri"/>
                <a:cs typeface="Calibri"/>
              </a:rPr>
              <a:t>больших  </a:t>
            </a:r>
            <a:r>
              <a:rPr sz="1100" spc="-10" dirty="0">
                <a:latin typeface="Calibri"/>
                <a:cs typeface="Calibri"/>
              </a:rPr>
              <a:t>расстояний </a:t>
            </a:r>
            <a:r>
              <a:rPr sz="1100" spc="-20" dirty="0">
                <a:latin typeface="Calibri"/>
                <a:cs typeface="Calibri"/>
              </a:rPr>
              <a:t>между </a:t>
            </a:r>
            <a:r>
              <a:rPr sz="1100" spc="-10" dirty="0">
                <a:latin typeface="Calibri"/>
                <a:cs typeface="Calibri"/>
              </a:rPr>
              <a:t>объектами. </a:t>
            </a:r>
            <a:r>
              <a:rPr sz="1100" spc="25" dirty="0">
                <a:latin typeface="Calibri"/>
                <a:cs typeface="Calibri"/>
              </a:rPr>
              <a:t>Если </a:t>
            </a:r>
            <a:r>
              <a:rPr sz="1100" spc="-35" dirty="0">
                <a:latin typeface="Calibri"/>
                <a:cs typeface="Calibri"/>
              </a:rPr>
              <a:t>оба </a:t>
            </a:r>
            <a:r>
              <a:rPr sz="1100" spc="-15" dirty="0">
                <a:latin typeface="Calibri"/>
                <a:cs typeface="Calibri"/>
              </a:rPr>
              <a:t>параметра </a:t>
            </a:r>
            <a:r>
              <a:rPr sz="1100" spc="-10" dirty="0">
                <a:latin typeface="Calibri"/>
                <a:cs typeface="Calibri"/>
              </a:rPr>
              <a:t>– </a:t>
            </a:r>
            <a:r>
              <a:rPr sz="1100" b="0" i="1" spc="50" dirty="0">
                <a:latin typeface="Bookman Old Style"/>
                <a:cs typeface="Bookman Old Style"/>
              </a:rPr>
              <a:t>r </a:t>
            </a:r>
            <a:r>
              <a:rPr sz="1100" spc="-20" dirty="0">
                <a:latin typeface="Calibri"/>
                <a:cs typeface="Calibri"/>
              </a:rPr>
              <a:t>и </a:t>
            </a:r>
            <a:r>
              <a:rPr sz="1100" b="0" i="1" spc="-114" dirty="0">
                <a:latin typeface="Bookman Old Style"/>
                <a:cs typeface="Bookman Old Style"/>
              </a:rPr>
              <a:t>p </a:t>
            </a:r>
            <a:r>
              <a:rPr sz="1100" spc="535" dirty="0">
                <a:latin typeface="Calibri"/>
                <a:cs typeface="Calibri"/>
              </a:rPr>
              <a:t>-  </a:t>
            </a:r>
            <a:r>
              <a:rPr sz="1100" spc="-20" dirty="0">
                <a:latin typeface="Calibri"/>
                <a:cs typeface="Calibri"/>
              </a:rPr>
              <a:t>равны </a:t>
            </a:r>
            <a:r>
              <a:rPr sz="1100" spc="-10" dirty="0">
                <a:latin typeface="Calibri"/>
                <a:cs typeface="Calibri"/>
              </a:rPr>
              <a:t>двум, </a:t>
            </a:r>
            <a:r>
              <a:rPr sz="1100" spc="15" dirty="0">
                <a:latin typeface="Calibri"/>
                <a:cs typeface="Calibri"/>
              </a:rPr>
              <a:t>то </a:t>
            </a:r>
            <a:r>
              <a:rPr sz="1100" spc="5" dirty="0">
                <a:latin typeface="Calibri"/>
                <a:cs typeface="Calibri"/>
              </a:rPr>
              <a:t>это </a:t>
            </a:r>
            <a:r>
              <a:rPr sz="1100" spc="-15" dirty="0">
                <a:latin typeface="Calibri"/>
                <a:cs typeface="Calibri"/>
              </a:rPr>
              <a:t>расстояние совпадает </a:t>
            </a:r>
            <a:r>
              <a:rPr sz="1100" spc="15" dirty="0">
                <a:latin typeface="Calibri"/>
                <a:cs typeface="Calibri"/>
              </a:rPr>
              <a:t>с </a:t>
            </a:r>
            <a:r>
              <a:rPr sz="1100" spc="-15" dirty="0">
                <a:latin typeface="Calibri"/>
                <a:cs typeface="Calibri"/>
              </a:rPr>
              <a:t>расстоянием  </a:t>
            </a:r>
            <a:r>
              <a:rPr sz="1100" spc="5" dirty="0">
                <a:latin typeface="Calibri"/>
                <a:cs typeface="Calibri"/>
              </a:rPr>
              <a:t>Евклида.</a:t>
            </a:r>
            <a:endParaRPr sz="1100">
              <a:latin typeface="Calibri"/>
              <a:cs typeface="Calibri"/>
            </a:endParaRPr>
          </a:p>
        </p:txBody>
      </p:sp>
    </p:spTree>
  </p:cSld>
  <p:clrMapOvr>
    <a:masterClrMapping/>
  </p:clrMapOvr>
  <p:transition>
    <p:cut/>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95300" y="74546"/>
            <a:ext cx="1727835" cy="244475"/>
          </a:xfrm>
          <a:prstGeom prst="rect">
            <a:avLst/>
          </a:prstGeom>
        </p:spPr>
        <p:txBody>
          <a:bodyPr vert="horz" wrap="square" lIns="0" tIns="17145" rIns="0" bIns="0" rtlCol="0">
            <a:spAutoFit/>
          </a:bodyPr>
          <a:lstStyle/>
          <a:p>
            <a:pPr marL="12700">
              <a:lnSpc>
                <a:spcPct val="100000"/>
              </a:lnSpc>
              <a:spcBef>
                <a:spcPts val="135"/>
              </a:spcBef>
            </a:pPr>
            <a:r>
              <a:rPr sz="1400" spc="-5" dirty="0">
                <a:solidFill>
                  <a:srgbClr val="3333B2"/>
                </a:solidFill>
                <a:latin typeface="Calibri"/>
                <a:cs typeface="Calibri"/>
              </a:rPr>
              <a:t>Расстояние</a:t>
            </a:r>
            <a:r>
              <a:rPr sz="1400" spc="120" dirty="0">
                <a:solidFill>
                  <a:srgbClr val="3333B2"/>
                </a:solidFill>
                <a:latin typeface="Calibri"/>
                <a:cs typeface="Calibri"/>
              </a:rPr>
              <a:t> </a:t>
            </a:r>
            <a:r>
              <a:rPr sz="1400" spc="-25" dirty="0">
                <a:solidFill>
                  <a:srgbClr val="3333B2"/>
                </a:solidFill>
                <a:latin typeface="Calibri"/>
                <a:cs typeface="Calibri"/>
              </a:rPr>
              <a:t>Manhatten</a:t>
            </a:r>
            <a:endParaRPr sz="1400">
              <a:latin typeface="Calibri"/>
              <a:cs typeface="Calibri"/>
            </a:endParaRPr>
          </a:p>
        </p:txBody>
      </p:sp>
      <p:sp>
        <p:nvSpPr>
          <p:cNvPr id="3" name="object 3"/>
          <p:cNvSpPr/>
          <p:nvPr/>
        </p:nvSpPr>
        <p:spPr>
          <a:xfrm>
            <a:off x="875283" y="674237"/>
            <a:ext cx="2857455" cy="1680571"/>
          </a:xfrm>
          <a:prstGeom prst="rect">
            <a:avLst/>
          </a:prstGeom>
          <a:blipFill>
            <a:blip r:embed="rId2" cstate="print"/>
            <a:stretch>
              <a:fillRect/>
            </a:stretch>
          </a:blipFill>
        </p:spPr>
        <p:txBody>
          <a:bodyPr wrap="square" lIns="0" tIns="0" rIns="0" bIns="0" rtlCol="0"/>
          <a:lstStyle/>
          <a:p>
            <a:endParaRPr/>
          </a:p>
        </p:txBody>
      </p:sp>
      <p:sp>
        <p:nvSpPr>
          <p:cNvPr id="4" name="object 4"/>
          <p:cNvSpPr txBox="1"/>
          <p:nvPr/>
        </p:nvSpPr>
        <p:spPr>
          <a:xfrm>
            <a:off x="2027770" y="2476225"/>
            <a:ext cx="496570" cy="177800"/>
          </a:xfrm>
          <a:prstGeom prst="rect">
            <a:avLst/>
          </a:prstGeom>
        </p:spPr>
        <p:txBody>
          <a:bodyPr vert="horz" wrap="square" lIns="0" tIns="12065" rIns="0" bIns="0" rtlCol="0">
            <a:spAutoFit/>
          </a:bodyPr>
          <a:lstStyle/>
          <a:p>
            <a:pPr marL="12700">
              <a:lnSpc>
                <a:spcPct val="100000"/>
              </a:lnSpc>
              <a:spcBef>
                <a:spcPts val="95"/>
              </a:spcBef>
            </a:pPr>
            <a:r>
              <a:rPr sz="1000" spc="10" dirty="0">
                <a:latin typeface="Calibri"/>
                <a:cs typeface="Calibri"/>
              </a:rPr>
              <a:t>Figure</a:t>
            </a:r>
            <a:r>
              <a:rPr sz="1000" spc="35" dirty="0">
                <a:latin typeface="Calibri"/>
                <a:cs typeface="Calibri"/>
              </a:rPr>
              <a:t> </a:t>
            </a:r>
            <a:r>
              <a:rPr sz="1000" spc="-5" dirty="0">
                <a:latin typeface="Calibri"/>
                <a:cs typeface="Calibri"/>
              </a:rPr>
              <a:t>2:</a:t>
            </a:r>
            <a:endParaRPr sz="1000">
              <a:latin typeface="Calibri"/>
              <a:cs typeface="Calibri"/>
            </a:endParaRPr>
          </a:p>
        </p:txBody>
      </p:sp>
    </p:spTree>
  </p:cSld>
  <p:clrMapOvr>
    <a:masterClrMapping/>
  </p:clrMapOvr>
  <p:transition>
    <p:cut/>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44225"/>
            <a:ext cx="3446145" cy="659130"/>
          </a:xfrm>
          <a:prstGeom prst="rect">
            <a:avLst/>
          </a:prstGeom>
        </p:spPr>
        <p:txBody>
          <a:bodyPr vert="horz" wrap="square" lIns="0" tIns="38100" rIns="0" bIns="0" rtlCol="0">
            <a:spAutoFit/>
          </a:bodyPr>
          <a:lstStyle/>
          <a:p>
            <a:pPr marL="264160" marR="5080" indent="-252095">
              <a:lnSpc>
                <a:spcPct val="104400"/>
              </a:lnSpc>
              <a:spcBef>
                <a:spcPts val="300"/>
              </a:spcBef>
            </a:pPr>
            <a:r>
              <a:rPr spc="-35" dirty="0"/>
              <a:t>Меры </a:t>
            </a:r>
            <a:r>
              <a:rPr spc="-5" dirty="0"/>
              <a:t>расстояния </a:t>
            </a:r>
            <a:r>
              <a:rPr spc="-30" dirty="0"/>
              <a:t>между </a:t>
            </a:r>
            <a:r>
              <a:rPr spc="-5" dirty="0"/>
              <a:t>точками </a:t>
            </a:r>
            <a:r>
              <a:rPr spc="670" dirty="0"/>
              <a:t>- </a:t>
            </a:r>
            <a:r>
              <a:rPr spc="-30" dirty="0"/>
              <a:t>3  </a:t>
            </a:r>
            <a:r>
              <a:rPr sz="1200" spc="-65" dirty="0">
                <a:latin typeface="Book Antiqua"/>
                <a:cs typeface="Book Antiqua"/>
              </a:rPr>
              <a:t>Расстояние </a:t>
            </a:r>
            <a:r>
              <a:rPr sz="1200" spc="-85" dirty="0">
                <a:latin typeface="Book Antiqua"/>
                <a:cs typeface="Book Antiqua"/>
              </a:rPr>
              <a:t>городских </a:t>
            </a:r>
            <a:r>
              <a:rPr sz="1200" spc="-60" dirty="0">
                <a:latin typeface="Book Antiqua"/>
                <a:cs typeface="Book Antiqua"/>
              </a:rPr>
              <a:t>кварталов </a:t>
            </a:r>
            <a:r>
              <a:rPr sz="1200" spc="-70" dirty="0">
                <a:latin typeface="Book Antiqua"/>
                <a:cs typeface="Book Antiqua"/>
              </a:rPr>
              <a:t>(манхэттенское  </a:t>
            </a:r>
            <a:r>
              <a:rPr sz="1200" spc="-60" dirty="0">
                <a:latin typeface="Book Antiqua"/>
                <a:cs typeface="Book Antiqua"/>
              </a:rPr>
              <a:t>расстояние)</a:t>
            </a:r>
            <a:endParaRPr sz="1200">
              <a:latin typeface="Book Antiqua"/>
              <a:cs typeface="Book Antiqua"/>
            </a:endParaRPr>
          </a:p>
        </p:txBody>
      </p:sp>
      <p:sp>
        <p:nvSpPr>
          <p:cNvPr id="3" name="object 3"/>
          <p:cNvSpPr txBox="1"/>
          <p:nvPr/>
        </p:nvSpPr>
        <p:spPr>
          <a:xfrm>
            <a:off x="1970328" y="1533409"/>
            <a:ext cx="54610" cy="147320"/>
          </a:xfrm>
          <a:prstGeom prst="rect">
            <a:avLst/>
          </a:prstGeom>
        </p:spPr>
        <p:txBody>
          <a:bodyPr vert="horz" wrap="square" lIns="0" tIns="12065" rIns="0" bIns="0" rtlCol="0">
            <a:spAutoFit/>
          </a:bodyPr>
          <a:lstStyle/>
          <a:p>
            <a:pPr marL="12700">
              <a:lnSpc>
                <a:spcPct val="100000"/>
              </a:lnSpc>
              <a:spcBef>
                <a:spcPts val="95"/>
              </a:spcBef>
            </a:pPr>
            <a:r>
              <a:rPr sz="800" i="1" spc="-5" dirty="0">
                <a:latin typeface="Sitka Text"/>
                <a:cs typeface="Sitka Text"/>
              </a:rPr>
              <a:t>'</a:t>
            </a:r>
            <a:endParaRPr sz="800">
              <a:latin typeface="Sitka Text"/>
              <a:cs typeface="Sitka Text"/>
            </a:endParaRPr>
          </a:p>
        </p:txBody>
      </p:sp>
      <p:sp>
        <p:nvSpPr>
          <p:cNvPr id="4" name="object 4"/>
          <p:cNvSpPr txBox="1"/>
          <p:nvPr/>
        </p:nvSpPr>
        <p:spPr>
          <a:xfrm>
            <a:off x="341934" y="792059"/>
            <a:ext cx="3846829" cy="772795"/>
          </a:xfrm>
          <a:prstGeom prst="rect">
            <a:avLst/>
          </a:prstGeom>
        </p:spPr>
        <p:txBody>
          <a:bodyPr vert="horz" wrap="square" lIns="0" tIns="6985" rIns="0" bIns="0" rtlCol="0">
            <a:spAutoFit/>
          </a:bodyPr>
          <a:lstStyle/>
          <a:p>
            <a:pPr marL="12700" marR="5080" indent="5080">
              <a:lnSpc>
                <a:spcPct val="102600"/>
              </a:lnSpc>
              <a:spcBef>
                <a:spcPts val="55"/>
              </a:spcBef>
            </a:pPr>
            <a:r>
              <a:rPr sz="1100" spc="35" dirty="0">
                <a:latin typeface="Calibri"/>
                <a:cs typeface="Calibri"/>
              </a:rPr>
              <a:t>Это </a:t>
            </a:r>
            <a:r>
              <a:rPr sz="1100" spc="-15" dirty="0">
                <a:latin typeface="Calibri"/>
                <a:cs typeface="Calibri"/>
              </a:rPr>
              <a:t>расстояние </a:t>
            </a:r>
            <a:r>
              <a:rPr sz="1100" spc="5" dirty="0">
                <a:latin typeface="Calibri"/>
                <a:cs typeface="Calibri"/>
              </a:rPr>
              <a:t>является </a:t>
            </a:r>
            <a:r>
              <a:rPr sz="1100" spc="-30" dirty="0">
                <a:latin typeface="Calibri"/>
                <a:cs typeface="Calibri"/>
              </a:rPr>
              <a:t>средним </a:t>
            </a:r>
            <a:r>
              <a:rPr sz="1100" spc="-15" dirty="0">
                <a:latin typeface="Calibri"/>
                <a:cs typeface="Calibri"/>
              </a:rPr>
              <a:t>разностей </a:t>
            </a:r>
            <a:r>
              <a:rPr sz="1100" spc="-30" dirty="0">
                <a:latin typeface="Calibri"/>
                <a:cs typeface="Calibri"/>
              </a:rPr>
              <a:t>по </a:t>
            </a:r>
            <a:r>
              <a:rPr sz="1100" spc="-15" dirty="0">
                <a:latin typeface="Calibri"/>
                <a:cs typeface="Calibri"/>
              </a:rPr>
              <a:t>координатам.  </a:t>
            </a:r>
            <a:r>
              <a:rPr sz="1100" spc="35" dirty="0">
                <a:latin typeface="Calibri"/>
                <a:cs typeface="Calibri"/>
              </a:rPr>
              <a:t>Для </a:t>
            </a:r>
            <a:r>
              <a:rPr sz="1100" spc="-5" dirty="0">
                <a:latin typeface="Calibri"/>
                <a:cs typeface="Calibri"/>
              </a:rPr>
              <a:t>этой </a:t>
            </a:r>
            <a:r>
              <a:rPr sz="1100" spc="-30" dirty="0">
                <a:latin typeface="Calibri"/>
                <a:cs typeface="Calibri"/>
              </a:rPr>
              <a:t>меры </a:t>
            </a:r>
            <a:r>
              <a:rPr sz="1100" spc="-15" dirty="0">
                <a:latin typeface="Calibri"/>
                <a:cs typeface="Calibri"/>
              </a:rPr>
              <a:t>влияние отдельных больших разностей  </a:t>
            </a:r>
            <a:r>
              <a:rPr sz="1100" dirty="0">
                <a:latin typeface="Calibri"/>
                <a:cs typeface="Calibri"/>
              </a:rPr>
              <a:t>(выбросов) </a:t>
            </a:r>
            <a:r>
              <a:rPr sz="1100" spc="-5" dirty="0">
                <a:latin typeface="Calibri"/>
                <a:cs typeface="Calibri"/>
              </a:rPr>
              <a:t>уменьшается, </a:t>
            </a:r>
            <a:r>
              <a:rPr sz="1100" spc="20" dirty="0">
                <a:latin typeface="Calibri"/>
                <a:cs typeface="Calibri"/>
              </a:rPr>
              <a:t>так </a:t>
            </a:r>
            <a:r>
              <a:rPr sz="1100" spc="-5" dirty="0">
                <a:latin typeface="Calibri"/>
                <a:cs typeface="Calibri"/>
              </a:rPr>
              <a:t>как </a:t>
            </a:r>
            <a:r>
              <a:rPr sz="1100" spc="-35" dirty="0">
                <a:latin typeface="Calibri"/>
                <a:cs typeface="Calibri"/>
              </a:rPr>
              <a:t>они </a:t>
            </a:r>
            <a:r>
              <a:rPr sz="1100" spc="-55" dirty="0">
                <a:latin typeface="Calibri"/>
                <a:cs typeface="Calibri"/>
              </a:rPr>
              <a:t>не </a:t>
            </a:r>
            <a:r>
              <a:rPr sz="1100" spc="-5" dirty="0">
                <a:latin typeface="Calibri"/>
                <a:cs typeface="Calibri"/>
              </a:rPr>
              <a:t>возводятся</a:t>
            </a:r>
            <a:r>
              <a:rPr sz="1100" spc="140" dirty="0">
                <a:latin typeface="Calibri"/>
                <a:cs typeface="Calibri"/>
              </a:rPr>
              <a:t> </a:t>
            </a:r>
            <a:r>
              <a:rPr sz="1100" spc="-10" dirty="0">
                <a:latin typeface="Calibri"/>
                <a:cs typeface="Calibri"/>
              </a:rPr>
              <a:t>в квадрат.</a:t>
            </a:r>
            <a:endParaRPr sz="1100">
              <a:latin typeface="Calibri"/>
              <a:cs typeface="Calibri"/>
            </a:endParaRPr>
          </a:p>
          <a:p>
            <a:pPr marL="184150" algn="ctr">
              <a:lnSpc>
                <a:spcPct val="100000"/>
              </a:lnSpc>
              <a:spcBef>
                <a:spcPts val="900"/>
              </a:spcBef>
            </a:pPr>
            <a:r>
              <a:rPr sz="800" i="1" spc="5" dirty="0">
                <a:latin typeface="Verdana"/>
                <a:cs typeface="Verdana"/>
              </a:rPr>
              <a:t>n</a:t>
            </a:r>
            <a:endParaRPr sz="800">
              <a:latin typeface="Verdana"/>
              <a:cs typeface="Verdana"/>
            </a:endParaRPr>
          </a:p>
        </p:txBody>
      </p:sp>
      <p:sp>
        <p:nvSpPr>
          <p:cNvPr id="5" name="object 5"/>
          <p:cNvSpPr txBox="1"/>
          <p:nvPr/>
        </p:nvSpPr>
        <p:spPr>
          <a:xfrm>
            <a:off x="2244432" y="1421674"/>
            <a:ext cx="226060" cy="191770"/>
          </a:xfrm>
          <a:prstGeom prst="rect">
            <a:avLst/>
          </a:prstGeom>
        </p:spPr>
        <p:txBody>
          <a:bodyPr vert="horz" wrap="square" lIns="0" tIns="11430" rIns="0" bIns="0" rtlCol="0">
            <a:spAutoFit/>
          </a:bodyPr>
          <a:lstStyle/>
          <a:p>
            <a:pPr marL="12700">
              <a:lnSpc>
                <a:spcPct val="100000"/>
              </a:lnSpc>
              <a:spcBef>
                <a:spcPts val="90"/>
              </a:spcBef>
            </a:pPr>
            <a:r>
              <a:rPr sz="1100" spc="1265" dirty="0">
                <a:latin typeface="Arial"/>
                <a:cs typeface="Arial"/>
              </a:rPr>
              <a:t> </a:t>
            </a:r>
            <a:endParaRPr sz="1100">
              <a:latin typeface="Arial"/>
              <a:cs typeface="Arial"/>
            </a:endParaRPr>
          </a:p>
        </p:txBody>
      </p:sp>
      <p:sp>
        <p:nvSpPr>
          <p:cNvPr id="6" name="object 6"/>
          <p:cNvSpPr txBox="1"/>
          <p:nvPr/>
        </p:nvSpPr>
        <p:spPr>
          <a:xfrm>
            <a:off x="2585313" y="1611400"/>
            <a:ext cx="62230" cy="147320"/>
          </a:xfrm>
          <a:prstGeom prst="rect">
            <a:avLst/>
          </a:prstGeom>
        </p:spPr>
        <p:txBody>
          <a:bodyPr vert="horz" wrap="square" lIns="0" tIns="12065" rIns="0" bIns="0" rtlCol="0">
            <a:spAutoFit/>
          </a:bodyPr>
          <a:lstStyle/>
          <a:p>
            <a:pPr marL="12700">
              <a:lnSpc>
                <a:spcPct val="100000"/>
              </a:lnSpc>
              <a:spcBef>
                <a:spcPts val="95"/>
              </a:spcBef>
            </a:pPr>
            <a:r>
              <a:rPr sz="800" i="1" spc="65" dirty="0">
                <a:latin typeface="Verdana"/>
                <a:cs typeface="Verdana"/>
              </a:rPr>
              <a:t>i</a:t>
            </a:r>
            <a:endParaRPr sz="800">
              <a:latin typeface="Verdana"/>
              <a:cs typeface="Verdana"/>
            </a:endParaRPr>
          </a:p>
        </p:txBody>
      </p:sp>
      <p:sp>
        <p:nvSpPr>
          <p:cNvPr id="7" name="object 7"/>
          <p:cNvSpPr txBox="1"/>
          <p:nvPr/>
        </p:nvSpPr>
        <p:spPr>
          <a:xfrm>
            <a:off x="2876765" y="1533409"/>
            <a:ext cx="41910" cy="147320"/>
          </a:xfrm>
          <a:prstGeom prst="rect">
            <a:avLst/>
          </a:prstGeom>
        </p:spPr>
        <p:txBody>
          <a:bodyPr vert="horz" wrap="square" lIns="0" tIns="12065" rIns="0" bIns="0" rtlCol="0">
            <a:spAutoFit/>
          </a:bodyPr>
          <a:lstStyle/>
          <a:p>
            <a:pPr marL="12700">
              <a:lnSpc>
                <a:spcPct val="100000"/>
              </a:lnSpc>
              <a:spcBef>
                <a:spcPts val="95"/>
              </a:spcBef>
            </a:pPr>
            <a:r>
              <a:rPr sz="800" i="1" spc="-235" dirty="0">
                <a:latin typeface="Sitka Text"/>
                <a:cs typeface="Sitka Text"/>
              </a:rPr>
              <a:t>'</a:t>
            </a:r>
            <a:endParaRPr sz="800">
              <a:latin typeface="Sitka Text"/>
              <a:cs typeface="Sitka Text"/>
            </a:endParaRPr>
          </a:p>
        </p:txBody>
      </p:sp>
      <p:sp>
        <p:nvSpPr>
          <p:cNvPr id="8" name="object 8"/>
          <p:cNvSpPr txBox="1"/>
          <p:nvPr/>
        </p:nvSpPr>
        <p:spPr>
          <a:xfrm>
            <a:off x="2876765" y="1624874"/>
            <a:ext cx="62230" cy="147320"/>
          </a:xfrm>
          <a:prstGeom prst="rect">
            <a:avLst/>
          </a:prstGeom>
        </p:spPr>
        <p:txBody>
          <a:bodyPr vert="horz" wrap="square" lIns="0" tIns="12065" rIns="0" bIns="0" rtlCol="0">
            <a:spAutoFit/>
          </a:bodyPr>
          <a:lstStyle/>
          <a:p>
            <a:pPr marL="12700">
              <a:lnSpc>
                <a:spcPct val="100000"/>
              </a:lnSpc>
              <a:spcBef>
                <a:spcPts val="95"/>
              </a:spcBef>
            </a:pPr>
            <a:r>
              <a:rPr sz="800" i="1" spc="65" dirty="0">
                <a:latin typeface="Verdana"/>
                <a:cs typeface="Verdana"/>
              </a:rPr>
              <a:t>i</a:t>
            </a:r>
            <a:endParaRPr sz="800">
              <a:latin typeface="Verdana"/>
              <a:cs typeface="Verdana"/>
            </a:endParaRPr>
          </a:p>
        </p:txBody>
      </p:sp>
      <p:sp>
        <p:nvSpPr>
          <p:cNvPr id="9" name="object 9"/>
          <p:cNvSpPr txBox="1"/>
          <p:nvPr/>
        </p:nvSpPr>
        <p:spPr>
          <a:xfrm>
            <a:off x="1624406" y="1553297"/>
            <a:ext cx="1359535" cy="191770"/>
          </a:xfrm>
          <a:prstGeom prst="rect">
            <a:avLst/>
          </a:prstGeom>
        </p:spPr>
        <p:txBody>
          <a:bodyPr vert="horz" wrap="square" lIns="0" tIns="11430" rIns="0" bIns="0" rtlCol="0">
            <a:spAutoFit/>
          </a:bodyPr>
          <a:lstStyle/>
          <a:p>
            <a:pPr marL="12700">
              <a:lnSpc>
                <a:spcPct val="100000"/>
              </a:lnSpc>
              <a:spcBef>
                <a:spcPts val="90"/>
              </a:spcBef>
              <a:tabLst>
                <a:tab pos="855344" algn="l"/>
              </a:tabLst>
            </a:pPr>
            <a:r>
              <a:rPr sz="1100" b="0" i="1" spc="-35" dirty="0">
                <a:latin typeface="Bookman Old Style"/>
                <a:cs typeface="Bookman Old Style"/>
              </a:rPr>
              <a:t>d</a:t>
            </a:r>
            <a:r>
              <a:rPr sz="1100" spc="-35" dirty="0">
                <a:latin typeface="Tahoma"/>
                <a:cs typeface="Tahoma"/>
              </a:rPr>
              <a:t>(</a:t>
            </a:r>
            <a:r>
              <a:rPr sz="1100" b="0" i="1" spc="-35" dirty="0">
                <a:latin typeface="Bookman Old Style"/>
                <a:cs typeface="Bookman Old Style"/>
              </a:rPr>
              <a:t>x, </a:t>
            </a:r>
            <a:r>
              <a:rPr sz="1100" b="0" i="1" spc="25" dirty="0">
                <a:latin typeface="Bookman Old Style"/>
                <a:cs typeface="Bookman Old Style"/>
              </a:rPr>
              <a:t>x</a:t>
            </a:r>
            <a:r>
              <a:rPr sz="1100" b="0" i="1" spc="-165" dirty="0">
                <a:latin typeface="Bookman Old Style"/>
                <a:cs typeface="Bookman Old Style"/>
              </a:rPr>
              <a:t> </a:t>
            </a:r>
            <a:r>
              <a:rPr sz="1100" dirty="0">
                <a:latin typeface="Tahoma"/>
                <a:cs typeface="Tahoma"/>
              </a:rPr>
              <a:t>)</a:t>
            </a:r>
            <a:r>
              <a:rPr sz="1100" spc="-35" dirty="0">
                <a:latin typeface="Tahoma"/>
                <a:cs typeface="Tahoma"/>
              </a:rPr>
              <a:t> </a:t>
            </a:r>
            <a:r>
              <a:rPr sz="1100" spc="45" dirty="0">
                <a:latin typeface="Tahoma"/>
                <a:cs typeface="Tahoma"/>
              </a:rPr>
              <a:t>=	</a:t>
            </a:r>
            <a:r>
              <a:rPr sz="1100" i="1" spc="20" dirty="0">
                <a:latin typeface="Arial"/>
                <a:cs typeface="Arial"/>
              </a:rPr>
              <a:t>|</a:t>
            </a:r>
            <a:r>
              <a:rPr sz="1100" b="0" i="1" spc="20" dirty="0">
                <a:latin typeface="Bookman Old Style"/>
                <a:cs typeface="Bookman Old Style"/>
              </a:rPr>
              <a:t>x </a:t>
            </a:r>
            <a:r>
              <a:rPr sz="1100" i="1" spc="204" dirty="0">
                <a:latin typeface="Arial"/>
                <a:cs typeface="Arial"/>
              </a:rPr>
              <a:t>− </a:t>
            </a:r>
            <a:r>
              <a:rPr sz="1100" b="0" i="1" spc="25" dirty="0">
                <a:latin typeface="Bookman Old Style"/>
                <a:cs typeface="Bookman Old Style"/>
              </a:rPr>
              <a:t>x</a:t>
            </a:r>
            <a:r>
              <a:rPr sz="1100" b="0" i="1" spc="-114" dirty="0">
                <a:latin typeface="Bookman Old Style"/>
                <a:cs typeface="Bookman Old Style"/>
              </a:rPr>
              <a:t> </a:t>
            </a:r>
            <a:r>
              <a:rPr sz="1100" i="1" spc="15" dirty="0">
                <a:latin typeface="Arial"/>
                <a:cs typeface="Arial"/>
              </a:rPr>
              <a:t>|</a:t>
            </a:r>
            <a:endParaRPr sz="1100">
              <a:latin typeface="Arial"/>
              <a:cs typeface="Arial"/>
            </a:endParaRPr>
          </a:p>
        </p:txBody>
      </p:sp>
      <p:sp>
        <p:nvSpPr>
          <p:cNvPr id="10" name="object 10"/>
          <p:cNvSpPr txBox="1"/>
          <p:nvPr/>
        </p:nvSpPr>
        <p:spPr>
          <a:xfrm>
            <a:off x="347294" y="1756828"/>
            <a:ext cx="3913504" cy="1483360"/>
          </a:xfrm>
          <a:prstGeom prst="rect">
            <a:avLst/>
          </a:prstGeom>
        </p:spPr>
        <p:txBody>
          <a:bodyPr vert="horz" wrap="square" lIns="0" tIns="12065" rIns="0" bIns="0" rtlCol="0">
            <a:spAutoFit/>
          </a:bodyPr>
          <a:lstStyle/>
          <a:p>
            <a:pPr marL="106045" algn="ctr">
              <a:lnSpc>
                <a:spcPct val="100000"/>
              </a:lnSpc>
              <a:spcBef>
                <a:spcPts val="95"/>
              </a:spcBef>
            </a:pPr>
            <a:r>
              <a:rPr sz="800" i="1" spc="40" dirty="0">
                <a:latin typeface="Verdana"/>
                <a:cs typeface="Verdana"/>
              </a:rPr>
              <a:t>i</a:t>
            </a:r>
            <a:r>
              <a:rPr sz="800" spc="40" dirty="0">
                <a:latin typeface="Tahoma"/>
                <a:cs typeface="Tahoma"/>
              </a:rPr>
              <a:t>=1</a:t>
            </a:r>
            <a:endParaRPr sz="800">
              <a:latin typeface="Tahoma"/>
              <a:cs typeface="Tahoma"/>
            </a:endParaRPr>
          </a:p>
          <a:p>
            <a:pPr>
              <a:lnSpc>
                <a:spcPct val="100000"/>
              </a:lnSpc>
            </a:pPr>
            <a:endParaRPr sz="800">
              <a:latin typeface="Times New Roman"/>
              <a:cs typeface="Times New Roman"/>
            </a:endParaRPr>
          </a:p>
          <a:p>
            <a:pPr>
              <a:lnSpc>
                <a:spcPct val="100000"/>
              </a:lnSpc>
            </a:pPr>
            <a:endParaRPr sz="950">
              <a:latin typeface="Times New Roman"/>
              <a:cs typeface="Times New Roman"/>
            </a:endParaRPr>
          </a:p>
          <a:p>
            <a:pPr marL="12700">
              <a:lnSpc>
                <a:spcPct val="100000"/>
              </a:lnSpc>
            </a:pPr>
            <a:r>
              <a:rPr sz="1200" spc="-65" dirty="0">
                <a:solidFill>
                  <a:srgbClr val="3333B2"/>
                </a:solidFill>
                <a:latin typeface="Book Antiqua"/>
                <a:cs typeface="Book Antiqua"/>
              </a:rPr>
              <a:t>Расстояние</a:t>
            </a:r>
            <a:r>
              <a:rPr sz="1200" spc="85" dirty="0">
                <a:solidFill>
                  <a:srgbClr val="3333B2"/>
                </a:solidFill>
                <a:latin typeface="Book Antiqua"/>
                <a:cs typeface="Book Antiqua"/>
              </a:rPr>
              <a:t> </a:t>
            </a:r>
            <a:r>
              <a:rPr sz="1200" spc="-80" dirty="0">
                <a:solidFill>
                  <a:srgbClr val="3333B2"/>
                </a:solidFill>
                <a:latin typeface="Book Antiqua"/>
                <a:cs typeface="Book Antiqua"/>
              </a:rPr>
              <a:t>Чебышева</a:t>
            </a:r>
            <a:endParaRPr sz="1200">
              <a:latin typeface="Book Antiqua"/>
              <a:cs typeface="Book Antiqua"/>
            </a:endParaRPr>
          </a:p>
          <a:p>
            <a:pPr marL="12700" marR="5080">
              <a:lnSpc>
                <a:spcPct val="102600"/>
              </a:lnSpc>
              <a:spcBef>
                <a:spcPts val="555"/>
              </a:spcBef>
            </a:pPr>
            <a:r>
              <a:rPr sz="1100" spc="35" dirty="0">
                <a:latin typeface="Calibri"/>
                <a:cs typeface="Calibri"/>
              </a:rPr>
              <a:t>Это </a:t>
            </a:r>
            <a:r>
              <a:rPr sz="1100" spc="-15" dirty="0">
                <a:latin typeface="Calibri"/>
                <a:cs typeface="Calibri"/>
              </a:rPr>
              <a:t>расстояние </a:t>
            </a:r>
            <a:r>
              <a:rPr sz="1100" spc="-20" dirty="0">
                <a:latin typeface="Calibri"/>
                <a:cs typeface="Calibri"/>
              </a:rPr>
              <a:t>может </a:t>
            </a:r>
            <a:r>
              <a:rPr sz="1100" dirty="0">
                <a:latin typeface="Calibri"/>
                <a:cs typeface="Calibri"/>
              </a:rPr>
              <a:t>оказаться </a:t>
            </a:r>
            <a:r>
              <a:rPr sz="1100" spc="-20" dirty="0">
                <a:latin typeface="Calibri"/>
                <a:cs typeface="Calibri"/>
              </a:rPr>
              <a:t>полезным, </a:t>
            </a:r>
            <a:r>
              <a:rPr sz="1100" spc="-15" dirty="0">
                <a:latin typeface="Calibri"/>
                <a:cs typeface="Calibri"/>
              </a:rPr>
              <a:t>когда </a:t>
            </a:r>
            <a:r>
              <a:rPr sz="1100" spc="-20" dirty="0">
                <a:latin typeface="Calibri"/>
                <a:cs typeface="Calibri"/>
              </a:rPr>
              <a:t>нужно  </a:t>
            </a:r>
            <a:r>
              <a:rPr sz="1100" spc="-35" dirty="0">
                <a:latin typeface="Calibri"/>
                <a:cs typeface="Calibri"/>
              </a:rPr>
              <a:t>определить </a:t>
            </a:r>
            <a:r>
              <a:rPr sz="1100" spc="-30" dirty="0">
                <a:latin typeface="Calibri"/>
                <a:cs typeface="Calibri"/>
              </a:rPr>
              <a:t>два </a:t>
            </a:r>
            <a:r>
              <a:rPr sz="1100" spc="-20" dirty="0">
                <a:latin typeface="Calibri"/>
                <a:cs typeface="Calibri"/>
              </a:rPr>
              <a:t>объекта </a:t>
            </a:r>
            <a:r>
              <a:rPr sz="1100" spc="-15" dirty="0">
                <a:latin typeface="Calibri"/>
                <a:cs typeface="Calibri"/>
              </a:rPr>
              <a:t>как </a:t>
            </a:r>
            <a:r>
              <a:rPr sz="1100" spc="5" dirty="0">
                <a:latin typeface="Calibri"/>
                <a:cs typeface="Calibri"/>
              </a:rPr>
              <a:t>«различные», </a:t>
            </a:r>
            <a:r>
              <a:rPr sz="1100" spc="-30" dirty="0">
                <a:latin typeface="Calibri"/>
                <a:cs typeface="Calibri"/>
              </a:rPr>
              <a:t>если </a:t>
            </a:r>
            <a:r>
              <a:rPr sz="1100" spc="-45" dirty="0">
                <a:latin typeface="Calibri"/>
                <a:cs typeface="Calibri"/>
              </a:rPr>
              <a:t>они </a:t>
            </a:r>
            <a:r>
              <a:rPr sz="1100" spc="-30" dirty="0">
                <a:latin typeface="Calibri"/>
                <a:cs typeface="Calibri"/>
              </a:rPr>
              <a:t>существенно  </a:t>
            </a:r>
            <a:r>
              <a:rPr sz="1100" spc="5" dirty="0">
                <a:latin typeface="Calibri"/>
                <a:cs typeface="Calibri"/>
              </a:rPr>
              <a:t>различаются </a:t>
            </a:r>
            <a:r>
              <a:rPr sz="1100" spc="-30" dirty="0">
                <a:latin typeface="Calibri"/>
                <a:cs typeface="Calibri"/>
              </a:rPr>
              <a:t>по </a:t>
            </a:r>
            <a:r>
              <a:rPr sz="1100" spc="-20" dirty="0">
                <a:latin typeface="Calibri"/>
                <a:cs typeface="Calibri"/>
              </a:rPr>
              <a:t>какой-либо </a:t>
            </a:r>
            <a:r>
              <a:rPr sz="1100" spc="-40" dirty="0">
                <a:latin typeface="Calibri"/>
                <a:cs typeface="Calibri"/>
              </a:rPr>
              <a:t>одной</a:t>
            </a:r>
            <a:r>
              <a:rPr sz="1100" spc="30" dirty="0">
                <a:latin typeface="Calibri"/>
                <a:cs typeface="Calibri"/>
              </a:rPr>
              <a:t> </a:t>
            </a:r>
            <a:r>
              <a:rPr sz="1100" spc="-20" dirty="0">
                <a:latin typeface="Calibri"/>
                <a:cs typeface="Calibri"/>
              </a:rPr>
              <a:t>координате.</a:t>
            </a:r>
            <a:endParaRPr sz="1100">
              <a:latin typeface="Calibri"/>
              <a:cs typeface="Calibri"/>
            </a:endParaRPr>
          </a:p>
          <a:p>
            <a:pPr algn="ctr">
              <a:lnSpc>
                <a:spcPct val="100000"/>
              </a:lnSpc>
              <a:spcBef>
                <a:spcPts val="1130"/>
              </a:spcBef>
            </a:pPr>
            <a:r>
              <a:rPr sz="1100" b="0" i="1" spc="-35" dirty="0">
                <a:latin typeface="Bookman Old Style"/>
                <a:cs typeface="Bookman Old Style"/>
              </a:rPr>
              <a:t>d</a:t>
            </a:r>
            <a:r>
              <a:rPr sz="1100" spc="-35" dirty="0">
                <a:latin typeface="Tahoma"/>
                <a:cs typeface="Tahoma"/>
              </a:rPr>
              <a:t>(</a:t>
            </a:r>
            <a:r>
              <a:rPr sz="1100" b="0" i="1" spc="-35" dirty="0">
                <a:latin typeface="Bookman Old Style"/>
                <a:cs typeface="Bookman Old Style"/>
              </a:rPr>
              <a:t>x,</a:t>
            </a:r>
            <a:r>
              <a:rPr sz="1100" b="0" i="1" spc="-155" dirty="0">
                <a:latin typeface="Bookman Old Style"/>
                <a:cs typeface="Bookman Old Style"/>
              </a:rPr>
              <a:t> </a:t>
            </a:r>
            <a:r>
              <a:rPr sz="1100" b="0" i="1" spc="25" dirty="0">
                <a:latin typeface="Bookman Old Style"/>
                <a:cs typeface="Bookman Old Style"/>
              </a:rPr>
              <a:t>x</a:t>
            </a:r>
            <a:r>
              <a:rPr sz="1200" i="1" spc="37" baseline="31250" dirty="0">
                <a:latin typeface="Sitka Text"/>
                <a:cs typeface="Sitka Text"/>
              </a:rPr>
              <a:t>'</a:t>
            </a:r>
            <a:r>
              <a:rPr sz="1100" spc="25" dirty="0">
                <a:latin typeface="Tahoma"/>
                <a:cs typeface="Tahoma"/>
              </a:rPr>
              <a:t>)</a:t>
            </a:r>
            <a:r>
              <a:rPr sz="1100" spc="-40" dirty="0">
                <a:latin typeface="Tahoma"/>
                <a:cs typeface="Tahoma"/>
              </a:rPr>
              <a:t> </a:t>
            </a:r>
            <a:r>
              <a:rPr sz="1100" spc="45" dirty="0">
                <a:latin typeface="Tahoma"/>
                <a:cs typeface="Tahoma"/>
              </a:rPr>
              <a:t>=</a:t>
            </a:r>
            <a:r>
              <a:rPr sz="1100" spc="-40" dirty="0">
                <a:latin typeface="Tahoma"/>
                <a:cs typeface="Tahoma"/>
              </a:rPr>
              <a:t> </a:t>
            </a:r>
            <a:r>
              <a:rPr sz="1100" spc="10" dirty="0">
                <a:latin typeface="Tahoma"/>
                <a:cs typeface="Tahoma"/>
              </a:rPr>
              <a:t>max(</a:t>
            </a:r>
            <a:r>
              <a:rPr sz="1100" i="1" spc="10" dirty="0">
                <a:latin typeface="Arial"/>
                <a:cs typeface="Arial"/>
              </a:rPr>
              <a:t>|</a:t>
            </a:r>
            <a:r>
              <a:rPr sz="1100" b="0" i="1" spc="10" dirty="0">
                <a:latin typeface="Bookman Old Style"/>
                <a:cs typeface="Bookman Old Style"/>
              </a:rPr>
              <a:t>x</a:t>
            </a:r>
            <a:r>
              <a:rPr sz="1200" i="1" spc="15" baseline="-10416" dirty="0">
                <a:latin typeface="Verdana"/>
                <a:cs typeface="Verdana"/>
              </a:rPr>
              <a:t>i </a:t>
            </a:r>
            <a:r>
              <a:rPr sz="1100" i="1" spc="204" dirty="0">
                <a:latin typeface="Arial"/>
                <a:cs typeface="Arial"/>
              </a:rPr>
              <a:t>−</a:t>
            </a:r>
            <a:r>
              <a:rPr sz="1100" i="1" spc="-70" dirty="0">
                <a:latin typeface="Arial"/>
                <a:cs typeface="Arial"/>
              </a:rPr>
              <a:t> </a:t>
            </a:r>
            <a:r>
              <a:rPr sz="1100" b="0" i="1" spc="-15" dirty="0">
                <a:latin typeface="Bookman Old Style"/>
                <a:cs typeface="Bookman Old Style"/>
              </a:rPr>
              <a:t>x</a:t>
            </a:r>
            <a:r>
              <a:rPr sz="1200" i="1" spc="-22" baseline="31250" dirty="0">
                <a:latin typeface="Sitka Text"/>
                <a:cs typeface="Sitka Text"/>
              </a:rPr>
              <a:t>'</a:t>
            </a:r>
            <a:r>
              <a:rPr sz="1200" i="1" spc="-22" baseline="-17361" dirty="0">
                <a:latin typeface="Verdana"/>
                <a:cs typeface="Verdana"/>
              </a:rPr>
              <a:t>i</a:t>
            </a:r>
            <a:r>
              <a:rPr sz="1100" i="1" spc="-15" dirty="0">
                <a:latin typeface="Arial"/>
                <a:cs typeface="Arial"/>
              </a:rPr>
              <a:t>|</a:t>
            </a:r>
            <a:r>
              <a:rPr sz="1100" spc="-15" dirty="0">
                <a:latin typeface="Tahoma"/>
                <a:cs typeface="Tahoma"/>
              </a:rPr>
              <a:t>)</a:t>
            </a:r>
            <a:endParaRPr sz="1100">
              <a:latin typeface="Tahoma"/>
              <a:cs typeface="Tahoma"/>
            </a:endParaRPr>
          </a:p>
        </p:txBody>
      </p:sp>
    </p:spTree>
  </p:cSld>
  <p:clrMapOvr>
    <a:masterClrMapping/>
  </p:clrMapOvr>
  <p:transition>
    <p:cut/>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2954020" cy="244475"/>
          </a:xfrm>
          <a:prstGeom prst="rect">
            <a:avLst/>
          </a:prstGeom>
        </p:spPr>
        <p:txBody>
          <a:bodyPr vert="horz" wrap="square" lIns="0" tIns="17145" rIns="0" bIns="0" rtlCol="0">
            <a:spAutoFit/>
          </a:bodyPr>
          <a:lstStyle/>
          <a:p>
            <a:pPr marL="12700">
              <a:lnSpc>
                <a:spcPct val="100000"/>
              </a:lnSpc>
              <a:spcBef>
                <a:spcPts val="135"/>
              </a:spcBef>
            </a:pPr>
            <a:r>
              <a:rPr spc="-35" dirty="0"/>
              <a:t>Меры </a:t>
            </a:r>
            <a:r>
              <a:rPr spc="-5" dirty="0"/>
              <a:t>расстояния </a:t>
            </a:r>
            <a:r>
              <a:rPr spc="-30" dirty="0"/>
              <a:t>между </a:t>
            </a:r>
            <a:r>
              <a:rPr spc="-5" dirty="0"/>
              <a:t>точками </a:t>
            </a:r>
            <a:r>
              <a:rPr spc="670" dirty="0"/>
              <a:t>-</a:t>
            </a:r>
            <a:r>
              <a:rPr spc="145" dirty="0"/>
              <a:t> </a:t>
            </a:r>
            <a:r>
              <a:rPr spc="-30" dirty="0"/>
              <a:t>4</a:t>
            </a:r>
          </a:p>
        </p:txBody>
      </p:sp>
      <p:sp>
        <p:nvSpPr>
          <p:cNvPr id="3" name="object 3"/>
          <p:cNvSpPr txBox="1"/>
          <p:nvPr/>
        </p:nvSpPr>
        <p:spPr>
          <a:xfrm>
            <a:off x="347294" y="677818"/>
            <a:ext cx="3911600" cy="1837055"/>
          </a:xfrm>
          <a:prstGeom prst="rect">
            <a:avLst/>
          </a:prstGeom>
        </p:spPr>
        <p:txBody>
          <a:bodyPr vert="horz" wrap="square" lIns="0" tIns="95885" rIns="0" bIns="0" rtlCol="0">
            <a:spAutoFit/>
          </a:bodyPr>
          <a:lstStyle/>
          <a:p>
            <a:pPr marL="12700">
              <a:lnSpc>
                <a:spcPct val="100000"/>
              </a:lnSpc>
              <a:spcBef>
                <a:spcPts val="755"/>
              </a:spcBef>
            </a:pPr>
            <a:r>
              <a:rPr sz="1200" spc="-65" dirty="0">
                <a:solidFill>
                  <a:srgbClr val="3333B2"/>
                </a:solidFill>
                <a:latin typeface="Book Antiqua"/>
                <a:cs typeface="Book Antiqua"/>
              </a:rPr>
              <a:t>Расстояние</a:t>
            </a:r>
            <a:r>
              <a:rPr sz="1200" spc="85" dirty="0">
                <a:solidFill>
                  <a:srgbClr val="3333B2"/>
                </a:solidFill>
                <a:latin typeface="Book Antiqua"/>
                <a:cs typeface="Book Antiqua"/>
              </a:rPr>
              <a:t> </a:t>
            </a:r>
            <a:r>
              <a:rPr sz="1200" spc="-80" dirty="0">
                <a:solidFill>
                  <a:srgbClr val="3333B2"/>
                </a:solidFill>
                <a:latin typeface="Book Antiqua"/>
                <a:cs typeface="Book Antiqua"/>
              </a:rPr>
              <a:t>Хэмминга</a:t>
            </a:r>
            <a:endParaRPr sz="1200">
              <a:latin typeface="Book Antiqua"/>
              <a:cs typeface="Book Antiqua"/>
            </a:endParaRPr>
          </a:p>
          <a:p>
            <a:pPr marL="12700" marR="5080">
              <a:lnSpc>
                <a:spcPct val="102600"/>
              </a:lnSpc>
              <a:spcBef>
                <a:spcPts val="555"/>
              </a:spcBef>
            </a:pPr>
            <a:r>
              <a:rPr sz="1100" spc="20" dirty="0">
                <a:latin typeface="Calibri"/>
                <a:cs typeface="Calibri"/>
              </a:rPr>
              <a:t>Число </a:t>
            </a:r>
            <a:r>
              <a:rPr sz="1100" spc="-15" dirty="0">
                <a:latin typeface="Calibri"/>
                <a:cs typeface="Calibri"/>
              </a:rPr>
              <a:t>позиций, </a:t>
            </a:r>
            <a:r>
              <a:rPr sz="1100" spc="-10" dirty="0">
                <a:latin typeface="Calibri"/>
                <a:cs typeface="Calibri"/>
              </a:rPr>
              <a:t>в которых </a:t>
            </a:r>
            <a:r>
              <a:rPr sz="1100" spc="-5" dirty="0">
                <a:latin typeface="Calibri"/>
                <a:cs typeface="Calibri"/>
              </a:rPr>
              <a:t>соответствующие </a:t>
            </a:r>
            <a:r>
              <a:rPr sz="1100" spc="-15" dirty="0">
                <a:latin typeface="Calibri"/>
                <a:cs typeface="Calibri"/>
              </a:rPr>
              <a:t>символы </a:t>
            </a:r>
            <a:r>
              <a:rPr sz="1100" spc="-10" dirty="0">
                <a:latin typeface="Calibri"/>
                <a:cs typeface="Calibri"/>
              </a:rPr>
              <a:t>двух </a:t>
            </a:r>
            <a:r>
              <a:rPr sz="1100" spc="-15" dirty="0">
                <a:latin typeface="Calibri"/>
                <a:cs typeface="Calibri"/>
              </a:rPr>
              <a:t>слов  </a:t>
            </a:r>
            <a:r>
              <a:rPr sz="1100" spc="-30" dirty="0">
                <a:latin typeface="Calibri"/>
                <a:cs typeface="Calibri"/>
              </a:rPr>
              <a:t>одинаковой </a:t>
            </a:r>
            <a:r>
              <a:rPr sz="1100" spc="-15" dirty="0">
                <a:latin typeface="Calibri"/>
                <a:cs typeface="Calibri"/>
              </a:rPr>
              <a:t>длины</a:t>
            </a:r>
            <a:r>
              <a:rPr sz="1100" spc="25" dirty="0">
                <a:latin typeface="Calibri"/>
                <a:cs typeface="Calibri"/>
              </a:rPr>
              <a:t> </a:t>
            </a:r>
            <a:r>
              <a:rPr sz="1100" spc="-5" dirty="0">
                <a:latin typeface="Calibri"/>
                <a:cs typeface="Calibri"/>
              </a:rPr>
              <a:t>различны</a:t>
            </a:r>
            <a:endParaRPr sz="1100">
              <a:latin typeface="Calibri"/>
              <a:cs typeface="Calibri"/>
            </a:endParaRPr>
          </a:p>
          <a:p>
            <a:pPr marL="1905" algn="ctr">
              <a:lnSpc>
                <a:spcPct val="100000"/>
              </a:lnSpc>
              <a:spcBef>
                <a:spcPts val="1130"/>
              </a:spcBef>
            </a:pPr>
            <a:r>
              <a:rPr sz="1100" b="0" i="1" spc="-60" dirty="0">
                <a:latin typeface="Bookman Old Style"/>
                <a:cs typeface="Bookman Old Style"/>
              </a:rPr>
              <a:t>d</a:t>
            </a:r>
            <a:r>
              <a:rPr sz="1100" spc="-60" dirty="0">
                <a:latin typeface="Tahoma"/>
                <a:cs typeface="Tahoma"/>
              </a:rPr>
              <a:t>(1011101</a:t>
            </a:r>
            <a:r>
              <a:rPr sz="1100" b="0" i="1" spc="-60" dirty="0">
                <a:latin typeface="Bookman Old Style"/>
                <a:cs typeface="Bookman Old Style"/>
              </a:rPr>
              <a:t>, </a:t>
            </a:r>
            <a:r>
              <a:rPr sz="1100" spc="-50" dirty="0">
                <a:latin typeface="Tahoma"/>
                <a:cs typeface="Tahoma"/>
              </a:rPr>
              <a:t>1001001) </a:t>
            </a:r>
            <a:r>
              <a:rPr sz="1100" spc="45" dirty="0">
                <a:latin typeface="Tahoma"/>
                <a:cs typeface="Tahoma"/>
              </a:rPr>
              <a:t>=</a:t>
            </a:r>
            <a:r>
              <a:rPr sz="1100" spc="-170" dirty="0">
                <a:latin typeface="Tahoma"/>
                <a:cs typeface="Tahoma"/>
              </a:rPr>
              <a:t> </a:t>
            </a:r>
            <a:r>
              <a:rPr sz="1100" spc="-55" dirty="0">
                <a:latin typeface="Tahoma"/>
                <a:cs typeface="Tahoma"/>
              </a:rPr>
              <a:t>2</a:t>
            </a:r>
            <a:endParaRPr sz="1100">
              <a:latin typeface="Tahoma"/>
              <a:cs typeface="Tahoma"/>
            </a:endParaRPr>
          </a:p>
          <a:p>
            <a:pPr>
              <a:lnSpc>
                <a:spcPct val="100000"/>
              </a:lnSpc>
              <a:spcBef>
                <a:spcPts val="40"/>
              </a:spcBef>
            </a:pPr>
            <a:endParaRPr sz="950">
              <a:latin typeface="Times New Roman"/>
              <a:cs typeface="Times New Roman"/>
            </a:endParaRPr>
          </a:p>
          <a:p>
            <a:pPr marL="1905" algn="ctr">
              <a:lnSpc>
                <a:spcPct val="100000"/>
              </a:lnSpc>
            </a:pPr>
            <a:r>
              <a:rPr sz="1100" b="0" i="1" spc="-60" dirty="0">
                <a:latin typeface="Bookman Old Style"/>
                <a:cs typeface="Bookman Old Style"/>
              </a:rPr>
              <a:t>d</a:t>
            </a:r>
            <a:r>
              <a:rPr sz="1100" spc="-60" dirty="0">
                <a:latin typeface="Tahoma"/>
                <a:cs typeface="Tahoma"/>
              </a:rPr>
              <a:t>(2173896</a:t>
            </a:r>
            <a:r>
              <a:rPr sz="1100" b="0" i="1" spc="-60" dirty="0">
                <a:latin typeface="Bookman Old Style"/>
                <a:cs typeface="Bookman Old Style"/>
              </a:rPr>
              <a:t>, </a:t>
            </a:r>
            <a:r>
              <a:rPr sz="1100" spc="-50" dirty="0">
                <a:latin typeface="Tahoma"/>
                <a:cs typeface="Tahoma"/>
              </a:rPr>
              <a:t>2233796) </a:t>
            </a:r>
            <a:r>
              <a:rPr sz="1100" spc="45" dirty="0">
                <a:latin typeface="Tahoma"/>
                <a:cs typeface="Tahoma"/>
              </a:rPr>
              <a:t>=</a:t>
            </a:r>
            <a:r>
              <a:rPr sz="1100" spc="-170" dirty="0">
                <a:latin typeface="Tahoma"/>
                <a:cs typeface="Tahoma"/>
              </a:rPr>
              <a:t> </a:t>
            </a:r>
            <a:r>
              <a:rPr sz="1100" spc="-55" dirty="0">
                <a:latin typeface="Tahoma"/>
                <a:cs typeface="Tahoma"/>
              </a:rPr>
              <a:t>3</a:t>
            </a:r>
            <a:endParaRPr sz="1100">
              <a:latin typeface="Tahoma"/>
              <a:cs typeface="Tahoma"/>
            </a:endParaRPr>
          </a:p>
          <a:p>
            <a:pPr marL="1905" algn="ctr">
              <a:lnSpc>
                <a:spcPct val="100000"/>
              </a:lnSpc>
              <a:spcBef>
                <a:spcPts val="680"/>
              </a:spcBef>
            </a:pPr>
            <a:r>
              <a:rPr sz="1100" b="0" i="1" spc="-60" dirty="0">
                <a:latin typeface="Bookman Old Style"/>
                <a:cs typeface="Bookman Old Style"/>
              </a:rPr>
              <a:t>d</a:t>
            </a:r>
            <a:r>
              <a:rPr sz="1100" spc="-60" dirty="0">
                <a:latin typeface="Tahoma"/>
                <a:cs typeface="Tahoma"/>
              </a:rPr>
              <a:t>(</a:t>
            </a:r>
            <a:r>
              <a:rPr sz="1100" b="0" i="1" spc="-60" dirty="0">
                <a:latin typeface="Bookman Old Style"/>
                <a:cs typeface="Bookman Old Style"/>
              </a:rPr>
              <a:t>toned, </a:t>
            </a:r>
            <a:r>
              <a:rPr sz="1100" b="0" i="1" spc="-45" dirty="0">
                <a:latin typeface="Bookman Old Style"/>
                <a:cs typeface="Bookman Old Style"/>
              </a:rPr>
              <a:t>roses</a:t>
            </a:r>
            <a:r>
              <a:rPr sz="1100" spc="-45" dirty="0">
                <a:latin typeface="Tahoma"/>
                <a:cs typeface="Tahoma"/>
              </a:rPr>
              <a:t>)</a:t>
            </a:r>
            <a:r>
              <a:rPr sz="1100" spc="-135" dirty="0">
                <a:latin typeface="Tahoma"/>
                <a:cs typeface="Tahoma"/>
              </a:rPr>
              <a:t> </a:t>
            </a:r>
            <a:r>
              <a:rPr sz="1100" spc="20" dirty="0">
                <a:latin typeface="Tahoma"/>
                <a:cs typeface="Tahoma"/>
              </a:rPr>
              <a:t>=?</a:t>
            </a:r>
            <a:endParaRPr sz="1100">
              <a:latin typeface="Tahoma"/>
              <a:cs typeface="Tahoma"/>
            </a:endParaRPr>
          </a:p>
          <a:p>
            <a:pPr marL="12700">
              <a:lnSpc>
                <a:spcPct val="100000"/>
              </a:lnSpc>
              <a:spcBef>
                <a:spcPts val="685"/>
              </a:spcBef>
            </a:pPr>
            <a:r>
              <a:rPr sz="1100" spc="35" dirty="0">
                <a:latin typeface="Calibri"/>
                <a:cs typeface="Calibri"/>
              </a:rPr>
              <a:t>Для </a:t>
            </a:r>
            <a:r>
              <a:rPr sz="1100" spc="-5" dirty="0">
                <a:latin typeface="Calibri"/>
                <a:cs typeface="Calibri"/>
              </a:rPr>
              <a:t>категориальных </a:t>
            </a:r>
            <a:r>
              <a:rPr sz="1100" spc="-15" dirty="0">
                <a:latin typeface="Calibri"/>
                <a:cs typeface="Calibri"/>
              </a:rPr>
              <a:t>данных </a:t>
            </a:r>
            <a:r>
              <a:rPr sz="1100" spc="-10" dirty="0">
                <a:latin typeface="Calibri"/>
                <a:cs typeface="Calibri"/>
              </a:rPr>
              <a:t>(мера</a:t>
            </a:r>
            <a:r>
              <a:rPr sz="1100" spc="-50" dirty="0">
                <a:latin typeface="Calibri"/>
                <a:cs typeface="Calibri"/>
              </a:rPr>
              <a:t> </a:t>
            </a:r>
            <a:r>
              <a:rPr sz="1100" dirty="0">
                <a:latin typeface="Calibri"/>
                <a:cs typeface="Calibri"/>
              </a:rPr>
              <a:t>несогласия).</a:t>
            </a:r>
            <a:endParaRPr sz="1100">
              <a:latin typeface="Calibri"/>
              <a:cs typeface="Calibri"/>
            </a:endParaRPr>
          </a:p>
        </p:txBody>
      </p:sp>
    </p:spTree>
  </p:cSld>
  <p:clrMapOvr>
    <a:masterClrMapping/>
  </p:clrMapOvr>
  <p:transition>
    <p:cut/>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2988310" cy="244475"/>
          </a:xfrm>
          <a:prstGeom prst="rect">
            <a:avLst/>
          </a:prstGeom>
        </p:spPr>
        <p:txBody>
          <a:bodyPr vert="horz" wrap="square" lIns="0" tIns="17145" rIns="0" bIns="0" rtlCol="0">
            <a:spAutoFit/>
          </a:bodyPr>
          <a:lstStyle/>
          <a:p>
            <a:pPr marL="12700">
              <a:lnSpc>
                <a:spcPct val="100000"/>
              </a:lnSpc>
              <a:spcBef>
                <a:spcPts val="135"/>
              </a:spcBef>
            </a:pPr>
            <a:r>
              <a:rPr spc="15" dirty="0"/>
              <a:t>Когда </a:t>
            </a:r>
            <a:r>
              <a:rPr spc="-45" dirty="0"/>
              <a:t>какое </a:t>
            </a:r>
            <a:r>
              <a:rPr spc="-20" dirty="0"/>
              <a:t>расстояние</a:t>
            </a:r>
            <a:r>
              <a:rPr spc="-145" dirty="0"/>
              <a:t> </a:t>
            </a:r>
            <a:r>
              <a:rPr spc="-10" dirty="0"/>
              <a:t>использовать?</a:t>
            </a:r>
          </a:p>
        </p:txBody>
      </p:sp>
      <p:sp>
        <p:nvSpPr>
          <p:cNvPr id="3" name="object 3"/>
          <p:cNvSpPr txBox="1"/>
          <p:nvPr/>
        </p:nvSpPr>
        <p:spPr>
          <a:xfrm>
            <a:off x="347294" y="1011857"/>
            <a:ext cx="3882390" cy="1037590"/>
          </a:xfrm>
          <a:prstGeom prst="rect">
            <a:avLst/>
          </a:prstGeom>
        </p:spPr>
        <p:txBody>
          <a:bodyPr vert="horz" wrap="square" lIns="0" tIns="93345" rIns="0" bIns="0" rtlCol="0">
            <a:spAutoFit/>
          </a:bodyPr>
          <a:lstStyle/>
          <a:p>
            <a:pPr marL="12700">
              <a:lnSpc>
                <a:spcPct val="100000"/>
              </a:lnSpc>
              <a:spcBef>
                <a:spcPts val="735"/>
              </a:spcBef>
            </a:pPr>
            <a:r>
              <a:rPr sz="1100" spc="-10" dirty="0">
                <a:latin typeface="Calibri"/>
                <a:cs typeface="Calibri"/>
              </a:rPr>
              <a:t>Начинаем </a:t>
            </a:r>
            <a:r>
              <a:rPr sz="1100" spc="15" dirty="0">
                <a:latin typeface="Calibri"/>
                <a:cs typeface="Calibri"/>
              </a:rPr>
              <a:t>с </a:t>
            </a:r>
            <a:r>
              <a:rPr sz="1100" spc="-25" dirty="0">
                <a:latin typeface="Calibri"/>
                <a:cs typeface="Calibri"/>
              </a:rPr>
              <a:t>евклидова </a:t>
            </a:r>
            <a:r>
              <a:rPr sz="1100" spc="-10" dirty="0">
                <a:latin typeface="Calibri"/>
                <a:cs typeface="Calibri"/>
              </a:rPr>
              <a:t>или </a:t>
            </a:r>
            <a:r>
              <a:rPr sz="1100" spc="15" dirty="0">
                <a:latin typeface="Calibri"/>
                <a:cs typeface="Calibri"/>
              </a:rPr>
              <a:t>с</a:t>
            </a:r>
            <a:r>
              <a:rPr sz="1100" spc="-130" dirty="0">
                <a:latin typeface="Calibri"/>
                <a:cs typeface="Calibri"/>
              </a:rPr>
              <a:t> </a:t>
            </a:r>
            <a:r>
              <a:rPr sz="1100" dirty="0">
                <a:latin typeface="Calibri"/>
                <a:cs typeface="Calibri"/>
              </a:rPr>
              <a:t>Манхэттен.</a:t>
            </a:r>
            <a:endParaRPr sz="1100">
              <a:latin typeface="Calibri"/>
              <a:cs typeface="Calibri"/>
            </a:endParaRPr>
          </a:p>
          <a:p>
            <a:pPr marL="12700" marR="5080">
              <a:lnSpc>
                <a:spcPct val="102600"/>
              </a:lnSpc>
              <a:spcBef>
                <a:spcPts val="595"/>
              </a:spcBef>
            </a:pPr>
            <a:r>
              <a:rPr sz="1100" spc="5" dirty="0">
                <a:latin typeface="Calibri"/>
                <a:cs typeface="Calibri"/>
              </a:rPr>
              <a:t>При </a:t>
            </a:r>
            <a:r>
              <a:rPr sz="1100" spc="-30" dirty="0">
                <a:latin typeface="Calibri"/>
                <a:cs typeface="Calibri"/>
              </a:rPr>
              <a:t>выборе </a:t>
            </a:r>
            <a:r>
              <a:rPr sz="1100" spc="-20" dirty="0">
                <a:latin typeface="Calibri"/>
                <a:cs typeface="Calibri"/>
              </a:rPr>
              <a:t>между </a:t>
            </a:r>
            <a:r>
              <a:rPr sz="1100" spc="-25" dirty="0">
                <a:latin typeface="Calibri"/>
                <a:cs typeface="Calibri"/>
              </a:rPr>
              <a:t>евклидовым </a:t>
            </a:r>
            <a:r>
              <a:rPr sz="1100" spc="-20" dirty="0">
                <a:latin typeface="Calibri"/>
                <a:cs typeface="Calibri"/>
              </a:rPr>
              <a:t>и </a:t>
            </a:r>
            <a:r>
              <a:rPr sz="1100" spc="-5" dirty="0">
                <a:latin typeface="Calibri"/>
                <a:cs typeface="Calibri"/>
              </a:rPr>
              <a:t>Манхэттен </a:t>
            </a:r>
            <a:r>
              <a:rPr sz="1100" spc="-20" dirty="0">
                <a:latin typeface="Calibri"/>
                <a:cs typeface="Calibri"/>
              </a:rPr>
              <a:t>спрашиваем себя:  если </a:t>
            </a:r>
            <a:r>
              <a:rPr sz="1100" spc="15" dirty="0">
                <a:latin typeface="Calibri"/>
                <a:cs typeface="Calibri"/>
              </a:rPr>
              <a:t>точки </a:t>
            </a:r>
            <a:r>
              <a:rPr sz="1100" spc="5" dirty="0">
                <a:latin typeface="Calibri"/>
                <a:cs typeface="Calibri"/>
              </a:rPr>
              <a:t>различаются </a:t>
            </a:r>
            <a:r>
              <a:rPr sz="1100" spc="-30" dirty="0">
                <a:latin typeface="Calibri"/>
                <a:cs typeface="Calibri"/>
              </a:rPr>
              <a:t>по </a:t>
            </a:r>
            <a:r>
              <a:rPr sz="1100" spc="-40" dirty="0">
                <a:latin typeface="Calibri"/>
                <a:cs typeface="Calibri"/>
              </a:rPr>
              <a:t>одной </a:t>
            </a:r>
            <a:r>
              <a:rPr sz="1100" dirty="0">
                <a:latin typeface="Calibri"/>
                <a:cs typeface="Calibri"/>
              </a:rPr>
              <a:t>из </a:t>
            </a:r>
            <a:r>
              <a:rPr sz="1100" spc="-25" dirty="0">
                <a:latin typeface="Calibri"/>
                <a:cs typeface="Calibri"/>
              </a:rPr>
              <a:t>координат, </a:t>
            </a:r>
            <a:r>
              <a:rPr sz="1100" spc="15" dirty="0">
                <a:latin typeface="Calibri"/>
                <a:cs typeface="Calibri"/>
              </a:rPr>
              <a:t>то </a:t>
            </a:r>
            <a:r>
              <a:rPr sz="1100" spc="-30" dirty="0">
                <a:latin typeface="Calibri"/>
                <a:cs typeface="Calibri"/>
              </a:rPr>
              <a:t>похожи </a:t>
            </a:r>
            <a:r>
              <a:rPr sz="1100" spc="-10" dirty="0">
                <a:latin typeface="Calibri"/>
                <a:cs typeface="Calibri"/>
              </a:rPr>
              <a:t>или  </a:t>
            </a:r>
            <a:r>
              <a:rPr sz="1100" spc="-15" dirty="0">
                <a:latin typeface="Calibri"/>
                <a:cs typeface="Calibri"/>
              </a:rPr>
              <a:t>нет </a:t>
            </a:r>
            <a:r>
              <a:rPr sz="1100" spc="-10" dirty="0">
                <a:latin typeface="Calibri"/>
                <a:cs typeface="Calibri"/>
              </a:rPr>
              <a:t>соотвествующие </a:t>
            </a:r>
            <a:r>
              <a:rPr sz="1100" spc="-25" dirty="0">
                <a:latin typeface="Calibri"/>
                <a:cs typeface="Calibri"/>
              </a:rPr>
              <a:t>им </a:t>
            </a:r>
            <a:r>
              <a:rPr sz="1100" spc="-5" dirty="0">
                <a:latin typeface="Calibri"/>
                <a:cs typeface="Calibri"/>
              </a:rPr>
              <a:t>объекты? Евклидово </a:t>
            </a:r>
            <a:r>
              <a:rPr sz="1100" spc="-15" dirty="0">
                <a:latin typeface="Calibri"/>
                <a:cs typeface="Calibri"/>
              </a:rPr>
              <a:t>расстояние </a:t>
            </a:r>
            <a:r>
              <a:rPr sz="1100" spc="15" dirty="0">
                <a:latin typeface="Calibri"/>
                <a:cs typeface="Calibri"/>
              </a:rPr>
              <a:t>эту  </a:t>
            </a:r>
            <a:r>
              <a:rPr sz="1100" spc="-25" dirty="0">
                <a:latin typeface="Calibri"/>
                <a:cs typeface="Calibri"/>
              </a:rPr>
              <a:t>непохожесть подчеркнет, </a:t>
            </a:r>
            <a:r>
              <a:rPr sz="1100" spc="-10" dirty="0">
                <a:latin typeface="Calibri"/>
                <a:cs typeface="Calibri"/>
              </a:rPr>
              <a:t>а </a:t>
            </a:r>
            <a:r>
              <a:rPr sz="1100" spc="-5" dirty="0">
                <a:latin typeface="Calibri"/>
                <a:cs typeface="Calibri"/>
              </a:rPr>
              <a:t>Манхэттен</a:t>
            </a:r>
            <a:r>
              <a:rPr sz="1100" spc="55" dirty="0">
                <a:latin typeface="Calibri"/>
                <a:cs typeface="Calibri"/>
              </a:rPr>
              <a:t> </a:t>
            </a:r>
            <a:r>
              <a:rPr sz="1100" spc="-5" dirty="0">
                <a:latin typeface="Calibri"/>
                <a:cs typeface="Calibri"/>
              </a:rPr>
              <a:t>сгладит.</a:t>
            </a:r>
            <a:endParaRPr sz="1100">
              <a:latin typeface="Calibri"/>
              <a:cs typeface="Calibri"/>
            </a:endParaRPr>
          </a:p>
        </p:txBody>
      </p:sp>
    </p:spTree>
  </p:cSld>
  <p:clrMapOvr>
    <a:masterClrMapping/>
  </p:clrMapOvr>
  <p:transition>
    <p:cut/>
  </p:transition>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846670" y="1420327"/>
            <a:ext cx="2914650" cy="244475"/>
          </a:xfrm>
          <a:prstGeom prst="rect">
            <a:avLst/>
          </a:prstGeom>
        </p:spPr>
        <p:txBody>
          <a:bodyPr vert="horz" wrap="square" lIns="0" tIns="17145" rIns="0" bIns="0" rtlCol="0">
            <a:spAutoFit/>
          </a:bodyPr>
          <a:lstStyle/>
          <a:p>
            <a:pPr marL="12700">
              <a:lnSpc>
                <a:spcPct val="100000"/>
              </a:lnSpc>
              <a:spcBef>
                <a:spcPts val="135"/>
              </a:spcBef>
            </a:pPr>
            <a:r>
              <a:rPr sz="1400" spc="-5" dirty="0">
                <a:solidFill>
                  <a:srgbClr val="3333B2"/>
                </a:solidFill>
                <a:latin typeface="Calibri"/>
                <a:cs typeface="Calibri"/>
                <a:hlinkClick r:id="rId2" action="ppaction://hlinksldjump"/>
              </a:rPr>
              <a:t>Выбор расстояния </a:t>
            </a:r>
            <a:r>
              <a:rPr sz="1400" spc="-35" dirty="0">
                <a:solidFill>
                  <a:srgbClr val="3333B2"/>
                </a:solidFill>
                <a:latin typeface="Calibri"/>
                <a:cs typeface="Calibri"/>
                <a:hlinkClick r:id="rId2" action="ppaction://hlinksldjump"/>
              </a:rPr>
              <a:t>между</a:t>
            </a:r>
            <a:r>
              <a:rPr sz="1400" spc="95" dirty="0">
                <a:solidFill>
                  <a:srgbClr val="3333B2"/>
                </a:solidFill>
                <a:latin typeface="Calibri"/>
                <a:cs typeface="Calibri"/>
                <a:hlinkClick r:id="rId2" action="ppaction://hlinksldjump"/>
              </a:rPr>
              <a:t> </a:t>
            </a:r>
            <a:r>
              <a:rPr sz="1400" spc="-10" dirty="0">
                <a:solidFill>
                  <a:srgbClr val="3333B2"/>
                </a:solidFill>
                <a:latin typeface="Calibri"/>
                <a:cs typeface="Calibri"/>
                <a:hlinkClick r:id="rId2" action="ppaction://hlinksldjump"/>
              </a:rPr>
              <a:t>кластерами</a:t>
            </a:r>
            <a:endParaRPr sz="1400">
              <a:latin typeface="Calibri"/>
              <a:cs typeface="Calibri"/>
            </a:endParaRPr>
          </a:p>
        </p:txBody>
      </p:sp>
    </p:spTree>
  </p:cSld>
  <p:clrMapOvr>
    <a:masterClrMapping/>
  </p:clrMapOvr>
  <p:transition>
    <p:cut/>
  </p:transition>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2364740" cy="244475"/>
          </a:xfrm>
          <a:prstGeom prst="rect">
            <a:avLst/>
          </a:prstGeom>
        </p:spPr>
        <p:txBody>
          <a:bodyPr vert="horz" wrap="square" lIns="0" tIns="17145" rIns="0" bIns="0" rtlCol="0">
            <a:spAutoFit/>
          </a:bodyPr>
          <a:lstStyle/>
          <a:p>
            <a:pPr marL="12700">
              <a:lnSpc>
                <a:spcPct val="100000"/>
              </a:lnSpc>
              <a:spcBef>
                <a:spcPts val="135"/>
              </a:spcBef>
            </a:pPr>
            <a:r>
              <a:rPr spc="-5" dirty="0"/>
              <a:t>Расстояние </a:t>
            </a:r>
            <a:r>
              <a:rPr spc="-30" dirty="0"/>
              <a:t>между</a:t>
            </a:r>
            <a:r>
              <a:rPr spc="-75" dirty="0"/>
              <a:t> </a:t>
            </a:r>
            <a:r>
              <a:rPr spc="-10" dirty="0"/>
              <a:t>кластерами</a:t>
            </a:r>
          </a:p>
        </p:txBody>
      </p:sp>
      <p:sp>
        <p:nvSpPr>
          <p:cNvPr id="3" name="object 3"/>
          <p:cNvSpPr txBox="1"/>
          <p:nvPr/>
        </p:nvSpPr>
        <p:spPr>
          <a:xfrm>
            <a:off x="476389" y="998383"/>
            <a:ext cx="3350260" cy="1224280"/>
          </a:xfrm>
          <a:prstGeom prst="rect">
            <a:avLst/>
          </a:prstGeom>
        </p:spPr>
        <p:txBody>
          <a:bodyPr vert="horz" wrap="square" lIns="0" tIns="6985" rIns="0" bIns="0" rtlCol="0">
            <a:spAutoFit/>
          </a:bodyPr>
          <a:lstStyle/>
          <a:p>
            <a:pPr marL="160655" marR="120014" indent="-148590">
              <a:lnSpc>
                <a:spcPct val="102699"/>
              </a:lnSpc>
              <a:spcBef>
                <a:spcPts val="55"/>
              </a:spcBef>
            </a:pPr>
            <a:r>
              <a:rPr sz="1200" spc="-135" baseline="6944" dirty="0">
                <a:solidFill>
                  <a:srgbClr val="3333B2"/>
                </a:solidFill>
                <a:latin typeface="Lucida Sans Unicode"/>
                <a:cs typeface="Lucida Sans Unicode"/>
              </a:rPr>
              <a:t>► </a:t>
            </a:r>
            <a:r>
              <a:rPr sz="1100" spc="-30" dirty="0">
                <a:latin typeface="Calibri"/>
                <a:cs typeface="Calibri"/>
              </a:rPr>
              <a:t>Среднее </a:t>
            </a:r>
            <a:r>
              <a:rPr sz="1100" spc="-35" dirty="0">
                <a:latin typeface="Calibri"/>
                <a:cs typeface="Calibri"/>
              </a:rPr>
              <a:t>невзвешенное </a:t>
            </a:r>
            <a:r>
              <a:rPr sz="1100" spc="-15" dirty="0">
                <a:latin typeface="Calibri"/>
                <a:cs typeface="Calibri"/>
              </a:rPr>
              <a:t>расстояние </a:t>
            </a:r>
            <a:r>
              <a:rPr sz="1100" dirty="0">
                <a:latin typeface="Calibri"/>
                <a:cs typeface="Calibri"/>
              </a:rPr>
              <a:t>(Average </a:t>
            </a:r>
            <a:r>
              <a:rPr sz="1100" spc="-15" dirty="0">
                <a:latin typeface="Calibri"/>
                <a:cs typeface="Calibri"/>
              </a:rPr>
              <a:t>linkage  </a:t>
            </a:r>
            <a:r>
              <a:rPr sz="1100" spc="-5" dirty="0">
                <a:latin typeface="Calibri"/>
                <a:cs typeface="Calibri"/>
              </a:rPr>
              <a:t>clustering).</a:t>
            </a:r>
            <a:endParaRPr sz="1100">
              <a:latin typeface="Calibri"/>
              <a:cs typeface="Calibri"/>
            </a:endParaRPr>
          </a:p>
          <a:p>
            <a:pPr marL="12700">
              <a:lnSpc>
                <a:spcPct val="100000"/>
              </a:lnSpc>
              <a:spcBef>
                <a:spcPts val="35"/>
              </a:spcBef>
            </a:pPr>
            <a:r>
              <a:rPr sz="1200" spc="-135" baseline="6944" dirty="0">
                <a:solidFill>
                  <a:srgbClr val="3333B2"/>
                </a:solidFill>
                <a:latin typeface="Lucida Sans Unicode"/>
                <a:cs typeface="Lucida Sans Unicode"/>
              </a:rPr>
              <a:t>► </a:t>
            </a:r>
            <a:r>
              <a:rPr sz="1100" spc="-15" dirty="0">
                <a:latin typeface="Calibri"/>
                <a:cs typeface="Calibri"/>
              </a:rPr>
              <a:t>Центроидный </a:t>
            </a:r>
            <a:r>
              <a:rPr sz="1100" spc="-25" dirty="0">
                <a:latin typeface="Calibri"/>
                <a:cs typeface="Calibri"/>
              </a:rPr>
              <a:t>метод </a:t>
            </a:r>
            <a:r>
              <a:rPr sz="1100" spc="5" dirty="0">
                <a:latin typeface="Calibri"/>
                <a:cs typeface="Calibri"/>
              </a:rPr>
              <a:t>(Centroid</a:t>
            </a:r>
            <a:r>
              <a:rPr sz="1100" spc="-50" dirty="0">
                <a:latin typeface="Calibri"/>
                <a:cs typeface="Calibri"/>
              </a:rPr>
              <a:t> </a:t>
            </a:r>
            <a:r>
              <a:rPr sz="1100" spc="-5" dirty="0">
                <a:latin typeface="Calibri"/>
                <a:cs typeface="Calibri"/>
              </a:rPr>
              <a:t>Method).</a:t>
            </a:r>
            <a:endParaRPr sz="1100">
              <a:latin typeface="Calibri"/>
              <a:cs typeface="Calibri"/>
            </a:endParaRPr>
          </a:p>
          <a:p>
            <a:pPr marL="154940" marR="61594" indent="-142875">
              <a:lnSpc>
                <a:spcPct val="102600"/>
              </a:lnSpc>
            </a:pPr>
            <a:r>
              <a:rPr sz="1200" spc="-135" baseline="6944" dirty="0">
                <a:solidFill>
                  <a:srgbClr val="3333B2"/>
                </a:solidFill>
                <a:latin typeface="Lucida Sans Unicode"/>
                <a:cs typeface="Lucida Sans Unicode"/>
              </a:rPr>
              <a:t>► </a:t>
            </a:r>
            <a:r>
              <a:rPr sz="1100" spc="-25" dirty="0">
                <a:latin typeface="Calibri"/>
                <a:cs typeface="Calibri"/>
              </a:rPr>
              <a:t>Метод </a:t>
            </a:r>
            <a:r>
              <a:rPr sz="1100" spc="-15" dirty="0">
                <a:latin typeface="Calibri"/>
                <a:cs typeface="Calibri"/>
              </a:rPr>
              <a:t>дальнего </a:t>
            </a:r>
            <a:r>
              <a:rPr sz="1100" spc="-20" dirty="0">
                <a:latin typeface="Calibri"/>
                <a:cs typeface="Calibri"/>
              </a:rPr>
              <a:t>соседа, </a:t>
            </a:r>
            <a:r>
              <a:rPr sz="1100" spc="-15" dirty="0">
                <a:latin typeface="Calibri"/>
                <a:cs typeface="Calibri"/>
              </a:rPr>
              <a:t>максимального </a:t>
            </a:r>
            <a:r>
              <a:rPr sz="1100" spc="-5" dirty="0">
                <a:latin typeface="Calibri"/>
                <a:cs typeface="Calibri"/>
              </a:rPr>
              <a:t>расстояния  </a:t>
            </a:r>
            <a:r>
              <a:rPr sz="1100" dirty="0">
                <a:latin typeface="Calibri"/>
                <a:cs typeface="Calibri"/>
              </a:rPr>
              <a:t>(Complete </a:t>
            </a:r>
            <a:r>
              <a:rPr sz="1100" spc="-15" dirty="0">
                <a:latin typeface="Calibri"/>
                <a:cs typeface="Calibri"/>
              </a:rPr>
              <a:t>linkage</a:t>
            </a:r>
            <a:r>
              <a:rPr sz="1100" spc="-30" dirty="0">
                <a:latin typeface="Calibri"/>
                <a:cs typeface="Calibri"/>
              </a:rPr>
              <a:t> </a:t>
            </a:r>
            <a:r>
              <a:rPr sz="1100" spc="-5" dirty="0">
                <a:latin typeface="Calibri"/>
                <a:cs typeface="Calibri"/>
              </a:rPr>
              <a:t>clustering).</a:t>
            </a:r>
            <a:endParaRPr sz="1100">
              <a:latin typeface="Calibri"/>
              <a:cs typeface="Calibri"/>
            </a:endParaRPr>
          </a:p>
          <a:p>
            <a:pPr marL="12700">
              <a:lnSpc>
                <a:spcPct val="100000"/>
              </a:lnSpc>
              <a:spcBef>
                <a:spcPts val="35"/>
              </a:spcBef>
            </a:pPr>
            <a:r>
              <a:rPr sz="1200" spc="-135" baseline="6944" dirty="0">
                <a:solidFill>
                  <a:srgbClr val="3333B2"/>
                </a:solidFill>
                <a:latin typeface="Lucida Sans Unicode"/>
                <a:cs typeface="Lucida Sans Unicode"/>
              </a:rPr>
              <a:t>► </a:t>
            </a:r>
            <a:r>
              <a:rPr sz="1100" spc="-25" dirty="0">
                <a:latin typeface="Calibri"/>
                <a:cs typeface="Calibri"/>
              </a:rPr>
              <a:t>Метод </a:t>
            </a:r>
            <a:r>
              <a:rPr sz="1100" spc="-15" dirty="0">
                <a:latin typeface="Calibri"/>
                <a:cs typeface="Calibri"/>
              </a:rPr>
              <a:t>ближайшего </a:t>
            </a:r>
            <a:r>
              <a:rPr sz="1100" spc="-25" dirty="0">
                <a:latin typeface="Calibri"/>
                <a:cs typeface="Calibri"/>
              </a:rPr>
              <a:t>соседа </a:t>
            </a:r>
            <a:r>
              <a:rPr sz="1100" spc="15" dirty="0">
                <a:latin typeface="Calibri"/>
                <a:cs typeface="Calibri"/>
              </a:rPr>
              <a:t>(Single </a:t>
            </a:r>
            <a:r>
              <a:rPr sz="1100" spc="-15" dirty="0">
                <a:latin typeface="Calibri"/>
                <a:cs typeface="Calibri"/>
              </a:rPr>
              <a:t>linkage</a:t>
            </a:r>
            <a:r>
              <a:rPr sz="1100" spc="40" dirty="0">
                <a:latin typeface="Calibri"/>
                <a:cs typeface="Calibri"/>
              </a:rPr>
              <a:t> </a:t>
            </a:r>
            <a:r>
              <a:rPr sz="1100" spc="-5" dirty="0">
                <a:latin typeface="Calibri"/>
                <a:cs typeface="Calibri"/>
              </a:rPr>
              <a:t>clustering).</a:t>
            </a:r>
            <a:endParaRPr sz="1100">
              <a:latin typeface="Calibri"/>
              <a:cs typeface="Calibri"/>
            </a:endParaRPr>
          </a:p>
          <a:p>
            <a:pPr marL="12700">
              <a:lnSpc>
                <a:spcPct val="100000"/>
              </a:lnSpc>
              <a:spcBef>
                <a:spcPts val="35"/>
              </a:spcBef>
            </a:pPr>
            <a:r>
              <a:rPr sz="1200" spc="-135" baseline="6944" dirty="0">
                <a:solidFill>
                  <a:srgbClr val="3333B2"/>
                </a:solidFill>
                <a:latin typeface="Lucida Sans Unicode"/>
                <a:cs typeface="Lucida Sans Unicode"/>
              </a:rPr>
              <a:t>► </a:t>
            </a:r>
            <a:r>
              <a:rPr sz="1100" spc="-25" dirty="0">
                <a:latin typeface="Calibri"/>
                <a:cs typeface="Calibri"/>
              </a:rPr>
              <a:t>Метод </a:t>
            </a:r>
            <a:r>
              <a:rPr sz="1100" dirty="0">
                <a:latin typeface="Calibri"/>
                <a:cs typeface="Calibri"/>
              </a:rPr>
              <a:t>Варда (Ward’s</a:t>
            </a:r>
            <a:r>
              <a:rPr sz="1100" spc="-70" dirty="0">
                <a:latin typeface="Calibri"/>
                <a:cs typeface="Calibri"/>
              </a:rPr>
              <a:t> </a:t>
            </a:r>
            <a:r>
              <a:rPr sz="1100" spc="-5" dirty="0">
                <a:latin typeface="Calibri"/>
                <a:cs typeface="Calibri"/>
              </a:rPr>
              <a:t>method).</a:t>
            </a:r>
            <a:endParaRPr sz="1100">
              <a:latin typeface="Calibri"/>
              <a:cs typeface="Calibri"/>
            </a:endParaRPr>
          </a:p>
        </p:txBody>
      </p:sp>
    </p:spTree>
  </p:cSld>
  <p:clrMapOvr>
    <a:masterClrMapping/>
  </p:clrMapOvr>
  <p:transition>
    <p:cut/>
  </p:transition>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2632710" cy="244475"/>
          </a:xfrm>
          <a:prstGeom prst="rect">
            <a:avLst/>
          </a:prstGeom>
        </p:spPr>
        <p:txBody>
          <a:bodyPr vert="horz" wrap="square" lIns="0" tIns="17145" rIns="0" bIns="0" rtlCol="0">
            <a:spAutoFit/>
          </a:bodyPr>
          <a:lstStyle/>
          <a:p>
            <a:pPr marL="12700">
              <a:lnSpc>
                <a:spcPct val="100000"/>
              </a:lnSpc>
              <a:spcBef>
                <a:spcPts val="135"/>
              </a:spcBef>
            </a:pPr>
            <a:r>
              <a:rPr spc="-45" dirty="0"/>
              <a:t>Среднее </a:t>
            </a:r>
            <a:r>
              <a:rPr spc="-50" dirty="0"/>
              <a:t>невзвешенное</a:t>
            </a:r>
            <a:r>
              <a:rPr spc="10" dirty="0"/>
              <a:t> </a:t>
            </a:r>
            <a:r>
              <a:rPr spc="-20" dirty="0"/>
              <a:t>расстояние</a:t>
            </a:r>
          </a:p>
        </p:txBody>
      </p:sp>
      <p:sp>
        <p:nvSpPr>
          <p:cNvPr id="3" name="object 3"/>
          <p:cNvSpPr/>
          <p:nvPr/>
        </p:nvSpPr>
        <p:spPr>
          <a:xfrm>
            <a:off x="875233" y="381764"/>
            <a:ext cx="2857558" cy="2224555"/>
          </a:xfrm>
          <a:prstGeom prst="rect">
            <a:avLst/>
          </a:prstGeom>
          <a:blipFill>
            <a:blip r:embed="rId2" cstate="print"/>
            <a:stretch>
              <a:fillRect/>
            </a:stretch>
          </a:blipFill>
        </p:spPr>
        <p:txBody>
          <a:bodyPr wrap="square" lIns="0" tIns="0" rIns="0" bIns="0" rtlCol="0"/>
          <a:lstStyle/>
          <a:p>
            <a:endParaRPr/>
          </a:p>
        </p:txBody>
      </p:sp>
      <p:sp>
        <p:nvSpPr>
          <p:cNvPr id="4" name="object 4"/>
          <p:cNvSpPr txBox="1"/>
          <p:nvPr/>
        </p:nvSpPr>
        <p:spPr>
          <a:xfrm>
            <a:off x="347294" y="2707492"/>
            <a:ext cx="3886200" cy="481330"/>
          </a:xfrm>
          <a:prstGeom prst="rect">
            <a:avLst/>
          </a:prstGeom>
        </p:spPr>
        <p:txBody>
          <a:bodyPr vert="horz" wrap="square" lIns="0" tIns="12065" rIns="0" bIns="0" rtlCol="0">
            <a:spAutoFit/>
          </a:bodyPr>
          <a:lstStyle/>
          <a:p>
            <a:pPr marL="12700" marR="5080">
              <a:lnSpc>
                <a:spcPct val="100000"/>
              </a:lnSpc>
              <a:spcBef>
                <a:spcPts val="95"/>
              </a:spcBef>
            </a:pPr>
            <a:r>
              <a:rPr sz="1000" spc="10" dirty="0">
                <a:latin typeface="Calibri"/>
                <a:cs typeface="Calibri"/>
              </a:rPr>
              <a:t>Figure </a:t>
            </a:r>
            <a:r>
              <a:rPr sz="1000" spc="-5" dirty="0">
                <a:latin typeface="Calibri"/>
                <a:cs typeface="Calibri"/>
              </a:rPr>
              <a:t>3: </a:t>
            </a:r>
            <a:r>
              <a:rPr sz="1000" spc="-15" dirty="0">
                <a:latin typeface="Calibri"/>
                <a:cs typeface="Calibri"/>
              </a:rPr>
              <a:t>Невзвешенное </a:t>
            </a:r>
            <a:r>
              <a:rPr sz="1000" spc="-25" dirty="0">
                <a:latin typeface="Calibri"/>
                <a:cs typeface="Calibri"/>
              </a:rPr>
              <a:t>попарное среднее. </a:t>
            </a:r>
            <a:r>
              <a:rPr sz="1000" spc="5" dirty="0">
                <a:latin typeface="Calibri"/>
                <a:cs typeface="Calibri"/>
              </a:rPr>
              <a:t>Расстояние </a:t>
            </a:r>
            <a:r>
              <a:rPr sz="1000" spc="-10" dirty="0">
                <a:latin typeface="Calibri"/>
                <a:cs typeface="Calibri"/>
              </a:rPr>
              <a:t>между </a:t>
            </a:r>
            <a:r>
              <a:rPr sz="1000" spc="-5" dirty="0">
                <a:latin typeface="Calibri"/>
                <a:cs typeface="Calibri"/>
              </a:rPr>
              <a:t>двумя  </a:t>
            </a:r>
            <a:r>
              <a:rPr sz="1000" dirty="0">
                <a:latin typeface="Calibri"/>
                <a:cs typeface="Calibri"/>
              </a:rPr>
              <a:t>различными кластерами </a:t>
            </a:r>
            <a:r>
              <a:rPr sz="1000" spc="15" dirty="0">
                <a:latin typeface="Calibri"/>
                <a:cs typeface="Calibri"/>
              </a:rPr>
              <a:t>вычисляется </a:t>
            </a:r>
            <a:r>
              <a:rPr sz="1000" spc="5" dirty="0">
                <a:latin typeface="Calibri"/>
                <a:cs typeface="Calibri"/>
              </a:rPr>
              <a:t>как </a:t>
            </a:r>
            <a:r>
              <a:rPr sz="1000" spc="-30" dirty="0">
                <a:latin typeface="Calibri"/>
                <a:cs typeface="Calibri"/>
              </a:rPr>
              <a:t>среднее </a:t>
            </a:r>
            <a:r>
              <a:rPr sz="1000" spc="-5" dirty="0">
                <a:latin typeface="Calibri"/>
                <a:cs typeface="Calibri"/>
              </a:rPr>
              <a:t>расстояние </a:t>
            </a:r>
            <a:r>
              <a:rPr sz="1000" spc="-10" dirty="0">
                <a:latin typeface="Calibri"/>
                <a:cs typeface="Calibri"/>
              </a:rPr>
              <a:t>между  </a:t>
            </a:r>
            <a:r>
              <a:rPr sz="1000" spc="-15" dirty="0">
                <a:latin typeface="Calibri"/>
                <a:cs typeface="Calibri"/>
              </a:rPr>
              <a:t>всеми </a:t>
            </a:r>
            <a:r>
              <a:rPr sz="1000" spc="-10" dirty="0">
                <a:latin typeface="Calibri"/>
                <a:cs typeface="Calibri"/>
              </a:rPr>
              <a:t>парами </a:t>
            </a:r>
            <a:r>
              <a:rPr sz="1000" spc="-5" dirty="0">
                <a:latin typeface="Calibri"/>
                <a:cs typeface="Calibri"/>
              </a:rPr>
              <a:t>объектов в</a:t>
            </a:r>
            <a:r>
              <a:rPr sz="1000" spc="15" dirty="0">
                <a:latin typeface="Calibri"/>
                <a:cs typeface="Calibri"/>
              </a:rPr>
              <a:t> </a:t>
            </a:r>
            <a:r>
              <a:rPr sz="1000" spc="-5" dirty="0">
                <a:latin typeface="Calibri"/>
                <a:cs typeface="Calibri"/>
              </a:rPr>
              <a:t>них</a:t>
            </a:r>
            <a:endParaRPr sz="1000">
              <a:latin typeface="Calibri"/>
              <a:cs typeface="Calibri"/>
            </a:endParaRPr>
          </a:p>
        </p:txBody>
      </p:sp>
    </p:spTree>
  </p:cSld>
  <p:clrMapOvr>
    <a:masterClrMapping/>
  </p:clrMapOvr>
  <p:transition>
    <p:cut/>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4330700" cy="244475"/>
          </a:xfrm>
          <a:prstGeom prst="rect">
            <a:avLst/>
          </a:prstGeom>
        </p:spPr>
        <p:txBody>
          <a:bodyPr vert="horz" wrap="square" lIns="0" tIns="17145" rIns="0" bIns="0" rtlCol="0">
            <a:spAutoFit/>
          </a:bodyPr>
          <a:lstStyle/>
          <a:p>
            <a:pPr marL="12700">
              <a:lnSpc>
                <a:spcPct val="100000"/>
              </a:lnSpc>
              <a:spcBef>
                <a:spcPts val="135"/>
              </a:spcBef>
            </a:pPr>
            <a:r>
              <a:rPr spc="5" dirty="0"/>
              <a:t>Кластерный </a:t>
            </a:r>
            <a:r>
              <a:rPr spc="-15" dirty="0"/>
              <a:t>анализ: </a:t>
            </a:r>
            <a:r>
              <a:rPr spc="-20" dirty="0"/>
              <a:t>терминология </a:t>
            </a:r>
            <a:r>
              <a:rPr spc="-25" dirty="0"/>
              <a:t>и </a:t>
            </a:r>
            <a:r>
              <a:rPr spc="-20" dirty="0"/>
              <a:t>постановка </a:t>
            </a:r>
            <a:r>
              <a:rPr spc="-10" dirty="0"/>
              <a:t>задачи</a:t>
            </a:r>
          </a:p>
        </p:txBody>
      </p:sp>
      <p:sp>
        <p:nvSpPr>
          <p:cNvPr id="3" name="object 3"/>
          <p:cNvSpPr txBox="1"/>
          <p:nvPr/>
        </p:nvSpPr>
        <p:spPr>
          <a:xfrm>
            <a:off x="328993" y="834452"/>
            <a:ext cx="3931285" cy="1527810"/>
          </a:xfrm>
          <a:prstGeom prst="rect">
            <a:avLst/>
          </a:prstGeom>
        </p:spPr>
        <p:txBody>
          <a:bodyPr vert="horz" wrap="square" lIns="0" tIns="11430" rIns="0" bIns="0" rtlCol="0">
            <a:spAutoFit/>
          </a:bodyPr>
          <a:lstStyle/>
          <a:p>
            <a:pPr marL="30480">
              <a:lnSpc>
                <a:spcPct val="100000"/>
              </a:lnSpc>
              <a:spcBef>
                <a:spcPts val="90"/>
              </a:spcBef>
            </a:pPr>
            <a:r>
              <a:rPr sz="1100" b="1" spc="70" dirty="0">
                <a:latin typeface="Calibri"/>
                <a:cs typeface="Calibri"/>
              </a:rPr>
              <a:t>Кластер </a:t>
            </a:r>
            <a:r>
              <a:rPr sz="1100" spc="535" dirty="0">
                <a:latin typeface="Calibri"/>
                <a:cs typeface="Calibri"/>
              </a:rPr>
              <a:t>- </a:t>
            </a:r>
            <a:r>
              <a:rPr sz="1100" spc="-10" dirty="0">
                <a:latin typeface="Calibri"/>
                <a:cs typeface="Calibri"/>
              </a:rPr>
              <a:t>калька слова </a:t>
            </a:r>
            <a:r>
              <a:rPr sz="1100" spc="15" dirty="0">
                <a:latin typeface="Calibri"/>
                <a:cs typeface="Calibri"/>
              </a:rPr>
              <a:t>«cluster», то </a:t>
            </a:r>
            <a:r>
              <a:rPr sz="1100" dirty="0">
                <a:latin typeface="Calibri"/>
                <a:cs typeface="Calibri"/>
              </a:rPr>
              <a:t>есть</a:t>
            </a:r>
            <a:r>
              <a:rPr sz="1100" spc="160" dirty="0">
                <a:latin typeface="Calibri"/>
                <a:cs typeface="Calibri"/>
              </a:rPr>
              <a:t> </a:t>
            </a:r>
            <a:r>
              <a:rPr sz="1100" spc="30" dirty="0">
                <a:latin typeface="Calibri"/>
                <a:cs typeface="Calibri"/>
              </a:rPr>
              <a:t>«сгусток»,</a:t>
            </a:r>
            <a:endParaRPr sz="1100">
              <a:latin typeface="Calibri"/>
              <a:cs typeface="Calibri"/>
            </a:endParaRPr>
          </a:p>
          <a:p>
            <a:pPr marL="12700">
              <a:lnSpc>
                <a:spcPct val="100000"/>
              </a:lnSpc>
              <a:spcBef>
                <a:spcPts val="35"/>
              </a:spcBef>
            </a:pPr>
            <a:r>
              <a:rPr sz="1100" spc="10" dirty="0">
                <a:latin typeface="Calibri"/>
                <a:cs typeface="Calibri"/>
              </a:rPr>
              <a:t>«скопление)» </a:t>
            </a:r>
            <a:r>
              <a:rPr sz="1100" spc="-20" dirty="0">
                <a:latin typeface="Calibri"/>
                <a:cs typeface="Calibri"/>
              </a:rPr>
              <a:t>и</a:t>
            </a:r>
            <a:r>
              <a:rPr sz="1100" spc="-55" dirty="0">
                <a:latin typeface="Calibri"/>
                <a:cs typeface="Calibri"/>
              </a:rPr>
              <a:t> </a:t>
            </a:r>
            <a:r>
              <a:rPr sz="1100" dirty="0">
                <a:latin typeface="Calibri"/>
                <a:cs typeface="Calibri"/>
              </a:rPr>
              <a:t>т.п.</a:t>
            </a:r>
            <a:endParaRPr sz="1100">
              <a:latin typeface="Calibri"/>
              <a:cs typeface="Calibri"/>
            </a:endParaRPr>
          </a:p>
          <a:p>
            <a:pPr marL="30480" marR="5080">
              <a:lnSpc>
                <a:spcPct val="102600"/>
              </a:lnSpc>
              <a:spcBef>
                <a:spcPts val="600"/>
              </a:spcBef>
            </a:pPr>
            <a:r>
              <a:rPr sz="1100" dirty="0">
                <a:latin typeface="Calibri"/>
                <a:cs typeface="Calibri"/>
              </a:rPr>
              <a:t>Другие </a:t>
            </a:r>
            <a:r>
              <a:rPr sz="1100" spc="-10" dirty="0">
                <a:latin typeface="Calibri"/>
                <a:cs typeface="Calibri"/>
              </a:rPr>
              <a:t>названия: </a:t>
            </a:r>
            <a:r>
              <a:rPr sz="1100" spc="-30" dirty="0">
                <a:latin typeface="Calibri"/>
                <a:cs typeface="Calibri"/>
              </a:rPr>
              <a:t>обучение </a:t>
            </a:r>
            <a:r>
              <a:rPr sz="1100" spc="-35" dirty="0">
                <a:latin typeface="Calibri"/>
                <a:cs typeface="Calibri"/>
              </a:rPr>
              <a:t>без </a:t>
            </a:r>
            <a:r>
              <a:rPr sz="1100" spc="15" dirty="0">
                <a:latin typeface="Calibri"/>
                <a:cs typeface="Calibri"/>
              </a:rPr>
              <a:t>учителя, </a:t>
            </a:r>
            <a:r>
              <a:rPr sz="1100" spc="-25" dirty="0">
                <a:latin typeface="Calibri"/>
                <a:cs typeface="Calibri"/>
              </a:rPr>
              <a:t>распознавание образов  </a:t>
            </a:r>
            <a:r>
              <a:rPr sz="1100" spc="-35" dirty="0">
                <a:latin typeface="Calibri"/>
                <a:cs typeface="Calibri"/>
              </a:rPr>
              <a:t>без</a:t>
            </a:r>
            <a:r>
              <a:rPr sz="1100" spc="105" dirty="0">
                <a:latin typeface="Calibri"/>
                <a:cs typeface="Calibri"/>
              </a:rPr>
              <a:t> </a:t>
            </a:r>
            <a:r>
              <a:rPr sz="1100" spc="15" dirty="0">
                <a:latin typeface="Calibri"/>
                <a:cs typeface="Calibri"/>
              </a:rPr>
              <a:t>учителя.</a:t>
            </a:r>
            <a:endParaRPr sz="1100">
              <a:latin typeface="Calibri"/>
              <a:cs typeface="Calibri"/>
            </a:endParaRPr>
          </a:p>
          <a:p>
            <a:pPr marL="30480">
              <a:lnSpc>
                <a:spcPct val="100000"/>
              </a:lnSpc>
              <a:spcBef>
                <a:spcPts val="630"/>
              </a:spcBef>
            </a:pPr>
            <a:r>
              <a:rPr sz="1100" spc="10" dirty="0">
                <a:latin typeface="Calibri"/>
                <a:cs typeface="Calibri"/>
              </a:rPr>
              <a:t>Кластерный</a:t>
            </a:r>
            <a:r>
              <a:rPr sz="1100" spc="105" dirty="0">
                <a:latin typeface="Calibri"/>
                <a:cs typeface="Calibri"/>
              </a:rPr>
              <a:t> </a:t>
            </a:r>
            <a:r>
              <a:rPr sz="1100" spc="-5" dirty="0">
                <a:latin typeface="Calibri"/>
                <a:cs typeface="Calibri"/>
              </a:rPr>
              <a:t>анализ:</a:t>
            </a:r>
            <a:endParaRPr sz="1100">
              <a:latin typeface="Calibri"/>
              <a:cs typeface="Calibri"/>
            </a:endParaRPr>
          </a:p>
          <a:p>
            <a:pPr>
              <a:lnSpc>
                <a:spcPct val="100000"/>
              </a:lnSpc>
              <a:spcBef>
                <a:spcPts val="20"/>
              </a:spcBef>
            </a:pPr>
            <a:endParaRPr sz="1050">
              <a:latin typeface="Times New Roman"/>
              <a:cs typeface="Times New Roman"/>
            </a:endParaRPr>
          </a:p>
          <a:p>
            <a:pPr marL="307975" indent="-176530">
              <a:lnSpc>
                <a:spcPct val="100000"/>
              </a:lnSpc>
              <a:spcBef>
                <a:spcPts val="5"/>
              </a:spcBef>
              <a:buClr>
                <a:srgbClr val="3333B2"/>
              </a:buClr>
              <a:buAutoNum type="arabicPeriod"/>
              <a:tabLst>
                <a:tab pos="308610" algn="l"/>
              </a:tabLst>
            </a:pPr>
            <a:r>
              <a:rPr sz="1100" spc="-15" dirty="0">
                <a:latin typeface="Calibri"/>
                <a:cs typeface="Calibri"/>
              </a:rPr>
              <a:t>разбивает </a:t>
            </a:r>
            <a:r>
              <a:rPr sz="1100" spc="-35" dirty="0">
                <a:latin typeface="Calibri"/>
                <a:cs typeface="Calibri"/>
              </a:rPr>
              <a:t>набор </a:t>
            </a:r>
            <a:r>
              <a:rPr sz="1100" spc="-15" dirty="0">
                <a:latin typeface="Calibri"/>
                <a:cs typeface="Calibri"/>
              </a:rPr>
              <a:t>объектов </a:t>
            </a:r>
            <a:r>
              <a:rPr sz="1100" spc="-25" dirty="0">
                <a:latin typeface="Calibri"/>
                <a:cs typeface="Calibri"/>
              </a:rPr>
              <a:t>на </a:t>
            </a:r>
            <a:r>
              <a:rPr sz="1100" dirty="0">
                <a:latin typeface="Calibri"/>
                <a:cs typeface="Calibri"/>
              </a:rPr>
              <a:t>группы</a:t>
            </a:r>
            <a:r>
              <a:rPr sz="1100" spc="204" dirty="0">
                <a:latin typeface="Calibri"/>
                <a:cs typeface="Calibri"/>
              </a:rPr>
              <a:t> </a:t>
            </a:r>
            <a:r>
              <a:rPr sz="1100" spc="15" dirty="0">
                <a:latin typeface="Calibri"/>
                <a:cs typeface="Calibri"/>
              </a:rPr>
              <a:t>(кластеры);</a:t>
            </a:r>
            <a:endParaRPr sz="1100">
              <a:latin typeface="Calibri"/>
              <a:cs typeface="Calibri"/>
            </a:endParaRPr>
          </a:p>
          <a:p>
            <a:pPr marL="307975" indent="-176530">
              <a:lnSpc>
                <a:spcPct val="100000"/>
              </a:lnSpc>
              <a:spcBef>
                <a:spcPts val="35"/>
              </a:spcBef>
              <a:buClr>
                <a:srgbClr val="3333B2"/>
              </a:buClr>
              <a:buAutoNum type="arabicPeriod"/>
              <a:tabLst>
                <a:tab pos="308610" algn="l"/>
              </a:tabLst>
            </a:pPr>
            <a:r>
              <a:rPr sz="1100" spc="-25" dirty="0">
                <a:latin typeface="Calibri"/>
                <a:cs typeface="Calibri"/>
              </a:rPr>
              <a:t>определяет </a:t>
            </a:r>
            <a:r>
              <a:rPr sz="1100" spc="5" dirty="0">
                <a:latin typeface="Calibri"/>
                <a:cs typeface="Calibri"/>
              </a:rPr>
              <a:t>число</a:t>
            </a:r>
            <a:r>
              <a:rPr sz="1100" spc="15" dirty="0">
                <a:latin typeface="Calibri"/>
                <a:cs typeface="Calibri"/>
              </a:rPr>
              <a:t> </a:t>
            </a:r>
            <a:r>
              <a:rPr sz="1100" dirty="0">
                <a:latin typeface="Calibri"/>
                <a:cs typeface="Calibri"/>
              </a:rPr>
              <a:t>кластеров.</a:t>
            </a:r>
            <a:endParaRPr sz="1100">
              <a:latin typeface="Calibri"/>
              <a:cs typeface="Calibri"/>
            </a:endParaRPr>
          </a:p>
        </p:txBody>
      </p:sp>
    </p:spTree>
  </p:cSld>
  <p:clrMapOvr>
    <a:masterClrMapping/>
  </p:clrMapOvr>
  <p:transition>
    <p:cut/>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95300" y="74546"/>
            <a:ext cx="1559560" cy="244475"/>
          </a:xfrm>
          <a:prstGeom prst="rect">
            <a:avLst/>
          </a:prstGeom>
        </p:spPr>
        <p:txBody>
          <a:bodyPr vert="horz" wrap="square" lIns="0" tIns="17145" rIns="0" bIns="0" rtlCol="0">
            <a:spAutoFit/>
          </a:bodyPr>
          <a:lstStyle/>
          <a:p>
            <a:pPr marL="12700">
              <a:lnSpc>
                <a:spcPct val="100000"/>
              </a:lnSpc>
              <a:spcBef>
                <a:spcPts val="135"/>
              </a:spcBef>
            </a:pPr>
            <a:r>
              <a:rPr sz="1400" spc="-25" dirty="0">
                <a:solidFill>
                  <a:srgbClr val="3333B2"/>
                </a:solidFill>
                <a:latin typeface="Calibri"/>
                <a:cs typeface="Calibri"/>
              </a:rPr>
              <a:t>Центроидный</a:t>
            </a:r>
            <a:r>
              <a:rPr sz="1400" spc="70" dirty="0">
                <a:solidFill>
                  <a:srgbClr val="3333B2"/>
                </a:solidFill>
                <a:latin typeface="Calibri"/>
                <a:cs typeface="Calibri"/>
              </a:rPr>
              <a:t> </a:t>
            </a:r>
            <a:r>
              <a:rPr sz="1400" spc="-40" dirty="0">
                <a:solidFill>
                  <a:srgbClr val="3333B2"/>
                </a:solidFill>
                <a:latin typeface="Calibri"/>
                <a:cs typeface="Calibri"/>
              </a:rPr>
              <a:t>метод</a:t>
            </a:r>
            <a:endParaRPr sz="1400">
              <a:latin typeface="Calibri"/>
              <a:cs typeface="Calibri"/>
            </a:endParaRPr>
          </a:p>
        </p:txBody>
      </p:sp>
      <p:sp>
        <p:nvSpPr>
          <p:cNvPr id="3" name="object 3"/>
          <p:cNvSpPr/>
          <p:nvPr/>
        </p:nvSpPr>
        <p:spPr>
          <a:xfrm>
            <a:off x="359994" y="359905"/>
            <a:ext cx="2571753" cy="2019108"/>
          </a:xfrm>
          <a:prstGeom prst="rect">
            <a:avLst/>
          </a:prstGeom>
          <a:blipFill>
            <a:blip r:embed="rId2" cstate="print"/>
            <a:stretch>
              <a:fillRect/>
            </a:stretch>
          </a:blipFill>
        </p:spPr>
        <p:txBody>
          <a:bodyPr wrap="square" lIns="0" tIns="0" rIns="0" bIns="0" rtlCol="0"/>
          <a:lstStyle/>
          <a:p>
            <a:endParaRPr/>
          </a:p>
        </p:txBody>
      </p:sp>
      <p:sp>
        <p:nvSpPr>
          <p:cNvPr id="4" name="object 4"/>
          <p:cNvSpPr txBox="1"/>
          <p:nvPr/>
        </p:nvSpPr>
        <p:spPr>
          <a:xfrm>
            <a:off x="1377556" y="2711791"/>
            <a:ext cx="69215" cy="147320"/>
          </a:xfrm>
          <a:prstGeom prst="rect">
            <a:avLst/>
          </a:prstGeom>
        </p:spPr>
        <p:txBody>
          <a:bodyPr vert="horz" wrap="square" lIns="0" tIns="12065" rIns="0" bIns="0" rtlCol="0">
            <a:spAutoFit/>
          </a:bodyPr>
          <a:lstStyle/>
          <a:p>
            <a:pPr marL="12700">
              <a:lnSpc>
                <a:spcPct val="100000"/>
              </a:lnSpc>
              <a:spcBef>
                <a:spcPts val="95"/>
              </a:spcBef>
            </a:pPr>
            <a:r>
              <a:rPr sz="800" i="1" spc="65" dirty="0">
                <a:latin typeface="Verdana"/>
                <a:cs typeface="Verdana"/>
              </a:rPr>
              <a:t>j</a:t>
            </a:r>
            <a:endParaRPr sz="800">
              <a:latin typeface="Verdana"/>
              <a:cs typeface="Verdana"/>
            </a:endParaRPr>
          </a:p>
        </p:txBody>
      </p:sp>
      <p:sp>
        <p:nvSpPr>
          <p:cNvPr id="5" name="object 5"/>
          <p:cNvSpPr txBox="1"/>
          <p:nvPr/>
        </p:nvSpPr>
        <p:spPr>
          <a:xfrm>
            <a:off x="1298371" y="2653689"/>
            <a:ext cx="306705" cy="191770"/>
          </a:xfrm>
          <a:prstGeom prst="rect">
            <a:avLst/>
          </a:prstGeom>
        </p:spPr>
        <p:txBody>
          <a:bodyPr vert="horz" wrap="square" lIns="0" tIns="11430" rIns="0" bIns="0" rtlCol="0">
            <a:spAutoFit/>
          </a:bodyPr>
          <a:lstStyle/>
          <a:p>
            <a:pPr marL="12700">
              <a:lnSpc>
                <a:spcPct val="100000"/>
              </a:lnSpc>
              <a:spcBef>
                <a:spcPts val="90"/>
              </a:spcBef>
            </a:pPr>
            <a:r>
              <a:rPr sz="1100" b="0" i="1" spc="-295" dirty="0">
                <a:latin typeface="Bookman Old Style"/>
                <a:cs typeface="Bookman Old Style"/>
              </a:rPr>
              <a:t>x</a:t>
            </a:r>
            <a:r>
              <a:rPr sz="1100" spc="-295" dirty="0">
                <a:latin typeface="Tahoma"/>
                <a:cs typeface="Tahoma"/>
              </a:rPr>
              <a:t>¯</a:t>
            </a:r>
            <a:r>
              <a:rPr sz="1100" spc="-260" dirty="0">
                <a:latin typeface="Tahoma"/>
                <a:cs typeface="Tahoma"/>
              </a:rPr>
              <a:t> </a:t>
            </a:r>
            <a:r>
              <a:rPr sz="1100" spc="45" dirty="0">
                <a:latin typeface="Tahoma"/>
                <a:cs typeface="Tahoma"/>
              </a:rPr>
              <a:t>=</a:t>
            </a:r>
            <a:endParaRPr sz="1100">
              <a:latin typeface="Tahoma"/>
              <a:cs typeface="Tahoma"/>
            </a:endParaRPr>
          </a:p>
        </p:txBody>
      </p:sp>
      <p:sp>
        <p:nvSpPr>
          <p:cNvPr id="6" name="object 6"/>
          <p:cNvSpPr txBox="1"/>
          <p:nvPr/>
        </p:nvSpPr>
        <p:spPr>
          <a:xfrm>
            <a:off x="1633118" y="2537457"/>
            <a:ext cx="192405" cy="403225"/>
          </a:xfrm>
          <a:prstGeom prst="rect">
            <a:avLst/>
          </a:prstGeom>
        </p:spPr>
        <p:txBody>
          <a:bodyPr vert="horz" wrap="square" lIns="0" tIns="33655" rIns="0" bIns="0" rtlCol="0">
            <a:spAutoFit/>
          </a:bodyPr>
          <a:lstStyle/>
          <a:p>
            <a:pPr marL="12700">
              <a:lnSpc>
                <a:spcPct val="100000"/>
              </a:lnSpc>
              <a:spcBef>
                <a:spcPts val="265"/>
              </a:spcBef>
            </a:pPr>
            <a:r>
              <a:rPr sz="1100" u="sng" spc="-5" dirty="0">
                <a:uFill>
                  <a:solidFill>
                    <a:srgbClr val="000000"/>
                  </a:solidFill>
                </a:uFill>
                <a:latin typeface="Times New Roman"/>
                <a:cs typeface="Times New Roman"/>
              </a:rPr>
              <a:t> </a:t>
            </a:r>
            <a:r>
              <a:rPr sz="1100" u="sng" spc="-165" dirty="0">
                <a:uFill>
                  <a:solidFill>
                    <a:srgbClr val="000000"/>
                  </a:solidFill>
                </a:uFill>
                <a:latin typeface="Times New Roman"/>
                <a:cs typeface="Times New Roman"/>
              </a:rPr>
              <a:t> </a:t>
            </a:r>
            <a:r>
              <a:rPr sz="1100" u="sng" spc="-55" dirty="0">
                <a:uFill>
                  <a:solidFill>
                    <a:srgbClr val="000000"/>
                  </a:solidFill>
                </a:uFill>
                <a:latin typeface="Tahoma"/>
                <a:cs typeface="Tahoma"/>
              </a:rPr>
              <a:t>1</a:t>
            </a:r>
            <a:r>
              <a:rPr sz="1100" u="sng" spc="40" dirty="0">
                <a:uFill>
                  <a:solidFill>
                    <a:srgbClr val="000000"/>
                  </a:solidFill>
                </a:uFill>
                <a:latin typeface="Tahoma"/>
                <a:cs typeface="Tahoma"/>
              </a:rPr>
              <a:t> </a:t>
            </a:r>
            <a:endParaRPr sz="1100">
              <a:latin typeface="Tahoma"/>
              <a:cs typeface="Tahoma"/>
            </a:endParaRPr>
          </a:p>
          <a:p>
            <a:pPr marL="12700">
              <a:lnSpc>
                <a:spcPct val="100000"/>
              </a:lnSpc>
              <a:spcBef>
                <a:spcPts val="170"/>
              </a:spcBef>
            </a:pPr>
            <a:r>
              <a:rPr sz="1100" b="0" i="1" spc="75" dirty="0">
                <a:latin typeface="Bookman Old Style"/>
                <a:cs typeface="Bookman Old Style"/>
              </a:rPr>
              <a:t>N</a:t>
            </a:r>
            <a:r>
              <a:rPr sz="1200" i="1" spc="112" baseline="-10416" dirty="0">
                <a:latin typeface="Verdana"/>
                <a:cs typeface="Verdana"/>
              </a:rPr>
              <a:t>j</a:t>
            </a:r>
            <a:endParaRPr sz="1200" baseline="-10416">
              <a:latin typeface="Verdana"/>
              <a:cs typeface="Verdana"/>
            </a:endParaRPr>
          </a:p>
        </p:txBody>
      </p:sp>
      <p:sp>
        <p:nvSpPr>
          <p:cNvPr id="7" name="object 7"/>
          <p:cNvSpPr txBox="1"/>
          <p:nvPr/>
        </p:nvSpPr>
        <p:spPr>
          <a:xfrm>
            <a:off x="1870951" y="2499955"/>
            <a:ext cx="149860" cy="147320"/>
          </a:xfrm>
          <a:prstGeom prst="rect">
            <a:avLst/>
          </a:prstGeom>
        </p:spPr>
        <p:txBody>
          <a:bodyPr vert="horz" wrap="square" lIns="0" tIns="12065" rIns="0" bIns="0" rtlCol="0">
            <a:spAutoFit/>
          </a:bodyPr>
          <a:lstStyle/>
          <a:p>
            <a:pPr marL="12700">
              <a:lnSpc>
                <a:spcPct val="100000"/>
              </a:lnSpc>
              <a:spcBef>
                <a:spcPts val="95"/>
              </a:spcBef>
            </a:pPr>
            <a:r>
              <a:rPr sz="800" i="1" spc="70" dirty="0">
                <a:latin typeface="Verdana"/>
                <a:cs typeface="Verdana"/>
              </a:rPr>
              <a:t>N</a:t>
            </a:r>
            <a:r>
              <a:rPr sz="900" i="1" spc="254" baseline="-9259" dirty="0">
                <a:latin typeface="Arial"/>
                <a:cs typeface="Arial"/>
              </a:rPr>
              <a:t>j</a:t>
            </a:r>
            <a:endParaRPr sz="900" baseline="-9259">
              <a:latin typeface="Arial"/>
              <a:cs typeface="Arial"/>
            </a:endParaRPr>
          </a:p>
        </p:txBody>
      </p:sp>
      <p:sp>
        <p:nvSpPr>
          <p:cNvPr id="8" name="object 8"/>
          <p:cNvSpPr txBox="1"/>
          <p:nvPr/>
        </p:nvSpPr>
        <p:spPr>
          <a:xfrm>
            <a:off x="1838363" y="2522066"/>
            <a:ext cx="226060" cy="191770"/>
          </a:xfrm>
          <a:prstGeom prst="rect">
            <a:avLst/>
          </a:prstGeom>
        </p:spPr>
        <p:txBody>
          <a:bodyPr vert="horz" wrap="square" lIns="0" tIns="11430" rIns="0" bIns="0" rtlCol="0">
            <a:spAutoFit/>
          </a:bodyPr>
          <a:lstStyle/>
          <a:p>
            <a:pPr marL="12700">
              <a:lnSpc>
                <a:spcPct val="100000"/>
              </a:lnSpc>
              <a:spcBef>
                <a:spcPts val="90"/>
              </a:spcBef>
            </a:pPr>
            <a:r>
              <a:rPr sz="1100" spc="1265" dirty="0">
                <a:latin typeface="Arial"/>
                <a:cs typeface="Arial"/>
              </a:rPr>
              <a:t> </a:t>
            </a:r>
            <a:endParaRPr sz="1100">
              <a:latin typeface="Arial"/>
              <a:cs typeface="Arial"/>
            </a:endParaRPr>
          </a:p>
        </p:txBody>
      </p:sp>
      <p:sp>
        <p:nvSpPr>
          <p:cNvPr id="9" name="object 9"/>
          <p:cNvSpPr txBox="1"/>
          <p:nvPr/>
        </p:nvSpPr>
        <p:spPr>
          <a:xfrm>
            <a:off x="1920113" y="2857219"/>
            <a:ext cx="62230" cy="147320"/>
          </a:xfrm>
          <a:prstGeom prst="rect">
            <a:avLst/>
          </a:prstGeom>
        </p:spPr>
        <p:txBody>
          <a:bodyPr vert="horz" wrap="square" lIns="0" tIns="12065" rIns="0" bIns="0" rtlCol="0">
            <a:spAutoFit/>
          </a:bodyPr>
          <a:lstStyle/>
          <a:p>
            <a:pPr marL="12700">
              <a:lnSpc>
                <a:spcPct val="100000"/>
              </a:lnSpc>
              <a:spcBef>
                <a:spcPts val="95"/>
              </a:spcBef>
            </a:pPr>
            <a:r>
              <a:rPr sz="800" i="1" spc="65" dirty="0">
                <a:latin typeface="Verdana"/>
                <a:cs typeface="Verdana"/>
              </a:rPr>
              <a:t>i</a:t>
            </a:r>
            <a:endParaRPr sz="800">
              <a:latin typeface="Verdana"/>
              <a:cs typeface="Verdana"/>
            </a:endParaRPr>
          </a:p>
        </p:txBody>
      </p:sp>
      <p:sp>
        <p:nvSpPr>
          <p:cNvPr id="10" name="object 10"/>
          <p:cNvSpPr txBox="1"/>
          <p:nvPr/>
        </p:nvSpPr>
        <p:spPr>
          <a:xfrm>
            <a:off x="2140750" y="2711791"/>
            <a:ext cx="62230" cy="147320"/>
          </a:xfrm>
          <a:prstGeom prst="rect">
            <a:avLst/>
          </a:prstGeom>
        </p:spPr>
        <p:txBody>
          <a:bodyPr vert="horz" wrap="square" lIns="0" tIns="12065" rIns="0" bIns="0" rtlCol="0">
            <a:spAutoFit/>
          </a:bodyPr>
          <a:lstStyle/>
          <a:p>
            <a:pPr marL="12700">
              <a:lnSpc>
                <a:spcPct val="100000"/>
              </a:lnSpc>
              <a:spcBef>
                <a:spcPts val="95"/>
              </a:spcBef>
            </a:pPr>
            <a:r>
              <a:rPr sz="800" i="1" spc="65" dirty="0">
                <a:latin typeface="Verdana"/>
                <a:cs typeface="Verdana"/>
              </a:rPr>
              <a:t>i</a:t>
            </a:r>
            <a:endParaRPr sz="800">
              <a:latin typeface="Verdana"/>
              <a:cs typeface="Verdana"/>
            </a:endParaRPr>
          </a:p>
        </p:txBody>
      </p:sp>
      <p:sp>
        <p:nvSpPr>
          <p:cNvPr id="11" name="object 11"/>
          <p:cNvSpPr txBox="1"/>
          <p:nvPr/>
        </p:nvSpPr>
        <p:spPr>
          <a:xfrm>
            <a:off x="2450858" y="2711791"/>
            <a:ext cx="69215" cy="147320"/>
          </a:xfrm>
          <a:prstGeom prst="rect">
            <a:avLst/>
          </a:prstGeom>
        </p:spPr>
        <p:txBody>
          <a:bodyPr vert="horz" wrap="square" lIns="0" tIns="12065" rIns="0" bIns="0" rtlCol="0">
            <a:spAutoFit/>
          </a:bodyPr>
          <a:lstStyle/>
          <a:p>
            <a:pPr marL="12700">
              <a:lnSpc>
                <a:spcPct val="100000"/>
              </a:lnSpc>
              <a:spcBef>
                <a:spcPts val="95"/>
              </a:spcBef>
            </a:pPr>
            <a:r>
              <a:rPr sz="800" i="1" spc="65" dirty="0">
                <a:latin typeface="Verdana"/>
                <a:cs typeface="Verdana"/>
              </a:rPr>
              <a:t>j</a:t>
            </a:r>
            <a:endParaRPr sz="800">
              <a:latin typeface="Verdana"/>
              <a:cs typeface="Verdana"/>
            </a:endParaRPr>
          </a:p>
        </p:txBody>
      </p:sp>
      <p:sp>
        <p:nvSpPr>
          <p:cNvPr id="12" name="object 12"/>
          <p:cNvSpPr txBox="1"/>
          <p:nvPr/>
        </p:nvSpPr>
        <p:spPr>
          <a:xfrm>
            <a:off x="2061578" y="2653689"/>
            <a:ext cx="616585" cy="191770"/>
          </a:xfrm>
          <a:prstGeom prst="rect">
            <a:avLst/>
          </a:prstGeom>
        </p:spPr>
        <p:txBody>
          <a:bodyPr vert="horz" wrap="square" lIns="0" tIns="11430" rIns="0" bIns="0" rtlCol="0">
            <a:spAutoFit/>
          </a:bodyPr>
          <a:lstStyle/>
          <a:p>
            <a:pPr marL="12700">
              <a:lnSpc>
                <a:spcPct val="100000"/>
              </a:lnSpc>
              <a:spcBef>
                <a:spcPts val="90"/>
              </a:spcBef>
              <a:tabLst>
                <a:tab pos="333375" algn="l"/>
              </a:tabLst>
            </a:pPr>
            <a:r>
              <a:rPr sz="1100" b="0" i="1" spc="25" dirty="0">
                <a:latin typeface="Bookman Old Style"/>
                <a:cs typeface="Bookman Old Style"/>
              </a:rPr>
              <a:t>x</a:t>
            </a:r>
            <a:r>
              <a:rPr sz="1100" b="0" i="1" spc="5" dirty="0">
                <a:latin typeface="Bookman Old Style"/>
                <a:cs typeface="Bookman Old Style"/>
              </a:rPr>
              <a:t> </a:t>
            </a:r>
            <a:r>
              <a:rPr sz="1100" b="0" i="1" spc="-30" dirty="0">
                <a:latin typeface="Bookman Old Style"/>
                <a:cs typeface="Bookman Old Style"/>
              </a:rPr>
              <a:t>,	</a:t>
            </a:r>
            <a:r>
              <a:rPr sz="1100" b="0" i="1" spc="-325" dirty="0">
                <a:latin typeface="Bookman Old Style"/>
                <a:cs typeface="Bookman Old Style"/>
              </a:rPr>
              <a:t>y</a:t>
            </a:r>
            <a:r>
              <a:rPr sz="1100" spc="-325" dirty="0">
                <a:latin typeface="Tahoma"/>
                <a:cs typeface="Tahoma"/>
              </a:rPr>
              <a:t>¯</a:t>
            </a:r>
            <a:r>
              <a:rPr sz="1100" spc="-310" dirty="0">
                <a:latin typeface="Tahoma"/>
                <a:cs typeface="Tahoma"/>
              </a:rPr>
              <a:t> </a:t>
            </a:r>
            <a:r>
              <a:rPr sz="1100" spc="45" dirty="0">
                <a:latin typeface="Tahoma"/>
                <a:cs typeface="Tahoma"/>
              </a:rPr>
              <a:t>=</a:t>
            </a:r>
            <a:endParaRPr sz="1100">
              <a:latin typeface="Tahoma"/>
              <a:cs typeface="Tahoma"/>
            </a:endParaRPr>
          </a:p>
        </p:txBody>
      </p:sp>
      <p:sp>
        <p:nvSpPr>
          <p:cNvPr id="13" name="object 13"/>
          <p:cNvSpPr txBox="1"/>
          <p:nvPr/>
        </p:nvSpPr>
        <p:spPr>
          <a:xfrm>
            <a:off x="2706420" y="2537457"/>
            <a:ext cx="192405" cy="403225"/>
          </a:xfrm>
          <a:prstGeom prst="rect">
            <a:avLst/>
          </a:prstGeom>
        </p:spPr>
        <p:txBody>
          <a:bodyPr vert="horz" wrap="square" lIns="0" tIns="33655" rIns="0" bIns="0" rtlCol="0">
            <a:spAutoFit/>
          </a:bodyPr>
          <a:lstStyle/>
          <a:p>
            <a:pPr marL="12700">
              <a:lnSpc>
                <a:spcPct val="100000"/>
              </a:lnSpc>
              <a:spcBef>
                <a:spcPts val="265"/>
              </a:spcBef>
            </a:pPr>
            <a:r>
              <a:rPr sz="1100" u="sng" spc="-5" dirty="0">
                <a:uFill>
                  <a:solidFill>
                    <a:srgbClr val="000000"/>
                  </a:solidFill>
                </a:uFill>
                <a:latin typeface="Times New Roman"/>
                <a:cs typeface="Times New Roman"/>
              </a:rPr>
              <a:t> </a:t>
            </a:r>
            <a:r>
              <a:rPr sz="1100" u="sng" spc="-165" dirty="0">
                <a:uFill>
                  <a:solidFill>
                    <a:srgbClr val="000000"/>
                  </a:solidFill>
                </a:uFill>
                <a:latin typeface="Times New Roman"/>
                <a:cs typeface="Times New Roman"/>
              </a:rPr>
              <a:t> </a:t>
            </a:r>
            <a:r>
              <a:rPr sz="1100" u="sng" spc="-55" dirty="0">
                <a:uFill>
                  <a:solidFill>
                    <a:srgbClr val="000000"/>
                  </a:solidFill>
                </a:uFill>
                <a:latin typeface="Tahoma"/>
                <a:cs typeface="Tahoma"/>
              </a:rPr>
              <a:t>1</a:t>
            </a:r>
            <a:r>
              <a:rPr sz="1100" u="sng" spc="40" dirty="0">
                <a:uFill>
                  <a:solidFill>
                    <a:srgbClr val="000000"/>
                  </a:solidFill>
                </a:uFill>
                <a:latin typeface="Tahoma"/>
                <a:cs typeface="Tahoma"/>
              </a:rPr>
              <a:t> </a:t>
            </a:r>
            <a:endParaRPr sz="1100">
              <a:latin typeface="Tahoma"/>
              <a:cs typeface="Tahoma"/>
            </a:endParaRPr>
          </a:p>
          <a:p>
            <a:pPr marL="12700">
              <a:lnSpc>
                <a:spcPct val="100000"/>
              </a:lnSpc>
              <a:spcBef>
                <a:spcPts val="170"/>
              </a:spcBef>
            </a:pPr>
            <a:r>
              <a:rPr sz="1100" b="0" i="1" spc="75" dirty="0">
                <a:latin typeface="Bookman Old Style"/>
                <a:cs typeface="Bookman Old Style"/>
              </a:rPr>
              <a:t>N</a:t>
            </a:r>
            <a:r>
              <a:rPr sz="1200" i="1" spc="112" baseline="-10416" dirty="0">
                <a:latin typeface="Verdana"/>
                <a:cs typeface="Verdana"/>
              </a:rPr>
              <a:t>j</a:t>
            </a:r>
            <a:endParaRPr sz="1200" baseline="-10416">
              <a:latin typeface="Verdana"/>
              <a:cs typeface="Verdana"/>
            </a:endParaRPr>
          </a:p>
        </p:txBody>
      </p:sp>
      <p:sp>
        <p:nvSpPr>
          <p:cNvPr id="14" name="object 14"/>
          <p:cNvSpPr txBox="1"/>
          <p:nvPr/>
        </p:nvSpPr>
        <p:spPr>
          <a:xfrm>
            <a:off x="2944266" y="2499955"/>
            <a:ext cx="149860" cy="147320"/>
          </a:xfrm>
          <a:prstGeom prst="rect">
            <a:avLst/>
          </a:prstGeom>
        </p:spPr>
        <p:txBody>
          <a:bodyPr vert="horz" wrap="square" lIns="0" tIns="12065" rIns="0" bIns="0" rtlCol="0">
            <a:spAutoFit/>
          </a:bodyPr>
          <a:lstStyle/>
          <a:p>
            <a:pPr marL="12700">
              <a:lnSpc>
                <a:spcPct val="100000"/>
              </a:lnSpc>
              <a:spcBef>
                <a:spcPts val="95"/>
              </a:spcBef>
            </a:pPr>
            <a:r>
              <a:rPr sz="800" i="1" spc="70" dirty="0">
                <a:latin typeface="Verdana"/>
                <a:cs typeface="Verdana"/>
              </a:rPr>
              <a:t>N</a:t>
            </a:r>
            <a:r>
              <a:rPr sz="900" i="1" spc="254" baseline="-9259" dirty="0">
                <a:latin typeface="Arial"/>
                <a:cs typeface="Arial"/>
              </a:rPr>
              <a:t>j</a:t>
            </a:r>
            <a:endParaRPr sz="900" baseline="-9259">
              <a:latin typeface="Arial"/>
              <a:cs typeface="Arial"/>
            </a:endParaRPr>
          </a:p>
        </p:txBody>
      </p:sp>
      <p:sp>
        <p:nvSpPr>
          <p:cNvPr id="15" name="object 15"/>
          <p:cNvSpPr txBox="1"/>
          <p:nvPr/>
        </p:nvSpPr>
        <p:spPr>
          <a:xfrm>
            <a:off x="2911665" y="2522066"/>
            <a:ext cx="226060" cy="191770"/>
          </a:xfrm>
          <a:prstGeom prst="rect">
            <a:avLst/>
          </a:prstGeom>
        </p:spPr>
        <p:txBody>
          <a:bodyPr vert="horz" wrap="square" lIns="0" tIns="11430" rIns="0" bIns="0" rtlCol="0">
            <a:spAutoFit/>
          </a:bodyPr>
          <a:lstStyle/>
          <a:p>
            <a:pPr marL="12700">
              <a:lnSpc>
                <a:spcPct val="100000"/>
              </a:lnSpc>
              <a:spcBef>
                <a:spcPts val="90"/>
              </a:spcBef>
            </a:pPr>
            <a:r>
              <a:rPr sz="1100" spc="1265" dirty="0">
                <a:latin typeface="Arial"/>
                <a:cs typeface="Arial"/>
              </a:rPr>
              <a:t> </a:t>
            </a:r>
            <a:endParaRPr sz="1100">
              <a:latin typeface="Arial"/>
              <a:cs typeface="Arial"/>
            </a:endParaRPr>
          </a:p>
        </p:txBody>
      </p:sp>
      <p:sp>
        <p:nvSpPr>
          <p:cNvPr id="16" name="object 16"/>
          <p:cNvSpPr txBox="1"/>
          <p:nvPr/>
        </p:nvSpPr>
        <p:spPr>
          <a:xfrm>
            <a:off x="2993415" y="2857219"/>
            <a:ext cx="62230" cy="147320"/>
          </a:xfrm>
          <a:prstGeom prst="rect">
            <a:avLst/>
          </a:prstGeom>
        </p:spPr>
        <p:txBody>
          <a:bodyPr vert="horz" wrap="square" lIns="0" tIns="12065" rIns="0" bIns="0" rtlCol="0">
            <a:spAutoFit/>
          </a:bodyPr>
          <a:lstStyle/>
          <a:p>
            <a:pPr marL="12700">
              <a:lnSpc>
                <a:spcPct val="100000"/>
              </a:lnSpc>
              <a:spcBef>
                <a:spcPts val="95"/>
              </a:spcBef>
            </a:pPr>
            <a:r>
              <a:rPr sz="800" i="1" spc="65" dirty="0">
                <a:latin typeface="Verdana"/>
                <a:cs typeface="Verdana"/>
              </a:rPr>
              <a:t>i</a:t>
            </a:r>
            <a:endParaRPr sz="800">
              <a:latin typeface="Verdana"/>
              <a:cs typeface="Verdana"/>
            </a:endParaRPr>
          </a:p>
        </p:txBody>
      </p:sp>
      <p:sp>
        <p:nvSpPr>
          <p:cNvPr id="17" name="object 17"/>
          <p:cNvSpPr txBox="1"/>
          <p:nvPr/>
        </p:nvSpPr>
        <p:spPr>
          <a:xfrm>
            <a:off x="3202800" y="2711791"/>
            <a:ext cx="62230" cy="147320"/>
          </a:xfrm>
          <a:prstGeom prst="rect">
            <a:avLst/>
          </a:prstGeom>
        </p:spPr>
        <p:txBody>
          <a:bodyPr vert="horz" wrap="square" lIns="0" tIns="12065" rIns="0" bIns="0" rtlCol="0">
            <a:spAutoFit/>
          </a:bodyPr>
          <a:lstStyle/>
          <a:p>
            <a:pPr marL="12700">
              <a:lnSpc>
                <a:spcPct val="100000"/>
              </a:lnSpc>
              <a:spcBef>
                <a:spcPts val="95"/>
              </a:spcBef>
            </a:pPr>
            <a:r>
              <a:rPr sz="800" i="1" spc="65" dirty="0">
                <a:latin typeface="Verdana"/>
                <a:cs typeface="Verdana"/>
              </a:rPr>
              <a:t>i</a:t>
            </a:r>
            <a:endParaRPr sz="800">
              <a:latin typeface="Verdana"/>
              <a:cs typeface="Verdana"/>
            </a:endParaRPr>
          </a:p>
        </p:txBody>
      </p:sp>
      <p:sp>
        <p:nvSpPr>
          <p:cNvPr id="18" name="object 18"/>
          <p:cNvSpPr txBox="1"/>
          <p:nvPr/>
        </p:nvSpPr>
        <p:spPr>
          <a:xfrm>
            <a:off x="3134880" y="2653689"/>
            <a:ext cx="175260" cy="191770"/>
          </a:xfrm>
          <a:prstGeom prst="rect">
            <a:avLst/>
          </a:prstGeom>
        </p:spPr>
        <p:txBody>
          <a:bodyPr vert="horz" wrap="square" lIns="0" tIns="11430" rIns="0" bIns="0" rtlCol="0">
            <a:spAutoFit/>
          </a:bodyPr>
          <a:lstStyle/>
          <a:p>
            <a:pPr marL="12700">
              <a:lnSpc>
                <a:spcPct val="100000"/>
              </a:lnSpc>
              <a:spcBef>
                <a:spcPts val="90"/>
              </a:spcBef>
            </a:pPr>
            <a:r>
              <a:rPr sz="1100" b="0" i="1" spc="-130" dirty="0">
                <a:latin typeface="Bookman Old Style"/>
                <a:cs typeface="Bookman Old Style"/>
              </a:rPr>
              <a:t>y</a:t>
            </a:r>
            <a:r>
              <a:rPr sz="1100" b="0" i="1" spc="-70" dirty="0">
                <a:latin typeface="Bookman Old Style"/>
                <a:cs typeface="Bookman Old Style"/>
              </a:rPr>
              <a:t> </a:t>
            </a:r>
            <a:r>
              <a:rPr sz="1100" b="0" i="1" spc="-30" dirty="0">
                <a:latin typeface="Bookman Old Style"/>
                <a:cs typeface="Bookman Old Style"/>
              </a:rPr>
              <a:t>.</a:t>
            </a:r>
            <a:endParaRPr sz="1100">
              <a:latin typeface="Bookman Old Style"/>
              <a:cs typeface="Bookman Old Style"/>
            </a:endParaRPr>
          </a:p>
        </p:txBody>
      </p:sp>
    </p:spTree>
  </p:cSld>
  <p:clrMapOvr>
    <a:masterClrMapping/>
  </p:clrMapOvr>
  <p:transition>
    <p:cut/>
  </p:transition>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1901825" cy="244475"/>
          </a:xfrm>
          <a:prstGeom prst="rect">
            <a:avLst/>
          </a:prstGeom>
        </p:spPr>
        <p:txBody>
          <a:bodyPr vert="horz" wrap="square" lIns="0" tIns="17145" rIns="0" bIns="0" rtlCol="0">
            <a:spAutoFit/>
          </a:bodyPr>
          <a:lstStyle/>
          <a:p>
            <a:pPr marL="12700">
              <a:lnSpc>
                <a:spcPct val="100000"/>
              </a:lnSpc>
              <a:spcBef>
                <a:spcPts val="135"/>
              </a:spcBef>
            </a:pPr>
            <a:r>
              <a:rPr spc="-25" dirty="0"/>
              <a:t>Центроидный </a:t>
            </a:r>
            <a:r>
              <a:rPr spc="-40" dirty="0"/>
              <a:t>метод </a:t>
            </a:r>
            <a:r>
              <a:rPr spc="670" dirty="0"/>
              <a:t>-</a:t>
            </a:r>
            <a:r>
              <a:rPr spc="-165" dirty="0"/>
              <a:t> </a:t>
            </a:r>
            <a:r>
              <a:rPr spc="-30" dirty="0"/>
              <a:t>2</a:t>
            </a:r>
          </a:p>
        </p:txBody>
      </p:sp>
      <p:sp>
        <p:nvSpPr>
          <p:cNvPr id="3" name="object 3"/>
          <p:cNvSpPr txBox="1"/>
          <p:nvPr/>
        </p:nvSpPr>
        <p:spPr>
          <a:xfrm>
            <a:off x="347294" y="863534"/>
            <a:ext cx="3121660" cy="1430655"/>
          </a:xfrm>
          <a:prstGeom prst="rect">
            <a:avLst/>
          </a:prstGeom>
        </p:spPr>
        <p:txBody>
          <a:bodyPr vert="horz" wrap="square" lIns="0" tIns="12065" rIns="0" bIns="0" rtlCol="0">
            <a:spAutoFit/>
          </a:bodyPr>
          <a:lstStyle/>
          <a:p>
            <a:pPr marL="12700">
              <a:lnSpc>
                <a:spcPct val="100000"/>
              </a:lnSpc>
              <a:spcBef>
                <a:spcPts val="95"/>
              </a:spcBef>
            </a:pPr>
            <a:r>
              <a:rPr sz="1200" spc="-50" dirty="0">
                <a:solidFill>
                  <a:srgbClr val="3333B2"/>
                </a:solidFill>
                <a:latin typeface="Book Antiqua"/>
                <a:cs typeface="Book Antiqua"/>
              </a:rPr>
              <a:t>Pro</a:t>
            </a:r>
            <a:endParaRPr sz="1200">
              <a:latin typeface="Book Antiqua"/>
              <a:cs typeface="Book Antiqua"/>
            </a:endParaRPr>
          </a:p>
          <a:p>
            <a:pPr marL="141605">
              <a:lnSpc>
                <a:spcPct val="100000"/>
              </a:lnSpc>
              <a:spcBef>
                <a:spcPts val="1190"/>
              </a:spcBef>
            </a:pPr>
            <a:r>
              <a:rPr sz="1200" spc="-135" baseline="6944" dirty="0">
                <a:solidFill>
                  <a:srgbClr val="3333B2"/>
                </a:solidFill>
                <a:latin typeface="Lucida Sans Unicode"/>
                <a:cs typeface="Lucida Sans Unicode"/>
              </a:rPr>
              <a:t>►   </a:t>
            </a:r>
            <a:r>
              <a:rPr sz="1100" spc="5" dirty="0">
                <a:latin typeface="Calibri"/>
                <a:cs typeface="Calibri"/>
              </a:rPr>
              <a:t>Вычислительная</a:t>
            </a:r>
            <a:r>
              <a:rPr sz="1100" spc="150" dirty="0">
                <a:latin typeface="Calibri"/>
                <a:cs typeface="Calibri"/>
              </a:rPr>
              <a:t> </a:t>
            </a:r>
            <a:r>
              <a:rPr sz="1100" dirty="0">
                <a:latin typeface="Calibri"/>
                <a:cs typeface="Calibri"/>
              </a:rPr>
              <a:t>простота.</a:t>
            </a:r>
            <a:endParaRPr sz="1100">
              <a:latin typeface="Calibri"/>
              <a:cs typeface="Calibri"/>
            </a:endParaRPr>
          </a:p>
          <a:p>
            <a:pPr marL="141605">
              <a:lnSpc>
                <a:spcPct val="100000"/>
              </a:lnSpc>
              <a:spcBef>
                <a:spcPts val="35"/>
              </a:spcBef>
            </a:pPr>
            <a:r>
              <a:rPr sz="1200" spc="-135" baseline="6944" dirty="0">
                <a:solidFill>
                  <a:srgbClr val="3333B2"/>
                </a:solidFill>
                <a:latin typeface="Lucida Sans Unicode"/>
                <a:cs typeface="Lucida Sans Unicode"/>
              </a:rPr>
              <a:t>►   </a:t>
            </a:r>
            <a:r>
              <a:rPr sz="1100" spc="-10" dirty="0">
                <a:latin typeface="Calibri"/>
                <a:cs typeface="Calibri"/>
              </a:rPr>
              <a:t>Объем  </a:t>
            </a:r>
            <a:r>
              <a:rPr sz="1100" dirty="0">
                <a:latin typeface="Calibri"/>
                <a:cs typeface="Calibri"/>
              </a:rPr>
              <a:t>кластера  </a:t>
            </a:r>
            <a:r>
              <a:rPr sz="1100" spc="-55" dirty="0">
                <a:latin typeface="Calibri"/>
                <a:cs typeface="Calibri"/>
              </a:rPr>
              <a:t>не</a:t>
            </a:r>
            <a:r>
              <a:rPr sz="1100" spc="-125" dirty="0">
                <a:latin typeface="Calibri"/>
                <a:cs typeface="Calibri"/>
              </a:rPr>
              <a:t> </a:t>
            </a:r>
            <a:r>
              <a:rPr sz="1100" spc="-10" dirty="0">
                <a:latin typeface="Calibri"/>
                <a:cs typeface="Calibri"/>
              </a:rPr>
              <a:t>влияет.</a:t>
            </a:r>
            <a:endParaRPr sz="1100">
              <a:latin typeface="Calibri"/>
              <a:cs typeface="Calibri"/>
            </a:endParaRPr>
          </a:p>
          <a:p>
            <a:pPr>
              <a:lnSpc>
                <a:spcPct val="100000"/>
              </a:lnSpc>
              <a:spcBef>
                <a:spcPts val="30"/>
              </a:spcBef>
            </a:pPr>
            <a:endParaRPr sz="1550">
              <a:latin typeface="Times New Roman"/>
              <a:cs typeface="Times New Roman"/>
            </a:endParaRPr>
          </a:p>
          <a:p>
            <a:pPr marL="12700">
              <a:lnSpc>
                <a:spcPct val="100000"/>
              </a:lnSpc>
            </a:pPr>
            <a:r>
              <a:rPr sz="1200" spc="-60" dirty="0">
                <a:solidFill>
                  <a:srgbClr val="3333B2"/>
                </a:solidFill>
                <a:latin typeface="Book Antiqua"/>
                <a:cs typeface="Book Antiqua"/>
              </a:rPr>
              <a:t>Contra</a:t>
            </a:r>
            <a:endParaRPr sz="1200">
              <a:latin typeface="Book Antiqua"/>
              <a:cs typeface="Book Antiqua"/>
            </a:endParaRPr>
          </a:p>
          <a:p>
            <a:pPr marL="141605">
              <a:lnSpc>
                <a:spcPct val="100000"/>
              </a:lnSpc>
              <a:spcBef>
                <a:spcPts val="1190"/>
              </a:spcBef>
            </a:pPr>
            <a:r>
              <a:rPr sz="1200" spc="-135" baseline="6944" dirty="0">
                <a:solidFill>
                  <a:srgbClr val="3333B2"/>
                </a:solidFill>
                <a:latin typeface="Lucida Sans Unicode"/>
                <a:cs typeface="Lucida Sans Unicode"/>
              </a:rPr>
              <a:t>► </a:t>
            </a:r>
            <a:r>
              <a:rPr sz="1100" spc="-15" dirty="0">
                <a:latin typeface="Calibri"/>
                <a:cs typeface="Calibri"/>
              </a:rPr>
              <a:t>Дендрограмма </a:t>
            </a:r>
            <a:r>
              <a:rPr sz="1100" spc="-20" dirty="0">
                <a:latin typeface="Calibri"/>
                <a:cs typeface="Calibri"/>
              </a:rPr>
              <a:t>может </a:t>
            </a:r>
            <a:r>
              <a:rPr sz="1100" spc="-10" dirty="0">
                <a:latin typeface="Calibri"/>
                <a:cs typeface="Calibri"/>
              </a:rPr>
              <a:t>иметь </a:t>
            </a:r>
            <a:r>
              <a:rPr sz="1100" spc="-25" dirty="0">
                <a:latin typeface="Calibri"/>
                <a:cs typeface="Calibri"/>
              </a:rPr>
              <a:t>самопересечения.</a:t>
            </a:r>
            <a:endParaRPr sz="1100">
              <a:latin typeface="Calibri"/>
              <a:cs typeface="Calibri"/>
            </a:endParaRPr>
          </a:p>
        </p:txBody>
      </p:sp>
    </p:spTree>
  </p:cSld>
  <p:clrMapOvr>
    <a:masterClrMapping/>
  </p:clrMapOvr>
  <p:transition>
    <p:cut/>
  </p:transition>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63169"/>
            <a:ext cx="3784600" cy="744220"/>
          </a:xfrm>
          <a:prstGeom prst="rect">
            <a:avLst/>
          </a:prstGeom>
        </p:spPr>
        <p:txBody>
          <a:bodyPr vert="horz" wrap="square" lIns="0" tIns="28575" rIns="0" bIns="0" rtlCol="0">
            <a:spAutoFit/>
          </a:bodyPr>
          <a:lstStyle/>
          <a:p>
            <a:pPr marL="12700">
              <a:lnSpc>
                <a:spcPct val="100000"/>
              </a:lnSpc>
              <a:spcBef>
                <a:spcPts val="225"/>
              </a:spcBef>
            </a:pPr>
            <a:r>
              <a:rPr spc="-40" dirty="0"/>
              <a:t>Метод </a:t>
            </a:r>
            <a:r>
              <a:rPr spc="-25" dirty="0"/>
              <a:t>дальнего</a:t>
            </a:r>
            <a:r>
              <a:rPr spc="35" dirty="0"/>
              <a:t> </a:t>
            </a:r>
            <a:r>
              <a:rPr spc="-35" dirty="0"/>
              <a:t>соседа</a:t>
            </a:r>
          </a:p>
          <a:p>
            <a:pPr marL="264160" marR="5080">
              <a:lnSpc>
                <a:spcPts val="950"/>
              </a:lnSpc>
              <a:spcBef>
                <a:spcPts val="90"/>
              </a:spcBef>
            </a:pPr>
            <a:r>
              <a:rPr sz="800" spc="-65" dirty="0">
                <a:solidFill>
                  <a:srgbClr val="000000"/>
                </a:solidFill>
                <a:latin typeface="Arial Black"/>
                <a:cs typeface="Arial Black"/>
              </a:rPr>
              <a:t>Этот </a:t>
            </a:r>
            <a:r>
              <a:rPr sz="800" spc="-100" dirty="0">
                <a:solidFill>
                  <a:srgbClr val="000000"/>
                </a:solidFill>
                <a:latin typeface="Arial Black"/>
                <a:cs typeface="Arial Black"/>
              </a:rPr>
              <a:t>метод </a:t>
            </a:r>
            <a:r>
              <a:rPr sz="800" spc="-114" dirty="0">
                <a:solidFill>
                  <a:srgbClr val="000000"/>
                </a:solidFill>
                <a:latin typeface="Arial Black"/>
                <a:cs typeface="Arial Black"/>
              </a:rPr>
              <a:t>обычно </a:t>
            </a:r>
            <a:r>
              <a:rPr sz="800" spc="-100" dirty="0">
                <a:solidFill>
                  <a:srgbClr val="000000"/>
                </a:solidFill>
                <a:latin typeface="Arial Black"/>
                <a:cs typeface="Arial Black"/>
              </a:rPr>
              <a:t>работает </a:t>
            </a:r>
            <a:r>
              <a:rPr sz="800" spc="-114" dirty="0">
                <a:solidFill>
                  <a:srgbClr val="000000"/>
                </a:solidFill>
                <a:latin typeface="Arial Black"/>
                <a:cs typeface="Arial Black"/>
              </a:rPr>
              <a:t>очень </a:t>
            </a:r>
            <a:r>
              <a:rPr sz="800" spc="-110" dirty="0">
                <a:solidFill>
                  <a:srgbClr val="000000"/>
                </a:solidFill>
                <a:latin typeface="Arial Black"/>
                <a:cs typeface="Arial Black"/>
              </a:rPr>
              <a:t>хорошо, </a:t>
            </a:r>
            <a:r>
              <a:rPr sz="800" spc="-105" dirty="0">
                <a:solidFill>
                  <a:srgbClr val="000000"/>
                </a:solidFill>
                <a:latin typeface="Arial Black"/>
                <a:cs typeface="Arial Black"/>
              </a:rPr>
              <a:t>когда </a:t>
            </a:r>
            <a:r>
              <a:rPr sz="800" spc="-110" dirty="0">
                <a:solidFill>
                  <a:srgbClr val="000000"/>
                </a:solidFill>
                <a:latin typeface="Arial Black"/>
                <a:cs typeface="Arial Black"/>
              </a:rPr>
              <a:t>объекты происходят </a:t>
            </a:r>
            <a:r>
              <a:rPr sz="800" spc="-140" dirty="0">
                <a:solidFill>
                  <a:srgbClr val="000000"/>
                </a:solidFill>
                <a:latin typeface="Arial Black"/>
                <a:cs typeface="Arial Black"/>
              </a:rPr>
              <a:t>из  </a:t>
            </a:r>
            <a:r>
              <a:rPr sz="800" spc="-114" dirty="0">
                <a:solidFill>
                  <a:srgbClr val="000000"/>
                </a:solidFill>
                <a:latin typeface="Arial Black"/>
                <a:cs typeface="Arial Black"/>
              </a:rPr>
              <a:t>отдельных </a:t>
            </a:r>
            <a:r>
              <a:rPr sz="800" spc="-85" dirty="0">
                <a:solidFill>
                  <a:srgbClr val="000000"/>
                </a:solidFill>
                <a:latin typeface="Arial Black"/>
                <a:cs typeface="Arial Black"/>
              </a:rPr>
              <a:t>групп. </a:t>
            </a:r>
            <a:r>
              <a:rPr sz="800" spc="-120" dirty="0">
                <a:solidFill>
                  <a:srgbClr val="000000"/>
                </a:solidFill>
                <a:latin typeface="Arial Black"/>
                <a:cs typeface="Arial Black"/>
              </a:rPr>
              <a:t>Если </a:t>
            </a:r>
            <a:r>
              <a:rPr sz="800" spc="-150" dirty="0">
                <a:solidFill>
                  <a:srgbClr val="000000"/>
                </a:solidFill>
                <a:latin typeface="Arial Black"/>
                <a:cs typeface="Arial Black"/>
              </a:rPr>
              <a:t>же </a:t>
            </a:r>
            <a:r>
              <a:rPr sz="800" spc="-120" dirty="0">
                <a:solidFill>
                  <a:srgbClr val="000000"/>
                </a:solidFill>
                <a:latin typeface="Arial Black"/>
                <a:cs typeface="Arial Black"/>
              </a:rPr>
              <a:t>кластеры </a:t>
            </a:r>
            <a:r>
              <a:rPr sz="800" spc="-114" dirty="0">
                <a:solidFill>
                  <a:srgbClr val="000000"/>
                </a:solidFill>
                <a:latin typeface="Arial Black"/>
                <a:cs typeface="Arial Black"/>
              </a:rPr>
              <a:t>имеют </a:t>
            </a:r>
            <a:r>
              <a:rPr sz="800" spc="-130" dirty="0">
                <a:solidFill>
                  <a:srgbClr val="000000"/>
                </a:solidFill>
                <a:latin typeface="Arial Black"/>
                <a:cs typeface="Arial Black"/>
              </a:rPr>
              <a:t>удлиненную </a:t>
            </a:r>
            <a:r>
              <a:rPr sz="800" spc="-120" dirty="0">
                <a:solidFill>
                  <a:srgbClr val="000000"/>
                </a:solidFill>
                <a:latin typeface="Arial Black"/>
                <a:cs typeface="Arial Black"/>
              </a:rPr>
              <a:t>форму или </a:t>
            </a:r>
            <a:r>
              <a:rPr sz="800" spc="-130" dirty="0">
                <a:solidFill>
                  <a:srgbClr val="000000"/>
                </a:solidFill>
                <a:latin typeface="Arial Black"/>
                <a:cs typeface="Arial Black"/>
              </a:rPr>
              <a:t>их  </a:t>
            </a:r>
            <a:r>
              <a:rPr sz="800" spc="-120" dirty="0">
                <a:solidFill>
                  <a:srgbClr val="000000"/>
                </a:solidFill>
                <a:latin typeface="Arial Black"/>
                <a:cs typeface="Arial Black"/>
              </a:rPr>
              <a:t>естественный </a:t>
            </a:r>
            <a:r>
              <a:rPr sz="800" spc="-75" dirty="0">
                <a:solidFill>
                  <a:srgbClr val="000000"/>
                </a:solidFill>
                <a:latin typeface="Arial Black"/>
                <a:cs typeface="Arial Black"/>
              </a:rPr>
              <a:t>тип </a:t>
            </a:r>
            <a:r>
              <a:rPr sz="800" spc="-95" dirty="0">
                <a:solidFill>
                  <a:srgbClr val="000000"/>
                </a:solidFill>
                <a:latin typeface="Arial Black"/>
                <a:cs typeface="Arial Black"/>
              </a:rPr>
              <a:t>является «цепочечным» </a:t>
            </a:r>
            <a:r>
              <a:rPr sz="800" spc="-85" dirty="0">
                <a:solidFill>
                  <a:srgbClr val="000000"/>
                </a:solidFill>
                <a:latin typeface="Arial Black"/>
                <a:cs typeface="Arial Black"/>
              </a:rPr>
              <a:t>(ленточным), </a:t>
            </a:r>
            <a:r>
              <a:rPr sz="800" spc="-65" dirty="0">
                <a:solidFill>
                  <a:srgbClr val="000000"/>
                </a:solidFill>
                <a:latin typeface="Arial Black"/>
                <a:cs typeface="Arial Black"/>
              </a:rPr>
              <a:t>то </a:t>
            </a:r>
            <a:r>
              <a:rPr sz="800" spc="-80" dirty="0">
                <a:solidFill>
                  <a:srgbClr val="000000"/>
                </a:solidFill>
                <a:latin typeface="Arial Black"/>
                <a:cs typeface="Arial Black"/>
              </a:rPr>
              <a:t>этот </a:t>
            </a:r>
            <a:r>
              <a:rPr sz="800" spc="-100" dirty="0">
                <a:solidFill>
                  <a:srgbClr val="000000"/>
                </a:solidFill>
                <a:latin typeface="Arial Black"/>
                <a:cs typeface="Arial Black"/>
              </a:rPr>
              <a:t>метод  </a:t>
            </a:r>
            <a:r>
              <a:rPr sz="800" spc="-110" dirty="0">
                <a:solidFill>
                  <a:srgbClr val="000000"/>
                </a:solidFill>
                <a:latin typeface="Arial Black"/>
                <a:cs typeface="Arial Black"/>
              </a:rPr>
              <a:t>непригоден.</a:t>
            </a:r>
            <a:endParaRPr sz="800">
              <a:latin typeface="Arial Black"/>
              <a:cs typeface="Arial Black"/>
            </a:endParaRPr>
          </a:p>
        </p:txBody>
      </p:sp>
      <p:sp>
        <p:nvSpPr>
          <p:cNvPr id="3" name="object 3"/>
          <p:cNvSpPr/>
          <p:nvPr/>
        </p:nvSpPr>
        <p:spPr>
          <a:xfrm>
            <a:off x="1113408" y="945518"/>
            <a:ext cx="2381186" cy="1864877"/>
          </a:xfrm>
          <a:prstGeom prst="rect">
            <a:avLst/>
          </a:prstGeom>
          <a:blipFill>
            <a:blip r:embed="rId2" cstate="print"/>
            <a:stretch>
              <a:fillRect/>
            </a:stretch>
          </a:blipFill>
        </p:spPr>
        <p:txBody>
          <a:bodyPr wrap="square" lIns="0" tIns="0" rIns="0" bIns="0" rtlCol="0"/>
          <a:lstStyle/>
          <a:p>
            <a:endParaRPr/>
          </a:p>
        </p:txBody>
      </p:sp>
      <p:sp>
        <p:nvSpPr>
          <p:cNvPr id="4" name="object 4"/>
          <p:cNvSpPr txBox="1"/>
          <p:nvPr/>
        </p:nvSpPr>
        <p:spPr>
          <a:xfrm>
            <a:off x="347294" y="2911568"/>
            <a:ext cx="3913504" cy="481330"/>
          </a:xfrm>
          <a:prstGeom prst="rect">
            <a:avLst/>
          </a:prstGeom>
        </p:spPr>
        <p:txBody>
          <a:bodyPr vert="horz" wrap="square" lIns="0" tIns="12065" rIns="0" bIns="0" rtlCol="0">
            <a:spAutoFit/>
          </a:bodyPr>
          <a:lstStyle/>
          <a:p>
            <a:pPr marL="12700" marR="5080">
              <a:lnSpc>
                <a:spcPct val="100000"/>
              </a:lnSpc>
              <a:spcBef>
                <a:spcPts val="95"/>
              </a:spcBef>
            </a:pPr>
            <a:r>
              <a:rPr sz="1000" spc="10" dirty="0">
                <a:latin typeface="Calibri"/>
                <a:cs typeface="Calibri"/>
              </a:rPr>
              <a:t>Figure </a:t>
            </a:r>
            <a:r>
              <a:rPr sz="1000" spc="-5" dirty="0">
                <a:latin typeface="Calibri"/>
                <a:cs typeface="Calibri"/>
              </a:rPr>
              <a:t>4: </a:t>
            </a:r>
            <a:r>
              <a:rPr sz="1000" spc="10" dirty="0">
                <a:latin typeface="Calibri"/>
                <a:cs typeface="Calibri"/>
              </a:rPr>
              <a:t>Полная </a:t>
            </a:r>
            <a:r>
              <a:rPr sz="1000" spc="15" dirty="0">
                <a:latin typeface="Calibri"/>
                <a:cs typeface="Calibri"/>
              </a:rPr>
              <a:t>связь. </a:t>
            </a:r>
            <a:r>
              <a:rPr sz="1000" spc="5" dirty="0">
                <a:latin typeface="Calibri"/>
                <a:cs typeface="Calibri"/>
              </a:rPr>
              <a:t>Расстояние </a:t>
            </a:r>
            <a:r>
              <a:rPr sz="1000" spc="-10" dirty="0">
                <a:latin typeface="Calibri"/>
                <a:cs typeface="Calibri"/>
              </a:rPr>
              <a:t>между </a:t>
            </a:r>
            <a:r>
              <a:rPr sz="1000" spc="-5" dirty="0">
                <a:latin typeface="Calibri"/>
                <a:cs typeface="Calibri"/>
              </a:rPr>
              <a:t>кластерами </a:t>
            </a:r>
            <a:r>
              <a:rPr sz="1000" spc="-10" dirty="0">
                <a:latin typeface="Calibri"/>
                <a:cs typeface="Calibri"/>
              </a:rPr>
              <a:t>определяются  наибольшим </a:t>
            </a:r>
            <a:r>
              <a:rPr sz="1000" spc="-5" dirty="0">
                <a:latin typeface="Calibri"/>
                <a:cs typeface="Calibri"/>
              </a:rPr>
              <a:t>расстоянием </a:t>
            </a:r>
            <a:r>
              <a:rPr sz="1000" spc="-10" dirty="0">
                <a:latin typeface="Calibri"/>
                <a:cs typeface="Calibri"/>
              </a:rPr>
              <a:t>между любыми </a:t>
            </a:r>
            <a:r>
              <a:rPr sz="1000" spc="-5" dirty="0">
                <a:latin typeface="Calibri"/>
                <a:cs typeface="Calibri"/>
              </a:rPr>
              <a:t>двумя объектами в  </a:t>
            </a:r>
            <a:r>
              <a:rPr sz="1000" spc="5" dirty="0">
                <a:latin typeface="Calibri"/>
                <a:cs typeface="Calibri"/>
              </a:rPr>
              <a:t>различных кластерах, </a:t>
            </a:r>
            <a:r>
              <a:rPr sz="1000" dirty="0">
                <a:latin typeface="Calibri"/>
                <a:cs typeface="Calibri"/>
              </a:rPr>
              <a:t>т. </a:t>
            </a:r>
            <a:r>
              <a:rPr sz="1000" spc="-20" dirty="0">
                <a:latin typeface="Calibri"/>
                <a:cs typeface="Calibri"/>
              </a:rPr>
              <a:t>е. </a:t>
            </a:r>
            <a:r>
              <a:rPr sz="1000" spc="-10" dirty="0">
                <a:latin typeface="Calibri"/>
                <a:cs typeface="Calibri"/>
              </a:rPr>
              <a:t>между </a:t>
            </a:r>
            <a:r>
              <a:rPr sz="1000" spc="-30" dirty="0">
                <a:latin typeface="Calibri"/>
                <a:cs typeface="Calibri"/>
              </a:rPr>
              <a:t>наиболее </a:t>
            </a:r>
            <a:r>
              <a:rPr sz="1000" spc="-20" dirty="0">
                <a:latin typeface="Calibri"/>
                <a:cs typeface="Calibri"/>
              </a:rPr>
              <a:t>удаленными </a:t>
            </a:r>
            <a:r>
              <a:rPr sz="1000" spc="-10" dirty="0">
                <a:latin typeface="Calibri"/>
                <a:cs typeface="Calibri"/>
              </a:rPr>
              <a:t>соседями</a:t>
            </a:r>
            <a:endParaRPr sz="1000">
              <a:latin typeface="Calibri"/>
              <a:cs typeface="Calibri"/>
            </a:endParaRPr>
          </a:p>
        </p:txBody>
      </p:sp>
      <p:sp>
        <p:nvSpPr>
          <p:cNvPr id="5" name="object 5"/>
          <p:cNvSpPr txBox="1"/>
          <p:nvPr/>
        </p:nvSpPr>
        <p:spPr>
          <a:xfrm>
            <a:off x="4334484" y="3243172"/>
            <a:ext cx="163195" cy="191770"/>
          </a:xfrm>
          <a:prstGeom prst="rect">
            <a:avLst/>
          </a:prstGeom>
        </p:spPr>
        <p:txBody>
          <a:bodyPr vert="horz" wrap="square" lIns="0" tIns="11430" rIns="0" bIns="0" rtlCol="0">
            <a:spAutoFit/>
          </a:bodyPr>
          <a:lstStyle/>
          <a:p>
            <a:pPr marL="12700">
              <a:lnSpc>
                <a:spcPct val="100000"/>
              </a:lnSpc>
              <a:spcBef>
                <a:spcPts val="90"/>
              </a:spcBef>
            </a:pPr>
            <a:r>
              <a:rPr sz="1100" spc="-25" dirty="0">
                <a:solidFill>
                  <a:srgbClr val="262685"/>
                </a:solidFill>
                <a:latin typeface="Calibri"/>
                <a:cs typeface="Calibri"/>
              </a:rPr>
              <a:t>22</a:t>
            </a:r>
            <a:endParaRPr sz="1100">
              <a:latin typeface="Calibri"/>
              <a:cs typeface="Calibri"/>
            </a:endParaRPr>
          </a:p>
        </p:txBody>
      </p:sp>
    </p:spTree>
  </p:cSld>
  <p:clrMapOvr>
    <a:masterClrMapping/>
  </p:clrMapOvr>
  <p:transition>
    <p:cut/>
  </p:transition>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63169"/>
            <a:ext cx="3646170" cy="383540"/>
          </a:xfrm>
          <a:prstGeom prst="rect">
            <a:avLst/>
          </a:prstGeom>
        </p:spPr>
        <p:txBody>
          <a:bodyPr vert="horz" wrap="square" lIns="0" tIns="28575" rIns="0" bIns="0" rtlCol="0">
            <a:spAutoFit/>
          </a:bodyPr>
          <a:lstStyle/>
          <a:p>
            <a:pPr marL="12700">
              <a:lnSpc>
                <a:spcPct val="100000"/>
              </a:lnSpc>
              <a:spcBef>
                <a:spcPts val="225"/>
              </a:spcBef>
            </a:pPr>
            <a:r>
              <a:rPr spc="-40" dirty="0"/>
              <a:t>Метод </a:t>
            </a:r>
            <a:r>
              <a:rPr spc="-20" dirty="0"/>
              <a:t>ближайшего</a:t>
            </a:r>
            <a:r>
              <a:rPr spc="30" dirty="0"/>
              <a:t> </a:t>
            </a:r>
            <a:r>
              <a:rPr spc="-35" dirty="0"/>
              <a:t>соседа</a:t>
            </a:r>
          </a:p>
          <a:p>
            <a:pPr marL="264160">
              <a:lnSpc>
                <a:spcPct val="100000"/>
              </a:lnSpc>
              <a:spcBef>
                <a:spcPts val="50"/>
              </a:spcBef>
            </a:pPr>
            <a:r>
              <a:rPr sz="800" spc="-120" dirty="0">
                <a:solidFill>
                  <a:srgbClr val="000000"/>
                </a:solidFill>
                <a:latin typeface="Arial Black"/>
                <a:cs typeface="Arial Black"/>
              </a:rPr>
              <a:t>Результирующие кластеры </a:t>
            </a:r>
            <a:r>
              <a:rPr sz="800" spc="-114" dirty="0">
                <a:solidFill>
                  <a:srgbClr val="000000"/>
                </a:solidFill>
                <a:latin typeface="Arial Black"/>
                <a:cs typeface="Arial Black"/>
              </a:rPr>
              <a:t>имеют тенденцию </a:t>
            </a:r>
            <a:r>
              <a:rPr sz="800" spc="-105" dirty="0">
                <a:solidFill>
                  <a:srgbClr val="000000"/>
                </a:solidFill>
                <a:latin typeface="Arial Black"/>
                <a:cs typeface="Arial Black"/>
              </a:rPr>
              <a:t>объединяться </a:t>
            </a:r>
            <a:r>
              <a:rPr sz="800" spc="-90" dirty="0">
                <a:solidFill>
                  <a:srgbClr val="000000"/>
                </a:solidFill>
                <a:latin typeface="Arial Black"/>
                <a:cs typeface="Arial Black"/>
              </a:rPr>
              <a:t>в</a:t>
            </a:r>
            <a:r>
              <a:rPr sz="800" spc="-45" dirty="0">
                <a:solidFill>
                  <a:srgbClr val="000000"/>
                </a:solidFill>
                <a:latin typeface="Arial Black"/>
                <a:cs typeface="Arial Black"/>
              </a:rPr>
              <a:t> </a:t>
            </a:r>
            <a:r>
              <a:rPr sz="800" spc="-100" dirty="0">
                <a:solidFill>
                  <a:srgbClr val="000000"/>
                </a:solidFill>
                <a:latin typeface="Arial Black"/>
                <a:cs typeface="Arial Black"/>
              </a:rPr>
              <a:t>цепочки.</a:t>
            </a:r>
            <a:endParaRPr sz="800" dirty="0">
              <a:latin typeface="Arial Black"/>
              <a:cs typeface="Arial Black"/>
            </a:endParaRPr>
          </a:p>
        </p:txBody>
      </p:sp>
      <p:sp>
        <p:nvSpPr>
          <p:cNvPr id="3" name="object 3"/>
          <p:cNvSpPr/>
          <p:nvPr/>
        </p:nvSpPr>
        <p:spPr>
          <a:xfrm>
            <a:off x="1113383" y="595166"/>
            <a:ext cx="2381236" cy="1861153"/>
          </a:xfrm>
          <a:prstGeom prst="rect">
            <a:avLst/>
          </a:prstGeom>
          <a:blipFill>
            <a:blip r:embed="rId2" cstate="print"/>
            <a:stretch>
              <a:fillRect/>
            </a:stretch>
          </a:blipFill>
        </p:spPr>
        <p:txBody>
          <a:bodyPr wrap="square" lIns="0" tIns="0" rIns="0" bIns="0" rtlCol="0"/>
          <a:lstStyle/>
          <a:p>
            <a:endParaRPr/>
          </a:p>
        </p:txBody>
      </p:sp>
      <p:sp>
        <p:nvSpPr>
          <p:cNvPr id="4" name="object 4"/>
          <p:cNvSpPr txBox="1"/>
          <p:nvPr/>
        </p:nvSpPr>
        <p:spPr>
          <a:xfrm>
            <a:off x="347294" y="2557493"/>
            <a:ext cx="3688715" cy="481330"/>
          </a:xfrm>
          <a:prstGeom prst="rect">
            <a:avLst/>
          </a:prstGeom>
        </p:spPr>
        <p:txBody>
          <a:bodyPr vert="horz" wrap="square" lIns="0" tIns="12065" rIns="0" bIns="0" rtlCol="0">
            <a:spAutoFit/>
          </a:bodyPr>
          <a:lstStyle/>
          <a:p>
            <a:pPr marL="12700" marR="5080">
              <a:lnSpc>
                <a:spcPct val="100000"/>
              </a:lnSpc>
              <a:spcBef>
                <a:spcPts val="95"/>
              </a:spcBef>
            </a:pPr>
            <a:r>
              <a:rPr sz="1000" spc="10" dirty="0">
                <a:latin typeface="Calibri"/>
                <a:cs typeface="Calibri"/>
              </a:rPr>
              <a:t>Figure </a:t>
            </a:r>
            <a:r>
              <a:rPr sz="1000" spc="-5" dirty="0">
                <a:latin typeface="Calibri"/>
                <a:cs typeface="Calibri"/>
              </a:rPr>
              <a:t>5: </a:t>
            </a:r>
            <a:r>
              <a:rPr sz="1000" dirty="0">
                <a:latin typeface="Calibri"/>
                <a:cs typeface="Calibri"/>
              </a:rPr>
              <a:t>Одиночная </a:t>
            </a:r>
            <a:r>
              <a:rPr sz="1000" spc="15" dirty="0">
                <a:latin typeface="Calibri"/>
                <a:cs typeface="Calibri"/>
              </a:rPr>
              <a:t>связь. </a:t>
            </a:r>
            <a:r>
              <a:rPr sz="1000" spc="5" dirty="0">
                <a:latin typeface="Calibri"/>
                <a:cs typeface="Calibri"/>
              </a:rPr>
              <a:t>Расстояние </a:t>
            </a:r>
            <a:r>
              <a:rPr sz="1000" spc="-10" dirty="0">
                <a:latin typeface="Calibri"/>
                <a:cs typeface="Calibri"/>
              </a:rPr>
              <a:t>между </a:t>
            </a:r>
            <a:r>
              <a:rPr sz="1000" dirty="0">
                <a:latin typeface="Calibri"/>
                <a:cs typeface="Calibri"/>
              </a:rPr>
              <a:t>двумя </a:t>
            </a:r>
            <a:r>
              <a:rPr sz="1000" spc="-5" dirty="0">
                <a:latin typeface="Calibri"/>
                <a:cs typeface="Calibri"/>
              </a:rPr>
              <a:t>кластерами  </a:t>
            </a:r>
            <a:r>
              <a:rPr sz="1000" spc="-15" dirty="0">
                <a:latin typeface="Calibri"/>
                <a:cs typeface="Calibri"/>
              </a:rPr>
              <a:t>определяется </a:t>
            </a:r>
            <a:r>
              <a:rPr sz="1000" spc="-5" dirty="0">
                <a:latin typeface="Calibri"/>
                <a:cs typeface="Calibri"/>
              </a:rPr>
              <a:t>расстоянием </a:t>
            </a:r>
            <a:r>
              <a:rPr sz="1000" spc="-10" dirty="0">
                <a:latin typeface="Calibri"/>
                <a:cs typeface="Calibri"/>
              </a:rPr>
              <a:t>между </a:t>
            </a:r>
            <a:r>
              <a:rPr sz="1000" spc="-5" dirty="0">
                <a:latin typeface="Calibri"/>
                <a:cs typeface="Calibri"/>
              </a:rPr>
              <a:t>двумя </a:t>
            </a:r>
            <a:r>
              <a:rPr sz="1000" spc="-30" dirty="0">
                <a:latin typeface="Calibri"/>
                <a:cs typeface="Calibri"/>
              </a:rPr>
              <a:t>наиболее </a:t>
            </a:r>
            <a:r>
              <a:rPr sz="1000" spc="-10" dirty="0">
                <a:latin typeface="Calibri"/>
                <a:cs typeface="Calibri"/>
              </a:rPr>
              <a:t>близкими  </a:t>
            </a:r>
            <a:r>
              <a:rPr sz="1000" spc="-5" dirty="0">
                <a:latin typeface="Calibri"/>
                <a:cs typeface="Calibri"/>
              </a:rPr>
              <a:t>объектами </a:t>
            </a:r>
            <a:r>
              <a:rPr sz="1000" spc="5" dirty="0">
                <a:latin typeface="Calibri"/>
                <a:cs typeface="Calibri"/>
              </a:rPr>
              <a:t>(ближайшими </a:t>
            </a:r>
            <a:r>
              <a:rPr sz="1000" dirty="0">
                <a:latin typeface="Calibri"/>
                <a:cs typeface="Calibri"/>
              </a:rPr>
              <a:t>соседями) </a:t>
            </a:r>
            <a:r>
              <a:rPr sz="1000" spc="-5" dirty="0">
                <a:latin typeface="Calibri"/>
                <a:cs typeface="Calibri"/>
              </a:rPr>
              <a:t>в</a:t>
            </a:r>
            <a:r>
              <a:rPr sz="1000" spc="70" dirty="0">
                <a:latin typeface="Calibri"/>
                <a:cs typeface="Calibri"/>
              </a:rPr>
              <a:t> </a:t>
            </a:r>
            <a:r>
              <a:rPr sz="1000" spc="5" dirty="0">
                <a:latin typeface="Calibri"/>
                <a:cs typeface="Calibri"/>
              </a:rPr>
              <a:t>различных кластерах</a:t>
            </a:r>
            <a:endParaRPr sz="1000">
              <a:latin typeface="Calibri"/>
              <a:cs typeface="Calibri"/>
            </a:endParaRPr>
          </a:p>
        </p:txBody>
      </p:sp>
    </p:spTree>
  </p:cSld>
  <p:clrMapOvr>
    <a:masterClrMapping/>
  </p:clrMapOvr>
  <p:transition>
    <p:cut/>
  </p:transition>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95300" y="74546"/>
            <a:ext cx="1913889" cy="244475"/>
          </a:xfrm>
          <a:prstGeom prst="rect">
            <a:avLst/>
          </a:prstGeom>
        </p:spPr>
        <p:txBody>
          <a:bodyPr vert="horz" wrap="square" lIns="0" tIns="17145" rIns="0" bIns="0" rtlCol="0">
            <a:spAutoFit/>
          </a:bodyPr>
          <a:lstStyle/>
          <a:p>
            <a:pPr marL="12700">
              <a:lnSpc>
                <a:spcPct val="100000"/>
              </a:lnSpc>
              <a:spcBef>
                <a:spcPts val="135"/>
              </a:spcBef>
            </a:pPr>
            <a:r>
              <a:rPr sz="1400" spc="-5" dirty="0">
                <a:solidFill>
                  <a:srgbClr val="3333B2"/>
                </a:solidFill>
                <a:latin typeface="Calibri"/>
                <a:cs typeface="Calibri"/>
              </a:rPr>
              <a:t>Растояние</a:t>
            </a:r>
            <a:r>
              <a:rPr sz="1400" spc="85" dirty="0">
                <a:solidFill>
                  <a:srgbClr val="3333B2"/>
                </a:solidFill>
                <a:latin typeface="Calibri"/>
                <a:cs typeface="Calibri"/>
              </a:rPr>
              <a:t> </a:t>
            </a:r>
            <a:r>
              <a:rPr sz="1400" spc="-10" dirty="0">
                <a:solidFill>
                  <a:srgbClr val="3333B2"/>
                </a:solidFill>
                <a:latin typeface="Calibri"/>
                <a:cs typeface="Calibri"/>
              </a:rPr>
              <a:t>S</a:t>
            </a:r>
            <a:r>
              <a:rPr sz="1400" spc="-10" dirty="0">
                <a:solidFill>
                  <a:srgbClr val="3333B2"/>
                </a:solidFill>
                <a:latin typeface="Gill Sans Ultra Bold Condensed"/>
                <a:cs typeface="Gill Sans Ultra Bold Condensed"/>
              </a:rPr>
              <a:t>ø</a:t>
            </a:r>
            <a:r>
              <a:rPr sz="1400" spc="-10" dirty="0">
                <a:solidFill>
                  <a:srgbClr val="3333B2"/>
                </a:solidFill>
                <a:latin typeface="Calibri"/>
                <a:cs typeface="Calibri"/>
              </a:rPr>
              <a:t>rensen–Dice</a:t>
            </a:r>
            <a:endParaRPr sz="1400" dirty="0">
              <a:latin typeface="Calibri"/>
              <a:cs typeface="Calibri"/>
            </a:endParaRPr>
          </a:p>
        </p:txBody>
      </p:sp>
      <p:sp>
        <p:nvSpPr>
          <p:cNvPr id="3" name="object 3"/>
          <p:cNvSpPr txBox="1"/>
          <p:nvPr/>
        </p:nvSpPr>
        <p:spPr>
          <a:xfrm>
            <a:off x="347294" y="1141957"/>
            <a:ext cx="2425065" cy="745490"/>
          </a:xfrm>
          <a:prstGeom prst="rect">
            <a:avLst/>
          </a:prstGeom>
        </p:spPr>
        <p:txBody>
          <a:bodyPr vert="horz" wrap="square" lIns="0" tIns="11430" rIns="0" bIns="0" rtlCol="0">
            <a:spAutoFit/>
          </a:bodyPr>
          <a:lstStyle/>
          <a:p>
            <a:pPr marL="12700">
              <a:lnSpc>
                <a:spcPct val="100000"/>
              </a:lnSpc>
              <a:spcBef>
                <a:spcPts val="90"/>
              </a:spcBef>
            </a:pPr>
            <a:r>
              <a:rPr sz="1100" dirty="0">
                <a:latin typeface="Calibri"/>
                <a:cs typeface="Calibri"/>
              </a:rPr>
              <a:t>Расстояние </a:t>
            </a:r>
            <a:r>
              <a:rPr sz="1100" spc="-20" dirty="0">
                <a:latin typeface="Calibri"/>
                <a:cs typeface="Calibri"/>
              </a:rPr>
              <a:t>между</a:t>
            </a:r>
            <a:r>
              <a:rPr sz="1100" spc="-35" dirty="0">
                <a:latin typeface="Calibri"/>
                <a:cs typeface="Calibri"/>
              </a:rPr>
              <a:t> </a:t>
            </a:r>
            <a:r>
              <a:rPr sz="1100" dirty="0">
                <a:latin typeface="Calibri"/>
                <a:cs typeface="Calibri"/>
              </a:rPr>
              <a:t>сайтами.</a:t>
            </a:r>
            <a:endParaRPr sz="1100">
              <a:latin typeface="Calibri"/>
              <a:cs typeface="Calibri"/>
            </a:endParaRPr>
          </a:p>
          <a:p>
            <a:pPr>
              <a:lnSpc>
                <a:spcPct val="100000"/>
              </a:lnSpc>
              <a:spcBef>
                <a:spcPts val="55"/>
              </a:spcBef>
            </a:pPr>
            <a:endParaRPr sz="1300">
              <a:latin typeface="Times New Roman"/>
              <a:cs typeface="Times New Roman"/>
            </a:endParaRPr>
          </a:p>
          <a:p>
            <a:pPr marR="5080" algn="r">
              <a:lnSpc>
                <a:spcPct val="100000"/>
              </a:lnSpc>
            </a:pPr>
            <a:r>
              <a:rPr sz="1650" b="0" i="1" baseline="-37878" dirty="0">
                <a:latin typeface="Bookman Old Style"/>
                <a:cs typeface="Bookman Old Style"/>
              </a:rPr>
              <a:t>Q </a:t>
            </a:r>
            <a:r>
              <a:rPr sz="1650" spc="67" baseline="-37878" dirty="0">
                <a:latin typeface="Tahoma"/>
                <a:cs typeface="Tahoma"/>
              </a:rPr>
              <a:t>= </a:t>
            </a:r>
            <a:r>
              <a:rPr sz="1100" u="sng" spc="-55" dirty="0">
                <a:uFill>
                  <a:solidFill>
                    <a:srgbClr val="000000"/>
                  </a:solidFill>
                </a:uFill>
                <a:latin typeface="Tahoma"/>
                <a:cs typeface="Tahoma"/>
              </a:rPr>
              <a:t>2 </a:t>
            </a:r>
            <a:r>
              <a:rPr sz="1100" i="1" u="sng" spc="-65" dirty="0">
                <a:uFill>
                  <a:solidFill>
                    <a:srgbClr val="000000"/>
                  </a:solidFill>
                </a:uFill>
                <a:latin typeface="Arial"/>
                <a:cs typeface="Arial"/>
              </a:rPr>
              <a:t>· </a:t>
            </a:r>
            <a:r>
              <a:rPr sz="1100" i="1" u="sng" spc="30" dirty="0">
                <a:uFill>
                  <a:solidFill>
                    <a:srgbClr val="000000"/>
                  </a:solidFill>
                </a:uFill>
                <a:latin typeface="Arial"/>
                <a:cs typeface="Arial"/>
              </a:rPr>
              <a:t>|</a:t>
            </a:r>
            <a:r>
              <a:rPr sz="1100" b="0" i="1" u="sng" spc="30" dirty="0">
                <a:uFill>
                  <a:solidFill>
                    <a:srgbClr val="000000"/>
                  </a:solidFill>
                </a:uFill>
                <a:latin typeface="Bookman Old Style"/>
                <a:cs typeface="Bookman Old Style"/>
              </a:rPr>
              <a:t>A</a:t>
            </a:r>
            <a:r>
              <a:rPr sz="1100" b="0" i="1" u="sng" spc="-225" dirty="0">
                <a:uFill>
                  <a:solidFill>
                    <a:srgbClr val="000000"/>
                  </a:solidFill>
                </a:uFill>
                <a:latin typeface="Bookman Old Style"/>
                <a:cs typeface="Bookman Old Style"/>
              </a:rPr>
              <a:t> </a:t>
            </a:r>
            <a:r>
              <a:rPr sz="1100" i="1" u="sng" spc="-65" dirty="0">
                <a:uFill>
                  <a:solidFill>
                    <a:srgbClr val="000000"/>
                  </a:solidFill>
                </a:uFill>
                <a:latin typeface="Arial"/>
                <a:cs typeface="Arial"/>
              </a:rPr>
              <a:t>∩ </a:t>
            </a:r>
            <a:r>
              <a:rPr sz="1100" b="0" i="1" u="sng" spc="50" dirty="0">
                <a:uFill>
                  <a:solidFill>
                    <a:srgbClr val="000000"/>
                  </a:solidFill>
                </a:uFill>
                <a:latin typeface="Bookman Old Style"/>
                <a:cs typeface="Bookman Old Style"/>
              </a:rPr>
              <a:t>B</a:t>
            </a:r>
            <a:r>
              <a:rPr sz="1100" i="1" u="sng" spc="50" dirty="0">
                <a:uFill>
                  <a:solidFill>
                    <a:srgbClr val="000000"/>
                  </a:solidFill>
                </a:uFill>
                <a:latin typeface="Arial"/>
                <a:cs typeface="Arial"/>
              </a:rPr>
              <a:t>|</a:t>
            </a:r>
            <a:endParaRPr sz="1100">
              <a:latin typeface="Arial"/>
              <a:cs typeface="Arial"/>
            </a:endParaRPr>
          </a:p>
          <a:p>
            <a:pPr marR="43180" algn="r">
              <a:lnSpc>
                <a:spcPct val="100000"/>
              </a:lnSpc>
              <a:spcBef>
                <a:spcPts val="165"/>
              </a:spcBef>
            </a:pPr>
            <a:r>
              <a:rPr sz="1100" i="1" spc="25" dirty="0">
                <a:latin typeface="Arial"/>
                <a:cs typeface="Arial"/>
              </a:rPr>
              <a:t>|</a:t>
            </a:r>
            <a:r>
              <a:rPr sz="1100" b="0" i="1" spc="25" dirty="0">
                <a:latin typeface="Bookman Old Style"/>
                <a:cs typeface="Bookman Old Style"/>
              </a:rPr>
              <a:t>A</a:t>
            </a:r>
            <a:r>
              <a:rPr sz="1100" i="1" spc="25" dirty="0">
                <a:latin typeface="Arial"/>
                <a:cs typeface="Arial"/>
              </a:rPr>
              <a:t>| </a:t>
            </a:r>
            <a:r>
              <a:rPr sz="1100" spc="45" dirty="0">
                <a:latin typeface="Tahoma"/>
                <a:cs typeface="Tahoma"/>
              </a:rPr>
              <a:t>+</a:t>
            </a:r>
            <a:r>
              <a:rPr sz="1100" spc="-285" dirty="0">
                <a:latin typeface="Tahoma"/>
                <a:cs typeface="Tahoma"/>
              </a:rPr>
              <a:t> </a:t>
            </a:r>
            <a:r>
              <a:rPr sz="1100" i="1" spc="40" dirty="0">
                <a:latin typeface="Arial"/>
                <a:cs typeface="Arial"/>
              </a:rPr>
              <a:t>|</a:t>
            </a:r>
            <a:r>
              <a:rPr sz="1100" b="0" i="1" spc="40" dirty="0">
                <a:latin typeface="Bookman Old Style"/>
                <a:cs typeface="Bookman Old Style"/>
              </a:rPr>
              <a:t>B</a:t>
            </a:r>
            <a:r>
              <a:rPr sz="1100" i="1" spc="40" dirty="0">
                <a:latin typeface="Arial"/>
                <a:cs typeface="Arial"/>
              </a:rPr>
              <a:t>|</a:t>
            </a:r>
            <a:endParaRPr sz="1100">
              <a:latin typeface="Arial"/>
              <a:cs typeface="Arial"/>
            </a:endParaRPr>
          </a:p>
        </p:txBody>
      </p:sp>
    </p:spTree>
  </p:cSld>
  <p:clrMapOvr>
    <a:masterClrMapping/>
  </p:clrMapOvr>
  <p:transition>
    <p:cut/>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1603375" cy="244475"/>
          </a:xfrm>
          <a:prstGeom prst="rect">
            <a:avLst/>
          </a:prstGeom>
        </p:spPr>
        <p:txBody>
          <a:bodyPr vert="horz" wrap="square" lIns="0" tIns="17145" rIns="0" bIns="0" rtlCol="0">
            <a:spAutoFit/>
          </a:bodyPr>
          <a:lstStyle/>
          <a:p>
            <a:pPr marL="12700">
              <a:lnSpc>
                <a:spcPct val="100000"/>
              </a:lnSpc>
              <a:spcBef>
                <a:spcPts val="135"/>
              </a:spcBef>
            </a:pPr>
            <a:r>
              <a:rPr spc="-40" dirty="0"/>
              <a:t>Метод </a:t>
            </a:r>
            <a:r>
              <a:rPr spc="-5" dirty="0"/>
              <a:t>Варда</a:t>
            </a:r>
            <a:r>
              <a:rPr spc="-15" dirty="0"/>
              <a:t> </a:t>
            </a:r>
            <a:r>
              <a:rPr spc="15" dirty="0"/>
              <a:t>(Ward)</a:t>
            </a:r>
          </a:p>
        </p:txBody>
      </p:sp>
      <p:sp>
        <p:nvSpPr>
          <p:cNvPr id="3" name="object 3"/>
          <p:cNvSpPr txBox="1"/>
          <p:nvPr/>
        </p:nvSpPr>
        <p:spPr>
          <a:xfrm>
            <a:off x="333527" y="719060"/>
            <a:ext cx="3866515" cy="1892300"/>
          </a:xfrm>
          <a:prstGeom prst="rect">
            <a:avLst/>
          </a:prstGeom>
        </p:spPr>
        <p:txBody>
          <a:bodyPr vert="horz" wrap="square" lIns="0" tIns="6985" rIns="0" bIns="0" rtlCol="0">
            <a:spAutoFit/>
          </a:bodyPr>
          <a:lstStyle/>
          <a:p>
            <a:pPr marL="26034" marR="73025">
              <a:lnSpc>
                <a:spcPct val="102600"/>
              </a:lnSpc>
              <a:spcBef>
                <a:spcPts val="55"/>
              </a:spcBef>
            </a:pPr>
            <a:r>
              <a:rPr sz="1100" spc="120" dirty="0">
                <a:latin typeface="Calibri"/>
                <a:cs typeface="Calibri"/>
              </a:rPr>
              <a:t>В </a:t>
            </a:r>
            <a:r>
              <a:rPr sz="1100" spc="-10" dirty="0">
                <a:latin typeface="Calibri"/>
                <a:cs typeface="Calibri"/>
              </a:rPr>
              <a:t>качестве </a:t>
            </a:r>
            <a:r>
              <a:rPr sz="1100" spc="-5" dirty="0">
                <a:latin typeface="Calibri"/>
                <a:cs typeface="Calibri"/>
              </a:rPr>
              <a:t>расстояния </a:t>
            </a:r>
            <a:r>
              <a:rPr sz="1100" spc="-20" dirty="0">
                <a:latin typeface="Calibri"/>
                <a:cs typeface="Calibri"/>
              </a:rPr>
              <a:t>между </a:t>
            </a:r>
            <a:r>
              <a:rPr sz="1100" spc="-5" dirty="0">
                <a:latin typeface="Calibri"/>
                <a:cs typeface="Calibri"/>
              </a:rPr>
              <a:t>кластерами </a:t>
            </a:r>
            <a:r>
              <a:rPr sz="1100" spc="-20" dirty="0">
                <a:latin typeface="Calibri"/>
                <a:cs typeface="Calibri"/>
              </a:rPr>
              <a:t>берется </a:t>
            </a:r>
            <a:r>
              <a:rPr sz="1100" spc="-10" dirty="0">
                <a:latin typeface="Calibri"/>
                <a:cs typeface="Calibri"/>
              </a:rPr>
              <a:t>прирост  суммы </a:t>
            </a:r>
            <a:r>
              <a:rPr sz="1100" spc="-5" dirty="0">
                <a:latin typeface="Calibri"/>
                <a:cs typeface="Calibri"/>
              </a:rPr>
              <a:t>квадратов </a:t>
            </a:r>
            <a:r>
              <a:rPr sz="1100" spc="-10" dirty="0">
                <a:latin typeface="Calibri"/>
                <a:cs typeface="Calibri"/>
              </a:rPr>
              <a:t>расстояний </a:t>
            </a:r>
            <a:r>
              <a:rPr sz="1100" spc="-15" dirty="0">
                <a:latin typeface="Calibri"/>
                <a:cs typeface="Calibri"/>
              </a:rPr>
              <a:t>объектов </a:t>
            </a:r>
            <a:r>
              <a:rPr sz="1100" spc="-35" dirty="0">
                <a:latin typeface="Calibri"/>
                <a:cs typeface="Calibri"/>
              </a:rPr>
              <a:t>до </a:t>
            </a:r>
            <a:r>
              <a:rPr sz="1100" spc="-15" dirty="0">
                <a:latin typeface="Calibri"/>
                <a:cs typeface="Calibri"/>
              </a:rPr>
              <a:t>центров </a:t>
            </a:r>
            <a:r>
              <a:rPr sz="1100" dirty="0">
                <a:latin typeface="Calibri"/>
                <a:cs typeface="Calibri"/>
              </a:rPr>
              <a:t>кластеров,  </a:t>
            </a:r>
            <a:r>
              <a:rPr sz="1100" spc="-15" dirty="0">
                <a:latin typeface="Calibri"/>
                <a:cs typeface="Calibri"/>
              </a:rPr>
              <a:t>получаемый </a:t>
            </a:r>
            <a:r>
              <a:rPr sz="1100" spc="-10" dirty="0">
                <a:latin typeface="Calibri"/>
                <a:cs typeface="Calibri"/>
              </a:rPr>
              <a:t>в </a:t>
            </a:r>
            <a:r>
              <a:rPr sz="1100" spc="-15" dirty="0">
                <a:latin typeface="Calibri"/>
                <a:cs typeface="Calibri"/>
              </a:rPr>
              <a:t>результате </a:t>
            </a:r>
            <a:r>
              <a:rPr sz="1100" dirty="0">
                <a:latin typeface="Calibri"/>
                <a:cs typeface="Calibri"/>
              </a:rPr>
              <a:t>их</a:t>
            </a:r>
            <a:r>
              <a:rPr sz="1100" spc="5" dirty="0">
                <a:latin typeface="Calibri"/>
                <a:cs typeface="Calibri"/>
              </a:rPr>
              <a:t> </a:t>
            </a:r>
            <a:r>
              <a:rPr sz="1100" spc="-25" dirty="0">
                <a:latin typeface="Calibri"/>
                <a:cs typeface="Calibri"/>
              </a:rPr>
              <a:t>объединения.</a:t>
            </a:r>
            <a:endParaRPr sz="1100">
              <a:latin typeface="Calibri"/>
              <a:cs typeface="Calibri"/>
            </a:endParaRPr>
          </a:p>
          <a:p>
            <a:pPr marL="12700" marR="5080" indent="13335">
              <a:lnSpc>
                <a:spcPct val="102600"/>
              </a:lnSpc>
              <a:spcBef>
                <a:spcPts val="600"/>
              </a:spcBef>
            </a:pPr>
            <a:r>
              <a:rPr sz="1100" spc="25" dirty="0">
                <a:latin typeface="Calibri"/>
                <a:cs typeface="Calibri"/>
              </a:rPr>
              <a:t>На </a:t>
            </a:r>
            <a:r>
              <a:rPr sz="1100" spc="-15" dirty="0">
                <a:latin typeface="Calibri"/>
                <a:cs typeface="Calibri"/>
              </a:rPr>
              <a:t>каждом </a:t>
            </a:r>
            <a:r>
              <a:rPr sz="1100" dirty="0">
                <a:latin typeface="Calibri"/>
                <a:cs typeface="Calibri"/>
              </a:rPr>
              <a:t>шаге алгоритма </a:t>
            </a:r>
            <a:r>
              <a:rPr sz="1100" spc="-10" dirty="0">
                <a:latin typeface="Calibri"/>
                <a:cs typeface="Calibri"/>
              </a:rPr>
              <a:t>объединяются </a:t>
            </a:r>
            <a:r>
              <a:rPr sz="1100" spc="-5" dirty="0">
                <a:latin typeface="Calibri"/>
                <a:cs typeface="Calibri"/>
              </a:rPr>
              <a:t>такие </a:t>
            </a:r>
            <a:r>
              <a:rPr sz="1100" spc="-20" dirty="0">
                <a:latin typeface="Calibri"/>
                <a:cs typeface="Calibri"/>
              </a:rPr>
              <a:t>два </a:t>
            </a:r>
            <a:r>
              <a:rPr sz="1100" dirty="0">
                <a:latin typeface="Calibri"/>
                <a:cs typeface="Calibri"/>
              </a:rPr>
              <a:t>кластера,  </a:t>
            </a:r>
            <a:r>
              <a:rPr sz="1100" spc="-20" dirty="0">
                <a:latin typeface="Calibri"/>
                <a:cs typeface="Calibri"/>
              </a:rPr>
              <a:t>которые </a:t>
            </a:r>
            <a:r>
              <a:rPr sz="1100" spc="-10" dirty="0">
                <a:latin typeface="Calibri"/>
                <a:cs typeface="Calibri"/>
              </a:rPr>
              <a:t>приводят </a:t>
            </a:r>
            <a:r>
              <a:rPr sz="1100" spc="15" dirty="0">
                <a:latin typeface="Calibri"/>
                <a:cs typeface="Calibri"/>
              </a:rPr>
              <a:t>к </a:t>
            </a:r>
            <a:r>
              <a:rPr sz="1100" spc="-20" dirty="0">
                <a:latin typeface="Calibri"/>
                <a:cs typeface="Calibri"/>
              </a:rPr>
              <a:t>минимальному </a:t>
            </a:r>
            <a:r>
              <a:rPr sz="1100" spc="-15" dirty="0">
                <a:latin typeface="Calibri"/>
                <a:cs typeface="Calibri"/>
              </a:rPr>
              <a:t>увеличению </a:t>
            </a:r>
            <a:r>
              <a:rPr sz="1100" spc="-30" dirty="0">
                <a:latin typeface="Calibri"/>
                <a:cs typeface="Calibri"/>
              </a:rPr>
              <a:t>целевой  </a:t>
            </a:r>
            <a:r>
              <a:rPr sz="1100" spc="10" dirty="0">
                <a:latin typeface="Calibri"/>
                <a:cs typeface="Calibri"/>
              </a:rPr>
              <a:t>функции, </a:t>
            </a:r>
            <a:r>
              <a:rPr sz="1100" spc="-10" dirty="0">
                <a:latin typeface="Calibri"/>
                <a:cs typeface="Calibri"/>
              </a:rPr>
              <a:t>т.е. внутригрупповой суммы </a:t>
            </a:r>
            <a:r>
              <a:rPr sz="1100" spc="-5" dirty="0">
                <a:latin typeface="Calibri"/>
                <a:cs typeface="Calibri"/>
              </a:rPr>
              <a:t>квадратов. </a:t>
            </a:r>
            <a:r>
              <a:rPr sz="1100" spc="45" dirty="0">
                <a:latin typeface="Calibri"/>
                <a:cs typeface="Calibri"/>
              </a:rPr>
              <a:t>Этот </a:t>
            </a:r>
            <a:r>
              <a:rPr sz="1100" spc="-25" dirty="0">
                <a:latin typeface="Calibri"/>
                <a:cs typeface="Calibri"/>
              </a:rPr>
              <a:t>метод  направлен на </a:t>
            </a:r>
            <a:r>
              <a:rPr sz="1100" spc="-40" dirty="0">
                <a:latin typeface="Calibri"/>
                <a:cs typeface="Calibri"/>
              </a:rPr>
              <a:t>объединение </a:t>
            </a:r>
            <a:r>
              <a:rPr sz="1100" spc="-20" dirty="0">
                <a:latin typeface="Calibri"/>
                <a:cs typeface="Calibri"/>
              </a:rPr>
              <a:t>близко </a:t>
            </a:r>
            <a:r>
              <a:rPr sz="1100" spc="-25" dirty="0">
                <a:latin typeface="Calibri"/>
                <a:cs typeface="Calibri"/>
              </a:rPr>
              <a:t>расположенных </a:t>
            </a:r>
            <a:r>
              <a:rPr sz="1100" spc="-5" dirty="0">
                <a:latin typeface="Calibri"/>
                <a:cs typeface="Calibri"/>
              </a:rPr>
              <a:t>кластеров </a:t>
            </a:r>
            <a:r>
              <a:rPr sz="1100" spc="-20" dirty="0">
                <a:latin typeface="Calibri"/>
                <a:cs typeface="Calibri"/>
              </a:rPr>
              <a:t>и  </a:t>
            </a:r>
            <a:r>
              <a:rPr sz="1100" spc="-15" dirty="0">
                <a:latin typeface="Calibri"/>
                <a:cs typeface="Calibri"/>
              </a:rPr>
              <a:t>“стремится” </a:t>
            </a:r>
            <a:r>
              <a:rPr sz="1100" spc="-5" dirty="0">
                <a:latin typeface="Calibri"/>
                <a:cs typeface="Calibri"/>
              </a:rPr>
              <a:t>создавать </a:t>
            </a:r>
            <a:r>
              <a:rPr sz="1100" dirty="0">
                <a:latin typeface="Calibri"/>
                <a:cs typeface="Calibri"/>
              </a:rPr>
              <a:t>кластеры </a:t>
            </a:r>
            <a:r>
              <a:rPr sz="1100" spc="-10" dirty="0">
                <a:latin typeface="Calibri"/>
                <a:cs typeface="Calibri"/>
              </a:rPr>
              <a:t>малого</a:t>
            </a:r>
            <a:r>
              <a:rPr sz="1100" spc="70" dirty="0">
                <a:latin typeface="Calibri"/>
                <a:cs typeface="Calibri"/>
              </a:rPr>
              <a:t> </a:t>
            </a:r>
            <a:r>
              <a:rPr sz="1100" spc="-20" dirty="0">
                <a:latin typeface="Calibri"/>
                <a:cs typeface="Calibri"/>
              </a:rPr>
              <a:t>размера.</a:t>
            </a:r>
            <a:endParaRPr sz="1100">
              <a:latin typeface="Calibri"/>
              <a:cs typeface="Calibri"/>
            </a:endParaRPr>
          </a:p>
          <a:p>
            <a:pPr marL="26034" marR="325755" indent="-5080">
              <a:lnSpc>
                <a:spcPct val="102600"/>
              </a:lnSpc>
              <a:spcBef>
                <a:spcPts val="595"/>
              </a:spcBef>
            </a:pPr>
            <a:r>
              <a:rPr sz="1100" spc="-15" dirty="0">
                <a:latin typeface="Calibri"/>
                <a:cs typeface="Calibri"/>
              </a:rPr>
              <a:t>Теперь </a:t>
            </a:r>
            <a:r>
              <a:rPr sz="1100" spc="-25" dirty="0">
                <a:latin typeface="Calibri"/>
                <a:cs typeface="Calibri"/>
              </a:rPr>
              <a:t>можно </a:t>
            </a:r>
            <a:r>
              <a:rPr sz="1100" spc="-5" dirty="0">
                <a:latin typeface="Calibri"/>
                <a:cs typeface="Calibri"/>
              </a:rPr>
              <a:t>использовать </a:t>
            </a:r>
            <a:r>
              <a:rPr sz="1100" spc="-55" dirty="0">
                <a:latin typeface="Calibri"/>
                <a:cs typeface="Calibri"/>
              </a:rPr>
              <a:t>не </a:t>
            </a:r>
            <a:r>
              <a:rPr sz="1100" spc="-5" dirty="0">
                <a:latin typeface="Calibri"/>
                <a:cs typeface="Calibri"/>
              </a:rPr>
              <a:t>только </a:t>
            </a:r>
            <a:r>
              <a:rPr sz="1100" dirty="0">
                <a:latin typeface="Calibri"/>
                <a:cs typeface="Calibri"/>
              </a:rPr>
              <a:t>квадрат </a:t>
            </a:r>
            <a:r>
              <a:rPr sz="1100" spc="-25" dirty="0">
                <a:latin typeface="Calibri"/>
                <a:cs typeface="Calibri"/>
              </a:rPr>
              <a:t>евклидова  </a:t>
            </a:r>
            <a:r>
              <a:rPr sz="1100" dirty="0">
                <a:latin typeface="Calibri"/>
                <a:cs typeface="Calibri"/>
              </a:rPr>
              <a:t>расстояния.</a:t>
            </a:r>
            <a:endParaRPr sz="1100">
              <a:latin typeface="Calibri"/>
              <a:cs typeface="Calibri"/>
            </a:endParaRPr>
          </a:p>
        </p:txBody>
      </p:sp>
    </p:spTree>
  </p:cSld>
  <p:clrMapOvr>
    <a:masterClrMapping/>
  </p:clrMapOvr>
  <p:transition>
    <p:cut/>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95300" y="74546"/>
            <a:ext cx="3683635" cy="244475"/>
          </a:xfrm>
          <a:prstGeom prst="rect">
            <a:avLst/>
          </a:prstGeom>
        </p:spPr>
        <p:txBody>
          <a:bodyPr vert="horz" wrap="square" lIns="0" tIns="17145" rIns="0" bIns="0" rtlCol="0">
            <a:spAutoFit/>
          </a:bodyPr>
          <a:lstStyle/>
          <a:p>
            <a:pPr marL="12700">
              <a:lnSpc>
                <a:spcPct val="100000"/>
              </a:lnSpc>
              <a:spcBef>
                <a:spcPts val="135"/>
              </a:spcBef>
            </a:pPr>
            <a:r>
              <a:rPr sz="1400" spc="-20" dirty="0">
                <a:solidFill>
                  <a:srgbClr val="3333B2"/>
                </a:solidFill>
                <a:latin typeface="Calibri"/>
                <a:cs typeface="Calibri"/>
              </a:rPr>
              <a:t>Выраженные </a:t>
            </a:r>
            <a:r>
              <a:rPr sz="1400" spc="-5" dirty="0">
                <a:solidFill>
                  <a:srgbClr val="3333B2"/>
                </a:solidFill>
                <a:latin typeface="Calibri"/>
                <a:cs typeface="Calibri"/>
              </a:rPr>
              <a:t>кластеры </a:t>
            </a:r>
            <a:r>
              <a:rPr sz="1400" spc="-15" dirty="0">
                <a:solidFill>
                  <a:srgbClr val="3333B2"/>
                </a:solidFill>
                <a:latin typeface="Calibri"/>
                <a:cs typeface="Calibri"/>
              </a:rPr>
              <a:t>– </a:t>
            </a:r>
            <a:r>
              <a:rPr sz="1400" spc="-35" dirty="0">
                <a:solidFill>
                  <a:srgbClr val="3333B2"/>
                </a:solidFill>
                <a:latin typeface="Calibri"/>
                <a:cs typeface="Calibri"/>
              </a:rPr>
              <a:t>все равно </a:t>
            </a:r>
            <a:r>
              <a:rPr sz="1400" spc="-30" dirty="0">
                <a:solidFill>
                  <a:srgbClr val="3333B2"/>
                </a:solidFill>
                <a:latin typeface="Calibri"/>
                <a:cs typeface="Calibri"/>
              </a:rPr>
              <a:t>какой</a:t>
            </a:r>
            <a:r>
              <a:rPr sz="1400" spc="50" dirty="0">
                <a:solidFill>
                  <a:srgbClr val="3333B2"/>
                </a:solidFill>
                <a:latin typeface="Calibri"/>
                <a:cs typeface="Calibri"/>
              </a:rPr>
              <a:t> </a:t>
            </a:r>
            <a:r>
              <a:rPr sz="1400" spc="-40" dirty="0">
                <a:solidFill>
                  <a:srgbClr val="3333B2"/>
                </a:solidFill>
                <a:latin typeface="Calibri"/>
                <a:cs typeface="Calibri"/>
              </a:rPr>
              <a:t>метод</a:t>
            </a:r>
            <a:endParaRPr sz="1400">
              <a:latin typeface="Calibri"/>
              <a:cs typeface="Calibri"/>
            </a:endParaRPr>
          </a:p>
        </p:txBody>
      </p:sp>
      <p:sp>
        <p:nvSpPr>
          <p:cNvPr id="3" name="object 3"/>
          <p:cNvSpPr/>
          <p:nvPr/>
        </p:nvSpPr>
        <p:spPr>
          <a:xfrm>
            <a:off x="596366" y="381798"/>
            <a:ext cx="3415251" cy="2564132"/>
          </a:xfrm>
          <a:prstGeom prst="rect">
            <a:avLst/>
          </a:prstGeom>
          <a:blipFill>
            <a:blip r:embed="rId2" cstate="print"/>
            <a:stretch>
              <a:fillRect/>
            </a:stretch>
          </a:blipFill>
        </p:spPr>
        <p:txBody>
          <a:bodyPr wrap="square" lIns="0" tIns="0" rIns="0" bIns="0" rtlCol="0"/>
          <a:lstStyle/>
          <a:p>
            <a:endParaRPr/>
          </a:p>
        </p:txBody>
      </p:sp>
      <p:sp>
        <p:nvSpPr>
          <p:cNvPr id="4" name="object 4"/>
          <p:cNvSpPr txBox="1"/>
          <p:nvPr/>
        </p:nvSpPr>
        <p:spPr>
          <a:xfrm>
            <a:off x="2027770" y="3079873"/>
            <a:ext cx="496570" cy="180340"/>
          </a:xfrm>
          <a:prstGeom prst="rect">
            <a:avLst/>
          </a:prstGeom>
        </p:spPr>
        <p:txBody>
          <a:bodyPr vert="horz" wrap="square" lIns="0" tIns="0" rIns="0" bIns="0" rtlCol="0">
            <a:spAutoFit/>
          </a:bodyPr>
          <a:lstStyle/>
          <a:p>
            <a:pPr marL="12700">
              <a:lnSpc>
                <a:spcPts val="1200"/>
              </a:lnSpc>
            </a:pPr>
            <a:r>
              <a:rPr sz="1000" spc="10" dirty="0">
                <a:latin typeface="Calibri"/>
                <a:cs typeface="Calibri"/>
              </a:rPr>
              <a:t>Figure</a:t>
            </a:r>
            <a:r>
              <a:rPr sz="1000" spc="40" dirty="0">
                <a:latin typeface="Calibri"/>
                <a:cs typeface="Calibri"/>
              </a:rPr>
              <a:t> </a:t>
            </a:r>
            <a:r>
              <a:rPr sz="1000" spc="-5" dirty="0">
                <a:latin typeface="Calibri"/>
                <a:cs typeface="Calibri"/>
              </a:rPr>
              <a:t>6:</a:t>
            </a:r>
            <a:endParaRPr sz="1000">
              <a:latin typeface="Calibri"/>
              <a:cs typeface="Calibri"/>
            </a:endParaRPr>
          </a:p>
        </p:txBody>
      </p:sp>
      <p:sp>
        <p:nvSpPr>
          <p:cNvPr id="5" name="object 5"/>
          <p:cNvSpPr txBox="1"/>
          <p:nvPr/>
        </p:nvSpPr>
        <p:spPr>
          <a:xfrm>
            <a:off x="4334484" y="3257303"/>
            <a:ext cx="163195" cy="194310"/>
          </a:xfrm>
          <a:prstGeom prst="rect">
            <a:avLst/>
          </a:prstGeom>
        </p:spPr>
        <p:txBody>
          <a:bodyPr vert="horz" wrap="square" lIns="0" tIns="0" rIns="0" bIns="0" rtlCol="0">
            <a:spAutoFit/>
          </a:bodyPr>
          <a:lstStyle/>
          <a:p>
            <a:pPr marL="12700">
              <a:lnSpc>
                <a:spcPts val="1300"/>
              </a:lnSpc>
            </a:pPr>
            <a:r>
              <a:rPr sz="1100" spc="-25" dirty="0">
                <a:solidFill>
                  <a:srgbClr val="262685"/>
                </a:solidFill>
                <a:latin typeface="Calibri"/>
                <a:cs typeface="Calibri"/>
              </a:rPr>
              <a:t>26</a:t>
            </a:r>
            <a:endParaRPr sz="1100">
              <a:latin typeface="Calibri"/>
              <a:cs typeface="Calibri"/>
            </a:endParaRPr>
          </a:p>
        </p:txBody>
      </p:sp>
    </p:spTree>
  </p:cSld>
  <p:clrMapOvr>
    <a:masterClrMapping/>
  </p:clrMapOvr>
  <p:transition>
    <p:cut/>
  </p:transition>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95300" y="74546"/>
            <a:ext cx="3072130" cy="244475"/>
          </a:xfrm>
          <a:prstGeom prst="rect">
            <a:avLst/>
          </a:prstGeom>
        </p:spPr>
        <p:txBody>
          <a:bodyPr vert="horz" wrap="square" lIns="0" tIns="17145" rIns="0" bIns="0" rtlCol="0">
            <a:spAutoFit/>
          </a:bodyPr>
          <a:lstStyle/>
          <a:p>
            <a:pPr marL="12700">
              <a:lnSpc>
                <a:spcPct val="100000"/>
              </a:lnSpc>
              <a:spcBef>
                <a:spcPts val="135"/>
              </a:spcBef>
            </a:pPr>
            <a:r>
              <a:rPr sz="1400" spc="-15" dirty="0">
                <a:solidFill>
                  <a:srgbClr val="3333B2"/>
                </a:solidFill>
                <a:latin typeface="Calibri"/>
                <a:cs typeface="Calibri"/>
              </a:rPr>
              <a:t>Ленточные </a:t>
            </a:r>
            <a:r>
              <a:rPr sz="1400" spc="-10" dirty="0">
                <a:solidFill>
                  <a:srgbClr val="3333B2"/>
                </a:solidFill>
                <a:latin typeface="Calibri"/>
                <a:cs typeface="Calibri"/>
              </a:rPr>
              <a:t>кластеры: </a:t>
            </a:r>
            <a:r>
              <a:rPr sz="1400" spc="-50" dirty="0">
                <a:solidFill>
                  <a:srgbClr val="3333B2"/>
                </a:solidFill>
                <a:latin typeface="Calibri"/>
                <a:cs typeface="Calibri"/>
              </a:rPr>
              <a:t>попарное</a:t>
            </a:r>
            <a:r>
              <a:rPr sz="1400" spc="15" dirty="0">
                <a:solidFill>
                  <a:srgbClr val="3333B2"/>
                </a:solidFill>
                <a:latin typeface="Calibri"/>
                <a:cs typeface="Calibri"/>
              </a:rPr>
              <a:t> </a:t>
            </a:r>
            <a:r>
              <a:rPr sz="1400" spc="-60" dirty="0">
                <a:solidFill>
                  <a:srgbClr val="3333B2"/>
                </a:solidFill>
                <a:latin typeface="Calibri"/>
                <a:cs typeface="Calibri"/>
              </a:rPr>
              <a:t>среднее</a:t>
            </a:r>
            <a:endParaRPr sz="1400">
              <a:latin typeface="Calibri"/>
              <a:cs typeface="Calibri"/>
            </a:endParaRPr>
          </a:p>
        </p:txBody>
      </p:sp>
      <p:sp>
        <p:nvSpPr>
          <p:cNvPr id="3" name="object 3"/>
          <p:cNvSpPr/>
          <p:nvPr/>
        </p:nvSpPr>
        <p:spPr>
          <a:xfrm>
            <a:off x="635625" y="428319"/>
            <a:ext cx="3341419" cy="2475815"/>
          </a:xfrm>
          <a:prstGeom prst="rect">
            <a:avLst/>
          </a:prstGeom>
          <a:blipFill>
            <a:blip r:embed="rId2" cstate="print"/>
            <a:stretch>
              <a:fillRect/>
            </a:stretch>
          </a:blipFill>
        </p:spPr>
        <p:txBody>
          <a:bodyPr wrap="square" lIns="0" tIns="0" rIns="0" bIns="0" rtlCol="0"/>
          <a:lstStyle/>
          <a:p>
            <a:endParaRPr/>
          </a:p>
        </p:txBody>
      </p:sp>
      <p:sp>
        <p:nvSpPr>
          <p:cNvPr id="4" name="object 4"/>
          <p:cNvSpPr txBox="1"/>
          <p:nvPr/>
        </p:nvSpPr>
        <p:spPr>
          <a:xfrm>
            <a:off x="2027770" y="3079962"/>
            <a:ext cx="496570" cy="180340"/>
          </a:xfrm>
          <a:prstGeom prst="rect">
            <a:avLst/>
          </a:prstGeom>
        </p:spPr>
        <p:txBody>
          <a:bodyPr vert="horz" wrap="square" lIns="0" tIns="0" rIns="0" bIns="0" rtlCol="0">
            <a:spAutoFit/>
          </a:bodyPr>
          <a:lstStyle/>
          <a:p>
            <a:pPr marL="12700">
              <a:lnSpc>
                <a:spcPts val="1200"/>
              </a:lnSpc>
            </a:pPr>
            <a:r>
              <a:rPr sz="1000" spc="10" dirty="0">
                <a:latin typeface="Calibri"/>
                <a:cs typeface="Calibri"/>
              </a:rPr>
              <a:t>Figure</a:t>
            </a:r>
            <a:r>
              <a:rPr sz="1000" spc="40" dirty="0">
                <a:latin typeface="Calibri"/>
                <a:cs typeface="Calibri"/>
              </a:rPr>
              <a:t> </a:t>
            </a:r>
            <a:r>
              <a:rPr sz="1000" spc="-5" dirty="0">
                <a:latin typeface="Calibri"/>
                <a:cs typeface="Calibri"/>
              </a:rPr>
              <a:t>7:</a:t>
            </a:r>
            <a:endParaRPr sz="1000">
              <a:latin typeface="Calibri"/>
              <a:cs typeface="Calibri"/>
            </a:endParaRPr>
          </a:p>
        </p:txBody>
      </p:sp>
      <p:sp>
        <p:nvSpPr>
          <p:cNvPr id="5" name="object 5"/>
          <p:cNvSpPr txBox="1"/>
          <p:nvPr/>
        </p:nvSpPr>
        <p:spPr>
          <a:xfrm>
            <a:off x="4334484" y="3257316"/>
            <a:ext cx="163195" cy="194310"/>
          </a:xfrm>
          <a:prstGeom prst="rect">
            <a:avLst/>
          </a:prstGeom>
        </p:spPr>
        <p:txBody>
          <a:bodyPr vert="horz" wrap="square" lIns="0" tIns="0" rIns="0" bIns="0" rtlCol="0">
            <a:spAutoFit/>
          </a:bodyPr>
          <a:lstStyle/>
          <a:p>
            <a:pPr marL="12700">
              <a:lnSpc>
                <a:spcPts val="1300"/>
              </a:lnSpc>
            </a:pPr>
            <a:r>
              <a:rPr sz="1100" spc="-25" dirty="0">
                <a:solidFill>
                  <a:srgbClr val="262685"/>
                </a:solidFill>
                <a:latin typeface="Calibri"/>
                <a:cs typeface="Calibri"/>
              </a:rPr>
              <a:t>27</a:t>
            </a:r>
            <a:endParaRPr sz="1100">
              <a:latin typeface="Calibri"/>
              <a:cs typeface="Calibri"/>
            </a:endParaRPr>
          </a:p>
        </p:txBody>
      </p:sp>
    </p:spTree>
  </p:cSld>
  <p:clrMapOvr>
    <a:masterClrMapping/>
  </p:clrMapOvr>
  <p:transition>
    <p:cut/>
  </p:transition>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95300" y="74546"/>
            <a:ext cx="2160905" cy="244475"/>
          </a:xfrm>
          <a:prstGeom prst="rect">
            <a:avLst/>
          </a:prstGeom>
        </p:spPr>
        <p:txBody>
          <a:bodyPr vert="horz" wrap="square" lIns="0" tIns="17145" rIns="0" bIns="0" rtlCol="0">
            <a:spAutoFit/>
          </a:bodyPr>
          <a:lstStyle/>
          <a:p>
            <a:pPr marL="12700">
              <a:lnSpc>
                <a:spcPct val="100000"/>
              </a:lnSpc>
              <a:spcBef>
                <a:spcPts val="135"/>
              </a:spcBef>
            </a:pPr>
            <a:r>
              <a:rPr sz="1400" spc="10" dirty="0">
                <a:solidFill>
                  <a:srgbClr val="3333B2"/>
                </a:solidFill>
                <a:latin typeface="Calibri"/>
                <a:cs typeface="Calibri"/>
              </a:rPr>
              <a:t>Еще </a:t>
            </a:r>
            <a:r>
              <a:rPr sz="1400" spc="-25" dirty="0">
                <a:solidFill>
                  <a:srgbClr val="3333B2"/>
                </a:solidFill>
                <a:latin typeface="Calibri"/>
                <a:cs typeface="Calibri"/>
              </a:rPr>
              <a:t>ленточные </a:t>
            </a:r>
            <a:r>
              <a:rPr sz="1400" dirty="0">
                <a:solidFill>
                  <a:srgbClr val="3333B2"/>
                </a:solidFill>
                <a:latin typeface="Calibri"/>
                <a:cs typeface="Calibri"/>
              </a:rPr>
              <a:t>кластеры. </a:t>
            </a:r>
            <a:r>
              <a:rPr sz="1400" spc="25" dirty="0">
                <a:solidFill>
                  <a:srgbClr val="3333B2"/>
                </a:solidFill>
                <a:latin typeface="Calibri"/>
                <a:cs typeface="Calibri"/>
              </a:rPr>
              <a:t>.</a:t>
            </a:r>
            <a:r>
              <a:rPr sz="1400" spc="-235" dirty="0">
                <a:solidFill>
                  <a:srgbClr val="3333B2"/>
                </a:solidFill>
                <a:latin typeface="Calibri"/>
                <a:cs typeface="Calibri"/>
              </a:rPr>
              <a:t> </a:t>
            </a:r>
            <a:r>
              <a:rPr sz="1400" spc="25" dirty="0">
                <a:solidFill>
                  <a:srgbClr val="3333B2"/>
                </a:solidFill>
                <a:latin typeface="Calibri"/>
                <a:cs typeface="Calibri"/>
              </a:rPr>
              <a:t>.</a:t>
            </a:r>
            <a:endParaRPr sz="1400">
              <a:latin typeface="Calibri"/>
              <a:cs typeface="Calibri"/>
            </a:endParaRPr>
          </a:p>
        </p:txBody>
      </p:sp>
      <p:sp>
        <p:nvSpPr>
          <p:cNvPr id="3" name="object 3"/>
          <p:cNvSpPr/>
          <p:nvPr/>
        </p:nvSpPr>
        <p:spPr>
          <a:xfrm>
            <a:off x="579958" y="404781"/>
            <a:ext cx="3448113" cy="2541199"/>
          </a:xfrm>
          <a:prstGeom prst="rect">
            <a:avLst/>
          </a:prstGeom>
          <a:blipFill>
            <a:blip r:embed="rId2" cstate="print"/>
            <a:stretch>
              <a:fillRect/>
            </a:stretch>
          </a:blipFill>
        </p:spPr>
        <p:txBody>
          <a:bodyPr wrap="square" lIns="0" tIns="0" rIns="0" bIns="0" rtlCol="0"/>
          <a:lstStyle/>
          <a:p>
            <a:endParaRPr/>
          </a:p>
        </p:txBody>
      </p:sp>
      <p:sp>
        <p:nvSpPr>
          <p:cNvPr id="4" name="object 4"/>
          <p:cNvSpPr txBox="1"/>
          <p:nvPr/>
        </p:nvSpPr>
        <p:spPr>
          <a:xfrm>
            <a:off x="2027770" y="3079924"/>
            <a:ext cx="496570" cy="180340"/>
          </a:xfrm>
          <a:prstGeom prst="rect">
            <a:avLst/>
          </a:prstGeom>
        </p:spPr>
        <p:txBody>
          <a:bodyPr vert="horz" wrap="square" lIns="0" tIns="0" rIns="0" bIns="0" rtlCol="0">
            <a:spAutoFit/>
          </a:bodyPr>
          <a:lstStyle/>
          <a:p>
            <a:pPr marL="12700">
              <a:lnSpc>
                <a:spcPts val="1200"/>
              </a:lnSpc>
            </a:pPr>
            <a:r>
              <a:rPr sz="1000" spc="10" dirty="0">
                <a:latin typeface="Calibri"/>
                <a:cs typeface="Calibri"/>
              </a:rPr>
              <a:t>Figure</a:t>
            </a:r>
            <a:r>
              <a:rPr sz="1000" spc="40" dirty="0">
                <a:latin typeface="Calibri"/>
                <a:cs typeface="Calibri"/>
              </a:rPr>
              <a:t> </a:t>
            </a:r>
            <a:r>
              <a:rPr sz="1000" spc="-5" dirty="0">
                <a:latin typeface="Calibri"/>
                <a:cs typeface="Calibri"/>
              </a:rPr>
              <a:t>8:</a:t>
            </a:r>
            <a:endParaRPr sz="1000">
              <a:latin typeface="Calibri"/>
              <a:cs typeface="Calibri"/>
            </a:endParaRPr>
          </a:p>
        </p:txBody>
      </p:sp>
      <p:sp>
        <p:nvSpPr>
          <p:cNvPr id="5" name="object 5"/>
          <p:cNvSpPr txBox="1"/>
          <p:nvPr/>
        </p:nvSpPr>
        <p:spPr>
          <a:xfrm>
            <a:off x="4334484" y="3257303"/>
            <a:ext cx="163195" cy="194310"/>
          </a:xfrm>
          <a:prstGeom prst="rect">
            <a:avLst/>
          </a:prstGeom>
        </p:spPr>
        <p:txBody>
          <a:bodyPr vert="horz" wrap="square" lIns="0" tIns="0" rIns="0" bIns="0" rtlCol="0">
            <a:spAutoFit/>
          </a:bodyPr>
          <a:lstStyle/>
          <a:p>
            <a:pPr marL="12700">
              <a:lnSpc>
                <a:spcPts val="1300"/>
              </a:lnSpc>
            </a:pPr>
            <a:r>
              <a:rPr sz="1100" spc="-25" dirty="0">
                <a:solidFill>
                  <a:srgbClr val="262685"/>
                </a:solidFill>
                <a:latin typeface="Calibri"/>
                <a:cs typeface="Calibri"/>
              </a:rPr>
              <a:t>28</a:t>
            </a:r>
            <a:endParaRPr sz="1100">
              <a:latin typeface="Calibri"/>
              <a:cs typeface="Calibri"/>
            </a:endParaRPr>
          </a:p>
        </p:txBody>
      </p:sp>
    </p:spTree>
  </p:cSld>
  <p:clrMapOvr>
    <a:masterClrMapping/>
  </p:clrMapOvr>
  <p:transition>
    <p:cut/>
  </p:transition>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95300" y="74546"/>
            <a:ext cx="1266190" cy="244475"/>
          </a:xfrm>
          <a:prstGeom prst="rect">
            <a:avLst/>
          </a:prstGeom>
        </p:spPr>
        <p:txBody>
          <a:bodyPr vert="horz" wrap="square" lIns="0" tIns="17145" rIns="0" bIns="0" rtlCol="0">
            <a:spAutoFit/>
          </a:bodyPr>
          <a:lstStyle/>
          <a:p>
            <a:pPr marL="12700">
              <a:lnSpc>
                <a:spcPct val="100000"/>
              </a:lnSpc>
              <a:spcBef>
                <a:spcPts val="135"/>
              </a:spcBef>
            </a:pPr>
            <a:r>
              <a:rPr sz="1400" spc="50" dirty="0">
                <a:solidFill>
                  <a:srgbClr val="3333B2"/>
                </a:solidFill>
                <a:latin typeface="Calibri"/>
                <a:cs typeface="Calibri"/>
              </a:rPr>
              <a:t>И </a:t>
            </a:r>
            <a:r>
              <a:rPr sz="1400" spc="-25" dirty="0">
                <a:solidFill>
                  <a:srgbClr val="3333B2"/>
                </a:solidFill>
                <a:latin typeface="Calibri"/>
                <a:cs typeface="Calibri"/>
              </a:rPr>
              <a:t>снова</a:t>
            </a:r>
            <a:r>
              <a:rPr sz="1400" spc="145" dirty="0">
                <a:solidFill>
                  <a:srgbClr val="3333B2"/>
                </a:solidFill>
                <a:latin typeface="Calibri"/>
                <a:cs typeface="Calibri"/>
              </a:rPr>
              <a:t> </a:t>
            </a:r>
            <a:r>
              <a:rPr sz="1400" spc="-40" dirty="0">
                <a:solidFill>
                  <a:srgbClr val="3333B2"/>
                </a:solidFill>
                <a:latin typeface="Calibri"/>
                <a:cs typeface="Calibri"/>
              </a:rPr>
              <a:t>неудача</a:t>
            </a:r>
            <a:endParaRPr sz="1400">
              <a:latin typeface="Calibri"/>
              <a:cs typeface="Calibri"/>
            </a:endParaRPr>
          </a:p>
        </p:txBody>
      </p:sp>
      <p:sp>
        <p:nvSpPr>
          <p:cNvPr id="3" name="object 3"/>
          <p:cNvSpPr/>
          <p:nvPr/>
        </p:nvSpPr>
        <p:spPr>
          <a:xfrm>
            <a:off x="636157" y="423394"/>
            <a:ext cx="3340264" cy="2480943"/>
          </a:xfrm>
          <a:prstGeom prst="rect">
            <a:avLst/>
          </a:prstGeom>
          <a:blipFill>
            <a:blip r:embed="rId2" cstate="print"/>
            <a:stretch>
              <a:fillRect/>
            </a:stretch>
          </a:blipFill>
        </p:spPr>
        <p:txBody>
          <a:bodyPr wrap="square" lIns="0" tIns="0" rIns="0" bIns="0" rtlCol="0"/>
          <a:lstStyle/>
          <a:p>
            <a:endParaRPr/>
          </a:p>
        </p:txBody>
      </p:sp>
      <p:sp>
        <p:nvSpPr>
          <p:cNvPr id="4" name="object 4"/>
          <p:cNvSpPr txBox="1"/>
          <p:nvPr/>
        </p:nvSpPr>
        <p:spPr>
          <a:xfrm>
            <a:off x="2027770" y="3079860"/>
            <a:ext cx="496570" cy="180340"/>
          </a:xfrm>
          <a:prstGeom prst="rect">
            <a:avLst/>
          </a:prstGeom>
        </p:spPr>
        <p:txBody>
          <a:bodyPr vert="horz" wrap="square" lIns="0" tIns="0" rIns="0" bIns="0" rtlCol="0">
            <a:spAutoFit/>
          </a:bodyPr>
          <a:lstStyle/>
          <a:p>
            <a:pPr marL="12700">
              <a:lnSpc>
                <a:spcPts val="1200"/>
              </a:lnSpc>
            </a:pPr>
            <a:r>
              <a:rPr sz="1000" spc="10" dirty="0">
                <a:latin typeface="Calibri"/>
                <a:cs typeface="Calibri"/>
              </a:rPr>
              <a:t>Figure</a:t>
            </a:r>
            <a:r>
              <a:rPr sz="1000" spc="40" dirty="0">
                <a:latin typeface="Calibri"/>
                <a:cs typeface="Calibri"/>
              </a:rPr>
              <a:t> </a:t>
            </a:r>
            <a:r>
              <a:rPr sz="1000" spc="-5" dirty="0">
                <a:latin typeface="Calibri"/>
                <a:cs typeface="Calibri"/>
              </a:rPr>
              <a:t>9:</a:t>
            </a:r>
            <a:endParaRPr sz="1000">
              <a:latin typeface="Calibri"/>
              <a:cs typeface="Calibri"/>
            </a:endParaRPr>
          </a:p>
        </p:txBody>
      </p:sp>
      <p:sp>
        <p:nvSpPr>
          <p:cNvPr id="5" name="object 5"/>
          <p:cNvSpPr txBox="1"/>
          <p:nvPr/>
        </p:nvSpPr>
        <p:spPr>
          <a:xfrm>
            <a:off x="4334484" y="3257316"/>
            <a:ext cx="163195" cy="194310"/>
          </a:xfrm>
          <a:prstGeom prst="rect">
            <a:avLst/>
          </a:prstGeom>
        </p:spPr>
        <p:txBody>
          <a:bodyPr vert="horz" wrap="square" lIns="0" tIns="0" rIns="0" bIns="0" rtlCol="0">
            <a:spAutoFit/>
          </a:bodyPr>
          <a:lstStyle/>
          <a:p>
            <a:pPr marL="12700">
              <a:lnSpc>
                <a:spcPts val="1300"/>
              </a:lnSpc>
            </a:pPr>
            <a:r>
              <a:rPr sz="1100" spc="-25" dirty="0">
                <a:solidFill>
                  <a:srgbClr val="262685"/>
                </a:solidFill>
                <a:latin typeface="Calibri"/>
                <a:cs typeface="Calibri"/>
              </a:rPr>
              <a:t>29</a:t>
            </a:r>
            <a:endParaRPr sz="1100">
              <a:latin typeface="Calibri"/>
              <a:cs typeface="Calibri"/>
            </a:endParaRPr>
          </a:p>
        </p:txBody>
      </p:sp>
    </p:spTree>
  </p:cSld>
  <p:clrMapOvr>
    <a:masterClrMapping/>
  </p:clrMapOvr>
  <p:transition>
    <p:cut/>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2154555" cy="244475"/>
          </a:xfrm>
          <a:prstGeom prst="rect">
            <a:avLst/>
          </a:prstGeom>
        </p:spPr>
        <p:txBody>
          <a:bodyPr vert="horz" wrap="square" lIns="0" tIns="17145" rIns="0" bIns="0" rtlCol="0">
            <a:spAutoFit/>
          </a:bodyPr>
          <a:lstStyle/>
          <a:p>
            <a:pPr marL="12700">
              <a:lnSpc>
                <a:spcPct val="100000"/>
              </a:lnSpc>
              <a:spcBef>
                <a:spcPts val="135"/>
              </a:spcBef>
            </a:pPr>
            <a:r>
              <a:rPr spc="15" dirty="0"/>
              <a:t>Задача: </a:t>
            </a:r>
            <a:r>
              <a:rPr spc="-10" dirty="0"/>
              <a:t>сегментация</a:t>
            </a:r>
            <a:r>
              <a:rPr spc="5" dirty="0"/>
              <a:t> </a:t>
            </a:r>
            <a:r>
              <a:rPr spc="-25" dirty="0"/>
              <a:t>рынка</a:t>
            </a:r>
          </a:p>
        </p:txBody>
      </p:sp>
      <p:sp>
        <p:nvSpPr>
          <p:cNvPr id="3" name="object 3"/>
          <p:cNvSpPr txBox="1"/>
          <p:nvPr/>
        </p:nvSpPr>
        <p:spPr>
          <a:xfrm>
            <a:off x="347294" y="1024749"/>
            <a:ext cx="3895725" cy="1128395"/>
          </a:xfrm>
          <a:prstGeom prst="rect">
            <a:avLst/>
          </a:prstGeom>
        </p:spPr>
        <p:txBody>
          <a:bodyPr vert="horz" wrap="square" lIns="0" tIns="6985" rIns="0" bIns="0" rtlCol="0">
            <a:spAutoFit/>
          </a:bodyPr>
          <a:lstStyle/>
          <a:p>
            <a:pPr marL="12700" marR="10160">
              <a:lnSpc>
                <a:spcPct val="102600"/>
              </a:lnSpc>
              <a:spcBef>
                <a:spcPts val="55"/>
              </a:spcBef>
            </a:pPr>
            <a:r>
              <a:rPr sz="1100" spc="10" dirty="0">
                <a:latin typeface="Calibri"/>
                <a:cs typeface="Calibri"/>
              </a:rPr>
              <a:t>По </a:t>
            </a:r>
            <a:r>
              <a:rPr sz="1100" spc="-20" dirty="0">
                <a:latin typeface="Calibri"/>
                <a:cs typeface="Calibri"/>
              </a:rPr>
              <a:t>данным </a:t>
            </a:r>
            <a:r>
              <a:rPr sz="1100" spc="-40" dirty="0">
                <a:latin typeface="Calibri"/>
                <a:cs typeface="Calibri"/>
              </a:rPr>
              <a:t>о </a:t>
            </a:r>
            <a:r>
              <a:rPr sz="1100" spc="-5" dirty="0">
                <a:latin typeface="Calibri"/>
                <a:cs typeface="Calibri"/>
              </a:rPr>
              <a:t>покупателях </a:t>
            </a:r>
            <a:r>
              <a:rPr sz="1100" spc="5" dirty="0">
                <a:latin typeface="Calibri"/>
                <a:cs typeface="Calibri"/>
              </a:rPr>
              <a:t>(результаты </a:t>
            </a:r>
            <a:r>
              <a:rPr sz="1100" spc="-15" dirty="0">
                <a:latin typeface="Calibri"/>
                <a:cs typeface="Calibri"/>
              </a:rPr>
              <a:t>опроса, </a:t>
            </a:r>
            <a:r>
              <a:rPr sz="1100" spc="-45" dirty="0">
                <a:latin typeface="Calibri"/>
                <a:cs typeface="Calibri"/>
              </a:rPr>
              <a:t>поведение </a:t>
            </a:r>
            <a:r>
              <a:rPr sz="1100" spc="-25" dirty="0">
                <a:latin typeface="Calibri"/>
                <a:cs typeface="Calibri"/>
              </a:rPr>
              <a:t>на  </a:t>
            </a:r>
            <a:r>
              <a:rPr sz="1100" spc="-5" dirty="0">
                <a:latin typeface="Calibri"/>
                <a:cs typeface="Calibri"/>
              </a:rPr>
              <a:t>сайте </a:t>
            </a:r>
            <a:r>
              <a:rPr sz="1100" dirty="0">
                <a:latin typeface="Calibri"/>
                <a:cs typeface="Calibri"/>
              </a:rPr>
              <a:t>интернет-магазина) </a:t>
            </a:r>
            <a:r>
              <a:rPr sz="1100" spc="10" dirty="0">
                <a:latin typeface="Calibri"/>
                <a:cs typeface="Calibri"/>
              </a:rPr>
              <a:t>выявить </a:t>
            </a:r>
            <a:r>
              <a:rPr sz="1100" spc="-20" dirty="0">
                <a:latin typeface="Calibri"/>
                <a:cs typeface="Calibri"/>
              </a:rPr>
              <a:t>и </a:t>
            </a:r>
            <a:r>
              <a:rPr sz="1100" spc="5" dirty="0">
                <a:latin typeface="Calibri"/>
                <a:cs typeface="Calibri"/>
              </a:rPr>
              <a:t>описать/понять </a:t>
            </a:r>
            <a:r>
              <a:rPr sz="1100" spc="-20" dirty="0">
                <a:latin typeface="Calibri"/>
                <a:cs typeface="Calibri"/>
              </a:rPr>
              <a:t>рыночные  </a:t>
            </a:r>
            <a:r>
              <a:rPr sz="1100" spc="-10" dirty="0">
                <a:latin typeface="Calibri"/>
                <a:cs typeface="Calibri"/>
              </a:rPr>
              <a:t>сегменты.</a:t>
            </a:r>
            <a:endParaRPr sz="1100">
              <a:latin typeface="Calibri"/>
              <a:cs typeface="Calibri"/>
            </a:endParaRPr>
          </a:p>
          <a:p>
            <a:pPr marL="12700" marR="5080">
              <a:lnSpc>
                <a:spcPct val="102600"/>
              </a:lnSpc>
              <a:spcBef>
                <a:spcPts val="600"/>
              </a:spcBef>
            </a:pPr>
            <a:r>
              <a:rPr sz="1100" spc="-10" dirty="0">
                <a:latin typeface="Calibri"/>
                <a:cs typeface="Calibri"/>
              </a:rPr>
              <a:t>Прежде, чем </a:t>
            </a:r>
            <a:r>
              <a:rPr sz="1100" spc="10" dirty="0">
                <a:latin typeface="Calibri"/>
                <a:cs typeface="Calibri"/>
              </a:rPr>
              <a:t>фирма </a:t>
            </a:r>
            <a:r>
              <a:rPr sz="1100" spc="-15" dirty="0">
                <a:latin typeface="Calibri"/>
                <a:cs typeface="Calibri"/>
              </a:rPr>
              <a:t>определится, </a:t>
            </a:r>
            <a:r>
              <a:rPr sz="1100" spc="-20" dirty="0">
                <a:latin typeface="Calibri"/>
                <a:cs typeface="Calibri"/>
              </a:rPr>
              <a:t>какие </a:t>
            </a:r>
            <a:r>
              <a:rPr sz="1100" spc="-10" dirty="0">
                <a:latin typeface="Calibri"/>
                <a:cs typeface="Calibri"/>
              </a:rPr>
              <a:t>сегменты </a:t>
            </a:r>
            <a:r>
              <a:rPr sz="1100" spc="-20" dirty="0">
                <a:latin typeface="Calibri"/>
                <a:cs typeface="Calibri"/>
              </a:rPr>
              <a:t>рынка  </a:t>
            </a:r>
            <a:r>
              <a:rPr sz="1100" spc="-5" dirty="0">
                <a:latin typeface="Calibri"/>
                <a:cs typeface="Calibri"/>
              </a:rPr>
              <a:t>создают </a:t>
            </a:r>
            <a:r>
              <a:rPr sz="1100" dirty="0">
                <a:latin typeface="Calibri"/>
                <a:cs typeface="Calibri"/>
              </a:rPr>
              <a:t>для </a:t>
            </a:r>
            <a:r>
              <a:rPr sz="1100" spc="-60" dirty="0">
                <a:latin typeface="Calibri"/>
                <a:cs typeface="Calibri"/>
              </a:rPr>
              <a:t>нее </a:t>
            </a:r>
            <a:r>
              <a:rPr sz="1100" spc="-25" dirty="0">
                <a:latin typeface="Calibri"/>
                <a:cs typeface="Calibri"/>
              </a:rPr>
              <a:t>наибольшие </a:t>
            </a:r>
            <a:r>
              <a:rPr sz="1100" spc="-5" dirty="0">
                <a:latin typeface="Calibri"/>
                <a:cs typeface="Calibri"/>
              </a:rPr>
              <a:t>возможности, </a:t>
            </a:r>
            <a:r>
              <a:rPr sz="1100" spc="-35" dirty="0">
                <a:latin typeface="Calibri"/>
                <a:cs typeface="Calibri"/>
              </a:rPr>
              <a:t>надо </a:t>
            </a:r>
            <a:r>
              <a:rPr sz="1100" spc="-5" dirty="0">
                <a:latin typeface="Calibri"/>
                <a:cs typeface="Calibri"/>
              </a:rPr>
              <a:t>решить, </a:t>
            </a:r>
            <a:r>
              <a:rPr sz="1100" spc="-20" dirty="0">
                <a:latin typeface="Calibri"/>
                <a:cs typeface="Calibri"/>
              </a:rPr>
              <a:t>какие  </a:t>
            </a:r>
            <a:r>
              <a:rPr sz="1100" spc="-10" dirty="0">
                <a:latin typeface="Calibri"/>
                <a:cs typeface="Calibri"/>
              </a:rPr>
              <a:t>сегменты </a:t>
            </a:r>
            <a:r>
              <a:rPr sz="1100" spc="-20" dirty="0">
                <a:latin typeface="Calibri"/>
                <a:cs typeface="Calibri"/>
              </a:rPr>
              <a:t>уже</a:t>
            </a:r>
            <a:r>
              <a:rPr sz="1100" spc="-15" dirty="0">
                <a:latin typeface="Calibri"/>
                <a:cs typeface="Calibri"/>
              </a:rPr>
              <a:t> </a:t>
            </a:r>
            <a:r>
              <a:rPr sz="1100" dirty="0">
                <a:latin typeface="Calibri"/>
                <a:cs typeface="Calibri"/>
              </a:rPr>
              <a:t>существуют.</a:t>
            </a:r>
            <a:endParaRPr sz="1100">
              <a:latin typeface="Calibri"/>
              <a:cs typeface="Calibri"/>
            </a:endParaRPr>
          </a:p>
        </p:txBody>
      </p:sp>
    </p:spTree>
  </p:cSld>
  <p:clrMapOvr>
    <a:masterClrMapping/>
  </p:clrMapOvr>
  <p:transition>
    <p:cut/>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95300" y="74546"/>
            <a:ext cx="2053589" cy="244475"/>
          </a:xfrm>
          <a:prstGeom prst="rect">
            <a:avLst/>
          </a:prstGeom>
        </p:spPr>
        <p:txBody>
          <a:bodyPr vert="horz" wrap="square" lIns="0" tIns="17145" rIns="0" bIns="0" rtlCol="0">
            <a:spAutoFit/>
          </a:bodyPr>
          <a:lstStyle/>
          <a:p>
            <a:pPr marL="12700">
              <a:lnSpc>
                <a:spcPct val="100000"/>
              </a:lnSpc>
              <a:spcBef>
                <a:spcPts val="135"/>
              </a:spcBef>
            </a:pPr>
            <a:r>
              <a:rPr sz="1400" spc="-40" dirty="0">
                <a:solidFill>
                  <a:srgbClr val="3333B2"/>
                </a:solidFill>
                <a:latin typeface="Calibri"/>
                <a:cs typeface="Calibri"/>
              </a:rPr>
              <a:t>Метод </a:t>
            </a:r>
            <a:r>
              <a:rPr sz="1400" spc="-20" dirty="0">
                <a:solidFill>
                  <a:srgbClr val="3333B2"/>
                </a:solidFill>
                <a:latin typeface="Calibri"/>
                <a:cs typeface="Calibri"/>
              </a:rPr>
              <a:t>ближайшего</a:t>
            </a:r>
            <a:r>
              <a:rPr sz="1400" spc="-15" dirty="0">
                <a:solidFill>
                  <a:srgbClr val="3333B2"/>
                </a:solidFill>
                <a:latin typeface="Calibri"/>
                <a:cs typeface="Calibri"/>
              </a:rPr>
              <a:t> </a:t>
            </a:r>
            <a:r>
              <a:rPr sz="1400" spc="-35" dirty="0">
                <a:solidFill>
                  <a:srgbClr val="3333B2"/>
                </a:solidFill>
                <a:latin typeface="Calibri"/>
                <a:cs typeface="Calibri"/>
              </a:rPr>
              <a:t>соседа</a:t>
            </a:r>
            <a:endParaRPr sz="1400">
              <a:latin typeface="Calibri"/>
              <a:cs typeface="Calibri"/>
            </a:endParaRPr>
          </a:p>
        </p:txBody>
      </p:sp>
      <p:sp>
        <p:nvSpPr>
          <p:cNvPr id="3" name="object 3"/>
          <p:cNvSpPr/>
          <p:nvPr/>
        </p:nvSpPr>
        <p:spPr>
          <a:xfrm>
            <a:off x="596112" y="428822"/>
            <a:ext cx="3415807" cy="2517158"/>
          </a:xfrm>
          <a:prstGeom prst="rect">
            <a:avLst/>
          </a:prstGeom>
          <a:blipFill>
            <a:blip r:embed="rId2" cstate="print"/>
            <a:stretch>
              <a:fillRect/>
            </a:stretch>
          </a:blipFill>
        </p:spPr>
        <p:txBody>
          <a:bodyPr wrap="square" lIns="0" tIns="0" rIns="0" bIns="0" rtlCol="0"/>
          <a:lstStyle/>
          <a:p>
            <a:endParaRPr/>
          </a:p>
        </p:txBody>
      </p:sp>
      <p:sp>
        <p:nvSpPr>
          <p:cNvPr id="4" name="object 4"/>
          <p:cNvSpPr txBox="1"/>
          <p:nvPr/>
        </p:nvSpPr>
        <p:spPr>
          <a:xfrm>
            <a:off x="1996147" y="3079924"/>
            <a:ext cx="560070" cy="180340"/>
          </a:xfrm>
          <a:prstGeom prst="rect">
            <a:avLst/>
          </a:prstGeom>
        </p:spPr>
        <p:txBody>
          <a:bodyPr vert="horz" wrap="square" lIns="0" tIns="0" rIns="0" bIns="0" rtlCol="0">
            <a:spAutoFit/>
          </a:bodyPr>
          <a:lstStyle/>
          <a:p>
            <a:pPr marL="12700">
              <a:lnSpc>
                <a:spcPts val="1200"/>
              </a:lnSpc>
            </a:pPr>
            <a:r>
              <a:rPr sz="1000" spc="10" dirty="0">
                <a:latin typeface="Calibri"/>
                <a:cs typeface="Calibri"/>
              </a:rPr>
              <a:t>Figure</a:t>
            </a:r>
            <a:r>
              <a:rPr sz="1000" spc="35" dirty="0">
                <a:latin typeface="Calibri"/>
                <a:cs typeface="Calibri"/>
              </a:rPr>
              <a:t> </a:t>
            </a:r>
            <a:r>
              <a:rPr sz="1000" spc="-5" dirty="0">
                <a:latin typeface="Calibri"/>
                <a:cs typeface="Calibri"/>
              </a:rPr>
              <a:t>10:</a:t>
            </a:r>
            <a:endParaRPr sz="1000">
              <a:latin typeface="Calibri"/>
              <a:cs typeface="Calibri"/>
            </a:endParaRPr>
          </a:p>
        </p:txBody>
      </p:sp>
      <p:sp>
        <p:nvSpPr>
          <p:cNvPr id="5" name="object 5"/>
          <p:cNvSpPr txBox="1"/>
          <p:nvPr/>
        </p:nvSpPr>
        <p:spPr>
          <a:xfrm>
            <a:off x="4334484" y="3257316"/>
            <a:ext cx="163195" cy="194310"/>
          </a:xfrm>
          <a:prstGeom prst="rect">
            <a:avLst/>
          </a:prstGeom>
        </p:spPr>
        <p:txBody>
          <a:bodyPr vert="horz" wrap="square" lIns="0" tIns="0" rIns="0" bIns="0" rtlCol="0">
            <a:spAutoFit/>
          </a:bodyPr>
          <a:lstStyle/>
          <a:p>
            <a:pPr marL="12700">
              <a:lnSpc>
                <a:spcPts val="1300"/>
              </a:lnSpc>
            </a:pPr>
            <a:r>
              <a:rPr sz="1100" spc="-25" dirty="0">
                <a:solidFill>
                  <a:srgbClr val="262685"/>
                </a:solidFill>
                <a:latin typeface="Calibri"/>
                <a:cs typeface="Calibri"/>
              </a:rPr>
              <a:t>30</a:t>
            </a:r>
            <a:endParaRPr sz="1100">
              <a:latin typeface="Calibri"/>
              <a:cs typeface="Calibri"/>
            </a:endParaRPr>
          </a:p>
        </p:txBody>
      </p:sp>
    </p:spTree>
  </p:cSld>
  <p:clrMapOvr>
    <a:masterClrMapping/>
  </p:clrMapOvr>
  <p:transition>
    <p:cut/>
  </p:transition>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1242695" cy="244475"/>
          </a:xfrm>
          <a:prstGeom prst="rect">
            <a:avLst/>
          </a:prstGeom>
        </p:spPr>
        <p:txBody>
          <a:bodyPr vert="horz" wrap="square" lIns="0" tIns="17145" rIns="0" bIns="0" rtlCol="0">
            <a:spAutoFit/>
          </a:bodyPr>
          <a:lstStyle/>
          <a:p>
            <a:pPr marL="12700">
              <a:lnSpc>
                <a:spcPct val="100000"/>
              </a:lnSpc>
              <a:spcBef>
                <a:spcPts val="135"/>
              </a:spcBef>
            </a:pPr>
            <a:r>
              <a:rPr spc="15" dirty="0"/>
              <a:t>Бывает </a:t>
            </a:r>
            <a:r>
              <a:rPr spc="-25" dirty="0"/>
              <a:t>и </a:t>
            </a:r>
            <a:r>
              <a:rPr spc="20" dirty="0"/>
              <a:t>так. </a:t>
            </a:r>
            <a:r>
              <a:rPr spc="25" dirty="0"/>
              <a:t>.</a:t>
            </a:r>
            <a:r>
              <a:rPr spc="20" dirty="0"/>
              <a:t> </a:t>
            </a:r>
            <a:r>
              <a:rPr spc="25" dirty="0"/>
              <a:t>.</a:t>
            </a:r>
          </a:p>
        </p:txBody>
      </p:sp>
      <p:sp>
        <p:nvSpPr>
          <p:cNvPr id="3" name="object 3"/>
          <p:cNvSpPr/>
          <p:nvPr/>
        </p:nvSpPr>
        <p:spPr>
          <a:xfrm>
            <a:off x="593216" y="381745"/>
            <a:ext cx="3421609" cy="2564222"/>
          </a:xfrm>
          <a:prstGeom prst="rect">
            <a:avLst/>
          </a:prstGeom>
          <a:blipFill>
            <a:blip r:embed="rId2" cstate="print"/>
            <a:stretch>
              <a:fillRect/>
            </a:stretch>
          </a:blipFill>
        </p:spPr>
        <p:txBody>
          <a:bodyPr wrap="square" lIns="0" tIns="0" rIns="0" bIns="0" rtlCol="0"/>
          <a:lstStyle/>
          <a:p>
            <a:endParaRPr/>
          </a:p>
        </p:txBody>
      </p:sp>
      <p:sp>
        <p:nvSpPr>
          <p:cNvPr id="4" name="object 4"/>
          <p:cNvSpPr txBox="1"/>
          <p:nvPr/>
        </p:nvSpPr>
        <p:spPr>
          <a:xfrm>
            <a:off x="347294" y="3015505"/>
            <a:ext cx="3598545" cy="292735"/>
          </a:xfrm>
          <a:prstGeom prst="rect">
            <a:avLst/>
          </a:prstGeom>
        </p:spPr>
        <p:txBody>
          <a:bodyPr vert="horz" wrap="square" lIns="0" tIns="20320" rIns="0" bIns="0" rtlCol="0">
            <a:spAutoFit/>
          </a:bodyPr>
          <a:lstStyle/>
          <a:p>
            <a:pPr marL="12700" marR="5080">
              <a:lnSpc>
                <a:spcPct val="94700"/>
              </a:lnSpc>
              <a:spcBef>
                <a:spcPts val="160"/>
              </a:spcBef>
            </a:pPr>
            <a:r>
              <a:rPr sz="1000" spc="10" dirty="0">
                <a:latin typeface="Calibri"/>
                <a:cs typeface="Calibri"/>
              </a:rPr>
              <a:t>Figure </a:t>
            </a:r>
            <a:r>
              <a:rPr sz="1000" spc="-10" dirty="0">
                <a:latin typeface="Calibri"/>
                <a:cs typeface="Calibri"/>
              </a:rPr>
              <a:t>11: </a:t>
            </a:r>
            <a:r>
              <a:rPr sz="800" spc="-105" dirty="0">
                <a:latin typeface="Arial Black"/>
                <a:cs typeface="Arial Black"/>
              </a:rPr>
              <a:t>Спасти </a:t>
            </a:r>
            <a:r>
              <a:rPr sz="800" spc="-114" dirty="0">
                <a:latin typeface="Arial Black"/>
                <a:cs typeface="Arial Black"/>
              </a:rPr>
              <a:t>может </a:t>
            </a:r>
            <a:r>
              <a:rPr sz="800" spc="-120" dirty="0">
                <a:latin typeface="Arial Black"/>
                <a:cs typeface="Arial Black"/>
              </a:rPr>
              <a:t>расстояние ближайшего </a:t>
            </a:r>
            <a:r>
              <a:rPr sz="800" spc="-135" dirty="0">
                <a:latin typeface="Arial Black"/>
                <a:cs typeface="Arial Black"/>
              </a:rPr>
              <a:t>соседа </a:t>
            </a:r>
            <a:r>
              <a:rPr sz="800" spc="-120" dirty="0">
                <a:latin typeface="Arial Black"/>
                <a:cs typeface="Arial Black"/>
              </a:rPr>
              <a:t>или </a:t>
            </a:r>
            <a:r>
              <a:rPr sz="800" spc="-140" dirty="0">
                <a:latin typeface="Arial Black"/>
                <a:cs typeface="Arial Black"/>
              </a:rPr>
              <a:t>осмысление  </a:t>
            </a:r>
            <a:r>
              <a:rPr sz="800" spc="-114" dirty="0">
                <a:latin typeface="Arial Black"/>
                <a:cs typeface="Arial Black"/>
              </a:rPr>
              <a:t>данных: может </a:t>
            </a:r>
            <a:r>
              <a:rPr sz="800" spc="-95" dirty="0">
                <a:latin typeface="Arial Black"/>
                <a:cs typeface="Arial Black"/>
              </a:rPr>
              <a:t>быть </a:t>
            </a:r>
            <a:r>
              <a:rPr sz="800" spc="-120" dirty="0">
                <a:latin typeface="Arial Black"/>
                <a:cs typeface="Arial Black"/>
              </a:rPr>
              <a:t>следует </a:t>
            </a:r>
            <a:r>
              <a:rPr sz="800" spc="-105" dirty="0">
                <a:latin typeface="Arial Black"/>
                <a:cs typeface="Arial Black"/>
              </a:rPr>
              <a:t>выполнить </a:t>
            </a:r>
            <a:r>
              <a:rPr sz="800" spc="-125" dirty="0">
                <a:latin typeface="Arial Black"/>
                <a:cs typeface="Arial Black"/>
              </a:rPr>
              <a:t>преобразование</a:t>
            </a:r>
            <a:r>
              <a:rPr sz="800" spc="-165" dirty="0">
                <a:latin typeface="Arial Black"/>
                <a:cs typeface="Arial Black"/>
              </a:rPr>
              <a:t> </a:t>
            </a:r>
            <a:r>
              <a:rPr sz="800" spc="-105" dirty="0">
                <a:latin typeface="Arial Black"/>
                <a:cs typeface="Arial Black"/>
              </a:rPr>
              <a:t>координат?</a:t>
            </a:r>
            <a:endParaRPr sz="800">
              <a:latin typeface="Arial Black"/>
              <a:cs typeface="Arial Black"/>
            </a:endParaRPr>
          </a:p>
        </p:txBody>
      </p:sp>
    </p:spTree>
  </p:cSld>
  <p:clrMapOvr>
    <a:masterClrMapping/>
  </p:clrMapOvr>
  <p:transition>
    <p:cut/>
  </p:transition>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2089150" cy="244475"/>
          </a:xfrm>
          <a:prstGeom prst="rect">
            <a:avLst/>
          </a:prstGeom>
        </p:spPr>
        <p:txBody>
          <a:bodyPr vert="horz" wrap="square" lIns="0" tIns="17145" rIns="0" bIns="0" rtlCol="0">
            <a:spAutoFit/>
          </a:bodyPr>
          <a:lstStyle/>
          <a:p>
            <a:pPr marL="12700">
              <a:lnSpc>
                <a:spcPct val="100000"/>
              </a:lnSpc>
              <a:spcBef>
                <a:spcPts val="135"/>
              </a:spcBef>
            </a:pPr>
            <a:r>
              <a:rPr spc="-10" dirty="0"/>
              <a:t>Начинающим</a:t>
            </a:r>
            <a:r>
              <a:rPr spc="90" dirty="0"/>
              <a:t> </a:t>
            </a:r>
            <a:r>
              <a:rPr spc="-55" dirty="0"/>
              <a:t>рекомендуем</a:t>
            </a:r>
          </a:p>
        </p:txBody>
      </p:sp>
      <p:sp>
        <p:nvSpPr>
          <p:cNvPr id="3" name="object 3"/>
          <p:cNvSpPr txBox="1"/>
          <p:nvPr/>
        </p:nvSpPr>
        <p:spPr>
          <a:xfrm>
            <a:off x="476389" y="1070304"/>
            <a:ext cx="3795395" cy="1052195"/>
          </a:xfrm>
          <a:prstGeom prst="rect">
            <a:avLst/>
          </a:prstGeom>
        </p:spPr>
        <p:txBody>
          <a:bodyPr vert="horz" wrap="square" lIns="0" tIns="6985" rIns="0" bIns="0" rtlCol="0">
            <a:spAutoFit/>
          </a:bodyPr>
          <a:lstStyle/>
          <a:p>
            <a:pPr marL="160655" marR="332105" indent="-148590">
              <a:lnSpc>
                <a:spcPct val="102600"/>
              </a:lnSpc>
              <a:spcBef>
                <a:spcPts val="55"/>
              </a:spcBef>
            </a:pPr>
            <a:r>
              <a:rPr sz="1200" spc="-135" baseline="6944" dirty="0">
                <a:solidFill>
                  <a:srgbClr val="3333B2"/>
                </a:solidFill>
                <a:latin typeface="Lucida Sans Unicode"/>
                <a:cs typeface="Lucida Sans Unicode"/>
              </a:rPr>
              <a:t>► </a:t>
            </a:r>
            <a:r>
              <a:rPr sz="1100" spc="-25" dirty="0">
                <a:latin typeface="Calibri"/>
                <a:cs typeface="Calibri"/>
              </a:rPr>
              <a:t>метод </a:t>
            </a:r>
            <a:r>
              <a:rPr sz="1100" dirty="0">
                <a:latin typeface="Calibri"/>
                <a:cs typeface="Calibri"/>
              </a:rPr>
              <a:t>Варда (Ward’s </a:t>
            </a:r>
            <a:r>
              <a:rPr sz="1100" spc="-10" dirty="0">
                <a:latin typeface="Calibri"/>
                <a:cs typeface="Calibri"/>
              </a:rPr>
              <a:t>method) </a:t>
            </a:r>
            <a:r>
              <a:rPr sz="1100" spc="535" dirty="0">
                <a:latin typeface="Calibri"/>
                <a:cs typeface="Calibri"/>
              </a:rPr>
              <a:t>- </a:t>
            </a:r>
            <a:r>
              <a:rPr sz="1100" spc="-15" dirty="0">
                <a:latin typeface="Calibri"/>
                <a:cs typeface="Calibri"/>
              </a:rPr>
              <a:t>плотные </a:t>
            </a:r>
            <a:r>
              <a:rPr sz="1100" spc="-20" dirty="0">
                <a:latin typeface="Calibri"/>
                <a:cs typeface="Calibri"/>
              </a:rPr>
              <a:t>шаровидные  скопления;</a:t>
            </a:r>
            <a:endParaRPr sz="1100">
              <a:latin typeface="Calibri"/>
              <a:cs typeface="Calibri"/>
            </a:endParaRPr>
          </a:p>
          <a:p>
            <a:pPr marL="160655" marR="358775" indent="-148590">
              <a:lnSpc>
                <a:spcPct val="102600"/>
              </a:lnSpc>
            </a:pPr>
            <a:r>
              <a:rPr sz="1200" spc="-135" baseline="6944" dirty="0">
                <a:solidFill>
                  <a:srgbClr val="3333B2"/>
                </a:solidFill>
                <a:latin typeface="Lucida Sans Unicode"/>
                <a:cs typeface="Lucida Sans Unicode"/>
              </a:rPr>
              <a:t>► </a:t>
            </a:r>
            <a:r>
              <a:rPr sz="1100" spc="-25" dirty="0">
                <a:latin typeface="Calibri"/>
                <a:cs typeface="Calibri"/>
              </a:rPr>
              <a:t>метод </a:t>
            </a:r>
            <a:r>
              <a:rPr sz="1100" spc="-15" dirty="0">
                <a:latin typeface="Calibri"/>
                <a:cs typeface="Calibri"/>
              </a:rPr>
              <a:t>ближайшего </a:t>
            </a:r>
            <a:r>
              <a:rPr sz="1100" spc="-25" dirty="0">
                <a:latin typeface="Calibri"/>
                <a:cs typeface="Calibri"/>
              </a:rPr>
              <a:t>соседа </a:t>
            </a:r>
            <a:r>
              <a:rPr sz="1100" spc="15" dirty="0">
                <a:latin typeface="Calibri"/>
                <a:cs typeface="Calibri"/>
              </a:rPr>
              <a:t>(Single </a:t>
            </a:r>
            <a:r>
              <a:rPr sz="1100" spc="-15" dirty="0">
                <a:latin typeface="Calibri"/>
                <a:cs typeface="Calibri"/>
              </a:rPr>
              <a:t>linkage </a:t>
            </a:r>
            <a:r>
              <a:rPr sz="1100" spc="-5" dirty="0">
                <a:latin typeface="Calibri"/>
                <a:cs typeface="Calibri"/>
              </a:rPr>
              <a:t>clustering) </a:t>
            </a:r>
            <a:r>
              <a:rPr sz="1100" spc="535" dirty="0">
                <a:latin typeface="Calibri"/>
                <a:cs typeface="Calibri"/>
              </a:rPr>
              <a:t>-  </a:t>
            </a:r>
            <a:r>
              <a:rPr sz="1100" spc="-10" dirty="0">
                <a:latin typeface="Calibri"/>
                <a:cs typeface="Calibri"/>
              </a:rPr>
              <a:t>ленточные</a:t>
            </a:r>
            <a:r>
              <a:rPr sz="1100" spc="105" dirty="0">
                <a:latin typeface="Calibri"/>
                <a:cs typeface="Calibri"/>
              </a:rPr>
              <a:t> </a:t>
            </a:r>
            <a:r>
              <a:rPr sz="1100" dirty="0">
                <a:latin typeface="Calibri"/>
                <a:cs typeface="Calibri"/>
              </a:rPr>
              <a:t>кластеры;</a:t>
            </a:r>
            <a:endParaRPr sz="1100">
              <a:latin typeface="Calibri"/>
              <a:cs typeface="Calibri"/>
            </a:endParaRPr>
          </a:p>
          <a:p>
            <a:pPr marL="12700">
              <a:lnSpc>
                <a:spcPct val="100000"/>
              </a:lnSpc>
              <a:spcBef>
                <a:spcPts val="35"/>
              </a:spcBef>
            </a:pPr>
            <a:r>
              <a:rPr sz="1200" spc="-135" baseline="6944" dirty="0">
                <a:solidFill>
                  <a:srgbClr val="3333B2"/>
                </a:solidFill>
                <a:latin typeface="Lucida Sans Unicode"/>
                <a:cs typeface="Lucida Sans Unicode"/>
              </a:rPr>
              <a:t>► </a:t>
            </a:r>
            <a:r>
              <a:rPr sz="1100" spc="-55" dirty="0">
                <a:latin typeface="Calibri"/>
                <a:cs typeface="Calibri"/>
              </a:rPr>
              <a:t>среднее </a:t>
            </a:r>
            <a:r>
              <a:rPr sz="1100" spc="-45" dirty="0">
                <a:latin typeface="Calibri"/>
                <a:cs typeface="Calibri"/>
              </a:rPr>
              <a:t>невзвешенное </a:t>
            </a:r>
            <a:r>
              <a:rPr sz="1100" spc="-20" dirty="0">
                <a:latin typeface="Calibri"/>
                <a:cs typeface="Calibri"/>
              </a:rPr>
              <a:t>расстояние </a:t>
            </a:r>
            <a:r>
              <a:rPr sz="1100" spc="-10" dirty="0">
                <a:latin typeface="Calibri"/>
                <a:cs typeface="Calibri"/>
              </a:rPr>
              <a:t>(Average </a:t>
            </a:r>
            <a:r>
              <a:rPr sz="1100" spc="-20" dirty="0">
                <a:latin typeface="Calibri"/>
                <a:cs typeface="Calibri"/>
              </a:rPr>
              <a:t>linkage</a:t>
            </a:r>
            <a:r>
              <a:rPr sz="1100" spc="-110" dirty="0">
                <a:latin typeface="Calibri"/>
                <a:cs typeface="Calibri"/>
              </a:rPr>
              <a:t> </a:t>
            </a:r>
            <a:r>
              <a:rPr sz="1100" spc="-15" dirty="0">
                <a:latin typeface="Calibri"/>
                <a:cs typeface="Calibri"/>
              </a:rPr>
              <a:t>clustering)</a:t>
            </a:r>
            <a:endParaRPr sz="1100">
              <a:latin typeface="Calibri"/>
              <a:cs typeface="Calibri"/>
            </a:endParaRPr>
          </a:p>
          <a:p>
            <a:pPr marL="143510">
              <a:lnSpc>
                <a:spcPct val="100000"/>
              </a:lnSpc>
              <a:spcBef>
                <a:spcPts val="35"/>
              </a:spcBef>
            </a:pPr>
            <a:r>
              <a:rPr sz="1100" spc="535" dirty="0">
                <a:latin typeface="Calibri"/>
                <a:cs typeface="Calibri"/>
              </a:rPr>
              <a:t>-</a:t>
            </a:r>
            <a:r>
              <a:rPr sz="1100" spc="-105" dirty="0">
                <a:latin typeface="Calibri"/>
                <a:cs typeface="Calibri"/>
              </a:rPr>
              <a:t> </a:t>
            </a:r>
            <a:r>
              <a:rPr sz="1100" spc="-15" dirty="0">
                <a:latin typeface="Calibri"/>
                <a:cs typeface="Calibri"/>
              </a:rPr>
              <a:t>плотные </a:t>
            </a:r>
            <a:r>
              <a:rPr sz="1100" spc="-20" dirty="0">
                <a:latin typeface="Calibri"/>
                <a:cs typeface="Calibri"/>
              </a:rPr>
              <a:t>шаровидные </a:t>
            </a:r>
            <a:r>
              <a:rPr sz="1100" spc="-15" dirty="0">
                <a:latin typeface="Calibri"/>
                <a:cs typeface="Calibri"/>
              </a:rPr>
              <a:t>скопления.</a:t>
            </a:r>
            <a:endParaRPr sz="1100">
              <a:latin typeface="Calibri"/>
              <a:cs typeface="Calibri"/>
            </a:endParaRPr>
          </a:p>
        </p:txBody>
      </p:sp>
    </p:spTree>
  </p:cSld>
  <p:clrMapOvr>
    <a:masterClrMapping/>
  </p:clrMapOvr>
  <p:transition>
    <p:cut/>
  </p:transition>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736726" y="1420327"/>
            <a:ext cx="3134995" cy="244475"/>
          </a:xfrm>
          <a:prstGeom prst="rect">
            <a:avLst/>
          </a:prstGeom>
        </p:spPr>
        <p:txBody>
          <a:bodyPr vert="horz" wrap="square" lIns="0" tIns="17145" rIns="0" bIns="0" rtlCol="0">
            <a:spAutoFit/>
          </a:bodyPr>
          <a:lstStyle/>
          <a:p>
            <a:pPr marL="12700">
              <a:lnSpc>
                <a:spcPct val="100000"/>
              </a:lnSpc>
              <a:spcBef>
                <a:spcPts val="135"/>
              </a:spcBef>
            </a:pPr>
            <a:r>
              <a:rPr sz="1400" spc="-25" dirty="0">
                <a:solidFill>
                  <a:srgbClr val="3333B2"/>
                </a:solidFill>
                <a:latin typeface="Calibri"/>
                <a:cs typeface="Calibri"/>
                <a:hlinkClick r:id="rId2" action="ppaction://hlinksldjump"/>
              </a:rPr>
              <a:t>Общие </a:t>
            </a:r>
            <a:r>
              <a:rPr sz="1400" spc="-15" dirty="0">
                <a:solidFill>
                  <a:srgbClr val="3333B2"/>
                </a:solidFill>
                <a:latin typeface="Calibri"/>
                <a:cs typeface="Calibri"/>
                <a:hlinkClick r:id="rId2" action="ppaction://hlinksldjump"/>
              </a:rPr>
              <a:t>замечания </a:t>
            </a:r>
            <a:r>
              <a:rPr sz="1400" spc="-60" dirty="0">
                <a:solidFill>
                  <a:srgbClr val="3333B2"/>
                </a:solidFill>
                <a:latin typeface="Calibri"/>
                <a:cs typeface="Calibri"/>
                <a:hlinkClick r:id="rId2" action="ppaction://hlinksldjump"/>
              </a:rPr>
              <a:t>о </a:t>
            </a:r>
            <a:r>
              <a:rPr sz="1400" spc="-20" dirty="0">
                <a:solidFill>
                  <a:srgbClr val="3333B2"/>
                </a:solidFill>
                <a:latin typeface="Calibri"/>
                <a:cs typeface="Calibri"/>
                <a:hlinkClick r:id="rId2" action="ppaction://hlinksldjump"/>
              </a:rPr>
              <a:t>кластерном</a:t>
            </a:r>
            <a:r>
              <a:rPr sz="1400" spc="110" dirty="0">
                <a:solidFill>
                  <a:srgbClr val="3333B2"/>
                </a:solidFill>
                <a:latin typeface="Calibri"/>
                <a:cs typeface="Calibri"/>
                <a:hlinkClick r:id="rId2" action="ppaction://hlinksldjump"/>
              </a:rPr>
              <a:t> </a:t>
            </a:r>
            <a:r>
              <a:rPr sz="1400" spc="-30" dirty="0">
                <a:solidFill>
                  <a:srgbClr val="3333B2"/>
                </a:solidFill>
                <a:latin typeface="Calibri"/>
                <a:cs typeface="Calibri"/>
                <a:hlinkClick r:id="rId2" action="ppaction://hlinksldjump"/>
              </a:rPr>
              <a:t>анализе</a:t>
            </a:r>
            <a:endParaRPr sz="1400">
              <a:latin typeface="Calibri"/>
              <a:cs typeface="Calibri"/>
            </a:endParaRPr>
          </a:p>
        </p:txBody>
      </p:sp>
    </p:spTree>
  </p:cSld>
  <p:clrMapOvr>
    <a:masterClrMapping/>
  </p:clrMapOvr>
  <p:transition>
    <p:cut/>
  </p:transition>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1478280" cy="244475"/>
          </a:xfrm>
          <a:prstGeom prst="rect">
            <a:avLst/>
          </a:prstGeom>
        </p:spPr>
        <p:txBody>
          <a:bodyPr vert="horz" wrap="square" lIns="0" tIns="17145" rIns="0" bIns="0" rtlCol="0">
            <a:spAutoFit/>
          </a:bodyPr>
          <a:lstStyle/>
          <a:p>
            <a:pPr marL="12700">
              <a:lnSpc>
                <a:spcPct val="100000"/>
              </a:lnSpc>
              <a:spcBef>
                <a:spcPts val="135"/>
              </a:spcBef>
            </a:pPr>
            <a:r>
              <a:rPr spc="25" dirty="0"/>
              <a:t>Участие</a:t>
            </a:r>
            <a:r>
              <a:rPr spc="95" dirty="0"/>
              <a:t> </a:t>
            </a:r>
            <a:r>
              <a:rPr spc="-15" dirty="0"/>
              <a:t>аналитика</a:t>
            </a:r>
          </a:p>
        </p:txBody>
      </p:sp>
      <p:sp>
        <p:nvSpPr>
          <p:cNvPr id="3" name="object 3"/>
          <p:cNvSpPr txBox="1"/>
          <p:nvPr/>
        </p:nvSpPr>
        <p:spPr>
          <a:xfrm>
            <a:off x="448055" y="1207959"/>
            <a:ext cx="2054860" cy="708025"/>
          </a:xfrm>
          <a:prstGeom prst="rect">
            <a:avLst/>
          </a:prstGeom>
        </p:spPr>
        <p:txBody>
          <a:bodyPr vert="horz" wrap="square" lIns="0" tIns="11430" rIns="0" bIns="0" rtlCol="0">
            <a:spAutoFit/>
          </a:bodyPr>
          <a:lstStyle/>
          <a:p>
            <a:pPr marL="188595" indent="-175895">
              <a:lnSpc>
                <a:spcPct val="100000"/>
              </a:lnSpc>
              <a:spcBef>
                <a:spcPts val="90"/>
              </a:spcBef>
              <a:buClr>
                <a:srgbClr val="3333B2"/>
              </a:buClr>
              <a:buAutoNum type="arabicPeriod"/>
              <a:tabLst>
                <a:tab pos="189230" algn="l"/>
              </a:tabLst>
            </a:pPr>
            <a:r>
              <a:rPr sz="1100" dirty="0">
                <a:latin typeface="Calibri"/>
                <a:cs typeface="Calibri"/>
              </a:rPr>
              <a:t>Отбор</a:t>
            </a:r>
            <a:r>
              <a:rPr sz="1100" spc="105" dirty="0">
                <a:latin typeface="Calibri"/>
                <a:cs typeface="Calibri"/>
              </a:rPr>
              <a:t> </a:t>
            </a:r>
            <a:r>
              <a:rPr sz="1100" spc="-35" dirty="0">
                <a:latin typeface="Calibri"/>
                <a:cs typeface="Calibri"/>
              </a:rPr>
              <a:t>переменных</a:t>
            </a:r>
            <a:endParaRPr sz="1100">
              <a:latin typeface="Calibri"/>
              <a:cs typeface="Calibri"/>
            </a:endParaRPr>
          </a:p>
          <a:p>
            <a:pPr marL="188595" indent="-175895">
              <a:lnSpc>
                <a:spcPct val="100000"/>
              </a:lnSpc>
              <a:spcBef>
                <a:spcPts val="35"/>
              </a:spcBef>
              <a:buClr>
                <a:srgbClr val="3333B2"/>
              </a:buClr>
              <a:buAutoNum type="arabicPeriod"/>
              <a:tabLst>
                <a:tab pos="189230" algn="l"/>
              </a:tabLst>
            </a:pPr>
            <a:r>
              <a:rPr sz="1100" spc="-25" dirty="0">
                <a:latin typeface="Calibri"/>
                <a:cs typeface="Calibri"/>
              </a:rPr>
              <a:t>Метод</a:t>
            </a:r>
            <a:r>
              <a:rPr sz="1100" spc="100" dirty="0">
                <a:latin typeface="Calibri"/>
                <a:cs typeface="Calibri"/>
              </a:rPr>
              <a:t> </a:t>
            </a:r>
            <a:r>
              <a:rPr sz="1100" dirty="0">
                <a:latin typeface="Calibri"/>
                <a:cs typeface="Calibri"/>
              </a:rPr>
              <a:t>стандартизации</a:t>
            </a:r>
            <a:endParaRPr sz="1100">
              <a:latin typeface="Calibri"/>
              <a:cs typeface="Calibri"/>
            </a:endParaRPr>
          </a:p>
          <a:p>
            <a:pPr marL="188595" indent="-175895">
              <a:lnSpc>
                <a:spcPct val="100000"/>
              </a:lnSpc>
              <a:spcBef>
                <a:spcPts val="35"/>
              </a:spcBef>
              <a:buClr>
                <a:srgbClr val="3333B2"/>
              </a:buClr>
              <a:buAutoNum type="arabicPeriod"/>
              <a:tabLst>
                <a:tab pos="189230" algn="l"/>
              </a:tabLst>
            </a:pPr>
            <a:r>
              <a:rPr sz="1100" dirty="0">
                <a:latin typeface="Calibri"/>
                <a:cs typeface="Calibri"/>
              </a:rPr>
              <a:t>Расстояние </a:t>
            </a:r>
            <a:r>
              <a:rPr sz="1100" spc="-20" dirty="0">
                <a:latin typeface="Calibri"/>
                <a:cs typeface="Calibri"/>
              </a:rPr>
              <a:t>между</a:t>
            </a:r>
            <a:r>
              <a:rPr sz="1100" spc="-55" dirty="0">
                <a:latin typeface="Calibri"/>
                <a:cs typeface="Calibri"/>
              </a:rPr>
              <a:t> </a:t>
            </a:r>
            <a:r>
              <a:rPr sz="1100" spc="-5" dirty="0">
                <a:latin typeface="Calibri"/>
                <a:cs typeface="Calibri"/>
              </a:rPr>
              <a:t>кластерами</a:t>
            </a:r>
            <a:endParaRPr sz="1100">
              <a:latin typeface="Calibri"/>
              <a:cs typeface="Calibri"/>
            </a:endParaRPr>
          </a:p>
          <a:p>
            <a:pPr marL="188595" indent="-175895">
              <a:lnSpc>
                <a:spcPct val="100000"/>
              </a:lnSpc>
              <a:spcBef>
                <a:spcPts val="35"/>
              </a:spcBef>
              <a:buClr>
                <a:srgbClr val="3333B2"/>
              </a:buClr>
              <a:buAutoNum type="arabicPeriod"/>
              <a:tabLst>
                <a:tab pos="189230" algn="l"/>
              </a:tabLst>
            </a:pPr>
            <a:r>
              <a:rPr sz="1100" dirty="0">
                <a:latin typeface="Calibri"/>
                <a:cs typeface="Calibri"/>
              </a:rPr>
              <a:t>Расстояние </a:t>
            </a:r>
            <a:r>
              <a:rPr sz="1100" spc="-20" dirty="0">
                <a:latin typeface="Calibri"/>
                <a:cs typeface="Calibri"/>
              </a:rPr>
              <a:t>между</a:t>
            </a:r>
            <a:r>
              <a:rPr sz="1100" spc="-40" dirty="0">
                <a:latin typeface="Calibri"/>
                <a:cs typeface="Calibri"/>
              </a:rPr>
              <a:t> </a:t>
            </a:r>
            <a:r>
              <a:rPr sz="1100" spc="-15" dirty="0">
                <a:latin typeface="Calibri"/>
                <a:cs typeface="Calibri"/>
              </a:rPr>
              <a:t>объектами</a:t>
            </a:r>
            <a:endParaRPr sz="1100">
              <a:latin typeface="Calibri"/>
              <a:cs typeface="Calibri"/>
            </a:endParaRPr>
          </a:p>
        </p:txBody>
      </p:sp>
    </p:spTree>
  </p:cSld>
  <p:clrMapOvr>
    <a:masterClrMapping/>
  </p:clrMapOvr>
  <p:transition>
    <p:cut/>
  </p:transition>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4338320" cy="244475"/>
          </a:xfrm>
          <a:prstGeom prst="rect">
            <a:avLst/>
          </a:prstGeom>
        </p:spPr>
        <p:txBody>
          <a:bodyPr vert="horz" wrap="square" lIns="0" tIns="17145" rIns="0" bIns="0" rtlCol="0">
            <a:spAutoFit/>
          </a:bodyPr>
          <a:lstStyle/>
          <a:p>
            <a:pPr marL="12700">
              <a:lnSpc>
                <a:spcPct val="100000"/>
              </a:lnSpc>
              <a:spcBef>
                <a:spcPts val="135"/>
              </a:spcBef>
            </a:pPr>
            <a:r>
              <a:rPr dirty="0"/>
              <a:t>1. </a:t>
            </a:r>
            <a:r>
              <a:rPr spc="15" dirty="0"/>
              <a:t>Какие </a:t>
            </a:r>
            <a:r>
              <a:rPr spc="-60" dirty="0"/>
              <a:t>переменные </a:t>
            </a:r>
            <a:r>
              <a:rPr spc="-30" dirty="0"/>
              <a:t>будут </a:t>
            </a:r>
            <a:r>
              <a:rPr spc="-5" dirty="0"/>
              <a:t>использоваться </a:t>
            </a:r>
            <a:r>
              <a:rPr spc="-30" dirty="0"/>
              <a:t>при</a:t>
            </a:r>
            <a:r>
              <a:rPr spc="-145" dirty="0"/>
              <a:t> </a:t>
            </a:r>
            <a:r>
              <a:rPr spc="-30" dirty="0"/>
              <a:t>анализе</a:t>
            </a:r>
          </a:p>
        </p:txBody>
      </p:sp>
      <p:sp>
        <p:nvSpPr>
          <p:cNvPr id="3" name="object 3"/>
          <p:cNvSpPr txBox="1"/>
          <p:nvPr/>
        </p:nvSpPr>
        <p:spPr>
          <a:xfrm>
            <a:off x="476389" y="1149894"/>
            <a:ext cx="3618229" cy="880110"/>
          </a:xfrm>
          <a:prstGeom prst="rect">
            <a:avLst/>
          </a:prstGeom>
        </p:spPr>
        <p:txBody>
          <a:bodyPr vert="horz" wrap="square" lIns="0" tIns="6985" rIns="0" bIns="0" rtlCol="0">
            <a:spAutoFit/>
          </a:bodyPr>
          <a:lstStyle/>
          <a:p>
            <a:pPr marL="160655" marR="5080" indent="-148590">
              <a:lnSpc>
                <a:spcPct val="102699"/>
              </a:lnSpc>
              <a:spcBef>
                <a:spcPts val="55"/>
              </a:spcBef>
            </a:pPr>
            <a:r>
              <a:rPr sz="1200" spc="-135" baseline="6944" dirty="0">
                <a:solidFill>
                  <a:srgbClr val="3333B2"/>
                </a:solidFill>
                <a:latin typeface="Lucida Sans Unicode"/>
                <a:cs typeface="Lucida Sans Unicode"/>
              </a:rPr>
              <a:t>► </a:t>
            </a:r>
            <a:r>
              <a:rPr sz="1100" spc="15" dirty="0">
                <a:latin typeface="Calibri"/>
                <a:cs typeface="Calibri"/>
              </a:rPr>
              <a:t>Все? </a:t>
            </a:r>
            <a:r>
              <a:rPr sz="1100" dirty="0">
                <a:latin typeface="Calibri"/>
                <a:cs typeface="Calibri"/>
              </a:rPr>
              <a:t>Избыточные </a:t>
            </a:r>
            <a:r>
              <a:rPr sz="1100" spc="-45" dirty="0">
                <a:latin typeface="Calibri"/>
                <a:cs typeface="Calibri"/>
              </a:rPr>
              <a:t>переменные </a:t>
            </a:r>
            <a:r>
              <a:rPr sz="1100" spc="10" dirty="0">
                <a:latin typeface="Calibri"/>
                <a:cs typeface="Calibri"/>
              </a:rPr>
              <a:t>могут </a:t>
            </a:r>
            <a:r>
              <a:rPr sz="1100" spc="-10" dirty="0">
                <a:latin typeface="Calibri"/>
                <a:cs typeface="Calibri"/>
              </a:rPr>
              <a:t>перетащить </a:t>
            </a:r>
            <a:r>
              <a:rPr sz="1100" spc="-30" dirty="0">
                <a:latin typeface="Calibri"/>
                <a:cs typeface="Calibri"/>
              </a:rPr>
              <a:t>одеяло  </a:t>
            </a:r>
            <a:r>
              <a:rPr sz="1100" dirty="0">
                <a:latin typeface="Calibri"/>
                <a:cs typeface="Calibri"/>
              </a:rPr>
              <a:t>информативности </a:t>
            </a:r>
            <a:r>
              <a:rPr sz="1100" spc="-25" dirty="0">
                <a:latin typeface="Calibri"/>
                <a:cs typeface="Calibri"/>
              </a:rPr>
              <a:t>на</a:t>
            </a:r>
            <a:r>
              <a:rPr sz="1100" spc="-30" dirty="0">
                <a:latin typeface="Calibri"/>
                <a:cs typeface="Calibri"/>
              </a:rPr>
              <a:t> </a:t>
            </a:r>
            <a:r>
              <a:rPr sz="1100" spc="-20" dirty="0">
                <a:latin typeface="Calibri"/>
                <a:cs typeface="Calibri"/>
              </a:rPr>
              <a:t>себя.</a:t>
            </a:r>
            <a:endParaRPr sz="1100">
              <a:latin typeface="Calibri"/>
              <a:cs typeface="Calibri"/>
            </a:endParaRPr>
          </a:p>
          <a:p>
            <a:pPr marL="160655" marR="308610" indent="-148590">
              <a:lnSpc>
                <a:spcPct val="102600"/>
              </a:lnSpc>
            </a:pPr>
            <a:r>
              <a:rPr sz="1200" spc="-135" baseline="6944" dirty="0">
                <a:solidFill>
                  <a:srgbClr val="3333B2"/>
                </a:solidFill>
                <a:latin typeface="Lucida Sans Unicode"/>
                <a:cs typeface="Lucida Sans Unicode"/>
              </a:rPr>
              <a:t>► </a:t>
            </a:r>
            <a:r>
              <a:rPr sz="1100" spc="50" dirty="0">
                <a:latin typeface="Calibri"/>
                <a:cs typeface="Calibri"/>
              </a:rPr>
              <a:t>Как </a:t>
            </a:r>
            <a:r>
              <a:rPr sz="1100" spc="5" dirty="0">
                <a:latin typeface="Calibri"/>
                <a:cs typeface="Calibri"/>
              </a:rPr>
              <a:t>влияет </a:t>
            </a:r>
            <a:r>
              <a:rPr sz="1100" spc="-5" dirty="0">
                <a:latin typeface="Calibri"/>
                <a:cs typeface="Calibri"/>
              </a:rPr>
              <a:t>цвет </a:t>
            </a:r>
            <a:r>
              <a:rPr sz="1100" spc="10" dirty="0">
                <a:latin typeface="Calibri"/>
                <a:cs typeface="Calibri"/>
              </a:rPr>
              <a:t>глаз </a:t>
            </a:r>
            <a:r>
              <a:rPr sz="1100" spc="-10" dirty="0">
                <a:latin typeface="Calibri"/>
                <a:cs typeface="Calibri"/>
              </a:rPr>
              <a:t>покупателя </a:t>
            </a:r>
            <a:r>
              <a:rPr sz="1100" spc="-25" dirty="0">
                <a:latin typeface="Calibri"/>
                <a:cs typeface="Calibri"/>
              </a:rPr>
              <a:t>на </a:t>
            </a:r>
            <a:r>
              <a:rPr sz="1100" spc="-30" dirty="0">
                <a:latin typeface="Calibri"/>
                <a:cs typeface="Calibri"/>
              </a:rPr>
              <a:t>средний объем  </a:t>
            </a:r>
            <a:r>
              <a:rPr sz="1100" spc="-15" dirty="0">
                <a:latin typeface="Calibri"/>
                <a:cs typeface="Calibri"/>
              </a:rPr>
              <a:t>выпиваемого</a:t>
            </a:r>
            <a:r>
              <a:rPr sz="1100" spc="105" dirty="0">
                <a:latin typeface="Calibri"/>
                <a:cs typeface="Calibri"/>
              </a:rPr>
              <a:t> </a:t>
            </a:r>
            <a:r>
              <a:rPr sz="1100" spc="-15" dirty="0">
                <a:latin typeface="Calibri"/>
                <a:cs typeface="Calibri"/>
              </a:rPr>
              <a:t>пива?</a:t>
            </a:r>
            <a:endParaRPr sz="1100">
              <a:latin typeface="Calibri"/>
              <a:cs typeface="Calibri"/>
            </a:endParaRPr>
          </a:p>
          <a:p>
            <a:pPr marL="12700">
              <a:lnSpc>
                <a:spcPct val="100000"/>
              </a:lnSpc>
              <a:spcBef>
                <a:spcPts val="35"/>
              </a:spcBef>
            </a:pPr>
            <a:r>
              <a:rPr sz="1200" spc="-135" baseline="6944" dirty="0">
                <a:solidFill>
                  <a:srgbClr val="3333B2"/>
                </a:solidFill>
                <a:latin typeface="Lucida Sans Unicode"/>
                <a:cs typeface="Lucida Sans Unicode"/>
              </a:rPr>
              <a:t>► </a:t>
            </a:r>
            <a:r>
              <a:rPr sz="1100" spc="-10" dirty="0">
                <a:latin typeface="Calibri"/>
                <a:cs typeface="Calibri"/>
              </a:rPr>
              <a:t>Распознавание</a:t>
            </a:r>
            <a:r>
              <a:rPr sz="1100" spc="-5" dirty="0">
                <a:latin typeface="Calibri"/>
                <a:cs typeface="Calibri"/>
              </a:rPr>
              <a:t> танков.</a:t>
            </a:r>
            <a:endParaRPr sz="1100">
              <a:latin typeface="Calibri"/>
              <a:cs typeface="Calibri"/>
            </a:endParaRPr>
          </a:p>
        </p:txBody>
      </p:sp>
    </p:spTree>
  </p:cSld>
  <p:clrMapOvr>
    <a:masterClrMapping/>
  </p:clrMapOvr>
  <p:transition>
    <p:cut/>
  </p:transition>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1391920" cy="244475"/>
          </a:xfrm>
          <a:prstGeom prst="rect">
            <a:avLst/>
          </a:prstGeom>
        </p:spPr>
        <p:txBody>
          <a:bodyPr vert="horz" wrap="square" lIns="0" tIns="17145" rIns="0" bIns="0" rtlCol="0">
            <a:spAutoFit/>
          </a:bodyPr>
          <a:lstStyle/>
          <a:p>
            <a:pPr marL="12700">
              <a:lnSpc>
                <a:spcPct val="100000"/>
              </a:lnSpc>
              <a:spcBef>
                <a:spcPts val="135"/>
              </a:spcBef>
            </a:pPr>
            <a:r>
              <a:rPr spc="125" dirty="0"/>
              <a:t>С </a:t>
            </a:r>
            <a:r>
              <a:rPr spc="-25" dirty="0"/>
              <a:t>другой</a:t>
            </a:r>
            <a:r>
              <a:rPr spc="100" dirty="0"/>
              <a:t> </a:t>
            </a:r>
            <a:r>
              <a:rPr spc="-15" dirty="0"/>
              <a:t>стороны</a:t>
            </a:r>
          </a:p>
        </p:txBody>
      </p:sp>
      <p:sp>
        <p:nvSpPr>
          <p:cNvPr id="3" name="object 3"/>
          <p:cNvSpPr txBox="1"/>
          <p:nvPr/>
        </p:nvSpPr>
        <p:spPr>
          <a:xfrm>
            <a:off x="344131" y="551039"/>
            <a:ext cx="3915410" cy="2236470"/>
          </a:xfrm>
          <a:prstGeom prst="rect">
            <a:avLst/>
          </a:prstGeom>
        </p:spPr>
        <p:txBody>
          <a:bodyPr vert="horz" wrap="square" lIns="0" tIns="6985" rIns="0" bIns="0" rtlCol="0">
            <a:spAutoFit/>
          </a:bodyPr>
          <a:lstStyle/>
          <a:p>
            <a:pPr marL="12700" marR="131445" indent="2540">
              <a:lnSpc>
                <a:spcPct val="102600"/>
              </a:lnSpc>
              <a:spcBef>
                <a:spcPts val="55"/>
              </a:spcBef>
            </a:pPr>
            <a:r>
              <a:rPr sz="1100" spc="-15" dirty="0">
                <a:latin typeface="Calibri"/>
                <a:cs typeface="Calibri"/>
              </a:rPr>
              <a:t>Некоторые </a:t>
            </a:r>
            <a:r>
              <a:rPr sz="1100" spc="-45" dirty="0">
                <a:latin typeface="Calibri"/>
                <a:cs typeface="Calibri"/>
              </a:rPr>
              <a:t>переменные </a:t>
            </a:r>
            <a:r>
              <a:rPr sz="1100" spc="-20" dirty="0">
                <a:latin typeface="Calibri"/>
                <a:cs typeface="Calibri"/>
              </a:rPr>
              <a:t>очень </a:t>
            </a:r>
            <a:r>
              <a:rPr sz="1100" dirty="0">
                <a:latin typeface="Calibri"/>
                <a:cs typeface="Calibri"/>
              </a:rPr>
              <a:t>важны, </a:t>
            </a:r>
            <a:r>
              <a:rPr sz="1100" spc="-40" dirty="0">
                <a:latin typeface="Calibri"/>
                <a:cs typeface="Calibri"/>
              </a:rPr>
              <a:t>но </a:t>
            </a:r>
            <a:r>
              <a:rPr sz="1100" spc="-30" dirty="0">
                <a:latin typeface="Calibri"/>
                <a:cs typeface="Calibri"/>
              </a:rPr>
              <a:t>данные </a:t>
            </a:r>
            <a:r>
              <a:rPr sz="1100" spc="-40" dirty="0">
                <a:latin typeface="Calibri"/>
                <a:cs typeface="Calibri"/>
              </a:rPr>
              <a:t>о </a:t>
            </a:r>
            <a:r>
              <a:rPr sz="1100" spc="-15" dirty="0">
                <a:latin typeface="Calibri"/>
                <a:cs typeface="Calibri"/>
              </a:rPr>
              <a:t>них </a:t>
            </a:r>
            <a:r>
              <a:rPr sz="1100" spc="-25" dirty="0">
                <a:latin typeface="Calibri"/>
                <a:cs typeface="Calibri"/>
              </a:rPr>
              <a:t>нам </a:t>
            </a:r>
            <a:r>
              <a:rPr sz="1100" spc="-55" dirty="0">
                <a:latin typeface="Calibri"/>
                <a:cs typeface="Calibri"/>
              </a:rPr>
              <a:t>не  </a:t>
            </a:r>
            <a:r>
              <a:rPr sz="1100" spc="-15" dirty="0">
                <a:latin typeface="Calibri"/>
                <a:cs typeface="Calibri"/>
              </a:rPr>
              <a:t>удается </a:t>
            </a:r>
            <a:r>
              <a:rPr sz="1100" spc="5" dirty="0">
                <a:latin typeface="Calibri"/>
                <a:cs typeface="Calibri"/>
              </a:rPr>
              <a:t>получить. </a:t>
            </a:r>
            <a:r>
              <a:rPr sz="1100" spc="10" dirty="0">
                <a:latin typeface="Calibri"/>
                <a:cs typeface="Calibri"/>
              </a:rPr>
              <a:t>Тогда </a:t>
            </a:r>
            <a:r>
              <a:rPr sz="1100" spc="-5" dirty="0">
                <a:latin typeface="Calibri"/>
                <a:cs typeface="Calibri"/>
              </a:rPr>
              <a:t>информацию </a:t>
            </a:r>
            <a:r>
              <a:rPr sz="1100" spc="-40" dirty="0">
                <a:latin typeface="Calibri"/>
                <a:cs typeface="Calibri"/>
              </a:rPr>
              <a:t>о </a:t>
            </a:r>
            <a:r>
              <a:rPr sz="1100" spc="-15" dirty="0">
                <a:latin typeface="Calibri"/>
                <a:cs typeface="Calibri"/>
              </a:rPr>
              <a:t>них </a:t>
            </a:r>
            <a:r>
              <a:rPr sz="1100" spc="-25" dirty="0">
                <a:latin typeface="Calibri"/>
                <a:cs typeface="Calibri"/>
              </a:rPr>
              <a:t>можно  </a:t>
            </a:r>
            <a:r>
              <a:rPr sz="1100" dirty="0">
                <a:latin typeface="Calibri"/>
                <a:cs typeface="Calibri"/>
              </a:rPr>
              <a:t>восстановить </a:t>
            </a:r>
            <a:r>
              <a:rPr sz="1100" spc="-30" dirty="0">
                <a:latin typeface="Calibri"/>
                <a:cs typeface="Calibri"/>
              </a:rPr>
              <a:t>по </a:t>
            </a:r>
            <a:r>
              <a:rPr sz="1100" spc="-10" dirty="0">
                <a:latin typeface="Calibri"/>
                <a:cs typeface="Calibri"/>
              </a:rPr>
              <a:t>другим</a:t>
            </a:r>
            <a:r>
              <a:rPr sz="1100" spc="-110" dirty="0">
                <a:latin typeface="Calibri"/>
                <a:cs typeface="Calibri"/>
              </a:rPr>
              <a:t> </a:t>
            </a:r>
            <a:r>
              <a:rPr sz="1100" spc="-35" dirty="0">
                <a:latin typeface="Calibri"/>
                <a:cs typeface="Calibri"/>
              </a:rPr>
              <a:t>переменным.</a:t>
            </a:r>
            <a:endParaRPr sz="1100">
              <a:latin typeface="Calibri"/>
              <a:cs typeface="Calibri"/>
            </a:endParaRPr>
          </a:p>
          <a:p>
            <a:pPr>
              <a:lnSpc>
                <a:spcPct val="100000"/>
              </a:lnSpc>
              <a:spcBef>
                <a:spcPts val="45"/>
              </a:spcBef>
            </a:pPr>
            <a:endParaRPr sz="1000">
              <a:latin typeface="Times New Roman"/>
              <a:cs typeface="Times New Roman"/>
            </a:endParaRPr>
          </a:p>
          <a:p>
            <a:pPr marL="292735" marR="5080" indent="-148590">
              <a:lnSpc>
                <a:spcPct val="102600"/>
              </a:lnSpc>
            </a:pPr>
            <a:r>
              <a:rPr sz="1200" spc="-135" baseline="6944" dirty="0">
                <a:solidFill>
                  <a:srgbClr val="3333B2"/>
                </a:solidFill>
                <a:latin typeface="Lucida Sans Unicode"/>
                <a:cs typeface="Lucida Sans Unicode"/>
              </a:rPr>
              <a:t>► </a:t>
            </a:r>
            <a:r>
              <a:rPr sz="1100" spc="15" dirty="0">
                <a:latin typeface="Calibri"/>
                <a:cs typeface="Calibri"/>
              </a:rPr>
              <a:t>Если </a:t>
            </a:r>
            <a:r>
              <a:rPr sz="1100" spc="-35" dirty="0">
                <a:latin typeface="Calibri"/>
                <a:cs typeface="Calibri"/>
              </a:rPr>
              <a:t>нам </a:t>
            </a:r>
            <a:r>
              <a:rPr sz="1100" spc="-25" dirty="0">
                <a:latin typeface="Calibri"/>
                <a:cs typeface="Calibri"/>
              </a:rPr>
              <a:t>неизвестны </a:t>
            </a:r>
            <a:r>
              <a:rPr sz="1100" spc="-20" dirty="0">
                <a:latin typeface="Calibri"/>
                <a:cs typeface="Calibri"/>
              </a:rPr>
              <a:t>зарплаты/доходы </a:t>
            </a:r>
            <a:r>
              <a:rPr sz="1100" spc="-25" dirty="0">
                <a:latin typeface="Calibri"/>
                <a:cs typeface="Calibri"/>
              </a:rPr>
              <a:t>покупателей, </a:t>
            </a:r>
            <a:r>
              <a:rPr sz="1100" spc="-50" dirty="0">
                <a:latin typeface="Calibri"/>
                <a:cs typeface="Calibri"/>
              </a:rPr>
              <a:t>но </a:t>
            </a:r>
            <a:r>
              <a:rPr sz="1100" spc="-10" dirty="0">
                <a:latin typeface="Calibri"/>
                <a:cs typeface="Calibri"/>
              </a:rPr>
              <a:t>для  каждого </a:t>
            </a:r>
            <a:r>
              <a:rPr sz="1100" dirty="0">
                <a:latin typeface="Calibri"/>
                <a:cs typeface="Calibri"/>
              </a:rPr>
              <a:t>из </a:t>
            </a:r>
            <a:r>
              <a:rPr sz="1100" spc="-15" dirty="0">
                <a:latin typeface="Calibri"/>
                <a:cs typeface="Calibri"/>
              </a:rPr>
              <a:t>них </a:t>
            </a:r>
            <a:r>
              <a:rPr sz="1100" spc="-5" dirty="0">
                <a:latin typeface="Calibri"/>
                <a:cs typeface="Calibri"/>
              </a:rPr>
              <a:t>известны </a:t>
            </a:r>
            <a:r>
              <a:rPr sz="1100" dirty="0">
                <a:latin typeface="Calibri"/>
                <a:cs typeface="Calibri"/>
              </a:rPr>
              <a:t>профессия, </a:t>
            </a:r>
            <a:r>
              <a:rPr sz="1100" spc="-30" dirty="0">
                <a:latin typeface="Calibri"/>
                <a:cs typeface="Calibri"/>
              </a:rPr>
              <a:t>образование </a:t>
            </a:r>
            <a:r>
              <a:rPr sz="1100" spc="-20" dirty="0">
                <a:latin typeface="Calibri"/>
                <a:cs typeface="Calibri"/>
              </a:rPr>
              <a:t>и </a:t>
            </a:r>
            <a:r>
              <a:rPr sz="1100" spc="25" dirty="0">
                <a:latin typeface="Calibri"/>
                <a:cs typeface="Calibri"/>
              </a:rPr>
              <a:t>стаж  </a:t>
            </a:r>
            <a:r>
              <a:rPr sz="1100" spc="-5" dirty="0">
                <a:latin typeface="Calibri"/>
                <a:cs typeface="Calibri"/>
              </a:rPr>
              <a:t>работы, </a:t>
            </a:r>
            <a:r>
              <a:rPr sz="1100" spc="-10" dirty="0">
                <a:latin typeface="Calibri"/>
                <a:cs typeface="Calibri"/>
              </a:rPr>
              <a:t>исключение </a:t>
            </a:r>
            <a:r>
              <a:rPr sz="1100" spc="10" dirty="0">
                <a:latin typeface="Calibri"/>
                <a:cs typeface="Calibri"/>
              </a:rPr>
              <a:t>этих </a:t>
            </a:r>
            <a:r>
              <a:rPr sz="1100" spc="-5" dirty="0">
                <a:latin typeface="Calibri"/>
                <a:cs typeface="Calibri"/>
              </a:rPr>
              <a:t>трех </a:t>
            </a:r>
            <a:r>
              <a:rPr sz="1100" spc="-35" dirty="0">
                <a:latin typeface="Calibri"/>
                <a:cs typeface="Calibri"/>
              </a:rPr>
              <a:t>переменных </a:t>
            </a:r>
            <a:r>
              <a:rPr sz="1100" dirty="0">
                <a:latin typeface="Calibri"/>
                <a:cs typeface="Calibri"/>
              </a:rPr>
              <a:t>влечет за </a:t>
            </a:r>
            <a:r>
              <a:rPr sz="1100" spc="-30" dirty="0">
                <a:latin typeface="Calibri"/>
                <a:cs typeface="Calibri"/>
              </a:rPr>
              <a:t>собой  </a:t>
            </a:r>
            <a:r>
              <a:rPr sz="1100" spc="-10" dirty="0">
                <a:latin typeface="Calibri"/>
                <a:cs typeface="Calibri"/>
              </a:rPr>
              <a:t>исключение </a:t>
            </a:r>
            <a:r>
              <a:rPr sz="1100" dirty="0">
                <a:latin typeface="Calibri"/>
                <a:cs typeface="Calibri"/>
              </a:rPr>
              <a:t>из </a:t>
            </a:r>
            <a:r>
              <a:rPr sz="1100" spc="-15" dirty="0">
                <a:latin typeface="Calibri"/>
                <a:cs typeface="Calibri"/>
              </a:rPr>
              <a:t>рассмотрения платежеспособности  покупателей.</a:t>
            </a:r>
            <a:endParaRPr sz="1100">
              <a:latin typeface="Calibri"/>
              <a:cs typeface="Calibri"/>
            </a:endParaRPr>
          </a:p>
          <a:p>
            <a:pPr marL="289560" marR="132715" indent="-145415">
              <a:lnSpc>
                <a:spcPct val="102600"/>
              </a:lnSpc>
            </a:pPr>
            <a:r>
              <a:rPr sz="1200" spc="-135" baseline="6944" dirty="0">
                <a:solidFill>
                  <a:srgbClr val="3333B2"/>
                </a:solidFill>
                <a:latin typeface="Lucida Sans Unicode"/>
                <a:cs typeface="Lucida Sans Unicode"/>
              </a:rPr>
              <a:t>► </a:t>
            </a:r>
            <a:r>
              <a:rPr sz="1100" spc="25" dirty="0">
                <a:latin typeface="Calibri"/>
                <a:cs typeface="Calibri"/>
              </a:rPr>
              <a:t>Если </a:t>
            </a:r>
            <a:r>
              <a:rPr sz="1100" spc="10" dirty="0">
                <a:latin typeface="Calibri"/>
                <a:cs typeface="Calibri"/>
              </a:rPr>
              <a:t>классифицируются </a:t>
            </a:r>
            <a:r>
              <a:rPr sz="1100" spc="-5" dirty="0">
                <a:latin typeface="Calibri"/>
                <a:cs typeface="Calibri"/>
              </a:rPr>
              <a:t>школы, </a:t>
            </a:r>
            <a:r>
              <a:rPr sz="1100" spc="-20" dirty="0">
                <a:latin typeface="Calibri"/>
                <a:cs typeface="Calibri"/>
              </a:rPr>
              <a:t>и </a:t>
            </a:r>
            <a:r>
              <a:rPr sz="1100" spc="-55" dirty="0">
                <a:latin typeface="Calibri"/>
                <a:cs typeface="Calibri"/>
              </a:rPr>
              <a:t>не </a:t>
            </a:r>
            <a:r>
              <a:rPr sz="1100" spc="-5" dirty="0">
                <a:latin typeface="Calibri"/>
                <a:cs typeface="Calibri"/>
              </a:rPr>
              <a:t>включены </a:t>
            </a:r>
            <a:r>
              <a:rPr sz="1100" spc="-30" dirty="0">
                <a:latin typeface="Calibri"/>
                <a:cs typeface="Calibri"/>
              </a:rPr>
              <a:t>ни  </a:t>
            </a:r>
            <a:r>
              <a:rPr sz="1100" spc="-35" dirty="0">
                <a:latin typeface="Calibri"/>
                <a:cs typeface="Calibri"/>
              </a:rPr>
              <a:t>переменная </a:t>
            </a:r>
            <a:r>
              <a:rPr sz="1100" spc="30" dirty="0">
                <a:latin typeface="Calibri"/>
                <a:cs typeface="Calibri"/>
              </a:rPr>
              <a:t>«число </a:t>
            </a:r>
            <a:r>
              <a:rPr sz="1100" spc="-10" dirty="0">
                <a:latin typeface="Calibri"/>
                <a:cs typeface="Calibri"/>
              </a:rPr>
              <a:t>школьников», </a:t>
            </a:r>
            <a:r>
              <a:rPr sz="1100" spc="-30" dirty="0">
                <a:latin typeface="Calibri"/>
                <a:cs typeface="Calibri"/>
              </a:rPr>
              <a:t>ни </a:t>
            </a:r>
            <a:r>
              <a:rPr sz="1100" spc="-35" dirty="0">
                <a:latin typeface="Calibri"/>
                <a:cs typeface="Calibri"/>
              </a:rPr>
              <a:t>переменная </a:t>
            </a:r>
            <a:r>
              <a:rPr sz="1100" spc="30" dirty="0">
                <a:latin typeface="Calibri"/>
                <a:cs typeface="Calibri"/>
              </a:rPr>
              <a:t>«число  </a:t>
            </a:r>
            <a:r>
              <a:rPr sz="1100" spc="5" dirty="0">
                <a:latin typeface="Calibri"/>
                <a:cs typeface="Calibri"/>
              </a:rPr>
              <a:t>учителей», </a:t>
            </a:r>
            <a:r>
              <a:rPr sz="1100" spc="15" dirty="0">
                <a:latin typeface="Calibri"/>
                <a:cs typeface="Calibri"/>
              </a:rPr>
              <a:t>то </a:t>
            </a:r>
            <a:r>
              <a:rPr sz="1100" dirty="0">
                <a:latin typeface="Calibri"/>
                <a:cs typeface="Calibri"/>
              </a:rPr>
              <a:t>кластеры </a:t>
            </a:r>
            <a:r>
              <a:rPr sz="1100" spc="-15" dirty="0">
                <a:latin typeface="Calibri"/>
                <a:cs typeface="Calibri"/>
              </a:rPr>
              <a:t>будут </a:t>
            </a:r>
            <a:r>
              <a:rPr sz="1100" spc="5" dirty="0">
                <a:latin typeface="Calibri"/>
                <a:cs typeface="Calibri"/>
              </a:rPr>
              <a:t>формироваться </a:t>
            </a:r>
            <a:r>
              <a:rPr sz="1100" spc="-35" dirty="0">
                <a:latin typeface="Calibri"/>
                <a:cs typeface="Calibri"/>
              </a:rPr>
              <a:t>без </a:t>
            </a:r>
            <a:r>
              <a:rPr sz="1100" spc="10" dirty="0">
                <a:latin typeface="Calibri"/>
                <a:cs typeface="Calibri"/>
              </a:rPr>
              <a:t>учета  </a:t>
            </a:r>
            <a:r>
              <a:rPr sz="1100" spc="-25" dirty="0">
                <a:latin typeface="Calibri"/>
                <a:cs typeface="Calibri"/>
              </a:rPr>
              <a:t>размера</a:t>
            </a:r>
            <a:r>
              <a:rPr sz="1100" spc="105" dirty="0">
                <a:latin typeface="Calibri"/>
                <a:cs typeface="Calibri"/>
              </a:rPr>
              <a:t> </a:t>
            </a:r>
            <a:r>
              <a:rPr sz="1100" spc="-5" dirty="0">
                <a:latin typeface="Calibri"/>
                <a:cs typeface="Calibri"/>
              </a:rPr>
              <a:t>школ.</a:t>
            </a:r>
            <a:endParaRPr sz="1100">
              <a:latin typeface="Calibri"/>
              <a:cs typeface="Calibri"/>
            </a:endParaRPr>
          </a:p>
        </p:txBody>
      </p:sp>
    </p:spTree>
  </p:cSld>
  <p:clrMapOvr>
    <a:masterClrMapping/>
  </p:clrMapOvr>
  <p:transition>
    <p:cut/>
  </p:transition>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516255" cy="244475"/>
          </a:xfrm>
          <a:prstGeom prst="rect">
            <a:avLst/>
          </a:prstGeom>
        </p:spPr>
        <p:txBody>
          <a:bodyPr vert="horz" wrap="square" lIns="0" tIns="17145" rIns="0" bIns="0" rtlCol="0">
            <a:spAutoFit/>
          </a:bodyPr>
          <a:lstStyle/>
          <a:p>
            <a:pPr marL="12700">
              <a:lnSpc>
                <a:spcPct val="100000"/>
              </a:lnSpc>
              <a:spcBef>
                <a:spcPts val="135"/>
              </a:spcBef>
            </a:pPr>
            <a:r>
              <a:rPr spc="15" dirty="0"/>
              <a:t>Выв</a:t>
            </a:r>
            <a:r>
              <a:rPr spc="-25" dirty="0"/>
              <a:t>о</a:t>
            </a:r>
            <a:r>
              <a:rPr spc="-65" dirty="0"/>
              <a:t>д</a:t>
            </a:r>
          </a:p>
        </p:txBody>
      </p:sp>
      <p:sp>
        <p:nvSpPr>
          <p:cNvPr id="3" name="object 3"/>
          <p:cNvSpPr txBox="1"/>
          <p:nvPr/>
        </p:nvSpPr>
        <p:spPr>
          <a:xfrm>
            <a:off x="476389" y="1140928"/>
            <a:ext cx="3779520" cy="880110"/>
          </a:xfrm>
          <a:prstGeom prst="rect">
            <a:avLst/>
          </a:prstGeom>
        </p:spPr>
        <p:txBody>
          <a:bodyPr vert="horz" wrap="square" lIns="0" tIns="11430" rIns="0" bIns="0" rtlCol="0">
            <a:spAutoFit/>
          </a:bodyPr>
          <a:lstStyle/>
          <a:p>
            <a:pPr marL="12700">
              <a:lnSpc>
                <a:spcPct val="100000"/>
              </a:lnSpc>
              <a:spcBef>
                <a:spcPts val="90"/>
              </a:spcBef>
            </a:pPr>
            <a:r>
              <a:rPr sz="1200" spc="-135" baseline="6944" dirty="0">
                <a:solidFill>
                  <a:srgbClr val="3333B2"/>
                </a:solidFill>
                <a:latin typeface="Lucida Sans Unicode"/>
                <a:cs typeface="Lucida Sans Unicode"/>
              </a:rPr>
              <a:t>► </a:t>
            </a:r>
            <a:r>
              <a:rPr sz="1100" spc="-5" dirty="0">
                <a:latin typeface="Calibri"/>
                <a:cs typeface="Calibri"/>
              </a:rPr>
              <a:t>Правильный </a:t>
            </a:r>
            <a:r>
              <a:rPr sz="1100" spc="-25" dirty="0">
                <a:latin typeface="Calibri"/>
                <a:cs typeface="Calibri"/>
              </a:rPr>
              <a:t>выбор </a:t>
            </a:r>
            <a:r>
              <a:rPr sz="1100" spc="-35" dirty="0">
                <a:latin typeface="Calibri"/>
                <a:cs typeface="Calibri"/>
              </a:rPr>
              <a:t>переменных </a:t>
            </a:r>
            <a:r>
              <a:rPr sz="1100" spc="-20" dirty="0">
                <a:latin typeface="Calibri"/>
                <a:cs typeface="Calibri"/>
              </a:rPr>
              <a:t>очень</a:t>
            </a:r>
            <a:r>
              <a:rPr sz="1100" spc="-125" dirty="0">
                <a:latin typeface="Calibri"/>
                <a:cs typeface="Calibri"/>
              </a:rPr>
              <a:t> </a:t>
            </a:r>
            <a:r>
              <a:rPr sz="1100" spc="-20" dirty="0">
                <a:latin typeface="Calibri"/>
                <a:cs typeface="Calibri"/>
              </a:rPr>
              <a:t>важен.</a:t>
            </a:r>
            <a:endParaRPr sz="1100" dirty="0">
              <a:latin typeface="Calibri"/>
              <a:cs typeface="Calibri"/>
            </a:endParaRPr>
          </a:p>
          <a:p>
            <a:pPr marL="160655" marR="5080" indent="-148590">
              <a:lnSpc>
                <a:spcPct val="102600"/>
              </a:lnSpc>
            </a:pPr>
            <a:r>
              <a:rPr sz="1200" spc="-135" baseline="6944" dirty="0">
                <a:solidFill>
                  <a:srgbClr val="3333B2"/>
                </a:solidFill>
                <a:latin typeface="Lucida Sans Unicode"/>
                <a:cs typeface="Lucida Sans Unicode"/>
              </a:rPr>
              <a:t>► </a:t>
            </a:r>
            <a:r>
              <a:rPr sz="1100" spc="-5" dirty="0">
                <a:latin typeface="Calibri"/>
                <a:cs typeface="Calibri"/>
              </a:rPr>
              <a:t>Критерием </a:t>
            </a:r>
            <a:r>
              <a:rPr sz="1100" spc="-25" dirty="0">
                <a:latin typeface="Calibri"/>
                <a:cs typeface="Calibri"/>
              </a:rPr>
              <a:t>при </a:t>
            </a:r>
            <a:r>
              <a:rPr sz="1100" spc="-30" dirty="0">
                <a:latin typeface="Calibri"/>
                <a:cs typeface="Calibri"/>
              </a:rPr>
              <a:t>отборе </a:t>
            </a:r>
            <a:r>
              <a:rPr sz="1100" spc="-35" dirty="0">
                <a:latin typeface="Calibri"/>
                <a:cs typeface="Calibri"/>
              </a:rPr>
              <a:t>переменных </a:t>
            </a:r>
            <a:r>
              <a:rPr sz="1100" dirty="0">
                <a:latin typeface="Calibri"/>
                <a:cs typeface="Calibri"/>
              </a:rPr>
              <a:t>для </a:t>
            </a:r>
            <a:r>
              <a:rPr sz="1100" spc="-10" dirty="0">
                <a:latin typeface="Calibri"/>
                <a:cs typeface="Calibri"/>
              </a:rPr>
              <a:t>анализа </a:t>
            </a:r>
            <a:r>
              <a:rPr sz="1100" spc="5" dirty="0">
                <a:latin typeface="Calibri"/>
                <a:cs typeface="Calibri"/>
              </a:rPr>
              <a:t>является </a:t>
            </a:r>
            <a:r>
              <a:rPr sz="1100" spc="-10" dirty="0">
                <a:latin typeface="Calibri"/>
                <a:cs typeface="Calibri"/>
              </a:rPr>
              <a:t>в  </a:t>
            </a:r>
            <a:r>
              <a:rPr sz="1100" spc="-25" dirty="0">
                <a:latin typeface="Calibri"/>
                <a:cs typeface="Calibri"/>
              </a:rPr>
              <a:t>первую </a:t>
            </a:r>
            <a:r>
              <a:rPr sz="1100" spc="-30" dirty="0">
                <a:latin typeface="Calibri"/>
                <a:cs typeface="Calibri"/>
              </a:rPr>
              <a:t>очередь </a:t>
            </a:r>
            <a:r>
              <a:rPr sz="1100" spc="5" dirty="0">
                <a:latin typeface="Calibri"/>
                <a:cs typeface="Calibri"/>
              </a:rPr>
              <a:t>ясность </a:t>
            </a:r>
            <a:r>
              <a:rPr sz="1100" spc="-15" dirty="0">
                <a:latin typeface="Calibri"/>
                <a:cs typeface="Calibri"/>
              </a:rPr>
              <a:t>интерпретации </a:t>
            </a:r>
            <a:r>
              <a:rPr sz="1100" spc="-20" dirty="0">
                <a:latin typeface="Calibri"/>
                <a:cs typeface="Calibri"/>
              </a:rPr>
              <a:t>полученного  </a:t>
            </a:r>
            <a:r>
              <a:rPr sz="1100" spc="-5" dirty="0">
                <a:latin typeface="Calibri"/>
                <a:cs typeface="Calibri"/>
              </a:rPr>
              <a:t>результата, </a:t>
            </a:r>
            <a:r>
              <a:rPr sz="1100" spc="-25" dirty="0">
                <a:latin typeface="Calibri"/>
                <a:cs typeface="Calibri"/>
              </a:rPr>
              <a:t>во </a:t>
            </a:r>
            <a:r>
              <a:rPr sz="1100" dirty="0">
                <a:latin typeface="Calibri"/>
                <a:cs typeface="Calibri"/>
              </a:rPr>
              <a:t>вторую </a:t>
            </a:r>
            <a:r>
              <a:rPr sz="1100" spc="-10" dirty="0">
                <a:latin typeface="Calibri"/>
                <a:cs typeface="Calibri"/>
              </a:rPr>
              <a:t>– </a:t>
            </a:r>
            <a:r>
              <a:rPr sz="1100" spc="-15" dirty="0">
                <a:latin typeface="Calibri"/>
                <a:cs typeface="Calibri"/>
              </a:rPr>
              <a:t>здравый </a:t>
            </a:r>
            <a:r>
              <a:rPr sz="1100" dirty="0">
                <a:latin typeface="Calibri"/>
                <a:cs typeface="Calibri"/>
              </a:rPr>
              <a:t>смысл </a:t>
            </a:r>
            <a:r>
              <a:rPr sz="1100" spc="-20" dirty="0">
                <a:latin typeface="Calibri"/>
                <a:cs typeface="Calibri"/>
              </a:rPr>
              <a:t>и </a:t>
            </a:r>
            <a:r>
              <a:rPr sz="1100" dirty="0">
                <a:latin typeface="Calibri"/>
                <a:cs typeface="Calibri"/>
              </a:rPr>
              <a:t>интуиция  </a:t>
            </a:r>
            <a:r>
              <a:rPr sz="1100" spc="-5" dirty="0">
                <a:latin typeface="Calibri"/>
                <a:cs typeface="Calibri"/>
              </a:rPr>
              <a:t>исследователя.</a:t>
            </a:r>
            <a:endParaRPr sz="1100" dirty="0">
              <a:latin typeface="Calibri"/>
              <a:cs typeface="Calibri"/>
            </a:endParaRPr>
          </a:p>
        </p:txBody>
      </p:sp>
    </p:spTree>
  </p:cSld>
  <p:clrMapOvr>
    <a:masterClrMapping/>
  </p:clrMapOvr>
  <p:transition>
    <p:cut/>
  </p:transition>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2437765" cy="244475"/>
          </a:xfrm>
          <a:prstGeom prst="rect">
            <a:avLst/>
          </a:prstGeom>
        </p:spPr>
        <p:txBody>
          <a:bodyPr vert="horz" wrap="square" lIns="0" tIns="17145" rIns="0" bIns="0" rtlCol="0">
            <a:spAutoFit/>
          </a:bodyPr>
          <a:lstStyle/>
          <a:p>
            <a:pPr marL="12700">
              <a:lnSpc>
                <a:spcPct val="100000"/>
              </a:lnSpc>
              <a:spcBef>
                <a:spcPts val="135"/>
              </a:spcBef>
            </a:pPr>
            <a:r>
              <a:rPr dirty="0"/>
              <a:t>2. Стандартизация</a:t>
            </a:r>
            <a:r>
              <a:rPr spc="90" dirty="0"/>
              <a:t> </a:t>
            </a:r>
            <a:r>
              <a:rPr spc="-50" dirty="0"/>
              <a:t>переменных</a:t>
            </a:r>
          </a:p>
        </p:txBody>
      </p:sp>
      <p:sp>
        <p:nvSpPr>
          <p:cNvPr id="3" name="object 3"/>
          <p:cNvSpPr txBox="1"/>
          <p:nvPr/>
        </p:nvSpPr>
        <p:spPr>
          <a:xfrm>
            <a:off x="347294" y="351204"/>
            <a:ext cx="3931920" cy="1011555"/>
          </a:xfrm>
          <a:prstGeom prst="rect">
            <a:avLst/>
          </a:prstGeom>
        </p:spPr>
        <p:txBody>
          <a:bodyPr vert="horz" wrap="square" lIns="0" tIns="11430" rIns="0" bIns="0" rtlCol="0">
            <a:spAutoFit/>
          </a:bodyPr>
          <a:lstStyle/>
          <a:p>
            <a:pPr marL="12700">
              <a:lnSpc>
                <a:spcPct val="100000"/>
              </a:lnSpc>
              <a:spcBef>
                <a:spcPts val="90"/>
              </a:spcBef>
            </a:pPr>
            <a:r>
              <a:rPr sz="1100" spc="-5" dirty="0">
                <a:latin typeface="Calibri"/>
                <a:cs typeface="Calibri"/>
              </a:rPr>
              <a:t>Надо ли стандартизировать </a:t>
            </a:r>
            <a:r>
              <a:rPr sz="1100" spc="-40" dirty="0">
                <a:latin typeface="Calibri"/>
                <a:cs typeface="Calibri"/>
              </a:rPr>
              <a:t>переменные? </a:t>
            </a:r>
            <a:r>
              <a:rPr sz="1100" spc="-5" dirty="0">
                <a:latin typeface="Calibri"/>
                <a:cs typeface="Calibri"/>
              </a:rPr>
              <a:t>Правило</a:t>
            </a:r>
            <a:r>
              <a:rPr sz="1100" spc="-114" dirty="0">
                <a:latin typeface="Calibri"/>
                <a:cs typeface="Calibri"/>
              </a:rPr>
              <a:t> </a:t>
            </a:r>
            <a:r>
              <a:rPr sz="1100" dirty="0">
                <a:latin typeface="Calibri"/>
                <a:cs typeface="Calibri"/>
              </a:rPr>
              <a:t>для </a:t>
            </a:r>
            <a:r>
              <a:rPr sz="1100" spc="-10" dirty="0">
                <a:latin typeface="Calibri"/>
                <a:cs typeface="Calibri"/>
              </a:rPr>
              <a:t>новичка:</a:t>
            </a:r>
            <a:endParaRPr sz="1100">
              <a:latin typeface="Calibri"/>
              <a:cs typeface="Calibri"/>
            </a:endParaRPr>
          </a:p>
          <a:p>
            <a:pPr>
              <a:lnSpc>
                <a:spcPct val="100000"/>
              </a:lnSpc>
              <a:spcBef>
                <a:spcPts val="45"/>
              </a:spcBef>
            </a:pPr>
            <a:endParaRPr sz="1000">
              <a:latin typeface="Times New Roman"/>
              <a:cs typeface="Times New Roman"/>
            </a:endParaRPr>
          </a:p>
          <a:p>
            <a:pPr marL="289560" marR="567690" indent="-148590">
              <a:lnSpc>
                <a:spcPct val="102600"/>
              </a:lnSpc>
            </a:pPr>
            <a:r>
              <a:rPr sz="1200" spc="-135" baseline="6944" dirty="0">
                <a:solidFill>
                  <a:srgbClr val="3333B2"/>
                </a:solidFill>
                <a:latin typeface="Lucida Sans Unicode"/>
                <a:cs typeface="Lucida Sans Unicode"/>
              </a:rPr>
              <a:t>► </a:t>
            </a:r>
            <a:r>
              <a:rPr sz="1100" spc="25" dirty="0">
                <a:latin typeface="Calibri"/>
                <a:cs typeface="Calibri"/>
              </a:rPr>
              <a:t>Если </a:t>
            </a:r>
            <a:r>
              <a:rPr sz="1100" spc="60" dirty="0">
                <a:latin typeface="Calibri"/>
                <a:cs typeface="Calibri"/>
              </a:rPr>
              <a:t>Вы </a:t>
            </a:r>
            <a:r>
              <a:rPr sz="1100" spc="-55" dirty="0">
                <a:latin typeface="Calibri"/>
                <a:cs typeface="Calibri"/>
              </a:rPr>
              <a:t>не </a:t>
            </a:r>
            <a:r>
              <a:rPr sz="1100" spc="-15" dirty="0">
                <a:latin typeface="Calibri"/>
                <a:cs typeface="Calibri"/>
              </a:rPr>
              <a:t>знаете, </a:t>
            </a:r>
            <a:r>
              <a:rPr sz="1100" spc="-5" dirty="0">
                <a:latin typeface="Calibri"/>
                <a:cs typeface="Calibri"/>
              </a:rPr>
              <a:t>стандартизировать </a:t>
            </a:r>
            <a:r>
              <a:rPr sz="1100" spc="-10" dirty="0">
                <a:latin typeface="Calibri"/>
                <a:cs typeface="Calibri"/>
              </a:rPr>
              <a:t>или </a:t>
            </a:r>
            <a:r>
              <a:rPr sz="1100" spc="-30" dirty="0">
                <a:latin typeface="Calibri"/>
                <a:cs typeface="Calibri"/>
              </a:rPr>
              <a:t>нет, </a:t>
            </a:r>
            <a:r>
              <a:rPr sz="1100" spc="10" dirty="0">
                <a:latin typeface="Calibri"/>
                <a:cs typeface="Calibri"/>
              </a:rPr>
              <a:t>то  </a:t>
            </a:r>
            <a:r>
              <a:rPr sz="1100" spc="-5" dirty="0">
                <a:latin typeface="Calibri"/>
                <a:cs typeface="Calibri"/>
              </a:rPr>
              <a:t>стандартизируйте.</a:t>
            </a:r>
            <a:endParaRPr sz="1100">
              <a:latin typeface="Calibri"/>
              <a:cs typeface="Calibri"/>
            </a:endParaRPr>
          </a:p>
          <a:p>
            <a:pPr>
              <a:lnSpc>
                <a:spcPct val="100000"/>
              </a:lnSpc>
              <a:spcBef>
                <a:spcPts val="25"/>
              </a:spcBef>
            </a:pPr>
            <a:endParaRPr sz="1050">
              <a:latin typeface="Times New Roman"/>
              <a:cs typeface="Times New Roman"/>
            </a:endParaRPr>
          </a:p>
          <a:p>
            <a:pPr marL="12700">
              <a:lnSpc>
                <a:spcPct val="100000"/>
              </a:lnSpc>
            </a:pPr>
            <a:r>
              <a:rPr sz="1100" b="1" spc="45" dirty="0">
                <a:latin typeface="Calibri"/>
                <a:cs typeface="Calibri"/>
              </a:rPr>
              <a:t>Нужно</a:t>
            </a:r>
            <a:r>
              <a:rPr sz="1100" b="1" spc="145" dirty="0">
                <a:latin typeface="Calibri"/>
                <a:cs typeface="Calibri"/>
              </a:rPr>
              <a:t> </a:t>
            </a:r>
            <a:r>
              <a:rPr sz="1100" b="1" spc="40" dirty="0">
                <a:latin typeface="Calibri"/>
                <a:cs typeface="Calibri"/>
              </a:rPr>
              <a:t>стандартизировать:</a:t>
            </a:r>
            <a:endParaRPr sz="1100">
              <a:latin typeface="Calibri"/>
              <a:cs typeface="Calibri"/>
            </a:endParaRPr>
          </a:p>
        </p:txBody>
      </p:sp>
      <p:sp>
        <p:nvSpPr>
          <p:cNvPr id="4" name="object 4"/>
          <p:cNvSpPr/>
          <p:nvPr/>
        </p:nvSpPr>
        <p:spPr>
          <a:xfrm>
            <a:off x="1126839" y="1602995"/>
            <a:ext cx="2359654" cy="1010126"/>
          </a:xfrm>
          <a:prstGeom prst="rect">
            <a:avLst/>
          </a:prstGeom>
          <a:blipFill>
            <a:blip r:embed="rId2" cstate="print"/>
            <a:stretch>
              <a:fillRect/>
            </a:stretch>
          </a:blipFill>
        </p:spPr>
        <p:txBody>
          <a:bodyPr wrap="square" lIns="0" tIns="0" rIns="0" bIns="0" rtlCol="0"/>
          <a:lstStyle/>
          <a:p>
            <a:endParaRPr/>
          </a:p>
        </p:txBody>
      </p:sp>
      <p:sp>
        <p:nvSpPr>
          <p:cNvPr id="5" name="object 5"/>
          <p:cNvSpPr txBox="1"/>
          <p:nvPr/>
        </p:nvSpPr>
        <p:spPr>
          <a:xfrm>
            <a:off x="1996147" y="2745313"/>
            <a:ext cx="560070" cy="177800"/>
          </a:xfrm>
          <a:prstGeom prst="rect">
            <a:avLst/>
          </a:prstGeom>
        </p:spPr>
        <p:txBody>
          <a:bodyPr vert="horz" wrap="square" lIns="0" tIns="12065" rIns="0" bIns="0" rtlCol="0">
            <a:spAutoFit/>
          </a:bodyPr>
          <a:lstStyle/>
          <a:p>
            <a:pPr marL="12700">
              <a:lnSpc>
                <a:spcPct val="100000"/>
              </a:lnSpc>
              <a:spcBef>
                <a:spcPts val="95"/>
              </a:spcBef>
            </a:pPr>
            <a:r>
              <a:rPr sz="1000" spc="10" dirty="0">
                <a:latin typeface="Calibri"/>
                <a:cs typeface="Calibri"/>
              </a:rPr>
              <a:t>Figure</a:t>
            </a:r>
            <a:r>
              <a:rPr sz="1000" spc="40" dirty="0">
                <a:latin typeface="Calibri"/>
                <a:cs typeface="Calibri"/>
              </a:rPr>
              <a:t> </a:t>
            </a:r>
            <a:r>
              <a:rPr sz="1000" spc="-10" dirty="0">
                <a:latin typeface="Calibri"/>
                <a:cs typeface="Calibri"/>
              </a:rPr>
              <a:t>12:</a:t>
            </a:r>
            <a:endParaRPr sz="1000">
              <a:latin typeface="Calibri"/>
              <a:cs typeface="Calibri"/>
            </a:endParaRPr>
          </a:p>
        </p:txBody>
      </p:sp>
    </p:spTree>
  </p:cSld>
  <p:clrMapOvr>
    <a:masterClrMapping/>
  </p:clrMapOvr>
  <p:transition>
    <p:cut/>
  </p:transition>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1948180" cy="244475"/>
          </a:xfrm>
          <a:prstGeom prst="rect">
            <a:avLst/>
          </a:prstGeom>
        </p:spPr>
        <p:txBody>
          <a:bodyPr vert="horz" wrap="square" lIns="0" tIns="17145" rIns="0" bIns="0" rtlCol="0">
            <a:spAutoFit/>
          </a:bodyPr>
          <a:lstStyle/>
          <a:p>
            <a:pPr marL="12700">
              <a:lnSpc>
                <a:spcPct val="100000"/>
              </a:lnSpc>
              <a:spcBef>
                <a:spcPts val="135"/>
              </a:spcBef>
            </a:pPr>
            <a:r>
              <a:rPr spc="-15" dirty="0"/>
              <a:t>Способы</a:t>
            </a:r>
            <a:r>
              <a:rPr spc="120" dirty="0"/>
              <a:t> </a:t>
            </a:r>
            <a:r>
              <a:rPr spc="-10" dirty="0"/>
              <a:t>стандартизации</a:t>
            </a:r>
          </a:p>
        </p:txBody>
      </p:sp>
      <p:sp>
        <p:nvSpPr>
          <p:cNvPr id="3" name="object 3"/>
          <p:cNvSpPr txBox="1"/>
          <p:nvPr/>
        </p:nvSpPr>
        <p:spPr>
          <a:xfrm>
            <a:off x="347294" y="615758"/>
            <a:ext cx="3785235" cy="687705"/>
          </a:xfrm>
          <a:prstGeom prst="rect">
            <a:avLst/>
          </a:prstGeom>
        </p:spPr>
        <p:txBody>
          <a:bodyPr vert="horz" wrap="square" lIns="0" tIns="6985" rIns="0" bIns="0" rtlCol="0">
            <a:spAutoFit/>
          </a:bodyPr>
          <a:lstStyle/>
          <a:p>
            <a:pPr marL="12700" marR="5080">
              <a:lnSpc>
                <a:spcPct val="102600"/>
              </a:lnSpc>
              <a:spcBef>
                <a:spcPts val="55"/>
              </a:spcBef>
            </a:pPr>
            <a:r>
              <a:rPr sz="1100" spc="25" dirty="0">
                <a:latin typeface="Calibri"/>
                <a:cs typeface="Calibri"/>
              </a:rPr>
              <a:t>Если </a:t>
            </a:r>
            <a:r>
              <a:rPr sz="1100" spc="-30" dirty="0">
                <a:latin typeface="Calibri"/>
                <a:cs typeface="Calibri"/>
              </a:rPr>
              <a:t>данные </a:t>
            </a:r>
            <a:r>
              <a:rPr sz="1100" spc="-10" dirty="0">
                <a:latin typeface="Calibri"/>
                <a:cs typeface="Calibri"/>
              </a:rPr>
              <a:t>в </a:t>
            </a:r>
            <a:r>
              <a:rPr sz="1100" spc="-5" dirty="0">
                <a:latin typeface="Calibri"/>
                <a:cs typeface="Calibri"/>
              </a:rPr>
              <a:t>столбцах </a:t>
            </a:r>
            <a:r>
              <a:rPr sz="1100" spc="-25" dirty="0">
                <a:latin typeface="Calibri"/>
                <a:cs typeface="Calibri"/>
              </a:rPr>
              <a:t>несоизмеримы, </a:t>
            </a:r>
            <a:r>
              <a:rPr sz="1100" spc="15" dirty="0">
                <a:latin typeface="Calibri"/>
                <a:cs typeface="Calibri"/>
              </a:rPr>
              <a:t>то </a:t>
            </a:r>
            <a:r>
              <a:rPr sz="1100" spc="-35" dirty="0">
                <a:latin typeface="Calibri"/>
                <a:cs typeface="Calibri"/>
              </a:rPr>
              <a:t>они </a:t>
            </a:r>
            <a:r>
              <a:rPr sz="1100" spc="-10" dirty="0">
                <a:latin typeface="Calibri"/>
                <a:cs typeface="Calibri"/>
              </a:rPr>
              <a:t>должны </a:t>
            </a:r>
            <a:r>
              <a:rPr sz="1100" spc="25" dirty="0">
                <a:latin typeface="Calibri"/>
                <a:cs typeface="Calibri"/>
              </a:rPr>
              <a:t>стать  </a:t>
            </a:r>
            <a:r>
              <a:rPr sz="1100" spc="-20" dirty="0">
                <a:latin typeface="Calibri"/>
                <a:cs typeface="Calibri"/>
              </a:rPr>
              <a:t>соизмеримыми.</a:t>
            </a:r>
            <a:endParaRPr sz="1100">
              <a:latin typeface="Calibri"/>
              <a:cs typeface="Calibri"/>
            </a:endParaRPr>
          </a:p>
          <a:p>
            <a:pPr>
              <a:lnSpc>
                <a:spcPct val="100000"/>
              </a:lnSpc>
              <a:spcBef>
                <a:spcPts val="20"/>
              </a:spcBef>
            </a:pPr>
            <a:endParaRPr sz="1050">
              <a:latin typeface="Times New Roman"/>
              <a:cs typeface="Times New Roman"/>
            </a:endParaRPr>
          </a:p>
          <a:p>
            <a:pPr marL="113030">
              <a:lnSpc>
                <a:spcPct val="100000"/>
              </a:lnSpc>
              <a:spcBef>
                <a:spcPts val="5"/>
              </a:spcBef>
            </a:pPr>
            <a:r>
              <a:rPr sz="1100" dirty="0">
                <a:solidFill>
                  <a:srgbClr val="3333B2"/>
                </a:solidFill>
                <a:latin typeface="Calibri"/>
                <a:cs typeface="Calibri"/>
              </a:rPr>
              <a:t>1. </a:t>
            </a:r>
            <a:r>
              <a:rPr sz="1100" spc="-20" dirty="0">
                <a:latin typeface="Calibri"/>
                <a:cs typeface="Calibri"/>
              </a:rPr>
              <a:t>Максимальное </a:t>
            </a:r>
            <a:r>
              <a:rPr sz="1100" spc="-25" dirty="0">
                <a:latin typeface="Calibri"/>
                <a:cs typeface="Calibri"/>
              </a:rPr>
              <a:t>значение </a:t>
            </a:r>
            <a:r>
              <a:rPr sz="1100" spc="295" dirty="0">
                <a:latin typeface="Calibri"/>
                <a:cs typeface="Calibri"/>
              </a:rPr>
              <a:t>= </a:t>
            </a:r>
            <a:r>
              <a:rPr sz="1100" dirty="0">
                <a:latin typeface="Calibri"/>
                <a:cs typeface="Calibri"/>
              </a:rPr>
              <a:t>1, </a:t>
            </a:r>
            <a:r>
              <a:rPr sz="1100" spc="-25" dirty="0">
                <a:latin typeface="Calibri"/>
                <a:cs typeface="Calibri"/>
              </a:rPr>
              <a:t>минимальное </a:t>
            </a:r>
            <a:r>
              <a:rPr sz="1100" spc="295" dirty="0">
                <a:latin typeface="Calibri"/>
                <a:cs typeface="Calibri"/>
              </a:rPr>
              <a:t>= </a:t>
            </a:r>
            <a:r>
              <a:rPr sz="1100" spc="-20" dirty="0">
                <a:latin typeface="Calibri"/>
                <a:cs typeface="Calibri"/>
              </a:rPr>
              <a:t>0</a:t>
            </a:r>
            <a:r>
              <a:rPr sz="1100" spc="55" dirty="0">
                <a:latin typeface="Calibri"/>
                <a:cs typeface="Calibri"/>
              </a:rPr>
              <a:t> </a:t>
            </a:r>
            <a:r>
              <a:rPr sz="1100" spc="45" dirty="0">
                <a:latin typeface="Calibri"/>
                <a:cs typeface="Calibri"/>
              </a:rPr>
              <a:t>(-1)</a:t>
            </a:r>
            <a:endParaRPr sz="1100">
              <a:latin typeface="Calibri"/>
              <a:cs typeface="Calibri"/>
            </a:endParaRPr>
          </a:p>
        </p:txBody>
      </p:sp>
      <p:sp>
        <p:nvSpPr>
          <p:cNvPr id="4" name="object 4"/>
          <p:cNvSpPr txBox="1"/>
          <p:nvPr/>
        </p:nvSpPr>
        <p:spPr>
          <a:xfrm>
            <a:off x="1817052" y="1553932"/>
            <a:ext cx="62230" cy="147320"/>
          </a:xfrm>
          <a:prstGeom prst="rect">
            <a:avLst/>
          </a:prstGeom>
        </p:spPr>
        <p:txBody>
          <a:bodyPr vert="horz" wrap="square" lIns="0" tIns="12065" rIns="0" bIns="0" rtlCol="0">
            <a:spAutoFit/>
          </a:bodyPr>
          <a:lstStyle/>
          <a:p>
            <a:pPr marL="12700">
              <a:lnSpc>
                <a:spcPct val="100000"/>
              </a:lnSpc>
              <a:spcBef>
                <a:spcPts val="95"/>
              </a:spcBef>
            </a:pPr>
            <a:r>
              <a:rPr sz="800" i="1" spc="65" dirty="0">
                <a:latin typeface="Verdana"/>
                <a:cs typeface="Verdana"/>
              </a:rPr>
              <a:t>i</a:t>
            </a:r>
            <a:endParaRPr sz="800">
              <a:latin typeface="Verdana"/>
              <a:cs typeface="Verdana"/>
            </a:endParaRPr>
          </a:p>
        </p:txBody>
      </p:sp>
      <p:sp>
        <p:nvSpPr>
          <p:cNvPr id="5" name="object 5"/>
          <p:cNvSpPr txBox="1"/>
          <p:nvPr/>
        </p:nvSpPr>
        <p:spPr>
          <a:xfrm>
            <a:off x="1752625" y="1495830"/>
            <a:ext cx="279400" cy="191770"/>
          </a:xfrm>
          <a:prstGeom prst="rect">
            <a:avLst/>
          </a:prstGeom>
        </p:spPr>
        <p:txBody>
          <a:bodyPr vert="horz" wrap="square" lIns="0" tIns="11430" rIns="0" bIns="0" rtlCol="0">
            <a:spAutoFit/>
          </a:bodyPr>
          <a:lstStyle/>
          <a:p>
            <a:pPr marL="12700">
              <a:lnSpc>
                <a:spcPct val="100000"/>
              </a:lnSpc>
              <a:spcBef>
                <a:spcPts val="90"/>
              </a:spcBef>
            </a:pPr>
            <a:r>
              <a:rPr sz="1100" b="0" i="1" spc="-65" dirty="0">
                <a:latin typeface="Bookman Old Style"/>
                <a:cs typeface="Bookman Old Style"/>
              </a:rPr>
              <a:t>z</a:t>
            </a:r>
            <a:r>
              <a:rPr sz="1100" b="0" i="1" spc="-40" dirty="0">
                <a:latin typeface="Bookman Old Style"/>
                <a:cs typeface="Bookman Old Style"/>
              </a:rPr>
              <a:t> </a:t>
            </a:r>
            <a:r>
              <a:rPr sz="1100" spc="45" dirty="0">
                <a:latin typeface="Tahoma"/>
                <a:cs typeface="Tahoma"/>
              </a:rPr>
              <a:t>=</a:t>
            </a:r>
            <a:endParaRPr sz="1100">
              <a:latin typeface="Tahoma"/>
              <a:cs typeface="Tahoma"/>
            </a:endParaRPr>
          </a:p>
        </p:txBody>
      </p:sp>
      <p:sp>
        <p:nvSpPr>
          <p:cNvPr id="6" name="object 6"/>
          <p:cNvSpPr txBox="1"/>
          <p:nvPr/>
        </p:nvSpPr>
        <p:spPr>
          <a:xfrm>
            <a:off x="2300427" y="1460206"/>
            <a:ext cx="99695" cy="147320"/>
          </a:xfrm>
          <a:prstGeom prst="rect">
            <a:avLst/>
          </a:prstGeom>
        </p:spPr>
        <p:txBody>
          <a:bodyPr vert="horz" wrap="square" lIns="0" tIns="12065" rIns="0" bIns="0" rtlCol="0">
            <a:spAutoFit/>
          </a:bodyPr>
          <a:lstStyle/>
          <a:p>
            <a:pPr marL="12700">
              <a:lnSpc>
                <a:spcPct val="100000"/>
              </a:lnSpc>
              <a:spcBef>
                <a:spcPts val="95"/>
              </a:spcBef>
            </a:pPr>
            <a:r>
              <a:rPr sz="800" i="1" u="sng" spc="65" dirty="0">
                <a:uFill>
                  <a:solidFill>
                    <a:srgbClr val="000000"/>
                  </a:solidFill>
                </a:uFill>
                <a:latin typeface="Verdana"/>
                <a:cs typeface="Verdana"/>
              </a:rPr>
              <a:t>i</a:t>
            </a:r>
            <a:r>
              <a:rPr sz="800" i="1" u="sng" spc="10" dirty="0">
                <a:uFill>
                  <a:solidFill>
                    <a:srgbClr val="000000"/>
                  </a:solidFill>
                </a:uFill>
                <a:latin typeface="Verdana"/>
                <a:cs typeface="Verdana"/>
              </a:rPr>
              <a:t> </a:t>
            </a:r>
            <a:endParaRPr sz="800">
              <a:latin typeface="Verdana"/>
              <a:cs typeface="Verdana"/>
            </a:endParaRPr>
          </a:p>
        </p:txBody>
      </p:sp>
      <p:sp>
        <p:nvSpPr>
          <p:cNvPr id="7" name="object 7"/>
          <p:cNvSpPr txBox="1"/>
          <p:nvPr/>
        </p:nvSpPr>
        <p:spPr>
          <a:xfrm>
            <a:off x="2059914" y="1402104"/>
            <a:ext cx="1057910" cy="191770"/>
          </a:xfrm>
          <a:prstGeom prst="rect">
            <a:avLst/>
          </a:prstGeom>
        </p:spPr>
        <p:txBody>
          <a:bodyPr vert="horz" wrap="square" lIns="0" tIns="11430" rIns="0" bIns="0" rtlCol="0">
            <a:spAutoFit/>
          </a:bodyPr>
          <a:lstStyle/>
          <a:p>
            <a:pPr marL="12700">
              <a:lnSpc>
                <a:spcPct val="100000"/>
              </a:lnSpc>
              <a:spcBef>
                <a:spcPts val="90"/>
              </a:spcBef>
              <a:tabLst>
                <a:tab pos="1044575" algn="l"/>
              </a:tabLst>
            </a:pPr>
            <a:r>
              <a:rPr sz="1100" u="sng" spc="-5" dirty="0">
                <a:uFill>
                  <a:solidFill>
                    <a:srgbClr val="000000"/>
                  </a:solidFill>
                </a:uFill>
                <a:latin typeface="Times New Roman"/>
                <a:cs typeface="Times New Roman"/>
              </a:rPr>
              <a:t>    </a:t>
            </a:r>
            <a:r>
              <a:rPr sz="1100" u="sng" spc="-105" dirty="0">
                <a:uFill>
                  <a:solidFill>
                    <a:srgbClr val="000000"/>
                  </a:solidFill>
                </a:uFill>
                <a:latin typeface="Times New Roman"/>
                <a:cs typeface="Times New Roman"/>
              </a:rPr>
              <a:t> </a:t>
            </a:r>
            <a:r>
              <a:rPr sz="1100" b="0" i="1" u="sng" spc="25" dirty="0">
                <a:uFill>
                  <a:solidFill>
                    <a:srgbClr val="000000"/>
                  </a:solidFill>
                </a:uFill>
                <a:latin typeface="Bookman Old Style"/>
                <a:cs typeface="Bookman Old Style"/>
              </a:rPr>
              <a:t>x</a:t>
            </a:r>
            <a:r>
              <a:rPr sz="1100" b="0" i="1" spc="25" dirty="0">
                <a:latin typeface="Bookman Old Style"/>
                <a:cs typeface="Bookman Old Style"/>
              </a:rPr>
              <a:t> </a:t>
            </a:r>
            <a:r>
              <a:rPr sz="1100" i="1" u="sng" spc="204" dirty="0">
                <a:uFill>
                  <a:solidFill>
                    <a:srgbClr val="000000"/>
                  </a:solidFill>
                </a:uFill>
                <a:latin typeface="Arial"/>
                <a:cs typeface="Arial"/>
              </a:rPr>
              <a:t>−</a:t>
            </a:r>
            <a:r>
              <a:rPr sz="1100" i="1" u="sng" spc="60" dirty="0">
                <a:uFill>
                  <a:solidFill>
                    <a:srgbClr val="000000"/>
                  </a:solidFill>
                </a:uFill>
                <a:latin typeface="Arial"/>
                <a:cs typeface="Arial"/>
              </a:rPr>
              <a:t> </a:t>
            </a:r>
            <a:r>
              <a:rPr sz="1100" u="sng" spc="10" dirty="0">
                <a:uFill>
                  <a:solidFill>
                    <a:srgbClr val="000000"/>
                  </a:solidFill>
                </a:uFill>
                <a:latin typeface="Tahoma"/>
                <a:cs typeface="Tahoma"/>
              </a:rPr>
              <a:t>min(</a:t>
            </a:r>
            <a:r>
              <a:rPr sz="1100" b="0" i="1" u="sng" spc="10" dirty="0">
                <a:uFill>
                  <a:solidFill>
                    <a:srgbClr val="000000"/>
                  </a:solidFill>
                </a:uFill>
                <a:latin typeface="Bookman Old Style"/>
                <a:cs typeface="Bookman Old Style"/>
              </a:rPr>
              <a:t>x</a:t>
            </a:r>
            <a:r>
              <a:rPr sz="1100" u="sng" spc="10" dirty="0">
                <a:uFill>
                  <a:solidFill>
                    <a:srgbClr val="000000"/>
                  </a:solidFill>
                </a:uFill>
                <a:latin typeface="Tahoma"/>
                <a:cs typeface="Tahoma"/>
              </a:rPr>
              <a:t>)	</a:t>
            </a:r>
            <a:endParaRPr sz="1100">
              <a:latin typeface="Tahoma"/>
              <a:cs typeface="Tahoma"/>
            </a:endParaRPr>
          </a:p>
        </p:txBody>
      </p:sp>
      <p:sp>
        <p:nvSpPr>
          <p:cNvPr id="8" name="object 8"/>
          <p:cNvSpPr txBox="1"/>
          <p:nvPr/>
        </p:nvSpPr>
        <p:spPr>
          <a:xfrm>
            <a:off x="2059914" y="1590864"/>
            <a:ext cx="1057275" cy="191770"/>
          </a:xfrm>
          <a:prstGeom prst="rect">
            <a:avLst/>
          </a:prstGeom>
        </p:spPr>
        <p:txBody>
          <a:bodyPr vert="horz" wrap="square" lIns="0" tIns="11430" rIns="0" bIns="0" rtlCol="0">
            <a:spAutoFit/>
          </a:bodyPr>
          <a:lstStyle/>
          <a:p>
            <a:pPr marL="12700">
              <a:lnSpc>
                <a:spcPct val="100000"/>
              </a:lnSpc>
              <a:spcBef>
                <a:spcPts val="90"/>
              </a:spcBef>
            </a:pPr>
            <a:r>
              <a:rPr sz="1100" dirty="0">
                <a:latin typeface="Tahoma"/>
                <a:cs typeface="Tahoma"/>
              </a:rPr>
              <a:t>max(</a:t>
            </a:r>
            <a:r>
              <a:rPr sz="1100" b="0" i="1" dirty="0">
                <a:latin typeface="Bookman Old Style"/>
                <a:cs typeface="Bookman Old Style"/>
              </a:rPr>
              <a:t>x</a:t>
            </a:r>
            <a:r>
              <a:rPr sz="1100" dirty="0">
                <a:latin typeface="Tahoma"/>
                <a:cs typeface="Tahoma"/>
              </a:rPr>
              <a:t>) </a:t>
            </a:r>
            <a:r>
              <a:rPr sz="1100" i="1" spc="204" dirty="0">
                <a:latin typeface="Arial"/>
                <a:cs typeface="Arial"/>
              </a:rPr>
              <a:t>−</a:t>
            </a:r>
            <a:r>
              <a:rPr sz="1100" i="1" spc="-240" dirty="0">
                <a:latin typeface="Arial"/>
                <a:cs typeface="Arial"/>
              </a:rPr>
              <a:t> </a:t>
            </a:r>
            <a:r>
              <a:rPr sz="1100" spc="10" dirty="0">
                <a:latin typeface="Tahoma"/>
                <a:cs typeface="Tahoma"/>
              </a:rPr>
              <a:t>min(</a:t>
            </a:r>
            <a:r>
              <a:rPr sz="1100" b="0" i="1" spc="10" dirty="0">
                <a:latin typeface="Bookman Old Style"/>
                <a:cs typeface="Bookman Old Style"/>
              </a:rPr>
              <a:t>x</a:t>
            </a:r>
            <a:r>
              <a:rPr sz="1100" spc="10" dirty="0">
                <a:latin typeface="Tahoma"/>
                <a:cs typeface="Tahoma"/>
              </a:rPr>
              <a:t>)</a:t>
            </a:r>
            <a:endParaRPr sz="1100">
              <a:latin typeface="Tahoma"/>
              <a:cs typeface="Tahoma"/>
            </a:endParaRPr>
          </a:p>
        </p:txBody>
      </p:sp>
      <p:sp>
        <p:nvSpPr>
          <p:cNvPr id="9" name="object 9"/>
          <p:cNvSpPr txBox="1"/>
          <p:nvPr/>
        </p:nvSpPr>
        <p:spPr>
          <a:xfrm>
            <a:off x="448055" y="1878443"/>
            <a:ext cx="3157220" cy="191770"/>
          </a:xfrm>
          <a:prstGeom prst="rect">
            <a:avLst/>
          </a:prstGeom>
        </p:spPr>
        <p:txBody>
          <a:bodyPr vert="horz" wrap="square" lIns="0" tIns="11430" rIns="0" bIns="0" rtlCol="0">
            <a:spAutoFit/>
          </a:bodyPr>
          <a:lstStyle/>
          <a:p>
            <a:pPr marL="12700">
              <a:lnSpc>
                <a:spcPct val="100000"/>
              </a:lnSpc>
              <a:spcBef>
                <a:spcPts val="90"/>
              </a:spcBef>
            </a:pPr>
            <a:r>
              <a:rPr sz="1100" dirty="0">
                <a:solidFill>
                  <a:srgbClr val="3333B2"/>
                </a:solidFill>
                <a:latin typeface="Calibri"/>
                <a:cs typeface="Calibri"/>
              </a:rPr>
              <a:t>2. </a:t>
            </a:r>
            <a:r>
              <a:rPr sz="1100" spc="-30" dirty="0">
                <a:latin typeface="Calibri"/>
                <a:cs typeface="Calibri"/>
              </a:rPr>
              <a:t>Среднее </a:t>
            </a:r>
            <a:r>
              <a:rPr sz="1100" spc="-25" dirty="0">
                <a:latin typeface="Calibri"/>
                <a:cs typeface="Calibri"/>
              </a:rPr>
              <a:t>равно </a:t>
            </a:r>
            <a:r>
              <a:rPr sz="1100" dirty="0">
                <a:latin typeface="Calibri"/>
                <a:cs typeface="Calibri"/>
              </a:rPr>
              <a:t>0, </a:t>
            </a:r>
            <a:r>
              <a:rPr sz="1100" spc="-10" dirty="0">
                <a:latin typeface="Calibri"/>
                <a:cs typeface="Calibri"/>
              </a:rPr>
              <a:t>выборочная </a:t>
            </a:r>
            <a:r>
              <a:rPr sz="1100" spc="-15" dirty="0">
                <a:latin typeface="Calibri"/>
                <a:cs typeface="Calibri"/>
              </a:rPr>
              <a:t>дисперсия </a:t>
            </a:r>
            <a:r>
              <a:rPr sz="1100" spc="-20" dirty="0">
                <a:latin typeface="Calibri"/>
                <a:cs typeface="Calibri"/>
              </a:rPr>
              <a:t>равна</a:t>
            </a:r>
            <a:r>
              <a:rPr sz="1100" spc="-145" dirty="0">
                <a:latin typeface="Calibri"/>
                <a:cs typeface="Calibri"/>
              </a:rPr>
              <a:t> </a:t>
            </a:r>
            <a:r>
              <a:rPr sz="1100" spc="-20" dirty="0">
                <a:latin typeface="Calibri"/>
                <a:cs typeface="Calibri"/>
              </a:rPr>
              <a:t>1</a:t>
            </a:r>
            <a:endParaRPr sz="1100">
              <a:latin typeface="Calibri"/>
              <a:cs typeface="Calibri"/>
            </a:endParaRPr>
          </a:p>
        </p:txBody>
      </p:sp>
      <p:sp>
        <p:nvSpPr>
          <p:cNvPr id="10" name="object 10"/>
          <p:cNvSpPr txBox="1"/>
          <p:nvPr/>
        </p:nvSpPr>
        <p:spPr>
          <a:xfrm>
            <a:off x="2009178" y="2447657"/>
            <a:ext cx="62230" cy="147320"/>
          </a:xfrm>
          <a:prstGeom prst="rect">
            <a:avLst/>
          </a:prstGeom>
        </p:spPr>
        <p:txBody>
          <a:bodyPr vert="horz" wrap="square" lIns="0" tIns="12065" rIns="0" bIns="0" rtlCol="0">
            <a:spAutoFit/>
          </a:bodyPr>
          <a:lstStyle/>
          <a:p>
            <a:pPr marL="12700">
              <a:lnSpc>
                <a:spcPct val="100000"/>
              </a:lnSpc>
              <a:spcBef>
                <a:spcPts val="95"/>
              </a:spcBef>
            </a:pPr>
            <a:r>
              <a:rPr sz="800" i="1" spc="65" dirty="0">
                <a:latin typeface="Verdana"/>
                <a:cs typeface="Verdana"/>
              </a:rPr>
              <a:t>i</a:t>
            </a:r>
            <a:endParaRPr sz="800">
              <a:latin typeface="Verdana"/>
              <a:cs typeface="Verdana"/>
            </a:endParaRPr>
          </a:p>
        </p:txBody>
      </p:sp>
      <p:sp>
        <p:nvSpPr>
          <p:cNvPr id="11" name="object 11"/>
          <p:cNvSpPr txBox="1"/>
          <p:nvPr/>
        </p:nvSpPr>
        <p:spPr>
          <a:xfrm>
            <a:off x="1944751" y="2389541"/>
            <a:ext cx="279400" cy="191770"/>
          </a:xfrm>
          <a:prstGeom prst="rect">
            <a:avLst/>
          </a:prstGeom>
        </p:spPr>
        <p:txBody>
          <a:bodyPr vert="horz" wrap="square" lIns="0" tIns="11430" rIns="0" bIns="0" rtlCol="0">
            <a:spAutoFit/>
          </a:bodyPr>
          <a:lstStyle/>
          <a:p>
            <a:pPr marL="12700">
              <a:lnSpc>
                <a:spcPct val="100000"/>
              </a:lnSpc>
              <a:spcBef>
                <a:spcPts val="90"/>
              </a:spcBef>
            </a:pPr>
            <a:r>
              <a:rPr sz="1100" b="0" i="1" spc="-65" dirty="0">
                <a:latin typeface="Bookman Old Style"/>
                <a:cs typeface="Bookman Old Style"/>
              </a:rPr>
              <a:t>z</a:t>
            </a:r>
            <a:r>
              <a:rPr sz="1100" b="0" i="1" spc="-40" dirty="0">
                <a:latin typeface="Bookman Old Style"/>
                <a:cs typeface="Bookman Old Style"/>
              </a:rPr>
              <a:t> </a:t>
            </a:r>
            <a:r>
              <a:rPr sz="1100" spc="45" dirty="0">
                <a:latin typeface="Tahoma"/>
                <a:cs typeface="Tahoma"/>
              </a:rPr>
              <a:t>=</a:t>
            </a:r>
            <a:endParaRPr sz="1100">
              <a:latin typeface="Tahoma"/>
              <a:cs typeface="Tahoma"/>
            </a:endParaRPr>
          </a:p>
        </p:txBody>
      </p:sp>
      <p:sp>
        <p:nvSpPr>
          <p:cNvPr id="12" name="object 12"/>
          <p:cNvSpPr txBox="1"/>
          <p:nvPr/>
        </p:nvSpPr>
        <p:spPr>
          <a:xfrm>
            <a:off x="2331211" y="2353931"/>
            <a:ext cx="99695" cy="147320"/>
          </a:xfrm>
          <a:prstGeom prst="rect">
            <a:avLst/>
          </a:prstGeom>
        </p:spPr>
        <p:txBody>
          <a:bodyPr vert="horz" wrap="square" lIns="0" tIns="12065" rIns="0" bIns="0" rtlCol="0">
            <a:spAutoFit/>
          </a:bodyPr>
          <a:lstStyle/>
          <a:p>
            <a:pPr marL="12700">
              <a:lnSpc>
                <a:spcPct val="100000"/>
              </a:lnSpc>
              <a:spcBef>
                <a:spcPts val="95"/>
              </a:spcBef>
            </a:pPr>
            <a:r>
              <a:rPr sz="800" i="1" u="sng" spc="65" dirty="0">
                <a:uFill>
                  <a:solidFill>
                    <a:srgbClr val="000000"/>
                  </a:solidFill>
                </a:uFill>
                <a:latin typeface="Verdana"/>
                <a:cs typeface="Verdana"/>
              </a:rPr>
              <a:t>i</a:t>
            </a:r>
            <a:r>
              <a:rPr sz="800" i="1" u="sng" spc="10" dirty="0">
                <a:uFill>
                  <a:solidFill>
                    <a:srgbClr val="000000"/>
                  </a:solidFill>
                </a:uFill>
                <a:latin typeface="Verdana"/>
                <a:cs typeface="Verdana"/>
              </a:rPr>
              <a:t> </a:t>
            </a:r>
            <a:endParaRPr sz="800">
              <a:latin typeface="Verdana"/>
              <a:cs typeface="Verdana"/>
            </a:endParaRPr>
          </a:p>
        </p:txBody>
      </p:sp>
      <p:sp>
        <p:nvSpPr>
          <p:cNvPr id="13" name="object 13"/>
          <p:cNvSpPr txBox="1"/>
          <p:nvPr/>
        </p:nvSpPr>
        <p:spPr>
          <a:xfrm>
            <a:off x="2252027" y="2295815"/>
            <a:ext cx="394970" cy="191770"/>
          </a:xfrm>
          <a:prstGeom prst="rect">
            <a:avLst/>
          </a:prstGeom>
        </p:spPr>
        <p:txBody>
          <a:bodyPr vert="horz" wrap="square" lIns="0" tIns="11430" rIns="0" bIns="0" rtlCol="0">
            <a:spAutoFit/>
          </a:bodyPr>
          <a:lstStyle/>
          <a:p>
            <a:pPr marL="12700">
              <a:lnSpc>
                <a:spcPct val="100000"/>
              </a:lnSpc>
              <a:spcBef>
                <a:spcPts val="90"/>
              </a:spcBef>
            </a:pPr>
            <a:r>
              <a:rPr sz="1100" b="0" i="1" u="sng" spc="25" dirty="0">
                <a:uFill>
                  <a:solidFill>
                    <a:srgbClr val="000000"/>
                  </a:solidFill>
                </a:uFill>
                <a:latin typeface="Bookman Old Style"/>
                <a:cs typeface="Bookman Old Style"/>
              </a:rPr>
              <a:t>x</a:t>
            </a:r>
            <a:r>
              <a:rPr sz="1100" b="0" i="1" spc="25" dirty="0">
                <a:latin typeface="Bookman Old Style"/>
                <a:cs typeface="Bookman Old Style"/>
              </a:rPr>
              <a:t> </a:t>
            </a:r>
            <a:r>
              <a:rPr sz="1100" i="1" u="sng" spc="204" dirty="0">
                <a:uFill>
                  <a:solidFill>
                    <a:srgbClr val="000000"/>
                  </a:solidFill>
                </a:uFill>
                <a:latin typeface="Arial"/>
                <a:cs typeface="Arial"/>
              </a:rPr>
              <a:t>−</a:t>
            </a:r>
            <a:r>
              <a:rPr sz="1100" i="1" spc="80" dirty="0">
                <a:latin typeface="Arial"/>
                <a:cs typeface="Arial"/>
              </a:rPr>
              <a:t> </a:t>
            </a:r>
            <a:r>
              <a:rPr sz="1100" b="0" i="1" u="sng" spc="-295" dirty="0">
                <a:uFill>
                  <a:solidFill>
                    <a:srgbClr val="000000"/>
                  </a:solidFill>
                </a:uFill>
                <a:latin typeface="Bookman Old Style"/>
                <a:cs typeface="Bookman Old Style"/>
              </a:rPr>
              <a:t>x</a:t>
            </a:r>
            <a:r>
              <a:rPr sz="1100" u="sng" spc="-295" dirty="0">
                <a:uFill>
                  <a:solidFill>
                    <a:srgbClr val="000000"/>
                  </a:solidFill>
                </a:uFill>
                <a:latin typeface="Tahoma"/>
                <a:cs typeface="Tahoma"/>
              </a:rPr>
              <a:t>¯</a:t>
            </a:r>
            <a:endParaRPr sz="1100">
              <a:latin typeface="Tahoma"/>
              <a:cs typeface="Tahoma"/>
            </a:endParaRPr>
          </a:p>
        </p:txBody>
      </p:sp>
      <p:sp>
        <p:nvSpPr>
          <p:cNvPr id="14" name="object 14"/>
          <p:cNvSpPr txBox="1"/>
          <p:nvPr/>
        </p:nvSpPr>
        <p:spPr>
          <a:xfrm>
            <a:off x="2275357" y="2484576"/>
            <a:ext cx="349885" cy="191770"/>
          </a:xfrm>
          <a:prstGeom prst="rect">
            <a:avLst/>
          </a:prstGeom>
        </p:spPr>
        <p:txBody>
          <a:bodyPr vert="horz" wrap="square" lIns="0" tIns="11430" rIns="0" bIns="0" rtlCol="0">
            <a:spAutoFit/>
          </a:bodyPr>
          <a:lstStyle/>
          <a:p>
            <a:pPr marL="12700">
              <a:lnSpc>
                <a:spcPct val="100000"/>
              </a:lnSpc>
              <a:spcBef>
                <a:spcPts val="90"/>
              </a:spcBef>
            </a:pPr>
            <a:r>
              <a:rPr sz="1100" b="0" i="1" spc="-114" dirty="0">
                <a:latin typeface="Bookman Old Style"/>
                <a:cs typeface="Bookman Old Style"/>
              </a:rPr>
              <a:t>sd</a:t>
            </a:r>
            <a:r>
              <a:rPr sz="1100" dirty="0">
                <a:latin typeface="Tahoma"/>
                <a:cs typeface="Tahoma"/>
              </a:rPr>
              <a:t>(</a:t>
            </a:r>
            <a:r>
              <a:rPr sz="1100" b="0" i="1" spc="25" dirty="0">
                <a:latin typeface="Bookman Old Style"/>
                <a:cs typeface="Bookman Old Style"/>
              </a:rPr>
              <a:t>x</a:t>
            </a:r>
            <a:r>
              <a:rPr sz="1100" dirty="0">
                <a:latin typeface="Tahoma"/>
                <a:cs typeface="Tahoma"/>
              </a:rPr>
              <a:t>)</a:t>
            </a:r>
            <a:endParaRPr sz="1100">
              <a:latin typeface="Tahoma"/>
              <a:cs typeface="Tahoma"/>
            </a:endParaRPr>
          </a:p>
        </p:txBody>
      </p:sp>
    </p:spTree>
  </p:cSld>
  <p:clrMapOvr>
    <a:masterClrMapping/>
  </p:clrMapOvr>
  <p:transition>
    <p:cut/>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2847340" cy="244475"/>
          </a:xfrm>
          <a:prstGeom prst="rect">
            <a:avLst/>
          </a:prstGeom>
        </p:spPr>
        <p:txBody>
          <a:bodyPr vert="horz" wrap="square" lIns="0" tIns="17145" rIns="0" bIns="0" rtlCol="0">
            <a:spAutoFit/>
          </a:bodyPr>
          <a:lstStyle/>
          <a:p>
            <a:pPr marL="12700">
              <a:lnSpc>
                <a:spcPct val="100000"/>
              </a:lnSpc>
              <a:spcBef>
                <a:spcPts val="135"/>
              </a:spcBef>
            </a:pPr>
            <a:r>
              <a:rPr spc="15" dirty="0"/>
              <a:t>Задача: </a:t>
            </a:r>
            <a:r>
              <a:rPr spc="-55" dirty="0"/>
              <a:t>определение </a:t>
            </a:r>
            <a:r>
              <a:rPr spc="-10" dirty="0"/>
              <a:t>групп</a:t>
            </a:r>
            <a:r>
              <a:rPr spc="-20" dirty="0"/>
              <a:t> клиентов</a:t>
            </a:r>
          </a:p>
        </p:txBody>
      </p:sp>
      <p:sp>
        <p:nvSpPr>
          <p:cNvPr id="3" name="object 3"/>
          <p:cNvSpPr txBox="1"/>
          <p:nvPr/>
        </p:nvSpPr>
        <p:spPr>
          <a:xfrm>
            <a:off x="344131" y="374915"/>
            <a:ext cx="3935095" cy="2752725"/>
          </a:xfrm>
          <a:prstGeom prst="rect">
            <a:avLst/>
          </a:prstGeom>
        </p:spPr>
        <p:txBody>
          <a:bodyPr vert="horz" wrap="square" lIns="0" tIns="6985" rIns="0" bIns="0" rtlCol="0">
            <a:spAutoFit/>
          </a:bodyPr>
          <a:lstStyle/>
          <a:p>
            <a:pPr marL="15240" marR="5080">
              <a:lnSpc>
                <a:spcPct val="102600"/>
              </a:lnSpc>
              <a:spcBef>
                <a:spcPts val="55"/>
              </a:spcBef>
            </a:pPr>
            <a:r>
              <a:rPr sz="1100" spc="5" dirty="0">
                <a:latin typeface="Calibri"/>
                <a:cs typeface="Calibri"/>
              </a:rPr>
              <a:t>Страховая </a:t>
            </a:r>
            <a:r>
              <a:rPr sz="1100" spc="-20" dirty="0">
                <a:latin typeface="Calibri"/>
                <a:cs typeface="Calibri"/>
              </a:rPr>
              <a:t>компания </a:t>
            </a:r>
            <a:r>
              <a:rPr sz="1100" spc="-15" dirty="0">
                <a:latin typeface="Calibri"/>
                <a:cs typeface="Calibri"/>
              </a:rPr>
              <a:t>интересуется </a:t>
            </a:r>
            <a:r>
              <a:rPr sz="1100" spc="-5" dirty="0">
                <a:latin typeface="Calibri"/>
                <a:cs typeface="Calibri"/>
              </a:rPr>
              <a:t>группами, </a:t>
            </a:r>
            <a:r>
              <a:rPr sz="1100" spc="-25" dirty="0">
                <a:latin typeface="Calibri"/>
                <a:cs typeface="Calibri"/>
              </a:rPr>
              <a:t>на </a:t>
            </a:r>
            <a:r>
              <a:rPr sz="1100" spc="-20" dirty="0">
                <a:latin typeface="Calibri"/>
                <a:cs typeface="Calibri"/>
              </a:rPr>
              <a:t>которые  </a:t>
            </a:r>
            <a:r>
              <a:rPr sz="1100" spc="-5" dirty="0">
                <a:latin typeface="Calibri"/>
                <a:cs typeface="Calibri"/>
              </a:rPr>
              <a:t>разделяются </a:t>
            </a:r>
            <a:r>
              <a:rPr sz="1100" spc="-20" dirty="0">
                <a:latin typeface="Calibri"/>
                <a:cs typeface="Calibri"/>
              </a:rPr>
              <a:t>потенциальные </a:t>
            </a:r>
            <a:r>
              <a:rPr sz="1100" dirty="0">
                <a:latin typeface="Calibri"/>
                <a:cs typeface="Calibri"/>
              </a:rPr>
              <a:t>клиенты. </a:t>
            </a:r>
            <a:r>
              <a:rPr sz="1100" spc="5" dirty="0">
                <a:latin typeface="Calibri"/>
                <a:cs typeface="Calibri"/>
              </a:rPr>
              <a:t>Результаты  классификации используются, </a:t>
            </a:r>
            <a:r>
              <a:rPr sz="1100" spc="10" dirty="0">
                <a:latin typeface="Calibri"/>
                <a:cs typeface="Calibri"/>
              </a:rPr>
              <a:t>чтобы </a:t>
            </a:r>
            <a:r>
              <a:rPr sz="1100" dirty="0">
                <a:latin typeface="Calibri"/>
                <a:cs typeface="Calibri"/>
              </a:rPr>
              <a:t>для </a:t>
            </a:r>
            <a:r>
              <a:rPr sz="1100" spc="-10" dirty="0">
                <a:latin typeface="Calibri"/>
                <a:cs typeface="Calibri"/>
              </a:rPr>
              <a:t>разных </a:t>
            </a:r>
            <a:r>
              <a:rPr sz="1100" dirty="0">
                <a:latin typeface="Calibri"/>
                <a:cs typeface="Calibri"/>
              </a:rPr>
              <a:t>групп  </a:t>
            </a:r>
            <a:r>
              <a:rPr sz="1100" spc="-20" dirty="0">
                <a:latin typeface="Calibri"/>
                <a:cs typeface="Calibri"/>
              </a:rPr>
              <a:t>определять </a:t>
            </a:r>
            <a:r>
              <a:rPr sz="1100" spc="-15" dirty="0">
                <a:latin typeface="Calibri"/>
                <a:cs typeface="Calibri"/>
              </a:rPr>
              <a:t>оптимальные </a:t>
            </a:r>
            <a:r>
              <a:rPr sz="1100" spc="-30" dirty="0">
                <a:latin typeface="Calibri"/>
                <a:cs typeface="Calibri"/>
              </a:rPr>
              <a:t>цены </a:t>
            </a:r>
            <a:r>
              <a:rPr sz="1100" spc="-25" dirty="0">
                <a:latin typeface="Calibri"/>
                <a:cs typeface="Calibri"/>
              </a:rPr>
              <a:t>на </a:t>
            </a:r>
            <a:r>
              <a:rPr sz="1100" dirty="0">
                <a:latin typeface="Calibri"/>
                <a:cs typeface="Calibri"/>
              </a:rPr>
              <a:t>услуги, </a:t>
            </a:r>
            <a:r>
              <a:rPr sz="1100" spc="-20" dirty="0">
                <a:latin typeface="Calibri"/>
                <a:cs typeface="Calibri"/>
              </a:rPr>
              <a:t>оптимальные</a:t>
            </a:r>
            <a:r>
              <a:rPr sz="1100" spc="-135" dirty="0">
                <a:latin typeface="Calibri"/>
                <a:cs typeface="Calibri"/>
              </a:rPr>
              <a:t> </a:t>
            </a:r>
            <a:r>
              <a:rPr sz="1100" spc="20" dirty="0">
                <a:latin typeface="Calibri"/>
                <a:cs typeface="Calibri"/>
              </a:rPr>
              <a:t>тарифы,</a:t>
            </a:r>
            <a:endParaRPr sz="1100">
              <a:latin typeface="Calibri"/>
              <a:cs typeface="Calibri"/>
            </a:endParaRPr>
          </a:p>
          <a:p>
            <a:pPr marL="15240">
              <a:lnSpc>
                <a:spcPct val="100000"/>
              </a:lnSpc>
              <a:spcBef>
                <a:spcPts val="35"/>
              </a:spcBef>
            </a:pPr>
            <a:r>
              <a:rPr sz="1100" spc="20" dirty="0">
                <a:latin typeface="Calibri"/>
                <a:cs typeface="Calibri"/>
              </a:rPr>
              <a:t>. .</a:t>
            </a:r>
            <a:r>
              <a:rPr sz="1100" spc="-165" dirty="0">
                <a:latin typeface="Calibri"/>
                <a:cs typeface="Calibri"/>
              </a:rPr>
              <a:t> </a:t>
            </a:r>
            <a:r>
              <a:rPr sz="1100" spc="20" dirty="0">
                <a:latin typeface="Calibri"/>
                <a:cs typeface="Calibri"/>
              </a:rPr>
              <a:t>.</a:t>
            </a:r>
            <a:endParaRPr sz="1100">
              <a:latin typeface="Calibri"/>
              <a:cs typeface="Calibri"/>
            </a:endParaRPr>
          </a:p>
          <a:p>
            <a:pPr marL="15240" marR="22860">
              <a:lnSpc>
                <a:spcPct val="102600"/>
              </a:lnSpc>
              <a:spcBef>
                <a:spcPts val="600"/>
              </a:spcBef>
            </a:pPr>
            <a:r>
              <a:rPr sz="1100" spc="25" dirty="0">
                <a:latin typeface="Calibri"/>
                <a:cs typeface="Calibri"/>
              </a:rPr>
              <a:t>Для </a:t>
            </a:r>
            <a:r>
              <a:rPr sz="1100" spc="-30" dirty="0">
                <a:latin typeface="Calibri"/>
                <a:cs typeface="Calibri"/>
              </a:rPr>
              <a:t>разбиения потребителей на </a:t>
            </a:r>
            <a:r>
              <a:rPr sz="1100" spc="-10" dirty="0">
                <a:latin typeface="Calibri"/>
                <a:cs typeface="Calibri"/>
              </a:rPr>
              <a:t>группы </a:t>
            </a:r>
            <a:r>
              <a:rPr sz="1100" spc="-35" dirty="0">
                <a:latin typeface="Calibri"/>
                <a:cs typeface="Calibri"/>
              </a:rPr>
              <a:t>можно </a:t>
            </a:r>
            <a:r>
              <a:rPr sz="1100" spc="-10" dirty="0">
                <a:latin typeface="Calibri"/>
                <a:cs typeface="Calibri"/>
              </a:rPr>
              <a:t>выбирать </a:t>
            </a:r>
            <a:r>
              <a:rPr sz="1100" spc="-30" dirty="0">
                <a:latin typeface="Calibri"/>
                <a:cs typeface="Calibri"/>
              </a:rPr>
              <a:t>разные  наборы </a:t>
            </a:r>
            <a:r>
              <a:rPr sz="1100" dirty="0">
                <a:latin typeface="Calibri"/>
                <a:cs typeface="Calibri"/>
              </a:rPr>
              <a:t>характеристики </a:t>
            </a:r>
            <a:r>
              <a:rPr sz="1100" spc="-10" dirty="0">
                <a:latin typeface="Calibri"/>
                <a:cs typeface="Calibri"/>
              </a:rPr>
              <a:t>объектов, </a:t>
            </a:r>
            <a:r>
              <a:rPr sz="1100" spc="-30" dirty="0">
                <a:latin typeface="Calibri"/>
                <a:cs typeface="Calibri"/>
              </a:rPr>
              <a:t>например </a:t>
            </a:r>
            <a:r>
              <a:rPr sz="1100" spc="-5" dirty="0">
                <a:latin typeface="Calibri"/>
                <a:cs typeface="Calibri"/>
              </a:rPr>
              <a:t>возраст,  </a:t>
            </a:r>
            <a:r>
              <a:rPr sz="1100" spc="-25" dirty="0">
                <a:latin typeface="Calibri"/>
                <a:cs typeface="Calibri"/>
              </a:rPr>
              <a:t>образование, </a:t>
            </a:r>
            <a:r>
              <a:rPr sz="1100" spc="-10" dirty="0">
                <a:latin typeface="Calibri"/>
                <a:cs typeface="Calibri"/>
              </a:rPr>
              <a:t>место </a:t>
            </a:r>
            <a:r>
              <a:rPr sz="1100" spc="10" dirty="0">
                <a:latin typeface="Calibri"/>
                <a:cs typeface="Calibri"/>
              </a:rPr>
              <a:t>жительства, тип </a:t>
            </a:r>
            <a:r>
              <a:rPr sz="1100" spc="5" dirty="0">
                <a:latin typeface="Calibri"/>
                <a:cs typeface="Calibri"/>
              </a:rPr>
              <a:t>личности, </a:t>
            </a:r>
            <a:r>
              <a:rPr sz="1100" spc="-20" dirty="0">
                <a:latin typeface="Calibri"/>
                <a:cs typeface="Calibri"/>
              </a:rPr>
              <a:t>и </a:t>
            </a:r>
            <a:r>
              <a:rPr sz="1100" spc="20" dirty="0">
                <a:latin typeface="Calibri"/>
                <a:cs typeface="Calibri"/>
              </a:rPr>
              <a:t>так</a:t>
            </a:r>
            <a:r>
              <a:rPr sz="1100" spc="125" dirty="0">
                <a:latin typeface="Calibri"/>
                <a:cs typeface="Calibri"/>
              </a:rPr>
              <a:t> </a:t>
            </a:r>
            <a:r>
              <a:rPr sz="1100" spc="-25" dirty="0">
                <a:latin typeface="Calibri"/>
                <a:cs typeface="Calibri"/>
              </a:rPr>
              <a:t>далее.</a:t>
            </a:r>
            <a:endParaRPr sz="1100">
              <a:latin typeface="Calibri"/>
              <a:cs typeface="Calibri"/>
            </a:endParaRPr>
          </a:p>
          <a:p>
            <a:pPr marL="12700" marR="24130" indent="2540">
              <a:lnSpc>
                <a:spcPct val="102600"/>
              </a:lnSpc>
              <a:spcBef>
                <a:spcPts val="595"/>
              </a:spcBef>
            </a:pPr>
            <a:r>
              <a:rPr sz="1100" spc="-25" dirty="0">
                <a:latin typeface="Calibri"/>
                <a:cs typeface="Calibri"/>
              </a:rPr>
              <a:t>Несложно </a:t>
            </a:r>
            <a:r>
              <a:rPr sz="1100" spc="-20" dirty="0">
                <a:latin typeface="Calibri"/>
                <a:cs typeface="Calibri"/>
              </a:rPr>
              <a:t>разделить </a:t>
            </a:r>
            <a:r>
              <a:rPr sz="1100" spc="-30" dirty="0">
                <a:latin typeface="Calibri"/>
                <a:cs typeface="Calibri"/>
              </a:rPr>
              <a:t>покупателей </a:t>
            </a:r>
            <a:r>
              <a:rPr sz="1100" spc="-35" dirty="0">
                <a:latin typeface="Calibri"/>
                <a:cs typeface="Calibri"/>
              </a:rPr>
              <a:t>на </a:t>
            </a:r>
            <a:r>
              <a:rPr sz="1100" spc="-20" dirty="0">
                <a:latin typeface="Calibri"/>
                <a:cs typeface="Calibri"/>
              </a:rPr>
              <a:t>сегменты </a:t>
            </a:r>
            <a:r>
              <a:rPr sz="1100" spc="-40" dirty="0">
                <a:latin typeface="Calibri"/>
                <a:cs typeface="Calibri"/>
              </a:rPr>
              <a:t>по </a:t>
            </a:r>
            <a:r>
              <a:rPr sz="1100" b="1" spc="10" dirty="0">
                <a:latin typeface="Calibri"/>
                <a:cs typeface="Calibri"/>
              </a:rPr>
              <a:t>одной </a:t>
            </a:r>
            <a:r>
              <a:rPr sz="1100" spc="5" dirty="0">
                <a:latin typeface="Calibri"/>
                <a:cs typeface="Calibri"/>
              </a:rPr>
              <a:t>(или </a:t>
            </a:r>
            <a:r>
              <a:rPr sz="1100" spc="-45" dirty="0">
                <a:latin typeface="Calibri"/>
                <a:cs typeface="Calibri"/>
              </a:rPr>
              <a:t>по  </a:t>
            </a:r>
            <a:r>
              <a:rPr sz="1100" dirty="0">
                <a:latin typeface="Calibri"/>
                <a:cs typeface="Calibri"/>
              </a:rPr>
              <a:t>каждой) </a:t>
            </a:r>
            <a:r>
              <a:rPr sz="1100" spc="-5" dirty="0">
                <a:latin typeface="Calibri"/>
                <a:cs typeface="Calibri"/>
              </a:rPr>
              <a:t>характеристике. </a:t>
            </a:r>
            <a:r>
              <a:rPr sz="1100" spc="10" dirty="0">
                <a:latin typeface="Calibri"/>
                <a:cs typeface="Calibri"/>
              </a:rPr>
              <a:t>Кластерный </a:t>
            </a:r>
            <a:r>
              <a:rPr sz="1100" spc="-10" dirty="0">
                <a:latin typeface="Calibri"/>
                <a:cs typeface="Calibri"/>
              </a:rPr>
              <a:t>анализ </a:t>
            </a:r>
            <a:r>
              <a:rPr sz="1100" spc="-15" dirty="0">
                <a:latin typeface="Calibri"/>
                <a:cs typeface="Calibri"/>
              </a:rPr>
              <a:t>помогает </a:t>
            </a:r>
            <a:r>
              <a:rPr sz="1100" spc="10" dirty="0">
                <a:latin typeface="Calibri"/>
                <a:cs typeface="Calibri"/>
              </a:rPr>
              <a:t>выявить  </a:t>
            </a:r>
            <a:r>
              <a:rPr sz="1100" spc="-25" dirty="0">
                <a:latin typeface="Calibri"/>
                <a:cs typeface="Calibri"/>
              </a:rPr>
              <a:t>уже </a:t>
            </a:r>
            <a:r>
              <a:rPr sz="1100" spc="-15" dirty="0">
                <a:latin typeface="Calibri"/>
                <a:cs typeface="Calibri"/>
              </a:rPr>
              <a:t>сложившееся </a:t>
            </a:r>
            <a:r>
              <a:rPr sz="1100" spc="-35" dirty="0">
                <a:latin typeface="Calibri"/>
                <a:cs typeface="Calibri"/>
              </a:rPr>
              <a:t>разбиение </a:t>
            </a:r>
            <a:r>
              <a:rPr sz="1100" spc="-25" dirty="0">
                <a:latin typeface="Calibri"/>
                <a:cs typeface="Calibri"/>
              </a:rPr>
              <a:t>потребителей на </a:t>
            </a:r>
            <a:r>
              <a:rPr sz="1100" spc="20" dirty="0">
                <a:latin typeface="Calibri"/>
                <a:cs typeface="Calibri"/>
              </a:rPr>
              <a:t>«группы </a:t>
            </a:r>
            <a:r>
              <a:rPr sz="1100" spc="-20" dirty="0">
                <a:latin typeface="Calibri"/>
                <a:cs typeface="Calibri"/>
              </a:rPr>
              <a:t>со  схожими </a:t>
            </a:r>
            <a:r>
              <a:rPr sz="1100" spc="-15" dirty="0">
                <a:latin typeface="Calibri"/>
                <a:cs typeface="Calibri"/>
              </a:rPr>
              <a:t>потребностями </a:t>
            </a:r>
            <a:r>
              <a:rPr sz="1100" spc="-10" dirty="0">
                <a:latin typeface="Calibri"/>
                <a:cs typeface="Calibri"/>
              </a:rPr>
              <a:t>в </a:t>
            </a:r>
            <a:r>
              <a:rPr sz="1100" spc="-20" dirty="0">
                <a:latin typeface="Calibri"/>
                <a:cs typeface="Calibri"/>
              </a:rPr>
              <a:t>отношении конкретного </a:t>
            </a:r>
            <a:r>
              <a:rPr sz="1100" spc="-10" dirty="0">
                <a:latin typeface="Calibri"/>
                <a:cs typeface="Calibri"/>
              </a:rPr>
              <a:t>товара или  </a:t>
            </a:r>
            <a:r>
              <a:rPr sz="1100" dirty="0">
                <a:latin typeface="Calibri"/>
                <a:cs typeface="Calibri"/>
              </a:rPr>
              <a:t>услуги, достаточными </a:t>
            </a:r>
            <a:r>
              <a:rPr sz="1100" spc="-15" dirty="0">
                <a:latin typeface="Calibri"/>
                <a:cs typeface="Calibri"/>
              </a:rPr>
              <a:t>ресурсами, </a:t>
            </a:r>
            <a:r>
              <a:rPr sz="1100" spc="-10" dirty="0">
                <a:latin typeface="Calibri"/>
                <a:cs typeface="Calibri"/>
              </a:rPr>
              <a:t>а </a:t>
            </a:r>
            <a:r>
              <a:rPr sz="1100" dirty="0">
                <a:latin typeface="Calibri"/>
                <a:cs typeface="Calibri"/>
              </a:rPr>
              <a:t>также </a:t>
            </a:r>
            <a:r>
              <a:rPr sz="1100" spc="5" dirty="0">
                <a:latin typeface="Calibri"/>
                <a:cs typeface="Calibri"/>
              </a:rPr>
              <a:t>готовностью </a:t>
            </a:r>
            <a:r>
              <a:rPr sz="1100" spc="-20" dirty="0">
                <a:latin typeface="Calibri"/>
                <a:cs typeface="Calibri"/>
              </a:rPr>
              <a:t>и  </a:t>
            </a:r>
            <a:r>
              <a:rPr sz="1100" spc="-10" dirty="0">
                <a:latin typeface="Calibri"/>
                <a:cs typeface="Calibri"/>
              </a:rPr>
              <a:t>возможностью </a:t>
            </a:r>
            <a:r>
              <a:rPr sz="1100" spc="10" dirty="0">
                <a:latin typeface="Calibri"/>
                <a:cs typeface="Calibri"/>
              </a:rPr>
              <a:t>покупать» </a:t>
            </a:r>
            <a:r>
              <a:rPr sz="1100" spc="15" dirty="0">
                <a:latin typeface="Calibri"/>
                <a:cs typeface="Calibri"/>
              </a:rPr>
              <a:t>учитывая </a:t>
            </a:r>
            <a:r>
              <a:rPr sz="1100" b="1" spc="30" dirty="0">
                <a:latin typeface="Calibri"/>
                <a:cs typeface="Calibri"/>
              </a:rPr>
              <a:t>все </a:t>
            </a:r>
            <a:r>
              <a:rPr sz="1100" spc="-25" dirty="0">
                <a:latin typeface="Calibri"/>
                <a:cs typeface="Calibri"/>
              </a:rPr>
              <a:t>выбранные </a:t>
            </a:r>
            <a:r>
              <a:rPr sz="1100" spc="-10" dirty="0">
                <a:latin typeface="Calibri"/>
                <a:cs typeface="Calibri"/>
              </a:rPr>
              <a:t>показатели  </a:t>
            </a:r>
            <a:r>
              <a:rPr sz="1100" spc="-35" dirty="0">
                <a:latin typeface="Calibri"/>
                <a:cs typeface="Calibri"/>
              </a:rPr>
              <a:t>одновременно.</a:t>
            </a:r>
            <a:endParaRPr sz="1100">
              <a:latin typeface="Calibri"/>
              <a:cs typeface="Calibri"/>
            </a:endParaRPr>
          </a:p>
        </p:txBody>
      </p:sp>
    </p:spTree>
  </p:cSld>
  <p:clrMapOvr>
    <a:masterClrMapping/>
  </p:clrMapOvr>
  <p:transition>
    <p:cut/>
  </p:transition>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47111"/>
            <a:ext cx="2217420" cy="459105"/>
          </a:xfrm>
          <a:prstGeom prst="rect">
            <a:avLst/>
          </a:prstGeom>
        </p:spPr>
        <p:txBody>
          <a:bodyPr vert="horz" wrap="square" lIns="0" tIns="44450" rIns="0" bIns="0" rtlCol="0">
            <a:spAutoFit/>
          </a:bodyPr>
          <a:lstStyle/>
          <a:p>
            <a:pPr marL="12700">
              <a:lnSpc>
                <a:spcPct val="100000"/>
              </a:lnSpc>
              <a:spcBef>
                <a:spcPts val="350"/>
              </a:spcBef>
            </a:pPr>
            <a:r>
              <a:rPr spc="25" dirty="0"/>
              <a:t>Если </a:t>
            </a:r>
            <a:r>
              <a:rPr spc="-15" dirty="0"/>
              <a:t>кластеров</a:t>
            </a:r>
            <a:r>
              <a:rPr spc="-100" dirty="0"/>
              <a:t> </a:t>
            </a:r>
            <a:r>
              <a:rPr spc="-25" dirty="0"/>
              <a:t>нет</a:t>
            </a:r>
          </a:p>
          <a:p>
            <a:pPr marL="264160">
              <a:lnSpc>
                <a:spcPct val="100000"/>
              </a:lnSpc>
              <a:spcBef>
                <a:spcPts val="160"/>
              </a:spcBef>
            </a:pPr>
            <a:r>
              <a:rPr sz="1100" spc="15" dirty="0">
                <a:solidFill>
                  <a:srgbClr val="000000"/>
                </a:solidFill>
              </a:rPr>
              <a:t>то </a:t>
            </a:r>
            <a:r>
              <a:rPr sz="1100" spc="-35" dirty="0">
                <a:solidFill>
                  <a:srgbClr val="000000"/>
                </a:solidFill>
              </a:rPr>
              <a:t>они </a:t>
            </a:r>
            <a:r>
              <a:rPr sz="1100" spc="-20" dirty="0">
                <a:solidFill>
                  <a:srgbClr val="000000"/>
                </a:solidFill>
              </a:rPr>
              <a:t>все </a:t>
            </a:r>
            <a:r>
              <a:rPr sz="1100" spc="-25" dirty="0">
                <a:solidFill>
                  <a:srgbClr val="000000"/>
                </a:solidFill>
              </a:rPr>
              <a:t>равно </a:t>
            </a:r>
            <a:r>
              <a:rPr sz="1100" spc="-15" dirty="0">
                <a:solidFill>
                  <a:srgbClr val="000000"/>
                </a:solidFill>
              </a:rPr>
              <a:t>будут</a:t>
            </a:r>
            <a:r>
              <a:rPr sz="1100" spc="-100" dirty="0">
                <a:solidFill>
                  <a:srgbClr val="000000"/>
                </a:solidFill>
              </a:rPr>
              <a:t> </a:t>
            </a:r>
            <a:r>
              <a:rPr sz="1100" spc="-35" dirty="0">
                <a:solidFill>
                  <a:srgbClr val="000000"/>
                </a:solidFill>
              </a:rPr>
              <a:t>найдены</a:t>
            </a:r>
            <a:endParaRPr sz="1100"/>
          </a:p>
        </p:txBody>
      </p:sp>
      <p:sp>
        <p:nvSpPr>
          <p:cNvPr id="3" name="object 3"/>
          <p:cNvSpPr/>
          <p:nvPr/>
        </p:nvSpPr>
        <p:spPr>
          <a:xfrm>
            <a:off x="991966" y="660181"/>
            <a:ext cx="2618686" cy="1887390"/>
          </a:xfrm>
          <a:prstGeom prst="rect">
            <a:avLst/>
          </a:prstGeom>
          <a:blipFill>
            <a:blip r:embed="rId2" cstate="print"/>
            <a:stretch>
              <a:fillRect/>
            </a:stretch>
          </a:blipFill>
        </p:spPr>
        <p:txBody>
          <a:bodyPr wrap="square" lIns="0" tIns="0" rIns="0" bIns="0" rtlCol="0"/>
          <a:lstStyle/>
          <a:p>
            <a:endParaRPr/>
          </a:p>
        </p:txBody>
      </p:sp>
      <p:sp>
        <p:nvSpPr>
          <p:cNvPr id="4" name="object 4"/>
          <p:cNvSpPr txBox="1"/>
          <p:nvPr/>
        </p:nvSpPr>
        <p:spPr>
          <a:xfrm>
            <a:off x="1996147" y="2679743"/>
            <a:ext cx="560070" cy="177800"/>
          </a:xfrm>
          <a:prstGeom prst="rect">
            <a:avLst/>
          </a:prstGeom>
        </p:spPr>
        <p:txBody>
          <a:bodyPr vert="horz" wrap="square" lIns="0" tIns="12065" rIns="0" bIns="0" rtlCol="0">
            <a:spAutoFit/>
          </a:bodyPr>
          <a:lstStyle/>
          <a:p>
            <a:pPr marL="12700">
              <a:lnSpc>
                <a:spcPct val="100000"/>
              </a:lnSpc>
              <a:spcBef>
                <a:spcPts val="95"/>
              </a:spcBef>
            </a:pPr>
            <a:r>
              <a:rPr sz="1000" spc="10" dirty="0">
                <a:latin typeface="Calibri"/>
                <a:cs typeface="Calibri"/>
              </a:rPr>
              <a:t>Figure</a:t>
            </a:r>
            <a:r>
              <a:rPr sz="1000" spc="40" dirty="0">
                <a:latin typeface="Calibri"/>
                <a:cs typeface="Calibri"/>
              </a:rPr>
              <a:t> </a:t>
            </a:r>
            <a:r>
              <a:rPr sz="1000" spc="-10" dirty="0">
                <a:latin typeface="Calibri"/>
                <a:cs typeface="Calibri"/>
              </a:rPr>
              <a:t>13:</a:t>
            </a:r>
            <a:endParaRPr sz="1000">
              <a:latin typeface="Calibri"/>
              <a:cs typeface="Calibri"/>
            </a:endParaRPr>
          </a:p>
        </p:txBody>
      </p:sp>
      <p:sp>
        <p:nvSpPr>
          <p:cNvPr id="5" name="object 5"/>
          <p:cNvSpPr txBox="1"/>
          <p:nvPr/>
        </p:nvSpPr>
        <p:spPr>
          <a:xfrm>
            <a:off x="347294" y="3067544"/>
            <a:ext cx="3595370" cy="363855"/>
          </a:xfrm>
          <a:prstGeom prst="rect">
            <a:avLst/>
          </a:prstGeom>
        </p:spPr>
        <p:txBody>
          <a:bodyPr vert="horz" wrap="square" lIns="0" tIns="6985" rIns="0" bIns="0" rtlCol="0">
            <a:spAutoFit/>
          </a:bodyPr>
          <a:lstStyle/>
          <a:p>
            <a:pPr marL="12700" marR="5080">
              <a:lnSpc>
                <a:spcPct val="102699"/>
              </a:lnSpc>
              <a:spcBef>
                <a:spcPts val="55"/>
              </a:spcBef>
            </a:pPr>
            <a:r>
              <a:rPr sz="1100" spc="25" dirty="0">
                <a:latin typeface="Calibri"/>
                <a:cs typeface="Calibri"/>
              </a:rPr>
              <a:t>Если </a:t>
            </a:r>
            <a:r>
              <a:rPr sz="1100" spc="-5" dirty="0">
                <a:latin typeface="Calibri"/>
                <a:cs typeface="Calibri"/>
              </a:rPr>
              <a:t>кластерный </a:t>
            </a:r>
            <a:r>
              <a:rPr sz="1100" spc="-10" dirty="0">
                <a:latin typeface="Calibri"/>
                <a:cs typeface="Calibri"/>
              </a:rPr>
              <a:t>анализ </a:t>
            </a:r>
            <a:r>
              <a:rPr sz="1100" spc="-15" dirty="0">
                <a:latin typeface="Calibri"/>
                <a:cs typeface="Calibri"/>
              </a:rPr>
              <a:t>дал вам </a:t>
            </a:r>
            <a:r>
              <a:rPr sz="1100" spc="-35" dirty="0">
                <a:latin typeface="Calibri"/>
                <a:cs typeface="Calibri"/>
              </a:rPr>
              <a:t>решение, </a:t>
            </a:r>
            <a:r>
              <a:rPr sz="1100" spc="15" dirty="0">
                <a:latin typeface="Calibri"/>
                <a:cs typeface="Calibri"/>
              </a:rPr>
              <a:t>то </a:t>
            </a:r>
            <a:r>
              <a:rPr sz="1100" spc="5" dirty="0">
                <a:latin typeface="Calibri"/>
                <a:cs typeface="Calibri"/>
              </a:rPr>
              <a:t>это </a:t>
            </a:r>
            <a:r>
              <a:rPr sz="1100" spc="-25" dirty="0">
                <a:latin typeface="Calibri"/>
                <a:cs typeface="Calibri"/>
              </a:rPr>
              <a:t>вовсе </a:t>
            </a:r>
            <a:r>
              <a:rPr sz="1100" spc="-55" dirty="0">
                <a:latin typeface="Calibri"/>
                <a:cs typeface="Calibri"/>
              </a:rPr>
              <a:t>не  </a:t>
            </a:r>
            <a:r>
              <a:rPr sz="1100" spc="-15" dirty="0">
                <a:latin typeface="Calibri"/>
                <a:cs typeface="Calibri"/>
              </a:rPr>
              <a:t>означает, </a:t>
            </a:r>
            <a:r>
              <a:rPr sz="1100" spc="30" dirty="0">
                <a:latin typeface="Calibri"/>
                <a:cs typeface="Calibri"/>
              </a:rPr>
              <a:t>что </a:t>
            </a:r>
            <a:r>
              <a:rPr sz="1100" spc="-10" dirty="0">
                <a:latin typeface="Calibri"/>
                <a:cs typeface="Calibri"/>
              </a:rPr>
              <a:t>в </a:t>
            </a:r>
            <a:r>
              <a:rPr sz="1100" spc="-15" dirty="0">
                <a:latin typeface="Calibri"/>
                <a:cs typeface="Calibri"/>
              </a:rPr>
              <a:t>данных </a:t>
            </a:r>
            <a:r>
              <a:rPr sz="1100" dirty="0">
                <a:latin typeface="Calibri"/>
                <a:cs typeface="Calibri"/>
              </a:rPr>
              <a:t>есть</a:t>
            </a:r>
            <a:r>
              <a:rPr sz="1100" spc="85" dirty="0">
                <a:latin typeface="Calibri"/>
                <a:cs typeface="Calibri"/>
              </a:rPr>
              <a:t> </a:t>
            </a:r>
            <a:r>
              <a:rPr sz="1100" spc="5" dirty="0">
                <a:latin typeface="Calibri"/>
                <a:cs typeface="Calibri"/>
              </a:rPr>
              <a:t>кластеры.</a:t>
            </a:r>
            <a:endParaRPr sz="1100">
              <a:latin typeface="Calibri"/>
              <a:cs typeface="Calibri"/>
            </a:endParaRPr>
          </a:p>
        </p:txBody>
      </p:sp>
      <p:sp>
        <p:nvSpPr>
          <p:cNvPr id="6" name="object 6"/>
          <p:cNvSpPr txBox="1"/>
          <p:nvPr/>
        </p:nvSpPr>
        <p:spPr>
          <a:xfrm>
            <a:off x="4334484" y="3243172"/>
            <a:ext cx="163195" cy="191770"/>
          </a:xfrm>
          <a:prstGeom prst="rect">
            <a:avLst/>
          </a:prstGeom>
        </p:spPr>
        <p:txBody>
          <a:bodyPr vert="horz" wrap="square" lIns="0" tIns="11430" rIns="0" bIns="0" rtlCol="0">
            <a:spAutoFit/>
          </a:bodyPr>
          <a:lstStyle/>
          <a:p>
            <a:pPr marL="12700">
              <a:lnSpc>
                <a:spcPct val="100000"/>
              </a:lnSpc>
              <a:spcBef>
                <a:spcPts val="90"/>
              </a:spcBef>
            </a:pPr>
            <a:r>
              <a:rPr sz="1100" spc="-25" dirty="0">
                <a:solidFill>
                  <a:srgbClr val="262685"/>
                </a:solidFill>
                <a:latin typeface="Calibri"/>
                <a:cs typeface="Calibri"/>
              </a:rPr>
              <a:t>40</a:t>
            </a:r>
            <a:endParaRPr sz="1100">
              <a:latin typeface="Calibri"/>
              <a:cs typeface="Calibri"/>
            </a:endParaRPr>
          </a:p>
        </p:txBody>
      </p:sp>
    </p:spTree>
  </p:cSld>
  <p:clrMapOvr>
    <a:masterClrMapping/>
  </p:clrMapOvr>
  <p:transition>
    <p:cut/>
  </p:transition>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3557904" cy="471805"/>
          </a:xfrm>
          <a:prstGeom prst="rect">
            <a:avLst/>
          </a:prstGeom>
        </p:spPr>
        <p:txBody>
          <a:bodyPr vert="horz" wrap="square" lIns="0" tIns="2540" rIns="0" bIns="0" rtlCol="0">
            <a:spAutoFit/>
          </a:bodyPr>
          <a:lstStyle/>
          <a:p>
            <a:pPr marL="12700" marR="5080">
              <a:lnSpc>
                <a:spcPct val="106700"/>
              </a:lnSpc>
              <a:spcBef>
                <a:spcPts val="20"/>
              </a:spcBef>
            </a:pPr>
            <a:r>
              <a:rPr dirty="0"/>
              <a:t>Результаты </a:t>
            </a:r>
            <a:r>
              <a:rPr spc="-10" dirty="0"/>
              <a:t>кластерного </a:t>
            </a:r>
            <a:r>
              <a:rPr spc="-20" dirty="0"/>
              <a:t>анализа </a:t>
            </a:r>
            <a:r>
              <a:rPr spc="-5" dirty="0"/>
              <a:t>нуждаются </a:t>
            </a:r>
            <a:r>
              <a:rPr spc="-15" dirty="0"/>
              <a:t>в  </a:t>
            </a:r>
            <a:r>
              <a:rPr spc="-20" dirty="0"/>
              <a:t>интерпретации</a:t>
            </a:r>
          </a:p>
        </p:txBody>
      </p:sp>
      <p:sp>
        <p:nvSpPr>
          <p:cNvPr id="3" name="object 3"/>
          <p:cNvSpPr txBox="1">
            <a:spLocks noGrp="1"/>
          </p:cNvSpPr>
          <p:nvPr>
            <p:ph type="body" idx="1"/>
          </p:nvPr>
        </p:nvSpPr>
        <p:spPr>
          <a:prstGeom prst="rect">
            <a:avLst/>
          </a:prstGeom>
        </p:spPr>
        <p:txBody>
          <a:bodyPr vert="horz" wrap="square" lIns="0" tIns="314794" rIns="0" bIns="0" rtlCol="0">
            <a:spAutoFit/>
          </a:bodyPr>
          <a:lstStyle/>
          <a:p>
            <a:pPr marL="16510" marR="704850">
              <a:lnSpc>
                <a:spcPct val="102699"/>
              </a:lnSpc>
              <a:spcBef>
                <a:spcPts val="55"/>
              </a:spcBef>
            </a:pPr>
            <a:r>
              <a:rPr b="1" spc="50" dirty="0">
                <a:latin typeface="Calibri"/>
                <a:cs typeface="Calibri"/>
              </a:rPr>
              <a:t>Вопрос: </a:t>
            </a:r>
            <a:r>
              <a:rPr spc="10" dirty="0"/>
              <a:t>Какой </a:t>
            </a:r>
            <a:r>
              <a:rPr spc="-5" dirty="0"/>
              <a:t>вариант кластеризации </a:t>
            </a:r>
            <a:r>
              <a:rPr spc="10" dirty="0"/>
              <a:t>даст </a:t>
            </a:r>
            <a:r>
              <a:rPr dirty="0"/>
              <a:t>лучшие  </a:t>
            </a:r>
            <a:r>
              <a:rPr spc="-5" dirty="0"/>
              <a:t>результаты?</a:t>
            </a:r>
          </a:p>
          <a:p>
            <a:pPr marL="16510" marR="5080">
              <a:lnSpc>
                <a:spcPct val="147900"/>
              </a:lnSpc>
            </a:pPr>
            <a:r>
              <a:rPr b="1" spc="70" dirty="0">
                <a:latin typeface="Calibri"/>
                <a:cs typeface="Calibri"/>
              </a:rPr>
              <a:t>Ответ: </a:t>
            </a:r>
            <a:r>
              <a:rPr spc="15" dirty="0"/>
              <a:t>Тот, </a:t>
            </a:r>
            <a:r>
              <a:rPr spc="-15" dirty="0"/>
              <a:t>который </a:t>
            </a:r>
            <a:r>
              <a:rPr spc="-5" dirty="0"/>
              <a:t>вы </a:t>
            </a:r>
            <a:r>
              <a:rPr spc="-10" dirty="0"/>
              <a:t>смогли </a:t>
            </a:r>
            <a:r>
              <a:rPr dirty="0"/>
              <a:t>понять </a:t>
            </a:r>
            <a:r>
              <a:rPr spc="-20" dirty="0"/>
              <a:t>и </a:t>
            </a:r>
            <a:r>
              <a:rPr spc="-15" dirty="0"/>
              <a:t>проинтерпретировать.  </a:t>
            </a:r>
            <a:r>
              <a:rPr spc="10" dirty="0"/>
              <a:t>Кластерный </a:t>
            </a:r>
            <a:r>
              <a:rPr spc="-10" dirty="0"/>
              <a:t>анализ </a:t>
            </a:r>
            <a:r>
              <a:rPr spc="-35" dirty="0"/>
              <a:t>нацелен </a:t>
            </a:r>
            <a:r>
              <a:rPr spc="-25" dirty="0"/>
              <a:t>на </a:t>
            </a:r>
            <a:r>
              <a:rPr spc="15" dirty="0"/>
              <a:t>то </a:t>
            </a:r>
            <a:r>
              <a:rPr spc="10" dirty="0"/>
              <a:t>чтобы </a:t>
            </a:r>
            <a:r>
              <a:rPr b="1" spc="50" dirty="0">
                <a:latin typeface="Calibri"/>
                <a:cs typeface="Calibri"/>
              </a:rPr>
              <a:t>лучше</a:t>
            </a:r>
            <a:r>
              <a:rPr b="1" spc="-95" dirty="0">
                <a:latin typeface="Calibri"/>
                <a:cs typeface="Calibri"/>
              </a:rPr>
              <a:t> </a:t>
            </a:r>
            <a:r>
              <a:rPr b="1" spc="45" dirty="0">
                <a:latin typeface="Calibri"/>
                <a:cs typeface="Calibri"/>
              </a:rPr>
              <a:t>понять</a:t>
            </a:r>
          </a:p>
          <a:p>
            <a:pPr marL="16510" marR="173355">
              <a:lnSpc>
                <a:spcPct val="102699"/>
              </a:lnSpc>
            </a:pPr>
            <a:r>
              <a:rPr spc="-20" dirty="0"/>
              <a:t>имеющиеся данные. </a:t>
            </a:r>
            <a:r>
              <a:rPr spc="-15" dirty="0"/>
              <a:t>Однако </a:t>
            </a:r>
            <a:r>
              <a:rPr spc="-20" dirty="0"/>
              <a:t>иногда </a:t>
            </a:r>
            <a:r>
              <a:rPr spc="-15" dirty="0"/>
              <a:t>удается </a:t>
            </a:r>
            <a:r>
              <a:rPr spc="5" dirty="0"/>
              <a:t>лишь </a:t>
            </a:r>
            <a:r>
              <a:rPr b="1" spc="45" dirty="0">
                <a:latin typeface="Calibri"/>
                <a:cs typeface="Calibri"/>
              </a:rPr>
              <a:t>сократить  </a:t>
            </a:r>
            <a:r>
              <a:rPr b="1" spc="35" dirty="0">
                <a:latin typeface="Calibri"/>
                <a:cs typeface="Calibri"/>
              </a:rPr>
              <a:t>размерность</a:t>
            </a:r>
            <a:r>
              <a:rPr b="1" spc="105" dirty="0">
                <a:latin typeface="Calibri"/>
                <a:cs typeface="Calibri"/>
              </a:rPr>
              <a:t> </a:t>
            </a:r>
            <a:r>
              <a:rPr spc="-10" dirty="0"/>
              <a:t>данных.</a:t>
            </a:r>
          </a:p>
        </p:txBody>
      </p:sp>
    </p:spTree>
  </p:cSld>
  <p:clrMapOvr>
    <a:masterClrMapping/>
  </p:clrMapOvr>
  <p:transition>
    <p:cut/>
  </p:transition>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959205" y="1417317"/>
            <a:ext cx="2689860" cy="244475"/>
          </a:xfrm>
          <a:prstGeom prst="rect">
            <a:avLst/>
          </a:prstGeom>
        </p:spPr>
        <p:txBody>
          <a:bodyPr vert="horz" wrap="square" lIns="0" tIns="17145" rIns="0" bIns="0" rtlCol="0">
            <a:spAutoFit/>
          </a:bodyPr>
          <a:lstStyle/>
          <a:p>
            <a:pPr marL="12700">
              <a:lnSpc>
                <a:spcPct val="100000"/>
              </a:lnSpc>
              <a:spcBef>
                <a:spcPts val="135"/>
              </a:spcBef>
            </a:pPr>
            <a:r>
              <a:rPr sz="1400" spc="-20" dirty="0">
                <a:solidFill>
                  <a:srgbClr val="3333B2"/>
                </a:solidFill>
                <a:latin typeface="Calibri"/>
                <a:cs typeface="Calibri"/>
                <a:hlinkClick r:id="rId2" action="ppaction://hlinksldjump"/>
              </a:rPr>
              <a:t>Иерархический </a:t>
            </a:r>
            <a:r>
              <a:rPr sz="1400" spc="-10" dirty="0">
                <a:solidFill>
                  <a:srgbClr val="3333B2"/>
                </a:solidFill>
                <a:latin typeface="Calibri"/>
                <a:cs typeface="Calibri"/>
                <a:hlinkClick r:id="rId2" action="ppaction://hlinksldjump"/>
              </a:rPr>
              <a:t>кластерный</a:t>
            </a:r>
            <a:r>
              <a:rPr sz="1400" spc="-25" dirty="0">
                <a:solidFill>
                  <a:srgbClr val="3333B2"/>
                </a:solidFill>
                <a:latin typeface="Calibri"/>
                <a:cs typeface="Calibri"/>
                <a:hlinkClick r:id="rId2" action="ppaction://hlinksldjump"/>
              </a:rPr>
              <a:t> </a:t>
            </a:r>
            <a:r>
              <a:rPr sz="1400" spc="-20" dirty="0">
                <a:solidFill>
                  <a:srgbClr val="3333B2"/>
                </a:solidFill>
                <a:latin typeface="Calibri"/>
                <a:cs typeface="Calibri"/>
                <a:hlinkClick r:id="rId2" action="ppaction://hlinksldjump"/>
              </a:rPr>
              <a:t>анализ</a:t>
            </a:r>
            <a:endParaRPr sz="1400">
              <a:latin typeface="Calibri"/>
              <a:cs typeface="Calibri"/>
            </a:endParaRPr>
          </a:p>
        </p:txBody>
      </p:sp>
    </p:spTree>
  </p:cSld>
  <p:clrMapOvr>
    <a:masterClrMapping/>
  </p:clrMapOvr>
  <p:transition>
    <p:cut/>
  </p:transition>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3629025" cy="244475"/>
          </a:xfrm>
          <a:prstGeom prst="rect">
            <a:avLst/>
          </a:prstGeom>
        </p:spPr>
        <p:txBody>
          <a:bodyPr vert="horz" wrap="square" lIns="0" tIns="17145" rIns="0" bIns="0" rtlCol="0">
            <a:spAutoFit/>
          </a:bodyPr>
          <a:lstStyle/>
          <a:p>
            <a:pPr marL="12700">
              <a:lnSpc>
                <a:spcPct val="100000"/>
              </a:lnSpc>
              <a:spcBef>
                <a:spcPts val="135"/>
              </a:spcBef>
            </a:pPr>
            <a:r>
              <a:rPr spc="5" dirty="0"/>
              <a:t>Алгоритм </a:t>
            </a:r>
            <a:r>
              <a:rPr spc="-25" dirty="0"/>
              <a:t>иерархического </a:t>
            </a:r>
            <a:r>
              <a:rPr spc="-10" dirty="0"/>
              <a:t>кластерного</a:t>
            </a:r>
            <a:r>
              <a:rPr spc="130" dirty="0"/>
              <a:t> </a:t>
            </a:r>
            <a:r>
              <a:rPr spc="-20" dirty="0"/>
              <a:t>анализа</a:t>
            </a:r>
          </a:p>
        </p:txBody>
      </p:sp>
      <p:sp>
        <p:nvSpPr>
          <p:cNvPr id="3" name="object 3"/>
          <p:cNvSpPr txBox="1"/>
          <p:nvPr/>
        </p:nvSpPr>
        <p:spPr>
          <a:xfrm>
            <a:off x="347294" y="1039925"/>
            <a:ext cx="3916679" cy="1203960"/>
          </a:xfrm>
          <a:prstGeom prst="rect">
            <a:avLst/>
          </a:prstGeom>
        </p:spPr>
        <p:txBody>
          <a:bodyPr vert="horz" wrap="square" lIns="0" tIns="11430" rIns="0" bIns="0" rtlCol="0">
            <a:spAutoFit/>
          </a:bodyPr>
          <a:lstStyle/>
          <a:p>
            <a:pPr marL="289560" indent="-176530">
              <a:lnSpc>
                <a:spcPct val="100000"/>
              </a:lnSpc>
              <a:spcBef>
                <a:spcPts val="90"/>
              </a:spcBef>
              <a:buClr>
                <a:srgbClr val="3333B2"/>
              </a:buClr>
              <a:buAutoNum type="arabicPeriod"/>
              <a:tabLst>
                <a:tab pos="290195" algn="l"/>
              </a:tabLst>
            </a:pPr>
            <a:r>
              <a:rPr sz="1100" spc="20" dirty="0">
                <a:latin typeface="Calibri"/>
                <a:cs typeface="Calibri"/>
              </a:rPr>
              <a:t>Каждый </a:t>
            </a:r>
            <a:r>
              <a:rPr sz="1100" spc="-5" dirty="0">
                <a:latin typeface="Calibri"/>
                <a:cs typeface="Calibri"/>
              </a:rPr>
              <a:t>объект </a:t>
            </a:r>
            <a:r>
              <a:rPr sz="1100" spc="535" dirty="0">
                <a:latin typeface="Calibri"/>
                <a:cs typeface="Calibri"/>
              </a:rPr>
              <a:t>-</a:t>
            </a:r>
            <a:r>
              <a:rPr sz="1100" spc="65" dirty="0">
                <a:latin typeface="Calibri"/>
                <a:cs typeface="Calibri"/>
              </a:rPr>
              <a:t> </a:t>
            </a:r>
            <a:r>
              <a:rPr sz="1100" spc="5" dirty="0">
                <a:latin typeface="Calibri"/>
                <a:cs typeface="Calibri"/>
              </a:rPr>
              <a:t>кластер.</a:t>
            </a:r>
            <a:endParaRPr sz="1100">
              <a:latin typeface="Calibri"/>
              <a:cs typeface="Calibri"/>
            </a:endParaRPr>
          </a:p>
          <a:p>
            <a:pPr marL="289560" marR="5080" indent="-176530">
              <a:lnSpc>
                <a:spcPct val="102600"/>
              </a:lnSpc>
              <a:buClr>
                <a:srgbClr val="3333B2"/>
              </a:buClr>
              <a:buAutoNum type="arabicPeriod"/>
              <a:tabLst>
                <a:tab pos="290195" algn="l"/>
              </a:tabLst>
            </a:pPr>
            <a:r>
              <a:rPr sz="1100" spc="-20" dirty="0">
                <a:latin typeface="Calibri"/>
                <a:cs typeface="Calibri"/>
              </a:rPr>
              <a:t>Выбираем </a:t>
            </a:r>
            <a:r>
              <a:rPr sz="1100" spc="-25" dirty="0">
                <a:latin typeface="Calibri"/>
                <a:cs typeface="Calibri"/>
              </a:rPr>
              <a:t>два </a:t>
            </a:r>
            <a:r>
              <a:rPr sz="1100" spc="-5" dirty="0">
                <a:latin typeface="Calibri"/>
                <a:cs typeface="Calibri"/>
              </a:rPr>
              <a:t>кластера, </a:t>
            </a:r>
            <a:r>
              <a:rPr sz="1100" spc="-30" dirty="0">
                <a:latin typeface="Calibri"/>
                <a:cs typeface="Calibri"/>
              </a:rPr>
              <a:t>расположенных </a:t>
            </a:r>
            <a:r>
              <a:rPr sz="1100" spc="-35" dirty="0">
                <a:latin typeface="Calibri"/>
                <a:cs typeface="Calibri"/>
              </a:rPr>
              <a:t>ближе </a:t>
            </a:r>
            <a:r>
              <a:rPr sz="1100" spc="-15" dirty="0">
                <a:latin typeface="Calibri"/>
                <a:cs typeface="Calibri"/>
              </a:rPr>
              <a:t>всего </a:t>
            </a:r>
            <a:r>
              <a:rPr sz="1100" spc="-10" dirty="0">
                <a:latin typeface="Calibri"/>
                <a:cs typeface="Calibri"/>
              </a:rPr>
              <a:t>друг </a:t>
            </a:r>
            <a:r>
              <a:rPr sz="1100" spc="5" dirty="0">
                <a:latin typeface="Calibri"/>
                <a:cs typeface="Calibri"/>
              </a:rPr>
              <a:t>к  </a:t>
            </a:r>
            <a:r>
              <a:rPr sz="1100" dirty="0">
                <a:latin typeface="Calibri"/>
                <a:cs typeface="Calibri"/>
              </a:rPr>
              <a:t>другу </a:t>
            </a:r>
            <a:r>
              <a:rPr sz="1100" spc="-20" dirty="0">
                <a:latin typeface="Calibri"/>
                <a:cs typeface="Calibri"/>
              </a:rPr>
              <a:t>и </a:t>
            </a:r>
            <a:r>
              <a:rPr sz="1100" spc="-30" dirty="0">
                <a:latin typeface="Calibri"/>
                <a:cs typeface="Calibri"/>
              </a:rPr>
              <a:t>объединяем</a:t>
            </a:r>
            <a:r>
              <a:rPr sz="1100" spc="-135" dirty="0">
                <a:latin typeface="Calibri"/>
                <a:cs typeface="Calibri"/>
              </a:rPr>
              <a:t> </a:t>
            </a:r>
            <a:r>
              <a:rPr sz="1100" spc="5" dirty="0">
                <a:latin typeface="Calibri"/>
                <a:cs typeface="Calibri"/>
              </a:rPr>
              <a:t>их.</a:t>
            </a:r>
            <a:endParaRPr sz="1100">
              <a:latin typeface="Calibri"/>
              <a:cs typeface="Calibri"/>
            </a:endParaRPr>
          </a:p>
          <a:p>
            <a:pPr marL="289560" indent="-176530">
              <a:lnSpc>
                <a:spcPct val="100000"/>
              </a:lnSpc>
              <a:spcBef>
                <a:spcPts val="35"/>
              </a:spcBef>
              <a:buClr>
                <a:srgbClr val="3333B2"/>
              </a:buClr>
              <a:buAutoNum type="arabicPeriod"/>
              <a:tabLst>
                <a:tab pos="290195" algn="l"/>
              </a:tabLst>
            </a:pPr>
            <a:r>
              <a:rPr sz="1100" spc="-10" dirty="0">
                <a:latin typeface="Calibri"/>
                <a:cs typeface="Calibri"/>
              </a:rPr>
              <a:t>Повторяем </a:t>
            </a:r>
            <a:r>
              <a:rPr sz="1100" spc="25" dirty="0">
                <a:latin typeface="Calibri"/>
                <a:cs typeface="Calibri"/>
              </a:rPr>
              <a:t>шаг </a:t>
            </a:r>
            <a:r>
              <a:rPr sz="1100" dirty="0">
                <a:latin typeface="Calibri"/>
                <a:cs typeface="Calibri"/>
              </a:rPr>
              <a:t>2. </a:t>
            </a:r>
            <a:r>
              <a:rPr sz="1100" spc="20" dirty="0">
                <a:latin typeface="Calibri"/>
                <a:cs typeface="Calibri"/>
              </a:rPr>
              <a:t>. . </a:t>
            </a:r>
            <a:r>
              <a:rPr sz="1100" spc="-25" dirty="0">
                <a:latin typeface="Calibri"/>
                <a:cs typeface="Calibri"/>
              </a:rPr>
              <a:t>пока </a:t>
            </a:r>
            <a:r>
              <a:rPr sz="1100" spc="-55" dirty="0">
                <a:latin typeface="Calibri"/>
                <a:cs typeface="Calibri"/>
              </a:rPr>
              <a:t>не </a:t>
            </a:r>
            <a:r>
              <a:rPr sz="1100" spc="-30" dirty="0">
                <a:latin typeface="Calibri"/>
                <a:cs typeface="Calibri"/>
              </a:rPr>
              <a:t>объединим </a:t>
            </a:r>
            <a:r>
              <a:rPr sz="1100" spc="-20" dirty="0">
                <a:latin typeface="Calibri"/>
                <a:cs typeface="Calibri"/>
              </a:rPr>
              <a:t>все</a:t>
            </a:r>
            <a:r>
              <a:rPr sz="1100" spc="75" dirty="0">
                <a:latin typeface="Calibri"/>
                <a:cs typeface="Calibri"/>
              </a:rPr>
              <a:t> </a:t>
            </a:r>
            <a:r>
              <a:rPr sz="1100" spc="5" dirty="0">
                <a:latin typeface="Calibri"/>
                <a:cs typeface="Calibri"/>
              </a:rPr>
              <a:t>кластеры.</a:t>
            </a:r>
            <a:endParaRPr sz="1100">
              <a:latin typeface="Calibri"/>
              <a:cs typeface="Calibri"/>
            </a:endParaRPr>
          </a:p>
          <a:p>
            <a:pPr>
              <a:lnSpc>
                <a:spcPct val="100000"/>
              </a:lnSpc>
              <a:spcBef>
                <a:spcPts val="45"/>
              </a:spcBef>
            </a:pPr>
            <a:endParaRPr sz="1000">
              <a:latin typeface="Times New Roman"/>
              <a:cs typeface="Times New Roman"/>
            </a:endParaRPr>
          </a:p>
          <a:p>
            <a:pPr marL="12700" marR="482600">
              <a:lnSpc>
                <a:spcPct val="102699"/>
              </a:lnSpc>
            </a:pPr>
            <a:r>
              <a:rPr sz="1100" spc="15" dirty="0">
                <a:latin typeface="Calibri"/>
                <a:cs typeface="Calibri"/>
              </a:rPr>
              <a:t>Когда </a:t>
            </a:r>
            <a:r>
              <a:rPr sz="1100" spc="-20" dirty="0">
                <a:latin typeface="Calibri"/>
                <a:cs typeface="Calibri"/>
              </a:rPr>
              <a:t>нужно </a:t>
            </a:r>
            <a:r>
              <a:rPr sz="1100" spc="-5" dirty="0">
                <a:latin typeface="Calibri"/>
                <a:cs typeface="Calibri"/>
              </a:rPr>
              <a:t>остановить </a:t>
            </a:r>
            <a:r>
              <a:rPr sz="1100" spc="-35" dirty="0">
                <a:latin typeface="Calibri"/>
                <a:cs typeface="Calibri"/>
              </a:rPr>
              <a:t>объединение? </a:t>
            </a:r>
            <a:r>
              <a:rPr sz="1100" spc="120" dirty="0">
                <a:latin typeface="Calibri"/>
                <a:cs typeface="Calibri"/>
              </a:rPr>
              <a:t>В </a:t>
            </a:r>
            <a:r>
              <a:rPr sz="1100" spc="-5" dirty="0">
                <a:latin typeface="Calibri"/>
                <a:cs typeface="Calibri"/>
              </a:rPr>
              <a:t>этом </a:t>
            </a:r>
            <a:r>
              <a:rPr sz="1100" spc="-25" dirty="0">
                <a:latin typeface="Calibri"/>
                <a:cs typeface="Calibri"/>
              </a:rPr>
              <a:t>поможет  </a:t>
            </a:r>
            <a:r>
              <a:rPr sz="1100" spc="-20" dirty="0">
                <a:latin typeface="Calibri"/>
                <a:cs typeface="Calibri"/>
              </a:rPr>
              <a:t>дендрограмма.</a:t>
            </a:r>
            <a:endParaRPr sz="1100">
              <a:latin typeface="Calibri"/>
              <a:cs typeface="Calibri"/>
            </a:endParaRPr>
          </a:p>
        </p:txBody>
      </p:sp>
    </p:spTree>
  </p:cSld>
  <p:clrMapOvr>
    <a:masterClrMapping/>
  </p:clrMapOvr>
  <p:transition>
    <p:cut/>
  </p:transition>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95300" y="74546"/>
            <a:ext cx="2631440" cy="244475"/>
          </a:xfrm>
          <a:prstGeom prst="rect">
            <a:avLst/>
          </a:prstGeom>
        </p:spPr>
        <p:txBody>
          <a:bodyPr vert="horz" wrap="square" lIns="0" tIns="17145" rIns="0" bIns="0" rtlCol="0">
            <a:spAutoFit/>
          </a:bodyPr>
          <a:lstStyle/>
          <a:p>
            <a:pPr marL="12700">
              <a:lnSpc>
                <a:spcPct val="100000"/>
              </a:lnSpc>
              <a:spcBef>
                <a:spcPts val="135"/>
              </a:spcBef>
            </a:pPr>
            <a:r>
              <a:rPr sz="1400" spc="-5" dirty="0">
                <a:solidFill>
                  <a:srgbClr val="3333B2"/>
                </a:solidFill>
                <a:latin typeface="Calibri"/>
                <a:cs typeface="Calibri"/>
              </a:rPr>
              <a:t>Тестовые </a:t>
            </a:r>
            <a:r>
              <a:rPr sz="1400" spc="-45" dirty="0">
                <a:solidFill>
                  <a:srgbClr val="3333B2"/>
                </a:solidFill>
                <a:latin typeface="Calibri"/>
                <a:cs typeface="Calibri"/>
              </a:rPr>
              <a:t>данные </a:t>
            </a:r>
            <a:r>
              <a:rPr sz="1400" spc="-25" dirty="0">
                <a:solidFill>
                  <a:srgbClr val="3333B2"/>
                </a:solidFill>
                <a:latin typeface="Calibri"/>
                <a:cs typeface="Calibri"/>
              </a:rPr>
              <a:t>и</a:t>
            </a:r>
            <a:r>
              <a:rPr sz="1400" spc="-150" dirty="0">
                <a:solidFill>
                  <a:srgbClr val="3333B2"/>
                </a:solidFill>
                <a:latin typeface="Calibri"/>
                <a:cs typeface="Calibri"/>
              </a:rPr>
              <a:t> </a:t>
            </a:r>
            <a:r>
              <a:rPr sz="1400" spc="-35" dirty="0">
                <a:solidFill>
                  <a:srgbClr val="3333B2"/>
                </a:solidFill>
                <a:latin typeface="Calibri"/>
                <a:cs typeface="Calibri"/>
              </a:rPr>
              <a:t>дендрограмма</a:t>
            </a:r>
            <a:endParaRPr sz="1400">
              <a:latin typeface="Calibri"/>
              <a:cs typeface="Calibri"/>
            </a:endParaRPr>
          </a:p>
        </p:txBody>
      </p:sp>
      <p:sp>
        <p:nvSpPr>
          <p:cNvPr id="3" name="object 3"/>
          <p:cNvSpPr/>
          <p:nvPr/>
        </p:nvSpPr>
        <p:spPr>
          <a:xfrm>
            <a:off x="371679" y="833826"/>
            <a:ext cx="2044955" cy="1616488"/>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2467042" y="993691"/>
            <a:ext cx="1961664" cy="1430141"/>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transition>
    <p:cut/>
  </p:transition>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2080895" cy="244475"/>
          </a:xfrm>
          <a:prstGeom prst="rect">
            <a:avLst/>
          </a:prstGeom>
        </p:spPr>
        <p:txBody>
          <a:bodyPr vert="horz" wrap="square" lIns="0" tIns="17145" rIns="0" bIns="0" rtlCol="0">
            <a:spAutoFit/>
          </a:bodyPr>
          <a:lstStyle/>
          <a:p>
            <a:pPr marL="12700">
              <a:lnSpc>
                <a:spcPct val="100000"/>
              </a:lnSpc>
              <a:spcBef>
                <a:spcPts val="135"/>
              </a:spcBef>
            </a:pPr>
            <a:r>
              <a:rPr spc="-25" dirty="0"/>
              <a:t>Построение</a:t>
            </a:r>
            <a:r>
              <a:rPr spc="114" dirty="0"/>
              <a:t> </a:t>
            </a:r>
            <a:r>
              <a:rPr spc="-35" dirty="0"/>
              <a:t>дендрограммы</a:t>
            </a:r>
          </a:p>
        </p:txBody>
      </p:sp>
      <p:sp>
        <p:nvSpPr>
          <p:cNvPr id="3" name="object 3"/>
          <p:cNvSpPr/>
          <p:nvPr/>
        </p:nvSpPr>
        <p:spPr>
          <a:xfrm>
            <a:off x="882310" y="395923"/>
            <a:ext cx="2815102" cy="1617712"/>
          </a:xfrm>
          <a:prstGeom prst="rect">
            <a:avLst/>
          </a:prstGeom>
          <a:blipFill>
            <a:blip r:embed="rId2" cstate="print"/>
            <a:stretch>
              <a:fillRect/>
            </a:stretch>
          </a:blipFill>
        </p:spPr>
        <p:txBody>
          <a:bodyPr wrap="square" lIns="0" tIns="0" rIns="0" bIns="0" rtlCol="0"/>
          <a:lstStyle/>
          <a:p>
            <a:endParaRPr/>
          </a:p>
        </p:txBody>
      </p:sp>
      <p:sp>
        <p:nvSpPr>
          <p:cNvPr id="4" name="object 4"/>
          <p:cNvSpPr txBox="1"/>
          <p:nvPr/>
        </p:nvSpPr>
        <p:spPr>
          <a:xfrm>
            <a:off x="367969" y="2163310"/>
            <a:ext cx="3870960" cy="177800"/>
          </a:xfrm>
          <a:prstGeom prst="rect">
            <a:avLst/>
          </a:prstGeom>
        </p:spPr>
        <p:txBody>
          <a:bodyPr vert="horz" wrap="square" lIns="0" tIns="12065" rIns="0" bIns="0" rtlCol="0">
            <a:spAutoFit/>
          </a:bodyPr>
          <a:lstStyle/>
          <a:p>
            <a:pPr marL="12700">
              <a:lnSpc>
                <a:spcPct val="100000"/>
              </a:lnSpc>
              <a:spcBef>
                <a:spcPts val="95"/>
              </a:spcBef>
            </a:pPr>
            <a:r>
              <a:rPr sz="1000" spc="10" dirty="0">
                <a:latin typeface="Calibri"/>
                <a:cs typeface="Calibri"/>
              </a:rPr>
              <a:t>Figure </a:t>
            </a:r>
            <a:r>
              <a:rPr sz="1000" spc="-10" dirty="0">
                <a:latin typeface="Calibri"/>
                <a:cs typeface="Calibri"/>
              </a:rPr>
              <a:t>14: Дендрограмма </a:t>
            </a:r>
            <a:r>
              <a:rPr sz="1000" spc="-5" dirty="0">
                <a:latin typeface="Calibri"/>
                <a:cs typeface="Calibri"/>
              </a:rPr>
              <a:t>описывает </a:t>
            </a:r>
            <a:r>
              <a:rPr sz="1000" spc="-15" dirty="0">
                <a:latin typeface="Calibri"/>
                <a:cs typeface="Calibri"/>
              </a:rPr>
              <a:t>процесс </a:t>
            </a:r>
            <a:r>
              <a:rPr sz="1000" spc="-20" dirty="0">
                <a:latin typeface="Calibri"/>
                <a:cs typeface="Calibri"/>
              </a:rPr>
              <a:t>объединения</a:t>
            </a:r>
            <a:r>
              <a:rPr sz="1000" spc="-65" dirty="0">
                <a:latin typeface="Calibri"/>
                <a:cs typeface="Calibri"/>
              </a:rPr>
              <a:t> </a:t>
            </a:r>
            <a:r>
              <a:rPr sz="1000" spc="-5" dirty="0">
                <a:latin typeface="Calibri"/>
                <a:cs typeface="Calibri"/>
              </a:rPr>
              <a:t>кластеров</a:t>
            </a:r>
            <a:endParaRPr sz="1000">
              <a:latin typeface="Calibri"/>
              <a:cs typeface="Calibri"/>
            </a:endParaRPr>
          </a:p>
        </p:txBody>
      </p:sp>
      <p:sp>
        <p:nvSpPr>
          <p:cNvPr id="5" name="object 5"/>
          <p:cNvSpPr txBox="1"/>
          <p:nvPr/>
        </p:nvSpPr>
        <p:spPr>
          <a:xfrm>
            <a:off x="448055" y="2582747"/>
            <a:ext cx="3545840" cy="880110"/>
          </a:xfrm>
          <a:prstGeom prst="rect">
            <a:avLst/>
          </a:prstGeom>
        </p:spPr>
        <p:txBody>
          <a:bodyPr vert="horz" wrap="square" lIns="0" tIns="11430" rIns="0" bIns="0" rtlCol="0">
            <a:spAutoFit/>
          </a:bodyPr>
          <a:lstStyle/>
          <a:p>
            <a:pPr marL="188595" indent="-175895">
              <a:lnSpc>
                <a:spcPct val="100000"/>
              </a:lnSpc>
              <a:spcBef>
                <a:spcPts val="90"/>
              </a:spcBef>
              <a:buClr>
                <a:srgbClr val="3333B2"/>
              </a:buClr>
              <a:buAutoNum type="arabicPeriod"/>
              <a:tabLst>
                <a:tab pos="189230" algn="l"/>
              </a:tabLst>
            </a:pPr>
            <a:r>
              <a:rPr sz="1100" spc="15" dirty="0">
                <a:latin typeface="Calibri"/>
                <a:cs typeface="Calibri"/>
              </a:rPr>
              <a:t>Кластеру </a:t>
            </a:r>
            <a:r>
              <a:rPr sz="1100" dirty="0">
                <a:latin typeface="Calibri"/>
                <a:cs typeface="Calibri"/>
              </a:rPr>
              <a:t>соответствует </a:t>
            </a:r>
            <a:r>
              <a:rPr sz="1100" spc="-5" dirty="0">
                <a:latin typeface="Calibri"/>
                <a:cs typeface="Calibri"/>
              </a:rPr>
              <a:t>вертикальная</a:t>
            </a:r>
            <a:r>
              <a:rPr sz="1100" spc="60" dirty="0">
                <a:latin typeface="Calibri"/>
                <a:cs typeface="Calibri"/>
              </a:rPr>
              <a:t> </a:t>
            </a:r>
            <a:r>
              <a:rPr sz="1100" dirty="0">
                <a:latin typeface="Calibri"/>
                <a:cs typeface="Calibri"/>
              </a:rPr>
              <a:t>линия.</a:t>
            </a:r>
            <a:endParaRPr sz="1100">
              <a:latin typeface="Calibri"/>
              <a:cs typeface="Calibri"/>
            </a:endParaRPr>
          </a:p>
          <a:p>
            <a:pPr marL="188595" marR="5080" indent="-175895">
              <a:lnSpc>
                <a:spcPct val="102600"/>
              </a:lnSpc>
              <a:buClr>
                <a:srgbClr val="3333B2"/>
              </a:buClr>
              <a:buAutoNum type="arabicPeriod"/>
              <a:tabLst>
                <a:tab pos="189230" algn="l"/>
              </a:tabLst>
            </a:pPr>
            <a:r>
              <a:rPr sz="1100" spc="-25" dirty="0">
                <a:latin typeface="Calibri"/>
                <a:cs typeface="Calibri"/>
              </a:rPr>
              <a:t>Объединению </a:t>
            </a:r>
            <a:r>
              <a:rPr sz="1100" spc="-5" dirty="0">
                <a:latin typeface="Calibri"/>
                <a:cs typeface="Calibri"/>
              </a:rPr>
              <a:t>кластеров </a:t>
            </a:r>
            <a:r>
              <a:rPr sz="1100" dirty="0">
                <a:latin typeface="Calibri"/>
                <a:cs typeface="Calibri"/>
              </a:rPr>
              <a:t>соответствует горизонтальная  линия.</a:t>
            </a:r>
            <a:endParaRPr sz="1100">
              <a:latin typeface="Calibri"/>
              <a:cs typeface="Calibri"/>
            </a:endParaRPr>
          </a:p>
          <a:p>
            <a:pPr marL="188595" marR="53340" indent="-175895">
              <a:lnSpc>
                <a:spcPct val="102600"/>
              </a:lnSpc>
              <a:buClr>
                <a:srgbClr val="3333B2"/>
              </a:buClr>
              <a:buAutoNum type="arabicPeriod"/>
              <a:tabLst>
                <a:tab pos="189230" algn="l"/>
              </a:tabLst>
            </a:pPr>
            <a:r>
              <a:rPr sz="1100" spc="20" dirty="0">
                <a:latin typeface="Calibri"/>
                <a:cs typeface="Calibri"/>
              </a:rPr>
              <a:t>Высота </a:t>
            </a:r>
            <a:r>
              <a:rPr sz="1100" spc="-10" dirty="0">
                <a:latin typeface="Calibri"/>
                <a:cs typeface="Calibri"/>
              </a:rPr>
              <a:t>горизонтальной </a:t>
            </a:r>
            <a:r>
              <a:rPr sz="1100" spc="-15" dirty="0">
                <a:latin typeface="Calibri"/>
                <a:cs typeface="Calibri"/>
              </a:rPr>
              <a:t>линии </a:t>
            </a:r>
            <a:r>
              <a:rPr sz="1100" dirty="0">
                <a:latin typeface="Calibri"/>
                <a:cs typeface="Calibri"/>
              </a:rPr>
              <a:t>есть </a:t>
            </a:r>
            <a:r>
              <a:rPr sz="1100" spc="-10" dirty="0">
                <a:latin typeface="Calibri"/>
                <a:cs typeface="Calibri"/>
              </a:rPr>
              <a:t>расстояние </a:t>
            </a:r>
            <a:r>
              <a:rPr sz="1100" spc="-20" dirty="0">
                <a:latin typeface="Calibri"/>
                <a:cs typeface="Calibri"/>
              </a:rPr>
              <a:t>между  </a:t>
            </a:r>
            <a:r>
              <a:rPr sz="1100" spc="-5" dirty="0">
                <a:latin typeface="Calibri"/>
                <a:cs typeface="Calibri"/>
              </a:rPr>
              <a:t>кластерами </a:t>
            </a:r>
            <a:r>
              <a:rPr sz="1100" spc="-10" dirty="0">
                <a:latin typeface="Calibri"/>
                <a:cs typeface="Calibri"/>
              </a:rPr>
              <a:t>в </a:t>
            </a:r>
            <a:r>
              <a:rPr sz="1100" spc="-20" dirty="0">
                <a:latin typeface="Calibri"/>
                <a:cs typeface="Calibri"/>
              </a:rPr>
              <a:t>момент</a:t>
            </a:r>
            <a:r>
              <a:rPr sz="1100" spc="110" dirty="0">
                <a:latin typeface="Calibri"/>
                <a:cs typeface="Calibri"/>
              </a:rPr>
              <a:t> </a:t>
            </a:r>
            <a:r>
              <a:rPr sz="1100" spc="-25" dirty="0">
                <a:latin typeface="Calibri"/>
                <a:cs typeface="Calibri"/>
              </a:rPr>
              <a:t>объединения.</a:t>
            </a:r>
            <a:endParaRPr sz="1100">
              <a:latin typeface="Calibri"/>
              <a:cs typeface="Calibri"/>
            </a:endParaRPr>
          </a:p>
        </p:txBody>
      </p:sp>
    </p:spTree>
  </p:cSld>
  <p:clrMapOvr>
    <a:masterClrMapping/>
  </p:clrMapOvr>
  <p:transition>
    <p:cut/>
  </p:transition>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95300" y="74546"/>
            <a:ext cx="2482215" cy="244475"/>
          </a:xfrm>
          <a:prstGeom prst="rect">
            <a:avLst/>
          </a:prstGeom>
        </p:spPr>
        <p:txBody>
          <a:bodyPr vert="horz" wrap="square" lIns="0" tIns="17145" rIns="0" bIns="0" rtlCol="0">
            <a:spAutoFit/>
          </a:bodyPr>
          <a:lstStyle/>
          <a:p>
            <a:pPr marL="12700">
              <a:lnSpc>
                <a:spcPct val="100000"/>
              </a:lnSpc>
              <a:spcBef>
                <a:spcPts val="135"/>
              </a:spcBef>
            </a:pPr>
            <a:r>
              <a:rPr sz="1400" spc="-45" dirty="0">
                <a:solidFill>
                  <a:srgbClr val="3333B2"/>
                </a:solidFill>
                <a:latin typeface="Calibri"/>
                <a:cs typeface="Calibri"/>
              </a:rPr>
              <a:t>Где </a:t>
            </a:r>
            <a:r>
              <a:rPr sz="1400" spc="-35" dirty="0">
                <a:solidFill>
                  <a:srgbClr val="3333B2"/>
                </a:solidFill>
                <a:latin typeface="Calibri"/>
                <a:cs typeface="Calibri"/>
              </a:rPr>
              <a:t>на </a:t>
            </a:r>
            <a:r>
              <a:rPr sz="1400" spc="-40" dirty="0">
                <a:solidFill>
                  <a:srgbClr val="3333B2"/>
                </a:solidFill>
                <a:latin typeface="Calibri"/>
                <a:cs typeface="Calibri"/>
              </a:rPr>
              <a:t>дендрограмме</a:t>
            </a:r>
            <a:r>
              <a:rPr sz="1400" spc="-114" dirty="0">
                <a:solidFill>
                  <a:srgbClr val="3333B2"/>
                </a:solidFill>
                <a:latin typeface="Calibri"/>
                <a:cs typeface="Calibri"/>
              </a:rPr>
              <a:t> </a:t>
            </a:r>
            <a:r>
              <a:rPr sz="1400" spc="-5" dirty="0">
                <a:solidFill>
                  <a:srgbClr val="3333B2"/>
                </a:solidFill>
                <a:latin typeface="Calibri"/>
                <a:cs typeface="Calibri"/>
              </a:rPr>
              <a:t>кластеры?</a:t>
            </a:r>
            <a:endParaRPr sz="1400">
              <a:latin typeface="Calibri"/>
              <a:cs typeface="Calibri"/>
            </a:endParaRPr>
          </a:p>
        </p:txBody>
      </p:sp>
      <p:sp>
        <p:nvSpPr>
          <p:cNvPr id="3" name="object 3"/>
          <p:cNvSpPr/>
          <p:nvPr/>
        </p:nvSpPr>
        <p:spPr>
          <a:xfrm>
            <a:off x="627938" y="381770"/>
            <a:ext cx="3352143" cy="2564172"/>
          </a:xfrm>
          <a:prstGeom prst="rect">
            <a:avLst/>
          </a:prstGeom>
          <a:blipFill>
            <a:blip r:embed="rId2" cstate="print"/>
            <a:stretch>
              <a:fillRect/>
            </a:stretch>
          </a:blipFill>
        </p:spPr>
        <p:txBody>
          <a:bodyPr wrap="square" lIns="0" tIns="0" rIns="0" bIns="0" rtlCol="0"/>
          <a:lstStyle/>
          <a:p>
            <a:endParaRPr/>
          </a:p>
        </p:txBody>
      </p:sp>
      <p:sp>
        <p:nvSpPr>
          <p:cNvPr id="4" name="object 4"/>
          <p:cNvSpPr txBox="1"/>
          <p:nvPr/>
        </p:nvSpPr>
        <p:spPr>
          <a:xfrm>
            <a:off x="1996147" y="3067360"/>
            <a:ext cx="560070" cy="177800"/>
          </a:xfrm>
          <a:prstGeom prst="rect">
            <a:avLst/>
          </a:prstGeom>
        </p:spPr>
        <p:txBody>
          <a:bodyPr vert="horz" wrap="square" lIns="0" tIns="12065" rIns="0" bIns="0" rtlCol="0">
            <a:spAutoFit/>
          </a:bodyPr>
          <a:lstStyle/>
          <a:p>
            <a:pPr marL="12700">
              <a:lnSpc>
                <a:spcPct val="100000"/>
              </a:lnSpc>
              <a:spcBef>
                <a:spcPts val="95"/>
              </a:spcBef>
            </a:pPr>
            <a:r>
              <a:rPr sz="1000" spc="10" dirty="0">
                <a:latin typeface="Calibri"/>
                <a:cs typeface="Calibri"/>
              </a:rPr>
              <a:t>Figure</a:t>
            </a:r>
            <a:r>
              <a:rPr sz="1000" spc="40" dirty="0">
                <a:latin typeface="Calibri"/>
                <a:cs typeface="Calibri"/>
              </a:rPr>
              <a:t> </a:t>
            </a:r>
            <a:r>
              <a:rPr sz="1000" spc="-10" dirty="0">
                <a:latin typeface="Calibri"/>
                <a:cs typeface="Calibri"/>
              </a:rPr>
              <a:t>15:</a:t>
            </a:r>
            <a:endParaRPr sz="1000">
              <a:latin typeface="Calibri"/>
              <a:cs typeface="Calibri"/>
            </a:endParaRPr>
          </a:p>
        </p:txBody>
      </p:sp>
    </p:spTree>
  </p:cSld>
  <p:clrMapOvr>
    <a:masterClrMapping/>
  </p:clrMapOvr>
  <p:transition>
    <p:cut/>
  </p:transition>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47111"/>
            <a:ext cx="4034790" cy="631190"/>
          </a:xfrm>
          <a:prstGeom prst="rect">
            <a:avLst/>
          </a:prstGeom>
        </p:spPr>
        <p:txBody>
          <a:bodyPr vert="horz" wrap="square" lIns="0" tIns="44450" rIns="0" bIns="0" rtlCol="0">
            <a:spAutoFit/>
          </a:bodyPr>
          <a:lstStyle/>
          <a:p>
            <a:pPr marL="12700">
              <a:lnSpc>
                <a:spcPct val="100000"/>
              </a:lnSpc>
              <a:spcBef>
                <a:spcPts val="350"/>
              </a:spcBef>
            </a:pPr>
            <a:r>
              <a:rPr spc="-45" dirty="0"/>
              <a:t>Где </a:t>
            </a:r>
            <a:r>
              <a:rPr spc="-20" dirty="0"/>
              <a:t>обрезать</a:t>
            </a:r>
            <a:r>
              <a:rPr spc="45" dirty="0"/>
              <a:t> </a:t>
            </a:r>
            <a:r>
              <a:rPr spc="-35" dirty="0"/>
              <a:t>дендрограмму?</a:t>
            </a:r>
          </a:p>
          <a:p>
            <a:pPr marL="264160" marR="5080">
              <a:lnSpc>
                <a:spcPct val="102600"/>
              </a:lnSpc>
              <a:spcBef>
                <a:spcPts val="125"/>
              </a:spcBef>
            </a:pPr>
            <a:r>
              <a:rPr sz="1100" spc="-25" dirty="0">
                <a:solidFill>
                  <a:srgbClr val="000000"/>
                </a:solidFill>
              </a:rPr>
              <a:t>Поводом </a:t>
            </a:r>
            <a:r>
              <a:rPr sz="1100" dirty="0">
                <a:solidFill>
                  <a:srgbClr val="000000"/>
                </a:solidFill>
              </a:rPr>
              <a:t>для </a:t>
            </a:r>
            <a:r>
              <a:rPr sz="1100" spc="-25" dirty="0">
                <a:solidFill>
                  <a:srgbClr val="000000"/>
                </a:solidFill>
              </a:rPr>
              <a:t>обрезания </a:t>
            </a:r>
            <a:r>
              <a:rPr sz="1100" spc="-20" dirty="0">
                <a:solidFill>
                  <a:srgbClr val="000000"/>
                </a:solidFill>
              </a:rPr>
              <a:t>может </a:t>
            </a:r>
            <a:r>
              <a:rPr sz="1100" spc="10" dirty="0">
                <a:solidFill>
                  <a:srgbClr val="000000"/>
                </a:solidFill>
              </a:rPr>
              <a:t>служить </a:t>
            </a:r>
            <a:r>
              <a:rPr sz="1100" spc="-5" dirty="0">
                <a:solidFill>
                  <a:srgbClr val="000000"/>
                </a:solidFill>
              </a:rPr>
              <a:t>скачок </a:t>
            </a:r>
            <a:r>
              <a:rPr sz="1100" spc="-10" dirty="0">
                <a:solidFill>
                  <a:srgbClr val="000000"/>
                </a:solidFill>
              </a:rPr>
              <a:t>в </a:t>
            </a:r>
            <a:r>
              <a:rPr sz="1100" dirty="0">
                <a:solidFill>
                  <a:srgbClr val="000000"/>
                </a:solidFill>
              </a:rPr>
              <a:t>расстояниях  </a:t>
            </a:r>
            <a:r>
              <a:rPr sz="1100" spc="-20" dirty="0">
                <a:solidFill>
                  <a:srgbClr val="000000"/>
                </a:solidFill>
              </a:rPr>
              <a:t>между</a:t>
            </a:r>
            <a:r>
              <a:rPr sz="1100" spc="105" dirty="0">
                <a:solidFill>
                  <a:srgbClr val="000000"/>
                </a:solidFill>
              </a:rPr>
              <a:t> </a:t>
            </a:r>
            <a:r>
              <a:rPr sz="1100" spc="-5" dirty="0">
                <a:solidFill>
                  <a:srgbClr val="000000"/>
                </a:solidFill>
              </a:rPr>
              <a:t>кластерами.</a:t>
            </a:r>
            <a:endParaRPr sz="1100"/>
          </a:p>
        </p:txBody>
      </p:sp>
      <p:sp>
        <p:nvSpPr>
          <p:cNvPr id="3" name="object 3"/>
          <p:cNvSpPr/>
          <p:nvPr/>
        </p:nvSpPr>
        <p:spPr>
          <a:xfrm>
            <a:off x="963539" y="895971"/>
            <a:ext cx="2676705" cy="1953952"/>
          </a:xfrm>
          <a:prstGeom prst="rect">
            <a:avLst/>
          </a:prstGeom>
          <a:blipFill>
            <a:blip r:embed="rId2" cstate="print"/>
            <a:stretch>
              <a:fillRect/>
            </a:stretch>
          </a:blipFill>
        </p:spPr>
        <p:txBody>
          <a:bodyPr wrap="square" lIns="0" tIns="0" rIns="0" bIns="0" rtlCol="0"/>
          <a:lstStyle/>
          <a:p>
            <a:endParaRPr/>
          </a:p>
        </p:txBody>
      </p:sp>
      <p:sp>
        <p:nvSpPr>
          <p:cNvPr id="4" name="object 4"/>
          <p:cNvSpPr txBox="1"/>
          <p:nvPr/>
        </p:nvSpPr>
        <p:spPr>
          <a:xfrm>
            <a:off x="342366" y="3030936"/>
            <a:ext cx="3594735" cy="329565"/>
          </a:xfrm>
          <a:prstGeom prst="rect">
            <a:avLst/>
          </a:prstGeom>
        </p:spPr>
        <p:txBody>
          <a:bodyPr vert="horz" wrap="square" lIns="0" tIns="12065" rIns="0" bIns="0" rtlCol="0">
            <a:spAutoFit/>
          </a:bodyPr>
          <a:lstStyle/>
          <a:p>
            <a:pPr marL="12700" marR="5080" indent="4445">
              <a:lnSpc>
                <a:spcPct val="100000"/>
              </a:lnSpc>
              <a:spcBef>
                <a:spcPts val="95"/>
              </a:spcBef>
            </a:pPr>
            <a:r>
              <a:rPr sz="1000" spc="10" dirty="0">
                <a:latin typeface="Calibri"/>
                <a:cs typeface="Calibri"/>
              </a:rPr>
              <a:t>Figure </a:t>
            </a:r>
            <a:r>
              <a:rPr sz="1000" spc="-10" dirty="0">
                <a:latin typeface="Calibri"/>
                <a:cs typeface="Calibri"/>
              </a:rPr>
              <a:t>16: </a:t>
            </a:r>
            <a:r>
              <a:rPr sz="1000" spc="35" dirty="0">
                <a:latin typeface="Calibri"/>
                <a:cs typeface="Calibri"/>
              </a:rPr>
              <a:t>График </a:t>
            </a:r>
            <a:r>
              <a:rPr sz="1000" spc="15" dirty="0">
                <a:latin typeface="Calibri"/>
                <a:cs typeface="Calibri"/>
              </a:rPr>
              <a:t>«каменистая </a:t>
            </a:r>
            <a:r>
              <a:rPr sz="1000" spc="20" dirty="0">
                <a:latin typeface="Calibri"/>
                <a:cs typeface="Calibri"/>
              </a:rPr>
              <a:t>осыпь» </a:t>
            </a:r>
            <a:r>
              <a:rPr sz="1000" spc="-10" dirty="0">
                <a:latin typeface="Calibri"/>
                <a:cs typeface="Calibri"/>
              </a:rPr>
              <a:t>(scree </a:t>
            </a:r>
            <a:r>
              <a:rPr sz="1000" spc="10" dirty="0">
                <a:latin typeface="Calibri"/>
                <a:cs typeface="Calibri"/>
              </a:rPr>
              <a:t>plot) </a:t>
            </a:r>
            <a:r>
              <a:rPr sz="1000" spc="110" dirty="0">
                <a:latin typeface="Calibri"/>
                <a:cs typeface="Calibri"/>
              </a:rPr>
              <a:t>/ </a:t>
            </a:r>
            <a:r>
              <a:rPr sz="1000" spc="35" dirty="0">
                <a:latin typeface="Calibri"/>
                <a:cs typeface="Calibri"/>
              </a:rPr>
              <a:t>«локоть»  </a:t>
            </a:r>
            <a:r>
              <a:rPr sz="1000" dirty="0">
                <a:latin typeface="Calibri"/>
                <a:cs typeface="Calibri"/>
              </a:rPr>
              <a:t>(elbow)</a:t>
            </a:r>
          </a:p>
        </p:txBody>
      </p:sp>
    </p:spTree>
  </p:cSld>
  <p:clrMapOvr>
    <a:masterClrMapping/>
  </p:clrMapOvr>
  <p:transition>
    <p:cut/>
  </p:transition>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95300" y="74546"/>
            <a:ext cx="3228975" cy="244475"/>
          </a:xfrm>
          <a:prstGeom prst="rect">
            <a:avLst/>
          </a:prstGeom>
        </p:spPr>
        <p:txBody>
          <a:bodyPr vert="horz" wrap="square" lIns="0" tIns="17145" rIns="0" bIns="0" rtlCol="0">
            <a:spAutoFit/>
          </a:bodyPr>
          <a:lstStyle/>
          <a:p>
            <a:pPr marL="12700">
              <a:lnSpc>
                <a:spcPct val="100000"/>
              </a:lnSpc>
              <a:spcBef>
                <a:spcPts val="135"/>
              </a:spcBef>
            </a:pPr>
            <a:r>
              <a:rPr sz="1400" spc="-20" dirty="0">
                <a:solidFill>
                  <a:srgbClr val="3333B2"/>
                </a:solidFill>
                <a:latin typeface="Calibri"/>
                <a:cs typeface="Calibri"/>
              </a:rPr>
              <a:t>Упражнение: </a:t>
            </a:r>
            <a:r>
              <a:rPr sz="1400" spc="-5" dirty="0">
                <a:solidFill>
                  <a:srgbClr val="3333B2"/>
                </a:solidFill>
                <a:latin typeface="Calibri"/>
                <a:cs typeface="Calibri"/>
              </a:rPr>
              <a:t>соответствие </a:t>
            </a:r>
            <a:r>
              <a:rPr sz="1400" spc="-30" dirty="0">
                <a:solidFill>
                  <a:srgbClr val="3333B2"/>
                </a:solidFill>
                <a:latin typeface="Calibri"/>
                <a:cs typeface="Calibri"/>
              </a:rPr>
              <a:t>между</a:t>
            </a:r>
            <a:r>
              <a:rPr sz="1400" spc="-55" dirty="0">
                <a:solidFill>
                  <a:srgbClr val="3333B2"/>
                </a:solidFill>
                <a:latin typeface="Calibri"/>
                <a:cs typeface="Calibri"/>
              </a:rPr>
              <a:t> </a:t>
            </a:r>
            <a:r>
              <a:rPr sz="1400" spc="-30" dirty="0">
                <a:solidFill>
                  <a:srgbClr val="3333B2"/>
                </a:solidFill>
                <a:latin typeface="Calibri"/>
                <a:cs typeface="Calibri"/>
              </a:rPr>
              <a:t>парами</a:t>
            </a:r>
            <a:endParaRPr sz="1400">
              <a:latin typeface="Calibri"/>
              <a:cs typeface="Calibri"/>
            </a:endParaRPr>
          </a:p>
        </p:txBody>
      </p:sp>
      <p:sp>
        <p:nvSpPr>
          <p:cNvPr id="3" name="object 3"/>
          <p:cNvSpPr/>
          <p:nvPr/>
        </p:nvSpPr>
        <p:spPr>
          <a:xfrm>
            <a:off x="359994" y="305858"/>
            <a:ext cx="2952703" cy="1009391"/>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359994" y="1391183"/>
            <a:ext cx="2952716" cy="1010552"/>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359994" y="2477630"/>
            <a:ext cx="2952754" cy="978369"/>
          </a:xfrm>
          <a:prstGeom prst="rect">
            <a:avLst/>
          </a:prstGeom>
          <a:blipFill>
            <a:blip r:embed="rId4" cstate="print"/>
            <a:stretch>
              <a:fillRect/>
            </a:stretch>
          </a:blipFill>
        </p:spPr>
        <p:txBody>
          <a:bodyPr wrap="square" lIns="0" tIns="0" rIns="0" bIns="0" rtlCol="0"/>
          <a:lstStyle/>
          <a:p>
            <a:endParaRPr/>
          </a:p>
        </p:txBody>
      </p:sp>
    </p:spTree>
  </p:cSld>
  <p:clrMapOvr>
    <a:masterClrMapping/>
  </p:clrMapOvr>
  <p:transition>
    <p:cut/>
  </p:transition>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ctrTitle"/>
          </p:nvPr>
        </p:nvSpPr>
        <p:spPr>
          <a:prstGeom prst="rect">
            <a:avLst/>
          </a:prstGeom>
        </p:spPr>
        <p:txBody>
          <a:bodyPr vert="horz" wrap="square" lIns="0" tIns="2540" rIns="0" bIns="0" rtlCol="0">
            <a:spAutoFit/>
          </a:bodyPr>
          <a:lstStyle/>
          <a:p>
            <a:pPr marL="204470" marR="5080" indent="-192405">
              <a:lnSpc>
                <a:spcPct val="106700"/>
              </a:lnSpc>
              <a:spcBef>
                <a:spcPts val="20"/>
              </a:spcBef>
            </a:pPr>
            <a:r>
              <a:rPr spc="-15" dirty="0"/>
              <a:t>Иерархическая </a:t>
            </a:r>
            <a:r>
              <a:rPr spc="-5" dirty="0"/>
              <a:t>кластеризация. Сегментация  </a:t>
            </a:r>
            <a:r>
              <a:rPr spc="-35" dirty="0"/>
              <a:t>потребителей </a:t>
            </a:r>
            <a:r>
              <a:rPr spc="-20" dirty="0"/>
              <a:t>безалкогольных</a:t>
            </a:r>
            <a:r>
              <a:rPr spc="20" dirty="0"/>
              <a:t> </a:t>
            </a:r>
            <a:r>
              <a:rPr spc="-20" dirty="0"/>
              <a:t>напитков</a:t>
            </a:r>
          </a:p>
        </p:txBody>
      </p:sp>
    </p:spTree>
  </p:cSld>
  <p:clrMapOvr>
    <a:masterClrMapping/>
  </p:clrMapOvr>
  <p:transition>
    <p:cut/>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3769360" cy="471805"/>
          </a:xfrm>
          <a:prstGeom prst="rect">
            <a:avLst/>
          </a:prstGeom>
        </p:spPr>
        <p:txBody>
          <a:bodyPr vert="horz" wrap="square" lIns="0" tIns="2540" rIns="0" bIns="0" rtlCol="0">
            <a:spAutoFit/>
          </a:bodyPr>
          <a:lstStyle/>
          <a:p>
            <a:pPr marL="12700" marR="5080">
              <a:lnSpc>
                <a:spcPct val="106700"/>
              </a:lnSpc>
              <a:spcBef>
                <a:spcPts val="20"/>
              </a:spcBef>
            </a:pPr>
            <a:r>
              <a:rPr spc="15" dirty="0"/>
              <a:t>Задача: </a:t>
            </a:r>
            <a:r>
              <a:rPr spc="-25" dirty="0"/>
              <a:t>товарные </a:t>
            </a:r>
            <a:r>
              <a:rPr spc="-10" dirty="0"/>
              <a:t>группы для </a:t>
            </a:r>
            <a:r>
              <a:rPr spc="-40" dirty="0"/>
              <a:t>рекомендательной  </a:t>
            </a:r>
            <a:r>
              <a:rPr spc="-5" dirty="0"/>
              <a:t>системы</a:t>
            </a:r>
          </a:p>
        </p:txBody>
      </p:sp>
      <p:sp>
        <p:nvSpPr>
          <p:cNvPr id="3" name="object 3"/>
          <p:cNvSpPr txBox="1"/>
          <p:nvPr/>
        </p:nvSpPr>
        <p:spPr>
          <a:xfrm>
            <a:off x="347294" y="894180"/>
            <a:ext cx="3940175" cy="1796414"/>
          </a:xfrm>
          <a:prstGeom prst="rect">
            <a:avLst/>
          </a:prstGeom>
        </p:spPr>
        <p:txBody>
          <a:bodyPr vert="horz" wrap="square" lIns="0" tIns="6985" rIns="0" bIns="0" rtlCol="0">
            <a:spAutoFit/>
          </a:bodyPr>
          <a:lstStyle/>
          <a:p>
            <a:pPr marL="12700" marR="225425">
              <a:lnSpc>
                <a:spcPct val="102600"/>
              </a:lnSpc>
              <a:spcBef>
                <a:spcPts val="55"/>
              </a:spcBef>
            </a:pPr>
            <a:r>
              <a:rPr sz="1100" spc="25" dirty="0">
                <a:latin typeface="Calibri"/>
                <a:cs typeface="Calibri"/>
              </a:rPr>
              <a:t>На </a:t>
            </a:r>
            <a:r>
              <a:rPr sz="1100" spc="-30" dirty="0">
                <a:latin typeface="Calibri"/>
                <a:cs typeface="Calibri"/>
              </a:rPr>
              <a:t>рынке </a:t>
            </a:r>
            <a:r>
              <a:rPr sz="1100" dirty="0">
                <a:latin typeface="Calibri"/>
                <a:cs typeface="Calibri"/>
              </a:rPr>
              <a:t>присутствует </a:t>
            </a:r>
            <a:r>
              <a:rPr sz="1100" spc="-20" dirty="0">
                <a:latin typeface="Calibri"/>
                <a:cs typeface="Calibri"/>
              </a:rPr>
              <a:t>большой </a:t>
            </a:r>
            <a:r>
              <a:rPr sz="1100" spc="-25" dirty="0">
                <a:latin typeface="Calibri"/>
                <a:cs typeface="Calibri"/>
              </a:rPr>
              <a:t>выбор </a:t>
            </a:r>
            <a:r>
              <a:rPr sz="1100" spc="-15" dirty="0">
                <a:latin typeface="Calibri"/>
                <a:cs typeface="Calibri"/>
              </a:rPr>
              <a:t>товаров </a:t>
            </a:r>
            <a:r>
              <a:rPr sz="1100" spc="-25" dirty="0">
                <a:latin typeface="Calibri"/>
                <a:cs typeface="Calibri"/>
              </a:rPr>
              <a:t>схожего  </a:t>
            </a:r>
            <a:r>
              <a:rPr sz="1100" spc="-15" dirty="0">
                <a:latin typeface="Calibri"/>
                <a:cs typeface="Calibri"/>
              </a:rPr>
              <a:t>назначения </a:t>
            </a:r>
            <a:r>
              <a:rPr sz="1100" spc="-45" dirty="0">
                <a:latin typeface="Calibri"/>
                <a:cs typeface="Calibri"/>
              </a:rPr>
              <a:t>под </a:t>
            </a:r>
            <a:r>
              <a:rPr sz="1100" spc="-20" dirty="0">
                <a:latin typeface="Calibri"/>
                <a:cs typeface="Calibri"/>
              </a:rPr>
              <a:t>разными </a:t>
            </a:r>
            <a:r>
              <a:rPr sz="1100" spc="-10" dirty="0">
                <a:latin typeface="Calibri"/>
                <a:cs typeface="Calibri"/>
              </a:rPr>
              <a:t>торговыми </a:t>
            </a:r>
            <a:r>
              <a:rPr sz="1100" spc="-15" dirty="0">
                <a:latin typeface="Calibri"/>
                <a:cs typeface="Calibri"/>
              </a:rPr>
              <a:t>марками. </a:t>
            </a:r>
            <a:r>
              <a:rPr sz="1100" spc="-5" dirty="0">
                <a:latin typeface="Calibri"/>
                <a:cs typeface="Calibri"/>
              </a:rPr>
              <a:t>Надо разбить  товары </a:t>
            </a:r>
            <a:r>
              <a:rPr sz="1100" spc="-25" dirty="0">
                <a:latin typeface="Calibri"/>
                <a:cs typeface="Calibri"/>
              </a:rPr>
              <a:t>на </a:t>
            </a:r>
            <a:r>
              <a:rPr sz="1100" dirty="0">
                <a:latin typeface="Calibri"/>
                <a:cs typeface="Calibri"/>
              </a:rPr>
              <a:t>группы.</a:t>
            </a:r>
            <a:endParaRPr sz="1100">
              <a:latin typeface="Calibri"/>
              <a:cs typeface="Calibri"/>
            </a:endParaRPr>
          </a:p>
          <a:p>
            <a:pPr marL="12700" marR="69850" algn="just">
              <a:lnSpc>
                <a:spcPct val="102600"/>
              </a:lnSpc>
              <a:spcBef>
                <a:spcPts val="600"/>
              </a:spcBef>
            </a:pPr>
            <a:r>
              <a:rPr sz="1100" spc="-10" dirty="0">
                <a:latin typeface="Calibri"/>
                <a:cs typeface="Calibri"/>
              </a:rPr>
              <a:t>Иногда </a:t>
            </a:r>
            <a:r>
              <a:rPr sz="1100" spc="-15" dirty="0">
                <a:latin typeface="Calibri"/>
                <a:cs typeface="Calibri"/>
              </a:rPr>
              <a:t>такое </a:t>
            </a:r>
            <a:r>
              <a:rPr sz="1100" spc="-35" dirty="0">
                <a:latin typeface="Calibri"/>
                <a:cs typeface="Calibri"/>
              </a:rPr>
              <a:t>разбиение </a:t>
            </a:r>
            <a:r>
              <a:rPr sz="1100" spc="-10" dirty="0">
                <a:latin typeface="Calibri"/>
                <a:cs typeface="Calibri"/>
              </a:rPr>
              <a:t>известно </a:t>
            </a:r>
            <a:r>
              <a:rPr sz="1100" spc="-20" dirty="0">
                <a:latin typeface="Calibri"/>
                <a:cs typeface="Calibri"/>
              </a:rPr>
              <a:t>и </a:t>
            </a:r>
            <a:r>
              <a:rPr sz="1100" spc="-5" dirty="0">
                <a:latin typeface="Calibri"/>
                <a:cs typeface="Calibri"/>
              </a:rPr>
              <a:t>получается </a:t>
            </a:r>
            <a:r>
              <a:rPr sz="1100" spc="-35" dirty="0">
                <a:latin typeface="Calibri"/>
                <a:cs typeface="Calibri"/>
              </a:rPr>
              <a:t>без </a:t>
            </a:r>
            <a:r>
              <a:rPr sz="1100" spc="-30" dirty="0">
                <a:latin typeface="Calibri"/>
                <a:cs typeface="Calibri"/>
              </a:rPr>
              <a:t>применения  </a:t>
            </a:r>
            <a:r>
              <a:rPr sz="1100" spc="5" dirty="0">
                <a:latin typeface="Calibri"/>
                <a:cs typeface="Calibri"/>
              </a:rPr>
              <a:t>статистической </a:t>
            </a:r>
            <a:r>
              <a:rPr sz="1100" spc="-5" dirty="0">
                <a:latin typeface="Calibri"/>
                <a:cs typeface="Calibri"/>
              </a:rPr>
              <a:t>техники. </a:t>
            </a:r>
            <a:r>
              <a:rPr sz="1100" spc="-10" dirty="0">
                <a:latin typeface="Calibri"/>
                <a:cs typeface="Calibri"/>
              </a:rPr>
              <a:t>Например, </a:t>
            </a:r>
            <a:r>
              <a:rPr sz="1100" spc="-15" dirty="0">
                <a:latin typeface="Calibri"/>
                <a:cs typeface="Calibri"/>
              </a:rPr>
              <a:t>компьютеры </a:t>
            </a:r>
            <a:r>
              <a:rPr sz="1100" spc="-5" dirty="0">
                <a:latin typeface="Calibri"/>
                <a:cs typeface="Calibri"/>
              </a:rPr>
              <a:t>бывают </a:t>
            </a:r>
            <a:r>
              <a:rPr sz="1100" spc="40" dirty="0">
                <a:latin typeface="Calibri"/>
                <a:cs typeface="Calibri"/>
              </a:rPr>
              <a:t>«для  </a:t>
            </a:r>
            <a:r>
              <a:rPr sz="1100" spc="-5" dirty="0">
                <a:latin typeface="Calibri"/>
                <a:cs typeface="Calibri"/>
              </a:rPr>
              <a:t>дома», </a:t>
            </a:r>
            <a:r>
              <a:rPr sz="1100" spc="40" dirty="0">
                <a:latin typeface="Calibri"/>
                <a:cs typeface="Calibri"/>
              </a:rPr>
              <a:t>«для </a:t>
            </a:r>
            <a:r>
              <a:rPr sz="1100" spc="20" dirty="0">
                <a:latin typeface="Calibri"/>
                <a:cs typeface="Calibri"/>
              </a:rPr>
              <a:t>офиса», </a:t>
            </a:r>
            <a:r>
              <a:rPr sz="1100" spc="15" dirty="0">
                <a:latin typeface="Calibri"/>
                <a:cs typeface="Calibri"/>
              </a:rPr>
              <a:t>«серверы» </a:t>
            </a:r>
            <a:r>
              <a:rPr sz="1100" spc="-20" dirty="0">
                <a:latin typeface="Calibri"/>
                <a:cs typeface="Calibri"/>
              </a:rPr>
              <a:t>и</a:t>
            </a:r>
            <a:r>
              <a:rPr sz="1100" spc="-5" dirty="0">
                <a:latin typeface="Calibri"/>
                <a:cs typeface="Calibri"/>
              </a:rPr>
              <a:t> «специализированные».</a:t>
            </a:r>
            <a:endParaRPr sz="1100">
              <a:latin typeface="Calibri"/>
              <a:cs typeface="Calibri"/>
            </a:endParaRPr>
          </a:p>
          <a:p>
            <a:pPr marL="12700" marR="318770">
              <a:lnSpc>
                <a:spcPct val="102600"/>
              </a:lnSpc>
              <a:spcBef>
                <a:spcPts val="595"/>
              </a:spcBef>
            </a:pPr>
            <a:r>
              <a:rPr sz="1100" spc="10" dirty="0">
                <a:latin typeface="Calibri"/>
                <a:cs typeface="Calibri"/>
              </a:rPr>
              <a:t>Кластерный </a:t>
            </a:r>
            <a:r>
              <a:rPr sz="1100" spc="-10" dirty="0">
                <a:latin typeface="Calibri"/>
                <a:cs typeface="Calibri"/>
              </a:rPr>
              <a:t>анализ </a:t>
            </a:r>
            <a:r>
              <a:rPr sz="1100" spc="-15" dirty="0">
                <a:latin typeface="Calibri"/>
                <a:cs typeface="Calibri"/>
              </a:rPr>
              <a:t>применяется, </a:t>
            </a:r>
            <a:r>
              <a:rPr sz="1100" spc="-20" dirty="0">
                <a:latin typeface="Calibri"/>
                <a:cs typeface="Calibri"/>
              </a:rPr>
              <a:t>если </a:t>
            </a:r>
            <a:r>
              <a:rPr sz="1100" spc="-15" dirty="0">
                <a:latin typeface="Calibri"/>
                <a:cs typeface="Calibri"/>
              </a:rPr>
              <a:t>нет </a:t>
            </a:r>
            <a:r>
              <a:rPr sz="1100" spc="5" dirty="0">
                <a:latin typeface="Calibri"/>
                <a:cs typeface="Calibri"/>
              </a:rPr>
              <a:t>классификации,  </a:t>
            </a:r>
            <a:r>
              <a:rPr sz="1100" spc="-25" dirty="0">
                <a:latin typeface="Calibri"/>
                <a:cs typeface="Calibri"/>
              </a:rPr>
              <a:t>признанной</a:t>
            </a:r>
            <a:r>
              <a:rPr sz="1100" spc="105" dirty="0">
                <a:latin typeface="Calibri"/>
                <a:cs typeface="Calibri"/>
              </a:rPr>
              <a:t> </a:t>
            </a:r>
            <a:r>
              <a:rPr sz="1100" spc="-15" dirty="0">
                <a:latin typeface="Calibri"/>
                <a:cs typeface="Calibri"/>
              </a:rPr>
              <a:t>всеми.</a:t>
            </a:r>
            <a:endParaRPr sz="1100">
              <a:latin typeface="Calibri"/>
              <a:cs typeface="Calibri"/>
            </a:endParaRPr>
          </a:p>
          <a:p>
            <a:pPr marL="12700">
              <a:lnSpc>
                <a:spcPct val="100000"/>
              </a:lnSpc>
              <a:spcBef>
                <a:spcPts val="635"/>
              </a:spcBef>
            </a:pPr>
            <a:r>
              <a:rPr sz="1100" dirty="0">
                <a:latin typeface="Calibri"/>
                <a:cs typeface="Calibri"/>
              </a:rPr>
              <a:t>Важно! Результат </a:t>
            </a:r>
            <a:r>
              <a:rPr sz="1100" spc="-35" dirty="0">
                <a:latin typeface="Calibri"/>
                <a:cs typeface="Calibri"/>
              </a:rPr>
              <a:t>будет </a:t>
            </a:r>
            <a:r>
              <a:rPr sz="1100" spc="-10" dirty="0">
                <a:latin typeface="Calibri"/>
                <a:cs typeface="Calibri"/>
              </a:rPr>
              <a:t>зависеть </a:t>
            </a:r>
            <a:r>
              <a:rPr sz="1100" spc="10" dirty="0">
                <a:latin typeface="Calibri"/>
                <a:cs typeface="Calibri"/>
              </a:rPr>
              <a:t>от </a:t>
            </a:r>
            <a:r>
              <a:rPr sz="1100" spc="-25" dirty="0">
                <a:latin typeface="Calibri"/>
                <a:cs typeface="Calibri"/>
              </a:rPr>
              <a:t>выбора </a:t>
            </a:r>
            <a:r>
              <a:rPr sz="1100" spc="-35" dirty="0">
                <a:latin typeface="Calibri"/>
                <a:cs typeface="Calibri"/>
              </a:rPr>
              <a:t>набора</a:t>
            </a:r>
            <a:r>
              <a:rPr sz="1100" spc="50" dirty="0">
                <a:latin typeface="Calibri"/>
                <a:cs typeface="Calibri"/>
              </a:rPr>
              <a:t> </a:t>
            </a:r>
            <a:r>
              <a:rPr sz="1100" spc="-20" dirty="0">
                <a:latin typeface="Calibri"/>
                <a:cs typeface="Calibri"/>
              </a:rPr>
              <a:t>показателей.</a:t>
            </a:r>
            <a:endParaRPr sz="1100">
              <a:latin typeface="Calibri"/>
              <a:cs typeface="Calibri"/>
            </a:endParaRPr>
          </a:p>
        </p:txBody>
      </p:sp>
    </p:spTree>
  </p:cSld>
  <p:clrMapOvr>
    <a:masterClrMapping/>
  </p:clrMapOvr>
  <p:transition>
    <p:cut/>
  </p:transition>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56346"/>
            <a:ext cx="4061460" cy="426720"/>
          </a:xfrm>
          <a:prstGeom prst="rect">
            <a:avLst/>
          </a:prstGeom>
        </p:spPr>
        <p:txBody>
          <a:bodyPr vert="horz" wrap="square" lIns="0" tIns="34925" rIns="0" bIns="0" rtlCol="0">
            <a:spAutoFit/>
          </a:bodyPr>
          <a:lstStyle/>
          <a:p>
            <a:pPr marL="12700">
              <a:lnSpc>
                <a:spcPct val="100000"/>
              </a:lnSpc>
              <a:spcBef>
                <a:spcPts val="275"/>
              </a:spcBef>
            </a:pPr>
            <a:r>
              <a:rPr spc="105" dirty="0"/>
              <a:t>Шаг </a:t>
            </a:r>
            <a:r>
              <a:rPr dirty="0"/>
              <a:t>1. Чтение</a:t>
            </a:r>
            <a:r>
              <a:rPr spc="130" dirty="0"/>
              <a:t> </a:t>
            </a:r>
            <a:r>
              <a:rPr spc="-25" dirty="0"/>
              <a:t>данных</a:t>
            </a:r>
          </a:p>
          <a:p>
            <a:pPr marL="264160">
              <a:lnSpc>
                <a:spcPct val="100000"/>
              </a:lnSpc>
              <a:spcBef>
                <a:spcPts val="105"/>
              </a:spcBef>
            </a:pPr>
            <a:r>
              <a:rPr sz="1000" spc="-45" dirty="0">
                <a:solidFill>
                  <a:srgbClr val="000000"/>
                </a:solidFill>
                <a:latin typeface="Book Antiqua"/>
                <a:cs typeface="Book Antiqua"/>
              </a:rPr>
              <a:t>Обеспечиваем, </a:t>
            </a:r>
            <a:r>
              <a:rPr sz="1000" spc="-50" dirty="0">
                <a:solidFill>
                  <a:srgbClr val="000000"/>
                </a:solidFill>
                <a:latin typeface="Book Antiqua"/>
                <a:cs typeface="Book Antiqua"/>
              </a:rPr>
              <a:t>чтобы </a:t>
            </a:r>
            <a:r>
              <a:rPr sz="1000" spc="-60" dirty="0">
                <a:solidFill>
                  <a:srgbClr val="000000"/>
                </a:solidFill>
                <a:latin typeface="Book Antiqua"/>
                <a:cs typeface="Book Antiqua"/>
              </a:rPr>
              <a:t>файл </a:t>
            </a:r>
            <a:r>
              <a:rPr sz="1000" spc="-45" dirty="0">
                <a:solidFill>
                  <a:srgbClr val="000000"/>
                </a:solidFill>
                <a:latin typeface="Book Antiqua"/>
                <a:cs typeface="Book Antiqua"/>
              </a:rPr>
              <a:t>beverage.csv </a:t>
            </a:r>
            <a:r>
              <a:rPr sz="1000" spc="-60" dirty="0">
                <a:solidFill>
                  <a:srgbClr val="000000"/>
                </a:solidFill>
                <a:latin typeface="Book Antiqua"/>
                <a:cs typeface="Book Antiqua"/>
              </a:rPr>
              <a:t>находился </a:t>
            </a:r>
            <a:r>
              <a:rPr sz="1000" spc="-15" dirty="0">
                <a:solidFill>
                  <a:srgbClr val="000000"/>
                </a:solidFill>
                <a:latin typeface="Book Antiqua"/>
                <a:cs typeface="Book Antiqua"/>
              </a:rPr>
              <a:t>в </a:t>
            </a:r>
            <a:r>
              <a:rPr sz="1000" spc="-60" dirty="0">
                <a:solidFill>
                  <a:srgbClr val="000000"/>
                </a:solidFill>
                <a:latin typeface="Book Antiqua"/>
                <a:cs typeface="Book Antiqua"/>
              </a:rPr>
              <a:t>рабочей</a:t>
            </a:r>
            <a:r>
              <a:rPr sz="1000" spc="-110" dirty="0">
                <a:solidFill>
                  <a:srgbClr val="000000"/>
                </a:solidFill>
                <a:latin typeface="Book Antiqua"/>
                <a:cs typeface="Book Antiqua"/>
              </a:rPr>
              <a:t> </a:t>
            </a:r>
            <a:r>
              <a:rPr sz="1000" spc="-75" dirty="0">
                <a:solidFill>
                  <a:srgbClr val="000000"/>
                </a:solidFill>
                <a:latin typeface="Book Antiqua"/>
                <a:cs typeface="Book Antiqua"/>
              </a:rPr>
              <a:t>папке</a:t>
            </a:r>
            <a:endParaRPr sz="1000">
              <a:latin typeface="Book Antiqua"/>
              <a:cs typeface="Book Antiqua"/>
            </a:endParaRPr>
          </a:p>
        </p:txBody>
      </p:sp>
      <p:sp>
        <p:nvSpPr>
          <p:cNvPr id="3" name="object 3"/>
          <p:cNvSpPr txBox="1"/>
          <p:nvPr/>
        </p:nvSpPr>
        <p:spPr>
          <a:xfrm>
            <a:off x="322046" y="625500"/>
            <a:ext cx="3964304" cy="344170"/>
          </a:xfrm>
          <a:prstGeom prst="rect">
            <a:avLst/>
          </a:prstGeom>
          <a:solidFill>
            <a:srgbClr val="F8F8F8"/>
          </a:solidFill>
        </p:spPr>
        <p:txBody>
          <a:bodyPr vert="horz" wrap="square" lIns="0" tIns="0" rIns="0" bIns="0" rtlCol="0">
            <a:spAutoFit/>
          </a:bodyPr>
          <a:lstStyle/>
          <a:p>
            <a:pPr marL="37465">
              <a:lnSpc>
                <a:spcPts val="1190"/>
              </a:lnSpc>
            </a:pPr>
            <a:r>
              <a:rPr sz="1000" spc="75" dirty="0">
                <a:latin typeface="Times New Roman"/>
                <a:cs typeface="Times New Roman"/>
              </a:rPr>
              <a:t>beverage</a:t>
            </a:r>
            <a:r>
              <a:rPr sz="1000" spc="75" dirty="0">
                <a:solidFill>
                  <a:srgbClr val="0000CE"/>
                </a:solidFill>
                <a:latin typeface="Times New Roman"/>
                <a:cs typeface="Times New Roman"/>
              </a:rPr>
              <a:t>.01 </a:t>
            </a:r>
            <a:r>
              <a:rPr sz="1000" spc="70" dirty="0">
                <a:latin typeface="Times New Roman"/>
                <a:cs typeface="Times New Roman"/>
              </a:rPr>
              <a:t>&lt;- </a:t>
            </a:r>
            <a:r>
              <a:rPr sz="1000" spc="110" dirty="0">
                <a:solidFill>
                  <a:srgbClr val="214987"/>
                </a:solidFill>
                <a:latin typeface="Times New Roman"/>
                <a:cs typeface="Times New Roman"/>
              </a:rPr>
              <a:t>read.table</a:t>
            </a:r>
            <a:r>
              <a:rPr sz="1000" spc="110" dirty="0">
                <a:latin typeface="Times New Roman"/>
                <a:cs typeface="Times New Roman"/>
              </a:rPr>
              <a:t>(</a:t>
            </a:r>
            <a:r>
              <a:rPr sz="1000" spc="110" dirty="0">
                <a:solidFill>
                  <a:srgbClr val="4F9905"/>
                </a:solidFill>
                <a:latin typeface="Times New Roman"/>
                <a:cs typeface="Times New Roman"/>
              </a:rPr>
              <a:t>"beverage.csv"</a:t>
            </a:r>
            <a:r>
              <a:rPr sz="1000" spc="110" dirty="0">
                <a:latin typeface="Times New Roman"/>
                <a:cs typeface="Times New Roman"/>
              </a:rPr>
              <a:t>,</a:t>
            </a:r>
            <a:r>
              <a:rPr sz="1000" spc="35" dirty="0">
                <a:latin typeface="Times New Roman"/>
                <a:cs typeface="Times New Roman"/>
              </a:rPr>
              <a:t> </a:t>
            </a:r>
            <a:r>
              <a:rPr sz="1000" spc="60" dirty="0">
                <a:solidFill>
                  <a:srgbClr val="214987"/>
                </a:solidFill>
                <a:latin typeface="Times New Roman"/>
                <a:cs typeface="Times New Roman"/>
              </a:rPr>
              <a:t>header=</a:t>
            </a:r>
            <a:r>
              <a:rPr sz="1000" spc="60" dirty="0">
                <a:latin typeface="Times New Roman"/>
                <a:cs typeface="Times New Roman"/>
              </a:rPr>
              <a:t>T,</a:t>
            </a:r>
            <a:endParaRPr sz="1000">
              <a:latin typeface="Times New Roman"/>
              <a:cs typeface="Times New Roman"/>
            </a:endParaRPr>
          </a:p>
          <a:p>
            <a:pPr marL="96520" algn="ctr">
              <a:lnSpc>
                <a:spcPts val="1200"/>
              </a:lnSpc>
            </a:pPr>
            <a:r>
              <a:rPr sz="1000" spc="100" dirty="0">
                <a:solidFill>
                  <a:srgbClr val="214987"/>
                </a:solidFill>
                <a:latin typeface="Times New Roman"/>
                <a:cs typeface="Times New Roman"/>
              </a:rPr>
              <a:t>sep=</a:t>
            </a:r>
            <a:r>
              <a:rPr sz="1000" spc="100" dirty="0">
                <a:solidFill>
                  <a:srgbClr val="4F9905"/>
                </a:solidFill>
                <a:latin typeface="Times New Roman"/>
                <a:cs typeface="Times New Roman"/>
              </a:rPr>
              <a:t>";"</a:t>
            </a:r>
            <a:r>
              <a:rPr sz="1000" spc="100" dirty="0">
                <a:latin typeface="Times New Roman"/>
                <a:cs typeface="Times New Roman"/>
              </a:rPr>
              <a:t>)</a:t>
            </a:r>
            <a:endParaRPr sz="1000">
              <a:latin typeface="Times New Roman"/>
              <a:cs typeface="Times New Roman"/>
            </a:endParaRPr>
          </a:p>
        </p:txBody>
      </p:sp>
      <p:sp>
        <p:nvSpPr>
          <p:cNvPr id="4" name="object 4"/>
          <p:cNvSpPr txBox="1"/>
          <p:nvPr/>
        </p:nvSpPr>
        <p:spPr>
          <a:xfrm>
            <a:off x="322046" y="1118006"/>
            <a:ext cx="3964304" cy="168910"/>
          </a:xfrm>
          <a:prstGeom prst="rect">
            <a:avLst/>
          </a:prstGeom>
          <a:solidFill>
            <a:srgbClr val="F8F8F8"/>
          </a:solidFill>
        </p:spPr>
        <p:txBody>
          <a:bodyPr vert="horz" wrap="square" lIns="0" tIns="6350" rIns="0" bIns="0" rtlCol="0">
            <a:spAutoFit/>
          </a:bodyPr>
          <a:lstStyle/>
          <a:p>
            <a:pPr marL="37465">
              <a:lnSpc>
                <a:spcPct val="100000"/>
              </a:lnSpc>
              <a:spcBef>
                <a:spcPts val="50"/>
              </a:spcBef>
            </a:pPr>
            <a:r>
              <a:rPr sz="800" spc="75" dirty="0">
                <a:solidFill>
                  <a:srgbClr val="214987"/>
                </a:solidFill>
                <a:latin typeface="Times New Roman"/>
                <a:cs typeface="Times New Roman"/>
              </a:rPr>
              <a:t>head</a:t>
            </a:r>
            <a:r>
              <a:rPr sz="800" spc="75" dirty="0">
                <a:latin typeface="Times New Roman"/>
                <a:cs typeface="Times New Roman"/>
              </a:rPr>
              <a:t>(beverage</a:t>
            </a:r>
            <a:r>
              <a:rPr sz="800" spc="75" dirty="0">
                <a:solidFill>
                  <a:srgbClr val="0000CE"/>
                </a:solidFill>
                <a:latin typeface="Times New Roman"/>
                <a:cs typeface="Times New Roman"/>
              </a:rPr>
              <a:t>.01</a:t>
            </a:r>
            <a:r>
              <a:rPr sz="800" spc="75" dirty="0">
                <a:latin typeface="Times New Roman"/>
                <a:cs typeface="Times New Roman"/>
              </a:rPr>
              <a:t>,</a:t>
            </a:r>
            <a:r>
              <a:rPr sz="800" spc="215" dirty="0">
                <a:latin typeface="Times New Roman"/>
                <a:cs typeface="Times New Roman"/>
              </a:rPr>
              <a:t> </a:t>
            </a:r>
            <a:r>
              <a:rPr sz="800" spc="40" dirty="0">
                <a:solidFill>
                  <a:srgbClr val="214987"/>
                </a:solidFill>
                <a:latin typeface="Times New Roman"/>
                <a:cs typeface="Times New Roman"/>
              </a:rPr>
              <a:t>n=</a:t>
            </a:r>
            <a:r>
              <a:rPr sz="800" spc="40" dirty="0">
                <a:solidFill>
                  <a:srgbClr val="0000CE"/>
                </a:solidFill>
                <a:latin typeface="Times New Roman"/>
                <a:cs typeface="Times New Roman"/>
              </a:rPr>
              <a:t>4</a:t>
            </a:r>
            <a:r>
              <a:rPr sz="800" spc="40" dirty="0">
                <a:latin typeface="Times New Roman"/>
                <a:cs typeface="Times New Roman"/>
              </a:rPr>
              <a:t>)</a:t>
            </a:r>
            <a:endParaRPr sz="800">
              <a:latin typeface="Times New Roman"/>
              <a:cs typeface="Times New Roman"/>
            </a:endParaRPr>
          </a:p>
        </p:txBody>
      </p:sp>
      <p:sp>
        <p:nvSpPr>
          <p:cNvPr id="5" name="object 5"/>
          <p:cNvSpPr txBox="1"/>
          <p:nvPr/>
        </p:nvSpPr>
        <p:spPr>
          <a:xfrm>
            <a:off x="347294" y="1507641"/>
            <a:ext cx="3466465" cy="147320"/>
          </a:xfrm>
          <a:prstGeom prst="rect">
            <a:avLst/>
          </a:prstGeom>
        </p:spPr>
        <p:txBody>
          <a:bodyPr vert="horz" wrap="square" lIns="0" tIns="12065" rIns="0" bIns="0" rtlCol="0">
            <a:spAutoFit/>
          </a:bodyPr>
          <a:lstStyle/>
          <a:p>
            <a:pPr marL="12700">
              <a:lnSpc>
                <a:spcPct val="100000"/>
              </a:lnSpc>
              <a:spcBef>
                <a:spcPts val="95"/>
              </a:spcBef>
              <a:tabLst>
                <a:tab pos="281305" algn="l"/>
              </a:tabLst>
            </a:pPr>
            <a:r>
              <a:rPr sz="800" spc="20" dirty="0">
                <a:latin typeface="Times New Roman"/>
                <a:cs typeface="Times New Roman"/>
              </a:rPr>
              <a:t>##	</a:t>
            </a:r>
            <a:r>
              <a:rPr sz="800" spc="30" dirty="0">
                <a:latin typeface="Times New Roman"/>
                <a:cs typeface="Times New Roman"/>
              </a:rPr>
              <a:t>numb.obs </a:t>
            </a:r>
            <a:r>
              <a:rPr sz="800" spc="-125" dirty="0">
                <a:latin typeface="Times New Roman"/>
                <a:cs typeface="Times New Roman"/>
              </a:rPr>
              <a:t>COKE </a:t>
            </a:r>
            <a:r>
              <a:rPr sz="800" spc="-105" dirty="0">
                <a:latin typeface="Times New Roman"/>
                <a:cs typeface="Times New Roman"/>
              </a:rPr>
              <a:t>D_COKE </a:t>
            </a:r>
            <a:r>
              <a:rPr sz="800" spc="-15" dirty="0">
                <a:latin typeface="Times New Roman"/>
                <a:cs typeface="Times New Roman"/>
              </a:rPr>
              <a:t>D_PEPSI </a:t>
            </a:r>
            <a:r>
              <a:rPr sz="800" spc="-60" dirty="0">
                <a:latin typeface="Times New Roman"/>
                <a:cs typeface="Times New Roman"/>
              </a:rPr>
              <a:t>D_7UP</a:t>
            </a:r>
            <a:r>
              <a:rPr sz="800" spc="80" dirty="0">
                <a:latin typeface="Times New Roman"/>
                <a:cs typeface="Times New Roman"/>
              </a:rPr>
              <a:t> </a:t>
            </a:r>
            <a:r>
              <a:rPr sz="800" spc="5" dirty="0">
                <a:latin typeface="Times New Roman"/>
                <a:cs typeface="Times New Roman"/>
              </a:rPr>
              <a:t>PEPSI </a:t>
            </a:r>
            <a:r>
              <a:rPr sz="800" spc="-25" dirty="0">
                <a:latin typeface="Times New Roman"/>
                <a:cs typeface="Times New Roman"/>
              </a:rPr>
              <a:t>SPRITE </a:t>
            </a:r>
            <a:r>
              <a:rPr sz="800" spc="-114" dirty="0">
                <a:latin typeface="Times New Roman"/>
                <a:cs typeface="Times New Roman"/>
              </a:rPr>
              <a:t>TAB</a:t>
            </a:r>
            <a:r>
              <a:rPr sz="800" spc="-100" dirty="0">
                <a:latin typeface="Times New Roman"/>
                <a:cs typeface="Times New Roman"/>
              </a:rPr>
              <a:t> </a:t>
            </a:r>
            <a:r>
              <a:rPr sz="800" spc="-95" dirty="0">
                <a:latin typeface="Times New Roman"/>
                <a:cs typeface="Times New Roman"/>
              </a:rPr>
              <a:t>SEVENUP</a:t>
            </a:r>
            <a:endParaRPr sz="800">
              <a:latin typeface="Times New Roman"/>
              <a:cs typeface="Times New Roman"/>
            </a:endParaRPr>
          </a:p>
        </p:txBody>
      </p:sp>
      <p:graphicFrame>
        <p:nvGraphicFramePr>
          <p:cNvPr id="6" name="object 6"/>
          <p:cNvGraphicFramePr>
            <a:graphicFrameLocks noGrp="1"/>
          </p:cNvGraphicFramePr>
          <p:nvPr/>
        </p:nvGraphicFramePr>
        <p:xfrm>
          <a:off x="328244" y="1655628"/>
          <a:ext cx="3501389" cy="483066"/>
        </p:xfrm>
        <a:graphic>
          <a:graphicData uri="http://schemas.openxmlformats.org/drawingml/2006/table">
            <a:tbl>
              <a:tblPr firstRow="1" bandRow="1">
                <a:tableStyleId>{2D5ABB26-0587-4C30-8999-92F81FD0307C}</a:tableStyleId>
              </a:tblPr>
              <a:tblGrid>
                <a:gridCol w="461645">
                  <a:extLst>
                    <a:ext uri="{9D8B030D-6E8A-4147-A177-3AD203B41FA5}">
                      <a16:colId xmlns:a16="http://schemas.microsoft.com/office/drawing/2014/main" val="20000"/>
                    </a:ext>
                  </a:extLst>
                </a:gridCol>
                <a:gridCol w="698499">
                  <a:extLst>
                    <a:ext uri="{9D8B030D-6E8A-4147-A177-3AD203B41FA5}">
                      <a16:colId xmlns:a16="http://schemas.microsoft.com/office/drawing/2014/main" val="20001"/>
                    </a:ext>
                  </a:extLst>
                </a:gridCol>
                <a:gridCol w="402590">
                  <a:extLst>
                    <a:ext uri="{9D8B030D-6E8A-4147-A177-3AD203B41FA5}">
                      <a16:colId xmlns:a16="http://schemas.microsoft.com/office/drawing/2014/main" val="20002"/>
                    </a:ext>
                  </a:extLst>
                </a:gridCol>
                <a:gridCol w="1047750">
                  <a:extLst>
                    <a:ext uri="{9D8B030D-6E8A-4147-A177-3AD203B41FA5}">
                      <a16:colId xmlns:a16="http://schemas.microsoft.com/office/drawing/2014/main" val="20003"/>
                    </a:ext>
                  </a:extLst>
                </a:gridCol>
                <a:gridCol w="617855">
                  <a:extLst>
                    <a:ext uri="{9D8B030D-6E8A-4147-A177-3AD203B41FA5}">
                      <a16:colId xmlns:a16="http://schemas.microsoft.com/office/drawing/2014/main" val="20004"/>
                    </a:ext>
                  </a:extLst>
                </a:gridCol>
                <a:gridCol w="273050">
                  <a:extLst>
                    <a:ext uri="{9D8B030D-6E8A-4147-A177-3AD203B41FA5}">
                      <a16:colId xmlns:a16="http://schemas.microsoft.com/office/drawing/2014/main" val="20005"/>
                    </a:ext>
                  </a:extLst>
                </a:gridCol>
              </a:tblGrid>
              <a:tr h="121334">
                <a:tc>
                  <a:txBody>
                    <a:bodyPr/>
                    <a:lstStyle/>
                    <a:p>
                      <a:pPr marL="31750">
                        <a:lnSpc>
                          <a:spcPts val="840"/>
                        </a:lnSpc>
                      </a:pPr>
                      <a:r>
                        <a:rPr sz="800" spc="20" dirty="0">
                          <a:latin typeface="Times New Roman"/>
                          <a:cs typeface="Times New Roman"/>
                        </a:rPr>
                        <a:t>##</a:t>
                      </a:r>
                      <a:r>
                        <a:rPr sz="800" spc="200" dirty="0">
                          <a:latin typeface="Times New Roman"/>
                          <a:cs typeface="Times New Roman"/>
                        </a:rPr>
                        <a:t> </a:t>
                      </a:r>
                      <a:r>
                        <a:rPr sz="800" spc="20" dirty="0">
                          <a:latin typeface="Times New Roman"/>
                          <a:cs typeface="Times New Roman"/>
                        </a:rPr>
                        <a:t>1</a:t>
                      </a:r>
                      <a:endParaRPr sz="800">
                        <a:latin typeface="Times New Roman"/>
                        <a:cs typeface="Times New Roman"/>
                      </a:endParaRPr>
                    </a:p>
                  </a:txBody>
                  <a:tcPr marL="0" marR="0" marT="0" marB="0"/>
                </a:tc>
                <a:tc>
                  <a:txBody>
                    <a:bodyPr/>
                    <a:lstStyle/>
                    <a:p>
                      <a:pPr marR="153035" algn="r">
                        <a:lnSpc>
                          <a:spcPts val="840"/>
                        </a:lnSpc>
                        <a:tabLst>
                          <a:tab pos="268605" algn="l"/>
                        </a:tabLst>
                      </a:pPr>
                      <a:r>
                        <a:rPr sz="800" dirty="0">
                          <a:latin typeface="Times New Roman"/>
                          <a:cs typeface="Times New Roman"/>
                        </a:rPr>
                        <a:t>1	1</a:t>
                      </a:r>
                      <a:endParaRPr sz="800">
                        <a:latin typeface="Times New Roman"/>
                        <a:cs typeface="Times New Roman"/>
                      </a:endParaRPr>
                    </a:p>
                  </a:txBody>
                  <a:tcPr marL="0" marR="0" marT="0" marB="0"/>
                </a:tc>
                <a:tc>
                  <a:txBody>
                    <a:bodyPr/>
                    <a:lstStyle/>
                    <a:p>
                      <a:pPr marR="19050" algn="ctr">
                        <a:lnSpc>
                          <a:spcPts val="840"/>
                        </a:lnSpc>
                      </a:pPr>
                      <a:r>
                        <a:rPr sz="800" dirty="0">
                          <a:latin typeface="Times New Roman"/>
                          <a:cs typeface="Times New Roman"/>
                        </a:rPr>
                        <a:t>0</a:t>
                      </a:r>
                      <a:endParaRPr sz="800">
                        <a:latin typeface="Times New Roman"/>
                        <a:cs typeface="Times New Roman"/>
                      </a:endParaRPr>
                    </a:p>
                  </a:txBody>
                  <a:tcPr marL="0" marR="0" marT="0" marB="0"/>
                </a:tc>
                <a:tc>
                  <a:txBody>
                    <a:bodyPr/>
                    <a:lstStyle/>
                    <a:p>
                      <a:pPr marR="153035" algn="r">
                        <a:lnSpc>
                          <a:spcPts val="840"/>
                        </a:lnSpc>
                        <a:tabLst>
                          <a:tab pos="321945" algn="l"/>
                          <a:tab pos="644525" algn="l"/>
                        </a:tabLst>
                      </a:pPr>
                      <a:r>
                        <a:rPr sz="800" dirty="0">
                          <a:latin typeface="Times New Roman"/>
                          <a:cs typeface="Times New Roman"/>
                        </a:rPr>
                        <a:t>0	0	1</a:t>
                      </a:r>
                      <a:endParaRPr sz="800">
                        <a:latin typeface="Times New Roman"/>
                        <a:cs typeface="Times New Roman"/>
                      </a:endParaRPr>
                    </a:p>
                  </a:txBody>
                  <a:tcPr marL="0" marR="0" marT="0" marB="0"/>
                </a:tc>
                <a:tc>
                  <a:txBody>
                    <a:bodyPr/>
                    <a:lstStyle/>
                    <a:p>
                      <a:pPr marL="160655">
                        <a:lnSpc>
                          <a:spcPts val="840"/>
                        </a:lnSpc>
                        <a:tabLst>
                          <a:tab pos="375920" algn="l"/>
                        </a:tabLst>
                      </a:pPr>
                      <a:r>
                        <a:rPr sz="800" spc="20" dirty="0">
                          <a:latin typeface="Times New Roman"/>
                          <a:cs typeface="Times New Roman"/>
                        </a:rPr>
                        <a:t>1	0</a:t>
                      </a:r>
                      <a:endParaRPr sz="800">
                        <a:latin typeface="Times New Roman"/>
                        <a:cs typeface="Times New Roman"/>
                      </a:endParaRPr>
                    </a:p>
                  </a:txBody>
                  <a:tcPr marL="0" marR="0" marT="0" marB="0"/>
                </a:tc>
                <a:tc>
                  <a:txBody>
                    <a:bodyPr/>
                    <a:lstStyle/>
                    <a:p>
                      <a:pPr marR="24130" algn="r">
                        <a:lnSpc>
                          <a:spcPts val="840"/>
                        </a:lnSpc>
                      </a:pPr>
                      <a:r>
                        <a:rPr sz="800" dirty="0">
                          <a:latin typeface="Times New Roman"/>
                          <a:cs typeface="Times New Roman"/>
                        </a:rPr>
                        <a:t>1</a:t>
                      </a:r>
                      <a:endParaRPr sz="800">
                        <a:latin typeface="Times New Roman"/>
                        <a:cs typeface="Times New Roman"/>
                      </a:endParaRPr>
                    </a:p>
                  </a:txBody>
                  <a:tcPr marL="0" marR="0" marT="0" marB="0"/>
                </a:tc>
                <a:extLst>
                  <a:ext uri="{0D108BD9-81ED-4DB2-BD59-A6C34878D82A}">
                    <a16:rowId xmlns:a16="http://schemas.microsoft.com/office/drawing/2014/main" val="10000"/>
                  </a:ext>
                </a:extLst>
              </a:tr>
              <a:tr h="120199">
                <a:tc>
                  <a:txBody>
                    <a:bodyPr/>
                    <a:lstStyle/>
                    <a:p>
                      <a:pPr marL="31750">
                        <a:lnSpc>
                          <a:spcPts val="830"/>
                        </a:lnSpc>
                      </a:pPr>
                      <a:r>
                        <a:rPr sz="800" spc="20" dirty="0">
                          <a:latin typeface="Times New Roman"/>
                          <a:cs typeface="Times New Roman"/>
                        </a:rPr>
                        <a:t>##</a:t>
                      </a:r>
                      <a:r>
                        <a:rPr sz="800" spc="200" dirty="0">
                          <a:latin typeface="Times New Roman"/>
                          <a:cs typeface="Times New Roman"/>
                        </a:rPr>
                        <a:t> </a:t>
                      </a:r>
                      <a:r>
                        <a:rPr sz="800" spc="20" dirty="0">
                          <a:latin typeface="Times New Roman"/>
                          <a:cs typeface="Times New Roman"/>
                        </a:rPr>
                        <a:t>2</a:t>
                      </a:r>
                      <a:endParaRPr sz="800">
                        <a:latin typeface="Times New Roman"/>
                        <a:cs typeface="Times New Roman"/>
                      </a:endParaRPr>
                    </a:p>
                  </a:txBody>
                  <a:tcPr marL="0" marR="0" marT="0" marB="0"/>
                </a:tc>
                <a:tc>
                  <a:txBody>
                    <a:bodyPr/>
                    <a:lstStyle/>
                    <a:p>
                      <a:pPr marR="153035" algn="r">
                        <a:lnSpc>
                          <a:spcPts val="830"/>
                        </a:lnSpc>
                        <a:tabLst>
                          <a:tab pos="268605" algn="l"/>
                        </a:tabLst>
                      </a:pPr>
                      <a:r>
                        <a:rPr sz="800" dirty="0">
                          <a:latin typeface="Times New Roman"/>
                          <a:cs typeface="Times New Roman"/>
                        </a:rPr>
                        <a:t>2	1</a:t>
                      </a:r>
                      <a:endParaRPr sz="800">
                        <a:latin typeface="Times New Roman"/>
                        <a:cs typeface="Times New Roman"/>
                      </a:endParaRPr>
                    </a:p>
                  </a:txBody>
                  <a:tcPr marL="0" marR="0" marT="0" marB="0"/>
                </a:tc>
                <a:tc>
                  <a:txBody>
                    <a:bodyPr/>
                    <a:lstStyle/>
                    <a:p>
                      <a:pPr marR="19050" algn="ctr">
                        <a:lnSpc>
                          <a:spcPts val="830"/>
                        </a:lnSpc>
                      </a:pPr>
                      <a:r>
                        <a:rPr sz="800" dirty="0">
                          <a:latin typeface="Times New Roman"/>
                          <a:cs typeface="Times New Roman"/>
                        </a:rPr>
                        <a:t>0</a:t>
                      </a:r>
                      <a:endParaRPr sz="800">
                        <a:latin typeface="Times New Roman"/>
                        <a:cs typeface="Times New Roman"/>
                      </a:endParaRPr>
                    </a:p>
                  </a:txBody>
                  <a:tcPr marL="0" marR="0" marT="0" marB="0"/>
                </a:tc>
                <a:tc>
                  <a:txBody>
                    <a:bodyPr/>
                    <a:lstStyle/>
                    <a:p>
                      <a:pPr marR="153035" algn="r">
                        <a:lnSpc>
                          <a:spcPts val="830"/>
                        </a:lnSpc>
                        <a:tabLst>
                          <a:tab pos="321945" algn="l"/>
                          <a:tab pos="644525" algn="l"/>
                        </a:tabLst>
                      </a:pPr>
                      <a:r>
                        <a:rPr sz="800" dirty="0">
                          <a:latin typeface="Times New Roman"/>
                          <a:cs typeface="Times New Roman"/>
                        </a:rPr>
                        <a:t>0	0	1</a:t>
                      </a:r>
                      <a:endParaRPr sz="800">
                        <a:latin typeface="Times New Roman"/>
                        <a:cs typeface="Times New Roman"/>
                      </a:endParaRPr>
                    </a:p>
                  </a:txBody>
                  <a:tcPr marL="0" marR="0" marT="0" marB="0"/>
                </a:tc>
                <a:tc>
                  <a:txBody>
                    <a:bodyPr/>
                    <a:lstStyle/>
                    <a:p>
                      <a:pPr marL="160655">
                        <a:lnSpc>
                          <a:spcPts val="830"/>
                        </a:lnSpc>
                        <a:tabLst>
                          <a:tab pos="375920" algn="l"/>
                        </a:tabLst>
                      </a:pPr>
                      <a:r>
                        <a:rPr sz="800" spc="20" dirty="0">
                          <a:latin typeface="Times New Roman"/>
                          <a:cs typeface="Times New Roman"/>
                        </a:rPr>
                        <a:t>0	0</a:t>
                      </a:r>
                      <a:endParaRPr sz="800">
                        <a:latin typeface="Times New Roman"/>
                        <a:cs typeface="Times New Roman"/>
                      </a:endParaRPr>
                    </a:p>
                  </a:txBody>
                  <a:tcPr marL="0" marR="0" marT="0" marB="0"/>
                </a:tc>
                <a:tc>
                  <a:txBody>
                    <a:bodyPr/>
                    <a:lstStyle/>
                    <a:p>
                      <a:pPr marR="24130" algn="r">
                        <a:lnSpc>
                          <a:spcPts val="830"/>
                        </a:lnSpc>
                      </a:pPr>
                      <a:r>
                        <a:rPr sz="800" dirty="0">
                          <a:latin typeface="Times New Roman"/>
                          <a:cs typeface="Times New Roman"/>
                        </a:rPr>
                        <a:t>0</a:t>
                      </a:r>
                      <a:endParaRPr sz="800">
                        <a:latin typeface="Times New Roman"/>
                        <a:cs typeface="Times New Roman"/>
                      </a:endParaRPr>
                    </a:p>
                  </a:txBody>
                  <a:tcPr marL="0" marR="0" marT="0" marB="0"/>
                </a:tc>
                <a:extLst>
                  <a:ext uri="{0D108BD9-81ED-4DB2-BD59-A6C34878D82A}">
                    <a16:rowId xmlns:a16="http://schemas.microsoft.com/office/drawing/2014/main" val="10001"/>
                  </a:ext>
                </a:extLst>
              </a:tr>
              <a:tr h="120199">
                <a:tc>
                  <a:txBody>
                    <a:bodyPr/>
                    <a:lstStyle/>
                    <a:p>
                      <a:pPr marL="31750">
                        <a:lnSpc>
                          <a:spcPts val="830"/>
                        </a:lnSpc>
                      </a:pPr>
                      <a:r>
                        <a:rPr sz="800" spc="20" dirty="0">
                          <a:latin typeface="Times New Roman"/>
                          <a:cs typeface="Times New Roman"/>
                        </a:rPr>
                        <a:t>##</a:t>
                      </a:r>
                      <a:r>
                        <a:rPr sz="800" spc="200" dirty="0">
                          <a:latin typeface="Times New Roman"/>
                          <a:cs typeface="Times New Roman"/>
                        </a:rPr>
                        <a:t> </a:t>
                      </a:r>
                      <a:r>
                        <a:rPr sz="800" spc="20" dirty="0">
                          <a:latin typeface="Times New Roman"/>
                          <a:cs typeface="Times New Roman"/>
                        </a:rPr>
                        <a:t>3</a:t>
                      </a:r>
                      <a:endParaRPr sz="800">
                        <a:latin typeface="Times New Roman"/>
                        <a:cs typeface="Times New Roman"/>
                      </a:endParaRPr>
                    </a:p>
                  </a:txBody>
                  <a:tcPr marL="0" marR="0" marT="0" marB="0"/>
                </a:tc>
                <a:tc>
                  <a:txBody>
                    <a:bodyPr/>
                    <a:lstStyle/>
                    <a:p>
                      <a:pPr marR="153035" algn="r">
                        <a:lnSpc>
                          <a:spcPts val="830"/>
                        </a:lnSpc>
                        <a:tabLst>
                          <a:tab pos="268605" algn="l"/>
                        </a:tabLst>
                      </a:pPr>
                      <a:r>
                        <a:rPr sz="800" dirty="0">
                          <a:latin typeface="Times New Roman"/>
                          <a:cs typeface="Times New Roman"/>
                        </a:rPr>
                        <a:t>3	1</a:t>
                      </a:r>
                      <a:endParaRPr sz="800">
                        <a:latin typeface="Times New Roman"/>
                        <a:cs typeface="Times New Roman"/>
                      </a:endParaRPr>
                    </a:p>
                  </a:txBody>
                  <a:tcPr marL="0" marR="0" marT="0" marB="0"/>
                </a:tc>
                <a:tc>
                  <a:txBody>
                    <a:bodyPr/>
                    <a:lstStyle/>
                    <a:p>
                      <a:pPr marR="19050" algn="ctr">
                        <a:lnSpc>
                          <a:spcPts val="830"/>
                        </a:lnSpc>
                      </a:pPr>
                      <a:r>
                        <a:rPr sz="800" dirty="0">
                          <a:latin typeface="Times New Roman"/>
                          <a:cs typeface="Times New Roman"/>
                        </a:rPr>
                        <a:t>0</a:t>
                      </a:r>
                      <a:endParaRPr sz="800">
                        <a:latin typeface="Times New Roman"/>
                        <a:cs typeface="Times New Roman"/>
                      </a:endParaRPr>
                    </a:p>
                  </a:txBody>
                  <a:tcPr marL="0" marR="0" marT="0" marB="0"/>
                </a:tc>
                <a:tc>
                  <a:txBody>
                    <a:bodyPr/>
                    <a:lstStyle/>
                    <a:p>
                      <a:pPr marR="153035" algn="r">
                        <a:lnSpc>
                          <a:spcPts val="830"/>
                        </a:lnSpc>
                        <a:tabLst>
                          <a:tab pos="321945" algn="l"/>
                          <a:tab pos="644525" algn="l"/>
                        </a:tabLst>
                      </a:pPr>
                      <a:r>
                        <a:rPr sz="800" dirty="0">
                          <a:latin typeface="Times New Roman"/>
                          <a:cs typeface="Times New Roman"/>
                        </a:rPr>
                        <a:t>0	0	1</a:t>
                      </a:r>
                      <a:endParaRPr sz="800">
                        <a:latin typeface="Times New Roman"/>
                        <a:cs typeface="Times New Roman"/>
                      </a:endParaRPr>
                    </a:p>
                  </a:txBody>
                  <a:tcPr marL="0" marR="0" marT="0" marB="0"/>
                </a:tc>
                <a:tc>
                  <a:txBody>
                    <a:bodyPr/>
                    <a:lstStyle/>
                    <a:p>
                      <a:pPr marL="160655">
                        <a:lnSpc>
                          <a:spcPts val="830"/>
                        </a:lnSpc>
                        <a:tabLst>
                          <a:tab pos="375920" algn="l"/>
                        </a:tabLst>
                      </a:pPr>
                      <a:r>
                        <a:rPr sz="800" spc="20" dirty="0">
                          <a:latin typeface="Times New Roman"/>
                          <a:cs typeface="Times New Roman"/>
                        </a:rPr>
                        <a:t>0	0</a:t>
                      </a:r>
                      <a:endParaRPr sz="800">
                        <a:latin typeface="Times New Roman"/>
                        <a:cs typeface="Times New Roman"/>
                      </a:endParaRPr>
                    </a:p>
                  </a:txBody>
                  <a:tcPr marL="0" marR="0" marT="0" marB="0"/>
                </a:tc>
                <a:tc>
                  <a:txBody>
                    <a:bodyPr/>
                    <a:lstStyle/>
                    <a:p>
                      <a:pPr marR="24130" algn="r">
                        <a:lnSpc>
                          <a:spcPts val="830"/>
                        </a:lnSpc>
                      </a:pPr>
                      <a:r>
                        <a:rPr sz="800" dirty="0">
                          <a:latin typeface="Times New Roman"/>
                          <a:cs typeface="Times New Roman"/>
                        </a:rPr>
                        <a:t>0</a:t>
                      </a:r>
                      <a:endParaRPr sz="800">
                        <a:latin typeface="Times New Roman"/>
                        <a:cs typeface="Times New Roman"/>
                      </a:endParaRPr>
                    </a:p>
                  </a:txBody>
                  <a:tcPr marL="0" marR="0" marT="0" marB="0"/>
                </a:tc>
                <a:extLst>
                  <a:ext uri="{0D108BD9-81ED-4DB2-BD59-A6C34878D82A}">
                    <a16:rowId xmlns:a16="http://schemas.microsoft.com/office/drawing/2014/main" val="10002"/>
                  </a:ext>
                </a:extLst>
              </a:tr>
              <a:tr h="121334">
                <a:tc>
                  <a:txBody>
                    <a:bodyPr/>
                    <a:lstStyle/>
                    <a:p>
                      <a:pPr marL="31750">
                        <a:lnSpc>
                          <a:spcPts val="830"/>
                        </a:lnSpc>
                      </a:pPr>
                      <a:r>
                        <a:rPr sz="800" spc="20" dirty="0">
                          <a:latin typeface="Times New Roman"/>
                          <a:cs typeface="Times New Roman"/>
                        </a:rPr>
                        <a:t>##</a:t>
                      </a:r>
                      <a:r>
                        <a:rPr sz="800" spc="200" dirty="0">
                          <a:latin typeface="Times New Roman"/>
                          <a:cs typeface="Times New Roman"/>
                        </a:rPr>
                        <a:t> </a:t>
                      </a:r>
                      <a:r>
                        <a:rPr sz="800" spc="20" dirty="0">
                          <a:latin typeface="Times New Roman"/>
                          <a:cs typeface="Times New Roman"/>
                        </a:rPr>
                        <a:t>4</a:t>
                      </a:r>
                      <a:endParaRPr sz="800">
                        <a:latin typeface="Times New Roman"/>
                        <a:cs typeface="Times New Roman"/>
                      </a:endParaRPr>
                    </a:p>
                  </a:txBody>
                  <a:tcPr marL="0" marR="0" marT="0" marB="0"/>
                </a:tc>
                <a:tc>
                  <a:txBody>
                    <a:bodyPr/>
                    <a:lstStyle/>
                    <a:p>
                      <a:pPr marR="153035" algn="r">
                        <a:lnSpc>
                          <a:spcPts val="830"/>
                        </a:lnSpc>
                        <a:tabLst>
                          <a:tab pos="268605" algn="l"/>
                        </a:tabLst>
                      </a:pPr>
                      <a:r>
                        <a:rPr sz="800" dirty="0">
                          <a:latin typeface="Times New Roman"/>
                          <a:cs typeface="Times New Roman"/>
                        </a:rPr>
                        <a:t>4	0</a:t>
                      </a:r>
                      <a:endParaRPr sz="800">
                        <a:latin typeface="Times New Roman"/>
                        <a:cs typeface="Times New Roman"/>
                      </a:endParaRPr>
                    </a:p>
                  </a:txBody>
                  <a:tcPr marL="0" marR="0" marT="0" marB="0"/>
                </a:tc>
                <a:tc>
                  <a:txBody>
                    <a:bodyPr/>
                    <a:lstStyle/>
                    <a:p>
                      <a:pPr marR="19050" algn="ctr">
                        <a:lnSpc>
                          <a:spcPts val="830"/>
                        </a:lnSpc>
                      </a:pPr>
                      <a:r>
                        <a:rPr sz="800" dirty="0">
                          <a:latin typeface="Times New Roman"/>
                          <a:cs typeface="Times New Roman"/>
                        </a:rPr>
                        <a:t>1</a:t>
                      </a:r>
                      <a:endParaRPr sz="800">
                        <a:latin typeface="Times New Roman"/>
                        <a:cs typeface="Times New Roman"/>
                      </a:endParaRPr>
                    </a:p>
                  </a:txBody>
                  <a:tcPr marL="0" marR="0" marT="0" marB="0"/>
                </a:tc>
                <a:tc>
                  <a:txBody>
                    <a:bodyPr/>
                    <a:lstStyle/>
                    <a:p>
                      <a:pPr marR="153035" algn="r">
                        <a:lnSpc>
                          <a:spcPts val="830"/>
                        </a:lnSpc>
                        <a:tabLst>
                          <a:tab pos="321945" algn="l"/>
                          <a:tab pos="644525" algn="l"/>
                        </a:tabLst>
                      </a:pPr>
                      <a:r>
                        <a:rPr sz="800" dirty="0">
                          <a:latin typeface="Times New Roman"/>
                          <a:cs typeface="Times New Roman"/>
                        </a:rPr>
                        <a:t>0	1	0</a:t>
                      </a:r>
                      <a:endParaRPr sz="800">
                        <a:latin typeface="Times New Roman"/>
                        <a:cs typeface="Times New Roman"/>
                      </a:endParaRPr>
                    </a:p>
                  </a:txBody>
                  <a:tcPr marL="0" marR="0" marT="0" marB="0"/>
                </a:tc>
                <a:tc>
                  <a:txBody>
                    <a:bodyPr/>
                    <a:lstStyle/>
                    <a:p>
                      <a:pPr marL="160655">
                        <a:lnSpc>
                          <a:spcPts val="830"/>
                        </a:lnSpc>
                        <a:tabLst>
                          <a:tab pos="375920" algn="l"/>
                        </a:tabLst>
                      </a:pPr>
                      <a:r>
                        <a:rPr sz="800" spc="20" dirty="0">
                          <a:latin typeface="Times New Roman"/>
                          <a:cs typeface="Times New Roman"/>
                        </a:rPr>
                        <a:t>0	1</a:t>
                      </a:r>
                      <a:endParaRPr sz="800">
                        <a:latin typeface="Times New Roman"/>
                        <a:cs typeface="Times New Roman"/>
                      </a:endParaRPr>
                    </a:p>
                  </a:txBody>
                  <a:tcPr marL="0" marR="0" marT="0" marB="0"/>
                </a:tc>
                <a:tc>
                  <a:txBody>
                    <a:bodyPr/>
                    <a:lstStyle/>
                    <a:p>
                      <a:pPr marR="24130" algn="r">
                        <a:lnSpc>
                          <a:spcPts val="830"/>
                        </a:lnSpc>
                      </a:pPr>
                      <a:r>
                        <a:rPr sz="800" dirty="0">
                          <a:latin typeface="Times New Roman"/>
                          <a:cs typeface="Times New Roman"/>
                        </a:rPr>
                        <a:t>0</a:t>
                      </a:r>
                      <a:endParaRPr sz="800">
                        <a:latin typeface="Times New Roman"/>
                        <a:cs typeface="Times New Roman"/>
                      </a:endParaRPr>
                    </a:p>
                  </a:txBody>
                  <a:tcPr marL="0" marR="0" marT="0" marB="0"/>
                </a:tc>
                <a:extLst>
                  <a:ext uri="{0D108BD9-81ED-4DB2-BD59-A6C34878D82A}">
                    <a16:rowId xmlns:a16="http://schemas.microsoft.com/office/drawing/2014/main" val="10003"/>
                  </a:ext>
                </a:extLst>
              </a:tr>
            </a:tbl>
          </a:graphicData>
        </a:graphic>
      </p:graphicFrame>
      <p:sp>
        <p:nvSpPr>
          <p:cNvPr id="7" name="object 7"/>
          <p:cNvSpPr txBox="1"/>
          <p:nvPr/>
        </p:nvSpPr>
        <p:spPr>
          <a:xfrm>
            <a:off x="347294" y="2344620"/>
            <a:ext cx="2227580" cy="724535"/>
          </a:xfrm>
          <a:prstGeom prst="rect">
            <a:avLst/>
          </a:prstGeom>
        </p:spPr>
        <p:txBody>
          <a:bodyPr vert="horz" wrap="square" lIns="0" tIns="12065" rIns="0" bIns="0" rtlCol="0">
            <a:spAutoFit/>
          </a:bodyPr>
          <a:lstStyle/>
          <a:p>
            <a:pPr marL="12700">
              <a:lnSpc>
                <a:spcPct val="100000"/>
              </a:lnSpc>
              <a:spcBef>
                <a:spcPts val="95"/>
              </a:spcBef>
            </a:pPr>
            <a:r>
              <a:rPr sz="1200" spc="-10" dirty="0">
                <a:solidFill>
                  <a:srgbClr val="3333B2"/>
                </a:solidFill>
                <a:latin typeface="Calibri"/>
                <a:cs typeface="Calibri"/>
              </a:rPr>
              <a:t>Вопросы </a:t>
            </a:r>
            <a:r>
              <a:rPr sz="1200" spc="-5" dirty="0">
                <a:solidFill>
                  <a:srgbClr val="3333B2"/>
                </a:solidFill>
                <a:latin typeface="Calibri"/>
                <a:cs typeface="Calibri"/>
              </a:rPr>
              <a:t>для</a:t>
            </a:r>
            <a:r>
              <a:rPr sz="1200" spc="-30" dirty="0">
                <a:solidFill>
                  <a:srgbClr val="3333B2"/>
                </a:solidFill>
                <a:latin typeface="Calibri"/>
                <a:cs typeface="Calibri"/>
              </a:rPr>
              <a:t> самопроверки</a:t>
            </a:r>
            <a:endParaRPr sz="1200">
              <a:latin typeface="Calibri"/>
              <a:cs typeface="Calibri"/>
            </a:endParaRPr>
          </a:p>
          <a:p>
            <a:pPr>
              <a:lnSpc>
                <a:spcPct val="100000"/>
              </a:lnSpc>
            </a:pPr>
            <a:endParaRPr sz="1450">
              <a:latin typeface="Times New Roman"/>
              <a:cs typeface="Times New Roman"/>
            </a:endParaRPr>
          </a:p>
          <a:p>
            <a:pPr marL="289560" indent="-167640">
              <a:lnSpc>
                <a:spcPts val="1200"/>
              </a:lnSpc>
              <a:spcBef>
                <a:spcPts val="5"/>
              </a:spcBef>
              <a:buClr>
                <a:srgbClr val="3333B2"/>
              </a:buClr>
              <a:buAutoNum type="arabicPeriod"/>
              <a:tabLst>
                <a:tab pos="290195" algn="l"/>
              </a:tabLst>
            </a:pPr>
            <a:r>
              <a:rPr sz="1000" spc="-85" dirty="0">
                <a:latin typeface="Book Antiqua"/>
                <a:cs typeface="Book Antiqua"/>
              </a:rPr>
              <a:t>На </a:t>
            </a:r>
            <a:r>
              <a:rPr sz="1000" spc="-40" dirty="0">
                <a:latin typeface="Book Antiqua"/>
                <a:cs typeface="Book Antiqua"/>
              </a:rPr>
              <a:t>что указывает </a:t>
            </a:r>
            <a:r>
              <a:rPr sz="1000" spc="-70" dirty="0">
                <a:latin typeface="Book Antiqua"/>
                <a:cs typeface="Book Antiqua"/>
              </a:rPr>
              <a:t>опция</a:t>
            </a:r>
            <a:r>
              <a:rPr sz="1000" spc="-135" dirty="0">
                <a:latin typeface="Book Antiqua"/>
                <a:cs typeface="Book Antiqua"/>
              </a:rPr>
              <a:t> </a:t>
            </a:r>
            <a:r>
              <a:rPr sz="1000" spc="-15" dirty="0">
                <a:latin typeface="Book Antiqua"/>
                <a:cs typeface="Book Antiqua"/>
              </a:rPr>
              <a:t>header=T</a:t>
            </a:r>
            <a:endParaRPr sz="1000">
              <a:latin typeface="Book Antiqua"/>
              <a:cs typeface="Book Antiqua"/>
            </a:endParaRPr>
          </a:p>
          <a:p>
            <a:pPr marL="289560" indent="-167640">
              <a:lnSpc>
                <a:spcPts val="1200"/>
              </a:lnSpc>
              <a:buClr>
                <a:srgbClr val="3333B2"/>
              </a:buClr>
              <a:buAutoNum type="arabicPeriod"/>
              <a:tabLst>
                <a:tab pos="290195" algn="l"/>
              </a:tabLst>
            </a:pPr>
            <a:r>
              <a:rPr sz="1000" spc="-85" dirty="0">
                <a:latin typeface="Book Antiqua"/>
                <a:cs typeface="Book Antiqua"/>
              </a:rPr>
              <a:t>На </a:t>
            </a:r>
            <a:r>
              <a:rPr sz="1000" spc="-40" dirty="0">
                <a:latin typeface="Book Antiqua"/>
                <a:cs typeface="Book Antiqua"/>
              </a:rPr>
              <a:t>что указывает </a:t>
            </a:r>
            <a:r>
              <a:rPr sz="1000" spc="-70" dirty="0">
                <a:latin typeface="Book Antiqua"/>
                <a:cs typeface="Book Antiqua"/>
              </a:rPr>
              <a:t>опция</a:t>
            </a:r>
            <a:r>
              <a:rPr sz="1000" spc="-120" dirty="0">
                <a:latin typeface="Book Antiqua"/>
                <a:cs typeface="Book Antiqua"/>
              </a:rPr>
              <a:t> </a:t>
            </a:r>
            <a:r>
              <a:rPr sz="1000" spc="-45" dirty="0">
                <a:latin typeface="Book Antiqua"/>
                <a:cs typeface="Book Antiqua"/>
              </a:rPr>
              <a:t>sep=“;”</a:t>
            </a:r>
            <a:endParaRPr sz="1000">
              <a:latin typeface="Book Antiqua"/>
              <a:cs typeface="Book Antiqua"/>
            </a:endParaRPr>
          </a:p>
        </p:txBody>
      </p:sp>
    </p:spTree>
  </p:cSld>
  <p:clrMapOvr>
    <a:masterClrMapping/>
  </p:clrMapOvr>
  <p:transition>
    <p:cut/>
  </p:transition>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3173730" cy="244475"/>
          </a:xfrm>
          <a:prstGeom prst="rect">
            <a:avLst/>
          </a:prstGeom>
        </p:spPr>
        <p:txBody>
          <a:bodyPr vert="horz" wrap="square" lIns="0" tIns="17145" rIns="0" bIns="0" rtlCol="0">
            <a:spAutoFit/>
          </a:bodyPr>
          <a:lstStyle/>
          <a:p>
            <a:pPr marL="12700">
              <a:lnSpc>
                <a:spcPct val="100000"/>
              </a:lnSpc>
              <a:spcBef>
                <a:spcPts val="135"/>
              </a:spcBef>
            </a:pPr>
            <a:r>
              <a:rPr spc="105" dirty="0"/>
              <a:t>Шаг </a:t>
            </a:r>
            <a:r>
              <a:rPr dirty="0"/>
              <a:t>2. </a:t>
            </a:r>
            <a:r>
              <a:rPr spc="-35" dirty="0"/>
              <a:t>Удаление </a:t>
            </a:r>
            <a:r>
              <a:rPr spc="-30" dirty="0"/>
              <a:t>пропущенных </a:t>
            </a:r>
            <a:r>
              <a:rPr spc="-25" dirty="0"/>
              <a:t>значений</a:t>
            </a:r>
          </a:p>
        </p:txBody>
      </p:sp>
      <p:sp>
        <p:nvSpPr>
          <p:cNvPr id="3" name="object 3"/>
          <p:cNvSpPr txBox="1"/>
          <p:nvPr/>
        </p:nvSpPr>
        <p:spPr>
          <a:xfrm>
            <a:off x="322046" y="621106"/>
            <a:ext cx="3964304" cy="375285"/>
          </a:xfrm>
          <a:prstGeom prst="rect">
            <a:avLst/>
          </a:prstGeom>
          <a:solidFill>
            <a:srgbClr val="F8F8F8"/>
          </a:solidFill>
        </p:spPr>
        <p:txBody>
          <a:bodyPr vert="horz" wrap="square" lIns="0" tIns="0" rIns="0" bIns="0" rtlCol="0">
            <a:spAutoFit/>
          </a:bodyPr>
          <a:lstStyle/>
          <a:p>
            <a:pPr marL="37465">
              <a:lnSpc>
                <a:spcPts val="1275"/>
              </a:lnSpc>
            </a:pPr>
            <a:r>
              <a:rPr sz="1100" spc="10" dirty="0">
                <a:latin typeface="Times New Roman"/>
                <a:cs typeface="Times New Roman"/>
              </a:rPr>
              <a:t>x </a:t>
            </a:r>
            <a:r>
              <a:rPr sz="1100" spc="65" dirty="0">
                <a:latin typeface="Times New Roman"/>
                <a:cs typeface="Times New Roman"/>
              </a:rPr>
              <a:t>&lt;-</a:t>
            </a:r>
            <a:r>
              <a:rPr sz="1100" spc="270" dirty="0">
                <a:latin typeface="Times New Roman"/>
                <a:cs typeface="Times New Roman"/>
              </a:rPr>
              <a:t> </a:t>
            </a:r>
            <a:r>
              <a:rPr sz="1100" spc="100" dirty="0">
                <a:solidFill>
                  <a:srgbClr val="214987"/>
                </a:solidFill>
                <a:latin typeface="Times New Roman"/>
                <a:cs typeface="Times New Roman"/>
              </a:rPr>
              <a:t>c</a:t>
            </a:r>
            <a:r>
              <a:rPr sz="1100" spc="100" dirty="0">
                <a:latin typeface="Times New Roman"/>
                <a:cs typeface="Times New Roman"/>
              </a:rPr>
              <a:t>(</a:t>
            </a:r>
            <a:r>
              <a:rPr sz="1100" spc="100" dirty="0">
                <a:solidFill>
                  <a:srgbClr val="0000CE"/>
                </a:solidFill>
                <a:latin typeface="Times New Roman"/>
                <a:cs typeface="Times New Roman"/>
              </a:rPr>
              <a:t>1</a:t>
            </a:r>
            <a:r>
              <a:rPr sz="1100" spc="100" dirty="0">
                <a:latin typeface="Times New Roman"/>
                <a:cs typeface="Times New Roman"/>
              </a:rPr>
              <a:t>,</a:t>
            </a:r>
            <a:r>
              <a:rPr sz="1100" spc="100" dirty="0">
                <a:solidFill>
                  <a:srgbClr val="0000CE"/>
                </a:solidFill>
                <a:latin typeface="Times New Roman"/>
                <a:cs typeface="Times New Roman"/>
              </a:rPr>
              <a:t>2</a:t>
            </a:r>
            <a:r>
              <a:rPr sz="1100" spc="100" dirty="0">
                <a:latin typeface="Times New Roman"/>
                <a:cs typeface="Times New Roman"/>
              </a:rPr>
              <a:t>,</a:t>
            </a:r>
            <a:r>
              <a:rPr sz="1100" spc="100" dirty="0">
                <a:solidFill>
                  <a:srgbClr val="0000CE"/>
                </a:solidFill>
                <a:latin typeface="Times New Roman"/>
                <a:cs typeface="Times New Roman"/>
              </a:rPr>
              <a:t>3</a:t>
            </a:r>
            <a:r>
              <a:rPr sz="1100" spc="100" dirty="0">
                <a:latin typeface="Times New Roman"/>
                <a:cs typeface="Times New Roman"/>
              </a:rPr>
              <a:t>,</a:t>
            </a:r>
            <a:r>
              <a:rPr sz="1100" spc="100" dirty="0">
                <a:solidFill>
                  <a:srgbClr val="8E5902"/>
                </a:solidFill>
                <a:latin typeface="Times New Roman"/>
                <a:cs typeface="Times New Roman"/>
              </a:rPr>
              <a:t>NA</a:t>
            </a:r>
            <a:r>
              <a:rPr sz="1100" spc="100" dirty="0">
                <a:latin typeface="Times New Roman"/>
                <a:cs typeface="Times New Roman"/>
              </a:rPr>
              <a:t>,</a:t>
            </a:r>
            <a:r>
              <a:rPr sz="1100" spc="100" dirty="0">
                <a:solidFill>
                  <a:srgbClr val="0000CE"/>
                </a:solidFill>
                <a:latin typeface="Times New Roman"/>
                <a:cs typeface="Times New Roman"/>
              </a:rPr>
              <a:t>5</a:t>
            </a:r>
            <a:r>
              <a:rPr sz="1100" spc="100" dirty="0">
                <a:latin typeface="Times New Roman"/>
                <a:cs typeface="Times New Roman"/>
              </a:rPr>
              <a:t>,</a:t>
            </a:r>
            <a:r>
              <a:rPr sz="1100" spc="100" dirty="0">
                <a:solidFill>
                  <a:srgbClr val="0000CE"/>
                </a:solidFill>
                <a:latin typeface="Times New Roman"/>
                <a:cs typeface="Times New Roman"/>
              </a:rPr>
              <a:t>6</a:t>
            </a:r>
            <a:r>
              <a:rPr sz="1100" spc="100" dirty="0">
                <a:latin typeface="Times New Roman"/>
                <a:cs typeface="Times New Roman"/>
              </a:rPr>
              <a:t>,</a:t>
            </a:r>
            <a:r>
              <a:rPr sz="1100" spc="100" dirty="0">
                <a:solidFill>
                  <a:srgbClr val="0000CE"/>
                </a:solidFill>
                <a:latin typeface="Times New Roman"/>
                <a:cs typeface="Times New Roman"/>
              </a:rPr>
              <a:t>7</a:t>
            </a:r>
            <a:r>
              <a:rPr sz="1100" spc="100" dirty="0">
                <a:latin typeface="Times New Roman"/>
                <a:cs typeface="Times New Roman"/>
              </a:rPr>
              <a:t>)</a:t>
            </a:r>
            <a:endParaRPr sz="1100">
              <a:latin typeface="Times New Roman"/>
              <a:cs typeface="Times New Roman"/>
            </a:endParaRPr>
          </a:p>
          <a:p>
            <a:pPr marL="37465">
              <a:lnSpc>
                <a:spcPct val="100000"/>
              </a:lnSpc>
              <a:spcBef>
                <a:spcPts val="35"/>
              </a:spcBef>
            </a:pPr>
            <a:r>
              <a:rPr sz="1100" spc="20" dirty="0">
                <a:solidFill>
                  <a:srgbClr val="214987"/>
                </a:solidFill>
                <a:latin typeface="Times New Roman"/>
                <a:cs typeface="Times New Roman"/>
              </a:rPr>
              <a:t>summary</a:t>
            </a:r>
            <a:r>
              <a:rPr sz="1100" spc="20" dirty="0">
                <a:latin typeface="Times New Roman"/>
                <a:cs typeface="Times New Roman"/>
              </a:rPr>
              <a:t>(x)</a:t>
            </a:r>
            <a:endParaRPr sz="1100">
              <a:latin typeface="Times New Roman"/>
              <a:cs typeface="Times New Roman"/>
            </a:endParaRPr>
          </a:p>
        </p:txBody>
      </p:sp>
      <p:graphicFrame>
        <p:nvGraphicFramePr>
          <p:cNvPr id="4" name="object 4"/>
          <p:cNvGraphicFramePr>
            <a:graphicFrameLocks noGrp="1"/>
          </p:cNvGraphicFramePr>
          <p:nvPr/>
        </p:nvGraphicFramePr>
        <p:xfrm>
          <a:off x="328244" y="1280876"/>
          <a:ext cx="4216399" cy="337092"/>
        </p:xfrm>
        <a:graphic>
          <a:graphicData uri="http://schemas.openxmlformats.org/drawingml/2006/table">
            <a:tbl>
              <a:tblPr firstRow="1" bandRow="1">
                <a:tableStyleId>{2D5ABB26-0587-4C30-8999-92F81FD0307C}</a:tableStyleId>
              </a:tblPr>
              <a:tblGrid>
                <a:gridCol w="318135">
                  <a:extLst>
                    <a:ext uri="{9D8B030D-6E8A-4147-A177-3AD203B41FA5}">
                      <a16:colId xmlns:a16="http://schemas.microsoft.com/office/drawing/2014/main" val="20000"/>
                    </a:ext>
                  </a:extLst>
                </a:gridCol>
                <a:gridCol w="1718310">
                  <a:extLst>
                    <a:ext uri="{9D8B030D-6E8A-4147-A177-3AD203B41FA5}">
                      <a16:colId xmlns:a16="http://schemas.microsoft.com/office/drawing/2014/main" val="20001"/>
                    </a:ext>
                  </a:extLst>
                </a:gridCol>
                <a:gridCol w="1145539">
                  <a:extLst>
                    <a:ext uri="{9D8B030D-6E8A-4147-A177-3AD203B41FA5}">
                      <a16:colId xmlns:a16="http://schemas.microsoft.com/office/drawing/2014/main" val="20002"/>
                    </a:ext>
                  </a:extLst>
                </a:gridCol>
                <a:gridCol w="572770">
                  <a:extLst>
                    <a:ext uri="{9D8B030D-6E8A-4147-A177-3AD203B41FA5}">
                      <a16:colId xmlns:a16="http://schemas.microsoft.com/office/drawing/2014/main" val="20003"/>
                    </a:ext>
                  </a:extLst>
                </a:gridCol>
                <a:gridCol w="461645">
                  <a:extLst>
                    <a:ext uri="{9D8B030D-6E8A-4147-A177-3AD203B41FA5}">
                      <a16:colId xmlns:a16="http://schemas.microsoft.com/office/drawing/2014/main" val="20004"/>
                    </a:ext>
                  </a:extLst>
                </a:gridCol>
              </a:tblGrid>
              <a:tr h="168546">
                <a:tc>
                  <a:txBody>
                    <a:bodyPr/>
                    <a:lstStyle/>
                    <a:p>
                      <a:pPr marL="31750">
                        <a:lnSpc>
                          <a:spcPts val="1125"/>
                        </a:lnSpc>
                      </a:pPr>
                      <a:r>
                        <a:rPr sz="1100" spc="5" dirty="0">
                          <a:latin typeface="Times New Roman"/>
                          <a:cs typeface="Times New Roman"/>
                        </a:rPr>
                        <a:t>##</a:t>
                      </a:r>
                      <a:endParaRPr sz="1100">
                        <a:latin typeface="Times New Roman"/>
                        <a:cs typeface="Times New Roman"/>
                      </a:endParaRPr>
                    </a:p>
                  </a:txBody>
                  <a:tcPr marL="0" marR="0" marT="0" marB="0"/>
                </a:tc>
                <a:tc>
                  <a:txBody>
                    <a:bodyPr/>
                    <a:lstStyle/>
                    <a:p>
                      <a:pPr algn="ctr">
                        <a:lnSpc>
                          <a:spcPts val="1125"/>
                        </a:lnSpc>
                        <a:tabLst>
                          <a:tab pos="1002030" algn="l"/>
                        </a:tabLst>
                      </a:pPr>
                      <a:r>
                        <a:rPr sz="1100" spc="30" dirty="0">
                          <a:latin typeface="Times New Roman"/>
                          <a:cs typeface="Times New Roman"/>
                        </a:rPr>
                        <a:t>Min.</a:t>
                      </a:r>
                      <a:r>
                        <a:rPr sz="1100" spc="290" dirty="0">
                          <a:latin typeface="Times New Roman"/>
                          <a:cs typeface="Times New Roman"/>
                        </a:rPr>
                        <a:t> </a:t>
                      </a:r>
                      <a:r>
                        <a:rPr sz="1100" spc="130" dirty="0">
                          <a:latin typeface="Times New Roman"/>
                          <a:cs typeface="Times New Roman"/>
                        </a:rPr>
                        <a:t>1st</a:t>
                      </a:r>
                      <a:r>
                        <a:rPr sz="1100" spc="290" dirty="0">
                          <a:latin typeface="Times New Roman"/>
                          <a:cs typeface="Times New Roman"/>
                        </a:rPr>
                        <a:t> </a:t>
                      </a:r>
                      <a:r>
                        <a:rPr sz="1100" spc="20" dirty="0">
                          <a:latin typeface="Times New Roman"/>
                          <a:cs typeface="Times New Roman"/>
                        </a:rPr>
                        <a:t>Qu.	</a:t>
                      </a:r>
                      <a:r>
                        <a:rPr sz="1100" spc="-5" dirty="0">
                          <a:latin typeface="Times New Roman"/>
                          <a:cs typeface="Times New Roman"/>
                        </a:rPr>
                        <a:t>Median</a:t>
                      </a:r>
                      <a:endParaRPr sz="1100">
                        <a:latin typeface="Times New Roman"/>
                        <a:cs typeface="Times New Roman"/>
                      </a:endParaRPr>
                    </a:p>
                  </a:txBody>
                  <a:tcPr marL="0" marR="0" marT="0" marB="0"/>
                </a:tc>
                <a:tc>
                  <a:txBody>
                    <a:bodyPr/>
                    <a:lstStyle/>
                    <a:p>
                      <a:pPr marL="142875">
                        <a:lnSpc>
                          <a:spcPts val="1125"/>
                        </a:lnSpc>
                      </a:pPr>
                      <a:r>
                        <a:rPr sz="1100" spc="-70" dirty="0">
                          <a:latin typeface="Times New Roman"/>
                          <a:cs typeface="Times New Roman"/>
                        </a:rPr>
                        <a:t>Mean </a:t>
                      </a:r>
                      <a:r>
                        <a:rPr sz="1100" spc="70" dirty="0">
                          <a:latin typeface="Times New Roman"/>
                          <a:cs typeface="Times New Roman"/>
                        </a:rPr>
                        <a:t>3rd</a:t>
                      </a:r>
                      <a:r>
                        <a:rPr sz="1100" spc="195" dirty="0">
                          <a:latin typeface="Times New Roman"/>
                          <a:cs typeface="Times New Roman"/>
                        </a:rPr>
                        <a:t> </a:t>
                      </a:r>
                      <a:r>
                        <a:rPr sz="1100" spc="15" dirty="0">
                          <a:latin typeface="Times New Roman"/>
                          <a:cs typeface="Times New Roman"/>
                        </a:rPr>
                        <a:t>Qu.</a:t>
                      </a:r>
                      <a:endParaRPr sz="1100">
                        <a:latin typeface="Times New Roman"/>
                        <a:cs typeface="Times New Roman"/>
                      </a:endParaRPr>
                    </a:p>
                  </a:txBody>
                  <a:tcPr marL="0" marR="0" marT="0" marB="0"/>
                </a:tc>
                <a:tc>
                  <a:txBody>
                    <a:bodyPr/>
                    <a:lstStyle/>
                    <a:p>
                      <a:pPr marR="135255" algn="r">
                        <a:lnSpc>
                          <a:spcPts val="1125"/>
                        </a:lnSpc>
                      </a:pPr>
                      <a:r>
                        <a:rPr sz="1100" spc="-5" dirty="0">
                          <a:latin typeface="Times New Roman"/>
                          <a:cs typeface="Times New Roman"/>
                        </a:rPr>
                        <a:t>Max.</a:t>
                      </a:r>
                      <a:endParaRPr sz="1100">
                        <a:latin typeface="Times New Roman"/>
                        <a:cs typeface="Times New Roman"/>
                      </a:endParaRPr>
                    </a:p>
                  </a:txBody>
                  <a:tcPr marL="0" marR="0" marT="0" marB="0"/>
                </a:tc>
                <a:tc>
                  <a:txBody>
                    <a:bodyPr/>
                    <a:lstStyle/>
                    <a:p>
                      <a:pPr marR="24130" algn="r">
                        <a:lnSpc>
                          <a:spcPts val="1125"/>
                        </a:lnSpc>
                      </a:pPr>
                      <a:r>
                        <a:rPr sz="1100" spc="-5" dirty="0">
                          <a:latin typeface="Times New Roman"/>
                          <a:cs typeface="Times New Roman"/>
                        </a:rPr>
                        <a:t>NA</a:t>
                      </a:r>
                      <a:r>
                        <a:rPr sz="1100" spc="-5" dirty="0">
                          <a:latin typeface="Courier New"/>
                          <a:cs typeface="Courier New"/>
                        </a:rPr>
                        <a:t>'</a:t>
                      </a:r>
                      <a:r>
                        <a:rPr sz="1100" dirty="0">
                          <a:latin typeface="Times New Roman"/>
                          <a:cs typeface="Times New Roman"/>
                        </a:rPr>
                        <a:t>s</a:t>
                      </a:r>
                      <a:endParaRPr sz="1100">
                        <a:latin typeface="Times New Roman"/>
                        <a:cs typeface="Times New Roman"/>
                      </a:endParaRPr>
                    </a:p>
                  </a:txBody>
                  <a:tcPr marL="0" marR="0" marT="0" marB="0"/>
                </a:tc>
                <a:extLst>
                  <a:ext uri="{0D108BD9-81ED-4DB2-BD59-A6C34878D82A}">
                    <a16:rowId xmlns:a16="http://schemas.microsoft.com/office/drawing/2014/main" val="10000"/>
                  </a:ext>
                </a:extLst>
              </a:tr>
              <a:tr h="168546">
                <a:tc>
                  <a:txBody>
                    <a:bodyPr/>
                    <a:lstStyle/>
                    <a:p>
                      <a:pPr marL="31750">
                        <a:lnSpc>
                          <a:spcPts val="1155"/>
                        </a:lnSpc>
                      </a:pPr>
                      <a:r>
                        <a:rPr sz="1100" spc="5" dirty="0">
                          <a:latin typeface="Times New Roman"/>
                          <a:cs typeface="Times New Roman"/>
                        </a:rPr>
                        <a:t>##</a:t>
                      </a:r>
                      <a:endParaRPr sz="1100">
                        <a:latin typeface="Times New Roman"/>
                        <a:cs typeface="Times New Roman"/>
                      </a:endParaRPr>
                    </a:p>
                  </a:txBody>
                  <a:tcPr marL="0" marR="0" marT="0" marB="0"/>
                </a:tc>
                <a:tc>
                  <a:txBody>
                    <a:bodyPr/>
                    <a:lstStyle/>
                    <a:p>
                      <a:pPr algn="ctr">
                        <a:lnSpc>
                          <a:spcPts val="1155"/>
                        </a:lnSpc>
                        <a:tabLst>
                          <a:tab pos="572135" algn="l"/>
                          <a:tab pos="1144905" algn="l"/>
                        </a:tabLst>
                      </a:pPr>
                      <a:r>
                        <a:rPr sz="1100" spc="75" dirty="0">
                          <a:latin typeface="Times New Roman"/>
                          <a:cs typeface="Times New Roman"/>
                        </a:rPr>
                        <a:t>1.00	2.25	4.00</a:t>
                      </a:r>
                      <a:endParaRPr sz="1100">
                        <a:latin typeface="Times New Roman"/>
                        <a:cs typeface="Times New Roman"/>
                      </a:endParaRPr>
                    </a:p>
                  </a:txBody>
                  <a:tcPr marL="0" marR="0" marT="0" marB="0"/>
                </a:tc>
                <a:tc>
                  <a:txBody>
                    <a:bodyPr/>
                    <a:lstStyle/>
                    <a:p>
                      <a:pPr marL="142875">
                        <a:lnSpc>
                          <a:spcPts val="1155"/>
                        </a:lnSpc>
                        <a:tabLst>
                          <a:tab pos="715645" algn="l"/>
                        </a:tabLst>
                      </a:pPr>
                      <a:r>
                        <a:rPr sz="1100" spc="75" dirty="0">
                          <a:latin typeface="Times New Roman"/>
                          <a:cs typeface="Times New Roman"/>
                        </a:rPr>
                        <a:t>4.00	5.75</a:t>
                      </a:r>
                      <a:endParaRPr sz="1100">
                        <a:latin typeface="Times New Roman"/>
                        <a:cs typeface="Times New Roman"/>
                      </a:endParaRPr>
                    </a:p>
                  </a:txBody>
                  <a:tcPr marL="0" marR="0" marT="0" marB="0"/>
                </a:tc>
                <a:tc>
                  <a:txBody>
                    <a:bodyPr/>
                    <a:lstStyle/>
                    <a:p>
                      <a:pPr marR="135255" algn="r">
                        <a:lnSpc>
                          <a:spcPts val="1155"/>
                        </a:lnSpc>
                      </a:pPr>
                      <a:r>
                        <a:rPr sz="1100" spc="-5" dirty="0">
                          <a:latin typeface="Times New Roman"/>
                          <a:cs typeface="Times New Roman"/>
                        </a:rPr>
                        <a:t>7.00</a:t>
                      </a:r>
                      <a:endParaRPr sz="1100">
                        <a:latin typeface="Times New Roman"/>
                        <a:cs typeface="Times New Roman"/>
                      </a:endParaRPr>
                    </a:p>
                  </a:txBody>
                  <a:tcPr marL="0" marR="0" marT="0" marB="0"/>
                </a:tc>
                <a:tc>
                  <a:txBody>
                    <a:bodyPr/>
                    <a:lstStyle/>
                    <a:p>
                      <a:pPr marR="24130" algn="r">
                        <a:lnSpc>
                          <a:spcPts val="1155"/>
                        </a:lnSpc>
                      </a:pPr>
                      <a:r>
                        <a:rPr sz="1100" dirty="0">
                          <a:latin typeface="Times New Roman"/>
                          <a:cs typeface="Times New Roman"/>
                        </a:rPr>
                        <a:t>1</a:t>
                      </a:r>
                      <a:endParaRPr sz="1100">
                        <a:latin typeface="Times New Roman"/>
                        <a:cs typeface="Times New Roman"/>
                      </a:endParaRPr>
                    </a:p>
                  </a:txBody>
                  <a:tcPr marL="0" marR="0" marT="0" marB="0"/>
                </a:tc>
                <a:extLst>
                  <a:ext uri="{0D108BD9-81ED-4DB2-BD59-A6C34878D82A}">
                    <a16:rowId xmlns:a16="http://schemas.microsoft.com/office/drawing/2014/main" val="10001"/>
                  </a:ext>
                </a:extLst>
              </a:tr>
            </a:tbl>
          </a:graphicData>
        </a:graphic>
      </p:graphicFrame>
      <p:sp>
        <p:nvSpPr>
          <p:cNvPr id="5" name="object 5"/>
          <p:cNvSpPr txBox="1"/>
          <p:nvPr/>
        </p:nvSpPr>
        <p:spPr>
          <a:xfrm>
            <a:off x="347294" y="1734805"/>
            <a:ext cx="3828415" cy="694055"/>
          </a:xfrm>
          <a:prstGeom prst="rect">
            <a:avLst/>
          </a:prstGeom>
        </p:spPr>
        <p:txBody>
          <a:bodyPr vert="horz" wrap="square" lIns="0" tIns="93345" rIns="0" bIns="0" rtlCol="0">
            <a:spAutoFit/>
          </a:bodyPr>
          <a:lstStyle/>
          <a:p>
            <a:pPr marL="12700">
              <a:lnSpc>
                <a:spcPct val="100000"/>
              </a:lnSpc>
              <a:spcBef>
                <a:spcPts val="735"/>
              </a:spcBef>
            </a:pPr>
            <a:r>
              <a:rPr sz="1100" spc="120" dirty="0">
                <a:latin typeface="Calibri"/>
                <a:cs typeface="Calibri"/>
              </a:rPr>
              <a:t>В </a:t>
            </a:r>
            <a:r>
              <a:rPr sz="1100" spc="-30" dirty="0">
                <a:latin typeface="Calibri"/>
                <a:cs typeface="Calibri"/>
              </a:rPr>
              <a:t>данной </a:t>
            </a:r>
            <a:r>
              <a:rPr sz="1100" spc="-15" dirty="0">
                <a:latin typeface="Calibri"/>
                <a:cs typeface="Calibri"/>
              </a:rPr>
              <a:t>задаче </a:t>
            </a:r>
            <a:r>
              <a:rPr sz="1100" spc="-25" dirty="0">
                <a:latin typeface="Calibri"/>
                <a:cs typeface="Calibri"/>
              </a:rPr>
              <a:t>пропущенных </a:t>
            </a:r>
            <a:r>
              <a:rPr sz="1100" spc="-20" dirty="0">
                <a:latin typeface="Calibri"/>
                <a:cs typeface="Calibri"/>
              </a:rPr>
              <a:t>значений </a:t>
            </a:r>
            <a:r>
              <a:rPr sz="1100" spc="-15" dirty="0">
                <a:latin typeface="Calibri"/>
                <a:cs typeface="Calibri"/>
              </a:rPr>
              <a:t>нет </a:t>
            </a:r>
            <a:r>
              <a:rPr sz="1100" spc="-20" dirty="0">
                <a:latin typeface="Calibri"/>
                <a:cs typeface="Calibri"/>
              </a:rPr>
              <a:t>и </a:t>
            </a:r>
            <a:r>
              <a:rPr sz="1100" dirty="0">
                <a:latin typeface="Calibri"/>
                <a:cs typeface="Calibri"/>
              </a:rPr>
              <a:t>удалять</a:t>
            </a:r>
            <a:r>
              <a:rPr sz="1100" spc="35" dirty="0">
                <a:latin typeface="Calibri"/>
                <a:cs typeface="Calibri"/>
              </a:rPr>
              <a:t> </a:t>
            </a:r>
            <a:r>
              <a:rPr sz="1100" spc="-15" dirty="0">
                <a:latin typeface="Calibri"/>
                <a:cs typeface="Calibri"/>
              </a:rPr>
              <a:t>нечего.</a:t>
            </a:r>
            <a:endParaRPr sz="1100">
              <a:latin typeface="Calibri"/>
              <a:cs typeface="Calibri"/>
            </a:endParaRPr>
          </a:p>
          <a:p>
            <a:pPr marL="12700" marR="554355">
              <a:lnSpc>
                <a:spcPct val="102699"/>
              </a:lnSpc>
              <a:spcBef>
                <a:spcPts val="595"/>
              </a:spcBef>
            </a:pPr>
            <a:r>
              <a:rPr sz="1100" spc="120" dirty="0">
                <a:latin typeface="Calibri"/>
                <a:cs typeface="Calibri"/>
              </a:rPr>
              <a:t>В </a:t>
            </a:r>
            <a:r>
              <a:rPr sz="1100" spc="-25" dirty="0">
                <a:latin typeface="Calibri"/>
                <a:cs typeface="Calibri"/>
              </a:rPr>
              <a:t>будущем, </a:t>
            </a:r>
            <a:r>
              <a:rPr sz="1100" spc="10" dirty="0">
                <a:latin typeface="Calibri"/>
                <a:cs typeface="Calibri"/>
              </a:rPr>
              <a:t>чтобы </a:t>
            </a:r>
            <a:r>
              <a:rPr sz="1100" spc="-5" dirty="0">
                <a:latin typeface="Calibri"/>
                <a:cs typeface="Calibri"/>
              </a:rPr>
              <a:t>удалить </a:t>
            </a:r>
            <a:r>
              <a:rPr sz="1100" dirty="0">
                <a:latin typeface="Calibri"/>
                <a:cs typeface="Calibri"/>
              </a:rPr>
              <a:t>строки, </a:t>
            </a:r>
            <a:r>
              <a:rPr sz="1100" spc="-20" dirty="0">
                <a:latin typeface="Calibri"/>
                <a:cs typeface="Calibri"/>
              </a:rPr>
              <a:t>которые содержат  </a:t>
            </a:r>
            <a:r>
              <a:rPr sz="1100" spc="-30" dirty="0">
                <a:latin typeface="Calibri"/>
                <a:cs typeface="Calibri"/>
              </a:rPr>
              <a:t>пропущенные </a:t>
            </a:r>
            <a:r>
              <a:rPr sz="1100" spc="-10" dirty="0">
                <a:latin typeface="Calibri"/>
                <a:cs typeface="Calibri"/>
              </a:rPr>
              <a:t>значения, </a:t>
            </a:r>
            <a:r>
              <a:rPr sz="1100" spc="-25" dirty="0">
                <a:latin typeface="Calibri"/>
                <a:cs typeface="Calibri"/>
              </a:rPr>
              <a:t>закодированные </a:t>
            </a:r>
            <a:r>
              <a:rPr sz="1100" spc="60" dirty="0">
                <a:latin typeface="Calibri"/>
                <a:cs typeface="Calibri"/>
              </a:rPr>
              <a:t>NA</a:t>
            </a:r>
            <a:r>
              <a:rPr sz="1100" spc="75" dirty="0">
                <a:latin typeface="Calibri"/>
                <a:cs typeface="Calibri"/>
              </a:rPr>
              <a:t> </a:t>
            </a:r>
            <a:r>
              <a:rPr sz="1100" spc="-30" dirty="0">
                <a:latin typeface="Calibri"/>
                <a:cs typeface="Calibri"/>
              </a:rPr>
              <a:t>делаем:</a:t>
            </a:r>
            <a:endParaRPr sz="1100">
              <a:latin typeface="Calibri"/>
              <a:cs typeface="Calibri"/>
            </a:endParaRPr>
          </a:p>
        </p:txBody>
      </p:sp>
      <p:sp>
        <p:nvSpPr>
          <p:cNvPr id="6" name="object 6"/>
          <p:cNvSpPr txBox="1"/>
          <p:nvPr/>
        </p:nvSpPr>
        <p:spPr>
          <a:xfrm>
            <a:off x="322046" y="2597873"/>
            <a:ext cx="3964304" cy="203200"/>
          </a:xfrm>
          <a:prstGeom prst="rect">
            <a:avLst/>
          </a:prstGeom>
          <a:solidFill>
            <a:srgbClr val="F8F8F8"/>
          </a:solidFill>
        </p:spPr>
        <p:txBody>
          <a:bodyPr vert="horz" wrap="square" lIns="0" tIns="0" rIns="0" bIns="0" rtlCol="0">
            <a:spAutoFit/>
          </a:bodyPr>
          <a:lstStyle/>
          <a:p>
            <a:pPr marL="37465">
              <a:lnSpc>
                <a:spcPts val="1275"/>
              </a:lnSpc>
            </a:pPr>
            <a:r>
              <a:rPr sz="1100" spc="70" dirty="0">
                <a:latin typeface="Times New Roman"/>
                <a:cs typeface="Times New Roman"/>
              </a:rPr>
              <a:t>beverage</a:t>
            </a:r>
            <a:r>
              <a:rPr sz="1100" spc="70" dirty="0">
                <a:solidFill>
                  <a:srgbClr val="0000CE"/>
                </a:solidFill>
                <a:latin typeface="Times New Roman"/>
                <a:cs typeface="Times New Roman"/>
              </a:rPr>
              <a:t>.02 </a:t>
            </a:r>
            <a:r>
              <a:rPr sz="1100" spc="65" dirty="0">
                <a:latin typeface="Times New Roman"/>
                <a:cs typeface="Times New Roman"/>
              </a:rPr>
              <a:t>&lt;-</a:t>
            </a:r>
            <a:r>
              <a:rPr sz="1100" spc="155" dirty="0">
                <a:latin typeface="Times New Roman"/>
                <a:cs typeface="Times New Roman"/>
              </a:rPr>
              <a:t> </a:t>
            </a:r>
            <a:r>
              <a:rPr sz="1100" spc="85" dirty="0">
                <a:solidFill>
                  <a:srgbClr val="214987"/>
                </a:solidFill>
                <a:latin typeface="Times New Roman"/>
                <a:cs typeface="Times New Roman"/>
              </a:rPr>
              <a:t>na.omit</a:t>
            </a:r>
            <a:r>
              <a:rPr sz="1100" spc="85" dirty="0">
                <a:latin typeface="Times New Roman"/>
                <a:cs typeface="Times New Roman"/>
              </a:rPr>
              <a:t>(beverage</a:t>
            </a:r>
            <a:r>
              <a:rPr sz="1100" spc="85" dirty="0">
                <a:solidFill>
                  <a:srgbClr val="0000CE"/>
                </a:solidFill>
                <a:latin typeface="Times New Roman"/>
                <a:cs typeface="Times New Roman"/>
              </a:rPr>
              <a:t>.01</a:t>
            </a:r>
            <a:r>
              <a:rPr sz="1100" spc="85" dirty="0">
                <a:latin typeface="Times New Roman"/>
                <a:cs typeface="Times New Roman"/>
              </a:rPr>
              <a:t>)</a:t>
            </a:r>
            <a:endParaRPr sz="1100">
              <a:latin typeface="Times New Roman"/>
              <a:cs typeface="Times New Roman"/>
            </a:endParaRPr>
          </a:p>
        </p:txBody>
      </p:sp>
    </p:spTree>
  </p:cSld>
  <p:clrMapOvr>
    <a:masterClrMapping/>
  </p:clrMapOvr>
  <p:transition>
    <p:cut/>
  </p:transition>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2837180" cy="244475"/>
          </a:xfrm>
          <a:prstGeom prst="rect">
            <a:avLst/>
          </a:prstGeom>
        </p:spPr>
        <p:txBody>
          <a:bodyPr vert="horz" wrap="square" lIns="0" tIns="17145" rIns="0" bIns="0" rtlCol="0">
            <a:spAutoFit/>
          </a:bodyPr>
          <a:lstStyle/>
          <a:p>
            <a:pPr marL="12700">
              <a:lnSpc>
                <a:spcPct val="100000"/>
              </a:lnSpc>
              <a:spcBef>
                <a:spcPts val="135"/>
              </a:spcBef>
            </a:pPr>
            <a:r>
              <a:rPr spc="105" dirty="0"/>
              <a:t>Шаг </a:t>
            </a:r>
            <a:r>
              <a:rPr dirty="0"/>
              <a:t>3. Стандартизация</a:t>
            </a:r>
            <a:r>
              <a:rPr spc="125" dirty="0"/>
              <a:t> </a:t>
            </a:r>
            <a:r>
              <a:rPr spc="-50" dirty="0"/>
              <a:t>переменных</a:t>
            </a:r>
          </a:p>
        </p:txBody>
      </p:sp>
      <p:sp>
        <p:nvSpPr>
          <p:cNvPr id="3" name="object 3"/>
          <p:cNvSpPr/>
          <p:nvPr/>
        </p:nvSpPr>
        <p:spPr>
          <a:xfrm>
            <a:off x="322046" y="1273771"/>
            <a:ext cx="3964304" cy="1520190"/>
          </a:xfrm>
          <a:custGeom>
            <a:avLst/>
            <a:gdLst/>
            <a:ahLst/>
            <a:cxnLst/>
            <a:rect l="l" t="t" r="r" b="b"/>
            <a:pathLst>
              <a:path w="3964304" h="1520189">
                <a:moveTo>
                  <a:pt x="0" y="1519694"/>
                </a:moveTo>
                <a:lnTo>
                  <a:pt x="3963911" y="1519694"/>
                </a:lnTo>
                <a:lnTo>
                  <a:pt x="3963911" y="0"/>
                </a:lnTo>
                <a:lnTo>
                  <a:pt x="0" y="0"/>
                </a:lnTo>
                <a:lnTo>
                  <a:pt x="0" y="1519694"/>
                </a:lnTo>
                <a:close/>
              </a:path>
            </a:pathLst>
          </a:custGeom>
          <a:solidFill>
            <a:srgbClr val="F8F8F8"/>
          </a:solidFill>
        </p:spPr>
        <p:txBody>
          <a:bodyPr wrap="square" lIns="0" tIns="0" rIns="0" bIns="0" rtlCol="0"/>
          <a:lstStyle/>
          <a:p>
            <a:endParaRPr/>
          </a:p>
        </p:txBody>
      </p:sp>
      <p:sp>
        <p:nvSpPr>
          <p:cNvPr id="4" name="object 4"/>
          <p:cNvSpPr txBox="1"/>
          <p:nvPr/>
        </p:nvSpPr>
        <p:spPr>
          <a:xfrm>
            <a:off x="347294" y="512672"/>
            <a:ext cx="3932554" cy="2280920"/>
          </a:xfrm>
          <a:prstGeom prst="rect">
            <a:avLst/>
          </a:prstGeom>
        </p:spPr>
        <p:txBody>
          <a:bodyPr vert="horz" wrap="square" lIns="0" tIns="6985" rIns="0" bIns="0" rtlCol="0">
            <a:spAutoFit/>
          </a:bodyPr>
          <a:lstStyle/>
          <a:p>
            <a:pPr marL="12700" marR="5080">
              <a:lnSpc>
                <a:spcPct val="102600"/>
              </a:lnSpc>
              <a:spcBef>
                <a:spcPts val="55"/>
              </a:spcBef>
            </a:pPr>
            <a:r>
              <a:rPr sz="1100" spc="114" dirty="0">
                <a:latin typeface="Calibri"/>
                <a:cs typeface="Calibri"/>
              </a:rPr>
              <a:t>В </a:t>
            </a:r>
            <a:r>
              <a:rPr sz="1100" spc="-30" dirty="0">
                <a:latin typeface="Calibri"/>
                <a:cs typeface="Calibri"/>
              </a:rPr>
              <a:t>данной </a:t>
            </a:r>
            <a:r>
              <a:rPr sz="1100" spc="-20" dirty="0">
                <a:latin typeface="Calibri"/>
                <a:cs typeface="Calibri"/>
              </a:rPr>
              <a:t>задаче </a:t>
            </a:r>
            <a:r>
              <a:rPr sz="1100" spc="-50" dirty="0">
                <a:latin typeface="Calibri"/>
                <a:cs typeface="Calibri"/>
              </a:rPr>
              <a:t>переменные </a:t>
            </a:r>
            <a:r>
              <a:rPr sz="1100" spc="-30" dirty="0">
                <a:latin typeface="Calibri"/>
                <a:cs typeface="Calibri"/>
              </a:rPr>
              <a:t>измерены </a:t>
            </a:r>
            <a:r>
              <a:rPr sz="1100" spc="-15" dirty="0">
                <a:latin typeface="Calibri"/>
                <a:cs typeface="Calibri"/>
              </a:rPr>
              <a:t>в </a:t>
            </a:r>
            <a:r>
              <a:rPr sz="1100" spc="-45" dirty="0">
                <a:latin typeface="Calibri"/>
                <a:cs typeface="Calibri"/>
              </a:rPr>
              <a:t>одной </a:t>
            </a:r>
            <a:r>
              <a:rPr sz="1100" spc="-25" dirty="0">
                <a:latin typeface="Calibri"/>
                <a:cs typeface="Calibri"/>
              </a:rPr>
              <a:t>и </a:t>
            </a:r>
            <a:r>
              <a:rPr sz="1100" spc="-5" dirty="0">
                <a:latin typeface="Calibri"/>
                <a:cs typeface="Calibri"/>
              </a:rPr>
              <a:t>той </a:t>
            </a:r>
            <a:r>
              <a:rPr sz="1100" spc="-35" dirty="0">
                <a:latin typeface="Calibri"/>
                <a:cs typeface="Calibri"/>
              </a:rPr>
              <a:t>же </a:t>
            </a:r>
            <a:r>
              <a:rPr sz="1100" spc="-10" dirty="0">
                <a:latin typeface="Calibri"/>
                <a:cs typeface="Calibri"/>
              </a:rPr>
              <a:t>шкале,  </a:t>
            </a:r>
            <a:r>
              <a:rPr sz="1100" spc="-15" dirty="0">
                <a:latin typeface="Calibri"/>
                <a:cs typeface="Calibri"/>
              </a:rPr>
              <a:t>поэтому </a:t>
            </a:r>
            <a:r>
              <a:rPr sz="1100" spc="-5" dirty="0">
                <a:latin typeface="Calibri"/>
                <a:cs typeface="Calibri"/>
              </a:rPr>
              <a:t>стандартизировать </a:t>
            </a:r>
            <a:r>
              <a:rPr sz="1100" dirty="0">
                <a:latin typeface="Calibri"/>
                <a:cs typeface="Calibri"/>
              </a:rPr>
              <a:t>их </a:t>
            </a:r>
            <a:r>
              <a:rPr sz="1100" spc="-55" dirty="0">
                <a:latin typeface="Calibri"/>
                <a:cs typeface="Calibri"/>
              </a:rPr>
              <a:t>не</a:t>
            </a:r>
            <a:r>
              <a:rPr sz="1100" spc="30" dirty="0">
                <a:latin typeface="Calibri"/>
                <a:cs typeface="Calibri"/>
              </a:rPr>
              <a:t> </a:t>
            </a:r>
            <a:r>
              <a:rPr sz="1100" spc="-25" dirty="0">
                <a:latin typeface="Calibri"/>
                <a:cs typeface="Calibri"/>
              </a:rPr>
              <a:t>надо.</a:t>
            </a:r>
            <a:endParaRPr sz="1100">
              <a:latin typeface="Calibri"/>
              <a:cs typeface="Calibri"/>
            </a:endParaRPr>
          </a:p>
          <a:p>
            <a:pPr marL="12700">
              <a:lnSpc>
                <a:spcPct val="100000"/>
              </a:lnSpc>
              <a:spcBef>
                <a:spcPts val="635"/>
              </a:spcBef>
            </a:pPr>
            <a:r>
              <a:rPr sz="1100" spc="120" dirty="0">
                <a:latin typeface="Calibri"/>
                <a:cs typeface="Calibri"/>
              </a:rPr>
              <a:t>В </a:t>
            </a:r>
            <a:r>
              <a:rPr sz="1100" spc="-25" dirty="0">
                <a:latin typeface="Calibri"/>
                <a:cs typeface="Calibri"/>
              </a:rPr>
              <a:t>будущем, </a:t>
            </a:r>
            <a:r>
              <a:rPr sz="1100" spc="10" dirty="0">
                <a:latin typeface="Calibri"/>
                <a:cs typeface="Calibri"/>
              </a:rPr>
              <a:t>чтобы </a:t>
            </a:r>
            <a:r>
              <a:rPr sz="1100" spc="-5" dirty="0">
                <a:latin typeface="Calibri"/>
                <a:cs typeface="Calibri"/>
              </a:rPr>
              <a:t>стандартизировать</a:t>
            </a:r>
            <a:r>
              <a:rPr sz="1100" spc="110" dirty="0">
                <a:latin typeface="Calibri"/>
                <a:cs typeface="Calibri"/>
              </a:rPr>
              <a:t> </a:t>
            </a:r>
            <a:r>
              <a:rPr sz="1100" spc="-5" dirty="0">
                <a:latin typeface="Calibri"/>
                <a:cs typeface="Calibri"/>
              </a:rPr>
              <a:t>столбцы:</a:t>
            </a:r>
            <a:endParaRPr sz="1100">
              <a:latin typeface="Calibri"/>
              <a:cs typeface="Calibri"/>
            </a:endParaRPr>
          </a:p>
          <a:p>
            <a:pPr>
              <a:lnSpc>
                <a:spcPct val="100000"/>
              </a:lnSpc>
              <a:spcBef>
                <a:spcPts val="30"/>
              </a:spcBef>
            </a:pPr>
            <a:endParaRPr sz="1000">
              <a:latin typeface="Times New Roman"/>
              <a:cs typeface="Times New Roman"/>
            </a:endParaRPr>
          </a:p>
          <a:p>
            <a:pPr marL="12700" marR="59690">
              <a:lnSpc>
                <a:spcPct val="100000"/>
              </a:lnSpc>
            </a:pPr>
            <a:r>
              <a:rPr sz="1000" i="1" spc="-85" dirty="0">
                <a:solidFill>
                  <a:srgbClr val="8E5902"/>
                </a:solidFill>
                <a:latin typeface="Book Antiqua"/>
                <a:cs typeface="Book Antiqua"/>
              </a:rPr>
              <a:t>#</a:t>
            </a:r>
            <a:r>
              <a:rPr sz="1000" i="1" spc="80" dirty="0">
                <a:solidFill>
                  <a:srgbClr val="8E5902"/>
                </a:solidFill>
                <a:latin typeface="Book Antiqua"/>
                <a:cs typeface="Book Antiqua"/>
              </a:rPr>
              <a:t> </a:t>
            </a:r>
            <a:r>
              <a:rPr sz="1000" i="1" spc="-35" dirty="0">
                <a:solidFill>
                  <a:srgbClr val="8E5902"/>
                </a:solidFill>
                <a:latin typeface="Book Antiqua"/>
                <a:cs typeface="Book Antiqua"/>
              </a:rPr>
              <a:t>Вариант </a:t>
            </a:r>
            <a:r>
              <a:rPr sz="1000" i="1" spc="20" dirty="0">
                <a:solidFill>
                  <a:srgbClr val="8E5902"/>
                </a:solidFill>
                <a:latin typeface="Book Antiqua"/>
                <a:cs typeface="Book Antiqua"/>
              </a:rPr>
              <a:t>1 </a:t>
            </a:r>
            <a:r>
              <a:rPr sz="1000" i="1" spc="190" dirty="0">
                <a:solidFill>
                  <a:srgbClr val="8E5902"/>
                </a:solidFill>
                <a:latin typeface="Book Antiqua"/>
                <a:cs typeface="Book Antiqua"/>
              </a:rPr>
              <a:t>- </a:t>
            </a:r>
            <a:r>
              <a:rPr sz="1000" i="1" spc="35" dirty="0">
                <a:solidFill>
                  <a:srgbClr val="8E5902"/>
                </a:solidFill>
                <a:latin typeface="Book Antiqua"/>
                <a:cs typeface="Book Antiqua"/>
              </a:rPr>
              <a:t>к среднему </a:t>
            </a:r>
            <a:r>
              <a:rPr sz="1000" i="1" spc="20" dirty="0">
                <a:solidFill>
                  <a:srgbClr val="8E5902"/>
                </a:solidFill>
                <a:latin typeface="Book Antiqua"/>
                <a:cs typeface="Book Antiqua"/>
              </a:rPr>
              <a:t>0 </a:t>
            </a:r>
            <a:r>
              <a:rPr sz="1000" i="1" spc="-35" dirty="0">
                <a:solidFill>
                  <a:srgbClr val="8E5902"/>
                </a:solidFill>
                <a:latin typeface="Book Antiqua"/>
                <a:cs typeface="Book Antiqua"/>
              </a:rPr>
              <a:t>и </a:t>
            </a:r>
            <a:r>
              <a:rPr sz="1000" i="1" spc="-25" dirty="0">
                <a:solidFill>
                  <a:srgbClr val="8E5902"/>
                </a:solidFill>
                <a:latin typeface="Book Antiqua"/>
                <a:cs typeface="Book Antiqua"/>
              </a:rPr>
              <a:t>стандартному </a:t>
            </a:r>
            <a:r>
              <a:rPr sz="1000" i="1" spc="-15" dirty="0">
                <a:solidFill>
                  <a:srgbClr val="8E5902"/>
                </a:solidFill>
                <a:latin typeface="Book Antiqua"/>
                <a:cs typeface="Book Antiqua"/>
              </a:rPr>
              <a:t>отклонению </a:t>
            </a:r>
            <a:r>
              <a:rPr sz="1000" i="1" spc="20" dirty="0">
                <a:solidFill>
                  <a:srgbClr val="8E5902"/>
                </a:solidFill>
                <a:latin typeface="Book Antiqua"/>
                <a:cs typeface="Book Antiqua"/>
              </a:rPr>
              <a:t>1  </a:t>
            </a:r>
            <a:r>
              <a:rPr sz="1000" spc="75" dirty="0">
                <a:latin typeface="Times New Roman"/>
                <a:cs typeface="Times New Roman"/>
              </a:rPr>
              <a:t>beverage</a:t>
            </a:r>
            <a:r>
              <a:rPr sz="1000" spc="75" dirty="0">
                <a:solidFill>
                  <a:srgbClr val="0000CE"/>
                </a:solidFill>
                <a:latin typeface="Times New Roman"/>
                <a:cs typeface="Times New Roman"/>
              </a:rPr>
              <a:t>.02 </a:t>
            </a:r>
            <a:r>
              <a:rPr sz="1000" spc="70" dirty="0">
                <a:latin typeface="Times New Roman"/>
                <a:cs typeface="Times New Roman"/>
              </a:rPr>
              <a:t>&lt;- </a:t>
            </a:r>
            <a:r>
              <a:rPr sz="1000" spc="114" dirty="0">
                <a:solidFill>
                  <a:srgbClr val="214987"/>
                </a:solidFill>
                <a:latin typeface="Times New Roman"/>
                <a:cs typeface="Times New Roman"/>
              </a:rPr>
              <a:t>scale</a:t>
            </a:r>
            <a:r>
              <a:rPr sz="1000" spc="114" dirty="0">
                <a:latin typeface="Times New Roman"/>
                <a:cs typeface="Times New Roman"/>
              </a:rPr>
              <a:t>(beverage</a:t>
            </a:r>
            <a:r>
              <a:rPr sz="1000" spc="114" dirty="0">
                <a:solidFill>
                  <a:srgbClr val="0000CE"/>
                </a:solidFill>
                <a:latin typeface="Times New Roman"/>
                <a:cs typeface="Times New Roman"/>
              </a:rPr>
              <a:t>.01</a:t>
            </a:r>
            <a:r>
              <a:rPr sz="1000" spc="114" dirty="0">
                <a:latin typeface="Times New Roman"/>
                <a:cs typeface="Times New Roman"/>
              </a:rPr>
              <a:t>[,</a:t>
            </a:r>
            <a:r>
              <a:rPr sz="1000" spc="114" dirty="0">
                <a:solidFill>
                  <a:srgbClr val="0000CE"/>
                </a:solidFill>
                <a:latin typeface="Times New Roman"/>
                <a:cs typeface="Times New Roman"/>
              </a:rPr>
              <a:t>2</a:t>
            </a:r>
            <a:r>
              <a:rPr sz="1000" spc="114" dirty="0">
                <a:latin typeface="Times New Roman"/>
                <a:cs typeface="Times New Roman"/>
              </a:rPr>
              <a:t>:</a:t>
            </a:r>
            <a:r>
              <a:rPr sz="1000" spc="114" dirty="0">
                <a:solidFill>
                  <a:srgbClr val="0000CE"/>
                </a:solidFill>
                <a:latin typeface="Times New Roman"/>
                <a:cs typeface="Times New Roman"/>
              </a:rPr>
              <a:t>9</a:t>
            </a:r>
            <a:r>
              <a:rPr sz="1000" spc="114" dirty="0">
                <a:latin typeface="Times New Roman"/>
                <a:cs typeface="Times New Roman"/>
              </a:rPr>
              <a:t>], </a:t>
            </a:r>
            <a:r>
              <a:rPr sz="1000" spc="85" dirty="0">
                <a:solidFill>
                  <a:srgbClr val="214987"/>
                </a:solidFill>
                <a:latin typeface="Times New Roman"/>
                <a:cs typeface="Times New Roman"/>
              </a:rPr>
              <a:t>center=</a:t>
            </a:r>
            <a:r>
              <a:rPr sz="1000" spc="85" dirty="0">
                <a:latin typeface="Times New Roman"/>
                <a:cs typeface="Times New Roman"/>
              </a:rPr>
              <a:t>T, </a:t>
            </a:r>
            <a:r>
              <a:rPr sz="1000" spc="75" dirty="0">
                <a:solidFill>
                  <a:srgbClr val="214987"/>
                </a:solidFill>
                <a:latin typeface="Times New Roman"/>
                <a:cs typeface="Times New Roman"/>
              </a:rPr>
              <a:t>scale=</a:t>
            </a:r>
            <a:r>
              <a:rPr sz="1000" spc="75" dirty="0">
                <a:latin typeface="Times New Roman"/>
                <a:cs typeface="Times New Roman"/>
              </a:rPr>
              <a:t>T)  </a:t>
            </a:r>
            <a:r>
              <a:rPr sz="1000" i="1" spc="-85" dirty="0">
                <a:solidFill>
                  <a:srgbClr val="8E5902"/>
                </a:solidFill>
                <a:latin typeface="Book Antiqua"/>
                <a:cs typeface="Book Antiqua"/>
              </a:rPr>
              <a:t>#</a:t>
            </a:r>
            <a:r>
              <a:rPr sz="1000" i="1" spc="80" dirty="0">
                <a:solidFill>
                  <a:srgbClr val="8E5902"/>
                </a:solidFill>
                <a:latin typeface="Book Antiqua"/>
                <a:cs typeface="Book Antiqua"/>
              </a:rPr>
              <a:t> </a:t>
            </a:r>
            <a:r>
              <a:rPr sz="1000" i="1" spc="-35" dirty="0">
                <a:solidFill>
                  <a:srgbClr val="8E5902"/>
                </a:solidFill>
                <a:latin typeface="Book Antiqua"/>
                <a:cs typeface="Book Antiqua"/>
              </a:rPr>
              <a:t>Вариант </a:t>
            </a:r>
            <a:r>
              <a:rPr sz="1000" i="1" spc="20" dirty="0">
                <a:solidFill>
                  <a:srgbClr val="8E5902"/>
                </a:solidFill>
                <a:latin typeface="Book Antiqua"/>
                <a:cs typeface="Book Antiqua"/>
              </a:rPr>
              <a:t>2 </a:t>
            </a:r>
            <a:r>
              <a:rPr sz="1000" i="1" spc="190" dirty="0">
                <a:solidFill>
                  <a:srgbClr val="8E5902"/>
                </a:solidFill>
                <a:latin typeface="Book Antiqua"/>
                <a:cs typeface="Book Antiqua"/>
              </a:rPr>
              <a:t>- </a:t>
            </a:r>
            <a:r>
              <a:rPr sz="1000" i="1" spc="35" dirty="0">
                <a:solidFill>
                  <a:srgbClr val="8E5902"/>
                </a:solidFill>
                <a:latin typeface="Book Antiqua"/>
                <a:cs typeface="Book Antiqua"/>
              </a:rPr>
              <a:t>к </a:t>
            </a:r>
            <a:r>
              <a:rPr sz="1000" i="1" spc="-70" dirty="0">
                <a:solidFill>
                  <a:srgbClr val="8E5902"/>
                </a:solidFill>
                <a:latin typeface="Book Antiqua"/>
                <a:cs typeface="Book Antiqua"/>
              </a:rPr>
              <a:t>минимуму </a:t>
            </a:r>
            <a:r>
              <a:rPr sz="1000" i="1" spc="20" dirty="0">
                <a:solidFill>
                  <a:srgbClr val="8E5902"/>
                </a:solidFill>
                <a:latin typeface="Book Antiqua"/>
                <a:cs typeface="Book Antiqua"/>
              </a:rPr>
              <a:t>0 </a:t>
            </a:r>
            <a:r>
              <a:rPr sz="1000" i="1" spc="-35" dirty="0">
                <a:solidFill>
                  <a:srgbClr val="8E5902"/>
                </a:solidFill>
                <a:latin typeface="Book Antiqua"/>
                <a:cs typeface="Book Antiqua"/>
              </a:rPr>
              <a:t>и </a:t>
            </a:r>
            <a:r>
              <a:rPr sz="1000" i="1" spc="-30" dirty="0">
                <a:solidFill>
                  <a:srgbClr val="8E5902"/>
                </a:solidFill>
                <a:latin typeface="Book Antiqua"/>
                <a:cs typeface="Book Antiqua"/>
              </a:rPr>
              <a:t>максимуму</a:t>
            </a:r>
            <a:r>
              <a:rPr sz="1000" i="1" dirty="0">
                <a:solidFill>
                  <a:srgbClr val="8E5902"/>
                </a:solidFill>
                <a:latin typeface="Book Antiqua"/>
                <a:cs typeface="Book Antiqua"/>
              </a:rPr>
              <a:t> </a:t>
            </a:r>
            <a:r>
              <a:rPr sz="1000" i="1" spc="20" dirty="0">
                <a:solidFill>
                  <a:srgbClr val="8E5902"/>
                </a:solidFill>
                <a:latin typeface="Book Antiqua"/>
                <a:cs typeface="Book Antiqua"/>
              </a:rPr>
              <a:t>1</a:t>
            </a:r>
            <a:endParaRPr sz="1000">
              <a:latin typeface="Book Antiqua"/>
              <a:cs typeface="Book Antiqua"/>
            </a:endParaRPr>
          </a:p>
          <a:p>
            <a:pPr marL="12700" marR="1254760">
              <a:lnSpc>
                <a:spcPts val="1200"/>
              </a:lnSpc>
              <a:spcBef>
                <a:spcPts val="25"/>
              </a:spcBef>
            </a:pPr>
            <a:r>
              <a:rPr sz="1000" spc="-10" dirty="0">
                <a:latin typeface="Times New Roman"/>
                <a:cs typeface="Times New Roman"/>
              </a:rPr>
              <a:t>maxs </a:t>
            </a:r>
            <a:r>
              <a:rPr sz="1000" spc="70" dirty="0">
                <a:latin typeface="Times New Roman"/>
                <a:cs typeface="Times New Roman"/>
              </a:rPr>
              <a:t>&lt;- </a:t>
            </a:r>
            <a:r>
              <a:rPr sz="1000" spc="105" dirty="0">
                <a:solidFill>
                  <a:srgbClr val="214987"/>
                </a:solidFill>
                <a:latin typeface="Times New Roman"/>
                <a:cs typeface="Times New Roman"/>
              </a:rPr>
              <a:t>apply</a:t>
            </a:r>
            <a:r>
              <a:rPr sz="1000" spc="105" dirty="0">
                <a:latin typeface="Times New Roman"/>
                <a:cs typeface="Times New Roman"/>
              </a:rPr>
              <a:t>(beverage</a:t>
            </a:r>
            <a:r>
              <a:rPr sz="1000" spc="105" dirty="0">
                <a:solidFill>
                  <a:srgbClr val="0000CE"/>
                </a:solidFill>
                <a:latin typeface="Times New Roman"/>
                <a:cs typeface="Times New Roman"/>
              </a:rPr>
              <a:t>.01</a:t>
            </a:r>
            <a:r>
              <a:rPr sz="1000" spc="105" dirty="0">
                <a:latin typeface="Times New Roman"/>
                <a:cs typeface="Times New Roman"/>
              </a:rPr>
              <a:t>[,</a:t>
            </a:r>
            <a:r>
              <a:rPr sz="1000" spc="105" dirty="0">
                <a:solidFill>
                  <a:srgbClr val="0000CE"/>
                </a:solidFill>
                <a:latin typeface="Times New Roman"/>
                <a:cs typeface="Times New Roman"/>
              </a:rPr>
              <a:t>2</a:t>
            </a:r>
            <a:r>
              <a:rPr sz="1000" spc="105" dirty="0">
                <a:latin typeface="Times New Roman"/>
                <a:cs typeface="Times New Roman"/>
              </a:rPr>
              <a:t>:</a:t>
            </a:r>
            <a:r>
              <a:rPr sz="1000" spc="105" dirty="0">
                <a:solidFill>
                  <a:srgbClr val="0000CE"/>
                </a:solidFill>
                <a:latin typeface="Times New Roman"/>
                <a:cs typeface="Times New Roman"/>
              </a:rPr>
              <a:t>9</a:t>
            </a:r>
            <a:r>
              <a:rPr sz="1000" spc="105" dirty="0">
                <a:latin typeface="Times New Roman"/>
                <a:cs typeface="Times New Roman"/>
              </a:rPr>
              <a:t>], </a:t>
            </a:r>
            <a:r>
              <a:rPr sz="1000" spc="145" dirty="0">
                <a:solidFill>
                  <a:srgbClr val="0000CE"/>
                </a:solidFill>
                <a:latin typeface="Times New Roman"/>
                <a:cs typeface="Times New Roman"/>
              </a:rPr>
              <a:t>2</a:t>
            </a:r>
            <a:r>
              <a:rPr sz="1000" spc="145" dirty="0">
                <a:latin typeface="Times New Roman"/>
                <a:cs typeface="Times New Roman"/>
              </a:rPr>
              <a:t>, </a:t>
            </a:r>
            <a:r>
              <a:rPr sz="1000" dirty="0">
                <a:latin typeface="Times New Roman"/>
                <a:cs typeface="Times New Roman"/>
              </a:rPr>
              <a:t>max)  </a:t>
            </a:r>
            <a:r>
              <a:rPr sz="1000" spc="30" dirty="0">
                <a:latin typeface="Times New Roman"/>
                <a:cs typeface="Times New Roman"/>
              </a:rPr>
              <a:t>mins  </a:t>
            </a:r>
            <a:r>
              <a:rPr sz="1000" spc="70" dirty="0">
                <a:latin typeface="Times New Roman"/>
                <a:cs typeface="Times New Roman"/>
              </a:rPr>
              <a:t>&lt;-  </a:t>
            </a:r>
            <a:r>
              <a:rPr sz="1000" spc="105" dirty="0">
                <a:solidFill>
                  <a:srgbClr val="214987"/>
                </a:solidFill>
                <a:latin typeface="Times New Roman"/>
                <a:cs typeface="Times New Roman"/>
              </a:rPr>
              <a:t>apply</a:t>
            </a:r>
            <a:r>
              <a:rPr sz="1000" spc="105" dirty="0">
                <a:latin typeface="Times New Roman"/>
                <a:cs typeface="Times New Roman"/>
              </a:rPr>
              <a:t>(beverage</a:t>
            </a:r>
            <a:r>
              <a:rPr sz="1000" spc="105" dirty="0">
                <a:solidFill>
                  <a:srgbClr val="0000CE"/>
                </a:solidFill>
                <a:latin typeface="Times New Roman"/>
                <a:cs typeface="Times New Roman"/>
              </a:rPr>
              <a:t>.01</a:t>
            </a:r>
            <a:r>
              <a:rPr sz="1000" spc="105" dirty="0">
                <a:latin typeface="Times New Roman"/>
                <a:cs typeface="Times New Roman"/>
              </a:rPr>
              <a:t>[,</a:t>
            </a:r>
            <a:r>
              <a:rPr sz="1000" spc="105" dirty="0">
                <a:solidFill>
                  <a:srgbClr val="0000CE"/>
                </a:solidFill>
                <a:latin typeface="Times New Roman"/>
                <a:cs typeface="Times New Roman"/>
              </a:rPr>
              <a:t>2</a:t>
            </a:r>
            <a:r>
              <a:rPr sz="1000" spc="105" dirty="0">
                <a:latin typeface="Times New Roman"/>
                <a:cs typeface="Times New Roman"/>
              </a:rPr>
              <a:t>:</a:t>
            </a:r>
            <a:r>
              <a:rPr sz="1000" spc="105" dirty="0">
                <a:solidFill>
                  <a:srgbClr val="0000CE"/>
                </a:solidFill>
                <a:latin typeface="Times New Roman"/>
                <a:cs typeface="Times New Roman"/>
              </a:rPr>
              <a:t>9</a:t>
            </a:r>
            <a:r>
              <a:rPr sz="1000" spc="105" dirty="0">
                <a:latin typeface="Times New Roman"/>
                <a:cs typeface="Times New Roman"/>
              </a:rPr>
              <a:t>], </a:t>
            </a:r>
            <a:r>
              <a:rPr sz="1000" spc="145" dirty="0">
                <a:solidFill>
                  <a:srgbClr val="0000CE"/>
                </a:solidFill>
                <a:latin typeface="Times New Roman"/>
                <a:cs typeface="Times New Roman"/>
              </a:rPr>
              <a:t>2</a:t>
            </a:r>
            <a:r>
              <a:rPr sz="1000" spc="145" dirty="0">
                <a:latin typeface="Times New Roman"/>
                <a:cs typeface="Times New Roman"/>
              </a:rPr>
              <a:t>,</a:t>
            </a:r>
            <a:r>
              <a:rPr sz="1000" spc="254" dirty="0">
                <a:latin typeface="Times New Roman"/>
                <a:cs typeface="Times New Roman"/>
              </a:rPr>
              <a:t> </a:t>
            </a:r>
            <a:r>
              <a:rPr sz="1000" spc="45" dirty="0">
                <a:latin typeface="Times New Roman"/>
                <a:cs typeface="Times New Roman"/>
              </a:rPr>
              <a:t>min)</a:t>
            </a:r>
            <a:endParaRPr sz="1000">
              <a:latin typeface="Times New Roman"/>
              <a:cs typeface="Times New Roman"/>
            </a:endParaRPr>
          </a:p>
          <a:p>
            <a:pPr marL="12700">
              <a:lnSpc>
                <a:spcPts val="1150"/>
              </a:lnSpc>
            </a:pPr>
            <a:r>
              <a:rPr sz="1000" spc="75" dirty="0">
                <a:latin typeface="Times New Roman"/>
                <a:cs typeface="Times New Roman"/>
              </a:rPr>
              <a:t>beverage</a:t>
            </a:r>
            <a:r>
              <a:rPr sz="1000" spc="75" dirty="0">
                <a:solidFill>
                  <a:srgbClr val="0000CE"/>
                </a:solidFill>
                <a:latin typeface="Times New Roman"/>
                <a:cs typeface="Times New Roman"/>
              </a:rPr>
              <a:t>.02 </a:t>
            </a:r>
            <a:r>
              <a:rPr sz="1000" spc="70" dirty="0">
                <a:latin typeface="Times New Roman"/>
                <a:cs typeface="Times New Roman"/>
              </a:rPr>
              <a:t>&lt;- </a:t>
            </a:r>
            <a:r>
              <a:rPr sz="1000" spc="114" dirty="0">
                <a:solidFill>
                  <a:srgbClr val="214987"/>
                </a:solidFill>
                <a:latin typeface="Times New Roman"/>
                <a:cs typeface="Times New Roman"/>
              </a:rPr>
              <a:t>scale</a:t>
            </a:r>
            <a:r>
              <a:rPr sz="1000" spc="114" dirty="0">
                <a:latin typeface="Times New Roman"/>
                <a:cs typeface="Times New Roman"/>
              </a:rPr>
              <a:t>(beverage</a:t>
            </a:r>
            <a:r>
              <a:rPr sz="1000" spc="114" dirty="0">
                <a:solidFill>
                  <a:srgbClr val="0000CE"/>
                </a:solidFill>
                <a:latin typeface="Times New Roman"/>
                <a:cs typeface="Times New Roman"/>
              </a:rPr>
              <a:t>.01</a:t>
            </a:r>
            <a:r>
              <a:rPr sz="1000" spc="114" dirty="0">
                <a:latin typeface="Times New Roman"/>
                <a:cs typeface="Times New Roman"/>
              </a:rPr>
              <a:t>[,</a:t>
            </a:r>
            <a:r>
              <a:rPr sz="1000" spc="114" dirty="0">
                <a:solidFill>
                  <a:srgbClr val="0000CE"/>
                </a:solidFill>
                <a:latin typeface="Times New Roman"/>
                <a:cs typeface="Times New Roman"/>
              </a:rPr>
              <a:t>2</a:t>
            </a:r>
            <a:r>
              <a:rPr sz="1000" spc="114" dirty="0">
                <a:latin typeface="Times New Roman"/>
                <a:cs typeface="Times New Roman"/>
              </a:rPr>
              <a:t>:</a:t>
            </a:r>
            <a:r>
              <a:rPr sz="1000" spc="114" dirty="0">
                <a:solidFill>
                  <a:srgbClr val="0000CE"/>
                </a:solidFill>
                <a:latin typeface="Times New Roman"/>
                <a:cs typeface="Times New Roman"/>
              </a:rPr>
              <a:t>9</a:t>
            </a:r>
            <a:r>
              <a:rPr sz="1000" spc="114" dirty="0">
                <a:latin typeface="Times New Roman"/>
                <a:cs typeface="Times New Roman"/>
              </a:rPr>
              <a:t>], </a:t>
            </a:r>
            <a:r>
              <a:rPr sz="1000" spc="110" dirty="0">
                <a:solidFill>
                  <a:srgbClr val="214987"/>
                </a:solidFill>
                <a:latin typeface="Times New Roman"/>
                <a:cs typeface="Times New Roman"/>
              </a:rPr>
              <a:t>center </a:t>
            </a:r>
            <a:r>
              <a:rPr sz="1000" spc="-45" dirty="0">
                <a:solidFill>
                  <a:srgbClr val="214987"/>
                </a:solidFill>
                <a:latin typeface="Times New Roman"/>
                <a:cs typeface="Times New Roman"/>
              </a:rPr>
              <a:t>=</a:t>
            </a:r>
            <a:r>
              <a:rPr sz="1000" spc="-25" dirty="0">
                <a:solidFill>
                  <a:srgbClr val="214987"/>
                </a:solidFill>
                <a:latin typeface="Times New Roman"/>
                <a:cs typeface="Times New Roman"/>
              </a:rPr>
              <a:t> </a:t>
            </a:r>
            <a:r>
              <a:rPr sz="1000" spc="75" dirty="0">
                <a:latin typeface="Times New Roman"/>
                <a:cs typeface="Times New Roman"/>
              </a:rPr>
              <a:t>mins,</a:t>
            </a:r>
            <a:endParaRPr sz="1000">
              <a:latin typeface="Times New Roman"/>
              <a:cs typeface="Times New Roman"/>
            </a:endParaRPr>
          </a:p>
          <a:p>
            <a:pPr marL="1407160">
              <a:lnSpc>
                <a:spcPts val="1195"/>
              </a:lnSpc>
            </a:pPr>
            <a:r>
              <a:rPr sz="1000" spc="114" dirty="0">
                <a:solidFill>
                  <a:srgbClr val="214987"/>
                </a:solidFill>
                <a:latin typeface="Times New Roman"/>
                <a:cs typeface="Times New Roman"/>
              </a:rPr>
              <a:t>scale </a:t>
            </a:r>
            <a:r>
              <a:rPr sz="1000" spc="-45" dirty="0">
                <a:solidFill>
                  <a:srgbClr val="214987"/>
                </a:solidFill>
                <a:latin typeface="Times New Roman"/>
                <a:cs typeface="Times New Roman"/>
              </a:rPr>
              <a:t>=</a:t>
            </a:r>
            <a:r>
              <a:rPr sz="1000" spc="50" dirty="0">
                <a:solidFill>
                  <a:srgbClr val="214987"/>
                </a:solidFill>
                <a:latin typeface="Times New Roman"/>
                <a:cs typeface="Times New Roman"/>
              </a:rPr>
              <a:t> </a:t>
            </a:r>
            <a:r>
              <a:rPr sz="1000" spc="45" dirty="0">
                <a:latin typeface="Times New Roman"/>
                <a:cs typeface="Times New Roman"/>
              </a:rPr>
              <a:t>maxs-mins)</a:t>
            </a:r>
            <a:endParaRPr sz="1000">
              <a:latin typeface="Times New Roman"/>
              <a:cs typeface="Times New Roman"/>
            </a:endParaRPr>
          </a:p>
          <a:p>
            <a:pPr marL="12700" marR="259079">
              <a:lnSpc>
                <a:spcPts val="1200"/>
              </a:lnSpc>
              <a:spcBef>
                <a:spcPts val="40"/>
              </a:spcBef>
            </a:pPr>
            <a:r>
              <a:rPr sz="1000" i="1" spc="-85" dirty="0">
                <a:solidFill>
                  <a:srgbClr val="8E5902"/>
                </a:solidFill>
                <a:latin typeface="Book Antiqua"/>
                <a:cs typeface="Book Antiqua"/>
              </a:rPr>
              <a:t>#</a:t>
            </a:r>
            <a:r>
              <a:rPr sz="1000" i="1" spc="80" dirty="0">
                <a:solidFill>
                  <a:srgbClr val="8E5902"/>
                </a:solidFill>
                <a:latin typeface="Book Antiqua"/>
                <a:cs typeface="Book Antiqua"/>
              </a:rPr>
              <a:t> </a:t>
            </a:r>
            <a:r>
              <a:rPr sz="1000" i="1" spc="-35" dirty="0">
                <a:solidFill>
                  <a:srgbClr val="8E5902"/>
                </a:solidFill>
                <a:latin typeface="Book Antiqua"/>
                <a:cs typeface="Book Antiqua"/>
              </a:rPr>
              <a:t>Вариант </a:t>
            </a:r>
            <a:r>
              <a:rPr sz="1000" i="1" spc="20" dirty="0">
                <a:solidFill>
                  <a:srgbClr val="8E5902"/>
                </a:solidFill>
                <a:latin typeface="Book Antiqua"/>
                <a:cs typeface="Book Antiqua"/>
              </a:rPr>
              <a:t>3 </a:t>
            </a:r>
            <a:r>
              <a:rPr sz="1000" i="1" spc="190" dirty="0">
                <a:solidFill>
                  <a:srgbClr val="8E5902"/>
                </a:solidFill>
                <a:latin typeface="Book Antiqua"/>
                <a:cs typeface="Book Antiqua"/>
              </a:rPr>
              <a:t>- </a:t>
            </a:r>
            <a:r>
              <a:rPr sz="1000" i="1" spc="35" dirty="0">
                <a:solidFill>
                  <a:srgbClr val="8E5902"/>
                </a:solidFill>
                <a:latin typeface="Book Antiqua"/>
                <a:cs typeface="Book Antiqua"/>
              </a:rPr>
              <a:t>использовать </a:t>
            </a:r>
            <a:r>
              <a:rPr sz="1000" i="1" spc="140" dirty="0">
                <a:solidFill>
                  <a:srgbClr val="8E5902"/>
                </a:solidFill>
                <a:latin typeface="Book Antiqua"/>
                <a:cs typeface="Book Antiqua"/>
              </a:rPr>
              <a:t>rescaler() </a:t>
            </a:r>
            <a:r>
              <a:rPr sz="1000" i="1" spc="55" dirty="0">
                <a:solidFill>
                  <a:srgbClr val="8E5902"/>
                </a:solidFill>
                <a:latin typeface="Book Antiqua"/>
                <a:cs typeface="Book Antiqua"/>
              </a:rPr>
              <a:t>из </a:t>
            </a:r>
            <a:r>
              <a:rPr sz="1000" i="1" dirty="0">
                <a:solidFill>
                  <a:srgbClr val="8E5902"/>
                </a:solidFill>
                <a:latin typeface="Book Antiqua"/>
                <a:cs typeface="Book Antiqua"/>
              </a:rPr>
              <a:t>пакета </a:t>
            </a:r>
            <a:r>
              <a:rPr sz="1000" i="1" spc="85" dirty="0">
                <a:solidFill>
                  <a:srgbClr val="8E5902"/>
                </a:solidFill>
                <a:latin typeface="Book Antiqua"/>
                <a:cs typeface="Book Antiqua"/>
              </a:rPr>
              <a:t>reshape  </a:t>
            </a:r>
            <a:r>
              <a:rPr sz="1000" i="1" spc="-85" dirty="0">
                <a:solidFill>
                  <a:srgbClr val="8E5902"/>
                </a:solidFill>
                <a:latin typeface="Book Antiqua"/>
                <a:cs typeface="Book Antiqua"/>
              </a:rPr>
              <a:t>#</a:t>
            </a:r>
            <a:r>
              <a:rPr sz="1000" i="1" spc="80" dirty="0">
                <a:solidFill>
                  <a:srgbClr val="8E5902"/>
                </a:solidFill>
                <a:latin typeface="Book Antiqua"/>
                <a:cs typeface="Book Antiqua"/>
              </a:rPr>
              <a:t> </a:t>
            </a:r>
            <a:r>
              <a:rPr sz="1000" i="1" spc="-35" dirty="0">
                <a:solidFill>
                  <a:srgbClr val="8E5902"/>
                </a:solidFill>
                <a:latin typeface="Book Antiqua"/>
                <a:cs typeface="Book Antiqua"/>
              </a:rPr>
              <a:t>Вариант </a:t>
            </a:r>
            <a:r>
              <a:rPr sz="1000" i="1" spc="20" dirty="0">
                <a:solidFill>
                  <a:srgbClr val="8E5902"/>
                </a:solidFill>
                <a:latin typeface="Book Antiqua"/>
                <a:cs typeface="Book Antiqua"/>
              </a:rPr>
              <a:t>4 </a:t>
            </a:r>
            <a:r>
              <a:rPr sz="1000" i="1" spc="190" dirty="0">
                <a:solidFill>
                  <a:srgbClr val="8E5902"/>
                </a:solidFill>
                <a:latin typeface="Book Antiqua"/>
                <a:cs typeface="Book Antiqua"/>
              </a:rPr>
              <a:t>- </a:t>
            </a:r>
            <a:r>
              <a:rPr sz="1000" i="1" spc="35" dirty="0">
                <a:solidFill>
                  <a:srgbClr val="8E5902"/>
                </a:solidFill>
                <a:latin typeface="Book Antiqua"/>
                <a:cs typeface="Book Antiqua"/>
              </a:rPr>
              <a:t>использовать</a:t>
            </a:r>
            <a:r>
              <a:rPr sz="1000" i="1" spc="225" dirty="0">
                <a:solidFill>
                  <a:srgbClr val="8E5902"/>
                </a:solidFill>
                <a:latin typeface="Book Antiqua"/>
                <a:cs typeface="Book Antiqua"/>
              </a:rPr>
              <a:t> </a:t>
            </a:r>
            <a:r>
              <a:rPr sz="1000" i="1" spc="90" dirty="0">
                <a:solidFill>
                  <a:srgbClr val="8E5902"/>
                </a:solidFill>
                <a:latin typeface="Book Antiqua"/>
                <a:cs typeface="Book Antiqua"/>
              </a:rPr>
              <a:t>data.Normalization()</a:t>
            </a:r>
            <a:endParaRPr sz="1000">
              <a:latin typeface="Book Antiqua"/>
              <a:cs typeface="Book Antiqua"/>
            </a:endParaRPr>
          </a:p>
          <a:p>
            <a:pPr marL="12700">
              <a:lnSpc>
                <a:spcPts val="1150"/>
              </a:lnSpc>
              <a:tabLst>
                <a:tab pos="941705" algn="l"/>
              </a:tabLst>
            </a:pPr>
            <a:r>
              <a:rPr sz="1000" i="1" spc="-85" dirty="0">
                <a:solidFill>
                  <a:srgbClr val="8E5902"/>
                </a:solidFill>
                <a:latin typeface="Book Antiqua"/>
                <a:cs typeface="Book Antiqua"/>
              </a:rPr>
              <a:t>#	</a:t>
            </a:r>
            <a:r>
              <a:rPr sz="1000" i="1" spc="55" dirty="0">
                <a:solidFill>
                  <a:srgbClr val="8E5902"/>
                </a:solidFill>
                <a:latin typeface="Book Antiqua"/>
                <a:cs typeface="Book Antiqua"/>
              </a:rPr>
              <a:t>из </a:t>
            </a:r>
            <a:r>
              <a:rPr sz="1000" i="1" dirty="0">
                <a:solidFill>
                  <a:srgbClr val="8E5902"/>
                </a:solidFill>
                <a:latin typeface="Book Antiqua"/>
                <a:cs typeface="Book Antiqua"/>
              </a:rPr>
              <a:t>пакета</a:t>
            </a:r>
            <a:r>
              <a:rPr sz="1000" i="1" spc="175" dirty="0">
                <a:solidFill>
                  <a:srgbClr val="8E5902"/>
                </a:solidFill>
                <a:latin typeface="Book Antiqua"/>
                <a:cs typeface="Book Antiqua"/>
              </a:rPr>
              <a:t> </a:t>
            </a:r>
            <a:r>
              <a:rPr sz="1000" i="1" spc="80" dirty="0">
                <a:solidFill>
                  <a:srgbClr val="8E5902"/>
                </a:solidFill>
                <a:latin typeface="Book Antiqua"/>
                <a:cs typeface="Book Antiqua"/>
              </a:rPr>
              <a:t>clusterSim</a:t>
            </a:r>
            <a:endParaRPr sz="1000">
              <a:latin typeface="Book Antiqua"/>
              <a:cs typeface="Book Antiqua"/>
            </a:endParaRPr>
          </a:p>
        </p:txBody>
      </p:sp>
    </p:spTree>
  </p:cSld>
  <p:clrMapOvr>
    <a:masterClrMapping/>
  </p:clrMapOvr>
  <p:transition>
    <p:cut/>
  </p:transition>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3081655" cy="244475"/>
          </a:xfrm>
          <a:prstGeom prst="rect">
            <a:avLst/>
          </a:prstGeom>
        </p:spPr>
        <p:txBody>
          <a:bodyPr vert="horz" wrap="square" lIns="0" tIns="17145" rIns="0" bIns="0" rtlCol="0">
            <a:spAutoFit/>
          </a:bodyPr>
          <a:lstStyle/>
          <a:p>
            <a:pPr marL="12700">
              <a:lnSpc>
                <a:spcPct val="100000"/>
              </a:lnSpc>
              <a:spcBef>
                <a:spcPts val="135"/>
              </a:spcBef>
            </a:pPr>
            <a:r>
              <a:rPr spc="105" dirty="0"/>
              <a:t>Шаг </a:t>
            </a:r>
            <a:r>
              <a:rPr dirty="0"/>
              <a:t>4. </a:t>
            </a:r>
            <a:r>
              <a:rPr spc="-25" dirty="0"/>
              <a:t>Процедура </a:t>
            </a:r>
            <a:r>
              <a:rPr spc="-15" dirty="0"/>
              <a:t>кластерного</a:t>
            </a:r>
            <a:r>
              <a:rPr spc="-35" dirty="0"/>
              <a:t> </a:t>
            </a:r>
            <a:r>
              <a:rPr spc="-20" dirty="0"/>
              <a:t>анализа</a:t>
            </a:r>
          </a:p>
        </p:txBody>
      </p:sp>
      <p:sp>
        <p:nvSpPr>
          <p:cNvPr id="3" name="object 3"/>
          <p:cNvSpPr txBox="1"/>
          <p:nvPr/>
        </p:nvSpPr>
        <p:spPr>
          <a:xfrm>
            <a:off x="347294" y="514894"/>
            <a:ext cx="2426970" cy="191770"/>
          </a:xfrm>
          <a:prstGeom prst="rect">
            <a:avLst/>
          </a:prstGeom>
        </p:spPr>
        <p:txBody>
          <a:bodyPr vert="horz" wrap="square" lIns="0" tIns="11430" rIns="0" bIns="0" rtlCol="0">
            <a:spAutoFit/>
          </a:bodyPr>
          <a:lstStyle/>
          <a:p>
            <a:pPr marL="12700">
              <a:lnSpc>
                <a:spcPct val="100000"/>
              </a:lnSpc>
              <a:spcBef>
                <a:spcPts val="90"/>
              </a:spcBef>
            </a:pPr>
            <a:r>
              <a:rPr sz="1100" spc="-15" dirty="0">
                <a:latin typeface="Calibri"/>
                <a:cs typeface="Calibri"/>
              </a:rPr>
              <a:t>Создаем </a:t>
            </a:r>
            <a:r>
              <a:rPr sz="1100" spc="-5" dirty="0">
                <a:latin typeface="Calibri"/>
                <a:cs typeface="Calibri"/>
              </a:rPr>
              <a:t>матрицу </a:t>
            </a:r>
            <a:r>
              <a:rPr sz="1100" spc="-20" dirty="0">
                <a:latin typeface="Calibri"/>
                <a:cs typeface="Calibri"/>
              </a:rPr>
              <a:t>попарных</a:t>
            </a:r>
            <a:r>
              <a:rPr sz="1100" spc="-110" dirty="0">
                <a:latin typeface="Calibri"/>
                <a:cs typeface="Calibri"/>
              </a:rPr>
              <a:t> </a:t>
            </a:r>
            <a:r>
              <a:rPr sz="1100" spc="-10" dirty="0">
                <a:latin typeface="Calibri"/>
                <a:cs typeface="Calibri"/>
              </a:rPr>
              <a:t>расстояний</a:t>
            </a:r>
            <a:endParaRPr sz="1100">
              <a:latin typeface="Calibri"/>
              <a:cs typeface="Calibri"/>
            </a:endParaRPr>
          </a:p>
        </p:txBody>
      </p:sp>
      <p:sp>
        <p:nvSpPr>
          <p:cNvPr id="4" name="object 4"/>
          <p:cNvSpPr txBox="1"/>
          <p:nvPr/>
        </p:nvSpPr>
        <p:spPr>
          <a:xfrm>
            <a:off x="322046" y="876173"/>
            <a:ext cx="3964304" cy="375285"/>
          </a:xfrm>
          <a:prstGeom prst="rect">
            <a:avLst/>
          </a:prstGeom>
          <a:solidFill>
            <a:srgbClr val="F8F8F8"/>
          </a:solidFill>
        </p:spPr>
        <p:txBody>
          <a:bodyPr vert="horz" wrap="square" lIns="0" tIns="0" rIns="0" bIns="0" rtlCol="0">
            <a:spAutoFit/>
          </a:bodyPr>
          <a:lstStyle/>
          <a:p>
            <a:pPr marL="37465">
              <a:lnSpc>
                <a:spcPts val="1275"/>
              </a:lnSpc>
            </a:pPr>
            <a:r>
              <a:rPr sz="1100" spc="110" dirty="0">
                <a:latin typeface="Times New Roman"/>
                <a:cs typeface="Times New Roman"/>
              </a:rPr>
              <a:t>dist.beverage </a:t>
            </a:r>
            <a:r>
              <a:rPr sz="1100" spc="65" dirty="0">
                <a:latin typeface="Times New Roman"/>
                <a:cs typeface="Times New Roman"/>
              </a:rPr>
              <a:t>&lt;- </a:t>
            </a:r>
            <a:r>
              <a:rPr sz="1100" spc="120" dirty="0">
                <a:solidFill>
                  <a:srgbClr val="214987"/>
                </a:solidFill>
                <a:latin typeface="Times New Roman"/>
                <a:cs typeface="Times New Roman"/>
              </a:rPr>
              <a:t>dist</a:t>
            </a:r>
            <a:r>
              <a:rPr sz="1100" spc="120" dirty="0">
                <a:latin typeface="Times New Roman"/>
                <a:cs typeface="Times New Roman"/>
              </a:rPr>
              <a:t>(beverage</a:t>
            </a:r>
            <a:r>
              <a:rPr sz="1100" spc="120" dirty="0">
                <a:solidFill>
                  <a:srgbClr val="0000CE"/>
                </a:solidFill>
                <a:latin typeface="Times New Roman"/>
                <a:cs typeface="Times New Roman"/>
              </a:rPr>
              <a:t>.01</a:t>
            </a:r>
            <a:r>
              <a:rPr sz="1100" spc="120" dirty="0">
                <a:latin typeface="Times New Roman"/>
                <a:cs typeface="Times New Roman"/>
              </a:rPr>
              <a:t>[,</a:t>
            </a:r>
            <a:r>
              <a:rPr sz="1100" spc="120" dirty="0">
                <a:solidFill>
                  <a:srgbClr val="0000CE"/>
                </a:solidFill>
                <a:latin typeface="Times New Roman"/>
                <a:cs typeface="Times New Roman"/>
              </a:rPr>
              <a:t>2</a:t>
            </a:r>
            <a:r>
              <a:rPr sz="1100" spc="120" dirty="0">
                <a:latin typeface="Times New Roman"/>
                <a:cs typeface="Times New Roman"/>
              </a:rPr>
              <a:t>:</a:t>
            </a:r>
            <a:r>
              <a:rPr sz="1100" spc="120" dirty="0">
                <a:solidFill>
                  <a:srgbClr val="0000CE"/>
                </a:solidFill>
                <a:latin typeface="Times New Roman"/>
                <a:cs typeface="Times New Roman"/>
              </a:rPr>
              <a:t>9</a:t>
            </a:r>
            <a:r>
              <a:rPr sz="1100" spc="120" dirty="0">
                <a:latin typeface="Times New Roman"/>
                <a:cs typeface="Times New Roman"/>
              </a:rPr>
              <a:t>])</a:t>
            </a:r>
            <a:endParaRPr sz="1100">
              <a:latin typeface="Times New Roman"/>
              <a:cs typeface="Times New Roman"/>
            </a:endParaRPr>
          </a:p>
          <a:p>
            <a:pPr marL="37465">
              <a:lnSpc>
                <a:spcPct val="100000"/>
              </a:lnSpc>
              <a:spcBef>
                <a:spcPts val="35"/>
              </a:spcBef>
            </a:pPr>
            <a:r>
              <a:rPr sz="1100" i="1" spc="-15" dirty="0">
                <a:solidFill>
                  <a:srgbClr val="8E5902"/>
                </a:solidFill>
                <a:latin typeface="Trebuchet MS"/>
                <a:cs typeface="Trebuchet MS"/>
              </a:rPr>
              <a:t># </a:t>
            </a:r>
            <a:r>
              <a:rPr sz="1100" i="1" spc="-45" dirty="0">
                <a:solidFill>
                  <a:srgbClr val="8E5902"/>
                </a:solidFill>
                <a:latin typeface="Trebuchet MS"/>
                <a:cs typeface="Trebuchet MS"/>
              </a:rPr>
              <a:t>по </a:t>
            </a:r>
            <a:r>
              <a:rPr sz="1100" i="1" spc="-90" dirty="0">
                <a:solidFill>
                  <a:srgbClr val="8E5902"/>
                </a:solidFill>
                <a:latin typeface="Trebuchet MS"/>
                <a:cs typeface="Trebuchet MS"/>
              </a:rPr>
              <a:t>умолчанию </a:t>
            </a:r>
            <a:r>
              <a:rPr sz="1100" i="1" spc="-40" dirty="0">
                <a:solidFill>
                  <a:srgbClr val="8E5902"/>
                </a:solidFill>
                <a:latin typeface="Trebuchet MS"/>
                <a:cs typeface="Trebuchet MS"/>
              </a:rPr>
              <a:t>используется </a:t>
            </a:r>
            <a:r>
              <a:rPr sz="1100" i="1" spc="-45" dirty="0">
                <a:solidFill>
                  <a:srgbClr val="8E5902"/>
                </a:solidFill>
                <a:latin typeface="Trebuchet MS"/>
                <a:cs typeface="Trebuchet MS"/>
              </a:rPr>
              <a:t>евклидово</a:t>
            </a:r>
            <a:r>
              <a:rPr sz="1100" i="1" spc="-50" dirty="0">
                <a:solidFill>
                  <a:srgbClr val="8E5902"/>
                </a:solidFill>
                <a:latin typeface="Trebuchet MS"/>
                <a:cs typeface="Trebuchet MS"/>
              </a:rPr>
              <a:t> </a:t>
            </a:r>
            <a:r>
              <a:rPr sz="1100" i="1" spc="-55" dirty="0">
                <a:solidFill>
                  <a:srgbClr val="8E5902"/>
                </a:solidFill>
                <a:latin typeface="Trebuchet MS"/>
                <a:cs typeface="Trebuchet MS"/>
              </a:rPr>
              <a:t>расстояние</a:t>
            </a:r>
            <a:endParaRPr sz="1100">
              <a:latin typeface="Trebuchet MS"/>
              <a:cs typeface="Trebuchet MS"/>
            </a:endParaRPr>
          </a:p>
        </p:txBody>
      </p:sp>
      <p:sp>
        <p:nvSpPr>
          <p:cNvPr id="5" name="object 5"/>
          <p:cNvSpPr txBox="1"/>
          <p:nvPr/>
        </p:nvSpPr>
        <p:spPr>
          <a:xfrm>
            <a:off x="347294" y="1461743"/>
            <a:ext cx="3901440" cy="956310"/>
          </a:xfrm>
          <a:prstGeom prst="rect">
            <a:avLst/>
          </a:prstGeom>
        </p:spPr>
        <p:txBody>
          <a:bodyPr vert="horz" wrap="square" lIns="0" tIns="6985" rIns="0" bIns="0" rtlCol="0">
            <a:spAutoFit/>
          </a:bodyPr>
          <a:lstStyle/>
          <a:p>
            <a:pPr marL="12700" marR="209550" algn="just">
              <a:lnSpc>
                <a:spcPct val="102600"/>
              </a:lnSpc>
              <a:spcBef>
                <a:spcPts val="55"/>
              </a:spcBef>
            </a:pPr>
            <a:r>
              <a:rPr sz="1100" b="1" spc="-45" dirty="0">
                <a:latin typeface="Tahoma"/>
                <a:cs typeface="Tahoma"/>
              </a:rPr>
              <a:t>Здесь </a:t>
            </a:r>
            <a:r>
              <a:rPr sz="1100" b="1" spc="-85" dirty="0">
                <a:latin typeface="Tahoma"/>
                <a:cs typeface="Tahoma"/>
              </a:rPr>
              <a:t>может </a:t>
            </a:r>
            <a:r>
              <a:rPr sz="1100" b="1" spc="-75" dirty="0">
                <a:latin typeface="Tahoma"/>
                <a:cs typeface="Tahoma"/>
              </a:rPr>
              <a:t>быть проблема. </a:t>
            </a:r>
            <a:r>
              <a:rPr sz="1100" spc="25" dirty="0">
                <a:latin typeface="Calibri"/>
                <a:cs typeface="Calibri"/>
              </a:rPr>
              <a:t>Если </a:t>
            </a:r>
            <a:r>
              <a:rPr sz="1100" spc="5" dirty="0">
                <a:latin typeface="Calibri"/>
                <a:cs typeface="Calibri"/>
              </a:rPr>
              <a:t>число </a:t>
            </a:r>
            <a:r>
              <a:rPr sz="1100" spc="-15" dirty="0">
                <a:latin typeface="Calibri"/>
                <a:cs typeface="Calibri"/>
              </a:rPr>
              <a:t>объектов </a:t>
            </a:r>
            <a:r>
              <a:rPr sz="1100" spc="35" dirty="0">
                <a:latin typeface="Calibri"/>
                <a:cs typeface="Calibri"/>
              </a:rPr>
              <a:t>N, </a:t>
            </a:r>
            <a:r>
              <a:rPr sz="1100" spc="10" dirty="0">
                <a:latin typeface="Calibri"/>
                <a:cs typeface="Calibri"/>
              </a:rPr>
              <a:t>то  </a:t>
            </a:r>
            <a:r>
              <a:rPr sz="1100" spc="-15" dirty="0">
                <a:latin typeface="Calibri"/>
                <a:cs typeface="Calibri"/>
              </a:rPr>
              <a:t>размерность </a:t>
            </a:r>
            <a:r>
              <a:rPr sz="1100" dirty="0">
                <a:latin typeface="Calibri"/>
                <a:cs typeface="Calibri"/>
              </a:rPr>
              <a:t>матрицы </a:t>
            </a:r>
            <a:r>
              <a:rPr sz="1100" spc="-10" dirty="0">
                <a:latin typeface="Calibri"/>
                <a:cs typeface="Calibri"/>
              </a:rPr>
              <a:t>dist </a:t>
            </a:r>
            <a:r>
              <a:rPr sz="1100" spc="20" dirty="0">
                <a:latin typeface="Calibri"/>
                <a:cs typeface="Calibri"/>
              </a:rPr>
              <a:t>- </a:t>
            </a:r>
            <a:r>
              <a:rPr sz="1100" spc="50" dirty="0">
                <a:latin typeface="Calibri"/>
                <a:cs typeface="Calibri"/>
              </a:rPr>
              <a:t>N </a:t>
            </a:r>
            <a:r>
              <a:rPr sz="1100" spc="15" dirty="0">
                <a:latin typeface="Calibri"/>
                <a:cs typeface="Calibri"/>
              </a:rPr>
              <a:t>x </a:t>
            </a:r>
            <a:r>
              <a:rPr sz="1100" spc="50" dirty="0">
                <a:latin typeface="Calibri"/>
                <a:cs typeface="Calibri"/>
              </a:rPr>
              <a:t>N </a:t>
            </a:r>
            <a:r>
              <a:rPr sz="1100" spc="-20" dirty="0">
                <a:latin typeface="Calibri"/>
                <a:cs typeface="Calibri"/>
              </a:rPr>
              <a:t>и может </a:t>
            </a:r>
            <a:r>
              <a:rPr sz="1100" spc="5" dirty="0">
                <a:latin typeface="Calibri"/>
                <a:cs typeface="Calibri"/>
              </a:rPr>
              <a:t>быть </a:t>
            </a:r>
            <a:r>
              <a:rPr sz="1100" spc="-25" dirty="0">
                <a:latin typeface="Calibri"/>
                <a:cs typeface="Calibri"/>
              </a:rPr>
              <a:t>сравнимо </a:t>
            </a:r>
            <a:r>
              <a:rPr sz="1100" spc="15" dirty="0">
                <a:latin typeface="Calibri"/>
                <a:cs typeface="Calibri"/>
              </a:rPr>
              <a:t>с  </a:t>
            </a:r>
            <a:r>
              <a:rPr sz="1100" spc="-30" dirty="0">
                <a:latin typeface="Calibri"/>
                <a:cs typeface="Calibri"/>
              </a:rPr>
              <a:t>размером</a:t>
            </a:r>
            <a:r>
              <a:rPr sz="1100" spc="105" dirty="0">
                <a:latin typeface="Calibri"/>
                <a:cs typeface="Calibri"/>
              </a:rPr>
              <a:t> </a:t>
            </a:r>
            <a:r>
              <a:rPr sz="1100" spc="65" dirty="0">
                <a:latin typeface="Calibri"/>
                <a:cs typeface="Calibri"/>
              </a:rPr>
              <a:t>ОЗУ.</a:t>
            </a:r>
            <a:endParaRPr sz="1100">
              <a:latin typeface="Calibri"/>
              <a:cs typeface="Calibri"/>
            </a:endParaRPr>
          </a:p>
          <a:p>
            <a:pPr marL="12700" marR="5080">
              <a:lnSpc>
                <a:spcPct val="102600"/>
              </a:lnSpc>
              <a:spcBef>
                <a:spcPts val="600"/>
              </a:spcBef>
            </a:pPr>
            <a:r>
              <a:rPr sz="1100" spc="-20" dirty="0">
                <a:latin typeface="Calibri"/>
                <a:cs typeface="Calibri"/>
              </a:rPr>
              <a:t>Проводим </a:t>
            </a:r>
            <a:r>
              <a:rPr sz="1100" spc="-5" dirty="0">
                <a:latin typeface="Calibri"/>
                <a:cs typeface="Calibri"/>
              </a:rPr>
              <a:t>кластерный анализ, результаты </a:t>
            </a:r>
            <a:r>
              <a:rPr sz="1100" spc="-15" dirty="0">
                <a:latin typeface="Calibri"/>
                <a:cs typeface="Calibri"/>
              </a:rPr>
              <a:t>записываем </a:t>
            </a:r>
            <a:r>
              <a:rPr sz="1100" spc="-10" dirty="0">
                <a:latin typeface="Calibri"/>
                <a:cs typeface="Calibri"/>
              </a:rPr>
              <a:t>в список  </a:t>
            </a:r>
            <a:r>
              <a:rPr sz="1100" spc="-20" dirty="0">
                <a:latin typeface="Calibri"/>
                <a:cs typeface="Calibri"/>
              </a:rPr>
              <a:t>clust.beverage</a:t>
            </a:r>
            <a:endParaRPr sz="1100">
              <a:latin typeface="Calibri"/>
              <a:cs typeface="Calibri"/>
            </a:endParaRPr>
          </a:p>
        </p:txBody>
      </p:sp>
      <p:sp>
        <p:nvSpPr>
          <p:cNvPr id="6" name="object 6"/>
          <p:cNvSpPr txBox="1"/>
          <p:nvPr/>
        </p:nvSpPr>
        <p:spPr>
          <a:xfrm>
            <a:off x="322046" y="2587244"/>
            <a:ext cx="3964304" cy="203200"/>
          </a:xfrm>
          <a:prstGeom prst="rect">
            <a:avLst/>
          </a:prstGeom>
          <a:solidFill>
            <a:srgbClr val="F8F8F8"/>
          </a:solidFill>
        </p:spPr>
        <p:txBody>
          <a:bodyPr vert="horz" wrap="square" lIns="0" tIns="0" rIns="0" bIns="0" rtlCol="0">
            <a:spAutoFit/>
          </a:bodyPr>
          <a:lstStyle/>
          <a:p>
            <a:pPr marL="37465">
              <a:lnSpc>
                <a:spcPts val="1275"/>
              </a:lnSpc>
            </a:pPr>
            <a:r>
              <a:rPr sz="1100" spc="105" dirty="0">
                <a:latin typeface="Times New Roman"/>
                <a:cs typeface="Times New Roman"/>
              </a:rPr>
              <a:t>clust.beverage </a:t>
            </a:r>
            <a:r>
              <a:rPr sz="1100" spc="65" dirty="0">
                <a:latin typeface="Times New Roman"/>
                <a:cs typeface="Times New Roman"/>
              </a:rPr>
              <a:t>&lt;- </a:t>
            </a:r>
            <a:r>
              <a:rPr sz="1100" spc="125" dirty="0">
                <a:solidFill>
                  <a:srgbClr val="214987"/>
                </a:solidFill>
                <a:latin typeface="Times New Roman"/>
                <a:cs typeface="Times New Roman"/>
              </a:rPr>
              <a:t>hclust</a:t>
            </a:r>
            <a:r>
              <a:rPr sz="1100" spc="125" dirty="0">
                <a:latin typeface="Times New Roman"/>
                <a:cs typeface="Times New Roman"/>
              </a:rPr>
              <a:t>(dist.beverage,</a:t>
            </a:r>
            <a:r>
              <a:rPr sz="1100" spc="-45" dirty="0">
                <a:latin typeface="Times New Roman"/>
                <a:cs typeface="Times New Roman"/>
              </a:rPr>
              <a:t> </a:t>
            </a:r>
            <a:r>
              <a:rPr sz="1100" spc="55" dirty="0">
                <a:solidFill>
                  <a:srgbClr val="4F9905"/>
                </a:solidFill>
                <a:latin typeface="Times New Roman"/>
                <a:cs typeface="Times New Roman"/>
              </a:rPr>
              <a:t>"ward.D"</a:t>
            </a:r>
            <a:r>
              <a:rPr sz="1100" spc="55" dirty="0">
                <a:latin typeface="Times New Roman"/>
                <a:cs typeface="Times New Roman"/>
              </a:rPr>
              <a:t>)</a:t>
            </a:r>
            <a:endParaRPr sz="1100">
              <a:latin typeface="Times New Roman"/>
              <a:cs typeface="Times New Roman"/>
            </a:endParaRPr>
          </a:p>
        </p:txBody>
      </p:sp>
    </p:spTree>
  </p:cSld>
  <p:clrMapOvr>
    <a:masterClrMapping/>
  </p:clrMapOvr>
  <p:transition>
    <p:cut/>
  </p:transition>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347294" y="61174"/>
            <a:ext cx="2836545" cy="191770"/>
          </a:xfrm>
          <a:prstGeom prst="rect">
            <a:avLst/>
          </a:prstGeom>
        </p:spPr>
        <p:txBody>
          <a:bodyPr vert="horz" wrap="square" lIns="0" tIns="11430" rIns="0" bIns="0" rtlCol="0">
            <a:spAutoFit/>
          </a:bodyPr>
          <a:lstStyle/>
          <a:p>
            <a:pPr marL="12700">
              <a:lnSpc>
                <a:spcPct val="100000"/>
              </a:lnSpc>
              <a:spcBef>
                <a:spcPts val="90"/>
              </a:spcBef>
            </a:pPr>
            <a:r>
              <a:rPr sz="1100" dirty="0">
                <a:latin typeface="Calibri"/>
                <a:cs typeface="Calibri"/>
              </a:rPr>
              <a:t>Смотрим </a:t>
            </a:r>
            <a:r>
              <a:rPr sz="1100" spc="10" dirty="0">
                <a:latin typeface="Calibri"/>
                <a:cs typeface="Calibri"/>
              </a:rPr>
              <a:t>краткую </a:t>
            </a:r>
            <a:r>
              <a:rPr sz="1100" spc="-15" dirty="0">
                <a:latin typeface="Calibri"/>
                <a:cs typeface="Calibri"/>
              </a:rPr>
              <a:t>сводку </a:t>
            </a:r>
            <a:r>
              <a:rPr sz="1100" spc="-10" dirty="0">
                <a:latin typeface="Calibri"/>
                <a:cs typeface="Calibri"/>
              </a:rPr>
              <a:t>результатов</a:t>
            </a:r>
            <a:r>
              <a:rPr sz="1100" spc="-60" dirty="0">
                <a:latin typeface="Calibri"/>
                <a:cs typeface="Calibri"/>
              </a:rPr>
              <a:t> </a:t>
            </a:r>
            <a:r>
              <a:rPr sz="1100" spc="-10" dirty="0">
                <a:latin typeface="Calibri"/>
                <a:cs typeface="Calibri"/>
              </a:rPr>
              <a:t>анализа</a:t>
            </a:r>
            <a:endParaRPr sz="1100">
              <a:latin typeface="Calibri"/>
              <a:cs typeface="Calibri"/>
            </a:endParaRPr>
          </a:p>
        </p:txBody>
      </p:sp>
      <p:sp>
        <p:nvSpPr>
          <p:cNvPr id="3" name="object 3"/>
          <p:cNvSpPr txBox="1"/>
          <p:nvPr/>
        </p:nvSpPr>
        <p:spPr>
          <a:xfrm>
            <a:off x="322046" y="422452"/>
            <a:ext cx="3964304" cy="191770"/>
          </a:xfrm>
          <a:prstGeom prst="rect">
            <a:avLst/>
          </a:prstGeom>
          <a:solidFill>
            <a:srgbClr val="F8F8F8"/>
          </a:solidFill>
        </p:spPr>
        <p:txBody>
          <a:bodyPr vert="horz" wrap="square" lIns="0" tIns="0" rIns="0" bIns="0" rtlCol="0">
            <a:spAutoFit/>
          </a:bodyPr>
          <a:lstStyle/>
          <a:p>
            <a:pPr marL="37465">
              <a:lnSpc>
                <a:spcPts val="1185"/>
              </a:lnSpc>
            </a:pPr>
            <a:r>
              <a:rPr sz="1100" spc="105" dirty="0">
                <a:latin typeface="Times New Roman"/>
                <a:cs typeface="Times New Roman"/>
              </a:rPr>
              <a:t>clust.beverage</a:t>
            </a:r>
            <a:endParaRPr sz="1100">
              <a:latin typeface="Times New Roman"/>
              <a:cs typeface="Times New Roman"/>
            </a:endParaRPr>
          </a:p>
        </p:txBody>
      </p:sp>
      <p:sp>
        <p:nvSpPr>
          <p:cNvPr id="4" name="object 4"/>
          <p:cNvSpPr txBox="1"/>
          <p:nvPr/>
        </p:nvSpPr>
        <p:spPr>
          <a:xfrm>
            <a:off x="347294" y="862366"/>
            <a:ext cx="3390265" cy="708025"/>
          </a:xfrm>
          <a:prstGeom prst="rect">
            <a:avLst/>
          </a:prstGeom>
        </p:spPr>
        <p:txBody>
          <a:bodyPr vert="horz" wrap="square" lIns="0" tIns="11430" rIns="0" bIns="0" rtlCol="0">
            <a:spAutoFit/>
          </a:bodyPr>
          <a:lstStyle/>
          <a:p>
            <a:pPr marL="12700">
              <a:lnSpc>
                <a:spcPct val="100000"/>
              </a:lnSpc>
              <a:spcBef>
                <a:spcPts val="90"/>
              </a:spcBef>
            </a:pPr>
            <a:r>
              <a:rPr sz="1100" spc="5" dirty="0">
                <a:latin typeface="Times New Roman"/>
                <a:cs typeface="Times New Roman"/>
              </a:rPr>
              <a:t>##</a:t>
            </a:r>
            <a:endParaRPr sz="1100">
              <a:latin typeface="Times New Roman"/>
              <a:cs typeface="Times New Roman"/>
            </a:endParaRPr>
          </a:p>
          <a:p>
            <a:pPr marL="12700">
              <a:lnSpc>
                <a:spcPct val="100000"/>
              </a:lnSpc>
              <a:spcBef>
                <a:spcPts val="35"/>
              </a:spcBef>
            </a:pPr>
            <a:r>
              <a:rPr sz="1100" spc="10" dirty="0">
                <a:latin typeface="Times New Roman"/>
                <a:cs typeface="Times New Roman"/>
              </a:rPr>
              <a:t>##</a:t>
            </a:r>
            <a:r>
              <a:rPr sz="1100" spc="280" dirty="0">
                <a:latin typeface="Times New Roman"/>
                <a:cs typeface="Times New Roman"/>
              </a:rPr>
              <a:t> </a:t>
            </a:r>
            <a:r>
              <a:rPr sz="1100" spc="130" dirty="0">
                <a:latin typeface="Times New Roman"/>
                <a:cs typeface="Times New Roman"/>
              </a:rPr>
              <a:t>Call:</a:t>
            </a:r>
            <a:endParaRPr sz="1100">
              <a:latin typeface="Times New Roman"/>
              <a:cs typeface="Times New Roman"/>
            </a:endParaRPr>
          </a:p>
          <a:p>
            <a:pPr marL="12700" marR="5080">
              <a:lnSpc>
                <a:spcPct val="102600"/>
              </a:lnSpc>
            </a:pPr>
            <a:r>
              <a:rPr sz="1100" spc="10" dirty="0">
                <a:latin typeface="Times New Roman"/>
                <a:cs typeface="Times New Roman"/>
              </a:rPr>
              <a:t>## </a:t>
            </a:r>
            <a:r>
              <a:rPr sz="1100" spc="114" dirty="0">
                <a:latin typeface="Times New Roman"/>
                <a:cs typeface="Times New Roman"/>
              </a:rPr>
              <a:t>hclust(d </a:t>
            </a:r>
            <a:r>
              <a:rPr sz="1100" spc="-60" dirty="0">
                <a:latin typeface="Times New Roman"/>
                <a:cs typeface="Times New Roman"/>
              </a:rPr>
              <a:t>= </a:t>
            </a:r>
            <a:r>
              <a:rPr sz="1100" spc="120" dirty="0">
                <a:latin typeface="Times New Roman"/>
                <a:cs typeface="Times New Roman"/>
              </a:rPr>
              <a:t>dist.beverage, </a:t>
            </a:r>
            <a:r>
              <a:rPr sz="1100" spc="5" dirty="0">
                <a:latin typeface="Times New Roman"/>
                <a:cs typeface="Times New Roman"/>
              </a:rPr>
              <a:t>method </a:t>
            </a:r>
            <a:r>
              <a:rPr sz="1100" spc="-60" dirty="0">
                <a:latin typeface="Times New Roman"/>
                <a:cs typeface="Times New Roman"/>
              </a:rPr>
              <a:t>= </a:t>
            </a:r>
            <a:r>
              <a:rPr sz="1100" spc="55" dirty="0">
                <a:latin typeface="Times New Roman"/>
                <a:cs typeface="Times New Roman"/>
              </a:rPr>
              <a:t>"ward.D")  </a:t>
            </a:r>
            <a:r>
              <a:rPr sz="1100" spc="5" dirty="0">
                <a:latin typeface="Times New Roman"/>
                <a:cs typeface="Times New Roman"/>
              </a:rPr>
              <a:t>##</a:t>
            </a:r>
            <a:endParaRPr sz="1100">
              <a:latin typeface="Times New Roman"/>
              <a:cs typeface="Times New Roman"/>
            </a:endParaRPr>
          </a:p>
        </p:txBody>
      </p:sp>
      <p:sp>
        <p:nvSpPr>
          <p:cNvPr id="5" name="object 5"/>
          <p:cNvSpPr txBox="1"/>
          <p:nvPr/>
        </p:nvSpPr>
        <p:spPr>
          <a:xfrm>
            <a:off x="347294" y="1550668"/>
            <a:ext cx="1242695" cy="363855"/>
          </a:xfrm>
          <a:prstGeom prst="rect">
            <a:avLst/>
          </a:prstGeom>
        </p:spPr>
        <p:txBody>
          <a:bodyPr vert="horz" wrap="square" lIns="0" tIns="6985" rIns="0" bIns="0" rtlCol="0">
            <a:spAutoFit/>
          </a:bodyPr>
          <a:lstStyle/>
          <a:p>
            <a:pPr marL="12700" marR="5080">
              <a:lnSpc>
                <a:spcPct val="102600"/>
              </a:lnSpc>
              <a:spcBef>
                <a:spcPts val="55"/>
              </a:spcBef>
            </a:pPr>
            <a:r>
              <a:rPr sz="1100" spc="10" dirty="0">
                <a:latin typeface="Times New Roman"/>
                <a:cs typeface="Times New Roman"/>
              </a:rPr>
              <a:t>## </a:t>
            </a:r>
            <a:r>
              <a:rPr sz="1100" spc="105" dirty="0">
                <a:latin typeface="Times New Roman"/>
                <a:cs typeface="Times New Roman"/>
              </a:rPr>
              <a:t>Cluster </a:t>
            </a:r>
            <a:r>
              <a:rPr sz="1100" spc="5" dirty="0">
                <a:latin typeface="Times New Roman"/>
                <a:cs typeface="Times New Roman"/>
              </a:rPr>
              <a:t>method  </a:t>
            </a:r>
            <a:r>
              <a:rPr sz="1100" spc="10" dirty="0">
                <a:latin typeface="Times New Roman"/>
                <a:cs typeface="Times New Roman"/>
              </a:rPr>
              <a:t>##</a:t>
            </a:r>
            <a:r>
              <a:rPr sz="1100" spc="270" dirty="0">
                <a:latin typeface="Times New Roman"/>
                <a:cs typeface="Times New Roman"/>
              </a:rPr>
              <a:t> </a:t>
            </a:r>
            <a:r>
              <a:rPr sz="1100" spc="75" dirty="0">
                <a:latin typeface="Times New Roman"/>
                <a:cs typeface="Times New Roman"/>
              </a:rPr>
              <a:t>Distance</a:t>
            </a:r>
            <a:endParaRPr sz="1100">
              <a:latin typeface="Times New Roman"/>
              <a:cs typeface="Times New Roman"/>
            </a:endParaRPr>
          </a:p>
        </p:txBody>
      </p:sp>
      <p:sp>
        <p:nvSpPr>
          <p:cNvPr id="6" name="object 6"/>
          <p:cNvSpPr txBox="1"/>
          <p:nvPr/>
        </p:nvSpPr>
        <p:spPr>
          <a:xfrm>
            <a:off x="1779093" y="1550668"/>
            <a:ext cx="813435" cy="363855"/>
          </a:xfrm>
          <a:prstGeom prst="rect">
            <a:avLst/>
          </a:prstGeom>
        </p:spPr>
        <p:txBody>
          <a:bodyPr vert="horz" wrap="square" lIns="0" tIns="11430" rIns="0" bIns="0" rtlCol="0">
            <a:spAutoFit/>
          </a:bodyPr>
          <a:lstStyle/>
          <a:p>
            <a:pPr marL="12700">
              <a:lnSpc>
                <a:spcPct val="100000"/>
              </a:lnSpc>
              <a:spcBef>
                <a:spcPts val="90"/>
              </a:spcBef>
            </a:pPr>
            <a:r>
              <a:rPr sz="1100" spc="254" dirty="0">
                <a:latin typeface="Times New Roman"/>
                <a:cs typeface="Times New Roman"/>
              </a:rPr>
              <a:t>:</a:t>
            </a:r>
            <a:r>
              <a:rPr sz="1100" spc="265" dirty="0">
                <a:latin typeface="Times New Roman"/>
                <a:cs typeface="Times New Roman"/>
              </a:rPr>
              <a:t> </a:t>
            </a:r>
            <a:r>
              <a:rPr sz="1100" spc="10" dirty="0">
                <a:latin typeface="Times New Roman"/>
                <a:cs typeface="Times New Roman"/>
              </a:rPr>
              <a:t>ward.D</a:t>
            </a:r>
            <a:endParaRPr sz="1100">
              <a:latin typeface="Times New Roman"/>
              <a:cs typeface="Times New Roman"/>
            </a:endParaRPr>
          </a:p>
          <a:p>
            <a:pPr marL="12700">
              <a:lnSpc>
                <a:spcPct val="100000"/>
              </a:lnSpc>
              <a:spcBef>
                <a:spcPts val="35"/>
              </a:spcBef>
            </a:pPr>
            <a:r>
              <a:rPr sz="1100" spc="254" dirty="0">
                <a:latin typeface="Times New Roman"/>
                <a:cs typeface="Times New Roman"/>
              </a:rPr>
              <a:t>:</a:t>
            </a:r>
            <a:r>
              <a:rPr sz="1100" spc="210" dirty="0">
                <a:latin typeface="Times New Roman"/>
                <a:cs typeface="Times New Roman"/>
              </a:rPr>
              <a:t> </a:t>
            </a:r>
            <a:r>
              <a:rPr sz="1100" spc="90" dirty="0">
                <a:latin typeface="Times New Roman"/>
                <a:cs typeface="Times New Roman"/>
              </a:rPr>
              <a:t>euclidean</a:t>
            </a:r>
            <a:endParaRPr sz="1100">
              <a:latin typeface="Times New Roman"/>
              <a:cs typeface="Times New Roman"/>
            </a:endParaRPr>
          </a:p>
        </p:txBody>
      </p:sp>
      <p:sp>
        <p:nvSpPr>
          <p:cNvPr id="7" name="object 7"/>
          <p:cNvSpPr/>
          <p:nvPr/>
        </p:nvSpPr>
        <p:spPr>
          <a:xfrm>
            <a:off x="322046" y="2655925"/>
            <a:ext cx="3964304" cy="375285"/>
          </a:xfrm>
          <a:custGeom>
            <a:avLst/>
            <a:gdLst/>
            <a:ahLst/>
            <a:cxnLst/>
            <a:rect l="l" t="t" r="r" b="b"/>
            <a:pathLst>
              <a:path w="3964304" h="375285">
                <a:moveTo>
                  <a:pt x="0" y="374954"/>
                </a:moveTo>
                <a:lnTo>
                  <a:pt x="3963911" y="374954"/>
                </a:lnTo>
                <a:lnTo>
                  <a:pt x="3963911" y="0"/>
                </a:lnTo>
                <a:lnTo>
                  <a:pt x="0" y="0"/>
                </a:lnTo>
                <a:lnTo>
                  <a:pt x="0" y="374954"/>
                </a:lnTo>
                <a:close/>
              </a:path>
            </a:pathLst>
          </a:custGeom>
          <a:solidFill>
            <a:srgbClr val="F8F8F8"/>
          </a:solidFill>
        </p:spPr>
        <p:txBody>
          <a:bodyPr wrap="square" lIns="0" tIns="0" rIns="0" bIns="0" rtlCol="0"/>
          <a:lstStyle/>
          <a:p>
            <a:endParaRPr/>
          </a:p>
        </p:txBody>
      </p:sp>
      <p:sp>
        <p:nvSpPr>
          <p:cNvPr id="8" name="object 8"/>
          <p:cNvSpPr txBox="1"/>
          <p:nvPr/>
        </p:nvSpPr>
        <p:spPr>
          <a:xfrm>
            <a:off x="347294" y="1894813"/>
            <a:ext cx="4178300" cy="1108075"/>
          </a:xfrm>
          <a:prstGeom prst="rect">
            <a:avLst/>
          </a:prstGeom>
        </p:spPr>
        <p:txBody>
          <a:bodyPr vert="horz" wrap="square" lIns="0" tIns="11430" rIns="0" bIns="0" rtlCol="0">
            <a:spAutoFit/>
          </a:bodyPr>
          <a:lstStyle/>
          <a:p>
            <a:pPr marL="12700">
              <a:lnSpc>
                <a:spcPct val="100000"/>
              </a:lnSpc>
              <a:spcBef>
                <a:spcPts val="90"/>
              </a:spcBef>
            </a:pPr>
            <a:r>
              <a:rPr sz="1100" spc="10" dirty="0">
                <a:latin typeface="Times New Roman"/>
                <a:cs typeface="Times New Roman"/>
              </a:rPr>
              <a:t>## </a:t>
            </a:r>
            <a:r>
              <a:rPr sz="1100" spc="-45" dirty="0">
                <a:latin typeface="Times New Roman"/>
                <a:cs typeface="Times New Roman"/>
              </a:rPr>
              <a:t>Number </a:t>
            </a:r>
            <a:r>
              <a:rPr sz="1100" spc="100" dirty="0">
                <a:latin typeface="Times New Roman"/>
                <a:cs typeface="Times New Roman"/>
              </a:rPr>
              <a:t>of </a:t>
            </a:r>
            <a:r>
              <a:rPr sz="1100" spc="130" dirty="0">
                <a:latin typeface="Times New Roman"/>
                <a:cs typeface="Times New Roman"/>
              </a:rPr>
              <a:t>objects:</a:t>
            </a:r>
            <a:r>
              <a:rPr sz="1100" spc="-50" dirty="0">
                <a:latin typeface="Times New Roman"/>
                <a:cs typeface="Times New Roman"/>
              </a:rPr>
              <a:t> </a:t>
            </a:r>
            <a:r>
              <a:rPr sz="1100" spc="5" dirty="0">
                <a:latin typeface="Times New Roman"/>
                <a:cs typeface="Times New Roman"/>
              </a:rPr>
              <a:t>34</a:t>
            </a:r>
            <a:endParaRPr sz="1100">
              <a:latin typeface="Times New Roman"/>
              <a:cs typeface="Times New Roman"/>
            </a:endParaRPr>
          </a:p>
          <a:p>
            <a:pPr>
              <a:lnSpc>
                <a:spcPct val="100000"/>
              </a:lnSpc>
              <a:spcBef>
                <a:spcPts val="45"/>
              </a:spcBef>
            </a:pPr>
            <a:endParaRPr sz="1550">
              <a:latin typeface="Times New Roman"/>
              <a:cs typeface="Times New Roman"/>
            </a:endParaRPr>
          </a:p>
          <a:p>
            <a:pPr marL="12700">
              <a:lnSpc>
                <a:spcPct val="100000"/>
              </a:lnSpc>
            </a:pPr>
            <a:r>
              <a:rPr sz="1100" spc="20" dirty="0">
                <a:latin typeface="Calibri"/>
                <a:cs typeface="Calibri"/>
              </a:rPr>
              <a:t>Чаще </a:t>
            </a:r>
            <a:r>
              <a:rPr sz="1100" spc="-10" dirty="0">
                <a:latin typeface="Calibri"/>
                <a:cs typeface="Calibri"/>
              </a:rPr>
              <a:t>всего </a:t>
            </a:r>
            <a:r>
              <a:rPr sz="1100" spc="-30" dirty="0">
                <a:latin typeface="Calibri"/>
                <a:cs typeface="Calibri"/>
              </a:rPr>
              <a:t>предыдущие </a:t>
            </a:r>
            <a:r>
              <a:rPr sz="1100" spc="-5" dirty="0">
                <a:latin typeface="Calibri"/>
                <a:cs typeface="Calibri"/>
              </a:rPr>
              <a:t>действия </a:t>
            </a:r>
            <a:r>
              <a:rPr sz="1100" spc="-15" dirty="0">
                <a:latin typeface="Calibri"/>
                <a:cs typeface="Calibri"/>
              </a:rPr>
              <a:t>объединяют </a:t>
            </a:r>
            <a:r>
              <a:rPr sz="1100" spc="-10" dirty="0">
                <a:latin typeface="Calibri"/>
                <a:cs typeface="Calibri"/>
              </a:rPr>
              <a:t>в </a:t>
            </a:r>
            <a:r>
              <a:rPr sz="1100" spc="-35" dirty="0">
                <a:latin typeface="Calibri"/>
                <a:cs typeface="Calibri"/>
              </a:rPr>
              <a:t>одну</a:t>
            </a:r>
            <a:r>
              <a:rPr sz="1100" spc="-90" dirty="0">
                <a:latin typeface="Calibri"/>
                <a:cs typeface="Calibri"/>
              </a:rPr>
              <a:t> </a:t>
            </a:r>
            <a:r>
              <a:rPr sz="1100" spc="-30" dirty="0">
                <a:latin typeface="Calibri"/>
                <a:cs typeface="Calibri"/>
              </a:rPr>
              <a:t>команду</a:t>
            </a:r>
            <a:endParaRPr sz="1100">
              <a:latin typeface="Calibri"/>
              <a:cs typeface="Calibri"/>
            </a:endParaRPr>
          </a:p>
          <a:p>
            <a:pPr>
              <a:lnSpc>
                <a:spcPct val="100000"/>
              </a:lnSpc>
              <a:spcBef>
                <a:spcPts val="35"/>
              </a:spcBef>
            </a:pPr>
            <a:endParaRPr sz="1150">
              <a:latin typeface="Times New Roman"/>
              <a:cs typeface="Times New Roman"/>
            </a:endParaRPr>
          </a:p>
          <a:p>
            <a:pPr marL="12700" marR="5080">
              <a:lnSpc>
                <a:spcPct val="102600"/>
              </a:lnSpc>
            </a:pPr>
            <a:r>
              <a:rPr sz="1100" spc="105" dirty="0">
                <a:latin typeface="Times New Roman"/>
                <a:cs typeface="Times New Roman"/>
              </a:rPr>
              <a:t>clust.beverage </a:t>
            </a:r>
            <a:r>
              <a:rPr sz="1100" spc="65" dirty="0">
                <a:latin typeface="Times New Roman"/>
                <a:cs typeface="Times New Roman"/>
              </a:rPr>
              <a:t>&lt;- </a:t>
            </a:r>
            <a:r>
              <a:rPr sz="1100" spc="110" dirty="0">
                <a:solidFill>
                  <a:srgbClr val="214987"/>
                </a:solidFill>
                <a:latin typeface="Times New Roman"/>
                <a:cs typeface="Times New Roman"/>
              </a:rPr>
              <a:t>hclust</a:t>
            </a:r>
            <a:r>
              <a:rPr sz="1100" spc="110" dirty="0">
                <a:latin typeface="Times New Roman"/>
                <a:cs typeface="Times New Roman"/>
              </a:rPr>
              <a:t>(</a:t>
            </a:r>
            <a:r>
              <a:rPr sz="1100" spc="110" dirty="0">
                <a:solidFill>
                  <a:srgbClr val="214987"/>
                </a:solidFill>
                <a:latin typeface="Times New Roman"/>
                <a:cs typeface="Times New Roman"/>
              </a:rPr>
              <a:t>dist</a:t>
            </a:r>
            <a:r>
              <a:rPr sz="1100" spc="110" dirty="0">
                <a:latin typeface="Times New Roman"/>
                <a:cs typeface="Times New Roman"/>
              </a:rPr>
              <a:t>(beverage</a:t>
            </a:r>
            <a:r>
              <a:rPr sz="1100" spc="110" dirty="0">
                <a:solidFill>
                  <a:srgbClr val="0000CE"/>
                </a:solidFill>
                <a:latin typeface="Times New Roman"/>
                <a:cs typeface="Times New Roman"/>
              </a:rPr>
              <a:t>.01</a:t>
            </a:r>
            <a:r>
              <a:rPr sz="1100" spc="110" dirty="0">
                <a:latin typeface="Times New Roman"/>
                <a:cs typeface="Times New Roman"/>
              </a:rPr>
              <a:t>[,</a:t>
            </a:r>
            <a:r>
              <a:rPr sz="1100" spc="110" dirty="0">
                <a:solidFill>
                  <a:srgbClr val="0000CE"/>
                </a:solidFill>
                <a:latin typeface="Times New Roman"/>
                <a:cs typeface="Times New Roman"/>
              </a:rPr>
              <a:t>2</a:t>
            </a:r>
            <a:r>
              <a:rPr sz="1100" spc="110" dirty="0">
                <a:latin typeface="Times New Roman"/>
                <a:cs typeface="Times New Roman"/>
              </a:rPr>
              <a:t>:</a:t>
            </a:r>
            <a:r>
              <a:rPr sz="1100" spc="110" dirty="0">
                <a:solidFill>
                  <a:srgbClr val="0000CE"/>
                </a:solidFill>
                <a:latin typeface="Times New Roman"/>
                <a:cs typeface="Times New Roman"/>
              </a:rPr>
              <a:t>9</a:t>
            </a:r>
            <a:r>
              <a:rPr sz="1100" spc="110" dirty="0">
                <a:latin typeface="Times New Roman"/>
                <a:cs typeface="Times New Roman"/>
              </a:rPr>
              <a:t>]),</a:t>
            </a:r>
            <a:r>
              <a:rPr sz="1100" spc="110" dirty="0">
                <a:solidFill>
                  <a:srgbClr val="4F9905"/>
                </a:solidFill>
                <a:latin typeface="Times New Roman"/>
                <a:cs typeface="Times New Roman"/>
              </a:rPr>
              <a:t>"ward.D"</a:t>
            </a:r>
            <a:r>
              <a:rPr sz="1100" spc="110" dirty="0">
                <a:latin typeface="Times New Roman"/>
                <a:cs typeface="Times New Roman"/>
              </a:rPr>
              <a:t>)  </a:t>
            </a:r>
            <a:r>
              <a:rPr sz="1100" spc="105" dirty="0">
                <a:latin typeface="Times New Roman"/>
                <a:cs typeface="Times New Roman"/>
              </a:rPr>
              <a:t>clust.beverage</a:t>
            </a:r>
            <a:endParaRPr sz="1100">
              <a:latin typeface="Times New Roman"/>
              <a:cs typeface="Times New Roman"/>
            </a:endParaRPr>
          </a:p>
        </p:txBody>
      </p:sp>
    </p:spTree>
  </p:cSld>
  <p:clrMapOvr>
    <a:masterClrMapping/>
  </p:clrMapOvr>
  <p:transition>
    <p:cut/>
  </p:transition>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47294" y="664652"/>
            <a:ext cx="1868170" cy="207645"/>
          </a:xfrm>
          <a:prstGeom prst="rect">
            <a:avLst/>
          </a:prstGeom>
        </p:spPr>
        <p:txBody>
          <a:bodyPr vert="horz" wrap="square" lIns="0" tIns="12065" rIns="0" bIns="0" rtlCol="0">
            <a:spAutoFit/>
          </a:bodyPr>
          <a:lstStyle/>
          <a:p>
            <a:pPr marL="12700">
              <a:lnSpc>
                <a:spcPct val="100000"/>
              </a:lnSpc>
              <a:spcBef>
                <a:spcPts val="95"/>
              </a:spcBef>
            </a:pPr>
            <a:r>
              <a:rPr sz="1200" spc="-10" dirty="0"/>
              <a:t>Вопросы </a:t>
            </a:r>
            <a:r>
              <a:rPr sz="1200" spc="-5" dirty="0"/>
              <a:t>для</a:t>
            </a:r>
            <a:r>
              <a:rPr sz="1200" spc="-85" dirty="0"/>
              <a:t> </a:t>
            </a:r>
            <a:r>
              <a:rPr sz="1200" spc="-25" dirty="0"/>
              <a:t>самопроверки:</a:t>
            </a:r>
            <a:endParaRPr sz="1200"/>
          </a:p>
        </p:txBody>
      </p:sp>
      <p:sp>
        <p:nvSpPr>
          <p:cNvPr id="3" name="object 3"/>
          <p:cNvSpPr txBox="1"/>
          <p:nvPr/>
        </p:nvSpPr>
        <p:spPr>
          <a:xfrm>
            <a:off x="347294" y="1028609"/>
            <a:ext cx="3912870" cy="1203960"/>
          </a:xfrm>
          <a:prstGeom prst="rect">
            <a:avLst/>
          </a:prstGeom>
        </p:spPr>
        <p:txBody>
          <a:bodyPr vert="horz" wrap="square" lIns="0" tIns="11430" rIns="0" bIns="0" rtlCol="0">
            <a:spAutoFit/>
          </a:bodyPr>
          <a:lstStyle/>
          <a:p>
            <a:pPr marL="289560" indent="-176530">
              <a:lnSpc>
                <a:spcPct val="100000"/>
              </a:lnSpc>
              <a:spcBef>
                <a:spcPts val="90"/>
              </a:spcBef>
              <a:buClr>
                <a:srgbClr val="3333B2"/>
              </a:buClr>
              <a:buAutoNum type="arabicPeriod"/>
              <a:tabLst>
                <a:tab pos="290195" algn="l"/>
              </a:tabLst>
            </a:pPr>
            <a:r>
              <a:rPr sz="1100" spc="55" dirty="0">
                <a:latin typeface="Calibri"/>
                <a:cs typeface="Calibri"/>
              </a:rPr>
              <a:t>Что </a:t>
            </a:r>
            <a:r>
              <a:rPr sz="1100" spc="10" dirty="0">
                <a:latin typeface="Calibri"/>
                <a:cs typeface="Calibri"/>
              </a:rPr>
              <a:t>вычисляется </a:t>
            </a:r>
            <a:r>
              <a:rPr sz="1100" spc="15" dirty="0">
                <a:latin typeface="Calibri"/>
                <a:cs typeface="Calibri"/>
              </a:rPr>
              <a:t>с </a:t>
            </a:r>
            <a:r>
              <a:rPr sz="1100" spc="-20" dirty="0">
                <a:latin typeface="Calibri"/>
                <a:cs typeface="Calibri"/>
              </a:rPr>
              <a:t>помощью</a:t>
            </a:r>
            <a:r>
              <a:rPr sz="1100" spc="95" dirty="0">
                <a:latin typeface="Calibri"/>
                <a:cs typeface="Calibri"/>
              </a:rPr>
              <a:t> </a:t>
            </a:r>
            <a:r>
              <a:rPr sz="1100" spc="-25" dirty="0">
                <a:latin typeface="Calibri"/>
                <a:cs typeface="Calibri"/>
              </a:rPr>
              <a:t>команды</a:t>
            </a:r>
            <a:endParaRPr sz="1100">
              <a:latin typeface="Calibri"/>
              <a:cs typeface="Calibri"/>
            </a:endParaRPr>
          </a:p>
          <a:p>
            <a:pPr marL="289560">
              <a:lnSpc>
                <a:spcPct val="100000"/>
              </a:lnSpc>
              <a:spcBef>
                <a:spcPts val="35"/>
              </a:spcBef>
            </a:pPr>
            <a:r>
              <a:rPr sz="1100" spc="114" dirty="0">
                <a:latin typeface="Times New Roman"/>
                <a:cs typeface="Times New Roman"/>
              </a:rPr>
              <a:t>dist(beverage.01[,2:9])</a:t>
            </a:r>
            <a:r>
              <a:rPr sz="1100" spc="114" dirty="0">
                <a:latin typeface="Calibri"/>
                <a:cs typeface="Calibri"/>
              </a:rPr>
              <a:t>?</a:t>
            </a:r>
            <a:endParaRPr sz="1100">
              <a:latin typeface="Calibri"/>
              <a:cs typeface="Calibri"/>
            </a:endParaRPr>
          </a:p>
          <a:p>
            <a:pPr marL="289560" indent="-176530">
              <a:lnSpc>
                <a:spcPct val="100000"/>
              </a:lnSpc>
              <a:spcBef>
                <a:spcPts val="35"/>
              </a:spcBef>
              <a:buClr>
                <a:srgbClr val="3333B2"/>
              </a:buClr>
              <a:buAutoNum type="arabicPeriod" startAt="2"/>
              <a:tabLst>
                <a:tab pos="290195" algn="l"/>
              </a:tabLst>
            </a:pPr>
            <a:r>
              <a:rPr sz="1100" spc="-5" dirty="0">
                <a:latin typeface="Calibri"/>
                <a:cs typeface="Calibri"/>
              </a:rPr>
              <a:t>Почему </a:t>
            </a:r>
            <a:r>
              <a:rPr sz="1100" spc="-35" dirty="0">
                <a:latin typeface="Calibri"/>
                <a:cs typeface="Calibri"/>
              </a:rPr>
              <a:t>именно  </a:t>
            </a:r>
            <a:r>
              <a:rPr sz="1100" spc="-15" dirty="0">
                <a:latin typeface="Calibri"/>
                <a:cs typeface="Calibri"/>
              </a:rPr>
              <a:t>2:9  </a:t>
            </a:r>
            <a:r>
              <a:rPr sz="1100" spc="-10" dirty="0">
                <a:latin typeface="Calibri"/>
                <a:cs typeface="Calibri"/>
              </a:rPr>
              <a:t>в </a:t>
            </a:r>
            <a:r>
              <a:rPr sz="1100" spc="-35" dirty="0">
                <a:latin typeface="Calibri"/>
                <a:cs typeface="Calibri"/>
              </a:rPr>
              <a:t>команде</a:t>
            </a:r>
            <a:r>
              <a:rPr sz="1100" spc="135" dirty="0">
                <a:latin typeface="Calibri"/>
                <a:cs typeface="Calibri"/>
              </a:rPr>
              <a:t> </a:t>
            </a:r>
            <a:r>
              <a:rPr sz="1100" spc="114" dirty="0">
                <a:latin typeface="Times New Roman"/>
                <a:cs typeface="Times New Roman"/>
              </a:rPr>
              <a:t>dist(beverage.01[,2:9])</a:t>
            </a:r>
            <a:r>
              <a:rPr sz="1100" spc="114" dirty="0">
                <a:latin typeface="Calibri"/>
                <a:cs typeface="Calibri"/>
              </a:rPr>
              <a:t>?</a:t>
            </a:r>
            <a:endParaRPr sz="1100">
              <a:latin typeface="Calibri"/>
              <a:cs typeface="Calibri"/>
            </a:endParaRPr>
          </a:p>
          <a:p>
            <a:pPr>
              <a:lnSpc>
                <a:spcPct val="100000"/>
              </a:lnSpc>
              <a:spcBef>
                <a:spcPts val="45"/>
              </a:spcBef>
            </a:pPr>
            <a:endParaRPr sz="1000">
              <a:latin typeface="Times New Roman"/>
              <a:cs typeface="Times New Roman"/>
            </a:endParaRPr>
          </a:p>
          <a:p>
            <a:pPr marL="12700" marR="5080" algn="just">
              <a:lnSpc>
                <a:spcPct val="102600"/>
              </a:lnSpc>
            </a:pPr>
            <a:r>
              <a:rPr sz="1100" spc="20" dirty="0">
                <a:latin typeface="Calibri"/>
                <a:cs typeface="Calibri"/>
              </a:rPr>
              <a:t>Если </a:t>
            </a:r>
            <a:r>
              <a:rPr sz="1100" spc="-30" dirty="0">
                <a:latin typeface="Calibri"/>
                <a:cs typeface="Calibri"/>
              </a:rPr>
              <a:t>нам </a:t>
            </a:r>
            <a:r>
              <a:rPr sz="1100" spc="-20" dirty="0">
                <a:latin typeface="Calibri"/>
                <a:cs typeface="Calibri"/>
              </a:rPr>
              <a:t>нужно </a:t>
            </a:r>
            <a:r>
              <a:rPr sz="1100" spc="-10" dirty="0">
                <a:latin typeface="Calibri"/>
                <a:cs typeface="Calibri"/>
              </a:rPr>
              <a:t>расстояние, </a:t>
            </a:r>
            <a:r>
              <a:rPr sz="1100" spc="-30" dirty="0">
                <a:latin typeface="Calibri"/>
                <a:cs typeface="Calibri"/>
              </a:rPr>
              <a:t>которое </a:t>
            </a:r>
            <a:r>
              <a:rPr sz="1100" spc="-55" dirty="0">
                <a:latin typeface="Calibri"/>
                <a:cs typeface="Calibri"/>
              </a:rPr>
              <a:t>не </a:t>
            </a:r>
            <a:r>
              <a:rPr sz="1100" spc="-25" dirty="0">
                <a:latin typeface="Calibri"/>
                <a:cs typeface="Calibri"/>
              </a:rPr>
              <a:t>реализовано </a:t>
            </a:r>
            <a:r>
              <a:rPr sz="1100" spc="-10" dirty="0">
                <a:latin typeface="Calibri"/>
                <a:cs typeface="Calibri"/>
              </a:rPr>
              <a:t>в </a:t>
            </a:r>
            <a:r>
              <a:rPr sz="1100" spc="10" dirty="0">
                <a:latin typeface="Calibri"/>
                <a:cs typeface="Calibri"/>
              </a:rPr>
              <a:t>функции  </a:t>
            </a:r>
            <a:r>
              <a:rPr sz="1100" spc="130" dirty="0">
                <a:latin typeface="Times New Roman"/>
                <a:cs typeface="Times New Roman"/>
              </a:rPr>
              <a:t>dist</a:t>
            </a:r>
            <a:r>
              <a:rPr sz="1100" spc="130" dirty="0">
                <a:latin typeface="Calibri"/>
                <a:cs typeface="Calibri"/>
              </a:rPr>
              <a:t>, </a:t>
            </a:r>
            <a:r>
              <a:rPr sz="1100" spc="5" dirty="0">
                <a:latin typeface="Calibri"/>
                <a:cs typeface="Calibri"/>
              </a:rPr>
              <a:t>то </a:t>
            </a:r>
            <a:r>
              <a:rPr sz="1100" spc="-35" dirty="0">
                <a:latin typeface="Calibri"/>
                <a:cs typeface="Calibri"/>
              </a:rPr>
              <a:t>создаем </a:t>
            </a:r>
            <a:r>
              <a:rPr sz="1100" spc="-15" dirty="0">
                <a:latin typeface="Calibri"/>
                <a:cs typeface="Calibri"/>
              </a:rPr>
              <a:t>матрицу </a:t>
            </a:r>
            <a:r>
              <a:rPr sz="1100" spc="-20" dirty="0">
                <a:latin typeface="Calibri"/>
                <a:cs typeface="Calibri"/>
              </a:rPr>
              <a:t>расстояний </a:t>
            </a:r>
            <a:r>
              <a:rPr sz="1100" spc="130" dirty="0">
                <a:latin typeface="Calibri"/>
                <a:cs typeface="Calibri"/>
              </a:rPr>
              <a:t>Х </a:t>
            </a:r>
            <a:r>
              <a:rPr sz="1100" spc="-30" dirty="0">
                <a:latin typeface="Calibri"/>
                <a:cs typeface="Calibri"/>
              </a:rPr>
              <a:t>и </a:t>
            </a:r>
            <a:r>
              <a:rPr sz="1100" spc="-35" dirty="0">
                <a:latin typeface="Calibri"/>
                <a:cs typeface="Calibri"/>
              </a:rPr>
              <a:t>приписываем </a:t>
            </a:r>
            <a:r>
              <a:rPr sz="1100" spc="-55" dirty="0">
                <a:latin typeface="Calibri"/>
                <a:cs typeface="Calibri"/>
              </a:rPr>
              <a:t>ей </a:t>
            </a:r>
            <a:r>
              <a:rPr sz="1100" spc="-5" dirty="0">
                <a:latin typeface="Calibri"/>
                <a:cs typeface="Calibri"/>
              </a:rPr>
              <a:t>класс  </a:t>
            </a:r>
            <a:r>
              <a:rPr sz="1100" spc="160" dirty="0">
                <a:latin typeface="Times New Roman"/>
                <a:cs typeface="Times New Roman"/>
              </a:rPr>
              <a:t>dist </a:t>
            </a:r>
            <a:r>
              <a:rPr sz="1100" spc="-30" dirty="0">
                <a:latin typeface="Calibri"/>
                <a:cs typeface="Calibri"/>
              </a:rPr>
              <a:t>командой</a:t>
            </a:r>
            <a:r>
              <a:rPr sz="1100" spc="30" dirty="0">
                <a:latin typeface="Calibri"/>
                <a:cs typeface="Calibri"/>
              </a:rPr>
              <a:t> </a:t>
            </a:r>
            <a:r>
              <a:rPr sz="1100" spc="114" dirty="0">
                <a:latin typeface="Times New Roman"/>
                <a:cs typeface="Times New Roman"/>
              </a:rPr>
              <a:t>as.dist(X)</a:t>
            </a:r>
            <a:r>
              <a:rPr sz="1100" spc="114" dirty="0">
                <a:latin typeface="Calibri"/>
                <a:cs typeface="Calibri"/>
              </a:rPr>
              <a:t>.</a:t>
            </a:r>
            <a:endParaRPr sz="1100">
              <a:latin typeface="Calibri"/>
              <a:cs typeface="Calibri"/>
            </a:endParaRPr>
          </a:p>
        </p:txBody>
      </p:sp>
    </p:spTree>
  </p:cSld>
  <p:clrMapOvr>
    <a:masterClrMapping/>
  </p:clrMapOvr>
  <p:transition>
    <p:cut/>
  </p:transition>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2693035" cy="244475"/>
          </a:xfrm>
          <a:prstGeom prst="rect">
            <a:avLst/>
          </a:prstGeom>
        </p:spPr>
        <p:txBody>
          <a:bodyPr vert="horz" wrap="square" lIns="0" tIns="17145" rIns="0" bIns="0" rtlCol="0">
            <a:spAutoFit/>
          </a:bodyPr>
          <a:lstStyle/>
          <a:p>
            <a:pPr marL="12700">
              <a:lnSpc>
                <a:spcPct val="100000"/>
              </a:lnSpc>
              <a:spcBef>
                <a:spcPts val="135"/>
              </a:spcBef>
            </a:pPr>
            <a:r>
              <a:rPr spc="105" dirty="0"/>
              <a:t>Шаг </a:t>
            </a:r>
            <a:r>
              <a:rPr dirty="0"/>
              <a:t>5. </a:t>
            </a:r>
            <a:r>
              <a:rPr spc="-25" dirty="0"/>
              <a:t>Построение</a:t>
            </a:r>
            <a:r>
              <a:rPr spc="120" dirty="0"/>
              <a:t> </a:t>
            </a:r>
            <a:r>
              <a:rPr spc="-35" dirty="0"/>
              <a:t>дендрограммы</a:t>
            </a:r>
          </a:p>
        </p:txBody>
      </p:sp>
      <p:sp>
        <p:nvSpPr>
          <p:cNvPr id="3" name="object 3"/>
          <p:cNvSpPr txBox="1"/>
          <p:nvPr/>
        </p:nvSpPr>
        <p:spPr>
          <a:xfrm>
            <a:off x="322046" y="376720"/>
            <a:ext cx="3964304" cy="203200"/>
          </a:xfrm>
          <a:prstGeom prst="rect">
            <a:avLst/>
          </a:prstGeom>
          <a:solidFill>
            <a:srgbClr val="F8F8F8"/>
          </a:solidFill>
        </p:spPr>
        <p:txBody>
          <a:bodyPr vert="horz" wrap="square" lIns="0" tIns="0" rIns="0" bIns="0" rtlCol="0">
            <a:spAutoFit/>
          </a:bodyPr>
          <a:lstStyle/>
          <a:p>
            <a:pPr marL="37465">
              <a:lnSpc>
                <a:spcPts val="1275"/>
              </a:lnSpc>
            </a:pPr>
            <a:r>
              <a:rPr sz="1100" spc="120" dirty="0">
                <a:solidFill>
                  <a:srgbClr val="214987"/>
                </a:solidFill>
                <a:latin typeface="Times New Roman"/>
                <a:cs typeface="Times New Roman"/>
              </a:rPr>
              <a:t>plot</a:t>
            </a:r>
            <a:r>
              <a:rPr sz="1100" spc="120" dirty="0">
                <a:latin typeface="Times New Roman"/>
                <a:cs typeface="Times New Roman"/>
              </a:rPr>
              <a:t>(clust.beverage)</a:t>
            </a:r>
            <a:endParaRPr sz="1100">
              <a:latin typeface="Times New Roman"/>
              <a:cs typeface="Times New Roman"/>
            </a:endParaRPr>
          </a:p>
        </p:txBody>
      </p:sp>
      <p:sp>
        <p:nvSpPr>
          <p:cNvPr id="4" name="object 4"/>
          <p:cNvSpPr/>
          <p:nvPr/>
        </p:nvSpPr>
        <p:spPr>
          <a:xfrm>
            <a:off x="869290" y="2567677"/>
            <a:ext cx="90170" cy="149225"/>
          </a:xfrm>
          <a:custGeom>
            <a:avLst/>
            <a:gdLst/>
            <a:ahLst/>
            <a:cxnLst/>
            <a:rect l="l" t="t" r="r" b="b"/>
            <a:pathLst>
              <a:path w="90169" h="149225">
                <a:moveTo>
                  <a:pt x="0" y="149125"/>
                </a:moveTo>
                <a:lnTo>
                  <a:pt x="0" y="0"/>
                </a:lnTo>
                <a:lnTo>
                  <a:pt x="90004" y="0"/>
                </a:lnTo>
                <a:lnTo>
                  <a:pt x="90004" y="149125"/>
                </a:lnTo>
              </a:path>
            </a:pathLst>
          </a:custGeom>
          <a:ln w="3815">
            <a:solidFill>
              <a:srgbClr val="000000"/>
            </a:solidFill>
          </a:ln>
        </p:spPr>
        <p:txBody>
          <a:bodyPr wrap="square" lIns="0" tIns="0" rIns="0" bIns="0" rtlCol="0"/>
          <a:lstStyle/>
          <a:p>
            <a:endParaRPr/>
          </a:p>
        </p:txBody>
      </p:sp>
      <p:sp>
        <p:nvSpPr>
          <p:cNvPr id="5" name="object 5"/>
          <p:cNvSpPr/>
          <p:nvPr/>
        </p:nvSpPr>
        <p:spPr>
          <a:xfrm>
            <a:off x="779235" y="2567677"/>
            <a:ext cx="135255" cy="149225"/>
          </a:xfrm>
          <a:custGeom>
            <a:avLst/>
            <a:gdLst/>
            <a:ahLst/>
            <a:cxnLst/>
            <a:rect l="l" t="t" r="r" b="b"/>
            <a:pathLst>
              <a:path w="135255" h="149225">
                <a:moveTo>
                  <a:pt x="0" y="149125"/>
                </a:moveTo>
                <a:lnTo>
                  <a:pt x="0" y="0"/>
                </a:lnTo>
                <a:lnTo>
                  <a:pt x="135083" y="0"/>
                </a:lnTo>
              </a:path>
            </a:pathLst>
          </a:custGeom>
          <a:ln w="3815">
            <a:solidFill>
              <a:srgbClr val="000000"/>
            </a:solidFill>
          </a:ln>
        </p:spPr>
        <p:txBody>
          <a:bodyPr wrap="square" lIns="0" tIns="0" rIns="0" bIns="0" rtlCol="0"/>
          <a:lstStyle/>
          <a:p>
            <a:endParaRPr/>
          </a:p>
        </p:txBody>
      </p:sp>
      <p:sp>
        <p:nvSpPr>
          <p:cNvPr id="6" name="object 6"/>
          <p:cNvSpPr/>
          <p:nvPr/>
        </p:nvSpPr>
        <p:spPr>
          <a:xfrm>
            <a:off x="1049350" y="2567677"/>
            <a:ext cx="90170" cy="149225"/>
          </a:xfrm>
          <a:custGeom>
            <a:avLst/>
            <a:gdLst/>
            <a:ahLst/>
            <a:cxnLst/>
            <a:rect l="l" t="t" r="r" b="b"/>
            <a:pathLst>
              <a:path w="90169" h="149225">
                <a:moveTo>
                  <a:pt x="0" y="149125"/>
                </a:moveTo>
                <a:lnTo>
                  <a:pt x="0" y="0"/>
                </a:lnTo>
                <a:lnTo>
                  <a:pt x="90055" y="0"/>
                </a:lnTo>
                <a:lnTo>
                  <a:pt x="90055" y="149125"/>
                </a:lnTo>
              </a:path>
            </a:pathLst>
          </a:custGeom>
          <a:ln w="3815">
            <a:solidFill>
              <a:srgbClr val="000000"/>
            </a:solidFill>
          </a:ln>
        </p:spPr>
        <p:txBody>
          <a:bodyPr wrap="square" lIns="0" tIns="0" rIns="0" bIns="0" rtlCol="0"/>
          <a:lstStyle/>
          <a:p>
            <a:endParaRPr/>
          </a:p>
        </p:txBody>
      </p:sp>
      <p:sp>
        <p:nvSpPr>
          <p:cNvPr id="7" name="object 7"/>
          <p:cNvSpPr/>
          <p:nvPr/>
        </p:nvSpPr>
        <p:spPr>
          <a:xfrm>
            <a:off x="846751" y="2346253"/>
            <a:ext cx="247650" cy="221615"/>
          </a:xfrm>
          <a:custGeom>
            <a:avLst/>
            <a:gdLst/>
            <a:ahLst/>
            <a:cxnLst/>
            <a:rect l="l" t="t" r="r" b="b"/>
            <a:pathLst>
              <a:path w="247650" h="221614">
                <a:moveTo>
                  <a:pt x="0" y="221424"/>
                </a:moveTo>
                <a:lnTo>
                  <a:pt x="0" y="0"/>
                </a:lnTo>
                <a:lnTo>
                  <a:pt x="247626" y="0"/>
                </a:lnTo>
                <a:lnTo>
                  <a:pt x="247626" y="221424"/>
                </a:lnTo>
              </a:path>
            </a:pathLst>
          </a:custGeom>
          <a:ln w="3815">
            <a:solidFill>
              <a:srgbClr val="000000"/>
            </a:solidFill>
          </a:ln>
        </p:spPr>
        <p:txBody>
          <a:bodyPr wrap="square" lIns="0" tIns="0" rIns="0" bIns="0" rtlCol="0"/>
          <a:lstStyle/>
          <a:p>
            <a:endParaRPr/>
          </a:p>
        </p:txBody>
      </p:sp>
      <p:sp>
        <p:nvSpPr>
          <p:cNvPr id="8" name="object 8"/>
          <p:cNvSpPr txBox="1"/>
          <p:nvPr/>
        </p:nvSpPr>
        <p:spPr>
          <a:xfrm>
            <a:off x="724390" y="2754943"/>
            <a:ext cx="723900" cy="93345"/>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26</a:t>
            </a:r>
            <a:endParaRPr sz="450">
              <a:latin typeface="Arial"/>
              <a:cs typeface="Arial"/>
            </a:endParaRPr>
          </a:p>
          <a:p>
            <a:pPr marL="46355">
              <a:lnSpc>
                <a:spcPct val="100000"/>
              </a:lnSpc>
              <a:spcBef>
                <a:spcPts val="170"/>
              </a:spcBef>
            </a:pPr>
            <a:r>
              <a:rPr sz="450" dirty="0">
                <a:latin typeface="Arial"/>
                <a:cs typeface="Arial"/>
              </a:rPr>
              <a:t>4</a:t>
            </a:r>
            <a:endParaRPr sz="450">
              <a:latin typeface="Arial"/>
              <a:cs typeface="Arial"/>
            </a:endParaRPr>
          </a:p>
          <a:p>
            <a:pPr marL="12700">
              <a:lnSpc>
                <a:spcPct val="100000"/>
              </a:lnSpc>
              <a:spcBef>
                <a:spcPts val="165"/>
              </a:spcBef>
            </a:pPr>
            <a:r>
              <a:rPr sz="450" dirty="0">
                <a:latin typeface="Arial"/>
                <a:cs typeface="Arial"/>
              </a:rPr>
              <a:t>23</a:t>
            </a:r>
            <a:endParaRPr sz="450">
              <a:latin typeface="Arial"/>
              <a:cs typeface="Arial"/>
            </a:endParaRPr>
          </a:p>
          <a:p>
            <a:pPr marL="12700">
              <a:lnSpc>
                <a:spcPct val="100000"/>
              </a:lnSpc>
              <a:spcBef>
                <a:spcPts val="170"/>
              </a:spcBef>
            </a:pPr>
            <a:r>
              <a:rPr sz="450" dirty="0">
                <a:latin typeface="Arial"/>
                <a:cs typeface="Arial"/>
              </a:rPr>
              <a:t>12</a:t>
            </a:r>
            <a:endParaRPr sz="450">
              <a:latin typeface="Arial"/>
              <a:cs typeface="Arial"/>
            </a:endParaRPr>
          </a:p>
          <a:p>
            <a:pPr marL="12700">
              <a:lnSpc>
                <a:spcPct val="100000"/>
              </a:lnSpc>
              <a:spcBef>
                <a:spcPts val="170"/>
              </a:spcBef>
            </a:pPr>
            <a:r>
              <a:rPr sz="450" dirty="0">
                <a:latin typeface="Arial"/>
                <a:cs typeface="Arial"/>
              </a:rPr>
              <a:t>27</a:t>
            </a:r>
            <a:endParaRPr sz="450">
              <a:latin typeface="Arial"/>
              <a:cs typeface="Arial"/>
            </a:endParaRPr>
          </a:p>
          <a:p>
            <a:pPr marL="12700">
              <a:lnSpc>
                <a:spcPct val="100000"/>
              </a:lnSpc>
              <a:spcBef>
                <a:spcPts val="170"/>
              </a:spcBef>
            </a:pPr>
            <a:r>
              <a:rPr sz="450" dirty="0">
                <a:latin typeface="Arial"/>
                <a:cs typeface="Arial"/>
              </a:rPr>
              <a:t>32</a:t>
            </a:r>
            <a:endParaRPr sz="450">
              <a:latin typeface="Arial"/>
              <a:cs typeface="Arial"/>
            </a:endParaRPr>
          </a:p>
          <a:p>
            <a:pPr marL="12700">
              <a:lnSpc>
                <a:spcPct val="100000"/>
              </a:lnSpc>
              <a:spcBef>
                <a:spcPts val="170"/>
              </a:spcBef>
            </a:pPr>
            <a:r>
              <a:rPr sz="450" dirty="0">
                <a:latin typeface="Arial"/>
                <a:cs typeface="Arial"/>
              </a:rPr>
              <a:t>15</a:t>
            </a:r>
            <a:endParaRPr sz="450">
              <a:latin typeface="Arial"/>
              <a:cs typeface="Arial"/>
            </a:endParaRPr>
          </a:p>
          <a:p>
            <a:pPr marL="12700">
              <a:lnSpc>
                <a:spcPct val="100000"/>
              </a:lnSpc>
              <a:spcBef>
                <a:spcPts val="165"/>
              </a:spcBef>
            </a:pPr>
            <a:r>
              <a:rPr sz="450" dirty="0">
                <a:latin typeface="Arial"/>
                <a:cs typeface="Arial"/>
              </a:rPr>
              <a:t>30</a:t>
            </a:r>
            <a:endParaRPr sz="450">
              <a:latin typeface="Arial"/>
              <a:cs typeface="Arial"/>
            </a:endParaRPr>
          </a:p>
        </p:txBody>
      </p:sp>
      <p:sp>
        <p:nvSpPr>
          <p:cNvPr id="9" name="object 9"/>
          <p:cNvSpPr/>
          <p:nvPr/>
        </p:nvSpPr>
        <p:spPr>
          <a:xfrm>
            <a:off x="1319465" y="2567677"/>
            <a:ext cx="90170" cy="149225"/>
          </a:xfrm>
          <a:custGeom>
            <a:avLst/>
            <a:gdLst/>
            <a:ahLst/>
            <a:cxnLst/>
            <a:rect l="l" t="t" r="r" b="b"/>
            <a:pathLst>
              <a:path w="90169" h="149225">
                <a:moveTo>
                  <a:pt x="0" y="149125"/>
                </a:moveTo>
                <a:lnTo>
                  <a:pt x="0" y="0"/>
                </a:lnTo>
                <a:lnTo>
                  <a:pt x="90055" y="0"/>
                </a:lnTo>
                <a:lnTo>
                  <a:pt x="90055" y="149125"/>
                </a:lnTo>
              </a:path>
            </a:pathLst>
          </a:custGeom>
          <a:ln w="3815">
            <a:solidFill>
              <a:srgbClr val="000000"/>
            </a:solidFill>
          </a:ln>
        </p:spPr>
        <p:txBody>
          <a:bodyPr wrap="square" lIns="0" tIns="0" rIns="0" bIns="0" rtlCol="0"/>
          <a:lstStyle/>
          <a:p>
            <a:endParaRPr/>
          </a:p>
        </p:txBody>
      </p:sp>
      <p:sp>
        <p:nvSpPr>
          <p:cNvPr id="10" name="object 10"/>
          <p:cNvSpPr/>
          <p:nvPr/>
        </p:nvSpPr>
        <p:spPr>
          <a:xfrm>
            <a:off x="1229410" y="2567677"/>
            <a:ext cx="135255" cy="149225"/>
          </a:xfrm>
          <a:custGeom>
            <a:avLst/>
            <a:gdLst/>
            <a:ahLst/>
            <a:cxnLst/>
            <a:rect l="l" t="t" r="r" b="b"/>
            <a:pathLst>
              <a:path w="135255" h="149225">
                <a:moveTo>
                  <a:pt x="0" y="149125"/>
                </a:moveTo>
                <a:lnTo>
                  <a:pt x="0" y="0"/>
                </a:lnTo>
                <a:lnTo>
                  <a:pt x="135083" y="0"/>
                </a:lnTo>
              </a:path>
            </a:pathLst>
          </a:custGeom>
          <a:ln w="3815">
            <a:solidFill>
              <a:srgbClr val="000000"/>
            </a:solidFill>
          </a:ln>
        </p:spPr>
        <p:txBody>
          <a:bodyPr wrap="square" lIns="0" tIns="0" rIns="0" bIns="0" rtlCol="0"/>
          <a:lstStyle/>
          <a:p>
            <a:endParaRPr/>
          </a:p>
        </p:txBody>
      </p:sp>
      <p:sp>
        <p:nvSpPr>
          <p:cNvPr id="11" name="object 11"/>
          <p:cNvSpPr txBox="1"/>
          <p:nvPr/>
        </p:nvSpPr>
        <p:spPr>
          <a:xfrm>
            <a:off x="1444731" y="2631918"/>
            <a:ext cx="93980" cy="93345"/>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25</a:t>
            </a:r>
            <a:endParaRPr sz="450">
              <a:latin typeface="Arial"/>
              <a:cs typeface="Arial"/>
            </a:endParaRPr>
          </a:p>
        </p:txBody>
      </p:sp>
      <p:sp>
        <p:nvSpPr>
          <p:cNvPr id="12" name="object 12"/>
          <p:cNvSpPr/>
          <p:nvPr/>
        </p:nvSpPr>
        <p:spPr>
          <a:xfrm>
            <a:off x="1589580" y="2567677"/>
            <a:ext cx="90170" cy="149225"/>
          </a:xfrm>
          <a:custGeom>
            <a:avLst/>
            <a:gdLst/>
            <a:ahLst/>
            <a:cxnLst/>
            <a:rect l="l" t="t" r="r" b="b"/>
            <a:pathLst>
              <a:path w="90169" h="149225">
                <a:moveTo>
                  <a:pt x="0" y="149125"/>
                </a:moveTo>
                <a:lnTo>
                  <a:pt x="0" y="0"/>
                </a:lnTo>
                <a:lnTo>
                  <a:pt x="90055" y="0"/>
                </a:lnTo>
                <a:lnTo>
                  <a:pt x="90055" y="149125"/>
                </a:lnTo>
              </a:path>
            </a:pathLst>
          </a:custGeom>
          <a:ln w="3815">
            <a:solidFill>
              <a:srgbClr val="000000"/>
            </a:solidFill>
          </a:ln>
        </p:spPr>
        <p:txBody>
          <a:bodyPr wrap="square" lIns="0" tIns="0" rIns="0" bIns="0" rtlCol="0"/>
          <a:lstStyle/>
          <a:p>
            <a:endParaRPr/>
          </a:p>
        </p:txBody>
      </p:sp>
      <p:sp>
        <p:nvSpPr>
          <p:cNvPr id="13" name="object 13"/>
          <p:cNvSpPr/>
          <p:nvPr/>
        </p:nvSpPr>
        <p:spPr>
          <a:xfrm>
            <a:off x="1499576" y="2444653"/>
            <a:ext cx="135255" cy="149225"/>
          </a:xfrm>
          <a:custGeom>
            <a:avLst/>
            <a:gdLst/>
            <a:ahLst/>
            <a:cxnLst/>
            <a:rect l="l" t="t" r="r" b="b"/>
            <a:pathLst>
              <a:path w="135255" h="149225">
                <a:moveTo>
                  <a:pt x="0" y="149125"/>
                </a:moveTo>
                <a:lnTo>
                  <a:pt x="0" y="0"/>
                </a:lnTo>
                <a:lnTo>
                  <a:pt x="135032" y="0"/>
                </a:lnTo>
                <a:lnTo>
                  <a:pt x="135032" y="123024"/>
                </a:lnTo>
              </a:path>
            </a:pathLst>
          </a:custGeom>
          <a:ln w="3815">
            <a:solidFill>
              <a:srgbClr val="000000"/>
            </a:solidFill>
          </a:ln>
        </p:spPr>
        <p:txBody>
          <a:bodyPr wrap="square" lIns="0" tIns="0" rIns="0" bIns="0" rtlCol="0"/>
          <a:lstStyle/>
          <a:p>
            <a:endParaRPr/>
          </a:p>
        </p:txBody>
      </p:sp>
      <p:sp>
        <p:nvSpPr>
          <p:cNvPr id="14" name="object 14"/>
          <p:cNvSpPr/>
          <p:nvPr/>
        </p:nvSpPr>
        <p:spPr>
          <a:xfrm>
            <a:off x="1296977" y="2314200"/>
            <a:ext cx="270510" cy="254000"/>
          </a:xfrm>
          <a:custGeom>
            <a:avLst/>
            <a:gdLst/>
            <a:ahLst/>
            <a:cxnLst/>
            <a:rect l="l" t="t" r="r" b="b"/>
            <a:pathLst>
              <a:path w="270509" h="254000">
                <a:moveTo>
                  <a:pt x="0" y="253477"/>
                </a:moveTo>
                <a:lnTo>
                  <a:pt x="0" y="0"/>
                </a:lnTo>
                <a:lnTo>
                  <a:pt x="270115" y="0"/>
                </a:lnTo>
                <a:lnTo>
                  <a:pt x="270115" y="130453"/>
                </a:lnTo>
              </a:path>
            </a:pathLst>
          </a:custGeom>
          <a:ln w="3815">
            <a:solidFill>
              <a:srgbClr val="000000"/>
            </a:solidFill>
          </a:ln>
        </p:spPr>
        <p:txBody>
          <a:bodyPr wrap="square" lIns="0" tIns="0" rIns="0" bIns="0" rtlCol="0"/>
          <a:lstStyle/>
          <a:p>
            <a:endParaRPr/>
          </a:p>
        </p:txBody>
      </p:sp>
      <p:sp>
        <p:nvSpPr>
          <p:cNvPr id="15" name="object 15"/>
          <p:cNvSpPr/>
          <p:nvPr/>
        </p:nvSpPr>
        <p:spPr>
          <a:xfrm>
            <a:off x="970589" y="2220634"/>
            <a:ext cx="461645" cy="125730"/>
          </a:xfrm>
          <a:custGeom>
            <a:avLst/>
            <a:gdLst/>
            <a:ahLst/>
            <a:cxnLst/>
            <a:rect l="l" t="t" r="r" b="b"/>
            <a:pathLst>
              <a:path w="461644" h="125730">
                <a:moveTo>
                  <a:pt x="0" y="125619"/>
                </a:moveTo>
                <a:lnTo>
                  <a:pt x="0" y="0"/>
                </a:lnTo>
                <a:lnTo>
                  <a:pt x="461419" y="0"/>
                </a:lnTo>
                <a:lnTo>
                  <a:pt x="461419" y="93566"/>
                </a:lnTo>
              </a:path>
            </a:pathLst>
          </a:custGeom>
          <a:ln w="3815">
            <a:solidFill>
              <a:srgbClr val="000000"/>
            </a:solidFill>
          </a:ln>
        </p:spPr>
        <p:txBody>
          <a:bodyPr wrap="square" lIns="0" tIns="0" rIns="0" bIns="0" rtlCol="0"/>
          <a:lstStyle/>
          <a:p>
            <a:endParaRPr/>
          </a:p>
        </p:txBody>
      </p:sp>
      <p:sp>
        <p:nvSpPr>
          <p:cNvPr id="16" name="object 16"/>
          <p:cNvSpPr txBox="1"/>
          <p:nvPr/>
        </p:nvSpPr>
        <p:spPr>
          <a:xfrm>
            <a:off x="1534787" y="2754943"/>
            <a:ext cx="363855" cy="93345"/>
          </a:xfrm>
          <a:prstGeom prst="rect">
            <a:avLst/>
          </a:prstGeom>
        </p:spPr>
        <p:txBody>
          <a:bodyPr vert="vert270" wrap="square" lIns="0" tIns="10795" rIns="0" bIns="0" rtlCol="0">
            <a:spAutoFit/>
          </a:bodyPr>
          <a:lstStyle/>
          <a:p>
            <a:pPr marL="46355">
              <a:lnSpc>
                <a:spcPct val="100000"/>
              </a:lnSpc>
              <a:spcBef>
                <a:spcPts val="85"/>
              </a:spcBef>
            </a:pPr>
            <a:r>
              <a:rPr sz="450" dirty="0">
                <a:latin typeface="Arial"/>
                <a:cs typeface="Arial"/>
              </a:rPr>
              <a:t>7</a:t>
            </a:r>
            <a:endParaRPr sz="450">
              <a:latin typeface="Arial"/>
              <a:cs typeface="Arial"/>
            </a:endParaRPr>
          </a:p>
          <a:p>
            <a:pPr marL="12700">
              <a:lnSpc>
                <a:spcPct val="100000"/>
              </a:lnSpc>
              <a:spcBef>
                <a:spcPts val="165"/>
              </a:spcBef>
            </a:pPr>
            <a:r>
              <a:rPr sz="450" dirty="0">
                <a:latin typeface="Arial"/>
                <a:cs typeface="Arial"/>
              </a:rPr>
              <a:t>34</a:t>
            </a:r>
            <a:endParaRPr sz="450">
              <a:latin typeface="Arial"/>
              <a:cs typeface="Arial"/>
            </a:endParaRPr>
          </a:p>
          <a:p>
            <a:pPr marL="12700">
              <a:lnSpc>
                <a:spcPct val="100000"/>
              </a:lnSpc>
              <a:spcBef>
                <a:spcPts val="170"/>
              </a:spcBef>
            </a:pPr>
            <a:r>
              <a:rPr sz="450" dirty="0">
                <a:latin typeface="Arial"/>
                <a:cs typeface="Arial"/>
              </a:rPr>
              <a:t>14</a:t>
            </a:r>
            <a:endParaRPr sz="450">
              <a:latin typeface="Arial"/>
              <a:cs typeface="Arial"/>
            </a:endParaRPr>
          </a:p>
          <a:p>
            <a:pPr marL="12700">
              <a:lnSpc>
                <a:spcPct val="100000"/>
              </a:lnSpc>
              <a:spcBef>
                <a:spcPts val="170"/>
              </a:spcBef>
            </a:pPr>
            <a:r>
              <a:rPr sz="450" dirty="0">
                <a:latin typeface="Arial"/>
                <a:cs typeface="Arial"/>
              </a:rPr>
              <a:t>29</a:t>
            </a:r>
            <a:endParaRPr sz="450">
              <a:latin typeface="Arial"/>
              <a:cs typeface="Arial"/>
            </a:endParaRPr>
          </a:p>
        </p:txBody>
      </p:sp>
      <p:sp>
        <p:nvSpPr>
          <p:cNvPr id="17" name="object 17"/>
          <p:cNvSpPr/>
          <p:nvPr/>
        </p:nvSpPr>
        <p:spPr>
          <a:xfrm>
            <a:off x="1769691" y="2567677"/>
            <a:ext cx="90170" cy="149225"/>
          </a:xfrm>
          <a:custGeom>
            <a:avLst/>
            <a:gdLst/>
            <a:ahLst/>
            <a:cxnLst/>
            <a:rect l="l" t="t" r="r" b="b"/>
            <a:pathLst>
              <a:path w="90169" h="149225">
                <a:moveTo>
                  <a:pt x="0" y="149125"/>
                </a:moveTo>
                <a:lnTo>
                  <a:pt x="0" y="0"/>
                </a:lnTo>
                <a:lnTo>
                  <a:pt x="90004" y="0"/>
                </a:lnTo>
                <a:lnTo>
                  <a:pt x="90004" y="149125"/>
                </a:lnTo>
              </a:path>
            </a:pathLst>
          </a:custGeom>
          <a:ln w="3815">
            <a:solidFill>
              <a:srgbClr val="000000"/>
            </a:solidFill>
          </a:ln>
        </p:spPr>
        <p:txBody>
          <a:bodyPr wrap="square" lIns="0" tIns="0" rIns="0" bIns="0" rtlCol="0"/>
          <a:lstStyle/>
          <a:p>
            <a:endParaRPr/>
          </a:p>
        </p:txBody>
      </p:sp>
      <p:sp>
        <p:nvSpPr>
          <p:cNvPr id="18" name="object 18"/>
          <p:cNvSpPr txBox="1"/>
          <p:nvPr/>
        </p:nvSpPr>
        <p:spPr>
          <a:xfrm>
            <a:off x="1894957" y="2631918"/>
            <a:ext cx="93980" cy="93345"/>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16</a:t>
            </a:r>
            <a:endParaRPr sz="450">
              <a:latin typeface="Arial"/>
              <a:cs typeface="Arial"/>
            </a:endParaRPr>
          </a:p>
        </p:txBody>
      </p:sp>
      <p:sp>
        <p:nvSpPr>
          <p:cNvPr id="19" name="object 19"/>
          <p:cNvSpPr txBox="1"/>
          <p:nvPr/>
        </p:nvSpPr>
        <p:spPr>
          <a:xfrm>
            <a:off x="1984962" y="2754943"/>
            <a:ext cx="184150" cy="93345"/>
          </a:xfrm>
          <a:prstGeom prst="rect">
            <a:avLst/>
          </a:prstGeom>
        </p:spPr>
        <p:txBody>
          <a:bodyPr vert="vert270" wrap="square" lIns="0" tIns="10795" rIns="0" bIns="0" rtlCol="0">
            <a:spAutoFit/>
          </a:bodyPr>
          <a:lstStyle/>
          <a:p>
            <a:pPr marL="46355">
              <a:lnSpc>
                <a:spcPct val="100000"/>
              </a:lnSpc>
              <a:spcBef>
                <a:spcPts val="85"/>
              </a:spcBef>
            </a:pPr>
            <a:r>
              <a:rPr sz="450" dirty="0">
                <a:latin typeface="Arial"/>
                <a:cs typeface="Arial"/>
              </a:rPr>
              <a:t>6</a:t>
            </a:r>
            <a:endParaRPr sz="450">
              <a:latin typeface="Arial"/>
              <a:cs typeface="Arial"/>
            </a:endParaRPr>
          </a:p>
          <a:p>
            <a:pPr marL="12700">
              <a:lnSpc>
                <a:spcPct val="100000"/>
              </a:lnSpc>
              <a:spcBef>
                <a:spcPts val="170"/>
              </a:spcBef>
            </a:pPr>
            <a:r>
              <a:rPr sz="450" dirty="0">
                <a:latin typeface="Arial"/>
                <a:cs typeface="Arial"/>
              </a:rPr>
              <a:t>11</a:t>
            </a:r>
            <a:endParaRPr sz="450">
              <a:latin typeface="Arial"/>
              <a:cs typeface="Arial"/>
            </a:endParaRPr>
          </a:p>
        </p:txBody>
      </p:sp>
      <p:sp>
        <p:nvSpPr>
          <p:cNvPr id="20" name="object 20"/>
          <p:cNvSpPr/>
          <p:nvPr/>
        </p:nvSpPr>
        <p:spPr>
          <a:xfrm>
            <a:off x="2039806" y="2567677"/>
            <a:ext cx="90170" cy="149225"/>
          </a:xfrm>
          <a:custGeom>
            <a:avLst/>
            <a:gdLst/>
            <a:ahLst/>
            <a:cxnLst/>
            <a:rect l="l" t="t" r="r" b="b"/>
            <a:pathLst>
              <a:path w="90169" h="149225">
                <a:moveTo>
                  <a:pt x="0" y="149125"/>
                </a:moveTo>
                <a:lnTo>
                  <a:pt x="0" y="0"/>
                </a:lnTo>
                <a:lnTo>
                  <a:pt x="90004" y="0"/>
                </a:lnTo>
                <a:lnTo>
                  <a:pt x="90004" y="149125"/>
                </a:lnTo>
              </a:path>
            </a:pathLst>
          </a:custGeom>
          <a:ln w="3815">
            <a:solidFill>
              <a:srgbClr val="000000"/>
            </a:solidFill>
          </a:ln>
        </p:spPr>
        <p:txBody>
          <a:bodyPr wrap="square" lIns="0" tIns="0" rIns="0" bIns="0" rtlCol="0"/>
          <a:lstStyle/>
          <a:p>
            <a:endParaRPr/>
          </a:p>
        </p:txBody>
      </p:sp>
      <p:sp>
        <p:nvSpPr>
          <p:cNvPr id="21" name="object 21"/>
          <p:cNvSpPr/>
          <p:nvPr/>
        </p:nvSpPr>
        <p:spPr>
          <a:xfrm>
            <a:off x="1949751" y="2444653"/>
            <a:ext cx="135255" cy="149225"/>
          </a:xfrm>
          <a:custGeom>
            <a:avLst/>
            <a:gdLst/>
            <a:ahLst/>
            <a:cxnLst/>
            <a:rect l="l" t="t" r="r" b="b"/>
            <a:pathLst>
              <a:path w="135255" h="149225">
                <a:moveTo>
                  <a:pt x="0" y="149125"/>
                </a:moveTo>
                <a:lnTo>
                  <a:pt x="0" y="0"/>
                </a:lnTo>
                <a:lnTo>
                  <a:pt x="135083" y="0"/>
                </a:lnTo>
                <a:lnTo>
                  <a:pt x="135083" y="123024"/>
                </a:lnTo>
              </a:path>
            </a:pathLst>
          </a:custGeom>
          <a:ln w="3815">
            <a:solidFill>
              <a:srgbClr val="000000"/>
            </a:solidFill>
          </a:ln>
        </p:spPr>
        <p:txBody>
          <a:bodyPr wrap="square" lIns="0" tIns="0" rIns="0" bIns="0" rtlCol="0"/>
          <a:lstStyle/>
          <a:p>
            <a:endParaRPr/>
          </a:p>
        </p:txBody>
      </p:sp>
      <p:sp>
        <p:nvSpPr>
          <p:cNvPr id="22" name="object 22"/>
          <p:cNvSpPr/>
          <p:nvPr/>
        </p:nvSpPr>
        <p:spPr>
          <a:xfrm>
            <a:off x="1814719" y="2364875"/>
            <a:ext cx="202565" cy="203200"/>
          </a:xfrm>
          <a:custGeom>
            <a:avLst/>
            <a:gdLst/>
            <a:ahLst/>
            <a:cxnLst/>
            <a:rect l="l" t="t" r="r" b="b"/>
            <a:pathLst>
              <a:path w="202564" h="203200">
                <a:moveTo>
                  <a:pt x="0" y="202802"/>
                </a:moveTo>
                <a:lnTo>
                  <a:pt x="0" y="0"/>
                </a:lnTo>
                <a:lnTo>
                  <a:pt x="202548" y="0"/>
                </a:lnTo>
                <a:lnTo>
                  <a:pt x="202548" y="79777"/>
                </a:lnTo>
              </a:path>
            </a:pathLst>
          </a:custGeom>
          <a:ln w="3815">
            <a:solidFill>
              <a:srgbClr val="000000"/>
            </a:solidFill>
          </a:ln>
        </p:spPr>
        <p:txBody>
          <a:bodyPr wrap="square" lIns="0" tIns="0" rIns="0" bIns="0" rtlCol="0"/>
          <a:lstStyle/>
          <a:p>
            <a:endParaRPr/>
          </a:p>
        </p:txBody>
      </p:sp>
      <p:sp>
        <p:nvSpPr>
          <p:cNvPr id="23" name="object 23"/>
          <p:cNvSpPr/>
          <p:nvPr/>
        </p:nvSpPr>
        <p:spPr>
          <a:xfrm>
            <a:off x="2309921" y="2407867"/>
            <a:ext cx="90170" cy="149225"/>
          </a:xfrm>
          <a:custGeom>
            <a:avLst/>
            <a:gdLst/>
            <a:ahLst/>
            <a:cxnLst/>
            <a:rect l="l" t="t" r="r" b="b"/>
            <a:pathLst>
              <a:path w="90169" h="149225">
                <a:moveTo>
                  <a:pt x="0" y="149125"/>
                </a:moveTo>
                <a:lnTo>
                  <a:pt x="0" y="0"/>
                </a:lnTo>
                <a:lnTo>
                  <a:pt x="90055" y="0"/>
                </a:lnTo>
                <a:lnTo>
                  <a:pt x="90055" y="149125"/>
                </a:lnTo>
              </a:path>
            </a:pathLst>
          </a:custGeom>
          <a:ln w="3815">
            <a:solidFill>
              <a:srgbClr val="000000"/>
            </a:solidFill>
          </a:ln>
        </p:spPr>
        <p:txBody>
          <a:bodyPr wrap="square" lIns="0" tIns="0" rIns="0" bIns="0" rtlCol="0"/>
          <a:lstStyle/>
          <a:p>
            <a:endParaRPr/>
          </a:p>
        </p:txBody>
      </p:sp>
      <p:sp>
        <p:nvSpPr>
          <p:cNvPr id="24" name="object 24"/>
          <p:cNvSpPr/>
          <p:nvPr/>
        </p:nvSpPr>
        <p:spPr>
          <a:xfrm>
            <a:off x="2489981" y="2475434"/>
            <a:ext cx="90170" cy="149225"/>
          </a:xfrm>
          <a:custGeom>
            <a:avLst/>
            <a:gdLst/>
            <a:ahLst/>
            <a:cxnLst/>
            <a:rect l="l" t="t" r="r" b="b"/>
            <a:pathLst>
              <a:path w="90169" h="149225">
                <a:moveTo>
                  <a:pt x="0" y="149074"/>
                </a:moveTo>
                <a:lnTo>
                  <a:pt x="0" y="0"/>
                </a:lnTo>
                <a:lnTo>
                  <a:pt x="90055" y="0"/>
                </a:lnTo>
                <a:lnTo>
                  <a:pt x="90055" y="149074"/>
                </a:lnTo>
              </a:path>
            </a:pathLst>
          </a:custGeom>
          <a:ln w="3815">
            <a:solidFill>
              <a:srgbClr val="000000"/>
            </a:solidFill>
          </a:ln>
        </p:spPr>
        <p:txBody>
          <a:bodyPr wrap="square" lIns="0" tIns="0" rIns="0" bIns="0" rtlCol="0"/>
          <a:lstStyle/>
          <a:p>
            <a:endParaRPr/>
          </a:p>
        </p:txBody>
      </p:sp>
      <p:sp>
        <p:nvSpPr>
          <p:cNvPr id="25" name="object 25"/>
          <p:cNvSpPr txBox="1"/>
          <p:nvPr/>
        </p:nvSpPr>
        <p:spPr>
          <a:xfrm>
            <a:off x="2165073" y="2534485"/>
            <a:ext cx="634365" cy="221615"/>
          </a:xfrm>
          <a:prstGeom prst="rect">
            <a:avLst/>
          </a:prstGeom>
        </p:spPr>
        <p:txBody>
          <a:bodyPr vert="vert270" wrap="square" lIns="0" tIns="10795" rIns="0" bIns="0" rtlCol="0">
            <a:spAutoFit/>
          </a:bodyPr>
          <a:lstStyle/>
          <a:p>
            <a:pPr marL="140335">
              <a:lnSpc>
                <a:spcPct val="100000"/>
              </a:lnSpc>
              <a:spcBef>
                <a:spcPts val="85"/>
              </a:spcBef>
            </a:pPr>
            <a:r>
              <a:rPr sz="450" dirty="0">
                <a:latin typeface="Arial"/>
                <a:cs typeface="Arial"/>
              </a:rPr>
              <a:t>13</a:t>
            </a:r>
            <a:endParaRPr sz="450">
              <a:latin typeface="Arial"/>
              <a:cs typeface="Arial"/>
            </a:endParaRPr>
          </a:p>
          <a:p>
            <a:pPr marL="113664">
              <a:lnSpc>
                <a:spcPct val="100000"/>
              </a:lnSpc>
              <a:spcBef>
                <a:spcPts val="165"/>
              </a:spcBef>
            </a:pPr>
            <a:r>
              <a:rPr sz="450" dirty="0">
                <a:latin typeface="Arial"/>
                <a:cs typeface="Arial"/>
              </a:rPr>
              <a:t>9</a:t>
            </a:r>
            <a:endParaRPr sz="450">
              <a:latin typeface="Arial"/>
              <a:cs typeface="Arial"/>
            </a:endParaRPr>
          </a:p>
          <a:p>
            <a:pPr marL="80010">
              <a:lnSpc>
                <a:spcPct val="100000"/>
              </a:lnSpc>
              <a:spcBef>
                <a:spcPts val="170"/>
              </a:spcBef>
            </a:pPr>
            <a:r>
              <a:rPr sz="450" spc="15" dirty="0">
                <a:latin typeface="Arial"/>
                <a:cs typeface="Arial"/>
              </a:rPr>
              <a:t>17</a:t>
            </a:r>
            <a:endParaRPr sz="450">
              <a:latin typeface="Arial"/>
              <a:cs typeface="Arial"/>
            </a:endParaRPr>
          </a:p>
          <a:p>
            <a:pPr marL="46355">
              <a:lnSpc>
                <a:spcPct val="100000"/>
              </a:lnSpc>
              <a:spcBef>
                <a:spcPts val="170"/>
              </a:spcBef>
            </a:pPr>
            <a:r>
              <a:rPr sz="450" dirty="0">
                <a:latin typeface="Arial"/>
                <a:cs typeface="Arial"/>
              </a:rPr>
              <a:t>1</a:t>
            </a:r>
            <a:endParaRPr sz="450">
              <a:latin typeface="Arial"/>
              <a:cs typeface="Arial"/>
            </a:endParaRPr>
          </a:p>
          <a:p>
            <a:pPr marL="46355">
              <a:lnSpc>
                <a:spcPct val="100000"/>
              </a:lnSpc>
              <a:spcBef>
                <a:spcPts val="170"/>
              </a:spcBef>
            </a:pPr>
            <a:r>
              <a:rPr sz="450" dirty="0">
                <a:latin typeface="Arial"/>
                <a:cs typeface="Arial"/>
              </a:rPr>
              <a:t>8</a:t>
            </a:r>
            <a:endParaRPr sz="450">
              <a:latin typeface="Arial"/>
              <a:cs typeface="Arial"/>
            </a:endParaRPr>
          </a:p>
          <a:p>
            <a:pPr marL="12700">
              <a:lnSpc>
                <a:spcPct val="100000"/>
              </a:lnSpc>
              <a:spcBef>
                <a:spcPts val="170"/>
              </a:spcBef>
            </a:pPr>
            <a:r>
              <a:rPr sz="450" spc="15" dirty="0">
                <a:latin typeface="Arial"/>
                <a:cs typeface="Arial"/>
              </a:rPr>
              <a:t>19</a:t>
            </a:r>
            <a:endParaRPr sz="450">
              <a:latin typeface="Arial"/>
              <a:cs typeface="Arial"/>
            </a:endParaRPr>
          </a:p>
          <a:p>
            <a:pPr marL="12700">
              <a:lnSpc>
                <a:spcPct val="100000"/>
              </a:lnSpc>
              <a:spcBef>
                <a:spcPts val="165"/>
              </a:spcBef>
            </a:pPr>
            <a:r>
              <a:rPr sz="450" spc="15" dirty="0">
                <a:latin typeface="Arial"/>
                <a:cs typeface="Arial"/>
              </a:rPr>
              <a:t>28</a:t>
            </a:r>
            <a:endParaRPr sz="450">
              <a:latin typeface="Arial"/>
              <a:cs typeface="Arial"/>
            </a:endParaRPr>
          </a:p>
        </p:txBody>
      </p:sp>
      <p:sp>
        <p:nvSpPr>
          <p:cNvPr id="26" name="object 26"/>
          <p:cNvSpPr/>
          <p:nvPr/>
        </p:nvSpPr>
        <p:spPr>
          <a:xfrm>
            <a:off x="2670092" y="2475434"/>
            <a:ext cx="90170" cy="149225"/>
          </a:xfrm>
          <a:custGeom>
            <a:avLst/>
            <a:gdLst/>
            <a:ahLst/>
            <a:cxnLst/>
            <a:rect l="l" t="t" r="r" b="b"/>
            <a:pathLst>
              <a:path w="90169" h="149225">
                <a:moveTo>
                  <a:pt x="0" y="149074"/>
                </a:moveTo>
                <a:lnTo>
                  <a:pt x="0" y="0"/>
                </a:lnTo>
                <a:lnTo>
                  <a:pt x="90004" y="0"/>
                </a:lnTo>
                <a:lnTo>
                  <a:pt x="90004" y="149074"/>
                </a:lnTo>
              </a:path>
            </a:pathLst>
          </a:custGeom>
          <a:ln w="3815">
            <a:solidFill>
              <a:srgbClr val="000000"/>
            </a:solidFill>
          </a:ln>
        </p:spPr>
        <p:txBody>
          <a:bodyPr wrap="square" lIns="0" tIns="0" rIns="0" bIns="0" rtlCol="0"/>
          <a:lstStyle/>
          <a:p>
            <a:endParaRPr/>
          </a:p>
        </p:txBody>
      </p:sp>
      <p:sp>
        <p:nvSpPr>
          <p:cNvPr id="27" name="object 27"/>
          <p:cNvSpPr/>
          <p:nvPr/>
        </p:nvSpPr>
        <p:spPr>
          <a:xfrm>
            <a:off x="2535009" y="2403441"/>
            <a:ext cx="180340" cy="72390"/>
          </a:xfrm>
          <a:custGeom>
            <a:avLst/>
            <a:gdLst/>
            <a:ahLst/>
            <a:cxnLst/>
            <a:rect l="l" t="t" r="r" b="b"/>
            <a:pathLst>
              <a:path w="180339" h="72389">
                <a:moveTo>
                  <a:pt x="0" y="71993"/>
                </a:moveTo>
                <a:lnTo>
                  <a:pt x="0" y="0"/>
                </a:lnTo>
                <a:lnTo>
                  <a:pt x="180059" y="0"/>
                </a:lnTo>
                <a:lnTo>
                  <a:pt x="180059" y="71993"/>
                </a:lnTo>
              </a:path>
            </a:pathLst>
          </a:custGeom>
          <a:ln w="3815">
            <a:solidFill>
              <a:srgbClr val="000000"/>
            </a:solidFill>
          </a:ln>
        </p:spPr>
        <p:txBody>
          <a:bodyPr wrap="square" lIns="0" tIns="0" rIns="0" bIns="0" rtlCol="0"/>
          <a:lstStyle/>
          <a:p>
            <a:endParaRPr/>
          </a:p>
        </p:txBody>
      </p:sp>
      <p:sp>
        <p:nvSpPr>
          <p:cNvPr id="28" name="object 28"/>
          <p:cNvSpPr/>
          <p:nvPr/>
        </p:nvSpPr>
        <p:spPr>
          <a:xfrm>
            <a:off x="2354949" y="2367419"/>
            <a:ext cx="270510" cy="40640"/>
          </a:xfrm>
          <a:custGeom>
            <a:avLst/>
            <a:gdLst/>
            <a:ahLst/>
            <a:cxnLst/>
            <a:rect l="l" t="t" r="r" b="b"/>
            <a:pathLst>
              <a:path w="270510" h="40639">
                <a:moveTo>
                  <a:pt x="0" y="40448"/>
                </a:moveTo>
                <a:lnTo>
                  <a:pt x="0" y="0"/>
                </a:lnTo>
                <a:lnTo>
                  <a:pt x="270115" y="0"/>
                </a:lnTo>
                <a:lnTo>
                  <a:pt x="270115" y="36022"/>
                </a:lnTo>
              </a:path>
            </a:pathLst>
          </a:custGeom>
          <a:ln w="3815">
            <a:solidFill>
              <a:srgbClr val="000000"/>
            </a:solidFill>
          </a:ln>
        </p:spPr>
        <p:txBody>
          <a:bodyPr wrap="square" lIns="0" tIns="0" rIns="0" bIns="0" rtlCol="0"/>
          <a:lstStyle/>
          <a:p>
            <a:endParaRPr/>
          </a:p>
        </p:txBody>
      </p:sp>
      <p:sp>
        <p:nvSpPr>
          <p:cNvPr id="29" name="object 29"/>
          <p:cNvSpPr/>
          <p:nvPr/>
        </p:nvSpPr>
        <p:spPr>
          <a:xfrm>
            <a:off x="2219866" y="2347220"/>
            <a:ext cx="270510" cy="149225"/>
          </a:xfrm>
          <a:custGeom>
            <a:avLst/>
            <a:gdLst/>
            <a:ahLst/>
            <a:cxnLst/>
            <a:rect l="l" t="t" r="r" b="b"/>
            <a:pathLst>
              <a:path w="270510" h="149225">
                <a:moveTo>
                  <a:pt x="0" y="149125"/>
                </a:moveTo>
                <a:lnTo>
                  <a:pt x="0" y="0"/>
                </a:lnTo>
                <a:lnTo>
                  <a:pt x="270115" y="0"/>
                </a:lnTo>
                <a:lnTo>
                  <a:pt x="270115" y="20198"/>
                </a:lnTo>
              </a:path>
            </a:pathLst>
          </a:custGeom>
          <a:ln w="3815">
            <a:solidFill>
              <a:srgbClr val="000000"/>
            </a:solidFill>
          </a:ln>
        </p:spPr>
        <p:txBody>
          <a:bodyPr wrap="square" lIns="0" tIns="0" rIns="0" bIns="0" rtlCol="0"/>
          <a:lstStyle/>
          <a:p>
            <a:endParaRPr/>
          </a:p>
        </p:txBody>
      </p:sp>
      <p:sp>
        <p:nvSpPr>
          <p:cNvPr id="30" name="object 30"/>
          <p:cNvSpPr/>
          <p:nvPr/>
        </p:nvSpPr>
        <p:spPr>
          <a:xfrm>
            <a:off x="1915967" y="2268460"/>
            <a:ext cx="439420" cy="96520"/>
          </a:xfrm>
          <a:custGeom>
            <a:avLst/>
            <a:gdLst/>
            <a:ahLst/>
            <a:cxnLst/>
            <a:rect l="l" t="t" r="r" b="b"/>
            <a:pathLst>
              <a:path w="439419" h="96519">
                <a:moveTo>
                  <a:pt x="0" y="96415"/>
                </a:moveTo>
                <a:lnTo>
                  <a:pt x="0" y="0"/>
                </a:lnTo>
                <a:lnTo>
                  <a:pt x="438981" y="0"/>
                </a:lnTo>
                <a:lnTo>
                  <a:pt x="438981" y="78760"/>
                </a:lnTo>
              </a:path>
            </a:pathLst>
          </a:custGeom>
          <a:ln w="3815">
            <a:solidFill>
              <a:srgbClr val="000000"/>
            </a:solidFill>
          </a:ln>
        </p:spPr>
        <p:txBody>
          <a:bodyPr wrap="square" lIns="0" tIns="0" rIns="0" bIns="0" rtlCol="0"/>
          <a:lstStyle/>
          <a:p>
            <a:endParaRPr/>
          </a:p>
        </p:txBody>
      </p:sp>
      <p:sp>
        <p:nvSpPr>
          <p:cNvPr id="31" name="object 31"/>
          <p:cNvSpPr/>
          <p:nvPr/>
        </p:nvSpPr>
        <p:spPr>
          <a:xfrm>
            <a:off x="2940207" y="2567677"/>
            <a:ext cx="90170" cy="149225"/>
          </a:xfrm>
          <a:custGeom>
            <a:avLst/>
            <a:gdLst/>
            <a:ahLst/>
            <a:cxnLst/>
            <a:rect l="l" t="t" r="r" b="b"/>
            <a:pathLst>
              <a:path w="90169" h="149225">
                <a:moveTo>
                  <a:pt x="0" y="149125"/>
                </a:moveTo>
                <a:lnTo>
                  <a:pt x="0" y="0"/>
                </a:lnTo>
                <a:lnTo>
                  <a:pt x="90004" y="0"/>
                </a:lnTo>
                <a:lnTo>
                  <a:pt x="90004" y="149125"/>
                </a:lnTo>
              </a:path>
            </a:pathLst>
          </a:custGeom>
          <a:ln w="3815">
            <a:solidFill>
              <a:srgbClr val="000000"/>
            </a:solidFill>
          </a:ln>
        </p:spPr>
        <p:txBody>
          <a:bodyPr wrap="square" lIns="0" tIns="0" rIns="0" bIns="0" rtlCol="0"/>
          <a:lstStyle/>
          <a:p>
            <a:endParaRPr/>
          </a:p>
        </p:txBody>
      </p:sp>
      <p:sp>
        <p:nvSpPr>
          <p:cNvPr id="32" name="object 32"/>
          <p:cNvSpPr/>
          <p:nvPr/>
        </p:nvSpPr>
        <p:spPr>
          <a:xfrm>
            <a:off x="2850152" y="2567677"/>
            <a:ext cx="135255" cy="149225"/>
          </a:xfrm>
          <a:custGeom>
            <a:avLst/>
            <a:gdLst/>
            <a:ahLst/>
            <a:cxnLst/>
            <a:rect l="l" t="t" r="r" b="b"/>
            <a:pathLst>
              <a:path w="135255" h="149225">
                <a:moveTo>
                  <a:pt x="0" y="149125"/>
                </a:moveTo>
                <a:lnTo>
                  <a:pt x="0" y="0"/>
                </a:lnTo>
                <a:lnTo>
                  <a:pt x="135083" y="0"/>
                </a:lnTo>
              </a:path>
            </a:pathLst>
          </a:custGeom>
          <a:ln w="3815">
            <a:solidFill>
              <a:srgbClr val="000000"/>
            </a:solidFill>
          </a:ln>
        </p:spPr>
        <p:txBody>
          <a:bodyPr wrap="square" lIns="0" tIns="0" rIns="0" bIns="0" rtlCol="0"/>
          <a:lstStyle/>
          <a:p>
            <a:endParaRPr/>
          </a:p>
        </p:txBody>
      </p:sp>
      <p:sp>
        <p:nvSpPr>
          <p:cNvPr id="33" name="object 33"/>
          <p:cNvSpPr txBox="1"/>
          <p:nvPr/>
        </p:nvSpPr>
        <p:spPr>
          <a:xfrm>
            <a:off x="2795359" y="2754943"/>
            <a:ext cx="723900" cy="93345"/>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33</a:t>
            </a:r>
            <a:endParaRPr sz="450">
              <a:latin typeface="Arial"/>
              <a:cs typeface="Arial"/>
            </a:endParaRPr>
          </a:p>
          <a:p>
            <a:pPr marL="12700">
              <a:lnSpc>
                <a:spcPct val="100000"/>
              </a:lnSpc>
              <a:spcBef>
                <a:spcPts val="165"/>
              </a:spcBef>
            </a:pPr>
            <a:r>
              <a:rPr sz="450" dirty="0">
                <a:latin typeface="Arial"/>
                <a:cs typeface="Arial"/>
              </a:rPr>
              <a:t>10</a:t>
            </a:r>
            <a:endParaRPr sz="450">
              <a:latin typeface="Arial"/>
              <a:cs typeface="Arial"/>
            </a:endParaRPr>
          </a:p>
          <a:p>
            <a:pPr marL="12700">
              <a:lnSpc>
                <a:spcPct val="100000"/>
              </a:lnSpc>
              <a:spcBef>
                <a:spcPts val="170"/>
              </a:spcBef>
            </a:pPr>
            <a:r>
              <a:rPr sz="450" dirty="0">
                <a:latin typeface="Arial"/>
                <a:cs typeface="Arial"/>
              </a:rPr>
              <a:t>31</a:t>
            </a:r>
            <a:endParaRPr sz="450">
              <a:latin typeface="Arial"/>
              <a:cs typeface="Arial"/>
            </a:endParaRPr>
          </a:p>
          <a:p>
            <a:pPr marL="12700">
              <a:lnSpc>
                <a:spcPct val="100000"/>
              </a:lnSpc>
              <a:spcBef>
                <a:spcPts val="170"/>
              </a:spcBef>
            </a:pPr>
            <a:r>
              <a:rPr sz="450" dirty="0">
                <a:latin typeface="Arial"/>
                <a:cs typeface="Arial"/>
              </a:rPr>
              <a:t>22</a:t>
            </a:r>
            <a:endParaRPr sz="450">
              <a:latin typeface="Arial"/>
              <a:cs typeface="Arial"/>
            </a:endParaRPr>
          </a:p>
          <a:p>
            <a:pPr marL="12700">
              <a:lnSpc>
                <a:spcPct val="100000"/>
              </a:lnSpc>
              <a:spcBef>
                <a:spcPts val="170"/>
              </a:spcBef>
            </a:pPr>
            <a:r>
              <a:rPr sz="450" dirty="0">
                <a:latin typeface="Arial"/>
                <a:cs typeface="Arial"/>
              </a:rPr>
              <a:t>21</a:t>
            </a:r>
            <a:endParaRPr sz="450">
              <a:latin typeface="Arial"/>
              <a:cs typeface="Arial"/>
            </a:endParaRPr>
          </a:p>
          <a:p>
            <a:pPr marL="46355">
              <a:lnSpc>
                <a:spcPct val="100000"/>
              </a:lnSpc>
              <a:spcBef>
                <a:spcPts val="170"/>
              </a:spcBef>
            </a:pPr>
            <a:r>
              <a:rPr sz="450" dirty="0">
                <a:latin typeface="Arial"/>
                <a:cs typeface="Arial"/>
              </a:rPr>
              <a:t>5</a:t>
            </a:r>
            <a:endParaRPr sz="450">
              <a:latin typeface="Arial"/>
              <a:cs typeface="Arial"/>
            </a:endParaRPr>
          </a:p>
          <a:p>
            <a:pPr marL="46355">
              <a:lnSpc>
                <a:spcPct val="100000"/>
              </a:lnSpc>
              <a:spcBef>
                <a:spcPts val="165"/>
              </a:spcBef>
            </a:pPr>
            <a:r>
              <a:rPr sz="450" dirty="0">
                <a:latin typeface="Arial"/>
                <a:cs typeface="Arial"/>
              </a:rPr>
              <a:t>2</a:t>
            </a:r>
            <a:endParaRPr sz="450">
              <a:latin typeface="Arial"/>
              <a:cs typeface="Arial"/>
            </a:endParaRPr>
          </a:p>
          <a:p>
            <a:pPr marL="46355">
              <a:lnSpc>
                <a:spcPct val="100000"/>
              </a:lnSpc>
              <a:spcBef>
                <a:spcPts val="170"/>
              </a:spcBef>
            </a:pPr>
            <a:r>
              <a:rPr sz="450" dirty="0">
                <a:latin typeface="Arial"/>
                <a:cs typeface="Arial"/>
              </a:rPr>
              <a:t>3</a:t>
            </a:r>
            <a:endParaRPr sz="450">
              <a:latin typeface="Arial"/>
              <a:cs typeface="Arial"/>
            </a:endParaRPr>
          </a:p>
        </p:txBody>
      </p:sp>
      <p:sp>
        <p:nvSpPr>
          <p:cNvPr id="34" name="object 34"/>
          <p:cNvSpPr/>
          <p:nvPr/>
        </p:nvSpPr>
        <p:spPr>
          <a:xfrm>
            <a:off x="3390382" y="2567677"/>
            <a:ext cx="90170" cy="149225"/>
          </a:xfrm>
          <a:custGeom>
            <a:avLst/>
            <a:gdLst/>
            <a:ahLst/>
            <a:cxnLst/>
            <a:rect l="l" t="t" r="r" b="b"/>
            <a:pathLst>
              <a:path w="90170" h="149225">
                <a:moveTo>
                  <a:pt x="0" y="149125"/>
                </a:moveTo>
                <a:lnTo>
                  <a:pt x="0" y="0"/>
                </a:lnTo>
                <a:lnTo>
                  <a:pt x="90055" y="0"/>
                </a:lnTo>
                <a:lnTo>
                  <a:pt x="90055" y="149125"/>
                </a:lnTo>
              </a:path>
            </a:pathLst>
          </a:custGeom>
          <a:ln w="3815">
            <a:solidFill>
              <a:srgbClr val="000000"/>
            </a:solidFill>
          </a:ln>
        </p:spPr>
        <p:txBody>
          <a:bodyPr wrap="square" lIns="0" tIns="0" rIns="0" bIns="0" rtlCol="0"/>
          <a:lstStyle/>
          <a:p>
            <a:endParaRPr/>
          </a:p>
        </p:txBody>
      </p:sp>
      <p:sp>
        <p:nvSpPr>
          <p:cNvPr id="35" name="object 35"/>
          <p:cNvSpPr/>
          <p:nvPr/>
        </p:nvSpPr>
        <p:spPr>
          <a:xfrm>
            <a:off x="3300378" y="2567677"/>
            <a:ext cx="135255" cy="149225"/>
          </a:xfrm>
          <a:custGeom>
            <a:avLst/>
            <a:gdLst/>
            <a:ahLst/>
            <a:cxnLst/>
            <a:rect l="l" t="t" r="r" b="b"/>
            <a:pathLst>
              <a:path w="135254" h="149225">
                <a:moveTo>
                  <a:pt x="0" y="149125"/>
                </a:moveTo>
                <a:lnTo>
                  <a:pt x="0" y="0"/>
                </a:lnTo>
                <a:lnTo>
                  <a:pt x="135032" y="0"/>
                </a:lnTo>
              </a:path>
            </a:pathLst>
          </a:custGeom>
          <a:ln w="3815">
            <a:solidFill>
              <a:srgbClr val="000000"/>
            </a:solidFill>
          </a:ln>
        </p:spPr>
        <p:txBody>
          <a:bodyPr wrap="square" lIns="0" tIns="0" rIns="0" bIns="0" rtlCol="0"/>
          <a:lstStyle/>
          <a:p>
            <a:endParaRPr/>
          </a:p>
        </p:txBody>
      </p:sp>
      <p:sp>
        <p:nvSpPr>
          <p:cNvPr id="36" name="object 36"/>
          <p:cNvSpPr/>
          <p:nvPr/>
        </p:nvSpPr>
        <p:spPr>
          <a:xfrm>
            <a:off x="3210323" y="2567677"/>
            <a:ext cx="158115" cy="149225"/>
          </a:xfrm>
          <a:custGeom>
            <a:avLst/>
            <a:gdLst/>
            <a:ahLst/>
            <a:cxnLst/>
            <a:rect l="l" t="t" r="r" b="b"/>
            <a:pathLst>
              <a:path w="158114" h="149225">
                <a:moveTo>
                  <a:pt x="0" y="149125"/>
                </a:moveTo>
                <a:lnTo>
                  <a:pt x="0" y="0"/>
                </a:lnTo>
                <a:lnTo>
                  <a:pt x="157571" y="0"/>
                </a:lnTo>
              </a:path>
            </a:pathLst>
          </a:custGeom>
          <a:ln w="3815">
            <a:solidFill>
              <a:srgbClr val="000000"/>
            </a:solidFill>
          </a:ln>
        </p:spPr>
        <p:txBody>
          <a:bodyPr wrap="square" lIns="0" tIns="0" rIns="0" bIns="0" rtlCol="0"/>
          <a:lstStyle/>
          <a:p>
            <a:endParaRPr/>
          </a:p>
        </p:txBody>
      </p:sp>
      <p:sp>
        <p:nvSpPr>
          <p:cNvPr id="37" name="object 37"/>
          <p:cNvSpPr/>
          <p:nvPr/>
        </p:nvSpPr>
        <p:spPr>
          <a:xfrm>
            <a:off x="3120267" y="2567677"/>
            <a:ext cx="168910" cy="149225"/>
          </a:xfrm>
          <a:custGeom>
            <a:avLst/>
            <a:gdLst/>
            <a:ahLst/>
            <a:cxnLst/>
            <a:rect l="l" t="t" r="r" b="b"/>
            <a:pathLst>
              <a:path w="168910" h="149225">
                <a:moveTo>
                  <a:pt x="0" y="149125"/>
                </a:moveTo>
                <a:lnTo>
                  <a:pt x="0" y="0"/>
                </a:lnTo>
                <a:lnTo>
                  <a:pt x="168815" y="0"/>
                </a:lnTo>
              </a:path>
            </a:pathLst>
          </a:custGeom>
          <a:ln w="3815">
            <a:solidFill>
              <a:srgbClr val="000000"/>
            </a:solidFill>
          </a:ln>
        </p:spPr>
        <p:txBody>
          <a:bodyPr wrap="square" lIns="0" tIns="0" rIns="0" bIns="0" rtlCol="0"/>
          <a:lstStyle/>
          <a:p>
            <a:endParaRPr/>
          </a:p>
        </p:txBody>
      </p:sp>
      <p:sp>
        <p:nvSpPr>
          <p:cNvPr id="38" name="object 38"/>
          <p:cNvSpPr txBox="1"/>
          <p:nvPr/>
        </p:nvSpPr>
        <p:spPr>
          <a:xfrm>
            <a:off x="3515649" y="2631918"/>
            <a:ext cx="93980" cy="93345"/>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20</a:t>
            </a:r>
            <a:endParaRPr sz="450">
              <a:latin typeface="Arial"/>
              <a:cs typeface="Arial"/>
            </a:endParaRPr>
          </a:p>
        </p:txBody>
      </p:sp>
      <p:sp>
        <p:nvSpPr>
          <p:cNvPr id="39" name="object 39"/>
          <p:cNvSpPr txBox="1"/>
          <p:nvPr/>
        </p:nvSpPr>
        <p:spPr>
          <a:xfrm>
            <a:off x="3605704" y="2754943"/>
            <a:ext cx="184150" cy="93345"/>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18</a:t>
            </a:r>
            <a:endParaRPr sz="450">
              <a:latin typeface="Arial"/>
              <a:cs typeface="Arial"/>
            </a:endParaRPr>
          </a:p>
          <a:p>
            <a:pPr marL="12700">
              <a:lnSpc>
                <a:spcPct val="100000"/>
              </a:lnSpc>
              <a:spcBef>
                <a:spcPts val="165"/>
              </a:spcBef>
            </a:pPr>
            <a:r>
              <a:rPr sz="450" dirty="0">
                <a:latin typeface="Arial"/>
                <a:cs typeface="Arial"/>
              </a:rPr>
              <a:t>24</a:t>
            </a:r>
            <a:endParaRPr sz="450">
              <a:latin typeface="Arial"/>
              <a:cs typeface="Arial"/>
            </a:endParaRPr>
          </a:p>
        </p:txBody>
      </p:sp>
      <p:sp>
        <p:nvSpPr>
          <p:cNvPr id="40" name="object 40"/>
          <p:cNvSpPr/>
          <p:nvPr/>
        </p:nvSpPr>
        <p:spPr>
          <a:xfrm>
            <a:off x="3660498" y="2567677"/>
            <a:ext cx="90170" cy="149225"/>
          </a:xfrm>
          <a:custGeom>
            <a:avLst/>
            <a:gdLst/>
            <a:ahLst/>
            <a:cxnLst/>
            <a:rect l="l" t="t" r="r" b="b"/>
            <a:pathLst>
              <a:path w="90170" h="149225">
                <a:moveTo>
                  <a:pt x="0" y="149125"/>
                </a:moveTo>
                <a:lnTo>
                  <a:pt x="0" y="0"/>
                </a:lnTo>
                <a:lnTo>
                  <a:pt x="90055" y="0"/>
                </a:lnTo>
                <a:lnTo>
                  <a:pt x="90055" y="149125"/>
                </a:lnTo>
              </a:path>
            </a:pathLst>
          </a:custGeom>
          <a:ln w="3815">
            <a:solidFill>
              <a:srgbClr val="000000"/>
            </a:solidFill>
          </a:ln>
        </p:spPr>
        <p:txBody>
          <a:bodyPr wrap="square" lIns="0" tIns="0" rIns="0" bIns="0" rtlCol="0"/>
          <a:lstStyle/>
          <a:p>
            <a:endParaRPr/>
          </a:p>
        </p:txBody>
      </p:sp>
      <p:sp>
        <p:nvSpPr>
          <p:cNvPr id="41" name="object 41"/>
          <p:cNvSpPr/>
          <p:nvPr/>
        </p:nvSpPr>
        <p:spPr>
          <a:xfrm>
            <a:off x="3570493" y="2444653"/>
            <a:ext cx="135255" cy="149225"/>
          </a:xfrm>
          <a:custGeom>
            <a:avLst/>
            <a:gdLst/>
            <a:ahLst/>
            <a:cxnLst/>
            <a:rect l="l" t="t" r="r" b="b"/>
            <a:pathLst>
              <a:path w="135254" h="149225">
                <a:moveTo>
                  <a:pt x="0" y="149125"/>
                </a:moveTo>
                <a:lnTo>
                  <a:pt x="0" y="0"/>
                </a:lnTo>
                <a:lnTo>
                  <a:pt x="135032" y="0"/>
                </a:lnTo>
                <a:lnTo>
                  <a:pt x="135032" y="123024"/>
                </a:lnTo>
              </a:path>
            </a:pathLst>
          </a:custGeom>
          <a:ln w="3815">
            <a:solidFill>
              <a:srgbClr val="000000"/>
            </a:solidFill>
          </a:ln>
        </p:spPr>
        <p:txBody>
          <a:bodyPr wrap="square" lIns="0" tIns="0" rIns="0" bIns="0" rtlCol="0"/>
          <a:lstStyle/>
          <a:p>
            <a:endParaRPr/>
          </a:p>
        </p:txBody>
      </p:sp>
      <p:sp>
        <p:nvSpPr>
          <p:cNvPr id="42" name="object 42"/>
          <p:cNvSpPr/>
          <p:nvPr/>
        </p:nvSpPr>
        <p:spPr>
          <a:xfrm>
            <a:off x="3204675" y="2250805"/>
            <a:ext cx="433705" cy="317500"/>
          </a:xfrm>
          <a:custGeom>
            <a:avLst/>
            <a:gdLst/>
            <a:ahLst/>
            <a:cxnLst/>
            <a:rect l="l" t="t" r="r" b="b"/>
            <a:pathLst>
              <a:path w="433704" h="317500">
                <a:moveTo>
                  <a:pt x="0" y="316872"/>
                </a:moveTo>
                <a:lnTo>
                  <a:pt x="0" y="0"/>
                </a:lnTo>
                <a:lnTo>
                  <a:pt x="433334" y="0"/>
                </a:lnTo>
                <a:lnTo>
                  <a:pt x="433334" y="193848"/>
                </a:lnTo>
              </a:path>
            </a:pathLst>
          </a:custGeom>
          <a:ln w="3815">
            <a:solidFill>
              <a:srgbClr val="000000"/>
            </a:solidFill>
          </a:ln>
        </p:spPr>
        <p:txBody>
          <a:bodyPr wrap="square" lIns="0" tIns="0" rIns="0" bIns="0" rtlCol="0"/>
          <a:lstStyle/>
          <a:p>
            <a:endParaRPr/>
          </a:p>
        </p:txBody>
      </p:sp>
      <p:sp>
        <p:nvSpPr>
          <p:cNvPr id="43" name="object 43"/>
          <p:cNvSpPr/>
          <p:nvPr/>
        </p:nvSpPr>
        <p:spPr>
          <a:xfrm>
            <a:off x="2917668" y="2206540"/>
            <a:ext cx="504190" cy="361315"/>
          </a:xfrm>
          <a:custGeom>
            <a:avLst/>
            <a:gdLst/>
            <a:ahLst/>
            <a:cxnLst/>
            <a:rect l="l" t="t" r="r" b="b"/>
            <a:pathLst>
              <a:path w="504189" h="361314">
                <a:moveTo>
                  <a:pt x="0" y="361137"/>
                </a:moveTo>
                <a:lnTo>
                  <a:pt x="0" y="0"/>
                </a:lnTo>
                <a:lnTo>
                  <a:pt x="503699" y="0"/>
                </a:lnTo>
                <a:lnTo>
                  <a:pt x="503699" y="44264"/>
                </a:lnTo>
              </a:path>
            </a:pathLst>
          </a:custGeom>
          <a:ln w="3815">
            <a:solidFill>
              <a:srgbClr val="000000"/>
            </a:solidFill>
          </a:ln>
        </p:spPr>
        <p:txBody>
          <a:bodyPr wrap="square" lIns="0" tIns="0" rIns="0" bIns="0" rtlCol="0"/>
          <a:lstStyle/>
          <a:p>
            <a:endParaRPr/>
          </a:p>
        </p:txBody>
      </p:sp>
      <p:sp>
        <p:nvSpPr>
          <p:cNvPr id="44" name="object 44"/>
          <p:cNvSpPr/>
          <p:nvPr/>
        </p:nvSpPr>
        <p:spPr>
          <a:xfrm>
            <a:off x="2135458" y="1957896"/>
            <a:ext cx="1034415" cy="311150"/>
          </a:xfrm>
          <a:custGeom>
            <a:avLst/>
            <a:gdLst/>
            <a:ahLst/>
            <a:cxnLst/>
            <a:rect l="l" t="t" r="r" b="b"/>
            <a:pathLst>
              <a:path w="1034414" h="311150">
                <a:moveTo>
                  <a:pt x="0" y="310563"/>
                </a:moveTo>
                <a:lnTo>
                  <a:pt x="0" y="0"/>
                </a:lnTo>
                <a:lnTo>
                  <a:pt x="1034059" y="0"/>
                </a:lnTo>
                <a:lnTo>
                  <a:pt x="1034059" y="248644"/>
                </a:lnTo>
              </a:path>
            </a:pathLst>
          </a:custGeom>
          <a:ln w="3815">
            <a:solidFill>
              <a:srgbClr val="000000"/>
            </a:solidFill>
          </a:ln>
        </p:spPr>
        <p:txBody>
          <a:bodyPr wrap="square" lIns="0" tIns="0" rIns="0" bIns="0" rtlCol="0"/>
          <a:lstStyle/>
          <a:p>
            <a:endParaRPr/>
          </a:p>
        </p:txBody>
      </p:sp>
      <p:sp>
        <p:nvSpPr>
          <p:cNvPr id="45" name="object 45"/>
          <p:cNvSpPr/>
          <p:nvPr/>
        </p:nvSpPr>
        <p:spPr>
          <a:xfrm>
            <a:off x="1201274" y="1076523"/>
            <a:ext cx="1451610" cy="1144270"/>
          </a:xfrm>
          <a:custGeom>
            <a:avLst/>
            <a:gdLst/>
            <a:ahLst/>
            <a:cxnLst/>
            <a:rect l="l" t="t" r="r" b="b"/>
            <a:pathLst>
              <a:path w="1451610" h="1144270">
                <a:moveTo>
                  <a:pt x="0" y="1144110"/>
                </a:moveTo>
                <a:lnTo>
                  <a:pt x="0" y="0"/>
                </a:lnTo>
                <a:lnTo>
                  <a:pt x="1451214" y="0"/>
                </a:lnTo>
                <a:lnTo>
                  <a:pt x="1451214" y="881372"/>
                </a:lnTo>
              </a:path>
            </a:pathLst>
          </a:custGeom>
          <a:ln w="3815">
            <a:solidFill>
              <a:srgbClr val="000000"/>
            </a:solidFill>
          </a:ln>
        </p:spPr>
        <p:txBody>
          <a:bodyPr wrap="square" lIns="0" tIns="0" rIns="0" bIns="0" rtlCol="0"/>
          <a:lstStyle/>
          <a:p>
            <a:endParaRPr/>
          </a:p>
        </p:txBody>
      </p:sp>
      <p:sp>
        <p:nvSpPr>
          <p:cNvPr id="46" name="object 46"/>
          <p:cNvSpPr/>
          <p:nvPr/>
        </p:nvSpPr>
        <p:spPr>
          <a:xfrm>
            <a:off x="660382" y="1006514"/>
            <a:ext cx="0" cy="1561465"/>
          </a:xfrm>
          <a:custGeom>
            <a:avLst/>
            <a:gdLst/>
            <a:ahLst/>
            <a:cxnLst/>
            <a:rect l="l" t="t" r="r" b="b"/>
            <a:pathLst>
              <a:path h="1561464">
                <a:moveTo>
                  <a:pt x="0" y="1561163"/>
                </a:moveTo>
                <a:lnTo>
                  <a:pt x="0" y="0"/>
                </a:lnTo>
              </a:path>
            </a:pathLst>
          </a:custGeom>
          <a:ln w="3815">
            <a:solidFill>
              <a:srgbClr val="000000"/>
            </a:solidFill>
          </a:ln>
        </p:spPr>
        <p:txBody>
          <a:bodyPr wrap="square" lIns="0" tIns="0" rIns="0" bIns="0" rtlCol="0"/>
          <a:lstStyle/>
          <a:p>
            <a:endParaRPr/>
          </a:p>
        </p:txBody>
      </p:sp>
      <p:sp>
        <p:nvSpPr>
          <p:cNvPr id="47" name="object 47"/>
          <p:cNvSpPr/>
          <p:nvPr/>
        </p:nvSpPr>
        <p:spPr>
          <a:xfrm>
            <a:off x="623749" y="2567677"/>
            <a:ext cx="36830" cy="0"/>
          </a:xfrm>
          <a:custGeom>
            <a:avLst/>
            <a:gdLst/>
            <a:ahLst/>
            <a:cxnLst/>
            <a:rect l="l" t="t" r="r" b="b"/>
            <a:pathLst>
              <a:path w="36829">
                <a:moveTo>
                  <a:pt x="36632" y="0"/>
                </a:moveTo>
                <a:lnTo>
                  <a:pt x="0" y="0"/>
                </a:lnTo>
              </a:path>
            </a:pathLst>
          </a:custGeom>
          <a:ln w="3815">
            <a:solidFill>
              <a:srgbClr val="000000"/>
            </a:solidFill>
          </a:ln>
        </p:spPr>
        <p:txBody>
          <a:bodyPr wrap="square" lIns="0" tIns="0" rIns="0" bIns="0" rtlCol="0"/>
          <a:lstStyle/>
          <a:p>
            <a:endParaRPr/>
          </a:p>
        </p:txBody>
      </p:sp>
      <p:sp>
        <p:nvSpPr>
          <p:cNvPr id="48" name="object 48"/>
          <p:cNvSpPr/>
          <p:nvPr/>
        </p:nvSpPr>
        <p:spPr>
          <a:xfrm>
            <a:off x="623749" y="2106360"/>
            <a:ext cx="36830" cy="0"/>
          </a:xfrm>
          <a:custGeom>
            <a:avLst/>
            <a:gdLst/>
            <a:ahLst/>
            <a:cxnLst/>
            <a:rect l="l" t="t" r="r" b="b"/>
            <a:pathLst>
              <a:path w="36829">
                <a:moveTo>
                  <a:pt x="36632" y="0"/>
                </a:moveTo>
                <a:lnTo>
                  <a:pt x="0" y="0"/>
                </a:lnTo>
              </a:path>
            </a:pathLst>
          </a:custGeom>
          <a:ln w="3815">
            <a:solidFill>
              <a:srgbClr val="000000"/>
            </a:solidFill>
          </a:ln>
        </p:spPr>
        <p:txBody>
          <a:bodyPr wrap="square" lIns="0" tIns="0" rIns="0" bIns="0" rtlCol="0"/>
          <a:lstStyle/>
          <a:p>
            <a:endParaRPr/>
          </a:p>
        </p:txBody>
      </p:sp>
      <p:sp>
        <p:nvSpPr>
          <p:cNvPr id="49" name="object 49"/>
          <p:cNvSpPr/>
          <p:nvPr/>
        </p:nvSpPr>
        <p:spPr>
          <a:xfrm>
            <a:off x="623749" y="1645042"/>
            <a:ext cx="36830" cy="0"/>
          </a:xfrm>
          <a:custGeom>
            <a:avLst/>
            <a:gdLst/>
            <a:ahLst/>
            <a:cxnLst/>
            <a:rect l="l" t="t" r="r" b="b"/>
            <a:pathLst>
              <a:path w="36829">
                <a:moveTo>
                  <a:pt x="36632" y="0"/>
                </a:moveTo>
                <a:lnTo>
                  <a:pt x="0" y="0"/>
                </a:lnTo>
              </a:path>
            </a:pathLst>
          </a:custGeom>
          <a:ln w="3815">
            <a:solidFill>
              <a:srgbClr val="000000"/>
            </a:solidFill>
          </a:ln>
        </p:spPr>
        <p:txBody>
          <a:bodyPr wrap="square" lIns="0" tIns="0" rIns="0" bIns="0" rtlCol="0"/>
          <a:lstStyle/>
          <a:p>
            <a:endParaRPr/>
          </a:p>
        </p:txBody>
      </p:sp>
      <p:sp>
        <p:nvSpPr>
          <p:cNvPr id="50" name="object 50"/>
          <p:cNvSpPr/>
          <p:nvPr/>
        </p:nvSpPr>
        <p:spPr>
          <a:xfrm>
            <a:off x="623749" y="1183725"/>
            <a:ext cx="36830" cy="0"/>
          </a:xfrm>
          <a:custGeom>
            <a:avLst/>
            <a:gdLst/>
            <a:ahLst/>
            <a:cxnLst/>
            <a:rect l="l" t="t" r="r" b="b"/>
            <a:pathLst>
              <a:path w="36829">
                <a:moveTo>
                  <a:pt x="36632" y="0"/>
                </a:moveTo>
                <a:lnTo>
                  <a:pt x="0" y="0"/>
                </a:lnTo>
              </a:path>
            </a:pathLst>
          </a:custGeom>
          <a:ln w="3815">
            <a:solidFill>
              <a:srgbClr val="000000"/>
            </a:solidFill>
          </a:ln>
        </p:spPr>
        <p:txBody>
          <a:bodyPr wrap="square" lIns="0" tIns="0" rIns="0" bIns="0" rtlCol="0"/>
          <a:lstStyle/>
          <a:p>
            <a:endParaRPr/>
          </a:p>
        </p:txBody>
      </p:sp>
      <p:sp>
        <p:nvSpPr>
          <p:cNvPr id="51" name="object 51"/>
          <p:cNvSpPr txBox="1"/>
          <p:nvPr/>
        </p:nvSpPr>
        <p:spPr>
          <a:xfrm>
            <a:off x="504492" y="2538016"/>
            <a:ext cx="93980" cy="59690"/>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0</a:t>
            </a:r>
            <a:endParaRPr sz="450">
              <a:latin typeface="Arial"/>
              <a:cs typeface="Arial"/>
            </a:endParaRPr>
          </a:p>
        </p:txBody>
      </p:sp>
      <p:sp>
        <p:nvSpPr>
          <p:cNvPr id="52" name="object 52"/>
          <p:cNvSpPr txBox="1"/>
          <p:nvPr/>
        </p:nvSpPr>
        <p:spPr>
          <a:xfrm>
            <a:off x="504492" y="2076698"/>
            <a:ext cx="93980" cy="59690"/>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5</a:t>
            </a:r>
            <a:endParaRPr sz="450">
              <a:latin typeface="Arial"/>
              <a:cs typeface="Arial"/>
            </a:endParaRPr>
          </a:p>
        </p:txBody>
      </p:sp>
      <p:sp>
        <p:nvSpPr>
          <p:cNvPr id="53" name="object 53"/>
          <p:cNvSpPr txBox="1"/>
          <p:nvPr/>
        </p:nvSpPr>
        <p:spPr>
          <a:xfrm>
            <a:off x="504492" y="1598367"/>
            <a:ext cx="93980" cy="93345"/>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10</a:t>
            </a:r>
            <a:endParaRPr sz="450">
              <a:latin typeface="Arial"/>
              <a:cs typeface="Arial"/>
            </a:endParaRPr>
          </a:p>
        </p:txBody>
      </p:sp>
      <p:sp>
        <p:nvSpPr>
          <p:cNvPr id="54" name="object 54"/>
          <p:cNvSpPr txBox="1"/>
          <p:nvPr/>
        </p:nvSpPr>
        <p:spPr>
          <a:xfrm>
            <a:off x="504492" y="1137050"/>
            <a:ext cx="93980" cy="93345"/>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15</a:t>
            </a:r>
            <a:endParaRPr sz="450">
              <a:latin typeface="Arial"/>
              <a:cs typeface="Arial"/>
            </a:endParaRPr>
          </a:p>
        </p:txBody>
      </p:sp>
      <p:sp>
        <p:nvSpPr>
          <p:cNvPr id="55" name="object 55"/>
          <p:cNvSpPr txBox="1"/>
          <p:nvPr/>
        </p:nvSpPr>
        <p:spPr>
          <a:xfrm>
            <a:off x="1908559" y="797982"/>
            <a:ext cx="713105" cy="111125"/>
          </a:xfrm>
          <a:prstGeom prst="rect">
            <a:avLst/>
          </a:prstGeom>
        </p:spPr>
        <p:txBody>
          <a:bodyPr vert="horz" wrap="square" lIns="0" tIns="13970" rIns="0" bIns="0" rtlCol="0">
            <a:spAutoFit/>
          </a:bodyPr>
          <a:lstStyle/>
          <a:p>
            <a:pPr marL="12700">
              <a:lnSpc>
                <a:spcPct val="100000"/>
              </a:lnSpc>
              <a:spcBef>
                <a:spcPts val="110"/>
              </a:spcBef>
            </a:pPr>
            <a:r>
              <a:rPr sz="550" b="1" spc="5" dirty="0">
                <a:latin typeface="Arial"/>
                <a:cs typeface="Arial"/>
              </a:rPr>
              <a:t>Cluster</a:t>
            </a:r>
            <a:r>
              <a:rPr sz="550" b="1" spc="-60" dirty="0">
                <a:latin typeface="Arial"/>
                <a:cs typeface="Arial"/>
              </a:rPr>
              <a:t> </a:t>
            </a:r>
            <a:r>
              <a:rPr sz="550" b="1" spc="5" dirty="0">
                <a:latin typeface="Arial"/>
                <a:cs typeface="Arial"/>
              </a:rPr>
              <a:t>Dendrogram</a:t>
            </a:r>
            <a:endParaRPr sz="550">
              <a:latin typeface="Arial"/>
              <a:cs typeface="Arial"/>
            </a:endParaRPr>
          </a:p>
        </p:txBody>
      </p:sp>
      <p:sp>
        <p:nvSpPr>
          <p:cNvPr id="56" name="object 56"/>
          <p:cNvSpPr txBox="1"/>
          <p:nvPr/>
        </p:nvSpPr>
        <p:spPr>
          <a:xfrm>
            <a:off x="1996884" y="3101415"/>
            <a:ext cx="536575" cy="172085"/>
          </a:xfrm>
          <a:prstGeom prst="rect">
            <a:avLst/>
          </a:prstGeom>
        </p:spPr>
        <p:txBody>
          <a:bodyPr vert="horz" wrap="square" lIns="0" tIns="12065" rIns="0" bIns="0" rtlCol="0">
            <a:spAutoFit/>
          </a:bodyPr>
          <a:lstStyle/>
          <a:p>
            <a:pPr marL="12700" marR="5080" indent="73660">
              <a:lnSpc>
                <a:spcPct val="106800"/>
              </a:lnSpc>
              <a:spcBef>
                <a:spcPts val="95"/>
              </a:spcBef>
            </a:pPr>
            <a:r>
              <a:rPr sz="450" spc="10" dirty="0">
                <a:latin typeface="Arial"/>
                <a:cs typeface="Arial"/>
              </a:rPr>
              <a:t>dist.beverage  hclust (*,</a:t>
            </a:r>
            <a:r>
              <a:rPr sz="450" spc="-50" dirty="0">
                <a:latin typeface="Arial"/>
                <a:cs typeface="Arial"/>
              </a:rPr>
              <a:t> </a:t>
            </a:r>
            <a:r>
              <a:rPr sz="450" spc="10" dirty="0">
                <a:latin typeface="Arial"/>
                <a:cs typeface="Arial"/>
              </a:rPr>
              <a:t>"ward.D")</a:t>
            </a:r>
            <a:endParaRPr sz="450">
              <a:latin typeface="Arial"/>
              <a:cs typeface="Arial"/>
            </a:endParaRPr>
          </a:p>
        </p:txBody>
      </p:sp>
      <p:sp>
        <p:nvSpPr>
          <p:cNvPr id="57" name="object 57"/>
          <p:cNvSpPr txBox="1"/>
          <p:nvPr/>
        </p:nvSpPr>
        <p:spPr>
          <a:xfrm>
            <a:off x="357962" y="1850676"/>
            <a:ext cx="93980" cy="201930"/>
          </a:xfrm>
          <a:prstGeom prst="rect">
            <a:avLst/>
          </a:prstGeom>
        </p:spPr>
        <p:txBody>
          <a:bodyPr vert="vert270" wrap="square" lIns="0" tIns="10795" rIns="0" bIns="0" rtlCol="0">
            <a:spAutoFit/>
          </a:bodyPr>
          <a:lstStyle/>
          <a:p>
            <a:pPr marL="12700">
              <a:lnSpc>
                <a:spcPct val="100000"/>
              </a:lnSpc>
              <a:spcBef>
                <a:spcPts val="85"/>
              </a:spcBef>
            </a:pPr>
            <a:r>
              <a:rPr sz="450" dirty="0">
                <a:latin typeface="Arial"/>
                <a:cs typeface="Arial"/>
              </a:rPr>
              <a:t>Height</a:t>
            </a:r>
            <a:endParaRPr sz="450">
              <a:latin typeface="Arial"/>
              <a:cs typeface="Arial"/>
            </a:endParaRPr>
          </a:p>
        </p:txBody>
      </p:sp>
    </p:spTree>
  </p:cSld>
  <p:clrMapOvr>
    <a:masterClrMapping/>
  </p:clrMapOvr>
  <p:transition>
    <p:cut/>
  </p:transition>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95300" y="74546"/>
            <a:ext cx="2922905" cy="244475"/>
          </a:xfrm>
          <a:prstGeom prst="rect">
            <a:avLst/>
          </a:prstGeom>
        </p:spPr>
        <p:txBody>
          <a:bodyPr vert="horz" wrap="square" lIns="0" tIns="17145" rIns="0" bIns="0" rtlCol="0">
            <a:spAutoFit/>
          </a:bodyPr>
          <a:lstStyle/>
          <a:p>
            <a:pPr marL="12700">
              <a:lnSpc>
                <a:spcPct val="100000"/>
              </a:lnSpc>
              <a:spcBef>
                <a:spcPts val="135"/>
              </a:spcBef>
            </a:pPr>
            <a:r>
              <a:rPr sz="1400" spc="105" dirty="0">
                <a:solidFill>
                  <a:srgbClr val="3333B2"/>
                </a:solidFill>
                <a:latin typeface="Calibri"/>
                <a:cs typeface="Calibri"/>
              </a:rPr>
              <a:t>Шаг </a:t>
            </a:r>
            <a:r>
              <a:rPr sz="1400" dirty="0">
                <a:solidFill>
                  <a:srgbClr val="3333B2"/>
                </a:solidFill>
                <a:latin typeface="Calibri"/>
                <a:cs typeface="Calibri"/>
              </a:rPr>
              <a:t>6. </a:t>
            </a:r>
            <a:r>
              <a:rPr sz="1400" spc="-50" dirty="0">
                <a:solidFill>
                  <a:srgbClr val="3333B2"/>
                </a:solidFill>
                <a:latin typeface="Calibri"/>
                <a:cs typeface="Calibri"/>
              </a:rPr>
              <a:t>Определение </a:t>
            </a:r>
            <a:r>
              <a:rPr sz="1400" spc="10" dirty="0">
                <a:solidFill>
                  <a:srgbClr val="3333B2"/>
                </a:solidFill>
                <a:latin typeface="Calibri"/>
                <a:cs typeface="Calibri"/>
              </a:rPr>
              <a:t>числа </a:t>
            </a:r>
            <a:r>
              <a:rPr sz="1400" spc="-10" dirty="0">
                <a:solidFill>
                  <a:srgbClr val="3333B2"/>
                </a:solidFill>
                <a:latin typeface="Calibri"/>
                <a:cs typeface="Calibri"/>
              </a:rPr>
              <a:t>кластеров</a:t>
            </a:r>
            <a:endParaRPr sz="1400">
              <a:latin typeface="Calibri"/>
              <a:cs typeface="Calibri"/>
            </a:endParaRPr>
          </a:p>
        </p:txBody>
      </p:sp>
      <p:sp>
        <p:nvSpPr>
          <p:cNvPr id="3" name="object 3"/>
          <p:cNvSpPr txBox="1"/>
          <p:nvPr/>
        </p:nvSpPr>
        <p:spPr>
          <a:xfrm>
            <a:off x="347294" y="1396185"/>
            <a:ext cx="2402205" cy="191770"/>
          </a:xfrm>
          <a:prstGeom prst="rect">
            <a:avLst/>
          </a:prstGeom>
        </p:spPr>
        <p:txBody>
          <a:bodyPr vert="horz" wrap="square" lIns="0" tIns="11430" rIns="0" bIns="0" rtlCol="0">
            <a:spAutoFit/>
          </a:bodyPr>
          <a:lstStyle/>
          <a:p>
            <a:pPr marL="12700">
              <a:lnSpc>
                <a:spcPct val="100000"/>
              </a:lnSpc>
              <a:spcBef>
                <a:spcPts val="90"/>
              </a:spcBef>
            </a:pPr>
            <a:r>
              <a:rPr sz="1100" spc="20" dirty="0">
                <a:latin typeface="Calibri"/>
                <a:cs typeface="Calibri"/>
              </a:rPr>
              <a:t>Ответ: </a:t>
            </a:r>
            <a:r>
              <a:rPr sz="1100" spc="-20" dirty="0">
                <a:latin typeface="Calibri"/>
                <a:cs typeface="Calibri"/>
              </a:rPr>
              <a:t>3 </a:t>
            </a:r>
            <a:r>
              <a:rPr sz="1100" dirty="0">
                <a:latin typeface="Calibri"/>
                <a:cs typeface="Calibri"/>
              </a:rPr>
              <a:t>кластера </a:t>
            </a:r>
            <a:r>
              <a:rPr sz="1100" spc="40" dirty="0">
                <a:latin typeface="Calibri"/>
                <a:cs typeface="Calibri"/>
              </a:rPr>
              <a:t>(а </a:t>
            </a:r>
            <a:r>
              <a:rPr sz="1100" spc="-20" dirty="0">
                <a:latin typeface="Calibri"/>
                <a:cs typeface="Calibri"/>
              </a:rPr>
              <a:t>может </a:t>
            </a:r>
            <a:r>
              <a:rPr sz="1100" spc="5" dirty="0">
                <a:latin typeface="Calibri"/>
                <a:cs typeface="Calibri"/>
              </a:rPr>
              <a:t>быть </a:t>
            </a:r>
            <a:r>
              <a:rPr sz="1100" dirty="0">
                <a:latin typeface="Calibri"/>
                <a:cs typeface="Calibri"/>
              </a:rPr>
              <a:t>2. </a:t>
            </a:r>
            <a:r>
              <a:rPr sz="1100" spc="20" dirty="0">
                <a:latin typeface="Calibri"/>
                <a:cs typeface="Calibri"/>
              </a:rPr>
              <a:t>. .</a:t>
            </a:r>
            <a:r>
              <a:rPr sz="1100" spc="215" dirty="0">
                <a:latin typeface="Calibri"/>
                <a:cs typeface="Calibri"/>
              </a:rPr>
              <a:t> </a:t>
            </a:r>
            <a:r>
              <a:rPr sz="1100" spc="85" dirty="0">
                <a:latin typeface="Calibri"/>
                <a:cs typeface="Calibri"/>
              </a:rPr>
              <a:t>)</a:t>
            </a:r>
            <a:endParaRPr sz="1100">
              <a:latin typeface="Calibri"/>
              <a:cs typeface="Calibri"/>
            </a:endParaRPr>
          </a:p>
        </p:txBody>
      </p:sp>
    </p:spTree>
  </p:cSld>
  <p:clrMapOvr>
    <a:masterClrMapping/>
  </p:clrMapOvr>
  <p:transition>
    <p:cut/>
  </p:transition>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95300" y="74546"/>
            <a:ext cx="1328420" cy="244475"/>
          </a:xfrm>
          <a:prstGeom prst="rect">
            <a:avLst/>
          </a:prstGeom>
        </p:spPr>
        <p:txBody>
          <a:bodyPr vert="horz" wrap="square" lIns="0" tIns="17145" rIns="0" bIns="0" rtlCol="0">
            <a:spAutoFit/>
          </a:bodyPr>
          <a:lstStyle/>
          <a:p>
            <a:pPr marL="12700">
              <a:lnSpc>
                <a:spcPct val="100000"/>
              </a:lnSpc>
              <a:spcBef>
                <a:spcPts val="135"/>
              </a:spcBef>
            </a:pPr>
            <a:r>
              <a:rPr sz="1400" spc="-30" dirty="0">
                <a:solidFill>
                  <a:srgbClr val="3333B2"/>
                </a:solidFill>
                <a:latin typeface="Calibri"/>
                <a:cs typeface="Calibri"/>
              </a:rPr>
              <a:t>Сделаем</a:t>
            </a:r>
            <a:r>
              <a:rPr sz="1400" spc="70" dirty="0">
                <a:solidFill>
                  <a:srgbClr val="3333B2"/>
                </a:solidFill>
                <a:latin typeface="Calibri"/>
                <a:cs typeface="Calibri"/>
              </a:rPr>
              <a:t> </a:t>
            </a:r>
            <a:r>
              <a:rPr sz="1400" spc="-15" dirty="0">
                <a:solidFill>
                  <a:srgbClr val="3333B2"/>
                </a:solidFill>
                <a:latin typeface="Calibri"/>
                <a:cs typeface="Calibri"/>
              </a:rPr>
              <a:t>красиво</a:t>
            </a:r>
            <a:endParaRPr sz="1400">
              <a:latin typeface="Calibri"/>
              <a:cs typeface="Calibri"/>
            </a:endParaRPr>
          </a:p>
        </p:txBody>
      </p:sp>
      <p:sp>
        <p:nvSpPr>
          <p:cNvPr id="3" name="object 3"/>
          <p:cNvSpPr txBox="1"/>
          <p:nvPr/>
        </p:nvSpPr>
        <p:spPr>
          <a:xfrm>
            <a:off x="347294" y="314044"/>
            <a:ext cx="3600450" cy="363855"/>
          </a:xfrm>
          <a:prstGeom prst="rect">
            <a:avLst/>
          </a:prstGeom>
        </p:spPr>
        <p:txBody>
          <a:bodyPr vert="horz" wrap="square" lIns="0" tIns="6985" rIns="0" bIns="0" rtlCol="0">
            <a:spAutoFit/>
          </a:bodyPr>
          <a:lstStyle/>
          <a:p>
            <a:pPr marL="12700" marR="5080">
              <a:lnSpc>
                <a:spcPct val="102600"/>
              </a:lnSpc>
              <a:spcBef>
                <a:spcPts val="55"/>
              </a:spcBef>
            </a:pPr>
            <a:r>
              <a:rPr sz="1100" spc="25" dirty="0">
                <a:latin typeface="Calibri"/>
                <a:cs typeface="Calibri"/>
              </a:rPr>
              <a:t>На </a:t>
            </a:r>
            <a:r>
              <a:rPr sz="1100" spc="-30" dirty="0">
                <a:latin typeface="Calibri"/>
                <a:cs typeface="Calibri"/>
              </a:rPr>
              <a:t>дендрограмме </a:t>
            </a:r>
            <a:r>
              <a:rPr sz="1100" spc="-10" dirty="0">
                <a:latin typeface="Calibri"/>
                <a:cs typeface="Calibri"/>
              </a:rPr>
              <a:t>красными </a:t>
            </a:r>
            <a:r>
              <a:rPr sz="1100" spc="-15" dirty="0">
                <a:latin typeface="Calibri"/>
                <a:cs typeface="Calibri"/>
              </a:rPr>
              <a:t>прямоугольниками </a:t>
            </a:r>
            <a:r>
              <a:rPr sz="1100" spc="-20" dirty="0">
                <a:latin typeface="Calibri"/>
                <a:cs typeface="Calibri"/>
              </a:rPr>
              <a:t>выделим 3  </a:t>
            </a:r>
            <a:r>
              <a:rPr sz="1100" dirty="0">
                <a:latin typeface="Calibri"/>
                <a:cs typeface="Calibri"/>
              </a:rPr>
              <a:t>кластера</a:t>
            </a:r>
            <a:endParaRPr sz="1100">
              <a:latin typeface="Calibri"/>
              <a:cs typeface="Calibri"/>
            </a:endParaRPr>
          </a:p>
        </p:txBody>
      </p:sp>
      <p:sp>
        <p:nvSpPr>
          <p:cNvPr id="4" name="object 4"/>
          <p:cNvSpPr txBox="1"/>
          <p:nvPr/>
        </p:nvSpPr>
        <p:spPr>
          <a:xfrm>
            <a:off x="322046" y="784136"/>
            <a:ext cx="3964304" cy="203200"/>
          </a:xfrm>
          <a:prstGeom prst="rect">
            <a:avLst/>
          </a:prstGeom>
          <a:solidFill>
            <a:srgbClr val="F8F8F8"/>
          </a:solidFill>
        </p:spPr>
        <p:txBody>
          <a:bodyPr vert="horz" wrap="square" lIns="0" tIns="0" rIns="0" bIns="0" rtlCol="0">
            <a:spAutoFit/>
          </a:bodyPr>
          <a:lstStyle/>
          <a:p>
            <a:pPr marL="37465">
              <a:lnSpc>
                <a:spcPts val="1275"/>
              </a:lnSpc>
            </a:pPr>
            <a:r>
              <a:rPr sz="1100" spc="130" dirty="0">
                <a:solidFill>
                  <a:srgbClr val="214987"/>
                </a:solidFill>
                <a:latin typeface="Times New Roman"/>
                <a:cs typeface="Times New Roman"/>
              </a:rPr>
              <a:t>rect.hclust</a:t>
            </a:r>
            <a:r>
              <a:rPr sz="1100" spc="130" dirty="0">
                <a:latin typeface="Times New Roman"/>
                <a:cs typeface="Times New Roman"/>
              </a:rPr>
              <a:t>(clust.beverage, </a:t>
            </a:r>
            <a:r>
              <a:rPr sz="1100" spc="60" dirty="0">
                <a:solidFill>
                  <a:srgbClr val="214987"/>
                </a:solidFill>
                <a:latin typeface="Times New Roman"/>
                <a:cs typeface="Times New Roman"/>
              </a:rPr>
              <a:t>k=</a:t>
            </a:r>
            <a:r>
              <a:rPr sz="1100" spc="60" dirty="0">
                <a:solidFill>
                  <a:srgbClr val="0000CE"/>
                </a:solidFill>
                <a:latin typeface="Times New Roman"/>
                <a:cs typeface="Times New Roman"/>
              </a:rPr>
              <a:t>3</a:t>
            </a:r>
            <a:r>
              <a:rPr sz="1100" spc="60" dirty="0">
                <a:latin typeface="Times New Roman"/>
                <a:cs typeface="Times New Roman"/>
              </a:rPr>
              <a:t>,</a:t>
            </a:r>
            <a:r>
              <a:rPr sz="1100" spc="30" dirty="0">
                <a:latin typeface="Times New Roman"/>
                <a:cs typeface="Times New Roman"/>
              </a:rPr>
              <a:t> </a:t>
            </a:r>
            <a:r>
              <a:rPr sz="1100" spc="85" dirty="0">
                <a:solidFill>
                  <a:srgbClr val="214987"/>
                </a:solidFill>
                <a:latin typeface="Times New Roman"/>
                <a:cs typeface="Times New Roman"/>
              </a:rPr>
              <a:t>border=</a:t>
            </a:r>
            <a:r>
              <a:rPr sz="1100" spc="85" dirty="0">
                <a:solidFill>
                  <a:srgbClr val="4F9905"/>
                </a:solidFill>
                <a:latin typeface="Times New Roman"/>
                <a:cs typeface="Times New Roman"/>
              </a:rPr>
              <a:t>"red"</a:t>
            </a:r>
            <a:r>
              <a:rPr sz="1100" spc="85" dirty="0">
                <a:latin typeface="Times New Roman"/>
                <a:cs typeface="Times New Roman"/>
              </a:rPr>
              <a:t>)</a:t>
            </a:r>
            <a:endParaRPr sz="1100">
              <a:latin typeface="Times New Roman"/>
              <a:cs typeface="Times New Roman"/>
            </a:endParaRPr>
          </a:p>
        </p:txBody>
      </p:sp>
      <p:sp>
        <p:nvSpPr>
          <p:cNvPr id="5" name="object 5"/>
          <p:cNvSpPr/>
          <p:nvPr/>
        </p:nvSpPr>
        <p:spPr>
          <a:xfrm>
            <a:off x="915197" y="1353112"/>
            <a:ext cx="2544504" cy="1919380"/>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transition>
    <p:cut/>
  </p:transition>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47294" y="539190"/>
            <a:ext cx="2289175" cy="191770"/>
          </a:xfrm>
          <a:prstGeom prst="rect">
            <a:avLst/>
          </a:prstGeom>
        </p:spPr>
        <p:txBody>
          <a:bodyPr vert="horz" wrap="square" lIns="0" tIns="11430" rIns="0" bIns="0" rtlCol="0">
            <a:spAutoFit/>
          </a:bodyPr>
          <a:lstStyle/>
          <a:p>
            <a:pPr marL="12700">
              <a:lnSpc>
                <a:spcPct val="100000"/>
              </a:lnSpc>
              <a:spcBef>
                <a:spcPts val="90"/>
              </a:spcBef>
            </a:pPr>
            <a:r>
              <a:rPr sz="1100" spc="-5" dirty="0">
                <a:solidFill>
                  <a:srgbClr val="000000"/>
                </a:solidFill>
              </a:rPr>
              <a:t>Разделим </a:t>
            </a:r>
            <a:r>
              <a:rPr sz="1100" spc="-25" dirty="0">
                <a:solidFill>
                  <a:srgbClr val="000000"/>
                </a:solidFill>
              </a:rPr>
              <a:t>наблюдения на </a:t>
            </a:r>
            <a:r>
              <a:rPr sz="1100" spc="-20" dirty="0">
                <a:solidFill>
                  <a:srgbClr val="000000"/>
                </a:solidFill>
              </a:rPr>
              <a:t>3</a:t>
            </a:r>
            <a:r>
              <a:rPr sz="1100" spc="15" dirty="0">
                <a:solidFill>
                  <a:srgbClr val="000000"/>
                </a:solidFill>
              </a:rPr>
              <a:t> </a:t>
            </a:r>
            <a:r>
              <a:rPr sz="1100" dirty="0">
                <a:solidFill>
                  <a:srgbClr val="000000"/>
                </a:solidFill>
              </a:rPr>
              <a:t>кластера.</a:t>
            </a:r>
            <a:endParaRPr sz="1100"/>
          </a:p>
        </p:txBody>
      </p:sp>
      <p:sp>
        <p:nvSpPr>
          <p:cNvPr id="3" name="object 3"/>
          <p:cNvSpPr txBox="1"/>
          <p:nvPr/>
        </p:nvSpPr>
        <p:spPr>
          <a:xfrm>
            <a:off x="347294" y="787170"/>
            <a:ext cx="3611245" cy="363855"/>
          </a:xfrm>
          <a:prstGeom prst="rect">
            <a:avLst/>
          </a:prstGeom>
        </p:spPr>
        <p:txBody>
          <a:bodyPr vert="horz" wrap="square" lIns="0" tIns="6985" rIns="0" bIns="0" rtlCol="0">
            <a:spAutoFit/>
          </a:bodyPr>
          <a:lstStyle/>
          <a:p>
            <a:pPr marL="12700" marR="5080">
              <a:lnSpc>
                <a:spcPct val="102699"/>
              </a:lnSpc>
              <a:spcBef>
                <a:spcPts val="55"/>
              </a:spcBef>
            </a:pPr>
            <a:r>
              <a:rPr sz="1100" spc="10" dirty="0">
                <a:latin typeface="Calibri"/>
                <a:cs typeface="Calibri"/>
              </a:rPr>
              <a:t>Вектор </a:t>
            </a:r>
            <a:r>
              <a:rPr sz="1100" spc="60" dirty="0">
                <a:latin typeface="Times New Roman"/>
                <a:cs typeface="Times New Roman"/>
              </a:rPr>
              <a:t>groups </a:t>
            </a:r>
            <a:r>
              <a:rPr sz="1100" spc="-15" dirty="0">
                <a:latin typeface="Calibri"/>
                <a:cs typeface="Calibri"/>
              </a:rPr>
              <a:t>содержит </a:t>
            </a:r>
            <a:r>
              <a:rPr sz="1100" spc="-40" dirty="0">
                <a:latin typeface="Calibri"/>
                <a:cs typeface="Calibri"/>
              </a:rPr>
              <a:t>номер </a:t>
            </a:r>
            <a:r>
              <a:rPr sz="1100" dirty="0">
                <a:latin typeface="Calibri"/>
                <a:cs typeface="Calibri"/>
              </a:rPr>
              <a:t>кластера, </a:t>
            </a:r>
            <a:r>
              <a:rPr sz="1100" spc="-10" dirty="0">
                <a:latin typeface="Calibri"/>
                <a:cs typeface="Calibri"/>
              </a:rPr>
              <a:t>в </a:t>
            </a:r>
            <a:r>
              <a:rPr sz="1100" spc="-15" dirty="0">
                <a:latin typeface="Calibri"/>
                <a:cs typeface="Calibri"/>
              </a:rPr>
              <a:t>который </a:t>
            </a:r>
            <a:r>
              <a:rPr sz="1100" spc="-20" dirty="0">
                <a:latin typeface="Calibri"/>
                <a:cs typeface="Calibri"/>
              </a:rPr>
              <a:t>попал  </a:t>
            </a:r>
            <a:r>
              <a:rPr sz="1100" spc="-5" dirty="0">
                <a:latin typeface="Calibri"/>
                <a:cs typeface="Calibri"/>
              </a:rPr>
              <a:t>классифицируемый</a:t>
            </a:r>
            <a:r>
              <a:rPr sz="1100" spc="105" dirty="0">
                <a:latin typeface="Calibri"/>
                <a:cs typeface="Calibri"/>
              </a:rPr>
              <a:t> </a:t>
            </a:r>
            <a:r>
              <a:rPr sz="1100" spc="-10" dirty="0">
                <a:latin typeface="Calibri"/>
                <a:cs typeface="Calibri"/>
              </a:rPr>
              <a:t>объект</a:t>
            </a:r>
            <a:endParaRPr sz="1100">
              <a:latin typeface="Calibri"/>
              <a:cs typeface="Calibri"/>
            </a:endParaRPr>
          </a:p>
        </p:txBody>
      </p:sp>
      <p:sp>
        <p:nvSpPr>
          <p:cNvPr id="4" name="object 4"/>
          <p:cNvSpPr txBox="1"/>
          <p:nvPr/>
        </p:nvSpPr>
        <p:spPr>
          <a:xfrm>
            <a:off x="322046" y="1300276"/>
            <a:ext cx="3964304" cy="344170"/>
          </a:xfrm>
          <a:prstGeom prst="rect">
            <a:avLst/>
          </a:prstGeom>
          <a:solidFill>
            <a:srgbClr val="F8F8F8"/>
          </a:solidFill>
        </p:spPr>
        <p:txBody>
          <a:bodyPr vert="horz" wrap="square" lIns="0" tIns="3810" rIns="0" bIns="0" rtlCol="0">
            <a:spAutoFit/>
          </a:bodyPr>
          <a:lstStyle/>
          <a:p>
            <a:pPr marL="37465" marR="1461135">
              <a:lnSpc>
                <a:spcPts val="1200"/>
              </a:lnSpc>
              <a:spcBef>
                <a:spcPts val="30"/>
              </a:spcBef>
            </a:pPr>
            <a:r>
              <a:rPr sz="1000" spc="65" dirty="0">
                <a:latin typeface="Times New Roman"/>
                <a:cs typeface="Times New Roman"/>
              </a:rPr>
              <a:t>groups </a:t>
            </a:r>
            <a:r>
              <a:rPr sz="1000" spc="70" dirty="0">
                <a:latin typeface="Times New Roman"/>
                <a:cs typeface="Times New Roman"/>
              </a:rPr>
              <a:t>&lt;- </a:t>
            </a:r>
            <a:r>
              <a:rPr sz="1000" spc="114" dirty="0">
                <a:solidFill>
                  <a:srgbClr val="214987"/>
                </a:solidFill>
                <a:latin typeface="Times New Roman"/>
                <a:cs typeface="Times New Roman"/>
              </a:rPr>
              <a:t>cutree</a:t>
            </a:r>
            <a:r>
              <a:rPr sz="1000" spc="114" dirty="0">
                <a:latin typeface="Times New Roman"/>
                <a:cs typeface="Times New Roman"/>
              </a:rPr>
              <a:t>(clust.beverage, </a:t>
            </a:r>
            <a:r>
              <a:rPr sz="1000" spc="45" dirty="0">
                <a:solidFill>
                  <a:srgbClr val="214987"/>
                </a:solidFill>
                <a:latin typeface="Times New Roman"/>
                <a:cs typeface="Times New Roman"/>
              </a:rPr>
              <a:t>k=</a:t>
            </a:r>
            <a:r>
              <a:rPr sz="1000" spc="45" dirty="0">
                <a:solidFill>
                  <a:srgbClr val="0000CE"/>
                </a:solidFill>
                <a:latin typeface="Times New Roman"/>
                <a:cs typeface="Times New Roman"/>
              </a:rPr>
              <a:t>3</a:t>
            </a:r>
            <a:r>
              <a:rPr sz="1000" spc="45" dirty="0">
                <a:latin typeface="Times New Roman"/>
                <a:cs typeface="Times New Roman"/>
              </a:rPr>
              <a:t>)  </a:t>
            </a:r>
            <a:r>
              <a:rPr sz="1000" spc="60" dirty="0">
                <a:latin typeface="Times New Roman"/>
                <a:cs typeface="Times New Roman"/>
              </a:rPr>
              <a:t>groups</a:t>
            </a:r>
            <a:endParaRPr sz="1000">
              <a:latin typeface="Times New Roman"/>
              <a:cs typeface="Times New Roman"/>
            </a:endParaRPr>
          </a:p>
        </p:txBody>
      </p:sp>
      <p:sp>
        <p:nvSpPr>
          <p:cNvPr id="5" name="object 5"/>
          <p:cNvSpPr txBox="1"/>
          <p:nvPr/>
        </p:nvSpPr>
        <p:spPr>
          <a:xfrm>
            <a:off x="347294" y="1884329"/>
            <a:ext cx="4209415" cy="556895"/>
          </a:xfrm>
          <a:prstGeom prst="rect">
            <a:avLst/>
          </a:prstGeom>
        </p:spPr>
        <p:txBody>
          <a:bodyPr vert="horz" wrap="square" lIns="0" tIns="12065" rIns="0" bIns="0" rtlCol="0">
            <a:spAutoFit/>
          </a:bodyPr>
          <a:lstStyle/>
          <a:p>
            <a:pPr marL="12700">
              <a:lnSpc>
                <a:spcPct val="100000"/>
              </a:lnSpc>
              <a:spcBef>
                <a:spcPts val="95"/>
              </a:spcBef>
              <a:tabLst>
                <a:tab pos="278130" algn="l"/>
              </a:tabLst>
            </a:pPr>
            <a:r>
              <a:rPr sz="1000" spc="20" dirty="0">
                <a:latin typeface="Times New Roman"/>
                <a:cs typeface="Times New Roman"/>
              </a:rPr>
              <a:t>##	</a:t>
            </a:r>
            <a:r>
              <a:rPr sz="1000" spc="130" dirty="0">
                <a:latin typeface="Times New Roman"/>
                <a:cs typeface="Times New Roman"/>
              </a:rPr>
              <a:t>[1]</a:t>
            </a:r>
            <a:r>
              <a:rPr sz="1000" spc="265" dirty="0">
                <a:latin typeface="Times New Roman"/>
                <a:cs typeface="Times New Roman"/>
              </a:rPr>
              <a:t> </a:t>
            </a:r>
            <a:r>
              <a:rPr sz="1000" spc="20" dirty="0">
                <a:latin typeface="Times New Roman"/>
                <a:cs typeface="Times New Roman"/>
              </a:rPr>
              <a:t>1</a:t>
            </a:r>
            <a:r>
              <a:rPr sz="1000" spc="270" dirty="0">
                <a:latin typeface="Times New Roman"/>
                <a:cs typeface="Times New Roman"/>
              </a:rPr>
              <a:t> </a:t>
            </a:r>
            <a:r>
              <a:rPr sz="1000" spc="20" dirty="0">
                <a:latin typeface="Times New Roman"/>
                <a:cs typeface="Times New Roman"/>
              </a:rPr>
              <a:t>2</a:t>
            </a:r>
            <a:r>
              <a:rPr sz="1000" spc="270" dirty="0">
                <a:latin typeface="Times New Roman"/>
                <a:cs typeface="Times New Roman"/>
              </a:rPr>
              <a:t> </a:t>
            </a:r>
            <a:r>
              <a:rPr sz="1000" spc="20" dirty="0">
                <a:latin typeface="Times New Roman"/>
                <a:cs typeface="Times New Roman"/>
              </a:rPr>
              <a:t>2</a:t>
            </a:r>
            <a:r>
              <a:rPr sz="1000" spc="270" dirty="0">
                <a:latin typeface="Times New Roman"/>
                <a:cs typeface="Times New Roman"/>
              </a:rPr>
              <a:t> </a:t>
            </a:r>
            <a:r>
              <a:rPr sz="1000" spc="20" dirty="0">
                <a:latin typeface="Times New Roman"/>
                <a:cs typeface="Times New Roman"/>
              </a:rPr>
              <a:t>3</a:t>
            </a:r>
            <a:r>
              <a:rPr sz="1000" spc="270" dirty="0">
                <a:latin typeface="Times New Roman"/>
                <a:cs typeface="Times New Roman"/>
              </a:rPr>
              <a:t> </a:t>
            </a:r>
            <a:r>
              <a:rPr sz="1000" spc="20" dirty="0">
                <a:latin typeface="Times New Roman"/>
                <a:cs typeface="Times New Roman"/>
              </a:rPr>
              <a:t>2</a:t>
            </a:r>
            <a:r>
              <a:rPr sz="1000" spc="270" dirty="0">
                <a:latin typeface="Times New Roman"/>
                <a:cs typeface="Times New Roman"/>
              </a:rPr>
              <a:t> </a:t>
            </a:r>
            <a:r>
              <a:rPr sz="1000" spc="20" dirty="0">
                <a:latin typeface="Times New Roman"/>
                <a:cs typeface="Times New Roman"/>
              </a:rPr>
              <a:t>1</a:t>
            </a:r>
            <a:r>
              <a:rPr sz="1000" spc="270" dirty="0">
                <a:latin typeface="Times New Roman"/>
                <a:cs typeface="Times New Roman"/>
              </a:rPr>
              <a:t> </a:t>
            </a:r>
            <a:r>
              <a:rPr sz="1000" spc="20" dirty="0">
                <a:latin typeface="Times New Roman"/>
                <a:cs typeface="Times New Roman"/>
              </a:rPr>
              <a:t>3</a:t>
            </a:r>
            <a:r>
              <a:rPr sz="1000" spc="270" dirty="0">
                <a:latin typeface="Times New Roman"/>
                <a:cs typeface="Times New Roman"/>
              </a:rPr>
              <a:t> </a:t>
            </a:r>
            <a:r>
              <a:rPr sz="1000" spc="20" dirty="0">
                <a:latin typeface="Times New Roman"/>
                <a:cs typeface="Times New Roman"/>
              </a:rPr>
              <a:t>1</a:t>
            </a:r>
            <a:r>
              <a:rPr sz="1000" spc="270" dirty="0">
                <a:latin typeface="Times New Roman"/>
                <a:cs typeface="Times New Roman"/>
              </a:rPr>
              <a:t> </a:t>
            </a:r>
            <a:r>
              <a:rPr sz="1000" spc="20" dirty="0">
                <a:latin typeface="Times New Roman"/>
                <a:cs typeface="Times New Roman"/>
              </a:rPr>
              <a:t>1</a:t>
            </a:r>
            <a:r>
              <a:rPr sz="1000" spc="270" dirty="0">
                <a:latin typeface="Times New Roman"/>
                <a:cs typeface="Times New Roman"/>
              </a:rPr>
              <a:t> </a:t>
            </a:r>
            <a:r>
              <a:rPr sz="1000" spc="20" dirty="0">
                <a:latin typeface="Times New Roman"/>
                <a:cs typeface="Times New Roman"/>
              </a:rPr>
              <a:t>2</a:t>
            </a:r>
            <a:r>
              <a:rPr sz="1000" spc="270" dirty="0">
                <a:latin typeface="Times New Roman"/>
                <a:cs typeface="Times New Roman"/>
              </a:rPr>
              <a:t> </a:t>
            </a:r>
            <a:r>
              <a:rPr sz="1000" spc="20" dirty="0">
                <a:latin typeface="Times New Roman"/>
                <a:cs typeface="Times New Roman"/>
              </a:rPr>
              <a:t>1</a:t>
            </a:r>
            <a:r>
              <a:rPr sz="1000" spc="270" dirty="0">
                <a:latin typeface="Times New Roman"/>
                <a:cs typeface="Times New Roman"/>
              </a:rPr>
              <a:t> </a:t>
            </a:r>
            <a:r>
              <a:rPr sz="1000" spc="20" dirty="0">
                <a:latin typeface="Times New Roman"/>
                <a:cs typeface="Times New Roman"/>
              </a:rPr>
              <a:t>3</a:t>
            </a:r>
            <a:r>
              <a:rPr sz="1000" spc="265" dirty="0">
                <a:latin typeface="Times New Roman"/>
                <a:cs typeface="Times New Roman"/>
              </a:rPr>
              <a:t> </a:t>
            </a:r>
            <a:r>
              <a:rPr sz="1000" spc="20" dirty="0">
                <a:latin typeface="Times New Roman"/>
                <a:cs typeface="Times New Roman"/>
              </a:rPr>
              <a:t>1</a:t>
            </a:r>
            <a:r>
              <a:rPr sz="1000" spc="270" dirty="0">
                <a:latin typeface="Times New Roman"/>
                <a:cs typeface="Times New Roman"/>
              </a:rPr>
              <a:t> </a:t>
            </a:r>
            <a:r>
              <a:rPr sz="1000" spc="20" dirty="0">
                <a:latin typeface="Times New Roman"/>
                <a:cs typeface="Times New Roman"/>
              </a:rPr>
              <a:t>1</a:t>
            </a:r>
            <a:r>
              <a:rPr sz="1000" spc="270" dirty="0">
                <a:latin typeface="Times New Roman"/>
                <a:cs typeface="Times New Roman"/>
              </a:rPr>
              <a:t> </a:t>
            </a:r>
            <a:r>
              <a:rPr sz="1000" spc="20" dirty="0">
                <a:latin typeface="Times New Roman"/>
                <a:cs typeface="Times New Roman"/>
              </a:rPr>
              <a:t>3</a:t>
            </a:r>
            <a:r>
              <a:rPr sz="1000" spc="270" dirty="0">
                <a:latin typeface="Times New Roman"/>
                <a:cs typeface="Times New Roman"/>
              </a:rPr>
              <a:t> </a:t>
            </a:r>
            <a:r>
              <a:rPr sz="1000" spc="20" dirty="0">
                <a:latin typeface="Times New Roman"/>
                <a:cs typeface="Times New Roman"/>
              </a:rPr>
              <a:t>1</a:t>
            </a:r>
            <a:r>
              <a:rPr sz="1000" spc="270" dirty="0">
                <a:latin typeface="Times New Roman"/>
                <a:cs typeface="Times New Roman"/>
              </a:rPr>
              <a:t> </a:t>
            </a:r>
            <a:r>
              <a:rPr sz="1000" spc="20" dirty="0">
                <a:latin typeface="Times New Roman"/>
                <a:cs typeface="Times New Roman"/>
              </a:rPr>
              <a:t>1</a:t>
            </a:r>
            <a:r>
              <a:rPr sz="1000" spc="270" dirty="0">
                <a:latin typeface="Times New Roman"/>
                <a:cs typeface="Times New Roman"/>
              </a:rPr>
              <a:t> </a:t>
            </a:r>
            <a:r>
              <a:rPr sz="1000" spc="20" dirty="0">
                <a:latin typeface="Times New Roman"/>
                <a:cs typeface="Times New Roman"/>
              </a:rPr>
              <a:t>2</a:t>
            </a:r>
            <a:r>
              <a:rPr sz="1000" spc="270" dirty="0">
                <a:latin typeface="Times New Roman"/>
                <a:cs typeface="Times New Roman"/>
              </a:rPr>
              <a:t> </a:t>
            </a:r>
            <a:r>
              <a:rPr sz="1000" spc="20" dirty="0">
                <a:latin typeface="Times New Roman"/>
                <a:cs typeface="Times New Roman"/>
              </a:rPr>
              <a:t>1</a:t>
            </a:r>
            <a:r>
              <a:rPr sz="1000" spc="270" dirty="0">
                <a:latin typeface="Times New Roman"/>
                <a:cs typeface="Times New Roman"/>
              </a:rPr>
              <a:t> </a:t>
            </a:r>
            <a:r>
              <a:rPr sz="1000" spc="20" dirty="0">
                <a:latin typeface="Times New Roman"/>
                <a:cs typeface="Times New Roman"/>
              </a:rPr>
              <a:t>2</a:t>
            </a:r>
            <a:r>
              <a:rPr sz="1000" spc="270" dirty="0">
                <a:latin typeface="Times New Roman"/>
                <a:cs typeface="Times New Roman"/>
              </a:rPr>
              <a:t> </a:t>
            </a:r>
            <a:r>
              <a:rPr sz="1000" spc="20" dirty="0">
                <a:latin typeface="Times New Roman"/>
                <a:cs typeface="Times New Roman"/>
              </a:rPr>
              <a:t>2</a:t>
            </a:r>
            <a:r>
              <a:rPr sz="1000" spc="270" dirty="0">
                <a:latin typeface="Times New Roman"/>
                <a:cs typeface="Times New Roman"/>
              </a:rPr>
              <a:t> </a:t>
            </a:r>
            <a:r>
              <a:rPr sz="1000" spc="20" dirty="0">
                <a:latin typeface="Times New Roman"/>
                <a:cs typeface="Times New Roman"/>
              </a:rPr>
              <a:t>2</a:t>
            </a:r>
            <a:r>
              <a:rPr sz="1000" spc="270" dirty="0">
                <a:latin typeface="Times New Roman"/>
                <a:cs typeface="Times New Roman"/>
              </a:rPr>
              <a:t> </a:t>
            </a:r>
            <a:r>
              <a:rPr sz="1000" spc="20" dirty="0">
                <a:latin typeface="Times New Roman"/>
                <a:cs typeface="Times New Roman"/>
              </a:rPr>
              <a:t>3</a:t>
            </a:r>
            <a:r>
              <a:rPr sz="1000" spc="265" dirty="0">
                <a:latin typeface="Times New Roman"/>
                <a:cs typeface="Times New Roman"/>
              </a:rPr>
              <a:t> </a:t>
            </a:r>
            <a:r>
              <a:rPr sz="1000" spc="20" dirty="0">
                <a:latin typeface="Times New Roman"/>
                <a:cs typeface="Times New Roman"/>
              </a:rPr>
              <a:t>2</a:t>
            </a:r>
            <a:r>
              <a:rPr sz="1000" spc="270" dirty="0">
                <a:latin typeface="Times New Roman"/>
                <a:cs typeface="Times New Roman"/>
              </a:rPr>
              <a:t> </a:t>
            </a:r>
            <a:r>
              <a:rPr sz="1000" spc="20" dirty="0">
                <a:latin typeface="Times New Roman"/>
                <a:cs typeface="Times New Roman"/>
              </a:rPr>
              <a:t>3</a:t>
            </a:r>
            <a:r>
              <a:rPr sz="1000" spc="270" dirty="0">
                <a:latin typeface="Times New Roman"/>
                <a:cs typeface="Times New Roman"/>
              </a:rPr>
              <a:t> </a:t>
            </a:r>
            <a:r>
              <a:rPr sz="1000" spc="20" dirty="0">
                <a:latin typeface="Times New Roman"/>
                <a:cs typeface="Times New Roman"/>
              </a:rPr>
              <a:t>3</a:t>
            </a:r>
            <a:r>
              <a:rPr sz="1000" spc="270" dirty="0">
                <a:latin typeface="Times New Roman"/>
                <a:cs typeface="Times New Roman"/>
              </a:rPr>
              <a:t> </a:t>
            </a:r>
            <a:r>
              <a:rPr sz="1000" spc="20" dirty="0">
                <a:latin typeface="Times New Roman"/>
                <a:cs typeface="Times New Roman"/>
              </a:rPr>
              <a:t>3</a:t>
            </a:r>
            <a:r>
              <a:rPr sz="1000" spc="270" dirty="0">
                <a:latin typeface="Times New Roman"/>
                <a:cs typeface="Times New Roman"/>
              </a:rPr>
              <a:t> </a:t>
            </a:r>
            <a:r>
              <a:rPr sz="1000" spc="20" dirty="0">
                <a:latin typeface="Times New Roman"/>
                <a:cs typeface="Times New Roman"/>
              </a:rPr>
              <a:t>1</a:t>
            </a:r>
            <a:endParaRPr sz="1000">
              <a:latin typeface="Times New Roman"/>
              <a:cs typeface="Times New Roman"/>
            </a:endParaRPr>
          </a:p>
          <a:p>
            <a:pPr>
              <a:lnSpc>
                <a:spcPct val="100000"/>
              </a:lnSpc>
              <a:spcBef>
                <a:spcPts val="5"/>
              </a:spcBef>
            </a:pPr>
            <a:endParaRPr sz="1550">
              <a:latin typeface="Times New Roman"/>
              <a:cs typeface="Times New Roman"/>
            </a:endParaRPr>
          </a:p>
          <a:p>
            <a:pPr marL="12700">
              <a:lnSpc>
                <a:spcPct val="100000"/>
              </a:lnSpc>
            </a:pPr>
            <a:r>
              <a:rPr sz="1000" spc="-40" dirty="0">
                <a:latin typeface="Book Antiqua"/>
                <a:cs typeface="Book Antiqua"/>
              </a:rPr>
              <a:t>Кластеры </a:t>
            </a:r>
            <a:r>
              <a:rPr sz="1000" spc="-80" dirty="0">
                <a:latin typeface="Book Antiqua"/>
                <a:cs typeface="Book Antiqua"/>
              </a:rPr>
              <a:t>не </a:t>
            </a:r>
            <a:r>
              <a:rPr sz="1000" spc="-40" dirty="0">
                <a:latin typeface="Book Antiqua"/>
                <a:cs typeface="Book Antiqua"/>
              </a:rPr>
              <a:t>обязательно </a:t>
            </a:r>
            <a:r>
              <a:rPr sz="1000" spc="-80" dirty="0">
                <a:latin typeface="Book Antiqua"/>
                <a:cs typeface="Book Antiqua"/>
              </a:rPr>
              <a:t>будут </a:t>
            </a:r>
            <a:r>
              <a:rPr sz="1000" spc="-70" dirty="0">
                <a:latin typeface="Book Antiqua"/>
                <a:cs typeface="Book Antiqua"/>
              </a:rPr>
              <a:t>пронумерованы </a:t>
            </a:r>
            <a:r>
              <a:rPr sz="1000" spc="-25" dirty="0">
                <a:latin typeface="Book Antiqua"/>
                <a:cs typeface="Book Antiqua"/>
              </a:rPr>
              <a:t>слева</a:t>
            </a:r>
            <a:r>
              <a:rPr sz="1000" spc="-150" dirty="0">
                <a:latin typeface="Book Antiqua"/>
                <a:cs typeface="Book Antiqua"/>
              </a:rPr>
              <a:t> </a:t>
            </a:r>
            <a:r>
              <a:rPr sz="1000" spc="-55" dirty="0">
                <a:latin typeface="Book Antiqua"/>
                <a:cs typeface="Book Antiqua"/>
              </a:rPr>
              <a:t>направо.</a:t>
            </a:r>
            <a:endParaRPr sz="1000">
              <a:latin typeface="Book Antiqua"/>
              <a:cs typeface="Book Antiqua"/>
            </a:endParaRPr>
          </a:p>
        </p:txBody>
      </p:sp>
    </p:spTree>
  </p:cSld>
  <p:clrMapOvr>
    <a:masterClrMapping/>
  </p:clrMapOvr>
  <p:transition>
    <p:cut/>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2446020" cy="244475"/>
          </a:xfrm>
          <a:prstGeom prst="rect">
            <a:avLst/>
          </a:prstGeom>
        </p:spPr>
        <p:txBody>
          <a:bodyPr vert="horz" wrap="square" lIns="0" tIns="17145" rIns="0" bIns="0" rtlCol="0">
            <a:spAutoFit/>
          </a:bodyPr>
          <a:lstStyle/>
          <a:p>
            <a:pPr marL="12700">
              <a:lnSpc>
                <a:spcPct val="100000"/>
              </a:lnSpc>
              <a:spcBef>
                <a:spcPts val="135"/>
              </a:spcBef>
            </a:pPr>
            <a:r>
              <a:rPr spc="-20" dirty="0"/>
              <a:t>Внимание! </a:t>
            </a:r>
            <a:r>
              <a:rPr spc="-10" dirty="0"/>
              <a:t>Возможна</a:t>
            </a:r>
            <a:r>
              <a:rPr spc="105" dirty="0"/>
              <a:t> </a:t>
            </a:r>
            <a:r>
              <a:rPr spc="-15" dirty="0"/>
              <a:t>путаница</a:t>
            </a:r>
          </a:p>
        </p:txBody>
      </p:sp>
      <p:sp>
        <p:nvSpPr>
          <p:cNvPr id="3" name="object 3"/>
          <p:cNvSpPr txBox="1">
            <a:spLocks noGrp="1"/>
          </p:cNvSpPr>
          <p:nvPr>
            <p:ph type="body" idx="1"/>
          </p:nvPr>
        </p:nvSpPr>
        <p:spPr>
          <a:prstGeom prst="rect">
            <a:avLst/>
          </a:prstGeom>
        </p:spPr>
        <p:txBody>
          <a:bodyPr vert="horz" wrap="square" lIns="0" tIns="6985" rIns="0" bIns="0" rtlCol="0">
            <a:spAutoFit/>
          </a:bodyPr>
          <a:lstStyle/>
          <a:p>
            <a:pPr marL="16510" marR="407670">
              <a:lnSpc>
                <a:spcPct val="102600"/>
              </a:lnSpc>
              <a:spcBef>
                <a:spcPts val="55"/>
              </a:spcBef>
            </a:pPr>
            <a:r>
              <a:rPr spc="-20" dirty="0"/>
              <a:t>Разделение </a:t>
            </a:r>
            <a:r>
              <a:rPr spc="-15" dirty="0"/>
              <a:t>объектов </a:t>
            </a:r>
            <a:r>
              <a:rPr spc="-25" dirty="0"/>
              <a:t>на </a:t>
            </a:r>
            <a:r>
              <a:rPr dirty="0"/>
              <a:t>группы </a:t>
            </a:r>
            <a:r>
              <a:rPr spc="-45" dirty="0"/>
              <a:t>нередко </a:t>
            </a:r>
            <a:r>
              <a:rPr spc="-5" dirty="0"/>
              <a:t>называют  </a:t>
            </a:r>
            <a:r>
              <a:rPr b="1" spc="45" dirty="0">
                <a:latin typeface="Calibri"/>
                <a:cs typeface="Calibri"/>
              </a:rPr>
              <a:t>классификацией</a:t>
            </a:r>
            <a:r>
              <a:rPr spc="45" dirty="0"/>
              <a:t>. </a:t>
            </a:r>
            <a:r>
              <a:rPr spc="-15" dirty="0"/>
              <a:t>Однако </a:t>
            </a:r>
            <a:r>
              <a:rPr spc="-10" dirty="0"/>
              <a:t>в </a:t>
            </a:r>
            <a:r>
              <a:rPr spc="20" dirty="0"/>
              <a:t>Data </a:t>
            </a:r>
            <a:r>
              <a:rPr spc="-5" dirty="0"/>
              <a:t>Mining </a:t>
            </a:r>
            <a:r>
              <a:rPr spc="-20" dirty="0"/>
              <a:t>и </a:t>
            </a:r>
            <a:r>
              <a:rPr spc="-15" dirty="0"/>
              <a:t>смежных  </a:t>
            </a:r>
            <a:r>
              <a:rPr spc="-10" dirty="0"/>
              <a:t>дисциплинах </a:t>
            </a:r>
            <a:r>
              <a:rPr spc="10" dirty="0"/>
              <a:t>классификация </a:t>
            </a:r>
            <a:r>
              <a:rPr spc="-10" dirty="0"/>
              <a:t>– </a:t>
            </a:r>
            <a:r>
              <a:rPr spc="5" dirty="0"/>
              <a:t>это </a:t>
            </a:r>
            <a:r>
              <a:rPr spc="-25" dirty="0"/>
              <a:t>совсем </a:t>
            </a:r>
            <a:r>
              <a:rPr spc="5" dirty="0"/>
              <a:t>другая</a:t>
            </a:r>
            <a:r>
              <a:rPr spc="-35" dirty="0"/>
              <a:t> </a:t>
            </a:r>
            <a:r>
              <a:rPr dirty="0"/>
              <a:t>задача.</a:t>
            </a:r>
          </a:p>
          <a:p>
            <a:pPr marL="3810">
              <a:lnSpc>
                <a:spcPct val="100000"/>
              </a:lnSpc>
              <a:spcBef>
                <a:spcPts val="45"/>
              </a:spcBef>
            </a:pPr>
            <a:endParaRPr sz="1000">
              <a:latin typeface="Times New Roman"/>
              <a:cs typeface="Times New Roman"/>
            </a:endParaRPr>
          </a:p>
          <a:p>
            <a:pPr marL="293370" marR="5080" indent="-148590">
              <a:lnSpc>
                <a:spcPct val="102600"/>
              </a:lnSpc>
            </a:pPr>
            <a:r>
              <a:rPr sz="1200" spc="-135" baseline="6944" dirty="0">
                <a:solidFill>
                  <a:srgbClr val="3333B2"/>
                </a:solidFill>
                <a:latin typeface="Lucida Sans Unicode"/>
                <a:cs typeface="Lucida Sans Unicode"/>
              </a:rPr>
              <a:t>► </a:t>
            </a:r>
            <a:r>
              <a:rPr sz="1100" b="1" spc="55" dirty="0">
                <a:latin typeface="Calibri"/>
                <a:cs typeface="Calibri"/>
              </a:rPr>
              <a:t>Кластерный </a:t>
            </a:r>
            <a:r>
              <a:rPr sz="1100" b="1" spc="35" dirty="0">
                <a:latin typeface="Calibri"/>
                <a:cs typeface="Calibri"/>
              </a:rPr>
              <a:t>анализ</a:t>
            </a:r>
            <a:r>
              <a:rPr sz="1100" spc="35" dirty="0"/>
              <a:t>: </a:t>
            </a:r>
            <a:r>
              <a:rPr sz="1100" spc="-25" dirty="0"/>
              <a:t>какие </a:t>
            </a:r>
            <a:r>
              <a:rPr sz="1100" spc="-5" dirty="0"/>
              <a:t>группы </a:t>
            </a:r>
            <a:r>
              <a:rPr sz="1100" spc="-15" dirty="0"/>
              <a:t>объектов </a:t>
            </a:r>
            <a:r>
              <a:rPr sz="1100" dirty="0"/>
              <a:t>существуют?  </a:t>
            </a:r>
            <a:r>
              <a:rPr sz="1100" spc="-15" dirty="0"/>
              <a:t>сколько </a:t>
            </a:r>
            <a:r>
              <a:rPr sz="1100" spc="10" dirty="0"/>
              <a:t>этих</a:t>
            </a:r>
            <a:r>
              <a:rPr sz="1100" spc="-5" dirty="0"/>
              <a:t> </a:t>
            </a:r>
            <a:r>
              <a:rPr sz="1100" dirty="0"/>
              <a:t>групп?</a:t>
            </a:r>
            <a:endParaRPr sz="1100">
              <a:latin typeface="Calibri"/>
              <a:cs typeface="Calibri"/>
            </a:endParaRPr>
          </a:p>
          <a:p>
            <a:pPr marL="287655" marR="295910" indent="-142875">
              <a:lnSpc>
                <a:spcPct val="102600"/>
              </a:lnSpc>
            </a:pPr>
            <a:r>
              <a:rPr sz="1200" spc="-135" baseline="6944" dirty="0">
                <a:solidFill>
                  <a:srgbClr val="3333B2"/>
                </a:solidFill>
                <a:latin typeface="Lucida Sans Unicode"/>
                <a:cs typeface="Lucida Sans Unicode"/>
              </a:rPr>
              <a:t>► </a:t>
            </a:r>
            <a:r>
              <a:rPr sz="1100" b="1" spc="60" dirty="0">
                <a:latin typeface="Calibri"/>
                <a:cs typeface="Calibri"/>
              </a:rPr>
              <a:t>Классификация </a:t>
            </a:r>
            <a:r>
              <a:rPr sz="1100" spc="-15" dirty="0"/>
              <a:t>(обучение </a:t>
            </a:r>
            <a:r>
              <a:rPr sz="1100" spc="15" dirty="0"/>
              <a:t>с </a:t>
            </a:r>
            <a:r>
              <a:rPr sz="1100" spc="5" dirty="0"/>
              <a:t>учителем): </a:t>
            </a:r>
            <a:r>
              <a:rPr sz="1100" spc="15" dirty="0"/>
              <a:t>к </a:t>
            </a:r>
            <a:r>
              <a:rPr sz="1100" spc="-20" dirty="0"/>
              <a:t>какой </a:t>
            </a:r>
            <a:r>
              <a:rPr sz="1100" dirty="0"/>
              <a:t>из  </a:t>
            </a:r>
            <a:r>
              <a:rPr sz="1100" spc="-30" dirty="0"/>
              <a:t>заранее </a:t>
            </a:r>
            <a:r>
              <a:rPr sz="1100" spc="-15" dirty="0"/>
              <a:t>заданных </a:t>
            </a:r>
            <a:r>
              <a:rPr sz="1100" dirty="0"/>
              <a:t>групп </a:t>
            </a:r>
            <a:r>
              <a:rPr sz="1100" spc="-20" dirty="0"/>
              <a:t>следует </a:t>
            </a:r>
            <a:r>
              <a:rPr sz="1100" spc="-5" dirty="0"/>
              <a:t>отнести </a:t>
            </a:r>
            <a:r>
              <a:rPr sz="1100" spc="-25" dirty="0"/>
              <a:t>новый </a:t>
            </a:r>
            <a:r>
              <a:rPr sz="1100" spc="-10" dirty="0"/>
              <a:t>объект  (наблюдение).</a:t>
            </a:r>
            <a:endParaRPr sz="1100">
              <a:latin typeface="Calibri"/>
              <a:cs typeface="Calibri"/>
            </a:endParaRPr>
          </a:p>
        </p:txBody>
      </p:sp>
    </p:spTree>
  </p:cSld>
  <p:clrMapOvr>
    <a:masterClrMapping/>
  </p:clrMapOvr>
  <p:transition>
    <p:cut/>
  </p:transition>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2743835" cy="244475"/>
          </a:xfrm>
          <a:prstGeom prst="rect">
            <a:avLst/>
          </a:prstGeom>
        </p:spPr>
        <p:txBody>
          <a:bodyPr vert="horz" wrap="square" lIns="0" tIns="17145" rIns="0" bIns="0" rtlCol="0">
            <a:spAutoFit/>
          </a:bodyPr>
          <a:lstStyle/>
          <a:p>
            <a:pPr marL="12700">
              <a:lnSpc>
                <a:spcPct val="100000"/>
              </a:lnSpc>
              <a:spcBef>
                <a:spcPts val="135"/>
              </a:spcBef>
            </a:pPr>
            <a:r>
              <a:rPr spc="105" dirty="0"/>
              <a:t>Шаг </a:t>
            </a:r>
            <a:r>
              <a:rPr dirty="0"/>
              <a:t>7. </a:t>
            </a:r>
            <a:r>
              <a:rPr spc="-10" dirty="0"/>
              <a:t>Интерпретация</a:t>
            </a:r>
            <a:r>
              <a:rPr spc="120" dirty="0"/>
              <a:t> </a:t>
            </a:r>
            <a:r>
              <a:rPr spc="-20" dirty="0"/>
              <a:t>результатов</a:t>
            </a:r>
          </a:p>
        </p:txBody>
      </p:sp>
      <p:sp>
        <p:nvSpPr>
          <p:cNvPr id="3" name="object 3"/>
          <p:cNvSpPr txBox="1"/>
          <p:nvPr/>
        </p:nvSpPr>
        <p:spPr>
          <a:xfrm>
            <a:off x="347294" y="237515"/>
            <a:ext cx="3784600" cy="513080"/>
          </a:xfrm>
          <a:prstGeom prst="rect">
            <a:avLst/>
          </a:prstGeom>
        </p:spPr>
        <p:txBody>
          <a:bodyPr vert="horz" wrap="square" lIns="0" tIns="74295" rIns="0" bIns="0" rtlCol="0">
            <a:spAutoFit/>
          </a:bodyPr>
          <a:lstStyle/>
          <a:p>
            <a:pPr marL="12700">
              <a:lnSpc>
                <a:spcPct val="100000"/>
              </a:lnSpc>
              <a:spcBef>
                <a:spcPts val="585"/>
              </a:spcBef>
            </a:pPr>
            <a:r>
              <a:rPr sz="800" spc="40" dirty="0">
                <a:latin typeface="Century Gothic"/>
                <a:cs typeface="Century Gothic"/>
              </a:rPr>
              <a:t>Что </a:t>
            </a:r>
            <a:r>
              <a:rPr sz="800" spc="-95" dirty="0" err="1">
                <a:latin typeface="Century Gothic"/>
                <a:cs typeface="Century Gothic"/>
              </a:rPr>
              <a:t>общего</a:t>
            </a:r>
            <a:r>
              <a:rPr sz="800" spc="-95" dirty="0">
                <a:latin typeface="Century Gothic"/>
                <a:cs typeface="Century Gothic"/>
              </a:rPr>
              <a:t> </a:t>
            </a:r>
            <a:r>
              <a:rPr lang="ru-RU" sz="800" spc="-95" dirty="0">
                <a:latin typeface="Century Gothic"/>
                <a:cs typeface="Century Gothic"/>
              </a:rPr>
              <a:t> </a:t>
            </a:r>
            <a:r>
              <a:rPr sz="800" spc="-40" dirty="0" err="1">
                <a:latin typeface="Century Gothic"/>
                <a:cs typeface="Century Gothic"/>
              </a:rPr>
              <a:t>у</a:t>
            </a:r>
            <a:r>
              <a:rPr sz="800" spc="-40" dirty="0">
                <a:latin typeface="Century Gothic"/>
                <a:cs typeface="Century Gothic"/>
              </a:rPr>
              <a:t> </a:t>
            </a:r>
            <a:r>
              <a:rPr sz="800" spc="-35" dirty="0">
                <a:latin typeface="Century Gothic"/>
                <a:cs typeface="Century Gothic"/>
              </a:rPr>
              <a:t>объектов</a:t>
            </a:r>
            <a:r>
              <a:rPr sz="800" spc="25" dirty="0">
                <a:latin typeface="Century Gothic"/>
                <a:cs typeface="Century Gothic"/>
              </a:rPr>
              <a:t> </a:t>
            </a:r>
            <a:r>
              <a:rPr sz="800" spc="-75" dirty="0">
                <a:latin typeface="Century Gothic"/>
                <a:cs typeface="Century Gothic"/>
              </a:rPr>
              <a:t>кластера?</a:t>
            </a:r>
            <a:endParaRPr sz="800" dirty="0">
              <a:latin typeface="Century Gothic"/>
              <a:cs typeface="Century Gothic"/>
            </a:endParaRPr>
          </a:p>
          <a:p>
            <a:pPr marL="12700" marR="5080">
              <a:lnSpc>
                <a:spcPts val="950"/>
              </a:lnSpc>
              <a:spcBef>
                <a:spcPts val="525"/>
              </a:spcBef>
            </a:pPr>
            <a:r>
              <a:rPr sz="800" spc="35" dirty="0">
                <a:latin typeface="Century Gothic"/>
                <a:cs typeface="Century Gothic"/>
              </a:rPr>
              <a:t>Для </a:t>
            </a:r>
            <a:r>
              <a:rPr sz="800" spc="-45" dirty="0">
                <a:latin typeface="Century Gothic"/>
                <a:cs typeface="Century Gothic"/>
              </a:rPr>
              <a:t>каждого </a:t>
            </a:r>
            <a:r>
              <a:rPr sz="800" spc="-50" dirty="0">
                <a:latin typeface="Century Gothic"/>
                <a:cs typeface="Century Gothic"/>
              </a:rPr>
              <a:t>напитка </a:t>
            </a:r>
            <a:r>
              <a:rPr sz="800" spc="-70" dirty="0">
                <a:latin typeface="Century Gothic"/>
                <a:cs typeface="Century Gothic"/>
              </a:rPr>
              <a:t>определяем, </a:t>
            </a:r>
            <a:r>
              <a:rPr sz="800" spc="-65" dirty="0">
                <a:latin typeface="Century Gothic"/>
                <a:cs typeface="Century Gothic"/>
              </a:rPr>
              <a:t>какой </a:t>
            </a:r>
            <a:r>
              <a:rPr sz="800" spc="-60" dirty="0">
                <a:latin typeface="Century Gothic"/>
                <a:cs typeface="Century Gothic"/>
              </a:rPr>
              <a:t>процент потребителей </a:t>
            </a:r>
            <a:r>
              <a:rPr sz="800" spc="30" dirty="0">
                <a:latin typeface="Century Gothic"/>
                <a:cs typeface="Century Gothic"/>
              </a:rPr>
              <a:t>в </a:t>
            </a:r>
            <a:r>
              <a:rPr sz="800" spc="-75" dirty="0">
                <a:latin typeface="Century Gothic"/>
                <a:cs typeface="Century Gothic"/>
              </a:rPr>
              <a:t>кластере </a:t>
            </a:r>
            <a:r>
              <a:rPr sz="800" spc="-30" dirty="0">
                <a:latin typeface="Century Gothic"/>
                <a:cs typeface="Century Gothic"/>
              </a:rPr>
              <a:t>пил  </a:t>
            </a:r>
            <a:r>
              <a:rPr sz="800" spc="-20" dirty="0">
                <a:latin typeface="Century Gothic"/>
                <a:cs typeface="Century Gothic"/>
              </a:rPr>
              <a:t>этот</a:t>
            </a:r>
            <a:r>
              <a:rPr sz="800" spc="55" dirty="0">
                <a:latin typeface="Century Gothic"/>
                <a:cs typeface="Century Gothic"/>
              </a:rPr>
              <a:t> </a:t>
            </a:r>
            <a:r>
              <a:rPr sz="800" spc="-40" dirty="0">
                <a:latin typeface="Century Gothic"/>
                <a:cs typeface="Century Gothic"/>
              </a:rPr>
              <a:t>напиток</a:t>
            </a:r>
            <a:endParaRPr sz="800" dirty="0">
              <a:latin typeface="Century Gothic"/>
              <a:cs typeface="Century Gothic"/>
            </a:endParaRPr>
          </a:p>
        </p:txBody>
      </p:sp>
      <p:sp>
        <p:nvSpPr>
          <p:cNvPr id="4" name="object 4"/>
          <p:cNvSpPr txBox="1"/>
          <p:nvPr/>
        </p:nvSpPr>
        <p:spPr>
          <a:xfrm>
            <a:off x="322046" y="811974"/>
            <a:ext cx="3964304" cy="168910"/>
          </a:xfrm>
          <a:prstGeom prst="rect">
            <a:avLst/>
          </a:prstGeom>
          <a:solidFill>
            <a:srgbClr val="F8F8F8"/>
          </a:solidFill>
        </p:spPr>
        <p:txBody>
          <a:bodyPr vert="horz" wrap="square" lIns="0" tIns="6350" rIns="0" bIns="0" rtlCol="0">
            <a:spAutoFit/>
          </a:bodyPr>
          <a:lstStyle/>
          <a:p>
            <a:pPr marL="37465">
              <a:lnSpc>
                <a:spcPct val="100000"/>
              </a:lnSpc>
              <a:spcBef>
                <a:spcPts val="50"/>
              </a:spcBef>
            </a:pPr>
            <a:r>
              <a:rPr sz="800" spc="60" dirty="0">
                <a:solidFill>
                  <a:srgbClr val="214987"/>
                </a:solidFill>
                <a:latin typeface="Times New Roman"/>
                <a:cs typeface="Times New Roman"/>
              </a:rPr>
              <a:t>colMeans</a:t>
            </a:r>
            <a:r>
              <a:rPr sz="800" spc="60" dirty="0">
                <a:latin typeface="Times New Roman"/>
                <a:cs typeface="Times New Roman"/>
              </a:rPr>
              <a:t>(beverage</a:t>
            </a:r>
            <a:r>
              <a:rPr sz="800" spc="60" dirty="0">
                <a:solidFill>
                  <a:srgbClr val="0000CE"/>
                </a:solidFill>
                <a:latin typeface="Times New Roman"/>
                <a:cs typeface="Times New Roman"/>
              </a:rPr>
              <a:t>.01</a:t>
            </a:r>
            <a:r>
              <a:rPr sz="800" spc="60" dirty="0">
                <a:latin typeface="Times New Roman"/>
                <a:cs typeface="Times New Roman"/>
              </a:rPr>
              <a:t>[groups==</a:t>
            </a:r>
            <a:r>
              <a:rPr sz="800" spc="60" dirty="0">
                <a:solidFill>
                  <a:srgbClr val="0000CE"/>
                </a:solidFill>
                <a:latin typeface="Times New Roman"/>
                <a:cs typeface="Times New Roman"/>
              </a:rPr>
              <a:t>1</a:t>
            </a:r>
            <a:r>
              <a:rPr sz="800" spc="60" dirty="0">
                <a:latin typeface="Times New Roman"/>
                <a:cs typeface="Times New Roman"/>
              </a:rPr>
              <a:t>, </a:t>
            </a:r>
            <a:r>
              <a:rPr sz="800" spc="70" dirty="0">
                <a:solidFill>
                  <a:srgbClr val="0000CE"/>
                </a:solidFill>
                <a:latin typeface="Times New Roman"/>
                <a:cs typeface="Times New Roman"/>
              </a:rPr>
              <a:t>2</a:t>
            </a:r>
            <a:r>
              <a:rPr sz="800" spc="70" dirty="0">
                <a:latin typeface="Times New Roman"/>
                <a:cs typeface="Times New Roman"/>
              </a:rPr>
              <a:t>:</a:t>
            </a:r>
            <a:r>
              <a:rPr sz="800" spc="70" dirty="0">
                <a:solidFill>
                  <a:srgbClr val="0000CE"/>
                </a:solidFill>
                <a:latin typeface="Times New Roman"/>
                <a:cs typeface="Times New Roman"/>
              </a:rPr>
              <a:t>9</a:t>
            </a:r>
            <a:r>
              <a:rPr sz="800" spc="70" dirty="0">
                <a:latin typeface="Times New Roman"/>
                <a:cs typeface="Times New Roman"/>
              </a:rPr>
              <a:t>])*</a:t>
            </a:r>
            <a:r>
              <a:rPr sz="800" spc="70" dirty="0">
                <a:solidFill>
                  <a:srgbClr val="0000CE"/>
                </a:solidFill>
                <a:latin typeface="Times New Roman"/>
                <a:cs typeface="Times New Roman"/>
              </a:rPr>
              <a:t>100 </a:t>
            </a:r>
            <a:r>
              <a:rPr sz="800" i="1" spc="-65" dirty="0">
                <a:solidFill>
                  <a:srgbClr val="8E5902"/>
                </a:solidFill>
                <a:latin typeface="Book Antiqua"/>
                <a:cs typeface="Book Antiqua"/>
              </a:rPr>
              <a:t># </a:t>
            </a:r>
            <a:r>
              <a:rPr sz="800" i="1" spc="50" dirty="0">
                <a:solidFill>
                  <a:srgbClr val="8E5902"/>
                </a:solidFill>
                <a:latin typeface="Book Antiqua"/>
                <a:cs typeface="Book Antiqua"/>
              </a:rPr>
              <a:t>1-й</a:t>
            </a:r>
            <a:r>
              <a:rPr sz="800" i="1" spc="15" dirty="0">
                <a:solidFill>
                  <a:srgbClr val="8E5902"/>
                </a:solidFill>
                <a:latin typeface="Book Antiqua"/>
                <a:cs typeface="Book Antiqua"/>
              </a:rPr>
              <a:t> </a:t>
            </a:r>
            <a:r>
              <a:rPr sz="800" i="1" spc="20" dirty="0">
                <a:solidFill>
                  <a:srgbClr val="8E5902"/>
                </a:solidFill>
                <a:latin typeface="Book Antiqua"/>
                <a:cs typeface="Book Antiqua"/>
              </a:rPr>
              <a:t>кластер</a:t>
            </a:r>
            <a:endParaRPr sz="800">
              <a:latin typeface="Book Antiqua"/>
              <a:cs typeface="Book Antiqua"/>
            </a:endParaRPr>
          </a:p>
        </p:txBody>
      </p:sp>
      <p:sp>
        <p:nvSpPr>
          <p:cNvPr id="5" name="object 5"/>
          <p:cNvSpPr txBox="1"/>
          <p:nvPr/>
        </p:nvSpPr>
        <p:spPr>
          <a:xfrm>
            <a:off x="1637549" y="1126107"/>
            <a:ext cx="2606040" cy="267335"/>
          </a:xfrm>
          <a:prstGeom prst="rect">
            <a:avLst/>
          </a:prstGeom>
        </p:spPr>
        <p:txBody>
          <a:bodyPr vert="horz" wrap="square" lIns="0" tIns="17145" rIns="0" bIns="0" rtlCol="0">
            <a:spAutoFit/>
          </a:bodyPr>
          <a:lstStyle/>
          <a:p>
            <a:pPr marL="12700" marR="5080" indent="53340">
              <a:lnSpc>
                <a:spcPts val="950"/>
              </a:lnSpc>
              <a:spcBef>
                <a:spcPts val="135"/>
              </a:spcBef>
              <a:tabLst>
                <a:tab pos="711200" algn="l"/>
                <a:tab pos="1249045" algn="l"/>
                <a:tab pos="1732914" algn="l"/>
                <a:tab pos="2431415" algn="l"/>
              </a:tabLst>
            </a:pPr>
            <a:r>
              <a:rPr sz="800" spc="-15" dirty="0">
                <a:latin typeface="Times New Roman"/>
                <a:cs typeface="Times New Roman"/>
              </a:rPr>
              <a:t>D_PEPSI	</a:t>
            </a:r>
            <a:r>
              <a:rPr sz="800" spc="-60" dirty="0">
                <a:latin typeface="Times New Roman"/>
                <a:cs typeface="Times New Roman"/>
              </a:rPr>
              <a:t>D_7UP	</a:t>
            </a:r>
            <a:r>
              <a:rPr sz="800" spc="5" dirty="0">
                <a:latin typeface="Times New Roman"/>
                <a:cs typeface="Times New Roman"/>
              </a:rPr>
              <a:t>PEPSI	</a:t>
            </a:r>
            <a:r>
              <a:rPr sz="800" spc="-25" dirty="0">
                <a:latin typeface="Times New Roman"/>
                <a:cs typeface="Times New Roman"/>
              </a:rPr>
              <a:t>SPRITE	</a:t>
            </a:r>
            <a:r>
              <a:rPr sz="800" spc="-85" dirty="0">
                <a:latin typeface="Times New Roman"/>
                <a:cs typeface="Times New Roman"/>
              </a:rPr>
              <a:t>TAB  </a:t>
            </a:r>
            <a:r>
              <a:rPr sz="800" spc="45" dirty="0">
                <a:latin typeface="Times New Roman"/>
                <a:cs typeface="Times New Roman"/>
              </a:rPr>
              <a:t>8.333333 8.333333 41.666667 91.666667</a:t>
            </a:r>
            <a:r>
              <a:rPr sz="800" spc="110" dirty="0">
                <a:latin typeface="Times New Roman"/>
                <a:cs typeface="Times New Roman"/>
              </a:rPr>
              <a:t> </a:t>
            </a:r>
            <a:r>
              <a:rPr sz="800" spc="45" dirty="0">
                <a:latin typeface="Times New Roman"/>
                <a:cs typeface="Times New Roman"/>
              </a:rPr>
              <a:t>8.333333</a:t>
            </a:r>
            <a:endParaRPr sz="800">
              <a:latin typeface="Times New Roman"/>
              <a:cs typeface="Times New Roman"/>
            </a:endParaRPr>
          </a:p>
        </p:txBody>
      </p:sp>
      <p:sp>
        <p:nvSpPr>
          <p:cNvPr id="6" name="object 6"/>
          <p:cNvSpPr txBox="1"/>
          <p:nvPr/>
        </p:nvSpPr>
        <p:spPr>
          <a:xfrm>
            <a:off x="347294" y="1126107"/>
            <a:ext cx="1208405" cy="508000"/>
          </a:xfrm>
          <a:prstGeom prst="rect">
            <a:avLst/>
          </a:prstGeom>
        </p:spPr>
        <p:txBody>
          <a:bodyPr vert="horz" wrap="square" lIns="0" tIns="17145" rIns="0" bIns="0" rtlCol="0">
            <a:spAutoFit/>
          </a:bodyPr>
          <a:lstStyle/>
          <a:p>
            <a:pPr marL="12700" marR="5080" algn="just">
              <a:lnSpc>
                <a:spcPts val="950"/>
              </a:lnSpc>
              <a:spcBef>
                <a:spcPts val="135"/>
              </a:spcBef>
              <a:tabLst>
                <a:tab pos="442595" algn="l"/>
              </a:tabLst>
            </a:pPr>
            <a:r>
              <a:rPr sz="800" spc="20" dirty="0">
                <a:latin typeface="Times New Roman"/>
                <a:cs typeface="Times New Roman"/>
              </a:rPr>
              <a:t>##	</a:t>
            </a:r>
            <a:r>
              <a:rPr sz="800" spc="-125" dirty="0">
                <a:latin typeface="Times New Roman"/>
                <a:cs typeface="Times New Roman"/>
              </a:rPr>
              <a:t>COKE </a:t>
            </a:r>
            <a:r>
              <a:rPr sz="800" spc="-105" dirty="0">
                <a:latin typeface="Times New Roman"/>
                <a:cs typeface="Times New Roman"/>
              </a:rPr>
              <a:t>D_COKE  </a:t>
            </a:r>
            <a:r>
              <a:rPr sz="800" spc="20" dirty="0">
                <a:latin typeface="Times New Roman"/>
                <a:cs typeface="Times New Roman"/>
              </a:rPr>
              <a:t>## </a:t>
            </a:r>
            <a:r>
              <a:rPr sz="800" spc="45" dirty="0">
                <a:latin typeface="Times New Roman"/>
                <a:cs typeface="Times New Roman"/>
              </a:rPr>
              <a:t>75.000000 25.000000  </a:t>
            </a:r>
            <a:r>
              <a:rPr sz="800" spc="20" dirty="0">
                <a:latin typeface="Times New Roman"/>
                <a:cs typeface="Times New Roman"/>
              </a:rPr>
              <a:t>##</a:t>
            </a:r>
            <a:r>
              <a:rPr sz="800" spc="165" dirty="0">
                <a:latin typeface="Times New Roman"/>
                <a:cs typeface="Times New Roman"/>
              </a:rPr>
              <a:t> </a:t>
            </a:r>
            <a:r>
              <a:rPr sz="800" spc="-95" dirty="0">
                <a:latin typeface="Times New Roman"/>
                <a:cs typeface="Times New Roman"/>
              </a:rPr>
              <a:t>SEVENUP</a:t>
            </a:r>
            <a:endParaRPr sz="800">
              <a:latin typeface="Times New Roman"/>
              <a:cs typeface="Times New Roman"/>
            </a:endParaRPr>
          </a:p>
          <a:p>
            <a:pPr marL="12700" algn="just">
              <a:lnSpc>
                <a:spcPts val="910"/>
              </a:lnSpc>
            </a:pPr>
            <a:r>
              <a:rPr sz="800" spc="20" dirty="0">
                <a:latin typeface="Times New Roman"/>
                <a:cs typeface="Times New Roman"/>
              </a:rPr>
              <a:t>##</a:t>
            </a:r>
            <a:r>
              <a:rPr sz="800" spc="130" dirty="0">
                <a:latin typeface="Times New Roman"/>
                <a:cs typeface="Times New Roman"/>
              </a:rPr>
              <a:t> </a:t>
            </a:r>
            <a:r>
              <a:rPr sz="800" spc="45" dirty="0">
                <a:latin typeface="Times New Roman"/>
                <a:cs typeface="Times New Roman"/>
              </a:rPr>
              <a:t>50.000000</a:t>
            </a:r>
            <a:endParaRPr sz="800">
              <a:latin typeface="Times New Roman"/>
              <a:cs typeface="Times New Roman"/>
            </a:endParaRPr>
          </a:p>
        </p:txBody>
      </p:sp>
      <p:sp>
        <p:nvSpPr>
          <p:cNvPr id="7" name="object 7"/>
          <p:cNvSpPr txBox="1"/>
          <p:nvPr/>
        </p:nvSpPr>
        <p:spPr>
          <a:xfrm>
            <a:off x="322046" y="1720824"/>
            <a:ext cx="3964304" cy="168910"/>
          </a:xfrm>
          <a:prstGeom prst="rect">
            <a:avLst/>
          </a:prstGeom>
          <a:solidFill>
            <a:srgbClr val="F8F8F8"/>
          </a:solidFill>
        </p:spPr>
        <p:txBody>
          <a:bodyPr vert="horz" wrap="square" lIns="0" tIns="6350" rIns="0" bIns="0" rtlCol="0">
            <a:spAutoFit/>
          </a:bodyPr>
          <a:lstStyle/>
          <a:p>
            <a:pPr marL="37465">
              <a:lnSpc>
                <a:spcPct val="100000"/>
              </a:lnSpc>
              <a:spcBef>
                <a:spcPts val="50"/>
              </a:spcBef>
            </a:pPr>
            <a:r>
              <a:rPr sz="800" spc="60" dirty="0">
                <a:solidFill>
                  <a:srgbClr val="214987"/>
                </a:solidFill>
                <a:latin typeface="Times New Roman"/>
                <a:cs typeface="Times New Roman"/>
              </a:rPr>
              <a:t>colMeans</a:t>
            </a:r>
            <a:r>
              <a:rPr sz="800" spc="60" dirty="0">
                <a:latin typeface="Times New Roman"/>
                <a:cs typeface="Times New Roman"/>
              </a:rPr>
              <a:t>(beverage</a:t>
            </a:r>
            <a:r>
              <a:rPr sz="800" spc="60" dirty="0">
                <a:solidFill>
                  <a:srgbClr val="0000CE"/>
                </a:solidFill>
                <a:latin typeface="Times New Roman"/>
                <a:cs typeface="Times New Roman"/>
              </a:rPr>
              <a:t>.01</a:t>
            </a:r>
            <a:r>
              <a:rPr sz="800" spc="60" dirty="0">
                <a:latin typeface="Times New Roman"/>
                <a:cs typeface="Times New Roman"/>
              </a:rPr>
              <a:t>[groups==</a:t>
            </a:r>
            <a:r>
              <a:rPr sz="800" spc="60" dirty="0">
                <a:solidFill>
                  <a:srgbClr val="0000CE"/>
                </a:solidFill>
                <a:latin typeface="Times New Roman"/>
                <a:cs typeface="Times New Roman"/>
              </a:rPr>
              <a:t>2</a:t>
            </a:r>
            <a:r>
              <a:rPr sz="800" spc="60" dirty="0">
                <a:latin typeface="Times New Roman"/>
                <a:cs typeface="Times New Roman"/>
              </a:rPr>
              <a:t>, </a:t>
            </a:r>
            <a:r>
              <a:rPr sz="800" spc="70" dirty="0">
                <a:solidFill>
                  <a:srgbClr val="0000CE"/>
                </a:solidFill>
                <a:latin typeface="Times New Roman"/>
                <a:cs typeface="Times New Roman"/>
              </a:rPr>
              <a:t>2</a:t>
            </a:r>
            <a:r>
              <a:rPr sz="800" spc="70" dirty="0">
                <a:latin typeface="Times New Roman"/>
                <a:cs typeface="Times New Roman"/>
              </a:rPr>
              <a:t>:</a:t>
            </a:r>
            <a:r>
              <a:rPr sz="800" spc="70" dirty="0">
                <a:solidFill>
                  <a:srgbClr val="0000CE"/>
                </a:solidFill>
                <a:latin typeface="Times New Roman"/>
                <a:cs typeface="Times New Roman"/>
              </a:rPr>
              <a:t>9</a:t>
            </a:r>
            <a:r>
              <a:rPr sz="800" spc="70" dirty="0">
                <a:latin typeface="Times New Roman"/>
                <a:cs typeface="Times New Roman"/>
              </a:rPr>
              <a:t>])*</a:t>
            </a:r>
            <a:r>
              <a:rPr sz="800" spc="70" dirty="0">
                <a:solidFill>
                  <a:srgbClr val="0000CE"/>
                </a:solidFill>
                <a:latin typeface="Times New Roman"/>
                <a:cs typeface="Times New Roman"/>
              </a:rPr>
              <a:t>100 </a:t>
            </a:r>
            <a:r>
              <a:rPr sz="800" i="1" spc="-65" dirty="0">
                <a:solidFill>
                  <a:srgbClr val="8E5902"/>
                </a:solidFill>
                <a:latin typeface="Book Antiqua"/>
                <a:cs typeface="Book Antiqua"/>
              </a:rPr>
              <a:t># </a:t>
            </a:r>
            <a:r>
              <a:rPr sz="800" i="1" spc="50" dirty="0">
                <a:solidFill>
                  <a:srgbClr val="8E5902"/>
                </a:solidFill>
                <a:latin typeface="Book Antiqua"/>
                <a:cs typeface="Book Antiqua"/>
              </a:rPr>
              <a:t>2-й</a:t>
            </a:r>
            <a:r>
              <a:rPr sz="800" i="1" spc="15" dirty="0">
                <a:solidFill>
                  <a:srgbClr val="8E5902"/>
                </a:solidFill>
                <a:latin typeface="Book Antiqua"/>
                <a:cs typeface="Book Antiqua"/>
              </a:rPr>
              <a:t> </a:t>
            </a:r>
            <a:r>
              <a:rPr sz="800" i="1" spc="20" dirty="0">
                <a:solidFill>
                  <a:srgbClr val="8E5902"/>
                </a:solidFill>
                <a:latin typeface="Book Antiqua"/>
                <a:cs typeface="Book Antiqua"/>
              </a:rPr>
              <a:t>кластер</a:t>
            </a:r>
            <a:endParaRPr sz="800">
              <a:latin typeface="Book Antiqua"/>
              <a:cs typeface="Book Antiqua"/>
            </a:endParaRPr>
          </a:p>
        </p:txBody>
      </p:sp>
      <p:graphicFrame>
        <p:nvGraphicFramePr>
          <p:cNvPr id="8" name="object 8"/>
          <p:cNvGraphicFramePr>
            <a:graphicFrameLocks noGrp="1"/>
          </p:cNvGraphicFramePr>
          <p:nvPr/>
        </p:nvGraphicFramePr>
        <p:xfrm>
          <a:off x="328244" y="2062739"/>
          <a:ext cx="3717924" cy="483080"/>
        </p:xfrm>
        <a:graphic>
          <a:graphicData uri="http://schemas.openxmlformats.org/drawingml/2006/table">
            <a:tbl>
              <a:tblPr firstRow="1" bandRow="1">
                <a:tableStyleId>{2D5ABB26-0587-4C30-8999-92F81FD0307C}</a:tableStyleId>
              </a:tblPr>
              <a:tblGrid>
                <a:gridCol w="784225">
                  <a:extLst>
                    <a:ext uri="{9D8B030D-6E8A-4147-A177-3AD203B41FA5}">
                      <a16:colId xmlns:a16="http://schemas.microsoft.com/office/drawing/2014/main" val="20000"/>
                    </a:ext>
                  </a:extLst>
                </a:gridCol>
                <a:gridCol w="617855">
                  <a:extLst>
                    <a:ext uri="{9D8B030D-6E8A-4147-A177-3AD203B41FA5}">
                      <a16:colId xmlns:a16="http://schemas.microsoft.com/office/drawing/2014/main" val="20001"/>
                    </a:ext>
                  </a:extLst>
                </a:gridCol>
                <a:gridCol w="591184">
                  <a:extLst>
                    <a:ext uri="{9D8B030D-6E8A-4147-A177-3AD203B41FA5}">
                      <a16:colId xmlns:a16="http://schemas.microsoft.com/office/drawing/2014/main" val="20002"/>
                    </a:ext>
                  </a:extLst>
                </a:gridCol>
                <a:gridCol w="1182370">
                  <a:extLst>
                    <a:ext uri="{9D8B030D-6E8A-4147-A177-3AD203B41FA5}">
                      <a16:colId xmlns:a16="http://schemas.microsoft.com/office/drawing/2014/main" val="20003"/>
                    </a:ext>
                  </a:extLst>
                </a:gridCol>
                <a:gridCol w="542290">
                  <a:extLst>
                    <a:ext uri="{9D8B030D-6E8A-4147-A177-3AD203B41FA5}">
                      <a16:colId xmlns:a16="http://schemas.microsoft.com/office/drawing/2014/main" val="20004"/>
                    </a:ext>
                  </a:extLst>
                </a:gridCol>
              </a:tblGrid>
              <a:tr h="121341">
                <a:tc>
                  <a:txBody>
                    <a:bodyPr/>
                    <a:lstStyle/>
                    <a:p>
                      <a:pPr marR="13970" algn="ctr">
                        <a:lnSpc>
                          <a:spcPts val="840"/>
                        </a:lnSpc>
                        <a:tabLst>
                          <a:tab pos="483234" algn="l"/>
                        </a:tabLst>
                      </a:pPr>
                      <a:r>
                        <a:rPr sz="800" spc="20" dirty="0">
                          <a:latin typeface="Times New Roman"/>
                          <a:cs typeface="Times New Roman"/>
                        </a:rPr>
                        <a:t>##	</a:t>
                      </a:r>
                      <a:r>
                        <a:rPr sz="800" spc="-125" dirty="0">
                          <a:latin typeface="Times New Roman"/>
                          <a:cs typeface="Times New Roman"/>
                        </a:rPr>
                        <a:t>COKE</a:t>
                      </a:r>
                      <a:endParaRPr sz="800">
                        <a:latin typeface="Times New Roman"/>
                        <a:cs typeface="Times New Roman"/>
                      </a:endParaRPr>
                    </a:p>
                  </a:txBody>
                  <a:tcPr marL="0" marR="0" marT="0" marB="0"/>
                </a:tc>
                <a:tc>
                  <a:txBody>
                    <a:bodyPr/>
                    <a:lstStyle/>
                    <a:p>
                      <a:pPr marR="72390" algn="r">
                        <a:lnSpc>
                          <a:spcPts val="840"/>
                        </a:lnSpc>
                      </a:pPr>
                      <a:r>
                        <a:rPr sz="800" dirty="0">
                          <a:latin typeface="Times New Roman"/>
                          <a:cs typeface="Times New Roman"/>
                        </a:rPr>
                        <a:t>D_COKE</a:t>
                      </a:r>
                      <a:endParaRPr sz="800">
                        <a:latin typeface="Times New Roman"/>
                        <a:cs typeface="Times New Roman"/>
                      </a:endParaRPr>
                    </a:p>
                  </a:txBody>
                  <a:tcPr marL="0" marR="0" marT="0" marB="0"/>
                </a:tc>
                <a:tc>
                  <a:txBody>
                    <a:bodyPr/>
                    <a:lstStyle/>
                    <a:p>
                      <a:pPr marL="53340" algn="ctr">
                        <a:lnSpc>
                          <a:spcPts val="840"/>
                        </a:lnSpc>
                      </a:pPr>
                      <a:r>
                        <a:rPr sz="800" spc="-15" dirty="0">
                          <a:latin typeface="Times New Roman"/>
                          <a:cs typeface="Times New Roman"/>
                        </a:rPr>
                        <a:t>D_PEPSI</a:t>
                      </a:r>
                      <a:endParaRPr sz="800">
                        <a:latin typeface="Times New Roman"/>
                        <a:cs typeface="Times New Roman"/>
                      </a:endParaRPr>
                    </a:p>
                  </a:txBody>
                  <a:tcPr marL="0" marR="0" marT="0" marB="0"/>
                </a:tc>
                <a:tc>
                  <a:txBody>
                    <a:bodyPr/>
                    <a:lstStyle/>
                    <a:p>
                      <a:pPr marR="73025" algn="r">
                        <a:lnSpc>
                          <a:spcPts val="840"/>
                        </a:lnSpc>
                        <a:tabLst>
                          <a:tab pos="591185" algn="l"/>
                        </a:tabLst>
                      </a:pPr>
                      <a:r>
                        <a:rPr sz="800" dirty="0">
                          <a:latin typeface="Times New Roman"/>
                          <a:cs typeface="Times New Roman"/>
                        </a:rPr>
                        <a:t>D_7UP	PEPSI</a:t>
                      </a:r>
                      <a:endParaRPr sz="800">
                        <a:latin typeface="Times New Roman"/>
                        <a:cs typeface="Times New Roman"/>
                      </a:endParaRPr>
                    </a:p>
                  </a:txBody>
                  <a:tcPr marL="0" marR="0" marT="0" marB="0"/>
                </a:tc>
                <a:tc>
                  <a:txBody>
                    <a:bodyPr/>
                    <a:lstStyle/>
                    <a:p>
                      <a:pPr marR="24130" algn="r">
                        <a:lnSpc>
                          <a:spcPts val="840"/>
                        </a:lnSpc>
                      </a:pPr>
                      <a:r>
                        <a:rPr sz="800" dirty="0">
                          <a:latin typeface="Times New Roman"/>
                          <a:cs typeface="Times New Roman"/>
                        </a:rPr>
                        <a:t>SPRITE</a:t>
                      </a:r>
                      <a:endParaRPr sz="800">
                        <a:latin typeface="Times New Roman"/>
                        <a:cs typeface="Times New Roman"/>
                      </a:endParaRPr>
                    </a:p>
                  </a:txBody>
                  <a:tcPr marL="0" marR="0" marT="0" marB="0"/>
                </a:tc>
                <a:extLst>
                  <a:ext uri="{0D108BD9-81ED-4DB2-BD59-A6C34878D82A}">
                    <a16:rowId xmlns:a16="http://schemas.microsoft.com/office/drawing/2014/main" val="10000"/>
                  </a:ext>
                </a:extLst>
              </a:tr>
              <a:tr h="120199">
                <a:tc>
                  <a:txBody>
                    <a:bodyPr/>
                    <a:lstStyle/>
                    <a:p>
                      <a:pPr marR="13970" algn="ctr">
                        <a:lnSpc>
                          <a:spcPts val="830"/>
                        </a:lnSpc>
                      </a:pPr>
                      <a:r>
                        <a:rPr sz="800" spc="20" dirty="0">
                          <a:latin typeface="Times New Roman"/>
                          <a:cs typeface="Times New Roman"/>
                        </a:rPr>
                        <a:t>##</a:t>
                      </a:r>
                      <a:r>
                        <a:rPr sz="800" spc="180" dirty="0">
                          <a:latin typeface="Times New Roman"/>
                          <a:cs typeface="Times New Roman"/>
                        </a:rPr>
                        <a:t> </a:t>
                      </a:r>
                      <a:r>
                        <a:rPr sz="800" spc="40" dirty="0">
                          <a:latin typeface="Times New Roman"/>
                          <a:cs typeface="Times New Roman"/>
                        </a:rPr>
                        <a:t>100.000000</a:t>
                      </a:r>
                      <a:endParaRPr sz="800">
                        <a:latin typeface="Times New Roman"/>
                        <a:cs typeface="Times New Roman"/>
                      </a:endParaRPr>
                    </a:p>
                  </a:txBody>
                  <a:tcPr marL="0" marR="0" marT="0" marB="0"/>
                </a:tc>
                <a:tc>
                  <a:txBody>
                    <a:bodyPr/>
                    <a:lstStyle/>
                    <a:p>
                      <a:pPr marR="72390" algn="r">
                        <a:lnSpc>
                          <a:spcPts val="830"/>
                        </a:lnSpc>
                      </a:pPr>
                      <a:r>
                        <a:rPr sz="800" dirty="0">
                          <a:latin typeface="Times New Roman"/>
                          <a:cs typeface="Times New Roman"/>
                        </a:rPr>
                        <a:t>27.272727</a:t>
                      </a:r>
                      <a:endParaRPr sz="800">
                        <a:latin typeface="Times New Roman"/>
                        <a:cs typeface="Times New Roman"/>
                      </a:endParaRPr>
                    </a:p>
                  </a:txBody>
                  <a:tcPr marL="0" marR="0" marT="0" marB="0"/>
                </a:tc>
                <a:tc>
                  <a:txBody>
                    <a:bodyPr/>
                    <a:lstStyle/>
                    <a:p>
                      <a:pPr algn="ctr">
                        <a:lnSpc>
                          <a:spcPts val="830"/>
                        </a:lnSpc>
                      </a:pPr>
                      <a:r>
                        <a:rPr sz="800" spc="45" dirty="0">
                          <a:latin typeface="Times New Roman"/>
                          <a:cs typeface="Times New Roman"/>
                        </a:rPr>
                        <a:t>9.090909</a:t>
                      </a:r>
                      <a:endParaRPr sz="800">
                        <a:latin typeface="Times New Roman"/>
                        <a:cs typeface="Times New Roman"/>
                      </a:endParaRPr>
                    </a:p>
                  </a:txBody>
                  <a:tcPr marL="0" marR="0" marT="0" marB="0"/>
                </a:tc>
                <a:tc>
                  <a:txBody>
                    <a:bodyPr/>
                    <a:lstStyle/>
                    <a:p>
                      <a:pPr marR="73025" algn="r">
                        <a:lnSpc>
                          <a:spcPts val="830"/>
                        </a:lnSpc>
                      </a:pPr>
                      <a:r>
                        <a:rPr sz="800" spc="45" dirty="0">
                          <a:latin typeface="Times New Roman"/>
                          <a:cs typeface="Times New Roman"/>
                        </a:rPr>
                        <a:t>0.000000</a:t>
                      </a:r>
                      <a:r>
                        <a:rPr sz="800" spc="175" dirty="0">
                          <a:latin typeface="Times New Roman"/>
                          <a:cs typeface="Times New Roman"/>
                        </a:rPr>
                        <a:t> </a:t>
                      </a:r>
                      <a:r>
                        <a:rPr sz="800" spc="40" dirty="0">
                          <a:latin typeface="Times New Roman"/>
                          <a:cs typeface="Times New Roman"/>
                        </a:rPr>
                        <a:t>100.000000</a:t>
                      </a:r>
                      <a:endParaRPr sz="800">
                        <a:latin typeface="Times New Roman"/>
                        <a:cs typeface="Times New Roman"/>
                      </a:endParaRPr>
                    </a:p>
                  </a:txBody>
                  <a:tcPr marL="0" marR="0" marT="0" marB="0"/>
                </a:tc>
                <a:tc>
                  <a:txBody>
                    <a:bodyPr/>
                    <a:lstStyle/>
                    <a:p>
                      <a:pPr marR="24130" algn="r">
                        <a:lnSpc>
                          <a:spcPts val="830"/>
                        </a:lnSpc>
                      </a:pPr>
                      <a:r>
                        <a:rPr sz="800" dirty="0">
                          <a:latin typeface="Times New Roman"/>
                          <a:cs typeface="Times New Roman"/>
                        </a:rPr>
                        <a:t>0.000000</a:t>
                      </a:r>
                      <a:endParaRPr sz="800">
                        <a:latin typeface="Times New Roman"/>
                        <a:cs typeface="Times New Roman"/>
                      </a:endParaRPr>
                    </a:p>
                  </a:txBody>
                  <a:tcPr marL="0" marR="0" marT="0" marB="0"/>
                </a:tc>
                <a:extLst>
                  <a:ext uri="{0D108BD9-81ED-4DB2-BD59-A6C34878D82A}">
                    <a16:rowId xmlns:a16="http://schemas.microsoft.com/office/drawing/2014/main" val="10001"/>
                  </a:ext>
                </a:extLst>
              </a:tr>
              <a:tr h="120199">
                <a:tc>
                  <a:txBody>
                    <a:bodyPr/>
                    <a:lstStyle/>
                    <a:p>
                      <a:pPr marR="13970" algn="ctr">
                        <a:lnSpc>
                          <a:spcPts val="830"/>
                        </a:lnSpc>
                        <a:tabLst>
                          <a:tab pos="537210" algn="l"/>
                        </a:tabLst>
                      </a:pPr>
                      <a:r>
                        <a:rPr sz="800" spc="20" dirty="0">
                          <a:latin typeface="Times New Roman"/>
                          <a:cs typeface="Times New Roman"/>
                        </a:rPr>
                        <a:t>##	</a:t>
                      </a:r>
                      <a:r>
                        <a:rPr sz="800" spc="-114" dirty="0">
                          <a:latin typeface="Times New Roman"/>
                          <a:cs typeface="Times New Roman"/>
                        </a:rPr>
                        <a:t>TAB</a:t>
                      </a:r>
                      <a:endParaRPr sz="800">
                        <a:latin typeface="Times New Roman"/>
                        <a:cs typeface="Times New Roman"/>
                      </a:endParaRPr>
                    </a:p>
                  </a:txBody>
                  <a:tcPr marL="0" marR="0" marT="0" marB="0"/>
                </a:tc>
                <a:tc>
                  <a:txBody>
                    <a:bodyPr/>
                    <a:lstStyle/>
                    <a:p>
                      <a:pPr marR="72390" algn="r">
                        <a:lnSpc>
                          <a:spcPts val="830"/>
                        </a:lnSpc>
                      </a:pPr>
                      <a:r>
                        <a:rPr sz="800" dirty="0">
                          <a:latin typeface="Times New Roman"/>
                          <a:cs typeface="Times New Roman"/>
                        </a:rPr>
                        <a:t>SEVENUP</a:t>
                      </a:r>
                      <a:endParaRPr sz="800">
                        <a:latin typeface="Times New Roman"/>
                        <a:cs typeface="Times New Roman"/>
                      </a:endParaRPr>
                    </a:p>
                  </a:txBody>
                  <a:tcPr marL="0" marR="0" marT="0" marB="0"/>
                </a:tc>
                <a:tc>
                  <a:txBody>
                    <a:bodyPr/>
                    <a:lstStyle/>
                    <a:p>
                      <a:pPr>
                        <a:lnSpc>
                          <a:spcPct val="100000"/>
                        </a:lnSpc>
                      </a:pPr>
                      <a:endParaRPr sz="600">
                        <a:latin typeface="Times New Roman"/>
                        <a:cs typeface="Times New Roman"/>
                      </a:endParaRPr>
                    </a:p>
                  </a:txBody>
                  <a:tcPr marL="0" marR="0" marT="0" marB="0"/>
                </a:tc>
                <a:tc>
                  <a:txBody>
                    <a:bodyPr/>
                    <a:lstStyle/>
                    <a:p>
                      <a:pPr>
                        <a:lnSpc>
                          <a:spcPct val="100000"/>
                        </a:lnSpc>
                      </a:pPr>
                      <a:endParaRPr sz="600">
                        <a:latin typeface="Times New Roman"/>
                        <a:cs typeface="Times New Roman"/>
                      </a:endParaRPr>
                    </a:p>
                  </a:txBody>
                  <a:tcPr marL="0" marR="0" marT="0" marB="0"/>
                </a:tc>
                <a:tc>
                  <a:txBody>
                    <a:bodyPr/>
                    <a:lstStyle/>
                    <a:p>
                      <a:pPr>
                        <a:lnSpc>
                          <a:spcPct val="100000"/>
                        </a:lnSpc>
                      </a:pPr>
                      <a:endParaRPr sz="600">
                        <a:latin typeface="Times New Roman"/>
                        <a:cs typeface="Times New Roman"/>
                      </a:endParaRPr>
                    </a:p>
                  </a:txBody>
                  <a:tcPr marL="0" marR="0" marT="0" marB="0"/>
                </a:tc>
                <a:extLst>
                  <a:ext uri="{0D108BD9-81ED-4DB2-BD59-A6C34878D82A}">
                    <a16:rowId xmlns:a16="http://schemas.microsoft.com/office/drawing/2014/main" val="10002"/>
                  </a:ext>
                </a:extLst>
              </a:tr>
              <a:tr h="121341">
                <a:tc>
                  <a:txBody>
                    <a:bodyPr/>
                    <a:lstStyle/>
                    <a:p>
                      <a:pPr marR="13970" algn="ctr">
                        <a:lnSpc>
                          <a:spcPts val="830"/>
                        </a:lnSpc>
                        <a:tabLst>
                          <a:tab pos="268605" algn="l"/>
                        </a:tabLst>
                      </a:pPr>
                      <a:r>
                        <a:rPr sz="800" spc="20" dirty="0">
                          <a:latin typeface="Times New Roman"/>
                          <a:cs typeface="Times New Roman"/>
                        </a:rPr>
                        <a:t>##	</a:t>
                      </a:r>
                      <a:r>
                        <a:rPr sz="800" spc="45" dirty="0">
                          <a:latin typeface="Times New Roman"/>
                          <a:cs typeface="Times New Roman"/>
                        </a:rPr>
                        <a:t>0.000000</a:t>
                      </a:r>
                      <a:endParaRPr sz="800">
                        <a:latin typeface="Times New Roman"/>
                        <a:cs typeface="Times New Roman"/>
                      </a:endParaRPr>
                    </a:p>
                  </a:txBody>
                  <a:tcPr marL="0" marR="0" marT="0" marB="0"/>
                </a:tc>
                <a:tc>
                  <a:txBody>
                    <a:bodyPr/>
                    <a:lstStyle/>
                    <a:p>
                      <a:pPr marR="73025" algn="r">
                        <a:lnSpc>
                          <a:spcPts val="830"/>
                        </a:lnSpc>
                      </a:pPr>
                      <a:r>
                        <a:rPr sz="800" dirty="0">
                          <a:latin typeface="Times New Roman"/>
                          <a:cs typeface="Times New Roman"/>
                        </a:rPr>
                        <a:t>27.272727</a:t>
                      </a:r>
                      <a:endParaRPr sz="800">
                        <a:latin typeface="Times New Roman"/>
                        <a:cs typeface="Times New Roman"/>
                      </a:endParaRPr>
                    </a:p>
                  </a:txBody>
                  <a:tcPr marL="0" marR="0" marT="0" marB="0"/>
                </a:tc>
                <a:tc>
                  <a:txBody>
                    <a:bodyPr/>
                    <a:lstStyle/>
                    <a:p>
                      <a:pPr>
                        <a:lnSpc>
                          <a:spcPct val="100000"/>
                        </a:lnSpc>
                      </a:pPr>
                      <a:endParaRPr sz="600">
                        <a:latin typeface="Times New Roman"/>
                        <a:cs typeface="Times New Roman"/>
                      </a:endParaRPr>
                    </a:p>
                  </a:txBody>
                  <a:tcPr marL="0" marR="0" marT="0" marB="0"/>
                </a:tc>
                <a:tc>
                  <a:txBody>
                    <a:bodyPr/>
                    <a:lstStyle/>
                    <a:p>
                      <a:pPr>
                        <a:lnSpc>
                          <a:spcPct val="100000"/>
                        </a:lnSpc>
                      </a:pPr>
                      <a:endParaRPr sz="600">
                        <a:latin typeface="Times New Roman"/>
                        <a:cs typeface="Times New Roman"/>
                      </a:endParaRPr>
                    </a:p>
                  </a:txBody>
                  <a:tcPr marL="0" marR="0" marT="0" marB="0"/>
                </a:tc>
                <a:tc>
                  <a:txBody>
                    <a:bodyPr/>
                    <a:lstStyle/>
                    <a:p>
                      <a:pPr>
                        <a:lnSpc>
                          <a:spcPct val="100000"/>
                        </a:lnSpc>
                      </a:pPr>
                      <a:endParaRPr sz="600">
                        <a:latin typeface="Times New Roman"/>
                        <a:cs typeface="Times New Roman"/>
                      </a:endParaRPr>
                    </a:p>
                  </a:txBody>
                  <a:tcPr marL="0" marR="0" marT="0" marB="0"/>
                </a:tc>
                <a:extLst>
                  <a:ext uri="{0D108BD9-81ED-4DB2-BD59-A6C34878D82A}">
                    <a16:rowId xmlns:a16="http://schemas.microsoft.com/office/drawing/2014/main" val="10003"/>
                  </a:ext>
                </a:extLst>
              </a:tr>
            </a:tbl>
          </a:graphicData>
        </a:graphic>
      </p:graphicFrame>
      <p:sp>
        <p:nvSpPr>
          <p:cNvPr id="9" name="object 9"/>
          <p:cNvSpPr txBox="1"/>
          <p:nvPr/>
        </p:nvSpPr>
        <p:spPr>
          <a:xfrm>
            <a:off x="322046" y="2629674"/>
            <a:ext cx="3964304" cy="168910"/>
          </a:xfrm>
          <a:prstGeom prst="rect">
            <a:avLst/>
          </a:prstGeom>
          <a:solidFill>
            <a:srgbClr val="F8F8F8"/>
          </a:solidFill>
        </p:spPr>
        <p:txBody>
          <a:bodyPr vert="horz" wrap="square" lIns="0" tIns="6350" rIns="0" bIns="0" rtlCol="0">
            <a:spAutoFit/>
          </a:bodyPr>
          <a:lstStyle/>
          <a:p>
            <a:pPr marL="37465">
              <a:lnSpc>
                <a:spcPct val="100000"/>
              </a:lnSpc>
              <a:spcBef>
                <a:spcPts val="50"/>
              </a:spcBef>
            </a:pPr>
            <a:r>
              <a:rPr sz="800" spc="60" dirty="0">
                <a:solidFill>
                  <a:srgbClr val="214987"/>
                </a:solidFill>
                <a:latin typeface="Times New Roman"/>
                <a:cs typeface="Times New Roman"/>
              </a:rPr>
              <a:t>colMeans</a:t>
            </a:r>
            <a:r>
              <a:rPr sz="800" spc="60" dirty="0">
                <a:latin typeface="Times New Roman"/>
                <a:cs typeface="Times New Roman"/>
              </a:rPr>
              <a:t>(beverage</a:t>
            </a:r>
            <a:r>
              <a:rPr sz="800" spc="60" dirty="0">
                <a:solidFill>
                  <a:srgbClr val="0000CE"/>
                </a:solidFill>
                <a:latin typeface="Times New Roman"/>
                <a:cs typeface="Times New Roman"/>
              </a:rPr>
              <a:t>.01</a:t>
            </a:r>
            <a:r>
              <a:rPr sz="800" spc="60" dirty="0">
                <a:latin typeface="Times New Roman"/>
                <a:cs typeface="Times New Roman"/>
              </a:rPr>
              <a:t>[groups==</a:t>
            </a:r>
            <a:r>
              <a:rPr sz="800" spc="60" dirty="0">
                <a:solidFill>
                  <a:srgbClr val="0000CE"/>
                </a:solidFill>
                <a:latin typeface="Times New Roman"/>
                <a:cs typeface="Times New Roman"/>
              </a:rPr>
              <a:t>3</a:t>
            </a:r>
            <a:r>
              <a:rPr sz="800" spc="60" dirty="0">
                <a:latin typeface="Times New Roman"/>
                <a:cs typeface="Times New Roman"/>
              </a:rPr>
              <a:t>, </a:t>
            </a:r>
            <a:r>
              <a:rPr sz="800" spc="70" dirty="0">
                <a:solidFill>
                  <a:srgbClr val="0000CE"/>
                </a:solidFill>
                <a:latin typeface="Times New Roman"/>
                <a:cs typeface="Times New Roman"/>
              </a:rPr>
              <a:t>2</a:t>
            </a:r>
            <a:r>
              <a:rPr sz="800" spc="70" dirty="0">
                <a:latin typeface="Times New Roman"/>
                <a:cs typeface="Times New Roman"/>
              </a:rPr>
              <a:t>:</a:t>
            </a:r>
            <a:r>
              <a:rPr sz="800" spc="70" dirty="0">
                <a:solidFill>
                  <a:srgbClr val="0000CE"/>
                </a:solidFill>
                <a:latin typeface="Times New Roman"/>
                <a:cs typeface="Times New Roman"/>
              </a:rPr>
              <a:t>9</a:t>
            </a:r>
            <a:r>
              <a:rPr sz="800" spc="70" dirty="0">
                <a:latin typeface="Times New Roman"/>
                <a:cs typeface="Times New Roman"/>
              </a:rPr>
              <a:t>])*</a:t>
            </a:r>
            <a:r>
              <a:rPr sz="800" spc="70" dirty="0">
                <a:solidFill>
                  <a:srgbClr val="0000CE"/>
                </a:solidFill>
                <a:latin typeface="Times New Roman"/>
                <a:cs typeface="Times New Roman"/>
              </a:rPr>
              <a:t>100 </a:t>
            </a:r>
            <a:r>
              <a:rPr sz="800" i="1" spc="-65" dirty="0">
                <a:solidFill>
                  <a:srgbClr val="8E5902"/>
                </a:solidFill>
                <a:latin typeface="Book Antiqua"/>
                <a:cs typeface="Book Antiqua"/>
              </a:rPr>
              <a:t># </a:t>
            </a:r>
            <a:r>
              <a:rPr sz="800" i="1" spc="50" dirty="0">
                <a:solidFill>
                  <a:srgbClr val="8E5902"/>
                </a:solidFill>
                <a:latin typeface="Book Antiqua"/>
                <a:cs typeface="Book Antiqua"/>
              </a:rPr>
              <a:t>3-й</a:t>
            </a:r>
            <a:r>
              <a:rPr sz="800" i="1" spc="15" dirty="0">
                <a:solidFill>
                  <a:srgbClr val="8E5902"/>
                </a:solidFill>
                <a:latin typeface="Book Antiqua"/>
                <a:cs typeface="Book Antiqua"/>
              </a:rPr>
              <a:t> </a:t>
            </a:r>
            <a:r>
              <a:rPr sz="800" i="1" spc="20" dirty="0">
                <a:solidFill>
                  <a:srgbClr val="8E5902"/>
                </a:solidFill>
                <a:latin typeface="Book Antiqua"/>
                <a:cs typeface="Book Antiqua"/>
              </a:rPr>
              <a:t>кластер</a:t>
            </a:r>
            <a:endParaRPr sz="800">
              <a:latin typeface="Book Antiqua"/>
              <a:cs typeface="Book Antiqua"/>
            </a:endParaRPr>
          </a:p>
        </p:txBody>
      </p:sp>
      <p:graphicFrame>
        <p:nvGraphicFramePr>
          <p:cNvPr id="10" name="object 10"/>
          <p:cNvGraphicFramePr>
            <a:graphicFrameLocks noGrp="1"/>
          </p:cNvGraphicFramePr>
          <p:nvPr/>
        </p:nvGraphicFramePr>
        <p:xfrm>
          <a:off x="328244" y="2971589"/>
          <a:ext cx="3935726" cy="483080"/>
        </p:xfrm>
        <a:graphic>
          <a:graphicData uri="http://schemas.openxmlformats.org/drawingml/2006/table">
            <a:tbl>
              <a:tblPr firstRow="1" bandRow="1">
                <a:tableStyleId>{2D5ABB26-0587-4C30-8999-92F81FD0307C}</a:tableStyleId>
              </a:tblPr>
              <a:tblGrid>
                <a:gridCol w="219710">
                  <a:extLst>
                    <a:ext uri="{9D8B030D-6E8A-4147-A177-3AD203B41FA5}">
                      <a16:colId xmlns:a16="http://schemas.microsoft.com/office/drawing/2014/main" val="20000"/>
                    </a:ext>
                  </a:extLst>
                </a:gridCol>
                <a:gridCol w="1048385">
                  <a:extLst>
                    <a:ext uri="{9D8B030D-6E8A-4147-A177-3AD203B41FA5}">
                      <a16:colId xmlns:a16="http://schemas.microsoft.com/office/drawing/2014/main" val="20001"/>
                    </a:ext>
                  </a:extLst>
                </a:gridCol>
                <a:gridCol w="537844">
                  <a:extLst>
                    <a:ext uri="{9D8B030D-6E8A-4147-A177-3AD203B41FA5}">
                      <a16:colId xmlns:a16="http://schemas.microsoft.com/office/drawing/2014/main" val="20002"/>
                    </a:ext>
                  </a:extLst>
                </a:gridCol>
                <a:gridCol w="564514">
                  <a:extLst>
                    <a:ext uri="{9D8B030D-6E8A-4147-A177-3AD203B41FA5}">
                      <a16:colId xmlns:a16="http://schemas.microsoft.com/office/drawing/2014/main" val="20003"/>
                    </a:ext>
                  </a:extLst>
                </a:gridCol>
                <a:gridCol w="537844">
                  <a:extLst>
                    <a:ext uri="{9D8B030D-6E8A-4147-A177-3AD203B41FA5}">
                      <a16:colId xmlns:a16="http://schemas.microsoft.com/office/drawing/2014/main" val="20004"/>
                    </a:ext>
                  </a:extLst>
                </a:gridCol>
                <a:gridCol w="511175">
                  <a:extLst>
                    <a:ext uri="{9D8B030D-6E8A-4147-A177-3AD203B41FA5}">
                      <a16:colId xmlns:a16="http://schemas.microsoft.com/office/drawing/2014/main" val="20005"/>
                    </a:ext>
                  </a:extLst>
                </a:gridCol>
                <a:gridCol w="516254">
                  <a:extLst>
                    <a:ext uri="{9D8B030D-6E8A-4147-A177-3AD203B41FA5}">
                      <a16:colId xmlns:a16="http://schemas.microsoft.com/office/drawing/2014/main" val="20006"/>
                    </a:ext>
                  </a:extLst>
                </a:gridCol>
              </a:tblGrid>
              <a:tr h="121341">
                <a:tc>
                  <a:txBody>
                    <a:bodyPr/>
                    <a:lstStyle/>
                    <a:p>
                      <a:pPr marL="31750">
                        <a:lnSpc>
                          <a:spcPts val="840"/>
                        </a:lnSpc>
                      </a:pPr>
                      <a:r>
                        <a:rPr sz="800" spc="20" dirty="0">
                          <a:latin typeface="Times New Roman"/>
                          <a:cs typeface="Times New Roman"/>
                        </a:rPr>
                        <a:t>##</a:t>
                      </a:r>
                      <a:endParaRPr sz="800">
                        <a:latin typeface="Times New Roman"/>
                        <a:cs typeface="Times New Roman"/>
                      </a:endParaRPr>
                    </a:p>
                  </a:txBody>
                  <a:tcPr marL="0" marR="0" marT="0" marB="0"/>
                </a:tc>
                <a:tc>
                  <a:txBody>
                    <a:bodyPr/>
                    <a:lstStyle/>
                    <a:p>
                      <a:pPr marL="241935">
                        <a:lnSpc>
                          <a:spcPts val="840"/>
                        </a:lnSpc>
                        <a:tabLst>
                          <a:tab pos="671830" algn="l"/>
                        </a:tabLst>
                      </a:pPr>
                      <a:r>
                        <a:rPr sz="800" spc="-125" dirty="0">
                          <a:latin typeface="Times New Roman"/>
                          <a:cs typeface="Times New Roman"/>
                        </a:rPr>
                        <a:t>COKE	</a:t>
                      </a:r>
                      <a:r>
                        <a:rPr sz="800" spc="-105" dirty="0">
                          <a:latin typeface="Times New Roman"/>
                          <a:cs typeface="Times New Roman"/>
                        </a:rPr>
                        <a:t>D_COKE</a:t>
                      </a:r>
                      <a:endParaRPr sz="800">
                        <a:latin typeface="Times New Roman"/>
                        <a:cs typeface="Times New Roman"/>
                      </a:endParaRPr>
                    </a:p>
                  </a:txBody>
                  <a:tcPr marL="0" marR="0" marT="0" marB="0"/>
                </a:tc>
                <a:tc>
                  <a:txBody>
                    <a:bodyPr/>
                    <a:lstStyle/>
                    <a:p>
                      <a:pPr marL="53340" algn="ctr">
                        <a:lnSpc>
                          <a:spcPts val="840"/>
                        </a:lnSpc>
                      </a:pPr>
                      <a:r>
                        <a:rPr sz="800" spc="-15" dirty="0">
                          <a:latin typeface="Times New Roman"/>
                          <a:cs typeface="Times New Roman"/>
                        </a:rPr>
                        <a:t>D_PEPSI</a:t>
                      </a:r>
                      <a:endParaRPr sz="800">
                        <a:latin typeface="Times New Roman"/>
                        <a:cs typeface="Times New Roman"/>
                      </a:endParaRPr>
                    </a:p>
                  </a:txBody>
                  <a:tcPr marL="0" marR="0" marT="0" marB="0"/>
                </a:tc>
                <a:tc>
                  <a:txBody>
                    <a:bodyPr/>
                    <a:lstStyle/>
                    <a:p>
                      <a:pPr marR="72390" algn="r">
                        <a:lnSpc>
                          <a:spcPts val="840"/>
                        </a:lnSpc>
                      </a:pPr>
                      <a:r>
                        <a:rPr sz="800" dirty="0">
                          <a:latin typeface="Times New Roman"/>
                          <a:cs typeface="Times New Roman"/>
                        </a:rPr>
                        <a:t>D_7UP</a:t>
                      </a:r>
                      <a:endParaRPr sz="800">
                        <a:latin typeface="Times New Roman"/>
                        <a:cs typeface="Times New Roman"/>
                      </a:endParaRPr>
                    </a:p>
                  </a:txBody>
                  <a:tcPr marL="0" marR="0" marT="0" marB="0"/>
                </a:tc>
                <a:tc>
                  <a:txBody>
                    <a:bodyPr/>
                    <a:lstStyle/>
                    <a:p>
                      <a:pPr marR="73025" algn="r">
                        <a:lnSpc>
                          <a:spcPts val="840"/>
                        </a:lnSpc>
                      </a:pPr>
                      <a:r>
                        <a:rPr sz="800" dirty="0">
                          <a:latin typeface="Times New Roman"/>
                          <a:cs typeface="Times New Roman"/>
                        </a:rPr>
                        <a:t>PEPSI</a:t>
                      </a:r>
                      <a:endParaRPr sz="800">
                        <a:latin typeface="Times New Roman"/>
                        <a:cs typeface="Times New Roman"/>
                      </a:endParaRPr>
                    </a:p>
                  </a:txBody>
                  <a:tcPr marL="0" marR="0" marT="0" marB="0"/>
                </a:tc>
                <a:tc>
                  <a:txBody>
                    <a:bodyPr/>
                    <a:lstStyle/>
                    <a:p>
                      <a:pPr marR="45720" algn="r">
                        <a:lnSpc>
                          <a:spcPts val="840"/>
                        </a:lnSpc>
                      </a:pPr>
                      <a:r>
                        <a:rPr sz="800" dirty="0">
                          <a:latin typeface="Times New Roman"/>
                          <a:cs typeface="Times New Roman"/>
                        </a:rPr>
                        <a:t>SPRITE</a:t>
                      </a:r>
                      <a:endParaRPr sz="800">
                        <a:latin typeface="Times New Roman"/>
                        <a:cs typeface="Times New Roman"/>
                      </a:endParaRPr>
                    </a:p>
                  </a:txBody>
                  <a:tcPr marL="0" marR="0" marT="0" marB="0"/>
                </a:tc>
                <a:tc>
                  <a:txBody>
                    <a:bodyPr/>
                    <a:lstStyle/>
                    <a:p>
                      <a:pPr marR="24130" algn="r">
                        <a:lnSpc>
                          <a:spcPts val="840"/>
                        </a:lnSpc>
                      </a:pPr>
                      <a:r>
                        <a:rPr sz="800" dirty="0">
                          <a:latin typeface="Times New Roman"/>
                          <a:cs typeface="Times New Roman"/>
                        </a:rPr>
                        <a:t>TAB</a:t>
                      </a:r>
                      <a:endParaRPr sz="800">
                        <a:latin typeface="Times New Roman"/>
                        <a:cs typeface="Times New Roman"/>
                      </a:endParaRPr>
                    </a:p>
                  </a:txBody>
                  <a:tcPr marL="0" marR="0" marT="0" marB="0"/>
                </a:tc>
                <a:extLst>
                  <a:ext uri="{0D108BD9-81ED-4DB2-BD59-A6C34878D82A}">
                    <a16:rowId xmlns:a16="http://schemas.microsoft.com/office/drawing/2014/main" val="10000"/>
                  </a:ext>
                </a:extLst>
              </a:tr>
              <a:tr h="120199">
                <a:tc>
                  <a:txBody>
                    <a:bodyPr/>
                    <a:lstStyle/>
                    <a:p>
                      <a:pPr marL="31750">
                        <a:lnSpc>
                          <a:spcPts val="830"/>
                        </a:lnSpc>
                      </a:pPr>
                      <a:r>
                        <a:rPr sz="800" spc="20" dirty="0">
                          <a:latin typeface="Times New Roman"/>
                          <a:cs typeface="Times New Roman"/>
                        </a:rPr>
                        <a:t>##</a:t>
                      </a:r>
                      <a:endParaRPr sz="800">
                        <a:latin typeface="Times New Roman"/>
                        <a:cs typeface="Times New Roman"/>
                      </a:endParaRPr>
                    </a:p>
                  </a:txBody>
                  <a:tcPr marL="0" marR="0" marT="0" marB="0"/>
                </a:tc>
                <a:tc>
                  <a:txBody>
                    <a:bodyPr/>
                    <a:lstStyle/>
                    <a:p>
                      <a:pPr marL="80010">
                        <a:lnSpc>
                          <a:spcPts val="830"/>
                        </a:lnSpc>
                      </a:pPr>
                      <a:r>
                        <a:rPr sz="800" spc="50" dirty="0">
                          <a:latin typeface="Times New Roman"/>
                          <a:cs typeface="Times New Roman"/>
                        </a:rPr>
                        <a:t>0.00000</a:t>
                      </a:r>
                      <a:r>
                        <a:rPr sz="800" spc="175" dirty="0">
                          <a:latin typeface="Times New Roman"/>
                          <a:cs typeface="Times New Roman"/>
                        </a:rPr>
                        <a:t> </a:t>
                      </a:r>
                      <a:r>
                        <a:rPr sz="800" spc="45" dirty="0">
                          <a:latin typeface="Times New Roman"/>
                          <a:cs typeface="Times New Roman"/>
                        </a:rPr>
                        <a:t>100.00000</a:t>
                      </a:r>
                      <a:endParaRPr sz="800">
                        <a:latin typeface="Times New Roman"/>
                        <a:cs typeface="Times New Roman"/>
                      </a:endParaRPr>
                    </a:p>
                  </a:txBody>
                  <a:tcPr marL="0" marR="0" marT="0" marB="0"/>
                </a:tc>
                <a:tc>
                  <a:txBody>
                    <a:bodyPr/>
                    <a:lstStyle/>
                    <a:p>
                      <a:pPr algn="ctr">
                        <a:lnSpc>
                          <a:spcPts val="830"/>
                        </a:lnSpc>
                      </a:pPr>
                      <a:r>
                        <a:rPr sz="800" spc="45" dirty="0">
                          <a:latin typeface="Times New Roman"/>
                          <a:cs typeface="Times New Roman"/>
                        </a:rPr>
                        <a:t>54.54545</a:t>
                      </a:r>
                      <a:endParaRPr sz="800">
                        <a:latin typeface="Times New Roman"/>
                        <a:cs typeface="Times New Roman"/>
                      </a:endParaRPr>
                    </a:p>
                  </a:txBody>
                  <a:tcPr marL="0" marR="0" marT="0" marB="0"/>
                </a:tc>
                <a:tc>
                  <a:txBody>
                    <a:bodyPr/>
                    <a:lstStyle/>
                    <a:p>
                      <a:pPr marR="72390" algn="r">
                        <a:lnSpc>
                          <a:spcPts val="830"/>
                        </a:lnSpc>
                      </a:pPr>
                      <a:r>
                        <a:rPr sz="800" dirty="0">
                          <a:latin typeface="Times New Roman"/>
                          <a:cs typeface="Times New Roman"/>
                        </a:rPr>
                        <a:t>54.54545</a:t>
                      </a:r>
                      <a:endParaRPr sz="800">
                        <a:latin typeface="Times New Roman"/>
                        <a:cs typeface="Times New Roman"/>
                      </a:endParaRPr>
                    </a:p>
                  </a:txBody>
                  <a:tcPr marL="0" marR="0" marT="0" marB="0"/>
                </a:tc>
                <a:tc>
                  <a:txBody>
                    <a:bodyPr/>
                    <a:lstStyle/>
                    <a:p>
                      <a:pPr marR="73025" algn="r">
                        <a:lnSpc>
                          <a:spcPts val="830"/>
                        </a:lnSpc>
                      </a:pPr>
                      <a:r>
                        <a:rPr sz="800" dirty="0">
                          <a:latin typeface="Times New Roman"/>
                          <a:cs typeface="Times New Roman"/>
                        </a:rPr>
                        <a:t>0.00000</a:t>
                      </a:r>
                      <a:endParaRPr sz="800">
                        <a:latin typeface="Times New Roman"/>
                        <a:cs typeface="Times New Roman"/>
                      </a:endParaRPr>
                    </a:p>
                  </a:txBody>
                  <a:tcPr marL="0" marR="0" marT="0" marB="0"/>
                </a:tc>
                <a:tc>
                  <a:txBody>
                    <a:bodyPr/>
                    <a:lstStyle/>
                    <a:p>
                      <a:pPr marR="45720" algn="r">
                        <a:lnSpc>
                          <a:spcPts val="830"/>
                        </a:lnSpc>
                      </a:pPr>
                      <a:r>
                        <a:rPr sz="800" dirty="0">
                          <a:latin typeface="Times New Roman"/>
                          <a:cs typeface="Times New Roman"/>
                        </a:rPr>
                        <a:t>0.00000</a:t>
                      </a:r>
                      <a:endParaRPr sz="800">
                        <a:latin typeface="Times New Roman"/>
                        <a:cs typeface="Times New Roman"/>
                      </a:endParaRPr>
                    </a:p>
                  </a:txBody>
                  <a:tcPr marL="0" marR="0" marT="0" marB="0"/>
                </a:tc>
                <a:tc>
                  <a:txBody>
                    <a:bodyPr/>
                    <a:lstStyle/>
                    <a:p>
                      <a:pPr marR="24130" algn="r">
                        <a:lnSpc>
                          <a:spcPts val="830"/>
                        </a:lnSpc>
                      </a:pPr>
                      <a:r>
                        <a:rPr sz="800" dirty="0">
                          <a:latin typeface="Times New Roman"/>
                          <a:cs typeface="Times New Roman"/>
                        </a:rPr>
                        <a:t>90.90909</a:t>
                      </a:r>
                      <a:endParaRPr sz="800">
                        <a:latin typeface="Times New Roman"/>
                        <a:cs typeface="Times New Roman"/>
                      </a:endParaRPr>
                    </a:p>
                  </a:txBody>
                  <a:tcPr marL="0" marR="0" marT="0" marB="0"/>
                </a:tc>
                <a:extLst>
                  <a:ext uri="{0D108BD9-81ED-4DB2-BD59-A6C34878D82A}">
                    <a16:rowId xmlns:a16="http://schemas.microsoft.com/office/drawing/2014/main" val="10001"/>
                  </a:ext>
                </a:extLst>
              </a:tr>
              <a:tr h="120199">
                <a:tc>
                  <a:txBody>
                    <a:bodyPr/>
                    <a:lstStyle/>
                    <a:p>
                      <a:pPr marL="31750">
                        <a:lnSpc>
                          <a:spcPts val="830"/>
                        </a:lnSpc>
                      </a:pPr>
                      <a:r>
                        <a:rPr sz="800" spc="20" dirty="0">
                          <a:latin typeface="Times New Roman"/>
                          <a:cs typeface="Times New Roman"/>
                        </a:rPr>
                        <a:t>##</a:t>
                      </a:r>
                      <a:endParaRPr sz="800">
                        <a:latin typeface="Times New Roman"/>
                        <a:cs typeface="Times New Roman"/>
                      </a:endParaRPr>
                    </a:p>
                  </a:txBody>
                  <a:tcPr marL="0" marR="0" marT="0" marB="0"/>
                </a:tc>
                <a:tc>
                  <a:txBody>
                    <a:bodyPr/>
                    <a:lstStyle/>
                    <a:p>
                      <a:pPr marL="80010">
                        <a:lnSpc>
                          <a:spcPts val="830"/>
                        </a:lnSpc>
                      </a:pPr>
                      <a:r>
                        <a:rPr sz="800" spc="-95" dirty="0">
                          <a:latin typeface="Times New Roman"/>
                          <a:cs typeface="Times New Roman"/>
                        </a:rPr>
                        <a:t>SEVENUP</a:t>
                      </a:r>
                      <a:endParaRPr sz="800">
                        <a:latin typeface="Times New Roman"/>
                        <a:cs typeface="Times New Roman"/>
                      </a:endParaRPr>
                    </a:p>
                  </a:txBody>
                  <a:tcPr marL="0" marR="0" marT="0" marB="0"/>
                </a:tc>
                <a:tc>
                  <a:txBody>
                    <a:bodyPr/>
                    <a:lstStyle/>
                    <a:p>
                      <a:pPr>
                        <a:lnSpc>
                          <a:spcPct val="100000"/>
                        </a:lnSpc>
                      </a:pPr>
                      <a:endParaRPr sz="600">
                        <a:latin typeface="Times New Roman"/>
                        <a:cs typeface="Times New Roman"/>
                      </a:endParaRPr>
                    </a:p>
                  </a:txBody>
                  <a:tcPr marL="0" marR="0" marT="0" marB="0"/>
                </a:tc>
                <a:tc>
                  <a:txBody>
                    <a:bodyPr/>
                    <a:lstStyle/>
                    <a:p>
                      <a:pPr>
                        <a:lnSpc>
                          <a:spcPct val="100000"/>
                        </a:lnSpc>
                      </a:pPr>
                      <a:endParaRPr sz="600">
                        <a:latin typeface="Times New Roman"/>
                        <a:cs typeface="Times New Roman"/>
                      </a:endParaRPr>
                    </a:p>
                  </a:txBody>
                  <a:tcPr marL="0" marR="0" marT="0" marB="0"/>
                </a:tc>
                <a:tc>
                  <a:txBody>
                    <a:bodyPr/>
                    <a:lstStyle/>
                    <a:p>
                      <a:pPr>
                        <a:lnSpc>
                          <a:spcPct val="100000"/>
                        </a:lnSpc>
                      </a:pPr>
                      <a:endParaRPr sz="600">
                        <a:latin typeface="Times New Roman"/>
                        <a:cs typeface="Times New Roman"/>
                      </a:endParaRPr>
                    </a:p>
                  </a:txBody>
                  <a:tcPr marL="0" marR="0" marT="0" marB="0"/>
                </a:tc>
                <a:tc>
                  <a:txBody>
                    <a:bodyPr/>
                    <a:lstStyle/>
                    <a:p>
                      <a:pPr>
                        <a:lnSpc>
                          <a:spcPct val="100000"/>
                        </a:lnSpc>
                      </a:pPr>
                      <a:endParaRPr sz="600">
                        <a:latin typeface="Times New Roman"/>
                        <a:cs typeface="Times New Roman"/>
                      </a:endParaRPr>
                    </a:p>
                  </a:txBody>
                  <a:tcPr marL="0" marR="0" marT="0" marB="0"/>
                </a:tc>
                <a:tc>
                  <a:txBody>
                    <a:bodyPr/>
                    <a:lstStyle/>
                    <a:p>
                      <a:pPr>
                        <a:lnSpc>
                          <a:spcPct val="100000"/>
                        </a:lnSpc>
                      </a:pPr>
                      <a:endParaRPr sz="600">
                        <a:latin typeface="Times New Roman"/>
                        <a:cs typeface="Times New Roman"/>
                      </a:endParaRPr>
                    </a:p>
                  </a:txBody>
                  <a:tcPr marL="0" marR="0" marT="0" marB="0"/>
                </a:tc>
                <a:extLst>
                  <a:ext uri="{0D108BD9-81ED-4DB2-BD59-A6C34878D82A}">
                    <a16:rowId xmlns:a16="http://schemas.microsoft.com/office/drawing/2014/main" val="10002"/>
                  </a:ext>
                </a:extLst>
              </a:tr>
              <a:tr h="121341">
                <a:tc>
                  <a:txBody>
                    <a:bodyPr/>
                    <a:lstStyle/>
                    <a:p>
                      <a:pPr marL="31750">
                        <a:lnSpc>
                          <a:spcPts val="830"/>
                        </a:lnSpc>
                      </a:pPr>
                      <a:r>
                        <a:rPr sz="800" spc="20" dirty="0">
                          <a:latin typeface="Times New Roman"/>
                          <a:cs typeface="Times New Roman"/>
                        </a:rPr>
                        <a:t>##</a:t>
                      </a:r>
                      <a:endParaRPr sz="800">
                        <a:latin typeface="Times New Roman"/>
                        <a:cs typeface="Times New Roman"/>
                      </a:endParaRPr>
                    </a:p>
                  </a:txBody>
                  <a:tcPr marL="0" marR="0" marT="0" marB="0"/>
                </a:tc>
                <a:tc>
                  <a:txBody>
                    <a:bodyPr/>
                    <a:lstStyle/>
                    <a:p>
                      <a:pPr marL="80010">
                        <a:lnSpc>
                          <a:spcPts val="830"/>
                        </a:lnSpc>
                      </a:pPr>
                      <a:r>
                        <a:rPr sz="800" spc="50" dirty="0">
                          <a:latin typeface="Times New Roman"/>
                          <a:cs typeface="Times New Roman"/>
                        </a:rPr>
                        <a:t>0.00000</a:t>
                      </a:r>
                      <a:endParaRPr sz="800">
                        <a:latin typeface="Times New Roman"/>
                        <a:cs typeface="Times New Roman"/>
                      </a:endParaRPr>
                    </a:p>
                  </a:txBody>
                  <a:tcPr marL="0" marR="0" marT="0" marB="0"/>
                </a:tc>
                <a:tc>
                  <a:txBody>
                    <a:bodyPr/>
                    <a:lstStyle/>
                    <a:p>
                      <a:pPr>
                        <a:lnSpc>
                          <a:spcPct val="100000"/>
                        </a:lnSpc>
                      </a:pPr>
                      <a:endParaRPr sz="600">
                        <a:latin typeface="Times New Roman"/>
                        <a:cs typeface="Times New Roman"/>
                      </a:endParaRPr>
                    </a:p>
                  </a:txBody>
                  <a:tcPr marL="0" marR="0" marT="0" marB="0"/>
                </a:tc>
                <a:tc>
                  <a:txBody>
                    <a:bodyPr/>
                    <a:lstStyle/>
                    <a:p>
                      <a:pPr>
                        <a:lnSpc>
                          <a:spcPct val="100000"/>
                        </a:lnSpc>
                      </a:pPr>
                      <a:endParaRPr sz="600">
                        <a:latin typeface="Times New Roman"/>
                        <a:cs typeface="Times New Roman"/>
                      </a:endParaRPr>
                    </a:p>
                  </a:txBody>
                  <a:tcPr marL="0" marR="0" marT="0" marB="0"/>
                </a:tc>
                <a:tc>
                  <a:txBody>
                    <a:bodyPr/>
                    <a:lstStyle/>
                    <a:p>
                      <a:pPr>
                        <a:lnSpc>
                          <a:spcPct val="100000"/>
                        </a:lnSpc>
                      </a:pPr>
                      <a:endParaRPr sz="600">
                        <a:latin typeface="Times New Roman"/>
                        <a:cs typeface="Times New Roman"/>
                      </a:endParaRPr>
                    </a:p>
                  </a:txBody>
                  <a:tcPr marL="0" marR="0" marT="0" marB="0"/>
                </a:tc>
                <a:tc>
                  <a:txBody>
                    <a:bodyPr/>
                    <a:lstStyle/>
                    <a:p>
                      <a:pPr>
                        <a:lnSpc>
                          <a:spcPct val="100000"/>
                        </a:lnSpc>
                      </a:pPr>
                      <a:endParaRPr sz="600">
                        <a:latin typeface="Times New Roman"/>
                        <a:cs typeface="Times New Roman"/>
                      </a:endParaRPr>
                    </a:p>
                  </a:txBody>
                  <a:tcPr marL="0" marR="0" marT="0" marB="0"/>
                </a:tc>
                <a:tc>
                  <a:txBody>
                    <a:bodyPr/>
                    <a:lstStyle/>
                    <a:p>
                      <a:pPr>
                        <a:lnSpc>
                          <a:spcPct val="100000"/>
                        </a:lnSpc>
                      </a:pPr>
                      <a:endParaRPr sz="600">
                        <a:latin typeface="Times New Roman"/>
                        <a:cs typeface="Times New Roman"/>
                      </a:endParaRPr>
                    </a:p>
                  </a:txBody>
                  <a:tcPr marL="0" marR="0" marT="0" marB="0"/>
                </a:tc>
                <a:extLst>
                  <a:ext uri="{0D108BD9-81ED-4DB2-BD59-A6C34878D82A}">
                    <a16:rowId xmlns:a16="http://schemas.microsoft.com/office/drawing/2014/main" val="10003"/>
                  </a:ext>
                </a:extLst>
              </a:tr>
            </a:tbl>
          </a:graphicData>
        </a:graphic>
      </p:graphicFrame>
      <p:sp>
        <p:nvSpPr>
          <p:cNvPr id="11" name="object 11"/>
          <p:cNvSpPr txBox="1"/>
          <p:nvPr/>
        </p:nvSpPr>
        <p:spPr>
          <a:xfrm>
            <a:off x="4334484" y="3243172"/>
            <a:ext cx="163195" cy="191770"/>
          </a:xfrm>
          <a:prstGeom prst="rect">
            <a:avLst/>
          </a:prstGeom>
        </p:spPr>
        <p:txBody>
          <a:bodyPr vert="horz" wrap="square" lIns="0" tIns="11430" rIns="0" bIns="0" rtlCol="0">
            <a:spAutoFit/>
          </a:bodyPr>
          <a:lstStyle/>
          <a:p>
            <a:pPr marL="12700">
              <a:lnSpc>
                <a:spcPct val="100000"/>
              </a:lnSpc>
              <a:spcBef>
                <a:spcPts val="90"/>
              </a:spcBef>
            </a:pPr>
            <a:r>
              <a:rPr sz="1100" spc="-25" dirty="0">
                <a:solidFill>
                  <a:srgbClr val="262685"/>
                </a:solidFill>
                <a:latin typeface="Calibri"/>
                <a:cs typeface="Calibri"/>
              </a:rPr>
              <a:t>12</a:t>
            </a:r>
            <a:endParaRPr sz="1100">
              <a:latin typeface="Calibri"/>
              <a:cs typeface="Calibri"/>
            </a:endParaRPr>
          </a:p>
        </p:txBody>
      </p:sp>
    </p:spTree>
  </p:cSld>
  <p:clrMapOvr>
    <a:masterClrMapping/>
  </p:clrMapOvr>
  <p:transition>
    <p:cut/>
  </p:transition>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1847214" cy="244475"/>
          </a:xfrm>
          <a:prstGeom prst="rect">
            <a:avLst/>
          </a:prstGeom>
        </p:spPr>
        <p:txBody>
          <a:bodyPr vert="horz" wrap="square" lIns="0" tIns="17145" rIns="0" bIns="0" rtlCol="0">
            <a:spAutoFit/>
          </a:bodyPr>
          <a:lstStyle/>
          <a:p>
            <a:pPr marL="12700">
              <a:lnSpc>
                <a:spcPct val="100000"/>
              </a:lnSpc>
              <a:spcBef>
                <a:spcPts val="135"/>
              </a:spcBef>
            </a:pPr>
            <a:r>
              <a:rPr spc="10" dirty="0"/>
              <a:t>Вариант</a:t>
            </a:r>
            <a:r>
              <a:rPr spc="85" dirty="0"/>
              <a:t> </a:t>
            </a:r>
            <a:r>
              <a:rPr spc="-20" dirty="0"/>
              <a:t>интерпретации</a:t>
            </a:r>
          </a:p>
        </p:txBody>
      </p:sp>
      <p:sp>
        <p:nvSpPr>
          <p:cNvPr id="3" name="object 3"/>
          <p:cNvSpPr txBox="1"/>
          <p:nvPr/>
        </p:nvSpPr>
        <p:spPr>
          <a:xfrm>
            <a:off x="476389" y="1139125"/>
            <a:ext cx="3783965" cy="880110"/>
          </a:xfrm>
          <a:prstGeom prst="rect">
            <a:avLst/>
          </a:prstGeom>
        </p:spPr>
        <p:txBody>
          <a:bodyPr vert="horz" wrap="square" lIns="0" tIns="6985" rIns="0" bIns="0" rtlCol="0">
            <a:spAutoFit/>
          </a:bodyPr>
          <a:lstStyle/>
          <a:p>
            <a:pPr marL="160655" marR="5080" indent="-148590">
              <a:lnSpc>
                <a:spcPct val="102600"/>
              </a:lnSpc>
              <a:spcBef>
                <a:spcPts val="55"/>
              </a:spcBef>
            </a:pPr>
            <a:r>
              <a:rPr sz="1200" spc="-135" baseline="6944" dirty="0">
                <a:solidFill>
                  <a:srgbClr val="3333B2"/>
                </a:solidFill>
                <a:latin typeface="Lucida Sans Unicode"/>
                <a:cs typeface="Lucida Sans Unicode"/>
              </a:rPr>
              <a:t>► </a:t>
            </a:r>
            <a:r>
              <a:rPr sz="1100" spc="-15" dirty="0">
                <a:latin typeface="Calibri"/>
                <a:cs typeface="Calibri"/>
              </a:rPr>
              <a:t>3-й </a:t>
            </a:r>
            <a:r>
              <a:rPr sz="1100" spc="-5" dirty="0">
                <a:latin typeface="Calibri"/>
                <a:cs typeface="Calibri"/>
              </a:rPr>
              <a:t>кластер: </a:t>
            </a:r>
            <a:r>
              <a:rPr sz="1100" spc="-25" dirty="0">
                <a:latin typeface="Calibri"/>
                <a:cs typeface="Calibri"/>
              </a:rPr>
              <a:t>поклонники </a:t>
            </a:r>
            <a:r>
              <a:rPr sz="1100" spc="-10" dirty="0">
                <a:latin typeface="Calibri"/>
                <a:cs typeface="Calibri"/>
              </a:rPr>
              <a:t>диетических </a:t>
            </a:r>
            <a:r>
              <a:rPr sz="1100" spc="-20" dirty="0">
                <a:latin typeface="Calibri"/>
                <a:cs typeface="Calibri"/>
              </a:rPr>
              <a:t>напитков </a:t>
            </a:r>
            <a:r>
              <a:rPr sz="1100" spc="-25" dirty="0">
                <a:latin typeface="Calibri"/>
                <a:cs typeface="Calibri"/>
              </a:rPr>
              <a:t>и </a:t>
            </a:r>
            <a:r>
              <a:rPr sz="1100" spc="-30" dirty="0">
                <a:latin typeface="Calibri"/>
                <a:cs typeface="Calibri"/>
              </a:rPr>
              <a:t>здорового  </a:t>
            </a:r>
            <a:r>
              <a:rPr sz="1100" spc="-25" dirty="0">
                <a:latin typeface="Calibri"/>
                <a:cs typeface="Calibri"/>
              </a:rPr>
              <a:t>образа</a:t>
            </a:r>
            <a:r>
              <a:rPr sz="1100" spc="105" dirty="0">
                <a:latin typeface="Calibri"/>
                <a:cs typeface="Calibri"/>
              </a:rPr>
              <a:t> </a:t>
            </a:r>
            <a:r>
              <a:rPr sz="1100" dirty="0">
                <a:latin typeface="Calibri"/>
                <a:cs typeface="Calibri"/>
              </a:rPr>
              <a:t>жизни.</a:t>
            </a:r>
            <a:endParaRPr sz="1100">
              <a:latin typeface="Calibri"/>
              <a:cs typeface="Calibri"/>
            </a:endParaRPr>
          </a:p>
          <a:p>
            <a:pPr marL="12700">
              <a:lnSpc>
                <a:spcPct val="100000"/>
              </a:lnSpc>
              <a:spcBef>
                <a:spcPts val="35"/>
              </a:spcBef>
            </a:pPr>
            <a:r>
              <a:rPr sz="1200" spc="-135" baseline="6944" dirty="0">
                <a:solidFill>
                  <a:srgbClr val="3333B2"/>
                </a:solidFill>
                <a:latin typeface="Lucida Sans Unicode"/>
                <a:cs typeface="Lucida Sans Unicode"/>
              </a:rPr>
              <a:t>► </a:t>
            </a:r>
            <a:r>
              <a:rPr sz="1100" spc="-10" dirty="0">
                <a:latin typeface="Calibri"/>
                <a:cs typeface="Calibri"/>
              </a:rPr>
              <a:t>2-й </a:t>
            </a:r>
            <a:r>
              <a:rPr sz="1100" dirty="0">
                <a:latin typeface="Calibri"/>
                <a:cs typeface="Calibri"/>
              </a:rPr>
              <a:t>кластер: </a:t>
            </a:r>
            <a:r>
              <a:rPr sz="1100" spc="-10" dirty="0">
                <a:latin typeface="Calibri"/>
                <a:cs typeface="Calibri"/>
              </a:rPr>
              <a:t>любители</a:t>
            </a:r>
            <a:r>
              <a:rPr sz="1100" spc="-145" dirty="0">
                <a:latin typeface="Calibri"/>
                <a:cs typeface="Calibri"/>
              </a:rPr>
              <a:t> </a:t>
            </a:r>
            <a:r>
              <a:rPr sz="1100" spc="-15" dirty="0">
                <a:latin typeface="Calibri"/>
                <a:cs typeface="Calibri"/>
              </a:rPr>
              <a:t>“классики”.</a:t>
            </a:r>
            <a:endParaRPr sz="1100">
              <a:latin typeface="Calibri"/>
              <a:cs typeface="Calibri"/>
            </a:endParaRPr>
          </a:p>
          <a:p>
            <a:pPr marL="160655" marR="112395" indent="-148590">
              <a:lnSpc>
                <a:spcPct val="102600"/>
              </a:lnSpc>
            </a:pPr>
            <a:r>
              <a:rPr sz="1200" spc="-135" baseline="6944" dirty="0">
                <a:solidFill>
                  <a:srgbClr val="3333B2"/>
                </a:solidFill>
                <a:latin typeface="Lucida Sans Unicode"/>
                <a:cs typeface="Lucida Sans Unicode"/>
              </a:rPr>
              <a:t>► </a:t>
            </a:r>
            <a:r>
              <a:rPr sz="1100" spc="-10" dirty="0">
                <a:latin typeface="Calibri"/>
                <a:cs typeface="Calibri"/>
              </a:rPr>
              <a:t>1-й </a:t>
            </a:r>
            <a:r>
              <a:rPr sz="1100" dirty="0">
                <a:latin typeface="Calibri"/>
                <a:cs typeface="Calibri"/>
              </a:rPr>
              <a:t>кластер: </a:t>
            </a:r>
            <a:r>
              <a:rPr sz="1100" spc="-10" dirty="0">
                <a:latin typeface="Calibri"/>
                <a:cs typeface="Calibri"/>
              </a:rPr>
              <a:t>недостаточный </a:t>
            </a:r>
            <a:r>
              <a:rPr sz="1100" spc="-30" dirty="0">
                <a:latin typeface="Calibri"/>
                <a:cs typeface="Calibri"/>
              </a:rPr>
              <a:t>объем </a:t>
            </a:r>
            <a:r>
              <a:rPr sz="1100" spc="-15" dirty="0">
                <a:latin typeface="Calibri"/>
                <a:cs typeface="Calibri"/>
              </a:rPr>
              <a:t>выборки </a:t>
            </a:r>
            <a:r>
              <a:rPr sz="1100" spc="-55" dirty="0">
                <a:latin typeface="Calibri"/>
                <a:cs typeface="Calibri"/>
              </a:rPr>
              <a:t>не </a:t>
            </a:r>
            <a:r>
              <a:rPr sz="1100" spc="-10" dirty="0">
                <a:latin typeface="Calibri"/>
                <a:cs typeface="Calibri"/>
              </a:rPr>
              <a:t>позволяет  интерпретировать </a:t>
            </a:r>
            <a:r>
              <a:rPr sz="1100" spc="20" dirty="0">
                <a:latin typeface="Calibri"/>
                <a:cs typeface="Calibri"/>
              </a:rPr>
              <a:t>этот</a:t>
            </a:r>
            <a:r>
              <a:rPr sz="1100" spc="-10" dirty="0">
                <a:latin typeface="Calibri"/>
                <a:cs typeface="Calibri"/>
              </a:rPr>
              <a:t> </a:t>
            </a:r>
            <a:r>
              <a:rPr sz="1100" spc="5" dirty="0">
                <a:latin typeface="Calibri"/>
                <a:cs typeface="Calibri"/>
              </a:rPr>
              <a:t>кластер.</a:t>
            </a:r>
            <a:endParaRPr sz="1100">
              <a:latin typeface="Calibri"/>
              <a:cs typeface="Calibri"/>
            </a:endParaRPr>
          </a:p>
        </p:txBody>
      </p:sp>
    </p:spTree>
  </p:cSld>
  <p:clrMapOvr>
    <a:masterClrMapping/>
  </p:clrMapOvr>
  <p:transition>
    <p:cut/>
  </p:transition>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95300" y="74546"/>
            <a:ext cx="2135505" cy="244475"/>
          </a:xfrm>
          <a:prstGeom prst="rect">
            <a:avLst/>
          </a:prstGeom>
        </p:spPr>
        <p:txBody>
          <a:bodyPr vert="horz" wrap="square" lIns="0" tIns="17145" rIns="0" bIns="0" rtlCol="0">
            <a:spAutoFit/>
          </a:bodyPr>
          <a:lstStyle/>
          <a:p>
            <a:pPr marL="12700">
              <a:lnSpc>
                <a:spcPct val="100000"/>
              </a:lnSpc>
              <a:spcBef>
                <a:spcPts val="135"/>
              </a:spcBef>
            </a:pPr>
            <a:r>
              <a:rPr sz="1400" spc="-5" dirty="0">
                <a:solidFill>
                  <a:srgbClr val="3333B2"/>
                </a:solidFill>
                <a:latin typeface="Calibri"/>
                <a:cs typeface="Calibri"/>
              </a:rPr>
              <a:t>Вопросы </a:t>
            </a:r>
            <a:r>
              <a:rPr sz="1400" spc="-10" dirty="0">
                <a:solidFill>
                  <a:srgbClr val="3333B2"/>
                </a:solidFill>
                <a:latin typeface="Calibri"/>
                <a:cs typeface="Calibri"/>
              </a:rPr>
              <a:t>для</a:t>
            </a:r>
            <a:r>
              <a:rPr sz="1400" spc="-85" dirty="0">
                <a:solidFill>
                  <a:srgbClr val="3333B2"/>
                </a:solidFill>
                <a:latin typeface="Calibri"/>
                <a:cs typeface="Calibri"/>
              </a:rPr>
              <a:t> </a:t>
            </a:r>
            <a:r>
              <a:rPr sz="1400" spc="-30" dirty="0">
                <a:solidFill>
                  <a:srgbClr val="3333B2"/>
                </a:solidFill>
                <a:latin typeface="Calibri"/>
                <a:cs typeface="Calibri"/>
              </a:rPr>
              <a:t>самопроверки</a:t>
            </a:r>
            <a:endParaRPr sz="1400">
              <a:latin typeface="Calibri"/>
              <a:cs typeface="Calibri"/>
            </a:endParaRPr>
          </a:p>
        </p:txBody>
      </p:sp>
      <p:sp>
        <p:nvSpPr>
          <p:cNvPr id="3" name="object 3"/>
          <p:cNvSpPr txBox="1"/>
          <p:nvPr/>
        </p:nvSpPr>
        <p:spPr>
          <a:xfrm>
            <a:off x="448055" y="1345614"/>
            <a:ext cx="3818890" cy="363855"/>
          </a:xfrm>
          <a:prstGeom prst="rect">
            <a:avLst/>
          </a:prstGeom>
        </p:spPr>
        <p:txBody>
          <a:bodyPr vert="horz" wrap="square" lIns="0" tIns="11430" rIns="0" bIns="0" rtlCol="0">
            <a:spAutoFit/>
          </a:bodyPr>
          <a:lstStyle/>
          <a:p>
            <a:pPr marL="188595" indent="-175895">
              <a:lnSpc>
                <a:spcPct val="100000"/>
              </a:lnSpc>
              <a:spcBef>
                <a:spcPts val="90"/>
              </a:spcBef>
              <a:buClr>
                <a:srgbClr val="3333B2"/>
              </a:buClr>
              <a:buAutoNum type="arabicPeriod"/>
              <a:tabLst>
                <a:tab pos="189230" algn="l"/>
              </a:tabLst>
            </a:pPr>
            <a:r>
              <a:rPr sz="1100" spc="10" dirty="0">
                <a:latin typeface="Calibri"/>
                <a:cs typeface="Calibri"/>
              </a:rPr>
              <a:t>Зачем </a:t>
            </a:r>
            <a:r>
              <a:rPr sz="1100" spc="-25" dirty="0">
                <a:latin typeface="Calibri"/>
                <a:cs typeface="Calibri"/>
              </a:rPr>
              <a:t>было </a:t>
            </a:r>
            <a:r>
              <a:rPr sz="1100" spc="-10" dirty="0">
                <a:latin typeface="Calibri"/>
                <a:cs typeface="Calibri"/>
              </a:rPr>
              <a:t>умножать </a:t>
            </a:r>
            <a:r>
              <a:rPr sz="1100" spc="-25" dirty="0">
                <a:latin typeface="Calibri"/>
                <a:cs typeface="Calibri"/>
              </a:rPr>
              <a:t>на</a:t>
            </a:r>
            <a:r>
              <a:rPr sz="1100" dirty="0">
                <a:latin typeface="Calibri"/>
                <a:cs typeface="Calibri"/>
              </a:rPr>
              <a:t> </a:t>
            </a:r>
            <a:r>
              <a:rPr sz="1100" spc="-20" dirty="0">
                <a:latin typeface="Calibri"/>
                <a:cs typeface="Calibri"/>
              </a:rPr>
              <a:t>100?</a:t>
            </a:r>
            <a:endParaRPr sz="1100">
              <a:latin typeface="Calibri"/>
              <a:cs typeface="Calibri"/>
            </a:endParaRPr>
          </a:p>
          <a:p>
            <a:pPr marL="188595" indent="-175895">
              <a:lnSpc>
                <a:spcPct val="100000"/>
              </a:lnSpc>
              <a:spcBef>
                <a:spcPts val="35"/>
              </a:spcBef>
              <a:buClr>
                <a:srgbClr val="3333B2"/>
              </a:buClr>
              <a:buAutoNum type="arabicPeriod"/>
              <a:tabLst>
                <a:tab pos="189230" algn="l"/>
              </a:tabLst>
            </a:pPr>
            <a:r>
              <a:rPr sz="1100" spc="-10" dirty="0">
                <a:latin typeface="Calibri"/>
                <a:cs typeface="Calibri"/>
              </a:rPr>
              <a:t>Почему </a:t>
            </a:r>
            <a:r>
              <a:rPr sz="1100" spc="-40" dirty="0">
                <a:latin typeface="Calibri"/>
                <a:cs typeface="Calibri"/>
              </a:rPr>
              <a:t>средние </a:t>
            </a:r>
            <a:r>
              <a:rPr sz="1100" spc="-5" dirty="0">
                <a:latin typeface="Calibri"/>
                <a:cs typeface="Calibri"/>
              </a:rPr>
              <a:t>арифметические </a:t>
            </a:r>
            <a:r>
              <a:rPr sz="1100" dirty="0">
                <a:latin typeface="Calibri"/>
                <a:cs typeface="Calibri"/>
              </a:rPr>
              <a:t>дают </a:t>
            </a:r>
            <a:r>
              <a:rPr sz="1100" spc="-25" dirty="0">
                <a:latin typeface="Calibri"/>
                <a:cs typeface="Calibri"/>
              </a:rPr>
              <a:t>долю</a:t>
            </a:r>
            <a:r>
              <a:rPr sz="1100" spc="-125" dirty="0">
                <a:latin typeface="Calibri"/>
                <a:cs typeface="Calibri"/>
              </a:rPr>
              <a:t> </a:t>
            </a:r>
            <a:r>
              <a:rPr sz="1100" spc="-25" dirty="0">
                <a:latin typeface="Calibri"/>
                <a:cs typeface="Calibri"/>
              </a:rPr>
              <a:t>потребителей?</a:t>
            </a:r>
            <a:endParaRPr sz="1100">
              <a:latin typeface="Calibri"/>
              <a:cs typeface="Calibri"/>
            </a:endParaRPr>
          </a:p>
        </p:txBody>
      </p:sp>
    </p:spTree>
  </p:cSld>
  <p:clrMapOvr>
    <a:masterClrMapping/>
  </p:clrMapOvr>
  <p:transition>
    <p:cut/>
  </p:transition>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1750060" cy="244475"/>
          </a:xfrm>
          <a:prstGeom prst="rect">
            <a:avLst/>
          </a:prstGeom>
        </p:spPr>
        <p:txBody>
          <a:bodyPr vert="horz" wrap="square" lIns="0" tIns="17145" rIns="0" bIns="0" rtlCol="0">
            <a:spAutoFit/>
          </a:bodyPr>
          <a:lstStyle/>
          <a:p>
            <a:pPr marL="12700">
              <a:lnSpc>
                <a:spcPct val="100000"/>
              </a:lnSpc>
              <a:spcBef>
                <a:spcPts val="135"/>
              </a:spcBef>
            </a:pPr>
            <a:r>
              <a:rPr spc="-10" dirty="0"/>
              <a:t>Промежуточные</a:t>
            </a:r>
            <a:r>
              <a:rPr spc="70" dirty="0"/>
              <a:t> </a:t>
            </a:r>
            <a:r>
              <a:rPr spc="10" dirty="0"/>
              <a:t>итоги</a:t>
            </a:r>
          </a:p>
        </p:txBody>
      </p:sp>
      <p:sp>
        <p:nvSpPr>
          <p:cNvPr id="3" name="object 3"/>
          <p:cNvSpPr txBox="1"/>
          <p:nvPr/>
        </p:nvSpPr>
        <p:spPr>
          <a:xfrm>
            <a:off x="347294" y="1002485"/>
            <a:ext cx="3918585" cy="1183640"/>
          </a:xfrm>
          <a:prstGeom prst="rect">
            <a:avLst/>
          </a:prstGeom>
        </p:spPr>
        <p:txBody>
          <a:bodyPr vert="horz" wrap="square" lIns="0" tIns="11430" rIns="0" bIns="0" rtlCol="0">
            <a:spAutoFit/>
          </a:bodyPr>
          <a:lstStyle/>
          <a:p>
            <a:pPr marL="12700">
              <a:lnSpc>
                <a:spcPct val="100000"/>
              </a:lnSpc>
              <a:spcBef>
                <a:spcPts val="90"/>
              </a:spcBef>
            </a:pPr>
            <a:r>
              <a:rPr sz="1100" dirty="0">
                <a:latin typeface="Calibri"/>
                <a:cs typeface="Calibri"/>
              </a:rPr>
              <a:t>Мы </a:t>
            </a:r>
            <a:r>
              <a:rPr sz="1100" spc="-25" dirty="0">
                <a:latin typeface="Calibri"/>
                <a:cs typeface="Calibri"/>
              </a:rPr>
              <a:t>проделали</a:t>
            </a:r>
            <a:r>
              <a:rPr sz="1100" spc="-35" dirty="0">
                <a:latin typeface="Calibri"/>
                <a:cs typeface="Calibri"/>
              </a:rPr>
              <a:t> </a:t>
            </a:r>
            <a:r>
              <a:rPr sz="1100" spc="-25" dirty="0">
                <a:latin typeface="Calibri"/>
                <a:cs typeface="Calibri"/>
              </a:rPr>
              <a:t>следующее:</a:t>
            </a:r>
            <a:endParaRPr sz="1100">
              <a:latin typeface="Calibri"/>
              <a:cs typeface="Calibri"/>
            </a:endParaRPr>
          </a:p>
          <a:p>
            <a:pPr>
              <a:lnSpc>
                <a:spcPct val="100000"/>
              </a:lnSpc>
              <a:spcBef>
                <a:spcPts val="20"/>
              </a:spcBef>
            </a:pPr>
            <a:endParaRPr sz="1050">
              <a:latin typeface="Times New Roman"/>
              <a:cs typeface="Times New Roman"/>
            </a:endParaRPr>
          </a:p>
          <a:p>
            <a:pPr marL="289560" indent="-176530">
              <a:lnSpc>
                <a:spcPct val="100000"/>
              </a:lnSpc>
              <a:buClr>
                <a:srgbClr val="3333B2"/>
              </a:buClr>
              <a:buAutoNum type="arabicPeriod"/>
              <a:tabLst>
                <a:tab pos="290195" algn="l"/>
              </a:tabLst>
            </a:pPr>
            <a:r>
              <a:rPr sz="1100" spc="-15" dirty="0">
                <a:latin typeface="Calibri"/>
                <a:cs typeface="Calibri"/>
              </a:rPr>
              <a:t>Провели</a:t>
            </a:r>
            <a:r>
              <a:rPr sz="1100" spc="105" dirty="0">
                <a:latin typeface="Calibri"/>
                <a:cs typeface="Calibri"/>
              </a:rPr>
              <a:t> </a:t>
            </a:r>
            <a:r>
              <a:rPr sz="1100" dirty="0">
                <a:latin typeface="Calibri"/>
                <a:cs typeface="Calibri"/>
              </a:rPr>
              <a:t>кластеризацию.</a:t>
            </a:r>
            <a:endParaRPr sz="1100">
              <a:latin typeface="Calibri"/>
              <a:cs typeface="Calibri"/>
            </a:endParaRPr>
          </a:p>
          <a:p>
            <a:pPr marL="289560" indent="-176530">
              <a:lnSpc>
                <a:spcPct val="100000"/>
              </a:lnSpc>
              <a:spcBef>
                <a:spcPts val="35"/>
              </a:spcBef>
              <a:buClr>
                <a:srgbClr val="3333B2"/>
              </a:buClr>
              <a:buAutoNum type="arabicPeriod"/>
              <a:tabLst>
                <a:tab pos="290195" algn="l"/>
              </a:tabLst>
            </a:pPr>
            <a:r>
              <a:rPr sz="1100" spc="-20" dirty="0">
                <a:latin typeface="Calibri"/>
                <a:cs typeface="Calibri"/>
              </a:rPr>
              <a:t>Определили </a:t>
            </a:r>
            <a:r>
              <a:rPr sz="1100" spc="-30" dirty="0">
                <a:latin typeface="Calibri"/>
                <a:cs typeface="Calibri"/>
              </a:rPr>
              <a:t>по дендрограмме </a:t>
            </a:r>
            <a:r>
              <a:rPr sz="1100" spc="5" dirty="0">
                <a:latin typeface="Calibri"/>
                <a:cs typeface="Calibri"/>
              </a:rPr>
              <a:t>число</a:t>
            </a:r>
            <a:r>
              <a:rPr sz="1100" spc="75" dirty="0">
                <a:latin typeface="Calibri"/>
                <a:cs typeface="Calibri"/>
              </a:rPr>
              <a:t> </a:t>
            </a:r>
            <a:r>
              <a:rPr sz="1100" dirty="0">
                <a:latin typeface="Calibri"/>
                <a:cs typeface="Calibri"/>
              </a:rPr>
              <a:t>кластеров.</a:t>
            </a:r>
            <a:endParaRPr sz="1100">
              <a:latin typeface="Calibri"/>
              <a:cs typeface="Calibri"/>
            </a:endParaRPr>
          </a:p>
          <a:p>
            <a:pPr marL="289560" indent="-176530">
              <a:lnSpc>
                <a:spcPct val="100000"/>
              </a:lnSpc>
              <a:spcBef>
                <a:spcPts val="35"/>
              </a:spcBef>
              <a:buClr>
                <a:srgbClr val="3333B2"/>
              </a:buClr>
              <a:buAutoNum type="arabicPeriod"/>
              <a:tabLst>
                <a:tab pos="290195" algn="l"/>
              </a:tabLst>
            </a:pPr>
            <a:r>
              <a:rPr sz="1100" spc="-10" dirty="0">
                <a:latin typeface="Calibri"/>
                <a:cs typeface="Calibri"/>
              </a:rPr>
              <a:t>Проинтерпретировали</a:t>
            </a:r>
            <a:r>
              <a:rPr sz="1100" spc="105" dirty="0">
                <a:latin typeface="Calibri"/>
                <a:cs typeface="Calibri"/>
              </a:rPr>
              <a:t> </a:t>
            </a:r>
            <a:r>
              <a:rPr sz="1100" spc="-5" dirty="0">
                <a:latin typeface="Calibri"/>
                <a:cs typeface="Calibri"/>
              </a:rPr>
              <a:t>результаты.</a:t>
            </a:r>
            <a:endParaRPr sz="1100">
              <a:latin typeface="Calibri"/>
              <a:cs typeface="Calibri"/>
            </a:endParaRPr>
          </a:p>
          <a:p>
            <a:pPr>
              <a:lnSpc>
                <a:spcPct val="100000"/>
              </a:lnSpc>
              <a:spcBef>
                <a:spcPts val="25"/>
              </a:spcBef>
            </a:pPr>
            <a:endParaRPr sz="1050">
              <a:latin typeface="Times New Roman"/>
              <a:cs typeface="Times New Roman"/>
            </a:endParaRPr>
          </a:p>
          <a:p>
            <a:pPr marL="12700">
              <a:lnSpc>
                <a:spcPct val="100000"/>
              </a:lnSpc>
            </a:pPr>
            <a:r>
              <a:rPr sz="1100" spc="45" dirty="0">
                <a:latin typeface="Calibri"/>
                <a:cs typeface="Calibri"/>
              </a:rPr>
              <a:t>Что </a:t>
            </a:r>
            <a:r>
              <a:rPr sz="1100" spc="-35" dirty="0">
                <a:latin typeface="Calibri"/>
                <a:cs typeface="Calibri"/>
              </a:rPr>
              <a:t>произойдет, </a:t>
            </a:r>
            <a:r>
              <a:rPr sz="1100" spc="-30" dirty="0">
                <a:latin typeface="Calibri"/>
                <a:cs typeface="Calibri"/>
              </a:rPr>
              <a:t>если </a:t>
            </a:r>
            <a:r>
              <a:rPr sz="1100" spc="-25" dirty="0">
                <a:latin typeface="Calibri"/>
                <a:cs typeface="Calibri"/>
              </a:rPr>
              <a:t>мы </a:t>
            </a:r>
            <a:r>
              <a:rPr sz="1100" spc="-45" dirty="0">
                <a:latin typeface="Calibri"/>
                <a:cs typeface="Calibri"/>
              </a:rPr>
              <a:t>выберем </a:t>
            </a:r>
            <a:r>
              <a:rPr sz="1100" spc="-50" dirty="0">
                <a:latin typeface="Calibri"/>
                <a:cs typeface="Calibri"/>
              </a:rPr>
              <a:t>решение </a:t>
            </a:r>
            <a:r>
              <a:rPr sz="1100" spc="5" dirty="0">
                <a:latin typeface="Calibri"/>
                <a:cs typeface="Calibri"/>
              </a:rPr>
              <a:t>с </a:t>
            </a:r>
            <a:r>
              <a:rPr sz="1100" spc="-20" dirty="0">
                <a:latin typeface="Calibri"/>
                <a:cs typeface="Calibri"/>
              </a:rPr>
              <a:t>двумя</a:t>
            </a:r>
            <a:r>
              <a:rPr sz="1100" spc="-45" dirty="0">
                <a:latin typeface="Calibri"/>
                <a:cs typeface="Calibri"/>
              </a:rPr>
              <a:t> </a:t>
            </a:r>
            <a:r>
              <a:rPr sz="1100" spc="-15" dirty="0">
                <a:latin typeface="Calibri"/>
                <a:cs typeface="Calibri"/>
              </a:rPr>
              <a:t>кластерами?</a:t>
            </a:r>
            <a:endParaRPr sz="1100">
              <a:latin typeface="Calibri"/>
              <a:cs typeface="Calibri"/>
            </a:endParaRPr>
          </a:p>
        </p:txBody>
      </p:sp>
    </p:spTree>
  </p:cSld>
  <p:clrMapOvr>
    <a:masterClrMapping/>
  </p:clrMapOvr>
  <p:transition>
    <p:cut/>
  </p:transition>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3953510" cy="244475"/>
          </a:xfrm>
          <a:prstGeom prst="rect">
            <a:avLst/>
          </a:prstGeom>
        </p:spPr>
        <p:txBody>
          <a:bodyPr vert="horz" wrap="square" lIns="0" tIns="17145" rIns="0" bIns="0" rtlCol="0">
            <a:spAutoFit/>
          </a:bodyPr>
          <a:lstStyle/>
          <a:p>
            <a:pPr marL="12700">
              <a:lnSpc>
                <a:spcPct val="100000"/>
              </a:lnSpc>
              <a:spcBef>
                <a:spcPts val="135"/>
              </a:spcBef>
            </a:pPr>
            <a:r>
              <a:rPr spc="-15" dirty="0"/>
              <a:t>Обзор </a:t>
            </a:r>
            <a:r>
              <a:rPr spc="-20" dirty="0"/>
              <a:t>результатов </a:t>
            </a:r>
            <a:r>
              <a:rPr spc="-40" dirty="0"/>
              <a:t>процедуры </a:t>
            </a:r>
            <a:r>
              <a:rPr spc="-10" dirty="0"/>
              <a:t>кластерного</a:t>
            </a:r>
            <a:r>
              <a:rPr spc="15" dirty="0"/>
              <a:t> </a:t>
            </a:r>
            <a:r>
              <a:rPr spc="-20" dirty="0"/>
              <a:t>анализа</a:t>
            </a:r>
          </a:p>
        </p:txBody>
      </p:sp>
      <p:sp>
        <p:nvSpPr>
          <p:cNvPr id="3" name="object 3"/>
          <p:cNvSpPr txBox="1"/>
          <p:nvPr/>
        </p:nvSpPr>
        <p:spPr>
          <a:xfrm>
            <a:off x="347294" y="950758"/>
            <a:ext cx="3149600" cy="191770"/>
          </a:xfrm>
          <a:prstGeom prst="rect">
            <a:avLst/>
          </a:prstGeom>
        </p:spPr>
        <p:txBody>
          <a:bodyPr vert="horz" wrap="square" lIns="0" tIns="11430" rIns="0" bIns="0" rtlCol="0">
            <a:spAutoFit/>
          </a:bodyPr>
          <a:lstStyle/>
          <a:p>
            <a:pPr marL="12700">
              <a:lnSpc>
                <a:spcPct val="100000"/>
              </a:lnSpc>
              <a:spcBef>
                <a:spcPts val="90"/>
              </a:spcBef>
            </a:pPr>
            <a:r>
              <a:rPr sz="1100" spc="15" dirty="0">
                <a:latin typeface="Calibri"/>
                <a:cs typeface="Calibri"/>
              </a:rPr>
              <a:t>Какие </a:t>
            </a:r>
            <a:r>
              <a:rPr sz="1100" spc="-5" dirty="0">
                <a:latin typeface="Calibri"/>
                <a:cs typeface="Calibri"/>
              </a:rPr>
              <a:t>результаты </a:t>
            </a:r>
            <a:r>
              <a:rPr sz="1100" spc="10" dirty="0">
                <a:latin typeface="Calibri"/>
                <a:cs typeface="Calibri"/>
              </a:rPr>
              <a:t>хранятся </a:t>
            </a:r>
            <a:r>
              <a:rPr sz="1100" spc="-10" dirty="0">
                <a:latin typeface="Calibri"/>
                <a:cs typeface="Calibri"/>
              </a:rPr>
              <a:t>в </a:t>
            </a:r>
            <a:r>
              <a:rPr sz="1100" spc="-20" dirty="0">
                <a:latin typeface="Calibri"/>
                <a:cs typeface="Calibri"/>
              </a:rPr>
              <a:t>списке</a:t>
            </a:r>
            <a:r>
              <a:rPr sz="1100" spc="10" dirty="0">
                <a:latin typeface="Calibri"/>
                <a:cs typeface="Calibri"/>
              </a:rPr>
              <a:t> </a:t>
            </a:r>
            <a:r>
              <a:rPr sz="1100" spc="-15" dirty="0">
                <a:latin typeface="Calibri"/>
                <a:cs typeface="Calibri"/>
              </a:rPr>
              <a:t>clust.beverage?</a:t>
            </a:r>
            <a:endParaRPr sz="1100">
              <a:latin typeface="Calibri"/>
              <a:cs typeface="Calibri"/>
            </a:endParaRPr>
          </a:p>
        </p:txBody>
      </p:sp>
      <p:sp>
        <p:nvSpPr>
          <p:cNvPr id="4" name="object 4"/>
          <p:cNvSpPr txBox="1"/>
          <p:nvPr/>
        </p:nvSpPr>
        <p:spPr>
          <a:xfrm>
            <a:off x="322046" y="1312037"/>
            <a:ext cx="3964304" cy="203200"/>
          </a:xfrm>
          <a:prstGeom prst="rect">
            <a:avLst/>
          </a:prstGeom>
          <a:solidFill>
            <a:srgbClr val="F8F8F8"/>
          </a:solidFill>
        </p:spPr>
        <p:txBody>
          <a:bodyPr vert="horz" wrap="square" lIns="0" tIns="0" rIns="0" bIns="0" rtlCol="0">
            <a:spAutoFit/>
          </a:bodyPr>
          <a:lstStyle/>
          <a:p>
            <a:pPr marL="37465">
              <a:lnSpc>
                <a:spcPts val="1275"/>
              </a:lnSpc>
            </a:pPr>
            <a:r>
              <a:rPr sz="1100" spc="85" dirty="0">
                <a:solidFill>
                  <a:srgbClr val="214987"/>
                </a:solidFill>
                <a:latin typeface="Times New Roman"/>
                <a:cs typeface="Times New Roman"/>
              </a:rPr>
              <a:t>names</a:t>
            </a:r>
            <a:r>
              <a:rPr sz="1100" spc="85" dirty="0">
                <a:latin typeface="Times New Roman"/>
                <a:cs typeface="Times New Roman"/>
              </a:rPr>
              <a:t>(clust.beverage)</a:t>
            </a:r>
            <a:endParaRPr sz="1100">
              <a:latin typeface="Times New Roman"/>
              <a:cs typeface="Times New Roman"/>
            </a:endParaRPr>
          </a:p>
        </p:txBody>
      </p:sp>
      <p:graphicFrame>
        <p:nvGraphicFramePr>
          <p:cNvPr id="5" name="object 5"/>
          <p:cNvGraphicFramePr>
            <a:graphicFrameLocks noGrp="1"/>
          </p:cNvGraphicFramePr>
          <p:nvPr/>
        </p:nvGraphicFramePr>
        <p:xfrm>
          <a:off x="328244" y="1799748"/>
          <a:ext cx="4144010" cy="337092"/>
        </p:xfrm>
        <a:graphic>
          <a:graphicData uri="http://schemas.openxmlformats.org/drawingml/2006/table">
            <a:tbl>
              <a:tblPr firstRow="1" bandRow="1">
                <a:tableStyleId>{2D5ABB26-0587-4C30-8999-92F81FD0307C}</a:tableStyleId>
              </a:tblPr>
              <a:tblGrid>
                <a:gridCol w="1284605">
                  <a:extLst>
                    <a:ext uri="{9D8B030D-6E8A-4147-A177-3AD203B41FA5}">
                      <a16:colId xmlns:a16="http://schemas.microsoft.com/office/drawing/2014/main" val="20000"/>
                    </a:ext>
                  </a:extLst>
                </a:gridCol>
                <a:gridCol w="1217295">
                  <a:extLst>
                    <a:ext uri="{9D8B030D-6E8A-4147-A177-3AD203B41FA5}">
                      <a16:colId xmlns:a16="http://schemas.microsoft.com/office/drawing/2014/main" val="20001"/>
                    </a:ext>
                  </a:extLst>
                </a:gridCol>
                <a:gridCol w="787400">
                  <a:extLst>
                    <a:ext uri="{9D8B030D-6E8A-4147-A177-3AD203B41FA5}">
                      <a16:colId xmlns:a16="http://schemas.microsoft.com/office/drawing/2014/main" val="20002"/>
                    </a:ext>
                  </a:extLst>
                </a:gridCol>
                <a:gridCol w="854710">
                  <a:extLst>
                    <a:ext uri="{9D8B030D-6E8A-4147-A177-3AD203B41FA5}">
                      <a16:colId xmlns:a16="http://schemas.microsoft.com/office/drawing/2014/main" val="20003"/>
                    </a:ext>
                  </a:extLst>
                </a:gridCol>
              </a:tblGrid>
              <a:tr h="168546">
                <a:tc>
                  <a:txBody>
                    <a:bodyPr/>
                    <a:lstStyle/>
                    <a:p>
                      <a:pPr marL="31750">
                        <a:lnSpc>
                          <a:spcPts val="1125"/>
                        </a:lnSpc>
                      </a:pPr>
                      <a:r>
                        <a:rPr sz="1100" spc="10" dirty="0">
                          <a:latin typeface="Times New Roman"/>
                          <a:cs typeface="Times New Roman"/>
                        </a:rPr>
                        <a:t>## </a:t>
                      </a:r>
                      <a:r>
                        <a:rPr sz="1100" spc="130" dirty="0">
                          <a:latin typeface="Times New Roman"/>
                          <a:cs typeface="Times New Roman"/>
                        </a:rPr>
                        <a:t>[1]</a:t>
                      </a:r>
                      <a:r>
                        <a:rPr sz="1100" spc="250" dirty="0">
                          <a:latin typeface="Times New Roman"/>
                          <a:cs typeface="Times New Roman"/>
                        </a:rPr>
                        <a:t> </a:t>
                      </a:r>
                      <a:r>
                        <a:rPr sz="1100" spc="35" dirty="0">
                          <a:latin typeface="Times New Roman"/>
                          <a:cs typeface="Times New Roman"/>
                        </a:rPr>
                        <a:t>"merge"</a:t>
                      </a:r>
                      <a:endParaRPr sz="1100">
                        <a:latin typeface="Times New Roman"/>
                        <a:cs typeface="Times New Roman"/>
                      </a:endParaRPr>
                    </a:p>
                  </a:txBody>
                  <a:tcPr marL="0" marR="0" marT="0" marB="0"/>
                </a:tc>
                <a:tc>
                  <a:txBody>
                    <a:bodyPr/>
                    <a:lstStyle/>
                    <a:p>
                      <a:pPr marL="250190">
                        <a:lnSpc>
                          <a:spcPts val="1125"/>
                        </a:lnSpc>
                      </a:pPr>
                      <a:r>
                        <a:rPr sz="1100" spc="100" dirty="0">
                          <a:latin typeface="Times New Roman"/>
                          <a:cs typeface="Times New Roman"/>
                        </a:rPr>
                        <a:t>"height"</a:t>
                      </a:r>
                      <a:endParaRPr sz="1100">
                        <a:latin typeface="Times New Roman"/>
                        <a:cs typeface="Times New Roman"/>
                      </a:endParaRPr>
                    </a:p>
                  </a:txBody>
                  <a:tcPr marL="0" marR="0" marT="0" marB="0"/>
                </a:tc>
                <a:tc>
                  <a:txBody>
                    <a:bodyPr/>
                    <a:lstStyle/>
                    <a:p>
                      <a:pPr marL="35560">
                        <a:lnSpc>
                          <a:spcPts val="1125"/>
                        </a:lnSpc>
                      </a:pPr>
                      <a:r>
                        <a:rPr sz="1100" spc="95" dirty="0">
                          <a:latin typeface="Times New Roman"/>
                          <a:cs typeface="Times New Roman"/>
                        </a:rPr>
                        <a:t>"order"</a:t>
                      </a:r>
                      <a:endParaRPr sz="1100">
                        <a:latin typeface="Times New Roman"/>
                        <a:cs typeface="Times New Roman"/>
                      </a:endParaRPr>
                    </a:p>
                  </a:txBody>
                  <a:tcPr marL="0" marR="0" marT="0" marB="0"/>
                </a:tc>
                <a:tc>
                  <a:txBody>
                    <a:bodyPr/>
                    <a:lstStyle/>
                    <a:p>
                      <a:pPr marL="250190">
                        <a:lnSpc>
                          <a:spcPts val="1125"/>
                        </a:lnSpc>
                      </a:pPr>
                      <a:r>
                        <a:rPr sz="1100" spc="125" dirty="0">
                          <a:latin typeface="Times New Roman"/>
                          <a:cs typeface="Times New Roman"/>
                        </a:rPr>
                        <a:t>"labels"</a:t>
                      </a:r>
                      <a:endParaRPr sz="1100">
                        <a:latin typeface="Times New Roman"/>
                        <a:cs typeface="Times New Roman"/>
                      </a:endParaRPr>
                    </a:p>
                  </a:txBody>
                  <a:tcPr marL="0" marR="0" marT="0" marB="0"/>
                </a:tc>
                <a:extLst>
                  <a:ext uri="{0D108BD9-81ED-4DB2-BD59-A6C34878D82A}">
                    <a16:rowId xmlns:a16="http://schemas.microsoft.com/office/drawing/2014/main" val="10000"/>
                  </a:ext>
                </a:extLst>
              </a:tr>
              <a:tr h="168546">
                <a:tc>
                  <a:txBody>
                    <a:bodyPr/>
                    <a:lstStyle/>
                    <a:p>
                      <a:pPr marL="31750">
                        <a:lnSpc>
                          <a:spcPts val="1155"/>
                        </a:lnSpc>
                      </a:pPr>
                      <a:r>
                        <a:rPr sz="1100" spc="10" dirty="0">
                          <a:latin typeface="Times New Roman"/>
                          <a:cs typeface="Times New Roman"/>
                        </a:rPr>
                        <a:t>## </a:t>
                      </a:r>
                      <a:r>
                        <a:rPr sz="1100" spc="130" dirty="0">
                          <a:latin typeface="Times New Roman"/>
                          <a:cs typeface="Times New Roman"/>
                        </a:rPr>
                        <a:t>[6]</a:t>
                      </a:r>
                      <a:r>
                        <a:rPr sz="1100" spc="254" dirty="0">
                          <a:latin typeface="Times New Roman"/>
                          <a:cs typeface="Times New Roman"/>
                        </a:rPr>
                        <a:t> </a:t>
                      </a:r>
                      <a:r>
                        <a:rPr sz="1100" spc="140" dirty="0">
                          <a:latin typeface="Times New Roman"/>
                          <a:cs typeface="Times New Roman"/>
                        </a:rPr>
                        <a:t>"call"</a:t>
                      </a:r>
                      <a:endParaRPr sz="1100">
                        <a:latin typeface="Times New Roman"/>
                        <a:cs typeface="Times New Roman"/>
                      </a:endParaRPr>
                    </a:p>
                  </a:txBody>
                  <a:tcPr marL="0" marR="0" marT="0" marB="0"/>
                </a:tc>
                <a:tc>
                  <a:txBody>
                    <a:bodyPr/>
                    <a:lstStyle/>
                    <a:p>
                      <a:pPr marL="250190">
                        <a:lnSpc>
                          <a:spcPts val="1155"/>
                        </a:lnSpc>
                      </a:pPr>
                      <a:r>
                        <a:rPr sz="1100" spc="90" dirty="0">
                          <a:latin typeface="Times New Roman"/>
                          <a:cs typeface="Times New Roman"/>
                        </a:rPr>
                        <a:t>"dist.method"</a:t>
                      </a:r>
                      <a:endParaRPr sz="1100">
                        <a:latin typeface="Times New Roman"/>
                        <a:cs typeface="Times New Roman"/>
                      </a:endParaRPr>
                    </a:p>
                  </a:txBody>
                  <a:tcPr marL="0" marR="0" marT="0" marB="0"/>
                </a:tc>
                <a:tc>
                  <a:txBody>
                    <a:bodyPr/>
                    <a:lstStyle/>
                    <a:p>
                      <a:pPr>
                        <a:lnSpc>
                          <a:spcPct val="100000"/>
                        </a:lnSpc>
                      </a:pPr>
                      <a:endParaRPr sz="900">
                        <a:latin typeface="Times New Roman"/>
                        <a:cs typeface="Times New Roman"/>
                      </a:endParaRPr>
                    </a:p>
                  </a:txBody>
                  <a:tcPr marL="0" marR="0" marT="0" marB="0"/>
                </a:tc>
                <a:tc>
                  <a:txBody>
                    <a:bodyPr/>
                    <a:lstStyle/>
                    <a:p>
                      <a:pPr>
                        <a:lnSpc>
                          <a:spcPct val="100000"/>
                        </a:lnSpc>
                      </a:pPr>
                      <a:endParaRPr sz="900">
                        <a:latin typeface="Times New Roman"/>
                        <a:cs typeface="Times New Roman"/>
                      </a:endParaRPr>
                    </a:p>
                  </a:txBody>
                  <a:tcPr marL="0" marR="0" marT="0" marB="0"/>
                </a:tc>
                <a:extLst>
                  <a:ext uri="{0D108BD9-81ED-4DB2-BD59-A6C34878D82A}">
                    <a16:rowId xmlns:a16="http://schemas.microsoft.com/office/drawing/2014/main" val="10001"/>
                  </a:ext>
                </a:extLst>
              </a:tr>
            </a:tbl>
          </a:graphicData>
        </a:graphic>
      </p:graphicFrame>
    </p:spTree>
  </p:cSld>
  <p:clrMapOvr>
    <a:masterClrMapping/>
  </p:clrMapOvr>
  <p:transition>
    <p:cut/>
  </p:transition>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95300" y="74546"/>
            <a:ext cx="2507615" cy="244475"/>
          </a:xfrm>
          <a:prstGeom prst="rect">
            <a:avLst/>
          </a:prstGeom>
        </p:spPr>
        <p:txBody>
          <a:bodyPr vert="horz" wrap="square" lIns="0" tIns="17145" rIns="0" bIns="0" rtlCol="0">
            <a:spAutoFit/>
          </a:bodyPr>
          <a:lstStyle/>
          <a:p>
            <a:pPr marL="12700">
              <a:lnSpc>
                <a:spcPct val="100000"/>
              </a:lnSpc>
              <a:spcBef>
                <a:spcPts val="135"/>
              </a:spcBef>
            </a:pPr>
            <a:r>
              <a:rPr sz="1400" spc="10" dirty="0">
                <a:solidFill>
                  <a:srgbClr val="3333B2"/>
                </a:solidFill>
                <a:latin typeface="Calibri"/>
                <a:cs typeface="Calibri"/>
              </a:rPr>
              <a:t>История </a:t>
            </a:r>
            <a:r>
              <a:rPr sz="1400" spc="-40" dirty="0">
                <a:solidFill>
                  <a:srgbClr val="3333B2"/>
                </a:solidFill>
                <a:latin typeface="Calibri"/>
                <a:cs typeface="Calibri"/>
              </a:rPr>
              <a:t>объединения</a:t>
            </a:r>
            <a:r>
              <a:rPr sz="1400" spc="-105" dirty="0">
                <a:solidFill>
                  <a:srgbClr val="3333B2"/>
                </a:solidFill>
                <a:latin typeface="Calibri"/>
                <a:cs typeface="Calibri"/>
              </a:rPr>
              <a:t> </a:t>
            </a:r>
            <a:r>
              <a:rPr sz="1400" spc="-10" dirty="0">
                <a:solidFill>
                  <a:srgbClr val="3333B2"/>
                </a:solidFill>
                <a:latin typeface="Calibri"/>
                <a:cs typeface="Calibri"/>
              </a:rPr>
              <a:t>кластеров</a:t>
            </a:r>
            <a:endParaRPr sz="1400">
              <a:latin typeface="Calibri"/>
              <a:cs typeface="Calibri"/>
            </a:endParaRPr>
          </a:p>
        </p:txBody>
      </p:sp>
      <p:sp>
        <p:nvSpPr>
          <p:cNvPr id="3" name="object 3"/>
          <p:cNvSpPr txBox="1"/>
          <p:nvPr/>
        </p:nvSpPr>
        <p:spPr>
          <a:xfrm>
            <a:off x="322046" y="376720"/>
            <a:ext cx="3964304" cy="203200"/>
          </a:xfrm>
          <a:prstGeom prst="rect">
            <a:avLst/>
          </a:prstGeom>
          <a:solidFill>
            <a:srgbClr val="F8F8F8"/>
          </a:solidFill>
        </p:spPr>
        <p:txBody>
          <a:bodyPr vert="horz" wrap="square" lIns="0" tIns="0" rIns="0" bIns="0" rtlCol="0">
            <a:spAutoFit/>
          </a:bodyPr>
          <a:lstStyle/>
          <a:p>
            <a:pPr marL="37465">
              <a:lnSpc>
                <a:spcPts val="1275"/>
              </a:lnSpc>
            </a:pPr>
            <a:r>
              <a:rPr sz="1100" spc="75" dirty="0">
                <a:latin typeface="Times New Roman"/>
                <a:cs typeface="Times New Roman"/>
              </a:rPr>
              <a:t>clust.beverage$merge</a:t>
            </a:r>
            <a:endParaRPr sz="1100">
              <a:latin typeface="Times New Roman"/>
              <a:cs typeface="Times New Roman"/>
            </a:endParaRPr>
          </a:p>
        </p:txBody>
      </p:sp>
      <p:graphicFrame>
        <p:nvGraphicFramePr>
          <p:cNvPr id="4" name="object 4"/>
          <p:cNvGraphicFramePr>
            <a:graphicFrameLocks noGrp="1"/>
          </p:cNvGraphicFramePr>
          <p:nvPr/>
        </p:nvGraphicFramePr>
        <p:xfrm>
          <a:off x="328244" y="775874"/>
          <a:ext cx="1353185" cy="2680120"/>
        </p:xfrm>
        <a:graphic>
          <a:graphicData uri="http://schemas.openxmlformats.org/drawingml/2006/table">
            <a:tbl>
              <a:tblPr firstRow="1" bandRow="1">
                <a:tableStyleId>{2D5ABB26-0587-4C30-8999-92F81FD0307C}</a:tableStyleId>
              </a:tblPr>
              <a:tblGrid>
                <a:gridCol w="210820">
                  <a:extLst>
                    <a:ext uri="{9D8B030D-6E8A-4147-A177-3AD203B41FA5}">
                      <a16:colId xmlns:a16="http://schemas.microsoft.com/office/drawing/2014/main" val="20000"/>
                    </a:ext>
                  </a:extLst>
                </a:gridCol>
                <a:gridCol w="429895">
                  <a:extLst>
                    <a:ext uri="{9D8B030D-6E8A-4147-A177-3AD203B41FA5}">
                      <a16:colId xmlns:a16="http://schemas.microsoft.com/office/drawing/2014/main" val="20001"/>
                    </a:ext>
                  </a:extLst>
                </a:gridCol>
                <a:gridCol w="358140">
                  <a:extLst>
                    <a:ext uri="{9D8B030D-6E8A-4147-A177-3AD203B41FA5}">
                      <a16:colId xmlns:a16="http://schemas.microsoft.com/office/drawing/2014/main" val="20002"/>
                    </a:ext>
                  </a:extLst>
                </a:gridCol>
                <a:gridCol w="354330">
                  <a:extLst>
                    <a:ext uri="{9D8B030D-6E8A-4147-A177-3AD203B41FA5}">
                      <a16:colId xmlns:a16="http://schemas.microsoft.com/office/drawing/2014/main" val="20003"/>
                    </a:ext>
                  </a:extLst>
                </a:gridCol>
              </a:tblGrid>
              <a:tr h="168540">
                <a:tc>
                  <a:txBody>
                    <a:bodyPr/>
                    <a:lstStyle/>
                    <a:p>
                      <a:pPr algn="ctr">
                        <a:lnSpc>
                          <a:spcPts val="1125"/>
                        </a:lnSpc>
                      </a:pPr>
                      <a:r>
                        <a:rPr sz="1100" spc="5" dirty="0">
                          <a:latin typeface="Times New Roman"/>
                          <a:cs typeface="Times New Roman"/>
                        </a:rPr>
                        <a:t>##</a:t>
                      </a:r>
                      <a:endParaRPr sz="1100">
                        <a:latin typeface="Times New Roman"/>
                        <a:cs typeface="Times New Roman"/>
                      </a:endParaRPr>
                    </a:p>
                  </a:txBody>
                  <a:tcPr marL="0" marR="0" marT="0" marB="0"/>
                </a:tc>
                <a:tc>
                  <a:txBody>
                    <a:bodyPr/>
                    <a:lstStyle/>
                    <a:p>
                      <a:pPr>
                        <a:lnSpc>
                          <a:spcPct val="100000"/>
                        </a:lnSpc>
                      </a:pPr>
                      <a:endParaRPr sz="900">
                        <a:latin typeface="Times New Roman"/>
                        <a:cs typeface="Times New Roman"/>
                      </a:endParaRPr>
                    </a:p>
                  </a:txBody>
                  <a:tcPr marL="0" marR="0" marT="0" marB="0"/>
                </a:tc>
                <a:tc>
                  <a:txBody>
                    <a:bodyPr/>
                    <a:lstStyle/>
                    <a:p>
                      <a:pPr algn="ctr">
                        <a:lnSpc>
                          <a:spcPts val="1125"/>
                        </a:lnSpc>
                      </a:pPr>
                      <a:r>
                        <a:rPr sz="1100" spc="165" dirty="0">
                          <a:latin typeface="Times New Roman"/>
                          <a:cs typeface="Times New Roman"/>
                        </a:rPr>
                        <a:t>[,1]</a:t>
                      </a:r>
                      <a:endParaRPr sz="1100">
                        <a:latin typeface="Times New Roman"/>
                        <a:cs typeface="Times New Roman"/>
                      </a:endParaRPr>
                    </a:p>
                  </a:txBody>
                  <a:tcPr marL="0" marR="0" marT="0" marB="0"/>
                </a:tc>
                <a:tc>
                  <a:txBody>
                    <a:bodyPr/>
                    <a:lstStyle/>
                    <a:p>
                      <a:pPr marR="24130" algn="r">
                        <a:lnSpc>
                          <a:spcPts val="1125"/>
                        </a:lnSpc>
                      </a:pPr>
                      <a:r>
                        <a:rPr sz="1100" spc="-5" dirty="0">
                          <a:latin typeface="Times New Roman"/>
                          <a:cs typeface="Times New Roman"/>
                        </a:rPr>
                        <a:t>[,2]</a:t>
                      </a:r>
                      <a:endParaRPr sz="1100">
                        <a:latin typeface="Times New Roman"/>
                        <a:cs typeface="Times New Roman"/>
                      </a:endParaRPr>
                    </a:p>
                  </a:txBody>
                  <a:tcPr marL="0" marR="0" marT="0" marB="0"/>
                </a:tc>
                <a:extLst>
                  <a:ext uri="{0D108BD9-81ED-4DB2-BD59-A6C34878D82A}">
                    <a16:rowId xmlns:a16="http://schemas.microsoft.com/office/drawing/2014/main" val="10000"/>
                  </a:ext>
                </a:extLst>
              </a:tr>
              <a:tr h="172072">
                <a:tc>
                  <a:txBody>
                    <a:bodyPr/>
                    <a:lstStyle/>
                    <a:p>
                      <a:pPr algn="ctr">
                        <a:lnSpc>
                          <a:spcPts val="1155"/>
                        </a:lnSpc>
                      </a:pPr>
                      <a:r>
                        <a:rPr sz="1100" spc="5" dirty="0">
                          <a:latin typeface="Times New Roman"/>
                          <a:cs typeface="Times New Roman"/>
                        </a:rPr>
                        <a:t>##</a:t>
                      </a:r>
                      <a:endParaRPr sz="1100">
                        <a:latin typeface="Times New Roman"/>
                        <a:cs typeface="Times New Roman"/>
                      </a:endParaRPr>
                    </a:p>
                  </a:txBody>
                  <a:tcPr marL="0" marR="0" marT="0" marB="0"/>
                </a:tc>
                <a:tc>
                  <a:txBody>
                    <a:bodyPr/>
                    <a:lstStyle/>
                    <a:p>
                      <a:pPr marR="27940" algn="r">
                        <a:lnSpc>
                          <a:spcPts val="1155"/>
                        </a:lnSpc>
                      </a:pPr>
                      <a:r>
                        <a:rPr sz="1100" spc="-5" dirty="0">
                          <a:latin typeface="Times New Roman"/>
                          <a:cs typeface="Times New Roman"/>
                        </a:rPr>
                        <a:t>[1,]</a:t>
                      </a:r>
                      <a:endParaRPr sz="1100">
                        <a:latin typeface="Times New Roman"/>
                        <a:cs typeface="Times New Roman"/>
                      </a:endParaRPr>
                    </a:p>
                  </a:txBody>
                  <a:tcPr marL="0" marR="0" marT="0" marB="0"/>
                </a:tc>
                <a:tc>
                  <a:txBody>
                    <a:bodyPr/>
                    <a:lstStyle/>
                    <a:p>
                      <a:pPr marL="142875" algn="ctr">
                        <a:lnSpc>
                          <a:spcPts val="1155"/>
                        </a:lnSpc>
                      </a:pPr>
                      <a:r>
                        <a:rPr sz="1100" spc="100" dirty="0">
                          <a:latin typeface="Times New Roman"/>
                          <a:cs typeface="Times New Roman"/>
                        </a:rPr>
                        <a:t>-2</a:t>
                      </a:r>
                      <a:endParaRPr sz="1100">
                        <a:latin typeface="Times New Roman"/>
                        <a:cs typeface="Times New Roman"/>
                      </a:endParaRPr>
                    </a:p>
                  </a:txBody>
                  <a:tcPr marL="0" marR="0" marT="0" marB="0"/>
                </a:tc>
                <a:tc>
                  <a:txBody>
                    <a:bodyPr/>
                    <a:lstStyle/>
                    <a:p>
                      <a:pPr marR="24130" algn="r">
                        <a:lnSpc>
                          <a:spcPts val="1155"/>
                        </a:lnSpc>
                      </a:pPr>
                      <a:r>
                        <a:rPr sz="1100" spc="-5" dirty="0">
                          <a:latin typeface="Times New Roman"/>
                          <a:cs typeface="Times New Roman"/>
                        </a:rPr>
                        <a:t>-3</a:t>
                      </a:r>
                      <a:endParaRPr sz="1100">
                        <a:latin typeface="Times New Roman"/>
                        <a:cs typeface="Times New Roman"/>
                      </a:endParaRPr>
                    </a:p>
                  </a:txBody>
                  <a:tcPr marL="0" marR="0" marT="0" marB="0"/>
                </a:tc>
                <a:extLst>
                  <a:ext uri="{0D108BD9-81ED-4DB2-BD59-A6C34878D82A}">
                    <a16:rowId xmlns:a16="http://schemas.microsoft.com/office/drawing/2014/main" val="10001"/>
                  </a:ext>
                </a:extLst>
              </a:tr>
              <a:tr h="172072">
                <a:tc>
                  <a:txBody>
                    <a:bodyPr/>
                    <a:lstStyle/>
                    <a:p>
                      <a:pPr algn="ctr">
                        <a:lnSpc>
                          <a:spcPts val="1155"/>
                        </a:lnSpc>
                      </a:pPr>
                      <a:r>
                        <a:rPr sz="1100" spc="5" dirty="0">
                          <a:latin typeface="Times New Roman"/>
                          <a:cs typeface="Times New Roman"/>
                        </a:rPr>
                        <a:t>##</a:t>
                      </a:r>
                      <a:endParaRPr sz="1100">
                        <a:latin typeface="Times New Roman"/>
                        <a:cs typeface="Times New Roman"/>
                      </a:endParaRPr>
                    </a:p>
                  </a:txBody>
                  <a:tcPr marL="0" marR="0" marT="0" marB="0"/>
                </a:tc>
                <a:tc>
                  <a:txBody>
                    <a:bodyPr/>
                    <a:lstStyle/>
                    <a:p>
                      <a:pPr marR="27940" algn="r">
                        <a:lnSpc>
                          <a:spcPts val="1155"/>
                        </a:lnSpc>
                      </a:pPr>
                      <a:r>
                        <a:rPr sz="1100" spc="-5" dirty="0">
                          <a:latin typeface="Times New Roman"/>
                          <a:cs typeface="Times New Roman"/>
                        </a:rPr>
                        <a:t>[2,]</a:t>
                      </a:r>
                      <a:endParaRPr sz="1100">
                        <a:latin typeface="Times New Roman"/>
                        <a:cs typeface="Times New Roman"/>
                      </a:endParaRPr>
                    </a:p>
                  </a:txBody>
                  <a:tcPr marL="0" marR="0" marT="0" marB="0"/>
                </a:tc>
                <a:tc>
                  <a:txBody>
                    <a:bodyPr/>
                    <a:lstStyle/>
                    <a:p>
                      <a:pPr marL="142875" algn="ctr">
                        <a:lnSpc>
                          <a:spcPts val="1155"/>
                        </a:lnSpc>
                      </a:pPr>
                      <a:r>
                        <a:rPr sz="1100" spc="100" dirty="0">
                          <a:latin typeface="Times New Roman"/>
                          <a:cs typeface="Times New Roman"/>
                        </a:rPr>
                        <a:t>-5</a:t>
                      </a:r>
                      <a:endParaRPr sz="1100">
                        <a:latin typeface="Times New Roman"/>
                        <a:cs typeface="Times New Roman"/>
                      </a:endParaRPr>
                    </a:p>
                  </a:txBody>
                  <a:tcPr marL="0" marR="0" marT="0" marB="0"/>
                </a:tc>
                <a:tc>
                  <a:txBody>
                    <a:bodyPr/>
                    <a:lstStyle/>
                    <a:p>
                      <a:pPr marR="24130" algn="r">
                        <a:lnSpc>
                          <a:spcPts val="1155"/>
                        </a:lnSpc>
                      </a:pPr>
                      <a:r>
                        <a:rPr sz="1100" dirty="0">
                          <a:latin typeface="Times New Roman"/>
                          <a:cs typeface="Times New Roman"/>
                        </a:rPr>
                        <a:t>1</a:t>
                      </a:r>
                      <a:endParaRPr sz="1100">
                        <a:latin typeface="Times New Roman"/>
                        <a:cs typeface="Times New Roman"/>
                      </a:endParaRPr>
                    </a:p>
                  </a:txBody>
                  <a:tcPr marL="0" marR="0" marT="0" marB="0"/>
                </a:tc>
                <a:extLst>
                  <a:ext uri="{0D108BD9-81ED-4DB2-BD59-A6C34878D82A}">
                    <a16:rowId xmlns:a16="http://schemas.microsoft.com/office/drawing/2014/main" val="10002"/>
                  </a:ext>
                </a:extLst>
              </a:tr>
              <a:tr h="172072">
                <a:tc>
                  <a:txBody>
                    <a:bodyPr/>
                    <a:lstStyle/>
                    <a:p>
                      <a:pPr algn="ctr">
                        <a:lnSpc>
                          <a:spcPts val="1155"/>
                        </a:lnSpc>
                      </a:pPr>
                      <a:r>
                        <a:rPr sz="1100" spc="5" dirty="0">
                          <a:latin typeface="Times New Roman"/>
                          <a:cs typeface="Times New Roman"/>
                        </a:rPr>
                        <a:t>##</a:t>
                      </a:r>
                      <a:endParaRPr sz="1100">
                        <a:latin typeface="Times New Roman"/>
                        <a:cs typeface="Times New Roman"/>
                      </a:endParaRPr>
                    </a:p>
                  </a:txBody>
                  <a:tcPr marL="0" marR="0" marT="0" marB="0"/>
                </a:tc>
                <a:tc>
                  <a:txBody>
                    <a:bodyPr/>
                    <a:lstStyle/>
                    <a:p>
                      <a:pPr marR="27940" algn="r">
                        <a:lnSpc>
                          <a:spcPts val="1155"/>
                        </a:lnSpc>
                      </a:pPr>
                      <a:r>
                        <a:rPr sz="1100" spc="-5" dirty="0">
                          <a:latin typeface="Times New Roman"/>
                          <a:cs typeface="Times New Roman"/>
                        </a:rPr>
                        <a:t>[3,]</a:t>
                      </a:r>
                      <a:endParaRPr sz="1100">
                        <a:latin typeface="Times New Roman"/>
                        <a:cs typeface="Times New Roman"/>
                      </a:endParaRPr>
                    </a:p>
                  </a:txBody>
                  <a:tcPr marL="0" marR="0" marT="0" marB="0"/>
                </a:tc>
                <a:tc>
                  <a:txBody>
                    <a:bodyPr/>
                    <a:lstStyle/>
                    <a:p>
                      <a:pPr marL="71120" algn="ctr">
                        <a:lnSpc>
                          <a:spcPts val="1155"/>
                        </a:lnSpc>
                      </a:pPr>
                      <a:r>
                        <a:rPr sz="1100" spc="70" dirty="0">
                          <a:latin typeface="Times New Roman"/>
                          <a:cs typeface="Times New Roman"/>
                        </a:rPr>
                        <a:t>-21</a:t>
                      </a:r>
                      <a:endParaRPr sz="1100">
                        <a:latin typeface="Times New Roman"/>
                        <a:cs typeface="Times New Roman"/>
                      </a:endParaRPr>
                    </a:p>
                  </a:txBody>
                  <a:tcPr marL="0" marR="0" marT="0" marB="0"/>
                </a:tc>
                <a:tc>
                  <a:txBody>
                    <a:bodyPr/>
                    <a:lstStyle/>
                    <a:p>
                      <a:pPr marR="24130" algn="r">
                        <a:lnSpc>
                          <a:spcPts val="1155"/>
                        </a:lnSpc>
                      </a:pPr>
                      <a:r>
                        <a:rPr sz="1100" dirty="0">
                          <a:latin typeface="Times New Roman"/>
                          <a:cs typeface="Times New Roman"/>
                        </a:rPr>
                        <a:t>2</a:t>
                      </a:r>
                      <a:endParaRPr sz="1100">
                        <a:latin typeface="Times New Roman"/>
                        <a:cs typeface="Times New Roman"/>
                      </a:endParaRPr>
                    </a:p>
                  </a:txBody>
                  <a:tcPr marL="0" marR="0" marT="0" marB="0"/>
                </a:tc>
                <a:extLst>
                  <a:ext uri="{0D108BD9-81ED-4DB2-BD59-A6C34878D82A}">
                    <a16:rowId xmlns:a16="http://schemas.microsoft.com/office/drawing/2014/main" val="10003"/>
                  </a:ext>
                </a:extLst>
              </a:tr>
              <a:tr h="172078">
                <a:tc>
                  <a:txBody>
                    <a:bodyPr/>
                    <a:lstStyle/>
                    <a:p>
                      <a:pPr algn="ctr">
                        <a:lnSpc>
                          <a:spcPts val="1155"/>
                        </a:lnSpc>
                      </a:pPr>
                      <a:r>
                        <a:rPr sz="1100" spc="5" dirty="0">
                          <a:latin typeface="Times New Roman"/>
                          <a:cs typeface="Times New Roman"/>
                        </a:rPr>
                        <a:t>##</a:t>
                      </a:r>
                      <a:endParaRPr sz="1100">
                        <a:latin typeface="Times New Roman"/>
                        <a:cs typeface="Times New Roman"/>
                      </a:endParaRPr>
                    </a:p>
                  </a:txBody>
                  <a:tcPr marL="0" marR="0" marT="0" marB="0"/>
                </a:tc>
                <a:tc>
                  <a:txBody>
                    <a:bodyPr/>
                    <a:lstStyle/>
                    <a:p>
                      <a:pPr marR="27940" algn="r">
                        <a:lnSpc>
                          <a:spcPts val="1155"/>
                        </a:lnSpc>
                      </a:pPr>
                      <a:r>
                        <a:rPr sz="1100" spc="-5" dirty="0">
                          <a:latin typeface="Times New Roman"/>
                          <a:cs typeface="Times New Roman"/>
                        </a:rPr>
                        <a:t>[4,]</a:t>
                      </a:r>
                      <a:endParaRPr sz="1100">
                        <a:latin typeface="Times New Roman"/>
                        <a:cs typeface="Times New Roman"/>
                      </a:endParaRPr>
                    </a:p>
                  </a:txBody>
                  <a:tcPr marL="0" marR="0" marT="0" marB="0"/>
                </a:tc>
                <a:tc>
                  <a:txBody>
                    <a:bodyPr/>
                    <a:lstStyle/>
                    <a:p>
                      <a:pPr marL="71120" algn="ctr">
                        <a:lnSpc>
                          <a:spcPts val="1155"/>
                        </a:lnSpc>
                      </a:pPr>
                      <a:r>
                        <a:rPr sz="1100" spc="70" dirty="0">
                          <a:latin typeface="Times New Roman"/>
                          <a:cs typeface="Times New Roman"/>
                        </a:rPr>
                        <a:t>-22</a:t>
                      </a:r>
                      <a:endParaRPr sz="1100">
                        <a:latin typeface="Times New Roman"/>
                        <a:cs typeface="Times New Roman"/>
                      </a:endParaRPr>
                    </a:p>
                  </a:txBody>
                  <a:tcPr marL="0" marR="0" marT="0" marB="0"/>
                </a:tc>
                <a:tc>
                  <a:txBody>
                    <a:bodyPr/>
                    <a:lstStyle/>
                    <a:p>
                      <a:pPr marR="24130" algn="r">
                        <a:lnSpc>
                          <a:spcPts val="1155"/>
                        </a:lnSpc>
                      </a:pPr>
                      <a:r>
                        <a:rPr sz="1100" dirty="0">
                          <a:latin typeface="Times New Roman"/>
                          <a:cs typeface="Times New Roman"/>
                        </a:rPr>
                        <a:t>3</a:t>
                      </a:r>
                      <a:endParaRPr sz="1100">
                        <a:latin typeface="Times New Roman"/>
                        <a:cs typeface="Times New Roman"/>
                      </a:endParaRPr>
                    </a:p>
                  </a:txBody>
                  <a:tcPr marL="0" marR="0" marT="0" marB="0"/>
                </a:tc>
                <a:extLst>
                  <a:ext uri="{0D108BD9-81ED-4DB2-BD59-A6C34878D82A}">
                    <a16:rowId xmlns:a16="http://schemas.microsoft.com/office/drawing/2014/main" val="10004"/>
                  </a:ext>
                </a:extLst>
              </a:tr>
              <a:tr h="172078">
                <a:tc>
                  <a:txBody>
                    <a:bodyPr/>
                    <a:lstStyle/>
                    <a:p>
                      <a:pPr algn="ctr">
                        <a:lnSpc>
                          <a:spcPts val="1155"/>
                        </a:lnSpc>
                      </a:pPr>
                      <a:r>
                        <a:rPr sz="1100" spc="5" dirty="0">
                          <a:latin typeface="Times New Roman"/>
                          <a:cs typeface="Times New Roman"/>
                        </a:rPr>
                        <a:t>##</a:t>
                      </a:r>
                      <a:endParaRPr sz="1100">
                        <a:latin typeface="Times New Roman"/>
                        <a:cs typeface="Times New Roman"/>
                      </a:endParaRPr>
                    </a:p>
                  </a:txBody>
                  <a:tcPr marL="0" marR="0" marT="0" marB="0"/>
                </a:tc>
                <a:tc>
                  <a:txBody>
                    <a:bodyPr/>
                    <a:lstStyle/>
                    <a:p>
                      <a:pPr marR="27940" algn="r">
                        <a:lnSpc>
                          <a:spcPts val="1155"/>
                        </a:lnSpc>
                      </a:pPr>
                      <a:r>
                        <a:rPr sz="1100" spc="-5" dirty="0">
                          <a:latin typeface="Times New Roman"/>
                          <a:cs typeface="Times New Roman"/>
                        </a:rPr>
                        <a:t>[5,]</a:t>
                      </a:r>
                      <a:endParaRPr sz="1100">
                        <a:latin typeface="Times New Roman"/>
                        <a:cs typeface="Times New Roman"/>
                      </a:endParaRPr>
                    </a:p>
                  </a:txBody>
                  <a:tcPr marL="0" marR="0" marT="0" marB="0"/>
                </a:tc>
                <a:tc>
                  <a:txBody>
                    <a:bodyPr/>
                    <a:lstStyle/>
                    <a:p>
                      <a:pPr marL="142875" algn="ctr">
                        <a:lnSpc>
                          <a:spcPts val="1155"/>
                        </a:lnSpc>
                      </a:pPr>
                      <a:r>
                        <a:rPr sz="1100" spc="100" dirty="0">
                          <a:latin typeface="Times New Roman"/>
                          <a:cs typeface="Times New Roman"/>
                        </a:rPr>
                        <a:t>-4</a:t>
                      </a:r>
                      <a:endParaRPr sz="1100">
                        <a:latin typeface="Times New Roman"/>
                        <a:cs typeface="Times New Roman"/>
                      </a:endParaRPr>
                    </a:p>
                  </a:txBody>
                  <a:tcPr marL="0" marR="0" marT="0" marB="0"/>
                </a:tc>
                <a:tc>
                  <a:txBody>
                    <a:bodyPr/>
                    <a:lstStyle/>
                    <a:p>
                      <a:pPr marR="24130" algn="r">
                        <a:lnSpc>
                          <a:spcPts val="1155"/>
                        </a:lnSpc>
                      </a:pPr>
                      <a:r>
                        <a:rPr sz="1100" spc="-5" dirty="0">
                          <a:latin typeface="Times New Roman"/>
                          <a:cs typeface="Times New Roman"/>
                        </a:rPr>
                        <a:t>-23</a:t>
                      </a:r>
                      <a:endParaRPr sz="1100">
                        <a:latin typeface="Times New Roman"/>
                        <a:cs typeface="Times New Roman"/>
                      </a:endParaRPr>
                    </a:p>
                  </a:txBody>
                  <a:tcPr marL="0" marR="0" marT="0" marB="0"/>
                </a:tc>
                <a:extLst>
                  <a:ext uri="{0D108BD9-81ED-4DB2-BD59-A6C34878D82A}">
                    <a16:rowId xmlns:a16="http://schemas.microsoft.com/office/drawing/2014/main" val="10005"/>
                  </a:ext>
                </a:extLst>
              </a:tr>
              <a:tr h="172072">
                <a:tc>
                  <a:txBody>
                    <a:bodyPr/>
                    <a:lstStyle/>
                    <a:p>
                      <a:pPr algn="ctr">
                        <a:lnSpc>
                          <a:spcPts val="1155"/>
                        </a:lnSpc>
                      </a:pPr>
                      <a:r>
                        <a:rPr sz="1100" spc="5" dirty="0">
                          <a:latin typeface="Times New Roman"/>
                          <a:cs typeface="Times New Roman"/>
                        </a:rPr>
                        <a:t>##</a:t>
                      </a:r>
                      <a:endParaRPr sz="1100">
                        <a:latin typeface="Times New Roman"/>
                        <a:cs typeface="Times New Roman"/>
                      </a:endParaRPr>
                    </a:p>
                  </a:txBody>
                  <a:tcPr marL="0" marR="0" marT="0" marB="0"/>
                </a:tc>
                <a:tc>
                  <a:txBody>
                    <a:bodyPr/>
                    <a:lstStyle/>
                    <a:p>
                      <a:pPr marR="27940" algn="r">
                        <a:lnSpc>
                          <a:spcPts val="1155"/>
                        </a:lnSpc>
                      </a:pPr>
                      <a:r>
                        <a:rPr sz="1100" spc="-5" dirty="0">
                          <a:latin typeface="Times New Roman"/>
                          <a:cs typeface="Times New Roman"/>
                        </a:rPr>
                        <a:t>[6,]</a:t>
                      </a:r>
                      <a:endParaRPr sz="1100">
                        <a:latin typeface="Times New Roman"/>
                        <a:cs typeface="Times New Roman"/>
                      </a:endParaRPr>
                    </a:p>
                  </a:txBody>
                  <a:tcPr marL="0" marR="0" marT="0" marB="0"/>
                </a:tc>
                <a:tc>
                  <a:txBody>
                    <a:bodyPr/>
                    <a:lstStyle/>
                    <a:p>
                      <a:pPr marL="71120" algn="ctr">
                        <a:lnSpc>
                          <a:spcPts val="1155"/>
                        </a:lnSpc>
                      </a:pPr>
                      <a:r>
                        <a:rPr sz="1100" spc="70" dirty="0">
                          <a:latin typeface="Times New Roman"/>
                          <a:cs typeface="Times New Roman"/>
                        </a:rPr>
                        <a:t>-26</a:t>
                      </a:r>
                      <a:endParaRPr sz="1100">
                        <a:latin typeface="Times New Roman"/>
                        <a:cs typeface="Times New Roman"/>
                      </a:endParaRPr>
                    </a:p>
                  </a:txBody>
                  <a:tcPr marL="0" marR="0" marT="0" marB="0"/>
                </a:tc>
                <a:tc>
                  <a:txBody>
                    <a:bodyPr/>
                    <a:lstStyle/>
                    <a:p>
                      <a:pPr marR="24130" algn="r">
                        <a:lnSpc>
                          <a:spcPts val="1155"/>
                        </a:lnSpc>
                      </a:pPr>
                      <a:r>
                        <a:rPr sz="1100" dirty="0">
                          <a:latin typeface="Times New Roman"/>
                          <a:cs typeface="Times New Roman"/>
                        </a:rPr>
                        <a:t>5</a:t>
                      </a:r>
                      <a:endParaRPr sz="1100">
                        <a:latin typeface="Times New Roman"/>
                        <a:cs typeface="Times New Roman"/>
                      </a:endParaRPr>
                    </a:p>
                  </a:txBody>
                  <a:tcPr marL="0" marR="0" marT="0" marB="0"/>
                </a:tc>
                <a:extLst>
                  <a:ext uri="{0D108BD9-81ED-4DB2-BD59-A6C34878D82A}">
                    <a16:rowId xmlns:a16="http://schemas.microsoft.com/office/drawing/2014/main" val="10006"/>
                  </a:ext>
                </a:extLst>
              </a:tr>
              <a:tr h="172072">
                <a:tc>
                  <a:txBody>
                    <a:bodyPr/>
                    <a:lstStyle/>
                    <a:p>
                      <a:pPr algn="ctr">
                        <a:lnSpc>
                          <a:spcPts val="1155"/>
                        </a:lnSpc>
                      </a:pPr>
                      <a:r>
                        <a:rPr sz="1100" spc="5" dirty="0">
                          <a:latin typeface="Times New Roman"/>
                          <a:cs typeface="Times New Roman"/>
                        </a:rPr>
                        <a:t>##</a:t>
                      </a:r>
                      <a:endParaRPr sz="1100">
                        <a:latin typeface="Times New Roman"/>
                        <a:cs typeface="Times New Roman"/>
                      </a:endParaRPr>
                    </a:p>
                  </a:txBody>
                  <a:tcPr marL="0" marR="0" marT="0" marB="0"/>
                </a:tc>
                <a:tc>
                  <a:txBody>
                    <a:bodyPr/>
                    <a:lstStyle/>
                    <a:p>
                      <a:pPr marR="27940" algn="r">
                        <a:lnSpc>
                          <a:spcPts val="1155"/>
                        </a:lnSpc>
                      </a:pPr>
                      <a:r>
                        <a:rPr sz="1100" spc="-5" dirty="0">
                          <a:latin typeface="Times New Roman"/>
                          <a:cs typeface="Times New Roman"/>
                        </a:rPr>
                        <a:t>[7,]</a:t>
                      </a:r>
                      <a:endParaRPr sz="1100">
                        <a:latin typeface="Times New Roman"/>
                        <a:cs typeface="Times New Roman"/>
                      </a:endParaRPr>
                    </a:p>
                  </a:txBody>
                  <a:tcPr marL="0" marR="0" marT="0" marB="0"/>
                </a:tc>
                <a:tc>
                  <a:txBody>
                    <a:bodyPr/>
                    <a:lstStyle/>
                    <a:p>
                      <a:pPr marL="142875" algn="ctr">
                        <a:lnSpc>
                          <a:spcPts val="1155"/>
                        </a:lnSpc>
                      </a:pPr>
                      <a:r>
                        <a:rPr sz="1100" spc="100" dirty="0">
                          <a:latin typeface="Times New Roman"/>
                          <a:cs typeface="Times New Roman"/>
                        </a:rPr>
                        <a:t>-6</a:t>
                      </a:r>
                      <a:endParaRPr sz="1100">
                        <a:latin typeface="Times New Roman"/>
                        <a:cs typeface="Times New Roman"/>
                      </a:endParaRPr>
                    </a:p>
                  </a:txBody>
                  <a:tcPr marL="0" marR="0" marT="0" marB="0"/>
                </a:tc>
                <a:tc>
                  <a:txBody>
                    <a:bodyPr/>
                    <a:lstStyle/>
                    <a:p>
                      <a:pPr marR="24130" algn="r">
                        <a:lnSpc>
                          <a:spcPts val="1155"/>
                        </a:lnSpc>
                      </a:pPr>
                      <a:r>
                        <a:rPr sz="1100" spc="-5" dirty="0">
                          <a:latin typeface="Times New Roman"/>
                          <a:cs typeface="Times New Roman"/>
                        </a:rPr>
                        <a:t>-11</a:t>
                      </a:r>
                      <a:endParaRPr sz="1100">
                        <a:latin typeface="Times New Roman"/>
                        <a:cs typeface="Times New Roman"/>
                      </a:endParaRPr>
                    </a:p>
                  </a:txBody>
                  <a:tcPr marL="0" marR="0" marT="0" marB="0"/>
                </a:tc>
                <a:extLst>
                  <a:ext uri="{0D108BD9-81ED-4DB2-BD59-A6C34878D82A}">
                    <a16:rowId xmlns:a16="http://schemas.microsoft.com/office/drawing/2014/main" val="10007"/>
                  </a:ext>
                </a:extLst>
              </a:tr>
              <a:tr h="172072">
                <a:tc>
                  <a:txBody>
                    <a:bodyPr/>
                    <a:lstStyle/>
                    <a:p>
                      <a:pPr algn="ctr">
                        <a:lnSpc>
                          <a:spcPts val="1155"/>
                        </a:lnSpc>
                      </a:pPr>
                      <a:r>
                        <a:rPr sz="1100" spc="5" dirty="0">
                          <a:latin typeface="Times New Roman"/>
                          <a:cs typeface="Times New Roman"/>
                        </a:rPr>
                        <a:t>##</a:t>
                      </a:r>
                      <a:endParaRPr sz="1100">
                        <a:latin typeface="Times New Roman"/>
                        <a:cs typeface="Times New Roman"/>
                      </a:endParaRPr>
                    </a:p>
                  </a:txBody>
                  <a:tcPr marL="0" marR="0" marT="0" marB="0"/>
                </a:tc>
                <a:tc>
                  <a:txBody>
                    <a:bodyPr/>
                    <a:lstStyle/>
                    <a:p>
                      <a:pPr marR="27940" algn="r">
                        <a:lnSpc>
                          <a:spcPts val="1155"/>
                        </a:lnSpc>
                      </a:pPr>
                      <a:r>
                        <a:rPr sz="1100" spc="-5" dirty="0">
                          <a:latin typeface="Times New Roman"/>
                          <a:cs typeface="Times New Roman"/>
                        </a:rPr>
                        <a:t>[8,]</a:t>
                      </a:r>
                      <a:endParaRPr sz="1100">
                        <a:latin typeface="Times New Roman"/>
                        <a:cs typeface="Times New Roman"/>
                      </a:endParaRPr>
                    </a:p>
                  </a:txBody>
                  <a:tcPr marL="0" marR="0" marT="0" marB="0"/>
                </a:tc>
                <a:tc>
                  <a:txBody>
                    <a:bodyPr/>
                    <a:lstStyle/>
                    <a:p>
                      <a:pPr marL="142875" algn="ctr">
                        <a:lnSpc>
                          <a:spcPts val="1155"/>
                        </a:lnSpc>
                      </a:pPr>
                      <a:r>
                        <a:rPr sz="1100" spc="100" dirty="0">
                          <a:latin typeface="Times New Roman"/>
                          <a:cs typeface="Times New Roman"/>
                        </a:rPr>
                        <a:t>-7</a:t>
                      </a:r>
                      <a:endParaRPr sz="1100">
                        <a:latin typeface="Times New Roman"/>
                        <a:cs typeface="Times New Roman"/>
                      </a:endParaRPr>
                    </a:p>
                  </a:txBody>
                  <a:tcPr marL="0" marR="0" marT="0" marB="0"/>
                </a:tc>
                <a:tc>
                  <a:txBody>
                    <a:bodyPr/>
                    <a:lstStyle/>
                    <a:p>
                      <a:pPr marR="24130" algn="r">
                        <a:lnSpc>
                          <a:spcPts val="1155"/>
                        </a:lnSpc>
                      </a:pPr>
                      <a:r>
                        <a:rPr sz="1100" spc="-5" dirty="0">
                          <a:latin typeface="Times New Roman"/>
                          <a:cs typeface="Times New Roman"/>
                        </a:rPr>
                        <a:t>-34</a:t>
                      </a:r>
                      <a:endParaRPr sz="1100">
                        <a:latin typeface="Times New Roman"/>
                        <a:cs typeface="Times New Roman"/>
                      </a:endParaRPr>
                    </a:p>
                  </a:txBody>
                  <a:tcPr marL="0" marR="0" marT="0" marB="0"/>
                </a:tc>
                <a:extLst>
                  <a:ext uri="{0D108BD9-81ED-4DB2-BD59-A6C34878D82A}">
                    <a16:rowId xmlns:a16="http://schemas.microsoft.com/office/drawing/2014/main" val="10008"/>
                  </a:ext>
                </a:extLst>
              </a:tr>
              <a:tr h="172078">
                <a:tc>
                  <a:txBody>
                    <a:bodyPr/>
                    <a:lstStyle/>
                    <a:p>
                      <a:pPr algn="ctr">
                        <a:lnSpc>
                          <a:spcPts val="1155"/>
                        </a:lnSpc>
                      </a:pPr>
                      <a:r>
                        <a:rPr sz="1100" spc="5" dirty="0">
                          <a:latin typeface="Times New Roman"/>
                          <a:cs typeface="Times New Roman"/>
                        </a:rPr>
                        <a:t>##</a:t>
                      </a:r>
                      <a:endParaRPr sz="1100">
                        <a:latin typeface="Times New Roman"/>
                        <a:cs typeface="Times New Roman"/>
                      </a:endParaRPr>
                    </a:p>
                  </a:txBody>
                  <a:tcPr marL="0" marR="0" marT="0" marB="0"/>
                </a:tc>
                <a:tc>
                  <a:txBody>
                    <a:bodyPr/>
                    <a:lstStyle/>
                    <a:p>
                      <a:pPr marR="27940" algn="r">
                        <a:lnSpc>
                          <a:spcPts val="1155"/>
                        </a:lnSpc>
                      </a:pPr>
                      <a:r>
                        <a:rPr sz="1100" spc="-5" dirty="0">
                          <a:latin typeface="Times New Roman"/>
                          <a:cs typeface="Times New Roman"/>
                        </a:rPr>
                        <a:t>[9,]</a:t>
                      </a:r>
                      <a:endParaRPr sz="1100">
                        <a:latin typeface="Times New Roman"/>
                        <a:cs typeface="Times New Roman"/>
                      </a:endParaRPr>
                    </a:p>
                  </a:txBody>
                  <a:tcPr marL="0" marR="0" marT="0" marB="0"/>
                </a:tc>
                <a:tc>
                  <a:txBody>
                    <a:bodyPr/>
                    <a:lstStyle/>
                    <a:p>
                      <a:pPr marL="71120" algn="ctr">
                        <a:lnSpc>
                          <a:spcPts val="1155"/>
                        </a:lnSpc>
                      </a:pPr>
                      <a:r>
                        <a:rPr sz="1100" spc="70" dirty="0">
                          <a:latin typeface="Times New Roman"/>
                          <a:cs typeface="Times New Roman"/>
                        </a:rPr>
                        <a:t>-10</a:t>
                      </a:r>
                      <a:endParaRPr sz="1100">
                        <a:latin typeface="Times New Roman"/>
                        <a:cs typeface="Times New Roman"/>
                      </a:endParaRPr>
                    </a:p>
                  </a:txBody>
                  <a:tcPr marL="0" marR="0" marT="0" marB="0"/>
                </a:tc>
                <a:tc>
                  <a:txBody>
                    <a:bodyPr/>
                    <a:lstStyle/>
                    <a:p>
                      <a:pPr marR="24130" algn="r">
                        <a:lnSpc>
                          <a:spcPts val="1155"/>
                        </a:lnSpc>
                      </a:pPr>
                      <a:r>
                        <a:rPr sz="1100" spc="-5" dirty="0">
                          <a:latin typeface="Times New Roman"/>
                          <a:cs typeface="Times New Roman"/>
                        </a:rPr>
                        <a:t>-31</a:t>
                      </a:r>
                      <a:endParaRPr sz="1100">
                        <a:latin typeface="Times New Roman"/>
                        <a:cs typeface="Times New Roman"/>
                      </a:endParaRPr>
                    </a:p>
                  </a:txBody>
                  <a:tcPr marL="0" marR="0" marT="0" marB="0"/>
                </a:tc>
                <a:extLst>
                  <a:ext uri="{0D108BD9-81ED-4DB2-BD59-A6C34878D82A}">
                    <a16:rowId xmlns:a16="http://schemas.microsoft.com/office/drawing/2014/main" val="10009"/>
                  </a:ext>
                </a:extLst>
              </a:tr>
              <a:tr h="172078">
                <a:tc>
                  <a:txBody>
                    <a:bodyPr/>
                    <a:lstStyle/>
                    <a:p>
                      <a:pPr algn="ctr">
                        <a:lnSpc>
                          <a:spcPts val="1155"/>
                        </a:lnSpc>
                      </a:pPr>
                      <a:r>
                        <a:rPr sz="1100" spc="5" dirty="0">
                          <a:latin typeface="Times New Roman"/>
                          <a:cs typeface="Times New Roman"/>
                        </a:rPr>
                        <a:t>##</a:t>
                      </a:r>
                      <a:endParaRPr sz="1100">
                        <a:latin typeface="Times New Roman"/>
                        <a:cs typeface="Times New Roman"/>
                      </a:endParaRPr>
                    </a:p>
                  </a:txBody>
                  <a:tcPr marL="0" marR="0" marT="0" marB="0"/>
                </a:tc>
                <a:tc>
                  <a:txBody>
                    <a:bodyPr/>
                    <a:lstStyle/>
                    <a:p>
                      <a:pPr marR="27940" algn="r">
                        <a:lnSpc>
                          <a:spcPts val="1155"/>
                        </a:lnSpc>
                      </a:pPr>
                      <a:r>
                        <a:rPr sz="1100" spc="-5" dirty="0">
                          <a:latin typeface="Times New Roman"/>
                          <a:cs typeface="Times New Roman"/>
                        </a:rPr>
                        <a:t>[10,]</a:t>
                      </a:r>
                      <a:endParaRPr sz="1100">
                        <a:latin typeface="Times New Roman"/>
                        <a:cs typeface="Times New Roman"/>
                      </a:endParaRPr>
                    </a:p>
                  </a:txBody>
                  <a:tcPr marL="0" marR="0" marT="0" marB="0"/>
                </a:tc>
                <a:tc>
                  <a:txBody>
                    <a:bodyPr/>
                    <a:lstStyle/>
                    <a:p>
                      <a:pPr marL="71120" algn="ctr">
                        <a:lnSpc>
                          <a:spcPts val="1155"/>
                        </a:lnSpc>
                      </a:pPr>
                      <a:r>
                        <a:rPr sz="1100" spc="70" dirty="0">
                          <a:latin typeface="Times New Roman"/>
                          <a:cs typeface="Times New Roman"/>
                        </a:rPr>
                        <a:t>-33</a:t>
                      </a:r>
                      <a:endParaRPr sz="1100">
                        <a:latin typeface="Times New Roman"/>
                        <a:cs typeface="Times New Roman"/>
                      </a:endParaRPr>
                    </a:p>
                  </a:txBody>
                  <a:tcPr marL="0" marR="0" marT="0" marB="0"/>
                </a:tc>
                <a:tc>
                  <a:txBody>
                    <a:bodyPr/>
                    <a:lstStyle/>
                    <a:p>
                      <a:pPr marR="24130" algn="r">
                        <a:lnSpc>
                          <a:spcPts val="1155"/>
                        </a:lnSpc>
                      </a:pPr>
                      <a:r>
                        <a:rPr sz="1100" dirty="0">
                          <a:latin typeface="Times New Roman"/>
                          <a:cs typeface="Times New Roman"/>
                        </a:rPr>
                        <a:t>9</a:t>
                      </a:r>
                      <a:endParaRPr sz="1100">
                        <a:latin typeface="Times New Roman"/>
                        <a:cs typeface="Times New Roman"/>
                      </a:endParaRPr>
                    </a:p>
                  </a:txBody>
                  <a:tcPr marL="0" marR="0" marT="0" marB="0"/>
                </a:tc>
                <a:extLst>
                  <a:ext uri="{0D108BD9-81ED-4DB2-BD59-A6C34878D82A}">
                    <a16:rowId xmlns:a16="http://schemas.microsoft.com/office/drawing/2014/main" val="10010"/>
                  </a:ext>
                </a:extLst>
              </a:tr>
              <a:tr h="172072">
                <a:tc>
                  <a:txBody>
                    <a:bodyPr/>
                    <a:lstStyle/>
                    <a:p>
                      <a:pPr algn="ctr">
                        <a:lnSpc>
                          <a:spcPts val="1155"/>
                        </a:lnSpc>
                      </a:pPr>
                      <a:r>
                        <a:rPr sz="1100" spc="5" dirty="0">
                          <a:latin typeface="Times New Roman"/>
                          <a:cs typeface="Times New Roman"/>
                        </a:rPr>
                        <a:t>##</a:t>
                      </a:r>
                      <a:endParaRPr sz="1100">
                        <a:latin typeface="Times New Roman"/>
                        <a:cs typeface="Times New Roman"/>
                      </a:endParaRPr>
                    </a:p>
                  </a:txBody>
                  <a:tcPr marL="0" marR="0" marT="0" marB="0"/>
                </a:tc>
                <a:tc>
                  <a:txBody>
                    <a:bodyPr/>
                    <a:lstStyle/>
                    <a:p>
                      <a:pPr marR="27940" algn="r">
                        <a:lnSpc>
                          <a:spcPts val="1155"/>
                        </a:lnSpc>
                      </a:pPr>
                      <a:r>
                        <a:rPr sz="1100" spc="-5" dirty="0">
                          <a:latin typeface="Times New Roman"/>
                          <a:cs typeface="Times New Roman"/>
                        </a:rPr>
                        <a:t>[11,]</a:t>
                      </a:r>
                      <a:endParaRPr sz="1100">
                        <a:latin typeface="Times New Roman"/>
                        <a:cs typeface="Times New Roman"/>
                      </a:endParaRPr>
                    </a:p>
                  </a:txBody>
                  <a:tcPr marL="0" marR="0" marT="0" marB="0"/>
                </a:tc>
                <a:tc>
                  <a:txBody>
                    <a:bodyPr/>
                    <a:lstStyle/>
                    <a:p>
                      <a:pPr marL="71120" algn="ctr">
                        <a:lnSpc>
                          <a:spcPts val="1155"/>
                        </a:lnSpc>
                      </a:pPr>
                      <a:r>
                        <a:rPr sz="1100" spc="70" dirty="0">
                          <a:latin typeface="Times New Roman"/>
                          <a:cs typeface="Times New Roman"/>
                        </a:rPr>
                        <a:t>-12</a:t>
                      </a:r>
                      <a:endParaRPr sz="1100">
                        <a:latin typeface="Times New Roman"/>
                        <a:cs typeface="Times New Roman"/>
                      </a:endParaRPr>
                    </a:p>
                  </a:txBody>
                  <a:tcPr marL="0" marR="0" marT="0" marB="0"/>
                </a:tc>
                <a:tc>
                  <a:txBody>
                    <a:bodyPr/>
                    <a:lstStyle/>
                    <a:p>
                      <a:pPr marR="24130" algn="r">
                        <a:lnSpc>
                          <a:spcPts val="1155"/>
                        </a:lnSpc>
                      </a:pPr>
                      <a:r>
                        <a:rPr sz="1100" spc="-5" dirty="0">
                          <a:latin typeface="Times New Roman"/>
                          <a:cs typeface="Times New Roman"/>
                        </a:rPr>
                        <a:t>-27</a:t>
                      </a:r>
                      <a:endParaRPr sz="1100">
                        <a:latin typeface="Times New Roman"/>
                        <a:cs typeface="Times New Roman"/>
                      </a:endParaRPr>
                    </a:p>
                  </a:txBody>
                  <a:tcPr marL="0" marR="0" marT="0" marB="0"/>
                </a:tc>
                <a:extLst>
                  <a:ext uri="{0D108BD9-81ED-4DB2-BD59-A6C34878D82A}">
                    <a16:rowId xmlns:a16="http://schemas.microsoft.com/office/drawing/2014/main" val="10011"/>
                  </a:ext>
                </a:extLst>
              </a:tr>
              <a:tr h="172072">
                <a:tc>
                  <a:txBody>
                    <a:bodyPr/>
                    <a:lstStyle/>
                    <a:p>
                      <a:pPr algn="ctr">
                        <a:lnSpc>
                          <a:spcPts val="1155"/>
                        </a:lnSpc>
                      </a:pPr>
                      <a:r>
                        <a:rPr sz="1100" spc="5" dirty="0">
                          <a:latin typeface="Times New Roman"/>
                          <a:cs typeface="Times New Roman"/>
                        </a:rPr>
                        <a:t>##</a:t>
                      </a:r>
                      <a:endParaRPr sz="1100">
                        <a:latin typeface="Times New Roman"/>
                        <a:cs typeface="Times New Roman"/>
                      </a:endParaRPr>
                    </a:p>
                  </a:txBody>
                  <a:tcPr marL="0" marR="0" marT="0" marB="0"/>
                </a:tc>
                <a:tc>
                  <a:txBody>
                    <a:bodyPr/>
                    <a:lstStyle/>
                    <a:p>
                      <a:pPr marR="27940" algn="r">
                        <a:lnSpc>
                          <a:spcPts val="1155"/>
                        </a:lnSpc>
                      </a:pPr>
                      <a:r>
                        <a:rPr sz="1100" spc="-5" dirty="0">
                          <a:latin typeface="Times New Roman"/>
                          <a:cs typeface="Times New Roman"/>
                        </a:rPr>
                        <a:t>[12,]</a:t>
                      </a:r>
                      <a:endParaRPr sz="1100">
                        <a:latin typeface="Times New Roman"/>
                        <a:cs typeface="Times New Roman"/>
                      </a:endParaRPr>
                    </a:p>
                  </a:txBody>
                  <a:tcPr marL="0" marR="0" marT="0" marB="0"/>
                </a:tc>
                <a:tc>
                  <a:txBody>
                    <a:bodyPr/>
                    <a:lstStyle/>
                    <a:p>
                      <a:pPr marL="71120" algn="ctr">
                        <a:lnSpc>
                          <a:spcPts val="1155"/>
                        </a:lnSpc>
                      </a:pPr>
                      <a:r>
                        <a:rPr sz="1100" spc="70" dirty="0">
                          <a:latin typeface="Times New Roman"/>
                          <a:cs typeface="Times New Roman"/>
                        </a:rPr>
                        <a:t>-14</a:t>
                      </a:r>
                      <a:endParaRPr sz="1100">
                        <a:latin typeface="Times New Roman"/>
                        <a:cs typeface="Times New Roman"/>
                      </a:endParaRPr>
                    </a:p>
                  </a:txBody>
                  <a:tcPr marL="0" marR="0" marT="0" marB="0"/>
                </a:tc>
                <a:tc>
                  <a:txBody>
                    <a:bodyPr/>
                    <a:lstStyle/>
                    <a:p>
                      <a:pPr marR="24130" algn="r">
                        <a:lnSpc>
                          <a:spcPts val="1155"/>
                        </a:lnSpc>
                      </a:pPr>
                      <a:r>
                        <a:rPr sz="1100" spc="-5" dirty="0">
                          <a:latin typeface="Times New Roman"/>
                          <a:cs typeface="Times New Roman"/>
                        </a:rPr>
                        <a:t>-29</a:t>
                      </a:r>
                      <a:endParaRPr sz="1100">
                        <a:latin typeface="Times New Roman"/>
                        <a:cs typeface="Times New Roman"/>
                      </a:endParaRPr>
                    </a:p>
                  </a:txBody>
                  <a:tcPr marL="0" marR="0" marT="0" marB="0"/>
                </a:tc>
                <a:extLst>
                  <a:ext uri="{0D108BD9-81ED-4DB2-BD59-A6C34878D82A}">
                    <a16:rowId xmlns:a16="http://schemas.microsoft.com/office/drawing/2014/main" val="10012"/>
                  </a:ext>
                </a:extLst>
              </a:tr>
              <a:tr h="172072">
                <a:tc>
                  <a:txBody>
                    <a:bodyPr/>
                    <a:lstStyle/>
                    <a:p>
                      <a:pPr algn="ctr">
                        <a:lnSpc>
                          <a:spcPts val="1155"/>
                        </a:lnSpc>
                      </a:pPr>
                      <a:r>
                        <a:rPr sz="1100" spc="5" dirty="0">
                          <a:latin typeface="Times New Roman"/>
                          <a:cs typeface="Times New Roman"/>
                        </a:rPr>
                        <a:t>##</a:t>
                      </a:r>
                      <a:endParaRPr sz="1100">
                        <a:latin typeface="Times New Roman"/>
                        <a:cs typeface="Times New Roman"/>
                      </a:endParaRPr>
                    </a:p>
                  </a:txBody>
                  <a:tcPr marL="0" marR="0" marT="0" marB="0"/>
                </a:tc>
                <a:tc>
                  <a:txBody>
                    <a:bodyPr/>
                    <a:lstStyle/>
                    <a:p>
                      <a:pPr marR="27940" algn="r">
                        <a:lnSpc>
                          <a:spcPts val="1155"/>
                        </a:lnSpc>
                      </a:pPr>
                      <a:r>
                        <a:rPr sz="1100" spc="-5" dirty="0">
                          <a:latin typeface="Times New Roman"/>
                          <a:cs typeface="Times New Roman"/>
                        </a:rPr>
                        <a:t>[13,]</a:t>
                      </a:r>
                      <a:endParaRPr sz="1100">
                        <a:latin typeface="Times New Roman"/>
                        <a:cs typeface="Times New Roman"/>
                      </a:endParaRPr>
                    </a:p>
                  </a:txBody>
                  <a:tcPr marL="0" marR="0" marT="0" marB="0"/>
                </a:tc>
                <a:tc>
                  <a:txBody>
                    <a:bodyPr/>
                    <a:lstStyle/>
                    <a:p>
                      <a:pPr marL="71120" algn="ctr">
                        <a:lnSpc>
                          <a:spcPts val="1155"/>
                        </a:lnSpc>
                      </a:pPr>
                      <a:r>
                        <a:rPr sz="1100" spc="70" dirty="0">
                          <a:latin typeface="Times New Roman"/>
                          <a:cs typeface="Times New Roman"/>
                        </a:rPr>
                        <a:t>-15</a:t>
                      </a:r>
                      <a:endParaRPr sz="1100">
                        <a:latin typeface="Times New Roman"/>
                        <a:cs typeface="Times New Roman"/>
                      </a:endParaRPr>
                    </a:p>
                  </a:txBody>
                  <a:tcPr marL="0" marR="0" marT="0" marB="0"/>
                </a:tc>
                <a:tc>
                  <a:txBody>
                    <a:bodyPr/>
                    <a:lstStyle/>
                    <a:p>
                      <a:pPr marR="24130" algn="r">
                        <a:lnSpc>
                          <a:spcPts val="1155"/>
                        </a:lnSpc>
                      </a:pPr>
                      <a:r>
                        <a:rPr sz="1100" spc="-5" dirty="0">
                          <a:latin typeface="Times New Roman"/>
                          <a:cs typeface="Times New Roman"/>
                        </a:rPr>
                        <a:t>-30</a:t>
                      </a:r>
                      <a:endParaRPr sz="1100">
                        <a:latin typeface="Times New Roman"/>
                        <a:cs typeface="Times New Roman"/>
                      </a:endParaRPr>
                    </a:p>
                  </a:txBody>
                  <a:tcPr marL="0" marR="0" marT="0" marB="0"/>
                </a:tc>
                <a:extLst>
                  <a:ext uri="{0D108BD9-81ED-4DB2-BD59-A6C34878D82A}">
                    <a16:rowId xmlns:a16="http://schemas.microsoft.com/office/drawing/2014/main" val="10013"/>
                  </a:ext>
                </a:extLst>
              </a:tr>
              <a:tr h="172072">
                <a:tc>
                  <a:txBody>
                    <a:bodyPr/>
                    <a:lstStyle/>
                    <a:p>
                      <a:pPr algn="ctr">
                        <a:lnSpc>
                          <a:spcPts val="1155"/>
                        </a:lnSpc>
                      </a:pPr>
                      <a:r>
                        <a:rPr sz="1100" spc="5" dirty="0">
                          <a:latin typeface="Times New Roman"/>
                          <a:cs typeface="Times New Roman"/>
                        </a:rPr>
                        <a:t>##</a:t>
                      </a:r>
                      <a:endParaRPr sz="1100">
                        <a:latin typeface="Times New Roman"/>
                        <a:cs typeface="Times New Roman"/>
                      </a:endParaRPr>
                    </a:p>
                  </a:txBody>
                  <a:tcPr marL="0" marR="0" marT="0" marB="0"/>
                </a:tc>
                <a:tc>
                  <a:txBody>
                    <a:bodyPr/>
                    <a:lstStyle/>
                    <a:p>
                      <a:pPr marR="27940" algn="r">
                        <a:lnSpc>
                          <a:spcPts val="1155"/>
                        </a:lnSpc>
                      </a:pPr>
                      <a:r>
                        <a:rPr sz="1100" spc="-5" dirty="0">
                          <a:latin typeface="Times New Roman"/>
                          <a:cs typeface="Times New Roman"/>
                        </a:rPr>
                        <a:t>[14,]</a:t>
                      </a:r>
                      <a:endParaRPr sz="1100">
                        <a:latin typeface="Times New Roman"/>
                        <a:cs typeface="Times New Roman"/>
                      </a:endParaRPr>
                    </a:p>
                  </a:txBody>
                  <a:tcPr marL="0" marR="0" marT="0" marB="0"/>
                </a:tc>
                <a:tc>
                  <a:txBody>
                    <a:bodyPr/>
                    <a:lstStyle/>
                    <a:p>
                      <a:pPr marL="71120" algn="ctr">
                        <a:lnSpc>
                          <a:spcPts val="1155"/>
                        </a:lnSpc>
                      </a:pPr>
                      <a:r>
                        <a:rPr sz="1100" spc="70" dirty="0">
                          <a:latin typeface="Times New Roman"/>
                          <a:cs typeface="Times New Roman"/>
                        </a:rPr>
                        <a:t>-32</a:t>
                      </a:r>
                      <a:endParaRPr sz="1100">
                        <a:latin typeface="Times New Roman"/>
                        <a:cs typeface="Times New Roman"/>
                      </a:endParaRPr>
                    </a:p>
                  </a:txBody>
                  <a:tcPr marL="0" marR="0" marT="0" marB="0"/>
                </a:tc>
                <a:tc>
                  <a:txBody>
                    <a:bodyPr/>
                    <a:lstStyle/>
                    <a:p>
                      <a:pPr marR="24130" algn="r">
                        <a:lnSpc>
                          <a:spcPts val="1155"/>
                        </a:lnSpc>
                      </a:pPr>
                      <a:r>
                        <a:rPr sz="1100" spc="-5" dirty="0">
                          <a:latin typeface="Times New Roman"/>
                          <a:cs typeface="Times New Roman"/>
                        </a:rPr>
                        <a:t>13</a:t>
                      </a:r>
                      <a:endParaRPr sz="1100">
                        <a:latin typeface="Times New Roman"/>
                        <a:cs typeface="Times New Roman"/>
                      </a:endParaRPr>
                    </a:p>
                  </a:txBody>
                  <a:tcPr marL="0" marR="0" marT="0" marB="0"/>
                </a:tc>
                <a:extLst>
                  <a:ext uri="{0D108BD9-81ED-4DB2-BD59-A6C34878D82A}">
                    <a16:rowId xmlns:a16="http://schemas.microsoft.com/office/drawing/2014/main" val="10014"/>
                  </a:ext>
                </a:extLst>
              </a:tr>
              <a:tr h="102548">
                <a:tc>
                  <a:txBody>
                    <a:bodyPr/>
                    <a:lstStyle/>
                    <a:p>
                      <a:pPr algn="ctr">
                        <a:lnSpc>
                          <a:spcPts val="705"/>
                        </a:lnSpc>
                      </a:pPr>
                      <a:r>
                        <a:rPr sz="1100" spc="5" dirty="0">
                          <a:latin typeface="Times New Roman"/>
                          <a:cs typeface="Times New Roman"/>
                        </a:rPr>
                        <a:t>##</a:t>
                      </a:r>
                      <a:endParaRPr sz="1100">
                        <a:latin typeface="Times New Roman"/>
                        <a:cs typeface="Times New Roman"/>
                      </a:endParaRPr>
                    </a:p>
                  </a:txBody>
                  <a:tcPr marL="0" marR="0" marT="0" marB="0"/>
                </a:tc>
                <a:tc>
                  <a:txBody>
                    <a:bodyPr/>
                    <a:lstStyle/>
                    <a:p>
                      <a:pPr marR="27940" algn="r">
                        <a:lnSpc>
                          <a:spcPts val="705"/>
                        </a:lnSpc>
                      </a:pPr>
                      <a:r>
                        <a:rPr sz="1100" spc="-5" dirty="0">
                          <a:latin typeface="Times New Roman"/>
                          <a:cs typeface="Times New Roman"/>
                        </a:rPr>
                        <a:t>[15,]</a:t>
                      </a:r>
                      <a:endParaRPr sz="1100">
                        <a:latin typeface="Times New Roman"/>
                        <a:cs typeface="Times New Roman"/>
                      </a:endParaRPr>
                    </a:p>
                  </a:txBody>
                  <a:tcPr marL="0" marR="0" marT="0" marB="0"/>
                </a:tc>
                <a:tc>
                  <a:txBody>
                    <a:bodyPr/>
                    <a:lstStyle/>
                    <a:p>
                      <a:pPr marL="71120" algn="ctr">
                        <a:lnSpc>
                          <a:spcPts val="705"/>
                        </a:lnSpc>
                      </a:pPr>
                      <a:r>
                        <a:rPr sz="1100" spc="70" dirty="0">
                          <a:latin typeface="Times New Roman"/>
                          <a:cs typeface="Times New Roman"/>
                        </a:rPr>
                        <a:t>-18</a:t>
                      </a:r>
                      <a:endParaRPr sz="1100">
                        <a:latin typeface="Times New Roman"/>
                        <a:cs typeface="Times New Roman"/>
                      </a:endParaRPr>
                    </a:p>
                  </a:txBody>
                  <a:tcPr marL="0" marR="0" marT="0" marB="0"/>
                </a:tc>
                <a:tc>
                  <a:txBody>
                    <a:bodyPr/>
                    <a:lstStyle/>
                    <a:p>
                      <a:pPr marR="24130" algn="r">
                        <a:lnSpc>
                          <a:spcPts val="705"/>
                        </a:lnSpc>
                      </a:pPr>
                      <a:r>
                        <a:rPr sz="1100" spc="-5" dirty="0">
                          <a:latin typeface="Times New Roman"/>
                          <a:cs typeface="Times New Roman"/>
                        </a:rPr>
                        <a:t>-24</a:t>
                      </a:r>
                      <a:endParaRPr sz="1100">
                        <a:latin typeface="Times New Roman"/>
                        <a:cs typeface="Times New Roman"/>
                      </a:endParaRPr>
                    </a:p>
                  </a:txBody>
                  <a:tcPr marL="0" marR="0" marT="0" marB="0"/>
                </a:tc>
                <a:extLst>
                  <a:ext uri="{0D108BD9-81ED-4DB2-BD59-A6C34878D82A}">
                    <a16:rowId xmlns:a16="http://schemas.microsoft.com/office/drawing/2014/main" val="10015"/>
                  </a:ext>
                </a:extLst>
              </a:tr>
            </a:tbl>
          </a:graphicData>
        </a:graphic>
      </p:graphicFrame>
      <p:sp>
        <p:nvSpPr>
          <p:cNvPr id="5" name="object 5"/>
          <p:cNvSpPr txBox="1"/>
          <p:nvPr/>
        </p:nvSpPr>
        <p:spPr>
          <a:xfrm>
            <a:off x="4334484" y="3243172"/>
            <a:ext cx="163195" cy="191770"/>
          </a:xfrm>
          <a:prstGeom prst="rect">
            <a:avLst/>
          </a:prstGeom>
        </p:spPr>
        <p:txBody>
          <a:bodyPr vert="horz" wrap="square" lIns="0" tIns="11430" rIns="0" bIns="0" rtlCol="0">
            <a:spAutoFit/>
          </a:bodyPr>
          <a:lstStyle/>
          <a:p>
            <a:pPr marL="12700">
              <a:lnSpc>
                <a:spcPct val="100000"/>
              </a:lnSpc>
              <a:spcBef>
                <a:spcPts val="90"/>
              </a:spcBef>
            </a:pPr>
            <a:r>
              <a:rPr sz="1100" spc="-25" dirty="0">
                <a:solidFill>
                  <a:srgbClr val="262685"/>
                </a:solidFill>
                <a:latin typeface="Calibri"/>
                <a:cs typeface="Calibri"/>
              </a:rPr>
              <a:t>17</a:t>
            </a:r>
            <a:endParaRPr sz="1100">
              <a:latin typeface="Calibri"/>
              <a:cs typeface="Calibri"/>
            </a:endParaRPr>
          </a:p>
        </p:txBody>
      </p:sp>
    </p:spTree>
  </p:cSld>
  <p:clrMapOvr>
    <a:masterClrMapping/>
  </p:clrMapOvr>
  <p:transition>
    <p:cut/>
  </p:transition>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4176395" cy="244475"/>
          </a:xfrm>
          <a:prstGeom prst="rect">
            <a:avLst/>
          </a:prstGeom>
        </p:spPr>
        <p:txBody>
          <a:bodyPr vert="horz" wrap="square" lIns="0" tIns="17145" rIns="0" bIns="0" rtlCol="0">
            <a:spAutoFit/>
          </a:bodyPr>
          <a:lstStyle/>
          <a:p>
            <a:pPr marL="12700">
              <a:lnSpc>
                <a:spcPct val="100000"/>
              </a:lnSpc>
              <a:spcBef>
                <a:spcPts val="135"/>
              </a:spcBef>
            </a:pPr>
            <a:r>
              <a:rPr spc="10" dirty="0"/>
              <a:t>Расстояния </a:t>
            </a:r>
            <a:r>
              <a:rPr spc="-30" dirty="0"/>
              <a:t>между </a:t>
            </a:r>
            <a:r>
              <a:rPr spc="-10" dirty="0"/>
              <a:t>кластерами </a:t>
            </a:r>
            <a:r>
              <a:rPr spc="-15" dirty="0"/>
              <a:t>в </a:t>
            </a:r>
            <a:r>
              <a:rPr spc="-30" dirty="0"/>
              <a:t>момент</a:t>
            </a:r>
            <a:r>
              <a:rPr spc="-170" dirty="0"/>
              <a:t> </a:t>
            </a:r>
            <a:r>
              <a:rPr spc="-40" dirty="0"/>
              <a:t>объединения</a:t>
            </a:r>
          </a:p>
        </p:txBody>
      </p:sp>
      <p:sp>
        <p:nvSpPr>
          <p:cNvPr id="3" name="object 3"/>
          <p:cNvSpPr txBox="1"/>
          <p:nvPr/>
        </p:nvSpPr>
        <p:spPr>
          <a:xfrm>
            <a:off x="322046" y="1044308"/>
            <a:ext cx="3964304" cy="168910"/>
          </a:xfrm>
          <a:prstGeom prst="rect">
            <a:avLst/>
          </a:prstGeom>
          <a:solidFill>
            <a:srgbClr val="F8F8F8"/>
          </a:solidFill>
        </p:spPr>
        <p:txBody>
          <a:bodyPr vert="horz" wrap="square" lIns="0" tIns="6350" rIns="0" bIns="0" rtlCol="0">
            <a:spAutoFit/>
          </a:bodyPr>
          <a:lstStyle/>
          <a:p>
            <a:pPr marL="37465">
              <a:lnSpc>
                <a:spcPct val="100000"/>
              </a:lnSpc>
              <a:spcBef>
                <a:spcPts val="50"/>
              </a:spcBef>
            </a:pPr>
            <a:r>
              <a:rPr sz="800" spc="90" dirty="0">
                <a:latin typeface="Times New Roman"/>
                <a:cs typeface="Times New Roman"/>
              </a:rPr>
              <a:t>clust.beverage$height</a:t>
            </a:r>
            <a:endParaRPr sz="800">
              <a:latin typeface="Times New Roman"/>
              <a:cs typeface="Times New Roman"/>
            </a:endParaRPr>
          </a:p>
        </p:txBody>
      </p:sp>
      <p:sp>
        <p:nvSpPr>
          <p:cNvPr id="4" name="object 4"/>
          <p:cNvSpPr txBox="1"/>
          <p:nvPr/>
        </p:nvSpPr>
        <p:spPr>
          <a:xfrm>
            <a:off x="347294" y="1447011"/>
            <a:ext cx="4164965" cy="628015"/>
          </a:xfrm>
          <a:prstGeom prst="rect">
            <a:avLst/>
          </a:prstGeom>
        </p:spPr>
        <p:txBody>
          <a:bodyPr vert="horz" wrap="square" lIns="0" tIns="12065" rIns="0" bIns="0" rtlCol="0">
            <a:spAutoFit/>
          </a:bodyPr>
          <a:lstStyle/>
          <a:p>
            <a:pPr marL="12700">
              <a:lnSpc>
                <a:spcPts val="955"/>
              </a:lnSpc>
              <a:spcBef>
                <a:spcPts val="95"/>
              </a:spcBef>
            </a:pPr>
            <a:r>
              <a:rPr sz="800" spc="20" dirty="0">
                <a:latin typeface="Times New Roman"/>
                <a:cs typeface="Times New Roman"/>
              </a:rPr>
              <a:t>##  </a:t>
            </a:r>
            <a:r>
              <a:rPr sz="800" spc="215" dirty="0">
                <a:latin typeface="Times New Roman"/>
                <a:cs typeface="Times New Roman"/>
              </a:rPr>
              <a:t> </a:t>
            </a:r>
            <a:r>
              <a:rPr sz="800" spc="110" dirty="0">
                <a:latin typeface="Times New Roman"/>
                <a:cs typeface="Times New Roman"/>
              </a:rPr>
              <a:t>[1] </a:t>
            </a:r>
            <a:r>
              <a:rPr sz="800" spc="345" dirty="0">
                <a:latin typeface="Times New Roman"/>
                <a:cs typeface="Times New Roman"/>
              </a:rPr>
              <a:t> </a:t>
            </a:r>
            <a:r>
              <a:rPr sz="800" spc="45" dirty="0">
                <a:latin typeface="Times New Roman"/>
                <a:cs typeface="Times New Roman"/>
              </a:rPr>
              <a:t>0.000000  </a:t>
            </a:r>
            <a:r>
              <a:rPr sz="800" spc="170" dirty="0">
                <a:latin typeface="Times New Roman"/>
                <a:cs typeface="Times New Roman"/>
              </a:rPr>
              <a:t> </a:t>
            </a:r>
            <a:r>
              <a:rPr sz="800" spc="45" dirty="0">
                <a:latin typeface="Times New Roman"/>
                <a:cs typeface="Times New Roman"/>
              </a:rPr>
              <a:t>0.000000  </a:t>
            </a:r>
            <a:r>
              <a:rPr sz="800" spc="165" dirty="0">
                <a:latin typeface="Times New Roman"/>
                <a:cs typeface="Times New Roman"/>
              </a:rPr>
              <a:t> </a:t>
            </a:r>
            <a:r>
              <a:rPr sz="800" spc="45" dirty="0">
                <a:latin typeface="Times New Roman"/>
                <a:cs typeface="Times New Roman"/>
              </a:rPr>
              <a:t>0.000000  </a:t>
            </a:r>
            <a:r>
              <a:rPr sz="800" spc="165" dirty="0">
                <a:latin typeface="Times New Roman"/>
                <a:cs typeface="Times New Roman"/>
              </a:rPr>
              <a:t> </a:t>
            </a:r>
            <a:r>
              <a:rPr sz="800" spc="45" dirty="0">
                <a:latin typeface="Times New Roman"/>
                <a:cs typeface="Times New Roman"/>
              </a:rPr>
              <a:t>0.000000  </a:t>
            </a:r>
            <a:r>
              <a:rPr sz="800" spc="165" dirty="0">
                <a:latin typeface="Times New Roman"/>
                <a:cs typeface="Times New Roman"/>
              </a:rPr>
              <a:t> </a:t>
            </a:r>
            <a:r>
              <a:rPr sz="800" spc="45" dirty="0">
                <a:latin typeface="Times New Roman"/>
                <a:cs typeface="Times New Roman"/>
              </a:rPr>
              <a:t>0.000000  </a:t>
            </a:r>
            <a:r>
              <a:rPr sz="800" spc="170" dirty="0">
                <a:latin typeface="Times New Roman"/>
                <a:cs typeface="Times New Roman"/>
              </a:rPr>
              <a:t> </a:t>
            </a:r>
            <a:r>
              <a:rPr sz="800" spc="45" dirty="0">
                <a:latin typeface="Times New Roman"/>
                <a:cs typeface="Times New Roman"/>
              </a:rPr>
              <a:t>0.000000  </a:t>
            </a:r>
            <a:r>
              <a:rPr sz="800" spc="165" dirty="0">
                <a:latin typeface="Times New Roman"/>
                <a:cs typeface="Times New Roman"/>
              </a:rPr>
              <a:t> </a:t>
            </a:r>
            <a:r>
              <a:rPr sz="800" spc="45" dirty="0">
                <a:latin typeface="Times New Roman"/>
                <a:cs typeface="Times New Roman"/>
              </a:rPr>
              <a:t>0.000000</a:t>
            </a:r>
            <a:endParaRPr sz="800">
              <a:latin typeface="Times New Roman"/>
              <a:cs typeface="Times New Roman"/>
            </a:endParaRPr>
          </a:p>
          <a:p>
            <a:pPr marL="12700">
              <a:lnSpc>
                <a:spcPts val="944"/>
              </a:lnSpc>
            </a:pPr>
            <a:r>
              <a:rPr sz="800" spc="20" dirty="0">
                <a:latin typeface="Times New Roman"/>
                <a:cs typeface="Times New Roman"/>
              </a:rPr>
              <a:t>##  </a:t>
            </a:r>
            <a:r>
              <a:rPr sz="800" spc="215" dirty="0">
                <a:latin typeface="Times New Roman"/>
                <a:cs typeface="Times New Roman"/>
              </a:rPr>
              <a:t> </a:t>
            </a:r>
            <a:r>
              <a:rPr sz="800" spc="110" dirty="0">
                <a:latin typeface="Times New Roman"/>
                <a:cs typeface="Times New Roman"/>
              </a:rPr>
              <a:t>[8] </a:t>
            </a:r>
            <a:r>
              <a:rPr sz="800" spc="345" dirty="0">
                <a:latin typeface="Times New Roman"/>
                <a:cs typeface="Times New Roman"/>
              </a:rPr>
              <a:t> </a:t>
            </a:r>
            <a:r>
              <a:rPr sz="800" spc="45" dirty="0">
                <a:latin typeface="Times New Roman"/>
                <a:cs typeface="Times New Roman"/>
              </a:rPr>
              <a:t>0.000000  </a:t>
            </a:r>
            <a:r>
              <a:rPr sz="800" spc="170" dirty="0">
                <a:latin typeface="Times New Roman"/>
                <a:cs typeface="Times New Roman"/>
              </a:rPr>
              <a:t> </a:t>
            </a:r>
            <a:r>
              <a:rPr sz="800" spc="45" dirty="0">
                <a:latin typeface="Times New Roman"/>
                <a:cs typeface="Times New Roman"/>
              </a:rPr>
              <a:t>0.000000  </a:t>
            </a:r>
            <a:r>
              <a:rPr sz="800" spc="165" dirty="0">
                <a:latin typeface="Times New Roman"/>
                <a:cs typeface="Times New Roman"/>
              </a:rPr>
              <a:t> </a:t>
            </a:r>
            <a:r>
              <a:rPr sz="800" spc="45" dirty="0">
                <a:latin typeface="Times New Roman"/>
                <a:cs typeface="Times New Roman"/>
              </a:rPr>
              <a:t>0.000000  </a:t>
            </a:r>
            <a:r>
              <a:rPr sz="800" spc="165" dirty="0">
                <a:latin typeface="Times New Roman"/>
                <a:cs typeface="Times New Roman"/>
              </a:rPr>
              <a:t> </a:t>
            </a:r>
            <a:r>
              <a:rPr sz="800" spc="45" dirty="0">
                <a:latin typeface="Times New Roman"/>
                <a:cs typeface="Times New Roman"/>
              </a:rPr>
              <a:t>0.000000  </a:t>
            </a:r>
            <a:r>
              <a:rPr sz="800" spc="165" dirty="0">
                <a:latin typeface="Times New Roman"/>
                <a:cs typeface="Times New Roman"/>
              </a:rPr>
              <a:t> </a:t>
            </a:r>
            <a:r>
              <a:rPr sz="800" spc="45" dirty="0">
                <a:latin typeface="Times New Roman"/>
                <a:cs typeface="Times New Roman"/>
              </a:rPr>
              <a:t>0.000000  </a:t>
            </a:r>
            <a:r>
              <a:rPr sz="800" spc="170" dirty="0">
                <a:latin typeface="Times New Roman"/>
                <a:cs typeface="Times New Roman"/>
              </a:rPr>
              <a:t> </a:t>
            </a:r>
            <a:r>
              <a:rPr sz="800" spc="45" dirty="0">
                <a:latin typeface="Times New Roman"/>
                <a:cs typeface="Times New Roman"/>
              </a:rPr>
              <a:t>0.000000  </a:t>
            </a:r>
            <a:r>
              <a:rPr sz="800" spc="165" dirty="0">
                <a:latin typeface="Times New Roman"/>
                <a:cs typeface="Times New Roman"/>
              </a:rPr>
              <a:t> </a:t>
            </a:r>
            <a:r>
              <a:rPr sz="800" spc="45" dirty="0">
                <a:latin typeface="Times New Roman"/>
                <a:cs typeface="Times New Roman"/>
              </a:rPr>
              <a:t>0.000000</a:t>
            </a:r>
            <a:endParaRPr sz="800">
              <a:latin typeface="Times New Roman"/>
              <a:cs typeface="Times New Roman"/>
            </a:endParaRPr>
          </a:p>
          <a:p>
            <a:pPr marL="12700">
              <a:lnSpc>
                <a:spcPts val="944"/>
              </a:lnSpc>
            </a:pPr>
            <a:r>
              <a:rPr sz="800" spc="20" dirty="0">
                <a:latin typeface="Times New Roman"/>
                <a:cs typeface="Times New Roman"/>
              </a:rPr>
              <a:t>##</a:t>
            </a:r>
            <a:r>
              <a:rPr sz="800" spc="225" dirty="0">
                <a:latin typeface="Times New Roman"/>
                <a:cs typeface="Times New Roman"/>
              </a:rPr>
              <a:t> </a:t>
            </a:r>
            <a:r>
              <a:rPr sz="800" spc="90" dirty="0">
                <a:latin typeface="Times New Roman"/>
                <a:cs typeface="Times New Roman"/>
              </a:rPr>
              <a:t>[15] </a:t>
            </a:r>
            <a:r>
              <a:rPr sz="800" spc="365" dirty="0">
                <a:latin typeface="Times New Roman"/>
                <a:cs typeface="Times New Roman"/>
              </a:rPr>
              <a:t> </a:t>
            </a:r>
            <a:r>
              <a:rPr sz="800" spc="45" dirty="0">
                <a:latin typeface="Times New Roman"/>
                <a:cs typeface="Times New Roman"/>
              </a:rPr>
              <a:t>0.000000  </a:t>
            </a:r>
            <a:r>
              <a:rPr sz="800" spc="165" dirty="0">
                <a:latin typeface="Times New Roman"/>
                <a:cs typeface="Times New Roman"/>
              </a:rPr>
              <a:t> </a:t>
            </a:r>
            <a:r>
              <a:rPr sz="800" spc="45" dirty="0">
                <a:latin typeface="Times New Roman"/>
                <a:cs typeface="Times New Roman"/>
              </a:rPr>
              <a:t>1.000000  </a:t>
            </a:r>
            <a:r>
              <a:rPr sz="800" spc="170" dirty="0">
                <a:latin typeface="Times New Roman"/>
                <a:cs typeface="Times New Roman"/>
              </a:rPr>
              <a:t> </a:t>
            </a:r>
            <a:r>
              <a:rPr sz="800" spc="45" dirty="0">
                <a:latin typeface="Times New Roman"/>
                <a:cs typeface="Times New Roman"/>
              </a:rPr>
              <a:t>1.000000  </a:t>
            </a:r>
            <a:r>
              <a:rPr sz="800" spc="165" dirty="0">
                <a:latin typeface="Times New Roman"/>
                <a:cs typeface="Times New Roman"/>
              </a:rPr>
              <a:t> </a:t>
            </a:r>
            <a:r>
              <a:rPr sz="800" spc="45" dirty="0">
                <a:latin typeface="Times New Roman"/>
                <a:cs typeface="Times New Roman"/>
              </a:rPr>
              <a:t>1.333333  </a:t>
            </a:r>
            <a:r>
              <a:rPr sz="800" spc="165" dirty="0">
                <a:latin typeface="Times New Roman"/>
                <a:cs typeface="Times New Roman"/>
              </a:rPr>
              <a:t> </a:t>
            </a:r>
            <a:r>
              <a:rPr sz="800" spc="45" dirty="0">
                <a:latin typeface="Times New Roman"/>
                <a:cs typeface="Times New Roman"/>
              </a:rPr>
              <a:t>1.333333  </a:t>
            </a:r>
            <a:r>
              <a:rPr sz="800" spc="165" dirty="0">
                <a:latin typeface="Times New Roman"/>
                <a:cs typeface="Times New Roman"/>
              </a:rPr>
              <a:t> </a:t>
            </a:r>
            <a:r>
              <a:rPr sz="800" spc="45" dirty="0">
                <a:latin typeface="Times New Roman"/>
                <a:cs typeface="Times New Roman"/>
              </a:rPr>
              <a:t>1.333333  </a:t>
            </a:r>
            <a:r>
              <a:rPr sz="800" spc="170" dirty="0">
                <a:latin typeface="Times New Roman"/>
                <a:cs typeface="Times New Roman"/>
              </a:rPr>
              <a:t> </a:t>
            </a:r>
            <a:r>
              <a:rPr sz="800" spc="45" dirty="0">
                <a:latin typeface="Times New Roman"/>
                <a:cs typeface="Times New Roman"/>
              </a:rPr>
              <a:t>1.732051</a:t>
            </a:r>
            <a:endParaRPr sz="800">
              <a:latin typeface="Times New Roman"/>
              <a:cs typeface="Times New Roman"/>
            </a:endParaRPr>
          </a:p>
          <a:p>
            <a:pPr marL="12700">
              <a:lnSpc>
                <a:spcPts val="944"/>
              </a:lnSpc>
            </a:pPr>
            <a:r>
              <a:rPr sz="800" spc="20" dirty="0">
                <a:latin typeface="Times New Roman"/>
                <a:cs typeface="Times New Roman"/>
              </a:rPr>
              <a:t>##</a:t>
            </a:r>
            <a:r>
              <a:rPr sz="800" spc="225" dirty="0">
                <a:latin typeface="Times New Roman"/>
                <a:cs typeface="Times New Roman"/>
              </a:rPr>
              <a:t> </a:t>
            </a:r>
            <a:r>
              <a:rPr sz="800" spc="90" dirty="0">
                <a:latin typeface="Times New Roman"/>
                <a:cs typeface="Times New Roman"/>
              </a:rPr>
              <a:t>[22] </a:t>
            </a:r>
            <a:r>
              <a:rPr sz="800" spc="365" dirty="0">
                <a:latin typeface="Times New Roman"/>
                <a:cs typeface="Times New Roman"/>
              </a:rPr>
              <a:t> </a:t>
            </a:r>
            <a:r>
              <a:rPr sz="800" spc="45" dirty="0">
                <a:latin typeface="Times New Roman"/>
                <a:cs typeface="Times New Roman"/>
              </a:rPr>
              <a:t>1.780239  </a:t>
            </a:r>
            <a:r>
              <a:rPr sz="800" spc="165" dirty="0">
                <a:latin typeface="Times New Roman"/>
                <a:cs typeface="Times New Roman"/>
              </a:rPr>
              <a:t> </a:t>
            </a:r>
            <a:r>
              <a:rPr sz="800" spc="45" dirty="0">
                <a:latin typeface="Times New Roman"/>
                <a:cs typeface="Times New Roman"/>
              </a:rPr>
              <a:t>2.170763  </a:t>
            </a:r>
            <a:r>
              <a:rPr sz="800" spc="170" dirty="0">
                <a:latin typeface="Times New Roman"/>
                <a:cs typeface="Times New Roman"/>
              </a:rPr>
              <a:t> </a:t>
            </a:r>
            <a:r>
              <a:rPr sz="800" spc="45" dirty="0">
                <a:latin typeface="Times New Roman"/>
                <a:cs typeface="Times New Roman"/>
              </a:rPr>
              <a:t>2.198038  </a:t>
            </a:r>
            <a:r>
              <a:rPr sz="800" spc="165" dirty="0">
                <a:latin typeface="Times New Roman"/>
                <a:cs typeface="Times New Roman"/>
              </a:rPr>
              <a:t> </a:t>
            </a:r>
            <a:r>
              <a:rPr sz="800" spc="45" dirty="0">
                <a:latin typeface="Times New Roman"/>
                <a:cs typeface="Times New Roman"/>
              </a:rPr>
              <a:t>2.389331  </a:t>
            </a:r>
            <a:r>
              <a:rPr sz="800" spc="165" dirty="0">
                <a:latin typeface="Times New Roman"/>
                <a:cs typeface="Times New Roman"/>
              </a:rPr>
              <a:t> </a:t>
            </a:r>
            <a:r>
              <a:rPr sz="800" spc="45" dirty="0">
                <a:latin typeface="Times New Roman"/>
                <a:cs typeface="Times New Roman"/>
              </a:rPr>
              <a:t>2.400000  </a:t>
            </a:r>
            <a:r>
              <a:rPr sz="800" spc="165" dirty="0">
                <a:latin typeface="Times New Roman"/>
                <a:cs typeface="Times New Roman"/>
              </a:rPr>
              <a:t> </a:t>
            </a:r>
            <a:r>
              <a:rPr sz="800" spc="45" dirty="0">
                <a:latin typeface="Times New Roman"/>
                <a:cs typeface="Times New Roman"/>
              </a:rPr>
              <a:t>2.747547  </a:t>
            </a:r>
            <a:r>
              <a:rPr sz="800" spc="170" dirty="0">
                <a:latin typeface="Times New Roman"/>
                <a:cs typeface="Times New Roman"/>
              </a:rPr>
              <a:t> </a:t>
            </a:r>
            <a:r>
              <a:rPr sz="800" spc="45" dirty="0">
                <a:latin typeface="Times New Roman"/>
                <a:cs typeface="Times New Roman"/>
              </a:rPr>
              <a:t>3.243086</a:t>
            </a:r>
            <a:endParaRPr sz="800">
              <a:latin typeface="Times New Roman"/>
              <a:cs typeface="Times New Roman"/>
            </a:endParaRPr>
          </a:p>
          <a:p>
            <a:pPr marL="12700">
              <a:lnSpc>
                <a:spcPts val="955"/>
              </a:lnSpc>
            </a:pPr>
            <a:r>
              <a:rPr sz="800" spc="20" dirty="0">
                <a:latin typeface="Times New Roman"/>
                <a:cs typeface="Times New Roman"/>
              </a:rPr>
              <a:t>## </a:t>
            </a:r>
            <a:r>
              <a:rPr sz="800" spc="90" dirty="0">
                <a:latin typeface="Times New Roman"/>
                <a:cs typeface="Times New Roman"/>
              </a:rPr>
              <a:t>[29] </a:t>
            </a:r>
            <a:r>
              <a:rPr sz="800" spc="45" dirty="0">
                <a:latin typeface="Times New Roman"/>
                <a:cs typeface="Times New Roman"/>
              </a:rPr>
              <a:t>3.434434 3.761694 3.914506 6.609302</a:t>
            </a:r>
            <a:r>
              <a:rPr sz="800" spc="260" dirty="0">
                <a:latin typeface="Times New Roman"/>
                <a:cs typeface="Times New Roman"/>
              </a:rPr>
              <a:t> </a:t>
            </a:r>
            <a:r>
              <a:rPr sz="800" spc="45" dirty="0">
                <a:latin typeface="Times New Roman"/>
                <a:cs typeface="Times New Roman"/>
              </a:rPr>
              <a:t>16.161976</a:t>
            </a:r>
            <a:endParaRPr sz="800">
              <a:latin typeface="Times New Roman"/>
              <a:cs typeface="Times New Roman"/>
            </a:endParaRPr>
          </a:p>
        </p:txBody>
      </p:sp>
    </p:spTree>
  </p:cSld>
  <p:clrMapOvr>
    <a:masterClrMapping/>
  </p:clrMapOvr>
  <p:transition>
    <p:cut/>
  </p:transition>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95300" y="74546"/>
            <a:ext cx="3703954" cy="244475"/>
          </a:xfrm>
          <a:prstGeom prst="rect">
            <a:avLst/>
          </a:prstGeom>
        </p:spPr>
        <p:txBody>
          <a:bodyPr vert="horz" wrap="square" lIns="0" tIns="17145" rIns="0" bIns="0" rtlCol="0">
            <a:spAutoFit/>
          </a:bodyPr>
          <a:lstStyle/>
          <a:p>
            <a:pPr marL="12700">
              <a:lnSpc>
                <a:spcPct val="100000"/>
              </a:lnSpc>
              <a:spcBef>
                <a:spcPts val="135"/>
              </a:spcBef>
            </a:pPr>
            <a:r>
              <a:rPr sz="1400" spc="-20" dirty="0">
                <a:solidFill>
                  <a:srgbClr val="3333B2"/>
                </a:solidFill>
                <a:latin typeface="Calibri"/>
                <a:cs typeface="Calibri"/>
              </a:rPr>
              <a:t>Порядок </a:t>
            </a:r>
            <a:r>
              <a:rPr sz="1400" spc="-25" dirty="0">
                <a:solidFill>
                  <a:srgbClr val="3333B2"/>
                </a:solidFill>
                <a:latin typeface="Calibri"/>
                <a:cs typeface="Calibri"/>
              </a:rPr>
              <a:t>следования </a:t>
            </a:r>
            <a:r>
              <a:rPr sz="1400" spc="-15" dirty="0">
                <a:solidFill>
                  <a:srgbClr val="3333B2"/>
                </a:solidFill>
                <a:latin typeface="Calibri"/>
                <a:cs typeface="Calibri"/>
              </a:rPr>
              <a:t>объектов </a:t>
            </a:r>
            <a:r>
              <a:rPr sz="1400" spc="-35" dirty="0">
                <a:solidFill>
                  <a:srgbClr val="3333B2"/>
                </a:solidFill>
                <a:latin typeface="Calibri"/>
                <a:cs typeface="Calibri"/>
              </a:rPr>
              <a:t>на</a:t>
            </a:r>
            <a:r>
              <a:rPr sz="1400" spc="-10" dirty="0">
                <a:solidFill>
                  <a:srgbClr val="3333B2"/>
                </a:solidFill>
                <a:latin typeface="Calibri"/>
                <a:cs typeface="Calibri"/>
              </a:rPr>
              <a:t> </a:t>
            </a:r>
            <a:r>
              <a:rPr sz="1400" spc="-40" dirty="0">
                <a:solidFill>
                  <a:srgbClr val="3333B2"/>
                </a:solidFill>
                <a:latin typeface="Calibri"/>
                <a:cs typeface="Calibri"/>
              </a:rPr>
              <a:t>дендрограмме</a:t>
            </a:r>
            <a:endParaRPr sz="1400">
              <a:latin typeface="Calibri"/>
              <a:cs typeface="Calibri"/>
            </a:endParaRPr>
          </a:p>
        </p:txBody>
      </p:sp>
      <p:sp>
        <p:nvSpPr>
          <p:cNvPr id="3" name="object 3"/>
          <p:cNvSpPr txBox="1"/>
          <p:nvPr/>
        </p:nvSpPr>
        <p:spPr>
          <a:xfrm>
            <a:off x="322046" y="1163243"/>
            <a:ext cx="3964304" cy="203200"/>
          </a:xfrm>
          <a:prstGeom prst="rect">
            <a:avLst/>
          </a:prstGeom>
          <a:solidFill>
            <a:srgbClr val="F8F8F8"/>
          </a:solidFill>
        </p:spPr>
        <p:txBody>
          <a:bodyPr vert="horz" wrap="square" lIns="0" tIns="0" rIns="0" bIns="0" rtlCol="0">
            <a:spAutoFit/>
          </a:bodyPr>
          <a:lstStyle/>
          <a:p>
            <a:pPr marL="37465">
              <a:lnSpc>
                <a:spcPts val="1275"/>
              </a:lnSpc>
            </a:pPr>
            <a:r>
              <a:rPr sz="1100" spc="95" dirty="0">
                <a:latin typeface="Times New Roman"/>
                <a:cs typeface="Times New Roman"/>
              </a:rPr>
              <a:t>clust.beverage$order</a:t>
            </a:r>
            <a:endParaRPr sz="1100">
              <a:latin typeface="Times New Roman"/>
              <a:cs typeface="Times New Roman"/>
            </a:endParaRPr>
          </a:p>
        </p:txBody>
      </p:sp>
      <p:sp>
        <p:nvSpPr>
          <p:cNvPr id="4" name="object 4"/>
          <p:cNvSpPr txBox="1"/>
          <p:nvPr/>
        </p:nvSpPr>
        <p:spPr>
          <a:xfrm>
            <a:off x="347294" y="1614702"/>
            <a:ext cx="4178300" cy="363855"/>
          </a:xfrm>
          <a:prstGeom prst="rect">
            <a:avLst/>
          </a:prstGeom>
        </p:spPr>
        <p:txBody>
          <a:bodyPr vert="horz" wrap="square" lIns="0" tIns="11430" rIns="0" bIns="0" rtlCol="0">
            <a:spAutoFit/>
          </a:bodyPr>
          <a:lstStyle/>
          <a:p>
            <a:pPr marL="12700">
              <a:lnSpc>
                <a:spcPct val="100000"/>
              </a:lnSpc>
              <a:spcBef>
                <a:spcPts val="90"/>
              </a:spcBef>
              <a:tabLst>
                <a:tab pos="298450" algn="l"/>
                <a:tab pos="871219" algn="l"/>
                <a:tab pos="2589530" algn="l"/>
                <a:tab pos="3663315" algn="l"/>
              </a:tabLst>
            </a:pPr>
            <a:r>
              <a:rPr sz="1100" spc="10" dirty="0">
                <a:latin typeface="Times New Roman"/>
                <a:cs typeface="Times New Roman"/>
              </a:rPr>
              <a:t>##	</a:t>
            </a:r>
            <a:r>
              <a:rPr sz="1100" spc="130" dirty="0">
                <a:latin typeface="Times New Roman"/>
                <a:cs typeface="Times New Roman"/>
              </a:rPr>
              <a:t>[1]</a:t>
            </a:r>
            <a:r>
              <a:rPr sz="1100" spc="290" dirty="0">
                <a:latin typeface="Times New Roman"/>
                <a:cs typeface="Times New Roman"/>
              </a:rPr>
              <a:t> </a:t>
            </a:r>
            <a:r>
              <a:rPr sz="1100" spc="10" dirty="0">
                <a:latin typeface="Times New Roman"/>
                <a:cs typeface="Times New Roman"/>
              </a:rPr>
              <a:t>26	4  23  12  27  32  15</a:t>
            </a:r>
            <a:r>
              <a:rPr sz="1100" spc="250" dirty="0">
                <a:latin typeface="Times New Roman"/>
                <a:cs typeface="Times New Roman"/>
              </a:rPr>
              <a:t> </a:t>
            </a:r>
            <a:r>
              <a:rPr sz="1100" spc="10" dirty="0">
                <a:latin typeface="Times New Roman"/>
                <a:cs typeface="Times New Roman"/>
              </a:rPr>
              <a:t>30</a:t>
            </a:r>
            <a:r>
              <a:rPr sz="1100" spc="290" dirty="0">
                <a:latin typeface="Times New Roman"/>
                <a:cs typeface="Times New Roman"/>
              </a:rPr>
              <a:t> </a:t>
            </a:r>
            <a:r>
              <a:rPr sz="1100" spc="10" dirty="0">
                <a:latin typeface="Times New Roman"/>
                <a:cs typeface="Times New Roman"/>
              </a:rPr>
              <a:t>25	7  34  14</a:t>
            </a:r>
            <a:r>
              <a:rPr sz="1100" spc="275" dirty="0">
                <a:latin typeface="Times New Roman"/>
                <a:cs typeface="Times New Roman"/>
              </a:rPr>
              <a:t> </a:t>
            </a:r>
            <a:r>
              <a:rPr sz="1100" spc="10" dirty="0">
                <a:latin typeface="Times New Roman"/>
                <a:cs typeface="Times New Roman"/>
              </a:rPr>
              <a:t>29</a:t>
            </a:r>
            <a:r>
              <a:rPr sz="1100" spc="285" dirty="0">
                <a:latin typeface="Times New Roman"/>
                <a:cs typeface="Times New Roman"/>
              </a:rPr>
              <a:t> </a:t>
            </a:r>
            <a:r>
              <a:rPr sz="1100" spc="10" dirty="0">
                <a:latin typeface="Times New Roman"/>
                <a:cs typeface="Times New Roman"/>
              </a:rPr>
              <a:t>16	6 11</a:t>
            </a:r>
            <a:r>
              <a:rPr sz="1100" spc="200" dirty="0">
                <a:latin typeface="Times New Roman"/>
                <a:cs typeface="Times New Roman"/>
              </a:rPr>
              <a:t> </a:t>
            </a:r>
            <a:r>
              <a:rPr sz="1100" spc="5" dirty="0">
                <a:latin typeface="Times New Roman"/>
                <a:cs typeface="Times New Roman"/>
              </a:rPr>
              <a:t>13</a:t>
            </a:r>
            <a:endParaRPr sz="1100">
              <a:latin typeface="Times New Roman"/>
              <a:cs typeface="Times New Roman"/>
            </a:endParaRPr>
          </a:p>
          <a:p>
            <a:pPr marL="12700">
              <a:lnSpc>
                <a:spcPct val="100000"/>
              </a:lnSpc>
              <a:spcBef>
                <a:spcPts val="35"/>
              </a:spcBef>
              <a:tabLst>
                <a:tab pos="1730375" algn="l"/>
                <a:tab pos="1945005" algn="l"/>
                <a:tab pos="2160270" algn="l"/>
              </a:tabLst>
            </a:pPr>
            <a:r>
              <a:rPr sz="1100" spc="10" dirty="0">
                <a:latin typeface="Times New Roman"/>
                <a:cs typeface="Times New Roman"/>
              </a:rPr>
              <a:t>##  </a:t>
            </a:r>
            <a:r>
              <a:rPr sz="1100" spc="100" dirty="0">
                <a:latin typeface="Times New Roman"/>
                <a:cs typeface="Times New Roman"/>
              </a:rPr>
              <a:t>[24]  </a:t>
            </a:r>
            <a:r>
              <a:rPr sz="1100" spc="10" dirty="0">
                <a:latin typeface="Times New Roman"/>
                <a:cs typeface="Times New Roman"/>
              </a:rPr>
              <a:t>33  10  31</a:t>
            </a:r>
            <a:r>
              <a:rPr sz="1100" spc="85" dirty="0">
                <a:latin typeface="Times New Roman"/>
                <a:cs typeface="Times New Roman"/>
              </a:rPr>
              <a:t> </a:t>
            </a:r>
            <a:r>
              <a:rPr sz="1100" spc="10" dirty="0">
                <a:latin typeface="Times New Roman"/>
                <a:cs typeface="Times New Roman"/>
              </a:rPr>
              <a:t>22</a:t>
            </a:r>
            <a:r>
              <a:rPr sz="1100" spc="290" dirty="0">
                <a:latin typeface="Times New Roman"/>
                <a:cs typeface="Times New Roman"/>
              </a:rPr>
              <a:t> </a:t>
            </a:r>
            <a:r>
              <a:rPr sz="1100" spc="10" dirty="0">
                <a:latin typeface="Times New Roman"/>
                <a:cs typeface="Times New Roman"/>
              </a:rPr>
              <a:t>21	5	2	3 20 18</a:t>
            </a:r>
            <a:r>
              <a:rPr sz="1100" spc="250" dirty="0">
                <a:latin typeface="Times New Roman"/>
                <a:cs typeface="Times New Roman"/>
              </a:rPr>
              <a:t> </a:t>
            </a:r>
            <a:r>
              <a:rPr sz="1100" spc="5" dirty="0">
                <a:latin typeface="Times New Roman"/>
                <a:cs typeface="Times New Roman"/>
              </a:rPr>
              <a:t>24</a:t>
            </a:r>
            <a:endParaRPr sz="1100">
              <a:latin typeface="Times New Roman"/>
              <a:cs typeface="Times New Roman"/>
            </a:endParaRPr>
          </a:p>
        </p:txBody>
      </p:sp>
    </p:spTree>
  </p:cSld>
  <p:clrMapOvr>
    <a:masterClrMapping/>
  </p:clrMapOvr>
  <p:transition>
    <p:cut/>
  </p:transition>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542925" cy="244475"/>
          </a:xfrm>
          <a:prstGeom prst="rect">
            <a:avLst/>
          </a:prstGeom>
        </p:spPr>
        <p:txBody>
          <a:bodyPr vert="horz" wrap="square" lIns="0" tIns="17145" rIns="0" bIns="0" rtlCol="0">
            <a:spAutoFit/>
          </a:bodyPr>
          <a:lstStyle/>
          <a:p>
            <a:pPr marL="12700">
              <a:lnSpc>
                <a:spcPct val="100000"/>
              </a:lnSpc>
              <a:spcBef>
                <a:spcPts val="135"/>
              </a:spcBef>
            </a:pPr>
            <a:r>
              <a:rPr spc="10" dirty="0"/>
              <a:t>Еще. </a:t>
            </a:r>
            <a:r>
              <a:rPr spc="25" dirty="0"/>
              <a:t>.</a:t>
            </a:r>
            <a:r>
              <a:rPr spc="-254" dirty="0"/>
              <a:t> </a:t>
            </a:r>
            <a:r>
              <a:rPr spc="25" dirty="0"/>
              <a:t>.</a:t>
            </a:r>
          </a:p>
        </p:txBody>
      </p:sp>
      <p:sp>
        <p:nvSpPr>
          <p:cNvPr id="3" name="object 3"/>
          <p:cNvSpPr txBox="1"/>
          <p:nvPr/>
        </p:nvSpPr>
        <p:spPr>
          <a:xfrm>
            <a:off x="322046" y="356476"/>
            <a:ext cx="3964304" cy="333375"/>
          </a:xfrm>
          <a:prstGeom prst="rect">
            <a:avLst/>
          </a:prstGeom>
          <a:solidFill>
            <a:srgbClr val="F8F8F8"/>
          </a:solidFill>
        </p:spPr>
        <p:txBody>
          <a:bodyPr vert="horz" wrap="square" lIns="0" tIns="0" rIns="0" bIns="0" rtlCol="0">
            <a:spAutoFit/>
          </a:bodyPr>
          <a:lstStyle/>
          <a:p>
            <a:pPr marL="37465">
              <a:lnSpc>
                <a:spcPts val="1105"/>
              </a:lnSpc>
            </a:pPr>
            <a:r>
              <a:rPr sz="1000" i="1" spc="-85" dirty="0">
                <a:solidFill>
                  <a:srgbClr val="8E5902"/>
                </a:solidFill>
                <a:latin typeface="Book Antiqua"/>
                <a:cs typeface="Book Antiqua"/>
              </a:rPr>
              <a:t>#</a:t>
            </a:r>
            <a:r>
              <a:rPr sz="1000" i="1" spc="80" dirty="0">
                <a:solidFill>
                  <a:srgbClr val="8E5902"/>
                </a:solidFill>
                <a:latin typeface="Book Antiqua"/>
                <a:cs typeface="Book Antiqua"/>
              </a:rPr>
              <a:t> </a:t>
            </a:r>
            <a:r>
              <a:rPr sz="1000" i="1" spc="-114" dirty="0">
                <a:solidFill>
                  <a:srgbClr val="8E5902"/>
                </a:solidFill>
                <a:latin typeface="Book Antiqua"/>
                <a:cs typeface="Book Antiqua"/>
              </a:rPr>
              <a:t>Метки </a:t>
            </a:r>
            <a:r>
              <a:rPr sz="1000" i="1" spc="-10" dirty="0">
                <a:solidFill>
                  <a:srgbClr val="8E5902"/>
                </a:solidFill>
                <a:latin typeface="Book Antiqua"/>
                <a:cs typeface="Book Antiqua"/>
              </a:rPr>
              <a:t>классифицируемых</a:t>
            </a:r>
            <a:r>
              <a:rPr sz="1000" i="1" spc="30" dirty="0">
                <a:solidFill>
                  <a:srgbClr val="8E5902"/>
                </a:solidFill>
                <a:latin typeface="Book Antiqua"/>
                <a:cs typeface="Book Antiqua"/>
              </a:rPr>
              <a:t> </a:t>
            </a:r>
            <a:r>
              <a:rPr sz="1000" i="1" spc="35" dirty="0">
                <a:solidFill>
                  <a:srgbClr val="8E5902"/>
                </a:solidFill>
                <a:latin typeface="Book Antiqua"/>
                <a:cs typeface="Book Antiqua"/>
              </a:rPr>
              <a:t>объектов</a:t>
            </a:r>
            <a:endParaRPr sz="1000">
              <a:latin typeface="Book Antiqua"/>
              <a:cs typeface="Book Antiqua"/>
            </a:endParaRPr>
          </a:p>
          <a:p>
            <a:pPr marL="37465">
              <a:lnSpc>
                <a:spcPts val="1200"/>
              </a:lnSpc>
            </a:pPr>
            <a:r>
              <a:rPr sz="1000" spc="105" dirty="0">
                <a:latin typeface="Times New Roman"/>
                <a:cs typeface="Times New Roman"/>
              </a:rPr>
              <a:t>clust.beverage$labels</a:t>
            </a:r>
            <a:endParaRPr sz="1000">
              <a:latin typeface="Times New Roman"/>
              <a:cs typeface="Times New Roman"/>
            </a:endParaRPr>
          </a:p>
        </p:txBody>
      </p:sp>
      <p:sp>
        <p:nvSpPr>
          <p:cNvPr id="4" name="object 4"/>
          <p:cNvSpPr txBox="1"/>
          <p:nvPr/>
        </p:nvSpPr>
        <p:spPr>
          <a:xfrm>
            <a:off x="347294" y="841418"/>
            <a:ext cx="490855" cy="177800"/>
          </a:xfrm>
          <a:prstGeom prst="rect">
            <a:avLst/>
          </a:prstGeom>
        </p:spPr>
        <p:txBody>
          <a:bodyPr vert="horz" wrap="square" lIns="0" tIns="12065" rIns="0" bIns="0" rtlCol="0">
            <a:spAutoFit/>
          </a:bodyPr>
          <a:lstStyle/>
          <a:p>
            <a:pPr marL="12700">
              <a:lnSpc>
                <a:spcPct val="100000"/>
              </a:lnSpc>
              <a:spcBef>
                <a:spcPts val="95"/>
              </a:spcBef>
            </a:pPr>
            <a:r>
              <a:rPr sz="1000" spc="20" dirty="0">
                <a:latin typeface="Times New Roman"/>
                <a:cs typeface="Times New Roman"/>
              </a:rPr>
              <a:t>##</a:t>
            </a:r>
            <a:r>
              <a:rPr sz="1000" spc="195" dirty="0">
                <a:latin typeface="Times New Roman"/>
                <a:cs typeface="Times New Roman"/>
              </a:rPr>
              <a:t> </a:t>
            </a:r>
            <a:r>
              <a:rPr sz="1000" spc="-150" dirty="0">
                <a:latin typeface="Times New Roman"/>
                <a:cs typeface="Times New Roman"/>
              </a:rPr>
              <a:t>NULL</a:t>
            </a:r>
            <a:endParaRPr sz="1000">
              <a:latin typeface="Times New Roman"/>
              <a:cs typeface="Times New Roman"/>
            </a:endParaRPr>
          </a:p>
        </p:txBody>
      </p:sp>
      <p:sp>
        <p:nvSpPr>
          <p:cNvPr id="5" name="object 5"/>
          <p:cNvSpPr txBox="1"/>
          <p:nvPr/>
        </p:nvSpPr>
        <p:spPr>
          <a:xfrm>
            <a:off x="322046" y="1132471"/>
            <a:ext cx="3964304" cy="337185"/>
          </a:xfrm>
          <a:prstGeom prst="rect">
            <a:avLst/>
          </a:prstGeom>
          <a:solidFill>
            <a:srgbClr val="F8F8F8"/>
          </a:solidFill>
        </p:spPr>
        <p:txBody>
          <a:bodyPr vert="horz" wrap="square" lIns="0" tIns="0" rIns="0" bIns="0" rtlCol="0">
            <a:spAutoFit/>
          </a:bodyPr>
          <a:lstStyle/>
          <a:p>
            <a:pPr marL="37465">
              <a:lnSpc>
                <a:spcPts val="1135"/>
              </a:lnSpc>
            </a:pPr>
            <a:r>
              <a:rPr sz="1000" i="1" spc="-85" dirty="0">
                <a:solidFill>
                  <a:srgbClr val="8E5902"/>
                </a:solidFill>
                <a:latin typeface="Book Antiqua"/>
                <a:cs typeface="Book Antiqua"/>
              </a:rPr>
              <a:t>#</a:t>
            </a:r>
            <a:r>
              <a:rPr sz="1000" i="1" spc="80" dirty="0">
                <a:solidFill>
                  <a:srgbClr val="8E5902"/>
                </a:solidFill>
                <a:latin typeface="Book Antiqua"/>
                <a:cs typeface="Book Antiqua"/>
              </a:rPr>
              <a:t> </a:t>
            </a:r>
            <a:r>
              <a:rPr sz="1000" i="1" spc="-85" dirty="0">
                <a:solidFill>
                  <a:srgbClr val="8E5902"/>
                </a:solidFill>
                <a:latin typeface="Book Antiqua"/>
                <a:cs typeface="Book Antiqua"/>
              </a:rPr>
              <a:t>Метод</a:t>
            </a:r>
            <a:r>
              <a:rPr sz="1000" i="1" spc="80" dirty="0">
                <a:solidFill>
                  <a:srgbClr val="8E5902"/>
                </a:solidFill>
                <a:latin typeface="Book Antiqua"/>
                <a:cs typeface="Book Antiqua"/>
              </a:rPr>
              <a:t> </a:t>
            </a:r>
            <a:r>
              <a:rPr sz="1000" i="1" spc="10" dirty="0">
                <a:solidFill>
                  <a:srgbClr val="8E5902"/>
                </a:solidFill>
                <a:latin typeface="Book Antiqua"/>
                <a:cs typeface="Book Antiqua"/>
              </a:rPr>
              <a:t>вычисления </a:t>
            </a:r>
            <a:r>
              <a:rPr sz="1000" i="1" spc="5" dirty="0">
                <a:solidFill>
                  <a:srgbClr val="8E5902"/>
                </a:solidFill>
                <a:latin typeface="Book Antiqua"/>
                <a:cs typeface="Book Antiqua"/>
              </a:rPr>
              <a:t>расстояний </a:t>
            </a:r>
            <a:r>
              <a:rPr sz="1000" i="1" spc="-30" dirty="0">
                <a:solidFill>
                  <a:srgbClr val="8E5902"/>
                </a:solidFill>
                <a:latin typeface="Book Antiqua"/>
                <a:cs typeface="Book Antiqua"/>
              </a:rPr>
              <a:t>между</a:t>
            </a:r>
            <a:r>
              <a:rPr sz="1000" i="1" spc="110" dirty="0">
                <a:solidFill>
                  <a:srgbClr val="8E5902"/>
                </a:solidFill>
                <a:latin typeface="Book Antiqua"/>
                <a:cs typeface="Book Antiqua"/>
              </a:rPr>
              <a:t> </a:t>
            </a:r>
            <a:r>
              <a:rPr sz="1000" i="1" dirty="0">
                <a:solidFill>
                  <a:srgbClr val="8E5902"/>
                </a:solidFill>
                <a:latin typeface="Book Antiqua"/>
                <a:cs typeface="Book Antiqua"/>
              </a:rPr>
              <a:t>кластерами</a:t>
            </a:r>
            <a:endParaRPr sz="1000">
              <a:latin typeface="Book Antiqua"/>
              <a:cs typeface="Book Antiqua"/>
            </a:endParaRPr>
          </a:p>
          <a:p>
            <a:pPr marL="37465">
              <a:lnSpc>
                <a:spcPts val="1200"/>
              </a:lnSpc>
            </a:pPr>
            <a:r>
              <a:rPr sz="1000" spc="75" dirty="0">
                <a:latin typeface="Times New Roman"/>
                <a:cs typeface="Times New Roman"/>
              </a:rPr>
              <a:t>clust.beverage$method</a:t>
            </a:r>
            <a:endParaRPr sz="1000">
              <a:latin typeface="Times New Roman"/>
              <a:cs typeface="Times New Roman"/>
            </a:endParaRPr>
          </a:p>
        </p:txBody>
      </p:sp>
      <p:sp>
        <p:nvSpPr>
          <p:cNvPr id="6" name="object 6"/>
          <p:cNvSpPr txBox="1"/>
          <p:nvPr/>
        </p:nvSpPr>
        <p:spPr>
          <a:xfrm>
            <a:off x="347294" y="1620931"/>
            <a:ext cx="1021715" cy="177800"/>
          </a:xfrm>
          <a:prstGeom prst="rect">
            <a:avLst/>
          </a:prstGeom>
        </p:spPr>
        <p:txBody>
          <a:bodyPr vert="horz" wrap="square" lIns="0" tIns="12065" rIns="0" bIns="0" rtlCol="0">
            <a:spAutoFit/>
          </a:bodyPr>
          <a:lstStyle/>
          <a:p>
            <a:pPr marL="12700">
              <a:lnSpc>
                <a:spcPct val="100000"/>
              </a:lnSpc>
              <a:spcBef>
                <a:spcPts val="95"/>
              </a:spcBef>
            </a:pPr>
            <a:r>
              <a:rPr sz="1000" spc="20" dirty="0">
                <a:latin typeface="Times New Roman"/>
                <a:cs typeface="Times New Roman"/>
              </a:rPr>
              <a:t>## </a:t>
            </a:r>
            <a:r>
              <a:rPr sz="1000" spc="130" dirty="0">
                <a:latin typeface="Times New Roman"/>
                <a:cs typeface="Times New Roman"/>
              </a:rPr>
              <a:t>[1]</a:t>
            </a:r>
            <a:r>
              <a:rPr sz="1000" spc="165" dirty="0">
                <a:latin typeface="Times New Roman"/>
                <a:cs typeface="Times New Roman"/>
              </a:rPr>
              <a:t> </a:t>
            </a:r>
            <a:r>
              <a:rPr sz="1000" spc="45" dirty="0">
                <a:latin typeface="Times New Roman"/>
                <a:cs typeface="Times New Roman"/>
              </a:rPr>
              <a:t>"ward.D"</a:t>
            </a:r>
            <a:endParaRPr sz="1000">
              <a:latin typeface="Times New Roman"/>
              <a:cs typeface="Times New Roman"/>
            </a:endParaRPr>
          </a:p>
        </p:txBody>
      </p:sp>
      <p:sp>
        <p:nvSpPr>
          <p:cNvPr id="7" name="object 7"/>
          <p:cNvSpPr txBox="1"/>
          <p:nvPr/>
        </p:nvSpPr>
        <p:spPr>
          <a:xfrm>
            <a:off x="322046" y="1911985"/>
            <a:ext cx="3964304" cy="337185"/>
          </a:xfrm>
          <a:prstGeom prst="rect">
            <a:avLst/>
          </a:prstGeom>
          <a:solidFill>
            <a:srgbClr val="F8F8F8"/>
          </a:solidFill>
        </p:spPr>
        <p:txBody>
          <a:bodyPr vert="horz" wrap="square" lIns="0" tIns="0" rIns="0" bIns="0" rtlCol="0">
            <a:spAutoFit/>
          </a:bodyPr>
          <a:lstStyle/>
          <a:p>
            <a:pPr marL="37465">
              <a:lnSpc>
                <a:spcPts val="1135"/>
              </a:lnSpc>
            </a:pPr>
            <a:r>
              <a:rPr sz="1000" i="1" spc="-85" dirty="0">
                <a:solidFill>
                  <a:srgbClr val="8E5902"/>
                </a:solidFill>
                <a:latin typeface="Book Antiqua"/>
                <a:cs typeface="Book Antiqua"/>
              </a:rPr>
              <a:t>#</a:t>
            </a:r>
            <a:r>
              <a:rPr sz="1000" i="1" spc="80" dirty="0">
                <a:solidFill>
                  <a:srgbClr val="8E5902"/>
                </a:solidFill>
                <a:latin typeface="Book Antiqua"/>
                <a:cs typeface="Book Antiqua"/>
              </a:rPr>
              <a:t> </a:t>
            </a:r>
            <a:r>
              <a:rPr sz="1000" i="1" spc="-15" dirty="0">
                <a:solidFill>
                  <a:srgbClr val="8E5902"/>
                </a:solidFill>
                <a:latin typeface="Book Antiqua"/>
                <a:cs typeface="Book Antiqua"/>
              </a:rPr>
              <a:t>Текст </a:t>
            </a:r>
            <a:r>
              <a:rPr sz="1000" i="1" dirty="0">
                <a:solidFill>
                  <a:srgbClr val="8E5902"/>
                </a:solidFill>
                <a:latin typeface="Book Antiqua"/>
                <a:cs typeface="Book Antiqua"/>
              </a:rPr>
              <a:t>выполняемой</a:t>
            </a:r>
            <a:r>
              <a:rPr sz="1000" i="1" spc="90" dirty="0">
                <a:solidFill>
                  <a:srgbClr val="8E5902"/>
                </a:solidFill>
                <a:latin typeface="Book Antiqua"/>
                <a:cs typeface="Book Antiqua"/>
              </a:rPr>
              <a:t> </a:t>
            </a:r>
            <a:r>
              <a:rPr sz="1000" i="1" spc="-10" dirty="0">
                <a:solidFill>
                  <a:srgbClr val="8E5902"/>
                </a:solidFill>
                <a:latin typeface="Book Antiqua"/>
                <a:cs typeface="Book Antiqua"/>
              </a:rPr>
              <a:t>команды</a:t>
            </a:r>
            <a:endParaRPr sz="1000">
              <a:latin typeface="Book Antiqua"/>
              <a:cs typeface="Book Antiqua"/>
            </a:endParaRPr>
          </a:p>
          <a:p>
            <a:pPr marL="37465">
              <a:lnSpc>
                <a:spcPts val="1200"/>
              </a:lnSpc>
            </a:pPr>
            <a:r>
              <a:rPr sz="1000" spc="110" dirty="0">
                <a:latin typeface="Times New Roman"/>
                <a:cs typeface="Times New Roman"/>
              </a:rPr>
              <a:t>clust.beverage$call</a:t>
            </a:r>
            <a:endParaRPr sz="1000">
              <a:latin typeface="Times New Roman"/>
              <a:cs typeface="Times New Roman"/>
            </a:endParaRPr>
          </a:p>
        </p:txBody>
      </p:sp>
      <p:sp>
        <p:nvSpPr>
          <p:cNvPr id="8" name="object 8"/>
          <p:cNvSpPr txBox="1"/>
          <p:nvPr/>
        </p:nvSpPr>
        <p:spPr>
          <a:xfrm>
            <a:off x="347294" y="2400444"/>
            <a:ext cx="3147060" cy="177800"/>
          </a:xfrm>
          <a:prstGeom prst="rect">
            <a:avLst/>
          </a:prstGeom>
        </p:spPr>
        <p:txBody>
          <a:bodyPr vert="horz" wrap="square" lIns="0" tIns="12065" rIns="0" bIns="0" rtlCol="0">
            <a:spAutoFit/>
          </a:bodyPr>
          <a:lstStyle/>
          <a:p>
            <a:pPr marL="12700">
              <a:lnSpc>
                <a:spcPct val="100000"/>
              </a:lnSpc>
              <a:spcBef>
                <a:spcPts val="95"/>
              </a:spcBef>
            </a:pPr>
            <a:r>
              <a:rPr sz="1000" spc="20" dirty="0">
                <a:latin typeface="Times New Roman"/>
                <a:cs typeface="Times New Roman"/>
              </a:rPr>
              <a:t>## </a:t>
            </a:r>
            <a:r>
              <a:rPr sz="1000" spc="114" dirty="0">
                <a:latin typeface="Times New Roman"/>
                <a:cs typeface="Times New Roman"/>
              </a:rPr>
              <a:t>hclust(d </a:t>
            </a:r>
            <a:r>
              <a:rPr sz="1000" spc="-45" dirty="0">
                <a:latin typeface="Times New Roman"/>
                <a:cs typeface="Times New Roman"/>
              </a:rPr>
              <a:t>= </a:t>
            </a:r>
            <a:r>
              <a:rPr sz="1000" spc="120" dirty="0">
                <a:latin typeface="Times New Roman"/>
                <a:cs typeface="Times New Roman"/>
              </a:rPr>
              <a:t>dist.beverage, </a:t>
            </a:r>
            <a:r>
              <a:rPr sz="1000" spc="15" dirty="0">
                <a:latin typeface="Times New Roman"/>
                <a:cs typeface="Times New Roman"/>
              </a:rPr>
              <a:t>method </a:t>
            </a:r>
            <a:r>
              <a:rPr sz="1000" spc="-45" dirty="0">
                <a:latin typeface="Times New Roman"/>
                <a:cs typeface="Times New Roman"/>
              </a:rPr>
              <a:t>=</a:t>
            </a:r>
            <a:r>
              <a:rPr sz="1000" spc="5" dirty="0">
                <a:latin typeface="Times New Roman"/>
                <a:cs typeface="Times New Roman"/>
              </a:rPr>
              <a:t> </a:t>
            </a:r>
            <a:r>
              <a:rPr sz="1000" spc="60" dirty="0">
                <a:latin typeface="Times New Roman"/>
                <a:cs typeface="Times New Roman"/>
              </a:rPr>
              <a:t>"ward.D")</a:t>
            </a:r>
            <a:endParaRPr sz="1000">
              <a:latin typeface="Times New Roman"/>
              <a:cs typeface="Times New Roman"/>
            </a:endParaRPr>
          </a:p>
        </p:txBody>
      </p:sp>
      <p:sp>
        <p:nvSpPr>
          <p:cNvPr id="9" name="object 9"/>
          <p:cNvSpPr txBox="1"/>
          <p:nvPr/>
        </p:nvSpPr>
        <p:spPr>
          <a:xfrm>
            <a:off x="322046" y="2691498"/>
            <a:ext cx="3964304" cy="337185"/>
          </a:xfrm>
          <a:prstGeom prst="rect">
            <a:avLst/>
          </a:prstGeom>
          <a:solidFill>
            <a:srgbClr val="F8F8F8"/>
          </a:solidFill>
        </p:spPr>
        <p:txBody>
          <a:bodyPr vert="horz" wrap="square" lIns="0" tIns="0" rIns="0" bIns="0" rtlCol="0">
            <a:spAutoFit/>
          </a:bodyPr>
          <a:lstStyle/>
          <a:p>
            <a:pPr marL="37465">
              <a:lnSpc>
                <a:spcPts val="1135"/>
              </a:lnSpc>
            </a:pPr>
            <a:r>
              <a:rPr sz="1000" i="1" spc="-85" dirty="0">
                <a:solidFill>
                  <a:srgbClr val="8E5902"/>
                </a:solidFill>
                <a:latin typeface="Book Antiqua"/>
                <a:cs typeface="Book Antiqua"/>
              </a:rPr>
              <a:t>#</a:t>
            </a:r>
            <a:r>
              <a:rPr sz="1000" i="1" spc="80" dirty="0">
                <a:solidFill>
                  <a:srgbClr val="8E5902"/>
                </a:solidFill>
                <a:latin typeface="Book Antiqua"/>
                <a:cs typeface="Book Antiqua"/>
              </a:rPr>
              <a:t> </a:t>
            </a:r>
            <a:r>
              <a:rPr sz="1000" i="1" spc="-85" dirty="0">
                <a:solidFill>
                  <a:srgbClr val="8E5902"/>
                </a:solidFill>
                <a:latin typeface="Book Antiqua"/>
                <a:cs typeface="Book Antiqua"/>
              </a:rPr>
              <a:t>Метод</a:t>
            </a:r>
            <a:r>
              <a:rPr sz="1000" i="1" spc="80" dirty="0">
                <a:solidFill>
                  <a:srgbClr val="8E5902"/>
                </a:solidFill>
                <a:latin typeface="Book Antiqua"/>
                <a:cs typeface="Book Antiqua"/>
              </a:rPr>
              <a:t> </a:t>
            </a:r>
            <a:r>
              <a:rPr sz="1000" i="1" spc="10" dirty="0">
                <a:solidFill>
                  <a:srgbClr val="8E5902"/>
                </a:solidFill>
                <a:latin typeface="Book Antiqua"/>
                <a:cs typeface="Book Antiqua"/>
              </a:rPr>
              <a:t>вычисления </a:t>
            </a:r>
            <a:r>
              <a:rPr sz="1000" i="1" spc="5" dirty="0">
                <a:solidFill>
                  <a:srgbClr val="8E5902"/>
                </a:solidFill>
                <a:latin typeface="Book Antiqua"/>
                <a:cs typeface="Book Antiqua"/>
              </a:rPr>
              <a:t>расстояний </a:t>
            </a:r>
            <a:r>
              <a:rPr sz="1000" i="1" spc="-30" dirty="0">
                <a:solidFill>
                  <a:srgbClr val="8E5902"/>
                </a:solidFill>
                <a:latin typeface="Book Antiqua"/>
                <a:cs typeface="Book Antiqua"/>
              </a:rPr>
              <a:t>между</a:t>
            </a:r>
            <a:r>
              <a:rPr sz="1000" i="1" spc="110" dirty="0">
                <a:solidFill>
                  <a:srgbClr val="8E5902"/>
                </a:solidFill>
                <a:latin typeface="Book Antiqua"/>
                <a:cs typeface="Book Antiqua"/>
              </a:rPr>
              <a:t> </a:t>
            </a:r>
            <a:r>
              <a:rPr sz="1000" i="1" dirty="0">
                <a:solidFill>
                  <a:srgbClr val="8E5902"/>
                </a:solidFill>
                <a:latin typeface="Book Antiqua"/>
                <a:cs typeface="Book Antiqua"/>
              </a:rPr>
              <a:t>объектами</a:t>
            </a:r>
            <a:endParaRPr sz="1000">
              <a:latin typeface="Book Antiqua"/>
              <a:cs typeface="Book Antiqua"/>
            </a:endParaRPr>
          </a:p>
          <a:p>
            <a:pPr marL="37465">
              <a:lnSpc>
                <a:spcPts val="1200"/>
              </a:lnSpc>
            </a:pPr>
            <a:r>
              <a:rPr sz="1000" spc="95" dirty="0">
                <a:latin typeface="Times New Roman"/>
                <a:cs typeface="Times New Roman"/>
              </a:rPr>
              <a:t>clust.beverage$dist.method</a:t>
            </a:r>
            <a:endParaRPr sz="1000">
              <a:latin typeface="Times New Roman"/>
              <a:cs typeface="Times New Roman"/>
            </a:endParaRPr>
          </a:p>
        </p:txBody>
      </p:sp>
      <p:sp>
        <p:nvSpPr>
          <p:cNvPr id="10" name="object 10"/>
          <p:cNvSpPr txBox="1"/>
          <p:nvPr/>
        </p:nvSpPr>
        <p:spPr>
          <a:xfrm>
            <a:off x="347294" y="3179958"/>
            <a:ext cx="1221105" cy="177800"/>
          </a:xfrm>
          <a:prstGeom prst="rect">
            <a:avLst/>
          </a:prstGeom>
        </p:spPr>
        <p:txBody>
          <a:bodyPr vert="horz" wrap="square" lIns="0" tIns="12065" rIns="0" bIns="0" rtlCol="0">
            <a:spAutoFit/>
          </a:bodyPr>
          <a:lstStyle/>
          <a:p>
            <a:pPr marL="12700">
              <a:lnSpc>
                <a:spcPct val="100000"/>
              </a:lnSpc>
              <a:spcBef>
                <a:spcPts val="95"/>
              </a:spcBef>
            </a:pPr>
            <a:r>
              <a:rPr sz="1000" spc="20" dirty="0">
                <a:latin typeface="Times New Roman"/>
                <a:cs typeface="Times New Roman"/>
              </a:rPr>
              <a:t>## </a:t>
            </a:r>
            <a:r>
              <a:rPr sz="1000" spc="130" dirty="0">
                <a:latin typeface="Times New Roman"/>
                <a:cs typeface="Times New Roman"/>
              </a:rPr>
              <a:t>[1]</a:t>
            </a:r>
            <a:r>
              <a:rPr sz="1000" spc="170" dirty="0">
                <a:latin typeface="Times New Roman"/>
                <a:cs typeface="Times New Roman"/>
              </a:rPr>
              <a:t> </a:t>
            </a:r>
            <a:r>
              <a:rPr sz="1000" spc="95" dirty="0">
                <a:latin typeface="Times New Roman"/>
                <a:cs typeface="Times New Roman"/>
              </a:rPr>
              <a:t>"euclidean"</a:t>
            </a:r>
            <a:endParaRPr sz="1000">
              <a:latin typeface="Times New Roman"/>
              <a:cs typeface="Times New Roman"/>
            </a:endParaRPr>
          </a:p>
        </p:txBody>
      </p:sp>
    </p:spTree>
  </p:cSld>
  <p:clrMapOvr>
    <a:masterClrMapping/>
  </p:clrMapOvr>
  <p:transition>
    <p:cut/>
  </p:transition>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2159000" cy="244475"/>
          </a:xfrm>
          <a:prstGeom prst="rect">
            <a:avLst/>
          </a:prstGeom>
        </p:spPr>
        <p:txBody>
          <a:bodyPr vert="horz" wrap="square" lIns="0" tIns="17145" rIns="0" bIns="0" rtlCol="0">
            <a:spAutoFit/>
          </a:bodyPr>
          <a:lstStyle/>
          <a:p>
            <a:pPr marL="12700">
              <a:lnSpc>
                <a:spcPct val="100000"/>
              </a:lnSpc>
              <a:spcBef>
                <a:spcPts val="135"/>
              </a:spcBef>
            </a:pPr>
            <a:r>
              <a:rPr spc="40" dirty="0"/>
              <a:t>График </a:t>
            </a:r>
            <a:r>
              <a:rPr spc="-25" dirty="0"/>
              <a:t>“каменистая</a:t>
            </a:r>
            <a:r>
              <a:rPr spc="190" dirty="0"/>
              <a:t> </a:t>
            </a:r>
            <a:r>
              <a:rPr spc="-40" dirty="0"/>
              <a:t>осыпь”</a:t>
            </a:r>
          </a:p>
        </p:txBody>
      </p:sp>
      <p:sp>
        <p:nvSpPr>
          <p:cNvPr id="3" name="object 3"/>
          <p:cNvSpPr txBox="1"/>
          <p:nvPr/>
        </p:nvSpPr>
        <p:spPr>
          <a:xfrm>
            <a:off x="322046" y="356489"/>
            <a:ext cx="3964304" cy="799465"/>
          </a:xfrm>
          <a:prstGeom prst="rect">
            <a:avLst/>
          </a:prstGeom>
          <a:solidFill>
            <a:srgbClr val="F8F8F8"/>
          </a:solidFill>
        </p:spPr>
        <p:txBody>
          <a:bodyPr vert="horz" wrap="square" lIns="0" tIns="3810" rIns="0" bIns="0" rtlCol="0">
            <a:spAutoFit/>
          </a:bodyPr>
          <a:lstStyle/>
          <a:p>
            <a:pPr marL="37465" marR="663575">
              <a:lnSpc>
                <a:spcPts val="1200"/>
              </a:lnSpc>
              <a:spcBef>
                <a:spcPts val="30"/>
              </a:spcBef>
            </a:pPr>
            <a:r>
              <a:rPr sz="1000" spc="120" dirty="0">
                <a:latin typeface="Times New Roman"/>
                <a:cs typeface="Times New Roman"/>
              </a:rPr>
              <a:t>nclust </a:t>
            </a:r>
            <a:r>
              <a:rPr sz="1000" spc="70" dirty="0">
                <a:latin typeface="Times New Roman"/>
                <a:cs typeface="Times New Roman"/>
              </a:rPr>
              <a:t>&lt;- </a:t>
            </a:r>
            <a:r>
              <a:rPr sz="1000" spc="110" dirty="0">
                <a:solidFill>
                  <a:srgbClr val="214987"/>
                </a:solidFill>
                <a:latin typeface="Times New Roman"/>
                <a:cs typeface="Times New Roman"/>
              </a:rPr>
              <a:t>seq</a:t>
            </a:r>
            <a:r>
              <a:rPr sz="1000" spc="110" dirty="0">
                <a:latin typeface="Times New Roman"/>
                <a:cs typeface="Times New Roman"/>
              </a:rPr>
              <a:t>(</a:t>
            </a:r>
            <a:r>
              <a:rPr sz="1000" spc="110" dirty="0">
                <a:solidFill>
                  <a:srgbClr val="214987"/>
                </a:solidFill>
                <a:latin typeface="Times New Roman"/>
                <a:cs typeface="Times New Roman"/>
              </a:rPr>
              <a:t>length</a:t>
            </a:r>
            <a:r>
              <a:rPr sz="1000" spc="110" dirty="0">
                <a:latin typeface="Times New Roman"/>
                <a:cs typeface="Times New Roman"/>
              </a:rPr>
              <a:t>(clust.beverage$height),</a:t>
            </a:r>
            <a:r>
              <a:rPr sz="1000" spc="110" dirty="0">
                <a:solidFill>
                  <a:srgbClr val="0000CE"/>
                </a:solidFill>
                <a:latin typeface="Times New Roman"/>
                <a:cs typeface="Times New Roman"/>
              </a:rPr>
              <a:t>1</a:t>
            </a:r>
            <a:r>
              <a:rPr sz="1000" spc="110" dirty="0">
                <a:latin typeface="Times New Roman"/>
                <a:cs typeface="Times New Roman"/>
              </a:rPr>
              <a:t>,-</a:t>
            </a:r>
            <a:r>
              <a:rPr sz="1000" spc="110" dirty="0">
                <a:solidFill>
                  <a:srgbClr val="0000CE"/>
                </a:solidFill>
                <a:latin typeface="Times New Roman"/>
                <a:cs typeface="Times New Roman"/>
              </a:rPr>
              <a:t>1</a:t>
            </a:r>
            <a:r>
              <a:rPr sz="1000" spc="110" dirty="0">
                <a:latin typeface="Times New Roman"/>
                <a:cs typeface="Times New Roman"/>
              </a:rPr>
              <a:t>)  </a:t>
            </a:r>
            <a:r>
              <a:rPr sz="1000" spc="140" dirty="0">
                <a:solidFill>
                  <a:srgbClr val="214987"/>
                </a:solidFill>
                <a:latin typeface="Times New Roman"/>
                <a:cs typeface="Times New Roman"/>
              </a:rPr>
              <a:t>plot</a:t>
            </a:r>
            <a:r>
              <a:rPr sz="1000" spc="140" dirty="0">
                <a:latin typeface="Times New Roman"/>
                <a:cs typeface="Times New Roman"/>
              </a:rPr>
              <a:t>(nclust, </a:t>
            </a:r>
            <a:r>
              <a:rPr sz="1000" spc="105" dirty="0">
                <a:latin typeface="Times New Roman"/>
                <a:cs typeface="Times New Roman"/>
              </a:rPr>
              <a:t>clust.beverage$height, </a:t>
            </a:r>
            <a:r>
              <a:rPr sz="1000" spc="85" dirty="0">
                <a:solidFill>
                  <a:srgbClr val="214987"/>
                </a:solidFill>
                <a:latin typeface="Times New Roman"/>
                <a:cs typeface="Times New Roman"/>
              </a:rPr>
              <a:t>type </a:t>
            </a:r>
            <a:r>
              <a:rPr sz="1000" spc="-45" dirty="0">
                <a:solidFill>
                  <a:srgbClr val="214987"/>
                </a:solidFill>
                <a:latin typeface="Times New Roman"/>
                <a:cs typeface="Times New Roman"/>
              </a:rPr>
              <a:t>=</a:t>
            </a:r>
            <a:r>
              <a:rPr sz="1000" spc="80" dirty="0">
                <a:solidFill>
                  <a:srgbClr val="214987"/>
                </a:solidFill>
                <a:latin typeface="Times New Roman"/>
                <a:cs typeface="Times New Roman"/>
              </a:rPr>
              <a:t> </a:t>
            </a:r>
            <a:r>
              <a:rPr sz="1000" spc="125" dirty="0">
                <a:solidFill>
                  <a:srgbClr val="4F9905"/>
                </a:solidFill>
                <a:latin typeface="Times New Roman"/>
                <a:cs typeface="Times New Roman"/>
              </a:rPr>
              <a:t>"b"</a:t>
            </a:r>
            <a:r>
              <a:rPr sz="1000" spc="125" dirty="0">
                <a:latin typeface="Times New Roman"/>
                <a:cs typeface="Times New Roman"/>
              </a:rPr>
              <a:t>,</a:t>
            </a:r>
            <a:endParaRPr sz="1000">
              <a:latin typeface="Times New Roman"/>
              <a:cs typeface="Times New Roman"/>
            </a:endParaRPr>
          </a:p>
          <a:p>
            <a:pPr marL="369570">
              <a:lnSpc>
                <a:spcPts val="1150"/>
              </a:lnSpc>
            </a:pPr>
            <a:r>
              <a:rPr sz="1000" spc="85" dirty="0">
                <a:solidFill>
                  <a:srgbClr val="214987"/>
                </a:solidFill>
                <a:latin typeface="Times New Roman"/>
                <a:cs typeface="Times New Roman"/>
              </a:rPr>
              <a:t>xlab </a:t>
            </a:r>
            <a:r>
              <a:rPr sz="1000" spc="-45" dirty="0">
                <a:solidFill>
                  <a:srgbClr val="214987"/>
                </a:solidFill>
                <a:latin typeface="Times New Roman"/>
                <a:cs typeface="Times New Roman"/>
              </a:rPr>
              <a:t>= </a:t>
            </a:r>
            <a:r>
              <a:rPr sz="1000" spc="-10" dirty="0">
                <a:solidFill>
                  <a:srgbClr val="4F9905"/>
                </a:solidFill>
                <a:latin typeface="Times New Roman"/>
                <a:cs typeface="Times New Roman"/>
              </a:rPr>
              <a:t>"Number </a:t>
            </a:r>
            <a:r>
              <a:rPr sz="1000" spc="100" dirty="0">
                <a:solidFill>
                  <a:srgbClr val="4F9905"/>
                </a:solidFill>
                <a:latin typeface="Times New Roman"/>
                <a:cs typeface="Times New Roman"/>
              </a:rPr>
              <a:t>of</a:t>
            </a:r>
            <a:r>
              <a:rPr sz="1000" spc="60" dirty="0">
                <a:solidFill>
                  <a:srgbClr val="4F9905"/>
                </a:solidFill>
                <a:latin typeface="Times New Roman"/>
                <a:cs typeface="Times New Roman"/>
              </a:rPr>
              <a:t> </a:t>
            </a:r>
            <a:r>
              <a:rPr sz="1000" spc="145" dirty="0">
                <a:solidFill>
                  <a:srgbClr val="4F9905"/>
                </a:solidFill>
                <a:latin typeface="Times New Roman"/>
                <a:cs typeface="Times New Roman"/>
              </a:rPr>
              <a:t>clusters"</a:t>
            </a:r>
            <a:r>
              <a:rPr sz="1000" spc="145" dirty="0">
                <a:latin typeface="Times New Roman"/>
                <a:cs typeface="Times New Roman"/>
              </a:rPr>
              <a:t>,</a:t>
            </a:r>
            <a:endParaRPr sz="1000">
              <a:latin typeface="Times New Roman"/>
              <a:cs typeface="Times New Roman"/>
            </a:endParaRPr>
          </a:p>
          <a:p>
            <a:pPr marL="369570" marR="2258060">
              <a:lnSpc>
                <a:spcPts val="1200"/>
              </a:lnSpc>
              <a:spcBef>
                <a:spcPts val="35"/>
              </a:spcBef>
            </a:pPr>
            <a:r>
              <a:rPr sz="1000" spc="85" dirty="0">
                <a:solidFill>
                  <a:srgbClr val="214987"/>
                </a:solidFill>
                <a:latin typeface="Times New Roman"/>
                <a:cs typeface="Times New Roman"/>
              </a:rPr>
              <a:t>ylab </a:t>
            </a:r>
            <a:r>
              <a:rPr sz="1000" spc="-45" dirty="0">
                <a:solidFill>
                  <a:srgbClr val="214987"/>
                </a:solidFill>
                <a:latin typeface="Times New Roman"/>
                <a:cs typeface="Times New Roman"/>
              </a:rPr>
              <a:t>= </a:t>
            </a:r>
            <a:r>
              <a:rPr sz="1000" spc="95" dirty="0">
                <a:solidFill>
                  <a:srgbClr val="4F9905"/>
                </a:solidFill>
                <a:latin typeface="Times New Roman"/>
                <a:cs typeface="Times New Roman"/>
              </a:rPr>
              <a:t>"Height"</a:t>
            </a:r>
            <a:r>
              <a:rPr sz="1000" spc="95" dirty="0">
                <a:latin typeface="Times New Roman"/>
                <a:cs typeface="Times New Roman"/>
              </a:rPr>
              <a:t>,  </a:t>
            </a:r>
            <a:r>
              <a:rPr sz="1000" spc="15" dirty="0">
                <a:solidFill>
                  <a:srgbClr val="214987"/>
                </a:solidFill>
                <a:latin typeface="Times New Roman"/>
                <a:cs typeface="Times New Roman"/>
              </a:rPr>
              <a:t>main </a:t>
            </a:r>
            <a:r>
              <a:rPr sz="1000" spc="-45" dirty="0">
                <a:solidFill>
                  <a:srgbClr val="214987"/>
                </a:solidFill>
                <a:latin typeface="Times New Roman"/>
                <a:cs typeface="Times New Roman"/>
              </a:rPr>
              <a:t>= </a:t>
            </a:r>
            <a:r>
              <a:rPr sz="1000" spc="80" dirty="0">
                <a:solidFill>
                  <a:srgbClr val="4F9905"/>
                </a:solidFill>
                <a:latin typeface="Times New Roman"/>
                <a:cs typeface="Times New Roman"/>
              </a:rPr>
              <a:t>"Scree</a:t>
            </a:r>
            <a:r>
              <a:rPr sz="1000" spc="100" dirty="0">
                <a:solidFill>
                  <a:srgbClr val="4F9905"/>
                </a:solidFill>
                <a:latin typeface="Times New Roman"/>
                <a:cs typeface="Times New Roman"/>
              </a:rPr>
              <a:t> </a:t>
            </a:r>
            <a:r>
              <a:rPr sz="1000" spc="135" dirty="0">
                <a:solidFill>
                  <a:srgbClr val="4F9905"/>
                </a:solidFill>
                <a:latin typeface="Times New Roman"/>
                <a:cs typeface="Times New Roman"/>
              </a:rPr>
              <a:t>plot"</a:t>
            </a:r>
            <a:r>
              <a:rPr sz="1000" spc="135" dirty="0">
                <a:latin typeface="Times New Roman"/>
                <a:cs typeface="Times New Roman"/>
              </a:rPr>
              <a:t>)</a:t>
            </a:r>
            <a:endParaRPr sz="1000">
              <a:latin typeface="Times New Roman"/>
              <a:cs typeface="Times New Roman"/>
            </a:endParaRPr>
          </a:p>
        </p:txBody>
      </p:sp>
      <p:sp>
        <p:nvSpPr>
          <p:cNvPr id="4" name="object 4"/>
          <p:cNvSpPr/>
          <p:nvPr/>
        </p:nvSpPr>
        <p:spPr>
          <a:xfrm>
            <a:off x="3898910" y="3158551"/>
            <a:ext cx="20955" cy="0"/>
          </a:xfrm>
          <a:custGeom>
            <a:avLst/>
            <a:gdLst/>
            <a:ahLst/>
            <a:cxnLst/>
            <a:rect l="l" t="t" r="r" b="b"/>
            <a:pathLst>
              <a:path w="20954">
                <a:moveTo>
                  <a:pt x="20790" y="0"/>
                </a:moveTo>
                <a:lnTo>
                  <a:pt x="0" y="0"/>
                </a:lnTo>
              </a:path>
            </a:pathLst>
          </a:custGeom>
          <a:ln w="4050">
            <a:solidFill>
              <a:srgbClr val="000000"/>
            </a:solidFill>
          </a:ln>
        </p:spPr>
        <p:txBody>
          <a:bodyPr wrap="square" lIns="0" tIns="0" rIns="0" bIns="0" rtlCol="0"/>
          <a:lstStyle/>
          <a:p>
            <a:endParaRPr/>
          </a:p>
        </p:txBody>
      </p:sp>
      <p:sp>
        <p:nvSpPr>
          <p:cNvPr id="5" name="object 5"/>
          <p:cNvSpPr/>
          <p:nvPr/>
        </p:nvSpPr>
        <p:spPr>
          <a:xfrm>
            <a:off x="3800359" y="3158551"/>
            <a:ext cx="20955" cy="0"/>
          </a:xfrm>
          <a:custGeom>
            <a:avLst/>
            <a:gdLst/>
            <a:ahLst/>
            <a:cxnLst/>
            <a:rect l="l" t="t" r="r" b="b"/>
            <a:pathLst>
              <a:path w="20954">
                <a:moveTo>
                  <a:pt x="20790" y="0"/>
                </a:moveTo>
                <a:lnTo>
                  <a:pt x="0" y="0"/>
                </a:lnTo>
              </a:path>
            </a:pathLst>
          </a:custGeom>
          <a:ln w="4050">
            <a:solidFill>
              <a:srgbClr val="000000"/>
            </a:solidFill>
          </a:ln>
        </p:spPr>
        <p:txBody>
          <a:bodyPr wrap="square" lIns="0" tIns="0" rIns="0" bIns="0" rtlCol="0"/>
          <a:lstStyle/>
          <a:p>
            <a:endParaRPr/>
          </a:p>
        </p:txBody>
      </p:sp>
      <p:sp>
        <p:nvSpPr>
          <p:cNvPr id="6" name="object 6"/>
          <p:cNvSpPr/>
          <p:nvPr/>
        </p:nvSpPr>
        <p:spPr>
          <a:xfrm>
            <a:off x="3701808" y="3158551"/>
            <a:ext cx="20955" cy="0"/>
          </a:xfrm>
          <a:custGeom>
            <a:avLst/>
            <a:gdLst/>
            <a:ahLst/>
            <a:cxnLst/>
            <a:rect l="l" t="t" r="r" b="b"/>
            <a:pathLst>
              <a:path w="20954">
                <a:moveTo>
                  <a:pt x="20790" y="0"/>
                </a:moveTo>
                <a:lnTo>
                  <a:pt x="0" y="0"/>
                </a:lnTo>
              </a:path>
            </a:pathLst>
          </a:custGeom>
          <a:ln w="4050">
            <a:solidFill>
              <a:srgbClr val="000000"/>
            </a:solidFill>
          </a:ln>
        </p:spPr>
        <p:txBody>
          <a:bodyPr wrap="square" lIns="0" tIns="0" rIns="0" bIns="0" rtlCol="0"/>
          <a:lstStyle/>
          <a:p>
            <a:endParaRPr/>
          </a:p>
        </p:txBody>
      </p:sp>
      <p:sp>
        <p:nvSpPr>
          <p:cNvPr id="7" name="object 7"/>
          <p:cNvSpPr/>
          <p:nvPr/>
        </p:nvSpPr>
        <p:spPr>
          <a:xfrm>
            <a:off x="3603257" y="3158551"/>
            <a:ext cx="20955" cy="0"/>
          </a:xfrm>
          <a:custGeom>
            <a:avLst/>
            <a:gdLst/>
            <a:ahLst/>
            <a:cxnLst/>
            <a:rect l="l" t="t" r="r" b="b"/>
            <a:pathLst>
              <a:path w="20954">
                <a:moveTo>
                  <a:pt x="20790" y="0"/>
                </a:moveTo>
                <a:lnTo>
                  <a:pt x="0" y="0"/>
                </a:lnTo>
              </a:path>
            </a:pathLst>
          </a:custGeom>
          <a:ln w="4050">
            <a:solidFill>
              <a:srgbClr val="000000"/>
            </a:solidFill>
          </a:ln>
        </p:spPr>
        <p:txBody>
          <a:bodyPr wrap="square" lIns="0" tIns="0" rIns="0" bIns="0" rtlCol="0"/>
          <a:lstStyle/>
          <a:p>
            <a:endParaRPr/>
          </a:p>
        </p:txBody>
      </p:sp>
      <p:sp>
        <p:nvSpPr>
          <p:cNvPr id="8" name="object 8"/>
          <p:cNvSpPr/>
          <p:nvPr/>
        </p:nvSpPr>
        <p:spPr>
          <a:xfrm>
            <a:off x="3504707" y="3158551"/>
            <a:ext cx="20955" cy="0"/>
          </a:xfrm>
          <a:custGeom>
            <a:avLst/>
            <a:gdLst/>
            <a:ahLst/>
            <a:cxnLst/>
            <a:rect l="l" t="t" r="r" b="b"/>
            <a:pathLst>
              <a:path w="20954">
                <a:moveTo>
                  <a:pt x="20790" y="0"/>
                </a:moveTo>
                <a:lnTo>
                  <a:pt x="0" y="0"/>
                </a:lnTo>
              </a:path>
            </a:pathLst>
          </a:custGeom>
          <a:ln w="4050">
            <a:solidFill>
              <a:srgbClr val="000000"/>
            </a:solidFill>
          </a:ln>
        </p:spPr>
        <p:txBody>
          <a:bodyPr wrap="square" lIns="0" tIns="0" rIns="0" bIns="0" rtlCol="0"/>
          <a:lstStyle/>
          <a:p>
            <a:endParaRPr/>
          </a:p>
        </p:txBody>
      </p:sp>
      <p:sp>
        <p:nvSpPr>
          <p:cNvPr id="9" name="object 9"/>
          <p:cNvSpPr/>
          <p:nvPr/>
        </p:nvSpPr>
        <p:spPr>
          <a:xfrm>
            <a:off x="3406156" y="3158551"/>
            <a:ext cx="20955" cy="0"/>
          </a:xfrm>
          <a:custGeom>
            <a:avLst/>
            <a:gdLst/>
            <a:ahLst/>
            <a:cxnLst/>
            <a:rect l="l" t="t" r="r" b="b"/>
            <a:pathLst>
              <a:path w="20954">
                <a:moveTo>
                  <a:pt x="20790" y="0"/>
                </a:moveTo>
                <a:lnTo>
                  <a:pt x="0" y="0"/>
                </a:lnTo>
              </a:path>
            </a:pathLst>
          </a:custGeom>
          <a:ln w="4050">
            <a:solidFill>
              <a:srgbClr val="000000"/>
            </a:solidFill>
          </a:ln>
        </p:spPr>
        <p:txBody>
          <a:bodyPr wrap="square" lIns="0" tIns="0" rIns="0" bIns="0" rtlCol="0"/>
          <a:lstStyle/>
          <a:p>
            <a:endParaRPr/>
          </a:p>
        </p:txBody>
      </p:sp>
      <p:sp>
        <p:nvSpPr>
          <p:cNvPr id="10" name="object 10"/>
          <p:cNvSpPr/>
          <p:nvPr/>
        </p:nvSpPr>
        <p:spPr>
          <a:xfrm>
            <a:off x="3307605" y="3158551"/>
            <a:ext cx="20955" cy="0"/>
          </a:xfrm>
          <a:custGeom>
            <a:avLst/>
            <a:gdLst/>
            <a:ahLst/>
            <a:cxnLst/>
            <a:rect l="l" t="t" r="r" b="b"/>
            <a:pathLst>
              <a:path w="20954">
                <a:moveTo>
                  <a:pt x="20790" y="0"/>
                </a:moveTo>
                <a:lnTo>
                  <a:pt x="0" y="0"/>
                </a:lnTo>
              </a:path>
            </a:pathLst>
          </a:custGeom>
          <a:ln w="4050">
            <a:solidFill>
              <a:srgbClr val="000000"/>
            </a:solidFill>
          </a:ln>
        </p:spPr>
        <p:txBody>
          <a:bodyPr wrap="square" lIns="0" tIns="0" rIns="0" bIns="0" rtlCol="0"/>
          <a:lstStyle/>
          <a:p>
            <a:endParaRPr/>
          </a:p>
        </p:txBody>
      </p:sp>
      <p:sp>
        <p:nvSpPr>
          <p:cNvPr id="11" name="object 11"/>
          <p:cNvSpPr/>
          <p:nvPr/>
        </p:nvSpPr>
        <p:spPr>
          <a:xfrm>
            <a:off x="3209055" y="3158551"/>
            <a:ext cx="20955" cy="0"/>
          </a:xfrm>
          <a:custGeom>
            <a:avLst/>
            <a:gdLst/>
            <a:ahLst/>
            <a:cxnLst/>
            <a:rect l="l" t="t" r="r" b="b"/>
            <a:pathLst>
              <a:path w="20955">
                <a:moveTo>
                  <a:pt x="20790" y="0"/>
                </a:moveTo>
                <a:lnTo>
                  <a:pt x="0" y="0"/>
                </a:lnTo>
              </a:path>
            </a:pathLst>
          </a:custGeom>
          <a:ln w="4050">
            <a:solidFill>
              <a:srgbClr val="000000"/>
            </a:solidFill>
          </a:ln>
        </p:spPr>
        <p:txBody>
          <a:bodyPr wrap="square" lIns="0" tIns="0" rIns="0" bIns="0" rtlCol="0"/>
          <a:lstStyle/>
          <a:p>
            <a:endParaRPr/>
          </a:p>
        </p:txBody>
      </p:sp>
      <p:sp>
        <p:nvSpPr>
          <p:cNvPr id="12" name="object 12"/>
          <p:cNvSpPr/>
          <p:nvPr/>
        </p:nvSpPr>
        <p:spPr>
          <a:xfrm>
            <a:off x="3110504" y="3158551"/>
            <a:ext cx="20955" cy="0"/>
          </a:xfrm>
          <a:custGeom>
            <a:avLst/>
            <a:gdLst/>
            <a:ahLst/>
            <a:cxnLst/>
            <a:rect l="l" t="t" r="r" b="b"/>
            <a:pathLst>
              <a:path w="20955">
                <a:moveTo>
                  <a:pt x="20790" y="0"/>
                </a:moveTo>
                <a:lnTo>
                  <a:pt x="0" y="0"/>
                </a:lnTo>
              </a:path>
            </a:pathLst>
          </a:custGeom>
          <a:ln w="4050">
            <a:solidFill>
              <a:srgbClr val="000000"/>
            </a:solidFill>
          </a:ln>
        </p:spPr>
        <p:txBody>
          <a:bodyPr wrap="square" lIns="0" tIns="0" rIns="0" bIns="0" rtlCol="0"/>
          <a:lstStyle/>
          <a:p>
            <a:endParaRPr/>
          </a:p>
        </p:txBody>
      </p:sp>
      <p:sp>
        <p:nvSpPr>
          <p:cNvPr id="13" name="object 13"/>
          <p:cNvSpPr/>
          <p:nvPr/>
        </p:nvSpPr>
        <p:spPr>
          <a:xfrm>
            <a:off x="3011953" y="3158551"/>
            <a:ext cx="20955" cy="0"/>
          </a:xfrm>
          <a:custGeom>
            <a:avLst/>
            <a:gdLst/>
            <a:ahLst/>
            <a:cxnLst/>
            <a:rect l="l" t="t" r="r" b="b"/>
            <a:pathLst>
              <a:path w="20955">
                <a:moveTo>
                  <a:pt x="20790" y="0"/>
                </a:moveTo>
                <a:lnTo>
                  <a:pt x="0" y="0"/>
                </a:lnTo>
              </a:path>
            </a:pathLst>
          </a:custGeom>
          <a:ln w="4050">
            <a:solidFill>
              <a:srgbClr val="000000"/>
            </a:solidFill>
          </a:ln>
        </p:spPr>
        <p:txBody>
          <a:bodyPr wrap="square" lIns="0" tIns="0" rIns="0" bIns="0" rtlCol="0"/>
          <a:lstStyle/>
          <a:p>
            <a:endParaRPr/>
          </a:p>
        </p:txBody>
      </p:sp>
      <p:sp>
        <p:nvSpPr>
          <p:cNvPr id="14" name="object 14"/>
          <p:cNvSpPr/>
          <p:nvPr/>
        </p:nvSpPr>
        <p:spPr>
          <a:xfrm>
            <a:off x="2913402" y="3158551"/>
            <a:ext cx="20955" cy="0"/>
          </a:xfrm>
          <a:custGeom>
            <a:avLst/>
            <a:gdLst/>
            <a:ahLst/>
            <a:cxnLst/>
            <a:rect l="l" t="t" r="r" b="b"/>
            <a:pathLst>
              <a:path w="20955">
                <a:moveTo>
                  <a:pt x="20790" y="0"/>
                </a:moveTo>
                <a:lnTo>
                  <a:pt x="0" y="0"/>
                </a:lnTo>
              </a:path>
            </a:pathLst>
          </a:custGeom>
          <a:ln w="4050">
            <a:solidFill>
              <a:srgbClr val="000000"/>
            </a:solidFill>
          </a:ln>
        </p:spPr>
        <p:txBody>
          <a:bodyPr wrap="square" lIns="0" tIns="0" rIns="0" bIns="0" rtlCol="0"/>
          <a:lstStyle/>
          <a:p>
            <a:endParaRPr/>
          </a:p>
        </p:txBody>
      </p:sp>
      <p:sp>
        <p:nvSpPr>
          <p:cNvPr id="15" name="object 15"/>
          <p:cNvSpPr/>
          <p:nvPr/>
        </p:nvSpPr>
        <p:spPr>
          <a:xfrm>
            <a:off x="2814852" y="3158551"/>
            <a:ext cx="20955" cy="0"/>
          </a:xfrm>
          <a:custGeom>
            <a:avLst/>
            <a:gdLst/>
            <a:ahLst/>
            <a:cxnLst/>
            <a:rect l="l" t="t" r="r" b="b"/>
            <a:pathLst>
              <a:path w="20955">
                <a:moveTo>
                  <a:pt x="20790" y="0"/>
                </a:moveTo>
                <a:lnTo>
                  <a:pt x="0" y="0"/>
                </a:lnTo>
              </a:path>
            </a:pathLst>
          </a:custGeom>
          <a:ln w="4050">
            <a:solidFill>
              <a:srgbClr val="000000"/>
            </a:solidFill>
          </a:ln>
        </p:spPr>
        <p:txBody>
          <a:bodyPr wrap="square" lIns="0" tIns="0" rIns="0" bIns="0" rtlCol="0"/>
          <a:lstStyle/>
          <a:p>
            <a:endParaRPr/>
          </a:p>
        </p:txBody>
      </p:sp>
      <p:sp>
        <p:nvSpPr>
          <p:cNvPr id="16" name="object 16"/>
          <p:cNvSpPr/>
          <p:nvPr/>
        </p:nvSpPr>
        <p:spPr>
          <a:xfrm>
            <a:off x="2716301" y="3158551"/>
            <a:ext cx="20955" cy="0"/>
          </a:xfrm>
          <a:custGeom>
            <a:avLst/>
            <a:gdLst/>
            <a:ahLst/>
            <a:cxnLst/>
            <a:rect l="l" t="t" r="r" b="b"/>
            <a:pathLst>
              <a:path w="20955">
                <a:moveTo>
                  <a:pt x="20790" y="0"/>
                </a:moveTo>
                <a:lnTo>
                  <a:pt x="0" y="0"/>
                </a:lnTo>
              </a:path>
            </a:pathLst>
          </a:custGeom>
          <a:ln w="4050">
            <a:solidFill>
              <a:srgbClr val="000000"/>
            </a:solidFill>
          </a:ln>
        </p:spPr>
        <p:txBody>
          <a:bodyPr wrap="square" lIns="0" tIns="0" rIns="0" bIns="0" rtlCol="0"/>
          <a:lstStyle/>
          <a:p>
            <a:endParaRPr/>
          </a:p>
        </p:txBody>
      </p:sp>
      <p:sp>
        <p:nvSpPr>
          <p:cNvPr id="17" name="object 17"/>
          <p:cNvSpPr/>
          <p:nvPr/>
        </p:nvSpPr>
        <p:spPr>
          <a:xfrm>
            <a:off x="2617750" y="3158551"/>
            <a:ext cx="20955" cy="0"/>
          </a:xfrm>
          <a:custGeom>
            <a:avLst/>
            <a:gdLst/>
            <a:ahLst/>
            <a:cxnLst/>
            <a:rect l="l" t="t" r="r" b="b"/>
            <a:pathLst>
              <a:path w="20955">
                <a:moveTo>
                  <a:pt x="20790" y="0"/>
                </a:moveTo>
                <a:lnTo>
                  <a:pt x="0" y="0"/>
                </a:lnTo>
              </a:path>
            </a:pathLst>
          </a:custGeom>
          <a:ln w="4050">
            <a:solidFill>
              <a:srgbClr val="000000"/>
            </a:solidFill>
          </a:ln>
        </p:spPr>
        <p:txBody>
          <a:bodyPr wrap="square" lIns="0" tIns="0" rIns="0" bIns="0" rtlCol="0"/>
          <a:lstStyle/>
          <a:p>
            <a:endParaRPr/>
          </a:p>
        </p:txBody>
      </p:sp>
      <p:sp>
        <p:nvSpPr>
          <p:cNvPr id="18" name="object 18"/>
          <p:cNvSpPr/>
          <p:nvPr/>
        </p:nvSpPr>
        <p:spPr>
          <a:xfrm>
            <a:off x="2508670" y="3092509"/>
            <a:ext cx="41910" cy="39370"/>
          </a:xfrm>
          <a:custGeom>
            <a:avLst/>
            <a:gdLst/>
            <a:ahLst/>
            <a:cxnLst/>
            <a:rect l="l" t="t" r="r" b="b"/>
            <a:pathLst>
              <a:path w="41910" h="39369">
                <a:moveTo>
                  <a:pt x="41850" y="39366"/>
                </a:moveTo>
                <a:lnTo>
                  <a:pt x="0" y="0"/>
                </a:lnTo>
              </a:path>
            </a:pathLst>
          </a:custGeom>
          <a:ln w="4050">
            <a:solidFill>
              <a:srgbClr val="000000"/>
            </a:solidFill>
          </a:ln>
        </p:spPr>
        <p:txBody>
          <a:bodyPr wrap="square" lIns="0" tIns="0" rIns="0" bIns="0" rtlCol="0"/>
          <a:lstStyle/>
          <a:p>
            <a:endParaRPr/>
          </a:p>
        </p:txBody>
      </p:sp>
      <p:sp>
        <p:nvSpPr>
          <p:cNvPr id="19" name="object 19"/>
          <p:cNvSpPr/>
          <p:nvPr/>
        </p:nvSpPr>
        <p:spPr>
          <a:xfrm>
            <a:off x="2420649" y="3065886"/>
            <a:ext cx="20955" cy="0"/>
          </a:xfrm>
          <a:custGeom>
            <a:avLst/>
            <a:gdLst/>
            <a:ahLst/>
            <a:cxnLst/>
            <a:rect l="l" t="t" r="r" b="b"/>
            <a:pathLst>
              <a:path w="20955">
                <a:moveTo>
                  <a:pt x="20790" y="0"/>
                </a:moveTo>
                <a:lnTo>
                  <a:pt x="0" y="0"/>
                </a:lnTo>
              </a:path>
            </a:pathLst>
          </a:custGeom>
          <a:ln w="4050">
            <a:solidFill>
              <a:srgbClr val="000000"/>
            </a:solidFill>
          </a:ln>
        </p:spPr>
        <p:txBody>
          <a:bodyPr wrap="square" lIns="0" tIns="0" rIns="0" bIns="0" rtlCol="0"/>
          <a:lstStyle/>
          <a:p>
            <a:endParaRPr/>
          </a:p>
        </p:txBody>
      </p:sp>
      <p:sp>
        <p:nvSpPr>
          <p:cNvPr id="20" name="object 20"/>
          <p:cNvSpPr/>
          <p:nvPr/>
        </p:nvSpPr>
        <p:spPr>
          <a:xfrm>
            <a:off x="2320316" y="3046608"/>
            <a:ext cx="24765" cy="7620"/>
          </a:xfrm>
          <a:custGeom>
            <a:avLst/>
            <a:gdLst/>
            <a:ahLst/>
            <a:cxnLst/>
            <a:rect l="l" t="t" r="r" b="b"/>
            <a:pathLst>
              <a:path w="24764" h="7619">
                <a:moveTo>
                  <a:pt x="24354" y="7614"/>
                </a:moveTo>
                <a:lnTo>
                  <a:pt x="0" y="0"/>
                </a:lnTo>
              </a:path>
            </a:pathLst>
          </a:custGeom>
          <a:ln w="4050">
            <a:solidFill>
              <a:srgbClr val="000000"/>
            </a:solidFill>
          </a:ln>
        </p:spPr>
        <p:txBody>
          <a:bodyPr wrap="square" lIns="0" tIns="0" rIns="0" bIns="0" rtlCol="0"/>
          <a:lstStyle/>
          <a:p>
            <a:endParaRPr/>
          </a:p>
        </p:txBody>
      </p:sp>
      <p:sp>
        <p:nvSpPr>
          <p:cNvPr id="21" name="object 21"/>
          <p:cNvSpPr/>
          <p:nvPr/>
        </p:nvSpPr>
        <p:spPr>
          <a:xfrm>
            <a:off x="2223547" y="3034998"/>
            <a:ext cx="20955" cy="0"/>
          </a:xfrm>
          <a:custGeom>
            <a:avLst/>
            <a:gdLst/>
            <a:ahLst/>
            <a:cxnLst/>
            <a:rect l="l" t="t" r="r" b="b"/>
            <a:pathLst>
              <a:path w="20955">
                <a:moveTo>
                  <a:pt x="20790" y="0"/>
                </a:moveTo>
                <a:lnTo>
                  <a:pt x="0" y="0"/>
                </a:lnTo>
              </a:path>
            </a:pathLst>
          </a:custGeom>
          <a:ln w="4050">
            <a:solidFill>
              <a:srgbClr val="000000"/>
            </a:solidFill>
          </a:ln>
        </p:spPr>
        <p:txBody>
          <a:bodyPr wrap="square" lIns="0" tIns="0" rIns="0" bIns="0" rtlCol="0"/>
          <a:lstStyle/>
          <a:p>
            <a:endParaRPr/>
          </a:p>
        </p:txBody>
      </p:sp>
      <p:sp>
        <p:nvSpPr>
          <p:cNvPr id="22" name="object 22"/>
          <p:cNvSpPr/>
          <p:nvPr/>
        </p:nvSpPr>
        <p:spPr>
          <a:xfrm>
            <a:off x="2124997" y="3034998"/>
            <a:ext cx="20955" cy="0"/>
          </a:xfrm>
          <a:custGeom>
            <a:avLst/>
            <a:gdLst/>
            <a:ahLst/>
            <a:cxnLst/>
            <a:rect l="l" t="t" r="r" b="b"/>
            <a:pathLst>
              <a:path w="20955">
                <a:moveTo>
                  <a:pt x="20790" y="0"/>
                </a:moveTo>
                <a:lnTo>
                  <a:pt x="0" y="0"/>
                </a:lnTo>
              </a:path>
            </a:pathLst>
          </a:custGeom>
          <a:ln w="4050">
            <a:solidFill>
              <a:srgbClr val="000000"/>
            </a:solidFill>
          </a:ln>
        </p:spPr>
        <p:txBody>
          <a:bodyPr wrap="square" lIns="0" tIns="0" rIns="0" bIns="0" rtlCol="0"/>
          <a:lstStyle/>
          <a:p>
            <a:endParaRPr/>
          </a:p>
        </p:txBody>
      </p:sp>
      <p:sp>
        <p:nvSpPr>
          <p:cNvPr id="23" name="object 23"/>
          <p:cNvSpPr/>
          <p:nvPr/>
        </p:nvSpPr>
        <p:spPr>
          <a:xfrm>
            <a:off x="2023962" y="3011670"/>
            <a:ext cx="26034" cy="10160"/>
          </a:xfrm>
          <a:custGeom>
            <a:avLst/>
            <a:gdLst/>
            <a:ahLst/>
            <a:cxnLst/>
            <a:rect l="l" t="t" r="r" b="b"/>
            <a:pathLst>
              <a:path w="26035" h="10160">
                <a:moveTo>
                  <a:pt x="25758" y="9666"/>
                </a:moveTo>
                <a:lnTo>
                  <a:pt x="0" y="0"/>
                </a:lnTo>
              </a:path>
            </a:pathLst>
          </a:custGeom>
          <a:ln w="4050">
            <a:solidFill>
              <a:srgbClr val="000000"/>
            </a:solidFill>
          </a:ln>
        </p:spPr>
        <p:txBody>
          <a:bodyPr wrap="square" lIns="0" tIns="0" rIns="0" bIns="0" rtlCol="0"/>
          <a:lstStyle/>
          <a:p>
            <a:endParaRPr/>
          </a:p>
        </p:txBody>
      </p:sp>
      <p:sp>
        <p:nvSpPr>
          <p:cNvPr id="24" name="object 24"/>
          <p:cNvSpPr/>
          <p:nvPr/>
        </p:nvSpPr>
        <p:spPr>
          <a:xfrm>
            <a:off x="1927841" y="2995308"/>
            <a:ext cx="20955" cy="1270"/>
          </a:xfrm>
          <a:custGeom>
            <a:avLst/>
            <a:gdLst/>
            <a:ahLst/>
            <a:cxnLst/>
            <a:rect l="l" t="t" r="r" b="b"/>
            <a:pathLst>
              <a:path w="20955" h="1269">
                <a:moveTo>
                  <a:pt x="20898" y="972"/>
                </a:moveTo>
                <a:lnTo>
                  <a:pt x="0" y="0"/>
                </a:lnTo>
              </a:path>
            </a:pathLst>
          </a:custGeom>
          <a:ln w="4050">
            <a:solidFill>
              <a:srgbClr val="000000"/>
            </a:solidFill>
          </a:ln>
        </p:spPr>
        <p:txBody>
          <a:bodyPr wrap="square" lIns="0" tIns="0" rIns="0" bIns="0" rtlCol="0"/>
          <a:lstStyle/>
          <a:p>
            <a:endParaRPr/>
          </a:p>
        </p:txBody>
      </p:sp>
      <p:sp>
        <p:nvSpPr>
          <p:cNvPr id="25" name="object 25"/>
          <p:cNvSpPr/>
          <p:nvPr/>
        </p:nvSpPr>
        <p:spPr>
          <a:xfrm>
            <a:off x="1826969" y="2970792"/>
            <a:ext cx="26034" cy="9525"/>
          </a:xfrm>
          <a:custGeom>
            <a:avLst/>
            <a:gdLst/>
            <a:ahLst/>
            <a:cxnLst/>
            <a:rect l="l" t="t" r="r" b="b"/>
            <a:pathLst>
              <a:path w="26035" h="9525">
                <a:moveTo>
                  <a:pt x="25542" y="9396"/>
                </a:moveTo>
                <a:lnTo>
                  <a:pt x="0" y="0"/>
                </a:lnTo>
              </a:path>
            </a:pathLst>
          </a:custGeom>
          <a:ln w="4050">
            <a:solidFill>
              <a:srgbClr val="000000"/>
            </a:solidFill>
          </a:ln>
        </p:spPr>
        <p:txBody>
          <a:bodyPr wrap="square" lIns="0" tIns="0" rIns="0" bIns="0" rtlCol="0"/>
          <a:lstStyle/>
          <a:p>
            <a:endParaRPr/>
          </a:p>
        </p:txBody>
      </p:sp>
      <p:sp>
        <p:nvSpPr>
          <p:cNvPr id="26" name="object 26"/>
          <p:cNvSpPr/>
          <p:nvPr/>
        </p:nvSpPr>
        <p:spPr>
          <a:xfrm>
            <a:off x="1730794" y="2955834"/>
            <a:ext cx="20955" cy="635"/>
          </a:xfrm>
          <a:custGeom>
            <a:avLst/>
            <a:gdLst/>
            <a:ahLst/>
            <a:cxnLst/>
            <a:rect l="l" t="t" r="r" b="b"/>
            <a:pathLst>
              <a:path w="20955" h="635">
                <a:moveTo>
                  <a:pt x="20790" y="540"/>
                </a:moveTo>
                <a:lnTo>
                  <a:pt x="0" y="0"/>
                </a:lnTo>
              </a:path>
            </a:pathLst>
          </a:custGeom>
          <a:ln w="4050">
            <a:solidFill>
              <a:srgbClr val="000000"/>
            </a:solidFill>
          </a:ln>
        </p:spPr>
        <p:txBody>
          <a:bodyPr wrap="square" lIns="0" tIns="0" rIns="0" bIns="0" rtlCol="0"/>
          <a:lstStyle/>
          <a:p>
            <a:endParaRPr/>
          </a:p>
        </p:txBody>
      </p:sp>
      <p:sp>
        <p:nvSpPr>
          <p:cNvPr id="27" name="object 27"/>
          <p:cNvSpPr/>
          <p:nvPr/>
        </p:nvSpPr>
        <p:spPr>
          <a:xfrm>
            <a:off x="1631649" y="2944008"/>
            <a:ext cx="22225" cy="4445"/>
          </a:xfrm>
          <a:custGeom>
            <a:avLst/>
            <a:gdLst/>
            <a:ahLst/>
            <a:cxnLst/>
            <a:rect l="l" t="t" r="r" b="b"/>
            <a:pathLst>
              <a:path w="22225" h="4444">
                <a:moveTo>
                  <a:pt x="21978" y="3942"/>
                </a:moveTo>
                <a:lnTo>
                  <a:pt x="0" y="0"/>
                </a:lnTo>
              </a:path>
            </a:pathLst>
          </a:custGeom>
          <a:ln w="4050">
            <a:solidFill>
              <a:srgbClr val="000000"/>
            </a:solidFill>
          </a:ln>
        </p:spPr>
        <p:txBody>
          <a:bodyPr wrap="square" lIns="0" tIns="0" rIns="0" bIns="0" rtlCol="0"/>
          <a:lstStyle/>
          <a:p>
            <a:endParaRPr/>
          </a:p>
        </p:txBody>
      </p:sp>
      <p:sp>
        <p:nvSpPr>
          <p:cNvPr id="28" name="object 28"/>
          <p:cNvSpPr/>
          <p:nvPr/>
        </p:nvSpPr>
        <p:spPr>
          <a:xfrm>
            <a:off x="1533692" y="2936556"/>
            <a:ext cx="20955" cy="635"/>
          </a:xfrm>
          <a:custGeom>
            <a:avLst/>
            <a:gdLst/>
            <a:ahLst/>
            <a:cxnLst/>
            <a:rect l="l" t="t" r="r" b="b"/>
            <a:pathLst>
              <a:path w="20955" h="635">
                <a:moveTo>
                  <a:pt x="-2025" y="81"/>
                </a:moveTo>
                <a:lnTo>
                  <a:pt x="22815" y="81"/>
                </a:lnTo>
              </a:path>
            </a:pathLst>
          </a:custGeom>
          <a:ln w="4212">
            <a:solidFill>
              <a:srgbClr val="000000"/>
            </a:solidFill>
          </a:ln>
        </p:spPr>
        <p:txBody>
          <a:bodyPr wrap="square" lIns="0" tIns="0" rIns="0" bIns="0" rtlCol="0"/>
          <a:lstStyle/>
          <a:p>
            <a:endParaRPr/>
          </a:p>
        </p:txBody>
      </p:sp>
      <p:sp>
        <p:nvSpPr>
          <p:cNvPr id="29" name="object 29"/>
          <p:cNvSpPr/>
          <p:nvPr/>
        </p:nvSpPr>
        <p:spPr>
          <a:xfrm>
            <a:off x="1433198" y="2916035"/>
            <a:ext cx="24765" cy="8255"/>
          </a:xfrm>
          <a:custGeom>
            <a:avLst/>
            <a:gdLst/>
            <a:ahLst/>
            <a:cxnLst/>
            <a:rect l="l" t="t" r="r" b="b"/>
            <a:pathLst>
              <a:path w="24765" h="8255">
                <a:moveTo>
                  <a:pt x="24678" y="8046"/>
                </a:moveTo>
                <a:lnTo>
                  <a:pt x="0" y="0"/>
                </a:lnTo>
              </a:path>
            </a:pathLst>
          </a:custGeom>
          <a:ln w="4050">
            <a:solidFill>
              <a:srgbClr val="000000"/>
            </a:solidFill>
          </a:ln>
        </p:spPr>
        <p:txBody>
          <a:bodyPr wrap="square" lIns="0" tIns="0" rIns="0" bIns="0" rtlCol="0"/>
          <a:lstStyle/>
          <a:p>
            <a:endParaRPr/>
          </a:p>
        </p:txBody>
      </p:sp>
      <p:sp>
        <p:nvSpPr>
          <p:cNvPr id="30" name="object 30"/>
          <p:cNvSpPr/>
          <p:nvPr/>
        </p:nvSpPr>
        <p:spPr>
          <a:xfrm>
            <a:off x="1332973" y="2874455"/>
            <a:ext cx="28575" cy="13335"/>
          </a:xfrm>
          <a:custGeom>
            <a:avLst/>
            <a:gdLst/>
            <a:ahLst/>
            <a:cxnLst/>
            <a:rect l="l" t="t" r="r" b="b"/>
            <a:pathLst>
              <a:path w="28575" h="13335">
                <a:moveTo>
                  <a:pt x="28026" y="13068"/>
                </a:moveTo>
                <a:lnTo>
                  <a:pt x="0" y="0"/>
                </a:lnTo>
              </a:path>
            </a:pathLst>
          </a:custGeom>
          <a:ln w="4050">
            <a:solidFill>
              <a:srgbClr val="000000"/>
            </a:solidFill>
          </a:ln>
        </p:spPr>
        <p:txBody>
          <a:bodyPr wrap="square" lIns="0" tIns="0" rIns="0" bIns="0" rtlCol="0"/>
          <a:lstStyle/>
          <a:p>
            <a:endParaRPr/>
          </a:p>
        </p:txBody>
      </p:sp>
      <p:sp>
        <p:nvSpPr>
          <p:cNvPr id="31" name="object 31"/>
          <p:cNvSpPr/>
          <p:nvPr/>
        </p:nvSpPr>
        <p:spPr>
          <a:xfrm>
            <a:off x="1237446" y="2847185"/>
            <a:ext cx="22225" cy="4445"/>
          </a:xfrm>
          <a:custGeom>
            <a:avLst/>
            <a:gdLst/>
            <a:ahLst/>
            <a:cxnLst/>
            <a:rect l="l" t="t" r="r" b="b"/>
            <a:pathLst>
              <a:path w="22225" h="4444">
                <a:moveTo>
                  <a:pt x="21978" y="3942"/>
                </a:moveTo>
                <a:lnTo>
                  <a:pt x="0" y="0"/>
                </a:lnTo>
              </a:path>
            </a:pathLst>
          </a:custGeom>
          <a:ln w="4050">
            <a:solidFill>
              <a:srgbClr val="000000"/>
            </a:solidFill>
          </a:ln>
        </p:spPr>
        <p:txBody>
          <a:bodyPr wrap="square" lIns="0" tIns="0" rIns="0" bIns="0" rtlCol="0"/>
          <a:lstStyle/>
          <a:p>
            <a:endParaRPr/>
          </a:p>
        </p:txBody>
      </p:sp>
      <p:sp>
        <p:nvSpPr>
          <p:cNvPr id="32" name="object 32"/>
          <p:cNvSpPr/>
          <p:nvPr/>
        </p:nvSpPr>
        <p:spPr>
          <a:xfrm>
            <a:off x="1137761" y="2821373"/>
            <a:ext cx="24765" cy="7620"/>
          </a:xfrm>
          <a:custGeom>
            <a:avLst/>
            <a:gdLst/>
            <a:ahLst/>
            <a:cxnLst/>
            <a:rect l="l" t="t" r="r" b="b"/>
            <a:pathLst>
              <a:path w="24765" h="7619">
                <a:moveTo>
                  <a:pt x="24246" y="7506"/>
                </a:moveTo>
                <a:lnTo>
                  <a:pt x="0" y="0"/>
                </a:lnTo>
              </a:path>
            </a:pathLst>
          </a:custGeom>
          <a:ln w="4050">
            <a:solidFill>
              <a:srgbClr val="000000"/>
            </a:solidFill>
          </a:ln>
        </p:spPr>
        <p:txBody>
          <a:bodyPr wrap="square" lIns="0" tIns="0" rIns="0" bIns="0" rtlCol="0"/>
          <a:lstStyle/>
          <a:p>
            <a:endParaRPr/>
          </a:p>
        </p:txBody>
      </p:sp>
      <p:sp>
        <p:nvSpPr>
          <p:cNvPr id="33" name="object 33"/>
          <p:cNvSpPr/>
          <p:nvPr/>
        </p:nvSpPr>
        <p:spPr>
          <a:xfrm>
            <a:off x="1040561" y="2801339"/>
            <a:ext cx="21590" cy="3175"/>
          </a:xfrm>
          <a:custGeom>
            <a:avLst/>
            <a:gdLst/>
            <a:ahLst/>
            <a:cxnLst/>
            <a:rect l="l" t="t" r="r" b="b"/>
            <a:pathLst>
              <a:path w="21590" h="3175">
                <a:moveTo>
                  <a:pt x="21546" y="3078"/>
                </a:moveTo>
                <a:lnTo>
                  <a:pt x="0" y="0"/>
                </a:lnTo>
              </a:path>
            </a:pathLst>
          </a:custGeom>
          <a:ln w="4050">
            <a:solidFill>
              <a:srgbClr val="000000"/>
            </a:solidFill>
          </a:ln>
        </p:spPr>
        <p:txBody>
          <a:bodyPr wrap="square" lIns="0" tIns="0" rIns="0" bIns="0" rtlCol="0"/>
          <a:lstStyle/>
          <a:p>
            <a:endParaRPr/>
          </a:p>
        </p:txBody>
      </p:sp>
      <p:sp>
        <p:nvSpPr>
          <p:cNvPr id="34" name="object 34"/>
          <p:cNvSpPr/>
          <p:nvPr/>
        </p:nvSpPr>
        <p:spPr>
          <a:xfrm>
            <a:off x="917764" y="2582259"/>
            <a:ext cx="70485" cy="177800"/>
          </a:xfrm>
          <a:custGeom>
            <a:avLst/>
            <a:gdLst/>
            <a:ahLst/>
            <a:cxnLst/>
            <a:rect l="l" t="t" r="r" b="b"/>
            <a:pathLst>
              <a:path w="70484" h="177800">
                <a:moveTo>
                  <a:pt x="70038" y="177391"/>
                </a:moveTo>
                <a:lnTo>
                  <a:pt x="0" y="0"/>
                </a:lnTo>
              </a:path>
            </a:pathLst>
          </a:custGeom>
          <a:ln w="4050">
            <a:solidFill>
              <a:srgbClr val="000000"/>
            </a:solidFill>
          </a:ln>
        </p:spPr>
        <p:txBody>
          <a:bodyPr wrap="square" lIns="0" tIns="0" rIns="0" bIns="0" rtlCol="0"/>
          <a:lstStyle/>
          <a:p>
            <a:endParaRPr/>
          </a:p>
        </p:txBody>
      </p:sp>
      <p:sp>
        <p:nvSpPr>
          <p:cNvPr id="35" name="object 35"/>
          <p:cNvSpPr/>
          <p:nvPr/>
        </p:nvSpPr>
        <p:spPr>
          <a:xfrm>
            <a:off x="809277" y="1699568"/>
            <a:ext cx="90170" cy="808355"/>
          </a:xfrm>
          <a:custGeom>
            <a:avLst/>
            <a:gdLst/>
            <a:ahLst/>
            <a:cxnLst/>
            <a:rect l="l" t="t" r="r" b="b"/>
            <a:pathLst>
              <a:path w="90169" h="808355">
                <a:moveTo>
                  <a:pt x="89910" y="807899"/>
                </a:moveTo>
                <a:lnTo>
                  <a:pt x="0" y="0"/>
                </a:lnTo>
              </a:path>
            </a:pathLst>
          </a:custGeom>
          <a:ln w="4050">
            <a:solidFill>
              <a:srgbClr val="000000"/>
            </a:solidFill>
          </a:ln>
        </p:spPr>
        <p:txBody>
          <a:bodyPr wrap="square" lIns="0" tIns="0" rIns="0" bIns="0" rtlCol="0"/>
          <a:lstStyle/>
          <a:p>
            <a:endParaRPr/>
          </a:p>
        </p:txBody>
      </p:sp>
      <p:sp>
        <p:nvSpPr>
          <p:cNvPr id="36" name="object 36"/>
          <p:cNvSpPr/>
          <p:nvPr/>
        </p:nvSpPr>
        <p:spPr>
          <a:xfrm>
            <a:off x="3944000" y="3143971"/>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000000"/>
            </a:solidFill>
          </a:ln>
        </p:spPr>
        <p:txBody>
          <a:bodyPr wrap="square" lIns="0" tIns="0" rIns="0" bIns="0" rtlCol="0"/>
          <a:lstStyle/>
          <a:p>
            <a:endParaRPr/>
          </a:p>
        </p:txBody>
      </p:sp>
      <p:sp>
        <p:nvSpPr>
          <p:cNvPr id="37" name="object 37"/>
          <p:cNvSpPr/>
          <p:nvPr/>
        </p:nvSpPr>
        <p:spPr>
          <a:xfrm>
            <a:off x="3845449" y="3143971"/>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000000"/>
            </a:solidFill>
          </a:ln>
        </p:spPr>
        <p:txBody>
          <a:bodyPr wrap="square" lIns="0" tIns="0" rIns="0" bIns="0" rtlCol="0"/>
          <a:lstStyle/>
          <a:p>
            <a:endParaRPr/>
          </a:p>
        </p:txBody>
      </p:sp>
      <p:sp>
        <p:nvSpPr>
          <p:cNvPr id="38" name="object 38"/>
          <p:cNvSpPr/>
          <p:nvPr/>
        </p:nvSpPr>
        <p:spPr>
          <a:xfrm>
            <a:off x="3746899" y="3143971"/>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000000"/>
            </a:solidFill>
          </a:ln>
        </p:spPr>
        <p:txBody>
          <a:bodyPr wrap="square" lIns="0" tIns="0" rIns="0" bIns="0" rtlCol="0"/>
          <a:lstStyle/>
          <a:p>
            <a:endParaRPr/>
          </a:p>
        </p:txBody>
      </p:sp>
      <p:sp>
        <p:nvSpPr>
          <p:cNvPr id="39" name="object 39"/>
          <p:cNvSpPr/>
          <p:nvPr/>
        </p:nvSpPr>
        <p:spPr>
          <a:xfrm>
            <a:off x="3648348" y="3143971"/>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000000"/>
            </a:solidFill>
          </a:ln>
        </p:spPr>
        <p:txBody>
          <a:bodyPr wrap="square" lIns="0" tIns="0" rIns="0" bIns="0" rtlCol="0"/>
          <a:lstStyle/>
          <a:p>
            <a:endParaRPr/>
          </a:p>
        </p:txBody>
      </p:sp>
      <p:sp>
        <p:nvSpPr>
          <p:cNvPr id="40" name="object 40"/>
          <p:cNvSpPr/>
          <p:nvPr/>
        </p:nvSpPr>
        <p:spPr>
          <a:xfrm>
            <a:off x="3549797" y="3143971"/>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000000"/>
            </a:solidFill>
          </a:ln>
        </p:spPr>
        <p:txBody>
          <a:bodyPr wrap="square" lIns="0" tIns="0" rIns="0" bIns="0" rtlCol="0"/>
          <a:lstStyle/>
          <a:p>
            <a:endParaRPr/>
          </a:p>
        </p:txBody>
      </p:sp>
      <p:sp>
        <p:nvSpPr>
          <p:cNvPr id="41" name="object 41"/>
          <p:cNvSpPr/>
          <p:nvPr/>
        </p:nvSpPr>
        <p:spPr>
          <a:xfrm>
            <a:off x="3451247" y="3143971"/>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000000"/>
            </a:solidFill>
          </a:ln>
        </p:spPr>
        <p:txBody>
          <a:bodyPr wrap="square" lIns="0" tIns="0" rIns="0" bIns="0" rtlCol="0"/>
          <a:lstStyle/>
          <a:p>
            <a:endParaRPr/>
          </a:p>
        </p:txBody>
      </p:sp>
      <p:sp>
        <p:nvSpPr>
          <p:cNvPr id="42" name="object 42"/>
          <p:cNvSpPr/>
          <p:nvPr/>
        </p:nvSpPr>
        <p:spPr>
          <a:xfrm>
            <a:off x="3352696" y="3143971"/>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000000"/>
            </a:solidFill>
          </a:ln>
        </p:spPr>
        <p:txBody>
          <a:bodyPr wrap="square" lIns="0" tIns="0" rIns="0" bIns="0" rtlCol="0"/>
          <a:lstStyle/>
          <a:p>
            <a:endParaRPr/>
          </a:p>
        </p:txBody>
      </p:sp>
      <p:sp>
        <p:nvSpPr>
          <p:cNvPr id="43" name="object 43"/>
          <p:cNvSpPr/>
          <p:nvPr/>
        </p:nvSpPr>
        <p:spPr>
          <a:xfrm>
            <a:off x="3254145" y="3143971"/>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000000"/>
            </a:solidFill>
          </a:ln>
        </p:spPr>
        <p:txBody>
          <a:bodyPr wrap="square" lIns="0" tIns="0" rIns="0" bIns="0" rtlCol="0"/>
          <a:lstStyle/>
          <a:p>
            <a:endParaRPr/>
          </a:p>
        </p:txBody>
      </p:sp>
      <p:sp>
        <p:nvSpPr>
          <p:cNvPr id="44" name="object 44"/>
          <p:cNvSpPr/>
          <p:nvPr/>
        </p:nvSpPr>
        <p:spPr>
          <a:xfrm>
            <a:off x="3155594" y="3143971"/>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000000"/>
            </a:solidFill>
          </a:ln>
        </p:spPr>
        <p:txBody>
          <a:bodyPr wrap="square" lIns="0" tIns="0" rIns="0" bIns="0" rtlCol="0"/>
          <a:lstStyle/>
          <a:p>
            <a:endParaRPr/>
          </a:p>
        </p:txBody>
      </p:sp>
      <p:sp>
        <p:nvSpPr>
          <p:cNvPr id="45" name="object 45"/>
          <p:cNvSpPr/>
          <p:nvPr/>
        </p:nvSpPr>
        <p:spPr>
          <a:xfrm>
            <a:off x="3057044" y="3143971"/>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000000"/>
            </a:solidFill>
          </a:ln>
        </p:spPr>
        <p:txBody>
          <a:bodyPr wrap="square" lIns="0" tIns="0" rIns="0" bIns="0" rtlCol="0"/>
          <a:lstStyle/>
          <a:p>
            <a:endParaRPr/>
          </a:p>
        </p:txBody>
      </p:sp>
      <p:sp>
        <p:nvSpPr>
          <p:cNvPr id="46" name="object 46"/>
          <p:cNvSpPr/>
          <p:nvPr/>
        </p:nvSpPr>
        <p:spPr>
          <a:xfrm>
            <a:off x="2958493" y="3143971"/>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000000"/>
            </a:solidFill>
          </a:ln>
        </p:spPr>
        <p:txBody>
          <a:bodyPr wrap="square" lIns="0" tIns="0" rIns="0" bIns="0" rtlCol="0"/>
          <a:lstStyle/>
          <a:p>
            <a:endParaRPr/>
          </a:p>
        </p:txBody>
      </p:sp>
      <p:sp>
        <p:nvSpPr>
          <p:cNvPr id="47" name="object 47"/>
          <p:cNvSpPr/>
          <p:nvPr/>
        </p:nvSpPr>
        <p:spPr>
          <a:xfrm>
            <a:off x="2859942" y="3143971"/>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000000"/>
            </a:solidFill>
          </a:ln>
        </p:spPr>
        <p:txBody>
          <a:bodyPr wrap="square" lIns="0" tIns="0" rIns="0" bIns="0" rtlCol="0"/>
          <a:lstStyle/>
          <a:p>
            <a:endParaRPr/>
          </a:p>
        </p:txBody>
      </p:sp>
      <p:sp>
        <p:nvSpPr>
          <p:cNvPr id="48" name="object 48"/>
          <p:cNvSpPr/>
          <p:nvPr/>
        </p:nvSpPr>
        <p:spPr>
          <a:xfrm>
            <a:off x="2761391" y="3143971"/>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000000"/>
            </a:solidFill>
          </a:ln>
        </p:spPr>
        <p:txBody>
          <a:bodyPr wrap="square" lIns="0" tIns="0" rIns="0" bIns="0" rtlCol="0"/>
          <a:lstStyle/>
          <a:p>
            <a:endParaRPr/>
          </a:p>
        </p:txBody>
      </p:sp>
      <p:sp>
        <p:nvSpPr>
          <p:cNvPr id="49" name="object 49"/>
          <p:cNvSpPr/>
          <p:nvPr/>
        </p:nvSpPr>
        <p:spPr>
          <a:xfrm>
            <a:off x="2662841" y="3143971"/>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000000"/>
            </a:solidFill>
          </a:ln>
        </p:spPr>
        <p:txBody>
          <a:bodyPr wrap="square" lIns="0" tIns="0" rIns="0" bIns="0" rtlCol="0"/>
          <a:lstStyle/>
          <a:p>
            <a:endParaRPr/>
          </a:p>
        </p:txBody>
      </p:sp>
      <p:sp>
        <p:nvSpPr>
          <p:cNvPr id="50" name="object 50"/>
          <p:cNvSpPr/>
          <p:nvPr/>
        </p:nvSpPr>
        <p:spPr>
          <a:xfrm>
            <a:off x="2564290" y="3143971"/>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000000"/>
            </a:solidFill>
          </a:ln>
        </p:spPr>
        <p:txBody>
          <a:bodyPr wrap="square" lIns="0" tIns="0" rIns="0" bIns="0" rtlCol="0"/>
          <a:lstStyle/>
          <a:p>
            <a:endParaRPr/>
          </a:p>
        </p:txBody>
      </p:sp>
      <p:sp>
        <p:nvSpPr>
          <p:cNvPr id="51" name="object 51"/>
          <p:cNvSpPr/>
          <p:nvPr/>
        </p:nvSpPr>
        <p:spPr>
          <a:xfrm>
            <a:off x="2465739" y="3051306"/>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000000"/>
            </a:solidFill>
          </a:ln>
        </p:spPr>
        <p:txBody>
          <a:bodyPr wrap="square" lIns="0" tIns="0" rIns="0" bIns="0" rtlCol="0"/>
          <a:lstStyle/>
          <a:p>
            <a:endParaRPr/>
          </a:p>
        </p:txBody>
      </p:sp>
      <p:sp>
        <p:nvSpPr>
          <p:cNvPr id="52" name="object 52"/>
          <p:cNvSpPr/>
          <p:nvPr/>
        </p:nvSpPr>
        <p:spPr>
          <a:xfrm>
            <a:off x="2367189" y="3051306"/>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000000"/>
            </a:solidFill>
          </a:ln>
        </p:spPr>
        <p:txBody>
          <a:bodyPr wrap="square" lIns="0" tIns="0" rIns="0" bIns="0" rtlCol="0"/>
          <a:lstStyle/>
          <a:p>
            <a:endParaRPr/>
          </a:p>
        </p:txBody>
      </p:sp>
      <p:sp>
        <p:nvSpPr>
          <p:cNvPr id="53" name="object 53"/>
          <p:cNvSpPr/>
          <p:nvPr/>
        </p:nvSpPr>
        <p:spPr>
          <a:xfrm>
            <a:off x="2268638" y="3020418"/>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000000"/>
            </a:solidFill>
          </a:ln>
        </p:spPr>
        <p:txBody>
          <a:bodyPr wrap="square" lIns="0" tIns="0" rIns="0" bIns="0" rtlCol="0"/>
          <a:lstStyle/>
          <a:p>
            <a:endParaRPr/>
          </a:p>
        </p:txBody>
      </p:sp>
      <p:sp>
        <p:nvSpPr>
          <p:cNvPr id="54" name="object 54"/>
          <p:cNvSpPr/>
          <p:nvPr/>
        </p:nvSpPr>
        <p:spPr>
          <a:xfrm>
            <a:off x="2170087" y="3020418"/>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000000"/>
            </a:solidFill>
          </a:ln>
        </p:spPr>
        <p:txBody>
          <a:bodyPr wrap="square" lIns="0" tIns="0" rIns="0" bIns="0" rtlCol="0"/>
          <a:lstStyle/>
          <a:p>
            <a:endParaRPr/>
          </a:p>
        </p:txBody>
      </p:sp>
      <p:sp>
        <p:nvSpPr>
          <p:cNvPr id="55" name="object 55"/>
          <p:cNvSpPr/>
          <p:nvPr/>
        </p:nvSpPr>
        <p:spPr>
          <a:xfrm>
            <a:off x="2071536" y="3020418"/>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000000"/>
            </a:solidFill>
          </a:ln>
        </p:spPr>
        <p:txBody>
          <a:bodyPr wrap="square" lIns="0" tIns="0" rIns="0" bIns="0" rtlCol="0"/>
          <a:lstStyle/>
          <a:p>
            <a:endParaRPr/>
          </a:p>
        </p:txBody>
      </p:sp>
      <p:sp>
        <p:nvSpPr>
          <p:cNvPr id="56" name="object 56"/>
          <p:cNvSpPr/>
          <p:nvPr/>
        </p:nvSpPr>
        <p:spPr>
          <a:xfrm>
            <a:off x="1972986" y="2983482"/>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000000"/>
            </a:solidFill>
          </a:ln>
        </p:spPr>
        <p:txBody>
          <a:bodyPr wrap="square" lIns="0" tIns="0" rIns="0" bIns="0" rtlCol="0"/>
          <a:lstStyle/>
          <a:p>
            <a:endParaRPr/>
          </a:p>
        </p:txBody>
      </p:sp>
      <p:sp>
        <p:nvSpPr>
          <p:cNvPr id="57" name="object 57"/>
          <p:cNvSpPr/>
          <p:nvPr/>
        </p:nvSpPr>
        <p:spPr>
          <a:xfrm>
            <a:off x="1874435" y="2979000"/>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000000"/>
            </a:solidFill>
          </a:ln>
        </p:spPr>
        <p:txBody>
          <a:bodyPr wrap="square" lIns="0" tIns="0" rIns="0" bIns="0" rtlCol="0"/>
          <a:lstStyle/>
          <a:p>
            <a:endParaRPr/>
          </a:p>
        </p:txBody>
      </p:sp>
      <p:sp>
        <p:nvSpPr>
          <p:cNvPr id="58" name="object 58"/>
          <p:cNvSpPr/>
          <p:nvPr/>
        </p:nvSpPr>
        <p:spPr>
          <a:xfrm>
            <a:off x="1775884" y="2942819"/>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000000"/>
            </a:solidFill>
          </a:ln>
        </p:spPr>
        <p:txBody>
          <a:bodyPr wrap="square" lIns="0" tIns="0" rIns="0" bIns="0" rtlCol="0"/>
          <a:lstStyle/>
          <a:p>
            <a:endParaRPr/>
          </a:p>
        </p:txBody>
      </p:sp>
      <p:sp>
        <p:nvSpPr>
          <p:cNvPr id="59" name="object 59"/>
          <p:cNvSpPr/>
          <p:nvPr/>
        </p:nvSpPr>
        <p:spPr>
          <a:xfrm>
            <a:off x="1677333" y="2940281"/>
            <a:ext cx="29209" cy="29209"/>
          </a:xfrm>
          <a:custGeom>
            <a:avLst/>
            <a:gdLst/>
            <a:ahLst/>
            <a:cxnLst/>
            <a:rect l="l" t="t" r="r" b="b"/>
            <a:pathLst>
              <a:path w="29210"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000000"/>
            </a:solidFill>
          </a:ln>
        </p:spPr>
        <p:txBody>
          <a:bodyPr wrap="square" lIns="0" tIns="0" rIns="0" bIns="0" rtlCol="0"/>
          <a:lstStyle/>
          <a:p>
            <a:endParaRPr/>
          </a:p>
        </p:txBody>
      </p:sp>
      <p:sp>
        <p:nvSpPr>
          <p:cNvPr id="60" name="object 60"/>
          <p:cNvSpPr/>
          <p:nvPr/>
        </p:nvSpPr>
        <p:spPr>
          <a:xfrm>
            <a:off x="1578783" y="2922569"/>
            <a:ext cx="29209" cy="29209"/>
          </a:xfrm>
          <a:custGeom>
            <a:avLst/>
            <a:gdLst/>
            <a:ahLst/>
            <a:cxnLst/>
            <a:rect l="l" t="t" r="r" b="b"/>
            <a:pathLst>
              <a:path w="29209"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000000"/>
            </a:solidFill>
          </a:ln>
        </p:spPr>
        <p:txBody>
          <a:bodyPr wrap="square" lIns="0" tIns="0" rIns="0" bIns="0" rtlCol="0"/>
          <a:lstStyle/>
          <a:p>
            <a:endParaRPr/>
          </a:p>
        </p:txBody>
      </p:sp>
      <p:sp>
        <p:nvSpPr>
          <p:cNvPr id="61" name="object 61"/>
          <p:cNvSpPr/>
          <p:nvPr/>
        </p:nvSpPr>
        <p:spPr>
          <a:xfrm>
            <a:off x="1480232" y="2921543"/>
            <a:ext cx="29209" cy="29209"/>
          </a:xfrm>
          <a:custGeom>
            <a:avLst/>
            <a:gdLst/>
            <a:ahLst/>
            <a:cxnLst/>
            <a:rect l="l" t="t" r="r" b="b"/>
            <a:pathLst>
              <a:path w="29209"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000000"/>
            </a:solidFill>
          </a:ln>
        </p:spPr>
        <p:txBody>
          <a:bodyPr wrap="square" lIns="0" tIns="0" rIns="0" bIns="0" rtlCol="0"/>
          <a:lstStyle/>
          <a:p>
            <a:endParaRPr/>
          </a:p>
        </p:txBody>
      </p:sp>
      <p:sp>
        <p:nvSpPr>
          <p:cNvPr id="62" name="object 62"/>
          <p:cNvSpPr/>
          <p:nvPr/>
        </p:nvSpPr>
        <p:spPr>
          <a:xfrm>
            <a:off x="1381681" y="2889359"/>
            <a:ext cx="29209" cy="29209"/>
          </a:xfrm>
          <a:custGeom>
            <a:avLst/>
            <a:gdLst/>
            <a:ahLst/>
            <a:cxnLst/>
            <a:rect l="l" t="t" r="r" b="b"/>
            <a:pathLst>
              <a:path w="29209"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000000"/>
            </a:solidFill>
          </a:ln>
        </p:spPr>
        <p:txBody>
          <a:bodyPr wrap="square" lIns="0" tIns="0" rIns="0" bIns="0" rtlCol="0"/>
          <a:lstStyle/>
          <a:p>
            <a:endParaRPr/>
          </a:p>
        </p:txBody>
      </p:sp>
      <p:sp>
        <p:nvSpPr>
          <p:cNvPr id="63" name="object 63"/>
          <p:cNvSpPr/>
          <p:nvPr/>
        </p:nvSpPr>
        <p:spPr>
          <a:xfrm>
            <a:off x="1283130" y="2843459"/>
            <a:ext cx="29209" cy="29209"/>
          </a:xfrm>
          <a:custGeom>
            <a:avLst/>
            <a:gdLst/>
            <a:ahLst/>
            <a:cxnLst/>
            <a:rect l="l" t="t" r="r" b="b"/>
            <a:pathLst>
              <a:path w="29209"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000000"/>
            </a:solidFill>
          </a:ln>
        </p:spPr>
        <p:txBody>
          <a:bodyPr wrap="square" lIns="0" tIns="0" rIns="0" bIns="0" rtlCol="0"/>
          <a:lstStyle/>
          <a:p>
            <a:endParaRPr/>
          </a:p>
        </p:txBody>
      </p:sp>
      <p:sp>
        <p:nvSpPr>
          <p:cNvPr id="64" name="object 64"/>
          <p:cNvSpPr/>
          <p:nvPr/>
        </p:nvSpPr>
        <p:spPr>
          <a:xfrm>
            <a:off x="1184580" y="2825693"/>
            <a:ext cx="29209" cy="29209"/>
          </a:xfrm>
          <a:custGeom>
            <a:avLst/>
            <a:gdLst/>
            <a:ahLst/>
            <a:cxnLst/>
            <a:rect l="l" t="t" r="r" b="b"/>
            <a:pathLst>
              <a:path w="29209"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000000"/>
            </a:solidFill>
          </a:ln>
        </p:spPr>
        <p:txBody>
          <a:bodyPr wrap="square" lIns="0" tIns="0" rIns="0" bIns="0" rtlCol="0"/>
          <a:lstStyle/>
          <a:p>
            <a:endParaRPr/>
          </a:p>
        </p:txBody>
      </p:sp>
      <p:sp>
        <p:nvSpPr>
          <p:cNvPr id="65" name="object 65"/>
          <p:cNvSpPr/>
          <p:nvPr/>
        </p:nvSpPr>
        <p:spPr>
          <a:xfrm>
            <a:off x="1086029" y="2795398"/>
            <a:ext cx="29209" cy="29209"/>
          </a:xfrm>
          <a:custGeom>
            <a:avLst/>
            <a:gdLst/>
            <a:ahLst/>
            <a:cxnLst/>
            <a:rect l="l" t="t" r="r" b="b"/>
            <a:pathLst>
              <a:path w="29209"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000000"/>
            </a:solidFill>
          </a:ln>
        </p:spPr>
        <p:txBody>
          <a:bodyPr wrap="square" lIns="0" tIns="0" rIns="0" bIns="0" rtlCol="0"/>
          <a:lstStyle/>
          <a:p>
            <a:endParaRPr/>
          </a:p>
        </p:txBody>
      </p:sp>
      <p:sp>
        <p:nvSpPr>
          <p:cNvPr id="66" name="object 66"/>
          <p:cNvSpPr/>
          <p:nvPr/>
        </p:nvSpPr>
        <p:spPr>
          <a:xfrm>
            <a:off x="987478" y="2781250"/>
            <a:ext cx="29209" cy="29209"/>
          </a:xfrm>
          <a:custGeom>
            <a:avLst/>
            <a:gdLst/>
            <a:ahLst/>
            <a:cxnLst/>
            <a:rect l="l" t="t" r="r" b="b"/>
            <a:pathLst>
              <a:path w="29209" h="29210">
                <a:moveTo>
                  <a:pt x="0" y="14580"/>
                </a:moveTo>
                <a:lnTo>
                  <a:pt x="0" y="6534"/>
                </a:lnTo>
                <a:lnTo>
                  <a:pt x="6534" y="0"/>
                </a:lnTo>
                <a:lnTo>
                  <a:pt x="14580" y="0"/>
                </a:lnTo>
                <a:lnTo>
                  <a:pt x="22572" y="0"/>
                </a:lnTo>
                <a:lnTo>
                  <a:pt x="29160" y="6534"/>
                </a:lnTo>
                <a:lnTo>
                  <a:pt x="29160" y="14580"/>
                </a:lnTo>
                <a:lnTo>
                  <a:pt x="29160" y="22572"/>
                </a:lnTo>
                <a:lnTo>
                  <a:pt x="22572" y="29160"/>
                </a:lnTo>
                <a:lnTo>
                  <a:pt x="14580" y="29160"/>
                </a:lnTo>
                <a:lnTo>
                  <a:pt x="6534" y="29160"/>
                </a:lnTo>
                <a:lnTo>
                  <a:pt x="0" y="22572"/>
                </a:lnTo>
                <a:lnTo>
                  <a:pt x="0" y="14580"/>
                </a:lnTo>
              </a:path>
            </a:pathLst>
          </a:custGeom>
          <a:ln w="4050">
            <a:solidFill>
              <a:srgbClr val="000000"/>
            </a:solidFill>
          </a:ln>
        </p:spPr>
        <p:txBody>
          <a:bodyPr wrap="square" lIns="0" tIns="0" rIns="0" bIns="0" rtlCol="0"/>
          <a:lstStyle/>
          <a:p>
            <a:endParaRPr/>
          </a:p>
        </p:txBody>
      </p:sp>
      <p:sp>
        <p:nvSpPr>
          <p:cNvPr id="67" name="object 67"/>
          <p:cNvSpPr/>
          <p:nvPr/>
        </p:nvSpPr>
        <p:spPr>
          <a:xfrm>
            <a:off x="888928" y="2531498"/>
            <a:ext cx="29209" cy="29209"/>
          </a:xfrm>
          <a:custGeom>
            <a:avLst/>
            <a:gdLst/>
            <a:ahLst/>
            <a:cxnLst/>
            <a:rect l="l" t="t" r="r" b="b"/>
            <a:pathLst>
              <a:path w="29209"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000000"/>
            </a:solidFill>
          </a:ln>
        </p:spPr>
        <p:txBody>
          <a:bodyPr wrap="square" lIns="0" tIns="0" rIns="0" bIns="0" rtlCol="0"/>
          <a:lstStyle/>
          <a:p>
            <a:endParaRPr/>
          </a:p>
        </p:txBody>
      </p:sp>
      <p:sp>
        <p:nvSpPr>
          <p:cNvPr id="68" name="object 68"/>
          <p:cNvSpPr/>
          <p:nvPr/>
        </p:nvSpPr>
        <p:spPr>
          <a:xfrm>
            <a:off x="790377" y="1646324"/>
            <a:ext cx="29209" cy="29209"/>
          </a:xfrm>
          <a:custGeom>
            <a:avLst/>
            <a:gdLst/>
            <a:ahLst/>
            <a:cxnLst/>
            <a:rect l="l" t="t" r="r" b="b"/>
            <a:pathLst>
              <a:path w="29209" h="29210">
                <a:moveTo>
                  <a:pt x="0" y="14580"/>
                </a:moveTo>
                <a:lnTo>
                  <a:pt x="0" y="6588"/>
                </a:lnTo>
                <a:lnTo>
                  <a:pt x="6534" y="0"/>
                </a:lnTo>
                <a:lnTo>
                  <a:pt x="14580" y="0"/>
                </a:lnTo>
                <a:lnTo>
                  <a:pt x="22572" y="0"/>
                </a:lnTo>
                <a:lnTo>
                  <a:pt x="29160" y="6588"/>
                </a:lnTo>
                <a:lnTo>
                  <a:pt x="29160" y="14580"/>
                </a:lnTo>
                <a:lnTo>
                  <a:pt x="29160" y="22626"/>
                </a:lnTo>
                <a:lnTo>
                  <a:pt x="22572" y="29160"/>
                </a:lnTo>
                <a:lnTo>
                  <a:pt x="14580" y="29160"/>
                </a:lnTo>
                <a:lnTo>
                  <a:pt x="6534" y="29160"/>
                </a:lnTo>
                <a:lnTo>
                  <a:pt x="0" y="22626"/>
                </a:lnTo>
                <a:lnTo>
                  <a:pt x="0" y="14580"/>
                </a:lnTo>
              </a:path>
            </a:pathLst>
          </a:custGeom>
          <a:ln w="4050">
            <a:solidFill>
              <a:srgbClr val="000000"/>
            </a:solidFill>
          </a:ln>
        </p:spPr>
        <p:txBody>
          <a:bodyPr wrap="square" lIns="0" tIns="0" rIns="0" bIns="0" rtlCol="0"/>
          <a:lstStyle/>
          <a:p>
            <a:endParaRPr/>
          </a:p>
        </p:txBody>
      </p:sp>
      <p:sp>
        <p:nvSpPr>
          <p:cNvPr id="69" name="object 69"/>
          <p:cNvSpPr/>
          <p:nvPr/>
        </p:nvSpPr>
        <p:spPr>
          <a:xfrm>
            <a:off x="706406" y="3218438"/>
            <a:ext cx="2956560" cy="0"/>
          </a:xfrm>
          <a:custGeom>
            <a:avLst/>
            <a:gdLst/>
            <a:ahLst/>
            <a:cxnLst/>
            <a:rect l="l" t="t" r="r" b="b"/>
            <a:pathLst>
              <a:path w="2956560">
                <a:moveTo>
                  <a:pt x="0" y="0"/>
                </a:moveTo>
                <a:lnTo>
                  <a:pt x="2956521" y="0"/>
                </a:lnTo>
              </a:path>
            </a:pathLst>
          </a:custGeom>
          <a:ln w="4050">
            <a:solidFill>
              <a:srgbClr val="000000"/>
            </a:solidFill>
          </a:ln>
        </p:spPr>
        <p:txBody>
          <a:bodyPr wrap="square" lIns="0" tIns="0" rIns="0" bIns="0" rtlCol="0"/>
          <a:lstStyle/>
          <a:p>
            <a:endParaRPr/>
          </a:p>
        </p:txBody>
      </p:sp>
      <p:sp>
        <p:nvSpPr>
          <p:cNvPr id="70" name="object 70"/>
          <p:cNvSpPr/>
          <p:nvPr/>
        </p:nvSpPr>
        <p:spPr>
          <a:xfrm>
            <a:off x="706406" y="3218438"/>
            <a:ext cx="0" cy="39370"/>
          </a:xfrm>
          <a:custGeom>
            <a:avLst/>
            <a:gdLst/>
            <a:ahLst/>
            <a:cxnLst/>
            <a:rect l="l" t="t" r="r" b="b"/>
            <a:pathLst>
              <a:path h="39370">
                <a:moveTo>
                  <a:pt x="0" y="0"/>
                </a:moveTo>
                <a:lnTo>
                  <a:pt x="0" y="38880"/>
                </a:lnTo>
              </a:path>
            </a:pathLst>
          </a:custGeom>
          <a:ln w="4050">
            <a:solidFill>
              <a:srgbClr val="000000"/>
            </a:solidFill>
          </a:ln>
        </p:spPr>
        <p:txBody>
          <a:bodyPr wrap="square" lIns="0" tIns="0" rIns="0" bIns="0" rtlCol="0"/>
          <a:lstStyle/>
          <a:p>
            <a:endParaRPr/>
          </a:p>
        </p:txBody>
      </p:sp>
      <p:sp>
        <p:nvSpPr>
          <p:cNvPr id="71" name="object 71"/>
          <p:cNvSpPr/>
          <p:nvPr/>
        </p:nvSpPr>
        <p:spPr>
          <a:xfrm>
            <a:off x="1199160" y="3218438"/>
            <a:ext cx="0" cy="39370"/>
          </a:xfrm>
          <a:custGeom>
            <a:avLst/>
            <a:gdLst/>
            <a:ahLst/>
            <a:cxnLst/>
            <a:rect l="l" t="t" r="r" b="b"/>
            <a:pathLst>
              <a:path h="39370">
                <a:moveTo>
                  <a:pt x="0" y="0"/>
                </a:moveTo>
                <a:lnTo>
                  <a:pt x="0" y="38880"/>
                </a:lnTo>
              </a:path>
            </a:pathLst>
          </a:custGeom>
          <a:ln w="4050">
            <a:solidFill>
              <a:srgbClr val="000000"/>
            </a:solidFill>
          </a:ln>
        </p:spPr>
        <p:txBody>
          <a:bodyPr wrap="square" lIns="0" tIns="0" rIns="0" bIns="0" rtlCol="0"/>
          <a:lstStyle/>
          <a:p>
            <a:endParaRPr/>
          </a:p>
        </p:txBody>
      </p:sp>
      <p:sp>
        <p:nvSpPr>
          <p:cNvPr id="72" name="object 72"/>
          <p:cNvSpPr/>
          <p:nvPr/>
        </p:nvSpPr>
        <p:spPr>
          <a:xfrm>
            <a:off x="1691913" y="3218438"/>
            <a:ext cx="0" cy="39370"/>
          </a:xfrm>
          <a:custGeom>
            <a:avLst/>
            <a:gdLst/>
            <a:ahLst/>
            <a:cxnLst/>
            <a:rect l="l" t="t" r="r" b="b"/>
            <a:pathLst>
              <a:path h="39370">
                <a:moveTo>
                  <a:pt x="0" y="0"/>
                </a:moveTo>
                <a:lnTo>
                  <a:pt x="0" y="38880"/>
                </a:lnTo>
              </a:path>
            </a:pathLst>
          </a:custGeom>
          <a:ln w="4050">
            <a:solidFill>
              <a:srgbClr val="000000"/>
            </a:solidFill>
          </a:ln>
        </p:spPr>
        <p:txBody>
          <a:bodyPr wrap="square" lIns="0" tIns="0" rIns="0" bIns="0" rtlCol="0"/>
          <a:lstStyle/>
          <a:p>
            <a:endParaRPr/>
          </a:p>
        </p:txBody>
      </p:sp>
      <p:sp>
        <p:nvSpPr>
          <p:cNvPr id="73" name="object 73"/>
          <p:cNvSpPr/>
          <p:nvPr/>
        </p:nvSpPr>
        <p:spPr>
          <a:xfrm>
            <a:off x="2184667" y="3218438"/>
            <a:ext cx="0" cy="39370"/>
          </a:xfrm>
          <a:custGeom>
            <a:avLst/>
            <a:gdLst/>
            <a:ahLst/>
            <a:cxnLst/>
            <a:rect l="l" t="t" r="r" b="b"/>
            <a:pathLst>
              <a:path h="39370">
                <a:moveTo>
                  <a:pt x="0" y="0"/>
                </a:moveTo>
                <a:lnTo>
                  <a:pt x="0" y="38880"/>
                </a:lnTo>
              </a:path>
            </a:pathLst>
          </a:custGeom>
          <a:ln w="4050">
            <a:solidFill>
              <a:srgbClr val="000000"/>
            </a:solidFill>
          </a:ln>
        </p:spPr>
        <p:txBody>
          <a:bodyPr wrap="square" lIns="0" tIns="0" rIns="0" bIns="0" rtlCol="0"/>
          <a:lstStyle/>
          <a:p>
            <a:endParaRPr/>
          </a:p>
        </p:txBody>
      </p:sp>
      <p:sp>
        <p:nvSpPr>
          <p:cNvPr id="74" name="object 74"/>
          <p:cNvSpPr/>
          <p:nvPr/>
        </p:nvSpPr>
        <p:spPr>
          <a:xfrm>
            <a:off x="2677421" y="3218438"/>
            <a:ext cx="0" cy="39370"/>
          </a:xfrm>
          <a:custGeom>
            <a:avLst/>
            <a:gdLst/>
            <a:ahLst/>
            <a:cxnLst/>
            <a:rect l="l" t="t" r="r" b="b"/>
            <a:pathLst>
              <a:path h="39370">
                <a:moveTo>
                  <a:pt x="0" y="0"/>
                </a:moveTo>
                <a:lnTo>
                  <a:pt x="0" y="38880"/>
                </a:lnTo>
              </a:path>
            </a:pathLst>
          </a:custGeom>
          <a:ln w="4050">
            <a:solidFill>
              <a:srgbClr val="000000"/>
            </a:solidFill>
          </a:ln>
        </p:spPr>
        <p:txBody>
          <a:bodyPr wrap="square" lIns="0" tIns="0" rIns="0" bIns="0" rtlCol="0"/>
          <a:lstStyle/>
          <a:p>
            <a:endParaRPr/>
          </a:p>
        </p:txBody>
      </p:sp>
      <p:sp>
        <p:nvSpPr>
          <p:cNvPr id="75" name="object 75"/>
          <p:cNvSpPr/>
          <p:nvPr/>
        </p:nvSpPr>
        <p:spPr>
          <a:xfrm>
            <a:off x="3170174" y="3218438"/>
            <a:ext cx="0" cy="39370"/>
          </a:xfrm>
          <a:custGeom>
            <a:avLst/>
            <a:gdLst/>
            <a:ahLst/>
            <a:cxnLst/>
            <a:rect l="l" t="t" r="r" b="b"/>
            <a:pathLst>
              <a:path h="39370">
                <a:moveTo>
                  <a:pt x="0" y="0"/>
                </a:moveTo>
                <a:lnTo>
                  <a:pt x="0" y="38880"/>
                </a:lnTo>
              </a:path>
            </a:pathLst>
          </a:custGeom>
          <a:ln w="4050">
            <a:solidFill>
              <a:srgbClr val="000000"/>
            </a:solidFill>
          </a:ln>
        </p:spPr>
        <p:txBody>
          <a:bodyPr wrap="square" lIns="0" tIns="0" rIns="0" bIns="0" rtlCol="0"/>
          <a:lstStyle/>
          <a:p>
            <a:endParaRPr/>
          </a:p>
        </p:txBody>
      </p:sp>
      <p:sp>
        <p:nvSpPr>
          <p:cNvPr id="76" name="object 76"/>
          <p:cNvSpPr/>
          <p:nvPr/>
        </p:nvSpPr>
        <p:spPr>
          <a:xfrm>
            <a:off x="3662928" y="3218438"/>
            <a:ext cx="0" cy="39370"/>
          </a:xfrm>
          <a:custGeom>
            <a:avLst/>
            <a:gdLst/>
            <a:ahLst/>
            <a:cxnLst/>
            <a:rect l="l" t="t" r="r" b="b"/>
            <a:pathLst>
              <a:path h="39370">
                <a:moveTo>
                  <a:pt x="0" y="0"/>
                </a:moveTo>
                <a:lnTo>
                  <a:pt x="0" y="38880"/>
                </a:lnTo>
              </a:path>
            </a:pathLst>
          </a:custGeom>
          <a:ln w="4050">
            <a:solidFill>
              <a:srgbClr val="000000"/>
            </a:solidFill>
          </a:ln>
        </p:spPr>
        <p:txBody>
          <a:bodyPr wrap="square" lIns="0" tIns="0" rIns="0" bIns="0" rtlCol="0"/>
          <a:lstStyle/>
          <a:p>
            <a:endParaRPr/>
          </a:p>
        </p:txBody>
      </p:sp>
      <p:sp>
        <p:nvSpPr>
          <p:cNvPr id="77" name="object 77"/>
          <p:cNvSpPr txBox="1"/>
          <p:nvPr/>
        </p:nvSpPr>
        <p:spPr>
          <a:xfrm>
            <a:off x="675670" y="3280906"/>
            <a:ext cx="61594" cy="103505"/>
          </a:xfrm>
          <a:prstGeom prst="rect">
            <a:avLst/>
          </a:prstGeom>
        </p:spPr>
        <p:txBody>
          <a:bodyPr vert="horz" wrap="square" lIns="0" tIns="13970" rIns="0" bIns="0" rtlCol="0">
            <a:spAutoFit/>
          </a:bodyPr>
          <a:lstStyle/>
          <a:p>
            <a:pPr marL="12700">
              <a:lnSpc>
                <a:spcPct val="100000"/>
              </a:lnSpc>
              <a:spcBef>
                <a:spcPts val="110"/>
              </a:spcBef>
            </a:pPr>
            <a:r>
              <a:rPr sz="500" spc="5" dirty="0">
                <a:latin typeface="Arial"/>
                <a:cs typeface="Arial"/>
              </a:rPr>
              <a:t>0</a:t>
            </a:r>
            <a:endParaRPr sz="500">
              <a:latin typeface="Arial"/>
              <a:cs typeface="Arial"/>
            </a:endParaRPr>
          </a:p>
        </p:txBody>
      </p:sp>
      <p:sp>
        <p:nvSpPr>
          <p:cNvPr id="78" name="object 78"/>
          <p:cNvSpPr txBox="1"/>
          <p:nvPr/>
        </p:nvSpPr>
        <p:spPr>
          <a:xfrm>
            <a:off x="1168424" y="3280906"/>
            <a:ext cx="61594" cy="103505"/>
          </a:xfrm>
          <a:prstGeom prst="rect">
            <a:avLst/>
          </a:prstGeom>
        </p:spPr>
        <p:txBody>
          <a:bodyPr vert="horz" wrap="square" lIns="0" tIns="13970" rIns="0" bIns="0" rtlCol="0">
            <a:spAutoFit/>
          </a:bodyPr>
          <a:lstStyle/>
          <a:p>
            <a:pPr marL="12700">
              <a:lnSpc>
                <a:spcPct val="100000"/>
              </a:lnSpc>
              <a:spcBef>
                <a:spcPts val="110"/>
              </a:spcBef>
            </a:pPr>
            <a:r>
              <a:rPr sz="500" spc="5" dirty="0">
                <a:latin typeface="Arial"/>
                <a:cs typeface="Arial"/>
              </a:rPr>
              <a:t>5</a:t>
            </a:r>
            <a:endParaRPr sz="500">
              <a:latin typeface="Arial"/>
              <a:cs typeface="Arial"/>
            </a:endParaRPr>
          </a:p>
        </p:txBody>
      </p:sp>
      <p:sp>
        <p:nvSpPr>
          <p:cNvPr id="79" name="object 79"/>
          <p:cNvSpPr txBox="1"/>
          <p:nvPr/>
        </p:nvSpPr>
        <p:spPr>
          <a:xfrm>
            <a:off x="1643195" y="3280906"/>
            <a:ext cx="97790" cy="103505"/>
          </a:xfrm>
          <a:prstGeom prst="rect">
            <a:avLst/>
          </a:prstGeom>
        </p:spPr>
        <p:txBody>
          <a:bodyPr vert="horz" wrap="square" lIns="0" tIns="13970" rIns="0" bIns="0" rtlCol="0">
            <a:spAutoFit/>
          </a:bodyPr>
          <a:lstStyle/>
          <a:p>
            <a:pPr marL="12700">
              <a:lnSpc>
                <a:spcPct val="100000"/>
              </a:lnSpc>
              <a:spcBef>
                <a:spcPts val="110"/>
              </a:spcBef>
            </a:pPr>
            <a:r>
              <a:rPr sz="500" spc="5" dirty="0">
                <a:latin typeface="Arial"/>
                <a:cs typeface="Arial"/>
              </a:rPr>
              <a:t>10</a:t>
            </a:r>
            <a:endParaRPr sz="500">
              <a:latin typeface="Arial"/>
              <a:cs typeface="Arial"/>
            </a:endParaRPr>
          </a:p>
        </p:txBody>
      </p:sp>
      <p:sp>
        <p:nvSpPr>
          <p:cNvPr id="80" name="object 80"/>
          <p:cNvSpPr txBox="1"/>
          <p:nvPr/>
        </p:nvSpPr>
        <p:spPr>
          <a:xfrm>
            <a:off x="2135949" y="3280906"/>
            <a:ext cx="97790" cy="103505"/>
          </a:xfrm>
          <a:prstGeom prst="rect">
            <a:avLst/>
          </a:prstGeom>
        </p:spPr>
        <p:txBody>
          <a:bodyPr vert="horz" wrap="square" lIns="0" tIns="13970" rIns="0" bIns="0" rtlCol="0">
            <a:spAutoFit/>
          </a:bodyPr>
          <a:lstStyle/>
          <a:p>
            <a:pPr marL="12700">
              <a:lnSpc>
                <a:spcPct val="100000"/>
              </a:lnSpc>
              <a:spcBef>
                <a:spcPts val="110"/>
              </a:spcBef>
            </a:pPr>
            <a:r>
              <a:rPr sz="500" spc="5" dirty="0">
                <a:latin typeface="Arial"/>
                <a:cs typeface="Arial"/>
              </a:rPr>
              <a:t>15</a:t>
            </a:r>
            <a:endParaRPr sz="500">
              <a:latin typeface="Arial"/>
              <a:cs typeface="Arial"/>
            </a:endParaRPr>
          </a:p>
        </p:txBody>
      </p:sp>
      <p:sp>
        <p:nvSpPr>
          <p:cNvPr id="81" name="object 81"/>
          <p:cNvSpPr txBox="1"/>
          <p:nvPr/>
        </p:nvSpPr>
        <p:spPr>
          <a:xfrm>
            <a:off x="2628703" y="3280906"/>
            <a:ext cx="97790" cy="103505"/>
          </a:xfrm>
          <a:prstGeom prst="rect">
            <a:avLst/>
          </a:prstGeom>
        </p:spPr>
        <p:txBody>
          <a:bodyPr vert="horz" wrap="square" lIns="0" tIns="13970" rIns="0" bIns="0" rtlCol="0">
            <a:spAutoFit/>
          </a:bodyPr>
          <a:lstStyle/>
          <a:p>
            <a:pPr marL="12700">
              <a:lnSpc>
                <a:spcPct val="100000"/>
              </a:lnSpc>
              <a:spcBef>
                <a:spcPts val="110"/>
              </a:spcBef>
            </a:pPr>
            <a:r>
              <a:rPr sz="500" spc="5" dirty="0">
                <a:latin typeface="Arial"/>
                <a:cs typeface="Arial"/>
              </a:rPr>
              <a:t>20</a:t>
            </a:r>
            <a:endParaRPr sz="500">
              <a:latin typeface="Arial"/>
              <a:cs typeface="Arial"/>
            </a:endParaRPr>
          </a:p>
        </p:txBody>
      </p:sp>
      <p:sp>
        <p:nvSpPr>
          <p:cNvPr id="82" name="object 82"/>
          <p:cNvSpPr txBox="1"/>
          <p:nvPr/>
        </p:nvSpPr>
        <p:spPr>
          <a:xfrm>
            <a:off x="3121456" y="3280906"/>
            <a:ext cx="97790" cy="103505"/>
          </a:xfrm>
          <a:prstGeom prst="rect">
            <a:avLst/>
          </a:prstGeom>
        </p:spPr>
        <p:txBody>
          <a:bodyPr vert="horz" wrap="square" lIns="0" tIns="13970" rIns="0" bIns="0" rtlCol="0">
            <a:spAutoFit/>
          </a:bodyPr>
          <a:lstStyle/>
          <a:p>
            <a:pPr marL="12700">
              <a:lnSpc>
                <a:spcPct val="100000"/>
              </a:lnSpc>
              <a:spcBef>
                <a:spcPts val="110"/>
              </a:spcBef>
            </a:pPr>
            <a:r>
              <a:rPr sz="500" spc="5" dirty="0">
                <a:latin typeface="Arial"/>
                <a:cs typeface="Arial"/>
              </a:rPr>
              <a:t>25</a:t>
            </a:r>
            <a:endParaRPr sz="500">
              <a:latin typeface="Arial"/>
              <a:cs typeface="Arial"/>
            </a:endParaRPr>
          </a:p>
        </p:txBody>
      </p:sp>
      <p:sp>
        <p:nvSpPr>
          <p:cNvPr id="83" name="object 83"/>
          <p:cNvSpPr txBox="1"/>
          <p:nvPr/>
        </p:nvSpPr>
        <p:spPr>
          <a:xfrm>
            <a:off x="3614210" y="3280906"/>
            <a:ext cx="97790" cy="103505"/>
          </a:xfrm>
          <a:prstGeom prst="rect">
            <a:avLst/>
          </a:prstGeom>
        </p:spPr>
        <p:txBody>
          <a:bodyPr vert="horz" wrap="square" lIns="0" tIns="13970" rIns="0" bIns="0" rtlCol="0">
            <a:spAutoFit/>
          </a:bodyPr>
          <a:lstStyle/>
          <a:p>
            <a:pPr marL="12700">
              <a:lnSpc>
                <a:spcPct val="100000"/>
              </a:lnSpc>
              <a:spcBef>
                <a:spcPts val="110"/>
              </a:spcBef>
            </a:pPr>
            <a:r>
              <a:rPr sz="500" spc="5" dirty="0">
                <a:latin typeface="Arial"/>
                <a:cs typeface="Arial"/>
              </a:rPr>
              <a:t>30</a:t>
            </a:r>
            <a:endParaRPr sz="500">
              <a:latin typeface="Arial"/>
              <a:cs typeface="Arial"/>
            </a:endParaRPr>
          </a:p>
        </p:txBody>
      </p:sp>
      <p:sp>
        <p:nvSpPr>
          <p:cNvPr id="84" name="object 84"/>
          <p:cNvSpPr/>
          <p:nvPr/>
        </p:nvSpPr>
        <p:spPr>
          <a:xfrm>
            <a:off x="678812" y="1768581"/>
            <a:ext cx="0" cy="1390015"/>
          </a:xfrm>
          <a:custGeom>
            <a:avLst/>
            <a:gdLst/>
            <a:ahLst/>
            <a:cxnLst/>
            <a:rect l="l" t="t" r="r" b="b"/>
            <a:pathLst>
              <a:path h="1390014">
                <a:moveTo>
                  <a:pt x="0" y="1389970"/>
                </a:moveTo>
                <a:lnTo>
                  <a:pt x="0" y="0"/>
                </a:lnTo>
              </a:path>
            </a:pathLst>
          </a:custGeom>
          <a:ln w="4050">
            <a:solidFill>
              <a:srgbClr val="000000"/>
            </a:solidFill>
          </a:ln>
        </p:spPr>
        <p:txBody>
          <a:bodyPr wrap="square" lIns="0" tIns="0" rIns="0" bIns="0" rtlCol="0"/>
          <a:lstStyle/>
          <a:p>
            <a:endParaRPr/>
          </a:p>
        </p:txBody>
      </p:sp>
      <p:sp>
        <p:nvSpPr>
          <p:cNvPr id="85" name="object 85"/>
          <p:cNvSpPr/>
          <p:nvPr/>
        </p:nvSpPr>
        <p:spPr>
          <a:xfrm>
            <a:off x="639932" y="3158551"/>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86" name="object 86"/>
          <p:cNvSpPr/>
          <p:nvPr/>
        </p:nvSpPr>
        <p:spPr>
          <a:xfrm>
            <a:off x="639932" y="2695228"/>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87" name="object 87"/>
          <p:cNvSpPr/>
          <p:nvPr/>
        </p:nvSpPr>
        <p:spPr>
          <a:xfrm>
            <a:off x="639932" y="2231904"/>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88" name="object 88"/>
          <p:cNvSpPr/>
          <p:nvPr/>
        </p:nvSpPr>
        <p:spPr>
          <a:xfrm>
            <a:off x="639932" y="1768581"/>
            <a:ext cx="39370" cy="0"/>
          </a:xfrm>
          <a:custGeom>
            <a:avLst/>
            <a:gdLst/>
            <a:ahLst/>
            <a:cxnLst/>
            <a:rect l="l" t="t" r="r" b="b"/>
            <a:pathLst>
              <a:path w="39370">
                <a:moveTo>
                  <a:pt x="38880" y="0"/>
                </a:moveTo>
                <a:lnTo>
                  <a:pt x="0" y="0"/>
                </a:lnTo>
              </a:path>
            </a:pathLst>
          </a:custGeom>
          <a:ln w="4050">
            <a:solidFill>
              <a:srgbClr val="000000"/>
            </a:solidFill>
          </a:ln>
        </p:spPr>
        <p:txBody>
          <a:bodyPr wrap="square" lIns="0" tIns="0" rIns="0" bIns="0" rtlCol="0"/>
          <a:lstStyle/>
          <a:p>
            <a:endParaRPr/>
          </a:p>
        </p:txBody>
      </p:sp>
      <p:sp>
        <p:nvSpPr>
          <p:cNvPr id="89" name="object 89"/>
          <p:cNvSpPr txBox="1"/>
          <p:nvPr/>
        </p:nvSpPr>
        <p:spPr>
          <a:xfrm>
            <a:off x="514137" y="3127794"/>
            <a:ext cx="97790" cy="61594"/>
          </a:xfrm>
          <a:prstGeom prst="rect">
            <a:avLst/>
          </a:prstGeom>
        </p:spPr>
        <p:txBody>
          <a:bodyPr vert="vert270" wrap="square" lIns="0" tIns="7620" rIns="0" bIns="0" rtlCol="0">
            <a:spAutoFit/>
          </a:bodyPr>
          <a:lstStyle/>
          <a:p>
            <a:pPr marL="12700">
              <a:lnSpc>
                <a:spcPct val="100000"/>
              </a:lnSpc>
              <a:spcBef>
                <a:spcPts val="60"/>
              </a:spcBef>
            </a:pPr>
            <a:r>
              <a:rPr sz="500" dirty="0">
                <a:latin typeface="Arial"/>
                <a:cs typeface="Arial"/>
              </a:rPr>
              <a:t>0</a:t>
            </a:r>
            <a:endParaRPr sz="500">
              <a:latin typeface="Arial"/>
              <a:cs typeface="Arial"/>
            </a:endParaRPr>
          </a:p>
        </p:txBody>
      </p:sp>
      <p:sp>
        <p:nvSpPr>
          <p:cNvPr id="90" name="object 90"/>
          <p:cNvSpPr txBox="1"/>
          <p:nvPr/>
        </p:nvSpPr>
        <p:spPr>
          <a:xfrm>
            <a:off x="514137" y="2664471"/>
            <a:ext cx="97790" cy="61594"/>
          </a:xfrm>
          <a:prstGeom prst="rect">
            <a:avLst/>
          </a:prstGeom>
        </p:spPr>
        <p:txBody>
          <a:bodyPr vert="vert270" wrap="square" lIns="0" tIns="7620" rIns="0" bIns="0" rtlCol="0">
            <a:spAutoFit/>
          </a:bodyPr>
          <a:lstStyle/>
          <a:p>
            <a:pPr marL="12700">
              <a:lnSpc>
                <a:spcPct val="100000"/>
              </a:lnSpc>
              <a:spcBef>
                <a:spcPts val="60"/>
              </a:spcBef>
            </a:pPr>
            <a:r>
              <a:rPr sz="500" dirty="0">
                <a:latin typeface="Arial"/>
                <a:cs typeface="Arial"/>
              </a:rPr>
              <a:t>5</a:t>
            </a:r>
            <a:endParaRPr sz="500">
              <a:latin typeface="Arial"/>
              <a:cs typeface="Arial"/>
            </a:endParaRPr>
          </a:p>
        </p:txBody>
      </p:sp>
      <p:sp>
        <p:nvSpPr>
          <p:cNvPr id="91" name="object 91"/>
          <p:cNvSpPr txBox="1"/>
          <p:nvPr/>
        </p:nvSpPr>
        <p:spPr>
          <a:xfrm>
            <a:off x="514137" y="2183145"/>
            <a:ext cx="97790" cy="97790"/>
          </a:xfrm>
          <a:prstGeom prst="rect">
            <a:avLst/>
          </a:prstGeom>
        </p:spPr>
        <p:txBody>
          <a:bodyPr vert="vert270" wrap="square" lIns="0" tIns="7620" rIns="0" bIns="0" rtlCol="0">
            <a:spAutoFit/>
          </a:bodyPr>
          <a:lstStyle/>
          <a:p>
            <a:pPr marL="12700">
              <a:lnSpc>
                <a:spcPct val="100000"/>
              </a:lnSpc>
              <a:spcBef>
                <a:spcPts val="60"/>
              </a:spcBef>
            </a:pPr>
            <a:r>
              <a:rPr sz="500" dirty="0">
                <a:latin typeface="Arial"/>
                <a:cs typeface="Arial"/>
              </a:rPr>
              <a:t>10</a:t>
            </a:r>
            <a:endParaRPr sz="500">
              <a:latin typeface="Arial"/>
              <a:cs typeface="Arial"/>
            </a:endParaRPr>
          </a:p>
        </p:txBody>
      </p:sp>
      <p:sp>
        <p:nvSpPr>
          <p:cNvPr id="92" name="object 92"/>
          <p:cNvSpPr txBox="1"/>
          <p:nvPr/>
        </p:nvSpPr>
        <p:spPr>
          <a:xfrm>
            <a:off x="514137" y="1719821"/>
            <a:ext cx="97790" cy="97790"/>
          </a:xfrm>
          <a:prstGeom prst="rect">
            <a:avLst/>
          </a:prstGeom>
        </p:spPr>
        <p:txBody>
          <a:bodyPr vert="vert270" wrap="square" lIns="0" tIns="7620" rIns="0" bIns="0" rtlCol="0">
            <a:spAutoFit/>
          </a:bodyPr>
          <a:lstStyle/>
          <a:p>
            <a:pPr marL="12700">
              <a:lnSpc>
                <a:spcPct val="100000"/>
              </a:lnSpc>
              <a:spcBef>
                <a:spcPts val="60"/>
              </a:spcBef>
            </a:pPr>
            <a:r>
              <a:rPr sz="500" dirty="0">
                <a:latin typeface="Arial"/>
                <a:cs typeface="Arial"/>
              </a:rPr>
              <a:t>15</a:t>
            </a:r>
            <a:endParaRPr sz="500">
              <a:latin typeface="Arial"/>
              <a:cs typeface="Arial"/>
            </a:endParaRPr>
          </a:p>
        </p:txBody>
      </p:sp>
      <p:sp>
        <p:nvSpPr>
          <p:cNvPr id="93" name="object 93"/>
          <p:cNvSpPr/>
          <p:nvPr/>
        </p:nvSpPr>
        <p:spPr>
          <a:xfrm>
            <a:off x="678812" y="1601018"/>
            <a:ext cx="3406140" cy="1617980"/>
          </a:xfrm>
          <a:custGeom>
            <a:avLst/>
            <a:gdLst/>
            <a:ahLst/>
            <a:cxnLst/>
            <a:rect l="l" t="t" r="r" b="b"/>
            <a:pathLst>
              <a:path w="3406140" h="1617980">
                <a:moveTo>
                  <a:pt x="0" y="1617419"/>
                </a:moveTo>
                <a:lnTo>
                  <a:pt x="3405913" y="1617419"/>
                </a:lnTo>
                <a:lnTo>
                  <a:pt x="3405913" y="0"/>
                </a:lnTo>
                <a:lnTo>
                  <a:pt x="0" y="0"/>
                </a:lnTo>
                <a:lnTo>
                  <a:pt x="0" y="1617419"/>
                </a:lnTo>
              </a:path>
            </a:pathLst>
          </a:custGeom>
          <a:ln w="4050">
            <a:solidFill>
              <a:srgbClr val="000000"/>
            </a:solidFill>
          </a:ln>
        </p:spPr>
        <p:txBody>
          <a:bodyPr wrap="square" lIns="0" tIns="0" rIns="0" bIns="0" rtlCol="0"/>
          <a:lstStyle/>
          <a:p>
            <a:endParaRPr/>
          </a:p>
        </p:txBody>
      </p:sp>
      <p:sp>
        <p:nvSpPr>
          <p:cNvPr id="94" name="object 94"/>
          <p:cNvSpPr txBox="1"/>
          <p:nvPr/>
        </p:nvSpPr>
        <p:spPr>
          <a:xfrm>
            <a:off x="2186331" y="1380470"/>
            <a:ext cx="391160" cy="116205"/>
          </a:xfrm>
          <a:prstGeom prst="rect">
            <a:avLst/>
          </a:prstGeom>
        </p:spPr>
        <p:txBody>
          <a:bodyPr vert="horz" wrap="square" lIns="0" tIns="12065" rIns="0" bIns="0" rtlCol="0">
            <a:spAutoFit/>
          </a:bodyPr>
          <a:lstStyle/>
          <a:p>
            <a:pPr marL="12700">
              <a:lnSpc>
                <a:spcPct val="100000"/>
              </a:lnSpc>
              <a:spcBef>
                <a:spcPts val="95"/>
              </a:spcBef>
            </a:pPr>
            <a:r>
              <a:rPr sz="600" b="1" spc="-5" dirty="0">
                <a:latin typeface="Arial"/>
                <a:cs typeface="Arial"/>
              </a:rPr>
              <a:t>Scree</a:t>
            </a:r>
            <a:r>
              <a:rPr sz="600" b="1" spc="-55" dirty="0">
                <a:latin typeface="Arial"/>
                <a:cs typeface="Arial"/>
              </a:rPr>
              <a:t> </a:t>
            </a:r>
            <a:r>
              <a:rPr sz="600" b="1" spc="-5" dirty="0">
                <a:latin typeface="Arial"/>
                <a:cs typeface="Arial"/>
              </a:rPr>
              <a:t>plot</a:t>
            </a:r>
            <a:endParaRPr sz="600">
              <a:latin typeface="Arial"/>
              <a:cs typeface="Arial"/>
            </a:endParaRPr>
          </a:p>
        </p:txBody>
      </p:sp>
      <p:sp>
        <p:nvSpPr>
          <p:cNvPr id="95" name="object 95"/>
          <p:cNvSpPr txBox="1"/>
          <p:nvPr/>
        </p:nvSpPr>
        <p:spPr>
          <a:xfrm>
            <a:off x="358616" y="2303350"/>
            <a:ext cx="97790" cy="212725"/>
          </a:xfrm>
          <a:prstGeom prst="rect">
            <a:avLst/>
          </a:prstGeom>
        </p:spPr>
        <p:txBody>
          <a:bodyPr vert="vert270" wrap="square" lIns="0" tIns="7620" rIns="0" bIns="0" rtlCol="0">
            <a:spAutoFit/>
          </a:bodyPr>
          <a:lstStyle/>
          <a:p>
            <a:pPr marL="12700">
              <a:lnSpc>
                <a:spcPct val="100000"/>
              </a:lnSpc>
              <a:spcBef>
                <a:spcPts val="60"/>
              </a:spcBef>
            </a:pPr>
            <a:r>
              <a:rPr sz="500" dirty="0">
                <a:latin typeface="Arial"/>
                <a:cs typeface="Arial"/>
              </a:rPr>
              <a:t>Height</a:t>
            </a:r>
            <a:endParaRPr sz="500">
              <a:latin typeface="Arial"/>
              <a:cs typeface="Arial"/>
            </a:endParaRPr>
          </a:p>
        </p:txBody>
      </p:sp>
    </p:spTree>
  </p:cSld>
  <p:clrMapOvr>
    <a:masterClrMapping/>
  </p:clrMapOvr>
  <p:transition>
    <p:cut/>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300" y="74546"/>
            <a:ext cx="4184015" cy="244475"/>
          </a:xfrm>
          <a:prstGeom prst="rect">
            <a:avLst/>
          </a:prstGeom>
        </p:spPr>
        <p:txBody>
          <a:bodyPr vert="horz" wrap="square" lIns="0" tIns="17145" rIns="0" bIns="0" rtlCol="0">
            <a:spAutoFit/>
          </a:bodyPr>
          <a:lstStyle/>
          <a:p>
            <a:pPr marL="12700">
              <a:lnSpc>
                <a:spcPct val="100000"/>
              </a:lnSpc>
              <a:spcBef>
                <a:spcPts val="135"/>
              </a:spcBef>
            </a:pPr>
            <a:r>
              <a:rPr spc="-20" dirty="0"/>
              <a:t>Идея </a:t>
            </a:r>
            <a:r>
              <a:rPr spc="-15" dirty="0"/>
              <a:t>кластеризации: </a:t>
            </a:r>
            <a:r>
              <a:rPr spc="-50" dirty="0"/>
              <a:t>сведем </a:t>
            </a:r>
            <a:r>
              <a:rPr spc="-10" dirty="0"/>
              <a:t>задачу </a:t>
            </a:r>
            <a:r>
              <a:rPr spc="15" dirty="0"/>
              <a:t>к</a:t>
            </a:r>
            <a:r>
              <a:rPr spc="110" dirty="0"/>
              <a:t> </a:t>
            </a:r>
            <a:r>
              <a:rPr spc="-25" dirty="0"/>
              <a:t>геометрической</a:t>
            </a:r>
          </a:p>
        </p:txBody>
      </p:sp>
      <p:sp>
        <p:nvSpPr>
          <p:cNvPr id="3" name="object 3"/>
          <p:cNvSpPr txBox="1"/>
          <p:nvPr/>
        </p:nvSpPr>
        <p:spPr>
          <a:xfrm>
            <a:off x="476389" y="365212"/>
            <a:ext cx="3546475" cy="708025"/>
          </a:xfrm>
          <a:prstGeom prst="rect">
            <a:avLst/>
          </a:prstGeom>
        </p:spPr>
        <p:txBody>
          <a:bodyPr vert="horz" wrap="square" lIns="0" tIns="11430" rIns="0" bIns="0" rtlCol="0">
            <a:spAutoFit/>
          </a:bodyPr>
          <a:lstStyle/>
          <a:p>
            <a:pPr marL="12700">
              <a:lnSpc>
                <a:spcPct val="100000"/>
              </a:lnSpc>
              <a:spcBef>
                <a:spcPts val="90"/>
              </a:spcBef>
            </a:pPr>
            <a:r>
              <a:rPr sz="1200" spc="-135" baseline="6944" dirty="0">
                <a:solidFill>
                  <a:srgbClr val="3333B2"/>
                </a:solidFill>
                <a:latin typeface="Lucida Sans Unicode"/>
                <a:cs typeface="Lucida Sans Unicode"/>
              </a:rPr>
              <a:t>► </a:t>
            </a:r>
            <a:r>
              <a:rPr sz="1100" spc="20" dirty="0">
                <a:latin typeface="Calibri"/>
                <a:cs typeface="Calibri"/>
              </a:rPr>
              <a:t>Каждый </a:t>
            </a:r>
            <a:r>
              <a:rPr sz="1100" spc="-5" dirty="0">
                <a:latin typeface="Calibri"/>
                <a:cs typeface="Calibri"/>
              </a:rPr>
              <a:t>объект </a:t>
            </a:r>
            <a:r>
              <a:rPr sz="1100" spc="535" dirty="0">
                <a:latin typeface="Calibri"/>
                <a:cs typeface="Calibri"/>
              </a:rPr>
              <a:t>-</a:t>
            </a:r>
            <a:r>
              <a:rPr sz="1100" spc="114" dirty="0">
                <a:latin typeface="Calibri"/>
                <a:cs typeface="Calibri"/>
              </a:rPr>
              <a:t> </a:t>
            </a:r>
            <a:r>
              <a:rPr sz="1100" spc="10" dirty="0">
                <a:latin typeface="Calibri"/>
                <a:cs typeface="Calibri"/>
              </a:rPr>
              <a:t>точка.</a:t>
            </a:r>
            <a:endParaRPr sz="1100">
              <a:latin typeface="Calibri"/>
              <a:cs typeface="Calibri"/>
            </a:endParaRPr>
          </a:p>
          <a:p>
            <a:pPr marL="12700">
              <a:lnSpc>
                <a:spcPct val="100000"/>
              </a:lnSpc>
              <a:spcBef>
                <a:spcPts val="35"/>
              </a:spcBef>
            </a:pPr>
            <a:r>
              <a:rPr sz="1200" spc="-135" baseline="6944" dirty="0">
                <a:solidFill>
                  <a:srgbClr val="3333B2"/>
                </a:solidFill>
                <a:latin typeface="Lucida Sans Unicode"/>
                <a:cs typeface="Lucida Sans Unicode"/>
              </a:rPr>
              <a:t>► </a:t>
            </a:r>
            <a:r>
              <a:rPr sz="1100" spc="-20" dirty="0">
                <a:latin typeface="Calibri"/>
                <a:cs typeface="Calibri"/>
              </a:rPr>
              <a:t>Похожие </a:t>
            </a:r>
            <a:r>
              <a:rPr sz="1100" spc="-5" dirty="0">
                <a:latin typeface="Calibri"/>
                <a:cs typeface="Calibri"/>
              </a:rPr>
              <a:t>объекты </a:t>
            </a:r>
            <a:r>
              <a:rPr sz="1100" spc="-25" dirty="0">
                <a:latin typeface="Calibri"/>
                <a:cs typeface="Calibri"/>
              </a:rPr>
              <a:t>расположены </a:t>
            </a:r>
            <a:r>
              <a:rPr sz="1100" spc="25" dirty="0">
                <a:latin typeface="Calibri"/>
                <a:cs typeface="Calibri"/>
              </a:rPr>
              <a:t>«близко» </a:t>
            </a:r>
            <a:r>
              <a:rPr sz="1100" dirty="0">
                <a:latin typeface="Calibri"/>
                <a:cs typeface="Calibri"/>
              </a:rPr>
              <a:t>друг </a:t>
            </a:r>
            <a:r>
              <a:rPr sz="1100" spc="15" dirty="0">
                <a:latin typeface="Calibri"/>
                <a:cs typeface="Calibri"/>
              </a:rPr>
              <a:t>к</a:t>
            </a:r>
            <a:r>
              <a:rPr sz="1100" spc="20" dirty="0">
                <a:latin typeface="Calibri"/>
                <a:cs typeface="Calibri"/>
              </a:rPr>
              <a:t> </a:t>
            </a:r>
            <a:r>
              <a:rPr sz="1100" spc="-15" dirty="0">
                <a:latin typeface="Calibri"/>
                <a:cs typeface="Calibri"/>
              </a:rPr>
              <a:t>другу.</a:t>
            </a:r>
            <a:endParaRPr sz="1100">
              <a:latin typeface="Calibri"/>
              <a:cs typeface="Calibri"/>
            </a:endParaRPr>
          </a:p>
          <a:p>
            <a:pPr marL="12700">
              <a:lnSpc>
                <a:spcPct val="100000"/>
              </a:lnSpc>
              <a:spcBef>
                <a:spcPts val="35"/>
              </a:spcBef>
            </a:pPr>
            <a:r>
              <a:rPr sz="1200" spc="-135" baseline="6944" dirty="0">
                <a:solidFill>
                  <a:srgbClr val="3333B2"/>
                </a:solidFill>
                <a:latin typeface="Lucida Sans Unicode"/>
                <a:cs typeface="Lucida Sans Unicode"/>
              </a:rPr>
              <a:t>► </a:t>
            </a:r>
            <a:r>
              <a:rPr sz="1100" spc="5" dirty="0">
                <a:latin typeface="Calibri"/>
                <a:cs typeface="Calibri"/>
              </a:rPr>
              <a:t>Различающиеся </a:t>
            </a:r>
            <a:r>
              <a:rPr sz="1100" spc="-5" dirty="0">
                <a:latin typeface="Calibri"/>
                <a:cs typeface="Calibri"/>
              </a:rPr>
              <a:t>объекты </a:t>
            </a:r>
            <a:r>
              <a:rPr sz="1100" spc="-25" dirty="0">
                <a:latin typeface="Calibri"/>
                <a:cs typeface="Calibri"/>
              </a:rPr>
              <a:t>расположены</a:t>
            </a:r>
            <a:r>
              <a:rPr sz="1100" spc="-130" dirty="0">
                <a:latin typeface="Calibri"/>
                <a:cs typeface="Calibri"/>
              </a:rPr>
              <a:t> </a:t>
            </a:r>
            <a:r>
              <a:rPr sz="1100" spc="10" dirty="0">
                <a:latin typeface="Calibri"/>
                <a:cs typeface="Calibri"/>
              </a:rPr>
              <a:t>«далеко».</a:t>
            </a:r>
            <a:endParaRPr sz="1100">
              <a:latin typeface="Calibri"/>
              <a:cs typeface="Calibri"/>
            </a:endParaRPr>
          </a:p>
          <a:p>
            <a:pPr marL="12700">
              <a:lnSpc>
                <a:spcPct val="100000"/>
              </a:lnSpc>
              <a:spcBef>
                <a:spcPts val="35"/>
              </a:spcBef>
            </a:pPr>
            <a:r>
              <a:rPr sz="1200" spc="-135" baseline="6944" dirty="0">
                <a:solidFill>
                  <a:srgbClr val="3333B2"/>
                </a:solidFill>
                <a:latin typeface="Lucida Sans Unicode"/>
                <a:cs typeface="Lucida Sans Unicode"/>
              </a:rPr>
              <a:t>► </a:t>
            </a:r>
            <a:r>
              <a:rPr sz="1100" spc="-10" dirty="0">
                <a:latin typeface="Calibri"/>
                <a:cs typeface="Calibri"/>
              </a:rPr>
              <a:t>Скопления </a:t>
            </a:r>
            <a:r>
              <a:rPr sz="1100" spc="-20" dirty="0">
                <a:latin typeface="Calibri"/>
                <a:cs typeface="Calibri"/>
              </a:rPr>
              <a:t>похожих </a:t>
            </a:r>
            <a:r>
              <a:rPr sz="1100" spc="5" dirty="0">
                <a:latin typeface="Calibri"/>
                <a:cs typeface="Calibri"/>
              </a:rPr>
              <a:t>точек </a:t>
            </a:r>
            <a:r>
              <a:rPr sz="1100" spc="-10" dirty="0">
                <a:latin typeface="Calibri"/>
                <a:cs typeface="Calibri"/>
              </a:rPr>
              <a:t>образуют</a:t>
            </a:r>
            <a:r>
              <a:rPr sz="1100" spc="35" dirty="0">
                <a:latin typeface="Calibri"/>
                <a:cs typeface="Calibri"/>
              </a:rPr>
              <a:t> </a:t>
            </a:r>
            <a:r>
              <a:rPr sz="1100" spc="5" dirty="0">
                <a:latin typeface="Calibri"/>
                <a:cs typeface="Calibri"/>
              </a:rPr>
              <a:t>кластер.</a:t>
            </a:r>
            <a:endParaRPr sz="1100">
              <a:latin typeface="Calibri"/>
              <a:cs typeface="Calibri"/>
            </a:endParaRPr>
          </a:p>
        </p:txBody>
      </p:sp>
      <p:sp>
        <p:nvSpPr>
          <p:cNvPr id="4" name="object 4"/>
          <p:cNvSpPr/>
          <p:nvPr/>
        </p:nvSpPr>
        <p:spPr>
          <a:xfrm>
            <a:off x="1271249" y="1311699"/>
            <a:ext cx="2080524" cy="1405354"/>
          </a:xfrm>
          <a:prstGeom prst="rect">
            <a:avLst/>
          </a:prstGeom>
          <a:blipFill>
            <a:blip r:embed="rId2" cstate="print"/>
            <a:stretch>
              <a:fillRect/>
            </a:stretch>
          </a:blipFill>
        </p:spPr>
        <p:txBody>
          <a:bodyPr wrap="square" lIns="0" tIns="0" rIns="0" bIns="0" rtlCol="0"/>
          <a:lstStyle/>
          <a:p>
            <a:endParaRPr/>
          </a:p>
        </p:txBody>
      </p:sp>
      <p:sp>
        <p:nvSpPr>
          <p:cNvPr id="5" name="object 5"/>
          <p:cNvSpPr txBox="1"/>
          <p:nvPr/>
        </p:nvSpPr>
        <p:spPr>
          <a:xfrm>
            <a:off x="1653997" y="2843471"/>
            <a:ext cx="1300480" cy="177800"/>
          </a:xfrm>
          <a:prstGeom prst="rect">
            <a:avLst/>
          </a:prstGeom>
        </p:spPr>
        <p:txBody>
          <a:bodyPr vert="horz" wrap="square" lIns="0" tIns="12065" rIns="0" bIns="0" rtlCol="0">
            <a:spAutoFit/>
          </a:bodyPr>
          <a:lstStyle/>
          <a:p>
            <a:pPr marL="12700">
              <a:lnSpc>
                <a:spcPct val="100000"/>
              </a:lnSpc>
              <a:spcBef>
                <a:spcPts val="95"/>
              </a:spcBef>
            </a:pPr>
            <a:r>
              <a:rPr sz="1000" spc="10" dirty="0">
                <a:latin typeface="Calibri"/>
                <a:cs typeface="Calibri"/>
              </a:rPr>
              <a:t>Figure </a:t>
            </a:r>
            <a:r>
              <a:rPr sz="1000" spc="-5" dirty="0">
                <a:latin typeface="Calibri"/>
                <a:cs typeface="Calibri"/>
              </a:rPr>
              <a:t>1: </a:t>
            </a:r>
            <a:r>
              <a:rPr sz="1000" spc="55" dirty="0">
                <a:latin typeface="Calibri"/>
                <a:cs typeface="Calibri"/>
              </a:rPr>
              <a:t>Три</a:t>
            </a:r>
            <a:r>
              <a:rPr sz="1000" spc="-85" dirty="0">
                <a:latin typeface="Calibri"/>
                <a:cs typeface="Calibri"/>
              </a:rPr>
              <a:t> </a:t>
            </a:r>
            <a:r>
              <a:rPr sz="1000" dirty="0">
                <a:latin typeface="Calibri"/>
                <a:cs typeface="Calibri"/>
              </a:rPr>
              <a:t>кластера</a:t>
            </a:r>
            <a:endParaRPr sz="1000">
              <a:latin typeface="Calibri"/>
              <a:cs typeface="Calibri"/>
            </a:endParaRPr>
          </a:p>
        </p:txBody>
      </p:sp>
    </p:spTree>
  </p:cSld>
  <p:clrMapOvr>
    <a:masterClrMapping/>
  </p:clrMapOvr>
  <p:transition>
    <p:cut/>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95300" y="74546"/>
            <a:ext cx="1785620" cy="244475"/>
          </a:xfrm>
          <a:prstGeom prst="rect">
            <a:avLst/>
          </a:prstGeom>
        </p:spPr>
        <p:txBody>
          <a:bodyPr vert="horz" wrap="square" lIns="0" tIns="17145" rIns="0" bIns="0" rtlCol="0">
            <a:spAutoFit/>
          </a:bodyPr>
          <a:lstStyle/>
          <a:p>
            <a:pPr marL="12700">
              <a:lnSpc>
                <a:spcPct val="100000"/>
              </a:lnSpc>
              <a:spcBef>
                <a:spcPts val="135"/>
              </a:spcBef>
            </a:pPr>
            <a:r>
              <a:rPr sz="1400" spc="-10" dirty="0">
                <a:solidFill>
                  <a:srgbClr val="3333B2"/>
                </a:solidFill>
                <a:latin typeface="Calibri"/>
                <a:cs typeface="Calibri"/>
              </a:rPr>
              <a:t>Технические</a:t>
            </a:r>
            <a:r>
              <a:rPr sz="1400" spc="95" dirty="0">
                <a:solidFill>
                  <a:srgbClr val="3333B2"/>
                </a:solidFill>
                <a:latin typeface="Calibri"/>
                <a:cs typeface="Calibri"/>
              </a:rPr>
              <a:t> </a:t>
            </a:r>
            <a:r>
              <a:rPr sz="1400" spc="-45" dirty="0">
                <a:solidFill>
                  <a:srgbClr val="3333B2"/>
                </a:solidFill>
                <a:latin typeface="Calibri"/>
                <a:cs typeface="Calibri"/>
              </a:rPr>
              <a:t>проблемы</a:t>
            </a:r>
            <a:endParaRPr sz="1400">
              <a:latin typeface="Calibri"/>
              <a:cs typeface="Calibri"/>
            </a:endParaRPr>
          </a:p>
        </p:txBody>
      </p:sp>
      <p:sp>
        <p:nvSpPr>
          <p:cNvPr id="3" name="object 3"/>
          <p:cNvSpPr txBox="1"/>
          <p:nvPr/>
        </p:nvSpPr>
        <p:spPr>
          <a:xfrm>
            <a:off x="476389" y="1345614"/>
            <a:ext cx="3465829" cy="363855"/>
          </a:xfrm>
          <a:prstGeom prst="rect">
            <a:avLst/>
          </a:prstGeom>
        </p:spPr>
        <p:txBody>
          <a:bodyPr vert="horz" wrap="square" lIns="0" tIns="11430" rIns="0" bIns="0" rtlCol="0">
            <a:spAutoFit/>
          </a:bodyPr>
          <a:lstStyle/>
          <a:p>
            <a:pPr marL="12700">
              <a:lnSpc>
                <a:spcPct val="100000"/>
              </a:lnSpc>
              <a:spcBef>
                <a:spcPts val="90"/>
              </a:spcBef>
            </a:pPr>
            <a:r>
              <a:rPr sz="1200" spc="-135" baseline="6944" dirty="0">
                <a:solidFill>
                  <a:srgbClr val="3333B2"/>
                </a:solidFill>
                <a:latin typeface="Lucida Sans Unicode"/>
                <a:cs typeface="Lucida Sans Unicode"/>
              </a:rPr>
              <a:t>► </a:t>
            </a:r>
            <a:r>
              <a:rPr sz="1100" spc="50" dirty="0">
                <a:latin typeface="Calibri"/>
                <a:cs typeface="Calibri"/>
              </a:rPr>
              <a:t>Как </a:t>
            </a:r>
            <a:r>
              <a:rPr sz="1100" spc="25" dirty="0">
                <a:latin typeface="Calibri"/>
                <a:cs typeface="Calibri"/>
              </a:rPr>
              <a:t>считать </a:t>
            </a:r>
            <a:r>
              <a:rPr sz="1100" spc="-15" dirty="0">
                <a:latin typeface="Calibri"/>
                <a:cs typeface="Calibri"/>
              </a:rPr>
              <a:t>расстояние </a:t>
            </a:r>
            <a:r>
              <a:rPr sz="1100" spc="-20" dirty="0">
                <a:latin typeface="Calibri"/>
                <a:cs typeface="Calibri"/>
              </a:rPr>
              <a:t>между </a:t>
            </a:r>
            <a:r>
              <a:rPr sz="1100" dirty="0">
                <a:latin typeface="Calibri"/>
                <a:cs typeface="Calibri"/>
              </a:rPr>
              <a:t>точками</a:t>
            </a:r>
            <a:r>
              <a:rPr sz="1100" spc="95" dirty="0">
                <a:latin typeface="Calibri"/>
                <a:cs typeface="Calibri"/>
              </a:rPr>
              <a:t> </a:t>
            </a:r>
            <a:r>
              <a:rPr sz="1100" spc="10" dirty="0">
                <a:latin typeface="Calibri"/>
                <a:cs typeface="Calibri"/>
              </a:rPr>
              <a:t>(объектами)?</a:t>
            </a:r>
            <a:endParaRPr sz="1100">
              <a:latin typeface="Calibri"/>
              <a:cs typeface="Calibri"/>
            </a:endParaRPr>
          </a:p>
          <a:p>
            <a:pPr marL="12700">
              <a:lnSpc>
                <a:spcPct val="100000"/>
              </a:lnSpc>
              <a:spcBef>
                <a:spcPts val="35"/>
              </a:spcBef>
            </a:pPr>
            <a:r>
              <a:rPr sz="1200" spc="-135" baseline="6944" dirty="0">
                <a:solidFill>
                  <a:srgbClr val="3333B2"/>
                </a:solidFill>
                <a:latin typeface="Lucida Sans Unicode"/>
                <a:cs typeface="Lucida Sans Unicode"/>
              </a:rPr>
              <a:t>► </a:t>
            </a:r>
            <a:r>
              <a:rPr sz="1100" spc="50" dirty="0">
                <a:latin typeface="Calibri"/>
                <a:cs typeface="Calibri"/>
              </a:rPr>
              <a:t>Как </a:t>
            </a:r>
            <a:r>
              <a:rPr sz="1100" spc="25" dirty="0">
                <a:latin typeface="Calibri"/>
                <a:cs typeface="Calibri"/>
              </a:rPr>
              <a:t>считать </a:t>
            </a:r>
            <a:r>
              <a:rPr sz="1100" spc="-15" dirty="0">
                <a:latin typeface="Calibri"/>
                <a:cs typeface="Calibri"/>
              </a:rPr>
              <a:t>расстояние </a:t>
            </a:r>
            <a:r>
              <a:rPr sz="1100" spc="-20" dirty="0">
                <a:latin typeface="Calibri"/>
                <a:cs typeface="Calibri"/>
              </a:rPr>
              <a:t>между</a:t>
            </a:r>
            <a:r>
              <a:rPr sz="1100" spc="200" dirty="0">
                <a:latin typeface="Calibri"/>
                <a:cs typeface="Calibri"/>
              </a:rPr>
              <a:t> </a:t>
            </a:r>
            <a:r>
              <a:rPr sz="1100" spc="-5" dirty="0">
                <a:latin typeface="Calibri"/>
                <a:cs typeface="Calibri"/>
              </a:rPr>
              <a:t>кластерами?</a:t>
            </a:r>
            <a:endParaRPr sz="1100">
              <a:latin typeface="Calibri"/>
              <a:cs typeface="Calibri"/>
            </a:endParaRPr>
          </a:p>
        </p:txBody>
      </p:sp>
    </p:spTree>
  </p:cSld>
  <p:clrMapOvr>
    <a:masterClrMapping/>
  </p:clrMapOvr>
  <p:transition>
    <p:cut/>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738187" y="1420327"/>
            <a:ext cx="3131185" cy="244475"/>
          </a:xfrm>
          <a:prstGeom prst="rect">
            <a:avLst/>
          </a:prstGeom>
        </p:spPr>
        <p:txBody>
          <a:bodyPr vert="horz" wrap="square" lIns="0" tIns="17145" rIns="0" bIns="0" rtlCol="0">
            <a:spAutoFit/>
          </a:bodyPr>
          <a:lstStyle/>
          <a:p>
            <a:pPr marL="12700">
              <a:lnSpc>
                <a:spcPct val="100000"/>
              </a:lnSpc>
              <a:spcBef>
                <a:spcPts val="135"/>
              </a:spcBef>
            </a:pPr>
            <a:r>
              <a:rPr sz="1400" spc="-5" dirty="0">
                <a:solidFill>
                  <a:srgbClr val="3333B2"/>
                </a:solidFill>
                <a:latin typeface="Calibri"/>
                <a:cs typeface="Calibri"/>
                <a:hlinkClick r:id="rId2" action="ppaction://hlinksldjump"/>
              </a:rPr>
              <a:t>Выбор </a:t>
            </a:r>
            <a:r>
              <a:rPr sz="1400" spc="-40" dirty="0">
                <a:solidFill>
                  <a:srgbClr val="3333B2"/>
                </a:solidFill>
                <a:latin typeface="Calibri"/>
                <a:cs typeface="Calibri"/>
                <a:hlinkClick r:id="rId2" action="ppaction://hlinksldjump"/>
              </a:rPr>
              <a:t>меры </a:t>
            </a:r>
            <a:r>
              <a:rPr sz="1400" spc="-5" dirty="0">
                <a:solidFill>
                  <a:srgbClr val="3333B2"/>
                </a:solidFill>
                <a:latin typeface="Calibri"/>
                <a:cs typeface="Calibri"/>
                <a:hlinkClick r:id="rId2" action="ppaction://hlinksldjump"/>
              </a:rPr>
              <a:t>расстояния </a:t>
            </a:r>
            <a:r>
              <a:rPr sz="1400" spc="-30" dirty="0">
                <a:solidFill>
                  <a:srgbClr val="3333B2"/>
                </a:solidFill>
                <a:latin typeface="Calibri"/>
                <a:cs typeface="Calibri"/>
                <a:hlinkClick r:id="rId2" action="ppaction://hlinksldjump"/>
              </a:rPr>
              <a:t>между</a:t>
            </a:r>
            <a:r>
              <a:rPr sz="1400" spc="-15" dirty="0">
                <a:solidFill>
                  <a:srgbClr val="3333B2"/>
                </a:solidFill>
                <a:latin typeface="Calibri"/>
                <a:cs typeface="Calibri"/>
                <a:hlinkClick r:id="rId2" action="ppaction://hlinksldjump"/>
              </a:rPr>
              <a:t> </a:t>
            </a:r>
            <a:r>
              <a:rPr sz="1400" spc="-5" dirty="0">
                <a:solidFill>
                  <a:srgbClr val="3333B2"/>
                </a:solidFill>
                <a:latin typeface="Calibri"/>
                <a:cs typeface="Calibri"/>
                <a:hlinkClick r:id="rId2" action="ppaction://hlinksldjump"/>
              </a:rPr>
              <a:t>точками</a:t>
            </a:r>
            <a:endParaRPr sz="1400">
              <a:latin typeface="Calibri"/>
              <a:cs typeface="Calibri"/>
            </a:endParaRPr>
          </a:p>
        </p:txBody>
      </p:sp>
    </p:spTree>
  </p:cSld>
  <p:clrMapOvr>
    <a:masterClrMapping/>
  </p:clrMapOvr>
  <p:transition>
    <p:cut/>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70</TotalTime>
  <Words>3025</Words>
  <Application>Microsoft Macintosh PowerPoint</Application>
  <PresentationFormat>Произвольный</PresentationFormat>
  <Paragraphs>560</Paragraphs>
  <Slides>69</Slides>
  <Notes>0</Notes>
  <HiddenSlides>0</HiddenSlides>
  <MMClips>0</MMClips>
  <ScaleCrop>false</ScaleCrop>
  <HeadingPairs>
    <vt:vector size="6" baseType="variant">
      <vt:variant>
        <vt:lpstr>Использованные шрифты</vt:lpstr>
      </vt:variant>
      <vt:variant>
        <vt:i4>14</vt:i4>
      </vt:variant>
      <vt:variant>
        <vt:lpstr>Тема</vt:lpstr>
      </vt:variant>
      <vt:variant>
        <vt:i4>1</vt:i4>
      </vt:variant>
      <vt:variant>
        <vt:lpstr>Заголовки слайдов</vt:lpstr>
      </vt:variant>
      <vt:variant>
        <vt:i4>69</vt:i4>
      </vt:variant>
    </vt:vector>
  </HeadingPairs>
  <TitlesOfParts>
    <vt:vector size="84" baseType="lpstr">
      <vt:lpstr>Arial</vt:lpstr>
      <vt:lpstr>Arial Black</vt:lpstr>
      <vt:lpstr>Book Antiqua</vt:lpstr>
      <vt:lpstr>Bookman Old Style</vt:lpstr>
      <vt:lpstr>Calibri</vt:lpstr>
      <vt:lpstr>Century Gothic</vt:lpstr>
      <vt:lpstr>Courier New</vt:lpstr>
      <vt:lpstr>Gill Sans Ultra Bold Condensed</vt:lpstr>
      <vt:lpstr>Lucida Sans Unicode</vt:lpstr>
      <vt:lpstr>Sitka Text</vt:lpstr>
      <vt:lpstr>Tahoma</vt:lpstr>
      <vt:lpstr>Times New Roman</vt:lpstr>
      <vt:lpstr>Trebuchet MS</vt:lpstr>
      <vt:lpstr>Verdana</vt:lpstr>
      <vt:lpstr>Office Theme</vt:lpstr>
      <vt:lpstr>Кластерный анализ.   Иерархическая  кластеризация</vt:lpstr>
      <vt:lpstr>Кластерный анализ: терминология и постановка задачи</vt:lpstr>
      <vt:lpstr>Задача: сегментация рынка</vt:lpstr>
      <vt:lpstr>Задача: определение групп клиентов</vt:lpstr>
      <vt:lpstr>Задача: товарные группы для рекомендательной  системы</vt:lpstr>
      <vt:lpstr>Внимание! Возможна путаница</vt:lpstr>
      <vt:lpstr>Идея кластеризации: сведем задачу к геометрической</vt:lpstr>
      <vt:lpstr>Презентация PowerPoint</vt:lpstr>
      <vt:lpstr>Презентация PowerPoint</vt:lpstr>
      <vt:lpstr>Расстояние между точками</vt:lpstr>
      <vt:lpstr>Меры расстояния между точками - 1</vt:lpstr>
      <vt:lpstr>Меры расстояния между точками - 2</vt:lpstr>
      <vt:lpstr>Презентация PowerPoint</vt:lpstr>
      <vt:lpstr>Меры расстояния между точками - 3  Расстояние городских кварталов (манхэттенское  расстояние)</vt:lpstr>
      <vt:lpstr>Меры расстояния между точками - 4</vt:lpstr>
      <vt:lpstr>Когда какое расстояние использовать?</vt:lpstr>
      <vt:lpstr>Презентация PowerPoint</vt:lpstr>
      <vt:lpstr>Расстояние между кластерами</vt:lpstr>
      <vt:lpstr>Среднее невзвешенное расстояние</vt:lpstr>
      <vt:lpstr>Презентация PowerPoint</vt:lpstr>
      <vt:lpstr>Центроидный метод - 2</vt:lpstr>
      <vt:lpstr>Метод дальнего соседа Этот метод обычно работает очень хорошо, когда объекты происходят из  отдельных групп. Если же кластеры имеют удлиненную форму или их  естественный тип является «цепочечным» (ленточным), то этот метод  непригоден.</vt:lpstr>
      <vt:lpstr>Метод ближайшего соседа Результирующие кластеры имеют тенденцию объединяться в цепочки.</vt:lpstr>
      <vt:lpstr>Презентация PowerPoint</vt:lpstr>
      <vt:lpstr>Метод Варда (Ward)</vt:lpstr>
      <vt:lpstr>Презентация PowerPoint</vt:lpstr>
      <vt:lpstr>Презентация PowerPoint</vt:lpstr>
      <vt:lpstr>Презентация PowerPoint</vt:lpstr>
      <vt:lpstr>Презентация PowerPoint</vt:lpstr>
      <vt:lpstr>Презентация PowerPoint</vt:lpstr>
      <vt:lpstr>Бывает и так. . .</vt:lpstr>
      <vt:lpstr>Начинающим рекомендуем</vt:lpstr>
      <vt:lpstr>Презентация PowerPoint</vt:lpstr>
      <vt:lpstr>Участие аналитика</vt:lpstr>
      <vt:lpstr>1. Какие переменные будут использоваться при анализе</vt:lpstr>
      <vt:lpstr>С другой стороны</vt:lpstr>
      <vt:lpstr>Вывод</vt:lpstr>
      <vt:lpstr>2. Стандартизация переменных</vt:lpstr>
      <vt:lpstr>Способы стандартизации</vt:lpstr>
      <vt:lpstr>Если кластеров нет то они все равно будут найдены</vt:lpstr>
      <vt:lpstr>Результаты кластерного анализа нуждаются в  интерпретации</vt:lpstr>
      <vt:lpstr>Презентация PowerPoint</vt:lpstr>
      <vt:lpstr>Алгоритм иерархического кластерного анализа</vt:lpstr>
      <vt:lpstr>Презентация PowerPoint</vt:lpstr>
      <vt:lpstr>Построение дендрограммы</vt:lpstr>
      <vt:lpstr>Презентация PowerPoint</vt:lpstr>
      <vt:lpstr>Где обрезать дендрограмму? Поводом для обрезания может служить скачок в расстояниях  между кластерами.</vt:lpstr>
      <vt:lpstr>Презентация PowerPoint</vt:lpstr>
      <vt:lpstr>Иерархическая кластеризация. Сегментация  потребителей безалкогольных напитков</vt:lpstr>
      <vt:lpstr>Шаг 1. Чтение данных Обеспечиваем, чтобы файл beverage.csv находился в рабочей папке</vt:lpstr>
      <vt:lpstr>Шаг 2. Удаление пропущенных значений</vt:lpstr>
      <vt:lpstr>Шаг 3. Стандартизация переменных</vt:lpstr>
      <vt:lpstr>Шаг 4. Процедура кластерного анализа</vt:lpstr>
      <vt:lpstr>Презентация PowerPoint</vt:lpstr>
      <vt:lpstr>Вопросы для самопроверки:</vt:lpstr>
      <vt:lpstr>Шаг 5. Построение дендрограммы</vt:lpstr>
      <vt:lpstr>Презентация PowerPoint</vt:lpstr>
      <vt:lpstr>Презентация PowerPoint</vt:lpstr>
      <vt:lpstr>Разделим наблюдения на 3 кластера.</vt:lpstr>
      <vt:lpstr>Шаг 7. Интерпретация результатов</vt:lpstr>
      <vt:lpstr>Вариант интерпретации</vt:lpstr>
      <vt:lpstr>Презентация PowerPoint</vt:lpstr>
      <vt:lpstr>Промежуточные итоги</vt:lpstr>
      <vt:lpstr>Обзор результатов процедуры кластерного анализа</vt:lpstr>
      <vt:lpstr>Презентация PowerPoint</vt:lpstr>
      <vt:lpstr>Расстояния между кластерами в момент объединения</vt:lpstr>
      <vt:lpstr>Презентация PowerPoint</vt:lpstr>
      <vt:lpstr>Еще. . .</vt:lpstr>
      <vt:lpstr>График “каменистая осыпь”</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Кластерный анализ.   Иерархическая  кластеризация</dc:title>
  <dc:creator>Храмов Д.А.</dc:creator>
  <cp:lastModifiedBy>Виталий Бондаренко</cp:lastModifiedBy>
  <cp:revision>4</cp:revision>
  <dcterms:created xsi:type="dcterms:W3CDTF">2020-10-20T12:05:16Z</dcterms:created>
  <dcterms:modified xsi:type="dcterms:W3CDTF">2020-10-20T18:49:33Z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or">
    <vt:lpwstr>LaTeX with Beamer class</vt:lpwstr>
  </property>
</Properties>
</file>