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8" r:id="rId46"/>
    <p:sldId id="309" r:id="rId47"/>
    <p:sldId id="310" r:id="rId48"/>
    <p:sldId id="311" r:id="rId49"/>
    <p:sldId id="312" r:id="rId50"/>
    <p:sldId id="313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52" r:id="rId65"/>
    <p:sldId id="353" r:id="rId66"/>
    <p:sldId id="354" r:id="rId67"/>
    <p:sldId id="355" r:id="rId68"/>
  </p:sldIdLst>
  <p:sldSz cx="4610100" cy="3460750"/>
  <p:notesSz cx="4610100" cy="34607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8"/>
    <p:restoredTop sz="94651"/>
  </p:normalViewPr>
  <p:slideViewPr>
    <p:cSldViewPr>
      <p:cViewPr varScale="1">
        <p:scale>
          <a:sx n="283" d="100"/>
          <a:sy n="283" d="100"/>
        </p:scale>
        <p:origin x="2576" y="1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5EE2999-B588-494C-B9AD-81AC680735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1997075" cy="1730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E4F6242-11AF-D24B-8748-B156FDD8A05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2611438" y="0"/>
            <a:ext cx="1997075" cy="1730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BD453-5946-D847-9473-B921D7E79C19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9B2A1BE-1915-6A43-A92C-7D622EB0868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3287713"/>
            <a:ext cx="1997075" cy="1730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28A9A08-6586-264A-B6D9-A363DB18F3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2611438" y="3287713"/>
            <a:ext cx="1997075" cy="1730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91498-5B2B-FE4D-B8E6-931AC0F11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15973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997075" cy="1730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2611438" y="0"/>
            <a:ext cx="1997075" cy="1730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ACD35-D703-9B40-B5B8-DDD18F127E31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527175" y="433388"/>
            <a:ext cx="1555750" cy="1166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460375" y="1665288"/>
            <a:ext cx="3689350" cy="13636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3287713"/>
            <a:ext cx="1997075" cy="1730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2611438" y="3287713"/>
            <a:ext cx="1997075" cy="1730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9427A-E508-E540-9229-EB57F03F9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9619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5300" y="74546"/>
            <a:ext cx="1471295" cy="244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91515" y="1938020"/>
            <a:ext cx="3227070" cy="865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DDF41-084E-6548-85C9-C092260C68A6}" type="datetime1">
              <a:rPr lang="ru-RU" smtClean="0"/>
              <a:t>25.10.2020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62685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300"/>
              </a:lnSpc>
            </a:pPr>
            <a:fld id="{81D60167-4931-47E6-BA6A-407CBD079E47}" type="slidenum">
              <a:rPr spc="-70" dirty="0"/>
              <a:t>‹#›</a:t>
            </a:fld>
            <a:endParaRPr spc="-7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10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2463A-232C-2649-98D1-6432C6C7BB85}" type="datetime1">
              <a:rPr lang="ru-RU" smtClean="0"/>
              <a:t>25.10.2020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62685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300"/>
              </a:lnSpc>
            </a:pPr>
            <a:fld id="{81D60167-4931-47E6-BA6A-407CBD079E47}" type="slidenum">
              <a:rPr spc="-70" dirty="0"/>
              <a:t>‹#›</a:t>
            </a:fld>
            <a:endParaRPr spc="-7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30505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374201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FF137-3980-ED4A-A82E-D9E4191D2344}" type="datetime1">
              <a:rPr lang="ru-RU" smtClean="0"/>
              <a:t>25.10.2020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62685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300"/>
              </a:lnSpc>
            </a:pPr>
            <a:fld id="{81D60167-4931-47E6-BA6A-407CBD079E47}" type="slidenum">
              <a:rPr spc="-70" dirty="0"/>
              <a:t>‹#›</a:t>
            </a:fld>
            <a:endParaRPr spc="-7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2A038-9BF2-4447-BC26-5C160086CC24}" type="datetime1">
              <a:rPr lang="ru-RU" smtClean="0"/>
              <a:t>25.10.2020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62685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300"/>
              </a:lnSpc>
            </a:pPr>
            <a:fld id="{81D60167-4931-47E6-BA6A-407CBD079E47}" type="slidenum">
              <a:rPr spc="-70" dirty="0"/>
              <a:t>‹#›</a:t>
            </a:fld>
            <a:endParaRPr spc="-7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9FF6C-CD61-BE47-93C6-52F57CE6F3BC}" type="datetime1">
              <a:rPr lang="ru-RU" smtClean="0"/>
              <a:t>25.10.2020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62685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300"/>
              </a:lnSpc>
            </a:pPr>
            <a:fld id="{81D60167-4931-47E6-BA6A-407CBD079E47}" type="slidenum">
              <a:rPr spc="-70" dirty="0"/>
              <a:t>‹#›</a:t>
            </a:fld>
            <a:endParaRPr spc="-7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5300" y="74546"/>
            <a:ext cx="4419498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5295" y="798803"/>
            <a:ext cx="3999509" cy="1740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67434" y="3218497"/>
            <a:ext cx="1475232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30505" y="3218497"/>
            <a:ext cx="1060323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F8A21-E1C5-884E-BBC1-E6D71996E15F}" type="datetime1">
              <a:rPr lang="ru-RU" smtClean="0"/>
              <a:t>25.10.2020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309084" y="3257303"/>
            <a:ext cx="213995" cy="1943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262685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300"/>
              </a:lnSpc>
            </a:pPr>
            <a:fld id="{81D60167-4931-47E6-BA6A-407CBD079E47}" type="slidenum">
              <a:rPr spc="-70" dirty="0"/>
              <a:t>‹#›</a:t>
            </a:fld>
            <a:endParaRPr spc="-7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64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7363" y="712480"/>
            <a:ext cx="2593340" cy="106375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pc="-85" dirty="0">
                <a:solidFill>
                  <a:srgbClr val="3333B2"/>
                </a:solidFill>
                <a:latin typeface="Arial"/>
                <a:cs typeface="Arial"/>
              </a:rPr>
              <a:t>Проверка </a:t>
            </a:r>
            <a:r>
              <a:rPr spc="-60" dirty="0">
                <a:solidFill>
                  <a:srgbClr val="3333B2"/>
                </a:solidFill>
                <a:latin typeface="Arial"/>
                <a:cs typeface="Arial"/>
              </a:rPr>
              <a:t>статистических</a:t>
            </a:r>
            <a:r>
              <a:rPr spc="-10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pc="-60" dirty="0">
                <a:solidFill>
                  <a:srgbClr val="3333B2"/>
                </a:solidFill>
                <a:latin typeface="Arial"/>
                <a:cs typeface="Arial"/>
              </a:rPr>
              <a:t>гипотез</a:t>
            </a:r>
            <a:endParaRPr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79460" y="2298927"/>
            <a:ext cx="652780" cy="18081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ru-RU" sz="1100" spc="-65" dirty="0">
                <a:latin typeface="Arial"/>
                <a:cs typeface="Arial"/>
              </a:rPr>
              <a:t>Лекция 4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70827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5" dirty="0"/>
              <a:t>Что </a:t>
            </a:r>
            <a:r>
              <a:rPr spc="-85" dirty="0"/>
              <a:t>означает </a:t>
            </a:r>
            <a:r>
              <a:rPr spc="-100" dirty="0"/>
              <a:t>уровень</a:t>
            </a:r>
            <a:r>
              <a:rPr dirty="0"/>
              <a:t> </a:t>
            </a:r>
            <a:r>
              <a:rPr spc="-70" dirty="0"/>
              <a:t>значимости?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67506" y="495437"/>
            <a:ext cx="738505" cy="20701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65"/>
              </a:spcBef>
            </a:pPr>
            <a:r>
              <a:rPr sz="450" b="1" spc="15" dirty="0">
                <a:latin typeface="Helvetica"/>
                <a:cs typeface="Helvetica"/>
              </a:rPr>
              <a:t>alpha=0.1</a:t>
            </a:r>
            <a:endParaRPr sz="450">
              <a:latin typeface="Helvetica"/>
              <a:cs typeface="Helvetica"/>
            </a:endParaRPr>
          </a:p>
          <a:p>
            <a:pPr algn="ctr">
              <a:lnSpc>
                <a:spcPct val="100000"/>
              </a:lnSpc>
              <a:spcBef>
                <a:spcPts val="175"/>
              </a:spcBef>
            </a:pPr>
            <a:r>
              <a:rPr sz="450" spc="15" dirty="0">
                <a:latin typeface="Helvetica"/>
                <a:cs typeface="Helvetica"/>
              </a:rPr>
              <a:t>P(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−1.64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&lt;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x</a:t>
            </a:r>
            <a:r>
              <a:rPr sz="450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&lt;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1.64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0" dirty="0">
                <a:latin typeface="Helvetica"/>
                <a:cs typeface="Helvetica"/>
              </a:rPr>
              <a:t>)</a:t>
            </a:r>
            <a:r>
              <a:rPr sz="450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=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0" dirty="0">
                <a:latin typeface="Helvetica"/>
                <a:cs typeface="Helvetica"/>
              </a:rPr>
              <a:t>0.9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11191" y="1579409"/>
            <a:ext cx="5143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x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61272" y="714069"/>
            <a:ext cx="1351280" cy="702310"/>
            <a:chOff x="661272" y="714069"/>
            <a:chExt cx="1351280" cy="702310"/>
          </a:xfrm>
        </p:grpSpPr>
        <p:sp>
          <p:nvSpPr>
            <p:cNvPr id="6" name="object 6"/>
            <p:cNvSpPr/>
            <p:nvPr/>
          </p:nvSpPr>
          <p:spPr>
            <a:xfrm>
              <a:off x="663180" y="715977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90">
                  <a:moveTo>
                    <a:pt x="0" y="669157"/>
                  </a:moveTo>
                  <a:lnTo>
                    <a:pt x="13635" y="669106"/>
                  </a:lnTo>
                  <a:lnTo>
                    <a:pt x="27220" y="668953"/>
                  </a:lnTo>
                  <a:lnTo>
                    <a:pt x="40804" y="668851"/>
                  </a:lnTo>
                  <a:lnTo>
                    <a:pt x="54440" y="668648"/>
                  </a:lnTo>
                  <a:lnTo>
                    <a:pt x="68024" y="668343"/>
                  </a:lnTo>
                  <a:lnTo>
                    <a:pt x="81660" y="668037"/>
                  </a:lnTo>
                  <a:lnTo>
                    <a:pt x="122465" y="666257"/>
                  </a:lnTo>
                  <a:lnTo>
                    <a:pt x="163269" y="662593"/>
                  </a:lnTo>
                  <a:lnTo>
                    <a:pt x="204074" y="655674"/>
                  </a:lnTo>
                  <a:lnTo>
                    <a:pt x="244879" y="643158"/>
                  </a:lnTo>
                  <a:lnTo>
                    <a:pt x="285684" y="622145"/>
                  </a:lnTo>
                  <a:lnTo>
                    <a:pt x="326539" y="589226"/>
                  </a:lnTo>
                  <a:lnTo>
                    <a:pt x="353709" y="559004"/>
                  </a:lnTo>
                  <a:lnTo>
                    <a:pt x="380929" y="521303"/>
                  </a:lnTo>
                  <a:lnTo>
                    <a:pt x="408149" y="475817"/>
                  </a:lnTo>
                  <a:lnTo>
                    <a:pt x="435369" y="422904"/>
                  </a:lnTo>
                  <a:lnTo>
                    <a:pt x="462589" y="363630"/>
                  </a:lnTo>
                  <a:lnTo>
                    <a:pt x="489758" y="299930"/>
                  </a:lnTo>
                  <a:lnTo>
                    <a:pt x="516978" y="234398"/>
                  </a:lnTo>
                  <a:lnTo>
                    <a:pt x="530614" y="201988"/>
                  </a:lnTo>
                  <a:lnTo>
                    <a:pt x="557783" y="140272"/>
                  </a:lnTo>
                  <a:lnTo>
                    <a:pt x="585003" y="85781"/>
                  </a:lnTo>
                  <a:lnTo>
                    <a:pt x="612223" y="42331"/>
                  </a:lnTo>
                  <a:lnTo>
                    <a:pt x="639444" y="13024"/>
                  </a:lnTo>
                  <a:lnTo>
                    <a:pt x="666664" y="0"/>
                  </a:lnTo>
                  <a:lnTo>
                    <a:pt x="680248" y="0"/>
                  </a:lnTo>
                  <a:lnTo>
                    <a:pt x="721053" y="25744"/>
                  </a:lnTo>
                  <a:lnTo>
                    <a:pt x="748273" y="62479"/>
                  </a:lnTo>
                  <a:lnTo>
                    <a:pt x="775493" y="111882"/>
                  </a:lnTo>
                  <a:lnTo>
                    <a:pt x="802663" y="170443"/>
                  </a:lnTo>
                  <a:lnTo>
                    <a:pt x="829883" y="234398"/>
                  </a:lnTo>
                  <a:lnTo>
                    <a:pt x="857103" y="299930"/>
                  </a:lnTo>
                  <a:lnTo>
                    <a:pt x="870687" y="332187"/>
                  </a:lnTo>
                  <a:lnTo>
                    <a:pt x="897908" y="394004"/>
                  </a:lnTo>
                  <a:lnTo>
                    <a:pt x="925128" y="450276"/>
                  </a:lnTo>
                  <a:lnTo>
                    <a:pt x="952348" y="499527"/>
                  </a:lnTo>
                  <a:lnTo>
                    <a:pt x="979568" y="541095"/>
                  </a:lnTo>
                  <a:lnTo>
                    <a:pt x="1006737" y="575031"/>
                  </a:lnTo>
                  <a:lnTo>
                    <a:pt x="1033957" y="601742"/>
                  </a:lnTo>
                  <a:lnTo>
                    <a:pt x="1074762" y="630336"/>
                  </a:lnTo>
                  <a:lnTo>
                    <a:pt x="1115618" y="648093"/>
                  </a:lnTo>
                  <a:lnTo>
                    <a:pt x="1156422" y="658472"/>
                  </a:lnTo>
                  <a:lnTo>
                    <a:pt x="1197227" y="664120"/>
                  </a:lnTo>
                  <a:lnTo>
                    <a:pt x="1238032" y="666969"/>
                  </a:lnTo>
                  <a:lnTo>
                    <a:pt x="1278837" y="668343"/>
                  </a:lnTo>
                  <a:lnTo>
                    <a:pt x="1319641" y="668953"/>
                  </a:lnTo>
                  <a:lnTo>
                    <a:pt x="1333277" y="669106"/>
                  </a:lnTo>
                  <a:lnTo>
                    <a:pt x="1346862" y="669157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59678" y="715977"/>
              <a:ext cx="554355" cy="669925"/>
            </a:xfrm>
            <a:custGeom>
              <a:avLst/>
              <a:gdLst/>
              <a:ahLst/>
              <a:cxnLst/>
              <a:rect l="l" t="t" r="r" b="b"/>
              <a:pathLst>
                <a:path w="554355" h="669925">
                  <a:moveTo>
                    <a:pt x="283750" y="0"/>
                  </a:moveTo>
                  <a:lnTo>
                    <a:pt x="270166" y="0"/>
                  </a:lnTo>
                  <a:lnTo>
                    <a:pt x="256530" y="4375"/>
                  </a:lnTo>
                  <a:lnTo>
                    <a:pt x="215725" y="42331"/>
                  </a:lnTo>
                  <a:lnTo>
                    <a:pt x="188505" y="85781"/>
                  </a:lnTo>
                  <a:lnTo>
                    <a:pt x="161285" y="140272"/>
                  </a:lnTo>
                  <a:lnTo>
                    <a:pt x="134116" y="201988"/>
                  </a:lnTo>
                  <a:lnTo>
                    <a:pt x="93260" y="299930"/>
                  </a:lnTo>
                  <a:lnTo>
                    <a:pt x="79676" y="332187"/>
                  </a:lnTo>
                  <a:lnTo>
                    <a:pt x="52455" y="394004"/>
                  </a:lnTo>
                  <a:lnTo>
                    <a:pt x="25235" y="450276"/>
                  </a:lnTo>
                  <a:lnTo>
                    <a:pt x="11651" y="475817"/>
                  </a:lnTo>
                  <a:lnTo>
                    <a:pt x="0" y="669411"/>
                  </a:lnTo>
                  <a:lnTo>
                    <a:pt x="553865" y="669411"/>
                  </a:lnTo>
                  <a:lnTo>
                    <a:pt x="542214" y="475817"/>
                  </a:lnTo>
                  <a:lnTo>
                    <a:pt x="528630" y="450276"/>
                  </a:lnTo>
                  <a:lnTo>
                    <a:pt x="515045" y="422904"/>
                  </a:lnTo>
                  <a:lnTo>
                    <a:pt x="487825" y="363630"/>
                  </a:lnTo>
                  <a:lnTo>
                    <a:pt x="460605" y="299930"/>
                  </a:lnTo>
                  <a:lnTo>
                    <a:pt x="447020" y="267164"/>
                  </a:lnTo>
                  <a:lnTo>
                    <a:pt x="419800" y="201988"/>
                  </a:lnTo>
                  <a:lnTo>
                    <a:pt x="392580" y="140272"/>
                  </a:lnTo>
                  <a:lnTo>
                    <a:pt x="365360" y="85781"/>
                  </a:lnTo>
                  <a:lnTo>
                    <a:pt x="338140" y="42331"/>
                  </a:lnTo>
                  <a:lnTo>
                    <a:pt x="310970" y="13024"/>
                  </a:lnTo>
                  <a:lnTo>
                    <a:pt x="297335" y="4375"/>
                  </a:lnTo>
                  <a:lnTo>
                    <a:pt x="28375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59678" y="715977"/>
              <a:ext cx="554355" cy="669925"/>
            </a:xfrm>
            <a:custGeom>
              <a:avLst/>
              <a:gdLst/>
              <a:ahLst/>
              <a:cxnLst/>
              <a:rect l="l" t="t" r="r" b="b"/>
              <a:pathLst>
                <a:path w="554355" h="669925">
                  <a:moveTo>
                    <a:pt x="0" y="669411"/>
                  </a:moveTo>
                  <a:lnTo>
                    <a:pt x="11651" y="475817"/>
                  </a:lnTo>
                  <a:lnTo>
                    <a:pt x="25235" y="450276"/>
                  </a:lnTo>
                  <a:lnTo>
                    <a:pt x="38871" y="422904"/>
                  </a:lnTo>
                  <a:lnTo>
                    <a:pt x="66091" y="363630"/>
                  </a:lnTo>
                  <a:lnTo>
                    <a:pt x="93260" y="299930"/>
                  </a:lnTo>
                  <a:lnTo>
                    <a:pt x="120480" y="234398"/>
                  </a:lnTo>
                  <a:lnTo>
                    <a:pt x="134116" y="201988"/>
                  </a:lnTo>
                  <a:lnTo>
                    <a:pt x="161285" y="140272"/>
                  </a:lnTo>
                  <a:lnTo>
                    <a:pt x="188505" y="85781"/>
                  </a:lnTo>
                  <a:lnTo>
                    <a:pt x="215725" y="42331"/>
                  </a:lnTo>
                  <a:lnTo>
                    <a:pt x="242945" y="13024"/>
                  </a:lnTo>
                  <a:lnTo>
                    <a:pt x="270166" y="0"/>
                  </a:lnTo>
                  <a:lnTo>
                    <a:pt x="283750" y="0"/>
                  </a:lnTo>
                  <a:lnTo>
                    <a:pt x="324555" y="25744"/>
                  </a:lnTo>
                  <a:lnTo>
                    <a:pt x="351775" y="62479"/>
                  </a:lnTo>
                  <a:lnTo>
                    <a:pt x="378995" y="111882"/>
                  </a:lnTo>
                  <a:lnTo>
                    <a:pt x="406164" y="170443"/>
                  </a:lnTo>
                  <a:lnTo>
                    <a:pt x="433385" y="234398"/>
                  </a:lnTo>
                  <a:lnTo>
                    <a:pt x="460605" y="299930"/>
                  </a:lnTo>
                  <a:lnTo>
                    <a:pt x="474189" y="332187"/>
                  </a:lnTo>
                  <a:lnTo>
                    <a:pt x="501409" y="394004"/>
                  </a:lnTo>
                  <a:lnTo>
                    <a:pt x="528630" y="450276"/>
                  </a:lnTo>
                  <a:lnTo>
                    <a:pt x="542214" y="475817"/>
                  </a:lnTo>
                  <a:lnTo>
                    <a:pt x="553865" y="669411"/>
                  </a:lnTo>
                  <a:lnTo>
                    <a:pt x="0" y="669411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63180" y="1385388"/>
              <a:ext cx="1347470" cy="30480"/>
            </a:xfrm>
            <a:custGeom>
              <a:avLst/>
              <a:gdLst/>
              <a:ahLst/>
              <a:cxnLst/>
              <a:rect l="l" t="t" r="r" b="b"/>
              <a:pathLst>
                <a:path w="1347470" h="30480">
                  <a:moveTo>
                    <a:pt x="0" y="0"/>
                  </a:moveTo>
                  <a:lnTo>
                    <a:pt x="1346862" y="0"/>
                  </a:lnTo>
                </a:path>
                <a:path w="1347470" h="30480">
                  <a:moveTo>
                    <a:pt x="0" y="0"/>
                  </a:moveTo>
                  <a:lnTo>
                    <a:pt x="0" y="30374"/>
                  </a:lnTo>
                </a:path>
                <a:path w="1347470" h="30480">
                  <a:moveTo>
                    <a:pt x="168357" y="0"/>
                  </a:moveTo>
                  <a:lnTo>
                    <a:pt x="168357" y="30374"/>
                  </a:lnTo>
                </a:path>
                <a:path w="1347470" h="30480">
                  <a:moveTo>
                    <a:pt x="336715" y="0"/>
                  </a:moveTo>
                  <a:lnTo>
                    <a:pt x="336715" y="30374"/>
                  </a:lnTo>
                </a:path>
                <a:path w="1347470" h="30480">
                  <a:moveTo>
                    <a:pt x="505073" y="0"/>
                  </a:moveTo>
                  <a:lnTo>
                    <a:pt x="505073" y="30374"/>
                  </a:lnTo>
                </a:path>
                <a:path w="1347470" h="30480">
                  <a:moveTo>
                    <a:pt x="673431" y="0"/>
                  </a:moveTo>
                  <a:lnTo>
                    <a:pt x="673431" y="30374"/>
                  </a:lnTo>
                </a:path>
                <a:path w="1347470" h="30480">
                  <a:moveTo>
                    <a:pt x="841788" y="0"/>
                  </a:moveTo>
                  <a:lnTo>
                    <a:pt x="841788" y="30374"/>
                  </a:lnTo>
                </a:path>
                <a:path w="1347470" h="30480">
                  <a:moveTo>
                    <a:pt x="1010146" y="0"/>
                  </a:moveTo>
                  <a:lnTo>
                    <a:pt x="1010146" y="30374"/>
                  </a:lnTo>
                </a:path>
                <a:path w="1347470" h="30480">
                  <a:moveTo>
                    <a:pt x="1178504" y="0"/>
                  </a:moveTo>
                  <a:lnTo>
                    <a:pt x="1178504" y="30374"/>
                  </a:lnTo>
                </a:path>
                <a:path w="1347470" h="30480">
                  <a:moveTo>
                    <a:pt x="1346862" y="0"/>
                  </a:moveTo>
                  <a:lnTo>
                    <a:pt x="1346862" y="30374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21479" y="1431250"/>
            <a:ext cx="838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−4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89837" y="1431250"/>
            <a:ext cx="838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−3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58195" y="1431250"/>
            <a:ext cx="57404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2130" algn="l"/>
              </a:tabLst>
            </a:pPr>
            <a:r>
              <a:rPr sz="400" dirty="0">
                <a:latin typeface="Helvetica"/>
                <a:cs typeface="Helvetica"/>
              </a:rPr>
              <a:t>−2       </a:t>
            </a:r>
            <a:r>
              <a:rPr sz="400" spc="-2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−1        </a:t>
            </a:r>
            <a:r>
              <a:rPr sz="400" spc="-1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0	1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46482" y="1431250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2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814840" y="1431250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3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83198" y="1431250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4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782198" y="495437"/>
            <a:ext cx="772160" cy="20701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65"/>
              </a:spcBef>
            </a:pPr>
            <a:r>
              <a:rPr sz="450" b="1" spc="15" dirty="0">
                <a:latin typeface="Helvetica"/>
                <a:cs typeface="Helvetica"/>
              </a:rPr>
              <a:t>alpha=0.05</a:t>
            </a:r>
            <a:endParaRPr sz="450">
              <a:latin typeface="Helvetica"/>
              <a:cs typeface="Helvetica"/>
            </a:endParaRPr>
          </a:p>
          <a:p>
            <a:pPr algn="ctr">
              <a:lnSpc>
                <a:spcPct val="100000"/>
              </a:lnSpc>
              <a:spcBef>
                <a:spcPts val="175"/>
              </a:spcBef>
            </a:pPr>
            <a:r>
              <a:rPr sz="450" spc="15" dirty="0">
                <a:latin typeface="Helvetica"/>
                <a:cs typeface="Helvetica"/>
              </a:rPr>
              <a:t>P(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−1.96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&lt;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x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&lt;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1.96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0" dirty="0">
                <a:latin typeface="Helvetica"/>
                <a:cs typeface="Helvetica"/>
              </a:rPr>
              <a:t>)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=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0.95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42826" y="1579409"/>
            <a:ext cx="5143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x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492907" y="714069"/>
            <a:ext cx="1351280" cy="702310"/>
            <a:chOff x="2492907" y="714069"/>
            <a:chExt cx="1351280" cy="702310"/>
          </a:xfrm>
        </p:grpSpPr>
        <p:sp>
          <p:nvSpPr>
            <p:cNvPr id="19" name="object 19"/>
            <p:cNvSpPr/>
            <p:nvPr/>
          </p:nvSpPr>
          <p:spPr>
            <a:xfrm>
              <a:off x="2494815" y="715977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90">
                  <a:moveTo>
                    <a:pt x="0" y="669157"/>
                  </a:moveTo>
                  <a:lnTo>
                    <a:pt x="13635" y="669106"/>
                  </a:lnTo>
                  <a:lnTo>
                    <a:pt x="27220" y="668953"/>
                  </a:lnTo>
                  <a:lnTo>
                    <a:pt x="40804" y="668851"/>
                  </a:lnTo>
                  <a:lnTo>
                    <a:pt x="54440" y="668648"/>
                  </a:lnTo>
                  <a:lnTo>
                    <a:pt x="68024" y="668343"/>
                  </a:lnTo>
                  <a:lnTo>
                    <a:pt x="81660" y="668037"/>
                  </a:lnTo>
                  <a:lnTo>
                    <a:pt x="122465" y="666257"/>
                  </a:lnTo>
                  <a:lnTo>
                    <a:pt x="163269" y="662593"/>
                  </a:lnTo>
                  <a:lnTo>
                    <a:pt x="204074" y="655674"/>
                  </a:lnTo>
                  <a:lnTo>
                    <a:pt x="244879" y="643158"/>
                  </a:lnTo>
                  <a:lnTo>
                    <a:pt x="285684" y="622145"/>
                  </a:lnTo>
                  <a:lnTo>
                    <a:pt x="326539" y="589226"/>
                  </a:lnTo>
                  <a:lnTo>
                    <a:pt x="353709" y="559004"/>
                  </a:lnTo>
                  <a:lnTo>
                    <a:pt x="380929" y="521303"/>
                  </a:lnTo>
                  <a:lnTo>
                    <a:pt x="408149" y="475817"/>
                  </a:lnTo>
                  <a:lnTo>
                    <a:pt x="435369" y="422904"/>
                  </a:lnTo>
                  <a:lnTo>
                    <a:pt x="462589" y="363630"/>
                  </a:lnTo>
                  <a:lnTo>
                    <a:pt x="489758" y="299930"/>
                  </a:lnTo>
                  <a:lnTo>
                    <a:pt x="516978" y="234398"/>
                  </a:lnTo>
                  <a:lnTo>
                    <a:pt x="530614" y="201988"/>
                  </a:lnTo>
                  <a:lnTo>
                    <a:pt x="557783" y="140272"/>
                  </a:lnTo>
                  <a:lnTo>
                    <a:pt x="585003" y="85781"/>
                  </a:lnTo>
                  <a:lnTo>
                    <a:pt x="612223" y="42331"/>
                  </a:lnTo>
                  <a:lnTo>
                    <a:pt x="639444" y="13024"/>
                  </a:lnTo>
                  <a:lnTo>
                    <a:pt x="666664" y="0"/>
                  </a:lnTo>
                  <a:lnTo>
                    <a:pt x="680248" y="0"/>
                  </a:lnTo>
                  <a:lnTo>
                    <a:pt x="721053" y="25744"/>
                  </a:lnTo>
                  <a:lnTo>
                    <a:pt x="748273" y="62479"/>
                  </a:lnTo>
                  <a:lnTo>
                    <a:pt x="775493" y="111882"/>
                  </a:lnTo>
                  <a:lnTo>
                    <a:pt x="802663" y="170443"/>
                  </a:lnTo>
                  <a:lnTo>
                    <a:pt x="829883" y="234398"/>
                  </a:lnTo>
                  <a:lnTo>
                    <a:pt x="857103" y="299930"/>
                  </a:lnTo>
                  <a:lnTo>
                    <a:pt x="870687" y="332187"/>
                  </a:lnTo>
                  <a:lnTo>
                    <a:pt x="897908" y="394004"/>
                  </a:lnTo>
                  <a:lnTo>
                    <a:pt x="925128" y="450276"/>
                  </a:lnTo>
                  <a:lnTo>
                    <a:pt x="952348" y="499527"/>
                  </a:lnTo>
                  <a:lnTo>
                    <a:pt x="979568" y="541095"/>
                  </a:lnTo>
                  <a:lnTo>
                    <a:pt x="1006737" y="575031"/>
                  </a:lnTo>
                  <a:lnTo>
                    <a:pt x="1033957" y="601742"/>
                  </a:lnTo>
                  <a:lnTo>
                    <a:pt x="1074762" y="630336"/>
                  </a:lnTo>
                  <a:lnTo>
                    <a:pt x="1115618" y="648093"/>
                  </a:lnTo>
                  <a:lnTo>
                    <a:pt x="1156422" y="658472"/>
                  </a:lnTo>
                  <a:lnTo>
                    <a:pt x="1197227" y="664120"/>
                  </a:lnTo>
                  <a:lnTo>
                    <a:pt x="1238032" y="666969"/>
                  </a:lnTo>
                  <a:lnTo>
                    <a:pt x="1278837" y="668343"/>
                  </a:lnTo>
                  <a:lnTo>
                    <a:pt x="1319641" y="668953"/>
                  </a:lnTo>
                  <a:lnTo>
                    <a:pt x="1333277" y="669106"/>
                  </a:lnTo>
                  <a:lnTo>
                    <a:pt x="1346862" y="669157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838297" y="715977"/>
              <a:ext cx="660400" cy="669925"/>
            </a:xfrm>
            <a:custGeom>
              <a:avLst/>
              <a:gdLst/>
              <a:ahLst/>
              <a:cxnLst/>
              <a:rect l="l" t="t" r="r" b="b"/>
              <a:pathLst>
                <a:path w="660400" h="669925">
                  <a:moveTo>
                    <a:pt x="336766" y="0"/>
                  </a:moveTo>
                  <a:lnTo>
                    <a:pt x="323181" y="0"/>
                  </a:lnTo>
                  <a:lnTo>
                    <a:pt x="309546" y="4375"/>
                  </a:lnTo>
                  <a:lnTo>
                    <a:pt x="268741" y="42331"/>
                  </a:lnTo>
                  <a:lnTo>
                    <a:pt x="241521" y="85781"/>
                  </a:lnTo>
                  <a:lnTo>
                    <a:pt x="214301" y="140272"/>
                  </a:lnTo>
                  <a:lnTo>
                    <a:pt x="187132" y="201988"/>
                  </a:lnTo>
                  <a:lnTo>
                    <a:pt x="146276" y="299930"/>
                  </a:lnTo>
                  <a:lnTo>
                    <a:pt x="132691" y="332187"/>
                  </a:lnTo>
                  <a:lnTo>
                    <a:pt x="105471" y="394004"/>
                  </a:lnTo>
                  <a:lnTo>
                    <a:pt x="78251" y="450276"/>
                  </a:lnTo>
                  <a:lnTo>
                    <a:pt x="51082" y="499527"/>
                  </a:lnTo>
                  <a:lnTo>
                    <a:pt x="23862" y="541095"/>
                  </a:lnTo>
                  <a:lnTo>
                    <a:pt x="10226" y="559004"/>
                  </a:lnTo>
                  <a:lnTo>
                    <a:pt x="0" y="669411"/>
                  </a:lnTo>
                  <a:lnTo>
                    <a:pt x="659948" y="669411"/>
                  </a:lnTo>
                  <a:lnTo>
                    <a:pt x="649670" y="559004"/>
                  </a:lnTo>
                  <a:lnTo>
                    <a:pt x="636086" y="541095"/>
                  </a:lnTo>
                  <a:lnTo>
                    <a:pt x="622450" y="521303"/>
                  </a:lnTo>
                  <a:lnTo>
                    <a:pt x="595230" y="475817"/>
                  </a:lnTo>
                  <a:lnTo>
                    <a:pt x="568061" y="422904"/>
                  </a:lnTo>
                  <a:lnTo>
                    <a:pt x="540841" y="363630"/>
                  </a:lnTo>
                  <a:lnTo>
                    <a:pt x="513620" y="299930"/>
                  </a:lnTo>
                  <a:lnTo>
                    <a:pt x="500036" y="267164"/>
                  </a:lnTo>
                  <a:lnTo>
                    <a:pt x="472816" y="201988"/>
                  </a:lnTo>
                  <a:lnTo>
                    <a:pt x="445596" y="140272"/>
                  </a:lnTo>
                  <a:lnTo>
                    <a:pt x="418375" y="85781"/>
                  </a:lnTo>
                  <a:lnTo>
                    <a:pt x="391155" y="42331"/>
                  </a:lnTo>
                  <a:lnTo>
                    <a:pt x="363986" y="13024"/>
                  </a:lnTo>
                  <a:lnTo>
                    <a:pt x="350351" y="4375"/>
                  </a:lnTo>
                  <a:lnTo>
                    <a:pt x="33676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838297" y="715977"/>
              <a:ext cx="660400" cy="669925"/>
            </a:xfrm>
            <a:custGeom>
              <a:avLst/>
              <a:gdLst/>
              <a:ahLst/>
              <a:cxnLst/>
              <a:rect l="l" t="t" r="r" b="b"/>
              <a:pathLst>
                <a:path w="660400" h="669925">
                  <a:moveTo>
                    <a:pt x="0" y="669411"/>
                  </a:moveTo>
                  <a:lnTo>
                    <a:pt x="10226" y="559004"/>
                  </a:lnTo>
                  <a:lnTo>
                    <a:pt x="23862" y="541095"/>
                  </a:lnTo>
                  <a:lnTo>
                    <a:pt x="37446" y="521303"/>
                  </a:lnTo>
                  <a:lnTo>
                    <a:pt x="64666" y="475817"/>
                  </a:lnTo>
                  <a:lnTo>
                    <a:pt x="91887" y="422904"/>
                  </a:lnTo>
                  <a:lnTo>
                    <a:pt x="119107" y="363630"/>
                  </a:lnTo>
                  <a:lnTo>
                    <a:pt x="146276" y="299930"/>
                  </a:lnTo>
                  <a:lnTo>
                    <a:pt x="173496" y="234398"/>
                  </a:lnTo>
                  <a:lnTo>
                    <a:pt x="187132" y="201988"/>
                  </a:lnTo>
                  <a:lnTo>
                    <a:pt x="214301" y="140272"/>
                  </a:lnTo>
                  <a:lnTo>
                    <a:pt x="241521" y="85781"/>
                  </a:lnTo>
                  <a:lnTo>
                    <a:pt x="268741" y="42331"/>
                  </a:lnTo>
                  <a:lnTo>
                    <a:pt x="295961" y="13024"/>
                  </a:lnTo>
                  <a:lnTo>
                    <a:pt x="323181" y="0"/>
                  </a:lnTo>
                  <a:lnTo>
                    <a:pt x="336766" y="0"/>
                  </a:lnTo>
                  <a:lnTo>
                    <a:pt x="377571" y="25744"/>
                  </a:lnTo>
                  <a:lnTo>
                    <a:pt x="404791" y="62479"/>
                  </a:lnTo>
                  <a:lnTo>
                    <a:pt x="432011" y="111882"/>
                  </a:lnTo>
                  <a:lnTo>
                    <a:pt x="459180" y="170443"/>
                  </a:lnTo>
                  <a:lnTo>
                    <a:pt x="486400" y="234398"/>
                  </a:lnTo>
                  <a:lnTo>
                    <a:pt x="513620" y="299930"/>
                  </a:lnTo>
                  <a:lnTo>
                    <a:pt x="527205" y="332187"/>
                  </a:lnTo>
                  <a:lnTo>
                    <a:pt x="554425" y="394004"/>
                  </a:lnTo>
                  <a:lnTo>
                    <a:pt x="581645" y="450276"/>
                  </a:lnTo>
                  <a:lnTo>
                    <a:pt x="608865" y="499527"/>
                  </a:lnTo>
                  <a:lnTo>
                    <a:pt x="636086" y="541095"/>
                  </a:lnTo>
                  <a:lnTo>
                    <a:pt x="649670" y="559004"/>
                  </a:lnTo>
                  <a:lnTo>
                    <a:pt x="659948" y="669411"/>
                  </a:lnTo>
                  <a:lnTo>
                    <a:pt x="0" y="669411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494815" y="1385388"/>
              <a:ext cx="1347470" cy="30480"/>
            </a:xfrm>
            <a:custGeom>
              <a:avLst/>
              <a:gdLst/>
              <a:ahLst/>
              <a:cxnLst/>
              <a:rect l="l" t="t" r="r" b="b"/>
              <a:pathLst>
                <a:path w="1347470" h="30480">
                  <a:moveTo>
                    <a:pt x="0" y="0"/>
                  </a:moveTo>
                  <a:lnTo>
                    <a:pt x="1346862" y="0"/>
                  </a:lnTo>
                </a:path>
                <a:path w="1347470" h="30480">
                  <a:moveTo>
                    <a:pt x="0" y="0"/>
                  </a:moveTo>
                  <a:lnTo>
                    <a:pt x="0" y="30374"/>
                  </a:lnTo>
                </a:path>
                <a:path w="1347470" h="30480">
                  <a:moveTo>
                    <a:pt x="168357" y="0"/>
                  </a:moveTo>
                  <a:lnTo>
                    <a:pt x="168357" y="30374"/>
                  </a:lnTo>
                </a:path>
                <a:path w="1347470" h="30480">
                  <a:moveTo>
                    <a:pt x="336715" y="0"/>
                  </a:moveTo>
                  <a:lnTo>
                    <a:pt x="336715" y="30374"/>
                  </a:lnTo>
                </a:path>
                <a:path w="1347470" h="30480">
                  <a:moveTo>
                    <a:pt x="505073" y="0"/>
                  </a:moveTo>
                  <a:lnTo>
                    <a:pt x="505073" y="30374"/>
                  </a:lnTo>
                </a:path>
                <a:path w="1347470" h="30480">
                  <a:moveTo>
                    <a:pt x="673431" y="0"/>
                  </a:moveTo>
                  <a:lnTo>
                    <a:pt x="673431" y="30374"/>
                  </a:lnTo>
                </a:path>
                <a:path w="1347470" h="30480">
                  <a:moveTo>
                    <a:pt x="841788" y="0"/>
                  </a:moveTo>
                  <a:lnTo>
                    <a:pt x="841788" y="30374"/>
                  </a:lnTo>
                </a:path>
                <a:path w="1347470" h="30480">
                  <a:moveTo>
                    <a:pt x="1010146" y="0"/>
                  </a:moveTo>
                  <a:lnTo>
                    <a:pt x="1010146" y="30374"/>
                  </a:lnTo>
                </a:path>
                <a:path w="1347470" h="30480">
                  <a:moveTo>
                    <a:pt x="1178504" y="0"/>
                  </a:moveTo>
                  <a:lnTo>
                    <a:pt x="1178504" y="30374"/>
                  </a:lnTo>
                </a:path>
                <a:path w="1347470" h="30480">
                  <a:moveTo>
                    <a:pt x="1346862" y="0"/>
                  </a:moveTo>
                  <a:lnTo>
                    <a:pt x="1346862" y="30374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453114" y="1431250"/>
            <a:ext cx="838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−4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621472" y="1431250"/>
            <a:ext cx="838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−3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789829" y="1431250"/>
            <a:ext cx="838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−2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958187" y="1431250"/>
            <a:ext cx="57404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  <a:tab pos="532130" algn="l"/>
              </a:tabLst>
            </a:pPr>
            <a:r>
              <a:rPr sz="400" dirty="0">
                <a:latin typeface="Helvetica"/>
                <a:cs typeface="Helvetica"/>
              </a:rPr>
              <a:t>−1        </a:t>
            </a:r>
            <a:r>
              <a:rPr sz="400" spc="-1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0	1	2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646475" y="1431250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3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814833" y="1431250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4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50563" y="1777582"/>
            <a:ext cx="772160" cy="20701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65"/>
              </a:spcBef>
            </a:pPr>
            <a:r>
              <a:rPr sz="450" b="1" spc="15" dirty="0">
                <a:latin typeface="Helvetica"/>
                <a:cs typeface="Helvetica"/>
              </a:rPr>
              <a:t>alpha=0.01</a:t>
            </a:r>
            <a:endParaRPr sz="450">
              <a:latin typeface="Helvetica"/>
              <a:cs typeface="Helvetica"/>
            </a:endParaRPr>
          </a:p>
          <a:p>
            <a:pPr algn="ctr">
              <a:lnSpc>
                <a:spcPct val="100000"/>
              </a:lnSpc>
              <a:spcBef>
                <a:spcPts val="175"/>
              </a:spcBef>
            </a:pPr>
            <a:r>
              <a:rPr sz="450" spc="15" dirty="0">
                <a:latin typeface="Helvetica"/>
                <a:cs typeface="Helvetica"/>
              </a:rPr>
              <a:t>P(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−2.58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&lt;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x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&lt;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2.58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0" dirty="0">
                <a:latin typeface="Helvetica"/>
                <a:cs typeface="Helvetica"/>
              </a:rPr>
              <a:t>)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=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0.99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311191" y="2861553"/>
            <a:ext cx="5143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x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661272" y="1996213"/>
            <a:ext cx="1351280" cy="702310"/>
            <a:chOff x="661272" y="1996213"/>
            <a:chExt cx="1351280" cy="702310"/>
          </a:xfrm>
        </p:grpSpPr>
        <p:sp>
          <p:nvSpPr>
            <p:cNvPr id="32" name="object 32"/>
            <p:cNvSpPr/>
            <p:nvPr/>
          </p:nvSpPr>
          <p:spPr>
            <a:xfrm>
              <a:off x="663180" y="1998121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89">
                  <a:moveTo>
                    <a:pt x="0" y="669157"/>
                  </a:moveTo>
                  <a:lnTo>
                    <a:pt x="13635" y="669106"/>
                  </a:lnTo>
                  <a:lnTo>
                    <a:pt x="27220" y="668953"/>
                  </a:lnTo>
                  <a:lnTo>
                    <a:pt x="40804" y="668851"/>
                  </a:lnTo>
                  <a:lnTo>
                    <a:pt x="54440" y="668648"/>
                  </a:lnTo>
                  <a:lnTo>
                    <a:pt x="68024" y="668343"/>
                  </a:lnTo>
                  <a:lnTo>
                    <a:pt x="81660" y="668037"/>
                  </a:lnTo>
                  <a:lnTo>
                    <a:pt x="122465" y="666257"/>
                  </a:lnTo>
                  <a:lnTo>
                    <a:pt x="163269" y="662593"/>
                  </a:lnTo>
                  <a:lnTo>
                    <a:pt x="204074" y="655674"/>
                  </a:lnTo>
                  <a:lnTo>
                    <a:pt x="244879" y="643158"/>
                  </a:lnTo>
                  <a:lnTo>
                    <a:pt x="285684" y="622145"/>
                  </a:lnTo>
                  <a:lnTo>
                    <a:pt x="326539" y="589226"/>
                  </a:lnTo>
                  <a:lnTo>
                    <a:pt x="353709" y="559004"/>
                  </a:lnTo>
                  <a:lnTo>
                    <a:pt x="380929" y="521303"/>
                  </a:lnTo>
                  <a:lnTo>
                    <a:pt x="408149" y="475817"/>
                  </a:lnTo>
                  <a:lnTo>
                    <a:pt x="435369" y="422904"/>
                  </a:lnTo>
                  <a:lnTo>
                    <a:pt x="462589" y="363630"/>
                  </a:lnTo>
                  <a:lnTo>
                    <a:pt x="489758" y="299930"/>
                  </a:lnTo>
                  <a:lnTo>
                    <a:pt x="516978" y="234398"/>
                  </a:lnTo>
                  <a:lnTo>
                    <a:pt x="530614" y="201988"/>
                  </a:lnTo>
                  <a:lnTo>
                    <a:pt x="557783" y="140272"/>
                  </a:lnTo>
                  <a:lnTo>
                    <a:pt x="585003" y="85781"/>
                  </a:lnTo>
                  <a:lnTo>
                    <a:pt x="612223" y="42331"/>
                  </a:lnTo>
                  <a:lnTo>
                    <a:pt x="639444" y="13024"/>
                  </a:lnTo>
                  <a:lnTo>
                    <a:pt x="666664" y="0"/>
                  </a:lnTo>
                  <a:lnTo>
                    <a:pt x="680248" y="0"/>
                  </a:lnTo>
                  <a:lnTo>
                    <a:pt x="721053" y="25744"/>
                  </a:lnTo>
                  <a:lnTo>
                    <a:pt x="748273" y="62479"/>
                  </a:lnTo>
                  <a:lnTo>
                    <a:pt x="775493" y="111882"/>
                  </a:lnTo>
                  <a:lnTo>
                    <a:pt x="802663" y="170443"/>
                  </a:lnTo>
                  <a:lnTo>
                    <a:pt x="829883" y="234398"/>
                  </a:lnTo>
                  <a:lnTo>
                    <a:pt x="857103" y="299930"/>
                  </a:lnTo>
                  <a:lnTo>
                    <a:pt x="870687" y="332187"/>
                  </a:lnTo>
                  <a:lnTo>
                    <a:pt x="897908" y="394004"/>
                  </a:lnTo>
                  <a:lnTo>
                    <a:pt x="925128" y="450276"/>
                  </a:lnTo>
                  <a:lnTo>
                    <a:pt x="952348" y="499527"/>
                  </a:lnTo>
                  <a:lnTo>
                    <a:pt x="979568" y="541095"/>
                  </a:lnTo>
                  <a:lnTo>
                    <a:pt x="1006737" y="575031"/>
                  </a:lnTo>
                  <a:lnTo>
                    <a:pt x="1033957" y="601742"/>
                  </a:lnTo>
                  <a:lnTo>
                    <a:pt x="1074762" y="630336"/>
                  </a:lnTo>
                  <a:lnTo>
                    <a:pt x="1115618" y="648093"/>
                  </a:lnTo>
                  <a:lnTo>
                    <a:pt x="1156422" y="658472"/>
                  </a:lnTo>
                  <a:lnTo>
                    <a:pt x="1197227" y="664120"/>
                  </a:lnTo>
                  <a:lnTo>
                    <a:pt x="1238032" y="666969"/>
                  </a:lnTo>
                  <a:lnTo>
                    <a:pt x="1278837" y="668343"/>
                  </a:lnTo>
                  <a:lnTo>
                    <a:pt x="1319641" y="668953"/>
                  </a:lnTo>
                  <a:lnTo>
                    <a:pt x="1333277" y="669106"/>
                  </a:lnTo>
                  <a:lnTo>
                    <a:pt x="1346862" y="669157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902972" y="1998121"/>
              <a:ext cx="867410" cy="669925"/>
            </a:xfrm>
            <a:custGeom>
              <a:avLst/>
              <a:gdLst/>
              <a:ahLst/>
              <a:cxnLst/>
              <a:rect l="l" t="t" r="r" b="b"/>
              <a:pathLst>
                <a:path w="867410" h="669925">
                  <a:moveTo>
                    <a:pt x="440457" y="0"/>
                  </a:moveTo>
                  <a:lnTo>
                    <a:pt x="426872" y="0"/>
                  </a:lnTo>
                  <a:lnTo>
                    <a:pt x="413237" y="4375"/>
                  </a:lnTo>
                  <a:lnTo>
                    <a:pt x="372432" y="42331"/>
                  </a:lnTo>
                  <a:lnTo>
                    <a:pt x="345212" y="85781"/>
                  </a:lnTo>
                  <a:lnTo>
                    <a:pt x="317992" y="140272"/>
                  </a:lnTo>
                  <a:lnTo>
                    <a:pt x="290822" y="201988"/>
                  </a:lnTo>
                  <a:lnTo>
                    <a:pt x="249967" y="299930"/>
                  </a:lnTo>
                  <a:lnTo>
                    <a:pt x="236382" y="332187"/>
                  </a:lnTo>
                  <a:lnTo>
                    <a:pt x="209162" y="394004"/>
                  </a:lnTo>
                  <a:lnTo>
                    <a:pt x="181942" y="450276"/>
                  </a:lnTo>
                  <a:lnTo>
                    <a:pt x="154773" y="499527"/>
                  </a:lnTo>
                  <a:lnTo>
                    <a:pt x="127553" y="541095"/>
                  </a:lnTo>
                  <a:lnTo>
                    <a:pt x="100332" y="575031"/>
                  </a:lnTo>
                  <a:lnTo>
                    <a:pt x="73112" y="601742"/>
                  </a:lnTo>
                  <a:lnTo>
                    <a:pt x="32308" y="630336"/>
                  </a:lnTo>
                  <a:lnTo>
                    <a:pt x="5087" y="643158"/>
                  </a:lnTo>
                  <a:lnTo>
                    <a:pt x="0" y="669411"/>
                  </a:lnTo>
                  <a:lnTo>
                    <a:pt x="867329" y="669411"/>
                  </a:lnTo>
                  <a:lnTo>
                    <a:pt x="862191" y="643158"/>
                  </a:lnTo>
                  <a:lnTo>
                    <a:pt x="848606" y="637256"/>
                  </a:lnTo>
                  <a:lnTo>
                    <a:pt x="834971" y="630336"/>
                  </a:lnTo>
                  <a:lnTo>
                    <a:pt x="794166" y="601742"/>
                  </a:lnTo>
                  <a:lnTo>
                    <a:pt x="766946" y="575031"/>
                  </a:lnTo>
                  <a:lnTo>
                    <a:pt x="739776" y="541095"/>
                  </a:lnTo>
                  <a:lnTo>
                    <a:pt x="712556" y="499527"/>
                  </a:lnTo>
                  <a:lnTo>
                    <a:pt x="685336" y="450276"/>
                  </a:lnTo>
                  <a:lnTo>
                    <a:pt x="658116" y="394004"/>
                  </a:lnTo>
                  <a:lnTo>
                    <a:pt x="630896" y="332187"/>
                  </a:lnTo>
                  <a:lnTo>
                    <a:pt x="603727" y="267164"/>
                  </a:lnTo>
                  <a:lnTo>
                    <a:pt x="576507" y="201988"/>
                  </a:lnTo>
                  <a:lnTo>
                    <a:pt x="549286" y="140272"/>
                  </a:lnTo>
                  <a:lnTo>
                    <a:pt x="522066" y="85781"/>
                  </a:lnTo>
                  <a:lnTo>
                    <a:pt x="494846" y="42331"/>
                  </a:lnTo>
                  <a:lnTo>
                    <a:pt x="467677" y="13024"/>
                  </a:lnTo>
                  <a:lnTo>
                    <a:pt x="454041" y="4375"/>
                  </a:lnTo>
                  <a:lnTo>
                    <a:pt x="440457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902972" y="1998121"/>
              <a:ext cx="867410" cy="669925"/>
            </a:xfrm>
            <a:custGeom>
              <a:avLst/>
              <a:gdLst/>
              <a:ahLst/>
              <a:cxnLst/>
              <a:rect l="l" t="t" r="r" b="b"/>
              <a:pathLst>
                <a:path w="867410" h="669925">
                  <a:moveTo>
                    <a:pt x="0" y="669411"/>
                  </a:moveTo>
                  <a:lnTo>
                    <a:pt x="5087" y="643158"/>
                  </a:lnTo>
                  <a:lnTo>
                    <a:pt x="18723" y="637256"/>
                  </a:lnTo>
                  <a:lnTo>
                    <a:pt x="32308" y="630336"/>
                  </a:lnTo>
                  <a:lnTo>
                    <a:pt x="73112" y="601742"/>
                  </a:lnTo>
                  <a:lnTo>
                    <a:pt x="100332" y="575031"/>
                  </a:lnTo>
                  <a:lnTo>
                    <a:pt x="127553" y="541095"/>
                  </a:lnTo>
                  <a:lnTo>
                    <a:pt x="154773" y="499527"/>
                  </a:lnTo>
                  <a:lnTo>
                    <a:pt x="181942" y="450276"/>
                  </a:lnTo>
                  <a:lnTo>
                    <a:pt x="209162" y="394004"/>
                  </a:lnTo>
                  <a:lnTo>
                    <a:pt x="236382" y="332187"/>
                  </a:lnTo>
                  <a:lnTo>
                    <a:pt x="263602" y="267164"/>
                  </a:lnTo>
                  <a:lnTo>
                    <a:pt x="277187" y="234398"/>
                  </a:lnTo>
                  <a:lnTo>
                    <a:pt x="290822" y="201988"/>
                  </a:lnTo>
                  <a:lnTo>
                    <a:pt x="317992" y="140272"/>
                  </a:lnTo>
                  <a:lnTo>
                    <a:pt x="345212" y="85781"/>
                  </a:lnTo>
                  <a:lnTo>
                    <a:pt x="372432" y="42331"/>
                  </a:lnTo>
                  <a:lnTo>
                    <a:pt x="399652" y="13024"/>
                  </a:lnTo>
                  <a:lnTo>
                    <a:pt x="426872" y="0"/>
                  </a:lnTo>
                  <a:lnTo>
                    <a:pt x="440457" y="0"/>
                  </a:lnTo>
                  <a:lnTo>
                    <a:pt x="481262" y="25744"/>
                  </a:lnTo>
                  <a:lnTo>
                    <a:pt x="508482" y="62479"/>
                  </a:lnTo>
                  <a:lnTo>
                    <a:pt x="535702" y="111882"/>
                  </a:lnTo>
                  <a:lnTo>
                    <a:pt x="562871" y="170443"/>
                  </a:lnTo>
                  <a:lnTo>
                    <a:pt x="590091" y="234398"/>
                  </a:lnTo>
                  <a:lnTo>
                    <a:pt x="617311" y="299930"/>
                  </a:lnTo>
                  <a:lnTo>
                    <a:pt x="630896" y="332187"/>
                  </a:lnTo>
                  <a:lnTo>
                    <a:pt x="658116" y="394004"/>
                  </a:lnTo>
                  <a:lnTo>
                    <a:pt x="685336" y="450276"/>
                  </a:lnTo>
                  <a:lnTo>
                    <a:pt x="712556" y="499527"/>
                  </a:lnTo>
                  <a:lnTo>
                    <a:pt x="739776" y="541095"/>
                  </a:lnTo>
                  <a:lnTo>
                    <a:pt x="766946" y="575031"/>
                  </a:lnTo>
                  <a:lnTo>
                    <a:pt x="794166" y="601742"/>
                  </a:lnTo>
                  <a:lnTo>
                    <a:pt x="834971" y="630336"/>
                  </a:lnTo>
                  <a:lnTo>
                    <a:pt x="862191" y="643158"/>
                  </a:lnTo>
                  <a:lnTo>
                    <a:pt x="867329" y="669411"/>
                  </a:lnTo>
                  <a:lnTo>
                    <a:pt x="0" y="669411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63180" y="2667533"/>
              <a:ext cx="1347470" cy="30480"/>
            </a:xfrm>
            <a:custGeom>
              <a:avLst/>
              <a:gdLst/>
              <a:ahLst/>
              <a:cxnLst/>
              <a:rect l="l" t="t" r="r" b="b"/>
              <a:pathLst>
                <a:path w="1347470" h="30480">
                  <a:moveTo>
                    <a:pt x="0" y="0"/>
                  </a:moveTo>
                  <a:lnTo>
                    <a:pt x="1346862" y="0"/>
                  </a:lnTo>
                </a:path>
                <a:path w="1347470" h="30480">
                  <a:moveTo>
                    <a:pt x="0" y="0"/>
                  </a:moveTo>
                  <a:lnTo>
                    <a:pt x="0" y="30374"/>
                  </a:lnTo>
                </a:path>
                <a:path w="1347470" h="30480">
                  <a:moveTo>
                    <a:pt x="168357" y="0"/>
                  </a:moveTo>
                  <a:lnTo>
                    <a:pt x="168357" y="30374"/>
                  </a:lnTo>
                </a:path>
                <a:path w="1347470" h="30480">
                  <a:moveTo>
                    <a:pt x="336715" y="0"/>
                  </a:moveTo>
                  <a:lnTo>
                    <a:pt x="336715" y="30374"/>
                  </a:lnTo>
                </a:path>
                <a:path w="1347470" h="30480">
                  <a:moveTo>
                    <a:pt x="505073" y="0"/>
                  </a:moveTo>
                  <a:lnTo>
                    <a:pt x="505073" y="30374"/>
                  </a:lnTo>
                </a:path>
                <a:path w="1347470" h="30480">
                  <a:moveTo>
                    <a:pt x="673431" y="0"/>
                  </a:moveTo>
                  <a:lnTo>
                    <a:pt x="673431" y="30374"/>
                  </a:lnTo>
                </a:path>
                <a:path w="1347470" h="30480">
                  <a:moveTo>
                    <a:pt x="841788" y="0"/>
                  </a:moveTo>
                  <a:lnTo>
                    <a:pt x="841788" y="30374"/>
                  </a:lnTo>
                </a:path>
                <a:path w="1347470" h="30480">
                  <a:moveTo>
                    <a:pt x="1010146" y="0"/>
                  </a:moveTo>
                  <a:lnTo>
                    <a:pt x="1010146" y="30374"/>
                  </a:lnTo>
                </a:path>
                <a:path w="1347470" h="30480">
                  <a:moveTo>
                    <a:pt x="1178504" y="0"/>
                  </a:moveTo>
                  <a:lnTo>
                    <a:pt x="1178504" y="30374"/>
                  </a:lnTo>
                </a:path>
                <a:path w="1347470" h="30480">
                  <a:moveTo>
                    <a:pt x="1346862" y="0"/>
                  </a:moveTo>
                  <a:lnTo>
                    <a:pt x="1346862" y="30374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21479" y="2713394"/>
            <a:ext cx="838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−4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89837" y="2713394"/>
            <a:ext cx="838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−3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58195" y="2713394"/>
            <a:ext cx="74231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2130" algn="l"/>
                <a:tab pos="700405" algn="l"/>
              </a:tabLst>
            </a:pPr>
            <a:r>
              <a:rPr sz="400" dirty="0">
                <a:latin typeface="Helvetica"/>
                <a:cs typeface="Helvetica"/>
              </a:rPr>
              <a:t>−2       </a:t>
            </a:r>
            <a:r>
              <a:rPr sz="400" spc="-2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−1        </a:t>
            </a:r>
            <a:r>
              <a:rPr sz="400" spc="-1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0	1	2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814840" y="2713394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3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983198" y="2713394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4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765204" y="1777582"/>
            <a:ext cx="806450" cy="20701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65"/>
              </a:spcBef>
            </a:pPr>
            <a:r>
              <a:rPr sz="450" b="1" spc="15" dirty="0">
                <a:latin typeface="Helvetica"/>
                <a:cs typeface="Helvetica"/>
              </a:rPr>
              <a:t>alpha=0.005</a:t>
            </a:r>
            <a:endParaRPr sz="450">
              <a:latin typeface="Helvetica"/>
              <a:cs typeface="Helvetica"/>
            </a:endParaRPr>
          </a:p>
          <a:p>
            <a:pPr algn="ctr">
              <a:lnSpc>
                <a:spcPct val="100000"/>
              </a:lnSpc>
              <a:spcBef>
                <a:spcPts val="175"/>
              </a:spcBef>
            </a:pPr>
            <a:r>
              <a:rPr sz="450" spc="15" dirty="0">
                <a:latin typeface="Helvetica"/>
                <a:cs typeface="Helvetica"/>
              </a:rPr>
              <a:t>P(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−2.81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&lt;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x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&lt;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2.81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0" dirty="0">
                <a:latin typeface="Helvetica"/>
                <a:cs typeface="Helvetica"/>
              </a:rPr>
              <a:t>)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=</a:t>
            </a:r>
            <a:r>
              <a:rPr sz="450" spc="-5" dirty="0">
                <a:latin typeface="Helvetica"/>
                <a:cs typeface="Helvetica"/>
              </a:rPr>
              <a:t> </a:t>
            </a:r>
            <a:r>
              <a:rPr sz="450" spc="15" dirty="0">
                <a:latin typeface="Helvetica"/>
                <a:cs typeface="Helvetica"/>
              </a:rPr>
              <a:t>0.995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142826" y="2861553"/>
            <a:ext cx="5143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x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2492907" y="1996213"/>
            <a:ext cx="1351280" cy="702310"/>
            <a:chOff x="2492907" y="1996213"/>
            <a:chExt cx="1351280" cy="702310"/>
          </a:xfrm>
        </p:grpSpPr>
        <p:sp>
          <p:nvSpPr>
            <p:cNvPr id="44" name="object 44"/>
            <p:cNvSpPr/>
            <p:nvPr/>
          </p:nvSpPr>
          <p:spPr>
            <a:xfrm>
              <a:off x="2494815" y="1998121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89">
                  <a:moveTo>
                    <a:pt x="0" y="669157"/>
                  </a:moveTo>
                  <a:lnTo>
                    <a:pt x="13635" y="669106"/>
                  </a:lnTo>
                  <a:lnTo>
                    <a:pt x="27220" y="668953"/>
                  </a:lnTo>
                  <a:lnTo>
                    <a:pt x="40804" y="668851"/>
                  </a:lnTo>
                  <a:lnTo>
                    <a:pt x="54440" y="668648"/>
                  </a:lnTo>
                  <a:lnTo>
                    <a:pt x="68024" y="668343"/>
                  </a:lnTo>
                  <a:lnTo>
                    <a:pt x="81660" y="668037"/>
                  </a:lnTo>
                  <a:lnTo>
                    <a:pt x="122465" y="666257"/>
                  </a:lnTo>
                  <a:lnTo>
                    <a:pt x="163269" y="662593"/>
                  </a:lnTo>
                  <a:lnTo>
                    <a:pt x="204074" y="655674"/>
                  </a:lnTo>
                  <a:lnTo>
                    <a:pt x="244879" y="643158"/>
                  </a:lnTo>
                  <a:lnTo>
                    <a:pt x="285684" y="622145"/>
                  </a:lnTo>
                  <a:lnTo>
                    <a:pt x="326539" y="589226"/>
                  </a:lnTo>
                  <a:lnTo>
                    <a:pt x="353709" y="559004"/>
                  </a:lnTo>
                  <a:lnTo>
                    <a:pt x="380929" y="521303"/>
                  </a:lnTo>
                  <a:lnTo>
                    <a:pt x="408149" y="475817"/>
                  </a:lnTo>
                  <a:lnTo>
                    <a:pt x="435369" y="422904"/>
                  </a:lnTo>
                  <a:lnTo>
                    <a:pt x="462589" y="363630"/>
                  </a:lnTo>
                  <a:lnTo>
                    <a:pt x="489758" y="299930"/>
                  </a:lnTo>
                  <a:lnTo>
                    <a:pt x="516978" y="234398"/>
                  </a:lnTo>
                  <a:lnTo>
                    <a:pt x="530614" y="201988"/>
                  </a:lnTo>
                  <a:lnTo>
                    <a:pt x="557783" y="140272"/>
                  </a:lnTo>
                  <a:lnTo>
                    <a:pt x="585003" y="85781"/>
                  </a:lnTo>
                  <a:lnTo>
                    <a:pt x="612223" y="42331"/>
                  </a:lnTo>
                  <a:lnTo>
                    <a:pt x="639444" y="13024"/>
                  </a:lnTo>
                  <a:lnTo>
                    <a:pt x="666664" y="0"/>
                  </a:lnTo>
                  <a:lnTo>
                    <a:pt x="680248" y="0"/>
                  </a:lnTo>
                  <a:lnTo>
                    <a:pt x="721053" y="25744"/>
                  </a:lnTo>
                  <a:lnTo>
                    <a:pt x="748273" y="62479"/>
                  </a:lnTo>
                  <a:lnTo>
                    <a:pt x="775493" y="111882"/>
                  </a:lnTo>
                  <a:lnTo>
                    <a:pt x="802663" y="170443"/>
                  </a:lnTo>
                  <a:lnTo>
                    <a:pt x="829883" y="234398"/>
                  </a:lnTo>
                  <a:lnTo>
                    <a:pt x="857103" y="299930"/>
                  </a:lnTo>
                  <a:lnTo>
                    <a:pt x="870687" y="332187"/>
                  </a:lnTo>
                  <a:lnTo>
                    <a:pt x="897908" y="394004"/>
                  </a:lnTo>
                  <a:lnTo>
                    <a:pt x="925128" y="450276"/>
                  </a:lnTo>
                  <a:lnTo>
                    <a:pt x="952348" y="499527"/>
                  </a:lnTo>
                  <a:lnTo>
                    <a:pt x="979568" y="541095"/>
                  </a:lnTo>
                  <a:lnTo>
                    <a:pt x="1006737" y="575031"/>
                  </a:lnTo>
                  <a:lnTo>
                    <a:pt x="1033957" y="601742"/>
                  </a:lnTo>
                  <a:lnTo>
                    <a:pt x="1074762" y="630336"/>
                  </a:lnTo>
                  <a:lnTo>
                    <a:pt x="1115618" y="648093"/>
                  </a:lnTo>
                  <a:lnTo>
                    <a:pt x="1156422" y="658472"/>
                  </a:lnTo>
                  <a:lnTo>
                    <a:pt x="1197227" y="664120"/>
                  </a:lnTo>
                  <a:lnTo>
                    <a:pt x="1238032" y="666969"/>
                  </a:lnTo>
                  <a:lnTo>
                    <a:pt x="1278837" y="668343"/>
                  </a:lnTo>
                  <a:lnTo>
                    <a:pt x="1319641" y="668953"/>
                  </a:lnTo>
                  <a:lnTo>
                    <a:pt x="1333277" y="669106"/>
                  </a:lnTo>
                  <a:lnTo>
                    <a:pt x="1346862" y="669157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695684" y="1998121"/>
              <a:ext cx="945515" cy="669925"/>
            </a:xfrm>
            <a:custGeom>
              <a:avLst/>
              <a:gdLst/>
              <a:ahLst/>
              <a:cxnLst/>
              <a:rect l="l" t="t" r="r" b="b"/>
              <a:pathLst>
                <a:path w="945514" h="669925">
                  <a:moveTo>
                    <a:pt x="479379" y="0"/>
                  </a:moveTo>
                  <a:lnTo>
                    <a:pt x="465794" y="0"/>
                  </a:lnTo>
                  <a:lnTo>
                    <a:pt x="452159" y="4375"/>
                  </a:lnTo>
                  <a:lnTo>
                    <a:pt x="411354" y="42331"/>
                  </a:lnTo>
                  <a:lnTo>
                    <a:pt x="384134" y="85781"/>
                  </a:lnTo>
                  <a:lnTo>
                    <a:pt x="356914" y="140272"/>
                  </a:lnTo>
                  <a:lnTo>
                    <a:pt x="329745" y="201988"/>
                  </a:lnTo>
                  <a:lnTo>
                    <a:pt x="288889" y="299930"/>
                  </a:lnTo>
                  <a:lnTo>
                    <a:pt x="275304" y="332187"/>
                  </a:lnTo>
                  <a:lnTo>
                    <a:pt x="248084" y="394004"/>
                  </a:lnTo>
                  <a:lnTo>
                    <a:pt x="220864" y="450276"/>
                  </a:lnTo>
                  <a:lnTo>
                    <a:pt x="193695" y="499527"/>
                  </a:lnTo>
                  <a:lnTo>
                    <a:pt x="166475" y="541095"/>
                  </a:lnTo>
                  <a:lnTo>
                    <a:pt x="139255" y="575031"/>
                  </a:lnTo>
                  <a:lnTo>
                    <a:pt x="112034" y="601742"/>
                  </a:lnTo>
                  <a:lnTo>
                    <a:pt x="71230" y="630336"/>
                  </a:lnTo>
                  <a:lnTo>
                    <a:pt x="30425" y="648093"/>
                  </a:lnTo>
                  <a:lnTo>
                    <a:pt x="3205" y="655674"/>
                  </a:lnTo>
                  <a:lnTo>
                    <a:pt x="0" y="669411"/>
                  </a:lnTo>
                  <a:lnTo>
                    <a:pt x="945174" y="669411"/>
                  </a:lnTo>
                  <a:lnTo>
                    <a:pt x="941918" y="655674"/>
                  </a:lnTo>
                  <a:lnTo>
                    <a:pt x="928333" y="652214"/>
                  </a:lnTo>
                  <a:lnTo>
                    <a:pt x="914748" y="648093"/>
                  </a:lnTo>
                  <a:lnTo>
                    <a:pt x="873893" y="630336"/>
                  </a:lnTo>
                  <a:lnTo>
                    <a:pt x="833088" y="601742"/>
                  </a:lnTo>
                  <a:lnTo>
                    <a:pt x="805868" y="575031"/>
                  </a:lnTo>
                  <a:lnTo>
                    <a:pt x="778699" y="541095"/>
                  </a:lnTo>
                  <a:lnTo>
                    <a:pt x="751479" y="499527"/>
                  </a:lnTo>
                  <a:lnTo>
                    <a:pt x="724258" y="450276"/>
                  </a:lnTo>
                  <a:lnTo>
                    <a:pt x="697038" y="394004"/>
                  </a:lnTo>
                  <a:lnTo>
                    <a:pt x="669818" y="332187"/>
                  </a:lnTo>
                  <a:lnTo>
                    <a:pt x="642649" y="267164"/>
                  </a:lnTo>
                  <a:lnTo>
                    <a:pt x="615429" y="201988"/>
                  </a:lnTo>
                  <a:lnTo>
                    <a:pt x="588209" y="140272"/>
                  </a:lnTo>
                  <a:lnTo>
                    <a:pt x="560989" y="85781"/>
                  </a:lnTo>
                  <a:lnTo>
                    <a:pt x="533768" y="42331"/>
                  </a:lnTo>
                  <a:lnTo>
                    <a:pt x="506599" y="13024"/>
                  </a:lnTo>
                  <a:lnTo>
                    <a:pt x="492964" y="4375"/>
                  </a:lnTo>
                  <a:lnTo>
                    <a:pt x="47937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695684" y="1998121"/>
              <a:ext cx="945515" cy="669925"/>
            </a:xfrm>
            <a:custGeom>
              <a:avLst/>
              <a:gdLst/>
              <a:ahLst/>
              <a:cxnLst/>
              <a:rect l="l" t="t" r="r" b="b"/>
              <a:pathLst>
                <a:path w="945514" h="669925">
                  <a:moveTo>
                    <a:pt x="0" y="669411"/>
                  </a:moveTo>
                  <a:lnTo>
                    <a:pt x="3205" y="655674"/>
                  </a:lnTo>
                  <a:lnTo>
                    <a:pt x="16840" y="652214"/>
                  </a:lnTo>
                  <a:lnTo>
                    <a:pt x="30425" y="648093"/>
                  </a:lnTo>
                  <a:lnTo>
                    <a:pt x="71230" y="630336"/>
                  </a:lnTo>
                  <a:lnTo>
                    <a:pt x="112034" y="601742"/>
                  </a:lnTo>
                  <a:lnTo>
                    <a:pt x="139255" y="575031"/>
                  </a:lnTo>
                  <a:lnTo>
                    <a:pt x="166475" y="541095"/>
                  </a:lnTo>
                  <a:lnTo>
                    <a:pt x="193695" y="499527"/>
                  </a:lnTo>
                  <a:lnTo>
                    <a:pt x="220864" y="450276"/>
                  </a:lnTo>
                  <a:lnTo>
                    <a:pt x="248084" y="394004"/>
                  </a:lnTo>
                  <a:lnTo>
                    <a:pt x="275304" y="332187"/>
                  </a:lnTo>
                  <a:lnTo>
                    <a:pt x="302524" y="267164"/>
                  </a:lnTo>
                  <a:lnTo>
                    <a:pt x="316109" y="234398"/>
                  </a:lnTo>
                  <a:lnTo>
                    <a:pt x="329745" y="201988"/>
                  </a:lnTo>
                  <a:lnTo>
                    <a:pt x="356914" y="140272"/>
                  </a:lnTo>
                  <a:lnTo>
                    <a:pt x="384134" y="85781"/>
                  </a:lnTo>
                  <a:lnTo>
                    <a:pt x="411354" y="42331"/>
                  </a:lnTo>
                  <a:lnTo>
                    <a:pt x="438574" y="13024"/>
                  </a:lnTo>
                  <a:lnTo>
                    <a:pt x="465794" y="0"/>
                  </a:lnTo>
                  <a:lnTo>
                    <a:pt x="479379" y="0"/>
                  </a:lnTo>
                  <a:lnTo>
                    <a:pt x="520184" y="25744"/>
                  </a:lnTo>
                  <a:lnTo>
                    <a:pt x="547404" y="62479"/>
                  </a:lnTo>
                  <a:lnTo>
                    <a:pt x="574624" y="111882"/>
                  </a:lnTo>
                  <a:lnTo>
                    <a:pt x="601793" y="170443"/>
                  </a:lnTo>
                  <a:lnTo>
                    <a:pt x="629013" y="234398"/>
                  </a:lnTo>
                  <a:lnTo>
                    <a:pt x="656234" y="299930"/>
                  </a:lnTo>
                  <a:lnTo>
                    <a:pt x="669818" y="332187"/>
                  </a:lnTo>
                  <a:lnTo>
                    <a:pt x="697038" y="394004"/>
                  </a:lnTo>
                  <a:lnTo>
                    <a:pt x="724258" y="450276"/>
                  </a:lnTo>
                  <a:lnTo>
                    <a:pt x="751479" y="499527"/>
                  </a:lnTo>
                  <a:lnTo>
                    <a:pt x="778699" y="541095"/>
                  </a:lnTo>
                  <a:lnTo>
                    <a:pt x="805868" y="575031"/>
                  </a:lnTo>
                  <a:lnTo>
                    <a:pt x="833088" y="601742"/>
                  </a:lnTo>
                  <a:lnTo>
                    <a:pt x="873893" y="630336"/>
                  </a:lnTo>
                  <a:lnTo>
                    <a:pt x="914748" y="648093"/>
                  </a:lnTo>
                  <a:lnTo>
                    <a:pt x="941918" y="655674"/>
                  </a:lnTo>
                  <a:lnTo>
                    <a:pt x="945174" y="669411"/>
                  </a:lnTo>
                  <a:lnTo>
                    <a:pt x="0" y="669411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494815" y="2667533"/>
              <a:ext cx="1347470" cy="30480"/>
            </a:xfrm>
            <a:custGeom>
              <a:avLst/>
              <a:gdLst/>
              <a:ahLst/>
              <a:cxnLst/>
              <a:rect l="l" t="t" r="r" b="b"/>
              <a:pathLst>
                <a:path w="1347470" h="30480">
                  <a:moveTo>
                    <a:pt x="0" y="0"/>
                  </a:moveTo>
                  <a:lnTo>
                    <a:pt x="1346862" y="0"/>
                  </a:lnTo>
                </a:path>
                <a:path w="1347470" h="30480">
                  <a:moveTo>
                    <a:pt x="0" y="0"/>
                  </a:moveTo>
                  <a:lnTo>
                    <a:pt x="0" y="30374"/>
                  </a:lnTo>
                </a:path>
                <a:path w="1347470" h="30480">
                  <a:moveTo>
                    <a:pt x="168357" y="0"/>
                  </a:moveTo>
                  <a:lnTo>
                    <a:pt x="168357" y="30374"/>
                  </a:lnTo>
                </a:path>
                <a:path w="1347470" h="30480">
                  <a:moveTo>
                    <a:pt x="336715" y="0"/>
                  </a:moveTo>
                  <a:lnTo>
                    <a:pt x="336715" y="30374"/>
                  </a:lnTo>
                </a:path>
                <a:path w="1347470" h="30480">
                  <a:moveTo>
                    <a:pt x="505073" y="0"/>
                  </a:moveTo>
                  <a:lnTo>
                    <a:pt x="505073" y="30374"/>
                  </a:lnTo>
                </a:path>
                <a:path w="1347470" h="30480">
                  <a:moveTo>
                    <a:pt x="673431" y="0"/>
                  </a:moveTo>
                  <a:lnTo>
                    <a:pt x="673431" y="30374"/>
                  </a:lnTo>
                </a:path>
                <a:path w="1347470" h="30480">
                  <a:moveTo>
                    <a:pt x="841788" y="0"/>
                  </a:moveTo>
                  <a:lnTo>
                    <a:pt x="841788" y="30374"/>
                  </a:lnTo>
                </a:path>
                <a:path w="1347470" h="30480">
                  <a:moveTo>
                    <a:pt x="1010146" y="0"/>
                  </a:moveTo>
                  <a:lnTo>
                    <a:pt x="1010146" y="30374"/>
                  </a:lnTo>
                </a:path>
                <a:path w="1347470" h="30480">
                  <a:moveTo>
                    <a:pt x="1178504" y="0"/>
                  </a:moveTo>
                  <a:lnTo>
                    <a:pt x="1178504" y="30374"/>
                  </a:lnTo>
                </a:path>
                <a:path w="1347470" h="30480">
                  <a:moveTo>
                    <a:pt x="1346862" y="0"/>
                  </a:moveTo>
                  <a:lnTo>
                    <a:pt x="1346862" y="30374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2453114" y="2713394"/>
            <a:ext cx="838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−4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621472" y="2713394"/>
            <a:ext cx="838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−3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789829" y="2713394"/>
            <a:ext cx="74231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2130" algn="l"/>
                <a:tab pos="700405" algn="l"/>
              </a:tabLst>
            </a:pPr>
            <a:r>
              <a:rPr sz="400" dirty="0">
                <a:latin typeface="Helvetica"/>
                <a:cs typeface="Helvetica"/>
              </a:rPr>
              <a:t>−2       </a:t>
            </a:r>
            <a:r>
              <a:rPr sz="400" spc="-2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−1        </a:t>
            </a:r>
            <a:r>
              <a:rPr sz="400" spc="-1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0	1	2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646475" y="2713394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3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814833" y="2713394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4</a:t>
            </a:r>
            <a:endParaRPr sz="400">
              <a:latin typeface="Helvetica"/>
              <a:cs typeface="Helvetica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15849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35" dirty="0"/>
              <a:t>Шаг </a:t>
            </a:r>
            <a:r>
              <a:rPr spc="-55" dirty="0"/>
              <a:t>4. </a:t>
            </a:r>
            <a:r>
              <a:rPr spc="-105" dirty="0"/>
              <a:t>Выберем </a:t>
            </a:r>
            <a:r>
              <a:rPr spc="-55" dirty="0"/>
              <a:t>критерий </a:t>
            </a:r>
            <a:r>
              <a:rPr spc="-90" dirty="0"/>
              <a:t>для</a:t>
            </a:r>
            <a:r>
              <a:rPr spc="25" dirty="0"/>
              <a:t> </a:t>
            </a:r>
            <a:r>
              <a:rPr spc="-75" dirty="0"/>
              <a:t>проверки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4594" y="314044"/>
            <a:ext cx="3941445" cy="302641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5400" marR="45085">
              <a:lnSpc>
                <a:spcPct val="102600"/>
              </a:lnSpc>
              <a:spcBef>
                <a:spcPts val="55"/>
              </a:spcBef>
            </a:pPr>
            <a:r>
              <a:rPr sz="1100" b="1" spc="-20" dirty="0">
                <a:latin typeface="Arial"/>
                <a:cs typeface="Arial"/>
              </a:rPr>
              <a:t>Критерий </a:t>
            </a:r>
            <a:r>
              <a:rPr sz="1100" spc="-30" dirty="0">
                <a:latin typeface="Arial"/>
                <a:cs typeface="Arial"/>
              </a:rPr>
              <a:t>(статистический)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55" dirty="0">
                <a:latin typeface="Arial"/>
                <a:cs typeface="Arial"/>
              </a:rPr>
              <a:t>это </a:t>
            </a:r>
            <a:r>
              <a:rPr sz="1100" spc="-60" dirty="0">
                <a:latin typeface="Arial"/>
                <a:cs typeface="Arial"/>
              </a:rPr>
              <a:t>правило, которое </a:t>
            </a:r>
            <a:r>
              <a:rPr sz="1100" spc="-65" dirty="0">
                <a:latin typeface="Arial"/>
                <a:cs typeface="Arial"/>
              </a:rPr>
              <a:t>позволяет  </a:t>
            </a:r>
            <a:r>
              <a:rPr sz="1100" spc="-45" dirty="0">
                <a:latin typeface="Arial"/>
                <a:cs typeface="Arial"/>
              </a:rPr>
              <a:t>принять </a:t>
            </a:r>
            <a:r>
              <a:rPr sz="1100" spc="-50" dirty="0">
                <a:latin typeface="Arial"/>
                <a:cs typeface="Arial"/>
              </a:rPr>
              <a:t>или </a:t>
            </a:r>
            <a:r>
              <a:rPr sz="1100" spc="-40" dirty="0">
                <a:latin typeface="Arial"/>
                <a:cs typeface="Arial"/>
              </a:rPr>
              <a:t>отклонить </a:t>
            </a:r>
            <a:r>
              <a:rPr sz="1100" spc="-80" dirty="0">
                <a:latin typeface="Arial"/>
                <a:cs typeface="Arial"/>
              </a:rPr>
              <a:t>нулевую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гипотезу.</a:t>
            </a:r>
            <a:endParaRPr sz="1100">
              <a:latin typeface="Arial"/>
              <a:cs typeface="Arial"/>
            </a:endParaRPr>
          </a:p>
          <a:p>
            <a:pPr marL="25400" marR="19050">
              <a:lnSpc>
                <a:spcPct val="102600"/>
              </a:lnSpc>
              <a:spcBef>
                <a:spcPts val="500"/>
              </a:spcBef>
            </a:pPr>
            <a:r>
              <a:rPr sz="1100" b="1" spc="-5" dirty="0">
                <a:latin typeface="Arial"/>
                <a:cs typeface="Arial"/>
              </a:rPr>
              <a:t>Что </a:t>
            </a:r>
            <a:r>
              <a:rPr sz="1100" b="1" spc="-45" dirty="0">
                <a:latin typeface="Arial"/>
                <a:cs typeface="Arial"/>
              </a:rPr>
              <a:t>делать: </a:t>
            </a:r>
            <a:r>
              <a:rPr sz="1100" spc="-75" dirty="0">
                <a:latin typeface="Arial"/>
                <a:cs typeface="Arial"/>
              </a:rPr>
              <a:t>подобрать </a:t>
            </a:r>
            <a:r>
              <a:rPr sz="1100" spc="-95" dirty="0">
                <a:latin typeface="Arial"/>
                <a:cs typeface="Arial"/>
              </a:rPr>
              <a:t>распределение </a:t>
            </a:r>
            <a:r>
              <a:rPr sz="1100" spc="-65" dirty="0">
                <a:latin typeface="Arial"/>
                <a:cs typeface="Arial"/>
              </a:rPr>
              <a:t>выборочных </a:t>
            </a:r>
            <a:r>
              <a:rPr sz="1100" spc="-45" dirty="0">
                <a:latin typeface="Arial"/>
                <a:cs typeface="Arial"/>
              </a:rPr>
              <a:t>статистик </a:t>
            </a:r>
            <a:r>
              <a:rPr sz="1100" spc="-50" dirty="0">
                <a:latin typeface="Arial"/>
                <a:cs typeface="Arial"/>
              </a:rPr>
              <a:t>и  </a:t>
            </a:r>
            <a:r>
              <a:rPr sz="1100" spc="-60" dirty="0">
                <a:latin typeface="Arial"/>
                <a:cs typeface="Arial"/>
              </a:rPr>
              <a:t>задать </a:t>
            </a:r>
            <a:r>
              <a:rPr sz="1100" spc="-70" dirty="0">
                <a:latin typeface="Arial"/>
                <a:cs typeface="Arial"/>
              </a:rPr>
              <a:t>меру </a:t>
            </a:r>
            <a:r>
              <a:rPr sz="1100" spc="-55" dirty="0">
                <a:latin typeface="Arial"/>
                <a:cs typeface="Arial"/>
              </a:rPr>
              <a:t>отклонения </a:t>
            </a:r>
            <a:r>
              <a:rPr sz="1100" spc="-80" dirty="0">
                <a:latin typeface="Arial"/>
                <a:cs typeface="Arial"/>
              </a:rPr>
              <a:t>нашей </a:t>
            </a:r>
            <a:r>
              <a:rPr sz="1100" spc="-50" dirty="0">
                <a:latin typeface="Arial"/>
                <a:cs typeface="Arial"/>
              </a:rPr>
              <a:t>выборки </a:t>
            </a:r>
            <a:r>
              <a:rPr sz="1100" spc="-40" dirty="0">
                <a:latin typeface="Arial"/>
                <a:cs typeface="Arial"/>
              </a:rPr>
              <a:t>от </a:t>
            </a:r>
            <a:r>
              <a:rPr sz="1100" spc="-65" dirty="0">
                <a:latin typeface="Arial"/>
                <a:cs typeface="Arial"/>
              </a:rPr>
              <a:t>предположений  </a:t>
            </a:r>
            <a:r>
              <a:rPr sz="1100" spc="-80" dirty="0">
                <a:latin typeface="Arial"/>
                <a:cs typeface="Arial"/>
              </a:rPr>
              <a:t>нулевой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40" dirty="0">
                <a:latin typeface="Arial"/>
                <a:cs typeface="Arial"/>
              </a:rPr>
              <a:t>гипотезы.</a:t>
            </a:r>
            <a:endParaRPr sz="1100">
              <a:latin typeface="Arial"/>
              <a:cs typeface="Arial"/>
            </a:endParaRPr>
          </a:p>
          <a:p>
            <a:pPr marL="25400" marR="255270">
              <a:lnSpc>
                <a:spcPct val="102600"/>
              </a:lnSpc>
              <a:spcBef>
                <a:spcPts val="500"/>
              </a:spcBef>
            </a:pPr>
            <a:r>
              <a:rPr sz="1100" spc="-85" dirty="0">
                <a:latin typeface="Arial"/>
                <a:cs typeface="Arial"/>
              </a:rPr>
              <a:t>Наше </a:t>
            </a:r>
            <a:r>
              <a:rPr sz="1100" spc="-75" dirty="0">
                <a:latin typeface="Arial"/>
                <a:cs typeface="Arial"/>
              </a:rPr>
              <a:t>исследование </a:t>
            </a:r>
            <a:r>
              <a:rPr sz="1100" spc="-65" dirty="0">
                <a:latin typeface="Arial"/>
                <a:cs typeface="Arial"/>
              </a:rPr>
              <a:t>является одной </a:t>
            </a:r>
            <a:r>
              <a:rPr sz="1100" spc="-55" dirty="0">
                <a:latin typeface="Arial"/>
                <a:cs typeface="Arial"/>
              </a:rPr>
              <a:t>выборкой </a:t>
            </a:r>
            <a:r>
              <a:rPr sz="1100" spc="-30" dirty="0">
                <a:latin typeface="Arial"/>
                <a:cs typeface="Arial"/>
              </a:rPr>
              <a:t>из </a:t>
            </a:r>
            <a:r>
              <a:rPr sz="1100" spc="-45" dirty="0">
                <a:latin typeface="Arial"/>
                <a:cs typeface="Arial"/>
              </a:rPr>
              <a:t>тысяч  </a:t>
            </a:r>
            <a:r>
              <a:rPr sz="1100" spc="-40" dirty="0">
                <a:latin typeface="Arial"/>
                <a:cs typeface="Arial"/>
              </a:rPr>
              <a:t>возможных. </a:t>
            </a:r>
            <a:r>
              <a:rPr sz="1100" spc="-70" dirty="0">
                <a:latin typeface="Arial"/>
                <a:cs typeface="Arial"/>
              </a:rPr>
              <a:t>Нас интересует </a:t>
            </a:r>
            <a:r>
              <a:rPr sz="1100" spc="-55" dirty="0">
                <a:latin typeface="Arial"/>
                <a:cs typeface="Arial"/>
              </a:rPr>
              <a:t>насколько </a:t>
            </a:r>
            <a:r>
              <a:rPr sz="1100" spc="-70" dirty="0">
                <a:latin typeface="Arial"/>
                <a:cs typeface="Arial"/>
              </a:rPr>
              <a:t>далеко </a:t>
            </a:r>
            <a:r>
              <a:rPr sz="1100" spc="-45" dirty="0">
                <a:latin typeface="Arial"/>
                <a:cs typeface="Arial"/>
              </a:rPr>
              <a:t>отстоит  </a:t>
            </a:r>
            <a:r>
              <a:rPr sz="1100" spc="-60" dirty="0">
                <a:latin typeface="Arial"/>
                <a:cs typeface="Arial"/>
              </a:rPr>
              <a:t>полученный нами </a:t>
            </a:r>
            <a:r>
              <a:rPr sz="1100" spc="-70" dirty="0">
                <a:latin typeface="Arial"/>
                <a:cs typeface="Arial"/>
              </a:rPr>
              <a:t>результат </a:t>
            </a:r>
            <a:r>
              <a:rPr sz="1100" spc="-50" dirty="0">
                <a:latin typeface="Arial"/>
                <a:cs typeface="Arial"/>
              </a:rPr>
              <a:t>выборочного </a:t>
            </a:r>
            <a:r>
              <a:rPr sz="1100" spc="-70" dirty="0">
                <a:latin typeface="Arial"/>
                <a:cs typeface="Arial"/>
              </a:rPr>
              <a:t>среднего </a:t>
            </a:r>
            <a:r>
              <a:rPr sz="1100" spc="-20" dirty="0">
                <a:latin typeface="Arial"/>
                <a:cs typeface="Arial"/>
              </a:rPr>
              <a:t>(14.6) </a:t>
            </a:r>
            <a:r>
              <a:rPr sz="1100" spc="-45" dirty="0">
                <a:latin typeface="Arial"/>
                <a:cs typeface="Arial"/>
              </a:rPr>
              <a:t>от  </a:t>
            </a:r>
            <a:r>
              <a:rPr sz="1100" spc="-70" dirty="0">
                <a:latin typeface="Arial"/>
                <a:cs typeface="Arial"/>
              </a:rPr>
              <a:t>среднего </a:t>
            </a:r>
            <a:r>
              <a:rPr sz="1100" spc="-65" dirty="0">
                <a:latin typeface="Arial"/>
                <a:cs typeface="Arial"/>
              </a:rPr>
              <a:t>генеральной </a:t>
            </a:r>
            <a:r>
              <a:rPr sz="1100" spc="-55" dirty="0">
                <a:latin typeface="Arial"/>
                <a:cs typeface="Arial"/>
              </a:rPr>
              <a:t>совокупности</a:t>
            </a:r>
            <a:r>
              <a:rPr sz="1100" spc="-18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(15.4)</a:t>
            </a:r>
            <a:endParaRPr sz="1100">
              <a:latin typeface="Arial"/>
              <a:cs typeface="Arial"/>
            </a:endParaRPr>
          </a:p>
          <a:p>
            <a:pPr marL="25400" marR="17780">
              <a:lnSpc>
                <a:spcPct val="102600"/>
              </a:lnSpc>
              <a:spcBef>
                <a:spcPts val="495"/>
              </a:spcBef>
            </a:pPr>
            <a:r>
              <a:rPr sz="1100" spc="-55" dirty="0">
                <a:latin typeface="Arial"/>
                <a:cs typeface="Arial"/>
              </a:rPr>
              <a:t>Предположив, </a:t>
            </a:r>
            <a:r>
              <a:rPr sz="1100" spc="-25" dirty="0">
                <a:latin typeface="Arial"/>
                <a:cs typeface="Arial"/>
              </a:rPr>
              <a:t>что </a:t>
            </a:r>
            <a:r>
              <a:rPr sz="1100" spc="-85" dirty="0">
                <a:latin typeface="Arial"/>
                <a:cs typeface="Arial"/>
              </a:rPr>
              <a:t>нулевая </a:t>
            </a:r>
            <a:r>
              <a:rPr sz="1100" spc="-45" dirty="0">
                <a:latin typeface="Arial"/>
                <a:cs typeface="Arial"/>
              </a:rPr>
              <a:t>гипотеза </a:t>
            </a:r>
            <a:r>
              <a:rPr sz="1100" spc="-80" dirty="0">
                <a:latin typeface="Arial"/>
                <a:cs typeface="Arial"/>
              </a:rPr>
              <a:t>верна </a:t>
            </a:r>
            <a:r>
              <a:rPr sz="1100" spc="5" dirty="0">
                <a:latin typeface="Arial"/>
                <a:cs typeface="Arial"/>
              </a:rPr>
              <a:t>(и </a:t>
            </a:r>
            <a:r>
              <a:rPr sz="1100" i="1" spc="-45" dirty="0">
                <a:latin typeface="Times New Roman"/>
                <a:cs typeface="Times New Roman"/>
              </a:rPr>
              <a:t>только </a:t>
            </a:r>
            <a:r>
              <a:rPr sz="1100" spc="-60" dirty="0">
                <a:latin typeface="Arial"/>
                <a:cs typeface="Arial"/>
              </a:rPr>
              <a:t>путем  </a:t>
            </a:r>
            <a:r>
              <a:rPr sz="1100" spc="-35" dirty="0">
                <a:latin typeface="Arial"/>
                <a:cs typeface="Arial"/>
              </a:rPr>
              <a:t>такого </a:t>
            </a:r>
            <a:r>
              <a:rPr sz="1100" spc="-55" dirty="0">
                <a:latin typeface="Arial"/>
                <a:cs typeface="Arial"/>
              </a:rPr>
              <a:t>предположения), </a:t>
            </a:r>
            <a:r>
              <a:rPr sz="1100" spc="-45" dirty="0">
                <a:latin typeface="Arial"/>
                <a:cs typeface="Arial"/>
              </a:rPr>
              <a:t>мы </a:t>
            </a:r>
            <a:r>
              <a:rPr sz="1100" spc="-60" dirty="0">
                <a:latin typeface="Arial"/>
                <a:cs typeface="Arial"/>
              </a:rPr>
              <a:t>можем </a:t>
            </a:r>
            <a:r>
              <a:rPr sz="1100" spc="-55" dirty="0">
                <a:latin typeface="Arial"/>
                <a:cs typeface="Arial"/>
              </a:rPr>
              <a:t>назначить </a:t>
            </a:r>
            <a:r>
              <a:rPr sz="1100" spc="-60" dirty="0">
                <a:latin typeface="Arial"/>
                <a:cs typeface="Arial"/>
              </a:rPr>
              <a:t>значения для  </a:t>
            </a:r>
            <a:r>
              <a:rPr sz="1100" spc="-80" dirty="0">
                <a:latin typeface="Arial"/>
                <a:cs typeface="Arial"/>
              </a:rPr>
              <a:t>среднего </a:t>
            </a:r>
            <a:r>
              <a:rPr sz="1100" spc="-45" dirty="0">
                <a:latin typeface="Arial"/>
                <a:cs typeface="Arial"/>
              </a:rPr>
              <a:t>и </a:t>
            </a:r>
            <a:r>
              <a:rPr sz="1100" spc="-60" dirty="0">
                <a:latin typeface="Arial"/>
                <a:cs typeface="Arial"/>
              </a:rPr>
              <a:t>стандартного отклонения </a:t>
            </a:r>
            <a:r>
              <a:rPr sz="1100" spc="-85" dirty="0">
                <a:latin typeface="Arial"/>
                <a:cs typeface="Arial"/>
              </a:rPr>
              <a:t>распределения </a:t>
            </a:r>
            <a:r>
              <a:rPr sz="1100" spc="-65" dirty="0">
                <a:latin typeface="Arial"/>
                <a:cs typeface="Arial"/>
              </a:rPr>
              <a:t>выборочных  </a:t>
            </a:r>
            <a:r>
              <a:rPr sz="1100" spc="-35" dirty="0">
                <a:latin typeface="Arial"/>
                <a:cs typeface="Arial"/>
              </a:rPr>
              <a:t>статистик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30" dirty="0">
                <a:latin typeface="Arial"/>
                <a:cs typeface="Arial"/>
              </a:rPr>
              <a:t>таким </a:t>
            </a:r>
            <a:r>
              <a:rPr sz="1100" spc="-60" dirty="0">
                <a:latin typeface="Arial"/>
                <a:cs typeface="Arial"/>
              </a:rPr>
              <a:t>образом, </a:t>
            </a:r>
            <a:r>
              <a:rPr sz="1100" spc="-50" dirty="0">
                <a:latin typeface="Arial"/>
                <a:cs typeface="Arial"/>
              </a:rPr>
              <a:t>измерить </a:t>
            </a:r>
            <a:r>
              <a:rPr sz="1100" spc="-65" dirty="0">
                <a:latin typeface="Arial"/>
                <a:cs typeface="Arial"/>
              </a:rPr>
              <a:t>вероятность </a:t>
            </a:r>
            <a:r>
              <a:rPr sz="1100" spc="-70" dirty="0">
                <a:latin typeface="Arial"/>
                <a:cs typeface="Arial"/>
              </a:rPr>
              <a:t>появления  </a:t>
            </a:r>
            <a:r>
              <a:rPr sz="1100" spc="-50" dirty="0">
                <a:latin typeface="Arial"/>
                <a:cs typeface="Arial"/>
              </a:rPr>
              <a:t>любого </a:t>
            </a:r>
            <a:r>
              <a:rPr sz="1100" spc="-75" dirty="0">
                <a:latin typeface="Arial"/>
                <a:cs typeface="Arial"/>
              </a:rPr>
              <a:t>определенного </a:t>
            </a:r>
            <a:r>
              <a:rPr sz="1100" spc="-60" dirty="0">
                <a:latin typeface="Arial"/>
                <a:cs typeface="Arial"/>
              </a:rPr>
              <a:t>значения </a:t>
            </a:r>
            <a:r>
              <a:rPr sz="1100" spc="-55" dirty="0">
                <a:latin typeface="Arial"/>
                <a:cs typeface="Arial"/>
              </a:rPr>
              <a:t>выборочной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статистики.</a:t>
            </a:r>
            <a:endParaRPr sz="1100">
              <a:latin typeface="Arial"/>
              <a:cs typeface="Arial"/>
            </a:endParaRPr>
          </a:p>
          <a:p>
            <a:pPr marL="25400" marR="592455">
              <a:lnSpc>
                <a:spcPct val="102600"/>
              </a:lnSpc>
              <a:spcBef>
                <a:spcPts val="500"/>
              </a:spcBef>
            </a:pPr>
            <a:r>
              <a:rPr sz="1100" b="1" spc="-50" dirty="0">
                <a:latin typeface="Arial"/>
                <a:cs typeface="Arial"/>
              </a:rPr>
              <a:t>Выборочная </a:t>
            </a:r>
            <a:r>
              <a:rPr sz="1100" b="1" spc="-35" dirty="0">
                <a:latin typeface="Arial"/>
                <a:cs typeface="Arial"/>
              </a:rPr>
              <a:t>статистика </a:t>
            </a:r>
            <a:r>
              <a:rPr sz="1100" spc="200" dirty="0">
                <a:latin typeface="Arial"/>
                <a:cs typeface="Arial"/>
              </a:rPr>
              <a:t>= </a:t>
            </a:r>
            <a:r>
              <a:rPr sz="1100" spc="-50" dirty="0">
                <a:latin typeface="Arial"/>
                <a:cs typeface="Arial"/>
              </a:rPr>
              <a:t>характеристика </a:t>
            </a:r>
            <a:r>
              <a:rPr sz="1100" spc="-45" dirty="0">
                <a:latin typeface="Arial"/>
                <a:cs typeface="Arial"/>
              </a:rPr>
              <a:t>выборки,  </a:t>
            </a:r>
            <a:r>
              <a:rPr sz="1100" spc="-60" dirty="0">
                <a:latin typeface="Arial"/>
                <a:cs typeface="Arial"/>
              </a:rPr>
              <a:t>некоторая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40" dirty="0">
                <a:latin typeface="Arial"/>
                <a:cs typeface="Arial"/>
              </a:rPr>
              <a:t>функция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40" dirty="0">
                <a:latin typeface="Arial"/>
                <a:cs typeface="Arial"/>
              </a:rPr>
              <a:t>от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75" dirty="0">
                <a:latin typeface="Arial"/>
                <a:cs typeface="Arial"/>
              </a:rPr>
              <a:t>наблюдений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i="1" spc="225" dirty="0">
                <a:latin typeface="Times New Roman"/>
                <a:cs typeface="Times New Roman"/>
              </a:rPr>
              <a:t>f</a:t>
            </a:r>
            <a:r>
              <a:rPr sz="1100" i="1" spc="-160" dirty="0">
                <a:latin typeface="Times New Roman"/>
                <a:cs typeface="Times New Roman"/>
              </a:rPr>
              <a:t> </a:t>
            </a:r>
            <a:r>
              <a:rPr sz="1100" spc="60" dirty="0">
                <a:latin typeface="Arial"/>
                <a:cs typeface="Arial"/>
              </a:rPr>
              <a:t>(</a:t>
            </a:r>
            <a:r>
              <a:rPr sz="1100" i="1" spc="60" dirty="0">
                <a:latin typeface="Times New Roman"/>
                <a:cs typeface="Times New Roman"/>
              </a:rPr>
              <a:t>x</a:t>
            </a:r>
            <a:r>
              <a:rPr sz="1200" spc="89" baseline="-10416" dirty="0">
                <a:latin typeface="Arial"/>
                <a:cs typeface="Arial"/>
              </a:rPr>
              <a:t>1</a:t>
            </a:r>
            <a:r>
              <a:rPr sz="1100" i="1" spc="60" dirty="0">
                <a:latin typeface="Times New Roman"/>
                <a:cs typeface="Times New Roman"/>
              </a:rPr>
              <a:t>,</a:t>
            </a:r>
            <a:r>
              <a:rPr sz="1100" i="1" spc="-95" dirty="0">
                <a:latin typeface="Times New Roman"/>
                <a:cs typeface="Times New Roman"/>
              </a:rPr>
              <a:t> </a:t>
            </a:r>
            <a:r>
              <a:rPr sz="1100" i="1" spc="60" dirty="0">
                <a:latin typeface="Times New Roman"/>
                <a:cs typeface="Times New Roman"/>
              </a:rPr>
              <a:t>x</a:t>
            </a:r>
            <a:r>
              <a:rPr sz="1200" spc="89" baseline="-10416" dirty="0">
                <a:latin typeface="Arial"/>
                <a:cs typeface="Arial"/>
              </a:rPr>
              <a:t>2</a:t>
            </a:r>
            <a:r>
              <a:rPr sz="1100" i="1" spc="60" dirty="0">
                <a:latin typeface="Times New Roman"/>
                <a:cs typeface="Times New Roman"/>
              </a:rPr>
              <a:t>,</a:t>
            </a:r>
            <a:r>
              <a:rPr sz="1100" i="1" spc="-90" dirty="0">
                <a:latin typeface="Times New Roman"/>
                <a:cs typeface="Times New Roman"/>
              </a:rPr>
              <a:t> </a:t>
            </a:r>
            <a:r>
              <a:rPr sz="1100" i="1" spc="25" dirty="0">
                <a:latin typeface="Times New Roman"/>
                <a:cs typeface="Times New Roman"/>
              </a:rPr>
              <a:t>.</a:t>
            </a:r>
            <a:r>
              <a:rPr sz="1100" i="1" spc="-95" dirty="0">
                <a:latin typeface="Times New Roman"/>
                <a:cs typeface="Times New Roman"/>
              </a:rPr>
              <a:t> </a:t>
            </a:r>
            <a:r>
              <a:rPr sz="1100" i="1" spc="25" dirty="0">
                <a:latin typeface="Times New Roman"/>
                <a:cs typeface="Times New Roman"/>
              </a:rPr>
              <a:t>.</a:t>
            </a:r>
            <a:r>
              <a:rPr sz="1100" i="1" spc="-95" dirty="0">
                <a:latin typeface="Times New Roman"/>
                <a:cs typeface="Times New Roman"/>
              </a:rPr>
              <a:t> </a:t>
            </a:r>
            <a:r>
              <a:rPr sz="1100" i="1" spc="25" dirty="0">
                <a:latin typeface="Times New Roman"/>
                <a:cs typeface="Times New Roman"/>
              </a:rPr>
              <a:t>.</a:t>
            </a:r>
            <a:r>
              <a:rPr sz="1100" i="1" spc="-95" dirty="0">
                <a:latin typeface="Times New Roman"/>
                <a:cs typeface="Times New Roman"/>
              </a:rPr>
              <a:t> </a:t>
            </a:r>
            <a:r>
              <a:rPr sz="1100" i="1" spc="25" dirty="0">
                <a:latin typeface="Times New Roman"/>
                <a:cs typeface="Times New Roman"/>
              </a:rPr>
              <a:t>,</a:t>
            </a:r>
            <a:r>
              <a:rPr sz="1100" i="1" spc="-90" dirty="0">
                <a:latin typeface="Times New Roman"/>
                <a:cs typeface="Times New Roman"/>
              </a:rPr>
              <a:t> </a:t>
            </a:r>
            <a:r>
              <a:rPr sz="1100" i="1" spc="85" dirty="0">
                <a:latin typeface="Times New Roman"/>
                <a:cs typeface="Times New Roman"/>
              </a:rPr>
              <a:t>x</a:t>
            </a:r>
            <a:r>
              <a:rPr sz="1200" i="1" spc="127" baseline="-10416" dirty="0">
                <a:latin typeface="Times New Roman"/>
                <a:cs typeface="Times New Roman"/>
              </a:rPr>
              <a:t>n</a:t>
            </a:r>
            <a:r>
              <a:rPr sz="1100" spc="85" dirty="0">
                <a:latin typeface="Arial"/>
                <a:cs typeface="Arial"/>
              </a:rPr>
              <a:t>).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34484" y="3243172"/>
            <a:ext cx="16319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75" dirty="0">
                <a:solidFill>
                  <a:srgbClr val="262685"/>
                </a:solidFill>
                <a:latin typeface="Arial"/>
                <a:cs typeface="Arial"/>
              </a:rPr>
              <a:t>11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20"/>
              </a:spcBef>
            </a:pPr>
            <a:r>
              <a:rPr spc="-120" dirty="0"/>
              <a:t>Распределение </a:t>
            </a:r>
            <a:r>
              <a:rPr spc="-95" dirty="0"/>
              <a:t>генеральной </a:t>
            </a:r>
            <a:r>
              <a:rPr spc="-65" dirty="0"/>
              <a:t>совокупности </a:t>
            </a:r>
            <a:r>
              <a:rPr spc="-50" dirty="0"/>
              <a:t>и </a:t>
            </a:r>
            <a:r>
              <a:rPr spc="-80" dirty="0"/>
              <a:t>выборочных  </a:t>
            </a:r>
            <a:r>
              <a:rPr spc="-90" dirty="0"/>
              <a:t>средних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76787" y="946248"/>
            <a:ext cx="1466215" cy="880744"/>
            <a:chOff x="676787" y="946248"/>
            <a:chExt cx="1466215" cy="880744"/>
          </a:xfrm>
        </p:grpSpPr>
        <p:sp>
          <p:nvSpPr>
            <p:cNvPr id="4" name="object 4"/>
            <p:cNvSpPr/>
            <p:nvPr/>
          </p:nvSpPr>
          <p:spPr>
            <a:xfrm>
              <a:off x="732974" y="979377"/>
              <a:ext cx="1353820" cy="777875"/>
            </a:xfrm>
            <a:custGeom>
              <a:avLst/>
              <a:gdLst/>
              <a:ahLst/>
              <a:cxnLst/>
              <a:rect l="l" t="t" r="r" b="b"/>
              <a:pathLst>
                <a:path w="1353820" h="777875">
                  <a:moveTo>
                    <a:pt x="0" y="777605"/>
                  </a:moveTo>
                  <a:lnTo>
                    <a:pt x="13662" y="777497"/>
                  </a:lnTo>
                  <a:lnTo>
                    <a:pt x="27324" y="777389"/>
                  </a:lnTo>
                  <a:lnTo>
                    <a:pt x="40986" y="777173"/>
                  </a:lnTo>
                  <a:lnTo>
                    <a:pt x="82026" y="776255"/>
                  </a:lnTo>
                  <a:lnTo>
                    <a:pt x="123012" y="774203"/>
                  </a:lnTo>
                  <a:lnTo>
                    <a:pt x="164053" y="769991"/>
                  </a:lnTo>
                  <a:lnTo>
                    <a:pt x="205093" y="761891"/>
                  </a:lnTo>
                  <a:lnTo>
                    <a:pt x="246079" y="747365"/>
                  </a:lnTo>
                  <a:lnTo>
                    <a:pt x="287120" y="722957"/>
                  </a:lnTo>
                  <a:lnTo>
                    <a:pt x="328106" y="684725"/>
                  </a:lnTo>
                  <a:lnTo>
                    <a:pt x="355484" y="649570"/>
                  </a:lnTo>
                  <a:lnTo>
                    <a:pt x="382808" y="605776"/>
                  </a:lnTo>
                  <a:lnTo>
                    <a:pt x="410187" y="552910"/>
                  </a:lnTo>
                  <a:lnTo>
                    <a:pt x="437511" y="491457"/>
                  </a:lnTo>
                  <a:lnTo>
                    <a:pt x="464835" y="422553"/>
                  </a:lnTo>
                  <a:lnTo>
                    <a:pt x="478551" y="385994"/>
                  </a:lnTo>
                  <a:lnTo>
                    <a:pt x="492213" y="348518"/>
                  </a:lnTo>
                  <a:lnTo>
                    <a:pt x="505875" y="310448"/>
                  </a:lnTo>
                  <a:lnTo>
                    <a:pt x="519537" y="272378"/>
                  </a:lnTo>
                  <a:lnTo>
                    <a:pt x="533199" y="234685"/>
                  </a:lnTo>
                  <a:lnTo>
                    <a:pt x="546916" y="198073"/>
                  </a:lnTo>
                  <a:lnTo>
                    <a:pt x="574240" y="129978"/>
                  </a:lnTo>
                  <a:lnTo>
                    <a:pt x="601564" y="72576"/>
                  </a:lnTo>
                  <a:lnTo>
                    <a:pt x="628942" y="29862"/>
                  </a:lnTo>
                  <a:lnTo>
                    <a:pt x="669928" y="0"/>
                  </a:lnTo>
                  <a:lnTo>
                    <a:pt x="683645" y="0"/>
                  </a:lnTo>
                  <a:lnTo>
                    <a:pt x="724631" y="29862"/>
                  </a:lnTo>
                  <a:lnTo>
                    <a:pt x="752009" y="72576"/>
                  </a:lnTo>
                  <a:lnTo>
                    <a:pt x="779333" y="129978"/>
                  </a:lnTo>
                  <a:lnTo>
                    <a:pt x="806657" y="198073"/>
                  </a:lnTo>
                  <a:lnTo>
                    <a:pt x="820374" y="234685"/>
                  </a:lnTo>
                  <a:lnTo>
                    <a:pt x="834036" y="272378"/>
                  </a:lnTo>
                  <a:lnTo>
                    <a:pt x="847698" y="310448"/>
                  </a:lnTo>
                  <a:lnTo>
                    <a:pt x="861360" y="348518"/>
                  </a:lnTo>
                  <a:lnTo>
                    <a:pt x="875022" y="385994"/>
                  </a:lnTo>
                  <a:lnTo>
                    <a:pt x="888738" y="422553"/>
                  </a:lnTo>
                  <a:lnTo>
                    <a:pt x="916062" y="491457"/>
                  </a:lnTo>
                  <a:lnTo>
                    <a:pt x="943386" y="552910"/>
                  </a:lnTo>
                  <a:lnTo>
                    <a:pt x="970765" y="605776"/>
                  </a:lnTo>
                  <a:lnTo>
                    <a:pt x="998089" y="649570"/>
                  </a:lnTo>
                  <a:lnTo>
                    <a:pt x="1025467" y="684725"/>
                  </a:lnTo>
                  <a:lnTo>
                    <a:pt x="1052791" y="711941"/>
                  </a:lnTo>
                  <a:lnTo>
                    <a:pt x="1093832" y="740507"/>
                  </a:lnTo>
                  <a:lnTo>
                    <a:pt x="1134818" y="757895"/>
                  </a:lnTo>
                  <a:lnTo>
                    <a:pt x="1175858" y="767831"/>
                  </a:lnTo>
                  <a:lnTo>
                    <a:pt x="1216844" y="773069"/>
                  </a:lnTo>
                  <a:lnTo>
                    <a:pt x="1257885" y="775715"/>
                  </a:lnTo>
                  <a:lnTo>
                    <a:pt x="1298925" y="776957"/>
                  </a:lnTo>
                  <a:lnTo>
                    <a:pt x="1339911" y="777497"/>
                  </a:lnTo>
                  <a:lnTo>
                    <a:pt x="1353573" y="777605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78812" y="948273"/>
              <a:ext cx="1462405" cy="878840"/>
            </a:xfrm>
            <a:custGeom>
              <a:avLst/>
              <a:gdLst/>
              <a:ahLst/>
              <a:cxnLst/>
              <a:rect l="l" t="t" r="r" b="b"/>
              <a:pathLst>
                <a:path w="1462405" h="878839">
                  <a:moveTo>
                    <a:pt x="27054" y="839814"/>
                  </a:moveTo>
                  <a:lnTo>
                    <a:pt x="1380682" y="839814"/>
                  </a:lnTo>
                </a:path>
                <a:path w="1462405" h="878839">
                  <a:moveTo>
                    <a:pt x="27054" y="839814"/>
                  </a:moveTo>
                  <a:lnTo>
                    <a:pt x="27054" y="878694"/>
                  </a:lnTo>
                </a:path>
                <a:path w="1462405" h="878839">
                  <a:moveTo>
                    <a:pt x="365474" y="839814"/>
                  </a:moveTo>
                  <a:lnTo>
                    <a:pt x="365474" y="878694"/>
                  </a:lnTo>
                </a:path>
                <a:path w="1462405" h="878839">
                  <a:moveTo>
                    <a:pt x="703895" y="839814"/>
                  </a:moveTo>
                  <a:lnTo>
                    <a:pt x="703895" y="878694"/>
                  </a:lnTo>
                </a:path>
                <a:path w="1462405" h="878839">
                  <a:moveTo>
                    <a:pt x="1042261" y="839814"/>
                  </a:moveTo>
                  <a:lnTo>
                    <a:pt x="1042261" y="878694"/>
                  </a:lnTo>
                </a:path>
                <a:path w="1462405" h="878839">
                  <a:moveTo>
                    <a:pt x="1380682" y="839814"/>
                  </a:moveTo>
                  <a:lnTo>
                    <a:pt x="1380682" y="878694"/>
                  </a:lnTo>
                </a:path>
                <a:path w="1462405" h="878839">
                  <a:moveTo>
                    <a:pt x="0" y="839814"/>
                  </a:moveTo>
                  <a:lnTo>
                    <a:pt x="1461898" y="839814"/>
                  </a:lnTo>
                  <a:lnTo>
                    <a:pt x="1461898" y="0"/>
                  </a:lnTo>
                  <a:lnTo>
                    <a:pt x="0" y="0"/>
                  </a:lnTo>
                  <a:lnTo>
                    <a:pt x="0" y="839814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07736" y="948273"/>
              <a:ext cx="4445" cy="808990"/>
            </a:xfrm>
            <a:custGeom>
              <a:avLst/>
              <a:gdLst/>
              <a:ahLst/>
              <a:cxnLst/>
              <a:rect l="l" t="t" r="r" b="b"/>
              <a:pathLst>
                <a:path w="4444" h="808989">
                  <a:moveTo>
                    <a:pt x="0" y="808979"/>
                  </a:moveTo>
                  <a:lnTo>
                    <a:pt x="4050" y="808979"/>
                  </a:lnTo>
                  <a:lnTo>
                    <a:pt x="4050" y="0"/>
                  </a:lnTo>
                  <a:lnTo>
                    <a:pt x="0" y="0"/>
                  </a:lnTo>
                  <a:lnTo>
                    <a:pt x="0" y="8089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75184" y="1850556"/>
            <a:ext cx="61594" cy="103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00" spc="5" dirty="0">
                <a:latin typeface="Helvetica"/>
                <a:cs typeface="Helvetica"/>
              </a:rPr>
              <a:t>5</a:t>
            </a:r>
            <a:endParaRPr sz="500">
              <a:latin typeface="Helvetica"/>
              <a:cs typeface="Helvetic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5568" y="1850556"/>
            <a:ext cx="97790" cy="103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00" spc="5" dirty="0">
                <a:latin typeface="Helvetica"/>
                <a:cs typeface="Helvetica"/>
              </a:rPr>
              <a:t>10</a:t>
            </a:r>
            <a:endParaRPr sz="500">
              <a:latin typeface="Helvetica"/>
              <a:cs typeface="Helvetic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33935" y="1850556"/>
            <a:ext cx="97790" cy="103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00" spc="5" dirty="0">
                <a:latin typeface="Helvetica"/>
                <a:cs typeface="Helvetica"/>
              </a:rPr>
              <a:t>15</a:t>
            </a:r>
            <a:endParaRPr sz="500">
              <a:latin typeface="Helvetica"/>
              <a:cs typeface="Helvetic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672356" y="1850556"/>
            <a:ext cx="97790" cy="103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00" spc="5" dirty="0">
                <a:latin typeface="Helvetica"/>
                <a:cs typeface="Helvetica"/>
              </a:rPr>
              <a:t>20</a:t>
            </a:r>
            <a:endParaRPr sz="500">
              <a:latin typeface="Helvetica"/>
              <a:cs typeface="Helvetic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010776" y="1850556"/>
            <a:ext cx="97790" cy="103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00" spc="5" dirty="0">
                <a:latin typeface="Helvetica"/>
                <a:cs typeface="Helvetica"/>
              </a:rPr>
              <a:t>25</a:t>
            </a:r>
            <a:endParaRPr sz="500">
              <a:latin typeface="Helvetica"/>
              <a:cs typeface="Helvetic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84723" y="727726"/>
            <a:ext cx="650240" cy="1162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b="1" spc="-5" dirty="0">
                <a:latin typeface="Helvetica"/>
                <a:cs typeface="Helvetica"/>
              </a:rPr>
              <a:t>mu0=15.4,</a:t>
            </a:r>
            <a:r>
              <a:rPr sz="600" b="1" spc="-55" dirty="0">
                <a:latin typeface="Helvetica"/>
                <a:cs typeface="Helvetica"/>
              </a:rPr>
              <a:t> </a:t>
            </a:r>
            <a:r>
              <a:rPr sz="600" b="1" spc="-5" dirty="0">
                <a:latin typeface="Helvetica"/>
                <a:cs typeface="Helvetica"/>
              </a:rPr>
              <a:t>sd=2.5</a:t>
            </a:r>
            <a:endParaRPr sz="600">
              <a:latin typeface="Helvetica"/>
              <a:cs typeface="Helvetic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80861" y="2006077"/>
            <a:ext cx="58419" cy="103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00" spc="5" dirty="0">
                <a:latin typeface="Helvetica"/>
                <a:cs typeface="Helvetica"/>
              </a:rPr>
              <a:t>x</a:t>
            </a:r>
            <a:endParaRPr sz="500">
              <a:latin typeface="Helvetica"/>
              <a:cs typeface="Helvetica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620801" y="946248"/>
            <a:ext cx="1466215" cy="880744"/>
            <a:chOff x="2620801" y="946248"/>
            <a:chExt cx="1466215" cy="880744"/>
          </a:xfrm>
        </p:grpSpPr>
        <p:sp>
          <p:nvSpPr>
            <p:cNvPr id="15" name="object 15"/>
            <p:cNvSpPr/>
            <p:nvPr/>
          </p:nvSpPr>
          <p:spPr>
            <a:xfrm>
              <a:off x="2676989" y="979377"/>
              <a:ext cx="1353820" cy="777875"/>
            </a:xfrm>
            <a:custGeom>
              <a:avLst/>
              <a:gdLst/>
              <a:ahLst/>
              <a:cxnLst/>
              <a:rect l="l" t="t" r="r" b="b"/>
              <a:pathLst>
                <a:path w="1353820" h="777875">
                  <a:moveTo>
                    <a:pt x="0" y="777605"/>
                  </a:moveTo>
                  <a:lnTo>
                    <a:pt x="13662" y="777497"/>
                  </a:lnTo>
                  <a:lnTo>
                    <a:pt x="27324" y="777389"/>
                  </a:lnTo>
                  <a:lnTo>
                    <a:pt x="40986" y="777173"/>
                  </a:lnTo>
                  <a:lnTo>
                    <a:pt x="82026" y="776255"/>
                  </a:lnTo>
                  <a:lnTo>
                    <a:pt x="123012" y="774203"/>
                  </a:lnTo>
                  <a:lnTo>
                    <a:pt x="164053" y="769991"/>
                  </a:lnTo>
                  <a:lnTo>
                    <a:pt x="205093" y="761891"/>
                  </a:lnTo>
                  <a:lnTo>
                    <a:pt x="246079" y="747365"/>
                  </a:lnTo>
                  <a:lnTo>
                    <a:pt x="287120" y="722957"/>
                  </a:lnTo>
                  <a:lnTo>
                    <a:pt x="328106" y="684725"/>
                  </a:lnTo>
                  <a:lnTo>
                    <a:pt x="355484" y="649570"/>
                  </a:lnTo>
                  <a:lnTo>
                    <a:pt x="382808" y="605776"/>
                  </a:lnTo>
                  <a:lnTo>
                    <a:pt x="410187" y="552910"/>
                  </a:lnTo>
                  <a:lnTo>
                    <a:pt x="437511" y="491457"/>
                  </a:lnTo>
                  <a:lnTo>
                    <a:pt x="464835" y="422553"/>
                  </a:lnTo>
                  <a:lnTo>
                    <a:pt x="478551" y="385994"/>
                  </a:lnTo>
                  <a:lnTo>
                    <a:pt x="492213" y="348518"/>
                  </a:lnTo>
                  <a:lnTo>
                    <a:pt x="505875" y="310448"/>
                  </a:lnTo>
                  <a:lnTo>
                    <a:pt x="519537" y="272378"/>
                  </a:lnTo>
                  <a:lnTo>
                    <a:pt x="533199" y="234685"/>
                  </a:lnTo>
                  <a:lnTo>
                    <a:pt x="546916" y="198073"/>
                  </a:lnTo>
                  <a:lnTo>
                    <a:pt x="574240" y="129978"/>
                  </a:lnTo>
                  <a:lnTo>
                    <a:pt x="601564" y="72576"/>
                  </a:lnTo>
                  <a:lnTo>
                    <a:pt x="628942" y="29862"/>
                  </a:lnTo>
                  <a:lnTo>
                    <a:pt x="669928" y="0"/>
                  </a:lnTo>
                  <a:lnTo>
                    <a:pt x="683645" y="0"/>
                  </a:lnTo>
                  <a:lnTo>
                    <a:pt x="724631" y="29862"/>
                  </a:lnTo>
                  <a:lnTo>
                    <a:pt x="752009" y="72576"/>
                  </a:lnTo>
                  <a:lnTo>
                    <a:pt x="779333" y="129978"/>
                  </a:lnTo>
                  <a:lnTo>
                    <a:pt x="806657" y="198073"/>
                  </a:lnTo>
                  <a:lnTo>
                    <a:pt x="820374" y="234685"/>
                  </a:lnTo>
                  <a:lnTo>
                    <a:pt x="834036" y="272378"/>
                  </a:lnTo>
                  <a:lnTo>
                    <a:pt x="847698" y="310448"/>
                  </a:lnTo>
                  <a:lnTo>
                    <a:pt x="861360" y="348518"/>
                  </a:lnTo>
                  <a:lnTo>
                    <a:pt x="875022" y="385994"/>
                  </a:lnTo>
                  <a:lnTo>
                    <a:pt x="888738" y="422553"/>
                  </a:lnTo>
                  <a:lnTo>
                    <a:pt x="916062" y="491457"/>
                  </a:lnTo>
                  <a:lnTo>
                    <a:pt x="943386" y="552910"/>
                  </a:lnTo>
                  <a:lnTo>
                    <a:pt x="970765" y="605776"/>
                  </a:lnTo>
                  <a:lnTo>
                    <a:pt x="998089" y="649570"/>
                  </a:lnTo>
                  <a:lnTo>
                    <a:pt x="1025467" y="684725"/>
                  </a:lnTo>
                  <a:lnTo>
                    <a:pt x="1052791" y="711941"/>
                  </a:lnTo>
                  <a:lnTo>
                    <a:pt x="1093832" y="740507"/>
                  </a:lnTo>
                  <a:lnTo>
                    <a:pt x="1134818" y="757895"/>
                  </a:lnTo>
                  <a:lnTo>
                    <a:pt x="1175858" y="767831"/>
                  </a:lnTo>
                  <a:lnTo>
                    <a:pt x="1216844" y="773069"/>
                  </a:lnTo>
                  <a:lnTo>
                    <a:pt x="1257885" y="775715"/>
                  </a:lnTo>
                  <a:lnTo>
                    <a:pt x="1298925" y="776957"/>
                  </a:lnTo>
                  <a:lnTo>
                    <a:pt x="1312587" y="777173"/>
                  </a:lnTo>
                  <a:lnTo>
                    <a:pt x="1326249" y="777389"/>
                  </a:lnTo>
                  <a:lnTo>
                    <a:pt x="1339911" y="777497"/>
                  </a:lnTo>
                  <a:lnTo>
                    <a:pt x="1353573" y="777605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622826" y="948273"/>
              <a:ext cx="1462405" cy="878840"/>
            </a:xfrm>
            <a:custGeom>
              <a:avLst/>
              <a:gdLst/>
              <a:ahLst/>
              <a:cxnLst/>
              <a:rect l="l" t="t" r="r" b="b"/>
              <a:pathLst>
                <a:path w="1462404" h="878839">
                  <a:moveTo>
                    <a:pt x="170371" y="839814"/>
                  </a:moveTo>
                  <a:lnTo>
                    <a:pt x="1371610" y="839814"/>
                  </a:lnTo>
                </a:path>
                <a:path w="1462404" h="878839">
                  <a:moveTo>
                    <a:pt x="170371" y="839814"/>
                  </a:moveTo>
                  <a:lnTo>
                    <a:pt x="170371" y="878694"/>
                  </a:lnTo>
                </a:path>
                <a:path w="1462404" h="878839">
                  <a:moveTo>
                    <a:pt x="370604" y="839814"/>
                  </a:moveTo>
                  <a:lnTo>
                    <a:pt x="370604" y="878694"/>
                  </a:lnTo>
                </a:path>
                <a:path w="1462404" h="878839">
                  <a:moveTo>
                    <a:pt x="570784" y="839814"/>
                  </a:moveTo>
                  <a:lnTo>
                    <a:pt x="570784" y="878694"/>
                  </a:lnTo>
                </a:path>
                <a:path w="1462404" h="878839">
                  <a:moveTo>
                    <a:pt x="770963" y="839814"/>
                  </a:moveTo>
                  <a:lnTo>
                    <a:pt x="770963" y="878694"/>
                  </a:lnTo>
                </a:path>
                <a:path w="1462404" h="878839">
                  <a:moveTo>
                    <a:pt x="971197" y="839814"/>
                  </a:moveTo>
                  <a:lnTo>
                    <a:pt x="971197" y="878694"/>
                  </a:lnTo>
                </a:path>
                <a:path w="1462404" h="878839">
                  <a:moveTo>
                    <a:pt x="1171376" y="839814"/>
                  </a:moveTo>
                  <a:lnTo>
                    <a:pt x="1171376" y="878694"/>
                  </a:lnTo>
                </a:path>
                <a:path w="1462404" h="878839">
                  <a:moveTo>
                    <a:pt x="1371610" y="839814"/>
                  </a:moveTo>
                  <a:lnTo>
                    <a:pt x="1371610" y="878694"/>
                  </a:lnTo>
                </a:path>
                <a:path w="1462404" h="878839">
                  <a:moveTo>
                    <a:pt x="0" y="839814"/>
                  </a:moveTo>
                  <a:lnTo>
                    <a:pt x="1461898" y="839814"/>
                  </a:lnTo>
                  <a:lnTo>
                    <a:pt x="1461898" y="0"/>
                  </a:lnTo>
                  <a:lnTo>
                    <a:pt x="0" y="0"/>
                  </a:lnTo>
                  <a:lnTo>
                    <a:pt x="0" y="839814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351751" y="948273"/>
              <a:ext cx="4445" cy="808990"/>
            </a:xfrm>
            <a:custGeom>
              <a:avLst/>
              <a:gdLst/>
              <a:ahLst/>
              <a:cxnLst/>
              <a:rect l="l" t="t" r="r" b="b"/>
              <a:pathLst>
                <a:path w="4445" h="808989">
                  <a:moveTo>
                    <a:pt x="0" y="808979"/>
                  </a:moveTo>
                  <a:lnTo>
                    <a:pt x="4050" y="808979"/>
                  </a:lnTo>
                  <a:lnTo>
                    <a:pt x="4050" y="0"/>
                  </a:lnTo>
                  <a:lnTo>
                    <a:pt x="0" y="0"/>
                  </a:lnTo>
                  <a:lnTo>
                    <a:pt x="0" y="8089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717479" y="1850556"/>
            <a:ext cx="1353185" cy="103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00" spc="5" dirty="0">
                <a:latin typeface="Helvetica"/>
                <a:cs typeface="Helvetica"/>
              </a:rPr>
              <a:t>14.0 14.5 15.0 15.5 16.0 16.5</a:t>
            </a:r>
            <a:r>
              <a:rPr sz="500" spc="80" dirty="0">
                <a:latin typeface="Helvetica"/>
                <a:cs typeface="Helvetica"/>
              </a:rPr>
              <a:t> </a:t>
            </a:r>
            <a:r>
              <a:rPr sz="500" spc="5" dirty="0">
                <a:latin typeface="Helvetica"/>
                <a:cs typeface="Helvetica"/>
              </a:rPr>
              <a:t>17.0</a:t>
            </a:r>
            <a:endParaRPr sz="500">
              <a:latin typeface="Helvetica"/>
              <a:cs typeface="Helvetic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878833" y="727726"/>
            <a:ext cx="949960" cy="1162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b="1" spc="-5" dirty="0">
                <a:latin typeface="Helvetica"/>
                <a:cs typeface="Helvetica"/>
              </a:rPr>
              <a:t>mu0=15.4,</a:t>
            </a:r>
            <a:r>
              <a:rPr sz="600" b="1" spc="-30" dirty="0">
                <a:latin typeface="Helvetica"/>
                <a:cs typeface="Helvetica"/>
              </a:rPr>
              <a:t> </a:t>
            </a:r>
            <a:r>
              <a:rPr sz="600" b="1" spc="-5" dirty="0">
                <a:latin typeface="Helvetica"/>
                <a:cs typeface="Helvetica"/>
              </a:rPr>
              <a:t>sd=2.5/sqrt(35)</a:t>
            </a:r>
            <a:endParaRPr sz="600">
              <a:latin typeface="Helvetica"/>
              <a:cs typeface="Helvetic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324876" y="2006077"/>
            <a:ext cx="58419" cy="103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00" spc="5" dirty="0">
                <a:latin typeface="Helvetica"/>
                <a:cs typeface="Helvetica"/>
              </a:rPr>
              <a:t>x</a:t>
            </a:r>
            <a:endParaRPr sz="500">
              <a:latin typeface="Helvetica"/>
              <a:cs typeface="Helvetic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4594" y="2295306"/>
            <a:ext cx="3487420" cy="1968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200" spc="-75" dirty="0">
                <a:solidFill>
                  <a:srgbClr val="3333B2"/>
                </a:solidFill>
                <a:latin typeface="Arial"/>
                <a:cs typeface="Arial"/>
              </a:rPr>
              <a:t>Выборочные </a:t>
            </a:r>
            <a:r>
              <a:rPr sz="1200" spc="-70" dirty="0">
                <a:solidFill>
                  <a:srgbClr val="3333B2"/>
                </a:solidFill>
                <a:latin typeface="Arial"/>
                <a:cs typeface="Arial"/>
              </a:rPr>
              <a:t>математическое </a:t>
            </a:r>
            <a:r>
              <a:rPr sz="1200" spc="-75" dirty="0">
                <a:solidFill>
                  <a:srgbClr val="3333B2"/>
                </a:solidFill>
                <a:latin typeface="Arial"/>
                <a:cs typeface="Arial"/>
              </a:rPr>
              <a:t>ожидание </a:t>
            </a:r>
            <a:r>
              <a:rPr sz="1200" spc="-50" dirty="0" err="1">
                <a:solidFill>
                  <a:srgbClr val="3333B2"/>
                </a:solidFill>
                <a:latin typeface="Arial"/>
                <a:cs typeface="Arial"/>
              </a:rPr>
              <a:t>и</a:t>
            </a:r>
            <a:r>
              <a:rPr sz="1200" spc="1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75" dirty="0" err="1">
                <a:solidFill>
                  <a:srgbClr val="3333B2"/>
                </a:solidFill>
                <a:latin typeface="Arial"/>
                <a:cs typeface="Arial"/>
              </a:rPr>
              <a:t>дисперсия</a:t>
            </a:r>
            <a:endParaRPr sz="1200" dirty="0">
              <a:latin typeface="Arial"/>
              <a:cs typeface="Arial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35CD267-A202-264B-ADB5-A8666B8D7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49" y="2563579"/>
            <a:ext cx="1473200" cy="228600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6395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5" dirty="0"/>
              <a:t>Статистика</a:t>
            </a:r>
            <a:r>
              <a:rPr dirty="0"/>
              <a:t> </a:t>
            </a:r>
            <a:r>
              <a:rPr spc="-55" dirty="0"/>
              <a:t>критерия</a:t>
            </a:r>
          </a:p>
        </p:txBody>
      </p:sp>
      <p:sp>
        <p:nvSpPr>
          <p:cNvPr id="3" name="object 3"/>
          <p:cNvSpPr/>
          <p:nvPr/>
        </p:nvSpPr>
        <p:spPr>
          <a:xfrm>
            <a:off x="3904475" y="1542224"/>
            <a:ext cx="83185" cy="0"/>
          </a:xfrm>
          <a:custGeom>
            <a:avLst/>
            <a:gdLst/>
            <a:ahLst/>
            <a:cxnLst/>
            <a:rect l="l" t="t" r="r" b="b"/>
            <a:pathLst>
              <a:path w="83185">
                <a:moveTo>
                  <a:pt x="0" y="0"/>
                </a:moveTo>
                <a:lnTo>
                  <a:pt x="83159" y="0"/>
                </a:lnTo>
              </a:path>
            </a:pathLst>
          </a:custGeom>
          <a:ln w="55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96494" y="557249"/>
            <a:ext cx="4015104" cy="130048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63500" marR="55880">
              <a:lnSpc>
                <a:spcPct val="102600"/>
              </a:lnSpc>
              <a:spcBef>
                <a:spcPts val="55"/>
              </a:spcBef>
            </a:pPr>
            <a:r>
              <a:rPr sz="1100" b="1" spc="-30" dirty="0">
                <a:latin typeface="Arial"/>
                <a:cs typeface="Arial"/>
              </a:rPr>
              <a:t>Статистика критерия </a:t>
            </a:r>
            <a:r>
              <a:rPr sz="1100" spc="-15" dirty="0">
                <a:latin typeface="Arial"/>
                <a:cs typeface="Arial"/>
              </a:rPr>
              <a:t>(test </a:t>
            </a:r>
            <a:r>
              <a:rPr sz="1100" spc="-20" dirty="0">
                <a:latin typeface="Arial"/>
                <a:cs typeface="Arial"/>
              </a:rPr>
              <a:t>statistic) </a:t>
            </a:r>
            <a:r>
              <a:rPr sz="1100" spc="-80" dirty="0">
                <a:latin typeface="Arial"/>
                <a:cs typeface="Arial"/>
              </a:rPr>
              <a:t>– </a:t>
            </a:r>
            <a:r>
              <a:rPr sz="1100" spc="-70" dirty="0">
                <a:latin typeface="Arial"/>
                <a:cs typeface="Arial"/>
              </a:rPr>
              <a:t>стандартизованная </a:t>
            </a:r>
            <a:r>
              <a:rPr sz="1100" spc="-90" dirty="0">
                <a:latin typeface="Arial"/>
                <a:cs typeface="Arial"/>
              </a:rPr>
              <a:t>мера  </a:t>
            </a:r>
            <a:r>
              <a:rPr sz="1100" spc="-55" dirty="0">
                <a:latin typeface="Arial"/>
                <a:cs typeface="Arial"/>
              </a:rPr>
              <a:t>отклонения </a:t>
            </a:r>
            <a:r>
              <a:rPr sz="1100" spc="-45" dirty="0">
                <a:latin typeface="Arial"/>
                <a:cs typeface="Arial"/>
              </a:rPr>
              <a:t>между </a:t>
            </a:r>
            <a:r>
              <a:rPr sz="1100" spc="-80" dirty="0">
                <a:latin typeface="Arial"/>
                <a:cs typeface="Arial"/>
              </a:rPr>
              <a:t>нулевой </a:t>
            </a:r>
            <a:r>
              <a:rPr sz="1100" spc="-45" dirty="0">
                <a:latin typeface="Arial"/>
                <a:cs typeface="Arial"/>
              </a:rPr>
              <a:t>гипотезой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80" dirty="0">
                <a:latin typeface="Arial"/>
                <a:cs typeface="Arial"/>
              </a:rPr>
              <a:t>нашей </a:t>
            </a:r>
            <a:r>
              <a:rPr sz="1100" spc="-50" dirty="0">
                <a:latin typeface="Arial"/>
                <a:cs typeface="Arial"/>
              </a:rPr>
              <a:t>выборкой,  </a:t>
            </a:r>
            <a:r>
              <a:rPr sz="1100" spc="-55" dirty="0">
                <a:latin typeface="Arial"/>
                <a:cs typeface="Arial"/>
              </a:rPr>
              <a:t>количество </a:t>
            </a:r>
            <a:r>
              <a:rPr sz="1100" spc="-55" dirty="0" err="1">
                <a:latin typeface="Arial"/>
                <a:cs typeface="Arial"/>
              </a:rPr>
              <a:t>стандартных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50" dirty="0" err="1">
                <a:latin typeface="Arial"/>
                <a:cs typeface="Arial"/>
              </a:rPr>
              <a:t>ошибок</a:t>
            </a:r>
            <a:r>
              <a:rPr lang="ru-RU" sz="1100" spc="-50" dirty="0">
                <a:latin typeface="Arial"/>
                <a:cs typeface="Arial"/>
              </a:rPr>
              <a:t>,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75" dirty="0">
                <a:latin typeface="Arial"/>
                <a:cs typeface="Arial"/>
              </a:rPr>
              <a:t>на </a:t>
            </a:r>
            <a:r>
              <a:rPr sz="1100" spc="-60" dirty="0">
                <a:latin typeface="Arial"/>
                <a:cs typeface="Arial"/>
              </a:rPr>
              <a:t>которые </a:t>
            </a:r>
            <a:r>
              <a:rPr sz="1100" spc="-80" dirty="0">
                <a:latin typeface="Arial"/>
                <a:cs typeface="Arial"/>
              </a:rPr>
              <a:t>наша </a:t>
            </a:r>
            <a:r>
              <a:rPr sz="1100" spc="-60" dirty="0">
                <a:latin typeface="Arial"/>
                <a:cs typeface="Arial"/>
              </a:rPr>
              <a:t>выборка  </a:t>
            </a:r>
            <a:r>
              <a:rPr sz="1100" spc="-40" dirty="0">
                <a:latin typeface="Arial"/>
                <a:cs typeface="Arial"/>
              </a:rPr>
              <a:t>лежит </a:t>
            </a:r>
            <a:r>
              <a:rPr sz="1100" spc="-80" dirty="0">
                <a:latin typeface="Arial"/>
                <a:cs typeface="Arial"/>
              </a:rPr>
              <a:t>выше </a:t>
            </a:r>
            <a:r>
              <a:rPr sz="1100" spc="-50" dirty="0">
                <a:latin typeface="Arial"/>
                <a:cs typeface="Arial"/>
              </a:rPr>
              <a:t>или ниже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</a:t>
            </a:r>
            <a:r>
              <a:rPr sz="1100" spc="45" dirty="0">
                <a:latin typeface="Arial"/>
                <a:cs typeface="Arial"/>
              </a:rPr>
              <a:t>.</a:t>
            </a:r>
            <a:endParaRPr sz="1100" dirty="0">
              <a:latin typeface="Arial"/>
              <a:cs typeface="Arial"/>
            </a:endParaRPr>
          </a:p>
          <a:p>
            <a:pPr marL="63500" marR="55880">
              <a:lnSpc>
                <a:spcPct val="102600"/>
              </a:lnSpc>
              <a:spcBef>
                <a:spcPts val="600"/>
              </a:spcBef>
            </a:pPr>
            <a:r>
              <a:rPr sz="1100" spc="-60" dirty="0">
                <a:latin typeface="Arial"/>
                <a:cs typeface="Arial"/>
              </a:rPr>
              <a:t>Разность </a:t>
            </a:r>
            <a:r>
              <a:rPr sz="1100" i="1" spc="-245" dirty="0">
                <a:latin typeface="Times New Roman"/>
                <a:cs typeface="Times New Roman"/>
              </a:rPr>
              <a:t>x</a:t>
            </a:r>
            <a:r>
              <a:rPr sz="1100" spc="-245" dirty="0">
                <a:latin typeface="Arial"/>
                <a:cs typeface="Arial"/>
              </a:rPr>
              <a:t>¯ </a:t>
            </a:r>
            <a:r>
              <a:rPr sz="1100" i="1" spc="204" dirty="0">
                <a:latin typeface="Arial"/>
                <a:cs typeface="Arial"/>
              </a:rPr>
              <a:t>− </a:t>
            </a:r>
            <a:r>
              <a:rPr sz="1100" i="1" spc="15" dirty="0">
                <a:latin typeface="Times New Roman"/>
                <a:cs typeface="Times New Roman"/>
              </a:rPr>
              <a:t>µ</a:t>
            </a:r>
            <a:r>
              <a:rPr sz="1200" spc="22" baseline="-10416" dirty="0">
                <a:latin typeface="Arial"/>
                <a:cs typeface="Arial"/>
              </a:rPr>
              <a:t>0</a:t>
            </a:r>
            <a:r>
              <a:rPr sz="1100" spc="15" dirty="0">
                <a:latin typeface="Arial"/>
                <a:cs typeface="Arial"/>
              </a:rPr>
              <a:t>, </a:t>
            </a:r>
            <a:r>
              <a:rPr sz="1100" spc="-65" dirty="0">
                <a:latin typeface="Arial"/>
                <a:cs typeface="Arial"/>
              </a:rPr>
              <a:t>характеризует отклонение </a:t>
            </a:r>
            <a:r>
              <a:rPr sz="1100" spc="-50" dirty="0">
                <a:latin typeface="Arial"/>
                <a:cs typeface="Arial"/>
              </a:rPr>
              <a:t>выборки </a:t>
            </a:r>
            <a:r>
              <a:rPr sz="1100" spc="-75" dirty="0">
                <a:latin typeface="Arial"/>
                <a:cs typeface="Arial"/>
              </a:rPr>
              <a:t>со средним  </a:t>
            </a:r>
            <a:r>
              <a:rPr sz="1100" i="1" spc="-245" dirty="0">
                <a:latin typeface="Times New Roman"/>
                <a:cs typeface="Times New Roman"/>
              </a:rPr>
              <a:t>x</a:t>
            </a:r>
            <a:r>
              <a:rPr sz="1100" spc="-245" dirty="0">
                <a:latin typeface="Arial"/>
                <a:cs typeface="Arial"/>
              </a:rPr>
              <a:t>¯ </a:t>
            </a:r>
            <a:r>
              <a:rPr sz="1100" spc="-40" dirty="0">
                <a:latin typeface="Arial"/>
                <a:cs typeface="Arial"/>
              </a:rPr>
              <a:t>от </a:t>
            </a:r>
            <a:r>
              <a:rPr sz="1100" spc="-80" dirty="0">
                <a:latin typeface="Arial"/>
                <a:cs typeface="Arial"/>
              </a:rPr>
              <a:t>нулевой </a:t>
            </a:r>
            <a:r>
              <a:rPr sz="1100" spc="-40" dirty="0">
                <a:latin typeface="Arial"/>
                <a:cs typeface="Arial"/>
              </a:rPr>
              <a:t>гипотезы </a:t>
            </a:r>
            <a:r>
              <a:rPr sz="1100" i="1" spc="15" dirty="0">
                <a:latin typeface="Times New Roman"/>
                <a:cs typeface="Times New Roman"/>
              </a:rPr>
              <a:t>µ</a:t>
            </a:r>
            <a:r>
              <a:rPr sz="1200" spc="22" baseline="-10416" dirty="0">
                <a:latin typeface="Arial"/>
                <a:cs typeface="Arial"/>
              </a:rPr>
              <a:t>0</a:t>
            </a:r>
            <a:r>
              <a:rPr sz="1100" spc="15" dirty="0">
                <a:latin typeface="Arial"/>
                <a:cs typeface="Arial"/>
              </a:rPr>
              <a:t>. </a:t>
            </a:r>
            <a:r>
              <a:rPr sz="1100" spc="-75" dirty="0">
                <a:latin typeface="Arial"/>
                <a:cs typeface="Arial"/>
              </a:rPr>
              <a:t>Деление </a:t>
            </a:r>
            <a:r>
              <a:rPr sz="1100" spc="-55" dirty="0">
                <a:latin typeface="Arial"/>
                <a:cs typeface="Arial"/>
              </a:rPr>
              <a:t>этой разности </a:t>
            </a:r>
            <a:r>
              <a:rPr sz="1100" spc="-75" dirty="0">
                <a:latin typeface="Arial"/>
                <a:cs typeface="Arial"/>
              </a:rPr>
              <a:t>на </a:t>
            </a:r>
            <a:r>
              <a:rPr sz="1100" i="1" spc="190" dirty="0">
                <a:latin typeface="Times New Roman"/>
                <a:cs typeface="Times New Roman"/>
              </a:rPr>
              <a:t>σ/</a:t>
            </a:r>
            <a:r>
              <a:rPr sz="1650" i="1" spc="284" baseline="40404" dirty="0">
                <a:latin typeface="Arial"/>
                <a:cs typeface="Arial"/>
              </a:rPr>
              <a:t>√</a:t>
            </a:r>
            <a:r>
              <a:rPr sz="1100" i="1" spc="190" dirty="0">
                <a:latin typeface="Times New Roman"/>
                <a:cs typeface="Times New Roman"/>
              </a:rPr>
              <a:t>n  </a:t>
            </a:r>
            <a:r>
              <a:rPr sz="1100" spc="-55" dirty="0">
                <a:latin typeface="Arial"/>
                <a:cs typeface="Arial"/>
              </a:rPr>
              <a:t>приводит </a:t>
            </a:r>
            <a:r>
              <a:rPr sz="1100" spc="45" dirty="0">
                <a:latin typeface="Arial"/>
                <a:cs typeface="Arial"/>
              </a:rPr>
              <a:t>к</a:t>
            </a:r>
            <a:r>
              <a:rPr sz="1100" spc="-9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величине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4278" y="2316565"/>
            <a:ext cx="3899535" cy="421269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960"/>
              </a:spcBef>
            </a:pPr>
            <a:r>
              <a:rPr sz="1100" spc="-80" dirty="0" err="1">
                <a:latin typeface="Arial"/>
                <a:cs typeface="Arial"/>
              </a:rPr>
              <a:t>распределенной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b="1" spc="-60" dirty="0">
                <a:latin typeface="Arial"/>
                <a:cs typeface="Arial"/>
              </a:rPr>
              <a:t>по </a:t>
            </a:r>
            <a:r>
              <a:rPr sz="1100" b="1" spc="-55" dirty="0">
                <a:latin typeface="Arial"/>
                <a:cs typeface="Arial"/>
              </a:rPr>
              <a:t>известному </a:t>
            </a:r>
            <a:r>
              <a:rPr sz="1100" b="1" spc="-45" dirty="0">
                <a:latin typeface="Arial"/>
                <a:cs typeface="Arial"/>
              </a:rPr>
              <a:t>закону </a:t>
            </a:r>
            <a:r>
              <a:rPr sz="1100" spc="-70" dirty="0">
                <a:latin typeface="Arial"/>
                <a:cs typeface="Arial"/>
              </a:rPr>
              <a:t>– </a:t>
            </a:r>
            <a:r>
              <a:rPr sz="1100" spc="-65" dirty="0">
                <a:latin typeface="Arial"/>
                <a:cs typeface="Arial"/>
              </a:rPr>
              <a:t>нормальному </a:t>
            </a:r>
            <a:r>
              <a:rPr sz="1100" spc="-60" dirty="0">
                <a:latin typeface="Arial"/>
                <a:cs typeface="Arial"/>
              </a:rPr>
              <a:t>закону,  </a:t>
            </a:r>
            <a:r>
              <a:rPr sz="1100" spc="-50" dirty="0">
                <a:latin typeface="Arial"/>
                <a:cs typeface="Arial"/>
              </a:rPr>
              <a:t>которая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85" dirty="0">
                <a:latin typeface="Arial"/>
                <a:cs typeface="Arial"/>
              </a:rPr>
              <a:t>будет </a:t>
            </a:r>
            <a:r>
              <a:rPr sz="1100" spc="-45" dirty="0">
                <a:latin typeface="Arial"/>
                <a:cs typeface="Arial"/>
              </a:rPr>
              <a:t>статистикой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критерия.</a:t>
            </a:r>
            <a:endParaRPr sz="1100" dirty="0">
              <a:latin typeface="Arial"/>
              <a:cs typeface="Arial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F1D1912-AC8E-3A4D-ACDC-76D3E51AB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795" y="1882775"/>
            <a:ext cx="952500" cy="444500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22072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95" dirty="0"/>
              <a:t>Область </a:t>
            </a:r>
            <a:r>
              <a:rPr spc="-55" dirty="0"/>
              <a:t>принятия </a:t>
            </a:r>
            <a:r>
              <a:rPr spc="-50" dirty="0"/>
              <a:t>и </a:t>
            </a:r>
            <a:r>
              <a:rPr spc="-55" dirty="0"/>
              <a:t>критическая</a:t>
            </a:r>
            <a:r>
              <a:rPr spc="-170" dirty="0"/>
              <a:t> </a:t>
            </a:r>
            <a:r>
              <a:rPr spc="-90" dirty="0"/>
              <a:t>область</a:t>
            </a:r>
          </a:p>
        </p:txBody>
      </p:sp>
      <p:sp>
        <p:nvSpPr>
          <p:cNvPr id="3" name="object 3"/>
          <p:cNvSpPr/>
          <p:nvPr/>
        </p:nvSpPr>
        <p:spPr>
          <a:xfrm>
            <a:off x="404692" y="444892"/>
            <a:ext cx="3753974" cy="22917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7294" y="2852336"/>
            <a:ext cx="3402965" cy="32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40" dirty="0">
                <a:latin typeface="Arial"/>
                <a:cs typeface="Arial"/>
              </a:rPr>
              <a:t>Figure </a:t>
            </a:r>
            <a:r>
              <a:rPr sz="1000" spc="-35" dirty="0">
                <a:latin typeface="Arial"/>
                <a:cs typeface="Arial"/>
              </a:rPr>
              <a:t>2: </a:t>
            </a:r>
            <a:r>
              <a:rPr sz="1000" spc="-60" dirty="0">
                <a:latin typeface="Arial"/>
                <a:cs typeface="Arial"/>
              </a:rPr>
              <a:t>Область </a:t>
            </a:r>
            <a:r>
              <a:rPr sz="1000" spc="-35" dirty="0">
                <a:latin typeface="Arial"/>
                <a:cs typeface="Arial"/>
              </a:rPr>
              <a:t>принятия </a:t>
            </a:r>
            <a:r>
              <a:rPr sz="1000" spc="-25" dirty="0">
                <a:latin typeface="Arial"/>
                <a:cs typeface="Arial"/>
              </a:rPr>
              <a:t>и </a:t>
            </a:r>
            <a:r>
              <a:rPr sz="1000" spc="-30" dirty="0">
                <a:latin typeface="Arial"/>
                <a:cs typeface="Arial"/>
              </a:rPr>
              <a:t>критическая </a:t>
            </a:r>
            <a:r>
              <a:rPr sz="1000" spc="-60" dirty="0">
                <a:latin typeface="Arial"/>
                <a:cs typeface="Arial"/>
              </a:rPr>
              <a:t>область </a:t>
            </a:r>
            <a:r>
              <a:rPr sz="1000" spc="-45" dirty="0">
                <a:latin typeface="Arial"/>
                <a:cs typeface="Arial"/>
              </a:rPr>
              <a:t>(область  </a:t>
            </a:r>
            <a:r>
              <a:rPr sz="1000" spc="-35" dirty="0">
                <a:latin typeface="Arial"/>
                <a:cs typeface="Arial"/>
              </a:rPr>
              <a:t>отклонения) </a:t>
            </a:r>
            <a:r>
              <a:rPr sz="1000" spc="-70" dirty="0">
                <a:latin typeface="Arial"/>
                <a:cs typeface="Arial"/>
              </a:rPr>
              <a:t>нулевой</a:t>
            </a:r>
            <a:r>
              <a:rPr sz="1000" spc="-114" dirty="0">
                <a:latin typeface="Arial"/>
                <a:cs typeface="Arial"/>
              </a:rPr>
              <a:t> </a:t>
            </a:r>
            <a:r>
              <a:rPr sz="1000" spc="-30" dirty="0">
                <a:latin typeface="Arial"/>
                <a:cs typeface="Arial"/>
              </a:rPr>
              <a:t>гипотезы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37871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85" dirty="0"/>
              <a:t>Выбор </a:t>
            </a:r>
            <a:r>
              <a:rPr spc="-55" dirty="0"/>
              <a:t>критерия </a:t>
            </a:r>
            <a:r>
              <a:rPr spc="-45" dirty="0"/>
              <a:t>(на</a:t>
            </a:r>
            <a:r>
              <a:rPr spc="-5" dirty="0"/>
              <a:t> </a:t>
            </a:r>
            <a:r>
              <a:rPr spc="-45" dirty="0"/>
              <a:t>практике)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1894" y="436001"/>
            <a:ext cx="3964940" cy="2732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10995" marR="1604010" algn="ctr">
              <a:lnSpc>
                <a:spcPct val="129099"/>
              </a:lnSpc>
              <a:spcBef>
                <a:spcPts val="100"/>
              </a:spcBef>
            </a:pP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 </a:t>
            </a:r>
            <a:r>
              <a:rPr sz="1100" spc="-5" dirty="0">
                <a:latin typeface="Arial"/>
                <a:cs typeface="Arial"/>
              </a:rPr>
              <a:t>: </a:t>
            </a:r>
            <a:r>
              <a:rPr sz="1100" i="1" spc="20" dirty="0">
                <a:latin typeface="Times New Roman"/>
                <a:cs typeface="Times New Roman"/>
              </a:rPr>
              <a:t>µ </a:t>
            </a:r>
            <a:r>
              <a:rPr sz="1100" spc="204" dirty="0">
                <a:latin typeface="Arial"/>
                <a:cs typeface="Arial"/>
              </a:rPr>
              <a:t>=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i="1" spc="25" dirty="0">
                <a:latin typeface="Times New Roman"/>
                <a:cs typeface="Times New Roman"/>
              </a:rPr>
              <a:t>µ</a:t>
            </a:r>
            <a:r>
              <a:rPr sz="1200" spc="37" baseline="-10416" dirty="0">
                <a:latin typeface="Arial"/>
                <a:cs typeface="Arial"/>
              </a:rPr>
              <a:t>0</a:t>
            </a:r>
            <a:r>
              <a:rPr sz="1100" i="1" spc="25" dirty="0">
                <a:latin typeface="Times New Roman"/>
                <a:cs typeface="Times New Roman"/>
              </a:rPr>
              <a:t>, 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1 </a:t>
            </a:r>
            <a:r>
              <a:rPr sz="1100" spc="-5" dirty="0">
                <a:latin typeface="Arial"/>
                <a:cs typeface="Arial"/>
              </a:rPr>
              <a:t>: </a:t>
            </a:r>
            <a:r>
              <a:rPr sz="1100" i="1" spc="20" dirty="0">
                <a:latin typeface="Times New Roman"/>
                <a:cs typeface="Times New Roman"/>
              </a:rPr>
              <a:t>µ </a:t>
            </a:r>
            <a:r>
              <a:rPr sz="1100" i="1" spc="100" dirty="0">
                <a:latin typeface="Arial"/>
                <a:cs typeface="Arial"/>
              </a:rPr>
              <a:t>!</a:t>
            </a:r>
            <a:r>
              <a:rPr sz="1100" spc="100" dirty="0">
                <a:latin typeface="Arial"/>
                <a:cs typeface="Arial"/>
              </a:rPr>
              <a:t>=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i="1" spc="-85" dirty="0">
                <a:latin typeface="Times New Roman"/>
                <a:cs typeface="Times New Roman"/>
              </a:rPr>
              <a:t>µ</a:t>
            </a:r>
            <a:r>
              <a:rPr sz="1200" spc="-127" baseline="-10416" dirty="0">
                <a:latin typeface="Arial"/>
                <a:cs typeface="Arial"/>
              </a:rPr>
              <a:t>0</a:t>
            </a:r>
            <a:r>
              <a:rPr sz="1100" i="1" spc="-85" dirty="0">
                <a:latin typeface="Times New Roman"/>
                <a:cs typeface="Times New Roman"/>
              </a:rPr>
              <a:t>.</a:t>
            </a:r>
            <a:endParaRPr sz="1100" dirty="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880"/>
              </a:spcBef>
            </a:pPr>
            <a:r>
              <a:rPr sz="1100" spc="-20" dirty="0">
                <a:latin typeface="Arial"/>
                <a:cs typeface="Arial"/>
              </a:rPr>
              <a:t>Мы </a:t>
            </a:r>
            <a:r>
              <a:rPr sz="1100" spc="-75" dirty="0">
                <a:latin typeface="Arial"/>
                <a:cs typeface="Arial"/>
              </a:rPr>
              <a:t>имеем </a:t>
            </a:r>
            <a:r>
              <a:rPr sz="1100" spc="-85" dirty="0">
                <a:latin typeface="Arial"/>
                <a:cs typeface="Arial"/>
              </a:rPr>
              <a:t>дело </a:t>
            </a:r>
            <a:r>
              <a:rPr sz="1100" spc="-70" dirty="0">
                <a:latin typeface="Arial"/>
                <a:cs typeface="Arial"/>
              </a:rPr>
              <a:t>с </a:t>
            </a:r>
            <a:r>
              <a:rPr sz="1100" b="1" spc="-35" dirty="0">
                <a:latin typeface="Arial"/>
                <a:cs typeface="Arial"/>
              </a:rPr>
              <a:t>гипотезой </a:t>
            </a:r>
            <a:r>
              <a:rPr sz="1100" b="1" spc="-75" dirty="0">
                <a:latin typeface="Arial"/>
                <a:cs typeface="Arial"/>
              </a:rPr>
              <a:t>о </a:t>
            </a:r>
            <a:r>
              <a:rPr sz="1100" b="1" spc="-35" dirty="0">
                <a:latin typeface="Arial"/>
                <a:cs typeface="Arial"/>
              </a:rPr>
              <a:t>математических</a:t>
            </a:r>
            <a:r>
              <a:rPr sz="1100" b="1" spc="200" dirty="0">
                <a:latin typeface="Arial"/>
                <a:cs typeface="Arial"/>
              </a:rPr>
              <a:t> </a:t>
            </a:r>
            <a:r>
              <a:rPr sz="1100" b="1" spc="-35" dirty="0">
                <a:latin typeface="Arial"/>
                <a:cs typeface="Arial"/>
              </a:rPr>
              <a:t>ожиданиях</a:t>
            </a:r>
            <a:r>
              <a:rPr sz="1100" spc="-35" dirty="0">
                <a:latin typeface="Arial"/>
                <a:cs typeface="Arial"/>
              </a:rPr>
              <a:t>.</a:t>
            </a:r>
            <a:endParaRPr sz="1100" dirty="0">
              <a:latin typeface="Arial"/>
              <a:cs typeface="Arial"/>
            </a:endParaRPr>
          </a:p>
          <a:p>
            <a:pPr marL="38100" marR="168275">
              <a:lnSpc>
                <a:spcPct val="102600"/>
              </a:lnSpc>
              <a:spcBef>
                <a:spcPts val="500"/>
              </a:spcBef>
            </a:pPr>
            <a:r>
              <a:rPr sz="1100" spc="-60" dirty="0">
                <a:latin typeface="Arial"/>
                <a:cs typeface="Arial"/>
              </a:rPr>
              <a:t>Выбор </a:t>
            </a:r>
            <a:r>
              <a:rPr sz="1100" spc="-65" dirty="0">
                <a:latin typeface="Arial"/>
                <a:cs typeface="Arial"/>
              </a:rPr>
              <a:t>вида </a:t>
            </a:r>
            <a:r>
              <a:rPr sz="1100" spc="-40" dirty="0">
                <a:latin typeface="Arial"/>
                <a:cs typeface="Arial"/>
              </a:rPr>
              <a:t>гипотезы и </a:t>
            </a:r>
            <a:r>
              <a:rPr sz="1100" spc="-55" dirty="0">
                <a:latin typeface="Arial"/>
                <a:cs typeface="Arial"/>
              </a:rPr>
              <a:t>принятые </a:t>
            </a:r>
            <a:r>
              <a:rPr sz="1100" spc="-75" dirty="0">
                <a:latin typeface="Arial"/>
                <a:cs typeface="Arial"/>
              </a:rPr>
              <a:t>на </a:t>
            </a:r>
            <a:r>
              <a:rPr sz="1100" spc="-70" dirty="0">
                <a:latin typeface="Arial"/>
                <a:cs typeface="Arial"/>
              </a:rPr>
              <a:t>первом </a:t>
            </a:r>
            <a:r>
              <a:rPr sz="1100" spc="-65" dirty="0">
                <a:latin typeface="Arial"/>
                <a:cs typeface="Arial"/>
              </a:rPr>
              <a:t>шаге допущения  </a:t>
            </a:r>
            <a:r>
              <a:rPr sz="1100" spc="-80" dirty="0">
                <a:latin typeface="Arial"/>
                <a:cs typeface="Arial"/>
              </a:rPr>
              <a:t>определяет </a:t>
            </a:r>
            <a:r>
              <a:rPr sz="1100" spc="-55" dirty="0">
                <a:latin typeface="Arial"/>
                <a:cs typeface="Arial"/>
              </a:rPr>
              <a:t>вид </a:t>
            </a:r>
            <a:r>
              <a:rPr sz="1100" spc="-40" dirty="0">
                <a:latin typeface="Arial"/>
                <a:cs typeface="Arial"/>
              </a:rPr>
              <a:t>критерия </a:t>
            </a:r>
            <a:r>
              <a:rPr sz="1100" spc="-60" dirty="0">
                <a:latin typeface="Arial"/>
                <a:cs typeface="Arial"/>
              </a:rPr>
              <a:t>для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spc="-135" dirty="0">
                <a:latin typeface="Arial"/>
                <a:cs typeface="Arial"/>
              </a:rPr>
              <a:t>ее </a:t>
            </a:r>
            <a:r>
              <a:rPr sz="1100" spc="-55" dirty="0">
                <a:latin typeface="Arial"/>
                <a:cs typeface="Arial"/>
              </a:rPr>
              <a:t>проверки.</a:t>
            </a:r>
            <a:endParaRPr sz="1100" dirty="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535"/>
              </a:spcBef>
            </a:pPr>
            <a:r>
              <a:rPr sz="1100" spc="-50" dirty="0">
                <a:latin typeface="Arial"/>
                <a:cs typeface="Arial"/>
              </a:rPr>
              <a:t>Различают </a:t>
            </a:r>
            <a:r>
              <a:rPr sz="1100" spc="-35" dirty="0">
                <a:latin typeface="Arial"/>
                <a:cs typeface="Arial"/>
              </a:rPr>
              <a:t>три </a:t>
            </a:r>
            <a:r>
              <a:rPr sz="1100" spc="-65" dirty="0">
                <a:latin typeface="Arial"/>
                <a:cs typeface="Arial"/>
              </a:rPr>
              <a:t>вида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критериев:</a:t>
            </a:r>
            <a:endParaRPr sz="1100" dirty="0">
              <a:latin typeface="Arial"/>
              <a:cs typeface="Arial"/>
            </a:endParaRPr>
          </a:p>
          <a:p>
            <a:pPr marL="314960" marR="86360" indent="-168275">
              <a:lnSpc>
                <a:spcPct val="100000"/>
              </a:lnSpc>
              <a:spcBef>
                <a:spcPts val="1070"/>
              </a:spcBef>
              <a:buClr>
                <a:srgbClr val="3333B2"/>
              </a:buClr>
              <a:buFont typeface="Arial"/>
              <a:buAutoNum type="arabicPeriod"/>
              <a:tabLst>
                <a:tab pos="315595" algn="l"/>
              </a:tabLst>
            </a:pPr>
            <a:r>
              <a:rPr sz="1000" b="1" spc="-30" dirty="0">
                <a:latin typeface="Arial"/>
                <a:cs typeface="Arial"/>
              </a:rPr>
              <a:t>Параметрические критерии </a:t>
            </a:r>
            <a:r>
              <a:rPr sz="1000" spc="-60" dirty="0">
                <a:latin typeface="Arial"/>
                <a:cs typeface="Arial"/>
              </a:rPr>
              <a:t>– </a:t>
            </a:r>
            <a:r>
              <a:rPr sz="1000" spc="-35" dirty="0">
                <a:latin typeface="Arial"/>
                <a:cs typeface="Arial"/>
              </a:rPr>
              <a:t>критерии значимости, </a:t>
            </a:r>
            <a:r>
              <a:rPr sz="1000" spc="-50" dirty="0">
                <a:latin typeface="Arial"/>
                <a:cs typeface="Arial"/>
              </a:rPr>
              <a:t>которые  </a:t>
            </a:r>
            <a:r>
              <a:rPr sz="1000" spc="-35" dirty="0">
                <a:latin typeface="Arial"/>
                <a:cs typeface="Arial"/>
              </a:rPr>
              <a:t>служат </a:t>
            </a:r>
            <a:r>
              <a:rPr sz="1000" spc="-50" dirty="0">
                <a:latin typeface="Arial"/>
                <a:cs typeface="Arial"/>
              </a:rPr>
              <a:t>для </a:t>
            </a:r>
            <a:r>
              <a:rPr sz="1000" spc="-45" dirty="0">
                <a:latin typeface="Arial"/>
                <a:cs typeface="Arial"/>
              </a:rPr>
              <a:t>проверки </a:t>
            </a:r>
            <a:r>
              <a:rPr sz="1000" spc="-30" dirty="0">
                <a:latin typeface="Arial"/>
                <a:cs typeface="Arial"/>
              </a:rPr>
              <a:t>гипотез </a:t>
            </a:r>
            <a:r>
              <a:rPr sz="1000" spc="-60" dirty="0">
                <a:latin typeface="Arial"/>
                <a:cs typeface="Arial"/>
              </a:rPr>
              <a:t>о параметрах </a:t>
            </a:r>
            <a:r>
              <a:rPr sz="1000" spc="-65" dirty="0">
                <a:latin typeface="Arial"/>
                <a:cs typeface="Arial"/>
              </a:rPr>
              <a:t>распределения  </a:t>
            </a:r>
            <a:r>
              <a:rPr sz="1000" spc="-55" dirty="0">
                <a:latin typeface="Arial"/>
                <a:cs typeface="Arial"/>
              </a:rPr>
              <a:t>генеральной</a:t>
            </a:r>
            <a:r>
              <a:rPr sz="1000" spc="45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совокупности.</a:t>
            </a:r>
            <a:endParaRPr sz="1000" dirty="0">
              <a:latin typeface="Arial"/>
              <a:cs typeface="Arial"/>
            </a:endParaRPr>
          </a:p>
          <a:p>
            <a:pPr marL="314960" marR="30480" indent="-168275">
              <a:lnSpc>
                <a:spcPts val="1200"/>
              </a:lnSpc>
              <a:spcBef>
                <a:spcPts val="25"/>
              </a:spcBef>
              <a:buClr>
                <a:srgbClr val="3333B2"/>
              </a:buClr>
              <a:buFont typeface="Arial"/>
              <a:buAutoNum type="arabicPeriod"/>
              <a:tabLst>
                <a:tab pos="315595" algn="l"/>
              </a:tabLst>
            </a:pPr>
            <a:r>
              <a:rPr sz="1000" b="1" spc="-15" dirty="0">
                <a:latin typeface="Arial"/>
                <a:cs typeface="Arial"/>
              </a:rPr>
              <a:t>Критерии </a:t>
            </a:r>
            <a:r>
              <a:rPr sz="1000" b="1" spc="-45" dirty="0">
                <a:latin typeface="Arial"/>
                <a:cs typeface="Arial"/>
              </a:rPr>
              <a:t>согласия </a:t>
            </a:r>
            <a:r>
              <a:rPr sz="1000" spc="-45" dirty="0">
                <a:latin typeface="Arial"/>
                <a:cs typeface="Arial"/>
              </a:rPr>
              <a:t>позволяют </a:t>
            </a:r>
            <a:r>
              <a:rPr sz="1000" spc="-55" dirty="0">
                <a:latin typeface="Arial"/>
                <a:cs typeface="Arial"/>
              </a:rPr>
              <a:t>проверять </a:t>
            </a:r>
            <a:r>
              <a:rPr sz="1000" spc="-30" dirty="0">
                <a:latin typeface="Arial"/>
                <a:cs typeface="Arial"/>
              </a:rPr>
              <a:t>гипотезы </a:t>
            </a:r>
            <a:r>
              <a:rPr sz="1000" spc="-60" dirty="0">
                <a:latin typeface="Arial"/>
                <a:cs typeface="Arial"/>
              </a:rPr>
              <a:t>о  </a:t>
            </a:r>
            <a:r>
              <a:rPr sz="1000" spc="-55" dirty="0">
                <a:latin typeface="Arial"/>
                <a:cs typeface="Arial"/>
              </a:rPr>
              <a:t>соответствии </a:t>
            </a:r>
            <a:r>
              <a:rPr sz="1000" spc="-75" dirty="0">
                <a:latin typeface="Arial"/>
                <a:cs typeface="Arial"/>
              </a:rPr>
              <a:t>распределений </a:t>
            </a:r>
            <a:r>
              <a:rPr sz="1000" spc="-65" dirty="0">
                <a:latin typeface="Arial"/>
                <a:cs typeface="Arial"/>
              </a:rPr>
              <a:t>генеральной </a:t>
            </a:r>
            <a:r>
              <a:rPr sz="1000" spc="-45" dirty="0">
                <a:latin typeface="Arial"/>
                <a:cs typeface="Arial"/>
              </a:rPr>
              <a:t>совокупности </a:t>
            </a:r>
            <a:r>
              <a:rPr sz="1000" spc="-55" dirty="0">
                <a:latin typeface="Arial"/>
                <a:cs typeface="Arial"/>
              </a:rPr>
              <a:t>известной  </a:t>
            </a:r>
            <a:r>
              <a:rPr sz="1000" spc="-45" dirty="0">
                <a:latin typeface="Arial"/>
                <a:cs typeface="Arial"/>
              </a:rPr>
              <a:t>теоретической</a:t>
            </a:r>
            <a:r>
              <a:rPr sz="1000" spc="45" dirty="0">
                <a:latin typeface="Arial"/>
                <a:cs typeface="Arial"/>
              </a:rPr>
              <a:t> </a:t>
            </a:r>
            <a:r>
              <a:rPr sz="1000" spc="-55" dirty="0">
                <a:latin typeface="Arial"/>
                <a:cs typeface="Arial"/>
              </a:rPr>
              <a:t>модели.</a:t>
            </a:r>
            <a:endParaRPr sz="1000" dirty="0">
              <a:latin typeface="Arial"/>
              <a:cs typeface="Arial"/>
            </a:endParaRPr>
          </a:p>
          <a:p>
            <a:pPr marL="314960" indent="-168275">
              <a:lnSpc>
                <a:spcPts val="1145"/>
              </a:lnSpc>
              <a:buClr>
                <a:srgbClr val="3333B2"/>
              </a:buClr>
              <a:buFont typeface="Arial"/>
              <a:buAutoNum type="arabicPeriod"/>
              <a:tabLst>
                <a:tab pos="315595" algn="l"/>
              </a:tabLst>
            </a:pPr>
            <a:r>
              <a:rPr sz="1000" b="1" spc="-35" dirty="0">
                <a:latin typeface="Arial"/>
                <a:cs typeface="Arial"/>
              </a:rPr>
              <a:t>Непараметрические </a:t>
            </a:r>
            <a:r>
              <a:rPr sz="1000" b="1" spc="-30" dirty="0">
                <a:latin typeface="Arial"/>
                <a:cs typeface="Arial"/>
              </a:rPr>
              <a:t>критерии </a:t>
            </a:r>
            <a:r>
              <a:rPr sz="1000" spc="-35" dirty="0">
                <a:latin typeface="Arial"/>
                <a:cs typeface="Arial"/>
              </a:rPr>
              <a:t>используют </a:t>
            </a:r>
            <a:r>
              <a:rPr sz="1000" spc="-55" dirty="0">
                <a:latin typeface="Arial"/>
                <a:cs typeface="Arial"/>
              </a:rPr>
              <a:t>в </a:t>
            </a:r>
            <a:r>
              <a:rPr sz="1000" spc="-35" dirty="0">
                <a:latin typeface="Arial"/>
                <a:cs typeface="Arial"/>
              </a:rPr>
              <a:t>гипотезах,</a:t>
            </a:r>
            <a:r>
              <a:rPr sz="1000" spc="5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когда</a:t>
            </a:r>
            <a:endParaRPr sz="1000" dirty="0">
              <a:latin typeface="Arial"/>
              <a:cs typeface="Arial"/>
            </a:endParaRPr>
          </a:p>
          <a:p>
            <a:pPr marL="314960">
              <a:lnSpc>
                <a:spcPts val="1200"/>
              </a:lnSpc>
            </a:pPr>
            <a:r>
              <a:rPr sz="1000" spc="-80" dirty="0">
                <a:latin typeface="Arial"/>
                <a:cs typeface="Arial"/>
              </a:rPr>
              <a:t>не </a:t>
            </a:r>
            <a:r>
              <a:rPr sz="1000" spc="-60" dirty="0">
                <a:latin typeface="Arial"/>
                <a:cs typeface="Arial"/>
              </a:rPr>
              <a:t>требуется </a:t>
            </a:r>
            <a:r>
              <a:rPr sz="1000" spc="-40" dirty="0">
                <a:latin typeface="Arial"/>
                <a:cs typeface="Arial"/>
              </a:rPr>
              <a:t>знаний </a:t>
            </a:r>
            <a:r>
              <a:rPr sz="1000" spc="-60" dirty="0">
                <a:latin typeface="Arial"/>
                <a:cs typeface="Arial"/>
              </a:rPr>
              <a:t>о </a:t>
            </a:r>
            <a:r>
              <a:rPr sz="1000" spc="-35" dirty="0">
                <a:latin typeface="Arial"/>
                <a:cs typeface="Arial"/>
              </a:rPr>
              <a:t>конкретном </a:t>
            </a:r>
            <a:r>
              <a:rPr sz="1000" spc="-60" dirty="0">
                <a:latin typeface="Arial"/>
                <a:cs typeface="Arial"/>
              </a:rPr>
              <a:t>виде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-65" dirty="0">
                <a:latin typeface="Arial"/>
                <a:cs typeface="Arial"/>
              </a:rPr>
              <a:t>распределений.</a:t>
            </a:r>
            <a:endParaRPr sz="10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82333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35" dirty="0"/>
              <a:t>Шаг </a:t>
            </a:r>
            <a:r>
              <a:rPr spc="-55" dirty="0"/>
              <a:t>5. </a:t>
            </a:r>
            <a:r>
              <a:rPr spc="-60" dirty="0"/>
              <a:t>Вычислим </a:t>
            </a:r>
            <a:r>
              <a:rPr spc="-90" dirty="0"/>
              <a:t>значение </a:t>
            </a:r>
            <a:r>
              <a:rPr spc="-45" dirty="0"/>
              <a:t>статистики</a:t>
            </a:r>
            <a:r>
              <a:rPr spc="-35" dirty="0"/>
              <a:t> </a:t>
            </a:r>
            <a:r>
              <a:rPr spc="-55" dirty="0"/>
              <a:t>критерия</a:t>
            </a:r>
          </a:p>
        </p:txBody>
      </p:sp>
      <p:sp>
        <p:nvSpPr>
          <p:cNvPr id="3" name="object 3"/>
          <p:cNvSpPr/>
          <p:nvPr/>
        </p:nvSpPr>
        <p:spPr>
          <a:xfrm>
            <a:off x="322046" y="872655"/>
            <a:ext cx="3964304" cy="1092835"/>
          </a:xfrm>
          <a:custGeom>
            <a:avLst/>
            <a:gdLst/>
            <a:ahLst/>
            <a:cxnLst/>
            <a:rect l="l" t="t" r="r" b="b"/>
            <a:pathLst>
              <a:path w="3964304" h="1092835">
                <a:moveTo>
                  <a:pt x="3963911" y="0"/>
                </a:moveTo>
                <a:lnTo>
                  <a:pt x="0" y="0"/>
                </a:lnTo>
                <a:lnTo>
                  <a:pt x="0" y="1092314"/>
                </a:lnTo>
                <a:lnTo>
                  <a:pt x="3963911" y="1092314"/>
                </a:lnTo>
                <a:lnTo>
                  <a:pt x="3963911" y="0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59994" y="848695"/>
            <a:ext cx="743585" cy="784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ts val="1200"/>
              </a:lnSpc>
              <a:spcBef>
                <a:spcPts val="95"/>
              </a:spcBef>
            </a:pPr>
            <a:r>
              <a:rPr sz="1000" spc="-85" dirty="0">
                <a:latin typeface="Monaco"/>
                <a:cs typeface="Monaco"/>
              </a:rPr>
              <a:t>xbar </a:t>
            </a:r>
            <a:r>
              <a:rPr sz="1000" spc="-80" dirty="0">
                <a:latin typeface="Monaco"/>
                <a:cs typeface="Monaco"/>
              </a:rPr>
              <a:t>=</a:t>
            </a:r>
            <a:r>
              <a:rPr sz="1000" spc="-140" dirty="0">
                <a:latin typeface="Monaco"/>
                <a:cs typeface="Monaco"/>
              </a:rPr>
              <a:t> </a:t>
            </a:r>
            <a:r>
              <a:rPr sz="1000" spc="-85" dirty="0">
                <a:solidFill>
                  <a:srgbClr val="0000CE"/>
                </a:solidFill>
                <a:latin typeface="Monaco"/>
                <a:cs typeface="Monaco"/>
              </a:rPr>
              <a:t>14.6</a:t>
            </a:r>
            <a:endParaRPr sz="1000">
              <a:latin typeface="Monaco"/>
              <a:cs typeface="Monaco"/>
            </a:endParaRPr>
          </a:p>
          <a:p>
            <a:pPr>
              <a:lnSpc>
                <a:spcPts val="1200"/>
              </a:lnSpc>
            </a:pPr>
            <a:r>
              <a:rPr sz="1000" spc="-85" dirty="0">
                <a:latin typeface="Monaco"/>
                <a:cs typeface="Monaco"/>
              </a:rPr>
              <a:t>mu0 </a:t>
            </a:r>
            <a:r>
              <a:rPr sz="1000" spc="-80" dirty="0">
                <a:latin typeface="Monaco"/>
                <a:cs typeface="Monaco"/>
              </a:rPr>
              <a:t>=</a:t>
            </a:r>
            <a:r>
              <a:rPr sz="1000" spc="-120" dirty="0">
                <a:latin typeface="Monaco"/>
                <a:cs typeface="Monaco"/>
              </a:rPr>
              <a:t> </a:t>
            </a:r>
            <a:r>
              <a:rPr sz="1000" spc="-85" dirty="0">
                <a:solidFill>
                  <a:srgbClr val="0000CE"/>
                </a:solidFill>
                <a:latin typeface="Monaco"/>
                <a:cs typeface="Monaco"/>
              </a:rPr>
              <a:t>15.4</a:t>
            </a:r>
            <a:endParaRPr sz="1000">
              <a:latin typeface="Monaco"/>
              <a:cs typeface="Monaco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650">
              <a:latin typeface="Monaco"/>
              <a:cs typeface="Monaco"/>
            </a:endParaRPr>
          </a:p>
          <a:p>
            <a:pPr>
              <a:lnSpc>
                <a:spcPts val="1200"/>
              </a:lnSpc>
              <a:spcBef>
                <a:spcPts val="5"/>
              </a:spcBef>
            </a:pPr>
            <a:r>
              <a:rPr sz="1000" spc="-85" dirty="0">
                <a:latin typeface="Monaco"/>
                <a:cs typeface="Monaco"/>
              </a:rPr>
              <a:t>sigma </a:t>
            </a:r>
            <a:r>
              <a:rPr sz="1000" spc="-80" dirty="0">
                <a:latin typeface="Monaco"/>
                <a:cs typeface="Monaco"/>
              </a:rPr>
              <a:t>=</a:t>
            </a:r>
            <a:r>
              <a:rPr sz="1000" spc="-140" dirty="0">
                <a:latin typeface="Monaco"/>
                <a:cs typeface="Monaco"/>
              </a:rPr>
              <a:t> </a:t>
            </a:r>
            <a:r>
              <a:rPr sz="1000" spc="-85" dirty="0">
                <a:solidFill>
                  <a:srgbClr val="0000CE"/>
                </a:solidFill>
                <a:latin typeface="Monaco"/>
                <a:cs typeface="Monaco"/>
              </a:rPr>
              <a:t>2.5</a:t>
            </a:r>
            <a:endParaRPr sz="1000">
              <a:latin typeface="Monaco"/>
              <a:cs typeface="Monaco"/>
            </a:endParaRPr>
          </a:p>
          <a:p>
            <a:pPr>
              <a:lnSpc>
                <a:spcPts val="1200"/>
              </a:lnSpc>
            </a:pPr>
            <a:r>
              <a:rPr sz="1000" spc="-80" dirty="0">
                <a:latin typeface="Monaco"/>
                <a:cs typeface="Monaco"/>
              </a:rPr>
              <a:t>n =</a:t>
            </a:r>
            <a:r>
              <a:rPr sz="1000" spc="-105" dirty="0">
                <a:latin typeface="Monaco"/>
                <a:cs typeface="Monaco"/>
              </a:rPr>
              <a:t> </a:t>
            </a:r>
            <a:r>
              <a:rPr sz="1000" spc="-85" dirty="0">
                <a:solidFill>
                  <a:srgbClr val="0000CE"/>
                </a:solidFill>
                <a:latin typeface="Monaco"/>
                <a:cs typeface="Monaco"/>
              </a:rPr>
              <a:t>35</a:t>
            </a:r>
            <a:endParaRPr sz="1000">
              <a:latin typeface="Monaco"/>
              <a:cs typeface="Monac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87423" y="848695"/>
            <a:ext cx="2270760" cy="784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ts val="1200"/>
              </a:lnSpc>
              <a:spcBef>
                <a:spcPts val="95"/>
              </a:spcBef>
            </a:pPr>
            <a:r>
              <a:rPr sz="1000" i="1" spc="-8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000" i="1" spc="-85" dirty="0">
                <a:solidFill>
                  <a:srgbClr val="8E5902"/>
                </a:solidFill>
                <a:latin typeface="Courier New"/>
                <a:cs typeface="Courier New"/>
              </a:rPr>
              <a:t>выборочное</a:t>
            </a:r>
            <a:r>
              <a:rPr sz="1000" i="1" spc="-90" dirty="0">
                <a:solidFill>
                  <a:srgbClr val="8E5902"/>
                </a:solidFill>
                <a:latin typeface="Courier New"/>
                <a:cs typeface="Courier New"/>
              </a:rPr>
              <a:t> </a:t>
            </a:r>
            <a:r>
              <a:rPr sz="1000" i="1" spc="-85" dirty="0">
                <a:solidFill>
                  <a:srgbClr val="8E5902"/>
                </a:solidFill>
                <a:latin typeface="Courier New"/>
                <a:cs typeface="Courier New"/>
              </a:rPr>
              <a:t>среднее</a:t>
            </a:r>
            <a:endParaRPr sz="1000">
              <a:latin typeface="Courier New"/>
              <a:cs typeface="Courier New"/>
            </a:endParaRPr>
          </a:p>
          <a:p>
            <a:pPr marR="5080">
              <a:lnSpc>
                <a:spcPts val="1200"/>
              </a:lnSpc>
              <a:spcBef>
                <a:spcPts val="40"/>
              </a:spcBef>
            </a:pPr>
            <a:r>
              <a:rPr sz="1000" i="1" spc="-8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000" i="1" spc="-85" dirty="0">
                <a:solidFill>
                  <a:srgbClr val="8E5902"/>
                </a:solidFill>
                <a:latin typeface="Courier New"/>
                <a:cs typeface="Courier New"/>
              </a:rPr>
              <a:t>среднее генеральной совокупности  </a:t>
            </a:r>
            <a:r>
              <a:rPr sz="1000" i="1" spc="-8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000" i="1" spc="-85" dirty="0">
                <a:solidFill>
                  <a:srgbClr val="8E5902"/>
                </a:solidFill>
                <a:latin typeface="Courier New"/>
                <a:cs typeface="Courier New"/>
              </a:rPr>
              <a:t>при условии принятия</a:t>
            </a:r>
            <a:r>
              <a:rPr sz="1000" i="1" spc="-80" dirty="0">
                <a:solidFill>
                  <a:srgbClr val="8E5902"/>
                </a:solidFill>
                <a:latin typeface="Courier New"/>
                <a:cs typeface="Courier New"/>
              </a:rPr>
              <a:t> </a:t>
            </a:r>
            <a:r>
              <a:rPr sz="1000" i="1" spc="-85" dirty="0">
                <a:solidFill>
                  <a:srgbClr val="8E5902"/>
                </a:solidFill>
                <a:latin typeface="Courier New"/>
                <a:cs typeface="Courier New"/>
              </a:rPr>
              <a:t>H0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ts val="1150"/>
              </a:lnSpc>
            </a:pPr>
            <a:r>
              <a:rPr sz="1000" i="1" spc="-8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000" i="1" spc="-85" dirty="0">
                <a:solidFill>
                  <a:srgbClr val="8E5902"/>
                </a:solidFill>
                <a:latin typeface="Courier New"/>
                <a:cs typeface="Courier New"/>
              </a:rPr>
              <a:t>стандартное отклонение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ts val="1200"/>
              </a:lnSpc>
            </a:pPr>
            <a:r>
              <a:rPr sz="1000" i="1" spc="-8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000" i="1" spc="-85" dirty="0">
                <a:solidFill>
                  <a:srgbClr val="8E5902"/>
                </a:solidFill>
                <a:latin typeface="Courier New"/>
                <a:cs typeface="Courier New"/>
              </a:rPr>
              <a:t>размер</a:t>
            </a:r>
            <a:r>
              <a:rPr sz="1000" i="1" spc="-90" dirty="0">
                <a:solidFill>
                  <a:srgbClr val="8E5902"/>
                </a:solidFill>
                <a:latin typeface="Courier New"/>
                <a:cs typeface="Courier New"/>
              </a:rPr>
              <a:t> </a:t>
            </a:r>
            <a:r>
              <a:rPr sz="1000" i="1" spc="-85" dirty="0">
                <a:solidFill>
                  <a:srgbClr val="8E5902"/>
                </a:solidFill>
                <a:latin typeface="Courier New"/>
                <a:cs typeface="Courier New"/>
              </a:rPr>
              <a:t>выборки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294" y="1607850"/>
            <a:ext cx="3545204" cy="7747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200"/>
              </a:lnSpc>
              <a:spcBef>
                <a:spcPts val="95"/>
              </a:spcBef>
            </a:pPr>
            <a:r>
              <a:rPr sz="1000" spc="-80" dirty="0">
                <a:latin typeface="Monaco"/>
                <a:cs typeface="Monaco"/>
              </a:rPr>
              <a:t>z =</a:t>
            </a:r>
            <a:r>
              <a:rPr sz="1000" spc="-85" dirty="0">
                <a:latin typeface="Monaco"/>
                <a:cs typeface="Monaco"/>
              </a:rPr>
              <a:t> (xbar-mu0)/(sigma/</a:t>
            </a:r>
            <a:r>
              <a:rPr sz="1000" spc="-85" dirty="0">
                <a:solidFill>
                  <a:srgbClr val="214987"/>
                </a:solidFill>
                <a:latin typeface="Monaco"/>
                <a:cs typeface="Monaco"/>
              </a:rPr>
              <a:t>sqrt</a:t>
            </a:r>
            <a:r>
              <a:rPr sz="1000" spc="-85" dirty="0">
                <a:latin typeface="Monaco"/>
                <a:cs typeface="Monaco"/>
              </a:rPr>
              <a:t>(n))</a:t>
            </a:r>
            <a:endParaRPr sz="1000">
              <a:latin typeface="Monaco"/>
              <a:cs typeface="Monaco"/>
            </a:endParaRPr>
          </a:p>
          <a:p>
            <a:pPr marL="12700">
              <a:lnSpc>
                <a:spcPts val="1200"/>
              </a:lnSpc>
              <a:tabLst>
                <a:tab pos="1539875" algn="l"/>
              </a:tabLst>
            </a:pPr>
            <a:r>
              <a:rPr sz="1000" spc="-80" dirty="0">
                <a:latin typeface="Monaco"/>
                <a:cs typeface="Monaco"/>
              </a:rPr>
              <a:t>z	</a:t>
            </a:r>
            <a:r>
              <a:rPr sz="1000" i="1" spc="-8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000" i="1" spc="-85" dirty="0">
                <a:solidFill>
                  <a:srgbClr val="8E5902"/>
                </a:solidFill>
                <a:latin typeface="Courier New"/>
                <a:cs typeface="Courier New"/>
              </a:rPr>
              <a:t>значение статистики критерия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2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950"/>
              </a:spcBef>
            </a:pPr>
            <a:r>
              <a:rPr sz="1000" spc="-80" dirty="0">
                <a:latin typeface="Monaco"/>
                <a:cs typeface="Monaco"/>
              </a:rPr>
              <a:t>## </a:t>
            </a:r>
            <a:r>
              <a:rPr sz="1000" spc="-85" dirty="0">
                <a:latin typeface="Monaco"/>
                <a:cs typeface="Monaco"/>
              </a:rPr>
              <a:t>[1] -1.893146</a:t>
            </a:r>
            <a:endParaRPr sz="1000">
              <a:latin typeface="Monaco"/>
              <a:cs typeface="Monaco"/>
            </a:endParaRPr>
          </a:p>
        </p:txBody>
      </p:sp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20"/>
              </a:spcBef>
            </a:pPr>
            <a:r>
              <a:rPr spc="35" dirty="0"/>
              <a:t>Шаг </a:t>
            </a:r>
            <a:r>
              <a:rPr spc="-55" dirty="0"/>
              <a:t>6. </a:t>
            </a:r>
            <a:r>
              <a:rPr spc="-75" dirty="0"/>
              <a:t>Проверим, </a:t>
            </a:r>
            <a:r>
              <a:rPr spc="-85" dirty="0"/>
              <a:t>входит </a:t>
            </a:r>
            <a:r>
              <a:rPr spc="-80" dirty="0"/>
              <a:t>ли </a:t>
            </a:r>
            <a:r>
              <a:rPr spc="-95" dirty="0"/>
              <a:t>вычисленное </a:t>
            </a:r>
            <a:r>
              <a:rPr spc="-90" dirty="0"/>
              <a:t>значение в  </a:t>
            </a:r>
            <a:r>
              <a:rPr spc="-45" dirty="0"/>
              <a:t>критическую</a:t>
            </a:r>
            <a:r>
              <a:rPr spc="60" dirty="0"/>
              <a:t> </a:t>
            </a:r>
            <a:r>
              <a:rPr spc="-90" dirty="0"/>
              <a:t>область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2046" y="831189"/>
            <a:ext cx="3964304" cy="708025"/>
          </a:xfrm>
          <a:prstGeom prst="rect">
            <a:avLst/>
          </a:prstGeom>
          <a:solidFill>
            <a:srgbClr val="F8F8F8"/>
          </a:solidFill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185"/>
              </a:lnSpc>
            </a:pP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Критические значения </a:t>
            </a: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для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уровня значимости</a:t>
            </a:r>
            <a:r>
              <a:rPr sz="1100" i="1" dirty="0">
                <a:solidFill>
                  <a:srgbClr val="8E5902"/>
                </a:solidFill>
                <a:latin typeface="Courier New"/>
                <a:cs typeface="Courier New"/>
              </a:rPr>
              <a:t>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alpha=.05</a:t>
            </a:r>
            <a:endParaRPr sz="1100">
              <a:latin typeface="Courier New"/>
              <a:cs typeface="Courier New"/>
            </a:endParaRPr>
          </a:p>
          <a:p>
            <a:pPr marL="37465">
              <a:lnSpc>
                <a:spcPct val="100000"/>
              </a:lnSpc>
              <a:spcBef>
                <a:spcPts val="35"/>
              </a:spcBef>
            </a:pPr>
            <a:r>
              <a:rPr sz="1100" spc="-105" dirty="0">
                <a:latin typeface="Courier New"/>
                <a:cs typeface="Courier New"/>
              </a:rPr>
              <a:t>alpha </a:t>
            </a:r>
            <a:r>
              <a:rPr sz="1100" spc="-100" dirty="0">
                <a:latin typeface="Courier New"/>
                <a:cs typeface="Courier New"/>
              </a:rPr>
              <a:t>= </a:t>
            </a:r>
            <a:r>
              <a:rPr sz="1100" spc="-105" dirty="0">
                <a:latin typeface="Courier New"/>
                <a:cs typeface="Courier New"/>
              </a:rPr>
              <a:t>.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05</a:t>
            </a:r>
            <a:endParaRPr sz="1100">
              <a:latin typeface="Courier New"/>
              <a:cs typeface="Courier New"/>
            </a:endParaRPr>
          </a:p>
          <a:p>
            <a:pPr marL="37465">
              <a:lnSpc>
                <a:spcPct val="100000"/>
              </a:lnSpc>
              <a:spcBef>
                <a:spcPts val="35"/>
              </a:spcBef>
            </a:pPr>
            <a:r>
              <a:rPr sz="1100" spc="-105" dirty="0">
                <a:latin typeface="Courier New"/>
                <a:cs typeface="Courier New"/>
              </a:rPr>
              <a:t>z.half.alpha </a:t>
            </a:r>
            <a:r>
              <a:rPr sz="1100" spc="-100" dirty="0">
                <a:latin typeface="Courier New"/>
                <a:cs typeface="Courier New"/>
              </a:rPr>
              <a:t>=</a:t>
            </a:r>
            <a:r>
              <a:rPr sz="1100" spc="-95" dirty="0">
                <a:latin typeface="Courier New"/>
                <a:cs typeface="Courier New"/>
              </a:rPr>
              <a:t>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qnorm</a:t>
            </a:r>
            <a:r>
              <a:rPr sz="1100" spc="-105" dirty="0">
                <a:latin typeface="Courier New"/>
                <a:cs typeface="Courier New"/>
              </a:rPr>
              <a:t>(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1</a:t>
            </a:r>
            <a:r>
              <a:rPr sz="1100" spc="-105" dirty="0">
                <a:latin typeface="Courier New"/>
                <a:cs typeface="Courier New"/>
              </a:rPr>
              <a:t>-alpha/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2</a:t>
            </a:r>
            <a:r>
              <a:rPr sz="1100" spc="-105" dirty="0">
                <a:latin typeface="Courier New"/>
                <a:cs typeface="Courier New"/>
              </a:rPr>
              <a:t>)</a:t>
            </a:r>
            <a:endParaRPr sz="1100">
              <a:latin typeface="Courier New"/>
              <a:cs typeface="Courier New"/>
            </a:endParaRPr>
          </a:p>
          <a:p>
            <a:pPr marL="37465">
              <a:lnSpc>
                <a:spcPct val="100000"/>
              </a:lnSpc>
              <a:spcBef>
                <a:spcPts val="35"/>
              </a:spcBef>
            </a:pP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c</a:t>
            </a:r>
            <a:r>
              <a:rPr sz="1100" spc="-105" dirty="0">
                <a:latin typeface="Courier New"/>
                <a:cs typeface="Courier New"/>
              </a:rPr>
              <a:t>(-z.half.alpha, z.half.alpha) </a:t>
            </a: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область</a:t>
            </a:r>
            <a:r>
              <a:rPr sz="1100" i="1" spc="-55" dirty="0">
                <a:solidFill>
                  <a:srgbClr val="8E5902"/>
                </a:solidFill>
                <a:latin typeface="Courier New"/>
                <a:cs typeface="Courier New"/>
              </a:rPr>
              <a:t>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принятия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294" y="1787333"/>
            <a:ext cx="188722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301115" algn="l"/>
              </a:tabLst>
            </a:pPr>
            <a:r>
              <a:rPr sz="1100" spc="-100" dirty="0">
                <a:latin typeface="Courier New"/>
                <a:cs typeface="Courier New"/>
              </a:rPr>
              <a:t>##</a:t>
            </a:r>
            <a:r>
              <a:rPr sz="1100" spc="-90" dirty="0">
                <a:latin typeface="Courier New"/>
                <a:cs typeface="Courier New"/>
              </a:rPr>
              <a:t> </a:t>
            </a:r>
            <a:r>
              <a:rPr sz="1100" spc="-100" dirty="0">
                <a:latin typeface="Courier New"/>
                <a:cs typeface="Courier New"/>
              </a:rPr>
              <a:t>[1]</a:t>
            </a:r>
            <a:r>
              <a:rPr sz="1100" spc="-85" dirty="0">
                <a:latin typeface="Courier New"/>
                <a:cs typeface="Courier New"/>
              </a:rPr>
              <a:t> </a:t>
            </a:r>
            <a:r>
              <a:rPr sz="1100" spc="-105" dirty="0">
                <a:latin typeface="Courier New"/>
                <a:cs typeface="Courier New"/>
              </a:rPr>
              <a:t>-1.959964	1.959964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2046" y="2186571"/>
            <a:ext cx="3964304" cy="191770"/>
          </a:xfrm>
          <a:prstGeom prst="rect">
            <a:avLst/>
          </a:prstGeom>
          <a:solidFill>
            <a:srgbClr val="F8F8F8"/>
          </a:solidFill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185"/>
              </a:lnSpc>
              <a:tabLst>
                <a:tab pos="1684020" algn="l"/>
              </a:tabLst>
            </a:pPr>
            <a:r>
              <a:rPr sz="1100" spc="-100" dirty="0">
                <a:latin typeface="Courier New"/>
                <a:cs typeface="Courier New"/>
              </a:rPr>
              <a:t>z	</a:t>
            </a: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значение статистики</a:t>
            </a:r>
            <a:r>
              <a:rPr sz="1100" i="1" spc="-90" dirty="0">
                <a:solidFill>
                  <a:srgbClr val="8E5902"/>
                </a:solidFill>
                <a:latin typeface="Courier New"/>
                <a:cs typeface="Courier New"/>
              </a:rPr>
              <a:t>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критерия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294" y="2626485"/>
            <a:ext cx="117094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0" dirty="0">
                <a:latin typeface="Courier New"/>
                <a:cs typeface="Courier New"/>
              </a:rPr>
              <a:t>## [1]</a:t>
            </a:r>
            <a:r>
              <a:rPr sz="1100" spc="-155" dirty="0">
                <a:latin typeface="Courier New"/>
                <a:cs typeface="Courier New"/>
              </a:rPr>
              <a:t> </a:t>
            </a:r>
            <a:r>
              <a:rPr sz="1100" spc="-105" dirty="0">
                <a:latin typeface="Courier New"/>
                <a:cs typeface="Courier New"/>
              </a:rPr>
              <a:t>-1.893146</a:t>
            </a:r>
            <a:endParaRPr sz="1100">
              <a:latin typeface="Courier New"/>
              <a:cs typeface="Courier New"/>
            </a:endParaRP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9235" y="634373"/>
            <a:ext cx="2971800" cy="1750695"/>
          </a:xfrm>
          <a:custGeom>
            <a:avLst/>
            <a:gdLst/>
            <a:ahLst/>
            <a:cxnLst/>
            <a:rect l="l" t="t" r="r" b="b"/>
            <a:pathLst>
              <a:path w="2971800" h="1750695">
                <a:moveTo>
                  <a:pt x="0" y="1750228"/>
                </a:moveTo>
                <a:lnTo>
                  <a:pt x="60036" y="1749719"/>
                </a:lnTo>
                <a:lnTo>
                  <a:pt x="120073" y="1748804"/>
                </a:lnTo>
                <a:lnTo>
                  <a:pt x="180059" y="1747175"/>
                </a:lnTo>
                <a:lnTo>
                  <a:pt x="240096" y="1744479"/>
                </a:lnTo>
                <a:lnTo>
                  <a:pt x="300133" y="1740052"/>
                </a:lnTo>
                <a:lnTo>
                  <a:pt x="360170" y="1733031"/>
                </a:lnTo>
                <a:lnTo>
                  <a:pt x="420207" y="1722194"/>
                </a:lnTo>
                <a:lnTo>
                  <a:pt x="480193" y="1705913"/>
                </a:lnTo>
                <a:lnTo>
                  <a:pt x="540230" y="1682152"/>
                </a:lnTo>
                <a:lnTo>
                  <a:pt x="600267" y="1648572"/>
                </a:lnTo>
                <a:lnTo>
                  <a:pt x="660304" y="1602476"/>
                </a:lnTo>
                <a:lnTo>
                  <a:pt x="690322" y="1573882"/>
                </a:lnTo>
                <a:lnTo>
                  <a:pt x="720341" y="1541117"/>
                </a:lnTo>
                <a:lnTo>
                  <a:pt x="750308" y="1503924"/>
                </a:lnTo>
                <a:lnTo>
                  <a:pt x="780327" y="1462051"/>
                </a:lnTo>
                <a:lnTo>
                  <a:pt x="810345" y="1415293"/>
                </a:lnTo>
                <a:lnTo>
                  <a:pt x="840364" y="1363448"/>
                </a:lnTo>
                <a:lnTo>
                  <a:pt x="870382" y="1306515"/>
                </a:lnTo>
                <a:lnTo>
                  <a:pt x="900401" y="1244494"/>
                </a:lnTo>
                <a:lnTo>
                  <a:pt x="930419" y="1177639"/>
                </a:lnTo>
                <a:lnTo>
                  <a:pt x="960438" y="1106154"/>
                </a:lnTo>
                <a:lnTo>
                  <a:pt x="990456" y="1030447"/>
                </a:lnTo>
                <a:lnTo>
                  <a:pt x="1020474" y="951127"/>
                </a:lnTo>
                <a:lnTo>
                  <a:pt x="1050442" y="868805"/>
                </a:lnTo>
                <a:lnTo>
                  <a:pt x="1080460" y="784397"/>
                </a:lnTo>
                <a:lnTo>
                  <a:pt x="1110479" y="698768"/>
                </a:lnTo>
                <a:lnTo>
                  <a:pt x="1140497" y="612987"/>
                </a:lnTo>
                <a:lnTo>
                  <a:pt x="1170516" y="528273"/>
                </a:lnTo>
                <a:lnTo>
                  <a:pt x="1200534" y="445799"/>
                </a:lnTo>
                <a:lnTo>
                  <a:pt x="1230553" y="366784"/>
                </a:lnTo>
                <a:lnTo>
                  <a:pt x="1260571" y="292552"/>
                </a:lnTo>
                <a:lnTo>
                  <a:pt x="1290590" y="224375"/>
                </a:lnTo>
                <a:lnTo>
                  <a:pt x="1320608" y="163371"/>
                </a:lnTo>
                <a:lnTo>
                  <a:pt x="1350576" y="110661"/>
                </a:lnTo>
                <a:lnTo>
                  <a:pt x="1380594" y="67261"/>
                </a:lnTo>
                <a:lnTo>
                  <a:pt x="1410613" y="33986"/>
                </a:lnTo>
                <a:lnTo>
                  <a:pt x="1470650" y="0"/>
                </a:lnTo>
                <a:lnTo>
                  <a:pt x="1500668" y="0"/>
                </a:lnTo>
                <a:lnTo>
                  <a:pt x="1560705" y="33986"/>
                </a:lnTo>
                <a:lnTo>
                  <a:pt x="1590723" y="67261"/>
                </a:lnTo>
                <a:lnTo>
                  <a:pt x="1620742" y="110661"/>
                </a:lnTo>
                <a:lnTo>
                  <a:pt x="1650709" y="163371"/>
                </a:lnTo>
                <a:lnTo>
                  <a:pt x="1680728" y="224375"/>
                </a:lnTo>
                <a:lnTo>
                  <a:pt x="1710746" y="292552"/>
                </a:lnTo>
                <a:lnTo>
                  <a:pt x="1740765" y="366784"/>
                </a:lnTo>
                <a:lnTo>
                  <a:pt x="1770783" y="445799"/>
                </a:lnTo>
                <a:lnTo>
                  <a:pt x="1800802" y="528273"/>
                </a:lnTo>
                <a:lnTo>
                  <a:pt x="1830820" y="612987"/>
                </a:lnTo>
                <a:lnTo>
                  <a:pt x="1860839" y="698768"/>
                </a:lnTo>
                <a:lnTo>
                  <a:pt x="1890857" y="784397"/>
                </a:lnTo>
                <a:lnTo>
                  <a:pt x="1920876" y="868805"/>
                </a:lnTo>
                <a:lnTo>
                  <a:pt x="1950843" y="951127"/>
                </a:lnTo>
                <a:lnTo>
                  <a:pt x="1980862" y="1030447"/>
                </a:lnTo>
                <a:lnTo>
                  <a:pt x="2010880" y="1106154"/>
                </a:lnTo>
                <a:lnTo>
                  <a:pt x="2040898" y="1177639"/>
                </a:lnTo>
                <a:lnTo>
                  <a:pt x="2070917" y="1244494"/>
                </a:lnTo>
                <a:lnTo>
                  <a:pt x="2100935" y="1306515"/>
                </a:lnTo>
                <a:lnTo>
                  <a:pt x="2130954" y="1363448"/>
                </a:lnTo>
                <a:lnTo>
                  <a:pt x="2160972" y="1415293"/>
                </a:lnTo>
                <a:lnTo>
                  <a:pt x="2190991" y="1462051"/>
                </a:lnTo>
                <a:lnTo>
                  <a:pt x="2221009" y="1503924"/>
                </a:lnTo>
                <a:lnTo>
                  <a:pt x="2250977" y="1541117"/>
                </a:lnTo>
                <a:lnTo>
                  <a:pt x="2280995" y="1573882"/>
                </a:lnTo>
                <a:lnTo>
                  <a:pt x="2311014" y="1602476"/>
                </a:lnTo>
                <a:lnTo>
                  <a:pt x="2341032" y="1627254"/>
                </a:lnTo>
                <a:lnTo>
                  <a:pt x="2401069" y="1666787"/>
                </a:lnTo>
                <a:lnTo>
                  <a:pt x="2461106" y="1695127"/>
                </a:lnTo>
                <a:lnTo>
                  <a:pt x="2521143" y="1714867"/>
                </a:lnTo>
                <a:lnTo>
                  <a:pt x="2581129" y="1728198"/>
                </a:lnTo>
                <a:lnTo>
                  <a:pt x="2641166" y="1736949"/>
                </a:lnTo>
                <a:lnTo>
                  <a:pt x="2701203" y="1742546"/>
                </a:lnTo>
                <a:lnTo>
                  <a:pt x="2761240" y="1746005"/>
                </a:lnTo>
                <a:lnTo>
                  <a:pt x="2821277" y="1748091"/>
                </a:lnTo>
                <a:lnTo>
                  <a:pt x="2881263" y="1749312"/>
                </a:lnTo>
                <a:lnTo>
                  <a:pt x="2941300" y="1750025"/>
                </a:lnTo>
                <a:lnTo>
                  <a:pt x="2971318" y="1750228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658474" y="562456"/>
            <a:ext cx="3213100" cy="1929130"/>
            <a:chOff x="658474" y="562456"/>
            <a:chExt cx="3213100" cy="1929130"/>
          </a:xfrm>
        </p:grpSpPr>
        <p:sp>
          <p:nvSpPr>
            <p:cNvPr id="4" name="object 4"/>
            <p:cNvSpPr/>
            <p:nvPr/>
          </p:nvSpPr>
          <p:spPr>
            <a:xfrm>
              <a:off x="660382" y="564364"/>
              <a:ext cx="3209290" cy="1927225"/>
            </a:xfrm>
            <a:custGeom>
              <a:avLst/>
              <a:gdLst/>
              <a:ahLst/>
              <a:cxnLst/>
              <a:rect l="l" t="t" r="r" b="b"/>
              <a:pathLst>
                <a:path w="3209290" h="1927225">
                  <a:moveTo>
                    <a:pt x="118852" y="1890247"/>
                  </a:moveTo>
                  <a:lnTo>
                    <a:pt x="3090171" y="1890247"/>
                  </a:lnTo>
                </a:path>
                <a:path w="3209290" h="1927225">
                  <a:moveTo>
                    <a:pt x="118852" y="1890247"/>
                  </a:moveTo>
                  <a:lnTo>
                    <a:pt x="118852" y="1926879"/>
                  </a:lnTo>
                </a:path>
                <a:path w="3209290" h="1927225">
                  <a:moveTo>
                    <a:pt x="861682" y="1890247"/>
                  </a:moveTo>
                  <a:lnTo>
                    <a:pt x="861682" y="1926879"/>
                  </a:lnTo>
                </a:path>
                <a:path w="3209290" h="1927225">
                  <a:moveTo>
                    <a:pt x="1604511" y="1890247"/>
                  </a:moveTo>
                  <a:lnTo>
                    <a:pt x="1604511" y="1926879"/>
                  </a:lnTo>
                </a:path>
                <a:path w="3209290" h="1927225">
                  <a:moveTo>
                    <a:pt x="2347341" y="1890247"/>
                  </a:moveTo>
                  <a:lnTo>
                    <a:pt x="2347341" y="1926879"/>
                  </a:lnTo>
                </a:path>
                <a:path w="3209290" h="1927225">
                  <a:moveTo>
                    <a:pt x="3090171" y="1890247"/>
                  </a:moveTo>
                  <a:lnTo>
                    <a:pt x="3090171" y="1926879"/>
                  </a:lnTo>
                </a:path>
                <a:path w="3209290" h="1927225">
                  <a:moveTo>
                    <a:pt x="0" y="1890247"/>
                  </a:moveTo>
                  <a:lnTo>
                    <a:pt x="3209023" y="1890247"/>
                  </a:lnTo>
                  <a:lnTo>
                    <a:pt x="3209023" y="0"/>
                  </a:lnTo>
                  <a:lnTo>
                    <a:pt x="0" y="0"/>
                  </a:lnTo>
                  <a:lnTo>
                    <a:pt x="0" y="1890247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35010" y="564375"/>
              <a:ext cx="1459865" cy="1821180"/>
            </a:xfrm>
            <a:custGeom>
              <a:avLst/>
              <a:gdLst/>
              <a:ahLst/>
              <a:cxnLst/>
              <a:rect l="l" t="t" r="r" b="b"/>
              <a:pathLst>
                <a:path w="1459864" h="1821180">
                  <a:moveTo>
                    <a:pt x="3810" y="0"/>
                  </a:moveTo>
                  <a:lnTo>
                    <a:pt x="0" y="0"/>
                  </a:lnTo>
                  <a:lnTo>
                    <a:pt x="0" y="1820849"/>
                  </a:lnTo>
                  <a:lnTo>
                    <a:pt x="3810" y="1820849"/>
                  </a:lnTo>
                  <a:lnTo>
                    <a:pt x="3810" y="0"/>
                  </a:lnTo>
                  <a:close/>
                </a:path>
                <a:path w="1459864" h="1821180">
                  <a:moveTo>
                    <a:pt x="1459763" y="0"/>
                  </a:moveTo>
                  <a:lnTo>
                    <a:pt x="1455940" y="0"/>
                  </a:lnTo>
                  <a:lnTo>
                    <a:pt x="1455940" y="1820849"/>
                  </a:lnTo>
                  <a:lnTo>
                    <a:pt x="1459763" y="1820849"/>
                  </a:lnTo>
                  <a:lnTo>
                    <a:pt x="145976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61012" y="564364"/>
              <a:ext cx="3810" cy="1821180"/>
            </a:xfrm>
            <a:custGeom>
              <a:avLst/>
              <a:gdLst/>
              <a:ahLst/>
              <a:cxnLst/>
              <a:rect l="l" t="t" r="r" b="b"/>
              <a:pathLst>
                <a:path w="3809" h="1821180">
                  <a:moveTo>
                    <a:pt x="0" y="1820848"/>
                  </a:moveTo>
                  <a:lnTo>
                    <a:pt x="3815" y="1820848"/>
                  </a:lnTo>
                  <a:lnTo>
                    <a:pt x="3815" y="0"/>
                  </a:lnTo>
                  <a:lnTo>
                    <a:pt x="0" y="0"/>
                  </a:lnTo>
                  <a:lnTo>
                    <a:pt x="0" y="1820848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31733" y="2512734"/>
            <a:ext cx="9525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−4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74563" y="2512734"/>
            <a:ext cx="9525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−2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35200" y="2512734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0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78030" y="2512734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2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720860" y="2512734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4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016625" y="355832"/>
            <a:ext cx="497205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b="1" spc="5" dirty="0">
                <a:latin typeface="Helvetica"/>
                <a:cs typeface="Helvetica"/>
              </a:rPr>
              <a:t>mean=0,</a:t>
            </a:r>
            <a:r>
              <a:rPr sz="550" b="1" spc="-55" dirty="0">
                <a:latin typeface="Helvetica"/>
                <a:cs typeface="Helvetica"/>
              </a:rPr>
              <a:t> </a:t>
            </a:r>
            <a:r>
              <a:rPr sz="550" b="1" spc="5" dirty="0">
                <a:latin typeface="Helvetica"/>
                <a:cs typeface="Helvetica"/>
              </a:rPr>
              <a:t>sd=1</a:t>
            </a:r>
            <a:endParaRPr sz="550">
              <a:latin typeface="Helvetica"/>
              <a:cs typeface="Helvetic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36930" y="2659265"/>
            <a:ext cx="56515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x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022832" y="1888197"/>
            <a:ext cx="484505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0" dirty="0">
                <a:solidFill>
                  <a:srgbClr val="00FF00"/>
                </a:solidFill>
                <a:latin typeface="Helvetica"/>
                <a:cs typeface="Helvetica"/>
              </a:rPr>
              <a:t>Oblast</a:t>
            </a:r>
            <a:r>
              <a:rPr sz="450" spc="-30" dirty="0">
                <a:solidFill>
                  <a:srgbClr val="00FF00"/>
                </a:solidFill>
                <a:latin typeface="Helvetica"/>
                <a:cs typeface="Helvetica"/>
              </a:rPr>
              <a:t> </a:t>
            </a:r>
            <a:r>
              <a:rPr sz="450" spc="10" dirty="0">
                <a:solidFill>
                  <a:srgbClr val="00FF00"/>
                </a:solidFill>
                <a:latin typeface="Helvetica"/>
                <a:cs typeface="Helvetica"/>
              </a:rPr>
              <a:t>Prinyatiya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02358" y="1893692"/>
            <a:ext cx="29718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0" dirty="0">
                <a:solidFill>
                  <a:srgbClr val="FF0000"/>
                </a:solidFill>
                <a:latin typeface="Helvetica"/>
                <a:cs typeface="Helvetica"/>
              </a:rPr>
              <a:t>Krit</a:t>
            </a:r>
            <a:r>
              <a:rPr sz="450" spc="-40" dirty="0">
                <a:solidFill>
                  <a:srgbClr val="FF0000"/>
                </a:solidFill>
                <a:latin typeface="Helvetica"/>
                <a:cs typeface="Helvetica"/>
              </a:rPr>
              <a:t> </a:t>
            </a:r>
            <a:r>
              <a:rPr sz="450" spc="10" dirty="0">
                <a:solidFill>
                  <a:srgbClr val="FF0000"/>
                </a:solidFill>
                <a:latin typeface="Helvetica"/>
                <a:cs typeface="Helvetica"/>
              </a:rPr>
              <a:t>oblast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30846" y="1893692"/>
            <a:ext cx="29718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0" dirty="0">
                <a:solidFill>
                  <a:srgbClr val="FF0000"/>
                </a:solidFill>
                <a:latin typeface="Helvetica"/>
                <a:cs typeface="Helvetica"/>
              </a:rPr>
              <a:t>Krit</a:t>
            </a:r>
            <a:r>
              <a:rPr sz="450" spc="-40" dirty="0">
                <a:solidFill>
                  <a:srgbClr val="FF0000"/>
                </a:solidFill>
                <a:latin typeface="Helvetica"/>
                <a:cs typeface="Helvetica"/>
              </a:rPr>
              <a:t> </a:t>
            </a:r>
            <a:r>
              <a:rPr sz="450" spc="10" dirty="0">
                <a:solidFill>
                  <a:srgbClr val="FF0000"/>
                </a:solidFill>
                <a:latin typeface="Helvetica"/>
                <a:cs typeface="Helvetica"/>
              </a:rPr>
              <a:t>oblast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501020" y="2329062"/>
            <a:ext cx="12446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z_0</a:t>
            </a:r>
            <a:endParaRPr sz="450">
              <a:latin typeface="Helvetica"/>
              <a:cs typeface="Helvetica"/>
            </a:endParaRPr>
          </a:p>
        </p:txBody>
      </p:sp>
    </p:spTree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900" y="47111"/>
            <a:ext cx="4215130" cy="803275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0"/>
              </a:spcBef>
            </a:pPr>
            <a:r>
              <a:rPr spc="-85" dirty="0"/>
              <a:t>p-значение</a:t>
            </a:r>
          </a:p>
          <a:p>
            <a:pPr marL="289560" marR="30480">
              <a:lnSpc>
                <a:spcPct val="102600"/>
              </a:lnSpc>
              <a:spcBef>
                <a:spcPts val="125"/>
              </a:spcBef>
            </a:pPr>
            <a:r>
              <a:rPr sz="1100" b="1" spc="-40" dirty="0">
                <a:solidFill>
                  <a:srgbClr val="000000"/>
                </a:solidFill>
                <a:latin typeface="Arial"/>
                <a:cs typeface="Arial"/>
              </a:rPr>
              <a:t>p-значение </a:t>
            </a:r>
            <a:r>
              <a:rPr sz="1100" spc="-40" dirty="0">
                <a:solidFill>
                  <a:srgbClr val="000000"/>
                </a:solidFill>
              </a:rPr>
              <a:t>(p-value) </a:t>
            </a:r>
            <a:r>
              <a:rPr sz="1100" spc="-80" dirty="0">
                <a:solidFill>
                  <a:srgbClr val="000000"/>
                </a:solidFill>
              </a:rPr>
              <a:t>– </a:t>
            </a:r>
            <a:r>
              <a:rPr sz="1100" spc="-70" dirty="0">
                <a:solidFill>
                  <a:srgbClr val="000000"/>
                </a:solidFill>
              </a:rPr>
              <a:t>вероятность </a:t>
            </a:r>
            <a:r>
              <a:rPr sz="1100" spc="-55" dirty="0">
                <a:solidFill>
                  <a:srgbClr val="000000"/>
                </a:solidFill>
              </a:rPr>
              <a:t>получить </a:t>
            </a:r>
            <a:r>
              <a:rPr sz="1100" spc="-80" dirty="0">
                <a:solidFill>
                  <a:srgbClr val="000000"/>
                </a:solidFill>
              </a:rPr>
              <a:t>нашу </a:t>
            </a:r>
            <a:r>
              <a:rPr sz="1100" spc="-60" dirty="0">
                <a:solidFill>
                  <a:srgbClr val="000000"/>
                </a:solidFill>
              </a:rPr>
              <a:t>выборку или  </a:t>
            </a:r>
            <a:r>
              <a:rPr sz="1100" spc="-50" dirty="0">
                <a:solidFill>
                  <a:srgbClr val="000000"/>
                </a:solidFill>
              </a:rPr>
              <a:t>выборку </a:t>
            </a:r>
            <a:r>
              <a:rPr sz="1100" spc="-114" dirty="0">
                <a:solidFill>
                  <a:srgbClr val="000000"/>
                </a:solidFill>
              </a:rPr>
              <a:t>еще </a:t>
            </a:r>
            <a:r>
              <a:rPr sz="1100" spc="-105" dirty="0">
                <a:solidFill>
                  <a:srgbClr val="000000"/>
                </a:solidFill>
              </a:rPr>
              <a:t>более </a:t>
            </a:r>
            <a:r>
              <a:rPr sz="1100" spc="-50" dirty="0">
                <a:solidFill>
                  <a:srgbClr val="000000"/>
                </a:solidFill>
              </a:rPr>
              <a:t>отклоняющуюся </a:t>
            </a:r>
            <a:r>
              <a:rPr sz="1100" spc="-40" dirty="0">
                <a:solidFill>
                  <a:srgbClr val="000000"/>
                </a:solidFill>
              </a:rPr>
              <a:t>от </a:t>
            </a:r>
            <a:r>
              <a:rPr sz="1100" i="1" spc="45" dirty="0">
                <a:solidFill>
                  <a:srgbClr val="000000"/>
                </a:solidFill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solidFill>
                  <a:srgbClr val="000000"/>
                </a:solidFill>
              </a:rPr>
              <a:t>0 </a:t>
            </a:r>
            <a:r>
              <a:rPr sz="1100" spc="-50" dirty="0">
                <a:solidFill>
                  <a:srgbClr val="000000"/>
                </a:solidFill>
              </a:rPr>
              <a:t>при </a:t>
            </a:r>
            <a:r>
              <a:rPr sz="1100" spc="-60" dirty="0">
                <a:solidFill>
                  <a:srgbClr val="000000"/>
                </a:solidFill>
              </a:rPr>
              <a:t>условии, </a:t>
            </a:r>
            <a:r>
              <a:rPr sz="1100" spc="-25" dirty="0">
                <a:solidFill>
                  <a:srgbClr val="000000"/>
                </a:solidFill>
              </a:rPr>
              <a:t>что  </a:t>
            </a:r>
            <a:r>
              <a:rPr sz="1100" spc="-45" dirty="0">
                <a:solidFill>
                  <a:srgbClr val="000000"/>
                </a:solidFill>
              </a:rPr>
              <a:t>гипотеза </a:t>
            </a:r>
            <a:r>
              <a:rPr sz="1100" i="1" spc="45" dirty="0">
                <a:solidFill>
                  <a:srgbClr val="000000"/>
                </a:solidFill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solidFill>
                  <a:srgbClr val="000000"/>
                </a:solidFill>
              </a:rPr>
              <a:t>0</a:t>
            </a:r>
            <a:r>
              <a:rPr sz="1200" spc="22" baseline="-10416" dirty="0">
                <a:solidFill>
                  <a:srgbClr val="000000"/>
                </a:solidFill>
              </a:rPr>
              <a:t> </a:t>
            </a:r>
            <a:r>
              <a:rPr sz="1100" spc="-70" dirty="0">
                <a:solidFill>
                  <a:srgbClr val="000000"/>
                </a:solidFill>
              </a:rPr>
              <a:t>справедлива.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2046" y="1815312"/>
            <a:ext cx="3964304" cy="535940"/>
          </a:xfrm>
          <a:custGeom>
            <a:avLst/>
            <a:gdLst/>
            <a:ahLst/>
            <a:cxnLst/>
            <a:rect l="l" t="t" r="r" b="b"/>
            <a:pathLst>
              <a:path w="3964304" h="535939">
                <a:moveTo>
                  <a:pt x="3963911" y="0"/>
                </a:moveTo>
                <a:lnTo>
                  <a:pt x="0" y="0"/>
                </a:lnTo>
                <a:lnTo>
                  <a:pt x="0" y="535495"/>
                </a:lnTo>
                <a:lnTo>
                  <a:pt x="3963911" y="535495"/>
                </a:lnTo>
                <a:lnTo>
                  <a:pt x="3963911" y="0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09194" y="1065604"/>
            <a:ext cx="4229100" cy="163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231140" algn="ctr">
              <a:lnSpc>
                <a:spcPct val="100000"/>
              </a:lnSpc>
              <a:spcBef>
                <a:spcPts val="90"/>
              </a:spcBef>
            </a:pPr>
            <a:r>
              <a:rPr sz="1100" i="1" spc="-5" dirty="0">
                <a:latin typeface="Times New Roman"/>
                <a:cs typeface="Times New Roman"/>
              </a:rPr>
              <a:t>p</a:t>
            </a:r>
            <a:r>
              <a:rPr sz="1100" i="1" spc="20" dirty="0">
                <a:latin typeface="Times New Roman"/>
                <a:cs typeface="Times New Roman"/>
              </a:rPr>
              <a:t> </a:t>
            </a:r>
            <a:r>
              <a:rPr sz="1100" spc="204" dirty="0">
                <a:latin typeface="Arial"/>
                <a:cs typeface="Arial"/>
              </a:rPr>
              <a:t>=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i="1" spc="25" dirty="0">
                <a:latin typeface="Times New Roman"/>
                <a:cs typeface="Times New Roman"/>
              </a:rPr>
              <a:t>P</a:t>
            </a:r>
            <a:r>
              <a:rPr sz="1100" i="1" spc="-125" dirty="0">
                <a:latin typeface="Times New Roman"/>
                <a:cs typeface="Times New Roman"/>
              </a:rPr>
              <a:t> </a:t>
            </a:r>
            <a:r>
              <a:rPr sz="1100" spc="50" dirty="0">
                <a:latin typeface="Arial"/>
                <a:cs typeface="Arial"/>
              </a:rPr>
              <a:t>(</a:t>
            </a:r>
            <a:r>
              <a:rPr sz="1100" i="1" spc="50" dirty="0">
                <a:latin typeface="Arial"/>
                <a:cs typeface="Arial"/>
              </a:rPr>
              <a:t>|</a:t>
            </a:r>
            <a:r>
              <a:rPr sz="1100" i="1" spc="50" dirty="0">
                <a:latin typeface="Times New Roman"/>
                <a:cs typeface="Times New Roman"/>
              </a:rPr>
              <a:t>z</a:t>
            </a:r>
            <a:r>
              <a:rPr sz="1100" i="1" spc="50" dirty="0">
                <a:latin typeface="Arial"/>
                <a:cs typeface="Arial"/>
              </a:rPr>
              <a:t>|</a:t>
            </a:r>
            <a:r>
              <a:rPr sz="1100" i="1" spc="-10" dirty="0">
                <a:latin typeface="Arial"/>
                <a:cs typeface="Arial"/>
              </a:rPr>
              <a:t> </a:t>
            </a:r>
            <a:r>
              <a:rPr sz="1100" i="1" spc="240" dirty="0">
                <a:latin typeface="Arial"/>
                <a:cs typeface="Arial"/>
              </a:rPr>
              <a:t>≥</a:t>
            </a:r>
            <a:r>
              <a:rPr sz="1100" i="1" spc="-5" dirty="0">
                <a:latin typeface="Arial"/>
                <a:cs typeface="Arial"/>
              </a:rPr>
              <a:t> </a:t>
            </a:r>
            <a:r>
              <a:rPr sz="1100" i="1" spc="65" dirty="0">
                <a:latin typeface="Times New Roman"/>
                <a:cs typeface="Times New Roman"/>
              </a:rPr>
              <a:t>z</a:t>
            </a:r>
            <a:r>
              <a:rPr sz="1200" i="1" spc="97" baseline="-10416" dirty="0">
                <a:latin typeface="Times New Roman"/>
                <a:cs typeface="Times New Roman"/>
              </a:rPr>
              <a:t>o</a:t>
            </a:r>
            <a:r>
              <a:rPr sz="1100" spc="65" dirty="0">
                <a:latin typeface="Arial"/>
                <a:cs typeface="Arial"/>
              </a:rPr>
              <a:t>)</a:t>
            </a:r>
            <a:endParaRPr sz="1100">
              <a:latin typeface="Arial"/>
              <a:cs typeface="Arial"/>
            </a:endParaRPr>
          </a:p>
          <a:p>
            <a:pPr marL="50800" marR="351790">
              <a:lnSpc>
                <a:spcPct val="102600"/>
              </a:lnSpc>
              <a:spcBef>
                <a:spcPts val="844"/>
              </a:spcBef>
            </a:pPr>
            <a:r>
              <a:rPr sz="1100" spc="-65" dirty="0">
                <a:latin typeface="Arial"/>
                <a:cs typeface="Arial"/>
              </a:rPr>
              <a:t>p-значение </a:t>
            </a:r>
            <a:r>
              <a:rPr sz="1100" spc="-70" dirty="0">
                <a:latin typeface="Arial"/>
                <a:cs typeface="Arial"/>
              </a:rPr>
              <a:t>– </a:t>
            </a:r>
            <a:r>
              <a:rPr sz="1100" spc="-65" dirty="0">
                <a:latin typeface="Arial"/>
                <a:cs typeface="Arial"/>
              </a:rPr>
              <a:t>вероятность </a:t>
            </a:r>
            <a:r>
              <a:rPr sz="1100" spc="-30" dirty="0">
                <a:latin typeface="Arial"/>
                <a:cs typeface="Arial"/>
              </a:rPr>
              <a:t>того, что </a:t>
            </a:r>
            <a:r>
              <a:rPr sz="1100" spc="-70" dirty="0">
                <a:latin typeface="Arial"/>
                <a:cs typeface="Arial"/>
              </a:rPr>
              <a:t>результаты </a:t>
            </a:r>
            <a:r>
              <a:rPr sz="1100" spc="-80" dirty="0">
                <a:latin typeface="Arial"/>
                <a:cs typeface="Arial"/>
              </a:rPr>
              <a:t>вашей </a:t>
            </a:r>
            <a:r>
              <a:rPr sz="1100" spc="-50" dirty="0">
                <a:latin typeface="Arial"/>
                <a:cs typeface="Arial"/>
              </a:rPr>
              <a:t>выборки  </a:t>
            </a:r>
            <a:r>
              <a:rPr sz="1100" spc="-65" dirty="0">
                <a:latin typeface="Arial"/>
                <a:cs typeface="Arial"/>
              </a:rPr>
              <a:t>получены </a:t>
            </a:r>
            <a:r>
              <a:rPr sz="1100" spc="-55" dirty="0">
                <a:latin typeface="Arial"/>
                <a:cs typeface="Arial"/>
              </a:rPr>
              <a:t>случайно.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80" dirty="0">
                <a:latin typeface="Arial"/>
                <a:cs typeface="Arial"/>
              </a:rPr>
              <a:t>Следовательно</a:t>
            </a:r>
            <a:endParaRPr sz="1100">
              <a:latin typeface="Arial"/>
              <a:cs typeface="Arial"/>
            </a:endParaRPr>
          </a:p>
          <a:p>
            <a:pPr marL="50165">
              <a:lnSpc>
                <a:spcPct val="100000"/>
              </a:lnSpc>
              <a:spcBef>
                <a:spcPts val="805"/>
              </a:spcBef>
            </a:pP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Вариант </a:t>
            </a: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2: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p-значение</a:t>
            </a:r>
            <a:endParaRPr sz="1100">
              <a:latin typeface="Courier New"/>
              <a:cs typeface="Courier New"/>
            </a:endParaRPr>
          </a:p>
          <a:p>
            <a:pPr marL="50165">
              <a:lnSpc>
                <a:spcPct val="100000"/>
              </a:lnSpc>
              <a:spcBef>
                <a:spcPts val="35"/>
              </a:spcBef>
            </a:pPr>
            <a:r>
              <a:rPr sz="1100" spc="-100" dirty="0">
                <a:latin typeface="Courier New"/>
                <a:cs typeface="Courier New"/>
              </a:rPr>
              <a:t>pval = </a:t>
            </a:r>
            <a:r>
              <a:rPr sz="1100" spc="-100" dirty="0">
                <a:solidFill>
                  <a:srgbClr val="0000CE"/>
                </a:solidFill>
                <a:latin typeface="Courier New"/>
                <a:cs typeface="Courier New"/>
              </a:rPr>
              <a:t>2 </a:t>
            </a:r>
            <a:r>
              <a:rPr sz="1100" spc="-100" dirty="0">
                <a:latin typeface="Courier New"/>
                <a:cs typeface="Courier New"/>
              </a:rPr>
              <a:t>* </a:t>
            </a:r>
            <a:r>
              <a:rPr sz="1100" spc="-100" dirty="0">
                <a:solidFill>
                  <a:srgbClr val="214987"/>
                </a:solidFill>
                <a:latin typeface="Courier New"/>
                <a:cs typeface="Courier New"/>
              </a:rPr>
              <a:t>pnorm</a:t>
            </a:r>
            <a:r>
              <a:rPr sz="1100" spc="-100" dirty="0">
                <a:latin typeface="Courier New"/>
                <a:cs typeface="Courier New"/>
              </a:rPr>
              <a:t>(z) </a:t>
            </a: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# для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нижнего</a:t>
            </a:r>
            <a:r>
              <a:rPr sz="1100" i="1" spc="-110" dirty="0">
                <a:solidFill>
                  <a:srgbClr val="8E5902"/>
                </a:solidFill>
                <a:latin typeface="Courier New"/>
                <a:cs typeface="Courier New"/>
              </a:rPr>
              <a:t>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"хвоста"</a:t>
            </a:r>
            <a:endParaRPr sz="1100">
              <a:latin typeface="Courier New"/>
              <a:cs typeface="Courier New"/>
            </a:endParaRPr>
          </a:p>
          <a:p>
            <a:pPr marL="50165">
              <a:lnSpc>
                <a:spcPct val="100000"/>
              </a:lnSpc>
              <a:spcBef>
                <a:spcPts val="35"/>
              </a:spcBef>
              <a:tabLst>
                <a:tab pos="1482090" algn="l"/>
              </a:tabLst>
            </a:pPr>
            <a:r>
              <a:rPr sz="1100" spc="-100" dirty="0">
                <a:latin typeface="Courier New"/>
                <a:cs typeface="Courier New"/>
              </a:rPr>
              <a:t>pval	</a:t>
            </a: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#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p-значение </a:t>
            </a: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для </a:t>
            </a:r>
            <a:r>
              <a:rPr sz="1100" i="1" spc="-105" dirty="0">
                <a:solidFill>
                  <a:srgbClr val="8E5902"/>
                </a:solidFill>
                <a:latin typeface="Courier New"/>
                <a:cs typeface="Courier New"/>
              </a:rPr>
              <a:t>двусторонней</a:t>
            </a:r>
            <a:r>
              <a:rPr sz="1100" i="1" spc="-95" dirty="0">
                <a:solidFill>
                  <a:srgbClr val="8E5902"/>
                </a:solidFill>
                <a:latin typeface="Courier New"/>
                <a:cs typeface="Courier New"/>
              </a:rPr>
              <a:t> </a:t>
            </a:r>
            <a:r>
              <a:rPr sz="1100" i="1" spc="-100" dirty="0">
                <a:solidFill>
                  <a:srgbClr val="8E5902"/>
                </a:solidFill>
                <a:latin typeface="Courier New"/>
                <a:cs typeface="Courier New"/>
              </a:rPr>
              <a:t>проверки</a:t>
            </a:r>
            <a:endParaRPr sz="11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50">
              <a:latin typeface="Courier New"/>
              <a:cs typeface="Courier New"/>
            </a:endParaRPr>
          </a:p>
          <a:p>
            <a:pPr marL="50165">
              <a:lnSpc>
                <a:spcPct val="100000"/>
              </a:lnSpc>
            </a:pPr>
            <a:r>
              <a:rPr sz="1100" spc="-100" dirty="0">
                <a:latin typeface="Courier New"/>
                <a:cs typeface="Courier New"/>
              </a:rPr>
              <a:t>## [1]</a:t>
            </a:r>
            <a:r>
              <a:rPr sz="1100" spc="-105" dirty="0">
                <a:latin typeface="Courier New"/>
                <a:cs typeface="Courier New"/>
              </a:rPr>
              <a:t> 0.05833852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2046" y="2834144"/>
            <a:ext cx="3964304" cy="191770"/>
          </a:xfrm>
          <a:prstGeom prst="rect">
            <a:avLst/>
          </a:prstGeom>
          <a:solidFill>
            <a:srgbClr val="F8F8F8"/>
          </a:solidFill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185"/>
              </a:lnSpc>
            </a:pPr>
            <a:r>
              <a:rPr sz="1100" spc="-100" dirty="0">
                <a:latin typeface="Courier New"/>
                <a:cs typeface="Courier New"/>
              </a:rPr>
              <a:t>pval &lt;</a:t>
            </a:r>
            <a:r>
              <a:rPr sz="1100" spc="-105" dirty="0">
                <a:latin typeface="Courier New"/>
                <a:cs typeface="Courier New"/>
              </a:rPr>
              <a:t> alpha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294" y="3185489"/>
            <a:ext cx="88455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0" dirty="0">
                <a:latin typeface="Courier New"/>
                <a:cs typeface="Courier New"/>
              </a:rPr>
              <a:t>## [1]</a:t>
            </a:r>
            <a:r>
              <a:rPr sz="1100" spc="-170" dirty="0">
                <a:latin typeface="Courier New"/>
                <a:cs typeface="Courier New"/>
              </a:rPr>
              <a:t> </a:t>
            </a:r>
            <a:r>
              <a:rPr sz="1100" spc="-105" dirty="0">
                <a:latin typeface="Courier New"/>
                <a:cs typeface="Courier New"/>
              </a:rPr>
              <a:t>FALSE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34484" y="3243172"/>
            <a:ext cx="16319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75" dirty="0">
                <a:solidFill>
                  <a:srgbClr val="262685"/>
                </a:solidFill>
                <a:latin typeface="Arial"/>
                <a:cs typeface="Arial"/>
              </a:rPr>
              <a:t>19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377918" y="3257303"/>
            <a:ext cx="14541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00"/>
              </a:lnSpc>
            </a:pPr>
            <a:fld id="{81D60167-4931-47E6-BA6A-407CBD079E47}" type="slidenum">
              <a:rPr sz="1100" spc="-70" dirty="0">
                <a:solidFill>
                  <a:srgbClr val="262685"/>
                </a:solidFill>
                <a:latin typeface="Arial"/>
                <a:cs typeface="Arial"/>
              </a:rPr>
              <a:t>2</a:t>
            </a:fld>
            <a:endParaRPr sz="11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15683" y="1417317"/>
            <a:ext cx="3376929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5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Алгоритм </a:t>
            </a:r>
            <a:r>
              <a:rPr sz="1400" spc="-7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проверки </a:t>
            </a:r>
            <a:r>
              <a:rPr sz="1400" spc="-6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статистических</a:t>
            </a:r>
            <a:r>
              <a:rPr sz="1400" spc="-2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 </a:t>
            </a:r>
            <a:r>
              <a:rPr sz="1400" spc="-6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гипотез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92112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35" dirty="0"/>
              <a:t>Шаг </a:t>
            </a:r>
            <a:r>
              <a:rPr spc="-55" dirty="0"/>
              <a:t>7. </a:t>
            </a:r>
            <a:r>
              <a:rPr spc="-80" dirty="0"/>
              <a:t>Принимаем </a:t>
            </a:r>
            <a:r>
              <a:rPr spc="-114" dirty="0"/>
              <a:t>решение </a:t>
            </a:r>
            <a:r>
              <a:rPr spc="-80" dirty="0"/>
              <a:t>относительно</a:t>
            </a:r>
            <a:r>
              <a:rPr spc="-229" dirty="0"/>
              <a:t> </a:t>
            </a:r>
            <a:r>
              <a:rPr spc="-60" dirty="0"/>
              <a:t>гипотез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7360" y="594523"/>
            <a:ext cx="3955415" cy="21958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spc="20" dirty="0">
                <a:latin typeface="Arial"/>
                <a:cs typeface="Arial"/>
              </a:rPr>
              <a:t>У </a:t>
            </a:r>
            <a:r>
              <a:rPr sz="1100" spc="-75" dirty="0">
                <a:latin typeface="Arial"/>
                <a:cs typeface="Arial"/>
              </a:rPr>
              <a:t>нас </a:t>
            </a:r>
            <a:r>
              <a:rPr sz="1100" spc="-70" dirty="0">
                <a:latin typeface="Arial"/>
                <a:cs typeface="Arial"/>
              </a:rPr>
              <a:t>есть </a:t>
            </a:r>
            <a:r>
              <a:rPr sz="1100" spc="-85" dirty="0">
                <a:latin typeface="Arial"/>
                <a:cs typeface="Arial"/>
              </a:rPr>
              <a:t>две </a:t>
            </a:r>
            <a:r>
              <a:rPr sz="1100" spc="-45" dirty="0">
                <a:latin typeface="Arial"/>
                <a:cs typeface="Arial"/>
              </a:rPr>
              <a:t>возможности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65" dirty="0">
                <a:latin typeface="Arial"/>
                <a:cs typeface="Arial"/>
              </a:rPr>
              <a:t>нам </a:t>
            </a:r>
            <a:r>
              <a:rPr sz="1100" spc="-40" dirty="0">
                <a:latin typeface="Arial"/>
                <a:cs typeface="Arial"/>
              </a:rPr>
              <a:t>нужно </a:t>
            </a:r>
            <a:r>
              <a:rPr sz="1100" spc="-60" dirty="0">
                <a:latin typeface="Arial"/>
                <a:cs typeface="Arial"/>
              </a:rPr>
              <a:t>выбрать </a:t>
            </a:r>
            <a:r>
              <a:rPr sz="1100" spc="-70" dirty="0">
                <a:latin typeface="Arial"/>
                <a:cs typeface="Arial"/>
              </a:rPr>
              <a:t>одну </a:t>
            </a:r>
            <a:r>
              <a:rPr sz="1100" spc="-30" dirty="0">
                <a:latin typeface="Arial"/>
                <a:cs typeface="Arial"/>
              </a:rPr>
              <a:t>из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них: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Arial"/>
              <a:cs typeface="Arial"/>
            </a:endParaRPr>
          </a:p>
          <a:p>
            <a:pPr marL="319405" indent="-177165">
              <a:lnSpc>
                <a:spcPct val="100000"/>
              </a:lnSpc>
              <a:buClr>
                <a:srgbClr val="3333B2"/>
              </a:buClr>
              <a:buFont typeface="Arial"/>
              <a:buAutoNum type="arabicPeriod"/>
              <a:tabLst>
                <a:tab pos="320040" algn="l"/>
              </a:tabLst>
            </a:pPr>
            <a:r>
              <a:rPr sz="1100" i="1" spc="-5" dirty="0">
                <a:latin typeface="Times New Roman"/>
                <a:cs typeface="Times New Roman"/>
              </a:rPr>
              <a:t>p </a:t>
            </a:r>
            <a:r>
              <a:rPr sz="1100" i="1" spc="105" dirty="0">
                <a:latin typeface="Times New Roman"/>
                <a:cs typeface="Times New Roman"/>
              </a:rPr>
              <a:t>&lt; </a:t>
            </a:r>
            <a:r>
              <a:rPr sz="1100" i="1" spc="55" dirty="0">
                <a:latin typeface="Times New Roman"/>
                <a:cs typeface="Times New Roman"/>
              </a:rPr>
              <a:t>α</a:t>
            </a:r>
            <a:r>
              <a:rPr sz="1100" spc="55" dirty="0">
                <a:latin typeface="Arial"/>
                <a:cs typeface="Arial"/>
              </a:rPr>
              <a:t>. </a:t>
            </a:r>
            <a:r>
              <a:rPr sz="1100" b="1" spc="-30" dirty="0">
                <a:latin typeface="Arial"/>
                <a:cs typeface="Arial"/>
              </a:rPr>
              <a:t>Отклонить </a:t>
            </a:r>
            <a:r>
              <a:rPr sz="1100" b="1" spc="-35" dirty="0">
                <a:latin typeface="Arial"/>
                <a:cs typeface="Arial"/>
              </a:rPr>
              <a:t>гипотезу</a:t>
            </a:r>
            <a:r>
              <a:rPr sz="1100" b="1" dirty="0">
                <a:latin typeface="Arial"/>
                <a:cs typeface="Arial"/>
              </a:rPr>
              <a:t> </a:t>
            </a:r>
            <a:r>
              <a:rPr sz="1100" i="1" spc="55" dirty="0">
                <a:latin typeface="Times New Roman"/>
                <a:cs typeface="Times New Roman"/>
              </a:rPr>
              <a:t>H</a:t>
            </a:r>
            <a:r>
              <a:rPr sz="1200" spc="82" baseline="-10416" dirty="0">
                <a:latin typeface="Arial"/>
                <a:cs typeface="Arial"/>
              </a:rPr>
              <a:t>0</a:t>
            </a:r>
            <a:r>
              <a:rPr sz="1100" b="1" spc="55" dirty="0">
                <a:latin typeface="Arial"/>
                <a:cs typeface="Arial"/>
              </a:rPr>
              <a:t>.</a:t>
            </a:r>
            <a:endParaRPr sz="1100">
              <a:latin typeface="Arial"/>
              <a:cs typeface="Arial"/>
            </a:endParaRPr>
          </a:p>
          <a:p>
            <a:pPr marL="319405" indent="-177165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Font typeface="Arial"/>
              <a:buAutoNum type="arabicPeriod"/>
              <a:tabLst>
                <a:tab pos="320040" algn="l"/>
              </a:tabLst>
            </a:pPr>
            <a:r>
              <a:rPr sz="1100" i="1" spc="-5" dirty="0">
                <a:latin typeface="Times New Roman"/>
                <a:cs typeface="Times New Roman"/>
              </a:rPr>
              <a:t>p </a:t>
            </a:r>
            <a:r>
              <a:rPr sz="1100" i="1" spc="105" dirty="0">
                <a:latin typeface="Times New Roman"/>
                <a:cs typeface="Times New Roman"/>
              </a:rPr>
              <a:t>&gt; </a:t>
            </a:r>
            <a:r>
              <a:rPr sz="1100" i="1" spc="55" dirty="0">
                <a:latin typeface="Times New Roman"/>
                <a:cs typeface="Times New Roman"/>
              </a:rPr>
              <a:t>α</a:t>
            </a:r>
            <a:r>
              <a:rPr sz="1100" spc="55" dirty="0">
                <a:latin typeface="Arial"/>
                <a:cs typeface="Arial"/>
              </a:rPr>
              <a:t>. </a:t>
            </a:r>
            <a:r>
              <a:rPr sz="1100" b="1" spc="-20" dirty="0">
                <a:latin typeface="Arial"/>
                <a:cs typeface="Arial"/>
              </a:rPr>
              <a:t>Не </a:t>
            </a:r>
            <a:r>
              <a:rPr sz="1100" b="1" spc="-40" dirty="0">
                <a:latin typeface="Arial"/>
                <a:cs typeface="Arial"/>
              </a:rPr>
              <a:t>отклонять </a:t>
            </a:r>
            <a:r>
              <a:rPr sz="1100" b="1" spc="-35" dirty="0">
                <a:latin typeface="Arial"/>
                <a:cs typeface="Arial"/>
              </a:rPr>
              <a:t>гипотезу</a:t>
            </a:r>
            <a:r>
              <a:rPr sz="1100" b="1" spc="-160" dirty="0">
                <a:latin typeface="Arial"/>
                <a:cs typeface="Arial"/>
              </a:rPr>
              <a:t> </a:t>
            </a:r>
            <a:r>
              <a:rPr sz="1100" i="1" spc="55" dirty="0">
                <a:latin typeface="Times New Roman"/>
                <a:cs typeface="Times New Roman"/>
              </a:rPr>
              <a:t>H</a:t>
            </a:r>
            <a:r>
              <a:rPr sz="1200" spc="82" baseline="-10416" dirty="0">
                <a:latin typeface="Arial"/>
                <a:cs typeface="Arial"/>
              </a:rPr>
              <a:t>0</a:t>
            </a:r>
            <a:r>
              <a:rPr sz="1100" b="1" spc="55" dirty="0">
                <a:latin typeface="Arial"/>
                <a:cs typeface="Arial"/>
              </a:rPr>
              <a:t>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Arial"/>
              <a:cs typeface="Arial"/>
            </a:endParaRPr>
          </a:p>
          <a:p>
            <a:pPr marL="42545" marR="17780">
              <a:lnSpc>
                <a:spcPct val="102600"/>
              </a:lnSpc>
            </a:pPr>
            <a:r>
              <a:rPr sz="1100" spc="-25" dirty="0">
                <a:latin typeface="Arial"/>
                <a:cs typeface="Arial"/>
              </a:rPr>
              <a:t>В </a:t>
            </a:r>
            <a:r>
              <a:rPr sz="1100" spc="-90" dirty="0">
                <a:latin typeface="Arial"/>
                <a:cs typeface="Arial"/>
              </a:rPr>
              <a:t>нашем </a:t>
            </a:r>
            <a:r>
              <a:rPr sz="1100" spc="-85" dirty="0">
                <a:latin typeface="Arial"/>
                <a:cs typeface="Arial"/>
              </a:rPr>
              <a:t>случае </a:t>
            </a:r>
            <a:r>
              <a:rPr sz="1100" i="1" spc="-5" dirty="0">
                <a:latin typeface="Times New Roman"/>
                <a:cs typeface="Times New Roman"/>
              </a:rPr>
              <a:t>p </a:t>
            </a:r>
            <a:r>
              <a:rPr sz="1100" spc="190" dirty="0">
                <a:latin typeface="Arial"/>
                <a:cs typeface="Arial"/>
              </a:rPr>
              <a:t>= </a:t>
            </a:r>
            <a:r>
              <a:rPr sz="1100" spc="-65" dirty="0">
                <a:latin typeface="Arial"/>
                <a:cs typeface="Arial"/>
              </a:rPr>
              <a:t>0</a:t>
            </a:r>
            <a:r>
              <a:rPr sz="1100" i="1" spc="-65" dirty="0">
                <a:latin typeface="Times New Roman"/>
                <a:cs typeface="Times New Roman"/>
              </a:rPr>
              <a:t>.</a:t>
            </a:r>
            <a:r>
              <a:rPr sz="1100" spc="-65" dirty="0">
                <a:latin typeface="Arial"/>
                <a:cs typeface="Arial"/>
              </a:rPr>
              <a:t>05833852 </a:t>
            </a:r>
            <a:r>
              <a:rPr sz="1100" i="1" spc="105" dirty="0">
                <a:latin typeface="Times New Roman"/>
                <a:cs typeface="Times New Roman"/>
              </a:rPr>
              <a:t>&gt; </a:t>
            </a:r>
            <a:r>
              <a:rPr sz="1100" i="1" spc="55" dirty="0">
                <a:latin typeface="Times New Roman"/>
                <a:cs typeface="Times New Roman"/>
              </a:rPr>
              <a:t>α</a:t>
            </a:r>
            <a:r>
              <a:rPr sz="1100" spc="55" dirty="0">
                <a:latin typeface="Arial"/>
                <a:cs typeface="Arial"/>
              </a:rPr>
              <a:t>, </a:t>
            </a:r>
            <a:r>
              <a:rPr sz="1100" spc="-65" dirty="0">
                <a:latin typeface="Arial"/>
                <a:cs typeface="Arial"/>
              </a:rPr>
              <a:t>поэтому </a:t>
            </a:r>
            <a:r>
              <a:rPr sz="1100" spc="-80" dirty="0">
                <a:latin typeface="Arial"/>
                <a:cs typeface="Arial"/>
              </a:rPr>
              <a:t>основная </a:t>
            </a:r>
            <a:r>
              <a:rPr sz="1100" spc="-55" dirty="0">
                <a:latin typeface="Arial"/>
                <a:cs typeface="Arial"/>
              </a:rPr>
              <a:t>гипотеза  </a:t>
            </a:r>
            <a:r>
              <a:rPr sz="1100" spc="-95" dirty="0">
                <a:latin typeface="Arial"/>
                <a:cs typeface="Arial"/>
              </a:rPr>
              <a:t>не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отклонена.</a:t>
            </a:r>
            <a:endParaRPr sz="1100">
              <a:latin typeface="Arial"/>
              <a:cs typeface="Arial"/>
            </a:endParaRPr>
          </a:p>
          <a:p>
            <a:pPr marL="42545" marR="20320">
              <a:lnSpc>
                <a:spcPct val="102600"/>
              </a:lnSpc>
              <a:spcBef>
                <a:spcPts val="595"/>
              </a:spcBef>
            </a:pPr>
            <a:r>
              <a:rPr sz="1100" spc="-70" dirty="0">
                <a:latin typeface="Arial"/>
                <a:cs typeface="Arial"/>
              </a:rPr>
              <a:t>Если </a:t>
            </a:r>
            <a:r>
              <a:rPr sz="1100" spc="-65" dirty="0">
                <a:latin typeface="Arial"/>
                <a:cs typeface="Arial"/>
              </a:rPr>
              <a:t>p-значение </a:t>
            </a:r>
            <a:r>
              <a:rPr sz="1100" spc="-80" dirty="0">
                <a:latin typeface="Arial"/>
                <a:cs typeface="Arial"/>
              </a:rPr>
              <a:t>меньше </a:t>
            </a:r>
            <a:r>
              <a:rPr sz="1100" i="1" spc="55" dirty="0">
                <a:latin typeface="Times New Roman"/>
                <a:cs typeface="Times New Roman"/>
              </a:rPr>
              <a:t>α</a:t>
            </a:r>
            <a:r>
              <a:rPr sz="1100" spc="55" dirty="0">
                <a:latin typeface="Arial"/>
                <a:cs typeface="Arial"/>
              </a:rPr>
              <a:t>, </a:t>
            </a:r>
            <a:r>
              <a:rPr sz="1100" spc="-40" dirty="0">
                <a:latin typeface="Arial"/>
                <a:cs typeface="Arial"/>
              </a:rPr>
              <a:t>то </a:t>
            </a:r>
            <a:r>
              <a:rPr sz="1100" spc="-60" dirty="0">
                <a:latin typeface="Arial"/>
                <a:cs typeface="Arial"/>
              </a:rPr>
              <a:t>выборка значительно отличается  </a:t>
            </a:r>
            <a:r>
              <a:rPr sz="1100" spc="-40" dirty="0">
                <a:latin typeface="Arial"/>
                <a:cs typeface="Arial"/>
              </a:rPr>
              <a:t>от </a:t>
            </a:r>
            <a:r>
              <a:rPr sz="1100" spc="-55" dirty="0">
                <a:latin typeface="Arial"/>
                <a:cs typeface="Arial"/>
              </a:rPr>
              <a:t>обычной. </a:t>
            </a:r>
            <a:r>
              <a:rPr sz="1100" spc="-75" dirty="0">
                <a:latin typeface="Arial"/>
                <a:cs typeface="Arial"/>
              </a:rPr>
              <a:t>Следовательно, </a:t>
            </a:r>
            <a:r>
              <a:rPr sz="1100" spc="-60" dirty="0">
                <a:latin typeface="Arial"/>
                <a:cs typeface="Arial"/>
              </a:rPr>
              <a:t>полученный </a:t>
            </a:r>
            <a:r>
              <a:rPr sz="1100" spc="-70" dirty="0">
                <a:latin typeface="Arial"/>
                <a:cs typeface="Arial"/>
              </a:rPr>
              <a:t>результат  </a:t>
            </a:r>
            <a:r>
              <a:rPr sz="1100" b="1" spc="-35" dirty="0">
                <a:latin typeface="Arial"/>
                <a:cs typeface="Arial"/>
              </a:rPr>
              <a:t>статистически</a:t>
            </a:r>
            <a:r>
              <a:rPr sz="1100" b="1" spc="85" dirty="0">
                <a:latin typeface="Arial"/>
                <a:cs typeface="Arial"/>
              </a:rPr>
              <a:t> </a:t>
            </a:r>
            <a:r>
              <a:rPr sz="1100" b="1" spc="-40" dirty="0">
                <a:latin typeface="Arial"/>
                <a:cs typeface="Arial"/>
              </a:rPr>
              <a:t>значимый</a:t>
            </a:r>
            <a:r>
              <a:rPr sz="1100" spc="-40" dirty="0">
                <a:latin typeface="Arial"/>
                <a:cs typeface="Arial"/>
              </a:rPr>
              <a:t>.</a:t>
            </a:r>
            <a:endParaRPr sz="1100">
              <a:latin typeface="Arial"/>
              <a:cs typeface="Arial"/>
            </a:endParaRPr>
          </a:p>
          <a:p>
            <a:pPr marL="42545" marR="93980">
              <a:lnSpc>
                <a:spcPct val="102600"/>
              </a:lnSpc>
              <a:spcBef>
                <a:spcPts val="600"/>
              </a:spcBef>
            </a:pPr>
            <a:r>
              <a:rPr sz="1100" b="1" spc="-65" dirty="0">
                <a:latin typeface="Arial"/>
                <a:cs typeface="Arial"/>
              </a:rPr>
              <a:t>Вывод: </a:t>
            </a:r>
            <a:r>
              <a:rPr sz="1100" spc="-20" dirty="0">
                <a:latin typeface="Arial"/>
                <a:cs typeface="Arial"/>
              </a:rPr>
              <a:t>Мы </a:t>
            </a:r>
            <a:r>
              <a:rPr sz="1100" spc="-95" dirty="0">
                <a:latin typeface="Arial"/>
                <a:cs typeface="Arial"/>
              </a:rPr>
              <a:t>не </a:t>
            </a:r>
            <a:r>
              <a:rPr sz="1100" spc="-60" dirty="0">
                <a:latin typeface="Arial"/>
                <a:cs typeface="Arial"/>
              </a:rPr>
              <a:t>можем </a:t>
            </a:r>
            <a:r>
              <a:rPr sz="1100" spc="-45" dirty="0">
                <a:latin typeface="Arial"/>
                <a:cs typeface="Arial"/>
              </a:rPr>
              <a:t>утверждать, </a:t>
            </a:r>
            <a:r>
              <a:rPr sz="1100" spc="-25" dirty="0">
                <a:latin typeface="Arial"/>
                <a:cs typeface="Arial"/>
              </a:rPr>
              <a:t>что </a:t>
            </a:r>
            <a:r>
              <a:rPr sz="1100" spc="-65" dirty="0">
                <a:latin typeface="Arial"/>
                <a:cs typeface="Arial"/>
              </a:rPr>
              <a:t>королевские </a:t>
            </a:r>
            <a:r>
              <a:rPr sz="1100" spc="-45" dirty="0">
                <a:latin typeface="Arial"/>
                <a:cs typeface="Arial"/>
              </a:rPr>
              <a:t>пингвины  </a:t>
            </a:r>
            <a:r>
              <a:rPr sz="1100" spc="-60" dirty="0">
                <a:latin typeface="Arial"/>
                <a:cs typeface="Arial"/>
              </a:rPr>
              <a:t>стали весить легче за </a:t>
            </a:r>
            <a:r>
              <a:rPr sz="1100" spc="-70" dirty="0">
                <a:latin typeface="Arial"/>
                <a:cs typeface="Arial"/>
              </a:rPr>
              <a:t>последний </a:t>
            </a:r>
            <a:r>
              <a:rPr sz="1100" spc="-45" dirty="0">
                <a:latin typeface="Arial"/>
                <a:cs typeface="Arial"/>
              </a:rPr>
              <a:t>год </a:t>
            </a:r>
            <a:r>
              <a:rPr sz="1100" dirty="0">
                <a:latin typeface="Arial"/>
                <a:cs typeface="Arial"/>
              </a:rPr>
              <a:t>(p </a:t>
            </a:r>
            <a:r>
              <a:rPr sz="1100" spc="200" dirty="0">
                <a:latin typeface="Arial"/>
                <a:cs typeface="Arial"/>
              </a:rPr>
              <a:t>=</a:t>
            </a:r>
            <a:r>
              <a:rPr sz="1100" spc="550" dirty="0">
                <a:latin typeface="Arial"/>
                <a:cs typeface="Arial"/>
              </a:rPr>
              <a:t> </a:t>
            </a:r>
            <a:r>
              <a:rPr sz="1100" spc="-40" dirty="0">
                <a:latin typeface="Arial"/>
                <a:cs typeface="Arial"/>
              </a:rPr>
              <a:t>0.058).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00" y="74546"/>
            <a:ext cx="107759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85" dirty="0">
                <a:solidFill>
                  <a:srgbClr val="3333B2"/>
                </a:solidFill>
                <a:latin typeface="Arial"/>
                <a:cs typeface="Arial"/>
              </a:rPr>
              <a:t>Случай </a:t>
            </a:r>
            <a:r>
              <a:rPr sz="1400" i="1" spc="-75" dirty="0">
                <a:solidFill>
                  <a:srgbClr val="3333B2"/>
                </a:solidFill>
                <a:latin typeface="Arial"/>
                <a:cs typeface="Arial"/>
              </a:rPr>
              <a:t>p </a:t>
            </a:r>
            <a:r>
              <a:rPr sz="1400" i="1" spc="270" dirty="0">
                <a:solidFill>
                  <a:srgbClr val="3333B2"/>
                </a:solidFill>
                <a:latin typeface="Arial"/>
                <a:cs typeface="Arial"/>
              </a:rPr>
              <a:t>&lt;</a:t>
            </a:r>
            <a:r>
              <a:rPr sz="1400" i="1" spc="-1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400" i="1" spc="90" dirty="0">
                <a:solidFill>
                  <a:srgbClr val="3333B2"/>
                </a:solidFill>
                <a:latin typeface="Arial"/>
                <a:cs typeface="Arial"/>
              </a:rPr>
              <a:t>α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58474" y="738389"/>
            <a:ext cx="3213100" cy="1929130"/>
            <a:chOff x="658474" y="738389"/>
            <a:chExt cx="3213100" cy="1929130"/>
          </a:xfrm>
        </p:grpSpPr>
        <p:sp>
          <p:nvSpPr>
            <p:cNvPr id="4" name="object 4"/>
            <p:cNvSpPr/>
            <p:nvPr/>
          </p:nvSpPr>
          <p:spPr>
            <a:xfrm>
              <a:off x="779235" y="810306"/>
              <a:ext cx="2971800" cy="1750695"/>
            </a:xfrm>
            <a:custGeom>
              <a:avLst/>
              <a:gdLst/>
              <a:ahLst/>
              <a:cxnLst/>
              <a:rect l="l" t="t" r="r" b="b"/>
              <a:pathLst>
                <a:path w="2971800" h="1750695">
                  <a:moveTo>
                    <a:pt x="0" y="1750228"/>
                  </a:moveTo>
                  <a:lnTo>
                    <a:pt x="60036" y="1749719"/>
                  </a:lnTo>
                  <a:lnTo>
                    <a:pt x="120073" y="1748804"/>
                  </a:lnTo>
                  <a:lnTo>
                    <a:pt x="180059" y="1747175"/>
                  </a:lnTo>
                  <a:lnTo>
                    <a:pt x="240096" y="1744479"/>
                  </a:lnTo>
                  <a:lnTo>
                    <a:pt x="300133" y="1740052"/>
                  </a:lnTo>
                  <a:lnTo>
                    <a:pt x="360170" y="1733031"/>
                  </a:lnTo>
                  <a:lnTo>
                    <a:pt x="420207" y="1722194"/>
                  </a:lnTo>
                  <a:lnTo>
                    <a:pt x="480193" y="1705913"/>
                  </a:lnTo>
                  <a:lnTo>
                    <a:pt x="540230" y="1682152"/>
                  </a:lnTo>
                  <a:lnTo>
                    <a:pt x="600267" y="1648572"/>
                  </a:lnTo>
                  <a:lnTo>
                    <a:pt x="660304" y="1602476"/>
                  </a:lnTo>
                  <a:lnTo>
                    <a:pt x="690322" y="1573882"/>
                  </a:lnTo>
                  <a:lnTo>
                    <a:pt x="720341" y="1541117"/>
                  </a:lnTo>
                  <a:lnTo>
                    <a:pt x="750308" y="1503924"/>
                  </a:lnTo>
                  <a:lnTo>
                    <a:pt x="780327" y="1462051"/>
                  </a:lnTo>
                  <a:lnTo>
                    <a:pt x="810345" y="1415293"/>
                  </a:lnTo>
                  <a:lnTo>
                    <a:pt x="840364" y="1363448"/>
                  </a:lnTo>
                  <a:lnTo>
                    <a:pt x="870382" y="1306515"/>
                  </a:lnTo>
                  <a:lnTo>
                    <a:pt x="900401" y="1244494"/>
                  </a:lnTo>
                  <a:lnTo>
                    <a:pt x="930419" y="1177639"/>
                  </a:lnTo>
                  <a:lnTo>
                    <a:pt x="960438" y="1106154"/>
                  </a:lnTo>
                  <a:lnTo>
                    <a:pt x="990456" y="1030447"/>
                  </a:lnTo>
                  <a:lnTo>
                    <a:pt x="1020474" y="951127"/>
                  </a:lnTo>
                  <a:lnTo>
                    <a:pt x="1050442" y="868805"/>
                  </a:lnTo>
                  <a:lnTo>
                    <a:pt x="1080460" y="784397"/>
                  </a:lnTo>
                  <a:lnTo>
                    <a:pt x="1110479" y="698768"/>
                  </a:lnTo>
                  <a:lnTo>
                    <a:pt x="1140497" y="612987"/>
                  </a:lnTo>
                  <a:lnTo>
                    <a:pt x="1170516" y="528273"/>
                  </a:lnTo>
                  <a:lnTo>
                    <a:pt x="1200534" y="445799"/>
                  </a:lnTo>
                  <a:lnTo>
                    <a:pt x="1230553" y="366784"/>
                  </a:lnTo>
                  <a:lnTo>
                    <a:pt x="1260571" y="292552"/>
                  </a:lnTo>
                  <a:lnTo>
                    <a:pt x="1290590" y="224375"/>
                  </a:lnTo>
                  <a:lnTo>
                    <a:pt x="1320608" y="163371"/>
                  </a:lnTo>
                  <a:lnTo>
                    <a:pt x="1350576" y="110661"/>
                  </a:lnTo>
                  <a:lnTo>
                    <a:pt x="1380594" y="67261"/>
                  </a:lnTo>
                  <a:lnTo>
                    <a:pt x="1410613" y="33986"/>
                  </a:lnTo>
                  <a:lnTo>
                    <a:pt x="1470650" y="0"/>
                  </a:lnTo>
                  <a:lnTo>
                    <a:pt x="1500668" y="0"/>
                  </a:lnTo>
                  <a:lnTo>
                    <a:pt x="1560705" y="33986"/>
                  </a:lnTo>
                  <a:lnTo>
                    <a:pt x="1590723" y="67261"/>
                  </a:lnTo>
                  <a:lnTo>
                    <a:pt x="1620742" y="110661"/>
                  </a:lnTo>
                  <a:lnTo>
                    <a:pt x="1650709" y="163371"/>
                  </a:lnTo>
                  <a:lnTo>
                    <a:pt x="1680728" y="224375"/>
                  </a:lnTo>
                  <a:lnTo>
                    <a:pt x="1710746" y="292552"/>
                  </a:lnTo>
                  <a:lnTo>
                    <a:pt x="1740765" y="366784"/>
                  </a:lnTo>
                  <a:lnTo>
                    <a:pt x="1770783" y="445799"/>
                  </a:lnTo>
                  <a:lnTo>
                    <a:pt x="1800802" y="528273"/>
                  </a:lnTo>
                  <a:lnTo>
                    <a:pt x="1830820" y="612987"/>
                  </a:lnTo>
                  <a:lnTo>
                    <a:pt x="1860839" y="698768"/>
                  </a:lnTo>
                  <a:lnTo>
                    <a:pt x="1890857" y="784397"/>
                  </a:lnTo>
                  <a:lnTo>
                    <a:pt x="1920876" y="868805"/>
                  </a:lnTo>
                  <a:lnTo>
                    <a:pt x="1950843" y="951127"/>
                  </a:lnTo>
                  <a:lnTo>
                    <a:pt x="1980862" y="1030447"/>
                  </a:lnTo>
                  <a:lnTo>
                    <a:pt x="2010880" y="1106154"/>
                  </a:lnTo>
                  <a:lnTo>
                    <a:pt x="2040898" y="1177639"/>
                  </a:lnTo>
                  <a:lnTo>
                    <a:pt x="2070917" y="1244494"/>
                  </a:lnTo>
                  <a:lnTo>
                    <a:pt x="2100935" y="1306515"/>
                  </a:lnTo>
                  <a:lnTo>
                    <a:pt x="2130954" y="1363448"/>
                  </a:lnTo>
                  <a:lnTo>
                    <a:pt x="2160972" y="1415293"/>
                  </a:lnTo>
                  <a:lnTo>
                    <a:pt x="2190991" y="1462051"/>
                  </a:lnTo>
                  <a:lnTo>
                    <a:pt x="2221009" y="1503924"/>
                  </a:lnTo>
                  <a:lnTo>
                    <a:pt x="2250977" y="1541117"/>
                  </a:lnTo>
                  <a:lnTo>
                    <a:pt x="2280995" y="1573882"/>
                  </a:lnTo>
                  <a:lnTo>
                    <a:pt x="2311014" y="1602476"/>
                  </a:lnTo>
                  <a:lnTo>
                    <a:pt x="2341032" y="1627254"/>
                  </a:lnTo>
                  <a:lnTo>
                    <a:pt x="2401069" y="1666787"/>
                  </a:lnTo>
                  <a:lnTo>
                    <a:pt x="2461106" y="1695127"/>
                  </a:lnTo>
                  <a:lnTo>
                    <a:pt x="2521143" y="1714867"/>
                  </a:lnTo>
                  <a:lnTo>
                    <a:pt x="2581129" y="1728198"/>
                  </a:lnTo>
                  <a:lnTo>
                    <a:pt x="2641166" y="1736949"/>
                  </a:lnTo>
                  <a:lnTo>
                    <a:pt x="2701203" y="1742546"/>
                  </a:lnTo>
                  <a:lnTo>
                    <a:pt x="2761240" y="1746005"/>
                  </a:lnTo>
                  <a:lnTo>
                    <a:pt x="2821277" y="1748091"/>
                  </a:lnTo>
                  <a:lnTo>
                    <a:pt x="2881263" y="1749312"/>
                  </a:lnTo>
                  <a:lnTo>
                    <a:pt x="2941300" y="1750025"/>
                  </a:lnTo>
                  <a:lnTo>
                    <a:pt x="2971318" y="1750228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60382" y="740297"/>
              <a:ext cx="3209290" cy="1927225"/>
            </a:xfrm>
            <a:custGeom>
              <a:avLst/>
              <a:gdLst/>
              <a:ahLst/>
              <a:cxnLst/>
              <a:rect l="l" t="t" r="r" b="b"/>
              <a:pathLst>
                <a:path w="3209290" h="1927225">
                  <a:moveTo>
                    <a:pt x="118852" y="1890247"/>
                  </a:moveTo>
                  <a:lnTo>
                    <a:pt x="3090171" y="1890247"/>
                  </a:lnTo>
                </a:path>
                <a:path w="3209290" h="1927225">
                  <a:moveTo>
                    <a:pt x="118852" y="1890247"/>
                  </a:moveTo>
                  <a:lnTo>
                    <a:pt x="118852" y="1926879"/>
                  </a:lnTo>
                </a:path>
                <a:path w="3209290" h="1927225">
                  <a:moveTo>
                    <a:pt x="861682" y="1890247"/>
                  </a:moveTo>
                  <a:lnTo>
                    <a:pt x="861682" y="1926879"/>
                  </a:lnTo>
                </a:path>
                <a:path w="3209290" h="1927225">
                  <a:moveTo>
                    <a:pt x="1604511" y="1890247"/>
                  </a:moveTo>
                  <a:lnTo>
                    <a:pt x="1604511" y="1926879"/>
                  </a:lnTo>
                </a:path>
                <a:path w="3209290" h="1927225">
                  <a:moveTo>
                    <a:pt x="2347341" y="1890247"/>
                  </a:moveTo>
                  <a:lnTo>
                    <a:pt x="2347341" y="1926879"/>
                  </a:lnTo>
                </a:path>
                <a:path w="3209290" h="1927225">
                  <a:moveTo>
                    <a:pt x="3090171" y="1890247"/>
                  </a:moveTo>
                  <a:lnTo>
                    <a:pt x="3090171" y="1926879"/>
                  </a:lnTo>
                </a:path>
                <a:path w="3209290" h="1927225">
                  <a:moveTo>
                    <a:pt x="0" y="1890247"/>
                  </a:moveTo>
                  <a:lnTo>
                    <a:pt x="3209023" y="1890247"/>
                  </a:lnTo>
                  <a:lnTo>
                    <a:pt x="3209023" y="0"/>
                  </a:lnTo>
                  <a:lnTo>
                    <a:pt x="0" y="0"/>
                  </a:lnTo>
                  <a:lnTo>
                    <a:pt x="0" y="1890247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35013" y="740297"/>
              <a:ext cx="3810" cy="1890395"/>
            </a:xfrm>
            <a:custGeom>
              <a:avLst/>
              <a:gdLst/>
              <a:ahLst/>
              <a:cxnLst/>
              <a:rect l="l" t="t" r="r" b="b"/>
              <a:pathLst>
                <a:path w="3809" h="1890395">
                  <a:moveTo>
                    <a:pt x="0" y="1890247"/>
                  </a:moveTo>
                  <a:lnTo>
                    <a:pt x="3815" y="1890247"/>
                  </a:lnTo>
                  <a:lnTo>
                    <a:pt x="3815" y="0"/>
                  </a:lnTo>
                  <a:lnTo>
                    <a:pt x="0" y="0"/>
                  </a:lnTo>
                  <a:lnTo>
                    <a:pt x="0" y="1890247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9235" y="2314231"/>
              <a:ext cx="758190" cy="247015"/>
            </a:xfrm>
            <a:custGeom>
              <a:avLst/>
              <a:gdLst/>
              <a:ahLst/>
              <a:cxnLst/>
              <a:rect l="l" t="t" r="r" b="b"/>
              <a:pathLst>
                <a:path w="758190" h="247014">
                  <a:moveTo>
                    <a:pt x="750308" y="0"/>
                  </a:moveTo>
                  <a:lnTo>
                    <a:pt x="720341" y="37192"/>
                  </a:lnTo>
                  <a:lnTo>
                    <a:pt x="690322" y="69958"/>
                  </a:lnTo>
                  <a:lnTo>
                    <a:pt x="660304" y="98552"/>
                  </a:lnTo>
                  <a:lnTo>
                    <a:pt x="630285" y="123330"/>
                  </a:lnTo>
                  <a:lnTo>
                    <a:pt x="570248" y="162862"/>
                  </a:lnTo>
                  <a:lnTo>
                    <a:pt x="510212" y="191202"/>
                  </a:lnTo>
                  <a:lnTo>
                    <a:pt x="450175" y="210943"/>
                  </a:lnTo>
                  <a:lnTo>
                    <a:pt x="390189" y="224273"/>
                  </a:lnTo>
                  <a:lnTo>
                    <a:pt x="330152" y="233024"/>
                  </a:lnTo>
                  <a:lnTo>
                    <a:pt x="270115" y="238621"/>
                  </a:lnTo>
                  <a:lnTo>
                    <a:pt x="210078" y="242081"/>
                  </a:lnTo>
                  <a:lnTo>
                    <a:pt x="150041" y="244167"/>
                  </a:lnTo>
                  <a:lnTo>
                    <a:pt x="60036" y="245795"/>
                  </a:lnTo>
                  <a:lnTo>
                    <a:pt x="0" y="246303"/>
                  </a:lnTo>
                  <a:lnTo>
                    <a:pt x="0" y="246914"/>
                  </a:lnTo>
                  <a:lnTo>
                    <a:pt x="757686" y="246914"/>
                  </a:lnTo>
                  <a:lnTo>
                    <a:pt x="75030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79235" y="2314231"/>
              <a:ext cx="758190" cy="247015"/>
            </a:xfrm>
            <a:custGeom>
              <a:avLst/>
              <a:gdLst/>
              <a:ahLst/>
              <a:cxnLst/>
              <a:rect l="l" t="t" r="r" b="b"/>
              <a:pathLst>
                <a:path w="758190" h="247014">
                  <a:moveTo>
                    <a:pt x="0" y="246914"/>
                  </a:moveTo>
                  <a:lnTo>
                    <a:pt x="0" y="246303"/>
                  </a:lnTo>
                  <a:lnTo>
                    <a:pt x="30018" y="246100"/>
                  </a:lnTo>
                  <a:lnTo>
                    <a:pt x="60036" y="245795"/>
                  </a:lnTo>
                  <a:lnTo>
                    <a:pt x="120073" y="244879"/>
                  </a:lnTo>
                  <a:lnTo>
                    <a:pt x="180059" y="243251"/>
                  </a:lnTo>
                  <a:lnTo>
                    <a:pt x="240096" y="240554"/>
                  </a:lnTo>
                  <a:lnTo>
                    <a:pt x="300133" y="236128"/>
                  </a:lnTo>
                  <a:lnTo>
                    <a:pt x="360170" y="229106"/>
                  </a:lnTo>
                  <a:lnTo>
                    <a:pt x="420207" y="218269"/>
                  </a:lnTo>
                  <a:lnTo>
                    <a:pt x="480193" y="201988"/>
                  </a:lnTo>
                  <a:lnTo>
                    <a:pt x="540230" y="178228"/>
                  </a:lnTo>
                  <a:lnTo>
                    <a:pt x="600267" y="144648"/>
                  </a:lnTo>
                  <a:lnTo>
                    <a:pt x="660304" y="98552"/>
                  </a:lnTo>
                  <a:lnTo>
                    <a:pt x="690322" y="69958"/>
                  </a:lnTo>
                  <a:lnTo>
                    <a:pt x="720341" y="37192"/>
                  </a:lnTo>
                  <a:lnTo>
                    <a:pt x="750308" y="0"/>
                  </a:lnTo>
                  <a:lnTo>
                    <a:pt x="757686" y="246914"/>
                  </a:lnTo>
                  <a:lnTo>
                    <a:pt x="0" y="246914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43965" y="740297"/>
              <a:ext cx="8255" cy="1890395"/>
            </a:xfrm>
            <a:custGeom>
              <a:avLst/>
              <a:gdLst/>
              <a:ahLst/>
              <a:cxnLst/>
              <a:rect l="l" t="t" r="r" b="b"/>
              <a:pathLst>
                <a:path w="8255" h="1890395">
                  <a:moveTo>
                    <a:pt x="0" y="1890247"/>
                  </a:moveTo>
                  <a:lnTo>
                    <a:pt x="7631" y="1890247"/>
                  </a:lnTo>
                  <a:lnTo>
                    <a:pt x="7631" y="0"/>
                  </a:lnTo>
                  <a:lnTo>
                    <a:pt x="0" y="0"/>
                  </a:lnTo>
                  <a:lnTo>
                    <a:pt x="0" y="18902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31733" y="2688667"/>
            <a:ext cx="9525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−4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74563" y="2688667"/>
            <a:ext cx="9525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−2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35200" y="2688667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0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78030" y="2688667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2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20860" y="2688667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4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96810" y="531765"/>
            <a:ext cx="33655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b="1" spc="5" dirty="0">
                <a:latin typeface="Helvetica"/>
                <a:cs typeface="Helvetica"/>
              </a:rPr>
              <a:t>p &lt;</a:t>
            </a:r>
            <a:r>
              <a:rPr sz="550" b="1" spc="-75" dirty="0">
                <a:latin typeface="Helvetica"/>
                <a:cs typeface="Helvetica"/>
              </a:rPr>
              <a:t> </a:t>
            </a:r>
            <a:r>
              <a:rPr sz="550" b="1" spc="5" dirty="0">
                <a:latin typeface="Helvetica"/>
                <a:cs typeface="Helvetica"/>
              </a:rPr>
              <a:t>alpha</a:t>
            </a:r>
            <a:endParaRPr sz="550">
              <a:latin typeface="Helvetica"/>
              <a:cs typeface="Helvetic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36930" y="2835198"/>
            <a:ext cx="56515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x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560955" y="1624538"/>
            <a:ext cx="17526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alpha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306663" y="1619043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p</a:t>
            </a:r>
            <a:endParaRPr sz="450">
              <a:latin typeface="Helvetica"/>
              <a:cs typeface="Helvetica"/>
            </a:endParaRPr>
          </a:p>
        </p:txBody>
      </p:sp>
    </p:spTree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80416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0" dirty="0"/>
              <a:t>Неточности </a:t>
            </a:r>
            <a:r>
              <a:rPr spc="-90" dirty="0"/>
              <a:t>в формулировке</a:t>
            </a:r>
            <a:r>
              <a:rPr spc="35" dirty="0"/>
              <a:t> </a:t>
            </a:r>
            <a:r>
              <a:rPr spc="-105" dirty="0"/>
              <a:t>вывода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51435" marR="50165" indent="2540">
              <a:lnSpc>
                <a:spcPct val="102600"/>
              </a:lnSpc>
              <a:spcBef>
                <a:spcPts val="55"/>
              </a:spcBef>
            </a:pPr>
            <a:r>
              <a:rPr i="0" spc="-30" dirty="0">
                <a:latin typeface="Arial"/>
                <a:cs typeface="Arial"/>
              </a:rPr>
              <a:t>В </a:t>
            </a:r>
            <a:r>
              <a:rPr i="0" spc="-65" dirty="0">
                <a:latin typeface="Arial"/>
                <a:cs typeface="Arial"/>
              </a:rPr>
              <a:t>случаях, </a:t>
            </a:r>
            <a:r>
              <a:rPr i="0" spc="-55" dirty="0">
                <a:latin typeface="Arial"/>
                <a:cs typeface="Arial"/>
              </a:rPr>
              <a:t>когда гипотеза </a:t>
            </a:r>
            <a:r>
              <a:rPr spc="45" dirty="0"/>
              <a:t>H</a:t>
            </a:r>
            <a:r>
              <a:rPr sz="1200" i="0" spc="67" baseline="-10416" dirty="0">
                <a:latin typeface="Arial"/>
                <a:cs typeface="Arial"/>
              </a:rPr>
              <a:t>0 </a:t>
            </a:r>
            <a:r>
              <a:rPr sz="1100" i="0" spc="-65" dirty="0">
                <a:latin typeface="Arial"/>
                <a:cs typeface="Arial"/>
              </a:rPr>
              <a:t>отклонена, </a:t>
            </a:r>
            <a:r>
              <a:rPr sz="1100" i="0" spc="-95" dirty="0">
                <a:latin typeface="Arial"/>
                <a:cs typeface="Arial"/>
              </a:rPr>
              <a:t>неверно </a:t>
            </a:r>
            <a:r>
              <a:rPr sz="1100" i="0" spc="-55" dirty="0">
                <a:latin typeface="Arial"/>
                <a:cs typeface="Arial"/>
              </a:rPr>
              <a:t>автоматически  </a:t>
            </a:r>
            <a:r>
              <a:rPr sz="1100" i="0" spc="-45" dirty="0">
                <a:latin typeface="Arial"/>
                <a:cs typeface="Arial"/>
              </a:rPr>
              <a:t>утверждать, </a:t>
            </a:r>
            <a:r>
              <a:rPr sz="1100" i="0" spc="-25" dirty="0">
                <a:latin typeface="Arial"/>
                <a:cs typeface="Arial"/>
              </a:rPr>
              <a:t>что </a:t>
            </a:r>
            <a:r>
              <a:rPr sz="1100" i="0" spc="-50" dirty="0">
                <a:latin typeface="Arial"/>
                <a:cs typeface="Arial"/>
              </a:rPr>
              <a:t>принята </a:t>
            </a:r>
            <a:r>
              <a:rPr sz="1100" i="0" spc="-70" dirty="0">
                <a:latin typeface="Arial"/>
                <a:cs typeface="Arial"/>
              </a:rPr>
              <a:t>альтернативная </a:t>
            </a:r>
            <a:r>
              <a:rPr sz="1100" i="0" spc="-45" dirty="0">
                <a:latin typeface="Arial"/>
                <a:cs typeface="Arial"/>
              </a:rPr>
              <a:t>гипотеза </a:t>
            </a:r>
            <a:r>
              <a:rPr sz="1100" spc="45" dirty="0"/>
              <a:t>H</a:t>
            </a:r>
            <a:r>
              <a:rPr sz="1200" i="0" spc="67" baseline="-10416" dirty="0">
                <a:latin typeface="Arial"/>
                <a:cs typeface="Arial"/>
              </a:rPr>
              <a:t>1</a:t>
            </a:r>
            <a:r>
              <a:rPr sz="1100" i="0" spc="45" dirty="0">
                <a:latin typeface="Arial"/>
                <a:cs typeface="Arial"/>
              </a:rPr>
              <a:t>.</a:t>
            </a:r>
            <a:endParaRPr sz="1100">
              <a:latin typeface="Arial"/>
              <a:cs typeface="Arial"/>
            </a:endParaRPr>
          </a:p>
          <a:p>
            <a:pPr marL="51435" marR="32384" indent="2540">
              <a:lnSpc>
                <a:spcPct val="102600"/>
              </a:lnSpc>
              <a:spcBef>
                <a:spcPts val="600"/>
              </a:spcBef>
            </a:pPr>
            <a:r>
              <a:rPr i="0" spc="-35" dirty="0">
                <a:latin typeface="Arial"/>
                <a:cs typeface="Arial"/>
              </a:rPr>
              <a:t>Корректно </a:t>
            </a:r>
            <a:r>
              <a:rPr i="0" spc="-50" dirty="0">
                <a:latin typeface="Arial"/>
                <a:cs typeface="Arial"/>
              </a:rPr>
              <a:t>утверждать только </a:t>
            </a:r>
            <a:r>
              <a:rPr i="0" spc="-65" dirty="0">
                <a:latin typeface="Arial"/>
                <a:cs typeface="Arial"/>
              </a:rPr>
              <a:t>отклонение </a:t>
            </a:r>
            <a:r>
              <a:rPr i="0" spc="-80" dirty="0">
                <a:latin typeface="Arial"/>
                <a:cs typeface="Arial"/>
              </a:rPr>
              <a:t>нулевой </a:t>
            </a:r>
            <a:r>
              <a:rPr i="0" spc="-45" dirty="0">
                <a:latin typeface="Arial"/>
                <a:cs typeface="Arial"/>
              </a:rPr>
              <a:t>гипотезы </a:t>
            </a:r>
            <a:r>
              <a:rPr spc="45" dirty="0"/>
              <a:t>H</a:t>
            </a:r>
            <a:r>
              <a:rPr sz="1200" i="0" spc="67" baseline="-10416" dirty="0">
                <a:latin typeface="Arial"/>
                <a:cs typeface="Arial"/>
              </a:rPr>
              <a:t>0</a:t>
            </a:r>
            <a:r>
              <a:rPr sz="1100" i="0" spc="45" dirty="0">
                <a:latin typeface="Arial"/>
                <a:cs typeface="Arial"/>
              </a:rPr>
              <a:t>,  </a:t>
            </a:r>
            <a:r>
              <a:rPr sz="1100" i="0" spc="-50" dirty="0">
                <a:latin typeface="Arial"/>
                <a:cs typeface="Arial"/>
              </a:rPr>
              <a:t>тогда </a:t>
            </a:r>
            <a:r>
              <a:rPr sz="1100" i="0" spc="-15" dirty="0">
                <a:latin typeface="Arial"/>
                <a:cs typeface="Arial"/>
              </a:rPr>
              <a:t>как </a:t>
            </a:r>
            <a:r>
              <a:rPr sz="1100" i="0" spc="-60" dirty="0">
                <a:latin typeface="Arial"/>
                <a:cs typeface="Arial"/>
              </a:rPr>
              <a:t>для </a:t>
            </a:r>
            <a:r>
              <a:rPr sz="1100" i="0" spc="-45" dirty="0">
                <a:latin typeface="Arial"/>
                <a:cs typeface="Arial"/>
              </a:rPr>
              <a:t>принятия </a:t>
            </a:r>
            <a:r>
              <a:rPr sz="1100" spc="45" dirty="0"/>
              <a:t>H</a:t>
            </a:r>
            <a:r>
              <a:rPr sz="1200" i="0" spc="67" baseline="-10416" dirty="0">
                <a:latin typeface="Arial"/>
                <a:cs typeface="Arial"/>
              </a:rPr>
              <a:t>1 </a:t>
            </a:r>
            <a:r>
              <a:rPr sz="1100" i="0" spc="-95" dirty="0">
                <a:latin typeface="Arial"/>
                <a:cs typeface="Arial"/>
              </a:rPr>
              <a:t>не </a:t>
            </a:r>
            <a:r>
              <a:rPr sz="1100" i="0" spc="-65" dirty="0">
                <a:latin typeface="Arial"/>
                <a:cs typeface="Arial"/>
              </a:rPr>
              <a:t>хватает </a:t>
            </a:r>
            <a:r>
              <a:rPr sz="1100" i="0" spc="-55" dirty="0">
                <a:latin typeface="Arial"/>
                <a:cs typeface="Arial"/>
              </a:rPr>
              <a:t>проверки </a:t>
            </a:r>
            <a:r>
              <a:rPr sz="1100" i="0" spc="-50" dirty="0">
                <a:latin typeface="Arial"/>
                <a:cs typeface="Arial"/>
              </a:rPr>
              <a:t>достаточных  </a:t>
            </a:r>
            <a:r>
              <a:rPr sz="1100" i="0" spc="-60" dirty="0">
                <a:latin typeface="Arial"/>
                <a:cs typeface="Arial"/>
              </a:rPr>
              <a:t>условий.</a:t>
            </a:r>
            <a:endParaRPr sz="1100">
              <a:latin typeface="Arial"/>
              <a:cs typeface="Arial"/>
            </a:endParaRPr>
          </a:p>
          <a:p>
            <a:pPr marL="53975" marR="30480">
              <a:lnSpc>
                <a:spcPct val="102600"/>
              </a:lnSpc>
              <a:spcBef>
                <a:spcPts val="595"/>
              </a:spcBef>
            </a:pPr>
            <a:r>
              <a:rPr b="1" i="0" spc="-35" dirty="0">
                <a:latin typeface="Arial"/>
                <a:cs typeface="Arial"/>
              </a:rPr>
              <a:t>Пример: </a:t>
            </a:r>
            <a:r>
              <a:rPr i="0" spc="-75" dirty="0">
                <a:latin typeface="Arial"/>
                <a:cs typeface="Arial"/>
              </a:rPr>
              <a:t>Нас </a:t>
            </a:r>
            <a:r>
              <a:rPr i="0" spc="-80" dirty="0">
                <a:latin typeface="Arial"/>
                <a:cs typeface="Arial"/>
              </a:rPr>
              <a:t>интересует, </a:t>
            </a:r>
            <a:r>
              <a:rPr i="0" spc="-70" dirty="0">
                <a:latin typeface="Arial"/>
                <a:cs typeface="Arial"/>
              </a:rPr>
              <a:t>делится </a:t>
            </a:r>
            <a:r>
              <a:rPr i="0" spc="-60" dirty="0">
                <a:latin typeface="Arial"/>
                <a:cs typeface="Arial"/>
              </a:rPr>
              <a:t>ли </a:t>
            </a:r>
            <a:r>
              <a:rPr i="0" spc="-55" dirty="0">
                <a:latin typeface="Arial"/>
                <a:cs typeface="Arial"/>
              </a:rPr>
              <a:t>число </a:t>
            </a:r>
            <a:r>
              <a:rPr i="0" spc="-80" dirty="0">
                <a:latin typeface="Arial"/>
                <a:cs typeface="Arial"/>
              </a:rPr>
              <a:t>на </a:t>
            </a:r>
            <a:r>
              <a:rPr i="0" spc="-95" dirty="0">
                <a:latin typeface="Arial"/>
                <a:cs typeface="Arial"/>
              </a:rPr>
              <a:t>6? </a:t>
            </a:r>
            <a:r>
              <a:rPr i="0" spc="-25" dirty="0">
                <a:latin typeface="Arial"/>
                <a:cs typeface="Arial"/>
              </a:rPr>
              <a:t>Мы </a:t>
            </a:r>
            <a:r>
              <a:rPr i="0" spc="-55" dirty="0">
                <a:latin typeface="Arial"/>
                <a:cs typeface="Arial"/>
              </a:rPr>
              <a:t>доказали,  </a:t>
            </a:r>
            <a:r>
              <a:rPr i="0" spc="-30" dirty="0">
                <a:latin typeface="Arial"/>
                <a:cs typeface="Arial"/>
              </a:rPr>
              <a:t>что </a:t>
            </a:r>
            <a:r>
              <a:rPr i="0" spc="-75" dirty="0">
                <a:latin typeface="Arial"/>
                <a:cs typeface="Arial"/>
              </a:rPr>
              <a:t>оно </a:t>
            </a:r>
            <a:r>
              <a:rPr i="0" spc="-70" dirty="0">
                <a:latin typeface="Arial"/>
                <a:cs typeface="Arial"/>
              </a:rPr>
              <a:t>делится </a:t>
            </a:r>
            <a:r>
              <a:rPr i="0" spc="-80" dirty="0">
                <a:latin typeface="Arial"/>
                <a:cs typeface="Arial"/>
              </a:rPr>
              <a:t>на </a:t>
            </a:r>
            <a:r>
              <a:rPr i="0" spc="-45" dirty="0">
                <a:latin typeface="Arial"/>
                <a:cs typeface="Arial"/>
              </a:rPr>
              <a:t>2. </a:t>
            </a:r>
            <a:r>
              <a:rPr i="0" spc="-75" dirty="0">
                <a:latin typeface="Arial"/>
                <a:cs typeface="Arial"/>
              </a:rPr>
              <a:t>Если </a:t>
            </a:r>
            <a:r>
              <a:rPr i="0" spc="-55" dirty="0">
                <a:latin typeface="Arial"/>
                <a:cs typeface="Arial"/>
              </a:rPr>
              <a:t>число </a:t>
            </a:r>
            <a:r>
              <a:rPr i="0" spc="-100" dirty="0">
                <a:latin typeface="Arial"/>
                <a:cs typeface="Arial"/>
              </a:rPr>
              <a:t>не </a:t>
            </a:r>
            <a:r>
              <a:rPr i="0" spc="-70" dirty="0">
                <a:latin typeface="Arial"/>
                <a:cs typeface="Arial"/>
              </a:rPr>
              <a:t>делится </a:t>
            </a:r>
            <a:r>
              <a:rPr i="0" spc="-80" dirty="0">
                <a:latin typeface="Arial"/>
                <a:cs typeface="Arial"/>
              </a:rPr>
              <a:t>на </a:t>
            </a:r>
            <a:r>
              <a:rPr i="0" spc="-45" dirty="0">
                <a:latin typeface="Arial"/>
                <a:cs typeface="Arial"/>
              </a:rPr>
              <a:t>2, то </a:t>
            </a:r>
            <a:r>
              <a:rPr i="0" spc="-75" dirty="0">
                <a:latin typeface="Arial"/>
                <a:cs typeface="Arial"/>
              </a:rPr>
              <a:t>оно </a:t>
            </a:r>
            <a:r>
              <a:rPr i="0" spc="-50" dirty="0">
                <a:latin typeface="Arial"/>
                <a:cs typeface="Arial"/>
              </a:rPr>
              <a:t>точно  </a:t>
            </a:r>
            <a:r>
              <a:rPr i="0" spc="-65" dirty="0">
                <a:latin typeface="Arial"/>
                <a:cs typeface="Arial"/>
              </a:rPr>
              <a:t>делится </a:t>
            </a:r>
            <a:r>
              <a:rPr i="0" spc="-75" dirty="0">
                <a:latin typeface="Arial"/>
                <a:cs typeface="Arial"/>
              </a:rPr>
              <a:t>на </a:t>
            </a:r>
            <a:r>
              <a:rPr i="0" spc="-40" dirty="0">
                <a:latin typeface="Arial"/>
                <a:cs typeface="Arial"/>
              </a:rPr>
              <a:t>6. </a:t>
            </a:r>
            <a:r>
              <a:rPr i="0" spc="-60" dirty="0">
                <a:latin typeface="Arial"/>
                <a:cs typeface="Arial"/>
              </a:rPr>
              <a:t>Но </a:t>
            </a:r>
            <a:r>
              <a:rPr i="0" spc="-85" dirty="0">
                <a:latin typeface="Arial"/>
                <a:cs typeface="Arial"/>
              </a:rPr>
              <a:t>больше </a:t>
            </a:r>
            <a:r>
              <a:rPr i="0" spc="-45" dirty="0">
                <a:latin typeface="Arial"/>
                <a:cs typeface="Arial"/>
              </a:rPr>
              <a:t>мы ничего </a:t>
            </a:r>
            <a:r>
              <a:rPr i="0" spc="-50" dirty="0">
                <a:latin typeface="Arial"/>
                <a:cs typeface="Arial"/>
              </a:rPr>
              <a:t>утверждать </a:t>
            </a:r>
            <a:r>
              <a:rPr i="0" spc="-95" dirty="0">
                <a:latin typeface="Arial"/>
                <a:cs typeface="Arial"/>
              </a:rPr>
              <a:t>не </a:t>
            </a:r>
            <a:r>
              <a:rPr i="0" spc="-50" dirty="0">
                <a:latin typeface="Arial"/>
                <a:cs typeface="Arial"/>
              </a:rPr>
              <a:t>можем,  </a:t>
            </a:r>
            <a:r>
              <a:rPr i="0" spc="-40" dirty="0">
                <a:latin typeface="Arial"/>
                <a:cs typeface="Arial"/>
              </a:rPr>
              <a:t>нужно </a:t>
            </a:r>
            <a:r>
              <a:rPr i="0" spc="-55" dirty="0">
                <a:latin typeface="Arial"/>
                <a:cs typeface="Arial"/>
              </a:rPr>
              <a:t>продолжать</a:t>
            </a:r>
            <a:r>
              <a:rPr i="0" spc="-120" dirty="0">
                <a:latin typeface="Arial"/>
                <a:cs typeface="Arial"/>
              </a:rPr>
              <a:t> </a:t>
            </a:r>
            <a:r>
              <a:rPr i="0" spc="-60" dirty="0">
                <a:latin typeface="Arial"/>
                <a:cs typeface="Arial"/>
              </a:rPr>
              <a:t>работать.</a:t>
            </a:r>
          </a:p>
        </p:txBody>
      </p:sp>
    </p:spTree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44802" y="1420327"/>
            <a:ext cx="19189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6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Ошибки </a:t>
            </a:r>
            <a:r>
              <a:rPr sz="1400" spc="-4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1-го </a:t>
            </a:r>
            <a:r>
              <a:rPr sz="1400" spc="-5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и </a:t>
            </a:r>
            <a:r>
              <a:rPr sz="1400" spc="-4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2-го</a:t>
            </a:r>
            <a:r>
              <a:rPr sz="1400" spc="-1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 </a:t>
            </a:r>
            <a:r>
              <a:rPr sz="1400" spc="-11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рода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25298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5" dirty="0"/>
              <a:t>Что </a:t>
            </a:r>
            <a:r>
              <a:rPr spc="-105" dirty="0"/>
              <a:t>если </a:t>
            </a:r>
            <a:r>
              <a:rPr spc="-110" dirty="0"/>
              <a:t>верна </a:t>
            </a:r>
            <a:r>
              <a:rPr spc="-70" dirty="0"/>
              <a:t>гипотеза</a:t>
            </a:r>
            <a:r>
              <a:rPr spc="-90" dirty="0"/>
              <a:t> </a:t>
            </a:r>
            <a:r>
              <a:rPr spc="-95" dirty="0"/>
              <a:t>H1?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47294" y="851578"/>
            <a:ext cx="32696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35" dirty="0">
                <a:latin typeface="Arial"/>
                <a:cs typeface="Arial"/>
              </a:rPr>
              <a:t>При </a:t>
            </a:r>
            <a:r>
              <a:rPr sz="1000" spc="-50" dirty="0">
                <a:latin typeface="Arial"/>
                <a:cs typeface="Arial"/>
              </a:rPr>
              <a:t>rипотезе </a:t>
            </a:r>
            <a:r>
              <a:rPr sz="1000" spc="-45" dirty="0">
                <a:latin typeface="Arial"/>
                <a:cs typeface="Arial"/>
              </a:rPr>
              <a:t>Н1 </a:t>
            </a:r>
            <a:r>
              <a:rPr sz="1000" spc="-75" dirty="0">
                <a:latin typeface="Arial"/>
                <a:cs typeface="Arial"/>
              </a:rPr>
              <a:t>распределение </a:t>
            </a:r>
            <a:r>
              <a:rPr sz="1000" spc="-25" dirty="0">
                <a:latin typeface="Arial"/>
                <a:cs typeface="Arial"/>
              </a:rPr>
              <a:t>статистики </a:t>
            </a:r>
            <a:r>
              <a:rPr sz="1000" spc="-55" dirty="0">
                <a:latin typeface="Arial"/>
                <a:cs typeface="Arial"/>
              </a:rPr>
              <a:t>отличается</a:t>
            </a:r>
            <a:r>
              <a:rPr sz="1000" spc="-90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от</a:t>
            </a:r>
            <a:endParaRPr sz="1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43845" y="912271"/>
            <a:ext cx="1308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i="1" spc="280" dirty="0">
                <a:latin typeface="Arial"/>
                <a:cs typeface="Arial"/>
              </a:rPr>
              <a:t>√</a:t>
            </a:r>
            <a:endParaRPr sz="10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161980" y="1048969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>
                <a:moveTo>
                  <a:pt x="0" y="0"/>
                </a:moveTo>
                <a:lnTo>
                  <a:pt x="75946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21894" y="1003406"/>
            <a:ext cx="39890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0" dirty="0">
                <a:latin typeface="Arial"/>
                <a:cs typeface="Arial"/>
              </a:rPr>
              <a:t>стандартного нормального сдвигом </a:t>
            </a:r>
            <a:r>
              <a:rPr sz="1000" spc="-70" dirty="0">
                <a:latin typeface="Arial"/>
                <a:cs typeface="Arial"/>
              </a:rPr>
              <a:t>на </a:t>
            </a:r>
            <a:r>
              <a:rPr sz="1000" spc="-50" dirty="0">
                <a:latin typeface="Arial"/>
                <a:cs typeface="Arial"/>
              </a:rPr>
              <a:t>величину </a:t>
            </a:r>
            <a:r>
              <a:rPr sz="1000" spc="204" dirty="0">
                <a:latin typeface="Arial"/>
                <a:cs typeface="Arial"/>
              </a:rPr>
              <a:t>∆ </a:t>
            </a:r>
            <a:r>
              <a:rPr sz="1000" spc="175" dirty="0">
                <a:latin typeface="Arial"/>
                <a:cs typeface="Arial"/>
              </a:rPr>
              <a:t>= </a:t>
            </a:r>
            <a:r>
              <a:rPr sz="1000" spc="25" dirty="0">
                <a:latin typeface="Arial"/>
                <a:cs typeface="Arial"/>
              </a:rPr>
              <a:t>(</a:t>
            </a:r>
            <a:r>
              <a:rPr sz="1000" i="1" spc="25" dirty="0">
                <a:latin typeface="Times New Roman"/>
                <a:cs typeface="Times New Roman"/>
              </a:rPr>
              <a:t>µ</a:t>
            </a:r>
            <a:r>
              <a:rPr sz="1050" spc="37" baseline="-11904" dirty="0">
                <a:latin typeface="Arial"/>
                <a:cs typeface="Arial"/>
              </a:rPr>
              <a:t>1 </a:t>
            </a:r>
            <a:r>
              <a:rPr sz="1000" i="1" spc="190" dirty="0">
                <a:latin typeface="Arial"/>
                <a:cs typeface="Arial"/>
              </a:rPr>
              <a:t>− </a:t>
            </a:r>
            <a:r>
              <a:rPr sz="1000" i="1" spc="110" dirty="0">
                <a:latin typeface="Times New Roman"/>
                <a:cs typeface="Times New Roman"/>
              </a:rPr>
              <a:t>µ</a:t>
            </a:r>
            <a:r>
              <a:rPr sz="1050" spc="165" baseline="-11904" dirty="0">
                <a:latin typeface="Arial"/>
                <a:cs typeface="Arial"/>
              </a:rPr>
              <a:t>0</a:t>
            </a:r>
            <a:r>
              <a:rPr sz="1000" spc="110" dirty="0">
                <a:latin typeface="Arial"/>
                <a:cs typeface="Arial"/>
              </a:rPr>
              <a:t>)</a:t>
            </a:r>
            <a:r>
              <a:rPr sz="1000" i="1" spc="110" dirty="0">
                <a:latin typeface="Times New Roman"/>
                <a:cs typeface="Times New Roman"/>
              </a:rPr>
              <a:t>/σ/</a:t>
            </a:r>
            <a:r>
              <a:rPr sz="1000" i="1" spc="320" dirty="0">
                <a:latin typeface="Times New Roman"/>
                <a:cs typeface="Times New Roman"/>
              </a:rPr>
              <a:t> </a:t>
            </a:r>
            <a:r>
              <a:rPr sz="1000" i="1" spc="45" dirty="0">
                <a:latin typeface="Times New Roman"/>
                <a:cs typeface="Times New Roman"/>
              </a:rPr>
              <a:t>n</a:t>
            </a:r>
            <a:r>
              <a:rPr sz="1000" spc="45" dirty="0"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081923" y="1384714"/>
            <a:ext cx="2439151" cy="15135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47294" y="2996582"/>
            <a:ext cx="3912870" cy="32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40" dirty="0">
                <a:latin typeface="Arial"/>
                <a:cs typeface="Arial"/>
              </a:rPr>
              <a:t>Figure </a:t>
            </a:r>
            <a:r>
              <a:rPr sz="1000" spc="-35" dirty="0">
                <a:latin typeface="Arial"/>
                <a:cs typeface="Arial"/>
              </a:rPr>
              <a:t>3: </a:t>
            </a:r>
            <a:r>
              <a:rPr sz="1000" spc="-45" dirty="0">
                <a:latin typeface="Arial"/>
                <a:cs typeface="Arial"/>
              </a:rPr>
              <a:t>Взаимосвязь </a:t>
            </a:r>
            <a:r>
              <a:rPr sz="1000" spc="-35" dirty="0">
                <a:latin typeface="Arial"/>
                <a:cs typeface="Arial"/>
              </a:rPr>
              <a:t>между </a:t>
            </a:r>
            <a:r>
              <a:rPr sz="1000" spc="-50" dirty="0">
                <a:latin typeface="Arial"/>
                <a:cs typeface="Arial"/>
              </a:rPr>
              <a:t>вероятностями </a:t>
            </a:r>
            <a:r>
              <a:rPr sz="1000" spc="-40" dirty="0">
                <a:latin typeface="Arial"/>
                <a:cs typeface="Arial"/>
              </a:rPr>
              <a:t>ошибок </a:t>
            </a:r>
            <a:r>
              <a:rPr sz="1000" spc="-25" dirty="0">
                <a:latin typeface="Arial"/>
                <a:cs typeface="Arial"/>
              </a:rPr>
              <a:t>1-го и </a:t>
            </a:r>
            <a:r>
              <a:rPr sz="1000" spc="-35" dirty="0">
                <a:latin typeface="Arial"/>
                <a:cs typeface="Arial"/>
              </a:rPr>
              <a:t>2-ro </a:t>
            </a:r>
            <a:r>
              <a:rPr sz="1000" spc="-70" dirty="0">
                <a:latin typeface="Arial"/>
                <a:cs typeface="Arial"/>
              </a:rPr>
              <a:t>рода  </a:t>
            </a:r>
            <a:r>
              <a:rPr sz="1000" spc="-35" dirty="0">
                <a:latin typeface="Arial"/>
                <a:cs typeface="Arial"/>
              </a:rPr>
              <a:t>при </a:t>
            </a:r>
            <a:r>
              <a:rPr sz="1000" spc="-55" dirty="0">
                <a:latin typeface="Arial"/>
                <a:cs typeface="Arial"/>
              </a:rPr>
              <a:t>двусторонней</a:t>
            </a:r>
            <a:r>
              <a:rPr sz="1000" spc="-110" dirty="0">
                <a:latin typeface="Arial"/>
                <a:cs typeface="Arial"/>
              </a:rPr>
              <a:t> </a:t>
            </a:r>
            <a:r>
              <a:rPr sz="1000" spc="-60" dirty="0">
                <a:latin typeface="Arial"/>
                <a:cs typeface="Arial"/>
              </a:rPr>
              <a:t>альтернативе</a:t>
            </a:r>
            <a:endParaRPr sz="10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334484" y="3243185"/>
            <a:ext cx="16319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75" dirty="0">
                <a:solidFill>
                  <a:srgbClr val="262685"/>
                </a:solidFill>
                <a:latin typeface="Arial"/>
                <a:cs typeface="Arial"/>
              </a:rPr>
              <a:t>24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EB3810C-4974-E14B-8084-02B8E1946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342432"/>
            <a:ext cx="3403600" cy="495300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77851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5" dirty="0"/>
              <a:t>Варианты</a:t>
            </a:r>
          </a:p>
        </p:txBody>
      </p:sp>
      <p:sp>
        <p:nvSpPr>
          <p:cNvPr id="3" name="object 3"/>
          <p:cNvSpPr/>
          <p:nvPr/>
        </p:nvSpPr>
        <p:spPr>
          <a:xfrm>
            <a:off x="383146" y="413359"/>
            <a:ext cx="3841750" cy="0"/>
          </a:xfrm>
          <a:custGeom>
            <a:avLst/>
            <a:gdLst/>
            <a:ahLst/>
            <a:cxnLst/>
            <a:rect l="l" t="t" r="r" b="b"/>
            <a:pathLst>
              <a:path w="3841750">
                <a:moveTo>
                  <a:pt x="0" y="0"/>
                </a:moveTo>
                <a:lnTo>
                  <a:pt x="3841699" y="0"/>
                </a:lnTo>
              </a:path>
            </a:pathLst>
          </a:custGeom>
          <a:ln w="110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63422" y="425950"/>
            <a:ext cx="7448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35" dirty="0">
                <a:latin typeface="Arial"/>
                <a:cs typeface="Arial"/>
              </a:rPr>
              <a:t>Принята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0</a:t>
            </a:r>
            <a:endParaRPr sz="1050" baseline="-11904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14751" y="425950"/>
            <a:ext cx="7448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35" dirty="0">
                <a:latin typeface="Arial"/>
                <a:cs typeface="Arial"/>
              </a:rPr>
              <a:t>Принята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1</a:t>
            </a:r>
            <a:endParaRPr sz="1050" baseline="-11904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3146" y="638797"/>
            <a:ext cx="3841750" cy="0"/>
          </a:xfrm>
          <a:custGeom>
            <a:avLst/>
            <a:gdLst/>
            <a:ahLst/>
            <a:cxnLst/>
            <a:rect l="l" t="t" r="r" b="b"/>
            <a:pathLst>
              <a:path w="3841750">
                <a:moveTo>
                  <a:pt x="0" y="0"/>
                </a:moveTo>
                <a:lnTo>
                  <a:pt x="3841699" y="0"/>
                </a:lnTo>
              </a:path>
            </a:pathLst>
          </a:custGeom>
          <a:ln w="68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5046" y="649318"/>
            <a:ext cx="408305" cy="32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ts val="1200"/>
              </a:lnSpc>
              <a:spcBef>
                <a:spcPts val="95"/>
              </a:spcBef>
            </a:pPr>
            <a:r>
              <a:rPr sz="1000" spc="-60" dirty="0">
                <a:latin typeface="Arial"/>
                <a:cs typeface="Arial"/>
              </a:rPr>
              <a:t>Верна</a:t>
            </a:r>
            <a:endParaRPr sz="1000">
              <a:latin typeface="Arial"/>
              <a:cs typeface="Arial"/>
            </a:endParaRPr>
          </a:p>
          <a:p>
            <a:pPr marL="38100">
              <a:lnSpc>
                <a:spcPts val="1200"/>
              </a:lnSpc>
            </a:pP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0</a:t>
            </a:r>
            <a:endParaRPr sz="1050" baseline="-11904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8822" y="649318"/>
            <a:ext cx="18967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Arial"/>
                <a:cs typeface="Arial"/>
              </a:rPr>
              <a:t>(1</a:t>
            </a:r>
            <a:r>
              <a:rPr sz="1000" spc="-70" dirty="0">
                <a:latin typeface="Arial"/>
                <a:cs typeface="Arial"/>
              </a:rPr>
              <a:t> </a:t>
            </a:r>
            <a:r>
              <a:rPr sz="1000" i="1" spc="190" dirty="0">
                <a:latin typeface="Arial"/>
                <a:cs typeface="Arial"/>
              </a:rPr>
              <a:t>−</a:t>
            </a:r>
            <a:r>
              <a:rPr sz="1000" i="1" spc="-65" dirty="0">
                <a:latin typeface="Arial"/>
                <a:cs typeface="Arial"/>
              </a:rPr>
              <a:t> </a:t>
            </a:r>
            <a:r>
              <a:rPr sz="1000" i="1" spc="80" dirty="0">
                <a:latin typeface="Times New Roman"/>
                <a:cs typeface="Times New Roman"/>
              </a:rPr>
              <a:t>α</a:t>
            </a:r>
            <a:r>
              <a:rPr sz="1000" spc="80" dirty="0">
                <a:latin typeface="Arial"/>
                <a:cs typeface="Arial"/>
              </a:rPr>
              <a:t>)</a:t>
            </a:r>
            <a:r>
              <a:rPr sz="1000" spc="45" dirty="0">
                <a:latin typeface="Arial"/>
                <a:cs typeface="Arial"/>
              </a:rPr>
              <a:t> </a:t>
            </a:r>
            <a:r>
              <a:rPr sz="1000" spc="465" dirty="0">
                <a:latin typeface="Arial"/>
                <a:cs typeface="Arial"/>
              </a:rPr>
              <a:t>-</a:t>
            </a:r>
            <a:r>
              <a:rPr sz="1000" spc="40" dirty="0">
                <a:latin typeface="Arial"/>
                <a:cs typeface="Arial"/>
              </a:rPr>
              <a:t> </a:t>
            </a:r>
            <a:r>
              <a:rPr sz="1000" spc="-50" dirty="0">
                <a:latin typeface="Arial"/>
                <a:cs typeface="Arial"/>
              </a:rPr>
              <a:t>вероятность</a:t>
            </a:r>
            <a:r>
              <a:rPr sz="1000" spc="40" dirty="0">
                <a:latin typeface="Arial"/>
                <a:cs typeface="Arial"/>
              </a:rPr>
              <a:t> </a:t>
            </a:r>
            <a:r>
              <a:rPr sz="1000" spc="-55" dirty="0">
                <a:latin typeface="Arial"/>
                <a:cs typeface="Arial"/>
              </a:rPr>
              <a:t>правильно</a:t>
            </a:r>
            <a:endParaRPr sz="1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63422" y="801146"/>
            <a:ext cx="16522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35" dirty="0">
                <a:latin typeface="Arial"/>
                <a:cs typeface="Arial"/>
              </a:rPr>
              <a:t>принять </a:t>
            </a:r>
            <a:r>
              <a:rPr sz="1000" i="1" spc="50" dirty="0">
                <a:latin typeface="Times New Roman"/>
                <a:cs typeface="Times New Roman"/>
              </a:rPr>
              <a:t>H</a:t>
            </a:r>
            <a:r>
              <a:rPr sz="1050" spc="75" baseline="-11904" dirty="0">
                <a:latin typeface="Arial"/>
                <a:cs typeface="Arial"/>
              </a:rPr>
              <a:t>0</a:t>
            </a:r>
            <a:r>
              <a:rPr sz="1000" spc="50" dirty="0">
                <a:latin typeface="Arial"/>
                <a:cs typeface="Arial"/>
              </a:rPr>
              <a:t>, </a:t>
            </a:r>
            <a:r>
              <a:rPr sz="1000" spc="-35" dirty="0">
                <a:latin typeface="Arial"/>
                <a:cs typeface="Arial"/>
              </a:rPr>
              <a:t>когда </a:t>
            </a:r>
            <a:r>
              <a:rPr sz="1000" spc="-65" dirty="0">
                <a:latin typeface="Arial"/>
                <a:cs typeface="Arial"/>
              </a:rPr>
              <a:t>верна</a:t>
            </a:r>
            <a:r>
              <a:rPr sz="1000" spc="-35" dirty="0">
                <a:latin typeface="Arial"/>
                <a:cs typeface="Arial"/>
              </a:rPr>
              <a:t> </a:t>
            </a: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0</a:t>
            </a:r>
            <a:endParaRPr sz="1050" baseline="-11904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09810" y="649318"/>
            <a:ext cx="1017905" cy="12401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 marR="30480" indent="4445">
              <a:lnSpc>
                <a:spcPct val="100000"/>
              </a:lnSpc>
              <a:spcBef>
                <a:spcPts val="95"/>
              </a:spcBef>
            </a:pPr>
            <a:r>
              <a:rPr sz="1000" i="1" spc="110" dirty="0">
                <a:latin typeface="Times New Roman"/>
                <a:cs typeface="Times New Roman"/>
              </a:rPr>
              <a:t>α </a:t>
            </a:r>
            <a:r>
              <a:rPr sz="1000" spc="465" dirty="0">
                <a:latin typeface="Arial"/>
                <a:cs typeface="Arial"/>
              </a:rPr>
              <a:t>-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-55" dirty="0">
                <a:latin typeface="Arial"/>
                <a:cs typeface="Arial"/>
              </a:rPr>
              <a:t>вероятность  </a:t>
            </a:r>
            <a:r>
              <a:rPr sz="1000" spc="-50" dirty="0">
                <a:latin typeface="Arial"/>
                <a:cs typeface="Arial"/>
              </a:rPr>
              <a:t>ошибочно  </a:t>
            </a:r>
            <a:r>
              <a:rPr sz="1000" spc="-35" dirty="0">
                <a:latin typeface="Arial"/>
                <a:cs typeface="Arial"/>
              </a:rPr>
              <a:t>принять </a:t>
            </a:r>
            <a:r>
              <a:rPr sz="1000" i="1" spc="50" dirty="0">
                <a:latin typeface="Times New Roman"/>
                <a:cs typeface="Times New Roman"/>
              </a:rPr>
              <a:t>H</a:t>
            </a:r>
            <a:r>
              <a:rPr sz="1050" spc="75" baseline="-11904" dirty="0">
                <a:latin typeface="Arial"/>
                <a:cs typeface="Arial"/>
              </a:rPr>
              <a:t>1</a:t>
            </a:r>
            <a:r>
              <a:rPr sz="1000" spc="50" dirty="0">
                <a:latin typeface="Arial"/>
                <a:cs typeface="Arial"/>
              </a:rPr>
              <a:t>,  </a:t>
            </a:r>
            <a:r>
              <a:rPr sz="1000" spc="-35" dirty="0">
                <a:latin typeface="Arial"/>
                <a:cs typeface="Arial"/>
              </a:rPr>
              <a:t>когда </a:t>
            </a:r>
            <a:r>
              <a:rPr sz="1000" spc="-65" dirty="0">
                <a:latin typeface="Arial"/>
                <a:cs typeface="Arial"/>
              </a:rPr>
              <a:t>верна </a:t>
            </a: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0  </a:t>
            </a:r>
            <a:r>
              <a:rPr sz="1000" spc="-45" dirty="0">
                <a:latin typeface="Arial"/>
                <a:cs typeface="Arial"/>
              </a:rPr>
              <a:t>(вероятность  </a:t>
            </a:r>
            <a:r>
              <a:rPr sz="1000" spc="-35" dirty="0">
                <a:latin typeface="Arial"/>
                <a:cs typeface="Arial"/>
              </a:rPr>
              <a:t>ошибки </a:t>
            </a:r>
            <a:r>
              <a:rPr sz="1000" spc="-25" dirty="0">
                <a:latin typeface="Arial"/>
                <a:cs typeface="Arial"/>
              </a:rPr>
              <a:t>1-го  </a:t>
            </a:r>
            <a:r>
              <a:rPr sz="1000" spc="-55" dirty="0">
                <a:latin typeface="Arial"/>
                <a:cs typeface="Arial"/>
              </a:rPr>
              <a:t>рода, </a:t>
            </a:r>
            <a:r>
              <a:rPr sz="1000" spc="-60" dirty="0">
                <a:latin typeface="Arial"/>
                <a:cs typeface="Arial"/>
              </a:rPr>
              <a:t>уровень  </a:t>
            </a:r>
            <a:r>
              <a:rPr sz="1000" spc="-30" dirty="0">
                <a:latin typeface="Arial"/>
                <a:cs typeface="Arial"/>
              </a:rPr>
              <a:t>значимости)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5046" y="1863958"/>
            <a:ext cx="408305" cy="32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ts val="1200"/>
              </a:lnSpc>
              <a:spcBef>
                <a:spcPts val="95"/>
              </a:spcBef>
            </a:pPr>
            <a:r>
              <a:rPr sz="1000" spc="-60" dirty="0">
                <a:latin typeface="Arial"/>
                <a:cs typeface="Arial"/>
              </a:rPr>
              <a:t>Верна</a:t>
            </a:r>
            <a:endParaRPr sz="1000">
              <a:latin typeface="Arial"/>
              <a:cs typeface="Arial"/>
            </a:endParaRPr>
          </a:p>
          <a:p>
            <a:pPr marL="38100">
              <a:lnSpc>
                <a:spcPts val="1200"/>
              </a:lnSpc>
            </a:pP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1</a:t>
            </a:r>
            <a:endParaRPr sz="1050" baseline="-11904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3422" y="1863958"/>
            <a:ext cx="2092960" cy="4813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 marR="30480">
              <a:lnSpc>
                <a:spcPct val="100000"/>
              </a:lnSpc>
              <a:spcBef>
                <a:spcPts val="95"/>
              </a:spcBef>
            </a:pPr>
            <a:r>
              <a:rPr sz="1000" i="1" spc="60" dirty="0">
                <a:latin typeface="Times New Roman"/>
                <a:cs typeface="Times New Roman"/>
              </a:rPr>
              <a:t>β </a:t>
            </a:r>
            <a:r>
              <a:rPr sz="1000" spc="465" dirty="0">
                <a:latin typeface="Arial"/>
                <a:cs typeface="Arial"/>
              </a:rPr>
              <a:t>-</a:t>
            </a:r>
            <a:r>
              <a:rPr sz="1000" spc="-155" dirty="0">
                <a:latin typeface="Arial"/>
                <a:cs typeface="Arial"/>
              </a:rPr>
              <a:t> </a:t>
            </a:r>
            <a:r>
              <a:rPr sz="1000" spc="-50" dirty="0">
                <a:latin typeface="Arial"/>
                <a:cs typeface="Arial"/>
              </a:rPr>
              <a:t>вероятность ошибочно </a:t>
            </a:r>
            <a:r>
              <a:rPr sz="1000" spc="-35" dirty="0">
                <a:latin typeface="Arial"/>
                <a:cs typeface="Arial"/>
              </a:rPr>
              <a:t>принять  </a:t>
            </a:r>
            <a:r>
              <a:rPr sz="1000" i="1" spc="50" dirty="0">
                <a:latin typeface="Times New Roman"/>
                <a:cs typeface="Times New Roman"/>
              </a:rPr>
              <a:t>H</a:t>
            </a:r>
            <a:r>
              <a:rPr sz="1050" spc="75" baseline="-11904" dirty="0">
                <a:latin typeface="Arial"/>
                <a:cs typeface="Arial"/>
              </a:rPr>
              <a:t>0</a:t>
            </a:r>
            <a:r>
              <a:rPr sz="1000" spc="50" dirty="0">
                <a:latin typeface="Arial"/>
                <a:cs typeface="Arial"/>
              </a:rPr>
              <a:t>, </a:t>
            </a:r>
            <a:r>
              <a:rPr sz="1000" spc="-35" dirty="0">
                <a:latin typeface="Arial"/>
                <a:cs typeface="Arial"/>
              </a:rPr>
              <a:t>когда </a:t>
            </a:r>
            <a:r>
              <a:rPr sz="1000" spc="-65" dirty="0">
                <a:latin typeface="Arial"/>
                <a:cs typeface="Arial"/>
              </a:rPr>
              <a:t>верна </a:t>
            </a: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1 </a:t>
            </a:r>
            <a:r>
              <a:rPr sz="1000" spc="-45" dirty="0">
                <a:latin typeface="Arial"/>
                <a:cs typeface="Arial"/>
              </a:rPr>
              <a:t>(вероятность  </a:t>
            </a:r>
            <a:r>
              <a:rPr sz="1000" spc="-35" dirty="0">
                <a:latin typeface="Arial"/>
                <a:cs typeface="Arial"/>
              </a:rPr>
              <a:t>ошибки </a:t>
            </a:r>
            <a:r>
              <a:rPr sz="1000" spc="-25" dirty="0">
                <a:latin typeface="Arial"/>
                <a:cs typeface="Arial"/>
              </a:rPr>
              <a:t>2-го</a:t>
            </a:r>
            <a:r>
              <a:rPr sz="1000" spc="130" dirty="0">
                <a:latin typeface="Arial"/>
                <a:cs typeface="Arial"/>
              </a:rPr>
              <a:t> </a:t>
            </a:r>
            <a:r>
              <a:rPr sz="1000" spc="-45" dirty="0">
                <a:latin typeface="Arial"/>
                <a:cs typeface="Arial"/>
              </a:rPr>
              <a:t>рода)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40151" y="1863958"/>
            <a:ext cx="5645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Arial"/>
                <a:cs typeface="Arial"/>
              </a:rPr>
              <a:t>(1 </a:t>
            </a:r>
            <a:r>
              <a:rPr sz="1000" i="1" spc="190" dirty="0">
                <a:latin typeface="Arial"/>
                <a:cs typeface="Arial"/>
              </a:rPr>
              <a:t>−</a:t>
            </a:r>
            <a:r>
              <a:rPr sz="1000" i="1" spc="-215" dirty="0">
                <a:latin typeface="Arial"/>
                <a:cs typeface="Arial"/>
              </a:rPr>
              <a:t> </a:t>
            </a:r>
            <a:r>
              <a:rPr sz="1000" i="1" spc="80" dirty="0">
                <a:latin typeface="Times New Roman"/>
                <a:cs typeface="Times New Roman"/>
              </a:rPr>
              <a:t>β</a:t>
            </a:r>
            <a:r>
              <a:rPr sz="1000" spc="80" dirty="0">
                <a:latin typeface="Arial"/>
                <a:cs typeface="Arial"/>
              </a:rPr>
              <a:t>) </a:t>
            </a:r>
            <a:r>
              <a:rPr sz="1000" spc="465" dirty="0">
                <a:latin typeface="Arial"/>
                <a:cs typeface="Arial"/>
              </a:rPr>
              <a:t>-</a:t>
            </a:r>
            <a:endParaRPr sz="10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14751" y="2015787"/>
            <a:ext cx="763905" cy="4813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 marR="30480">
              <a:lnSpc>
                <a:spcPct val="100000"/>
              </a:lnSpc>
              <a:spcBef>
                <a:spcPts val="95"/>
              </a:spcBef>
            </a:pPr>
            <a:r>
              <a:rPr sz="1000" spc="-50" dirty="0">
                <a:latin typeface="Arial"/>
                <a:cs typeface="Arial"/>
              </a:rPr>
              <a:t>вероятность  </a:t>
            </a:r>
            <a:r>
              <a:rPr sz="1000" spc="-55" dirty="0">
                <a:latin typeface="Arial"/>
                <a:cs typeface="Arial"/>
              </a:rPr>
              <a:t>правильно  </a:t>
            </a:r>
            <a:r>
              <a:rPr sz="1000" spc="-35" dirty="0">
                <a:latin typeface="Arial"/>
                <a:cs typeface="Arial"/>
              </a:rPr>
              <a:t>принять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i="1" spc="50" dirty="0">
                <a:latin typeface="Times New Roman"/>
                <a:cs typeface="Times New Roman"/>
              </a:rPr>
              <a:t>H</a:t>
            </a:r>
            <a:r>
              <a:rPr sz="1050" spc="75" baseline="-11904" dirty="0">
                <a:latin typeface="Arial"/>
                <a:cs typeface="Arial"/>
              </a:rPr>
              <a:t>1</a:t>
            </a:r>
            <a:r>
              <a:rPr sz="1000" spc="50" dirty="0">
                <a:latin typeface="Arial"/>
                <a:cs typeface="Arial"/>
              </a:rPr>
              <a:t>,</a:t>
            </a:r>
            <a:endParaRPr sz="10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02051" y="2471285"/>
            <a:ext cx="948690" cy="4813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5720" marR="43180" indent="4445">
              <a:lnSpc>
                <a:spcPct val="100000"/>
              </a:lnSpc>
              <a:spcBef>
                <a:spcPts val="95"/>
              </a:spcBef>
            </a:pPr>
            <a:r>
              <a:rPr sz="1000" spc="-35" dirty="0">
                <a:latin typeface="Arial"/>
                <a:cs typeface="Arial"/>
              </a:rPr>
              <a:t>когда </a:t>
            </a:r>
            <a:r>
              <a:rPr sz="1000" spc="-65" dirty="0">
                <a:latin typeface="Arial"/>
                <a:cs typeface="Arial"/>
              </a:rPr>
              <a:t>верна </a:t>
            </a: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1  </a:t>
            </a:r>
            <a:r>
              <a:rPr sz="1000" spc="-35" dirty="0">
                <a:latin typeface="Arial"/>
                <a:cs typeface="Arial"/>
              </a:rPr>
              <a:t>(мощность  </a:t>
            </a:r>
            <a:r>
              <a:rPr sz="1000" spc="-25" dirty="0">
                <a:latin typeface="Arial"/>
                <a:cs typeface="Arial"/>
              </a:rPr>
              <a:t>критерия)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83146" y="2989846"/>
            <a:ext cx="3841750" cy="0"/>
          </a:xfrm>
          <a:custGeom>
            <a:avLst/>
            <a:gdLst/>
            <a:ahLst/>
            <a:cxnLst/>
            <a:rect l="l" t="t" r="r" b="b"/>
            <a:pathLst>
              <a:path w="3841750">
                <a:moveTo>
                  <a:pt x="0" y="0"/>
                </a:moveTo>
                <a:lnTo>
                  <a:pt x="3841699" y="0"/>
                </a:lnTo>
              </a:path>
            </a:pathLst>
          </a:custGeom>
          <a:ln w="110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71843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Трактовка </a:t>
            </a:r>
            <a:r>
              <a:rPr spc="-65" dirty="0"/>
              <a:t>ошибок </a:t>
            </a:r>
            <a:r>
              <a:rPr spc="-40" dirty="0"/>
              <a:t>1-го </a:t>
            </a:r>
            <a:r>
              <a:rPr spc="-50" dirty="0"/>
              <a:t>и </a:t>
            </a:r>
            <a:r>
              <a:rPr spc="-40" dirty="0"/>
              <a:t>2-го</a:t>
            </a:r>
            <a:r>
              <a:rPr spc="125" dirty="0"/>
              <a:t> </a:t>
            </a:r>
            <a:r>
              <a:rPr spc="-110" dirty="0"/>
              <a:t>рода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731" y="685620"/>
            <a:ext cx="3965575" cy="196850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40640" marR="30480">
              <a:lnSpc>
                <a:spcPct val="102600"/>
              </a:lnSpc>
              <a:spcBef>
                <a:spcPts val="55"/>
              </a:spcBef>
            </a:pPr>
            <a:r>
              <a:rPr sz="1100" spc="-50" dirty="0">
                <a:latin typeface="Arial"/>
                <a:cs typeface="Arial"/>
              </a:rPr>
              <a:t>Предположим, </a:t>
            </a:r>
            <a:r>
              <a:rPr sz="1100" spc="-25" dirty="0">
                <a:latin typeface="Arial"/>
                <a:cs typeface="Arial"/>
              </a:rPr>
              <a:t>что </a:t>
            </a:r>
            <a:r>
              <a:rPr sz="1100" spc="-60" dirty="0">
                <a:latin typeface="Arial"/>
                <a:cs typeface="Arial"/>
              </a:rPr>
              <a:t>вы </a:t>
            </a:r>
            <a:r>
              <a:rPr sz="1100" spc="-70" dirty="0">
                <a:latin typeface="Arial"/>
                <a:cs typeface="Arial"/>
              </a:rPr>
              <a:t>судья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65" dirty="0">
                <a:latin typeface="Arial"/>
                <a:cs typeface="Arial"/>
              </a:rPr>
              <a:t>вам </a:t>
            </a:r>
            <a:r>
              <a:rPr sz="1100" spc="-60" dirty="0">
                <a:latin typeface="Arial"/>
                <a:cs typeface="Arial"/>
              </a:rPr>
              <a:t>предстоит </a:t>
            </a:r>
            <a:r>
              <a:rPr sz="1100" spc="-70" dirty="0">
                <a:latin typeface="Arial"/>
                <a:cs typeface="Arial"/>
              </a:rPr>
              <a:t>решать виновен  </a:t>
            </a:r>
            <a:r>
              <a:rPr sz="1100" spc="-60" dirty="0">
                <a:latin typeface="Arial"/>
                <a:cs typeface="Arial"/>
              </a:rPr>
              <a:t>или </a:t>
            </a:r>
            <a:r>
              <a:rPr sz="1100" spc="-105" dirty="0">
                <a:latin typeface="Arial"/>
                <a:cs typeface="Arial"/>
              </a:rPr>
              <a:t>не </a:t>
            </a:r>
            <a:r>
              <a:rPr sz="1100" spc="-80" dirty="0">
                <a:latin typeface="Arial"/>
                <a:cs typeface="Arial"/>
              </a:rPr>
              <a:t>виновен </a:t>
            </a:r>
            <a:r>
              <a:rPr sz="1100" spc="-75" dirty="0">
                <a:latin typeface="Arial"/>
                <a:cs typeface="Arial"/>
              </a:rPr>
              <a:t>обвиняемый. </a:t>
            </a:r>
            <a:r>
              <a:rPr sz="1100" spc="5" dirty="0">
                <a:latin typeface="Arial"/>
                <a:cs typeface="Arial"/>
              </a:rPr>
              <a:t>Как </a:t>
            </a:r>
            <a:r>
              <a:rPr sz="1100" spc="-75" dirty="0">
                <a:latin typeface="Arial"/>
                <a:cs typeface="Arial"/>
              </a:rPr>
              <a:t>в </a:t>
            </a:r>
            <a:r>
              <a:rPr sz="1100" spc="-65" dirty="0">
                <a:latin typeface="Arial"/>
                <a:cs typeface="Arial"/>
              </a:rPr>
              <a:t>этом </a:t>
            </a:r>
            <a:r>
              <a:rPr sz="1100" spc="-85" dirty="0">
                <a:latin typeface="Arial"/>
                <a:cs typeface="Arial"/>
              </a:rPr>
              <a:t>случае </a:t>
            </a:r>
            <a:r>
              <a:rPr sz="1100" spc="-80" dirty="0">
                <a:latin typeface="Arial"/>
                <a:cs typeface="Arial"/>
              </a:rPr>
              <a:t>будут </a:t>
            </a:r>
            <a:r>
              <a:rPr sz="1100" spc="-65" dirty="0">
                <a:latin typeface="Arial"/>
                <a:cs typeface="Arial"/>
              </a:rPr>
              <a:t>выглядеть  </a:t>
            </a:r>
            <a:r>
              <a:rPr sz="1100" spc="-45" dirty="0">
                <a:latin typeface="Arial"/>
                <a:cs typeface="Arial"/>
              </a:rPr>
              <a:t>ошибки </a:t>
            </a:r>
            <a:r>
              <a:rPr sz="1100" spc="-35" dirty="0">
                <a:latin typeface="Arial"/>
                <a:cs typeface="Arial"/>
              </a:rPr>
              <a:t>1-го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35" dirty="0">
                <a:latin typeface="Arial"/>
                <a:cs typeface="Arial"/>
              </a:rPr>
              <a:t>2-го</a:t>
            </a:r>
            <a:r>
              <a:rPr sz="1100" spc="-190" dirty="0">
                <a:latin typeface="Arial"/>
                <a:cs typeface="Arial"/>
              </a:rPr>
              <a:t> </a:t>
            </a:r>
            <a:r>
              <a:rPr sz="1100" spc="-85" dirty="0">
                <a:latin typeface="Arial"/>
                <a:cs typeface="Arial"/>
              </a:rPr>
              <a:t>рода?</a:t>
            </a:r>
            <a:endParaRPr sz="1100">
              <a:latin typeface="Arial"/>
              <a:cs typeface="Arial"/>
            </a:endParaRPr>
          </a:p>
          <a:p>
            <a:pPr marL="38100" marR="139700" indent="2540">
              <a:lnSpc>
                <a:spcPct val="102600"/>
              </a:lnSpc>
              <a:spcBef>
                <a:spcPts val="600"/>
              </a:spcBef>
            </a:pPr>
            <a:r>
              <a:rPr sz="1100" spc="-75" dirty="0">
                <a:latin typeface="Arial"/>
                <a:cs typeface="Arial"/>
              </a:rPr>
              <a:t>Сформулируем </a:t>
            </a:r>
            <a:r>
              <a:rPr sz="1100" spc="-80" dirty="0">
                <a:latin typeface="Arial"/>
                <a:cs typeface="Arial"/>
              </a:rPr>
              <a:t>нулевую </a:t>
            </a:r>
            <a:r>
              <a:rPr sz="1100" spc="-45" dirty="0">
                <a:latin typeface="Arial"/>
                <a:cs typeface="Arial"/>
              </a:rPr>
              <a:t>гипотезу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</a:t>
            </a:r>
            <a:r>
              <a:rPr sz="1100" spc="45" dirty="0">
                <a:latin typeface="Arial"/>
                <a:cs typeface="Arial"/>
              </a:rPr>
              <a:t>. </a:t>
            </a:r>
            <a:r>
              <a:rPr sz="1100" spc="-55" dirty="0">
                <a:latin typeface="Arial"/>
                <a:cs typeface="Arial"/>
              </a:rPr>
              <a:t>Она, </a:t>
            </a:r>
            <a:r>
              <a:rPr sz="1100" spc="-15" dirty="0">
                <a:latin typeface="Arial"/>
                <a:cs typeface="Arial"/>
              </a:rPr>
              <a:t>как </a:t>
            </a:r>
            <a:r>
              <a:rPr sz="1100" spc="-55" dirty="0">
                <a:latin typeface="Arial"/>
                <a:cs typeface="Arial"/>
              </a:rPr>
              <a:t>обычно,  </a:t>
            </a:r>
            <a:r>
              <a:rPr sz="1100" spc="-65" dirty="0">
                <a:latin typeface="Arial"/>
                <a:cs typeface="Arial"/>
              </a:rPr>
              <a:t>утверждает, </a:t>
            </a:r>
            <a:r>
              <a:rPr sz="1100" spc="-25" dirty="0">
                <a:latin typeface="Arial"/>
                <a:cs typeface="Arial"/>
              </a:rPr>
              <a:t>что </a:t>
            </a:r>
            <a:r>
              <a:rPr sz="1100" spc="-45" dirty="0">
                <a:latin typeface="Arial"/>
                <a:cs typeface="Arial"/>
              </a:rPr>
              <a:t>ничего </a:t>
            </a:r>
            <a:r>
              <a:rPr sz="1100" spc="-95" dirty="0">
                <a:latin typeface="Arial"/>
                <a:cs typeface="Arial"/>
              </a:rPr>
              <a:t>не </a:t>
            </a:r>
            <a:r>
              <a:rPr sz="1100" spc="-55" dirty="0">
                <a:latin typeface="Arial"/>
                <a:cs typeface="Arial"/>
              </a:rPr>
              <a:t>случилось: </a:t>
            </a:r>
            <a:r>
              <a:rPr sz="1100" spc="-65" dirty="0">
                <a:latin typeface="Arial"/>
                <a:cs typeface="Arial"/>
              </a:rPr>
              <a:t>обвиняемый </a:t>
            </a:r>
            <a:r>
              <a:rPr sz="1100" spc="-70" dirty="0">
                <a:latin typeface="Arial"/>
                <a:cs typeface="Arial"/>
              </a:rPr>
              <a:t>невиновен. 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1 </a:t>
            </a:r>
            <a:r>
              <a:rPr sz="1100" spc="-55" dirty="0">
                <a:latin typeface="Arial"/>
                <a:cs typeface="Arial"/>
              </a:rPr>
              <a:t>напротив, </a:t>
            </a:r>
            <a:r>
              <a:rPr sz="1100" spc="-70" dirty="0">
                <a:latin typeface="Arial"/>
                <a:cs typeface="Arial"/>
              </a:rPr>
              <a:t>предполагает, </a:t>
            </a:r>
            <a:r>
              <a:rPr sz="1100" spc="-25" dirty="0">
                <a:latin typeface="Arial"/>
                <a:cs typeface="Arial"/>
              </a:rPr>
              <a:t>что </a:t>
            </a:r>
            <a:r>
              <a:rPr sz="1100" spc="-65" dirty="0">
                <a:latin typeface="Arial"/>
                <a:cs typeface="Arial"/>
              </a:rPr>
              <a:t>обвиняемый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60" dirty="0">
                <a:latin typeface="Arial"/>
                <a:cs typeface="Arial"/>
              </a:rPr>
              <a:t>виновен.</a:t>
            </a:r>
            <a:endParaRPr sz="1100">
              <a:latin typeface="Arial"/>
              <a:cs typeface="Arial"/>
            </a:endParaRPr>
          </a:p>
          <a:p>
            <a:pPr marL="40640" marR="40005">
              <a:lnSpc>
                <a:spcPct val="102600"/>
              </a:lnSpc>
              <a:spcBef>
                <a:spcPts val="595"/>
              </a:spcBef>
            </a:pPr>
            <a:r>
              <a:rPr sz="1100" b="1" spc="-25" dirty="0">
                <a:latin typeface="Arial"/>
                <a:cs typeface="Arial"/>
              </a:rPr>
              <a:t>Ошибка </a:t>
            </a:r>
            <a:r>
              <a:rPr sz="1100" b="1" spc="-10" dirty="0">
                <a:latin typeface="Arial"/>
                <a:cs typeface="Arial"/>
              </a:rPr>
              <a:t>1-го </a:t>
            </a:r>
            <a:r>
              <a:rPr sz="1100" b="1" spc="-45" dirty="0">
                <a:latin typeface="Arial"/>
                <a:cs typeface="Arial"/>
              </a:rPr>
              <a:t>рода</a:t>
            </a:r>
            <a:r>
              <a:rPr sz="1100" spc="-45" dirty="0">
                <a:latin typeface="Arial"/>
                <a:cs typeface="Arial"/>
              </a:rPr>
              <a:t>: </a:t>
            </a:r>
            <a:r>
              <a:rPr sz="1100" spc="-65" dirty="0">
                <a:latin typeface="Arial"/>
                <a:cs typeface="Arial"/>
              </a:rPr>
              <a:t>осуждение невиновного </a:t>
            </a:r>
            <a:r>
              <a:rPr sz="1100" spc="-35" dirty="0">
                <a:latin typeface="Arial"/>
                <a:cs typeface="Arial"/>
              </a:rPr>
              <a:t>(принята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1</a:t>
            </a:r>
            <a:r>
              <a:rPr sz="1100" spc="45" dirty="0">
                <a:latin typeface="Arial"/>
                <a:cs typeface="Arial"/>
              </a:rPr>
              <a:t>, </a:t>
            </a:r>
            <a:r>
              <a:rPr sz="1100" spc="-60" dirty="0">
                <a:latin typeface="Arial"/>
                <a:cs typeface="Arial"/>
              </a:rPr>
              <a:t>хотя  </a:t>
            </a:r>
            <a:r>
              <a:rPr sz="1100" spc="-80" dirty="0">
                <a:latin typeface="Arial"/>
                <a:cs typeface="Arial"/>
              </a:rPr>
              <a:t>верна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</a:t>
            </a:r>
            <a:r>
              <a:rPr sz="1100" spc="45" dirty="0">
                <a:latin typeface="Arial"/>
                <a:cs typeface="Arial"/>
              </a:rPr>
              <a:t>).</a:t>
            </a:r>
            <a:endParaRPr sz="1100">
              <a:latin typeface="Arial"/>
              <a:cs typeface="Arial"/>
            </a:endParaRPr>
          </a:p>
          <a:p>
            <a:pPr marL="40640">
              <a:lnSpc>
                <a:spcPct val="100000"/>
              </a:lnSpc>
              <a:spcBef>
                <a:spcPts val="635"/>
              </a:spcBef>
            </a:pPr>
            <a:r>
              <a:rPr sz="1100" b="1" spc="-25" dirty="0">
                <a:latin typeface="Arial"/>
                <a:cs typeface="Arial"/>
              </a:rPr>
              <a:t>Ошибка </a:t>
            </a:r>
            <a:r>
              <a:rPr sz="1100" b="1" spc="-10" dirty="0">
                <a:latin typeface="Arial"/>
                <a:cs typeface="Arial"/>
              </a:rPr>
              <a:t>2-го </a:t>
            </a:r>
            <a:r>
              <a:rPr sz="1100" b="1" spc="-55" dirty="0">
                <a:latin typeface="Arial"/>
                <a:cs typeface="Arial"/>
              </a:rPr>
              <a:t>рода: </a:t>
            </a:r>
            <a:r>
              <a:rPr sz="1100" spc="-60" dirty="0">
                <a:latin typeface="Arial"/>
                <a:cs typeface="Arial"/>
              </a:rPr>
              <a:t>снятие </a:t>
            </a:r>
            <a:r>
              <a:rPr sz="1100" spc="-70" dirty="0">
                <a:latin typeface="Arial"/>
                <a:cs typeface="Arial"/>
              </a:rPr>
              <a:t>обвинений с </a:t>
            </a:r>
            <a:r>
              <a:rPr sz="1100" spc="-50" dirty="0">
                <a:latin typeface="Arial"/>
                <a:cs typeface="Arial"/>
              </a:rPr>
              <a:t>виновного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(принята</a:t>
            </a:r>
            <a:endParaRPr sz="1100">
              <a:latin typeface="Arial"/>
              <a:cs typeface="Arial"/>
            </a:endParaRPr>
          </a:p>
          <a:p>
            <a:pPr marL="40640">
              <a:lnSpc>
                <a:spcPct val="100000"/>
              </a:lnSpc>
              <a:spcBef>
                <a:spcPts val="35"/>
              </a:spcBef>
            </a:pP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</a:t>
            </a:r>
            <a:r>
              <a:rPr sz="1100" spc="45" dirty="0">
                <a:latin typeface="Arial"/>
                <a:cs typeface="Arial"/>
              </a:rPr>
              <a:t>, </a:t>
            </a:r>
            <a:r>
              <a:rPr sz="1100" spc="-60" dirty="0">
                <a:latin typeface="Arial"/>
                <a:cs typeface="Arial"/>
              </a:rPr>
              <a:t>хотя </a:t>
            </a:r>
            <a:r>
              <a:rPr sz="1100" spc="-80" dirty="0">
                <a:latin typeface="Arial"/>
                <a:cs typeface="Arial"/>
              </a:rPr>
              <a:t>верна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1</a:t>
            </a:r>
            <a:r>
              <a:rPr sz="1100" spc="45" dirty="0">
                <a:latin typeface="Arial"/>
                <a:cs typeface="Arial"/>
              </a:rPr>
              <a:t>).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424554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55" dirty="0"/>
              <a:t>От </a:t>
            </a:r>
            <a:r>
              <a:rPr spc="-60" dirty="0"/>
              <a:t>чего </a:t>
            </a:r>
            <a:r>
              <a:rPr spc="-65" dirty="0"/>
              <a:t>зависит </a:t>
            </a:r>
            <a:r>
              <a:rPr spc="-85" dirty="0"/>
              <a:t>величина </a:t>
            </a:r>
            <a:r>
              <a:rPr spc="-60" dirty="0"/>
              <a:t>ошибки </a:t>
            </a:r>
            <a:r>
              <a:rPr spc="-40" dirty="0"/>
              <a:t>2-го</a:t>
            </a:r>
            <a:r>
              <a:rPr spc="35" dirty="0"/>
              <a:t> </a:t>
            </a:r>
            <a:r>
              <a:rPr spc="-110" dirty="0"/>
              <a:t>рода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5589" y="1286165"/>
            <a:ext cx="3872865" cy="139636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11454" marR="428625" indent="-148590" algn="just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SzPct val="72727"/>
              <a:buFont typeface="Arial"/>
              <a:buChar char="►"/>
              <a:tabLst>
                <a:tab pos="212090" algn="l"/>
              </a:tabLst>
            </a:pPr>
            <a:r>
              <a:rPr sz="1100" b="1" spc="-45" dirty="0">
                <a:latin typeface="Arial"/>
                <a:cs typeface="Arial"/>
              </a:rPr>
              <a:t>Объем </a:t>
            </a:r>
            <a:r>
              <a:rPr sz="1100" b="1" spc="-55" dirty="0">
                <a:latin typeface="Arial"/>
                <a:cs typeface="Arial"/>
              </a:rPr>
              <a:t>выборки</a:t>
            </a:r>
            <a:r>
              <a:rPr sz="1100" spc="-55" dirty="0">
                <a:latin typeface="Arial"/>
                <a:cs typeface="Arial"/>
              </a:rPr>
              <a:t>. </a:t>
            </a:r>
            <a:r>
              <a:rPr sz="1100" spc="-45" dirty="0">
                <a:latin typeface="Arial"/>
                <a:cs typeface="Arial"/>
              </a:rPr>
              <a:t>При </a:t>
            </a:r>
            <a:r>
              <a:rPr sz="1100" spc="-65" dirty="0">
                <a:latin typeface="Arial"/>
                <a:cs typeface="Arial"/>
              </a:rPr>
              <a:t>увеличении </a:t>
            </a:r>
            <a:r>
              <a:rPr sz="1100" i="1" spc="100" dirty="0">
                <a:latin typeface="Times New Roman"/>
                <a:cs typeface="Times New Roman"/>
              </a:rPr>
              <a:t>n </a:t>
            </a:r>
            <a:r>
              <a:rPr sz="1100" spc="-80" dirty="0">
                <a:latin typeface="Arial"/>
                <a:cs typeface="Arial"/>
              </a:rPr>
              <a:t>распределение,  </a:t>
            </a:r>
            <a:r>
              <a:rPr sz="1100" spc="-70" dirty="0">
                <a:latin typeface="Arial"/>
                <a:cs typeface="Arial"/>
              </a:rPr>
              <a:t>соответствующее </a:t>
            </a:r>
            <a:r>
              <a:rPr sz="1100" spc="-65" dirty="0">
                <a:latin typeface="Arial"/>
                <a:cs typeface="Arial"/>
              </a:rPr>
              <a:t>альтернативной </a:t>
            </a:r>
            <a:r>
              <a:rPr sz="1100" spc="-55" dirty="0">
                <a:latin typeface="Arial"/>
                <a:cs typeface="Arial"/>
              </a:rPr>
              <a:t>гипотезе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1</a:t>
            </a:r>
            <a:r>
              <a:rPr sz="1100" spc="45" dirty="0">
                <a:latin typeface="Arial"/>
                <a:cs typeface="Arial"/>
              </a:rPr>
              <a:t>, </a:t>
            </a:r>
            <a:r>
              <a:rPr sz="1100" spc="-85" dirty="0">
                <a:latin typeface="Arial"/>
                <a:cs typeface="Arial"/>
              </a:rPr>
              <a:t>будет  </a:t>
            </a:r>
            <a:r>
              <a:rPr sz="1100" spc="-55" dirty="0">
                <a:latin typeface="Arial"/>
                <a:cs typeface="Arial"/>
              </a:rPr>
              <a:t>сдвигаться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вправо</a:t>
            </a:r>
            <a:endParaRPr sz="1100">
              <a:latin typeface="Arial"/>
              <a:cs typeface="Arial"/>
            </a:endParaRPr>
          </a:p>
          <a:p>
            <a:pPr marL="211454" marR="99060" indent="-148590">
              <a:lnSpc>
                <a:spcPct val="102600"/>
              </a:lnSpc>
              <a:buClr>
                <a:srgbClr val="3333B2"/>
              </a:buClr>
              <a:buSzPct val="72727"/>
              <a:buFont typeface="Arial"/>
              <a:buChar char="►"/>
              <a:tabLst>
                <a:tab pos="212090" algn="l"/>
              </a:tabLst>
            </a:pPr>
            <a:r>
              <a:rPr sz="1100" b="1" spc="-45" dirty="0">
                <a:latin typeface="Arial"/>
                <a:cs typeface="Arial"/>
              </a:rPr>
              <a:t>Разность </a:t>
            </a:r>
            <a:r>
              <a:rPr sz="1100" b="1" spc="-50" dirty="0">
                <a:latin typeface="Arial"/>
                <a:cs typeface="Arial"/>
              </a:rPr>
              <a:t>средних</a:t>
            </a:r>
            <a:r>
              <a:rPr sz="1100" spc="-50" dirty="0">
                <a:latin typeface="Arial"/>
                <a:cs typeface="Arial"/>
              </a:rPr>
              <a:t>: </a:t>
            </a:r>
            <a:r>
              <a:rPr sz="1100" i="1" dirty="0">
                <a:latin typeface="Times New Roman"/>
                <a:cs typeface="Times New Roman"/>
              </a:rPr>
              <a:t>µ</a:t>
            </a:r>
            <a:r>
              <a:rPr sz="1200" baseline="-10416" dirty="0">
                <a:latin typeface="Arial"/>
                <a:cs typeface="Arial"/>
              </a:rPr>
              <a:t>1 </a:t>
            </a:r>
            <a:r>
              <a:rPr sz="1100" i="1" spc="204" dirty="0">
                <a:latin typeface="Arial"/>
                <a:cs typeface="Arial"/>
              </a:rPr>
              <a:t>− </a:t>
            </a:r>
            <a:r>
              <a:rPr sz="1100" i="1" spc="15" dirty="0">
                <a:latin typeface="Times New Roman"/>
                <a:cs typeface="Times New Roman"/>
              </a:rPr>
              <a:t>µ</a:t>
            </a:r>
            <a:r>
              <a:rPr sz="1200" spc="22" baseline="-10416" dirty="0">
                <a:latin typeface="Arial"/>
                <a:cs typeface="Arial"/>
              </a:rPr>
              <a:t>0</a:t>
            </a:r>
            <a:r>
              <a:rPr sz="1100" spc="15" dirty="0">
                <a:latin typeface="Arial"/>
                <a:cs typeface="Arial"/>
              </a:rPr>
              <a:t>. </a:t>
            </a:r>
            <a:r>
              <a:rPr sz="1100" spc="-65" dirty="0">
                <a:latin typeface="Arial"/>
                <a:cs typeface="Arial"/>
              </a:rPr>
              <a:t>Большей величине </a:t>
            </a:r>
            <a:r>
              <a:rPr sz="1100" spc="-55" dirty="0">
                <a:latin typeface="Arial"/>
                <a:cs typeface="Arial"/>
              </a:rPr>
              <a:t>разности  </a:t>
            </a:r>
            <a:r>
              <a:rPr sz="1100" spc="-65" dirty="0">
                <a:latin typeface="Arial"/>
                <a:cs typeface="Arial"/>
              </a:rPr>
              <a:t>соответствует </a:t>
            </a:r>
            <a:r>
              <a:rPr sz="1100" spc="-75" dirty="0">
                <a:latin typeface="Arial"/>
                <a:cs typeface="Arial"/>
              </a:rPr>
              <a:t>большая </a:t>
            </a:r>
            <a:r>
              <a:rPr sz="1100" spc="-60" dirty="0">
                <a:latin typeface="Arial"/>
                <a:cs typeface="Arial"/>
              </a:rPr>
              <a:t>величина </a:t>
            </a:r>
            <a:r>
              <a:rPr sz="1100" spc="235" dirty="0">
                <a:latin typeface="Arial"/>
                <a:cs typeface="Arial"/>
              </a:rPr>
              <a:t>∆ </a:t>
            </a:r>
            <a:r>
              <a:rPr sz="1100" spc="-25" dirty="0">
                <a:latin typeface="Arial"/>
                <a:cs typeface="Arial"/>
              </a:rPr>
              <a:t>и, </a:t>
            </a:r>
            <a:r>
              <a:rPr sz="1100" spc="-75" dirty="0">
                <a:latin typeface="Arial"/>
                <a:cs typeface="Arial"/>
              </a:rPr>
              <a:t>следовательно,  </a:t>
            </a:r>
            <a:r>
              <a:rPr sz="1100" spc="-65" dirty="0">
                <a:latin typeface="Arial"/>
                <a:cs typeface="Arial"/>
              </a:rPr>
              <a:t>меньшая вероятность </a:t>
            </a:r>
            <a:r>
              <a:rPr sz="1100" spc="-45" dirty="0">
                <a:latin typeface="Arial"/>
                <a:cs typeface="Arial"/>
              </a:rPr>
              <a:t>ошибки </a:t>
            </a:r>
            <a:r>
              <a:rPr sz="1100" spc="-40" dirty="0">
                <a:latin typeface="Arial"/>
                <a:cs typeface="Arial"/>
              </a:rPr>
              <a:t>2-ro</a:t>
            </a:r>
            <a:r>
              <a:rPr sz="1100" spc="-95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рода.</a:t>
            </a:r>
            <a:endParaRPr sz="1100">
              <a:latin typeface="Arial"/>
              <a:cs typeface="Arial"/>
            </a:endParaRPr>
          </a:p>
          <a:p>
            <a:pPr marL="211454" marR="43180" indent="-148590">
              <a:lnSpc>
                <a:spcPct val="102600"/>
              </a:lnSpc>
              <a:buClr>
                <a:srgbClr val="3333B2"/>
              </a:buClr>
              <a:buSzPct val="72727"/>
              <a:buFont typeface="Arial"/>
              <a:buChar char="►"/>
              <a:tabLst>
                <a:tab pos="212090" algn="l"/>
              </a:tabLst>
            </a:pPr>
            <a:r>
              <a:rPr sz="1100" b="1" spc="-40" dirty="0">
                <a:latin typeface="Arial"/>
                <a:cs typeface="Arial"/>
              </a:rPr>
              <a:t>Дисперсия </a:t>
            </a:r>
            <a:r>
              <a:rPr sz="1100" i="1" spc="50" dirty="0">
                <a:latin typeface="Times New Roman"/>
                <a:cs typeface="Times New Roman"/>
              </a:rPr>
              <a:t>σ</a:t>
            </a:r>
            <a:r>
              <a:rPr sz="1100" spc="50" dirty="0">
                <a:latin typeface="Arial"/>
                <a:cs typeface="Arial"/>
              </a:rPr>
              <a:t>. </a:t>
            </a:r>
            <a:r>
              <a:rPr sz="1100" spc="-65" dirty="0">
                <a:latin typeface="Arial"/>
                <a:cs typeface="Arial"/>
              </a:rPr>
              <a:t>Вероятность </a:t>
            </a:r>
            <a:r>
              <a:rPr sz="1100" spc="-50" dirty="0">
                <a:latin typeface="Arial"/>
                <a:cs typeface="Arial"/>
              </a:rPr>
              <a:t>ошибки </a:t>
            </a:r>
            <a:r>
              <a:rPr sz="1100" spc="-45" dirty="0">
                <a:latin typeface="Arial"/>
                <a:cs typeface="Arial"/>
              </a:rPr>
              <a:t>2-ro </a:t>
            </a:r>
            <a:r>
              <a:rPr sz="1100" spc="-85" dirty="0">
                <a:latin typeface="Arial"/>
                <a:cs typeface="Arial"/>
              </a:rPr>
              <a:t>рода </a:t>
            </a:r>
            <a:r>
              <a:rPr sz="1100" spc="-70" dirty="0">
                <a:latin typeface="Arial"/>
                <a:cs typeface="Arial"/>
              </a:rPr>
              <a:t>уменьшается  </a:t>
            </a:r>
            <a:r>
              <a:rPr sz="1100" spc="-50" dirty="0">
                <a:latin typeface="Arial"/>
                <a:cs typeface="Arial"/>
              </a:rPr>
              <a:t>при </a:t>
            </a:r>
            <a:r>
              <a:rPr sz="1100" spc="-65" dirty="0">
                <a:latin typeface="Arial"/>
                <a:cs typeface="Arial"/>
              </a:rPr>
              <a:t>уменьшении</a:t>
            </a:r>
            <a:r>
              <a:rPr sz="1100" spc="-10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дисперсии.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E9A690-BBEC-9243-82B6-845523B9A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49" y="499321"/>
            <a:ext cx="1206967" cy="545253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89941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20" dirty="0"/>
              <a:t>Не </a:t>
            </a:r>
            <a:r>
              <a:rPr spc="-95" dirty="0"/>
              <a:t>пренебрегайте </a:t>
            </a:r>
            <a:r>
              <a:rPr spc="-70" dirty="0"/>
              <a:t>ошибкой </a:t>
            </a:r>
            <a:r>
              <a:rPr spc="-40" dirty="0"/>
              <a:t>2-го</a:t>
            </a:r>
            <a:r>
              <a:rPr spc="-70" dirty="0"/>
              <a:t> </a:t>
            </a:r>
            <a:r>
              <a:rPr spc="-80" dirty="0"/>
              <a:t>рода!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54610" marR="5080">
              <a:lnSpc>
                <a:spcPct val="102600"/>
              </a:lnSpc>
              <a:spcBef>
                <a:spcPts val="55"/>
              </a:spcBef>
            </a:pPr>
            <a:r>
              <a:rPr i="0" spc="-60" dirty="0">
                <a:latin typeface="Arial"/>
                <a:cs typeface="Arial"/>
              </a:rPr>
              <a:t>Ошибка </a:t>
            </a:r>
            <a:r>
              <a:rPr i="0" spc="-35" dirty="0">
                <a:latin typeface="Arial"/>
                <a:cs typeface="Arial"/>
              </a:rPr>
              <a:t>2-го </a:t>
            </a:r>
            <a:r>
              <a:rPr i="0" spc="-80" dirty="0">
                <a:latin typeface="Arial"/>
                <a:cs typeface="Arial"/>
              </a:rPr>
              <a:t>рода </a:t>
            </a:r>
            <a:r>
              <a:rPr spc="65" dirty="0"/>
              <a:t>β </a:t>
            </a:r>
            <a:r>
              <a:rPr i="0" spc="-70" dirty="0">
                <a:latin typeface="Arial"/>
                <a:cs typeface="Arial"/>
              </a:rPr>
              <a:t>уменьшается </a:t>
            </a:r>
            <a:r>
              <a:rPr i="0" spc="-50" dirty="0">
                <a:latin typeface="Arial"/>
                <a:cs typeface="Arial"/>
              </a:rPr>
              <a:t>при </a:t>
            </a:r>
            <a:r>
              <a:rPr i="0" spc="-65" dirty="0">
                <a:latin typeface="Arial"/>
                <a:cs typeface="Arial"/>
              </a:rPr>
              <a:t>увеличении </a:t>
            </a:r>
            <a:r>
              <a:rPr i="0" spc="-35" dirty="0">
                <a:latin typeface="Arial"/>
                <a:cs typeface="Arial"/>
              </a:rPr>
              <a:t>критического  </a:t>
            </a:r>
            <a:r>
              <a:rPr i="0" spc="-60" dirty="0">
                <a:latin typeface="Arial"/>
                <a:cs typeface="Arial"/>
              </a:rPr>
              <a:t>значения </a:t>
            </a:r>
            <a:r>
              <a:rPr spc="55" dirty="0"/>
              <a:t>α</a:t>
            </a:r>
            <a:r>
              <a:rPr i="0" spc="55" dirty="0">
                <a:latin typeface="Arial"/>
                <a:cs typeface="Arial"/>
              </a:rPr>
              <a:t>, </a:t>
            </a:r>
            <a:r>
              <a:rPr i="0" spc="-65" dirty="0">
                <a:latin typeface="Arial"/>
                <a:cs typeface="Arial"/>
              </a:rPr>
              <a:t>однако </a:t>
            </a:r>
            <a:r>
              <a:rPr i="0" spc="-95" dirty="0">
                <a:latin typeface="Arial"/>
                <a:cs typeface="Arial"/>
              </a:rPr>
              <a:t>не </a:t>
            </a:r>
            <a:r>
              <a:rPr i="0" spc="-50" dirty="0">
                <a:latin typeface="Arial"/>
                <a:cs typeface="Arial"/>
              </a:rPr>
              <a:t>принято принимать </a:t>
            </a:r>
            <a:r>
              <a:rPr spc="114" dirty="0"/>
              <a:t>α </a:t>
            </a:r>
            <a:r>
              <a:rPr i="0" spc="-85" dirty="0">
                <a:latin typeface="Arial"/>
                <a:cs typeface="Arial"/>
              </a:rPr>
              <a:t>больше</a:t>
            </a:r>
            <a:r>
              <a:rPr i="0" spc="-30" dirty="0">
                <a:latin typeface="Arial"/>
                <a:cs typeface="Arial"/>
              </a:rPr>
              <a:t> </a:t>
            </a:r>
            <a:r>
              <a:rPr i="0" spc="-50" dirty="0">
                <a:latin typeface="Arial"/>
                <a:cs typeface="Arial"/>
              </a:rPr>
              <a:t>0.05.</a:t>
            </a:r>
          </a:p>
          <a:p>
            <a:pPr marL="54610" marR="43180">
              <a:lnSpc>
                <a:spcPct val="102600"/>
              </a:lnSpc>
              <a:spcBef>
                <a:spcPts val="600"/>
              </a:spcBef>
            </a:pPr>
            <a:r>
              <a:rPr i="0" spc="-45" dirty="0">
                <a:latin typeface="Arial"/>
                <a:cs typeface="Arial"/>
              </a:rPr>
              <a:t>При </a:t>
            </a:r>
            <a:r>
              <a:rPr i="0" spc="-65" dirty="0">
                <a:latin typeface="Arial"/>
                <a:cs typeface="Arial"/>
              </a:rPr>
              <a:t>уменьшении </a:t>
            </a:r>
            <a:r>
              <a:rPr spc="114" dirty="0"/>
              <a:t>α </a:t>
            </a:r>
            <a:r>
              <a:rPr i="0" spc="-65" dirty="0">
                <a:latin typeface="Arial"/>
                <a:cs typeface="Arial"/>
              </a:rPr>
              <a:t>вероятность </a:t>
            </a:r>
            <a:r>
              <a:rPr i="0" spc="-45" dirty="0">
                <a:latin typeface="Arial"/>
                <a:cs typeface="Arial"/>
              </a:rPr>
              <a:t>ошибки </a:t>
            </a:r>
            <a:r>
              <a:rPr i="0" spc="-35" dirty="0">
                <a:latin typeface="Arial"/>
                <a:cs typeface="Arial"/>
              </a:rPr>
              <a:t>2-гo </a:t>
            </a:r>
            <a:r>
              <a:rPr i="0" spc="-80" dirty="0">
                <a:latin typeface="Arial"/>
                <a:cs typeface="Arial"/>
              </a:rPr>
              <a:t>рода </a:t>
            </a:r>
            <a:r>
              <a:rPr spc="55" dirty="0"/>
              <a:t>β</a:t>
            </a:r>
            <a:r>
              <a:rPr i="0" spc="55" dirty="0">
                <a:latin typeface="Arial"/>
                <a:cs typeface="Arial"/>
              </a:rPr>
              <a:t>, </a:t>
            </a:r>
            <a:r>
              <a:rPr i="0" spc="-55" dirty="0">
                <a:latin typeface="Arial"/>
                <a:cs typeface="Arial"/>
              </a:rPr>
              <a:t>напротив,  </a:t>
            </a:r>
            <a:r>
              <a:rPr i="0" spc="-70" dirty="0">
                <a:latin typeface="Arial"/>
                <a:cs typeface="Arial"/>
              </a:rPr>
              <a:t>растет. </a:t>
            </a:r>
            <a:r>
              <a:rPr i="0" spc="-55" dirty="0">
                <a:latin typeface="Arial"/>
                <a:cs typeface="Arial"/>
              </a:rPr>
              <a:t>Поэтому </a:t>
            </a:r>
            <a:r>
              <a:rPr i="0" spc="-95" dirty="0">
                <a:latin typeface="Arial"/>
                <a:cs typeface="Arial"/>
              </a:rPr>
              <a:t>не </a:t>
            </a:r>
            <a:r>
              <a:rPr i="0" spc="-85" dirty="0">
                <a:latin typeface="Arial"/>
                <a:cs typeface="Arial"/>
              </a:rPr>
              <a:t>следует </a:t>
            </a:r>
            <a:r>
              <a:rPr i="0" spc="-50" dirty="0">
                <a:latin typeface="Arial"/>
                <a:cs typeface="Arial"/>
              </a:rPr>
              <a:t>принимать </a:t>
            </a:r>
            <a:r>
              <a:rPr spc="114" dirty="0"/>
              <a:t>α </a:t>
            </a:r>
            <a:r>
              <a:rPr i="0" spc="-55" dirty="0">
                <a:latin typeface="Arial"/>
                <a:cs typeface="Arial"/>
              </a:rPr>
              <a:t>слишком</a:t>
            </a:r>
            <a:r>
              <a:rPr i="0" spc="125" dirty="0">
                <a:latin typeface="Arial"/>
                <a:cs typeface="Arial"/>
              </a:rPr>
              <a:t> </a:t>
            </a:r>
            <a:r>
              <a:rPr i="0" spc="-50" dirty="0">
                <a:latin typeface="Arial"/>
                <a:cs typeface="Arial"/>
              </a:rPr>
              <a:t>малым.</a:t>
            </a:r>
          </a:p>
          <a:p>
            <a:pPr marL="54610" marR="45085">
              <a:lnSpc>
                <a:spcPct val="102600"/>
              </a:lnSpc>
              <a:spcBef>
                <a:spcPts val="595"/>
              </a:spcBef>
            </a:pPr>
            <a:r>
              <a:rPr i="0" spc="-70" dirty="0">
                <a:latin typeface="Arial"/>
                <a:cs typeface="Arial"/>
              </a:rPr>
              <a:t>Если </a:t>
            </a:r>
            <a:r>
              <a:rPr i="0" spc="-60" dirty="0">
                <a:latin typeface="Arial"/>
                <a:cs typeface="Arial"/>
              </a:rPr>
              <a:t>выборка </a:t>
            </a:r>
            <a:r>
              <a:rPr i="0" spc="-65" dirty="0">
                <a:latin typeface="Arial"/>
                <a:cs typeface="Arial"/>
              </a:rPr>
              <a:t>маленькая </a:t>
            </a:r>
            <a:r>
              <a:rPr i="0" spc="-30" dirty="0">
                <a:latin typeface="Arial"/>
                <a:cs typeface="Arial"/>
              </a:rPr>
              <a:t>(часто </a:t>
            </a:r>
            <a:r>
              <a:rPr i="0" spc="-55" dirty="0">
                <a:latin typeface="Arial"/>
                <a:cs typeface="Arial"/>
              </a:rPr>
              <a:t>границей </a:t>
            </a:r>
            <a:r>
              <a:rPr i="0" spc="-45" dirty="0">
                <a:latin typeface="Arial"/>
                <a:cs typeface="Arial"/>
              </a:rPr>
              <a:t>между </a:t>
            </a:r>
            <a:r>
              <a:rPr i="0" spc="-70" dirty="0">
                <a:latin typeface="Arial"/>
                <a:cs typeface="Arial"/>
              </a:rPr>
              <a:t>большой </a:t>
            </a:r>
            <a:r>
              <a:rPr i="0" spc="-40" dirty="0">
                <a:latin typeface="Arial"/>
                <a:cs typeface="Arial"/>
              </a:rPr>
              <a:t>и  </a:t>
            </a:r>
            <a:r>
              <a:rPr i="0" spc="-60" dirty="0">
                <a:latin typeface="Arial"/>
                <a:cs typeface="Arial"/>
              </a:rPr>
              <a:t>маленькой </a:t>
            </a:r>
            <a:r>
              <a:rPr i="0" spc="-55" dirty="0">
                <a:latin typeface="Arial"/>
                <a:cs typeface="Arial"/>
              </a:rPr>
              <a:t>выборкой </a:t>
            </a:r>
            <a:r>
              <a:rPr i="0" spc="-60" dirty="0">
                <a:latin typeface="Arial"/>
                <a:cs typeface="Arial"/>
              </a:rPr>
              <a:t>рекомендуют </a:t>
            </a:r>
            <a:r>
              <a:rPr i="0" spc="-45" dirty="0">
                <a:latin typeface="Arial"/>
                <a:cs typeface="Arial"/>
              </a:rPr>
              <a:t>считать </a:t>
            </a:r>
            <a:r>
              <a:rPr i="0" spc="-75" dirty="0">
                <a:latin typeface="Arial"/>
                <a:cs typeface="Arial"/>
              </a:rPr>
              <a:t>30 </a:t>
            </a:r>
            <a:r>
              <a:rPr i="0" spc="-55" dirty="0">
                <a:latin typeface="Arial"/>
                <a:cs typeface="Arial"/>
              </a:rPr>
              <a:t>наблюдений), </a:t>
            </a:r>
            <a:r>
              <a:rPr i="0" spc="-45" dirty="0">
                <a:latin typeface="Arial"/>
                <a:cs typeface="Arial"/>
              </a:rPr>
              <a:t>то  </a:t>
            </a:r>
            <a:r>
              <a:rPr i="0" spc="-65" dirty="0">
                <a:latin typeface="Arial"/>
                <a:cs typeface="Arial"/>
              </a:rPr>
              <a:t>проверить </a:t>
            </a:r>
            <a:r>
              <a:rPr i="0" spc="-40" dirty="0">
                <a:latin typeface="Arial"/>
                <a:cs typeface="Arial"/>
              </a:rPr>
              <a:t>гипотезу </a:t>
            </a:r>
            <a:r>
              <a:rPr i="0" spc="-60" dirty="0">
                <a:latin typeface="Arial"/>
                <a:cs typeface="Arial"/>
              </a:rPr>
              <a:t>по </a:t>
            </a:r>
            <a:r>
              <a:rPr i="0" spc="-80" dirty="0">
                <a:latin typeface="Arial"/>
                <a:cs typeface="Arial"/>
              </a:rPr>
              <a:t>ней </a:t>
            </a:r>
            <a:r>
              <a:rPr i="0" spc="-65" dirty="0">
                <a:latin typeface="Arial"/>
                <a:cs typeface="Arial"/>
              </a:rPr>
              <a:t>удастся. </a:t>
            </a:r>
            <a:r>
              <a:rPr i="0" spc="-55" dirty="0">
                <a:latin typeface="Arial"/>
                <a:cs typeface="Arial"/>
              </a:rPr>
              <a:t>Платой </a:t>
            </a:r>
            <a:r>
              <a:rPr i="0" spc="-60" dirty="0">
                <a:latin typeface="Arial"/>
                <a:cs typeface="Arial"/>
              </a:rPr>
              <a:t>за малый </a:t>
            </a:r>
            <a:r>
              <a:rPr i="0" spc="-70" dirty="0">
                <a:latin typeface="Arial"/>
                <a:cs typeface="Arial"/>
              </a:rPr>
              <a:t>размер  </a:t>
            </a:r>
            <a:r>
              <a:rPr i="0" spc="-50" dirty="0">
                <a:latin typeface="Arial"/>
                <a:cs typeface="Arial"/>
              </a:rPr>
              <a:t>выборки </a:t>
            </a:r>
            <a:r>
              <a:rPr i="0" spc="-85" dirty="0">
                <a:latin typeface="Arial"/>
                <a:cs typeface="Arial"/>
              </a:rPr>
              <a:t>будет </a:t>
            </a:r>
            <a:r>
              <a:rPr i="0" spc="-80" dirty="0">
                <a:latin typeface="Arial"/>
                <a:cs typeface="Arial"/>
              </a:rPr>
              <a:t>неприемлемо </a:t>
            </a:r>
            <a:r>
              <a:rPr i="0" spc="-75" dirty="0">
                <a:latin typeface="Arial"/>
                <a:cs typeface="Arial"/>
              </a:rPr>
              <a:t>большая </a:t>
            </a:r>
            <a:r>
              <a:rPr i="0" spc="-65" dirty="0">
                <a:latin typeface="Arial"/>
                <a:cs typeface="Arial"/>
              </a:rPr>
              <a:t>вероятность </a:t>
            </a:r>
            <a:r>
              <a:rPr i="0" spc="-45" dirty="0">
                <a:latin typeface="Arial"/>
                <a:cs typeface="Arial"/>
              </a:rPr>
              <a:t>ошибки </a:t>
            </a:r>
            <a:r>
              <a:rPr i="0" spc="-35" dirty="0">
                <a:latin typeface="Arial"/>
                <a:cs typeface="Arial"/>
              </a:rPr>
              <a:t>2-го  </a:t>
            </a:r>
            <a:r>
              <a:rPr i="0" spc="-65" dirty="0">
                <a:latin typeface="Arial"/>
                <a:cs typeface="Arial"/>
              </a:rPr>
              <a:t>рода.</a:t>
            </a:r>
          </a:p>
        </p:txBody>
      </p:sp>
    </p:spTree>
  </p:cSld>
  <p:clrMapOvr>
    <a:masterClrMapping/>
  </p:clrMapOvr>
  <p:transition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59397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20" dirty="0"/>
              <a:t>Как </a:t>
            </a:r>
            <a:r>
              <a:rPr spc="-75" dirty="0"/>
              <a:t>уменьшить </a:t>
            </a:r>
            <a:r>
              <a:rPr spc="-60" dirty="0"/>
              <a:t>ошибку </a:t>
            </a:r>
            <a:r>
              <a:rPr spc="-40" dirty="0"/>
              <a:t>2-го</a:t>
            </a:r>
            <a:r>
              <a:rPr spc="-10" dirty="0"/>
              <a:t> </a:t>
            </a:r>
            <a:r>
              <a:rPr spc="-110" dirty="0"/>
              <a:t>рода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4594" y="1032851"/>
            <a:ext cx="3990340" cy="10318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sz="1100" spc="-80" dirty="0">
                <a:latin typeface="Arial"/>
                <a:cs typeface="Arial"/>
              </a:rPr>
              <a:t>Сделать </a:t>
            </a:r>
            <a:r>
              <a:rPr sz="1100" spc="-55" dirty="0">
                <a:latin typeface="Arial"/>
                <a:cs typeface="Arial"/>
              </a:rPr>
              <a:t>это </a:t>
            </a:r>
            <a:r>
              <a:rPr sz="1100" spc="-65" dirty="0">
                <a:latin typeface="Arial"/>
                <a:cs typeface="Arial"/>
              </a:rPr>
              <a:t>очень</a:t>
            </a:r>
            <a:r>
              <a:rPr sz="1100" spc="-185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сложно.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00">
              <a:latin typeface="Arial"/>
              <a:cs typeface="Arial"/>
            </a:endParaRPr>
          </a:p>
          <a:p>
            <a:pPr marL="302260" marR="43180" indent="-148590">
              <a:lnSpc>
                <a:spcPct val="102600"/>
              </a:lnSpc>
              <a:buClr>
                <a:srgbClr val="3333B2"/>
              </a:buClr>
              <a:buSzPct val="72727"/>
              <a:buChar char="►"/>
              <a:tabLst>
                <a:tab pos="302895" algn="l"/>
              </a:tabLst>
            </a:pPr>
            <a:r>
              <a:rPr sz="1100" spc="-45" dirty="0">
                <a:latin typeface="Arial"/>
                <a:cs typeface="Arial"/>
              </a:rPr>
              <a:t>Ошибку </a:t>
            </a:r>
            <a:r>
              <a:rPr sz="1100" spc="-40" dirty="0">
                <a:latin typeface="Arial"/>
                <a:cs typeface="Arial"/>
              </a:rPr>
              <a:t>можно </a:t>
            </a:r>
            <a:r>
              <a:rPr sz="1100" spc="-50" dirty="0">
                <a:latin typeface="Arial"/>
                <a:cs typeface="Arial"/>
              </a:rPr>
              <a:t>уменьшить, </a:t>
            </a:r>
            <a:r>
              <a:rPr sz="1100" spc="-85" dirty="0">
                <a:latin typeface="Arial"/>
                <a:cs typeface="Arial"/>
              </a:rPr>
              <a:t>если </a:t>
            </a:r>
            <a:r>
              <a:rPr sz="1100" spc="-50" dirty="0">
                <a:latin typeface="Arial"/>
                <a:cs typeface="Arial"/>
              </a:rPr>
              <a:t>увеличить число  </a:t>
            </a:r>
            <a:r>
              <a:rPr sz="1100" spc="-75" dirty="0">
                <a:latin typeface="Arial"/>
                <a:cs typeface="Arial"/>
              </a:rPr>
              <a:t>анализируемых наблюдений. </a:t>
            </a:r>
            <a:r>
              <a:rPr sz="1100" spc="-85" dirty="0">
                <a:latin typeface="Arial"/>
                <a:cs typeface="Arial"/>
              </a:rPr>
              <a:t>Необходимы </a:t>
            </a:r>
            <a:r>
              <a:rPr sz="1100" spc="-90" dirty="0">
                <a:latin typeface="Arial"/>
                <a:cs typeface="Arial"/>
              </a:rPr>
              <a:t>большие</a:t>
            </a:r>
            <a:r>
              <a:rPr sz="1100" spc="-130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выборки.</a:t>
            </a:r>
            <a:endParaRPr sz="1100">
              <a:latin typeface="Arial"/>
              <a:cs typeface="Arial"/>
            </a:endParaRPr>
          </a:p>
          <a:p>
            <a:pPr marL="302260" marR="598805" indent="-148590">
              <a:lnSpc>
                <a:spcPct val="102699"/>
              </a:lnSpc>
              <a:buClr>
                <a:srgbClr val="3333B2"/>
              </a:buClr>
              <a:buSzPct val="72727"/>
              <a:buChar char="►"/>
              <a:tabLst>
                <a:tab pos="302895" algn="l"/>
              </a:tabLst>
            </a:pPr>
            <a:r>
              <a:rPr sz="1100" spc="-75" dirty="0">
                <a:latin typeface="Arial"/>
                <a:cs typeface="Arial"/>
              </a:rPr>
              <a:t>Состоятельные </a:t>
            </a:r>
            <a:r>
              <a:rPr sz="1100" spc="-35" dirty="0">
                <a:latin typeface="Arial"/>
                <a:cs typeface="Arial"/>
              </a:rPr>
              <a:t>критерии. </a:t>
            </a:r>
            <a:r>
              <a:rPr sz="1100" spc="-85" dirty="0">
                <a:latin typeface="Arial"/>
                <a:cs typeface="Arial"/>
              </a:rPr>
              <a:t>Следите </a:t>
            </a:r>
            <a:r>
              <a:rPr sz="1100" spc="-60" dirty="0">
                <a:latin typeface="Arial"/>
                <a:cs typeface="Arial"/>
              </a:rPr>
              <a:t>за </a:t>
            </a:r>
            <a:r>
              <a:rPr sz="1100" spc="-75" dirty="0">
                <a:latin typeface="Arial"/>
                <a:cs typeface="Arial"/>
              </a:rPr>
              <a:t>современной  </a:t>
            </a:r>
            <a:r>
              <a:rPr sz="1100" spc="-60" dirty="0">
                <a:latin typeface="Arial"/>
                <a:cs typeface="Arial"/>
              </a:rPr>
              <a:t>литературой по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70" dirty="0">
                <a:latin typeface="Arial"/>
                <a:cs typeface="Arial"/>
              </a:rPr>
              <a:t>теме.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377918" y="3257303"/>
            <a:ext cx="14541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00"/>
              </a:lnSpc>
            </a:pPr>
            <a:fld id="{81D60167-4931-47E6-BA6A-407CBD079E47}" type="slidenum">
              <a:rPr sz="1100" spc="-70" dirty="0">
                <a:solidFill>
                  <a:srgbClr val="262685"/>
                </a:solidFill>
                <a:latin typeface="Arial"/>
                <a:cs typeface="Arial"/>
              </a:rPr>
              <a:t>3</a:t>
            </a:fld>
            <a:endParaRPr sz="1100">
              <a:latin typeface="Arial"/>
              <a:cs typeface="Arial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93548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0" dirty="0"/>
              <a:t>Статистическая</a:t>
            </a:r>
            <a:r>
              <a:rPr spc="10" dirty="0"/>
              <a:t> </a:t>
            </a:r>
            <a:r>
              <a:rPr spc="-70" dirty="0"/>
              <a:t>гипотеза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1261604"/>
            <a:ext cx="3909060" cy="53594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</a:pPr>
            <a:r>
              <a:rPr sz="1100" b="1" spc="-35" dirty="0">
                <a:latin typeface="Arial"/>
                <a:cs typeface="Arial"/>
              </a:rPr>
              <a:t>Статистическая </a:t>
            </a:r>
            <a:r>
              <a:rPr sz="1100" b="1" spc="-30" dirty="0">
                <a:latin typeface="Arial"/>
                <a:cs typeface="Arial"/>
              </a:rPr>
              <a:t>гипотеза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65" dirty="0">
                <a:latin typeface="Arial"/>
                <a:cs typeface="Arial"/>
              </a:rPr>
              <a:t>предположительное утверждение  относительно генеральной </a:t>
            </a:r>
            <a:r>
              <a:rPr sz="1100" spc="-50" dirty="0">
                <a:latin typeface="Arial"/>
                <a:cs typeface="Arial"/>
              </a:rPr>
              <a:t>совокупности, </a:t>
            </a:r>
            <a:r>
              <a:rPr sz="1100" spc="-85" dirty="0">
                <a:latin typeface="Arial"/>
                <a:cs typeface="Arial"/>
              </a:rPr>
              <a:t>проверяемое </a:t>
            </a:r>
            <a:r>
              <a:rPr sz="1100" spc="-60" dirty="0">
                <a:latin typeface="Arial"/>
                <a:cs typeface="Arial"/>
              </a:rPr>
              <a:t>по  </a:t>
            </a:r>
            <a:r>
              <a:rPr sz="1100" spc="-55" dirty="0">
                <a:latin typeface="Arial"/>
                <a:cs typeface="Arial"/>
              </a:rPr>
              <a:t>выборочным </a:t>
            </a:r>
            <a:r>
              <a:rPr sz="1100" spc="-50" dirty="0">
                <a:latin typeface="Arial"/>
                <a:cs typeface="Arial"/>
              </a:rPr>
              <a:t>данным, </a:t>
            </a:r>
            <a:r>
              <a:rPr sz="1100" spc="-40" dirty="0">
                <a:latin typeface="Arial"/>
                <a:cs typeface="Arial"/>
              </a:rPr>
              <a:t>то </a:t>
            </a:r>
            <a:r>
              <a:rPr sz="1100" spc="-70" dirty="0">
                <a:latin typeface="Arial"/>
                <a:cs typeface="Arial"/>
              </a:rPr>
              <a:t>есть </a:t>
            </a:r>
            <a:r>
              <a:rPr sz="1100" spc="-60" dirty="0">
                <a:latin typeface="Arial"/>
                <a:cs typeface="Arial"/>
              </a:rPr>
              <a:t>по </a:t>
            </a:r>
            <a:r>
              <a:rPr sz="1100" spc="-70" dirty="0">
                <a:latin typeface="Arial"/>
                <a:cs typeface="Arial"/>
              </a:rPr>
              <a:t>результатам</a:t>
            </a:r>
            <a:r>
              <a:rPr sz="1100" spc="-14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наблюдений.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80543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55" dirty="0"/>
              <a:t>Ошибки, </a:t>
            </a:r>
            <a:r>
              <a:rPr spc="-75" dirty="0"/>
              <a:t>которые </a:t>
            </a:r>
            <a:r>
              <a:rPr spc="-125" dirty="0"/>
              <a:t>не </a:t>
            </a:r>
            <a:r>
              <a:rPr spc="-100" dirty="0"/>
              <a:t>совсем</a:t>
            </a:r>
            <a:r>
              <a:rPr spc="-75" dirty="0"/>
              <a:t> </a:t>
            </a:r>
            <a:r>
              <a:rPr spc="-60" dirty="0"/>
              <a:t>ошибки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818259"/>
            <a:ext cx="3913504" cy="164465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</a:pPr>
            <a:r>
              <a:rPr sz="1100" spc="-55" dirty="0">
                <a:latin typeface="Arial"/>
                <a:cs typeface="Arial"/>
              </a:rPr>
              <a:t>Ошибки </a:t>
            </a:r>
            <a:r>
              <a:rPr sz="1100" spc="-45" dirty="0">
                <a:latin typeface="Arial"/>
                <a:cs typeface="Arial"/>
              </a:rPr>
              <a:t>(погрешности) </a:t>
            </a:r>
            <a:r>
              <a:rPr sz="1100" spc="-75" dirty="0">
                <a:latin typeface="Arial"/>
                <a:cs typeface="Arial"/>
              </a:rPr>
              <a:t>в </a:t>
            </a:r>
            <a:r>
              <a:rPr sz="1100" spc="-55" dirty="0">
                <a:latin typeface="Arial"/>
                <a:cs typeface="Arial"/>
              </a:rPr>
              <a:t>статистике </a:t>
            </a:r>
            <a:r>
              <a:rPr sz="1100" spc="-100" dirty="0">
                <a:latin typeface="Arial"/>
                <a:cs typeface="Arial"/>
              </a:rPr>
              <a:t>не </a:t>
            </a:r>
            <a:r>
              <a:rPr sz="1100" spc="-80" dirty="0">
                <a:latin typeface="Arial"/>
                <a:cs typeface="Arial"/>
              </a:rPr>
              <a:t>всегда </a:t>
            </a:r>
            <a:r>
              <a:rPr sz="1100" spc="-60" dirty="0">
                <a:latin typeface="Arial"/>
                <a:cs typeface="Arial"/>
              </a:rPr>
              <a:t>означают </a:t>
            </a:r>
            <a:r>
              <a:rPr sz="1100" spc="-55" dirty="0">
                <a:latin typeface="Arial"/>
                <a:cs typeface="Arial"/>
              </a:rPr>
              <a:t>ошибки  </a:t>
            </a:r>
            <a:r>
              <a:rPr sz="1100" spc="-70" dirty="0">
                <a:latin typeface="Arial"/>
                <a:cs typeface="Arial"/>
              </a:rPr>
              <a:t>в </a:t>
            </a:r>
            <a:r>
              <a:rPr sz="1100" spc="-60" dirty="0">
                <a:latin typeface="Arial"/>
                <a:cs typeface="Arial"/>
              </a:rPr>
              <a:t>расчетах. </a:t>
            </a:r>
            <a:r>
              <a:rPr sz="1100" spc="-50" dirty="0">
                <a:latin typeface="Arial"/>
                <a:cs typeface="Arial"/>
              </a:rPr>
              <a:t>Зачастую </a:t>
            </a:r>
            <a:r>
              <a:rPr sz="1100" spc="-60" dirty="0">
                <a:latin typeface="Arial"/>
                <a:cs typeface="Arial"/>
              </a:rPr>
              <a:t>они представляют </a:t>
            </a:r>
            <a:r>
              <a:rPr sz="1100" spc="-75" dirty="0">
                <a:latin typeface="Arial"/>
                <a:cs typeface="Arial"/>
              </a:rPr>
              <a:t>собой </a:t>
            </a:r>
            <a:r>
              <a:rPr sz="1100" spc="-70" dirty="0">
                <a:latin typeface="Arial"/>
                <a:cs typeface="Arial"/>
              </a:rPr>
              <a:t>несоответствие  </a:t>
            </a:r>
            <a:r>
              <a:rPr sz="1100" spc="-45" dirty="0">
                <a:latin typeface="Arial"/>
                <a:cs typeface="Arial"/>
              </a:rPr>
              <a:t>между </a:t>
            </a:r>
            <a:r>
              <a:rPr sz="1100" spc="-60" dirty="0">
                <a:latin typeface="Arial"/>
                <a:cs typeface="Arial"/>
              </a:rPr>
              <a:t>полученными вами </a:t>
            </a:r>
            <a:r>
              <a:rPr sz="1100" spc="-70" dirty="0">
                <a:latin typeface="Arial"/>
                <a:cs typeface="Arial"/>
              </a:rPr>
              <a:t>результатами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75" dirty="0">
                <a:latin typeface="Arial"/>
                <a:cs typeface="Arial"/>
              </a:rPr>
              <a:t>реальной </a:t>
            </a:r>
            <a:r>
              <a:rPr sz="1100" spc="-55" dirty="0">
                <a:latin typeface="Arial"/>
                <a:cs typeface="Arial"/>
              </a:rPr>
              <a:t>ситуацией.  </a:t>
            </a:r>
            <a:r>
              <a:rPr sz="1100" spc="-50" dirty="0">
                <a:latin typeface="Arial"/>
                <a:cs typeface="Arial"/>
              </a:rPr>
              <a:t>Причем </a:t>
            </a:r>
            <a:r>
              <a:rPr sz="1100" spc="-95" dirty="0">
                <a:latin typeface="Arial"/>
                <a:cs typeface="Arial"/>
              </a:rPr>
              <a:t>не </a:t>
            </a:r>
            <a:r>
              <a:rPr sz="1100" spc="-70" dirty="0">
                <a:latin typeface="Arial"/>
                <a:cs typeface="Arial"/>
              </a:rPr>
              <a:t>имеет </a:t>
            </a:r>
            <a:r>
              <a:rPr sz="1100" spc="-55" dirty="0">
                <a:latin typeface="Arial"/>
                <a:cs typeface="Arial"/>
              </a:rPr>
              <a:t>значения, </a:t>
            </a:r>
            <a:r>
              <a:rPr sz="1100" spc="-25" dirty="0">
                <a:latin typeface="Arial"/>
                <a:cs typeface="Arial"/>
              </a:rPr>
              <a:t>что </a:t>
            </a:r>
            <a:r>
              <a:rPr sz="1100" spc="-65" dirty="0">
                <a:latin typeface="Arial"/>
                <a:cs typeface="Arial"/>
              </a:rPr>
              <a:t>именно вызвало </a:t>
            </a:r>
            <a:r>
              <a:rPr sz="1100" spc="-60" dirty="0">
                <a:latin typeface="Arial"/>
                <a:cs typeface="Arial"/>
              </a:rPr>
              <a:t>это  </a:t>
            </a:r>
            <a:r>
              <a:rPr sz="1100" spc="-65" dirty="0">
                <a:latin typeface="Arial"/>
                <a:cs typeface="Arial"/>
              </a:rPr>
              <a:t>несоответствие. </a:t>
            </a:r>
            <a:r>
              <a:rPr sz="1100" spc="-60" dirty="0">
                <a:latin typeface="Arial"/>
                <a:cs typeface="Arial"/>
              </a:rPr>
              <a:t>Примером </a:t>
            </a:r>
            <a:r>
              <a:rPr sz="1100" spc="-35" dirty="0">
                <a:latin typeface="Arial"/>
                <a:cs typeface="Arial"/>
              </a:rPr>
              <a:t>такого </a:t>
            </a:r>
            <a:r>
              <a:rPr sz="1100" spc="-80" dirty="0">
                <a:latin typeface="Arial"/>
                <a:cs typeface="Arial"/>
              </a:rPr>
              <a:t>рода </a:t>
            </a:r>
            <a:r>
              <a:rPr sz="1100" spc="-50" dirty="0">
                <a:latin typeface="Arial"/>
                <a:cs typeface="Arial"/>
              </a:rPr>
              <a:t>ошибок </a:t>
            </a:r>
            <a:r>
              <a:rPr sz="1100" spc="-55" dirty="0">
                <a:latin typeface="Arial"/>
                <a:cs typeface="Arial"/>
              </a:rPr>
              <a:t>являются  </a:t>
            </a:r>
            <a:r>
              <a:rPr sz="1100" spc="-45" dirty="0">
                <a:latin typeface="Arial"/>
                <a:cs typeface="Arial"/>
              </a:rPr>
              <a:t>ошибки </a:t>
            </a:r>
            <a:r>
              <a:rPr sz="1100" spc="-35" dirty="0">
                <a:latin typeface="Arial"/>
                <a:cs typeface="Arial"/>
              </a:rPr>
              <a:t>1-го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35" dirty="0">
                <a:latin typeface="Arial"/>
                <a:cs typeface="Arial"/>
              </a:rPr>
              <a:t>2-го </a:t>
            </a:r>
            <a:r>
              <a:rPr sz="1100" spc="-80" dirty="0">
                <a:latin typeface="Arial"/>
                <a:cs typeface="Arial"/>
              </a:rPr>
              <a:t>рода </a:t>
            </a:r>
            <a:r>
              <a:rPr sz="1100" spc="-50" dirty="0">
                <a:latin typeface="Arial"/>
                <a:cs typeface="Arial"/>
              </a:rPr>
              <a:t>при </a:t>
            </a:r>
            <a:r>
              <a:rPr sz="1100" spc="-70" dirty="0">
                <a:latin typeface="Arial"/>
                <a:cs typeface="Arial"/>
              </a:rPr>
              <a:t>проверке </a:t>
            </a:r>
            <a:r>
              <a:rPr sz="1100" spc="-45" dirty="0">
                <a:latin typeface="Arial"/>
                <a:cs typeface="Arial"/>
              </a:rPr>
              <a:t>статистических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гипотез.</a:t>
            </a:r>
            <a:endParaRPr sz="1100">
              <a:latin typeface="Arial"/>
              <a:cs typeface="Arial"/>
            </a:endParaRPr>
          </a:p>
          <a:p>
            <a:pPr marL="12700" marR="222250">
              <a:lnSpc>
                <a:spcPct val="102600"/>
              </a:lnSpc>
              <a:spcBef>
                <a:spcPts val="600"/>
              </a:spcBef>
            </a:pPr>
            <a:r>
              <a:rPr sz="1100" spc="-45" dirty="0">
                <a:latin typeface="Arial"/>
                <a:cs typeface="Arial"/>
              </a:rPr>
              <a:t>Даже </a:t>
            </a:r>
            <a:r>
              <a:rPr sz="1100" spc="-85" dirty="0">
                <a:latin typeface="Arial"/>
                <a:cs typeface="Arial"/>
              </a:rPr>
              <a:t>если </a:t>
            </a:r>
            <a:r>
              <a:rPr sz="1100" spc="-50" dirty="0">
                <a:latin typeface="Arial"/>
                <a:cs typeface="Arial"/>
              </a:rPr>
              <a:t>при </a:t>
            </a:r>
            <a:r>
              <a:rPr sz="1100" spc="-70" dirty="0">
                <a:latin typeface="Arial"/>
                <a:cs typeface="Arial"/>
              </a:rPr>
              <a:t>проверке </a:t>
            </a:r>
            <a:r>
              <a:rPr sz="1100" spc="-40" dirty="0">
                <a:latin typeface="Arial"/>
                <a:cs typeface="Arial"/>
              </a:rPr>
              <a:t>гипотез </a:t>
            </a:r>
            <a:r>
              <a:rPr sz="1100" spc="-90" dirty="0">
                <a:latin typeface="Arial"/>
                <a:cs typeface="Arial"/>
              </a:rPr>
              <a:t>все </a:t>
            </a:r>
            <a:r>
              <a:rPr sz="1100" spc="-85" dirty="0">
                <a:latin typeface="Arial"/>
                <a:cs typeface="Arial"/>
              </a:rPr>
              <a:t>сделано </a:t>
            </a:r>
            <a:r>
              <a:rPr sz="1100" spc="-60" dirty="0">
                <a:latin typeface="Arial"/>
                <a:cs typeface="Arial"/>
              </a:rPr>
              <a:t>правильно, </a:t>
            </a:r>
            <a:r>
              <a:rPr sz="1100" spc="-90" dirty="0">
                <a:latin typeface="Arial"/>
                <a:cs typeface="Arial"/>
              </a:rPr>
              <a:t>все  </a:t>
            </a:r>
            <a:r>
              <a:rPr sz="1100" spc="-75" dirty="0">
                <a:latin typeface="Arial"/>
                <a:cs typeface="Arial"/>
              </a:rPr>
              <a:t>равно </a:t>
            </a:r>
            <a:r>
              <a:rPr sz="1100" spc="-65" dirty="0">
                <a:latin typeface="Arial"/>
                <a:cs typeface="Arial"/>
              </a:rPr>
              <a:t>нельзя </a:t>
            </a:r>
            <a:r>
              <a:rPr sz="1100" spc="-55" dirty="0">
                <a:latin typeface="Arial"/>
                <a:cs typeface="Arial"/>
              </a:rPr>
              <a:t>быть </a:t>
            </a:r>
            <a:r>
              <a:rPr sz="1100" spc="-65" dirty="0">
                <a:latin typeface="Arial"/>
                <a:cs typeface="Arial"/>
              </a:rPr>
              <a:t>абсолютно </a:t>
            </a:r>
            <a:r>
              <a:rPr sz="1100" spc="-70" dirty="0">
                <a:latin typeface="Arial"/>
                <a:cs typeface="Arial"/>
              </a:rPr>
              <a:t>уверенным в </a:t>
            </a:r>
            <a:r>
              <a:rPr sz="1100" spc="-65" dirty="0">
                <a:latin typeface="Arial"/>
                <a:cs typeface="Arial"/>
              </a:rPr>
              <a:t>ответе, </a:t>
            </a:r>
            <a:r>
              <a:rPr sz="1100" spc="-25" dirty="0">
                <a:latin typeface="Arial"/>
                <a:cs typeface="Arial"/>
              </a:rPr>
              <a:t>так </a:t>
            </a:r>
            <a:r>
              <a:rPr sz="1100" spc="-15" dirty="0">
                <a:latin typeface="Arial"/>
                <a:cs typeface="Arial"/>
              </a:rPr>
              <a:t>как  </a:t>
            </a:r>
            <a:r>
              <a:rPr sz="1100" spc="-60" dirty="0">
                <a:latin typeface="Arial"/>
                <a:cs typeface="Arial"/>
              </a:rPr>
              <a:t>невозможно </a:t>
            </a:r>
            <a:r>
              <a:rPr sz="1100" spc="-55" dirty="0">
                <a:latin typeface="Arial"/>
                <a:cs typeface="Arial"/>
              </a:rPr>
              <a:t>повлиять </a:t>
            </a:r>
            <a:r>
              <a:rPr sz="1100" spc="-75" dirty="0">
                <a:latin typeface="Arial"/>
                <a:cs typeface="Arial"/>
              </a:rPr>
              <a:t>на </a:t>
            </a:r>
            <a:r>
              <a:rPr sz="1100" spc="-50" dirty="0">
                <a:latin typeface="Arial"/>
                <a:cs typeface="Arial"/>
              </a:rPr>
              <a:t>изменчивость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выборок.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61493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Минимум, </a:t>
            </a:r>
            <a:r>
              <a:rPr spc="-55" dirty="0"/>
              <a:t>который </a:t>
            </a:r>
            <a:r>
              <a:rPr spc="-50" dirty="0"/>
              <a:t>нужно</a:t>
            </a:r>
            <a:r>
              <a:rPr spc="225" dirty="0"/>
              <a:t> </a:t>
            </a:r>
            <a:r>
              <a:rPr spc="-65" dirty="0"/>
              <a:t>понять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0989" y="1139125"/>
            <a:ext cx="3753485" cy="88011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86055" marR="267335" indent="-148590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40" dirty="0">
                <a:latin typeface="Arial"/>
                <a:cs typeface="Arial"/>
              </a:rPr>
              <a:t>Алгоритм </a:t>
            </a:r>
            <a:r>
              <a:rPr sz="1100" spc="-55" dirty="0">
                <a:latin typeface="Arial"/>
                <a:cs typeface="Arial"/>
              </a:rPr>
              <a:t>проверки </a:t>
            </a:r>
            <a:r>
              <a:rPr sz="1100" spc="-45" dirty="0">
                <a:latin typeface="Arial"/>
                <a:cs typeface="Arial"/>
              </a:rPr>
              <a:t>статистических </a:t>
            </a:r>
            <a:r>
              <a:rPr sz="1100" spc="-40" dirty="0">
                <a:latin typeface="Arial"/>
                <a:cs typeface="Arial"/>
              </a:rPr>
              <a:t>гипотез </a:t>
            </a:r>
            <a:r>
              <a:rPr sz="1100" spc="-55" dirty="0">
                <a:latin typeface="Arial"/>
                <a:cs typeface="Arial"/>
              </a:rPr>
              <a:t>(уровень  </a:t>
            </a:r>
            <a:r>
              <a:rPr sz="1100" spc="-45" dirty="0">
                <a:latin typeface="Arial"/>
                <a:cs typeface="Arial"/>
              </a:rPr>
              <a:t>значимости, </a:t>
            </a:r>
            <a:r>
              <a:rPr sz="1100" spc="-70" dirty="0">
                <a:latin typeface="Arial"/>
                <a:cs typeface="Arial"/>
              </a:rPr>
              <a:t>область </a:t>
            </a:r>
            <a:r>
              <a:rPr sz="1100" spc="-40" dirty="0">
                <a:latin typeface="Arial"/>
                <a:cs typeface="Arial"/>
              </a:rPr>
              <a:t>принятия, критическая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область).</a:t>
            </a:r>
            <a:endParaRPr sz="1100">
              <a:latin typeface="Arial"/>
              <a:cs typeface="Arial"/>
            </a:endParaRPr>
          </a:p>
          <a:p>
            <a:pPr marL="186055" indent="-14859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20" dirty="0">
                <a:latin typeface="Arial"/>
                <a:cs typeface="Arial"/>
              </a:rPr>
              <a:t>Что </a:t>
            </a:r>
            <a:r>
              <a:rPr sz="1100" spc="-60" dirty="0">
                <a:latin typeface="Arial"/>
                <a:cs typeface="Arial"/>
              </a:rPr>
              <a:t>такое </a:t>
            </a:r>
            <a:r>
              <a:rPr sz="1100" spc="-65" dirty="0">
                <a:latin typeface="Arial"/>
                <a:cs typeface="Arial"/>
              </a:rPr>
              <a:t>p-значение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70" dirty="0">
                <a:latin typeface="Arial"/>
                <a:cs typeface="Arial"/>
              </a:rPr>
              <a:t>оно </a:t>
            </a:r>
            <a:r>
              <a:rPr sz="1100" spc="-85" dirty="0">
                <a:latin typeface="Arial"/>
                <a:cs typeface="Arial"/>
              </a:rPr>
              <a:t>будет </a:t>
            </a:r>
            <a:r>
              <a:rPr sz="1100" spc="-50" dirty="0">
                <a:latin typeface="Arial"/>
                <a:cs typeface="Arial"/>
              </a:rPr>
              <a:t>часто </a:t>
            </a:r>
            <a:r>
              <a:rPr sz="1100" spc="-65" dirty="0">
                <a:latin typeface="Arial"/>
                <a:cs typeface="Arial"/>
              </a:rPr>
              <a:t>нам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встречаться.</a:t>
            </a:r>
            <a:endParaRPr sz="1100">
              <a:latin typeface="Arial"/>
              <a:cs typeface="Arial"/>
            </a:endParaRPr>
          </a:p>
          <a:p>
            <a:pPr marL="186055" indent="-14859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45" dirty="0">
                <a:latin typeface="Arial"/>
                <a:cs typeface="Arial"/>
              </a:rPr>
              <a:t>Ошибки </a:t>
            </a:r>
            <a:r>
              <a:rPr sz="1100" spc="-35" dirty="0">
                <a:latin typeface="Arial"/>
                <a:cs typeface="Arial"/>
              </a:rPr>
              <a:t>1-го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30" dirty="0">
                <a:latin typeface="Arial"/>
                <a:cs typeface="Arial"/>
              </a:rPr>
              <a:t>2-го </a:t>
            </a:r>
            <a:r>
              <a:rPr sz="1100" spc="-65" dirty="0">
                <a:latin typeface="Arial"/>
                <a:cs typeface="Arial"/>
              </a:rPr>
              <a:t>рода. </a:t>
            </a:r>
            <a:r>
              <a:rPr sz="1100" spc="-70" dirty="0">
                <a:latin typeface="Arial"/>
                <a:cs typeface="Arial"/>
              </a:rPr>
              <a:t>Отношение </a:t>
            </a:r>
            <a:r>
              <a:rPr sz="1100" spc="45" dirty="0">
                <a:latin typeface="Arial"/>
                <a:cs typeface="Arial"/>
              </a:rPr>
              <a:t>к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spc="-40" dirty="0">
                <a:latin typeface="Arial"/>
                <a:cs typeface="Arial"/>
              </a:rPr>
              <a:t>ним.</a:t>
            </a:r>
            <a:endParaRPr sz="1100">
              <a:latin typeface="Arial"/>
              <a:cs typeface="Arial"/>
            </a:endParaRPr>
          </a:p>
          <a:p>
            <a:pPr marL="186055" indent="-14859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65" dirty="0">
                <a:latin typeface="Arial"/>
                <a:cs typeface="Arial"/>
              </a:rPr>
              <a:t>Вывод </a:t>
            </a:r>
            <a:r>
              <a:rPr sz="1100" spc="-60" dirty="0">
                <a:latin typeface="Arial"/>
                <a:cs typeface="Arial"/>
              </a:rPr>
              <a:t>по </a:t>
            </a:r>
            <a:r>
              <a:rPr sz="1100" spc="-70" dirty="0">
                <a:latin typeface="Arial"/>
                <a:cs typeface="Arial"/>
              </a:rPr>
              <a:t>результатам </a:t>
            </a:r>
            <a:r>
              <a:rPr sz="1100" spc="-50" dirty="0">
                <a:latin typeface="Arial"/>
                <a:cs typeface="Arial"/>
              </a:rPr>
              <a:t>проверки: </a:t>
            </a:r>
            <a:r>
              <a:rPr sz="1100" spc="-15" dirty="0">
                <a:latin typeface="Arial"/>
                <a:cs typeface="Arial"/>
              </a:rPr>
              <a:t>как </a:t>
            </a:r>
            <a:r>
              <a:rPr sz="1100" spc="-65" dirty="0">
                <a:latin typeface="Arial"/>
                <a:cs typeface="Arial"/>
              </a:rPr>
              <a:t>он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формулируется.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283210">
              <a:lnSpc>
                <a:spcPct val="106700"/>
              </a:lnSpc>
              <a:spcBef>
                <a:spcPts val="20"/>
              </a:spcBef>
            </a:pPr>
            <a:r>
              <a:rPr spc="-70" dirty="0"/>
              <a:t>Пример: </a:t>
            </a:r>
            <a:r>
              <a:rPr spc="-90" dirty="0"/>
              <a:t>проверка </a:t>
            </a:r>
            <a:r>
              <a:rPr spc="-65" dirty="0"/>
              <a:t>гипотезы </a:t>
            </a:r>
            <a:r>
              <a:rPr spc="-100" dirty="0"/>
              <a:t>о </a:t>
            </a:r>
            <a:r>
              <a:rPr spc="-105" dirty="0"/>
              <a:t>среднем </a:t>
            </a:r>
            <a:r>
              <a:rPr spc="-90" dirty="0"/>
              <a:t>для </a:t>
            </a:r>
            <a:r>
              <a:rPr spc="-75" dirty="0"/>
              <a:t>случая  </a:t>
            </a:r>
            <a:r>
              <a:rPr spc="-90" dirty="0"/>
              <a:t>неизвестной</a:t>
            </a:r>
            <a:r>
              <a:rPr spc="60" dirty="0"/>
              <a:t> </a:t>
            </a:r>
            <a:r>
              <a:rPr spc="-85" dirty="0"/>
              <a:t>дисперсии</a:t>
            </a:r>
          </a:p>
          <a:p>
            <a:pPr marL="264160" marR="5080">
              <a:lnSpc>
                <a:spcPct val="102600"/>
              </a:lnSpc>
              <a:spcBef>
                <a:spcPts val="145"/>
              </a:spcBef>
            </a:pPr>
            <a:r>
              <a:rPr sz="1100" spc="-60" dirty="0">
                <a:solidFill>
                  <a:srgbClr val="000000"/>
                </a:solidFill>
              </a:rPr>
              <a:t>Предположим, </a:t>
            </a:r>
            <a:r>
              <a:rPr sz="1100" spc="-65" dirty="0">
                <a:solidFill>
                  <a:srgbClr val="000000"/>
                </a:solidFill>
              </a:rPr>
              <a:t>у </a:t>
            </a:r>
            <a:r>
              <a:rPr sz="1100" spc="-85" dirty="0">
                <a:solidFill>
                  <a:srgbClr val="000000"/>
                </a:solidFill>
              </a:rPr>
              <a:t>нас </a:t>
            </a:r>
            <a:r>
              <a:rPr sz="1100" spc="-70" dirty="0">
                <a:solidFill>
                  <a:srgbClr val="000000"/>
                </a:solidFill>
              </a:rPr>
              <a:t>имеются </a:t>
            </a:r>
            <a:r>
              <a:rPr sz="1100" spc="-85" dirty="0">
                <a:solidFill>
                  <a:srgbClr val="000000"/>
                </a:solidFill>
              </a:rPr>
              <a:t>данные </a:t>
            </a:r>
            <a:r>
              <a:rPr sz="1100" spc="-70" dirty="0">
                <a:solidFill>
                  <a:srgbClr val="000000"/>
                </a:solidFill>
              </a:rPr>
              <a:t>по </a:t>
            </a:r>
            <a:r>
              <a:rPr sz="1100" spc="-60" dirty="0">
                <a:solidFill>
                  <a:srgbClr val="000000"/>
                </a:solidFill>
              </a:rPr>
              <a:t>суточному </a:t>
            </a:r>
            <a:r>
              <a:rPr sz="1100" spc="-85" dirty="0">
                <a:solidFill>
                  <a:srgbClr val="000000"/>
                </a:solidFill>
              </a:rPr>
              <a:t>потреблению  </a:t>
            </a:r>
            <a:r>
              <a:rPr sz="1100" spc="-50" dirty="0">
                <a:solidFill>
                  <a:srgbClr val="000000"/>
                </a:solidFill>
              </a:rPr>
              <a:t>энергии, </a:t>
            </a:r>
            <a:r>
              <a:rPr sz="1100" spc="-65" dirty="0">
                <a:solidFill>
                  <a:srgbClr val="000000"/>
                </a:solidFill>
              </a:rPr>
              <a:t>поступающей </a:t>
            </a:r>
            <a:r>
              <a:rPr sz="1100" spc="-70" dirty="0">
                <a:solidFill>
                  <a:srgbClr val="000000"/>
                </a:solidFill>
              </a:rPr>
              <a:t>с </a:t>
            </a:r>
            <a:r>
              <a:rPr sz="1100" spc="-65" dirty="0">
                <a:solidFill>
                  <a:srgbClr val="000000"/>
                </a:solidFill>
              </a:rPr>
              <a:t>пищей </a:t>
            </a:r>
            <a:r>
              <a:rPr sz="1100" spc="30" dirty="0">
                <a:solidFill>
                  <a:srgbClr val="000000"/>
                </a:solidFill>
              </a:rPr>
              <a:t>(кДж/сутки), </a:t>
            </a:r>
            <a:r>
              <a:rPr sz="1100" spc="-60" dirty="0">
                <a:solidFill>
                  <a:srgbClr val="000000"/>
                </a:solidFill>
              </a:rPr>
              <a:t>для </a:t>
            </a:r>
            <a:r>
              <a:rPr sz="1100" spc="-75" dirty="0">
                <a:solidFill>
                  <a:srgbClr val="000000"/>
                </a:solidFill>
              </a:rPr>
              <a:t>11</a:t>
            </a:r>
            <a:r>
              <a:rPr sz="1100" spc="-60" dirty="0">
                <a:solidFill>
                  <a:srgbClr val="000000"/>
                </a:solidFill>
              </a:rPr>
              <a:t> </a:t>
            </a:r>
            <a:r>
              <a:rPr sz="1100" spc="-50" dirty="0">
                <a:solidFill>
                  <a:srgbClr val="000000"/>
                </a:solidFill>
              </a:rPr>
              <a:t>женщин:</a:t>
            </a:r>
            <a:endParaRPr sz="1100"/>
          </a:p>
        </p:txBody>
      </p:sp>
      <p:sp>
        <p:nvSpPr>
          <p:cNvPr id="3" name="object 3"/>
          <p:cNvSpPr txBox="1"/>
          <p:nvPr/>
        </p:nvSpPr>
        <p:spPr>
          <a:xfrm>
            <a:off x="322046" y="1077074"/>
            <a:ext cx="3964304" cy="363855"/>
          </a:xfrm>
          <a:prstGeom prst="rect">
            <a:avLst/>
          </a:prstGeom>
          <a:solidFill>
            <a:srgbClr val="F8F8F8"/>
          </a:solidFill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275"/>
              </a:lnSpc>
            </a:pPr>
            <a:r>
              <a:rPr sz="1100" spc="-105" dirty="0">
                <a:latin typeface="Courier New"/>
                <a:cs typeface="Courier New"/>
              </a:rPr>
              <a:t>d.intake </a:t>
            </a:r>
            <a:r>
              <a:rPr sz="1100" spc="-100" dirty="0">
                <a:latin typeface="Courier New"/>
                <a:cs typeface="Courier New"/>
              </a:rPr>
              <a:t>&lt;-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c</a:t>
            </a:r>
            <a:r>
              <a:rPr sz="1100" spc="-105" dirty="0">
                <a:latin typeface="Courier New"/>
                <a:cs typeface="Courier New"/>
              </a:rPr>
              <a:t>(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5260</a:t>
            </a:r>
            <a:r>
              <a:rPr sz="1100" spc="-105" dirty="0">
                <a:latin typeface="Courier New"/>
                <a:cs typeface="Courier New"/>
              </a:rPr>
              <a:t>,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5470</a:t>
            </a:r>
            <a:r>
              <a:rPr sz="1100" spc="-105" dirty="0">
                <a:latin typeface="Courier New"/>
                <a:cs typeface="Courier New"/>
              </a:rPr>
              <a:t>,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5640</a:t>
            </a:r>
            <a:r>
              <a:rPr sz="1100" spc="-105" dirty="0">
                <a:latin typeface="Courier New"/>
                <a:cs typeface="Courier New"/>
              </a:rPr>
              <a:t>,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6180</a:t>
            </a:r>
            <a:r>
              <a:rPr sz="1100" spc="-105" dirty="0">
                <a:latin typeface="Courier New"/>
                <a:cs typeface="Courier New"/>
              </a:rPr>
              <a:t>,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6390</a:t>
            </a:r>
            <a:r>
              <a:rPr sz="1100" spc="-105" dirty="0">
                <a:latin typeface="Courier New"/>
                <a:cs typeface="Courier New"/>
              </a:rPr>
              <a:t>,</a:t>
            </a:r>
            <a:r>
              <a:rPr sz="1100" spc="-30" dirty="0">
                <a:latin typeface="Courier New"/>
                <a:cs typeface="Courier New"/>
              </a:rPr>
              <a:t>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6515</a:t>
            </a:r>
            <a:r>
              <a:rPr sz="1100" spc="-105" dirty="0">
                <a:latin typeface="Courier New"/>
                <a:cs typeface="Courier New"/>
              </a:rPr>
              <a:t>,</a:t>
            </a:r>
            <a:endParaRPr sz="1100">
              <a:latin typeface="Courier New"/>
              <a:cs typeface="Courier New"/>
            </a:endParaRPr>
          </a:p>
          <a:p>
            <a:pPr marL="1040130">
              <a:lnSpc>
                <a:spcPct val="100000"/>
              </a:lnSpc>
              <a:spcBef>
                <a:spcPts val="35"/>
              </a:spcBef>
            </a:pP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6805</a:t>
            </a:r>
            <a:r>
              <a:rPr sz="1100" spc="-105" dirty="0">
                <a:latin typeface="Courier New"/>
                <a:cs typeface="Courier New"/>
              </a:rPr>
              <a:t>,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7515</a:t>
            </a:r>
            <a:r>
              <a:rPr sz="1100" spc="-105" dirty="0">
                <a:latin typeface="Courier New"/>
                <a:cs typeface="Courier New"/>
              </a:rPr>
              <a:t>,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7515</a:t>
            </a:r>
            <a:r>
              <a:rPr sz="1100" spc="-105" dirty="0">
                <a:latin typeface="Courier New"/>
                <a:cs typeface="Courier New"/>
              </a:rPr>
              <a:t>,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8230</a:t>
            </a:r>
            <a:r>
              <a:rPr sz="1100" spc="-105" dirty="0">
                <a:latin typeface="Courier New"/>
                <a:cs typeface="Courier New"/>
              </a:rPr>
              <a:t>,</a:t>
            </a:r>
            <a:r>
              <a:rPr sz="1100" spc="-80" dirty="0">
                <a:latin typeface="Courier New"/>
                <a:cs typeface="Courier New"/>
              </a:rPr>
              <a:t>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8770</a:t>
            </a:r>
            <a:r>
              <a:rPr sz="1100" spc="-105" dirty="0">
                <a:latin typeface="Courier New"/>
                <a:cs typeface="Courier New"/>
              </a:rPr>
              <a:t>)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294" y="1651113"/>
            <a:ext cx="3357879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0" dirty="0">
                <a:latin typeface="Arial"/>
                <a:cs typeface="Arial"/>
              </a:rPr>
              <a:t>Среднее </a:t>
            </a:r>
            <a:r>
              <a:rPr sz="1100" spc="-70" dirty="0">
                <a:latin typeface="Arial"/>
                <a:cs typeface="Arial"/>
              </a:rPr>
              <a:t>значение </a:t>
            </a:r>
            <a:r>
              <a:rPr sz="1100" spc="-60" dirty="0">
                <a:latin typeface="Arial"/>
                <a:cs typeface="Arial"/>
              </a:rPr>
              <a:t>для </a:t>
            </a:r>
            <a:r>
              <a:rPr sz="1100" spc="-50" dirty="0">
                <a:latin typeface="Arial"/>
                <a:cs typeface="Arial"/>
              </a:rPr>
              <a:t>этих </a:t>
            </a:r>
            <a:r>
              <a:rPr sz="1100" spc="-75" dirty="0">
                <a:latin typeface="Arial"/>
                <a:cs typeface="Arial"/>
              </a:rPr>
              <a:t>11 </a:t>
            </a:r>
            <a:r>
              <a:rPr sz="1100" spc="-70" dirty="0">
                <a:latin typeface="Arial"/>
                <a:cs typeface="Arial"/>
              </a:rPr>
              <a:t>наблюдений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составляет: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2046" y="2012391"/>
            <a:ext cx="3964304" cy="184150"/>
          </a:xfrm>
          <a:prstGeom prst="rect">
            <a:avLst/>
          </a:prstGeom>
          <a:solidFill>
            <a:srgbClr val="F8F8F8"/>
          </a:solidFill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275"/>
              </a:lnSpc>
            </a:pP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mean</a:t>
            </a:r>
            <a:r>
              <a:rPr sz="1100" spc="-105" dirty="0">
                <a:latin typeface="Courier New"/>
                <a:cs typeface="Courier New"/>
              </a:rPr>
              <a:t>(d.intake)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294" y="2444609"/>
            <a:ext cx="3811270" cy="7639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0" dirty="0">
                <a:latin typeface="Courier New"/>
                <a:cs typeface="Courier New"/>
              </a:rPr>
              <a:t>## [1]</a:t>
            </a:r>
            <a:r>
              <a:rPr sz="1100" spc="-105" dirty="0">
                <a:latin typeface="Courier New"/>
                <a:cs typeface="Courier New"/>
              </a:rPr>
              <a:t> 6753.636</a:t>
            </a:r>
            <a:endParaRPr sz="11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Courier New"/>
              <a:cs typeface="Courier New"/>
            </a:endParaRPr>
          </a:p>
          <a:p>
            <a:pPr marL="12700" marR="5080">
              <a:lnSpc>
                <a:spcPct val="102600"/>
              </a:lnSpc>
            </a:pPr>
            <a:r>
              <a:rPr sz="1100" spc="-60" dirty="0">
                <a:latin typeface="Arial"/>
                <a:cs typeface="Arial"/>
              </a:rPr>
              <a:t>Зададимся </a:t>
            </a:r>
            <a:r>
              <a:rPr sz="1100" spc="-55" dirty="0">
                <a:latin typeface="Arial"/>
                <a:cs typeface="Arial"/>
              </a:rPr>
              <a:t>вопросом: </a:t>
            </a:r>
            <a:r>
              <a:rPr sz="1100" spc="-60" dirty="0">
                <a:latin typeface="Arial"/>
                <a:cs typeface="Arial"/>
              </a:rPr>
              <a:t>отличается </a:t>
            </a:r>
            <a:r>
              <a:rPr sz="1100" spc="-55" dirty="0">
                <a:latin typeface="Arial"/>
                <a:cs typeface="Arial"/>
              </a:rPr>
              <a:t>ли </a:t>
            </a:r>
            <a:r>
              <a:rPr sz="1100" spc="-50" dirty="0">
                <a:latin typeface="Arial"/>
                <a:cs typeface="Arial"/>
              </a:rPr>
              <a:t>значимо </a:t>
            </a:r>
            <a:r>
              <a:rPr sz="1100" spc="-55" dirty="0">
                <a:latin typeface="Arial"/>
                <a:cs typeface="Arial"/>
              </a:rPr>
              <a:t>это </a:t>
            </a:r>
            <a:r>
              <a:rPr sz="1100" spc="-65" dirty="0">
                <a:latin typeface="Arial"/>
                <a:cs typeface="Arial"/>
              </a:rPr>
              <a:t>выборочное  </a:t>
            </a:r>
            <a:r>
              <a:rPr sz="1100" spc="-95" dirty="0">
                <a:latin typeface="Arial"/>
                <a:cs typeface="Arial"/>
              </a:rPr>
              <a:t>среднее </a:t>
            </a:r>
            <a:r>
              <a:rPr sz="1100" spc="-70" dirty="0">
                <a:latin typeface="Arial"/>
                <a:cs typeface="Arial"/>
              </a:rPr>
              <a:t>значение </a:t>
            </a:r>
            <a:r>
              <a:rPr sz="1100" spc="-40" dirty="0">
                <a:latin typeface="Arial"/>
                <a:cs typeface="Arial"/>
              </a:rPr>
              <a:t>от </a:t>
            </a:r>
            <a:r>
              <a:rPr sz="1100" spc="-70" dirty="0">
                <a:latin typeface="Arial"/>
                <a:cs typeface="Arial"/>
              </a:rPr>
              <a:t>установленной </a:t>
            </a:r>
            <a:r>
              <a:rPr sz="1100" spc="-60" dirty="0">
                <a:latin typeface="Arial"/>
                <a:cs typeface="Arial"/>
              </a:rPr>
              <a:t>нормы </a:t>
            </a:r>
            <a:r>
              <a:rPr sz="1100" spc="-70" dirty="0">
                <a:latin typeface="Arial"/>
                <a:cs typeface="Arial"/>
              </a:rPr>
              <a:t>в </a:t>
            </a:r>
            <a:r>
              <a:rPr sz="1100" spc="-75" dirty="0">
                <a:latin typeface="Arial"/>
                <a:cs typeface="Arial"/>
              </a:rPr>
              <a:t>7725</a:t>
            </a:r>
            <a:r>
              <a:rPr sz="1100" spc="-150" dirty="0">
                <a:latin typeface="Arial"/>
                <a:cs typeface="Arial"/>
              </a:rPr>
              <a:t> </a:t>
            </a:r>
            <a:r>
              <a:rPr sz="1100" spc="15" dirty="0">
                <a:latin typeface="Arial"/>
                <a:cs typeface="Arial"/>
              </a:rPr>
              <a:t>кДж/сутки?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11975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85" dirty="0"/>
              <a:t>Вспоминаем </a:t>
            </a:r>
            <a:r>
              <a:rPr spc="-65" dirty="0"/>
              <a:t>алгоритм </a:t>
            </a:r>
            <a:r>
              <a:rPr spc="-75" dirty="0"/>
              <a:t>проверки</a:t>
            </a:r>
            <a:r>
              <a:rPr spc="30" dirty="0"/>
              <a:t> </a:t>
            </a:r>
            <a:r>
              <a:rPr spc="-60" dirty="0"/>
              <a:t>гипотез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4594" y="391196"/>
            <a:ext cx="3906520" cy="206438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302260" marR="400685" indent="-176530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AutoNum type="arabicPeriod"/>
              <a:tabLst>
                <a:tab pos="302895" algn="l"/>
              </a:tabLst>
            </a:pPr>
            <a:r>
              <a:rPr sz="1100" spc="-75" dirty="0">
                <a:latin typeface="Arial"/>
                <a:cs typeface="Arial"/>
              </a:rPr>
              <a:t>Сформулируем </a:t>
            </a:r>
            <a:r>
              <a:rPr sz="1100" spc="-60" dirty="0">
                <a:latin typeface="Arial"/>
                <a:cs typeface="Arial"/>
              </a:rPr>
              <a:t>допущения </a:t>
            </a:r>
            <a:r>
              <a:rPr sz="1100" spc="-55" dirty="0">
                <a:latin typeface="Arial"/>
                <a:cs typeface="Arial"/>
              </a:rPr>
              <a:t>(данные </a:t>
            </a:r>
            <a:r>
              <a:rPr sz="1100" spc="-65" dirty="0">
                <a:latin typeface="Arial"/>
                <a:cs typeface="Arial"/>
              </a:rPr>
              <a:t>количественные,  </a:t>
            </a:r>
            <a:r>
              <a:rPr sz="1100" spc="-85" dirty="0">
                <a:latin typeface="Arial"/>
                <a:cs typeface="Arial"/>
              </a:rPr>
              <a:t>распределены </a:t>
            </a:r>
            <a:r>
              <a:rPr sz="1100" spc="-60" dirty="0">
                <a:latin typeface="Arial"/>
                <a:cs typeface="Arial"/>
              </a:rPr>
              <a:t>нормально, дисперсия</a:t>
            </a:r>
            <a:r>
              <a:rPr sz="1100" spc="-18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неизвестна).</a:t>
            </a:r>
            <a:endParaRPr sz="1100">
              <a:latin typeface="Arial"/>
              <a:cs typeface="Arial"/>
            </a:endParaRPr>
          </a:p>
          <a:p>
            <a:pPr marL="302260" marR="30480" indent="-176530">
              <a:lnSpc>
                <a:spcPct val="102600"/>
              </a:lnSpc>
              <a:buClr>
                <a:srgbClr val="3333B2"/>
              </a:buClr>
              <a:buAutoNum type="arabicPeriod"/>
              <a:tabLst>
                <a:tab pos="302895" algn="l"/>
              </a:tabLst>
            </a:pPr>
            <a:r>
              <a:rPr sz="1100" spc="-75" dirty="0">
                <a:latin typeface="Arial"/>
                <a:cs typeface="Arial"/>
              </a:rPr>
              <a:t>Сформулируем </a:t>
            </a:r>
            <a:r>
              <a:rPr sz="1100" spc="-65" dirty="0">
                <a:latin typeface="Arial"/>
                <a:cs typeface="Arial"/>
              </a:rPr>
              <a:t>основную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65" dirty="0">
                <a:latin typeface="Arial"/>
                <a:cs typeface="Arial"/>
              </a:rPr>
              <a:t>альтернативную </a:t>
            </a:r>
            <a:r>
              <a:rPr sz="1100" spc="-40" dirty="0">
                <a:latin typeface="Arial"/>
                <a:cs typeface="Arial"/>
              </a:rPr>
              <a:t>гипотезы </a:t>
            </a:r>
            <a:r>
              <a:rPr sz="1100" spc="45" dirty="0">
                <a:latin typeface="Arial"/>
                <a:cs typeface="Arial"/>
              </a:rPr>
              <a:t>(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</a:t>
            </a:r>
            <a:r>
              <a:rPr sz="1100" spc="45" dirty="0">
                <a:latin typeface="Arial"/>
                <a:cs typeface="Arial"/>
              </a:rPr>
              <a:t>:  </a:t>
            </a:r>
            <a:r>
              <a:rPr sz="1100" spc="-65" dirty="0">
                <a:latin typeface="Arial"/>
                <a:cs typeface="Arial"/>
              </a:rPr>
              <a:t>выборочное </a:t>
            </a:r>
            <a:r>
              <a:rPr sz="1100" spc="-95" dirty="0">
                <a:latin typeface="Arial"/>
                <a:cs typeface="Arial"/>
              </a:rPr>
              <a:t>среднее </a:t>
            </a:r>
            <a:r>
              <a:rPr sz="1100" spc="-75" dirty="0">
                <a:latin typeface="Arial"/>
                <a:cs typeface="Arial"/>
              </a:rPr>
              <a:t>равно </a:t>
            </a:r>
            <a:r>
              <a:rPr sz="1100" spc="-55" dirty="0">
                <a:latin typeface="Arial"/>
                <a:cs typeface="Arial"/>
              </a:rPr>
              <a:t>нормативу;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1</a:t>
            </a:r>
            <a:r>
              <a:rPr sz="1100" spc="45" dirty="0">
                <a:latin typeface="Arial"/>
                <a:cs typeface="Arial"/>
              </a:rPr>
              <a:t>: </a:t>
            </a:r>
            <a:r>
              <a:rPr sz="1100" spc="-95" dirty="0">
                <a:latin typeface="Arial"/>
                <a:cs typeface="Arial"/>
              </a:rPr>
              <a:t>не </a:t>
            </a:r>
            <a:r>
              <a:rPr sz="1100" spc="-75" dirty="0">
                <a:latin typeface="Arial"/>
                <a:cs typeface="Arial"/>
              </a:rPr>
              <a:t>равно  </a:t>
            </a:r>
            <a:r>
              <a:rPr sz="1100" spc="-45" dirty="0">
                <a:latin typeface="Arial"/>
                <a:cs typeface="Arial"/>
              </a:rPr>
              <a:t>нормативу).</a:t>
            </a:r>
            <a:endParaRPr sz="1100">
              <a:latin typeface="Arial"/>
              <a:cs typeface="Arial"/>
            </a:endParaRPr>
          </a:p>
          <a:p>
            <a:pPr marL="302260" indent="-177165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302895" algn="l"/>
              </a:tabLst>
            </a:pPr>
            <a:r>
              <a:rPr sz="1100" spc="-55" dirty="0">
                <a:latin typeface="Arial"/>
                <a:cs typeface="Arial"/>
              </a:rPr>
              <a:t>Зададим </a:t>
            </a:r>
            <a:r>
              <a:rPr sz="1100" spc="-70" dirty="0">
                <a:latin typeface="Arial"/>
                <a:cs typeface="Arial"/>
              </a:rPr>
              <a:t>уровень </a:t>
            </a:r>
            <a:r>
              <a:rPr sz="1100" spc="-45" dirty="0">
                <a:latin typeface="Arial"/>
                <a:cs typeface="Arial"/>
              </a:rPr>
              <a:t>значимости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(0.05).</a:t>
            </a:r>
            <a:endParaRPr sz="1100">
              <a:latin typeface="Arial"/>
              <a:cs typeface="Arial"/>
            </a:endParaRPr>
          </a:p>
          <a:p>
            <a:pPr marL="302260" indent="-177165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302895" algn="l"/>
              </a:tabLst>
            </a:pPr>
            <a:r>
              <a:rPr sz="1100" spc="-80" dirty="0">
                <a:latin typeface="Arial"/>
                <a:cs typeface="Arial"/>
              </a:rPr>
              <a:t>Выберем </a:t>
            </a:r>
            <a:r>
              <a:rPr sz="1100" spc="-40" dirty="0">
                <a:latin typeface="Arial"/>
                <a:cs typeface="Arial"/>
              </a:rPr>
              <a:t>критерий </a:t>
            </a:r>
            <a:r>
              <a:rPr sz="1100" spc="-60" dirty="0">
                <a:latin typeface="Arial"/>
                <a:cs typeface="Arial"/>
              </a:rPr>
              <a:t>для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проверки.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00">
              <a:latin typeface="Arial"/>
              <a:cs typeface="Arial"/>
            </a:endParaRPr>
          </a:p>
          <a:p>
            <a:pPr marL="25400" marR="123825">
              <a:lnSpc>
                <a:spcPct val="102600"/>
              </a:lnSpc>
            </a:pPr>
            <a:r>
              <a:rPr sz="1100" spc="-20" dirty="0">
                <a:latin typeface="Arial"/>
                <a:cs typeface="Arial"/>
              </a:rPr>
              <a:t>Мы </a:t>
            </a:r>
            <a:r>
              <a:rPr sz="1100" spc="-75" dirty="0">
                <a:latin typeface="Arial"/>
                <a:cs typeface="Arial"/>
              </a:rPr>
              <a:t>имеем </a:t>
            </a:r>
            <a:r>
              <a:rPr sz="1100" spc="-85" dirty="0">
                <a:latin typeface="Arial"/>
                <a:cs typeface="Arial"/>
              </a:rPr>
              <a:t>дело </a:t>
            </a:r>
            <a:r>
              <a:rPr sz="1100" spc="-70" dirty="0">
                <a:latin typeface="Arial"/>
                <a:cs typeface="Arial"/>
              </a:rPr>
              <a:t>с </a:t>
            </a:r>
            <a:r>
              <a:rPr sz="1100" spc="-65" dirty="0">
                <a:latin typeface="Arial"/>
                <a:cs typeface="Arial"/>
              </a:rPr>
              <a:t>проверкой </a:t>
            </a:r>
            <a:r>
              <a:rPr sz="1100" spc="-45" dirty="0">
                <a:latin typeface="Arial"/>
                <a:cs typeface="Arial"/>
              </a:rPr>
              <a:t>гипотезы </a:t>
            </a:r>
            <a:r>
              <a:rPr sz="1100" spc="-70" dirty="0">
                <a:latin typeface="Arial"/>
                <a:cs typeface="Arial"/>
              </a:rPr>
              <a:t>о </a:t>
            </a:r>
            <a:r>
              <a:rPr sz="1100" spc="-80" dirty="0">
                <a:latin typeface="Arial"/>
                <a:cs typeface="Arial"/>
              </a:rPr>
              <a:t>равенстве </a:t>
            </a:r>
            <a:r>
              <a:rPr sz="1100" spc="-65" dirty="0">
                <a:latin typeface="Arial"/>
                <a:cs typeface="Arial"/>
              </a:rPr>
              <a:t>заданному  </a:t>
            </a:r>
            <a:r>
              <a:rPr sz="1100" spc="-45" dirty="0">
                <a:latin typeface="Arial"/>
                <a:cs typeface="Arial"/>
              </a:rPr>
              <a:t>числу </a:t>
            </a:r>
            <a:r>
              <a:rPr sz="1100" spc="-50" dirty="0">
                <a:latin typeface="Arial"/>
                <a:cs typeface="Arial"/>
              </a:rPr>
              <a:t>математического </a:t>
            </a:r>
            <a:r>
              <a:rPr sz="1100" spc="-45" dirty="0">
                <a:latin typeface="Arial"/>
                <a:cs typeface="Arial"/>
              </a:rPr>
              <a:t>ожидания </a:t>
            </a:r>
            <a:r>
              <a:rPr sz="1100" spc="-70" dirty="0">
                <a:latin typeface="Arial"/>
                <a:cs typeface="Arial"/>
              </a:rPr>
              <a:t>нормально </a:t>
            </a:r>
            <a:r>
              <a:rPr sz="1100" spc="-80" dirty="0">
                <a:latin typeface="Arial"/>
                <a:cs typeface="Arial"/>
              </a:rPr>
              <a:t>распределенной  </a:t>
            </a:r>
            <a:r>
              <a:rPr sz="1100" spc="-60" dirty="0">
                <a:latin typeface="Arial"/>
                <a:cs typeface="Arial"/>
              </a:rPr>
              <a:t>случайной </a:t>
            </a:r>
            <a:r>
              <a:rPr sz="1100" spc="-55" dirty="0">
                <a:latin typeface="Arial"/>
                <a:cs typeface="Arial"/>
              </a:rPr>
              <a:t>величины </a:t>
            </a:r>
            <a:r>
              <a:rPr sz="1100" spc="-70" dirty="0">
                <a:latin typeface="Arial"/>
                <a:cs typeface="Arial"/>
              </a:rPr>
              <a:t>с </a:t>
            </a:r>
            <a:r>
              <a:rPr sz="1100" spc="-65" dirty="0">
                <a:latin typeface="Arial"/>
                <a:cs typeface="Arial"/>
              </a:rPr>
              <a:t>неизвестной дисперсией. </a:t>
            </a:r>
            <a:r>
              <a:rPr sz="1100" spc="-30" dirty="0">
                <a:latin typeface="Arial"/>
                <a:cs typeface="Arial"/>
              </a:rPr>
              <a:t>Для </a:t>
            </a:r>
            <a:r>
              <a:rPr sz="1100" spc="-45" dirty="0">
                <a:latin typeface="Arial"/>
                <a:cs typeface="Arial"/>
              </a:rPr>
              <a:t>этого  </a:t>
            </a:r>
            <a:r>
              <a:rPr sz="1100" spc="-65" dirty="0">
                <a:latin typeface="Arial"/>
                <a:cs typeface="Arial"/>
              </a:rPr>
              <a:t>используется </a:t>
            </a:r>
            <a:r>
              <a:rPr sz="1100" spc="-60" dirty="0">
                <a:latin typeface="Arial"/>
                <a:cs typeface="Arial"/>
              </a:rPr>
              <a:t>одновыборочный </a:t>
            </a:r>
            <a:r>
              <a:rPr sz="1100" spc="-25" dirty="0">
                <a:latin typeface="Arial"/>
                <a:cs typeface="Arial"/>
              </a:rPr>
              <a:t>t-тест</a:t>
            </a:r>
            <a:r>
              <a:rPr sz="1100" spc="-200" dirty="0">
                <a:latin typeface="Arial"/>
                <a:cs typeface="Arial"/>
              </a:rPr>
              <a:t> </a:t>
            </a:r>
            <a:r>
              <a:rPr sz="1100" spc="-60" dirty="0">
                <a:latin typeface="Arial"/>
                <a:cs typeface="Arial"/>
              </a:rPr>
              <a:t>Стьюдента: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7294" y="3025240"/>
            <a:ext cx="350647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80" dirty="0">
                <a:latin typeface="Times New Roman"/>
                <a:cs typeface="Times New Roman"/>
              </a:rPr>
              <a:t>s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60" dirty="0">
                <a:latin typeface="Arial"/>
                <a:cs typeface="Arial"/>
              </a:rPr>
              <a:t>выборочная </a:t>
            </a:r>
            <a:r>
              <a:rPr sz="1100" spc="-65" dirty="0">
                <a:latin typeface="Arial"/>
                <a:cs typeface="Arial"/>
              </a:rPr>
              <a:t>оценка среднеквадратичноо</a:t>
            </a:r>
            <a:r>
              <a:rPr sz="1100" spc="-15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отклонения.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F0977C1-0D79-2947-B4F0-535117CED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69" y="2471338"/>
            <a:ext cx="995846" cy="553902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415544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85" dirty="0"/>
              <a:t>Одновыборочный </a:t>
            </a:r>
            <a:r>
              <a:rPr spc="-35" dirty="0"/>
              <a:t>t-тест </a:t>
            </a:r>
            <a:r>
              <a:rPr spc="-85" dirty="0"/>
              <a:t>Стьюдента, </a:t>
            </a:r>
            <a:r>
              <a:rPr spc="-125" dirty="0"/>
              <a:t>а </a:t>
            </a:r>
            <a:r>
              <a:rPr spc="-50" dirty="0"/>
              <a:t>также </a:t>
            </a:r>
            <a:r>
              <a:rPr spc="-55" dirty="0"/>
              <a:t>шаги</a:t>
            </a:r>
            <a:r>
              <a:rPr spc="-85" dirty="0"/>
              <a:t> </a:t>
            </a:r>
            <a:r>
              <a:rPr spc="-70" dirty="0"/>
              <a:t>5-7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2046" y="553021"/>
            <a:ext cx="3964304" cy="191770"/>
          </a:xfrm>
          <a:prstGeom prst="rect">
            <a:avLst/>
          </a:prstGeom>
          <a:solidFill>
            <a:srgbClr val="F8F8F8"/>
          </a:solidFill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275"/>
              </a:lnSpc>
            </a:pP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t.test</a:t>
            </a:r>
            <a:r>
              <a:rPr sz="1100" spc="-105" dirty="0">
                <a:latin typeface="Courier New"/>
                <a:cs typeface="Courier New"/>
              </a:rPr>
              <a:t>(d.intake, </a:t>
            </a:r>
            <a:r>
              <a:rPr sz="1100" spc="-100" dirty="0">
                <a:solidFill>
                  <a:srgbClr val="214987"/>
                </a:solidFill>
                <a:latin typeface="Courier New"/>
                <a:cs typeface="Courier New"/>
              </a:rPr>
              <a:t>mu =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7725</a:t>
            </a:r>
            <a:r>
              <a:rPr sz="1100" spc="-105" dirty="0">
                <a:latin typeface="Courier New"/>
                <a:cs typeface="Courier New"/>
              </a:rPr>
              <a:t>,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conf.level </a:t>
            </a:r>
            <a:r>
              <a:rPr sz="1100" spc="-100" dirty="0">
                <a:solidFill>
                  <a:srgbClr val="214987"/>
                </a:solidFill>
                <a:latin typeface="Courier New"/>
                <a:cs typeface="Courier New"/>
              </a:rPr>
              <a:t>=</a:t>
            </a:r>
            <a:r>
              <a:rPr sz="1100" spc="-55" dirty="0">
                <a:solidFill>
                  <a:srgbClr val="214987"/>
                </a:solidFill>
                <a:latin typeface="Courier New"/>
                <a:cs typeface="Courier New"/>
              </a:rPr>
              <a:t> 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0.95</a:t>
            </a:r>
            <a:r>
              <a:rPr sz="1100" spc="-105" dirty="0">
                <a:latin typeface="Courier New"/>
                <a:cs typeface="Courier New"/>
              </a:rPr>
              <a:t>)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294" y="992922"/>
            <a:ext cx="4106545" cy="19126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5" dirty="0">
                <a:latin typeface="Courier New"/>
                <a:cs typeface="Courier New"/>
              </a:rPr>
              <a:t>##</a:t>
            </a:r>
            <a:endParaRPr sz="1100">
              <a:latin typeface="Courier New"/>
              <a:cs typeface="Courier New"/>
            </a:endParaRPr>
          </a:p>
          <a:p>
            <a:pPr marL="12700" marR="2581910">
              <a:lnSpc>
                <a:spcPct val="102600"/>
              </a:lnSpc>
              <a:tabLst>
                <a:tab pos="298450" algn="l"/>
              </a:tabLst>
            </a:pPr>
            <a:r>
              <a:rPr sz="1100" spc="-100" dirty="0">
                <a:latin typeface="Courier New"/>
                <a:cs typeface="Courier New"/>
              </a:rPr>
              <a:t>##	One </a:t>
            </a:r>
            <a:r>
              <a:rPr sz="1100" spc="-105" dirty="0">
                <a:latin typeface="Courier New"/>
                <a:cs typeface="Courier New"/>
              </a:rPr>
              <a:t>Sample t-test  ##</a:t>
            </a:r>
            <a:endParaRPr sz="11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  <a:tabLst>
                <a:tab pos="728345" algn="l"/>
              </a:tabLst>
            </a:pPr>
            <a:r>
              <a:rPr sz="1100" spc="-100" dirty="0">
                <a:latin typeface="Courier New"/>
                <a:cs typeface="Courier New"/>
              </a:rPr>
              <a:t>##</a:t>
            </a:r>
            <a:r>
              <a:rPr sz="1100" spc="-90" dirty="0">
                <a:latin typeface="Courier New"/>
                <a:cs typeface="Courier New"/>
              </a:rPr>
              <a:t> </a:t>
            </a:r>
            <a:r>
              <a:rPr sz="1100" spc="-105" dirty="0">
                <a:latin typeface="Courier New"/>
                <a:cs typeface="Courier New"/>
              </a:rPr>
              <a:t>data:	d.intake</a:t>
            </a:r>
            <a:endParaRPr sz="11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 spc="-100" dirty="0">
                <a:latin typeface="Courier New"/>
                <a:cs typeface="Courier New"/>
              </a:rPr>
              <a:t>## t = -2.8208, df = 10, </a:t>
            </a:r>
            <a:r>
              <a:rPr sz="1100" spc="-105" dirty="0">
                <a:latin typeface="Courier New"/>
                <a:cs typeface="Courier New"/>
              </a:rPr>
              <a:t>p-value </a:t>
            </a:r>
            <a:r>
              <a:rPr sz="1100" spc="-100" dirty="0">
                <a:latin typeface="Courier New"/>
                <a:cs typeface="Courier New"/>
              </a:rPr>
              <a:t>=</a:t>
            </a:r>
            <a:r>
              <a:rPr sz="1100" spc="-105" dirty="0">
                <a:latin typeface="Courier New"/>
                <a:cs typeface="Courier New"/>
              </a:rPr>
              <a:t> 0.01814</a:t>
            </a:r>
            <a:endParaRPr sz="1100">
              <a:latin typeface="Courier New"/>
              <a:cs typeface="Courier New"/>
            </a:endParaRPr>
          </a:p>
          <a:p>
            <a:pPr marL="12700" marR="5080">
              <a:lnSpc>
                <a:spcPct val="102699"/>
              </a:lnSpc>
            </a:pPr>
            <a:r>
              <a:rPr sz="1100" spc="-100" dirty="0">
                <a:latin typeface="Courier New"/>
                <a:cs typeface="Courier New"/>
              </a:rPr>
              <a:t>## </a:t>
            </a:r>
            <a:r>
              <a:rPr sz="1100" spc="-105" dirty="0">
                <a:latin typeface="Courier New"/>
                <a:cs typeface="Courier New"/>
              </a:rPr>
              <a:t>alternative hypothesis: </a:t>
            </a:r>
            <a:r>
              <a:rPr sz="1100" spc="-100" dirty="0">
                <a:latin typeface="Courier New"/>
                <a:cs typeface="Courier New"/>
              </a:rPr>
              <a:t>true mean is not </a:t>
            </a:r>
            <a:r>
              <a:rPr sz="1100" spc="-105" dirty="0">
                <a:latin typeface="Courier New"/>
                <a:cs typeface="Courier New"/>
              </a:rPr>
              <a:t>equal </a:t>
            </a:r>
            <a:r>
              <a:rPr sz="1100" spc="-100" dirty="0">
                <a:latin typeface="Courier New"/>
                <a:cs typeface="Courier New"/>
              </a:rPr>
              <a:t>to </a:t>
            </a:r>
            <a:r>
              <a:rPr sz="1100" spc="-105" dirty="0">
                <a:latin typeface="Courier New"/>
                <a:cs typeface="Courier New"/>
              </a:rPr>
              <a:t>7725  </a:t>
            </a:r>
            <a:r>
              <a:rPr sz="1100" spc="-100" dirty="0">
                <a:latin typeface="Courier New"/>
                <a:cs typeface="Courier New"/>
              </a:rPr>
              <a:t>## 95 </a:t>
            </a:r>
            <a:r>
              <a:rPr sz="1100" spc="-105" dirty="0">
                <a:latin typeface="Courier New"/>
                <a:cs typeface="Courier New"/>
              </a:rPr>
              <a:t>percent confidence</a:t>
            </a:r>
            <a:r>
              <a:rPr sz="1100" spc="-95" dirty="0">
                <a:latin typeface="Courier New"/>
                <a:cs typeface="Courier New"/>
              </a:rPr>
              <a:t> </a:t>
            </a:r>
            <a:r>
              <a:rPr sz="1100" spc="-105" dirty="0">
                <a:latin typeface="Courier New"/>
                <a:cs typeface="Courier New"/>
              </a:rPr>
              <a:t>interval:</a:t>
            </a:r>
            <a:endParaRPr sz="11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  <a:tabLst>
                <a:tab pos="298450" algn="l"/>
              </a:tabLst>
            </a:pPr>
            <a:r>
              <a:rPr sz="1100" spc="-100" dirty="0">
                <a:latin typeface="Courier New"/>
                <a:cs typeface="Courier New"/>
              </a:rPr>
              <a:t>##	</a:t>
            </a:r>
            <a:r>
              <a:rPr sz="1100" spc="-105" dirty="0">
                <a:latin typeface="Courier New"/>
                <a:cs typeface="Courier New"/>
              </a:rPr>
              <a:t>5986.348 7520.925</a:t>
            </a:r>
            <a:endParaRPr sz="1100">
              <a:latin typeface="Courier New"/>
              <a:cs typeface="Courier New"/>
            </a:endParaRPr>
          </a:p>
          <a:p>
            <a:pPr marL="12700" marR="2653665">
              <a:lnSpc>
                <a:spcPct val="102600"/>
              </a:lnSpc>
            </a:pPr>
            <a:r>
              <a:rPr sz="1100" spc="-100" dirty="0">
                <a:latin typeface="Courier New"/>
                <a:cs typeface="Courier New"/>
              </a:rPr>
              <a:t>## </a:t>
            </a:r>
            <a:r>
              <a:rPr sz="1100" spc="-105" dirty="0">
                <a:latin typeface="Courier New"/>
                <a:cs typeface="Courier New"/>
              </a:rPr>
              <a:t>sample estimates:  </a:t>
            </a:r>
            <a:r>
              <a:rPr sz="1100" spc="-100" dirty="0">
                <a:latin typeface="Courier New"/>
                <a:cs typeface="Courier New"/>
              </a:rPr>
              <a:t>## mean of</a:t>
            </a:r>
            <a:r>
              <a:rPr sz="1100" spc="-125" dirty="0">
                <a:latin typeface="Courier New"/>
                <a:cs typeface="Courier New"/>
              </a:rPr>
              <a:t> </a:t>
            </a:r>
            <a:r>
              <a:rPr sz="1100" spc="-100" dirty="0">
                <a:latin typeface="Courier New"/>
                <a:cs typeface="Courier New"/>
              </a:rPr>
              <a:t>x</a:t>
            </a:r>
            <a:endParaRPr sz="11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  <a:tabLst>
                <a:tab pos="298450" algn="l"/>
              </a:tabLst>
            </a:pPr>
            <a:r>
              <a:rPr sz="1100" spc="-100" dirty="0">
                <a:latin typeface="Courier New"/>
                <a:cs typeface="Courier New"/>
              </a:rPr>
              <a:t>##	</a:t>
            </a:r>
            <a:r>
              <a:rPr sz="1100" spc="-105" dirty="0">
                <a:latin typeface="Courier New"/>
                <a:cs typeface="Courier New"/>
              </a:rPr>
              <a:t>6753.636</a:t>
            </a:r>
            <a:endParaRPr sz="1100">
              <a:latin typeface="Courier New"/>
              <a:cs typeface="Courier New"/>
            </a:endParaRPr>
          </a:p>
        </p:txBody>
      </p:sp>
    </p:spTree>
  </p:cSld>
  <p:clrMapOvr>
    <a:masterClrMapping/>
  </p:clrMapOvr>
  <p:transition>
    <p:cu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95313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90" dirty="0"/>
              <a:t>Обсуждение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366" y="577372"/>
            <a:ext cx="3919220" cy="22269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445">
              <a:lnSpc>
                <a:spcPct val="100000"/>
              </a:lnSpc>
              <a:spcBef>
                <a:spcPts val="95"/>
              </a:spcBef>
            </a:pPr>
            <a:r>
              <a:rPr sz="1000" spc="-30" dirty="0">
                <a:latin typeface="Arial"/>
                <a:cs typeface="Arial"/>
              </a:rPr>
              <a:t>Для </a:t>
            </a:r>
            <a:r>
              <a:rPr sz="1000" spc="-65" dirty="0">
                <a:latin typeface="Arial"/>
                <a:cs typeface="Arial"/>
              </a:rPr>
              <a:t>имеющихся </a:t>
            </a:r>
            <a:r>
              <a:rPr sz="1000" spc="-60" dirty="0">
                <a:latin typeface="Arial"/>
                <a:cs typeface="Arial"/>
              </a:rPr>
              <a:t>выборочных </a:t>
            </a:r>
            <a:r>
              <a:rPr sz="1000" spc="-65" dirty="0">
                <a:latin typeface="Arial"/>
                <a:cs typeface="Arial"/>
              </a:rPr>
              <a:t>данных </a:t>
            </a:r>
            <a:r>
              <a:rPr sz="1000" spc="-25" dirty="0">
                <a:latin typeface="Arial"/>
                <a:cs typeface="Arial"/>
              </a:rPr>
              <a:t>t-критерий </a:t>
            </a:r>
            <a:r>
              <a:rPr sz="1000" spc="-65" dirty="0">
                <a:latin typeface="Arial"/>
                <a:cs typeface="Arial"/>
              </a:rPr>
              <a:t>составляет </a:t>
            </a:r>
            <a:r>
              <a:rPr sz="1000" spc="-50" dirty="0">
                <a:latin typeface="Arial"/>
                <a:cs typeface="Arial"/>
              </a:rPr>
              <a:t>-2.821 при  </a:t>
            </a:r>
            <a:r>
              <a:rPr sz="1000" spc="-65" dirty="0">
                <a:latin typeface="Arial"/>
                <a:cs typeface="Arial"/>
              </a:rPr>
              <a:t>10 </a:t>
            </a:r>
            <a:r>
              <a:rPr sz="1000" spc="-55" dirty="0">
                <a:latin typeface="Arial"/>
                <a:cs typeface="Arial"/>
              </a:rPr>
              <a:t>степенях </a:t>
            </a:r>
            <a:r>
              <a:rPr sz="1000" spc="-65" dirty="0">
                <a:latin typeface="Arial"/>
                <a:cs typeface="Arial"/>
              </a:rPr>
              <a:t>свободы </a:t>
            </a:r>
            <a:r>
              <a:rPr sz="1000" spc="25" dirty="0">
                <a:latin typeface="Arial"/>
                <a:cs typeface="Arial"/>
              </a:rPr>
              <a:t>(df). </a:t>
            </a:r>
            <a:r>
              <a:rPr sz="1000" spc="-45" dirty="0">
                <a:latin typeface="Arial"/>
                <a:cs typeface="Arial"/>
              </a:rPr>
              <a:t>Вероятность </a:t>
            </a:r>
            <a:r>
              <a:rPr sz="1000" spc="-35" dirty="0">
                <a:latin typeface="Arial"/>
                <a:cs typeface="Arial"/>
              </a:rPr>
              <a:t>получить </a:t>
            </a:r>
            <a:r>
              <a:rPr sz="1000" spc="-50" dirty="0">
                <a:latin typeface="Arial"/>
                <a:cs typeface="Arial"/>
              </a:rPr>
              <a:t>такое </a:t>
            </a:r>
            <a:r>
              <a:rPr sz="1000" spc="-40" dirty="0">
                <a:latin typeface="Arial"/>
                <a:cs typeface="Arial"/>
              </a:rPr>
              <a:t>же </a:t>
            </a:r>
            <a:r>
              <a:rPr sz="1000" spc="-60" dirty="0">
                <a:latin typeface="Arial"/>
                <a:cs typeface="Arial"/>
              </a:rPr>
              <a:t>либо  </a:t>
            </a:r>
            <a:r>
              <a:rPr sz="1000" spc="-80" dirty="0">
                <a:latin typeface="Arial"/>
                <a:cs typeface="Arial"/>
              </a:rPr>
              <a:t>большее </a:t>
            </a:r>
            <a:r>
              <a:rPr sz="1000" spc="-55" dirty="0">
                <a:latin typeface="Arial"/>
                <a:cs typeface="Arial"/>
              </a:rPr>
              <a:t>значение </a:t>
            </a:r>
            <a:r>
              <a:rPr sz="1000" spc="80" dirty="0">
                <a:latin typeface="Arial"/>
                <a:cs typeface="Arial"/>
              </a:rPr>
              <a:t>t </a:t>
            </a:r>
            <a:r>
              <a:rPr sz="1000" spc="-35" dirty="0">
                <a:latin typeface="Arial"/>
                <a:cs typeface="Arial"/>
              </a:rPr>
              <a:t>при </a:t>
            </a:r>
            <a:r>
              <a:rPr sz="1000" spc="-45" dirty="0">
                <a:latin typeface="Arial"/>
                <a:cs typeface="Arial"/>
              </a:rPr>
              <a:t>условии, </a:t>
            </a:r>
            <a:r>
              <a:rPr sz="1000" spc="-20" dirty="0">
                <a:latin typeface="Arial"/>
                <a:cs typeface="Arial"/>
              </a:rPr>
              <a:t>что </a:t>
            </a:r>
            <a:r>
              <a:rPr sz="1000" spc="-75" dirty="0">
                <a:latin typeface="Arial"/>
                <a:cs typeface="Arial"/>
              </a:rPr>
              <a:t>нулевая </a:t>
            </a:r>
            <a:r>
              <a:rPr sz="1000" spc="-35" dirty="0">
                <a:latin typeface="Arial"/>
                <a:cs typeface="Arial"/>
              </a:rPr>
              <a:t>гипотеза </a:t>
            </a:r>
            <a:r>
              <a:rPr sz="1000" spc="-55" dirty="0">
                <a:latin typeface="Arial"/>
                <a:cs typeface="Arial"/>
              </a:rPr>
              <a:t>верна, </a:t>
            </a:r>
            <a:r>
              <a:rPr sz="1000" spc="-65" dirty="0">
                <a:latin typeface="Arial"/>
                <a:cs typeface="Arial"/>
              </a:rPr>
              <a:t>весьма  </a:t>
            </a:r>
            <a:r>
              <a:rPr sz="1000" spc="-50" dirty="0">
                <a:latin typeface="Arial"/>
                <a:cs typeface="Arial"/>
              </a:rPr>
              <a:t>мала: p-value </a:t>
            </a:r>
            <a:r>
              <a:rPr sz="1000" spc="190" dirty="0">
                <a:latin typeface="Arial"/>
                <a:cs typeface="Arial"/>
              </a:rPr>
              <a:t>= </a:t>
            </a:r>
            <a:r>
              <a:rPr sz="1000" spc="-55" dirty="0">
                <a:latin typeface="Arial"/>
                <a:cs typeface="Arial"/>
              </a:rPr>
              <a:t>0.01814 </a:t>
            </a:r>
            <a:r>
              <a:rPr sz="1000" spc="465" dirty="0">
                <a:latin typeface="Arial"/>
                <a:cs typeface="Arial"/>
              </a:rPr>
              <a:t>- </a:t>
            </a:r>
            <a:r>
              <a:rPr sz="1000" spc="-65" dirty="0">
                <a:latin typeface="Arial"/>
                <a:cs typeface="Arial"/>
              </a:rPr>
              <a:t>меньше </a:t>
            </a:r>
            <a:r>
              <a:rPr sz="1000" spc="-45" dirty="0">
                <a:latin typeface="Arial"/>
                <a:cs typeface="Arial"/>
              </a:rPr>
              <a:t>5%. </a:t>
            </a:r>
            <a:r>
              <a:rPr sz="1000" spc="-65" dirty="0">
                <a:latin typeface="Arial"/>
                <a:cs typeface="Arial"/>
              </a:rPr>
              <a:t>Следовательно, </a:t>
            </a:r>
            <a:r>
              <a:rPr sz="1000" spc="-35" dirty="0">
                <a:latin typeface="Arial"/>
                <a:cs typeface="Arial"/>
              </a:rPr>
              <a:t>можно  отклонить </a:t>
            </a:r>
            <a:r>
              <a:rPr sz="1000" spc="-60" dirty="0">
                <a:latin typeface="Arial"/>
                <a:cs typeface="Arial"/>
              </a:rPr>
              <a:t>проверяемую </a:t>
            </a:r>
            <a:r>
              <a:rPr sz="1000" spc="-65" dirty="0">
                <a:latin typeface="Arial"/>
                <a:cs typeface="Arial"/>
              </a:rPr>
              <a:t>нулевую </a:t>
            </a:r>
            <a:r>
              <a:rPr sz="1000" spc="-35" dirty="0">
                <a:latin typeface="Arial"/>
                <a:cs typeface="Arial"/>
              </a:rPr>
              <a:t>гипотезу </a:t>
            </a:r>
            <a:r>
              <a:rPr sz="1000" spc="-60" dirty="0">
                <a:latin typeface="Arial"/>
                <a:cs typeface="Arial"/>
              </a:rPr>
              <a:t>о </a:t>
            </a:r>
            <a:r>
              <a:rPr sz="1000" spc="-70" dirty="0">
                <a:latin typeface="Arial"/>
                <a:cs typeface="Arial"/>
              </a:rPr>
              <a:t>равенстве </a:t>
            </a:r>
            <a:r>
              <a:rPr sz="1000" spc="-40" dirty="0">
                <a:latin typeface="Arial"/>
                <a:cs typeface="Arial"/>
              </a:rPr>
              <a:t>выборочного  </a:t>
            </a:r>
            <a:r>
              <a:rPr sz="1000" spc="-55" dirty="0">
                <a:latin typeface="Arial"/>
                <a:cs typeface="Arial"/>
              </a:rPr>
              <a:t>среднего </a:t>
            </a:r>
            <a:r>
              <a:rPr sz="1000" spc="-45" dirty="0">
                <a:latin typeface="Arial"/>
                <a:cs typeface="Arial"/>
              </a:rPr>
              <a:t>значения нормативу </a:t>
            </a:r>
            <a:r>
              <a:rPr sz="1000" spc="-25" dirty="0">
                <a:latin typeface="Arial"/>
                <a:cs typeface="Arial"/>
              </a:rPr>
              <a:t>и </a:t>
            </a:r>
            <a:r>
              <a:rPr sz="1000" spc="-35" dirty="0">
                <a:latin typeface="Arial"/>
                <a:cs typeface="Arial"/>
              </a:rPr>
              <a:t>принять </a:t>
            </a:r>
            <a:r>
              <a:rPr sz="1000" spc="-50" dirty="0">
                <a:latin typeface="Arial"/>
                <a:cs typeface="Arial"/>
              </a:rPr>
              <a:t>альтернативную </a:t>
            </a:r>
            <a:r>
              <a:rPr sz="1000" spc="-35" dirty="0">
                <a:latin typeface="Arial"/>
                <a:cs typeface="Arial"/>
              </a:rPr>
              <a:t>гипотезу  </a:t>
            </a:r>
            <a:r>
              <a:rPr sz="1000" spc="-25" dirty="0">
                <a:latin typeface="Arial"/>
                <a:cs typeface="Arial"/>
              </a:rPr>
              <a:t>(alternative </a:t>
            </a:r>
            <a:r>
              <a:rPr sz="1000" spc="-45" dirty="0">
                <a:latin typeface="Arial"/>
                <a:cs typeface="Arial"/>
              </a:rPr>
              <a:t>hypothesis: </a:t>
            </a:r>
            <a:r>
              <a:rPr sz="1000" spc="-20" dirty="0">
                <a:latin typeface="Arial"/>
                <a:cs typeface="Arial"/>
              </a:rPr>
              <a:t>true </a:t>
            </a:r>
            <a:r>
              <a:rPr sz="1000" spc="-70" dirty="0">
                <a:latin typeface="Arial"/>
                <a:cs typeface="Arial"/>
              </a:rPr>
              <a:t>mean </a:t>
            </a:r>
            <a:r>
              <a:rPr sz="1000" spc="-55" dirty="0">
                <a:latin typeface="Arial"/>
                <a:cs typeface="Arial"/>
              </a:rPr>
              <a:t>is </a:t>
            </a:r>
            <a:r>
              <a:rPr sz="1000" spc="-10" dirty="0">
                <a:latin typeface="Arial"/>
                <a:cs typeface="Arial"/>
              </a:rPr>
              <a:t>not </a:t>
            </a:r>
            <a:r>
              <a:rPr sz="1000" spc="-55" dirty="0">
                <a:latin typeface="Arial"/>
                <a:cs typeface="Arial"/>
              </a:rPr>
              <a:t>equal </a:t>
            </a:r>
            <a:r>
              <a:rPr sz="1000" spc="10" dirty="0">
                <a:latin typeface="Arial"/>
                <a:cs typeface="Arial"/>
              </a:rPr>
              <a:t>to </a:t>
            </a:r>
            <a:r>
              <a:rPr sz="1000" spc="-35" dirty="0">
                <a:latin typeface="Arial"/>
                <a:cs typeface="Arial"/>
              </a:rPr>
              <a:t>7725). Принимая </a:t>
            </a:r>
            <a:r>
              <a:rPr sz="1000" spc="-45" dirty="0">
                <a:latin typeface="Arial"/>
                <a:cs typeface="Arial"/>
              </a:rPr>
              <a:t>это  </a:t>
            </a:r>
            <a:r>
              <a:rPr sz="1000" spc="-55" dirty="0">
                <a:latin typeface="Arial"/>
                <a:cs typeface="Arial"/>
              </a:rPr>
              <a:t>предположение, </a:t>
            </a:r>
            <a:r>
              <a:rPr sz="1000" spc="-30" dirty="0">
                <a:latin typeface="Arial"/>
                <a:cs typeface="Arial"/>
              </a:rPr>
              <a:t>мы </a:t>
            </a:r>
            <a:r>
              <a:rPr sz="1000" spc="-45" dirty="0">
                <a:latin typeface="Arial"/>
                <a:cs typeface="Arial"/>
              </a:rPr>
              <a:t>рискуем </a:t>
            </a:r>
            <a:r>
              <a:rPr sz="1000" spc="-50" dirty="0">
                <a:latin typeface="Arial"/>
                <a:cs typeface="Arial"/>
              </a:rPr>
              <a:t>ошибиться </a:t>
            </a:r>
            <a:r>
              <a:rPr sz="1000" spc="-60" dirty="0">
                <a:latin typeface="Arial"/>
                <a:cs typeface="Arial"/>
              </a:rPr>
              <a:t>с </a:t>
            </a:r>
            <a:r>
              <a:rPr sz="1000" spc="-50" dirty="0">
                <a:latin typeface="Arial"/>
                <a:cs typeface="Arial"/>
              </a:rPr>
              <a:t>вероятностью </a:t>
            </a:r>
            <a:r>
              <a:rPr sz="1000" spc="-80" dirty="0">
                <a:latin typeface="Arial"/>
                <a:cs typeface="Arial"/>
              </a:rPr>
              <a:t>менее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-45" dirty="0">
                <a:latin typeface="Arial"/>
                <a:cs typeface="Arial"/>
              </a:rPr>
              <a:t>5%.</a:t>
            </a:r>
            <a:endParaRPr sz="1000">
              <a:latin typeface="Arial"/>
              <a:cs typeface="Arial"/>
            </a:endParaRPr>
          </a:p>
          <a:p>
            <a:pPr marL="17145" marR="6350">
              <a:lnSpc>
                <a:spcPct val="100000"/>
              </a:lnSpc>
              <a:spcBef>
                <a:spcPts val="560"/>
              </a:spcBef>
            </a:pPr>
            <a:r>
              <a:rPr sz="1000" spc="-10" dirty="0">
                <a:latin typeface="Arial"/>
                <a:cs typeface="Arial"/>
              </a:rPr>
              <a:t>Функция </a:t>
            </a:r>
            <a:r>
              <a:rPr sz="1000" spc="-55" dirty="0">
                <a:latin typeface="Arial"/>
                <a:cs typeface="Arial"/>
              </a:rPr>
              <a:t>рассчитала </a:t>
            </a:r>
            <a:r>
              <a:rPr sz="1000" spc="-45" dirty="0">
                <a:latin typeface="Arial"/>
                <a:cs typeface="Arial"/>
              </a:rPr>
              <a:t>95%-ный </a:t>
            </a:r>
            <a:r>
              <a:rPr sz="1000" spc="-55" dirty="0">
                <a:latin typeface="Arial"/>
                <a:cs typeface="Arial"/>
              </a:rPr>
              <a:t>доверительный интервал </a:t>
            </a:r>
            <a:r>
              <a:rPr sz="1000" spc="-25" dirty="0">
                <a:latin typeface="Arial"/>
                <a:cs typeface="Arial"/>
              </a:rPr>
              <a:t>(95 </a:t>
            </a:r>
            <a:r>
              <a:rPr sz="1000" spc="-40" dirty="0">
                <a:latin typeface="Arial"/>
                <a:cs typeface="Arial"/>
              </a:rPr>
              <a:t>percent  </a:t>
            </a:r>
            <a:r>
              <a:rPr sz="1000" spc="-50" dirty="0">
                <a:latin typeface="Arial"/>
                <a:cs typeface="Arial"/>
              </a:rPr>
              <a:t>confidence </a:t>
            </a:r>
            <a:r>
              <a:rPr sz="1000" spc="-20" dirty="0">
                <a:latin typeface="Arial"/>
                <a:cs typeface="Arial"/>
              </a:rPr>
              <a:t>interval) </a:t>
            </a:r>
            <a:r>
              <a:rPr sz="1000" spc="-50" dirty="0">
                <a:latin typeface="Arial"/>
                <a:cs typeface="Arial"/>
              </a:rPr>
              <a:t>для </a:t>
            </a:r>
            <a:r>
              <a:rPr sz="1000" spc="-40" dirty="0">
                <a:latin typeface="Arial"/>
                <a:cs typeface="Arial"/>
              </a:rPr>
              <a:t>выборочного </a:t>
            </a:r>
            <a:r>
              <a:rPr sz="1000" spc="-55" dirty="0">
                <a:latin typeface="Arial"/>
                <a:cs typeface="Arial"/>
              </a:rPr>
              <a:t>среднего </a:t>
            </a:r>
            <a:r>
              <a:rPr sz="1000" spc="-45" dirty="0">
                <a:latin typeface="Arial"/>
                <a:cs typeface="Arial"/>
              </a:rPr>
              <a:t>значения </a:t>
            </a:r>
            <a:r>
              <a:rPr sz="1000" spc="-30" dirty="0">
                <a:latin typeface="Arial"/>
                <a:cs typeface="Arial"/>
              </a:rPr>
              <a:t>суточного  </a:t>
            </a:r>
            <a:r>
              <a:rPr sz="1000" spc="-70" dirty="0">
                <a:latin typeface="Arial"/>
                <a:cs typeface="Arial"/>
              </a:rPr>
              <a:t>потребления </a:t>
            </a:r>
            <a:r>
              <a:rPr sz="1000" spc="-45" dirty="0">
                <a:latin typeface="Arial"/>
                <a:cs typeface="Arial"/>
              </a:rPr>
              <a:t>энергии. </a:t>
            </a:r>
            <a:r>
              <a:rPr sz="1000" spc="-65" dirty="0">
                <a:latin typeface="Arial"/>
                <a:cs typeface="Arial"/>
              </a:rPr>
              <a:t>Если </a:t>
            </a:r>
            <a:r>
              <a:rPr sz="1000" spc="-75" dirty="0">
                <a:latin typeface="Arial"/>
                <a:cs typeface="Arial"/>
              </a:rPr>
              <a:t>бы </a:t>
            </a:r>
            <a:r>
              <a:rPr sz="1000" spc="-45" dirty="0">
                <a:latin typeface="Arial"/>
                <a:cs typeface="Arial"/>
              </a:rPr>
              <a:t>мы </a:t>
            </a:r>
            <a:r>
              <a:rPr sz="1000" spc="-55" dirty="0">
                <a:latin typeface="Arial"/>
                <a:cs typeface="Arial"/>
              </a:rPr>
              <a:t>повторили </a:t>
            </a:r>
            <a:r>
              <a:rPr sz="1000" spc="-50" dirty="0">
                <a:latin typeface="Arial"/>
                <a:cs typeface="Arial"/>
              </a:rPr>
              <a:t>аналогичный </a:t>
            </a:r>
            <a:r>
              <a:rPr sz="1000" spc="-55" dirty="0">
                <a:latin typeface="Arial"/>
                <a:cs typeface="Arial"/>
              </a:rPr>
              <a:t>тест </a:t>
            </a:r>
            <a:r>
              <a:rPr sz="1000" spc="-40" dirty="0">
                <a:latin typeface="Arial"/>
                <a:cs typeface="Arial"/>
              </a:rPr>
              <a:t>много  </a:t>
            </a:r>
            <a:r>
              <a:rPr sz="1000" spc="-50" dirty="0">
                <a:latin typeface="Arial"/>
                <a:cs typeface="Arial"/>
              </a:rPr>
              <a:t>раз для разных </a:t>
            </a:r>
            <a:r>
              <a:rPr sz="1000" spc="-20" dirty="0">
                <a:latin typeface="Arial"/>
                <a:cs typeface="Arial"/>
              </a:rPr>
              <a:t>групп из </a:t>
            </a:r>
            <a:r>
              <a:rPr sz="1000" spc="-65" dirty="0">
                <a:latin typeface="Arial"/>
                <a:cs typeface="Arial"/>
              </a:rPr>
              <a:t>11 </a:t>
            </a:r>
            <a:r>
              <a:rPr sz="1000" spc="-35" dirty="0">
                <a:latin typeface="Arial"/>
                <a:cs typeface="Arial"/>
              </a:rPr>
              <a:t>женщин, </a:t>
            </a:r>
            <a:r>
              <a:rPr sz="1000" spc="-30" dirty="0">
                <a:latin typeface="Arial"/>
                <a:cs typeface="Arial"/>
              </a:rPr>
              <a:t>то </a:t>
            </a:r>
            <a:r>
              <a:rPr sz="1000" spc="-55" dirty="0">
                <a:latin typeface="Arial"/>
                <a:cs typeface="Arial"/>
              </a:rPr>
              <a:t>в </a:t>
            </a:r>
            <a:r>
              <a:rPr sz="1000" spc="-65" dirty="0">
                <a:latin typeface="Arial"/>
                <a:cs typeface="Arial"/>
              </a:rPr>
              <a:t>95% </a:t>
            </a:r>
            <a:r>
              <a:rPr sz="1000" spc="-60" dirty="0">
                <a:latin typeface="Arial"/>
                <a:cs typeface="Arial"/>
              </a:rPr>
              <a:t>случаев </a:t>
            </a:r>
            <a:r>
              <a:rPr sz="1000" spc="-50" dirty="0">
                <a:latin typeface="Arial"/>
                <a:cs typeface="Arial"/>
              </a:rPr>
              <a:t>эта разница  </a:t>
            </a:r>
            <a:r>
              <a:rPr sz="1000" spc="-55" dirty="0">
                <a:latin typeface="Arial"/>
                <a:cs typeface="Arial"/>
              </a:rPr>
              <a:t>оказалась </a:t>
            </a:r>
            <a:r>
              <a:rPr sz="1000" spc="-60" dirty="0">
                <a:latin typeface="Arial"/>
                <a:cs typeface="Arial"/>
              </a:rPr>
              <a:t>бы </a:t>
            </a:r>
            <a:r>
              <a:rPr sz="1000" spc="-55" dirty="0">
                <a:latin typeface="Arial"/>
                <a:cs typeface="Arial"/>
              </a:rPr>
              <a:t>в </a:t>
            </a:r>
            <a:r>
              <a:rPr sz="1000" spc="-60" dirty="0">
                <a:latin typeface="Arial"/>
                <a:cs typeface="Arial"/>
              </a:rPr>
              <a:t>диапазоне </a:t>
            </a:r>
            <a:r>
              <a:rPr sz="1000" spc="-35" dirty="0">
                <a:latin typeface="Arial"/>
                <a:cs typeface="Arial"/>
              </a:rPr>
              <a:t>от </a:t>
            </a:r>
            <a:r>
              <a:rPr sz="1000" spc="-55" dirty="0">
                <a:latin typeface="Arial"/>
                <a:cs typeface="Arial"/>
              </a:rPr>
              <a:t>5986.3 до 7520.9</a:t>
            </a:r>
            <a:r>
              <a:rPr sz="1000" spc="125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кДж/сутки.</a:t>
            </a:r>
            <a:endParaRPr sz="1000">
              <a:latin typeface="Arial"/>
              <a:cs typeface="Arial"/>
            </a:endParaRPr>
          </a:p>
          <a:p>
            <a:pPr marL="17145">
              <a:lnSpc>
                <a:spcPts val="1180"/>
              </a:lnSpc>
            </a:pPr>
            <a:r>
              <a:rPr sz="1000" spc="-55" dirty="0">
                <a:latin typeface="Arial"/>
                <a:cs typeface="Arial"/>
              </a:rPr>
              <a:t>Выборочное </a:t>
            </a:r>
            <a:r>
              <a:rPr sz="1000" spc="-75" dirty="0">
                <a:latin typeface="Arial"/>
                <a:cs typeface="Arial"/>
              </a:rPr>
              <a:t>среднее </a:t>
            </a:r>
            <a:r>
              <a:rPr sz="1000" spc="-50" dirty="0">
                <a:latin typeface="Arial"/>
                <a:cs typeface="Arial"/>
              </a:rPr>
              <a:t>(mean </a:t>
            </a:r>
            <a:r>
              <a:rPr sz="1000" spc="-20" dirty="0">
                <a:latin typeface="Arial"/>
                <a:cs typeface="Arial"/>
              </a:rPr>
              <a:t>of </a:t>
            </a:r>
            <a:r>
              <a:rPr sz="1000" spc="5" dirty="0">
                <a:latin typeface="Arial"/>
                <a:cs typeface="Arial"/>
              </a:rPr>
              <a:t>x) </a:t>
            </a:r>
            <a:r>
              <a:rPr sz="1000" spc="-55" dirty="0">
                <a:latin typeface="Arial"/>
                <a:cs typeface="Arial"/>
              </a:rPr>
              <a:t>составляет</a:t>
            </a:r>
            <a:r>
              <a:rPr sz="1000" spc="-150" dirty="0">
                <a:latin typeface="Arial"/>
                <a:cs typeface="Arial"/>
              </a:rPr>
              <a:t> </a:t>
            </a:r>
            <a:r>
              <a:rPr sz="1000" spc="-60" dirty="0">
                <a:latin typeface="Arial"/>
                <a:cs typeface="Arial"/>
              </a:rPr>
              <a:t>6753.636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41795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10" dirty="0"/>
              <a:t>Сравнение </a:t>
            </a:r>
            <a:r>
              <a:rPr spc="-85" dirty="0"/>
              <a:t>одностороннего </a:t>
            </a:r>
            <a:r>
              <a:rPr spc="-50" dirty="0"/>
              <a:t>и </a:t>
            </a:r>
            <a:r>
              <a:rPr spc="-80" dirty="0"/>
              <a:t>двустороннего</a:t>
            </a:r>
            <a:r>
              <a:rPr spc="-60" dirty="0"/>
              <a:t> </a:t>
            </a:r>
            <a:r>
              <a:rPr spc="-75" dirty="0"/>
              <a:t>критериев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58474" y="738389"/>
            <a:ext cx="3213100" cy="647065"/>
            <a:chOff x="658474" y="738389"/>
            <a:chExt cx="3213100" cy="647065"/>
          </a:xfrm>
        </p:grpSpPr>
        <p:sp>
          <p:nvSpPr>
            <p:cNvPr id="4" name="object 4"/>
            <p:cNvSpPr/>
            <p:nvPr/>
          </p:nvSpPr>
          <p:spPr>
            <a:xfrm>
              <a:off x="779235" y="762836"/>
              <a:ext cx="2971800" cy="563245"/>
            </a:xfrm>
            <a:custGeom>
              <a:avLst/>
              <a:gdLst/>
              <a:ahLst/>
              <a:cxnLst/>
              <a:rect l="l" t="t" r="r" b="b"/>
              <a:pathLst>
                <a:path w="2971800" h="563244">
                  <a:moveTo>
                    <a:pt x="0" y="563024"/>
                  </a:moveTo>
                  <a:lnTo>
                    <a:pt x="60036" y="562871"/>
                  </a:lnTo>
                  <a:lnTo>
                    <a:pt x="120073" y="562566"/>
                  </a:lnTo>
                  <a:lnTo>
                    <a:pt x="180059" y="562057"/>
                  </a:lnTo>
                  <a:lnTo>
                    <a:pt x="240096" y="561192"/>
                  </a:lnTo>
                  <a:lnTo>
                    <a:pt x="300133" y="559767"/>
                  </a:lnTo>
                  <a:lnTo>
                    <a:pt x="360170" y="557529"/>
                  </a:lnTo>
                  <a:lnTo>
                    <a:pt x="420207" y="554018"/>
                  </a:lnTo>
                  <a:lnTo>
                    <a:pt x="480193" y="548778"/>
                  </a:lnTo>
                  <a:lnTo>
                    <a:pt x="540230" y="541146"/>
                  </a:lnTo>
                  <a:lnTo>
                    <a:pt x="600267" y="530360"/>
                  </a:lnTo>
                  <a:lnTo>
                    <a:pt x="660304" y="515503"/>
                  </a:lnTo>
                  <a:lnTo>
                    <a:pt x="720341" y="495762"/>
                  </a:lnTo>
                  <a:lnTo>
                    <a:pt x="780327" y="470323"/>
                  </a:lnTo>
                  <a:lnTo>
                    <a:pt x="840364" y="438625"/>
                  </a:lnTo>
                  <a:lnTo>
                    <a:pt x="900401" y="400364"/>
                  </a:lnTo>
                  <a:lnTo>
                    <a:pt x="960438" y="355845"/>
                  </a:lnTo>
                  <a:lnTo>
                    <a:pt x="990456" y="331475"/>
                  </a:lnTo>
                  <a:lnTo>
                    <a:pt x="1020474" y="305984"/>
                  </a:lnTo>
                  <a:lnTo>
                    <a:pt x="1050442" y="279476"/>
                  </a:lnTo>
                  <a:lnTo>
                    <a:pt x="1080460" y="252307"/>
                  </a:lnTo>
                  <a:lnTo>
                    <a:pt x="1110479" y="224782"/>
                  </a:lnTo>
                  <a:lnTo>
                    <a:pt x="1140497" y="197206"/>
                  </a:lnTo>
                  <a:lnTo>
                    <a:pt x="1170516" y="169934"/>
                  </a:lnTo>
                  <a:lnTo>
                    <a:pt x="1200534" y="143376"/>
                  </a:lnTo>
                  <a:lnTo>
                    <a:pt x="1230553" y="117987"/>
                  </a:lnTo>
                  <a:lnTo>
                    <a:pt x="1260571" y="94074"/>
                  </a:lnTo>
                  <a:lnTo>
                    <a:pt x="1320608" y="52557"/>
                  </a:lnTo>
                  <a:lnTo>
                    <a:pt x="1380594" y="21623"/>
                  </a:lnTo>
                  <a:lnTo>
                    <a:pt x="1440631" y="3663"/>
                  </a:lnTo>
                  <a:lnTo>
                    <a:pt x="1470650" y="0"/>
                  </a:lnTo>
                  <a:lnTo>
                    <a:pt x="1500668" y="0"/>
                  </a:lnTo>
                  <a:lnTo>
                    <a:pt x="1560705" y="10888"/>
                  </a:lnTo>
                  <a:lnTo>
                    <a:pt x="1620742" y="35564"/>
                  </a:lnTo>
                  <a:lnTo>
                    <a:pt x="1680728" y="72146"/>
                  </a:lnTo>
                  <a:lnTo>
                    <a:pt x="1740765" y="117987"/>
                  </a:lnTo>
                  <a:lnTo>
                    <a:pt x="1770783" y="143376"/>
                  </a:lnTo>
                  <a:lnTo>
                    <a:pt x="1800802" y="169934"/>
                  </a:lnTo>
                  <a:lnTo>
                    <a:pt x="1830820" y="197206"/>
                  </a:lnTo>
                  <a:lnTo>
                    <a:pt x="1860839" y="224782"/>
                  </a:lnTo>
                  <a:lnTo>
                    <a:pt x="1890857" y="252307"/>
                  </a:lnTo>
                  <a:lnTo>
                    <a:pt x="1920876" y="279476"/>
                  </a:lnTo>
                  <a:lnTo>
                    <a:pt x="1950843" y="305984"/>
                  </a:lnTo>
                  <a:lnTo>
                    <a:pt x="1980862" y="331475"/>
                  </a:lnTo>
                  <a:lnTo>
                    <a:pt x="2010880" y="355845"/>
                  </a:lnTo>
                  <a:lnTo>
                    <a:pt x="2070917" y="400364"/>
                  </a:lnTo>
                  <a:lnTo>
                    <a:pt x="2130954" y="438625"/>
                  </a:lnTo>
                  <a:lnTo>
                    <a:pt x="2190991" y="470323"/>
                  </a:lnTo>
                  <a:lnTo>
                    <a:pt x="2250977" y="495762"/>
                  </a:lnTo>
                  <a:lnTo>
                    <a:pt x="2311014" y="515503"/>
                  </a:lnTo>
                  <a:lnTo>
                    <a:pt x="2371051" y="530360"/>
                  </a:lnTo>
                  <a:lnTo>
                    <a:pt x="2431088" y="541146"/>
                  </a:lnTo>
                  <a:lnTo>
                    <a:pt x="2491124" y="548778"/>
                  </a:lnTo>
                  <a:lnTo>
                    <a:pt x="2551110" y="554018"/>
                  </a:lnTo>
                  <a:lnTo>
                    <a:pt x="2611147" y="557529"/>
                  </a:lnTo>
                  <a:lnTo>
                    <a:pt x="2671184" y="559767"/>
                  </a:lnTo>
                  <a:lnTo>
                    <a:pt x="2731221" y="561192"/>
                  </a:lnTo>
                  <a:lnTo>
                    <a:pt x="2791258" y="562057"/>
                  </a:lnTo>
                  <a:lnTo>
                    <a:pt x="2851244" y="562566"/>
                  </a:lnTo>
                  <a:lnTo>
                    <a:pt x="2911281" y="562871"/>
                  </a:lnTo>
                  <a:lnTo>
                    <a:pt x="2941300" y="562973"/>
                  </a:lnTo>
                  <a:lnTo>
                    <a:pt x="2971318" y="563024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60382" y="740297"/>
              <a:ext cx="3209290" cy="645160"/>
            </a:xfrm>
            <a:custGeom>
              <a:avLst/>
              <a:gdLst/>
              <a:ahLst/>
              <a:cxnLst/>
              <a:rect l="l" t="t" r="r" b="b"/>
              <a:pathLst>
                <a:path w="3209290" h="645160">
                  <a:moveTo>
                    <a:pt x="118852" y="608102"/>
                  </a:moveTo>
                  <a:lnTo>
                    <a:pt x="3090171" y="608102"/>
                  </a:lnTo>
                </a:path>
                <a:path w="3209290" h="645160">
                  <a:moveTo>
                    <a:pt x="118852" y="608102"/>
                  </a:moveTo>
                  <a:lnTo>
                    <a:pt x="118852" y="644735"/>
                  </a:lnTo>
                </a:path>
                <a:path w="3209290" h="645160">
                  <a:moveTo>
                    <a:pt x="861682" y="608102"/>
                  </a:moveTo>
                  <a:lnTo>
                    <a:pt x="861682" y="644735"/>
                  </a:lnTo>
                </a:path>
                <a:path w="3209290" h="645160">
                  <a:moveTo>
                    <a:pt x="1604511" y="608102"/>
                  </a:moveTo>
                  <a:lnTo>
                    <a:pt x="1604511" y="644735"/>
                  </a:lnTo>
                </a:path>
                <a:path w="3209290" h="645160">
                  <a:moveTo>
                    <a:pt x="2347341" y="608102"/>
                  </a:moveTo>
                  <a:lnTo>
                    <a:pt x="2347341" y="644735"/>
                  </a:lnTo>
                </a:path>
                <a:path w="3209290" h="645160">
                  <a:moveTo>
                    <a:pt x="3090171" y="608102"/>
                  </a:moveTo>
                  <a:lnTo>
                    <a:pt x="3090171" y="644735"/>
                  </a:lnTo>
                </a:path>
                <a:path w="3209290" h="645160">
                  <a:moveTo>
                    <a:pt x="0" y="608102"/>
                  </a:moveTo>
                  <a:lnTo>
                    <a:pt x="3209023" y="608102"/>
                  </a:lnTo>
                  <a:lnTo>
                    <a:pt x="3209023" y="0"/>
                  </a:lnTo>
                  <a:lnTo>
                    <a:pt x="0" y="0"/>
                  </a:lnTo>
                  <a:lnTo>
                    <a:pt x="0" y="608102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79235" y="1246642"/>
              <a:ext cx="758190" cy="80010"/>
            </a:xfrm>
            <a:custGeom>
              <a:avLst/>
              <a:gdLst/>
              <a:ahLst/>
              <a:cxnLst/>
              <a:rect l="l" t="t" r="r" b="b"/>
              <a:pathLst>
                <a:path w="758190" h="80009">
                  <a:moveTo>
                    <a:pt x="750308" y="0"/>
                  </a:moveTo>
                  <a:lnTo>
                    <a:pt x="690322" y="22488"/>
                  </a:lnTo>
                  <a:lnTo>
                    <a:pt x="630285" y="39685"/>
                  </a:lnTo>
                  <a:lnTo>
                    <a:pt x="570248" y="52405"/>
                  </a:lnTo>
                  <a:lnTo>
                    <a:pt x="510212" y="61512"/>
                  </a:lnTo>
                  <a:lnTo>
                    <a:pt x="450175" y="67872"/>
                  </a:lnTo>
                  <a:lnTo>
                    <a:pt x="390189" y="72146"/>
                  </a:lnTo>
                  <a:lnTo>
                    <a:pt x="330152" y="74944"/>
                  </a:lnTo>
                  <a:lnTo>
                    <a:pt x="270115" y="76776"/>
                  </a:lnTo>
                  <a:lnTo>
                    <a:pt x="210078" y="77895"/>
                  </a:lnTo>
                  <a:lnTo>
                    <a:pt x="150041" y="78556"/>
                  </a:lnTo>
                  <a:lnTo>
                    <a:pt x="90055" y="78963"/>
                  </a:lnTo>
                  <a:lnTo>
                    <a:pt x="0" y="79218"/>
                  </a:lnTo>
                  <a:lnTo>
                    <a:pt x="0" y="79421"/>
                  </a:lnTo>
                  <a:lnTo>
                    <a:pt x="757686" y="79421"/>
                  </a:lnTo>
                  <a:lnTo>
                    <a:pt x="75030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9235" y="1246642"/>
              <a:ext cx="758190" cy="80010"/>
            </a:xfrm>
            <a:custGeom>
              <a:avLst/>
              <a:gdLst/>
              <a:ahLst/>
              <a:cxnLst/>
              <a:rect l="l" t="t" r="r" b="b"/>
              <a:pathLst>
                <a:path w="758190" h="80009">
                  <a:moveTo>
                    <a:pt x="0" y="79421"/>
                  </a:moveTo>
                  <a:lnTo>
                    <a:pt x="0" y="79218"/>
                  </a:lnTo>
                  <a:lnTo>
                    <a:pt x="30018" y="79167"/>
                  </a:lnTo>
                  <a:lnTo>
                    <a:pt x="60036" y="79065"/>
                  </a:lnTo>
                  <a:lnTo>
                    <a:pt x="120073" y="78760"/>
                  </a:lnTo>
                  <a:lnTo>
                    <a:pt x="180059" y="78251"/>
                  </a:lnTo>
                  <a:lnTo>
                    <a:pt x="240096" y="77386"/>
                  </a:lnTo>
                  <a:lnTo>
                    <a:pt x="300133" y="75961"/>
                  </a:lnTo>
                  <a:lnTo>
                    <a:pt x="360170" y="73723"/>
                  </a:lnTo>
                  <a:lnTo>
                    <a:pt x="420207" y="70212"/>
                  </a:lnTo>
                  <a:lnTo>
                    <a:pt x="480193" y="64972"/>
                  </a:lnTo>
                  <a:lnTo>
                    <a:pt x="540230" y="57340"/>
                  </a:lnTo>
                  <a:lnTo>
                    <a:pt x="600267" y="46554"/>
                  </a:lnTo>
                  <a:lnTo>
                    <a:pt x="660304" y="31697"/>
                  </a:lnTo>
                  <a:lnTo>
                    <a:pt x="720341" y="11956"/>
                  </a:lnTo>
                  <a:lnTo>
                    <a:pt x="750308" y="0"/>
                  </a:lnTo>
                  <a:lnTo>
                    <a:pt x="757686" y="79421"/>
                  </a:lnTo>
                  <a:lnTo>
                    <a:pt x="0" y="79421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992867" y="1246642"/>
              <a:ext cx="758190" cy="80010"/>
            </a:xfrm>
            <a:custGeom>
              <a:avLst/>
              <a:gdLst/>
              <a:ahLst/>
              <a:cxnLst/>
              <a:rect l="l" t="t" r="r" b="b"/>
              <a:pathLst>
                <a:path w="758189" h="80009">
                  <a:moveTo>
                    <a:pt x="7377" y="0"/>
                  </a:moveTo>
                  <a:lnTo>
                    <a:pt x="0" y="79421"/>
                  </a:lnTo>
                  <a:lnTo>
                    <a:pt x="757686" y="79421"/>
                  </a:lnTo>
                  <a:lnTo>
                    <a:pt x="757686" y="79218"/>
                  </a:lnTo>
                  <a:lnTo>
                    <a:pt x="667630" y="78963"/>
                  </a:lnTo>
                  <a:lnTo>
                    <a:pt x="607644" y="78556"/>
                  </a:lnTo>
                  <a:lnTo>
                    <a:pt x="547607" y="77895"/>
                  </a:lnTo>
                  <a:lnTo>
                    <a:pt x="487570" y="76776"/>
                  </a:lnTo>
                  <a:lnTo>
                    <a:pt x="427534" y="74944"/>
                  </a:lnTo>
                  <a:lnTo>
                    <a:pt x="367497" y="72146"/>
                  </a:lnTo>
                  <a:lnTo>
                    <a:pt x="307511" y="67872"/>
                  </a:lnTo>
                  <a:lnTo>
                    <a:pt x="247474" y="61512"/>
                  </a:lnTo>
                  <a:lnTo>
                    <a:pt x="187437" y="52405"/>
                  </a:lnTo>
                  <a:lnTo>
                    <a:pt x="127400" y="39685"/>
                  </a:lnTo>
                  <a:lnTo>
                    <a:pt x="67363" y="22488"/>
                  </a:lnTo>
                  <a:lnTo>
                    <a:pt x="37344" y="11956"/>
                  </a:lnTo>
                  <a:lnTo>
                    <a:pt x="7377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992867" y="1246642"/>
              <a:ext cx="758190" cy="80010"/>
            </a:xfrm>
            <a:custGeom>
              <a:avLst/>
              <a:gdLst/>
              <a:ahLst/>
              <a:cxnLst/>
              <a:rect l="l" t="t" r="r" b="b"/>
              <a:pathLst>
                <a:path w="758189" h="80009">
                  <a:moveTo>
                    <a:pt x="0" y="79421"/>
                  </a:moveTo>
                  <a:lnTo>
                    <a:pt x="7377" y="0"/>
                  </a:lnTo>
                  <a:lnTo>
                    <a:pt x="37344" y="11956"/>
                  </a:lnTo>
                  <a:lnTo>
                    <a:pt x="67363" y="22488"/>
                  </a:lnTo>
                  <a:lnTo>
                    <a:pt x="127400" y="39685"/>
                  </a:lnTo>
                  <a:lnTo>
                    <a:pt x="187437" y="52405"/>
                  </a:lnTo>
                  <a:lnTo>
                    <a:pt x="247474" y="61512"/>
                  </a:lnTo>
                  <a:lnTo>
                    <a:pt x="307511" y="67872"/>
                  </a:lnTo>
                  <a:lnTo>
                    <a:pt x="367497" y="72146"/>
                  </a:lnTo>
                  <a:lnTo>
                    <a:pt x="427534" y="74944"/>
                  </a:lnTo>
                  <a:lnTo>
                    <a:pt x="487570" y="76776"/>
                  </a:lnTo>
                  <a:lnTo>
                    <a:pt x="547607" y="77895"/>
                  </a:lnTo>
                  <a:lnTo>
                    <a:pt x="607644" y="78556"/>
                  </a:lnTo>
                  <a:lnTo>
                    <a:pt x="667630" y="78963"/>
                  </a:lnTo>
                  <a:lnTo>
                    <a:pt x="727667" y="79167"/>
                  </a:lnTo>
                  <a:lnTo>
                    <a:pt x="757686" y="79218"/>
                  </a:lnTo>
                  <a:lnTo>
                    <a:pt x="757686" y="79421"/>
                  </a:lnTo>
                  <a:lnTo>
                    <a:pt x="0" y="79421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557934" y="740297"/>
              <a:ext cx="8255" cy="608330"/>
            </a:xfrm>
            <a:custGeom>
              <a:avLst/>
              <a:gdLst/>
              <a:ahLst/>
              <a:cxnLst/>
              <a:rect l="l" t="t" r="r" b="b"/>
              <a:pathLst>
                <a:path w="8255" h="608330">
                  <a:moveTo>
                    <a:pt x="0" y="608102"/>
                  </a:moveTo>
                  <a:lnTo>
                    <a:pt x="7631" y="608102"/>
                  </a:lnTo>
                  <a:lnTo>
                    <a:pt x="7631" y="0"/>
                  </a:lnTo>
                  <a:lnTo>
                    <a:pt x="0" y="0"/>
                  </a:lnTo>
                  <a:lnTo>
                    <a:pt x="0" y="60810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31733" y="1406523"/>
            <a:ext cx="9525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−4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74563" y="1406523"/>
            <a:ext cx="9525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−2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35200" y="1406523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0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78030" y="1406523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2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20860" y="1406523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4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81926" y="531765"/>
            <a:ext cx="56642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b="1" spc="-5" dirty="0">
                <a:latin typeface="Helvetica"/>
                <a:cs typeface="Helvetica"/>
              </a:rPr>
              <a:t>Two−Tailed</a:t>
            </a:r>
            <a:r>
              <a:rPr sz="550" b="1" spc="-45" dirty="0">
                <a:latin typeface="Helvetica"/>
                <a:cs typeface="Helvetica"/>
              </a:rPr>
              <a:t> </a:t>
            </a:r>
            <a:r>
              <a:rPr sz="550" b="1" spc="-5" dirty="0">
                <a:latin typeface="Helvetica"/>
                <a:cs typeface="Helvetica"/>
              </a:rPr>
              <a:t>Test</a:t>
            </a:r>
            <a:endParaRPr sz="550">
              <a:latin typeface="Helvetica"/>
              <a:cs typeface="Helvetic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236930" y="1553053"/>
            <a:ext cx="56515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x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20632" y="979803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p</a:t>
            </a:r>
            <a:endParaRPr sz="450">
              <a:latin typeface="Helvetica"/>
              <a:cs typeface="Helvetic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58474" y="2020533"/>
            <a:ext cx="3213100" cy="647065"/>
            <a:chOff x="658474" y="2020533"/>
            <a:chExt cx="3213100" cy="647065"/>
          </a:xfrm>
        </p:grpSpPr>
        <p:sp>
          <p:nvSpPr>
            <p:cNvPr id="20" name="object 20"/>
            <p:cNvSpPr/>
            <p:nvPr/>
          </p:nvSpPr>
          <p:spPr>
            <a:xfrm>
              <a:off x="779235" y="2044980"/>
              <a:ext cx="2971800" cy="563245"/>
            </a:xfrm>
            <a:custGeom>
              <a:avLst/>
              <a:gdLst/>
              <a:ahLst/>
              <a:cxnLst/>
              <a:rect l="l" t="t" r="r" b="b"/>
              <a:pathLst>
                <a:path w="2971800" h="563244">
                  <a:moveTo>
                    <a:pt x="0" y="563024"/>
                  </a:moveTo>
                  <a:lnTo>
                    <a:pt x="30018" y="562973"/>
                  </a:lnTo>
                  <a:lnTo>
                    <a:pt x="60036" y="562871"/>
                  </a:lnTo>
                  <a:lnTo>
                    <a:pt x="90055" y="562769"/>
                  </a:lnTo>
                  <a:lnTo>
                    <a:pt x="150041" y="562362"/>
                  </a:lnTo>
                  <a:lnTo>
                    <a:pt x="210078" y="561701"/>
                  </a:lnTo>
                  <a:lnTo>
                    <a:pt x="270115" y="560581"/>
                  </a:lnTo>
                  <a:lnTo>
                    <a:pt x="330152" y="558750"/>
                  </a:lnTo>
                  <a:lnTo>
                    <a:pt x="390189" y="555952"/>
                  </a:lnTo>
                  <a:lnTo>
                    <a:pt x="450175" y="551678"/>
                  </a:lnTo>
                  <a:lnTo>
                    <a:pt x="510212" y="545318"/>
                  </a:lnTo>
                  <a:lnTo>
                    <a:pt x="570248" y="536211"/>
                  </a:lnTo>
                  <a:lnTo>
                    <a:pt x="630285" y="523491"/>
                  </a:lnTo>
                  <a:lnTo>
                    <a:pt x="690322" y="506294"/>
                  </a:lnTo>
                  <a:lnTo>
                    <a:pt x="750308" y="483805"/>
                  </a:lnTo>
                  <a:lnTo>
                    <a:pt x="810345" y="455262"/>
                  </a:lnTo>
                  <a:lnTo>
                    <a:pt x="870382" y="420309"/>
                  </a:lnTo>
                  <a:lnTo>
                    <a:pt x="930419" y="378843"/>
                  </a:lnTo>
                  <a:lnTo>
                    <a:pt x="990456" y="331475"/>
                  </a:lnTo>
                  <a:lnTo>
                    <a:pt x="1020474" y="305984"/>
                  </a:lnTo>
                  <a:lnTo>
                    <a:pt x="1050442" y="279476"/>
                  </a:lnTo>
                  <a:lnTo>
                    <a:pt x="1080460" y="252307"/>
                  </a:lnTo>
                  <a:lnTo>
                    <a:pt x="1110479" y="224782"/>
                  </a:lnTo>
                  <a:lnTo>
                    <a:pt x="1140497" y="197206"/>
                  </a:lnTo>
                  <a:lnTo>
                    <a:pt x="1170516" y="169934"/>
                  </a:lnTo>
                  <a:lnTo>
                    <a:pt x="1200534" y="143376"/>
                  </a:lnTo>
                  <a:lnTo>
                    <a:pt x="1230553" y="117987"/>
                  </a:lnTo>
                  <a:lnTo>
                    <a:pt x="1260571" y="94074"/>
                  </a:lnTo>
                  <a:lnTo>
                    <a:pt x="1320608" y="52557"/>
                  </a:lnTo>
                  <a:lnTo>
                    <a:pt x="1380594" y="21623"/>
                  </a:lnTo>
                  <a:lnTo>
                    <a:pt x="1440631" y="3663"/>
                  </a:lnTo>
                  <a:lnTo>
                    <a:pt x="1470650" y="0"/>
                  </a:lnTo>
                  <a:lnTo>
                    <a:pt x="1500668" y="0"/>
                  </a:lnTo>
                  <a:lnTo>
                    <a:pt x="1560705" y="10888"/>
                  </a:lnTo>
                  <a:lnTo>
                    <a:pt x="1620742" y="35564"/>
                  </a:lnTo>
                  <a:lnTo>
                    <a:pt x="1680728" y="72146"/>
                  </a:lnTo>
                  <a:lnTo>
                    <a:pt x="1740765" y="117987"/>
                  </a:lnTo>
                  <a:lnTo>
                    <a:pt x="1770783" y="143376"/>
                  </a:lnTo>
                  <a:lnTo>
                    <a:pt x="1800802" y="169934"/>
                  </a:lnTo>
                  <a:lnTo>
                    <a:pt x="1830820" y="197206"/>
                  </a:lnTo>
                  <a:lnTo>
                    <a:pt x="1860839" y="224782"/>
                  </a:lnTo>
                  <a:lnTo>
                    <a:pt x="1890857" y="252307"/>
                  </a:lnTo>
                  <a:lnTo>
                    <a:pt x="1920876" y="279476"/>
                  </a:lnTo>
                  <a:lnTo>
                    <a:pt x="1950843" y="305984"/>
                  </a:lnTo>
                  <a:lnTo>
                    <a:pt x="1980862" y="331475"/>
                  </a:lnTo>
                  <a:lnTo>
                    <a:pt x="2010880" y="355845"/>
                  </a:lnTo>
                  <a:lnTo>
                    <a:pt x="2070917" y="400364"/>
                  </a:lnTo>
                  <a:lnTo>
                    <a:pt x="2130954" y="438625"/>
                  </a:lnTo>
                  <a:lnTo>
                    <a:pt x="2190991" y="470323"/>
                  </a:lnTo>
                  <a:lnTo>
                    <a:pt x="2250977" y="495762"/>
                  </a:lnTo>
                  <a:lnTo>
                    <a:pt x="2311014" y="515503"/>
                  </a:lnTo>
                  <a:lnTo>
                    <a:pt x="2371051" y="530360"/>
                  </a:lnTo>
                  <a:lnTo>
                    <a:pt x="2431088" y="541146"/>
                  </a:lnTo>
                  <a:lnTo>
                    <a:pt x="2491124" y="548778"/>
                  </a:lnTo>
                  <a:lnTo>
                    <a:pt x="2551110" y="554018"/>
                  </a:lnTo>
                  <a:lnTo>
                    <a:pt x="2611147" y="557529"/>
                  </a:lnTo>
                  <a:lnTo>
                    <a:pt x="2671184" y="559767"/>
                  </a:lnTo>
                  <a:lnTo>
                    <a:pt x="2731221" y="561192"/>
                  </a:lnTo>
                  <a:lnTo>
                    <a:pt x="2791258" y="562057"/>
                  </a:lnTo>
                  <a:lnTo>
                    <a:pt x="2851244" y="562566"/>
                  </a:lnTo>
                  <a:lnTo>
                    <a:pt x="2911281" y="562871"/>
                  </a:lnTo>
                  <a:lnTo>
                    <a:pt x="2941300" y="562973"/>
                  </a:lnTo>
                  <a:lnTo>
                    <a:pt x="2971318" y="563024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60382" y="2022441"/>
              <a:ext cx="3209290" cy="645160"/>
            </a:xfrm>
            <a:custGeom>
              <a:avLst/>
              <a:gdLst/>
              <a:ahLst/>
              <a:cxnLst/>
              <a:rect l="l" t="t" r="r" b="b"/>
              <a:pathLst>
                <a:path w="3209290" h="645160">
                  <a:moveTo>
                    <a:pt x="118852" y="608102"/>
                  </a:moveTo>
                  <a:lnTo>
                    <a:pt x="3090171" y="608102"/>
                  </a:lnTo>
                </a:path>
                <a:path w="3209290" h="645160">
                  <a:moveTo>
                    <a:pt x="118852" y="608102"/>
                  </a:moveTo>
                  <a:lnTo>
                    <a:pt x="118852" y="644735"/>
                  </a:lnTo>
                </a:path>
                <a:path w="3209290" h="645160">
                  <a:moveTo>
                    <a:pt x="861682" y="608102"/>
                  </a:moveTo>
                  <a:lnTo>
                    <a:pt x="861682" y="644735"/>
                  </a:lnTo>
                </a:path>
                <a:path w="3209290" h="645160">
                  <a:moveTo>
                    <a:pt x="1604511" y="608102"/>
                  </a:moveTo>
                  <a:lnTo>
                    <a:pt x="1604511" y="644735"/>
                  </a:lnTo>
                </a:path>
                <a:path w="3209290" h="645160">
                  <a:moveTo>
                    <a:pt x="2347341" y="608102"/>
                  </a:moveTo>
                  <a:lnTo>
                    <a:pt x="2347341" y="644735"/>
                  </a:lnTo>
                </a:path>
                <a:path w="3209290" h="645160">
                  <a:moveTo>
                    <a:pt x="3090171" y="608102"/>
                  </a:moveTo>
                  <a:lnTo>
                    <a:pt x="3090171" y="644735"/>
                  </a:lnTo>
                </a:path>
                <a:path w="3209290" h="645160">
                  <a:moveTo>
                    <a:pt x="0" y="608102"/>
                  </a:moveTo>
                  <a:lnTo>
                    <a:pt x="3209023" y="608102"/>
                  </a:lnTo>
                  <a:lnTo>
                    <a:pt x="3209023" y="0"/>
                  </a:lnTo>
                  <a:lnTo>
                    <a:pt x="0" y="0"/>
                  </a:lnTo>
                  <a:lnTo>
                    <a:pt x="0" y="608102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79235" y="2465290"/>
              <a:ext cx="875030" cy="143510"/>
            </a:xfrm>
            <a:custGeom>
              <a:avLst/>
              <a:gdLst/>
              <a:ahLst/>
              <a:cxnLst/>
              <a:rect l="l" t="t" r="r" b="b"/>
              <a:pathLst>
                <a:path w="875030" h="143510">
                  <a:moveTo>
                    <a:pt x="870382" y="0"/>
                  </a:moveTo>
                  <a:lnTo>
                    <a:pt x="810345" y="34953"/>
                  </a:lnTo>
                  <a:lnTo>
                    <a:pt x="750308" y="63496"/>
                  </a:lnTo>
                  <a:lnTo>
                    <a:pt x="690322" y="85985"/>
                  </a:lnTo>
                  <a:lnTo>
                    <a:pt x="630285" y="103182"/>
                  </a:lnTo>
                  <a:lnTo>
                    <a:pt x="570248" y="115901"/>
                  </a:lnTo>
                  <a:lnTo>
                    <a:pt x="510212" y="125009"/>
                  </a:lnTo>
                  <a:lnTo>
                    <a:pt x="450175" y="131368"/>
                  </a:lnTo>
                  <a:lnTo>
                    <a:pt x="390189" y="135642"/>
                  </a:lnTo>
                  <a:lnTo>
                    <a:pt x="330152" y="138441"/>
                  </a:lnTo>
                  <a:lnTo>
                    <a:pt x="270115" y="140272"/>
                  </a:lnTo>
                  <a:lnTo>
                    <a:pt x="210078" y="141392"/>
                  </a:lnTo>
                  <a:lnTo>
                    <a:pt x="150041" y="142053"/>
                  </a:lnTo>
                  <a:lnTo>
                    <a:pt x="90055" y="142460"/>
                  </a:lnTo>
                  <a:lnTo>
                    <a:pt x="0" y="142714"/>
                  </a:lnTo>
                  <a:lnTo>
                    <a:pt x="0" y="142918"/>
                  </a:lnTo>
                  <a:lnTo>
                    <a:pt x="874758" y="142918"/>
                  </a:lnTo>
                  <a:lnTo>
                    <a:pt x="87038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79235" y="2465290"/>
              <a:ext cx="875030" cy="143510"/>
            </a:xfrm>
            <a:custGeom>
              <a:avLst/>
              <a:gdLst/>
              <a:ahLst/>
              <a:cxnLst/>
              <a:rect l="l" t="t" r="r" b="b"/>
              <a:pathLst>
                <a:path w="875030" h="143510">
                  <a:moveTo>
                    <a:pt x="0" y="142918"/>
                  </a:moveTo>
                  <a:lnTo>
                    <a:pt x="0" y="142714"/>
                  </a:lnTo>
                  <a:lnTo>
                    <a:pt x="30018" y="142663"/>
                  </a:lnTo>
                  <a:lnTo>
                    <a:pt x="60036" y="142562"/>
                  </a:lnTo>
                  <a:lnTo>
                    <a:pt x="120073" y="142256"/>
                  </a:lnTo>
                  <a:lnTo>
                    <a:pt x="180059" y="141748"/>
                  </a:lnTo>
                  <a:lnTo>
                    <a:pt x="240096" y="140883"/>
                  </a:lnTo>
                  <a:lnTo>
                    <a:pt x="300133" y="139458"/>
                  </a:lnTo>
                  <a:lnTo>
                    <a:pt x="360170" y="137219"/>
                  </a:lnTo>
                  <a:lnTo>
                    <a:pt x="420207" y="133709"/>
                  </a:lnTo>
                  <a:lnTo>
                    <a:pt x="480193" y="128468"/>
                  </a:lnTo>
                  <a:lnTo>
                    <a:pt x="540230" y="120837"/>
                  </a:lnTo>
                  <a:lnTo>
                    <a:pt x="600267" y="110050"/>
                  </a:lnTo>
                  <a:lnTo>
                    <a:pt x="660304" y="95194"/>
                  </a:lnTo>
                  <a:lnTo>
                    <a:pt x="720341" y="75453"/>
                  </a:lnTo>
                  <a:lnTo>
                    <a:pt x="780327" y="50013"/>
                  </a:lnTo>
                  <a:lnTo>
                    <a:pt x="840364" y="18316"/>
                  </a:lnTo>
                  <a:lnTo>
                    <a:pt x="870382" y="0"/>
                  </a:lnTo>
                  <a:lnTo>
                    <a:pt x="874758" y="142918"/>
                  </a:lnTo>
                  <a:lnTo>
                    <a:pt x="0" y="142918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557934" y="2022441"/>
              <a:ext cx="8255" cy="608330"/>
            </a:xfrm>
            <a:custGeom>
              <a:avLst/>
              <a:gdLst/>
              <a:ahLst/>
              <a:cxnLst/>
              <a:rect l="l" t="t" r="r" b="b"/>
              <a:pathLst>
                <a:path w="8255" h="608330">
                  <a:moveTo>
                    <a:pt x="0" y="608102"/>
                  </a:moveTo>
                  <a:lnTo>
                    <a:pt x="7631" y="608102"/>
                  </a:lnTo>
                  <a:lnTo>
                    <a:pt x="7631" y="0"/>
                  </a:lnTo>
                  <a:lnTo>
                    <a:pt x="0" y="0"/>
                  </a:lnTo>
                  <a:lnTo>
                    <a:pt x="0" y="60810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31733" y="2688667"/>
            <a:ext cx="9525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−4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77918" y="3257303"/>
            <a:ext cx="14541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00"/>
              </a:lnSpc>
            </a:pPr>
            <a:r>
              <a:rPr sz="1100" spc="-70" dirty="0">
                <a:solidFill>
                  <a:srgbClr val="262685"/>
                </a:solidFill>
                <a:latin typeface="Arial"/>
                <a:cs typeface="Arial"/>
              </a:rPr>
              <a:t>6</a:t>
            </a:r>
            <a:endParaRPr sz="11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474563" y="2688667"/>
            <a:ext cx="9525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−2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235200" y="2688667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0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78030" y="2688667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2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20860" y="2688667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4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981061" y="1813909"/>
            <a:ext cx="56769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b="1" dirty="0">
                <a:latin typeface="Helvetica"/>
                <a:cs typeface="Helvetica"/>
              </a:rPr>
              <a:t>One−Tailed</a:t>
            </a:r>
            <a:r>
              <a:rPr sz="550" b="1" spc="-50" dirty="0">
                <a:latin typeface="Helvetica"/>
                <a:cs typeface="Helvetica"/>
              </a:rPr>
              <a:t> </a:t>
            </a:r>
            <a:r>
              <a:rPr sz="550" b="1" spc="-5" dirty="0">
                <a:latin typeface="Helvetica"/>
                <a:cs typeface="Helvetica"/>
              </a:rPr>
              <a:t>Test</a:t>
            </a:r>
            <a:endParaRPr sz="550">
              <a:latin typeface="Helvetica"/>
              <a:cs typeface="Helvetic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236930" y="2835198"/>
            <a:ext cx="56515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x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420632" y="2261947"/>
            <a:ext cx="5969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spc="15" dirty="0">
                <a:latin typeface="Helvetica"/>
                <a:cs typeface="Helvetica"/>
              </a:rPr>
              <a:t>p</a:t>
            </a:r>
            <a:endParaRPr sz="450">
              <a:latin typeface="Helvetica"/>
              <a:cs typeface="Helvetica"/>
            </a:endParaRPr>
          </a:p>
        </p:txBody>
      </p:sp>
    </p:spTree>
  </p:cSld>
  <p:clrMapOvr>
    <a:masterClrMapping/>
  </p:clrMapOvr>
  <p:transition>
    <p:cu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848994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85" dirty="0"/>
              <a:t>p-значение</a:t>
            </a:r>
          </a:p>
        </p:txBody>
      </p:sp>
      <p:sp>
        <p:nvSpPr>
          <p:cNvPr id="3" name="object 3"/>
          <p:cNvSpPr/>
          <p:nvPr/>
        </p:nvSpPr>
        <p:spPr>
          <a:xfrm>
            <a:off x="322046" y="703072"/>
            <a:ext cx="3964304" cy="375285"/>
          </a:xfrm>
          <a:custGeom>
            <a:avLst/>
            <a:gdLst/>
            <a:ahLst/>
            <a:cxnLst/>
            <a:rect l="l" t="t" r="r" b="b"/>
            <a:pathLst>
              <a:path w="3964304" h="375284">
                <a:moveTo>
                  <a:pt x="3963911" y="0"/>
                </a:moveTo>
                <a:lnTo>
                  <a:pt x="0" y="0"/>
                </a:lnTo>
                <a:lnTo>
                  <a:pt x="0" y="374954"/>
                </a:lnTo>
                <a:lnTo>
                  <a:pt x="3963911" y="374954"/>
                </a:lnTo>
                <a:lnTo>
                  <a:pt x="3963911" y="0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1894" y="341781"/>
            <a:ext cx="3919220" cy="11766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b="1" spc="-40" dirty="0">
                <a:latin typeface="Arial"/>
                <a:cs typeface="Arial"/>
              </a:rPr>
              <a:t>p-значение </a:t>
            </a:r>
            <a:r>
              <a:rPr sz="1100" spc="-70" dirty="0">
                <a:latin typeface="Arial"/>
                <a:cs typeface="Arial"/>
              </a:rPr>
              <a:t>– </a:t>
            </a:r>
            <a:r>
              <a:rPr sz="1100" spc="-65" dirty="0">
                <a:latin typeface="Arial"/>
                <a:cs typeface="Arial"/>
              </a:rPr>
              <a:t>вероятность </a:t>
            </a:r>
            <a:r>
              <a:rPr sz="1100" spc="-30" dirty="0">
                <a:latin typeface="Arial"/>
                <a:cs typeface="Arial"/>
              </a:rPr>
              <a:t>того, </a:t>
            </a:r>
            <a:r>
              <a:rPr sz="1100" spc="-25" dirty="0">
                <a:latin typeface="Arial"/>
                <a:cs typeface="Arial"/>
              </a:rPr>
              <a:t>что </a:t>
            </a:r>
            <a:r>
              <a:rPr sz="1100" spc="-60" dirty="0">
                <a:latin typeface="Arial"/>
                <a:cs typeface="Arial"/>
              </a:rPr>
              <a:t>выполняется </a:t>
            </a:r>
            <a:r>
              <a:rPr sz="1100" spc="-45" dirty="0">
                <a:latin typeface="Arial"/>
                <a:cs typeface="Arial"/>
              </a:rPr>
              <a:t>гипотеза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</a:t>
            </a:r>
            <a:r>
              <a:rPr sz="1100" spc="45" dirty="0">
                <a:latin typeface="Arial"/>
                <a:cs typeface="Arial"/>
              </a:rPr>
              <a:t>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tabLst>
                <a:tab pos="1398270" algn="l"/>
              </a:tabLst>
            </a:pPr>
            <a:r>
              <a:rPr sz="1100" spc="-100" dirty="0">
                <a:latin typeface="Courier New"/>
                <a:cs typeface="Courier New"/>
              </a:rPr>
              <a:t>pval</a:t>
            </a:r>
            <a:r>
              <a:rPr sz="1100" spc="-90" dirty="0">
                <a:latin typeface="Courier New"/>
                <a:cs typeface="Courier New"/>
              </a:rPr>
              <a:t> </a:t>
            </a:r>
            <a:r>
              <a:rPr sz="1100" spc="-100" dirty="0">
                <a:latin typeface="Courier New"/>
                <a:cs typeface="Courier New"/>
              </a:rPr>
              <a:t>=</a:t>
            </a:r>
            <a:r>
              <a:rPr sz="1100" spc="-90" dirty="0">
                <a:latin typeface="Courier New"/>
                <a:cs typeface="Courier New"/>
              </a:rPr>
              <a:t>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pnorm</a:t>
            </a:r>
            <a:r>
              <a:rPr sz="1100" spc="-105" dirty="0">
                <a:latin typeface="Courier New"/>
                <a:cs typeface="Courier New"/>
              </a:rPr>
              <a:t>(z)	</a:t>
            </a:r>
            <a:r>
              <a:rPr sz="1100" i="1" spc="-50" dirty="0">
                <a:solidFill>
                  <a:srgbClr val="8E5902"/>
                </a:solidFill>
                <a:latin typeface="Arial"/>
                <a:cs typeface="Arial"/>
              </a:rPr>
              <a:t># </a:t>
            </a:r>
            <a:r>
              <a:rPr sz="1100" i="1" spc="-45" dirty="0">
                <a:solidFill>
                  <a:srgbClr val="8E5902"/>
                </a:solidFill>
                <a:latin typeface="Arial"/>
                <a:cs typeface="Arial"/>
              </a:rPr>
              <a:t>для </a:t>
            </a:r>
            <a:r>
              <a:rPr sz="1100" i="1" spc="-65" dirty="0">
                <a:solidFill>
                  <a:srgbClr val="8E5902"/>
                </a:solidFill>
                <a:latin typeface="Arial"/>
                <a:cs typeface="Arial"/>
              </a:rPr>
              <a:t>нижнего</a:t>
            </a:r>
            <a:r>
              <a:rPr sz="1100" i="1" spc="100" dirty="0">
                <a:solidFill>
                  <a:srgbClr val="8E5902"/>
                </a:solidFill>
                <a:latin typeface="Arial"/>
                <a:cs typeface="Arial"/>
              </a:rPr>
              <a:t> </a:t>
            </a:r>
            <a:r>
              <a:rPr sz="1100" i="1" spc="-20" dirty="0">
                <a:solidFill>
                  <a:srgbClr val="8E5902"/>
                </a:solidFill>
                <a:latin typeface="Arial"/>
                <a:cs typeface="Arial"/>
              </a:rPr>
              <a:t>"хвоста"</a:t>
            </a:r>
            <a:endParaRPr sz="11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35"/>
              </a:spcBef>
            </a:pPr>
            <a:r>
              <a:rPr sz="1100" spc="-105" dirty="0">
                <a:latin typeface="Courier New"/>
                <a:cs typeface="Courier New"/>
              </a:rPr>
              <a:t>pval</a:t>
            </a:r>
            <a:endParaRPr sz="11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300">
              <a:latin typeface="Courier New"/>
              <a:cs typeface="Courier New"/>
            </a:endParaRPr>
          </a:p>
          <a:p>
            <a:pPr marL="38100">
              <a:lnSpc>
                <a:spcPct val="100000"/>
              </a:lnSpc>
              <a:spcBef>
                <a:spcPts val="894"/>
              </a:spcBef>
            </a:pPr>
            <a:r>
              <a:rPr sz="1100" spc="-100" dirty="0">
                <a:latin typeface="Courier New"/>
                <a:cs typeface="Courier New"/>
              </a:rPr>
              <a:t>## [1]</a:t>
            </a:r>
            <a:r>
              <a:rPr sz="1100" spc="-105" dirty="0">
                <a:latin typeface="Courier New"/>
                <a:cs typeface="Courier New"/>
              </a:rPr>
              <a:t> 0.02916926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77918" y="3257303"/>
            <a:ext cx="14541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00"/>
              </a:lnSpc>
            </a:pPr>
            <a:r>
              <a:rPr sz="1100" spc="-70" dirty="0">
                <a:solidFill>
                  <a:srgbClr val="262685"/>
                </a:solidFill>
                <a:latin typeface="Arial"/>
                <a:cs typeface="Arial"/>
              </a:rPr>
              <a:t>7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2046" y="1725841"/>
            <a:ext cx="3964304" cy="191770"/>
          </a:xfrm>
          <a:prstGeom prst="rect">
            <a:avLst/>
          </a:prstGeom>
          <a:solidFill>
            <a:srgbClr val="F8F8F8"/>
          </a:solidFill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185"/>
              </a:lnSpc>
            </a:pPr>
            <a:r>
              <a:rPr sz="1100" spc="-100" dirty="0">
                <a:latin typeface="Courier New"/>
                <a:cs typeface="Courier New"/>
              </a:rPr>
              <a:t>pval &lt;</a:t>
            </a:r>
            <a:r>
              <a:rPr sz="1100" spc="-105" dirty="0">
                <a:latin typeface="Courier New"/>
                <a:cs typeface="Courier New"/>
              </a:rPr>
              <a:t> alpha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9194" y="2165755"/>
            <a:ext cx="3990340" cy="10115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</a:pPr>
            <a:r>
              <a:rPr sz="1100" spc="-100" dirty="0">
                <a:latin typeface="Courier New"/>
                <a:cs typeface="Courier New"/>
              </a:rPr>
              <a:t>## [1]</a:t>
            </a:r>
            <a:r>
              <a:rPr sz="1100" spc="-105" dirty="0">
                <a:latin typeface="Courier New"/>
                <a:cs typeface="Courier New"/>
              </a:rPr>
              <a:t> TRUE</a:t>
            </a:r>
            <a:endParaRPr sz="11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Courier New"/>
              <a:cs typeface="Courier New"/>
            </a:endParaRPr>
          </a:p>
          <a:p>
            <a:pPr marL="50800">
              <a:lnSpc>
                <a:spcPct val="100000"/>
              </a:lnSpc>
            </a:pPr>
            <a:r>
              <a:rPr sz="1100" i="1" spc="-5" dirty="0">
                <a:latin typeface="Times New Roman"/>
                <a:cs typeface="Times New Roman"/>
              </a:rPr>
              <a:t>p </a:t>
            </a:r>
            <a:r>
              <a:rPr sz="1100" i="1" spc="105" dirty="0">
                <a:latin typeface="Times New Roman"/>
                <a:cs typeface="Times New Roman"/>
              </a:rPr>
              <a:t>&lt; </a:t>
            </a:r>
            <a:r>
              <a:rPr sz="1100" i="1" spc="114" dirty="0">
                <a:latin typeface="Times New Roman"/>
                <a:cs typeface="Times New Roman"/>
              </a:rPr>
              <a:t>α </a:t>
            </a:r>
            <a:r>
              <a:rPr sz="1100" spc="-70" dirty="0">
                <a:latin typeface="Arial"/>
                <a:cs typeface="Arial"/>
              </a:rPr>
              <a:t>означает, </a:t>
            </a:r>
            <a:r>
              <a:rPr sz="1100" spc="-25" dirty="0">
                <a:latin typeface="Arial"/>
                <a:cs typeface="Arial"/>
              </a:rPr>
              <a:t>что </a:t>
            </a:r>
            <a:r>
              <a:rPr sz="1100" spc="-85" dirty="0">
                <a:latin typeface="Arial"/>
                <a:cs typeface="Arial"/>
              </a:rPr>
              <a:t>следует </a:t>
            </a:r>
            <a:r>
              <a:rPr sz="1100" spc="-40" dirty="0">
                <a:latin typeface="Arial"/>
                <a:cs typeface="Arial"/>
              </a:rPr>
              <a:t>отклонить </a:t>
            </a:r>
            <a:r>
              <a:rPr sz="1100" spc="-45" dirty="0">
                <a:latin typeface="Arial"/>
                <a:cs typeface="Arial"/>
              </a:rPr>
              <a:t>гипотезу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</a:t>
            </a:r>
            <a:r>
              <a:rPr sz="1100" spc="45" dirty="0">
                <a:latin typeface="Arial"/>
                <a:cs typeface="Arial"/>
              </a:rPr>
              <a:t>.</a:t>
            </a:r>
            <a:endParaRPr sz="1100">
              <a:latin typeface="Arial"/>
              <a:cs typeface="Arial"/>
            </a:endParaRPr>
          </a:p>
          <a:p>
            <a:pPr marL="50800" marR="43180">
              <a:lnSpc>
                <a:spcPct val="102699"/>
              </a:lnSpc>
              <a:spcBef>
                <a:spcPts val="595"/>
              </a:spcBef>
            </a:pPr>
            <a:r>
              <a:rPr sz="1100" b="1" spc="-30" dirty="0">
                <a:latin typeface="Arial"/>
                <a:cs typeface="Arial"/>
              </a:rPr>
              <a:t>Гипотеза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1 </a:t>
            </a:r>
            <a:r>
              <a:rPr sz="1100" b="1" spc="-65" dirty="0">
                <a:latin typeface="Arial"/>
                <a:cs typeface="Arial"/>
              </a:rPr>
              <a:t>используется </a:t>
            </a:r>
            <a:r>
              <a:rPr sz="1100" b="1" spc="-35" dirty="0">
                <a:latin typeface="Arial"/>
                <a:cs typeface="Arial"/>
              </a:rPr>
              <a:t>для </a:t>
            </a:r>
            <a:r>
              <a:rPr sz="1100" b="1" spc="-80" dirty="0">
                <a:latin typeface="Arial"/>
                <a:cs typeface="Arial"/>
              </a:rPr>
              <a:t>выбора </a:t>
            </a:r>
            <a:r>
              <a:rPr sz="1100" b="1" spc="-25" dirty="0">
                <a:latin typeface="Arial"/>
                <a:cs typeface="Arial"/>
              </a:rPr>
              <a:t>нужного </a:t>
            </a:r>
            <a:r>
              <a:rPr sz="1100" b="1" spc="-80" dirty="0">
                <a:latin typeface="Arial"/>
                <a:cs typeface="Arial"/>
              </a:rPr>
              <a:t>“хвоста” </a:t>
            </a:r>
            <a:r>
              <a:rPr sz="1100" b="1" spc="-105" dirty="0">
                <a:latin typeface="Arial"/>
                <a:cs typeface="Arial"/>
              </a:rPr>
              <a:t>в  </a:t>
            </a:r>
            <a:r>
              <a:rPr sz="1100" b="1" spc="-45" dirty="0">
                <a:latin typeface="Arial"/>
                <a:cs typeface="Arial"/>
              </a:rPr>
              <a:t>распределении.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2787" y="1326220"/>
            <a:ext cx="2782570" cy="47180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 indent="13970">
              <a:lnSpc>
                <a:spcPct val="106700"/>
              </a:lnSpc>
              <a:spcBef>
                <a:spcPts val="20"/>
              </a:spcBef>
            </a:pPr>
            <a:r>
              <a:rPr sz="1400" spc="-85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Проверка </a:t>
            </a:r>
            <a:r>
              <a:rPr sz="1400" spc="-65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гипотезы </a:t>
            </a:r>
            <a:r>
              <a:rPr sz="1400" spc="-10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о </a:t>
            </a:r>
            <a:r>
              <a:rPr sz="1400" spc="-8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нормальности </a:t>
            </a:r>
            <a:r>
              <a:rPr sz="1400" spc="-8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400" spc="-105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распределения </a:t>
            </a:r>
            <a:r>
              <a:rPr sz="1400" spc="-75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случайной</a:t>
            </a:r>
            <a:r>
              <a:rPr sz="1400" spc="-10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 </a:t>
            </a:r>
            <a:r>
              <a:rPr sz="1400" spc="-8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величины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5" dirty="0"/>
              <a:t>Постановка</a:t>
            </a:r>
            <a:r>
              <a:rPr spc="5" dirty="0"/>
              <a:t> </a:t>
            </a:r>
            <a:r>
              <a:rPr spc="-80" dirty="0"/>
              <a:t>задачи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314044"/>
            <a:ext cx="3879215" cy="94361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</a:pPr>
            <a:r>
              <a:rPr sz="1100" b="1" spc="-30" dirty="0">
                <a:latin typeface="Arial"/>
                <a:cs typeface="Arial"/>
              </a:rPr>
              <a:t>Гипотеза: </a:t>
            </a:r>
            <a:r>
              <a:rPr sz="1100" spc="-65" dirty="0">
                <a:latin typeface="Arial"/>
                <a:cs typeface="Arial"/>
              </a:rPr>
              <a:t>Случайная </a:t>
            </a:r>
            <a:r>
              <a:rPr sz="1100" spc="-60" dirty="0">
                <a:latin typeface="Arial"/>
                <a:cs typeface="Arial"/>
              </a:rPr>
              <a:t>величина </a:t>
            </a:r>
            <a:r>
              <a:rPr sz="1100" spc="-70" dirty="0">
                <a:latin typeface="Arial"/>
                <a:cs typeface="Arial"/>
              </a:rPr>
              <a:t>имеет </a:t>
            </a:r>
            <a:r>
              <a:rPr sz="1100" spc="-75" dirty="0">
                <a:latin typeface="Arial"/>
                <a:cs typeface="Arial"/>
              </a:rPr>
              <a:t>нормальное  </a:t>
            </a:r>
            <a:r>
              <a:rPr sz="1100" spc="-80" dirty="0">
                <a:latin typeface="Arial"/>
                <a:cs typeface="Arial"/>
              </a:rPr>
              <a:t>распределение, </a:t>
            </a:r>
            <a:r>
              <a:rPr sz="1100" spc="-60" dirty="0">
                <a:latin typeface="Arial"/>
                <a:cs typeface="Arial"/>
              </a:rPr>
              <a:t>значения </a:t>
            </a:r>
            <a:r>
              <a:rPr sz="1100" spc="-70" dirty="0">
                <a:latin typeface="Arial"/>
                <a:cs typeface="Arial"/>
              </a:rPr>
              <a:t>параметров </a:t>
            </a:r>
            <a:r>
              <a:rPr sz="1100" spc="-80" dirty="0">
                <a:latin typeface="Arial"/>
                <a:cs typeface="Arial"/>
              </a:rPr>
              <a:t>распределения </a:t>
            </a:r>
            <a:r>
              <a:rPr sz="1100" spc="-90" dirty="0">
                <a:latin typeface="Arial"/>
                <a:cs typeface="Arial"/>
              </a:rPr>
              <a:t>заранее </a:t>
            </a:r>
            <a:r>
              <a:rPr sz="1100" spc="-95" dirty="0">
                <a:latin typeface="Arial"/>
                <a:cs typeface="Arial"/>
              </a:rPr>
              <a:t>не  </a:t>
            </a:r>
            <a:r>
              <a:rPr sz="1100" spc="-50" dirty="0">
                <a:latin typeface="Arial"/>
                <a:cs typeface="Arial"/>
              </a:rPr>
              <a:t>известны.</a:t>
            </a:r>
            <a:endParaRPr sz="1100">
              <a:latin typeface="Arial"/>
              <a:cs typeface="Arial"/>
            </a:endParaRPr>
          </a:p>
          <a:p>
            <a:pPr marL="12700" marR="474980">
              <a:lnSpc>
                <a:spcPct val="102600"/>
              </a:lnSpc>
              <a:spcBef>
                <a:spcPts val="500"/>
              </a:spcBef>
            </a:pPr>
            <a:r>
              <a:rPr sz="1100" b="1" spc="-30" dirty="0">
                <a:latin typeface="Arial"/>
                <a:cs typeface="Arial"/>
              </a:rPr>
              <a:t>Конкурирующая гипотеза: </a:t>
            </a:r>
            <a:r>
              <a:rPr sz="1100" spc="-85" dirty="0">
                <a:latin typeface="Arial"/>
                <a:cs typeface="Arial"/>
              </a:rPr>
              <a:t>Распределение </a:t>
            </a:r>
            <a:r>
              <a:rPr sz="1100" spc="-60" dirty="0">
                <a:latin typeface="Arial"/>
                <a:cs typeface="Arial"/>
              </a:rPr>
              <a:t>случайной  </a:t>
            </a:r>
            <a:r>
              <a:rPr sz="1100" spc="-55" dirty="0">
                <a:latin typeface="Arial"/>
                <a:cs typeface="Arial"/>
              </a:rPr>
              <a:t>величины </a:t>
            </a:r>
            <a:r>
              <a:rPr sz="1100" spc="-60" dirty="0">
                <a:latin typeface="Arial"/>
                <a:cs typeface="Arial"/>
              </a:rPr>
              <a:t>отличается </a:t>
            </a:r>
            <a:r>
              <a:rPr sz="1100" spc="-40" dirty="0">
                <a:latin typeface="Arial"/>
                <a:cs typeface="Arial"/>
              </a:rPr>
              <a:t>от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нормального.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18058" y="1398524"/>
            <a:ext cx="3571960" cy="17653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027770" y="3297818"/>
            <a:ext cx="496570" cy="180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00"/>
              </a:lnSpc>
            </a:pPr>
            <a:r>
              <a:rPr sz="1000" spc="-40" dirty="0">
                <a:latin typeface="Arial"/>
                <a:cs typeface="Arial"/>
              </a:rPr>
              <a:t>Figure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1: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36080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80" dirty="0"/>
              <a:t>Примеры</a:t>
            </a:r>
            <a:r>
              <a:rPr spc="5" dirty="0"/>
              <a:t> </a:t>
            </a:r>
            <a:r>
              <a:rPr spc="-60" dirty="0"/>
              <a:t>гипотез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3689" y="320598"/>
            <a:ext cx="3811270" cy="3071495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73355" indent="-148590">
              <a:lnSpc>
                <a:spcPct val="100000"/>
              </a:lnSpc>
              <a:spcBef>
                <a:spcPts val="285"/>
              </a:spcBef>
              <a:buClr>
                <a:srgbClr val="3333B2"/>
              </a:buClr>
              <a:buSzPct val="72727"/>
              <a:buFont typeface="Arial"/>
              <a:buChar char="►"/>
              <a:tabLst>
                <a:tab pos="173990" algn="l"/>
              </a:tabLst>
            </a:pPr>
            <a:r>
              <a:rPr sz="1100" b="1" spc="-25" dirty="0">
                <a:latin typeface="Arial"/>
                <a:cs typeface="Arial"/>
              </a:rPr>
              <a:t>Каково </a:t>
            </a:r>
            <a:r>
              <a:rPr sz="1100" b="1" spc="-55" dirty="0">
                <a:latin typeface="Arial"/>
                <a:cs typeface="Arial"/>
              </a:rPr>
              <a:t>распределение </a:t>
            </a:r>
            <a:r>
              <a:rPr sz="1100" b="1" spc="-50" dirty="0">
                <a:latin typeface="Arial"/>
                <a:cs typeface="Arial"/>
              </a:rPr>
              <a:t>случайной</a:t>
            </a:r>
            <a:r>
              <a:rPr sz="1100" b="1" spc="85" dirty="0">
                <a:latin typeface="Arial"/>
                <a:cs typeface="Arial"/>
              </a:rPr>
              <a:t> </a:t>
            </a:r>
            <a:r>
              <a:rPr sz="1100" b="1" spc="-65" dirty="0">
                <a:latin typeface="Arial"/>
                <a:cs typeface="Arial"/>
              </a:rPr>
              <a:t>величины?</a:t>
            </a:r>
            <a:endParaRPr sz="1100">
              <a:latin typeface="Arial"/>
              <a:cs typeface="Arial"/>
            </a:endParaRPr>
          </a:p>
          <a:p>
            <a:pPr marL="450215" marR="200660" lvl="1" indent="-168275">
              <a:lnSpc>
                <a:spcPct val="100000"/>
              </a:lnSpc>
              <a:spcBef>
                <a:spcPts val="175"/>
              </a:spcBef>
              <a:buClr>
                <a:srgbClr val="3333B2"/>
              </a:buClr>
              <a:buAutoNum type="arabicPeriod"/>
              <a:tabLst>
                <a:tab pos="450850" algn="l"/>
              </a:tabLst>
            </a:pPr>
            <a:r>
              <a:rPr sz="1000" spc="-55" dirty="0">
                <a:latin typeface="Arial"/>
                <a:cs typeface="Arial"/>
              </a:rPr>
              <a:t>Если </a:t>
            </a:r>
            <a:r>
              <a:rPr sz="1000" spc="-75" dirty="0">
                <a:latin typeface="Arial"/>
                <a:cs typeface="Arial"/>
              </a:rPr>
              <a:t>распределение </a:t>
            </a:r>
            <a:r>
              <a:rPr sz="1000" spc="-30" dirty="0">
                <a:latin typeface="Arial"/>
                <a:cs typeface="Arial"/>
              </a:rPr>
              <a:t>можно считать </a:t>
            </a:r>
            <a:r>
              <a:rPr sz="1000" spc="-45" dirty="0">
                <a:latin typeface="Arial"/>
                <a:cs typeface="Arial"/>
              </a:rPr>
              <a:t>нормальным, </a:t>
            </a:r>
            <a:r>
              <a:rPr sz="1000" spc="-30" dirty="0">
                <a:latin typeface="Arial"/>
                <a:cs typeface="Arial"/>
              </a:rPr>
              <a:t>то мы  </a:t>
            </a:r>
            <a:r>
              <a:rPr sz="1000" spc="-40" dirty="0">
                <a:latin typeface="Arial"/>
                <a:cs typeface="Arial"/>
              </a:rPr>
              <a:t>экономим деньги: </a:t>
            </a:r>
            <a:r>
              <a:rPr sz="1000" spc="-35" dirty="0">
                <a:latin typeface="Arial"/>
                <a:cs typeface="Arial"/>
              </a:rPr>
              <a:t>чтобы </a:t>
            </a:r>
            <a:r>
              <a:rPr sz="1000" spc="-50" dirty="0">
                <a:latin typeface="Arial"/>
                <a:cs typeface="Arial"/>
              </a:rPr>
              <a:t>добиться </a:t>
            </a:r>
            <a:r>
              <a:rPr sz="1000" spc="-60" dirty="0">
                <a:latin typeface="Arial"/>
                <a:cs typeface="Arial"/>
              </a:rPr>
              <a:t>требуемой </a:t>
            </a:r>
            <a:r>
              <a:rPr sz="1000" spc="-30" dirty="0">
                <a:latin typeface="Arial"/>
                <a:cs typeface="Arial"/>
              </a:rPr>
              <a:t>точности  </a:t>
            </a:r>
            <a:r>
              <a:rPr sz="1000" spc="-55" dirty="0">
                <a:latin typeface="Arial"/>
                <a:cs typeface="Arial"/>
              </a:rPr>
              <a:t>анализа </a:t>
            </a:r>
            <a:r>
              <a:rPr sz="1000" spc="-30" dirty="0">
                <a:latin typeface="Arial"/>
                <a:cs typeface="Arial"/>
              </a:rPr>
              <a:t>можно </a:t>
            </a:r>
            <a:r>
              <a:rPr sz="1000" spc="-45" dirty="0">
                <a:latin typeface="Arial"/>
                <a:cs typeface="Arial"/>
              </a:rPr>
              <a:t>опросить </a:t>
            </a:r>
            <a:r>
              <a:rPr sz="1000" spc="-65" dirty="0">
                <a:latin typeface="Arial"/>
                <a:cs typeface="Arial"/>
              </a:rPr>
              <a:t>меньше</a:t>
            </a:r>
            <a:r>
              <a:rPr sz="1000" spc="-120" dirty="0">
                <a:latin typeface="Arial"/>
                <a:cs typeface="Arial"/>
              </a:rPr>
              <a:t> </a:t>
            </a:r>
            <a:r>
              <a:rPr sz="1000" spc="-50" dirty="0">
                <a:latin typeface="Arial"/>
                <a:cs typeface="Arial"/>
              </a:rPr>
              <a:t>покупателей.</a:t>
            </a:r>
            <a:endParaRPr sz="1000">
              <a:latin typeface="Arial"/>
              <a:cs typeface="Arial"/>
            </a:endParaRPr>
          </a:p>
          <a:p>
            <a:pPr marL="450215" marR="284480" lvl="1" indent="-168275">
              <a:lnSpc>
                <a:spcPts val="1200"/>
              </a:lnSpc>
              <a:spcBef>
                <a:spcPts val="30"/>
              </a:spcBef>
              <a:buClr>
                <a:srgbClr val="3333B2"/>
              </a:buClr>
              <a:buAutoNum type="arabicPeriod"/>
              <a:tabLst>
                <a:tab pos="450850" algn="l"/>
              </a:tabLst>
            </a:pPr>
            <a:r>
              <a:rPr sz="1000" spc="-55" dirty="0">
                <a:latin typeface="Arial"/>
                <a:cs typeface="Arial"/>
              </a:rPr>
              <a:t>Если </a:t>
            </a:r>
            <a:r>
              <a:rPr sz="1000" spc="-75" dirty="0">
                <a:latin typeface="Arial"/>
                <a:cs typeface="Arial"/>
              </a:rPr>
              <a:t>распределение </a:t>
            </a:r>
            <a:r>
              <a:rPr sz="1000" spc="-55" dirty="0">
                <a:latin typeface="Arial"/>
                <a:cs typeface="Arial"/>
              </a:rPr>
              <a:t>экспоненциальное, </a:t>
            </a:r>
            <a:r>
              <a:rPr sz="1000" spc="-30" dirty="0">
                <a:latin typeface="Arial"/>
                <a:cs typeface="Arial"/>
              </a:rPr>
              <a:t>то </a:t>
            </a:r>
            <a:r>
              <a:rPr sz="1000" spc="-35" dirty="0">
                <a:latin typeface="Arial"/>
                <a:cs typeface="Arial"/>
              </a:rPr>
              <a:t>можно  </a:t>
            </a:r>
            <a:r>
              <a:rPr sz="1000" spc="-45" dirty="0">
                <a:latin typeface="Arial"/>
                <a:cs typeface="Arial"/>
              </a:rPr>
              <a:t>рассчитать </a:t>
            </a:r>
            <a:r>
              <a:rPr sz="1000" spc="-55" dirty="0">
                <a:latin typeface="Arial"/>
                <a:cs typeface="Arial"/>
              </a:rPr>
              <a:t>время до </a:t>
            </a:r>
            <a:r>
              <a:rPr sz="1000" spc="-35" dirty="0">
                <a:latin typeface="Arial"/>
                <a:cs typeface="Arial"/>
              </a:rPr>
              <a:t>поломки </a:t>
            </a:r>
            <a:r>
              <a:rPr sz="1000" spc="-45" dirty="0">
                <a:latin typeface="Arial"/>
                <a:cs typeface="Arial"/>
              </a:rPr>
              <a:t>изделия </a:t>
            </a:r>
            <a:r>
              <a:rPr sz="1000" spc="-25" dirty="0">
                <a:latin typeface="Arial"/>
                <a:cs typeface="Arial"/>
              </a:rPr>
              <a:t>и </a:t>
            </a:r>
            <a:r>
              <a:rPr sz="1000" spc="-50" dirty="0">
                <a:latin typeface="Arial"/>
                <a:cs typeface="Arial"/>
              </a:rPr>
              <a:t>спланировать  </a:t>
            </a:r>
            <a:r>
              <a:rPr sz="1000" spc="-70" dirty="0">
                <a:latin typeface="Arial"/>
                <a:cs typeface="Arial"/>
              </a:rPr>
              <a:t>расходы </a:t>
            </a:r>
            <a:r>
              <a:rPr sz="1000" spc="-65" dirty="0">
                <a:latin typeface="Arial"/>
                <a:cs typeface="Arial"/>
              </a:rPr>
              <a:t>на </a:t>
            </a:r>
            <a:r>
              <a:rPr sz="1000" spc="-35" dirty="0">
                <a:latin typeface="Arial"/>
                <a:cs typeface="Arial"/>
              </a:rPr>
              <a:t>гарантийный</a:t>
            </a:r>
            <a:r>
              <a:rPr sz="1000" spc="-135" dirty="0">
                <a:latin typeface="Arial"/>
                <a:cs typeface="Arial"/>
              </a:rPr>
              <a:t> </a:t>
            </a:r>
            <a:r>
              <a:rPr sz="1000" spc="-55" dirty="0">
                <a:latin typeface="Arial"/>
                <a:cs typeface="Arial"/>
              </a:rPr>
              <a:t>ремонт.</a:t>
            </a:r>
            <a:endParaRPr sz="1000">
              <a:latin typeface="Arial"/>
              <a:cs typeface="Arial"/>
            </a:endParaRPr>
          </a:p>
          <a:p>
            <a:pPr marL="173355" marR="17780" indent="-148590">
              <a:lnSpc>
                <a:spcPct val="102600"/>
              </a:lnSpc>
              <a:spcBef>
                <a:spcPts val="170"/>
              </a:spcBef>
              <a:buClr>
                <a:srgbClr val="3333B2"/>
              </a:buClr>
              <a:buSzPct val="72727"/>
              <a:buFont typeface="Arial"/>
              <a:buChar char="►"/>
              <a:tabLst>
                <a:tab pos="173990" algn="l"/>
              </a:tabLst>
            </a:pPr>
            <a:r>
              <a:rPr sz="1100" b="1" spc="-25" dirty="0">
                <a:latin typeface="Arial"/>
                <a:cs typeface="Arial"/>
              </a:rPr>
              <a:t>Чему </a:t>
            </a:r>
            <a:r>
              <a:rPr sz="1100" b="1" spc="-65" dirty="0">
                <a:latin typeface="Arial"/>
                <a:cs typeface="Arial"/>
              </a:rPr>
              <a:t>равен </a:t>
            </a:r>
            <a:r>
              <a:rPr sz="1100" b="1" spc="-20" dirty="0">
                <a:latin typeface="Arial"/>
                <a:cs typeface="Arial"/>
              </a:rPr>
              <a:t>тот </a:t>
            </a:r>
            <a:r>
              <a:rPr sz="1100" b="1" spc="-40" dirty="0">
                <a:latin typeface="Arial"/>
                <a:cs typeface="Arial"/>
              </a:rPr>
              <a:t>или </a:t>
            </a:r>
            <a:r>
              <a:rPr sz="1100" b="1" spc="-55" dirty="0">
                <a:latin typeface="Arial"/>
                <a:cs typeface="Arial"/>
              </a:rPr>
              <a:t>иной </a:t>
            </a:r>
            <a:r>
              <a:rPr sz="1100" b="1" spc="-40" dirty="0">
                <a:latin typeface="Arial"/>
                <a:cs typeface="Arial"/>
              </a:rPr>
              <a:t>параметр </a:t>
            </a:r>
            <a:r>
              <a:rPr sz="1100" b="1" spc="-55" dirty="0">
                <a:latin typeface="Arial"/>
                <a:cs typeface="Arial"/>
              </a:rPr>
              <a:t>распределения?  </a:t>
            </a:r>
            <a:r>
              <a:rPr sz="1100" spc="-80" dirty="0">
                <a:latin typeface="Arial"/>
                <a:cs typeface="Arial"/>
              </a:rPr>
              <a:t>После </a:t>
            </a:r>
            <a:r>
              <a:rPr sz="1100" spc="-75" dirty="0">
                <a:latin typeface="Arial"/>
                <a:cs typeface="Arial"/>
              </a:rPr>
              <a:t>проведения </a:t>
            </a:r>
            <a:r>
              <a:rPr sz="1100" spc="-60" dirty="0">
                <a:latin typeface="Arial"/>
                <a:cs typeface="Arial"/>
              </a:rPr>
              <a:t>рекламной </a:t>
            </a:r>
            <a:r>
              <a:rPr sz="1100" spc="-50" dirty="0">
                <a:latin typeface="Arial"/>
                <a:cs typeface="Arial"/>
              </a:rPr>
              <a:t>кампании продажи </a:t>
            </a:r>
            <a:r>
              <a:rPr sz="1100" spc="-70" dirty="0">
                <a:latin typeface="Arial"/>
                <a:cs typeface="Arial"/>
              </a:rPr>
              <a:t>товара  </a:t>
            </a:r>
            <a:r>
              <a:rPr sz="1100" spc="-65" dirty="0">
                <a:latin typeface="Arial"/>
                <a:cs typeface="Arial"/>
              </a:rPr>
              <a:t>возросли. </a:t>
            </a:r>
            <a:r>
              <a:rPr sz="1100" spc="-70" dirty="0">
                <a:latin typeface="Arial"/>
                <a:cs typeface="Arial"/>
              </a:rPr>
              <a:t>Произошло </a:t>
            </a:r>
            <a:r>
              <a:rPr sz="1100" spc="-65" dirty="0">
                <a:latin typeface="Arial"/>
                <a:cs typeface="Arial"/>
              </a:rPr>
              <a:t>это </a:t>
            </a:r>
            <a:r>
              <a:rPr sz="1100" spc="-85" dirty="0">
                <a:latin typeface="Arial"/>
                <a:cs typeface="Arial"/>
              </a:rPr>
              <a:t>вследствие </a:t>
            </a:r>
            <a:r>
              <a:rPr sz="1100" spc="-80" dirty="0">
                <a:latin typeface="Arial"/>
                <a:cs typeface="Arial"/>
              </a:rPr>
              <a:t>удачной </a:t>
            </a:r>
            <a:r>
              <a:rPr sz="1100" spc="-60" dirty="0">
                <a:latin typeface="Arial"/>
                <a:cs typeface="Arial"/>
              </a:rPr>
              <a:t>кампании или  </a:t>
            </a:r>
            <a:r>
              <a:rPr sz="1100" spc="-45" dirty="0">
                <a:latin typeface="Arial"/>
                <a:cs typeface="Arial"/>
              </a:rPr>
              <a:t>мы </a:t>
            </a:r>
            <a:r>
              <a:rPr sz="1100" spc="-75" dirty="0">
                <a:latin typeface="Arial"/>
                <a:cs typeface="Arial"/>
              </a:rPr>
              <a:t>имеем </a:t>
            </a:r>
            <a:r>
              <a:rPr sz="1100" spc="-85" dirty="0">
                <a:latin typeface="Arial"/>
                <a:cs typeface="Arial"/>
              </a:rPr>
              <a:t>дело </a:t>
            </a:r>
            <a:r>
              <a:rPr sz="1100" spc="-75" dirty="0">
                <a:latin typeface="Arial"/>
                <a:cs typeface="Arial"/>
              </a:rPr>
              <a:t>со </a:t>
            </a:r>
            <a:r>
              <a:rPr sz="1100" spc="-55" dirty="0">
                <a:latin typeface="Arial"/>
                <a:cs typeface="Arial"/>
              </a:rPr>
              <a:t>случайными </a:t>
            </a:r>
            <a:r>
              <a:rPr sz="1100" spc="-65" dirty="0">
                <a:latin typeface="Arial"/>
                <a:cs typeface="Arial"/>
              </a:rPr>
              <a:t>колебаниями </a:t>
            </a:r>
            <a:r>
              <a:rPr sz="1100" spc="-75" dirty="0">
                <a:latin typeface="Arial"/>
                <a:cs typeface="Arial"/>
              </a:rPr>
              <a:t>на </a:t>
            </a:r>
            <a:r>
              <a:rPr sz="1100" spc="-70" dirty="0">
                <a:latin typeface="Arial"/>
                <a:cs typeface="Arial"/>
              </a:rPr>
              <a:t>рынке?  </a:t>
            </a:r>
            <a:r>
              <a:rPr sz="1100" spc="-80" dirty="0">
                <a:latin typeface="Arial"/>
                <a:cs typeface="Arial"/>
              </a:rPr>
              <a:t>Необходимо </a:t>
            </a:r>
            <a:r>
              <a:rPr sz="1100" spc="-60" dirty="0">
                <a:latin typeface="Arial"/>
                <a:cs typeface="Arial"/>
              </a:rPr>
              <a:t>оценить математическое ожидание (средние  </a:t>
            </a:r>
            <a:r>
              <a:rPr sz="1100" spc="-35" dirty="0">
                <a:latin typeface="Arial"/>
                <a:cs typeface="Arial"/>
              </a:rPr>
              <a:t>продажи).</a:t>
            </a:r>
            <a:endParaRPr sz="1100">
              <a:latin typeface="Arial"/>
              <a:cs typeface="Arial"/>
            </a:endParaRPr>
          </a:p>
          <a:p>
            <a:pPr marL="173355" marR="19685" indent="-148590">
              <a:lnSpc>
                <a:spcPct val="102600"/>
              </a:lnSpc>
              <a:buClr>
                <a:srgbClr val="3333B2"/>
              </a:buClr>
              <a:buSzPct val="72727"/>
              <a:buFont typeface="Arial"/>
              <a:buChar char="►"/>
              <a:tabLst>
                <a:tab pos="173990" algn="l"/>
              </a:tabLst>
            </a:pPr>
            <a:r>
              <a:rPr sz="1100" b="1" spc="-50" dirty="0">
                <a:latin typeface="Arial"/>
                <a:cs typeface="Arial"/>
              </a:rPr>
              <a:t>Зависимы </a:t>
            </a:r>
            <a:r>
              <a:rPr sz="1100" b="1" spc="-45" dirty="0">
                <a:latin typeface="Arial"/>
                <a:cs typeface="Arial"/>
              </a:rPr>
              <a:t>или </a:t>
            </a:r>
            <a:r>
              <a:rPr sz="1100" b="1" spc="-35" dirty="0">
                <a:latin typeface="Arial"/>
                <a:cs typeface="Arial"/>
              </a:rPr>
              <a:t>нет </a:t>
            </a:r>
            <a:r>
              <a:rPr sz="1100" b="1" spc="-65" dirty="0">
                <a:latin typeface="Arial"/>
                <a:cs typeface="Arial"/>
              </a:rPr>
              <a:t>две </a:t>
            </a:r>
            <a:r>
              <a:rPr sz="1100" b="1" spc="-60" dirty="0">
                <a:latin typeface="Arial"/>
                <a:cs typeface="Arial"/>
              </a:rPr>
              <a:t>случайные </a:t>
            </a:r>
            <a:r>
              <a:rPr sz="1100" b="1" spc="-65" dirty="0">
                <a:latin typeface="Arial"/>
                <a:cs typeface="Arial"/>
              </a:rPr>
              <a:t>величины? </a:t>
            </a:r>
            <a:r>
              <a:rPr sz="1100" spc="-75" dirty="0">
                <a:latin typeface="Arial"/>
                <a:cs typeface="Arial"/>
              </a:rPr>
              <a:t>Если  </a:t>
            </a:r>
            <a:r>
              <a:rPr sz="1100" spc="-65" dirty="0">
                <a:latin typeface="Arial"/>
                <a:cs typeface="Arial"/>
              </a:rPr>
              <a:t>возраст </a:t>
            </a:r>
            <a:r>
              <a:rPr sz="1100" spc="-70" dirty="0">
                <a:latin typeface="Arial"/>
                <a:cs typeface="Arial"/>
              </a:rPr>
              <a:t>покупателей </a:t>
            </a:r>
            <a:r>
              <a:rPr sz="1100" spc="-45" dirty="0">
                <a:latin typeface="Arial"/>
                <a:cs typeface="Arial"/>
              </a:rPr>
              <a:t>и </a:t>
            </a:r>
            <a:r>
              <a:rPr sz="1100" spc="-90" dirty="0">
                <a:latin typeface="Arial"/>
                <a:cs typeface="Arial"/>
              </a:rPr>
              <a:t>объем </a:t>
            </a:r>
            <a:r>
              <a:rPr sz="1100" spc="-35" dirty="0">
                <a:latin typeface="Arial"/>
                <a:cs typeface="Arial"/>
              </a:rPr>
              <a:t>покупки </a:t>
            </a:r>
            <a:r>
              <a:rPr sz="1100" spc="-60" dirty="0">
                <a:latin typeface="Arial"/>
                <a:cs typeface="Arial"/>
              </a:rPr>
              <a:t>зависимы, </a:t>
            </a:r>
            <a:r>
              <a:rPr sz="1100" spc="-50" dirty="0">
                <a:latin typeface="Arial"/>
                <a:cs typeface="Arial"/>
              </a:rPr>
              <a:t>то </a:t>
            </a:r>
            <a:r>
              <a:rPr sz="1100" spc="-65" dirty="0">
                <a:latin typeface="Arial"/>
                <a:cs typeface="Arial"/>
              </a:rPr>
              <a:t>возраст  </a:t>
            </a:r>
            <a:r>
              <a:rPr sz="1100" spc="-75" dirty="0">
                <a:latin typeface="Arial"/>
                <a:cs typeface="Arial"/>
              </a:rPr>
              <a:t>надо </a:t>
            </a:r>
            <a:r>
              <a:rPr sz="1100" spc="-40" dirty="0">
                <a:latin typeface="Arial"/>
                <a:cs typeface="Arial"/>
              </a:rPr>
              <a:t>учитывать </a:t>
            </a:r>
            <a:r>
              <a:rPr sz="1100" spc="-50" dirty="0">
                <a:latin typeface="Arial"/>
                <a:cs typeface="Arial"/>
              </a:rPr>
              <a:t>при </a:t>
            </a:r>
            <a:r>
              <a:rPr sz="1100" spc="-60" dirty="0">
                <a:latin typeface="Arial"/>
                <a:cs typeface="Arial"/>
              </a:rPr>
              <a:t>сегментации покупателей. </a:t>
            </a:r>
            <a:r>
              <a:rPr sz="1100" spc="-55" dirty="0">
                <a:latin typeface="Arial"/>
                <a:cs typeface="Arial"/>
              </a:rPr>
              <a:t>Иногда  такая </a:t>
            </a:r>
            <a:r>
              <a:rPr sz="1100" spc="-65" dirty="0">
                <a:latin typeface="Arial"/>
                <a:cs typeface="Arial"/>
              </a:rPr>
              <a:t>зависимость </a:t>
            </a:r>
            <a:r>
              <a:rPr sz="1100" spc="-90" dirty="0">
                <a:latin typeface="Arial"/>
                <a:cs typeface="Arial"/>
              </a:rPr>
              <a:t>бывает </a:t>
            </a:r>
            <a:r>
              <a:rPr sz="1100" spc="-75" dirty="0">
                <a:latin typeface="Arial"/>
                <a:cs typeface="Arial"/>
              </a:rPr>
              <a:t>неочевидной: длина </a:t>
            </a:r>
            <a:r>
              <a:rPr sz="1100" spc="-80" dirty="0">
                <a:latin typeface="Arial"/>
                <a:cs typeface="Arial"/>
              </a:rPr>
              <a:t>волос </a:t>
            </a:r>
            <a:r>
              <a:rPr sz="1100" spc="-50" dirty="0">
                <a:latin typeface="Arial"/>
                <a:cs typeface="Arial"/>
              </a:rPr>
              <a:t>и </a:t>
            </a:r>
            <a:r>
              <a:rPr sz="1100" spc="-65" dirty="0">
                <a:latin typeface="Arial"/>
                <a:cs typeface="Arial"/>
              </a:rPr>
              <a:t>рост  </a:t>
            </a:r>
            <a:r>
              <a:rPr sz="1100" spc="-75" dirty="0">
                <a:latin typeface="Arial"/>
                <a:cs typeface="Arial"/>
              </a:rPr>
              <a:t>людей </a:t>
            </a:r>
            <a:r>
              <a:rPr sz="1100" spc="-70" dirty="0">
                <a:latin typeface="Arial"/>
                <a:cs typeface="Arial"/>
              </a:rPr>
              <a:t>– </a:t>
            </a:r>
            <a:r>
              <a:rPr sz="1100" spc="-65" dirty="0">
                <a:latin typeface="Arial"/>
                <a:cs typeface="Arial"/>
              </a:rPr>
              <a:t>зависимые</a:t>
            </a:r>
            <a:r>
              <a:rPr sz="1100" spc="-165" dirty="0">
                <a:latin typeface="Arial"/>
                <a:cs typeface="Arial"/>
              </a:rPr>
              <a:t> </a:t>
            </a:r>
            <a:r>
              <a:rPr sz="1100" spc="-80" dirty="0">
                <a:latin typeface="Arial"/>
                <a:cs typeface="Arial"/>
              </a:rPr>
              <a:t>переменные.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03318" y="3243172"/>
            <a:ext cx="9461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70" dirty="0">
                <a:solidFill>
                  <a:srgbClr val="262685"/>
                </a:solidFill>
                <a:latin typeface="Arial"/>
                <a:cs typeface="Arial"/>
              </a:rPr>
              <a:t>4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97167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Критерий</a:t>
            </a:r>
            <a:r>
              <a:rPr spc="25" dirty="0"/>
              <a:t> </a:t>
            </a:r>
            <a:r>
              <a:rPr spc="-40" dirty="0"/>
              <a:t>Шапиро-Уилка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752714"/>
            <a:ext cx="3603625" cy="1609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19125">
              <a:lnSpc>
                <a:spcPct val="147900"/>
              </a:lnSpc>
              <a:spcBef>
                <a:spcPts val="100"/>
              </a:spcBef>
            </a:pPr>
            <a:r>
              <a:rPr sz="1100" spc="-35" dirty="0">
                <a:latin typeface="Arial"/>
                <a:cs typeface="Arial"/>
              </a:rPr>
              <a:t>Критерий </a:t>
            </a:r>
            <a:r>
              <a:rPr sz="1100" spc="-30" dirty="0">
                <a:latin typeface="Arial"/>
                <a:cs typeface="Arial"/>
              </a:rPr>
              <a:t>Шапиро-Уилка: </a:t>
            </a:r>
            <a:r>
              <a:rPr sz="1100" spc="-100" dirty="0">
                <a:latin typeface="Courier New"/>
                <a:cs typeface="Courier New"/>
              </a:rPr>
              <a:t>shapiro.test(data)</a:t>
            </a:r>
            <a:r>
              <a:rPr sz="1100" spc="-100" dirty="0">
                <a:latin typeface="Arial"/>
                <a:cs typeface="Arial"/>
              </a:rPr>
              <a:t>.  </a:t>
            </a:r>
            <a:r>
              <a:rPr sz="1100" spc="-35" dirty="0">
                <a:latin typeface="Arial"/>
                <a:cs typeface="Arial"/>
              </a:rPr>
              <a:t>От </a:t>
            </a:r>
            <a:r>
              <a:rPr sz="1100" spc="-70" dirty="0">
                <a:latin typeface="Arial"/>
                <a:cs typeface="Arial"/>
              </a:rPr>
              <a:t>3 </a:t>
            </a:r>
            <a:r>
              <a:rPr sz="1100" spc="-65" dirty="0">
                <a:latin typeface="Arial"/>
                <a:cs typeface="Arial"/>
              </a:rPr>
              <a:t>до </a:t>
            </a:r>
            <a:r>
              <a:rPr sz="1100" spc="-75" dirty="0">
                <a:latin typeface="Arial"/>
                <a:cs typeface="Arial"/>
              </a:rPr>
              <a:t>5000</a:t>
            </a:r>
            <a:r>
              <a:rPr sz="1100" spc="-10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наблюдений.</a:t>
            </a:r>
            <a:endParaRPr sz="1100">
              <a:latin typeface="Arial"/>
              <a:cs typeface="Arial"/>
            </a:endParaRPr>
          </a:p>
          <a:p>
            <a:pPr marL="12700" marR="5080">
              <a:lnSpc>
                <a:spcPct val="102600"/>
              </a:lnSpc>
              <a:spcBef>
                <a:spcPts val="600"/>
              </a:spcBef>
            </a:pPr>
            <a:r>
              <a:rPr sz="1100" spc="-65" dirty="0">
                <a:latin typeface="Arial"/>
                <a:cs typeface="Arial"/>
              </a:rPr>
              <a:t>Проверим нормальность </a:t>
            </a:r>
            <a:r>
              <a:rPr sz="1100" spc="-80" dirty="0">
                <a:latin typeface="Arial"/>
                <a:cs typeface="Arial"/>
              </a:rPr>
              <a:t>распределения </a:t>
            </a:r>
            <a:r>
              <a:rPr sz="1100" spc="-60" dirty="0">
                <a:latin typeface="Arial"/>
                <a:cs typeface="Arial"/>
              </a:rPr>
              <a:t>городов </a:t>
            </a:r>
            <a:r>
              <a:rPr sz="1100" spc="-65" dirty="0">
                <a:latin typeface="Arial"/>
                <a:cs typeface="Arial"/>
              </a:rPr>
              <a:t>России </a:t>
            </a:r>
            <a:r>
              <a:rPr sz="1100" spc="-60" dirty="0">
                <a:latin typeface="Arial"/>
                <a:cs typeface="Arial"/>
              </a:rPr>
              <a:t>по  </a:t>
            </a:r>
            <a:r>
              <a:rPr sz="1100" spc="-50" dirty="0">
                <a:latin typeface="Arial"/>
                <a:cs typeface="Arial"/>
              </a:rPr>
              <a:t>численности. </a:t>
            </a:r>
            <a:r>
              <a:rPr sz="1100" spc="-60" dirty="0">
                <a:latin typeface="Arial"/>
                <a:cs typeface="Arial"/>
              </a:rPr>
              <a:t>Нам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нужно: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40" dirty="0">
                <a:latin typeface="Arial"/>
                <a:cs typeface="Arial"/>
              </a:rPr>
              <a:t>Прочитать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данные.</a:t>
            </a:r>
            <a:endParaRPr sz="110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50" dirty="0">
                <a:latin typeface="Arial"/>
                <a:cs typeface="Arial"/>
              </a:rPr>
              <a:t>Логарифмировать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их.</a:t>
            </a:r>
            <a:endParaRPr sz="110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50" dirty="0">
                <a:latin typeface="Arial"/>
                <a:cs typeface="Arial"/>
              </a:rPr>
              <a:t>Применить </a:t>
            </a:r>
            <a:r>
              <a:rPr sz="1100" spc="-40" dirty="0">
                <a:latin typeface="Arial"/>
                <a:cs typeface="Arial"/>
              </a:rPr>
              <a:t>критерий</a:t>
            </a:r>
            <a:r>
              <a:rPr sz="1100" spc="-100" dirty="0">
                <a:latin typeface="Arial"/>
                <a:cs typeface="Arial"/>
              </a:rPr>
              <a:t> </a:t>
            </a:r>
            <a:r>
              <a:rPr sz="1100" spc="-30" dirty="0">
                <a:latin typeface="Arial"/>
                <a:cs typeface="Arial"/>
              </a:rPr>
              <a:t>Шапиро-Уилка.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2046" y="131521"/>
            <a:ext cx="3964304" cy="1396365"/>
          </a:xfrm>
          <a:custGeom>
            <a:avLst/>
            <a:gdLst/>
            <a:ahLst/>
            <a:cxnLst/>
            <a:rect l="l" t="t" r="r" b="b"/>
            <a:pathLst>
              <a:path w="3964304" h="1396365">
                <a:moveTo>
                  <a:pt x="3963911" y="0"/>
                </a:moveTo>
                <a:lnTo>
                  <a:pt x="0" y="0"/>
                </a:lnTo>
                <a:lnTo>
                  <a:pt x="0" y="1395869"/>
                </a:lnTo>
                <a:lnTo>
                  <a:pt x="3963911" y="1395869"/>
                </a:lnTo>
                <a:lnTo>
                  <a:pt x="3963911" y="0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7294" y="102881"/>
            <a:ext cx="3911600" cy="29594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-50" dirty="0">
                <a:solidFill>
                  <a:srgbClr val="8E5902"/>
                </a:solidFill>
                <a:latin typeface="Arial"/>
                <a:cs typeface="Arial"/>
              </a:rPr>
              <a:t># </a:t>
            </a:r>
            <a:r>
              <a:rPr sz="1100" i="1" spc="-150" dirty="0">
                <a:solidFill>
                  <a:srgbClr val="8E5902"/>
                </a:solidFill>
                <a:latin typeface="Arial"/>
                <a:cs typeface="Arial"/>
              </a:rPr>
              <a:t>Читаем</a:t>
            </a:r>
            <a:r>
              <a:rPr sz="1100" i="1" spc="-10" dirty="0">
                <a:solidFill>
                  <a:srgbClr val="8E5902"/>
                </a:solidFill>
                <a:latin typeface="Arial"/>
                <a:cs typeface="Arial"/>
              </a:rPr>
              <a:t> </a:t>
            </a:r>
            <a:r>
              <a:rPr sz="1100" i="1" spc="-85" dirty="0">
                <a:solidFill>
                  <a:srgbClr val="8E5902"/>
                </a:solidFill>
                <a:latin typeface="Arial"/>
                <a:cs typeface="Arial"/>
              </a:rPr>
              <a:t>данные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 spc="-105" dirty="0">
                <a:latin typeface="Courier New"/>
                <a:cs typeface="Courier New"/>
              </a:rPr>
              <a:t>town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.1959 </a:t>
            </a:r>
            <a:r>
              <a:rPr sz="1100" spc="-100" dirty="0">
                <a:latin typeface="Courier New"/>
                <a:cs typeface="Courier New"/>
              </a:rPr>
              <a:t>&lt;-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read.table</a:t>
            </a:r>
            <a:r>
              <a:rPr sz="1100" spc="-105" dirty="0">
                <a:latin typeface="Courier New"/>
                <a:cs typeface="Courier New"/>
              </a:rPr>
              <a:t>(</a:t>
            </a:r>
            <a:r>
              <a:rPr sz="1100" spc="-105" dirty="0">
                <a:solidFill>
                  <a:srgbClr val="4F9905"/>
                </a:solidFill>
                <a:latin typeface="Courier New"/>
                <a:cs typeface="Courier New"/>
              </a:rPr>
              <a:t>"town_1959.csv"</a:t>
            </a:r>
            <a:r>
              <a:rPr sz="1100" spc="-105" dirty="0">
                <a:latin typeface="Courier New"/>
                <a:cs typeface="Courier New"/>
              </a:rPr>
              <a:t>,</a:t>
            </a:r>
            <a:r>
              <a:rPr sz="1100" spc="-25" dirty="0">
                <a:latin typeface="Courier New"/>
                <a:cs typeface="Courier New"/>
              </a:rPr>
              <a:t>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header=</a:t>
            </a:r>
            <a:r>
              <a:rPr sz="1100" spc="-105" dirty="0">
                <a:solidFill>
                  <a:srgbClr val="8E5902"/>
                </a:solidFill>
                <a:latin typeface="Courier New"/>
                <a:cs typeface="Courier New"/>
              </a:rPr>
              <a:t>TRUE</a:t>
            </a:r>
            <a:r>
              <a:rPr sz="1100" spc="-105" dirty="0">
                <a:latin typeface="Courier New"/>
                <a:cs typeface="Courier New"/>
              </a:rPr>
              <a:t>,</a:t>
            </a:r>
            <a:endParaRPr sz="1100" dirty="0">
              <a:latin typeface="Courier New"/>
              <a:cs typeface="Courier New"/>
            </a:endParaRPr>
          </a:p>
          <a:p>
            <a:pPr marL="1730375">
              <a:lnSpc>
                <a:spcPct val="100000"/>
              </a:lnSpc>
              <a:spcBef>
                <a:spcPts val="35"/>
              </a:spcBef>
            </a:pP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sep=</a:t>
            </a:r>
            <a:r>
              <a:rPr sz="1100" spc="-105" dirty="0">
                <a:solidFill>
                  <a:srgbClr val="4F9905"/>
                </a:solidFill>
                <a:latin typeface="Courier New"/>
                <a:cs typeface="Courier New"/>
              </a:rPr>
              <a:t>","</a:t>
            </a:r>
            <a:r>
              <a:rPr sz="1100" spc="-105" dirty="0">
                <a:latin typeface="Courier New"/>
                <a:cs typeface="Courier New"/>
              </a:rPr>
              <a:t>)</a:t>
            </a:r>
            <a:endParaRPr sz="1100" dirty="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 i="1" spc="-50" dirty="0">
                <a:solidFill>
                  <a:srgbClr val="8E5902"/>
                </a:solidFill>
                <a:latin typeface="Arial"/>
                <a:cs typeface="Arial"/>
              </a:rPr>
              <a:t>#</a:t>
            </a:r>
            <a:r>
              <a:rPr sz="1100" i="1" spc="-5" dirty="0">
                <a:solidFill>
                  <a:srgbClr val="8E5902"/>
                </a:solidFill>
                <a:latin typeface="Arial"/>
                <a:cs typeface="Arial"/>
              </a:rPr>
              <a:t> </a:t>
            </a:r>
            <a:r>
              <a:rPr sz="1100" i="1" spc="-100" dirty="0">
                <a:solidFill>
                  <a:srgbClr val="8E5902"/>
                </a:solidFill>
                <a:latin typeface="Arial"/>
                <a:cs typeface="Arial"/>
              </a:rPr>
              <a:t>Логарифмируем</a:t>
            </a:r>
            <a:endParaRPr sz="1100" dirty="0">
              <a:latin typeface="Arial"/>
              <a:cs typeface="Arial"/>
            </a:endParaRPr>
          </a:p>
          <a:p>
            <a:pPr marL="12700" marR="1384935">
              <a:lnSpc>
                <a:spcPct val="102600"/>
              </a:lnSpc>
            </a:pPr>
            <a:r>
              <a:rPr sz="1100" spc="-105" dirty="0">
                <a:latin typeface="Courier New"/>
                <a:cs typeface="Courier New"/>
              </a:rPr>
              <a:t>log.town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.1959 </a:t>
            </a:r>
            <a:r>
              <a:rPr sz="1100" spc="-100" dirty="0">
                <a:latin typeface="Courier New"/>
                <a:cs typeface="Courier New"/>
              </a:rPr>
              <a:t>&lt;-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log</a:t>
            </a:r>
            <a:r>
              <a:rPr sz="1100" spc="-105" dirty="0">
                <a:latin typeface="Courier New"/>
                <a:cs typeface="Courier New"/>
              </a:rPr>
              <a:t>(town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.1959</a:t>
            </a:r>
            <a:r>
              <a:rPr sz="1100" spc="-105" dirty="0">
                <a:latin typeface="Courier New"/>
                <a:cs typeface="Courier New"/>
              </a:rPr>
              <a:t>[,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3</a:t>
            </a:r>
            <a:r>
              <a:rPr sz="1100" spc="-105" dirty="0">
                <a:latin typeface="Courier New"/>
                <a:cs typeface="Courier New"/>
              </a:rPr>
              <a:t>])  </a:t>
            </a:r>
            <a:r>
              <a:rPr sz="1100" i="1" spc="-50" dirty="0">
                <a:solidFill>
                  <a:srgbClr val="8E5902"/>
                </a:solidFill>
                <a:latin typeface="Arial"/>
                <a:cs typeface="Arial"/>
              </a:rPr>
              <a:t># </a:t>
            </a:r>
            <a:r>
              <a:rPr sz="1100" i="1" spc="-130" dirty="0">
                <a:solidFill>
                  <a:srgbClr val="8E5902"/>
                </a:solidFill>
                <a:latin typeface="Arial"/>
                <a:cs typeface="Arial"/>
              </a:rPr>
              <a:t>Тест </a:t>
            </a:r>
            <a:r>
              <a:rPr sz="1100" i="1" spc="-70" dirty="0">
                <a:solidFill>
                  <a:srgbClr val="8E5902"/>
                </a:solidFill>
                <a:latin typeface="Arial"/>
                <a:cs typeface="Arial"/>
              </a:rPr>
              <a:t>Шапиро-Уилка 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shapiro.test</a:t>
            </a:r>
            <a:r>
              <a:rPr sz="1100" spc="-105" dirty="0">
                <a:latin typeface="Courier New"/>
                <a:cs typeface="Courier New"/>
              </a:rPr>
              <a:t>(log.town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.1959</a:t>
            </a:r>
            <a:r>
              <a:rPr sz="1100" spc="-105" dirty="0">
                <a:latin typeface="Courier New"/>
                <a:cs typeface="Courier New"/>
              </a:rPr>
              <a:t>)</a:t>
            </a:r>
            <a:endParaRPr sz="1100" dirty="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300" dirty="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sz="1100" spc="-105" dirty="0">
                <a:latin typeface="Courier New"/>
                <a:cs typeface="Courier New"/>
              </a:rPr>
              <a:t>##</a:t>
            </a:r>
            <a:endParaRPr sz="1100" dirty="0">
              <a:latin typeface="Courier New"/>
              <a:cs typeface="Courier New"/>
            </a:endParaRPr>
          </a:p>
          <a:p>
            <a:pPr marL="12700" marR="1671320">
              <a:lnSpc>
                <a:spcPct val="102600"/>
              </a:lnSpc>
              <a:tabLst>
                <a:tab pos="298450" algn="l"/>
              </a:tabLst>
            </a:pPr>
            <a:r>
              <a:rPr sz="1100" spc="-100" dirty="0">
                <a:latin typeface="Courier New"/>
                <a:cs typeface="Courier New"/>
              </a:rPr>
              <a:t>##	</a:t>
            </a:r>
            <a:r>
              <a:rPr sz="1100" spc="-105" dirty="0">
                <a:latin typeface="Courier New"/>
                <a:cs typeface="Courier New"/>
              </a:rPr>
              <a:t>Shapiro-Wilk normality test  ##</a:t>
            </a:r>
            <a:endParaRPr sz="1100" dirty="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  <a:tabLst>
                <a:tab pos="728345" algn="l"/>
              </a:tabLst>
            </a:pPr>
            <a:r>
              <a:rPr sz="1100" spc="-100" dirty="0">
                <a:latin typeface="Courier New"/>
                <a:cs typeface="Courier New"/>
              </a:rPr>
              <a:t>##</a:t>
            </a:r>
            <a:r>
              <a:rPr sz="1100" spc="-90" dirty="0">
                <a:latin typeface="Courier New"/>
                <a:cs typeface="Courier New"/>
              </a:rPr>
              <a:t> </a:t>
            </a:r>
            <a:r>
              <a:rPr sz="1100" spc="-105" dirty="0">
                <a:latin typeface="Courier New"/>
                <a:cs typeface="Courier New"/>
              </a:rPr>
              <a:t>data:	log.town.1959</a:t>
            </a:r>
            <a:endParaRPr sz="1100" dirty="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 spc="-100" dirty="0">
                <a:latin typeface="Courier New"/>
                <a:cs typeface="Courier New"/>
              </a:rPr>
              <a:t>## W = 0.97467, </a:t>
            </a:r>
            <a:r>
              <a:rPr sz="1100" spc="-105" dirty="0">
                <a:latin typeface="Courier New"/>
                <a:cs typeface="Courier New"/>
              </a:rPr>
              <a:t>p-value </a:t>
            </a:r>
            <a:r>
              <a:rPr sz="1100" spc="-100" dirty="0">
                <a:latin typeface="Courier New"/>
                <a:cs typeface="Courier New"/>
              </a:rPr>
              <a:t>= </a:t>
            </a:r>
            <a:r>
              <a:rPr sz="1100" spc="-105" dirty="0">
                <a:latin typeface="Courier New"/>
                <a:cs typeface="Courier New"/>
              </a:rPr>
              <a:t>3.15e-12</a:t>
            </a:r>
            <a:endParaRPr sz="1100" dirty="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550" dirty="0">
              <a:latin typeface="Courier New"/>
              <a:cs typeface="Courier New"/>
            </a:endParaRPr>
          </a:p>
          <a:p>
            <a:pPr marL="12700" marR="5080">
              <a:lnSpc>
                <a:spcPct val="102699"/>
              </a:lnSpc>
            </a:pPr>
            <a:r>
              <a:rPr sz="1100" i="1" spc="-5" dirty="0">
                <a:latin typeface="Times New Roman"/>
                <a:cs typeface="Times New Roman"/>
              </a:rPr>
              <a:t>p </a:t>
            </a:r>
            <a:r>
              <a:rPr sz="1100" i="1" spc="105" dirty="0">
                <a:latin typeface="Times New Roman"/>
                <a:cs typeface="Times New Roman"/>
              </a:rPr>
              <a:t>&lt; </a:t>
            </a:r>
            <a:r>
              <a:rPr sz="1100" i="1" spc="114" dirty="0">
                <a:latin typeface="Times New Roman"/>
                <a:cs typeface="Times New Roman"/>
              </a:rPr>
              <a:t>α </a:t>
            </a:r>
            <a:r>
              <a:rPr sz="1100" spc="204" dirty="0">
                <a:latin typeface="Arial"/>
                <a:cs typeface="Arial"/>
              </a:rPr>
              <a:t>= </a:t>
            </a:r>
            <a:r>
              <a:rPr sz="1100" spc="-45" dirty="0">
                <a:latin typeface="Arial"/>
                <a:cs typeface="Arial"/>
              </a:rPr>
              <a:t>0</a:t>
            </a:r>
            <a:r>
              <a:rPr sz="1100" i="1" spc="-45" dirty="0">
                <a:latin typeface="Times New Roman"/>
                <a:cs typeface="Times New Roman"/>
              </a:rPr>
              <a:t>.</a:t>
            </a:r>
            <a:r>
              <a:rPr sz="1100" spc="-45" dirty="0">
                <a:latin typeface="Arial"/>
                <a:cs typeface="Arial"/>
              </a:rPr>
              <a:t>05 </a:t>
            </a:r>
            <a:r>
              <a:rPr sz="1100" spc="505" dirty="0">
                <a:latin typeface="Arial"/>
                <a:cs typeface="Arial"/>
              </a:rPr>
              <a:t>-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отвергаем основную </a:t>
            </a:r>
            <a:r>
              <a:rPr sz="1100" spc="-50" dirty="0">
                <a:latin typeface="Arial"/>
                <a:cs typeface="Arial"/>
              </a:rPr>
              <a:t>гипотезу, </a:t>
            </a:r>
            <a:r>
              <a:rPr sz="1100" spc="-85" dirty="0">
                <a:latin typeface="Arial"/>
                <a:cs typeface="Arial"/>
              </a:rPr>
              <a:t>распределение </a:t>
            </a:r>
            <a:r>
              <a:rPr sz="1100" spc="-95" dirty="0">
                <a:latin typeface="Arial"/>
                <a:cs typeface="Arial"/>
              </a:rPr>
              <a:t>не  </a:t>
            </a:r>
            <a:r>
              <a:rPr sz="1100" spc="-65" dirty="0">
                <a:latin typeface="Arial"/>
                <a:cs typeface="Arial"/>
              </a:rPr>
              <a:t>является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60" dirty="0">
                <a:latin typeface="Arial"/>
                <a:cs typeface="Arial"/>
              </a:rPr>
              <a:t>нормальным.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20"/>
              </a:spcBef>
            </a:pPr>
            <a:r>
              <a:rPr spc="-45" dirty="0"/>
              <a:t>Критерий </a:t>
            </a:r>
            <a:r>
              <a:rPr spc="-70" dirty="0"/>
              <a:t>Колмогорова-Смирнова </a:t>
            </a:r>
            <a:r>
              <a:rPr spc="-95" dirty="0"/>
              <a:t>с </a:t>
            </a:r>
            <a:r>
              <a:rPr spc="-70" dirty="0"/>
              <a:t>поправкой  </a:t>
            </a:r>
            <a:r>
              <a:rPr spc="-90" dirty="0"/>
              <a:t>Лиллиефорса </a:t>
            </a:r>
            <a:r>
              <a:rPr spc="-45" dirty="0"/>
              <a:t>(критерий</a:t>
            </a:r>
            <a:r>
              <a:rPr spc="-85" dirty="0"/>
              <a:t> </a:t>
            </a:r>
            <a:r>
              <a:rPr spc="-80" dirty="0"/>
              <a:t>Лиллиефорса)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2046" y="665645"/>
            <a:ext cx="3964304" cy="880110"/>
          </a:xfrm>
          <a:prstGeom prst="rect">
            <a:avLst/>
          </a:prstGeom>
          <a:solidFill>
            <a:srgbClr val="F8F8F8"/>
          </a:solidFill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185"/>
              </a:lnSpc>
            </a:pPr>
            <a:r>
              <a:rPr sz="1100" i="1" spc="-50" dirty="0">
                <a:solidFill>
                  <a:srgbClr val="8E5902"/>
                </a:solidFill>
                <a:latin typeface="Arial"/>
                <a:cs typeface="Arial"/>
              </a:rPr>
              <a:t># </a:t>
            </a:r>
            <a:r>
              <a:rPr sz="1100" i="1" spc="-105" dirty="0">
                <a:solidFill>
                  <a:srgbClr val="8E5902"/>
                </a:solidFill>
                <a:latin typeface="Arial"/>
                <a:cs typeface="Arial"/>
              </a:rPr>
              <a:t>Установим </a:t>
            </a:r>
            <a:r>
              <a:rPr sz="1100" i="1" spc="-95" dirty="0">
                <a:solidFill>
                  <a:srgbClr val="8E5902"/>
                </a:solidFill>
                <a:latin typeface="Arial"/>
                <a:cs typeface="Arial"/>
              </a:rPr>
              <a:t>пакет </a:t>
            </a:r>
            <a:r>
              <a:rPr sz="1100" i="1" spc="-45" dirty="0">
                <a:solidFill>
                  <a:srgbClr val="8E5902"/>
                </a:solidFill>
                <a:latin typeface="Arial"/>
                <a:cs typeface="Arial"/>
              </a:rPr>
              <a:t>для </a:t>
            </a:r>
            <a:r>
              <a:rPr sz="1100" i="1" spc="-40" dirty="0">
                <a:solidFill>
                  <a:srgbClr val="8E5902"/>
                </a:solidFill>
                <a:latin typeface="Arial"/>
                <a:cs typeface="Arial"/>
              </a:rPr>
              <a:t>проверки </a:t>
            </a:r>
            <a:r>
              <a:rPr sz="1100" i="1" spc="-95" dirty="0">
                <a:solidFill>
                  <a:srgbClr val="8E5902"/>
                </a:solidFill>
                <a:latin typeface="Arial"/>
                <a:cs typeface="Arial"/>
              </a:rPr>
              <a:t>гипотезы </a:t>
            </a:r>
            <a:r>
              <a:rPr sz="1100" i="1" spc="-50" dirty="0">
                <a:solidFill>
                  <a:srgbClr val="8E5902"/>
                </a:solidFill>
                <a:latin typeface="Arial"/>
                <a:cs typeface="Arial"/>
              </a:rPr>
              <a:t>о</a:t>
            </a:r>
            <a:r>
              <a:rPr sz="1100" i="1" spc="-20" dirty="0">
                <a:solidFill>
                  <a:srgbClr val="8E5902"/>
                </a:solidFill>
                <a:latin typeface="Arial"/>
                <a:cs typeface="Arial"/>
              </a:rPr>
              <a:t> </a:t>
            </a:r>
            <a:r>
              <a:rPr sz="1100" i="1" spc="-85" dirty="0">
                <a:solidFill>
                  <a:srgbClr val="8E5902"/>
                </a:solidFill>
                <a:latin typeface="Arial"/>
                <a:cs typeface="Arial"/>
              </a:rPr>
              <a:t>нормальности</a:t>
            </a:r>
            <a:endParaRPr sz="1100">
              <a:latin typeface="Arial"/>
              <a:cs typeface="Arial"/>
            </a:endParaRPr>
          </a:p>
          <a:p>
            <a:pPr marL="37465">
              <a:lnSpc>
                <a:spcPct val="100000"/>
              </a:lnSpc>
              <a:spcBef>
                <a:spcPts val="35"/>
              </a:spcBef>
            </a:pPr>
            <a:r>
              <a:rPr sz="1100" i="1" spc="-50" dirty="0">
                <a:solidFill>
                  <a:srgbClr val="8E5902"/>
                </a:solidFill>
                <a:latin typeface="Arial"/>
                <a:cs typeface="Arial"/>
              </a:rPr>
              <a:t>#</a:t>
            </a:r>
            <a:r>
              <a:rPr sz="1100" i="1" spc="-5" dirty="0">
                <a:solidFill>
                  <a:srgbClr val="8E5902"/>
                </a:solidFill>
                <a:latin typeface="Arial"/>
                <a:cs typeface="Arial"/>
              </a:rPr>
              <a:t> </a:t>
            </a:r>
            <a:r>
              <a:rPr sz="1100" i="1" spc="-50" dirty="0">
                <a:solidFill>
                  <a:srgbClr val="8E5902"/>
                </a:solidFill>
                <a:latin typeface="Arial"/>
                <a:cs typeface="Arial"/>
              </a:rPr>
              <a:t>распределения</a:t>
            </a:r>
            <a:endParaRPr sz="1100">
              <a:latin typeface="Arial"/>
              <a:cs typeface="Arial"/>
            </a:endParaRPr>
          </a:p>
          <a:p>
            <a:pPr marL="37465" marR="1842135">
              <a:lnSpc>
                <a:spcPct val="102600"/>
              </a:lnSpc>
            </a:pPr>
            <a:r>
              <a:rPr sz="1100" i="1" spc="-50" dirty="0">
                <a:solidFill>
                  <a:srgbClr val="8E5902"/>
                </a:solidFill>
                <a:latin typeface="Arial"/>
                <a:cs typeface="Arial"/>
              </a:rPr>
              <a:t># </a:t>
            </a:r>
            <a:r>
              <a:rPr sz="1100" i="1" spc="85" dirty="0">
                <a:solidFill>
                  <a:srgbClr val="8E5902"/>
                </a:solidFill>
                <a:latin typeface="Arial"/>
                <a:cs typeface="Arial"/>
              </a:rPr>
              <a:t>install.packages("nortest") 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library</a:t>
            </a:r>
            <a:r>
              <a:rPr sz="1100" spc="-105" dirty="0">
                <a:latin typeface="Courier New"/>
                <a:cs typeface="Courier New"/>
              </a:rPr>
              <a:t>(nortest)  </a:t>
            </a:r>
            <a:r>
              <a:rPr sz="1100" spc="-105" dirty="0">
                <a:solidFill>
                  <a:srgbClr val="214987"/>
                </a:solidFill>
                <a:latin typeface="Courier New"/>
                <a:cs typeface="Courier New"/>
              </a:rPr>
              <a:t>lillie.test</a:t>
            </a:r>
            <a:r>
              <a:rPr sz="1100" spc="-105" dirty="0">
                <a:latin typeface="Courier New"/>
                <a:cs typeface="Courier New"/>
              </a:rPr>
              <a:t>(log.town</a:t>
            </a:r>
            <a:r>
              <a:rPr sz="1100" spc="-105" dirty="0">
                <a:solidFill>
                  <a:srgbClr val="0000CE"/>
                </a:solidFill>
                <a:latin typeface="Courier New"/>
                <a:cs typeface="Courier New"/>
              </a:rPr>
              <a:t>.1959</a:t>
            </a:r>
            <a:r>
              <a:rPr sz="1100" spc="-105" dirty="0">
                <a:latin typeface="Courier New"/>
                <a:cs typeface="Courier New"/>
              </a:rPr>
              <a:t>)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294" y="1793861"/>
            <a:ext cx="3829685" cy="140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5" dirty="0">
                <a:latin typeface="Courier New"/>
                <a:cs typeface="Courier New"/>
              </a:rPr>
              <a:t>##</a:t>
            </a:r>
            <a:endParaRPr sz="1100">
              <a:latin typeface="Courier New"/>
              <a:cs typeface="Courier New"/>
            </a:endParaRPr>
          </a:p>
          <a:p>
            <a:pPr marL="12700" marR="229235">
              <a:lnSpc>
                <a:spcPct val="102600"/>
              </a:lnSpc>
              <a:tabLst>
                <a:tab pos="298450" algn="l"/>
              </a:tabLst>
            </a:pPr>
            <a:r>
              <a:rPr sz="1100" spc="-100" dirty="0">
                <a:latin typeface="Courier New"/>
                <a:cs typeface="Courier New"/>
              </a:rPr>
              <a:t>##	</a:t>
            </a:r>
            <a:r>
              <a:rPr sz="1100" spc="-105" dirty="0">
                <a:latin typeface="Courier New"/>
                <a:cs typeface="Courier New"/>
              </a:rPr>
              <a:t>Lilliefors (Kolmogorov-Smirnov) </a:t>
            </a:r>
            <a:r>
              <a:rPr sz="1100" spc="-100" dirty="0">
                <a:latin typeface="Courier New"/>
                <a:cs typeface="Courier New"/>
              </a:rPr>
              <a:t>normality </a:t>
            </a:r>
            <a:r>
              <a:rPr sz="1100" spc="-105" dirty="0">
                <a:latin typeface="Courier New"/>
                <a:cs typeface="Courier New"/>
              </a:rPr>
              <a:t>test  ##</a:t>
            </a:r>
            <a:endParaRPr sz="11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  <a:tabLst>
                <a:tab pos="728345" algn="l"/>
              </a:tabLst>
            </a:pPr>
            <a:r>
              <a:rPr sz="1100" spc="-100" dirty="0">
                <a:latin typeface="Courier New"/>
                <a:cs typeface="Courier New"/>
              </a:rPr>
              <a:t>##</a:t>
            </a:r>
            <a:r>
              <a:rPr sz="1100" spc="-90" dirty="0">
                <a:latin typeface="Courier New"/>
                <a:cs typeface="Courier New"/>
              </a:rPr>
              <a:t> </a:t>
            </a:r>
            <a:r>
              <a:rPr sz="1100" spc="-105" dirty="0">
                <a:latin typeface="Courier New"/>
                <a:cs typeface="Courier New"/>
              </a:rPr>
              <a:t>data:	log.town.1959</a:t>
            </a:r>
            <a:endParaRPr sz="11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 spc="-100" dirty="0">
                <a:latin typeface="Courier New"/>
                <a:cs typeface="Courier New"/>
              </a:rPr>
              <a:t>## D = 0.062811, </a:t>
            </a:r>
            <a:r>
              <a:rPr sz="1100" spc="-105" dirty="0">
                <a:latin typeface="Courier New"/>
                <a:cs typeface="Courier New"/>
              </a:rPr>
              <a:t>p-value </a:t>
            </a:r>
            <a:r>
              <a:rPr sz="1100" spc="-100" dirty="0">
                <a:latin typeface="Courier New"/>
                <a:cs typeface="Courier New"/>
              </a:rPr>
              <a:t>= </a:t>
            </a:r>
            <a:r>
              <a:rPr sz="1100" spc="-105" dirty="0">
                <a:latin typeface="Courier New"/>
                <a:cs typeface="Courier New"/>
              </a:rPr>
              <a:t>5.273e-10</a:t>
            </a:r>
            <a:endParaRPr sz="11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550">
              <a:latin typeface="Courier New"/>
              <a:cs typeface="Courier New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000" b="1" spc="-25" dirty="0">
                <a:latin typeface="Arial"/>
                <a:cs typeface="Arial"/>
              </a:rPr>
              <a:t>Замечание: </a:t>
            </a:r>
            <a:r>
              <a:rPr sz="1000" spc="-35" dirty="0">
                <a:latin typeface="Arial"/>
                <a:cs typeface="Arial"/>
              </a:rPr>
              <a:t>критерий </a:t>
            </a:r>
            <a:r>
              <a:rPr sz="1000" spc="-55" dirty="0">
                <a:latin typeface="Arial"/>
                <a:cs typeface="Arial"/>
              </a:rPr>
              <a:t>Лиллиефорса в данном </a:t>
            </a:r>
            <a:r>
              <a:rPr sz="1000" spc="-60" dirty="0">
                <a:latin typeface="Arial"/>
                <a:cs typeface="Arial"/>
              </a:rPr>
              <a:t>случае </a:t>
            </a:r>
            <a:r>
              <a:rPr sz="1000" spc="465" dirty="0">
                <a:latin typeface="Arial"/>
                <a:cs typeface="Arial"/>
              </a:rPr>
              <a:t>- </a:t>
            </a:r>
            <a:r>
              <a:rPr sz="1000" spc="-80" dirty="0">
                <a:latin typeface="Arial"/>
                <a:cs typeface="Arial"/>
              </a:rPr>
              <a:t>не </a:t>
            </a:r>
            <a:r>
              <a:rPr sz="1000" spc="-35" dirty="0">
                <a:latin typeface="Arial"/>
                <a:cs typeface="Arial"/>
              </a:rPr>
              <a:t>лучший  </a:t>
            </a:r>
            <a:r>
              <a:rPr sz="1000" spc="-45" dirty="0">
                <a:latin typeface="Arial"/>
                <a:cs typeface="Arial"/>
              </a:rPr>
              <a:t>выбор.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57810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0" dirty="0"/>
              <a:t>Когда </a:t>
            </a:r>
            <a:r>
              <a:rPr spc="-50" dirty="0"/>
              <a:t>какой </a:t>
            </a:r>
            <a:r>
              <a:rPr spc="-55" dirty="0"/>
              <a:t>критерий</a:t>
            </a:r>
            <a:r>
              <a:rPr spc="260" dirty="0"/>
              <a:t> </a:t>
            </a:r>
            <a:r>
              <a:rPr spc="-75" dirty="0"/>
              <a:t>применять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4594" y="1011946"/>
            <a:ext cx="3964940" cy="10674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200" spc="-60" dirty="0">
                <a:solidFill>
                  <a:srgbClr val="3333B2"/>
                </a:solidFill>
                <a:latin typeface="Arial"/>
                <a:cs typeface="Arial"/>
              </a:rPr>
              <a:t>Число</a:t>
            </a:r>
            <a:r>
              <a:rPr sz="1200" spc="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85" dirty="0">
                <a:solidFill>
                  <a:srgbClr val="3333B2"/>
                </a:solidFill>
                <a:latin typeface="Arial"/>
                <a:cs typeface="Arial"/>
              </a:rPr>
              <a:t>наблюдений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Arial"/>
              <a:cs typeface="Arial"/>
            </a:endParaRPr>
          </a:p>
          <a:p>
            <a:pPr marL="302260" marR="43180" indent="-148590">
              <a:lnSpc>
                <a:spcPct val="102600"/>
              </a:lnSpc>
              <a:buClr>
                <a:srgbClr val="3333B2"/>
              </a:buClr>
              <a:buSzPct val="72727"/>
              <a:buChar char="►"/>
              <a:tabLst>
                <a:tab pos="302895" algn="l"/>
              </a:tabLst>
            </a:pPr>
            <a:r>
              <a:rPr sz="1100" spc="-85" dirty="0">
                <a:latin typeface="Arial"/>
                <a:cs typeface="Arial"/>
              </a:rPr>
              <a:t>Если </a:t>
            </a:r>
            <a:r>
              <a:rPr sz="1100" spc="-90" dirty="0">
                <a:latin typeface="Arial"/>
                <a:cs typeface="Arial"/>
              </a:rPr>
              <a:t>меньше </a:t>
            </a:r>
            <a:r>
              <a:rPr sz="1100" spc="-85" dirty="0">
                <a:latin typeface="Arial"/>
                <a:cs typeface="Arial"/>
              </a:rPr>
              <a:t>2000 </a:t>
            </a:r>
            <a:r>
              <a:rPr sz="1100" spc="-80" dirty="0">
                <a:latin typeface="Arial"/>
                <a:cs typeface="Arial"/>
              </a:rPr>
              <a:t>наблюдений, </a:t>
            </a:r>
            <a:r>
              <a:rPr sz="1100" spc="-85" dirty="0">
                <a:latin typeface="Arial"/>
                <a:cs typeface="Arial"/>
              </a:rPr>
              <a:t>рекомендуется </a:t>
            </a:r>
            <a:r>
              <a:rPr sz="1100" spc="-65" dirty="0">
                <a:latin typeface="Arial"/>
                <a:cs typeface="Arial"/>
              </a:rPr>
              <a:t>использовать  </a:t>
            </a:r>
            <a:r>
              <a:rPr sz="1100" spc="-40" dirty="0">
                <a:latin typeface="Arial"/>
                <a:cs typeface="Arial"/>
              </a:rPr>
              <a:t>критерий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30" dirty="0">
                <a:latin typeface="Arial"/>
                <a:cs typeface="Arial"/>
              </a:rPr>
              <a:t>Шапиро-Уилка.</a:t>
            </a:r>
            <a:endParaRPr sz="1100">
              <a:latin typeface="Arial"/>
              <a:cs typeface="Arial"/>
            </a:endParaRPr>
          </a:p>
          <a:p>
            <a:pPr marL="302260" marR="542925" indent="-148590">
              <a:lnSpc>
                <a:spcPct val="102600"/>
              </a:lnSpc>
              <a:buClr>
                <a:srgbClr val="3333B2"/>
              </a:buClr>
              <a:buSzPct val="72727"/>
              <a:buChar char="►"/>
              <a:tabLst>
                <a:tab pos="302895" algn="l"/>
              </a:tabLst>
            </a:pPr>
            <a:r>
              <a:rPr sz="1100" spc="-70" dirty="0">
                <a:latin typeface="Arial"/>
                <a:cs typeface="Arial"/>
              </a:rPr>
              <a:t>Если </a:t>
            </a:r>
            <a:r>
              <a:rPr sz="1100" spc="-85" dirty="0">
                <a:latin typeface="Arial"/>
                <a:cs typeface="Arial"/>
              </a:rPr>
              <a:t>больше </a:t>
            </a:r>
            <a:r>
              <a:rPr sz="1100" spc="-65" dirty="0">
                <a:latin typeface="Arial"/>
                <a:cs typeface="Arial"/>
              </a:rPr>
              <a:t>2000, </a:t>
            </a:r>
            <a:r>
              <a:rPr sz="1100" spc="-40" dirty="0">
                <a:latin typeface="Arial"/>
                <a:cs typeface="Arial"/>
              </a:rPr>
              <a:t>то </a:t>
            </a:r>
            <a:r>
              <a:rPr sz="1100" spc="-55" dirty="0">
                <a:latin typeface="Arial"/>
                <a:cs typeface="Arial"/>
              </a:rPr>
              <a:t>применяют </a:t>
            </a:r>
            <a:r>
              <a:rPr sz="1100" spc="-40" dirty="0">
                <a:latin typeface="Arial"/>
                <a:cs typeface="Arial"/>
              </a:rPr>
              <a:t>критерий  </a:t>
            </a:r>
            <a:r>
              <a:rPr sz="1100" spc="-50" dirty="0">
                <a:latin typeface="Arial"/>
                <a:cs typeface="Arial"/>
              </a:rPr>
              <a:t>Колмогорова-Смирнова </a:t>
            </a:r>
            <a:r>
              <a:rPr sz="1100" spc="-70" dirty="0">
                <a:latin typeface="Arial"/>
                <a:cs typeface="Arial"/>
              </a:rPr>
              <a:t>с </a:t>
            </a:r>
            <a:r>
              <a:rPr sz="1100" spc="-55" dirty="0">
                <a:latin typeface="Arial"/>
                <a:cs typeface="Arial"/>
              </a:rPr>
              <a:t>поправкой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Лиллиефорса.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84975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55" dirty="0"/>
              <a:t>Прагматический</a:t>
            </a:r>
            <a:r>
              <a:rPr spc="25" dirty="0"/>
              <a:t> </a:t>
            </a:r>
            <a:r>
              <a:rPr spc="-110" dirty="0"/>
              <a:t>подход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01764" rIns="0" bIns="0" rtlCol="0">
            <a:spAutoFit/>
          </a:bodyPr>
          <a:lstStyle/>
          <a:p>
            <a:pPr marL="54610" marR="5080">
              <a:lnSpc>
                <a:spcPct val="102600"/>
              </a:lnSpc>
              <a:spcBef>
                <a:spcPts val="55"/>
              </a:spcBef>
            </a:pPr>
            <a:r>
              <a:rPr b="1" i="0" spc="-55" dirty="0">
                <a:latin typeface="Arial"/>
                <a:cs typeface="Arial"/>
              </a:rPr>
              <a:t>Вопрос: </a:t>
            </a:r>
            <a:r>
              <a:rPr i="0" spc="-25" dirty="0">
                <a:latin typeface="Arial"/>
                <a:cs typeface="Arial"/>
              </a:rPr>
              <a:t>Что </a:t>
            </a:r>
            <a:r>
              <a:rPr i="0" spc="-65" dirty="0">
                <a:latin typeface="Arial"/>
                <a:cs typeface="Arial"/>
              </a:rPr>
              <a:t>делать, </a:t>
            </a:r>
            <a:r>
              <a:rPr i="0" spc="-85" dirty="0">
                <a:latin typeface="Arial"/>
                <a:cs typeface="Arial"/>
              </a:rPr>
              <a:t>если </a:t>
            </a:r>
            <a:r>
              <a:rPr i="0" spc="-75" dirty="0">
                <a:latin typeface="Arial"/>
                <a:cs typeface="Arial"/>
              </a:rPr>
              <a:t>результаты </a:t>
            </a:r>
            <a:r>
              <a:rPr i="0" spc="-60" dirty="0">
                <a:latin typeface="Arial"/>
                <a:cs typeface="Arial"/>
              </a:rPr>
              <a:t>проверки </a:t>
            </a:r>
            <a:r>
              <a:rPr i="0" spc="-70" dirty="0">
                <a:latin typeface="Arial"/>
                <a:cs typeface="Arial"/>
              </a:rPr>
              <a:t>одной </a:t>
            </a:r>
            <a:r>
              <a:rPr i="0" spc="-45" dirty="0">
                <a:latin typeface="Arial"/>
                <a:cs typeface="Arial"/>
              </a:rPr>
              <a:t>гипотезы  </a:t>
            </a:r>
            <a:r>
              <a:rPr i="0" spc="-70" dirty="0">
                <a:latin typeface="Arial"/>
                <a:cs typeface="Arial"/>
              </a:rPr>
              <a:t>с </a:t>
            </a:r>
            <a:r>
              <a:rPr i="0" spc="-60" dirty="0">
                <a:latin typeface="Arial"/>
                <a:cs typeface="Arial"/>
              </a:rPr>
              <a:t>помощью разных </a:t>
            </a:r>
            <a:r>
              <a:rPr i="0" spc="-55" dirty="0">
                <a:latin typeface="Arial"/>
                <a:cs typeface="Arial"/>
              </a:rPr>
              <a:t>критериев </a:t>
            </a:r>
            <a:r>
              <a:rPr i="0" spc="-60" dirty="0">
                <a:latin typeface="Arial"/>
                <a:cs typeface="Arial"/>
              </a:rPr>
              <a:t>противоречат </a:t>
            </a:r>
            <a:r>
              <a:rPr i="0" spc="-35" dirty="0">
                <a:latin typeface="Arial"/>
                <a:cs typeface="Arial"/>
              </a:rPr>
              <a:t>друг</a:t>
            </a:r>
            <a:r>
              <a:rPr i="0" spc="140" dirty="0">
                <a:latin typeface="Arial"/>
                <a:cs typeface="Arial"/>
              </a:rPr>
              <a:t> </a:t>
            </a:r>
            <a:r>
              <a:rPr i="0" spc="-50" dirty="0">
                <a:latin typeface="Arial"/>
                <a:cs typeface="Arial"/>
              </a:rPr>
              <a:t>другу?</a:t>
            </a:r>
          </a:p>
          <a:p>
            <a:pPr marL="54610" marR="94615">
              <a:lnSpc>
                <a:spcPct val="102600"/>
              </a:lnSpc>
              <a:spcBef>
                <a:spcPts val="600"/>
              </a:spcBef>
            </a:pPr>
            <a:r>
              <a:rPr b="1" i="0" spc="-25" dirty="0">
                <a:latin typeface="Arial"/>
                <a:cs typeface="Arial"/>
              </a:rPr>
              <a:t>Ответ: </a:t>
            </a:r>
            <a:r>
              <a:rPr i="0" spc="-60" dirty="0">
                <a:latin typeface="Arial"/>
                <a:cs typeface="Arial"/>
              </a:rPr>
              <a:t>Выбрать </a:t>
            </a:r>
            <a:r>
              <a:rPr i="0" spc="-65" dirty="0">
                <a:latin typeface="Arial"/>
                <a:cs typeface="Arial"/>
              </a:rPr>
              <a:t>основной </a:t>
            </a:r>
            <a:r>
              <a:rPr i="0" spc="-40" dirty="0">
                <a:latin typeface="Arial"/>
                <a:cs typeface="Arial"/>
              </a:rPr>
              <a:t>критерий и </a:t>
            </a:r>
            <a:r>
              <a:rPr i="0" spc="-70" dirty="0">
                <a:latin typeface="Arial"/>
                <a:cs typeface="Arial"/>
              </a:rPr>
              <a:t>с </a:t>
            </a:r>
            <a:r>
              <a:rPr i="0" spc="-45" dirty="0">
                <a:latin typeface="Arial"/>
                <a:cs typeface="Arial"/>
              </a:rPr>
              <a:t>ним </a:t>
            </a:r>
            <a:r>
              <a:rPr i="0" spc="-60" dirty="0">
                <a:latin typeface="Arial"/>
                <a:cs typeface="Arial"/>
              </a:rPr>
              <a:t>работать. Иначе,  </a:t>
            </a:r>
            <a:r>
              <a:rPr i="0" spc="-55" dirty="0">
                <a:latin typeface="Arial"/>
                <a:cs typeface="Arial"/>
              </a:rPr>
              <a:t>чем </a:t>
            </a:r>
            <a:r>
              <a:rPr i="0" spc="-85" dirty="0">
                <a:latin typeface="Arial"/>
                <a:cs typeface="Arial"/>
              </a:rPr>
              <a:t>больше </a:t>
            </a:r>
            <a:r>
              <a:rPr i="0" spc="-55" dirty="0">
                <a:latin typeface="Arial"/>
                <a:cs typeface="Arial"/>
              </a:rPr>
              <a:t>использовать </a:t>
            </a:r>
            <a:r>
              <a:rPr i="0" spc="-50" dirty="0">
                <a:latin typeface="Arial"/>
                <a:cs typeface="Arial"/>
              </a:rPr>
              <a:t>критериев, </a:t>
            </a:r>
            <a:r>
              <a:rPr i="0" spc="-60" dirty="0">
                <a:latin typeface="Arial"/>
                <a:cs typeface="Arial"/>
              </a:rPr>
              <a:t>тем </a:t>
            </a:r>
            <a:r>
              <a:rPr i="0" spc="-85" dirty="0">
                <a:latin typeface="Arial"/>
                <a:cs typeface="Arial"/>
              </a:rPr>
              <a:t>больше </a:t>
            </a:r>
            <a:r>
              <a:rPr i="0" spc="-70" dirty="0">
                <a:latin typeface="Arial"/>
                <a:cs typeface="Arial"/>
              </a:rPr>
              <a:t>шансов  </a:t>
            </a:r>
            <a:r>
              <a:rPr i="0" spc="-50" dirty="0">
                <a:latin typeface="Arial"/>
                <a:cs typeface="Arial"/>
              </a:rPr>
              <a:t>столкнуться </a:t>
            </a:r>
            <a:r>
              <a:rPr i="0" spc="-70" dirty="0">
                <a:latin typeface="Arial"/>
                <a:cs typeface="Arial"/>
              </a:rPr>
              <a:t>с </a:t>
            </a:r>
            <a:r>
              <a:rPr i="0" spc="-55" dirty="0">
                <a:latin typeface="Arial"/>
                <a:cs typeface="Arial"/>
              </a:rPr>
              <a:t>противоречивыми</a:t>
            </a:r>
            <a:r>
              <a:rPr i="0" spc="45" dirty="0">
                <a:latin typeface="Arial"/>
                <a:cs typeface="Arial"/>
              </a:rPr>
              <a:t> </a:t>
            </a:r>
            <a:r>
              <a:rPr i="0" spc="-65" dirty="0">
                <a:latin typeface="Arial"/>
                <a:cs typeface="Arial"/>
              </a:rPr>
              <a:t>результатами.</a:t>
            </a:r>
          </a:p>
        </p:txBody>
      </p:sp>
    </p:spTree>
  </p:cSld>
  <p:clrMapOvr>
    <a:masterClrMapping/>
  </p:clrMapOvr>
  <p:transition>
    <p:cut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392804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10" dirty="0"/>
              <a:t>Существенные </a:t>
            </a:r>
            <a:r>
              <a:rPr spc="-70" dirty="0"/>
              <a:t>отклонения </a:t>
            </a:r>
            <a:r>
              <a:rPr spc="-60" dirty="0"/>
              <a:t>от</a:t>
            </a:r>
            <a:r>
              <a:rPr spc="-195" dirty="0"/>
              <a:t> </a:t>
            </a:r>
            <a:r>
              <a:rPr spc="-80" dirty="0"/>
              <a:t>нормальности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895183"/>
            <a:ext cx="3549015" cy="137604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</a:pPr>
            <a:r>
              <a:rPr sz="1100" spc="-55" dirty="0">
                <a:latin typeface="Arial"/>
                <a:cs typeface="Arial"/>
              </a:rPr>
              <a:t>Пусть </a:t>
            </a:r>
            <a:r>
              <a:rPr sz="1100" spc="-45" dirty="0">
                <a:latin typeface="Arial"/>
                <a:cs typeface="Arial"/>
              </a:rPr>
              <a:t>гипотеза </a:t>
            </a:r>
            <a:r>
              <a:rPr sz="1100" spc="-70" dirty="0">
                <a:latin typeface="Arial"/>
                <a:cs typeface="Arial"/>
              </a:rPr>
              <a:t>о </a:t>
            </a:r>
            <a:r>
              <a:rPr sz="1100" spc="-60" dirty="0">
                <a:latin typeface="Arial"/>
                <a:cs typeface="Arial"/>
              </a:rPr>
              <a:t>нормальности </a:t>
            </a:r>
            <a:r>
              <a:rPr sz="1100" spc="-80" dirty="0">
                <a:latin typeface="Arial"/>
                <a:cs typeface="Arial"/>
              </a:rPr>
              <a:t>распределения </a:t>
            </a:r>
            <a:r>
              <a:rPr sz="1100" spc="-55" dirty="0">
                <a:latin typeface="Arial"/>
                <a:cs typeface="Arial"/>
              </a:rPr>
              <a:t>изучаемой  </a:t>
            </a:r>
            <a:r>
              <a:rPr sz="1100" spc="-80" dirty="0">
                <a:latin typeface="Arial"/>
                <a:cs typeface="Arial"/>
              </a:rPr>
              <a:t>переменной </a:t>
            </a:r>
            <a:r>
              <a:rPr sz="1100" spc="-55" dirty="0">
                <a:latin typeface="Arial"/>
                <a:cs typeface="Arial"/>
              </a:rPr>
              <a:t>уже </a:t>
            </a:r>
            <a:r>
              <a:rPr sz="1100" spc="-50" dirty="0">
                <a:latin typeface="Arial"/>
                <a:cs typeface="Arial"/>
              </a:rPr>
              <a:t>отвергнута. </a:t>
            </a:r>
            <a:r>
              <a:rPr sz="1100" spc="-75" dirty="0">
                <a:latin typeface="Arial"/>
                <a:cs typeface="Arial"/>
              </a:rPr>
              <a:t>Существенны </a:t>
            </a:r>
            <a:r>
              <a:rPr sz="1100" spc="-80" dirty="0">
                <a:latin typeface="Arial"/>
                <a:cs typeface="Arial"/>
              </a:rPr>
              <a:t>следующие  </a:t>
            </a:r>
            <a:r>
              <a:rPr sz="1100" spc="-55" dirty="0">
                <a:latin typeface="Arial"/>
                <a:cs typeface="Arial"/>
              </a:rPr>
              <a:t>отклонения </a:t>
            </a:r>
            <a:r>
              <a:rPr sz="1100" spc="-40" dirty="0">
                <a:latin typeface="Arial"/>
                <a:cs typeface="Arial"/>
              </a:rPr>
              <a:t>от </a:t>
            </a:r>
            <a:r>
              <a:rPr sz="1100" spc="-60" dirty="0">
                <a:latin typeface="Arial"/>
                <a:cs typeface="Arial"/>
              </a:rPr>
              <a:t>нормального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75" dirty="0">
                <a:latin typeface="Arial"/>
                <a:cs typeface="Arial"/>
              </a:rPr>
              <a:t>распределения: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spcBef>
                <a:spcPts val="5"/>
              </a:spcBef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60" dirty="0">
                <a:latin typeface="Arial"/>
                <a:cs typeface="Arial"/>
              </a:rPr>
              <a:t>Наличие </a:t>
            </a:r>
            <a:r>
              <a:rPr sz="1100" spc="-70" dirty="0">
                <a:latin typeface="Arial"/>
                <a:cs typeface="Arial"/>
              </a:rPr>
              <a:t>выбросов в</a:t>
            </a:r>
            <a:r>
              <a:rPr sz="1100" spc="-19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данных.</a:t>
            </a:r>
            <a:endParaRPr sz="110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70" dirty="0">
                <a:latin typeface="Arial"/>
                <a:cs typeface="Arial"/>
              </a:rPr>
              <a:t>Явная </a:t>
            </a:r>
            <a:r>
              <a:rPr sz="1100" spc="-55" dirty="0">
                <a:latin typeface="Arial"/>
                <a:cs typeface="Arial"/>
              </a:rPr>
              <a:t>асимметрия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гистограммы.</a:t>
            </a:r>
            <a:endParaRPr sz="1100">
              <a:latin typeface="Arial"/>
              <a:cs typeface="Arial"/>
            </a:endParaRPr>
          </a:p>
          <a:p>
            <a:pPr marL="289560" marR="143510" indent="-176530">
              <a:lnSpc>
                <a:spcPct val="102699"/>
              </a:lnSpc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65" dirty="0">
                <a:latin typeface="Arial"/>
                <a:cs typeface="Arial"/>
              </a:rPr>
              <a:t>Очень </a:t>
            </a:r>
            <a:r>
              <a:rPr sz="1100" spc="-75" dirty="0">
                <a:latin typeface="Arial"/>
                <a:cs typeface="Arial"/>
              </a:rPr>
              <a:t>сильное </a:t>
            </a:r>
            <a:r>
              <a:rPr sz="1100" spc="-65" dirty="0">
                <a:latin typeface="Arial"/>
                <a:cs typeface="Arial"/>
              </a:rPr>
              <a:t>отклонение </a:t>
            </a:r>
            <a:r>
              <a:rPr sz="1100" spc="-60" dirty="0">
                <a:latin typeface="Arial"/>
                <a:cs typeface="Arial"/>
              </a:rPr>
              <a:t>формы </a:t>
            </a:r>
            <a:r>
              <a:rPr sz="1100" spc="-35" dirty="0">
                <a:latin typeface="Arial"/>
                <a:cs typeface="Arial"/>
              </a:rPr>
              <a:t>гистограммы </a:t>
            </a:r>
            <a:r>
              <a:rPr sz="1100" spc="-45" dirty="0">
                <a:latin typeface="Arial"/>
                <a:cs typeface="Arial"/>
              </a:rPr>
              <a:t>от  </a:t>
            </a:r>
            <a:r>
              <a:rPr sz="1100" spc="-60" dirty="0">
                <a:latin typeface="Arial"/>
                <a:cs typeface="Arial"/>
              </a:rPr>
              <a:t>колоколообразной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формы.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14363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5" dirty="0"/>
              <a:t>Р</a:t>
            </a:r>
            <a:r>
              <a:rPr spc="-70" dirty="0"/>
              <a:t>е</a:t>
            </a:r>
            <a:r>
              <a:rPr spc="-95" dirty="0"/>
              <a:t>коменд</a:t>
            </a:r>
            <a:r>
              <a:rPr spc="-125" dirty="0"/>
              <a:t>у</a:t>
            </a:r>
            <a:r>
              <a:rPr spc="-95" dirty="0"/>
              <a:t>ет</a:t>
            </a:r>
            <a:r>
              <a:rPr spc="-135" dirty="0"/>
              <a:t>с</a:t>
            </a:r>
            <a:r>
              <a:rPr spc="-60" dirty="0"/>
              <a:t>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0989" y="932635"/>
            <a:ext cx="3854450" cy="13963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86055" indent="-148590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50" dirty="0">
                <a:latin typeface="Arial"/>
                <a:cs typeface="Arial"/>
              </a:rPr>
              <a:t>Строго </a:t>
            </a:r>
            <a:r>
              <a:rPr sz="1100" spc="-55" dirty="0">
                <a:latin typeface="Arial"/>
                <a:cs typeface="Arial"/>
              </a:rPr>
              <a:t>относиться </a:t>
            </a:r>
            <a:r>
              <a:rPr sz="1100" spc="45" dirty="0">
                <a:latin typeface="Arial"/>
                <a:cs typeface="Arial"/>
              </a:rPr>
              <a:t>к </a:t>
            </a:r>
            <a:r>
              <a:rPr sz="1100" spc="-50" dirty="0">
                <a:latin typeface="Arial"/>
                <a:cs typeface="Arial"/>
              </a:rPr>
              <a:t>присутствию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60" dirty="0">
                <a:latin typeface="Arial"/>
                <a:cs typeface="Arial"/>
              </a:rPr>
              <a:t>выбросов.</a:t>
            </a:r>
            <a:endParaRPr sz="1100">
              <a:latin typeface="Arial"/>
              <a:cs typeface="Arial"/>
            </a:endParaRPr>
          </a:p>
          <a:p>
            <a:pPr marL="186055" indent="-14859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70" dirty="0">
                <a:latin typeface="Arial"/>
                <a:cs typeface="Arial"/>
              </a:rPr>
              <a:t>Снисходительно </a:t>
            </a:r>
            <a:r>
              <a:rPr sz="1100" spc="45" dirty="0">
                <a:latin typeface="Arial"/>
                <a:cs typeface="Arial"/>
              </a:rPr>
              <a:t>к </a:t>
            </a:r>
            <a:r>
              <a:rPr sz="1100" spc="-55" dirty="0">
                <a:latin typeface="Arial"/>
                <a:cs typeface="Arial"/>
              </a:rPr>
              <a:t>отклонениям </a:t>
            </a:r>
            <a:r>
              <a:rPr sz="1100" spc="-40" dirty="0">
                <a:latin typeface="Arial"/>
                <a:cs typeface="Arial"/>
              </a:rPr>
              <a:t>от</a:t>
            </a:r>
            <a:r>
              <a:rPr sz="1100" spc="-19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симметрии.</a:t>
            </a:r>
            <a:endParaRPr sz="1100">
              <a:latin typeface="Arial"/>
              <a:cs typeface="Arial"/>
            </a:endParaRPr>
          </a:p>
          <a:p>
            <a:pPr marL="186055" marR="30480" indent="-148590">
              <a:lnSpc>
                <a:spcPct val="102600"/>
              </a:lnSpc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85" dirty="0">
                <a:latin typeface="Arial"/>
                <a:cs typeface="Arial"/>
              </a:rPr>
              <a:t>Наше </a:t>
            </a:r>
            <a:r>
              <a:rPr sz="1100" spc="-75" dirty="0">
                <a:latin typeface="Arial"/>
                <a:cs typeface="Arial"/>
              </a:rPr>
              <a:t>отношение </a:t>
            </a:r>
            <a:r>
              <a:rPr sz="1100" spc="45" dirty="0">
                <a:latin typeface="Arial"/>
                <a:cs typeface="Arial"/>
              </a:rPr>
              <a:t>к </a:t>
            </a:r>
            <a:r>
              <a:rPr sz="1100" spc="-60" dirty="0">
                <a:latin typeface="Arial"/>
                <a:cs typeface="Arial"/>
              </a:rPr>
              <a:t>колоколообразной </a:t>
            </a:r>
            <a:r>
              <a:rPr sz="1100" spc="-75" dirty="0">
                <a:latin typeface="Arial"/>
                <a:cs typeface="Arial"/>
              </a:rPr>
              <a:t>форме </a:t>
            </a:r>
            <a:r>
              <a:rPr sz="1100" spc="-35" dirty="0">
                <a:latin typeface="Arial"/>
                <a:cs typeface="Arial"/>
              </a:rPr>
              <a:t>гистограммы  </a:t>
            </a:r>
            <a:r>
              <a:rPr sz="1100" spc="-65" dirty="0">
                <a:latin typeface="Arial"/>
                <a:cs typeface="Arial"/>
              </a:rPr>
              <a:t>зависит </a:t>
            </a:r>
            <a:r>
              <a:rPr sz="1100" spc="-50" dirty="0">
                <a:latin typeface="Arial"/>
                <a:cs typeface="Arial"/>
              </a:rPr>
              <a:t>от </a:t>
            </a:r>
            <a:r>
              <a:rPr sz="1100" spc="-65" dirty="0">
                <a:latin typeface="Arial"/>
                <a:cs typeface="Arial"/>
              </a:rPr>
              <a:t>числа </a:t>
            </a:r>
            <a:r>
              <a:rPr sz="1100" spc="-75" dirty="0">
                <a:latin typeface="Arial"/>
                <a:cs typeface="Arial"/>
              </a:rPr>
              <a:t>наблюдений. </a:t>
            </a:r>
            <a:r>
              <a:rPr sz="1100" spc="-85" dirty="0">
                <a:latin typeface="Arial"/>
                <a:cs typeface="Arial"/>
              </a:rPr>
              <a:t>Если наблюдений </a:t>
            </a:r>
            <a:r>
              <a:rPr sz="1100" spc="-90" dirty="0">
                <a:latin typeface="Arial"/>
                <a:cs typeface="Arial"/>
              </a:rPr>
              <a:t>меньше </a:t>
            </a:r>
            <a:r>
              <a:rPr sz="1100" spc="-65" dirty="0">
                <a:latin typeface="Arial"/>
                <a:cs typeface="Arial"/>
              </a:rPr>
              <a:t>30,  </a:t>
            </a:r>
            <a:r>
              <a:rPr sz="1100" spc="-40" dirty="0">
                <a:latin typeface="Arial"/>
                <a:cs typeface="Arial"/>
              </a:rPr>
              <a:t>то </a:t>
            </a:r>
            <a:r>
              <a:rPr sz="1100" spc="-90" dirty="0">
                <a:latin typeface="Arial"/>
                <a:cs typeface="Arial"/>
              </a:rPr>
              <a:t>наше </a:t>
            </a:r>
            <a:r>
              <a:rPr sz="1100" spc="-75" dirty="0">
                <a:latin typeface="Arial"/>
                <a:cs typeface="Arial"/>
              </a:rPr>
              <a:t>отношение </a:t>
            </a:r>
            <a:r>
              <a:rPr sz="1100" spc="-70" dirty="0">
                <a:latin typeface="Arial"/>
                <a:cs typeface="Arial"/>
              </a:rPr>
              <a:t>в высшей степени либерально. </a:t>
            </a:r>
            <a:r>
              <a:rPr sz="1100" spc="-75" dirty="0">
                <a:latin typeface="Arial"/>
                <a:cs typeface="Arial"/>
              </a:rPr>
              <a:t>Если  </a:t>
            </a:r>
            <a:r>
              <a:rPr sz="1100" spc="-50" dirty="0">
                <a:latin typeface="Arial"/>
                <a:cs typeface="Arial"/>
              </a:rPr>
              <a:t>число </a:t>
            </a:r>
            <a:r>
              <a:rPr sz="1100" spc="-75" dirty="0">
                <a:latin typeface="Arial"/>
                <a:cs typeface="Arial"/>
              </a:rPr>
              <a:t>наблюдений </a:t>
            </a:r>
            <a:r>
              <a:rPr sz="1100" spc="-65" dirty="0">
                <a:latin typeface="Arial"/>
                <a:cs typeface="Arial"/>
              </a:rPr>
              <a:t>находится </a:t>
            </a:r>
            <a:r>
              <a:rPr sz="1100" spc="-45" dirty="0">
                <a:latin typeface="Arial"/>
                <a:cs typeface="Arial"/>
              </a:rPr>
              <a:t>между </a:t>
            </a:r>
            <a:r>
              <a:rPr sz="1100" spc="-75" dirty="0">
                <a:latin typeface="Arial"/>
                <a:cs typeface="Arial"/>
              </a:rPr>
              <a:t>30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60" dirty="0">
                <a:latin typeface="Arial"/>
                <a:cs typeface="Arial"/>
              </a:rPr>
              <a:t>150, </a:t>
            </a:r>
            <a:r>
              <a:rPr sz="1100" spc="-45" dirty="0">
                <a:latin typeface="Arial"/>
                <a:cs typeface="Arial"/>
              </a:rPr>
              <a:t>мы  </a:t>
            </a:r>
            <a:r>
              <a:rPr sz="1100" spc="-60" dirty="0">
                <a:latin typeface="Arial"/>
                <a:cs typeface="Arial"/>
              </a:rPr>
              <a:t>относимся </a:t>
            </a:r>
            <a:r>
              <a:rPr sz="1100" spc="45" dirty="0">
                <a:latin typeface="Arial"/>
                <a:cs typeface="Arial"/>
              </a:rPr>
              <a:t>к </a:t>
            </a:r>
            <a:r>
              <a:rPr sz="1100" spc="-55" dirty="0">
                <a:latin typeface="Arial"/>
                <a:cs typeface="Arial"/>
              </a:rPr>
              <a:t>отклонениям </a:t>
            </a:r>
            <a:r>
              <a:rPr sz="1100" spc="-65" dirty="0">
                <a:latin typeface="Arial"/>
                <a:cs typeface="Arial"/>
              </a:rPr>
              <a:t>снисходительно, </a:t>
            </a:r>
            <a:r>
              <a:rPr sz="1100" spc="-85" dirty="0">
                <a:latin typeface="Arial"/>
                <a:cs typeface="Arial"/>
              </a:rPr>
              <a:t>если </a:t>
            </a:r>
            <a:r>
              <a:rPr sz="1100" spc="-70" dirty="0">
                <a:latin typeface="Arial"/>
                <a:cs typeface="Arial"/>
              </a:rPr>
              <a:t>имеется  </a:t>
            </a:r>
            <a:r>
              <a:rPr sz="1100" spc="-85" dirty="0">
                <a:latin typeface="Arial"/>
                <a:cs typeface="Arial"/>
              </a:rPr>
              <a:t>больше </a:t>
            </a:r>
            <a:r>
              <a:rPr sz="1100" spc="-75" dirty="0">
                <a:latin typeface="Arial"/>
                <a:cs typeface="Arial"/>
              </a:rPr>
              <a:t>150 </a:t>
            </a:r>
            <a:r>
              <a:rPr sz="1100" spc="-70" dirty="0">
                <a:latin typeface="Arial"/>
                <a:cs typeface="Arial"/>
              </a:rPr>
              <a:t>наблюдений –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spc="-40" dirty="0">
                <a:latin typeface="Arial"/>
                <a:cs typeface="Arial"/>
              </a:rPr>
              <a:t>строго.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00" y="74546"/>
            <a:ext cx="359473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105" dirty="0">
                <a:solidFill>
                  <a:srgbClr val="3333B2"/>
                </a:solidFill>
                <a:latin typeface="Arial"/>
                <a:cs typeface="Arial"/>
              </a:rPr>
              <a:t>Существенно </a:t>
            </a:r>
            <a:r>
              <a:rPr sz="1400" spc="-80" dirty="0">
                <a:solidFill>
                  <a:srgbClr val="3333B2"/>
                </a:solidFill>
                <a:latin typeface="Arial"/>
                <a:cs typeface="Arial"/>
              </a:rPr>
              <a:t>ли отклонение </a:t>
            </a:r>
            <a:r>
              <a:rPr sz="1400" spc="-60" dirty="0">
                <a:solidFill>
                  <a:srgbClr val="3333B2"/>
                </a:solidFill>
                <a:latin typeface="Arial"/>
                <a:cs typeface="Arial"/>
              </a:rPr>
              <a:t>от</a:t>
            </a:r>
            <a:r>
              <a:rPr sz="1400" spc="2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3333B2"/>
                </a:solidFill>
                <a:latin typeface="Arial"/>
                <a:cs typeface="Arial"/>
              </a:rPr>
              <a:t>нормальности?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37150" y="381781"/>
            <a:ext cx="3576104" cy="25641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27770" y="3079924"/>
            <a:ext cx="534670" cy="180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00"/>
              </a:lnSpc>
            </a:pPr>
            <a:r>
              <a:rPr sz="1000" spc="-40" dirty="0">
                <a:latin typeface="Arial"/>
                <a:cs typeface="Arial"/>
              </a:rPr>
              <a:t>Figure</a:t>
            </a:r>
            <a:r>
              <a:rPr sz="1000" spc="10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2: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34484" y="3257316"/>
            <a:ext cx="16319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00"/>
              </a:lnSpc>
            </a:pPr>
            <a:r>
              <a:rPr sz="1100" spc="-75" dirty="0">
                <a:solidFill>
                  <a:srgbClr val="262685"/>
                </a:solidFill>
                <a:latin typeface="Arial"/>
                <a:cs typeface="Arial"/>
              </a:rPr>
              <a:t>18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00" y="74546"/>
            <a:ext cx="359473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105" dirty="0">
                <a:solidFill>
                  <a:srgbClr val="3333B2"/>
                </a:solidFill>
                <a:latin typeface="Arial"/>
                <a:cs typeface="Arial"/>
              </a:rPr>
              <a:t>Существенно </a:t>
            </a:r>
            <a:r>
              <a:rPr sz="1400" spc="-80" dirty="0">
                <a:solidFill>
                  <a:srgbClr val="3333B2"/>
                </a:solidFill>
                <a:latin typeface="Arial"/>
                <a:cs typeface="Arial"/>
              </a:rPr>
              <a:t>ли отклонение </a:t>
            </a:r>
            <a:r>
              <a:rPr sz="1400" spc="-60" dirty="0">
                <a:solidFill>
                  <a:srgbClr val="3333B2"/>
                </a:solidFill>
                <a:latin typeface="Arial"/>
                <a:cs typeface="Arial"/>
              </a:rPr>
              <a:t>от</a:t>
            </a:r>
            <a:r>
              <a:rPr sz="1400" spc="2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3333B2"/>
                </a:solidFill>
                <a:latin typeface="Arial"/>
                <a:cs typeface="Arial"/>
              </a:rPr>
              <a:t>нормальности?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73799" y="381791"/>
            <a:ext cx="3686484" cy="25642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27770" y="3079962"/>
            <a:ext cx="534670" cy="180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00"/>
              </a:lnSpc>
            </a:pPr>
            <a:r>
              <a:rPr sz="1000" spc="-40" dirty="0">
                <a:latin typeface="Arial"/>
                <a:cs typeface="Arial"/>
              </a:rPr>
              <a:t>Figure</a:t>
            </a:r>
            <a:r>
              <a:rPr sz="1000" spc="10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3: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34484" y="3257303"/>
            <a:ext cx="16319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00"/>
              </a:lnSpc>
            </a:pPr>
            <a:r>
              <a:rPr sz="1100" spc="-75" dirty="0">
                <a:solidFill>
                  <a:srgbClr val="262685"/>
                </a:solidFill>
                <a:latin typeface="Arial"/>
                <a:cs typeface="Arial"/>
              </a:rPr>
              <a:t>19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00" y="74546"/>
            <a:ext cx="359473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105" dirty="0">
                <a:solidFill>
                  <a:srgbClr val="3333B2"/>
                </a:solidFill>
                <a:latin typeface="Arial"/>
                <a:cs typeface="Arial"/>
              </a:rPr>
              <a:t>Существенно </a:t>
            </a:r>
            <a:r>
              <a:rPr sz="1400" spc="-80" dirty="0">
                <a:solidFill>
                  <a:srgbClr val="3333B2"/>
                </a:solidFill>
                <a:latin typeface="Arial"/>
                <a:cs typeface="Arial"/>
              </a:rPr>
              <a:t>ли отклонение </a:t>
            </a:r>
            <a:r>
              <a:rPr sz="1400" spc="-60" dirty="0">
                <a:solidFill>
                  <a:srgbClr val="3333B2"/>
                </a:solidFill>
                <a:latin typeface="Arial"/>
                <a:cs typeface="Arial"/>
              </a:rPr>
              <a:t>от</a:t>
            </a:r>
            <a:r>
              <a:rPr sz="1400" spc="2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3333B2"/>
                </a:solidFill>
                <a:latin typeface="Arial"/>
                <a:cs typeface="Arial"/>
              </a:rPr>
              <a:t>нормальности?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65196" y="381782"/>
            <a:ext cx="3540008" cy="25642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27770" y="3079962"/>
            <a:ext cx="496570" cy="180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00"/>
              </a:lnSpc>
            </a:pPr>
            <a:r>
              <a:rPr sz="1000" spc="-40" dirty="0">
                <a:latin typeface="Arial"/>
                <a:cs typeface="Arial"/>
              </a:rPr>
              <a:t>Figure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4: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34484" y="3257303"/>
            <a:ext cx="16319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00"/>
              </a:lnSpc>
            </a:pPr>
            <a:r>
              <a:rPr sz="1100" spc="-75" dirty="0">
                <a:solidFill>
                  <a:srgbClr val="262685"/>
                </a:solidFill>
                <a:latin typeface="Arial"/>
                <a:cs typeface="Arial"/>
              </a:rPr>
              <a:t>20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377918" y="3257303"/>
            <a:ext cx="14541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00"/>
              </a:lnSpc>
            </a:pPr>
            <a:fld id="{81D60167-4931-47E6-BA6A-407CBD079E47}" type="slidenum">
              <a:rPr sz="1100" spc="-70" dirty="0">
                <a:solidFill>
                  <a:srgbClr val="262685"/>
                </a:solidFill>
                <a:latin typeface="Arial"/>
                <a:cs typeface="Arial"/>
              </a:rPr>
              <a:t>5</a:t>
            </a:fld>
            <a:endParaRPr sz="1100">
              <a:latin typeface="Arial"/>
              <a:cs typeface="Arial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37629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50" dirty="0"/>
              <a:t>Алгоритм </a:t>
            </a:r>
            <a:r>
              <a:rPr spc="-75" dirty="0"/>
              <a:t>проверки </a:t>
            </a:r>
            <a:r>
              <a:rPr spc="-60" dirty="0"/>
              <a:t>статистических</a:t>
            </a:r>
            <a:r>
              <a:rPr dirty="0"/>
              <a:t> </a:t>
            </a:r>
            <a:r>
              <a:rPr spc="-60" dirty="0"/>
              <a:t>гипотез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8055" y="863801"/>
            <a:ext cx="3619500" cy="15684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88595" indent="-176530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AutoNum type="arabicPeriod"/>
              <a:tabLst>
                <a:tab pos="189230" algn="l"/>
              </a:tabLst>
            </a:pPr>
            <a:r>
              <a:rPr sz="1100" spc="-75" dirty="0">
                <a:latin typeface="Arial"/>
                <a:cs typeface="Arial"/>
              </a:rPr>
              <a:t>Сформулируем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допущения.</a:t>
            </a:r>
            <a:endParaRPr sz="1100">
              <a:latin typeface="Arial"/>
              <a:cs typeface="Arial"/>
            </a:endParaRPr>
          </a:p>
          <a:p>
            <a:pPr marL="188595" indent="-17653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189230" algn="l"/>
              </a:tabLst>
            </a:pPr>
            <a:r>
              <a:rPr sz="1100" spc="-75" dirty="0">
                <a:latin typeface="Arial"/>
                <a:cs typeface="Arial"/>
              </a:rPr>
              <a:t>Сформулируем </a:t>
            </a:r>
            <a:r>
              <a:rPr sz="1100" spc="-65" dirty="0">
                <a:latin typeface="Arial"/>
                <a:cs typeface="Arial"/>
              </a:rPr>
              <a:t>основную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65" dirty="0">
                <a:latin typeface="Arial"/>
                <a:cs typeface="Arial"/>
              </a:rPr>
              <a:t>альтернативную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spc="-40" dirty="0">
                <a:latin typeface="Arial"/>
                <a:cs typeface="Arial"/>
              </a:rPr>
              <a:t>гипотезы.</a:t>
            </a:r>
            <a:endParaRPr sz="1100">
              <a:latin typeface="Arial"/>
              <a:cs typeface="Arial"/>
            </a:endParaRPr>
          </a:p>
          <a:p>
            <a:pPr marL="188595" indent="-17653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189230" algn="l"/>
              </a:tabLst>
            </a:pPr>
            <a:r>
              <a:rPr sz="1100" spc="-55" dirty="0">
                <a:latin typeface="Arial"/>
                <a:cs typeface="Arial"/>
              </a:rPr>
              <a:t>Зададим </a:t>
            </a:r>
            <a:r>
              <a:rPr sz="1100" spc="-70" dirty="0">
                <a:latin typeface="Arial"/>
                <a:cs typeface="Arial"/>
              </a:rPr>
              <a:t>уровень</a:t>
            </a:r>
            <a:r>
              <a:rPr sz="1100" spc="-90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значимости.</a:t>
            </a:r>
            <a:endParaRPr sz="1100">
              <a:latin typeface="Arial"/>
              <a:cs typeface="Arial"/>
            </a:endParaRPr>
          </a:p>
          <a:p>
            <a:pPr marL="188595" indent="-17653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189230" algn="l"/>
              </a:tabLst>
            </a:pPr>
            <a:r>
              <a:rPr sz="1100" spc="-80" dirty="0">
                <a:latin typeface="Arial"/>
                <a:cs typeface="Arial"/>
              </a:rPr>
              <a:t>Выберем </a:t>
            </a:r>
            <a:r>
              <a:rPr sz="1100" spc="-40" dirty="0">
                <a:latin typeface="Arial"/>
                <a:cs typeface="Arial"/>
              </a:rPr>
              <a:t>критерий </a:t>
            </a:r>
            <a:r>
              <a:rPr sz="1100" spc="-60" dirty="0">
                <a:latin typeface="Arial"/>
                <a:cs typeface="Arial"/>
              </a:rPr>
              <a:t>для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проверки.</a:t>
            </a:r>
            <a:endParaRPr sz="1100">
              <a:latin typeface="Arial"/>
              <a:cs typeface="Arial"/>
            </a:endParaRPr>
          </a:p>
          <a:p>
            <a:pPr marL="188595" indent="-17653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189230" algn="l"/>
              </a:tabLst>
            </a:pPr>
            <a:r>
              <a:rPr sz="1100" spc="-45" dirty="0">
                <a:latin typeface="Arial"/>
                <a:cs typeface="Arial"/>
              </a:rPr>
              <a:t>Вычислим </a:t>
            </a:r>
            <a:r>
              <a:rPr sz="1100" spc="-75" dirty="0">
                <a:latin typeface="Arial"/>
                <a:cs typeface="Arial"/>
              </a:rPr>
              <a:t>значение </a:t>
            </a:r>
            <a:r>
              <a:rPr sz="1100" spc="-35" dirty="0">
                <a:latin typeface="Arial"/>
                <a:cs typeface="Arial"/>
              </a:rPr>
              <a:t>статистики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критерия.</a:t>
            </a:r>
            <a:endParaRPr sz="1100">
              <a:latin typeface="Arial"/>
              <a:cs typeface="Arial"/>
            </a:endParaRPr>
          </a:p>
          <a:p>
            <a:pPr marL="188595" marR="5080" indent="-176530">
              <a:lnSpc>
                <a:spcPct val="102699"/>
              </a:lnSpc>
              <a:buClr>
                <a:srgbClr val="3333B2"/>
              </a:buClr>
              <a:buAutoNum type="arabicPeriod"/>
              <a:tabLst>
                <a:tab pos="189230" algn="l"/>
              </a:tabLst>
            </a:pPr>
            <a:r>
              <a:rPr sz="1100" spc="-55" dirty="0">
                <a:latin typeface="Arial"/>
                <a:cs typeface="Arial"/>
              </a:rPr>
              <a:t>Проверим, </a:t>
            </a:r>
            <a:r>
              <a:rPr sz="1100" spc="-60" dirty="0">
                <a:latin typeface="Arial"/>
                <a:cs typeface="Arial"/>
              </a:rPr>
              <a:t>входит </a:t>
            </a:r>
            <a:r>
              <a:rPr sz="1100" spc="-55" dirty="0">
                <a:latin typeface="Arial"/>
                <a:cs typeface="Arial"/>
              </a:rPr>
              <a:t>ли </a:t>
            </a:r>
            <a:r>
              <a:rPr sz="1100" spc="-70" dirty="0">
                <a:latin typeface="Arial"/>
                <a:cs typeface="Arial"/>
              </a:rPr>
              <a:t>вычисленное </a:t>
            </a:r>
            <a:r>
              <a:rPr sz="1100" spc="-75" dirty="0">
                <a:latin typeface="Arial"/>
                <a:cs typeface="Arial"/>
              </a:rPr>
              <a:t>на </a:t>
            </a:r>
            <a:r>
              <a:rPr sz="1100" spc="-65" dirty="0">
                <a:latin typeface="Arial"/>
                <a:cs typeface="Arial"/>
              </a:rPr>
              <a:t>шаге </a:t>
            </a:r>
            <a:r>
              <a:rPr sz="1100" spc="-70" dirty="0">
                <a:latin typeface="Arial"/>
                <a:cs typeface="Arial"/>
              </a:rPr>
              <a:t>5 значение в  </a:t>
            </a:r>
            <a:r>
              <a:rPr sz="1100" spc="-30" dirty="0">
                <a:latin typeface="Arial"/>
                <a:cs typeface="Arial"/>
              </a:rPr>
              <a:t>критическую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область.</a:t>
            </a:r>
            <a:endParaRPr sz="1100">
              <a:latin typeface="Arial"/>
              <a:cs typeface="Arial"/>
            </a:endParaRPr>
          </a:p>
          <a:p>
            <a:pPr marL="188595" marR="448309" indent="-176530">
              <a:lnSpc>
                <a:spcPct val="102600"/>
              </a:lnSpc>
              <a:buClr>
                <a:srgbClr val="3333B2"/>
              </a:buClr>
              <a:buAutoNum type="arabicPeriod"/>
              <a:tabLst>
                <a:tab pos="189230" algn="l"/>
              </a:tabLst>
            </a:pPr>
            <a:r>
              <a:rPr sz="1100" spc="-60" dirty="0">
                <a:latin typeface="Arial"/>
                <a:cs typeface="Arial"/>
              </a:rPr>
              <a:t>Принимаем </a:t>
            </a:r>
            <a:r>
              <a:rPr sz="1100" spc="-90" dirty="0">
                <a:latin typeface="Arial"/>
                <a:cs typeface="Arial"/>
              </a:rPr>
              <a:t>решение </a:t>
            </a:r>
            <a:r>
              <a:rPr sz="1100" spc="-65" dirty="0">
                <a:latin typeface="Arial"/>
                <a:cs typeface="Arial"/>
              </a:rPr>
              <a:t>относительно </a:t>
            </a:r>
            <a:r>
              <a:rPr sz="1100" spc="-45" dirty="0">
                <a:latin typeface="Arial"/>
                <a:cs typeface="Arial"/>
              </a:rPr>
              <a:t>принятия </a:t>
            </a:r>
            <a:r>
              <a:rPr sz="1100" spc="-50" dirty="0">
                <a:latin typeface="Arial"/>
                <a:cs typeface="Arial"/>
              </a:rPr>
              <a:t>или  </a:t>
            </a:r>
            <a:r>
              <a:rPr sz="1100" spc="-55" dirty="0">
                <a:latin typeface="Arial"/>
                <a:cs typeface="Arial"/>
              </a:rPr>
              <a:t>непринятия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гипотез.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334484" y="3257303"/>
            <a:ext cx="16319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00"/>
              </a:lnSpc>
            </a:pPr>
            <a:r>
              <a:rPr sz="1100" spc="-75" dirty="0">
                <a:solidFill>
                  <a:srgbClr val="262685"/>
                </a:solidFill>
                <a:latin typeface="Arial"/>
                <a:cs typeface="Arial"/>
              </a:rPr>
              <a:t>21</a:t>
            </a:r>
            <a:endParaRPr sz="1100">
              <a:latin typeface="Arial"/>
              <a:cs typeface="Arial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28930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5" dirty="0"/>
              <a:t>Лекарство. </a:t>
            </a:r>
            <a:r>
              <a:rPr spc="-75" dirty="0"/>
              <a:t>Иногда </a:t>
            </a:r>
            <a:r>
              <a:rPr spc="-90" dirty="0"/>
              <a:t>оно </a:t>
            </a:r>
            <a:r>
              <a:rPr spc="-114" dirty="0"/>
              <a:t>опаснее </a:t>
            </a:r>
            <a:r>
              <a:rPr spc="-85" dirty="0"/>
              <a:t>болезни. </a:t>
            </a:r>
            <a:r>
              <a:rPr spc="-10" dirty="0"/>
              <a:t>.</a:t>
            </a:r>
            <a:r>
              <a:rPr spc="-90" dirty="0"/>
              <a:t> </a:t>
            </a:r>
            <a:r>
              <a:rPr spc="-10" dirty="0"/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0989" y="1207959"/>
            <a:ext cx="3510915" cy="7080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86055" indent="-148590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65" dirty="0">
                <a:latin typeface="Arial"/>
                <a:cs typeface="Arial"/>
              </a:rPr>
              <a:t>Выбросы </a:t>
            </a:r>
            <a:r>
              <a:rPr sz="1100" spc="505" dirty="0">
                <a:latin typeface="Arial"/>
                <a:cs typeface="Arial"/>
              </a:rPr>
              <a:t>-</a:t>
            </a:r>
            <a:r>
              <a:rPr sz="1100" spc="-160" dirty="0">
                <a:latin typeface="Arial"/>
                <a:cs typeface="Arial"/>
              </a:rPr>
              <a:t> </a:t>
            </a:r>
            <a:r>
              <a:rPr sz="1100" spc="-80" dirty="0">
                <a:latin typeface="Arial"/>
                <a:cs typeface="Arial"/>
              </a:rPr>
              <a:t>удаляем </a:t>
            </a:r>
            <a:r>
              <a:rPr sz="1100" spc="-25" dirty="0">
                <a:latin typeface="Arial"/>
                <a:cs typeface="Arial"/>
              </a:rPr>
              <a:t>(осторожно!)</a:t>
            </a:r>
            <a:endParaRPr sz="1100">
              <a:latin typeface="Arial"/>
              <a:cs typeface="Arial"/>
            </a:endParaRPr>
          </a:p>
          <a:p>
            <a:pPr marL="186055" marR="175895" indent="-148590">
              <a:lnSpc>
                <a:spcPct val="102600"/>
              </a:lnSpc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50" dirty="0">
                <a:latin typeface="Arial"/>
                <a:cs typeface="Arial"/>
              </a:rPr>
              <a:t>Асимметрия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80" dirty="0">
                <a:latin typeface="Arial"/>
                <a:cs typeface="Arial"/>
              </a:rPr>
              <a:t>преобразуем </a:t>
            </a:r>
            <a:r>
              <a:rPr sz="1100" spc="-75" dirty="0">
                <a:latin typeface="Arial"/>
                <a:cs typeface="Arial"/>
              </a:rPr>
              <a:t>данные </a:t>
            </a:r>
            <a:r>
              <a:rPr sz="1100" spc="-45" dirty="0">
                <a:latin typeface="Arial"/>
                <a:cs typeface="Arial"/>
              </a:rPr>
              <a:t>(например,  </a:t>
            </a:r>
            <a:r>
              <a:rPr sz="1100" spc="-55" dirty="0">
                <a:latin typeface="Arial"/>
                <a:cs typeface="Arial"/>
              </a:rPr>
              <a:t>логарифмируем, </a:t>
            </a:r>
            <a:r>
              <a:rPr sz="1100" spc="-50" dirty="0">
                <a:latin typeface="Arial"/>
                <a:cs typeface="Arial"/>
              </a:rPr>
              <a:t>или </a:t>
            </a:r>
            <a:r>
              <a:rPr sz="1100" spc="-80" dirty="0">
                <a:latin typeface="Arial"/>
                <a:cs typeface="Arial"/>
              </a:rPr>
              <a:t>преобразование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30" dirty="0">
                <a:latin typeface="Arial"/>
                <a:cs typeface="Arial"/>
              </a:rPr>
              <a:t>Бокса-Кокса).</a:t>
            </a:r>
            <a:endParaRPr sz="1100">
              <a:latin typeface="Arial"/>
              <a:cs typeface="Arial"/>
            </a:endParaRPr>
          </a:p>
          <a:p>
            <a:pPr marL="186055" indent="-14859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SzPct val="72727"/>
              <a:buChar char="►"/>
              <a:tabLst>
                <a:tab pos="186690" algn="l"/>
              </a:tabLst>
            </a:pPr>
            <a:r>
              <a:rPr sz="1100" spc="-60" dirty="0">
                <a:latin typeface="Arial"/>
                <a:cs typeface="Arial"/>
              </a:rPr>
              <a:t>Бимодальность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75" dirty="0">
                <a:latin typeface="Arial"/>
                <a:cs typeface="Arial"/>
              </a:rPr>
              <a:t>разбиваем </a:t>
            </a:r>
            <a:r>
              <a:rPr sz="1100" spc="-50" dirty="0">
                <a:latin typeface="Arial"/>
                <a:cs typeface="Arial"/>
              </a:rPr>
              <a:t>выборку </a:t>
            </a:r>
            <a:r>
              <a:rPr sz="1100" spc="-75" dirty="0">
                <a:latin typeface="Arial"/>
                <a:cs typeface="Arial"/>
              </a:rPr>
              <a:t>на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подвыборки.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5683" y="1417317"/>
            <a:ext cx="3376929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spcBef>
                <a:spcPts val="135"/>
              </a:spcBef>
            </a:pPr>
            <a:r>
              <a:rPr lang="ru-RU" sz="1400" spc="-55" dirty="0">
                <a:solidFill>
                  <a:srgbClr val="3333B2"/>
                </a:solidFill>
                <a:latin typeface="Arial"/>
                <a:cs typeface="Arial"/>
              </a:rPr>
              <a:t>Гипотеза </a:t>
            </a:r>
            <a:r>
              <a:rPr lang="ru-RU" sz="1400" spc="-70" dirty="0">
                <a:solidFill>
                  <a:srgbClr val="3333B2"/>
                </a:solidFill>
                <a:latin typeface="Arial"/>
                <a:cs typeface="Arial"/>
              </a:rPr>
              <a:t>о средних</a:t>
            </a:r>
            <a:r>
              <a:rPr lang="ru-RU" sz="1400" spc="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lang="ru-RU" sz="1400" spc="-60" dirty="0">
                <a:solidFill>
                  <a:srgbClr val="3333B2"/>
                </a:solidFill>
                <a:latin typeface="Arial"/>
                <a:cs typeface="Arial"/>
              </a:rPr>
              <a:t>значениях</a:t>
            </a:r>
            <a:endParaRPr lang="ru-RU" sz="14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93548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0" dirty="0"/>
              <a:t>Статистическая</a:t>
            </a:r>
            <a:r>
              <a:rPr spc="10" dirty="0"/>
              <a:t> </a:t>
            </a:r>
            <a:r>
              <a:rPr spc="-70" dirty="0"/>
              <a:t>гипотеза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853641"/>
            <a:ext cx="3913504" cy="154813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8890">
              <a:lnSpc>
                <a:spcPct val="102600"/>
              </a:lnSpc>
              <a:spcBef>
                <a:spcPts val="55"/>
              </a:spcBef>
            </a:pPr>
            <a:r>
              <a:rPr sz="1100" b="1" spc="-35" dirty="0">
                <a:latin typeface="Arial"/>
                <a:cs typeface="Arial"/>
              </a:rPr>
              <a:t>Статистическая </a:t>
            </a:r>
            <a:r>
              <a:rPr sz="1100" b="1" spc="-30" dirty="0">
                <a:latin typeface="Arial"/>
                <a:cs typeface="Arial"/>
              </a:rPr>
              <a:t>гипотеза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65" dirty="0">
                <a:latin typeface="Arial"/>
                <a:cs typeface="Arial"/>
              </a:rPr>
              <a:t>предположительное утверждение  относительно генеральной </a:t>
            </a:r>
            <a:r>
              <a:rPr sz="1100" spc="-50" dirty="0">
                <a:latin typeface="Arial"/>
                <a:cs typeface="Arial"/>
              </a:rPr>
              <a:t>совокупности, </a:t>
            </a:r>
            <a:r>
              <a:rPr sz="1100" spc="-85" dirty="0">
                <a:latin typeface="Arial"/>
                <a:cs typeface="Arial"/>
              </a:rPr>
              <a:t>проверяемое </a:t>
            </a:r>
            <a:r>
              <a:rPr sz="1100" spc="-60" dirty="0">
                <a:latin typeface="Arial"/>
                <a:cs typeface="Arial"/>
              </a:rPr>
              <a:t>по  данным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выборки.</a:t>
            </a:r>
            <a:endParaRPr sz="1100">
              <a:latin typeface="Arial"/>
              <a:cs typeface="Arial"/>
            </a:endParaRPr>
          </a:p>
          <a:p>
            <a:pPr marL="12700" marR="160655">
              <a:lnSpc>
                <a:spcPct val="102600"/>
              </a:lnSpc>
              <a:spcBef>
                <a:spcPts val="600"/>
              </a:spcBef>
            </a:pPr>
            <a:r>
              <a:rPr sz="1100" b="1" spc="-60" dirty="0">
                <a:latin typeface="Arial"/>
                <a:cs typeface="Arial"/>
              </a:rPr>
              <a:t>Генеральная </a:t>
            </a:r>
            <a:r>
              <a:rPr sz="1100" b="1" spc="-65" dirty="0">
                <a:latin typeface="Arial"/>
                <a:cs typeface="Arial"/>
              </a:rPr>
              <a:t>совокупность </a:t>
            </a:r>
            <a:r>
              <a:rPr sz="1100" spc="-25" dirty="0">
                <a:latin typeface="Arial"/>
                <a:cs typeface="Arial"/>
              </a:rPr>
              <a:t>(population)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60" dirty="0">
                <a:latin typeface="Arial"/>
                <a:cs typeface="Arial"/>
              </a:rPr>
              <a:t>множество </a:t>
            </a:r>
            <a:r>
              <a:rPr sz="1100" spc="-80" dirty="0">
                <a:latin typeface="Arial"/>
                <a:cs typeface="Arial"/>
              </a:rPr>
              <a:t>всех  </a:t>
            </a:r>
            <a:r>
              <a:rPr sz="1100" spc="-55" dirty="0">
                <a:latin typeface="Arial"/>
                <a:cs typeface="Arial"/>
              </a:rPr>
              <a:t>объектов, </a:t>
            </a:r>
            <a:r>
              <a:rPr sz="1100" spc="-65" dirty="0">
                <a:latin typeface="Arial"/>
                <a:cs typeface="Arial"/>
              </a:rPr>
              <a:t>относительно </a:t>
            </a:r>
            <a:r>
              <a:rPr sz="1100" spc="-45" dirty="0">
                <a:latin typeface="Arial"/>
                <a:cs typeface="Arial"/>
              </a:rPr>
              <a:t>которых мы </a:t>
            </a:r>
            <a:r>
              <a:rPr sz="1100" spc="-50" dirty="0">
                <a:latin typeface="Arial"/>
                <a:cs typeface="Arial"/>
              </a:rPr>
              <a:t>хотим </a:t>
            </a:r>
            <a:r>
              <a:rPr sz="1100" spc="-75" dirty="0">
                <a:latin typeface="Arial"/>
                <a:cs typeface="Arial"/>
              </a:rPr>
              <a:t>сделать </a:t>
            </a:r>
            <a:r>
              <a:rPr sz="1100" spc="-70" dirty="0">
                <a:latin typeface="Arial"/>
                <a:cs typeface="Arial"/>
              </a:rPr>
              <a:t>выводы в  </a:t>
            </a:r>
            <a:r>
              <a:rPr sz="1100" spc="-60" dirty="0">
                <a:latin typeface="Arial"/>
                <a:cs typeface="Arial"/>
              </a:rPr>
              <a:t>рамках </a:t>
            </a:r>
            <a:r>
              <a:rPr sz="1100" spc="-65" dirty="0">
                <a:latin typeface="Arial"/>
                <a:cs typeface="Arial"/>
              </a:rPr>
              <a:t>нашего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исследования.</a:t>
            </a:r>
            <a:endParaRPr sz="1100">
              <a:latin typeface="Arial"/>
              <a:cs typeface="Arial"/>
            </a:endParaRPr>
          </a:p>
          <a:p>
            <a:pPr marL="12700" marR="5080">
              <a:lnSpc>
                <a:spcPct val="102600"/>
              </a:lnSpc>
              <a:spcBef>
                <a:spcPts val="595"/>
              </a:spcBef>
            </a:pPr>
            <a:r>
              <a:rPr sz="1100" b="1" spc="-55" dirty="0">
                <a:latin typeface="Arial"/>
                <a:cs typeface="Arial"/>
              </a:rPr>
              <a:t>Выборка </a:t>
            </a:r>
            <a:r>
              <a:rPr sz="1100" spc="-50" dirty="0">
                <a:latin typeface="Arial"/>
                <a:cs typeface="Arial"/>
              </a:rPr>
              <a:t>(sample) </a:t>
            </a:r>
            <a:r>
              <a:rPr sz="1100" spc="495" dirty="0">
                <a:latin typeface="Arial"/>
                <a:cs typeface="Arial"/>
              </a:rPr>
              <a:t>- </a:t>
            </a:r>
            <a:r>
              <a:rPr sz="1100" spc="-65" dirty="0">
                <a:latin typeface="Arial"/>
                <a:cs typeface="Arial"/>
              </a:rPr>
              <a:t>множество </a:t>
            </a:r>
            <a:r>
              <a:rPr sz="1100" spc="-75" dirty="0">
                <a:latin typeface="Arial"/>
                <a:cs typeface="Arial"/>
              </a:rPr>
              <a:t>элементов, </a:t>
            </a:r>
            <a:r>
              <a:rPr sz="1100" spc="-65" dirty="0">
                <a:latin typeface="Arial"/>
                <a:cs typeface="Arial"/>
              </a:rPr>
              <a:t>случайным </a:t>
            </a:r>
            <a:r>
              <a:rPr sz="1100" spc="-75" dirty="0">
                <a:latin typeface="Arial"/>
                <a:cs typeface="Arial"/>
              </a:rPr>
              <a:t>образом  </a:t>
            </a:r>
            <a:r>
              <a:rPr sz="1100" spc="-40" dirty="0">
                <a:latin typeface="Arial"/>
                <a:cs typeface="Arial"/>
              </a:rPr>
              <a:t>взятых </a:t>
            </a:r>
            <a:r>
              <a:rPr sz="1100" spc="-45" dirty="0">
                <a:latin typeface="Arial"/>
                <a:cs typeface="Arial"/>
              </a:rPr>
              <a:t>(выбранных) </a:t>
            </a:r>
            <a:r>
              <a:rPr sz="1100" spc="-30" dirty="0">
                <a:latin typeface="Arial"/>
                <a:cs typeface="Arial"/>
              </a:rPr>
              <a:t>из </a:t>
            </a:r>
            <a:r>
              <a:rPr sz="1100" spc="-65" dirty="0">
                <a:latin typeface="Arial"/>
                <a:cs typeface="Arial"/>
              </a:rPr>
              <a:t>генеральной</a:t>
            </a:r>
            <a:r>
              <a:rPr sz="1100" spc="-19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совокупности.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581350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0" dirty="0"/>
              <a:t>Пример: </a:t>
            </a:r>
            <a:r>
              <a:rPr lang="ru-RU" spc="-70" dirty="0"/>
              <a:t>опять </a:t>
            </a:r>
            <a:r>
              <a:rPr spc="-100" dirty="0" err="1"/>
              <a:t>взвешиваем</a:t>
            </a:r>
            <a:r>
              <a:rPr dirty="0"/>
              <a:t> </a:t>
            </a:r>
            <a:r>
              <a:rPr spc="-65" dirty="0"/>
              <a:t>пингвинов</a:t>
            </a:r>
          </a:p>
        </p:txBody>
      </p:sp>
      <p:sp>
        <p:nvSpPr>
          <p:cNvPr id="3" name="object 3"/>
          <p:cNvSpPr/>
          <p:nvPr/>
        </p:nvSpPr>
        <p:spPr>
          <a:xfrm>
            <a:off x="1732901" y="739775"/>
            <a:ext cx="1142926" cy="14220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cut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02514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5" dirty="0"/>
              <a:t>Что </a:t>
            </a:r>
            <a:r>
              <a:rPr spc="-95" dirty="0"/>
              <a:t>убеждает </a:t>
            </a:r>
            <a:r>
              <a:rPr spc="-100" dirty="0"/>
              <a:t>нас </a:t>
            </a:r>
            <a:r>
              <a:rPr spc="-90" dirty="0"/>
              <a:t>в </a:t>
            </a:r>
            <a:r>
              <a:rPr spc="-70" dirty="0"/>
              <a:t>наличии</a:t>
            </a:r>
            <a:r>
              <a:rPr spc="-245" dirty="0"/>
              <a:t> </a:t>
            </a:r>
            <a:r>
              <a:rPr spc="-90" dirty="0"/>
              <a:t>эффекта?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1101673"/>
            <a:ext cx="3829685" cy="8597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65" dirty="0">
                <a:latin typeface="Arial"/>
                <a:cs typeface="Arial"/>
              </a:rPr>
              <a:t>Предположение: значительное </a:t>
            </a:r>
            <a:r>
              <a:rPr sz="1100" spc="-75" dirty="0">
                <a:latin typeface="Arial"/>
                <a:cs typeface="Arial"/>
              </a:rPr>
              <a:t>расхождение </a:t>
            </a:r>
            <a:r>
              <a:rPr sz="1100" spc="-70" dirty="0">
                <a:latin typeface="Arial"/>
                <a:cs typeface="Arial"/>
              </a:rPr>
              <a:t>средних</a:t>
            </a:r>
            <a:r>
              <a:rPr sz="1100" spc="-16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значений.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spcBef>
                <a:spcPts val="5"/>
              </a:spcBef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55" dirty="0">
                <a:latin typeface="Arial"/>
                <a:cs typeface="Arial"/>
              </a:rPr>
              <a:t>Насколько </a:t>
            </a:r>
            <a:r>
              <a:rPr sz="1100" spc="-65" dirty="0">
                <a:latin typeface="Arial"/>
                <a:cs typeface="Arial"/>
              </a:rPr>
              <a:t>велико </a:t>
            </a:r>
            <a:r>
              <a:rPr sz="1100" spc="-60" dirty="0">
                <a:latin typeface="Arial"/>
                <a:cs typeface="Arial"/>
              </a:rPr>
              <a:t>различие </a:t>
            </a:r>
            <a:r>
              <a:rPr sz="1100" spc="-70" dirty="0">
                <a:latin typeface="Arial"/>
                <a:cs typeface="Arial"/>
              </a:rPr>
              <a:t>средних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значений?</a:t>
            </a:r>
            <a:endParaRPr sz="110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spcBef>
                <a:spcPts val="30"/>
              </a:spcBef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55" dirty="0">
                <a:latin typeface="Arial"/>
                <a:cs typeface="Arial"/>
              </a:rPr>
              <a:t>Велико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70" dirty="0">
                <a:latin typeface="Arial"/>
                <a:cs typeface="Arial"/>
              </a:rPr>
              <a:t>в сравнении с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70" dirty="0">
                <a:latin typeface="Arial"/>
                <a:cs typeface="Arial"/>
              </a:rPr>
              <a:t>чем?</a:t>
            </a:r>
            <a:endParaRPr sz="110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35" dirty="0">
                <a:latin typeface="Arial"/>
                <a:cs typeface="Arial"/>
              </a:rPr>
              <a:t>Каково </a:t>
            </a:r>
            <a:r>
              <a:rPr sz="1100" spc="-85" dirty="0">
                <a:latin typeface="Arial"/>
                <a:cs typeface="Arial"/>
              </a:rPr>
              <a:t>распределение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75" dirty="0">
                <a:latin typeface="Arial"/>
                <a:cs typeface="Arial"/>
              </a:rPr>
              <a:t>средних?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07501" y="336803"/>
            <a:ext cx="258445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b="1" spc="15" dirty="0">
                <a:latin typeface="Helvetica"/>
                <a:cs typeface="Helvetica"/>
              </a:rPr>
              <a:t>Uni</a:t>
            </a:r>
            <a:r>
              <a:rPr sz="450" b="1" dirty="0">
                <a:latin typeface="Helvetica"/>
                <a:cs typeface="Helvetica"/>
              </a:rPr>
              <a:t>f</a:t>
            </a:r>
            <a:r>
              <a:rPr sz="450" b="1" spc="15" dirty="0">
                <a:latin typeface="Helvetica"/>
                <a:cs typeface="Helvetica"/>
              </a:rPr>
              <a:t>orm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78652" y="1403476"/>
            <a:ext cx="31623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spc="-5" dirty="0">
                <a:latin typeface="Helvetica"/>
                <a:cs typeface="Helvetica"/>
              </a:rPr>
              <a:t>sample.1000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5980" y="741716"/>
            <a:ext cx="82550" cy="266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Frequency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61272" y="538136"/>
            <a:ext cx="1351280" cy="728345"/>
            <a:chOff x="661272" y="538136"/>
            <a:chExt cx="1351280" cy="728345"/>
          </a:xfrm>
        </p:grpSpPr>
        <p:sp>
          <p:nvSpPr>
            <p:cNvPr id="6" name="object 6"/>
            <p:cNvSpPr/>
            <p:nvPr/>
          </p:nvSpPr>
          <p:spPr>
            <a:xfrm>
              <a:off x="785645" y="1235963"/>
              <a:ext cx="1224915" cy="30480"/>
            </a:xfrm>
            <a:custGeom>
              <a:avLst/>
              <a:gdLst/>
              <a:ahLst/>
              <a:cxnLst/>
              <a:rect l="l" t="t" r="r" b="b"/>
              <a:pathLst>
                <a:path w="1224914" h="30480">
                  <a:moveTo>
                    <a:pt x="0" y="0"/>
                  </a:moveTo>
                  <a:lnTo>
                    <a:pt x="1224396" y="0"/>
                  </a:lnTo>
                </a:path>
                <a:path w="1224914" h="30480">
                  <a:moveTo>
                    <a:pt x="0" y="0"/>
                  </a:moveTo>
                  <a:lnTo>
                    <a:pt x="0" y="30425"/>
                  </a:lnTo>
                </a:path>
                <a:path w="1224914" h="30480">
                  <a:moveTo>
                    <a:pt x="244879" y="0"/>
                  </a:moveTo>
                  <a:lnTo>
                    <a:pt x="244879" y="30425"/>
                  </a:lnTo>
                </a:path>
                <a:path w="1224914" h="30480">
                  <a:moveTo>
                    <a:pt x="489758" y="0"/>
                  </a:moveTo>
                  <a:lnTo>
                    <a:pt x="489758" y="30425"/>
                  </a:lnTo>
                </a:path>
                <a:path w="1224914" h="30480">
                  <a:moveTo>
                    <a:pt x="734638" y="0"/>
                  </a:moveTo>
                  <a:lnTo>
                    <a:pt x="734638" y="30425"/>
                  </a:lnTo>
                </a:path>
                <a:path w="1224914" h="30480">
                  <a:moveTo>
                    <a:pt x="979517" y="0"/>
                  </a:moveTo>
                  <a:lnTo>
                    <a:pt x="979517" y="30425"/>
                  </a:lnTo>
                </a:path>
                <a:path w="1224914" h="30480">
                  <a:moveTo>
                    <a:pt x="1224396" y="0"/>
                  </a:moveTo>
                  <a:lnTo>
                    <a:pt x="1224396" y="30425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63180" y="540044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90">
                  <a:moveTo>
                    <a:pt x="0" y="669157"/>
                  </a:moveTo>
                  <a:lnTo>
                    <a:pt x="122465" y="669157"/>
                  </a:lnTo>
                  <a:lnTo>
                    <a:pt x="122465" y="529495"/>
                  </a:lnTo>
                  <a:lnTo>
                    <a:pt x="0" y="529495"/>
                  </a:lnTo>
                  <a:lnTo>
                    <a:pt x="0" y="669157"/>
                  </a:lnTo>
                  <a:close/>
                </a:path>
                <a:path w="1347470" h="669290">
                  <a:moveTo>
                    <a:pt x="122465" y="669157"/>
                  </a:moveTo>
                  <a:lnTo>
                    <a:pt x="244930" y="669157"/>
                  </a:lnTo>
                  <a:lnTo>
                    <a:pt x="244930" y="34902"/>
                  </a:lnTo>
                  <a:lnTo>
                    <a:pt x="122465" y="34902"/>
                  </a:lnTo>
                  <a:lnTo>
                    <a:pt x="122465" y="669157"/>
                  </a:lnTo>
                  <a:close/>
                </a:path>
                <a:path w="1347470" h="669290">
                  <a:moveTo>
                    <a:pt x="244879" y="669157"/>
                  </a:moveTo>
                  <a:lnTo>
                    <a:pt x="367344" y="669157"/>
                  </a:lnTo>
                  <a:lnTo>
                    <a:pt x="367344" y="145462"/>
                  </a:lnTo>
                  <a:lnTo>
                    <a:pt x="244879" y="145462"/>
                  </a:lnTo>
                  <a:lnTo>
                    <a:pt x="244879" y="669157"/>
                  </a:lnTo>
                  <a:close/>
                </a:path>
                <a:path w="1347470" h="669290">
                  <a:moveTo>
                    <a:pt x="367344" y="669157"/>
                  </a:moveTo>
                  <a:lnTo>
                    <a:pt x="489809" y="669157"/>
                  </a:lnTo>
                  <a:lnTo>
                    <a:pt x="489809" y="87257"/>
                  </a:lnTo>
                  <a:lnTo>
                    <a:pt x="367344" y="87257"/>
                  </a:lnTo>
                  <a:lnTo>
                    <a:pt x="367344" y="669157"/>
                  </a:lnTo>
                  <a:close/>
                </a:path>
                <a:path w="1347470" h="669290">
                  <a:moveTo>
                    <a:pt x="489758" y="669157"/>
                  </a:moveTo>
                  <a:lnTo>
                    <a:pt x="612223" y="669157"/>
                  </a:lnTo>
                  <a:lnTo>
                    <a:pt x="612223" y="0"/>
                  </a:lnTo>
                  <a:lnTo>
                    <a:pt x="489758" y="0"/>
                  </a:lnTo>
                  <a:lnTo>
                    <a:pt x="489758" y="669157"/>
                  </a:lnTo>
                  <a:close/>
                </a:path>
                <a:path w="1347470" h="669290">
                  <a:moveTo>
                    <a:pt x="612223" y="669157"/>
                  </a:moveTo>
                  <a:lnTo>
                    <a:pt x="734689" y="669157"/>
                  </a:lnTo>
                  <a:lnTo>
                    <a:pt x="734689" y="58205"/>
                  </a:lnTo>
                  <a:lnTo>
                    <a:pt x="612223" y="58205"/>
                  </a:lnTo>
                  <a:lnTo>
                    <a:pt x="612223" y="669157"/>
                  </a:lnTo>
                  <a:close/>
                </a:path>
                <a:path w="1347470" h="669290">
                  <a:moveTo>
                    <a:pt x="734638" y="669157"/>
                  </a:moveTo>
                  <a:lnTo>
                    <a:pt x="857103" y="669157"/>
                  </a:lnTo>
                  <a:lnTo>
                    <a:pt x="857103" y="87257"/>
                  </a:lnTo>
                  <a:lnTo>
                    <a:pt x="734638" y="87257"/>
                  </a:lnTo>
                  <a:lnTo>
                    <a:pt x="734638" y="669157"/>
                  </a:lnTo>
                  <a:close/>
                </a:path>
                <a:path w="1347470" h="669290">
                  <a:moveTo>
                    <a:pt x="857103" y="669157"/>
                  </a:moveTo>
                  <a:lnTo>
                    <a:pt x="979568" y="669157"/>
                  </a:lnTo>
                  <a:lnTo>
                    <a:pt x="979568" y="162913"/>
                  </a:lnTo>
                  <a:lnTo>
                    <a:pt x="857103" y="162913"/>
                  </a:lnTo>
                  <a:lnTo>
                    <a:pt x="857103" y="669157"/>
                  </a:lnTo>
                  <a:close/>
                </a:path>
                <a:path w="1347470" h="669290">
                  <a:moveTo>
                    <a:pt x="979568" y="669157"/>
                  </a:moveTo>
                  <a:lnTo>
                    <a:pt x="1102033" y="669157"/>
                  </a:lnTo>
                  <a:lnTo>
                    <a:pt x="1102033" y="122210"/>
                  </a:lnTo>
                  <a:lnTo>
                    <a:pt x="979568" y="122210"/>
                  </a:lnTo>
                  <a:lnTo>
                    <a:pt x="979568" y="669157"/>
                  </a:lnTo>
                  <a:close/>
                </a:path>
                <a:path w="1347470" h="669290">
                  <a:moveTo>
                    <a:pt x="1101982" y="669157"/>
                  </a:moveTo>
                  <a:lnTo>
                    <a:pt x="1224447" y="669157"/>
                  </a:lnTo>
                  <a:lnTo>
                    <a:pt x="1224447" y="128010"/>
                  </a:lnTo>
                  <a:lnTo>
                    <a:pt x="1101982" y="128010"/>
                  </a:lnTo>
                  <a:lnTo>
                    <a:pt x="1101982" y="669157"/>
                  </a:lnTo>
                  <a:close/>
                </a:path>
                <a:path w="1347470" h="669290">
                  <a:moveTo>
                    <a:pt x="1224447" y="669157"/>
                  </a:moveTo>
                  <a:lnTo>
                    <a:pt x="1346912" y="669157"/>
                  </a:lnTo>
                  <a:lnTo>
                    <a:pt x="1346912" y="186216"/>
                  </a:lnTo>
                  <a:lnTo>
                    <a:pt x="1224447" y="186216"/>
                  </a:lnTo>
                  <a:lnTo>
                    <a:pt x="1224447" y="669157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44657" y="1281875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13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9536" y="1281875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14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34415" y="1281875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15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79295" y="1281875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16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724174" y="1281875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17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69054" y="1281875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18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78925" y="627352"/>
            <a:ext cx="30480" cy="582295"/>
          </a:xfrm>
          <a:custGeom>
            <a:avLst/>
            <a:gdLst/>
            <a:ahLst/>
            <a:cxnLst/>
            <a:rect l="l" t="t" r="r" b="b"/>
            <a:pathLst>
              <a:path w="30479" h="582294">
                <a:moveTo>
                  <a:pt x="30374" y="581849"/>
                </a:moveTo>
                <a:lnTo>
                  <a:pt x="30374" y="0"/>
                </a:lnTo>
              </a:path>
              <a:path w="30479" h="582294">
                <a:moveTo>
                  <a:pt x="30374" y="581849"/>
                </a:moveTo>
                <a:lnTo>
                  <a:pt x="0" y="581849"/>
                </a:lnTo>
              </a:path>
              <a:path w="30479" h="582294">
                <a:moveTo>
                  <a:pt x="30374" y="465489"/>
                </a:moveTo>
                <a:lnTo>
                  <a:pt x="0" y="465489"/>
                </a:lnTo>
              </a:path>
              <a:path w="30479" h="582294">
                <a:moveTo>
                  <a:pt x="30374" y="349129"/>
                </a:moveTo>
                <a:lnTo>
                  <a:pt x="0" y="349129"/>
                </a:lnTo>
              </a:path>
              <a:path w="30479" h="582294">
                <a:moveTo>
                  <a:pt x="30374" y="232719"/>
                </a:moveTo>
                <a:lnTo>
                  <a:pt x="0" y="232719"/>
                </a:lnTo>
              </a:path>
              <a:path w="30479" h="582294">
                <a:moveTo>
                  <a:pt x="30374" y="116359"/>
                </a:moveTo>
                <a:lnTo>
                  <a:pt x="0" y="116359"/>
                </a:lnTo>
              </a:path>
              <a:path w="30479" h="582294">
                <a:moveTo>
                  <a:pt x="30374" y="0"/>
                </a:moveTo>
                <a:lnTo>
                  <a:pt x="0" y="0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77580" y="1182349"/>
            <a:ext cx="82550" cy="5397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77580" y="572196"/>
            <a:ext cx="82550" cy="56197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20 40 60 80</a:t>
            </a:r>
            <a:r>
              <a:rPr sz="400" spc="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100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82507" y="336803"/>
            <a:ext cx="371475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b="1" spc="15" dirty="0">
                <a:latin typeface="Helvetica"/>
                <a:cs typeface="Helvetica"/>
              </a:rPr>
              <a:t>Exponential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010287" y="1403476"/>
            <a:ext cx="31623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spc="-5" dirty="0">
                <a:latin typeface="Helvetica"/>
                <a:cs typeface="Helvetica"/>
              </a:rPr>
              <a:t>sample.1000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187615" y="741716"/>
            <a:ext cx="82550" cy="266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Frequency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492907" y="538136"/>
            <a:ext cx="1351280" cy="728345"/>
            <a:chOff x="2492907" y="538136"/>
            <a:chExt cx="1351280" cy="728345"/>
          </a:xfrm>
        </p:grpSpPr>
        <p:sp>
          <p:nvSpPr>
            <p:cNvPr id="21" name="object 21"/>
            <p:cNvSpPr/>
            <p:nvPr/>
          </p:nvSpPr>
          <p:spPr>
            <a:xfrm>
              <a:off x="2494815" y="1235963"/>
              <a:ext cx="1347470" cy="30480"/>
            </a:xfrm>
            <a:custGeom>
              <a:avLst/>
              <a:gdLst/>
              <a:ahLst/>
              <a:cxnLst/>
              <a:rect l="l" t="t" r="r" b="b"/>
              <a:pathLst>
                <a:path w="1347470" h="30480">
                  <a:moveTo>
                    <a:pt x="0" y="0"/>
                  </a:moveTo>
                  <a:lnTo>
                    <a:pt x="1346862" y="0"/>
                  </a:lnTo>
                </a:path>
                <a:path w="1347470" h="30480">
                  <a:moveTo>
                    <a:pt x="0" y="0"/>
                  </a:moveTo>
                  <a:lnTo>
                    <a:pt x="0" y="30425"/>
                  </a:lnTo>
                </a:path>
                <a:path w="1347470" h="30480">
                  <a:moveTo>
                    <a:pt x="192423" y="0"/>
                  </a:moveTo>
                  <a:lnTo>
                    <a:pt x="192423" y="30425"/>
                  </a:lnTo>
                </a:path>
                <a:path w="1347470" h="30480">
                  <a:moveTo>
                    <a:pt x="384846" y="0"/>
                  </a:moveTo>
                  <a:lnTo>
                    <a:pt x="384846" y="30425"/>
                  </a:lnTo>
                </a:path>
                <a:path w="1347470" h="30480">
                  <a:moveTo>
                    <a:pt x="577219" y="0"/>
                  </a:moveTo>
                  <a:lnTo>
                    <a:pt x="577219" y="30425"/>
                  </a:lnTo>
                </a:path>
                <a:path w="1347470" h="30480">
                  <a:moveTo>
                    <a:pt x="769642" y="0"/>
                  </a:moveTo>
                  <a:lnTo>
                    <a:pt x="769642" y="30425"/>
                  </a:lnTo>
                </a:path>
                <a:path w="1347470" h="30480">
                  <a:moveTo>
                    <a:pt x="962066" y="0"/>
                  </a:moveTo>
                  <a:lnTo>
                    <a:pt x="962066" y="30425"/>
                  </a:lnTo>
                </a:path>
                <a:path w="1347470" h="30480">
                  <a:moveTo>
                    <a:pt x="1154438" y="0"/>
                  </a:moveTo>
                  <a:lnTo>
                    <a:pt x="1154438" y="30425"/>
                  </a:lnTo>
                </a:path>
                <a:path w="1347470" h="30480">
                  <a:moveTo>
                    <a:pt x="1346862" y="0"/>
                  </a:moveTo>
                  <a:lnTo>
                    <a:pt x="1346862" y="30425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494815" y="540044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90">
                  <a:moveTo>
                    <a:pt x="0" y="669157"/>
                  </a:moveTo>
                  <a:lnTo>
                    <a:pt x="96211" y="669157"/>
                  </a:lnTo>
                  <a:lnTo>
                    <a:pt x="96211" y="0"/>
                  </a:lnTo>
                  <a:lnTo>
                    <a:pt x="0" y="0"/>
                  </a:lnTo>
                  <a:lnTo>
                    <a:pt x="0" y="669157"/>
                  </a:lnTo>
                  <a:close/>
                </a:path>
                <a:path w="1347470" h="669290">
                  <a:moveTo>
                    <a:pt x="96211" y="669157"/>
                  </a:moveTo>
                  <a:lnTo>
                    <a:pt x="192423" y="669157"/>
                  </a:lnTo>
                  <a:lnTo>
                    <a:pt x="192423" y="294587"/>
                  </a:lnTo>
                  <a:lnTo>
                    <a:pt x="96211" y="294587"/>
                  </a:lnTo>
                  <a:lnTo>
                    <a:pt x="96211" y="669157"/>
                  </a:lnTo>
                  <a:close/>
                </a:path>
                <a:path w="1347470" h="669290">
                  <a:moveTo>
                    <a:pt x="192423" y="669157"/>
                  </a:moveTo>
                  <a:lnTo>
                    <a:pt x="288635" y="669157"/>
                  </a:lnTo>
                  <a:lnTo>
                    <a:pt x="288635" y="454499"/>
                  </a:lnTo>
                  <a:lnTo>
                    <a:pt x="192423" y="454499"/>
                  </a:lnTo>
                  <a:lnTo>
                    <a:pt x="192423" y="669157"/>
                  </a:lnTo>
                  <a:close/>
                </a:path>
                <a:path w="1347470" h="669290">
                  <a:moveTo>
                    <a:pt x="288635" y="669157"/>
                  </a:moveTo>
                  <a:lnTo>
                    <a:pt x="384846" y="669157"/>
                  </a:lnTo>
                  <a:lnTo>
                    <a:pt x="384846" y="583273"/>
                  </a:lnTo>
                  <a:lnTo>
                    <a:pt x="288635" y="583273"/>
                  </a:lnTo>
                  <a:lnTo>
                    <a:pt x="288635" y="669157"/>
                  </a:lnTo>
                  <a:close/>
                </a:path>
                <a:path w="1347470" h="669290">
                  <a:moveTo>
                    <a:pt x="384846" y="669157"/>
                  </a:moveTo>
                  <a:lnTo>
                    <a:pt x="481058" y="669157"/>
                  </a:lnTo>
                  <a:lnTo>
                    <a:pt x="481058" y="605507"/>
                  </a:lnTo>
                  <a:lnTo>
                    <a:pt x="384846" y="605507"/>
                  </a:lnTo>
                  <a:lnTo>
                    <a:pt x="384846" y="669157"/>
                  </a:lnTo>
                  <a:close/>
                </a:path>
                <a:path w="1347470" h="669290">
                  <a:moveTo>
                    <a:pt x="481007" y="669157"/>
                  </a:moveTo>
                  <a:lnTo>
                    <a:pt x="577219" y="669157"/>
                  </a:lnTo>
                  <a:lnTo>
                    <a:pt x="577219" y="635119"/>
                  </a:lnTo>
                  <a:lnTo>
                    <a:pt x="481007" y="635119"/>
                  </a:lnTo>
                  <a:lnTo>
                    <a:pt x="481007" y="669157"/>
                  </a:lnTo>
                  <a:close/>
                </a:path>
                <a:path w="1347470" h="669290">
                  <a:moveTo>
                    <a:pt x="577219" y="669157"/>
                  </a:moveTo>
                  <a:lnTo>
                    <a:pt x="673431" y="669157"/>
                  </a:lnTo>
                  <a:lnTo>
                    <a:pt x="673431" y="649925"/>
                  </a:lnTo>
                  <a:lnTo>
                    <a:pt x="577219" y="649925"/>
                  </a:lnTo>
                  <a:lnTo>
                    <a:pt x="577219" y="669157"/>
                  </a:lnTo>
                  <a:close/>
                </a:path>
                <a:path w="1347470" h="669290">
                  <a:moveTo>
                    <a:pt x="673431" y="669157"/>
                  </a:moveTo>
                  <a:lnTo>
                    <a:pt x="769642" y="669157"/>
                  </a:lnTo>
                  <a:lnTo>
                    <a:pt x="769642" y="666206"/>
                  </a:lnTo>
                  <a:lnTo>
                    <a:pt x="673431" y="666206"/>
                  </a:lnTo>
                  <a:lnTo>
                    <a:pt x="673431" y="669157"/>
                  </a:lnTo>
                  <a:close/>
                </a:path>
                <a:path w="1347470" h="669290">
                  <a:moveTo>
                    <a:pt x="769642" y="669157"/>
                  </a:moveTo>
                  <a:lnTo>
                    <a:pt x="865854" y="669157"/>
                  </a:lnTo>
                  <a:lnTo>
                    <a:pt x="865854" y="661779"/>
                  </a:lnTo>
                  <a:lnTo>
                    <a:pt x="769642" y="661779"/>
                  </a:lnTo>
                  <a:lnTo>
                    <a:pt x="769642" y="669157"/>
                  </a:lnTo>
                  <a:close/>
                </a:path>
                <a:path w="1347470" h="669290">
                  <a:moveTo>
                    <a:pt x="865854" y="669157"/>
                  </a:moveTo>
                  <a:lnTo>
                    <a:pt x="962066" y="669157"/>
                  </a:lnTo>
                  <a:lnTo>
                    <a:pt x="962066" y="664730"/>
                  </a:lnTo>
                  <a:lnTo>
                    <a:pt x="865854" y="664730"/>
                  </a:lnTo>
                  <a:lnTo>
                    <a:pt x="865854" y="669157"/>
                  </a:lnTo>
                  <a:close/>
                </a:path>
                <a:path w="1347470" h="669290">
                  <a:moveTo>
                    <a:pt x="962066" y="669157"/>
                  </a:moveTo>
                  <a:lnTo>
                    <a:pt x="1058277" y="669157"/>
                  </a:lnTo>
                  <a:lnTo>
                    <a:pt x="1058277" y="667681"/>
                  </a:lnTo>
                  <a:lnTo>
                    <a:pt x="962066" y="667681"/>
                  </a:lnTo>
                  <a:lnTo>
                    <a:pt x="962066" y="669157"/>
                  </a:lnTo>
                  <a:close/>
                </a:path>
                <a:path w="1347470" h="669290">
                  <a:moveTo>
                    <a:pt x="1058277" y="669157"/>
                  </a:moveTo>
                  <a:lnTo>
                    <a:pt x="1154489" y="669157"/>
                  </a:lnTo>
                  <a:lnTo>
                    <a:pt x="1154489" y="667681"/>
                  </a:lnTo>
                  <a:lnTo>
                    <a:pt x="1058277" y="667681"/>
                  </a:lnTo>
                  <a:lnTo>
                    <a:pt x="1058277" y="669157"/>
                  </a:lnTo>
                  <a:close/>
                </a:path>
                <a:path w="1347470" h="669290">
                  <a:moveTo>
                    <a:pt x="1154438" y="669157"/>
                  </a:moveTo>
                  <a:lnTo>
                    <a:pt x="1250650" y="669157"/>
                  </a:lnTo>
                  <a:lnTo>
                    <a:pt x="1154438" y="669157"/>
                  </a:lnTo>
                  <a:close/>
                </a:path>
                <a:path w="1347470" h="669290">
                  <a:moveTo>
                    <a:pt x="1250650" y="669157"/>
                  </a:moveTo>
                  <a:lnTo>
                    <a:pt x="1346862" y="669157"/>
                  </a:lnTo>
                  <a:lnTo>
                    <a:pt x="1346862" y="667681"/>
                  </a:lnTo>
                  <a:lnTo>
                    <a:pt x="1250650" y="667681"/>
                  </a:lnTo>
                  <a:lnTo>
                    <a:pt x="1250650" y="669157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467970" y="1281875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646250" y="1281875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20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838673" y="1281875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40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031045" y="1281875"/>
            <a:ext cx="27495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4470" algn="l"/>
              </a:tabLst>
            </a:pPr>
            <a:r>
              <a:rPr sz="400" dirty="0">
                <a:latin typeface="Helvetica"/>
                <a:cs typeface="Helvetica"/>
              </a:rPr>
              <a:t>60	80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401748" y="1281875"/>
            <a:ext cx="110489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594120" y="1281875"/>
            <a:ext cx="110489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120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86544" y="1281875"/>
            <a:ext cx="110489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140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410560" y="617023"/>
            <a:ext cx="30480" cy="592455"/>
          </a:xfrm>
          <a:custGeom>
            <a:avLst/>
            <a:gdLst/>
            <a:ahLst/>
            <a:cxnLst/>
            <a:rect l="l" t="t" r="r" b="b"/>
            <a:pathLst>
              <a:path w="30480" h="592455">
                <a:moveTo>
                  <a:pt x="30374" y="592177"/>
                </a:moveTo>
                <a:lnTo>
                  <a:pt x="30374" y="0"/>
                </a:lnTo>
              </a:path>
              <a:path w="30480" h="592455">
                <a:moveTo>
                  <a:pt x="30374" y="592177"/>
                </a:moveTo>
                <a:lnTo>
                  <a:pt x="0" y="592177"/>
                </a:lnTo>
              </a:path>
              <a:path w="30480" h="592455">
                <a:moveTo>
                  <a:pt x="30374" y="444171"/>
                </a:moveTo>
                <a:lnTo>
                  <a:pt x="0" y="444171"/>
                </a:lnTo>
              </a:path>
              <a:path w="30480" h="592455">
                <a:moveTo>
                  <a:pt x="30374" y="296114"/>
                </a:moveTo>
                <a:lnTo>
                  <a:pt x="0" y="296114"/>
                </a:lnTo>
              </a:path>
              <a:path w="30480" h="592455">
                <a:moveTo>
                  <a:pt x="30374" y="148057"/>
                </a:moveTo>
                <a:lnTo>
                  <a:pt x="0" y="148057"/>
                </a:lnTo>
              </a:path>
              <a:path w="30480" h="592455">
                <a:moveTo>
                  <a:pt x="30374" y="0"/>
                </a:moveTo>
                <a:lnTo>
                  <a:pt x="0" y="0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309215" y="1182349"/>
            <a:ext cx="82550" cy="5397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309215" y="561867"/>
            <a:ext cx="82550" cy="554990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100 200 300</a:t>
            </a:r>
            <a:r>
              <a:rPr sz="400" spc="5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400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218745" y="1618947"/>
            <a:ext cx="23622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b="1" spc="15" dirty="0">
                <a:latin typeface="Helvetica"/>
                <a:cs typeface="Helvetica"/>
              </a:rPr>
              <a:t>Normal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178652" y="2685620"/>
            <a:ext cx="31623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spc="-5" dirty="0">
                <a:latin typeface="Helvetica"/>
                <a:cs typeface="Helvetica"/>
              </a:rPr>
              <a:t>sample.1000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55980" y="2023860"/>
            <a:ext cx="82550" cy="266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Frequency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661272" y="1820280"/>
            <a:ext cx="1351280" cy="728345"/>
            <a:chOff x="661272" y="1820280"/>
            <a:chExt cx="1351280" cy="728345"/>
          </a:xfrm>
        </p:grpSpPr>
        <p:sp>
          <p:nvSpPr>
            <p:cNvPr id="37" name="object 37"/>
            <p:cNvSpPr/>
            <p:nvPr/>
          </p:nvSpPr>
          <p:spPr>
            <a:xfrm>
              <a:off x="831538" y="2518107"/>
              <a:ext cx="842010" cy="30480"/>
            </a:xfrm>
            <a:custGeom>
              <a:avLst/>
              <a:gdLst/>
              <a:ahLst/>
              <a:cxnLst/>
              <a:rect l="l" t="t" r="r" b="b"/>
              <a:pathLst>
                <a:path w="842010" h="30480">
                  <a:moveTo>
                    <a:pt x="0" y="0"/>
                  </a:moveTo>
                  <a:lnTo>
                    <a:pt x="841788" y="0"/>
                  </a:lnTo>
                </a:path>
                <a:path w="842010" h="30480">
                  <a:moveTo>
                    <a:pt x="0" y="0"/>
                  </a:moveTo>
                  <a:lnTo>
                    <a:pt x="0" y="30425"/>
                  </a:lnTo>
                </a:path>
                <a:path w="842010" h="30480">
                  <a:moveTo>
                    <a:pt x="420919" y="0"/>
                  </a:moveTo>
                  <a:lnTo>
                    <a:pt x="420919" y="30425"/>
                  </a:lnTo>
                </a:path>
                <a:path w="842010" h="30480">
                  <a:moveTo>
                    <a:pt x="841788" y="0"/>
                  </a:moveTo>
                  <a:lnTo>
                    <a:pt x="841788" y="30425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63180" y="1822188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89">
                  <a:moveTo>
                    <a:pt x="0" y="669157"/>
                  </a:moveTo>
                  <a:lnTo>
                    <a:pt x="84204" y="669157"/>
                  </a:lnTo>
                  <a:lnTo>
                    <a:pt x="84204" y="657709"/>
                  </a:lnTo>
                  <a:lnTo>
                    <a:pt x="0" y="657709"/>
                  </a:lnTo>
                  <a:lnTo>
                    <a:pt x="0" y="669157"/>
                  </a:lnTo>
                  <a:close/>
                </a:path>
                <a:path w="1347470" h="669289">
                  <a:moveTo>
                    <a:pt x="84204" y="669157"/>
                  </a:moveTo>
                  <a:lnTo>
                    <a:pt x="168357" y="669157"/>
                  </a:lnTo>
                  <a:lnTo>
                    <a:pt x="168357" y="642394"/>
                  </a:lnTo>
                  <a:lnTo>
                    <a:pt x="84204" y="642394"/>
                  </a:lnTo>
                  <a:lnTo>
                    <a:pt x="84204" y="669157"/>
                  </a:lnTo>
                  <a:close/>
                </a:path>
                <a:path w="1347470" h="669289">
                  <a:moveTo>
                    <a:pt x="168357" y="669157"/>
                  </a:moveTo>
                  <a:lnTo>
                    <a:pt x="252562" y="669157"/>
                  </a:lnTo>
                  <a:lnTo>
                    <a:pt x="252562" y="550609"/>
                  </a:lnTo>
                  <a:lnTo>
                    <a:pt x="168357" y="550609"/>
                  </a:lnTo>
                  <a:lnTo>
                    <a:pt x="168357" y="669157"/>
                  </a:lnTo>
                  <a:close/>
                </a:path>
                <a:path w="1347470" h="669289">
                  <a:moveTo>
                    <a:pt x="252562" y="669157"/>
                  </a:moveTo>
                  <a:lnTo>
                    <a:pt x="336766" y="669157"/>
                  </a:lnTo>
                  <a:lnTo>
                    <a:pt x="336766" y="470323"/>
                  </a:lnTo>
                  <a:lnTo>
                    <a:pt x="252562" y="470323"/>
                  </a:lnTo>
                  <a:lnTo>
                    <a:pt x="252562" y="669157"/>
                  </a:lnTo>
                  <a:close/>
                </a:path>
                <a:path w="1347470" h="669289">
                  <a:moveTo>
                    <a:pt x="336715" y="669157"/>
                  </a:moveTo>
                  <a:lnTo>
                    <a:pt x="420919" y="669157"/>
                  </a:lnTo>
                  <a:lnTo>
                    <a:pt x="420919" y="397668"/>
                  </a:lnTo>
                  <a:lnTo>
                    <a:pt x="336715" y="397668"/>
                  </a:lnTo>
                  <a:lnTo>
                    <a:pt x="336715" y="669157"/>
                  </a:lnTo>
                  <a:close/>
                </a:path>
                <a:path w="1347470" h="669289">
                  <a:moveTo>
                    <a:pt x="420919" y="669157"/>
                  </a:moveTo>
                  <a:lnTo>
                    <a:pt x="505073" y="669157"/>
                  </a:lnTo>
                  <a:lnTo>
                    <a:pt x="505073" y="210281"/>
                  </a:lnTo>
                  <a:lnTo>
                    <a:pt x="420919" y="210281"/>
                  </a:lnTo>
                  <a:lnTo>
                    <a:pt x="420919" y="669157"/>
                  </a:lnTo>
                  <a:close/>
                </a:path>
                <a:path w="1347470" h="669289">
                  <a:moveTo>
                    <a:pt x="505073" y="669157"/>
                  </a:moveTo>
                  <a:lnTo>
                    <a:pt x="589226" y="669157"/>
                  </a:lnTo>
                  <a:lnTo>
                    <a:pt x="589226" y="164440"/>
                  </a:lnTo>
                  <a:lnTo>
                    <a:pt x="505073" y="164440"/>
                  </a:lnTo>
                  <a:lnTo>
                    <a:pt x="505073" y="669157"/>
                  </a:lnTo>
                  <a:close/>
                </a:path>
                <a:path w="1347470" h="669289">
                  <a:moveTo>
                    <a:pt x="589277" y="669157"/>
                  </a:moveTo>
                  <a:lnTo>
                    <a:pt x="673481" y="669157"/>
                  </a:lnTo>
                  <a:lnTo>
                    <a:pt x="673481" y="0"/>
                  </a:lnTo>
                  <a:lnTo>
                    <a:pt x="589277" y="0"/>
                  </a:lnTo>
                  <a:lnTo>
                    <a:pt x="589277" y="669157"/>
                  </a:lnTo>
                  <a:close/>
                </a:path>
                <a:path w="1347470" h="669289">
                  <a:moveTo>
                    <a:pt x="673431" y="669157"/>
                  </a:moveTo>
                  <a:lnTo>
                    <a:pt x="757584" y="669157"/>
                  </a:lnTo>
                  <a:lnTo>
                    <a:pt x="757584" y="110864"/>
                  </a:lnTo>
                  <a:lnTo>
                    <a:pt x="673431" y="110864"/>
                  </a:lnTo>
                  <a:lnTo>
                    <a:pt x="673431" y="669157"/>
                  </a:lnTo>
                  <a:close/>
                </a:path>
                <a:path w="1347470" h="669289">
                  <a:moveTo>
                    <a:pt x="757635" y="669157"/>
                  </a:moveTo>
                  <a:lnTo>
                    <a:pt x="841788" y="669157"/>
                  </a:lnTo>
                  <a:lnTo>
                    <a:pt x="841788" y="282936"/>
                  </a:lnTo>
                  <a:lnTo>
                    <a:pt x="757635" y="282936"/>
                  </a:lnTo>
                  <a:lnTo>
                    <a:pt x="757635" y="669157"/>
                  </a:lnTo>
                  <a:close/>
                </a:path>
                <a:path w="1347470" h="669289">
                  <a:moveTo>
                    <a:pt x="841788" y="669157"/>
                  </a:moveTo>
                  <a:lnTo>
                    <a:pt x="925993" y="669157"/>
                  </a:lnTo>
                  <a:lnTo>
                    <a:pt x="925993" y="363274"/>
                  </a:lnTo>
                  <a:lnTo>
                    <a:pt x="841788" y="363274"/>
                  </a:lnTo>
                  <a:lnTo>
                    <a:pt x="841788" y="669157"/>
                  </a:lnTo>
                  <a:close/>
                </a:path>
                <a:path w="1347470" h="669289">
                  <a:moveTo>
                    <a:pt x="925993" y="669157"/>
                  </a:moveTo>
                  <a:lnTo>
                    <a:pt x="1010146" y="669157"/>
                  </a:lnTo>
                  <a:lnTo>
                    <a:pt x="1010146" y="520031"/>
                  </a:lnTo>
                  <a:lnTo>
                    <a:pt x="925993" y="520031"/>
                  </a:lnTo>
                  <a:lnTo>
                    <a:pt x="925993" y="669157"/>
                  </a:lnTo>
                  <a:close/>
                </a:path>
                <a:path w="1347470" h="669289">
                  <a:moveTo>
                    <a:pt x="1010146" y="669157"/>
                  </a:moveTo>
                  <a:lnTo>
                    <a:pt x="1094350" y="669157"/>
                  </a:lnTo>
                  <a:lnTo>
                    <a:pt x="1094350" y="558292"/>
                  </a:lnTo>
                  <a:lnTo>
                    <a:pt x="1010146" y="558292"/>
                  </a:lnTo>
                  <a:lnTo>
                    <a:pt x="1010146" y="669157"/>
                  </a:lnTo>
                  <a:close/>
                </a:path>
                <a:path w="1347470" h="669289">
                  <a:moveTo>
                    <a:pt x="1094350" y="669157"/>
                  </a:moveTo>
                  <a:lnTo>
                    <a:pt x="1178555" y="669157"/>
                  </a:lnTo>
                  <a:lnTo>
                    <a:pt x="1178555" y="638579"/>
                  </a:lnTo>
                  <a:lnTo>
                    <a:pt x="1094350" y="638579"/>
                  </a:lnTo>
                  <a:lnTo>
                    <a:pt x="1094350" y="669157"/>
                  </a:lnTo>
                  <a:close/>
                </a:path>
                <a:path w="1347470" h="669289">
                  <a:moveTo>
                    <a:pt x="1178504" y="669157"/>
                  </a:moveTo>
                  <a:lnTo>
                    <a:pt x="1262708" y="669157"/>
                  </a:lnTo>
                  <a:lnTo>
                    <a:pt x="1262708" y="650026"/>
                  </a:lnTo>
                  <a:lnTo>
                    <a:pt x="1178504" y="650026"/>
                  </a:lnTo>
                  <a:lnTo>
                    <a:pt x="1178504" y="669157"/>
                  </a:lnTo>
                  <a:close/>
                </a:path>
                <a:path w="1347470" h="669289">
                  <a:moveTo>
                    <a:pt x="1262708" y="669157"/>
                  </a:moveTo>
                  <a:lnTo>
                    <a:pt x="1346862" y="669157"/>
                  </a:lnTo>
                  <a:lnTo>
                    <a:pt x="1346862" y="665341"/>
                  </a:lnTo>
                  <a:lnTo>
                    <a:pt x="1262708" y="665341"/>
                  </a:lnTo>
                  <a:lnTo>
                    <a:pt x="1262708" y="669157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790549" y="2564020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211469" y="2564020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15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632338" y="2564020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20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78925" y="1917789"/>
            <a:ext cx="30480" cy="574040"/>
          </a:xfrm>
          <a:custGeom>
            <a:avLst/>
            <a:gdLst/>
            <a:ahLst/>
            <a:cxnLst/>
            <a:rect l="l" t="t" r="r" b="b"/>
            <a:pathLst>
              <a:path w="30479" h="574039">
                <a:moveTo>
                  <a:pt x="30374" y="573556"/>
                </a:moveTo>
                <a:lnTo>
                  <a:pt x="30374" y="0"/>
                </a:lnTo>
              </a:path>
              <a:path w="30479" h="574039">
                <a:moveTo>
                  <a:pt x="30374" y="573556"/>
                </a:moveTo>
                <a:lnTo>
                  <a:pt x="0" y="573556"/>
                </a:lnTo>
              </a:path>
              <a:path w="30479" h="574039">
                <a:moveTo>
                  <a:pt x="30374" y="382404"/>
                </a:moveTo>
                <a:lnTo>
                  <a:pt x="0" y="382404"/>
                </a:lnTo>
              </a:path>
              <a:path w="30479" h="574039">
                <a:moveTo>
                  <a:pt x="30374" y="191202"/>
                </a:moveTo>
                <a:lnTo>
                  <a:pt x="0" y="191202"/>
                </a:lnTo>
              </a:path>
              <a:path w="30479" h="574039">
                <a:moveTo>
                  <a:pt x="30374" y="0"/>
                </a:moveTo>
                <a:lnTo>
                  <a:pt x="0" y="0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477580" y="2464493"/>
            <a:ext cx="82550" cy="5397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77580" y="2259190"/>
            <a:ext cx="82550" cy="82550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50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77580" y="2053835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100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77580" y="1862633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150</a:t>
            </a:r>
            <a:endParaRPr sz="400">
              <a:latin typeface="Helvetica"/>
              <a:cs typeface="Helvetica"/>
            </a:endParaRPr>
          </a:p>
        </p:txBody>
      </p:sp>
    </p:spTree>
  </p:cSld>
  <p:clrMapOvr>
    <a:masterClrMapping/>
  </p:clrMapOvr>
  <p:transition>
    <p:cut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27508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Конкретизир</a:t>
            </a:r>
            <a:r>
              <a:rPr spc="-85" dirty="0"/>
              <a:t>у</a:t>
            </a:r>
            <a:r>
              <a:rPr spc="-110" dirty="0"/>
              <a:t>ем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933651"/>
            <a:ext cx="3455670" cy="128016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</a:pPr>
            <a:r>
              <a:rPr sz="1100" b="1" spc="-55" dirty="0">
                <a:latin typeface="Arial"/>
                <a:cs typeface="Arial"/>
              </a:rPr>
              <a:t>Вероятность </a:t>
            </a:r>
            <a:r>
              <a:rPr sz="1100" b="1" spc="-20" dirty="0">
                <a:latin typeface="Arial"/>
                <a:cs typeface="Arial"/>
              </a:rPr>
              <a:t>того, </a:t>
            </a:r>
            <a:r>
              <a:rPr sz="1100" b="1" spc="-25" dirty="0">
                <a:latin typeface="Arial"/>
                <a:cs typeface="Arial"/>
              </a:rPr>
              <a:t>что </a:t>
            </a:r>
            <a:r>
              <a:rPr sz="1100" b="1" spc="-55" dirty="0">
                <a:latin typeface="Arial"/>
                <a:cs typeface="Arial"/>
              </a:rPr>
              <a:t>результат </a:t>
            </a:r>
            <a:r>
              <a:rPr sz="1100" b="1" spc="-50" dirty="0">
                <a:latin typeface="Arial"/>
                <a:cs typeface="Arial"/>
              </a:rPr>
              <a:t>получен </a:t>
            </a:r>
            <a:r>
              <a:rPr sz="1100" b="1" spc="-55" dirty="0">
                <a:latin typeface="Arial"/>
                <a:cs typeface="Arial"/>
              </a:rPr>
              <a:t>случайно  </a:t>
            </a:r>
            <a:r>
              <a:rPr sz="1100" b="1" spc="-40" dirty="0">
                <a:latin typeface="Arial"/>
                <a:cs typeface="Arial"/>
              </a:rPr>
              <a:t>слишком</a:t>
            </a:r>
            <a:r>
              <a:rPr sz="1100" b="1" spc="90" dirty="0">
                <a:latin typeface="Arial"/>
                <a:cs typeface="Arial"/>
              </a:rPr>
              <a:t> </a:t>
            </a:r>
            <a:r>
              <a:rPr sz="1100" b="1" spc="-30" dirty="0">
                <a:latin typeface="Arial"/>
                <a:cs typeface="Arial"/>
              </a:rPr>
              <a:t>мала.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1100" spc="-20" dirty="0">
                <a:latin typeface="Arial"/>
                <a:cs typeface="Arial"/>
              </a:rPr>
              <a:t>Что </a:t>
            </a:r>
            <a:r>
              <a:rPr sz="1100" spc="-50" dirty="0">
                <a:latin typeface="Arial"/>
                <a:cs typeface="Arial"/>
              </a:rPr>
              <a:t>при </a:t>
            </a:r>
            <a:r>
              <a:rPr sz="1100" spc="-55" dirty="0">
                <a:latin typeface="Arial"/>
                <a:cs typeface="Arial"/>
              </a:rPr>
              <a:t>этом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60" dirty="0">
                <a:latin typeface="Arial"/>
                <a:cs typeface="Arial"/>
              </a:rPr>
              <a:t>используется: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80" dirty="0">
                <a:latin typeface="Arial"/>
                <a:cs typeface="Arial"/>
              </a:rPr>
              <a:t>мера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60" dirty="0">
                <a:latin typeface="Arial"/>
                <a:cs typeface="Arial"/>
              </a:rPr>
              <a:t>расстояния</a:t>
            </a:r>
            <a:endParaRPr sz="110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90" dirty="0">
                <a:latin typeface="Arial"/>
                <a:cs typeface="Arial"/>
              </a:rPr>
              <a:t>распределение</a:t>
            </a:r>
            <a:endParaRPr sz="1100">
              <a:latin typeface="Arial"/>
              <a:cs typeface="Arial"/>
            </a:endParaRPr>
          </a:p>
          <a:p>
            <a:pPr marL="289560" indent="-177165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AutoNum type="arabicPeriod"/>
              <a:tabLst>
                <a:tab pos="290195" algn="l"/>
              </a:tabLst>
            </a:pPr>
            <a:r>
              <a:rPr sz="1100" spc="-50" dirty="0">
                <a:latin typeface="Arial"/>
                <a:cs typeface="Arial"/>
              </a:rPr>
              <a:t>граница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60" dirty="0">
                <a:latin typeface="Arial"/>
                <a:cs typeface="Arial"/>
              </a:rPr>
              <a:t>вероятности.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932554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80" dirty="0"/>
              <a:t>Формулируем </a:t>
            </a:r>
            <a:r>
              <a:rPr spc="-105" dirty="0"/>
              <a:t>нулевую </a:t>
            </a:r>
            <a:r>
              <a:rPr spc="-50" dirty="0"/>
              <a:t>и </a:t>
            </a:r>
            <a:r>
              <a:rPr spc="-85" dirty="0"/>
              <a:t>альтернативную</a:t>
            </a:r>
            <a:r>
              <a:rPr spc="-130" dirty="0"/>
              <a:t> </a:t>
            </a:r>
            <a:r>
              <a:rPr spc="-65" dirty="0"/>
              <a:t>гипотезы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83794" y="580179"/>
            <a:ext cx="4057015" cy="2151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6200" marR="68580">
              <a:lnSpc>
                <a:spcPct val="100000"/>
              </a:lnSpc>
              <a:spcBef>
                <a:spcPts val="95"/>
              </a:spcBef>
            </a:pPr>
            <a:r>
              <a:rPr sz="1000" b="1" spc="-50" dirty="0">
                <a:latin typeface="Arial"/>
                <a:cs typeface="Arial"/>
              </a:rPr>
              <a:t>Основная </a:t>
            </a:r>
            <a:r>
              <a:rPr sz="1000" b="1" spc="-30" dirty="0">
                <a:latin typeface="Arial"/>
                <a:cs typeface="Arial"/>
              </a:rPr>
              <a:t>(нулевая) гипотеза </a:t>
            </a:r>
            <a:r>
              <a:rPr sz="1000" spc="-60" dirty="0">
                <a:latin typeface="Arial"/>
                <a:cs typeface="Arial"/>
              </a:rPr>
              <a:t>утверждает, </a:t>
            </a:r>
            <a:r>
              <a:rPr sz="1000" spc="-20" dirty="0">
                <a:latin typeface="Arial"/>
                <a:cs typeface="Arial"/>
              </a:rPr>
              <a:t>что </a:t>
            </a:r>
            <a:r>
              <a:rPr sz="1000" spc="-40" dirty="0">
                <a:latin typeface="Arial"/>
                <a:cs typeface="Arial"/>
              </a:rPr>
              <a:t>ничего </a:t>
            </a:r>
            <a:r>
              <a:rPr sz="1000" spc="-85" dirty="0">
                <a:latin typeface="Arial"/>
                <a:cs typeface="Arial"/>
              </a:rPr>
              <a:t>не </a:t>
            </a:r>
            <a:r>
              <a:rPr sz="1000" spc="-45" dirty="0">
                <a:latin typeface="Arial"/>
                <a:cs typeface="Arial"/>
              </a:rPr>
              <a:t>случилось,  </a:t>
            </a:r>
            <a:r>
              <a:rPr sz="1000" spc="-25" dirty="0">
                <a:latin typeface="Arial"/>
                <a:cs typeface="Arial"/>
              </a:rPr>
              <a:t>никакого </a:t>
            </a:r>
            <a:r>
              <a:rPr sz="1000" spc="-45" dirty="0">
                <a:latin typeface="Arial"/>
                <a:cs typeface="Arial"/>
              </a:rPr>
              <a:t>нового </a:t>
            </a:r>
            <a:r>
              <a:rPr sz="1000" spc="-50" dirty="0" err="1">
                <a:latin typeface="Arial"/>
                <a:cs typeface="Arial"/>
              </a:rPr>
              <a:t>эффекта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-55" dirty="0" err="1">
                <a:latin typeface="Arial"/>
                <a:cs typeface="Arial"/>
              </a:rPr>
              <a:t>нет</a:t>
            </a:r>
            <a:r>
              <a:rPr lang="ru-RU" sz="1000" spc="-55" dirty="0">
                <a:latin typeface="Arial"/>
                <a:cs typeface="Arial"/>
              </a:rPr>
              <a:t>.</a:t>
            </a:r>
            <a:r>
              <a:rPr sz="1000" spc="-55" dirty="0">
                <a:latin typeface="Arial"/>
                <a:cs typeface="Arial"/>
              </a:rPr>
              <a:t> </a:t>
            </a:r>
            <a:endParaRPr lang="ru-RU" sz="1000" spc="-55" dirty="0">
              <a:latin typeface="Arial"/>
              <a:cs typeface="Arial"/>
            </a:endParaRPr>
          </a:p>
          <a:p>
            <a:pPr marL="76200" marR="68580">
              <a:lnSpc>
                <a:spcPct val="100000"/>
              </a:lnSpc>
              <a:spcBef>
                <a:spcPts val="95"/>
              </a:spcBef>
            </a:pPr>
            <a:r>
              <a:rPr sz="1000" spc="-5" dirty="0" err="1">
                <a:latin typeface="Arial"/>
                <a:cs typeface="Arial"/>
              </a:rPr>
              <a:t>В</a:t>
            </a:r>
            <a:r>
              <a:rPr sz="1000" spc="-5" dirty="0">
                <a:latin typeface="Arial"/>
                <a:cs typeface="Arial"/>
              </a:rPr>
              <a:t> </a:t>
            </a:r>
            <a:r>
              <a:rPr sz="1000" spc="-65" dirty="0">
                <a:latin typeface="Arial"/>
                <a:cs typeface="Arial"/>
              </a:rPr>
              <a:t>нашем </a:t>
            </a:r>
            <a:r>
              <a:rPr sz="1000" spc="-60" dirty="0">
                <a:latin typeface="Arial"/>
                <a:cs typeface="Arial"/>
              </a:rPr>
              <a:t>случае </a:t>
            </a:r>
            <a:r>
              <a:rPr sz="1000" spc="-45" dirty="0">
                <a:latin typeface="Arial"/>
                <a:cs typeface="Arial"/>
              </a:rPr>
              <a:t>это </a:t>
            </a:r>
            <a:r>
              <a:rPr sz="1000" spc="-50" dirty="0">
                <a:latin typeface="Arial"/>
                <a:cs typeface="Arial"/>
              </a:rPr>
              <a:t>означает: математическое ожидание </a:t>
            </a:r>
            <a:r>
              <a:rPr sz="1000" spc="-80" dirty="0">
                <a:latin typeface="Arial"/>
                <a:cs typeface="Arial"/>
              </a:rPr>
              <a:t>веса  </a:t>
            </a:r>
            <a:r>
              <a:rPr sz="1000" spc="-35" dirty="0">
                <a:latin typeface="Arial"/>
                <a:cs typeface="Arial"/>
              </a:rPr>
              <a:t>пингвинов </a:t>
            </a:r>
            <a:r>
              <a:rPr sz="1000" spc="-5" dirty="0">
                <a:latin typeface="Arial"/>
                <a:cs typeface="Arial"/>
              </a:rPr>
              <a:t>как </a:t>
            </a:r>
            <a:r>
              <a:rPr sz="1000" spc="-25" dirty="0">
                <a:latin typeface="Arial"/>
                <a:cs typeface="Arial"/>
              </a:rPr>
              <a:t>и </a:t>
            </a:r>
            <a:r>
              <a:rPr sz="1000" spc="-50" dirty="0">
                <a:latin typeface="Arial"/>
                <a:cs typeface="Arial"/>
              </a:rPr>
              <a:t>прежде </a:t>
            </a:r>
            <a:r>
              <a:rPr sz="1000" spc="-55" dirty="0">
                <a:latin typeface="Arial"/>
                <a:cs typeface="Arial"/>
              </a:rPr>
              <a:t>составляет </a:t>
            </a:r>
            <a:r>
              <a:rPr sz="1000" i="1" spc="15" dirty="0">
                <a:latin typeface="Times New Roman"/>
                <a:cs typeface="Times New Roman"/>
              </a:rPr>
              <a:t>µ</a:t>
            </a:r>
            <a:r>
              <a:rPr sz="1050" spc="22" baseline="-11904" dirty="0">
                <a:latin typeface="Arial"/>
                <a:cs typeface="Arial"/>
              </a:rPr>
              <a:t>0 </a:t>
            </a:r>
            <a:r>
              <a:rPr sz="1000" spc="190" dirty="0">
                <a:latin typeface="Arial"/>
                <a:cs typeface="Arial"/>
              </a:rPr>
              <a:t>= </a:t>
            </a:r>
            <a:r>
              <a:rPr sz="1000" spc="-40" dirty="0">
                <a:latin typeface="Arial"/>
                <a:cs typeface="Arial"/>
              </a:rPr>
              <a:t>15</a:t>
            </a:r>
            <a:r>
              <a:rPr sz="1000" i="1" spc="-40" dirty="0">
                <a:latin typeface="Times New Roman"/>
                <a:cs typeface="Times New Roman"/>
              </a:rPr>
              <a:t>.</a:t>
            </a:r>
            <a:r>
              <a:rPr sz="1000" spc="-40" dirty="0">
                <a:latin typeface="Arial"/>
                <a:cs typeface="Arial"/>
              </a:rPr>
              <a:t>4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кг.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50" dirty="0">
              <a:latin typeface="Arial"/>
              <a:cs typeface="Arial"/>
            </a:endParaRPr>
          </a:p>
          <a:p>
            <a:pPr marR="8255" algn="ctr">
              <a:lnSpc>
                <a:spcPct val="100000"/>
              </a:lnSpc>
            </a:pP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0 </a:t>
            </a:r>
            <a:r>
              <a:rPr sz="1000" spc="-5" dirty="0">
                <a:latin typeface="Arial"/>
                <a:cs typeface="Arial"/>
              </a:rPr>
              <a:t>: </a:t>
            </a:r>
            <a:r>
              <a:rPr sz="1000" i="1" spc="20" dirty="0">
                <a:latin typeface="Times New Roman"/>
                <a:cs typeface="Times New Roman"/>
              </a:rPr>
              <a:t>µ </a:t>
            </a:r>
            <a:r>
              <a:rPr sz="1000" spc="190" dirty="0">
                <a:latin typeface="Arial"/>
                <a:cs typeface="Arial"/>
              </a:rPr>
              <a:t>=</a:t>
            </a:r>
            <a:r>
              <a:rPr sz="1000" spc="65" dirty="0">
                <a:latin typeface="Arial"/>
                <a:cs typeface="Arial"/>
              </a:rPr>
              <a:t> </a:t>
            </a:r>
            <a:r>
              <a:rPr sz="1000" i="1" spc="35" dirty="0">
                <a:latin typeface="Times New Roman"/>
                <a:cs typeface="Times New Roman"/>
              </a:rPr>
              <a:t>µ</a:t>
            </a:r>
            <a:r>
              <a:rPr sz="1050" spc="52" baseline="-11904" dirty="0">
                <a:latin typeface="Arial"/>
                <a:cs typeface="Arial"/>
              </a:rPr>
              <a:t>0</a:t>
            </a:r>
            <a:r>
              <a:rPr sz="1000" i="1" spc="35" dirty="0">
                <a:latin typeface="Times New Roman"/>
                <a:cs typeface="Times New Roman"/>
              </a:rPr>
              <a:t>,</a:t>
            </a:r>
            <a:endParaRPr sz="1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00" dirty="0">
              <a:latin typeface="Times New Roman"/>
              <a:cs typeface="Times New Roman"/>
            </a:endParaRPr>
          </a:p>
          <a:p>
            <a:pPr marL="75565" marR="213995">
              <a:lnSpc>
                <a:spcPct val="100000"/>
              </a:lnSpc>
            </a:pPr>
            <a:r>
              <a:rPr sz="1000" b="1" spc="-45" dirty="0">
                <a:latin typeface="Arial"/>
                <a:cs typeface="Arial"/>
              </a:rPr>
              <a:t>Альтернативная </a:t>
            </a:r>
            <a:r>
              <a:rPr sz="1000" b="1" spc="-30" dirty="0">
                <a:latin typeface="Arial"/>
                <a:cs typeface="Arial"/>
              </a:rPr>
              <a:t>гипотеза </a:t>
            </a:r>
            <a:r>
              <a:rPr sz="1000" spc="-55" dirty="0">
                <a:latin typeface="Arial"/>
                <a:cs typeface="Arial"/>
              </a:rPr>
              <a:t>утверждает, </a:t>
            </a:r>
            <a:r>
              <a:rPr sz="1000" spc="-20" dirty="0">
                <a:latin typeface="Arial"/>
                <a:cs typeface="Arial"/>
              </a:rPr>
              <a:t>что </a:t>
            </a:r>
            <a:r>
              <a:rPr sz="1000" spc="-45" dirty="0">
                <a:latin typeface="Arial"/>
                <a:cs typeface="Arial"/>
              </a:rPr>
              <a:t>эффект </a:t>
            </a:r>
            <a:r>
              <a:rPr sz="1000" spc="-55" dirty="0">
                <a:latin typeface="Arial"/>
                <a:cs typeface="Arial"/>
              </a:rPr>
              <a:t>есть </a:t>
            </a:r>
            <a:r>
              <a:rPr sz="1000" spc="465" dirty="0">
                <a:latin typeface="Arial"/>
                <a:cs typeface="Arial"/>
              </a:rPr>
              <a:t>- </a:t>
            </a:r>
            <a:r>
              <a:rPr sz="1000" spc="-20" dirty="0">
                <a:latin typeface="Arial"/>
                <a:cs typeface="Arial"/>
              </a:rPr>
              <a:t>что-то  </a:t>
            </a:r>
            <a:r>
              <a:rPr sz="1000" spc="-35" dirty="0">
                <a:latin typeface="Arial"/>
                <a:cs typeface="Arial"/>
              </a:rPr>
              <a:t>все-таки</a:t>
            </a:r>
            <a:r>
              <a:rPr sz="1000" spc="45" dirty="0"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случилось.</a:t>
            </a:r>
            <a:endParaRPr sz="1000" dirty="0">
              <a:latin typeface="Arial"/>
              <a:cs typeface="Arial"/>
            </a:endParaRPr>
          </a:p>
          <a:p>
            <a:pPr marL="75565">
              <a:lnSpc>
                <a:spcPct val="100000"/>
              </a:lnSpc>
              <a:spcBef>
                <a:spcPts val="590"/>
              </a:spcBef>
            </a:pPr>
            <a:r>
              <a:rPr sz="1000" spc="-50" dirty="0">
                <a:latin typeface="Arial"/>
                <a:cs typeface="Arial"/>
              </a:rPr>
              <a:t>Математическое ожидание </a:t>
            </a:r>
            <a:r>
              <a:rPr sz="1000" spc="-80" dirty="0">
                <a:latin typeface="Arial"/>
                <a:cs typeface="Arial"/>
              </a:rPr>
              <a:t>веса </a:t>
            </a:r>
            <a:r>
              <a:rPr sz="1000" spc="-35" dirty="0">
                <a:latin typeface="Arial"/>
                <a:cs typeface="Arial"/>
              </a:rPr>
              <a:t>пингвинов </a:t>
            </a:r>
            <a:r>
              <a:rPr sz="1000" spc="-40" dirty="0">
                <a:latin typeface="Arial"/>
                <a:cs typeface="Arial"/>
              </a:rPr>
              <a:t>уже </a:t>
            </a:r>
            <a:r>
              <a:rPr sz="1000" spc="-80" dirty="0">
                <a:latin typeface="Arial"/>
                <a:cs typeface="Arial"/>
              </a:rPr>
              <a:t>не </a:t>
            </a:r>
            <a:r>
              <a:rPr sz="1000" spc="-60" dirty="0">
                <a:latin typeface="Arial"/>
                <a:cs typeface="Arial"/>
              </a:rPr>
              <a:t>равно</a:t>
            </a:r>
            <a:r>
              <a:rPr sz="1000" spc="-140" dirty="0">
                <a:latin typeface="Arial"/>
                <a:cs typeface="Arial"/>
              </a:rPr>
              <a:t> </a:t>
            </a:r>
            <a:r>
              <a:rPr sz="1000" i="1" spc="25" dirty="0">
                <a:latin typeface="Times New Roman"/>
                <a:cs typeface="Times New Roman"/>
              </a:rPr>
              <a:t>µ</a:t>
            </a:r>
            <a:r>
              <a:rPr sz="1050" spc="37" baseline="-11904" dirty="0">
                <a:latin typeface="Arial"/>
                <a:cs typeface="Arial"/>
              </a:rPr>
              <a:t>0</a:t>
            </a:r>
            <a:r>
              <a:rPr sz="1000" spc="25" dirty="0">
                <a:latin typeface="Arial"/>
                <a:cs typeface="Arial"/>
              </a:rPr>
              <a:t>: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50" dirty="0">
              <a:latin typeface="Arial"/>
              <a:cs typeface="Arial"/>
            </a:endParaRPr>
          </a:p>
          <a:p>
            <a:pPr marR="8255" algn="ctr">
              <a:lnSpc>
                <a:spcPct val="100000"/>
              </a:lnSpc>
            </a:pP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1 </a:t>
            </a:r>
            <a:r>
              <a:rPr sz="1000" spc="-5" dirty="0">
                <a:latin typeface="Arial"/>
                <a:cs typeface="Arial"/>
              </a:rPr>
              <a:t>: </a:t>
            </a:r>
            <a:r>
              <a:rPr sz="1000" i="1" spc="20" dirty="0">
                <a:latin typeface="Times New Roman"/>
                <a:cs typeface="Times New Roman"/>
              </a:rPr>
              <a:t>µ </a:t>
            </a:r>
            <a:r>
              <a:rPr sz="1000" i="1" spc="90" dirty="0">
                <a:latin typeface="Arial"/>
                <a:cs typeface="Arial"/>
              </a:rPr>
              <a:t>!</a:t>
            </a:r>
            <a:r>
              <a:rPr sz="1000" spc="90" dirty="0">
                <a:latin typeface="Arial"/>
                <a:cs typeface="Arial"/>
              </a:rPr>
              <a:t>=</a:t>
            </a:r>
            <a:r>
              <a:rPr sz="1000" spc="65" dirty="0">
                <a:latin typeface="Arial"/>
                <a:cs typeface="Arial"/>
              </a:rPr>
              <a:t> </a:t>
            </a:r>
            <a:r>
              <a:rPr sz="1000" i="1" spc="35" dirty="0">
                <a:latin typeface="Times New Roman"/>
                <a:cs typeface="Times New Roman"/>
              </a:rPr>
              <a:t>µ</a:t>
            </a:r>
            <a:r>
              <a:rPr sz="1050" spc="52" baseline="-11904" dirty="0">
                <a:latin typeface="Arial"/>
                <a:cs typeface="Arial"/>
              </a:rPr>
              <a:t>0</a:t>
            </a:r>
            <a:r>
              <a:rPr sz="1000" i="1" spc="35" dirty="0">
                <a:latin typeface="Times New Roman"/>
                <a:cs typeface="Times New Roman"/>
              </a:rPr>
              <a:t>.</a:t>
            </a:r>
            <a:endParaRPr sz="1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cut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1934" y="805558"/>
            <a:ext cx="3807460" cy="1113790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735"/>
              </a:spcBef>
            </a:pPr>
            <a:r>
              <a:rPr sz="1100" spc="-50" dirty="0">
                <a:latin typeface="Arial"/>
                <a:cs typeface="Arial"/>
              </a:rPr>
              <a:t>Гипотезы </a:t>
            </a:r>
            <a:r>
              <a:rPr sz="1100" spc="-60" dirty="0">
                <a:latin typeface="Arial"/>
                <a:cs typeface="Arial"/>
              </a:rPr>
              <a:t>формулируются </a:t>
            </a:r>
            <a:r>
              <a:rPr sz="1100" spc="-70" dirty="0">
                <a:latin typeface="Arial"/>
                <a:cs typeface="Arial"/>
              </a:rPr>
              <a:t>всегда </a:t>
            </a:r>
            <a:r>
              <a:rPr sz="1100" spc="-65" dirty="0">
                <a:latin typeface="Arial"/>
                <a:cs typeface="Arial"/>
              </a:rPr>
              <a:t>именно </a:t>
            </a:r>
            <a:r>
              <a:rPr sz="1100" spc="-70" dirty="0">
                <a:latin typeface="Arial"/>
                <a:cs typeface="Arial"/>
              </a:rPr>
              <a:t>в </a:t>
            </a:r>
            <a:r>
              <a:rPr sz="1100" spc="-45" dirty="0">
                <a:latin typeface="Arial"/>
                <a:cs typeface="Arial"/>
              </a:rPr>
              <a:t>таком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60" dirty="0">
                <a:latin typeface="Arial"/>
                <a:cs typeface="Arial"/>
              </a:rPr>
              <a:t>порядке.</a:t>
            </a:r>
            <a:endParaRPr sz="1100">
              <a:latin typeface="Arial"/>
              <a:cs typeface="Arial"/>
            </a:endParaRPr>
          </a:p>
          <a:p>
            <a:pPr marL="12700" marR="379095" indent="5080">
              <a:lnSpc>
                <a:spcPct val="102699"/>
              </a:lnSpc>
              <a:spcBef>
                <a:spcPts val="595"/>
              </a:spcBef>
            </a:pPr>
            <a:r>
              <a:rPr sz="1100" spc="-55" dirty="0">
                <a:latin typeface="Arial"/>
                <a:cs typeface="Arial"/>
              </a:rPr>
              <a:t>Без </a:t>
            </a:r>
            <a:r>
              <a:rPr sz="1100" spc="-80" dirty="0">
                <a:latin typeface="Arial"/>
                <a:cs typeface="Arial"/>
              </a:rPr>
              <a:t>нулевой </a:t>
            </a:r>
            <a:r>
              <a:rPr sz="1100" spc="-40" dirty="0">
                <a:latin typeface="Arial"/>
                <a:cs typeface="Arial"/>
              </a:rPr>
              <a:t>гипотезы </a:t>
            </a:r>
            <a:r>
              <a:rPr sz="1100" spc="-65" dirty="0">
                <a:latin typeface="Arial"/>
                <a:cs typeface="Arial"/>
              </a:rPr>
              <a:t>нам </a:t>
            </a:r>
            <a:r>
              <a:rPr sz="1100" spc="-95" dirty="0">
                <a:latin typeface="Arial"/>
                <a:cs typeface="Arial"/>
              </a:rPr>
              <a:t>не </a:t>
            </a:r>
            <a:r>
              <a:rPr sz="1100" spc="-75" dirty="0">
                <a:latin typeface="Arial"/>
                <a:cs typeface="Arial"/>
              </a:rPr>
              <a:t>на </a:t>
            </a:r>
            <a:r>
              <a:rPr sz="1100" spc="-25" dirty="0">
                <a:latin typeface="Arial"/>
                <a:cs typeface="Arial"/>
              </a:rPr>
              <a:t>что </a:t>
            </a:r>
            <a:r>
              <a:rPr sz="1100" spc="-75" dirty="0">
                <a:latin typeface="Arial"/>
                <a:cs typeface="Arial"/>
              </a:rPr>
              <a:t>было бы опереться  </a:t>
            </a:r>
            <a:r>
              <a:rPr sz="1100" spc="-50" dirty="0">
                <a:latin typeface="Arial"/>
                <a:cs typeface="Arial"/>
              </a:rPr>
              <a:t>(параметры </a:t>
            </a:r>
            <a:r>
              <a:rPr sz="1100" spc="-65" dirty="0">
                <a:latin typeface="Arial"/>
                <a:cs typeface="Arial"/>
              </a:rPr>
              <a:t>генеральной</a:t>
            </a:r>
            <a:r>
              <a:rPr sz="1100" spc="-100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совокупности).</a:t>
            </a:r>
            <a:endParaRPr sz="1100">
              <a:latin typeface="Arial"/>
              <a:cs typeface="Arial"/>
            </a:endParaRPr>
          </a:p>
          <a:p>
            <a:pPr marL="17780" marR="5080">
              <a:lnSpc>
                <a:spcPct val="102699"/>
              </a:lnSpc>
              <a:spcBef>
                <a:spcPts val="595"/>
              </a:spcBef>
            </a:pPr>
            <a:r>
              <a:rPr sz="1100" spc="-55" dirty="0">
                <a:latin typeface="Arial"/>
                <a:cs typeface="Arial"/>
              </a:rPr>
              <a:t>Без </a:t>
            </a:r>
            <a:r>
              <a:rPr sz="1100" spc="-65" dirty="0">
                <a:latin typeface="Arial"/>
                <a:cs typeface="Arial"/>
              </a:rPr>
              <a:t>предположений </a:t>
            </a:r>
            <a:r>
              <a:rPr sz="1100" spc="-70" dirty="0">
                <a:latin typeface="Arial"/>
                <a:cs typeface="Arial"/>
              </a:rPr>
              <a:t>о </a:t>
            </a:r>
            <a:r>
              <a:rPr sz="1100" spc="-55" dirty="0">
                <a:latin typeface="Arial"/>
                <a:cs typeface="Arial"/>
              </a:rPr>
              <a:t>случайности </a:t>
            </a:r>
            <a:r>
              <a:rPr sz="1100" spc="-25" dirty="0">
                <a:latin typeface="Arial"/>
                <a:cs typeface="Arial"/>
              </a:rPr>
              <a:t>(отстутствии) </a:t>
            </a:r>
            <a:r>
              <a:rPr sz="1100" spc="-65" dirty="0">
                <a:latin typeface="Arial"/>
                <a:cs typeface="Arial"/>
              </a:rPr>
              <a:t>эффекта </a:t>
            </a:r>
            <a:r>
              <a:rPr sz="1100" spc="-45" dirty="0">
                <a:latin typeface="Arial"/>
                <a:cs typeface="Arial"/>
              </a:rPr>
              <a:t>мы  </a:t>
            </a:r>
            <a:r>
              <a:rPr sz="1100" spc="-85" dirty="0">
                <a:latin typeface="Arial"/>
                <a:cs typeface="Arial"/>
              </a:rPr>
              <a:t>вообще </a:t>
            </a:r>
            <a:r>
              <a:rPr sz="1100" spc="-95" dirty="0">
                <a:latin typeface="Arial"/>
                <a:cs typeface="Arial"/>
              </a:rPr>
              <a:t>не </a:t>
            </a:r>
            <a:r>
              <a:rPr sz="1100" spc="-45" dirty="0">
                <a:latin typeface="Arial"/>
                <a:cs typeface="Arial"/>
              </a:rPr>
              <a:t>могли </a:t>
            </a:r>
            <a:r>
              <a:rPr sz="1100" spc="-75" dirty="0">
                <a:latin typeface="Arial"/>
                <a:cs typeface="Arial"/>
              </a:rPr>
              <a:t>бы </a:t>
            </a:r>
            <a:r>
              <a:rPr sz="1100" spc="-55" dirty="0">
                <a:latin typeface="Arial"/>
                <a:cs typeface="Arial"/>
              </a:rPr>
              <a:t>применять </a:t>
            </a:r>
            <a:r>
              <a:rPr sz="1100" spc="-70" dirty="0">
                <a:latin typeface="Arial"/>
                <a:cs typeface="Arial"/>
              </a:rPr>
              <a:t>методы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статистики.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5920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Критерий </a:t>
            </a:r>
            <a:r>
              <a:rPr spc="-90" dirty="0"/>
              <a:t>для </a:t>
            </a:r>
            <a:r>
              <a:rPr spc="-75" dirty="0"/>
              <a:t>проверки</a:t>
            </a:r>
            <a:r>
              <a:rPr spc="10" dirty="0"/>
              <a:t> </a:t>
            </a:r>
            <a:r>
              <a:rPr spc="-65" dirty="0"/>
              <a:t>гипотезы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1261604"/>
            <a:ext cx="3675379" cy="53594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</a:pPr>
            <a:r>
              <a:rPr sz="1100" spc="-70" dirty="0">
                <a:latin typeface="Arial"/>
                <a:cs typeface="Arial"/>
              </a:rPr>
              <a:t>Мера </a:t>
            </a:r>
            <a:r>
              <a:rPr sz="1100" spc="-60" dirty="0">
                <a:latin typeface="Arial"/>
                <a:cs typeface="Arial"/>
              </a:rPr>
              <a:t>расстояния </a:t>
            </a:r>
            <a:r>
              <a:rPr sz="1100" spc="-35" dirty="0">
                <a:latin typeface="Arial"/>
                <a:cs typeface="Arial"/>
              </a:rPr>
              <a:t>(статистика </a:t>
            </a:r>
            <a:r>
              <a:rPr sz="1100" spc="-30" dirty="0">
                <a:latin typeface="Arial"/>
                <a:cs typeface="Arial"/>
              </a:rPr>
              <a:t>критерия)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135" dirty="0">
                <a:latin typeface="Arial"/>
                <a:cs typeface="Arial"/>
              </a:rPr>
              <a:t>ее </a:t>
            </a:r>
            <a:r>
              <a:rPr sz="1100" spc="-90" dirty="0">
                <a:latin typeface="Arial"/>
                <a:cs typeface="Arial"/>
              </a:rPr>
              <a:t>распределение  </a:t>
            </a:r>
            <a:r>
              <a:rPr sz="1100" spc="-75" dirty="0">
                <a:latin typeface="Arial"/>
                <a:cs typeface="Arial"/>
              </a:rPr>
              <a:t>вместе </a:t>
            </a:r>
            <a:r>
              <a:rPr sz="1100" spc="-60" dirty="0">
                <a:latin typeface="Arial"/>
                <a:cs typeface="Arial"/>
              </a:rPr>
              <a:t>составляют </a:t>
            </a:r>
            <a:r>
              <a:rPr sz="1100" b="1" spc="-30" dirty="0">
                <a:latin typeface="Arial"/>
                <a:cs typeface="Arial"/>
              </a:rPr>
              <a:t>критерий </a:t>
            </a:r>
            <a:r>
              <a:rPr sz="1100" spc="-60" dirty="0">
                <a:latin typeface="Arial"/>
                <a:cs typeface="Arial"/>
              </a:rPr>
              <a:t>для </a:t>
            </a:r>
            <a:r>
              <a:rPr sz="1100" spc="-55" dirty="0">
                <a:latin typeface="Arial"/>
                <a:cs typeface="Arial"/>
              </a:rPr>
              <a:t>проверки </a:t>
            </a:r>
            <a:r>
              <a:rPr sz="1100" spc="-40" dirty="0">
                <a:latin typeface="Arial"/>
                <a:cs typeface="Arial"/>
              </a:rPr>
              <a:t>гипотезы. </a:t>
            </a:r>
            <a:r>
              <a:rPr sz="1100" spc="-60" dirty="0">
                <a:latin typeface="Arial"/>
                <a:cs typeface="Arial"/>
              </a:rPr>
              <a:t>Он  </a:t>
            </a:r>
            <a:r>
              <a:rPr sz="1100" spc="-75" dirty="0">
                <a:latin typeface="Arial"/>
                <a:cs typeface="Arial"/>
              </a:rPr>
              <a:t>реализуется </a:t>
            </a:r>
            <a:r>
              <a:rPr sz="1100" spc="-70" dirty="0">
                <a:latin typeface="Arial"/>
                <a:cs typeface="Arial"/>
              </a:rPr>
              <a:t>в </a:t>
            </a:r>
            <a:r>
              <a:rPr sz="1100" spc="-75" dirty="0">
                <a:latin typeface="Arial"/>
                <a:cs typeface="Arial"/>
              </a:rPr>
              <a:t>виде </a:t>
            </a:r>
            <a:r>
              <a:rPr sz="1100" spc="-40" dirty="0">
                <a:latin typeface="Arial"/>
                <a:cs typeface="Arial"/>
              </a:rPr>
              <a:t>функции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R.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48158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0" dirty="0"/>
              <a:t>Пример: </a:t>
            </a:r>
            <a:r>
              <a:rPr spc="-100" dirty="0"/>
              <a:t>взвешиваем</a:t>
            </a:r>
            <a:r>
              <a:rPr dirty="0"/>
              <a:t> </a:t>
            </a:r>
            <a:r>
              <a:rPr spc="-65" dirty="0"/>
              <a:t>пингвинов</a:t>
            </a:r>
          </a:p>
        </p:txBody>
      </p:sp>
      <p:sp>
        <p:nvSpPr>
          <p:cNvPr id="3" name="object 3"/>
          <p:cNvSpPr/>
          <p:nvPr/>
        </p:nvSpPr>
        <p:spPr>
          <a:xfrm>
            <a:off x="1732559" y="381736"/>
            <a:ext cx="1142926" cy="14220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7294" y="1859399"/>
            <a:ext cx="3914140" cy="1440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53465">
              <a:lnSpc>
                <a:spcPct val="100000"/>
              </a:lnSpc>
              <a:spcBef>
                <a:spcPts val="95"/>
              </a:spcBef>
            </a:pPr>
            <a:r>
              <a:rPr sz="1000" spc="-40" dirty="0">
                <a:latin typeface="Arial"/>
                <a:cs typeface="Arial"/>
              </a:rPr>
              <a:t>Figure </a:t>
            </a:r>
            <a:r>
              <a:rPr sz="1000" spc="-35" dirty="0">
                <a:latin typeface="Arial"/>
                <a:cs typeface="Arial"/>
              </a:rPr>
              <a:t>1: </a:t>
            </a:r>
            <a:r>
              <a:rPr sz="1000" spc="-40" dirty="0">
                <a:latin typeface="Arial"/>
                <a:cs typeface="Arial"/>
              </a:rPr>
              <a:t>Королевские</a:t>
            </a:r>
            <a:r>
              <a:rPr sz="1000" spc="-150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пингвины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 dirty="0">
              <a:latin typeface="Arial"/>
              <a:cs typeface="Arial"/>
            </a:endParaRPr>
          </a:p>
          <a:p>
            <a:pPr marL="12700" marR="6350">
              <a:lnSpc>
                <a:spcPct val="102600"/>
              </a:lnSpc>
            </a:pPr>
            <a:r>
              <a:rPr sz="1100" spc="-85" dirty="0">
                <a:latin typeface="Arial"/>
                <a:cs typeface="Arial"/>
              </a:rPr>
              <a:t>Средний </a:t>
            </a:r>
            <a:r>
              <a:rPr sz="1100" spc="-100" dirty="0">
                <a:latin typeface="Arial"/>
                <a:cs typeface="Arial"/>
              </a:rPr>
              <a:t>вес </a:t>
            </a:r>
            <a:r>
              <a:rPr sz="1100" spc="-65" dirty="0">
                <a:latin typeface="Arial"/>
                <a:cs typeface="Arial"/>
              </a:rPr>
              <a:t>королевских </a:t>
            </a:r>
            <a:r>
              <a:rPr sz="1100" spc="-55" dirty="0">
                <a:latin typeface="Arial"/>
                <a:cs typeface="Arial"/>
              </a:rPr>
              <a:t>пингвинов, </a:t>
            </a:r>
            <a:r>
              <a:rPr sz="1100" spc="-70" dirty="0">
                <a:latin typeface="Arial"/>
                <a:cs typeface="Arial"/>
              </a:rPr>
              <a:t>полученный по </a:t>
            </a:r>
            <a:r>
              <a:rPr sz="1100" spc="-80" dirty="0">
                <a:latin typeface="Arial"/>
                <a:cs typeface="Arial"/>
              </a:rPr>
              <a:t>результатам  </a:t>
            </a:r>
            <a:r>
              <a:rPr sz="1100" spc="-50" dirty="0">
                <a:latin typeface="Arial"/>
                <a:cs typeface="Arial"/>
              </a:rPr>
              <a:t>многолетних </a:t>
            </a:r>
            <a:r>
              <a:rPr sz="1100" spc="-70" dirty="0">
                <a:latin typeface="Arial"/>
                <a:cs typeface="Arial"/>
              </a:rPr>
              <a:t>наблюдений в </a:t>
            </a:r>
            <a:r>
              <a:rPr sz="1100" spc="-35" dirty="0">
                <a:latin typeface="Arial"/>
                <a:cs typeface="Arial"/>
              </a:rPr>
              <a:t>Антарктике, </a:t>
            </a:r>
            <a:r>
              <a:rPr sz="1100" spc="-70" dirty="0">
                <a:latin typeface="Arial"/>
                <a:cs typeface="Arial"/>
              </a:rPr>
              <a:t>составляет </a:t>
            </a:r>
            <a:r>
              <a:rPr sz="1100" spc="-60" dirty="0">
                <a:latin typeface="Arial"/>
                <a:cs typeface="Arial"/>
              </a:rPr>
              <a:t>15.4</a:t>
            </a:r>
            <a:r>
              <a:rPr sz="1100" spc="-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кг.</a:t>
            </a:r>
            <a:endParaRPr sz="1100" dirty="0">
              <a:latin typeface="Arial"/>
              <a:cs typeface="Arial"/>
            </a:endParaRPr>
          </a:p>
          <a:p>
            <a:pPr marL="12700" marR="5080">
              <a:lnSpc>
                <a:spcPct val="102600"/>
              </a:lnSpc>
            </a:pPr>
            <a:r>
              <a:rPr lang="ru-RU" sz="1100" spc="-60" dirty="0">
                <a:latin typeface="Arial"/>
                <a:cs typeface="Arial"/>
              </a:rPr>
              <a:t>Однако,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lang="ru-RU" sz="1100" spc="-70" dirty="0">
                <a:latin typeface="Arial"/>
                <a:cs typeface="Arial"/>
              </a:rPr>
              <a:t>в</a:t>
            </a:r>
            <a:r>
              <a:rPr sz="1100" spc="-70" dirty="0">
                <a:latin typeface="Arial"/>
                <a:cs typeface="Arial"/>
              </a:rPr>
              <a:t> </a:t>
            </a:r>
            <a:r>
              <a:rPr lang="ru-RU" sz="1100" spc="-65" dirty="0">
                <a:latin typeface="Arial"/>
                <a:cs typeface="Arial"/>
              </a:rPr>
              <a:t>одном году </a:t>
            </a:r>
            <a:r>
              <a:rPr lang="ru-RU" sz="1100" spc="-50" dirty="0">
                <a:latin typeface="Arial"/>
                <a:cs typeface="Arial"/>
              </a:rPr>
              <a:t>зоологи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измерили </a:t>
            </a:r>
            <a:r>
              <a:rPr sz="1100" spc="-75" dirty="0">
                <a:latin typeface="Arial"/>
                <a:cs typeface="Arial"/>
              </a:rPr>
              <a:t>35 </a:t>
            </a:r>
            <a:r>
              <a:rPr sz="1100" spc="-45" dirty="0">
                <a:latin typeface="Arial"/>
                <a:cs typeface="Arial"/>
              </a:rPr>
              <a:t>пингвинов,  </a:t>
            </a:r>
            <a:r>
              <a:rPr sz="1100" spc="-70" dirty="0">
                <a:latin typeface="Arial"/>
                <a:cs typeface="Arial"/>
              </a:rPr>
              <a:t>средний </a:t>
            </a:r>
            <a:r>
              <a:rPr sz="1100" spc="-90" dirty="0">
                <a:latin typeface="Arial"/>
                <a:cs typeface="Arial"/>
              </a:rPr>
              <a:t>вес </a:t>
            </a:r>
            <a:r>
              <a:rPr sz="1100" spc="-45" dirty="0">
                <a:latin typeface="Arial"/>
                <a:cs typeface="Arial"/>
              </a:rPr>
              <a:t>которых </a:t>
            </a:r>
            <a:r>
              <a:rPr sz="1100" spc="-60" dirty="0">
                <a:latin typeface="Arial"/>
                <a:cs typeface="Arial"/>
              </a:rPr>
              <a:t>оказался 14.6 </a:t>
            </a:r>
            <a:r>
              <a:rPr sz="1100" spc="-10" dirty="0">
                <a:latin typeface="Arial"/>
                <a:cs typeface="Arial"/>
              </a:rPr>
              <a:t>кг. </a:t>
            </a:r>
            <a:r>
              <a:rPr sz="1100" spc="-70" dirty="0">
                <a:latin typeface="Arial"/>
                <a:cs typeface="Arial"/>
              </a:rPr>
              <a:t>Стандартное </a:t>
            </a:r>
            <a:r>
              <a:rPr sz="1100" spc="-65" dirty="0">
                <a:latin typeface="Arial"/>
                <a:cs typeface="Arial"/>
              </a:rPr>
              <a:t>отклонение  </a:t>
            </a:r>
            <a:r>
              <a:rPr sz="1100" spc="-70" dirty="0">
                <a:latin typeface="Arial"/>
                <a:cs typeface="Arial"/>
              </a:rPr>
              <a:t>для популяции </a:t>
            </a:r>
            <a:r>
              <a:rPr sz="1100" spc="-80" dirty="0">
                <a:latin typeface="Arial"/>
                <a:cs typeface="Arial"/>
              </a:rPr>
              <a:t>в </a:t>
            </a:r>
            <a:r>
              <a:rPr sz="1100" spc="-85" dirty="0">
                <a:latin typeface="Arial"/>
                <a:cs typeface="Arial"/>
              </a:rPr>
              <a:t>целом равно </a:t>
            </a:r>
            <a:r>
              <a:rPr sz="1100" spc="-65" dirty="0">
                <a:latin typeface="Arial"/>
                <a:cs typeface="Arial"/>
              </a:rPr>
              <a:t>2.5 </a:t>
            </a:r>
            <a:r>
              <a:rPr sz="1100" spc="-15" dirty="0">
                <a:latin typeface="Arial"/>
                <a:cs typeface="Arial"/>
              </a:rPr>
              <a:t>кг. </a:t>
            </a:r>
            <a:r>
              <a:rPr sz="1100" spc="-70" dirty="0">
                <a:latin typeface="Arial"/>
                <a:cs typeface="Arial"/>
              </a:rPr>
              <a:t>Изменился ли </a:t>
            </a:r>
            <a:r>
              <a:rPr sz="1100" spc="-70" dirty="0" err="1">
                <a:latin typeface="Arial"/>
                <a:cs typeface="Arial"/>
              </a:rPr>
              <a:t>за</a:t>
            </a:r>
            <a:r>
              <a:rPr sz="1100" spc="-70" dirty="0">
                <a:latin typeface="Arial"/>
                <a:cs typeface="Arial"/>
              </a:rPr>
              <a:t> </a:t>
            </a:r>
            <a:r>
              <a:rPr sz="1100" spc="-45" dirty="0" err="1">
                <a:latin typeface="Arial"/>
                <a:cs typeface="Arial"/>
              </a:rPr>
              <a:t>год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70" dirty="0">
                <a:latin typeface="Arial"/>
                <a:cs typeface="Arial"/>
              </a:rPr>
              <a:t>средний </a:t>
            </a:r>
            <a:r>
              <a:rPr sz="1100" spc="-90" dirty="0">
                <a:latin typeface="Arial"/>
                <a:cs typeface="Arial"/>
              </a:rPr>
              <a:t>вес </a:t>
            </a:r>
            <a:r>
              <a:rPr sz="1100" spc="-60" dirty="0">
                <a:latin typeface="Arial"/>
                <a:cs typeface="Arial"/>
              </a:rPr>
              <a:t>популяции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пингвинов?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77918" y="3257303"/>
            <a:ext cx="14541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00"/>
              </a:lnSpc>
            </a:pPr>
            <a:fld id="{81D60167-4931-47E6-BA6A-407CBD079E47}" type="slidenum">
              <a:rPr sz="1100" spc="-70" dirty="0">
                <a:solidFill>
                  <a:srgbClr val="262685"/>
                </a:solidFill>
                <a:latin typeface="Arial"/>
                <a:cs typeface="Arial"/>
              </a:rPr>
              <a:t>6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10896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90" dirty="0"/>
              <a:t>Мера </a:t>
            </a:r>
            <a:r>
              <a:rPr spc="-80" dirty="0"/>
              <a:t>расстояния </a:t>
            </a:r>
            <a:r>
              <a:rPr spc="-50" dirty="0"/>
              <a:t>(статистика</a:t>
            </a:r>
            <a:r>
              <a:rPr spc="-245" dirty="0"/>
              <a:t> </a:t>
            </a:r>
            <a:r>
              <a:rPr spc="-45" dirty="0"/>
              <a:t>критерия)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1894" y="1082127"/>
            <a:ext cx="3964304" cy="36385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38100" marR="30480">
              <a:lnSpc>
                <a:spcPct val="102600"/>
              </a:lnSpc>
              <a:spcBef>
                <a:spcPts val="55"/>
              </a:spcBef>
            </a:pPr>
            <a:r>
              <a:rPr sz="1100" b="1" spc="-30" dirty="0">
                <a:latin typeface="Arial"/>
                <a:cs typeface="Arial"/>
              </a:rPr>
              <a:t>Статистика критерия </a:t>
            </a:r>
            <a:r>
              <a:rPr sz="1100" spc="-15" dirty="0">
                <a:latin typeface="Arial"/>
                <a:cs typeface="Arial"/>
              </a:rPr>
              <a:t>(test </a:t>
            </a:r>
            <a:r>
              <a:rPr sz="1100" spc="-20" dirty="0">
                <a:latin typeface="Arial"/>
                <a:cs typeface="Arial"/>
              </a:rPr>
              <a:t>statistic) </a:t>
            </a:r>
            <a:r>
              <a:rPr sz="1100" spc="-80" dirty="0">
                <a:latin typeface="Arial"/>
                <a:cs typeface="Arial"/>
              </a:rPr>
              <a:t>– </a:t>
            </a:r>
            <a:r>
              <a:rPr sz="1100" spc="-70" dirty="0">
                <a:latin typeface="Arial"/>
                <a:cs typeface="Arial"/>
              </a:rPr>
              <a:t>стандартизованная </a:t>
            </a:r>
            <a:r>
              <a:rPr sz="1100" spc="-90" dirty="0">
                <a:latin typeface="Arial"/>
                <a:cs typeface="Arial"/>
              </a:rPr>
              <a:t>мера  </a:t>
            </a:r>
            <a:r>
              <a:rPr sz="1100" spc="-55" dirty="0">
                <a:latin typeface="Arial"/>
                <a:cs typeface="Arial"/>
              </a:rPr>
              <a:t>отклонения </a:t>
            </a:r>
            <a:r>
              <a:rPr sz="1100" spc="-45" dirty="0">
                <a:latin typeface="Arial"/>
                <a:cs typeface="Arial"/>
              </a:rPr>
              <a:t>между </a:t>
            </a:r>
            <a:r>
              <a:rPr sz="1100" spc="-80" dirty="0">
                <a:latin typeface="Arial"/>
                <a:cs typeface="Arial"/>
              </a:rPr>
              <a:t>нулевой </a:t>
            </a:r>
            <a:r>
              <a:rPr sz="1100" spc="-45" dirty="0">
                <a:latin typeface="Arial"/>
                <a:cs typeface="Arial"/>
              </a:rPr>
              <a:t>гипотезой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80" dirty="0">
                <a:latin typeface="Arial"/>
                <a:cs typeface="Arial"/>
              </a:rPr>
              <a:t>нашей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выборкой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5E366FE-21D3-114D-92E2-4473D77E7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210" y="1508125"/>
            <a:ext cx="781679" cy="506644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34556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Каково </a:t>
            </a:r>
            <a:r>
              <a:rPr spc="-114" dirty="0"/>
              <a:t>распределение </a:t>
            </a:r>
            <a:r>
              <a:rPr spc="-80" dirty="0"/>
              <a:t>выборочных</a:t>
            </a:r>
            <a:r>
              <a:rPr spc="30" dirty="0"/>
              <a:t> </a:t>
            </a:r>
            <a:r>
              <a:rPr spc="-95" dirty="0"/>
              <a:t>средних?</a:t>
            </a:r>
          </a:p>
        </p:txBody>
      </p:sp>
      <p:sp>
        <p:nvSpPr>
          <p:cNvPr id="3" name="object 3"/>
          <p:cNvSpPr/>
          <p:nvPr/>
        </p:nvSpPr>
        <p:spPr>
          <a:xfrm>
            <a:off x="2562237" y="2573083"/>
            <a:ext cx="83185" cy="0"/>
          </a:xfrm>
          <a:custGeom>
            <a:avLst/>
            <a:gdLst/>
            <a:ahLst/>
            <a:cxnLst/>
            <a:rect l="l" t="t" r="r" b="b"/>
            <a:pathLst>
              <a:path w="83185">
                <a:moveTo>
                  <a:pt x="0" y="0"/>
                </a:moveTo>
                <a:lnTo>
                  <a:pt x="83159" y="0"/>
                </a:lnTo>
              </a:path>
            </a:pathLst>
          </a:custGeom>
          <a:ln w="55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96494" y="424509"/>
            <a:ext cx="4016375" cy="2574038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63500" marR="610870">
              <a:lnSpc>
                <a:spcPct val="102600"/>
              </a:lnSpc>
              <a:spcBef>
                <a:spcPts val="55"/>
              </a:spcBef>
            </a:pPr>
            <a:r>
              <a:rPr sz="1100" spc="-60" dirty="0">
                <a:latin typeface="Arial"/>
                <a:cs typeface="Arial"/>
              </a:rPr>
              <a:t>Ответ </a:t>
            </a:r>
            <a:r>
              <a:rPr sz="1100" spc="-75" dirty="0">
                <a:latin typeface="Arial"/>
                <a:cs typeface="Arial"/>
              </a:rPr>
              <a:t>на </a:t>
            </a:r>
            <a:r>
              <a:rPr sz="1100" spc="-45" dirty="0">
                <a:latin typeface="Arial"/>
                <a:cs typeface="Arial"/>
              </a:rPr>
              <a:t>этот </a:t>
            </a:r>
            <a:r>
              <a:rPr sz="1100" spc="-65" dirty="0">
                <a:latin typeface="Arial"/>
                <a:cs typeface="Arial"/>
              </a:rPr>
              <a:t>вопрос </a:t>
            </a:r>
            <a:r>
              <a:rPr sz="1100" spc="-75" dirty="0">
                <a:latin typeface="Arial"/>
                <a:cs typeface="Arial"/>
              </a:rPr>
              <a:t>дает </a:t>
            </a:r>
            <a:r>
              <a:rPr sz="1100" b="1" spc="-40" dirty="0">
                <a:latin typeface="Arial"/>
                <a:cs typeface="Arial"/>
              </a:rPr>
              <a:t>Центральная </a:t>
            </a:r>
            <a:r>
              <a:rPr sz="1100" b="1" spc="-55" dirty="0">
                <a:latin typeface="Arial"/>
                <a:cs typeface="Arial"/>
              </a:rPr>
              <a:t>предельная  </a:t>
            </a:r>
            <a:r>
              <a:rPr sz="1100" b="1" spc="-40" dirty="0">
                <a:latin typeface="Arial"/>
                <a:cs typeface="Arial"/>
              </a:rPr>
              <a:t>теорема</a:t>
            </a:r>
            <a:r>
              <a:rPr sz="1100" spc="-40" dirty="0">
                <a:latin typeface="Arial"/>
                <a:cs typeface="Arial"/>
              </a:rPr>
              <a:t>.</a:t>
            </a:r>
            <a:endParaRPr sz="1100" dirty="0">
              <a:latin typeface="Arial"/>
              <a:cs typeface="Arial"/>
            </a:endParaRPr>
          </a:p>
          <a:p>
            <a:pPr marL="63500" marR="55880">
              <a:lnSpc>
                <a:spcPct val="102600"/>
              </a:lnSpc>
              <a:spcBef>
                <a:spcPts val="600"/>
              </a:spcBef>
            </a:pPr>
            <a:r>
              <a:rPr sz="1100" spc="-40" dirty="0">
                <a:latin typeface="Arial"/>
                <a:cs typeface="Arial"/>
              </a:rPr>
              <a:t>Для </a:t>
            </a:r>
            <a:r>
              <a:rPr sz="1100" spc="-70" dirty="0">
                <a:latin typeface="Arial"/>
                <a:cs typeface="Arial"/>
              </a:rPr>
              <a:t>случайных </a:t>
            </a:r>
            <a:r>
              <a:rPr sz="1100" spc="-65" dirty="0">
                <a:latin typeface="Arial"/>
                <a:cs typeface="Arial"/>
              </a:rPr>
              <a:t>выборок </a:t>
            </a:r>
            <a:r>
              <a:rPr sz="1100" spc="-85" dirty="0">
                <a:latin typeface="Arial"/>
                <a:cs typeface="Arial"/>
              </a:rPr>
              <a:t>объемом </a:t>
            </a:r>
            <a:r>
              <a:rPr sz="1100" i="1" spc="45" dirty="0">
                <a:latin typeface="Times New Roman"/>
                <a:cs typeface="Times New Roman"/>
              </a:rPr>
              <a:t>n</a:t>
            </a:r>
            <a:r>
              <a:rPr sz="1100" spc="45" dirty="0">
                <a:latin typeface="Arial"/>
                <a:cs typeface="Arial"/>
              </a:rPr>
              <a:t>, </a:t>
            </a:r>
            <a:r>
              <a:rPr sz="1100" spc="-85" dirty="0">
                <a:latin typeface="Arial"/>
                <a:cs typeface="Arial"/>
              </a:rPr>
              <a:t>выделенных </a:t>
            </a:r>
            <a:r>
              <a:rPr sz="1100" spc="-40" dirty="0">
                <a:latin typeface="Arial"/>
                <a:cs typeface="Arial"/>
              </a:rPr>
              <a:t>из </a:t>
            </a:r>
            <a:r>
              <a:rPr sz="1100" spc="-75" dirty="0">
                <a:latin typeface="Arial"/>
                <a:cs typeface="Arial"/>
              </a:rPr>
              <a:t>генеральной  </a:t>
            </a:r>
            <a:r>
              <a:rPr sz="1100" spc="-55" dirty="0">
                <a:latin typeface="Arial"/>
                <a:cs typeface="Arial"/>
              </a:rPr>
              <a:t>совокупности </a:t>
            </a:r>
            <a:r>
              <a:rPr sz="1100" spc="-75" dirty="0">
                <a:latin typeface="Arial"/>
                <a:cs typeface="Arial"/>
              </a:rPr>
              <a:t>со </a:t>
            </a:r>
            <a:r>
              <a:rPr sz="1100" spc="-70" dirty="0">
                <a:latin typeface="Arial"/>
                <a:cs typeface="Arial"/>
              </a:rPr>
              <a:t>средним значением </a:t>
            </a:r>
            <a:r>
              <a:rPr sz="1100" i="1" dirty="0">
                <a:latin typeface="Times New Roman"/>
                <a:cs typeface="Times New Roman"/>
              </a:rPr>
              <a:t>µ</a:t>
            </a:r>
            <a:r>
              <a:rPr sz="1200" baseline="-10416" dirty="0">
                <a:latin typeface="Arial"/>
                <a:cs typeface="Arial"/>
              </a:rPr>
              <a:t>0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70" dirty="0">
                <a:latin typeface="Arial"/>
                <a:cs typeface="Arial"/>
              </a:rPr>
              <a:t>дисперсией </a:t>
            </a:r>
            <a:r>
              <a:rPr sz="1100" i="1" spc="55" dirty="0">
                <a:latin typeface="Times New Roman"/>
                <a:cs typeface="Times New Roman"/>
              </a:rPr>
              <a:t>σ</a:t>
            </a:r>
            <a:r>
              <a:rPr sz="1100" spc="55" dirty="0">
                <a:latin typeface="Arial"/>
                <a:cs typeface="Arial"/>
              </a:rPr>
              <a:t>, </a:t>
            </a:r>
            <a:r>
              <a:rPr sz="1100" spc="-50" dirty="0">
                <a:latin typeface="Arial"/>
                <a:cs typeface="Arial"/>
              </a:rPr>
              <a:t>при  </a:t>
            </a:r>
            <a:r>
              <a:rPr sz="1100" spc="-80" dirty="0">
                <a:latin typeface="Arial"/>
                <a:cs typeface="Arial"/>
              </a:rPr>
              <a:t>больших </a:t>
            </a:r>
            <a:r>
              <a:rPr sz="1100" i="1" spc="100" dirty="0">
                <a:latin typeface="Times New Roman"/>
                <a:cs typeface="Times New Roman"/>
              </a:rPr>
              <a:t>n </a:t>
            </a:r>
            <a:r>
              <a:rPr sz="1100" spc="-100" dirty="0">
                <a:latin typeface="Arial"/>
                <a:cs typeface="Arial"/>
              </a:rPr>
              <a:t>распределение </a:t>
            </a:r>
            <a:r>
              <a:rPr sz="1100" spc="-65" dirty="0">
                <a:latin typeface="Arial"/>
                <a:cs typeface="Arial"/>
              </a:rPr>
              <a:t>выборочного </a:t>
            </a:r>
            <a:r>
              <a:rPr sz="1100" spc="-85" dirty="0">
                <a:latin typeface="Arial"/>
                <a:cs typeface="Arial"/>
              </a:rPr>
              <a:t>среднего </a:t>
            </a:r>
            <a:r>
              <a:rPr sz="1100" i="1" spc="-245" dirty="0">
                <a:latin typeface="Times New Roman"/>
                <a:cs typeface="Times New Roman"/>
              </a:rPr>
              <a:t>x</a:t>
            </a:r>
            <a:r>
              <a:rPr sz="1100" spc="-245" dirty="0">
                <a:latin typeface="Arial"/>
                <a:cs typeface="Arial"/>
              </a:rPr>
              <a:t>¯ </a:t>
            </a:r>
            <a:r>
              <a:rPr sz="1100" spc="-70" dirty="0">
                <a:latin typeface="Arial"/>
                <a:cs typeface="Arial"/>
              </a:rPr>
              <a:t>приближается  </a:t>
            </a:r>
            <a:r>
              <a:rPr sz="1100" spc="45" dirty="0">
                <a:latin typeface="Arial"/>
                <a:cs typeface="Arial"/>
              </a:rPr>
              <a:t>к </a:t>
            </a:r>
            <a:r>
              <a:rPr sz="1100" spc="-65" dirty="0">
                <a:latin typeface="Arial"/>
                <a:cs typeface="Arial"/>
              </a:rPr>
              <a:t>нормальному </a:t>
            </a:r>
            <a:r>
              <a:rPr sz="1100" spc="-75" dirty="0">
                <a:latin typeface="Arial"/>
                <a:cs typeface="Arial"/>
              </a:rPr>
              <a:t>со </a:t>
            </a:r>
            <a:r>
              <a:rPr sz="1100" spc="-70" dirty="0">
                <a:latin typeface="Arial"/>
                <a:cs typeface="Arial"/>
              </a:rPr>
              <a:t>средним значением </a:t>
            </a:r>
            <a:r>
              <a:rPr sz="1100" i="1" spc="-80" dirty="0">
                <a:latin typeface="Times New Roman"/>
                <a:cs typeface="Times New Roman"/>
              </a:rPr>
              <a:t>µ</a:t>
            </a:r>
            <a:r>
              <a:rPr sz="1200" i="1" spc="-120" baseline="-10416" dirty="0">
                <a:latin typeface="Arial"/>
                <a:cs typeface="Arial"/>
              </a:rPr>
              <a:t>x</a:t>
            </a:r>
            <a:r>
              <a:rPr sz="1200" spc="-120" baseline="-10416" dirty="0">
                <a:latin typeface="Arial"/>
                <a:cs typeface="Arial"/>
              </a:rPr>
              <a:t>¯</a:t>
            </a:r>
            <a:r>
              <a:rPr sz="1100" spc="-80" dirty="0">
                <a:latin typeface="Arial"/>
                <a:cs typeface="Arial"/>
              </a:rPr>
              <a:t>,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65" dirty="0">
                <a:latin typeface="Arial"/>
                <a:cs typeface="Arial"/>
              </a:rPr>
              <a:t>равным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100" i="1" spc="-120" dirty="0">
                <a:latin typeface="Times New Roman"/>
                <a:cs typeface="Times New Roman"/>
              </a:rPr>
              <a:t>µ</a:t>
            </a:r>
            <a:r>
              <a:rPr sz="1200" i="1" spc="-179" baseline="-10416" dirty="0">
                <a:latin typeface="Arial"/>
                <a:cs typeface="Arial"/>
              </a:rPr>
              <a:t>x</a:t>
            </a:r>
            <a:r>
              <a:rPr sz="1200" spc="-179" baseline="-10416" dirty="0">
                <a:latin typeface="Arial"/>
                <a:cs typeface="Arial"/>
              </a:rPr>
              <a:t>¯    </a:t>
            </a:r>
            <a:r>
              <a:rPr sz="1100" spc="204" dirty="0">
                <a:latin typeface="Arial"/>
                <a:cs typeface="Arial"/>
              </a:rPr>
              <a:t>=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i="1" dirty="0">
                <a:latin typeface="Times New Roman"/>
                <a:cs typeface="Times New Roman"/>
              </a:rPr>
              <a:t>µ</a:t>
            </a:r>
            <a:r>
              <a:rPr sz="1200" baseline="-10416" dirty="0">
                <a:latin typeface="Arial"/>
                <a:cs typeface="Arial"/>
              </a:rPr>
              <a:t>0</a:t>
            </a: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 dirty="0">
              <a:latin typeface="Arial"/>
              <a:cs typeface="Arial"/>
            </a:endParaRPr>
          </a:p>
          <a:p>
            <a:pPr marL="62865">
              <a:lnSpc>
                <a:spcPct val="100000"/>
              </a:lnSpc>
            </a:pP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70" dirty="0" err="1">
                <a:latin typeface="Arial"/>
                <a:cs typeface="Arial"/>
              </a:rPr>
              <a:t>с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spc="-70" dirty="0" err="1">
                <a:latin typeface="Arial"/>
                <a:cs typeface="Arial"/>
              </a:rPr>
              <a:t>дисперсией</a:t>
            </a:r>
            <a:endParaRPr lang="ru-RU" sz="1100" spc="-70" dirty="0">
              <a:latin typeface="Arial"/>
              <a:cs typeface="Arial"/>
            </a:endParaRPr>
          </a:p>
          <a:p>
            <a:pPr marL="62865">
              <a:lnSpc>
                <a:spcPct val="100000"/>
              </a:lnSpc>
            </a:pPr>
            <a:endParaRPr lang="ru-RU" sz="1100" spc="-70" dirty="0">
              <a:latin typeface="Arial"/>
              <a:cs typeface="Arial"/>
            </a:endParaRPr>
          </a:p>
          <a:p>
            <a:pPr marL="62865">
              <a:lnSpc>
                <a:spcPct val="100000"/>
              </a:lnSpc>
            </a:pPr>
            <a:endParaRPr sz="1100" dirty="0">
              <a:latin typeface="Arial"/>
              <a:cs typeface="Arial"/>
            </a:endParaRPr>
          </a:p>
          <a:p>
            <a:pPr marL="58419">
              <a:lnSpc>
                <a:spcPct val="100000"/>
              </a:lnSpc>
              <a:spcBef>
                <a:spcPts val="1280"/>
              </a:spcBef>
            </a:pPr>
            <a:r>
              <a:rPr sz="1100" spc="-50" dirty="0" err="1">
                <a:latin typeface="Arial"/>
                <a:cs typeface="Arial"/>
              </a:rPr>
              <a:t>Точность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приближения </a:t>
            </a:r>
            <a:r>
              <a:rPr sz="1100" spc="-65" dirty="0">
                <a:latin typeface="Arial"/>
                <a:cs typeface="Arial"/>
              </a:rPr>
              <a:t>возрастает </a:t>
            </a:r>
            <a:r>
              <a:rPr sz="1100" spc="-70" dirty="0">
                <a:latin typeface="Arial"/>
                <a:cs typeface="Arial"/>
              </a:rPr>
              <a:t>с </a:t>
            </a:r>
            <a:r>
              <a:rPr sz="1100" spc="-60" dirty="0">
                <a:latin typeface="Arial"/>
                <a:cs typeface="Arial"/>
              </a:rPr>
              <a:t>возрастанием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i="1" spc="50" dirty="0">
                <a:latin typeface="Times New Roman"/>
                <a:cs typeface="Times New Roman"/>
              </a:rPr>
              <a:t>n</a:t>
            </a:r>
            <a:r>
              <a:rPr sz="1100" spc="50" dirty="0">
                <a:latin typeface="Arial"/>
                <a:cs typeface="Arial"/>
              </a:rPr>
              <a:t>.</a:t>
            </a:r>
            <a:endParaRPr sz="1100" dirty="0">
              <a:latin typeface="Arial"/>
              <a:cs typeface="Arial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4FADB1-B5BB-5443-A35C-425638F10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272" y="2339975"/>
            <a:ext cx="959556" cy="381000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20"/>
              </a:spcBef>
            </a:pPr>
            <a:r>
              <a:rPr spc="-100" dirty="0"/>
              <a:t>Проверяем </a:t>
            </a:r>
            <a:r>
              <a:rPr spc="-50" dirty="0"/>
              <a:t>ЦПТ: </a:t>
            </a:r>
            <a:r>
              <a:rPr spc="-100" dirty="0"/>
              <a:t>нормальное </a:t>
            </a:r>
            <a:r>
              <a:rPr spc="-114" dirty="0"/>
              <a:t>распределение </a:t>
            </a:r>
            <a:r>
              <a:rPr spc="-95" dirty="0"/>
              <a:t>генеральной  </a:t>
            </a:r>
            <a:r>
              <a:rPr spc="-65" dirty="0"/>
              <a:t>совокупности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71196" y="649388"/>
            <a:ext cx="53086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b="1" spc="15" dirty="0">
                <a:latin typeface="Helvetica"/>
                <a:cs typeface="Helvetica"/>
              </a:rPr>
              <a:t>Histogram </a:t>
            </a:r>
            <a:r>
              <a:rPr sz="450" b="1" spc="10" dirty="0">
                <a:latin typeface="Helvetica"/>
                <a:cs typeface="Helvetica"/>
              </a:rPr>
              <a:t>of</a:t>
            </a:r>
            <a:r>
              <a:rPr sz="450" b="1" spc="-50" dirty="0">
                <a:latin typeface="Helvetica"/>
                <a:cs typeface="Helvetica"/>
              </a:rPr>
              <a:t> </a:t>
            </a:r>
            <a:r>
              <a:rPr sz="450" b="1" spc="15" dirty="0">
                <a:latin typeface="Helvetica"/>
                <a:cs typeface="Helvetica"/>
              </a:rPr>
              <a:t>pop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05872" y="1716061"/>
            <a:ext cx="26162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sigma=2.5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5980" y="1054301"/>
            <a:ext cx="82550" cy="266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Frequency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661272" y="850721"/>
            <a:ext cx="1351280" cy="728345"/>
            <a:chOff x="661272" y="850721"/>
            <a:chExt cx="1351280" cy="728345"/>
          </a:xfrm>
        </p:grpSpPr>
        <p:sp>
          <p:nvSpPr>
            <p:cNvPr id="7" name="object 7"/>
            <p:cNvSpPr/>
            <p:nvPr/>
          </p:nvSpPr>
          <p:spPr>
            <a:xfrm>
              <a:off x="915742" y="1548548"/>
              <a:ext cx="842010" cy="30480"/>
            </a:xfrm>
            <a:custGeom>
              <a:avLst/>
              <a:gdLst/>
              <a:ahLst/>
              <a:cxnLst/>
              <a:rect l="l" t="t" r="r" b="b"/>
              <a:pathLst>
                <a:path w="842010" h="30480">
                  <a:moveTo>
                    <a:pt x="0" y="0"/>
                  </a:moveTo>
                  <a:lnTo>
                    <a:pt x="841788" y="0"/>
                  </a:lnTo>
                </a:path>
                <a:path w="842010" h="30480">
                  <a:moveTo>
                    <a:pt x="0" y="0"/>
                  </a:moveTo>
                  <a:lnTo>
                    <a:pt x="0" y="30425"/>
                  </a:lnTo>
                </a:path>
                <a:path w="842010" h="30480">
                  <a:moveTo>
                    <a:pt x="420868" y="0"/>
                  </a:moveTo>
                  <a:lnTo>
                    <a:pt x="420868" y="30425"/>
                  </a:lnTo>
                </a:path>
                <a:path w="842010" h="30480">
                  <a:moveTo>
                    <a:pt x="841788" y="0"/>
                  </a:moveTo>
                  <a:lnTo>
                    <a:pt x="841788" y="30425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63180" y="852629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90">
                  <a:moveTo>
                    <a:pt x="0" y="669157"/>
                  </a:moveTo>
                  <a:lnTo>
                    <a:pt x="84153" y="669157"/>
                  </a:lnTo>
                  <a:lnTo>
                    <a:pt x="84153" y="656386"/>
                  </a:lnTo>
                  <a:lnTo>
                    <a:pt x="0" y="656386"/>
                  </a:lnTo>
                  <a:lnTo>
                    <a:pt x="0" y="669157"/>
                  </a:lnTo>
                  <a:close/>
                </a:path>
                <a:path w="1347470" h="669290">
                  <a:moveTo>
                    <a:pt x="84204" y="669157"/>
                  </a:moveTo>
                  <a:lnTo>
                    <a:pt x="168408" y="669157"/>
                  </a:lnTo>
                  <a:lnTo>
                    <a:pt x="168408" y="656386"/>
                  </a:lnTo>
                  <a:lnTo>
                    <a:pt x="84204" y="656386"/>
                  </a:lnTo>
                  <a:lnTo>
                    <a:pt x="84204" y="669157"/>
                  </a:lnTo>
                  <a:close/>
                </a:path>
                <a:path w="1347470" h="669290">
                  <a:moveTo>
                    <a:pt x="168357" y="669157"/>
                  </a:moveTo>
                  <a:lnTo>
                    <a:pt x="252511" y="669157"/>
                  </a:lnTo>
                  <a:lnTo>
                    <a:pt x="252511" y="639342"/>
                  </a:lnTo>
                  <a:lnTo>
                    <a:pt x="168357" y="639342"/>
                  </a:lnTo>
                  <a:lnTo>
                    <a:pt x="168357" y="669157"/>
                  </a:lnTo>
                  <a:close/>
                </a:path>
                <a:path w="1347470" h="669290">
                  <a:moveTo>
                    <a:pt x="252562" y="669157"/>
                  </a:moveTo>
                  <a:lnTo>
                    <a:pt x="336766" y="669157"/>
                  </a:lnTo>
                  <a:lnTo>
                    <a:pt x="336766" y="571113"/>
                  </a:lnTo>
                  <a:lnTo>
                    <a:pt x="252562" y="571113"/>
                  </a:lnTo>
                  <a:lnTo>
                    <a:pt x="252562" y="669157"/>
                  </a:lnTo>
                  <a:close/>
                </a:path>
                <a:path w="1347470" h="669290">
                  <a:moveTo>
                    <a:pt x="336715" y="669157"/>
                  </a:moveTo>
                  <a:lnTo>
                    <a:pt x="420919" y="669157"/>
                  </a:lnTo>
                  <a:lnTo>
                    <a:pt x="420919" y="537025"/>
                  </a:lnTo>
                  <a:lnTo>
                    <a:pt x="336715" y="537025"/>
                  </a:lnTo>
                  <a:lnTo>
                    <a:pt x="336715" y="669157"/>
                  </a:lnTo>
                  <a:close/>
                </a:path>
                <a:path w="1347470" h="669290">
                  <a:moveTo>
                    <a:pt x="420919" y="669157"/>
                  </a:moveTo>
                  <a:lnTo>
                    <a:pt x="505073" y="669157"/>
                  </a:lnTo>
                  <a:lnTo>
                    <a:pt x="505073" y="298352"/>
                  </a:lnTo>
                  <a:lnTo>
                    <a:pt x="420919" y="298352"/>
                  </a:lnTo>
                  <a:lnTo>
                    <a:pt x="420919" y="669157"/>
                  </a:lnTo>
                  <a:close/>
                </a:path>
                <a:path w="1347470" h="669290">
                  <a:moveTo>
                    <a:pt x="505073" y="669157"/>
                  </a:moveTo>
                  <a:lnTo>
                    <a:pt x="589226" y="669157"/>
                  </a:lnTo>
                  <a:lnTo>
                    <a:pt x="589226" y="132132"/>
                  </a:lnTo>
                  <a:lnTo>
                    <a:pt x="505073" y="132132"/>
                  </a:lnTo>
                  <a:lnTo>
                    <a:pt x="505073" y="669157"/>
                  </a:lnTo>
                  <a:close/>
                </a:path>
                <a:path w="1347470" h="669290">
                  <a:moveTo>
                    <a:pt x="589277" y="669157"/>
                  </a:moveTo>
                  <a:lnTo>
                    <a:pt x="673431" y="669157"/>
                  </a:lnTo>
                  <a:lnTo>
                    <a:pt x="673431" y="0"/>
                  </a:lnTo>
                  <a:lnTo>
                    <a:pt x="589277" y="0"/>
                  </a:lnTo>
                  <a:lnTo>
                    <a:pt x="589277" y="669157"/>
                  </a:lnTo>
                  <a:close/>
                </a:path>
                <a:path w="1347470" h="669290">
                  <a:moveTo>
                    <a:pt x="673431" y="669157"/>
                  </a:moveTo>
                  <a:lnTo>
                    <a:pt x="757584" y="669157"/>
                  </a:lnTo>
                  <a:lnTo>
                    <a:pt x="757584" y="4273"/>
                  </a:lnTo>
                  <a:lnTo>
                    <a:pt x="673431" y="4273"/>
                  </a:lnTo>
                  <a:lnTo>
                    <a:pt x="673431" y="669157"/>
                  </a:lnTo>
                  <a:close/>
                </a:path>
                <a:path w="1347470" h="669290">
                  <a:moveTo>
                    <a:pt x="757635" y="669157"/>
                  </a:moveTo>
                  <a:lnTo>
                    <a:pt x="841788" y="669157"/>
                  </a:lnTo>
                  <a:lnTo>
                    <a:pt x="841788" y="4273"/>
                  </a:lnTo>
                  <a:lnTo>
                    <a:pt x="757635" y="4273"/>
                  </a:lnTo>
                  <a:lnTo>
                    <a:pt x="757635" y="669157"/>
                  </a:lnTo>
                  <a:close/>
                </a:path>
                <a:path w="1347470" h="669290">
                  <a:moveTo>
                    <a:pt x="841788" y="669157"/>
                  </a:moveTo>
                  <a:lnTo>
                    <a:pt x="925993" y="669157"/>
                  </a:lnTo>
                  <a:lnTo>
                    <a:pt x="925993" y="204583"/>
                  </a:lnTo>
                  <a:lnTo>
                    <a:pt x="841788" y="204583"/>
                  </a:lnTo>
                  <a:lnTo>
                    <a:pt x="841788" y="669157"/>
                  </a:lnTo>
                  <a:close/>
                </a:path>
                <a:path w="1347470" h="669290">
                  <a:moveTo>
                    <a:pt x="925993" y="669157"/>
                  </a:moveTo>
                  <a:lnTo>
                    <a:pt x="1010146" y="669157"/>
                  </a:lnTo>
                  <a:lnTo>
                    <a:pt x="1010146" y="311123"/>
                  </a:lnTo>
                  <a:lnTo>
                    <a:pt x="925993" y="311123"/>
                  </a:lnTo>
                  <a:lnTo>
                    <a:pt x="925993" y="669157"/>
                  </a:lnTo>
                  <a:close/>
                </a:path>
                <a:path w="1347470" h="669290">
                  <a:moveTo>
                    <a:pt x="1010146" y="669157"/>
                  </a:moveTo>
                  <a:lnTo>
                    <a:pt x="1094350" y="669157"/>
                  </a:lnTo>
                  <a:lnTo>
                    <a:pt x="1094350" y="537025"/>
                  </a:lnTo>
                  <a:lnTo>
                    <a:pt x="1010146" y="537025"/>
                  </a:lnTo>
                  <a:lnTo>
                    <a:pt x="1010146" y="669157"/>
                  </a:lnTo>
                  <a:close/>
                </a:path>
                <a:path w="1347470" h="669290">
                  <a:moveTo>
                    <a:pt x="1094350" y="669157"/>
                  </a:moveTo>
                  <a:lnTo>
                    <a:pt x="1178504" y="669157"/>
                  </a:lnTo>
                  <a:lnTo>
                    <a:pt x="1178504" y="583935"/>
                  </a:lnTo>
                  <a:lnTo>
                    <a:pt x="1094350" y="583935"/>
                  </a:lnTo>
                  <a:lnTo>
                    <a:pt x="1094350" y="669157"/>
                  </a:lnTo>
                  <a:close/>
                </a:path>
                <a:path w="1347470" h="669290">
                  <a:moveTo>
                    <a:pt x="1178504" y="669157"/>
                  </a:moveTo>
                  <a:lnTo>
                    <a:pt x="1262708" y="669157"/>
                  </a:lnTo>
                  <a:lnTo>
                    <a:pt x="1262708" y="647839"/>
                  </a:lnTo>
                  <a:lnTo>
                    <a:pt x="1178504" y="647839"/>
                  </a:lnTo>
                  <a:lnTo>
                    <a:pt x="1178504" y="669157"/>
                  </a:lnTo>
                  <a:close/>
                </a:path>
                <a:path w="1347470" h="669290">
                  <a:moveTo>
                    <a:pt x="1262708" y="669157"/>
                  </a:moveTo>
                  <a:lnTo>
                    <a:pt x="1346912" y="669157"/>
                  </a:lnTo>
                  <a:lnTo>
                    <a:pt x="1346912" y="660609"/>
                  </a:lnTo>
                  <a:lnTo>
                    <a:pt x="1262708" y="660609"/>
                  </a:lnTo>
                  <a:lnTo>
                    <a:pt x="1262708" y="669157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74754" y="1594461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95623" y="1594461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15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716542" y="1594461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20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78925" y="882495"/>
            <a:ext cx="30480" cy="639445"/>
          </a:xfrm>
          <a:custGeom>
            <a:avLst/>
            <a:gdLst/>
            <a:ahLst/>
            <a:cxnLst/>
            <a:rect l="l" t="t" r="r" b="b"/>
            <a:pathLst>
              <a:path w="30479" h="639444">
                <a:moveTo>
                  <a:pt x="30374" y="639291"/>
                </a:moveTo>
                <a:lnTo>
                  <a:pt x="30374" y="0"/>
                </a:lnTo>
              </a:path>
              <a:path w="30479" h="639444">
                <a:moveTo>
                  <a:pt x="30374" y="639291"/>
                </a:moveTo>
                <a:lnTo>
                  <a:pt x="0" y="639291"/>
                </a:lnTo>
              </a:path>
              <a:path w="30479" h="639444">
                <a:moveTo>
                  <a:pt x="30374" y="426211"/>
                </a:moveTo>
                <a:lnTo>
                  <a:pt x="0" y="426211"/>
                </a:lnTo>
              </a:path>
              <a:path w="30479" h="639444">
                <a:moveTo>
                  <a:pt x="30374" y="213080"/>
                </a:moveTo>
                <a:lnTo>
                  <a:pt x="0" y="213080"/>
                </a:lnTo>
              </a:path>
              <a:path w="30479" h="639444">
                <a:moveTo>
                  <a:pt x="30374" y="0"/>
                </a:moveTo>
                <a:lnTo>
                  <a:pt x="0" y="0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77580" y="1494934"/>
            <a:ext cx="82550" cy="5397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7580" y="1267702"/>
            <a:ext cx="82550" cy="82550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50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7580" y="1040419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100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77580" y="827339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150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688377" y="649388"/>
            <a:ext cx="960119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b="1" spc="15" dirty="0">
                <a:latin typeface="Helvetica"/>
                <a:cs typeface="Helvetica"/>
              </a:rPr>
              <a:t>Histogram </a:t>
            </a:r>
            <a:r>
              <a:rPr sz="450" b="1" spc="10" dirty="0">
                <a:latin typeface="Helvetica"/>
                <a:cs typeface="Helvetica"/>
              </a:rPr>
              <a:t>of</a:t>
            </a:r>
            <a:r>
              <a:rPr sz="450" b="1" spc="-35" dirty="0">
                <a:latin typeface="Helvetica"/>
                <a:cs typeface="Helvetica"/>
              </a:rPr>
              <a:t> </a:t>
            </a:r>
            <a:r>
              <a:rPr sz="450" b="1" spc="15" dirty="0">
                <a:latin typeface="Helvetica"/>
                <a:cs typeface="Helvetica"/>
              </a:rPr>
              <a:t>sample.means.100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22368" y="1594461"/>
            <a:ext cx="43243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8770" algn="l"/>
              </a:tabLst>
            </a:pPr>
            <a:r>
              <a:rPr sz="400" dirty="0">
                <a:latin typeface="Helvetica"/>
                <a:cs typeface="Helvetica"/>
              </a:rPr>
              <a:t>15.0	15.5</a:t>
            </a:r>
            <a:endParaRPr sz="400">
              <a:latin typeface="Helvetica"/>
              <a:cs typeface="Helvetic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400">
              <a:latin typeface="Helvetica"/>
              <a:cs typeface="Helvetica"/>
            </a:endParaRPr>
          </a:p>
          <a:p>
            <a:pPr marL="72390">
              <a:lnSpc>
                <a:spcPct val="100000"/>
              </a:lnSpc>
            </a:pPr>
            <a:r>
              <a:rPr sz="400" dirty="0">
                <a:latin typeface="Helvetica"/>
                <a:cs typeface="Helvetica"/>
              </a:rPr>
              <a:t>sigma_x=0.256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187615" y="1054301"/>
            <a:ext cx="82550" cy="266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Frequency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492907" y="850721"/>
            <a:ext cx="1351280" cy="728345"/>
            <a:chOff x="2492907" y="850721"/>
            <a:chExt cx="1351280" cy="728345"/>
          </a:xfrm>
        </p:grpSpPr>
        <p:sp>
          <p:nvSpPr>
            <p:cNvPr id="21" name="object 21"/>
            <p:cNvSpPr/>
            <p:nvPr/>
          </p:nvSpPr>
          <p:spPr>
            <a:xfrm>
              <a:off x="2678487" y="1548548"/>
              <a:ext cx="918844" cy="30480"/>
            </a:xfrm>
            <a:custGeom>
              <a:avLst/>
              <a:gdLst/>
              <a:ahLst/>
              <a:cxnLst/>
              <a:rect l="l" t="t" r="r" b="b"/>
              <a:pathLst>
                <a:path w="918845" h="30480">
                  <a:moveTo>
                    <a:pt x="0" y="0"/>
                  </a:moveTo>
                  <a:lnTo>
                    <a:pt x="918310" y="0"/>
                  </a:lnTo>
                </a:path>
                <a:path w="918845" h="30480">
                  <a:moveTo>
                    <a:pt x="0" y="0"/>
                  </a:moveTo>
                  <a:lnTo>
                    <a:pt x="0" y="30425"/>
                  </a:lnTo>
                </a:path>
                <a:path w="918845" h="30480">
                  <a:moveTo>
                    <a:pt x="306086" y="0"/>
                  </a:moveTo>
                  <a:lnTo>
                    <a:pt x="306086" y="30425"/>
                  </a:lnTo>
                </a:path>
                <a:path w="918845" h="30480">
                  <a:moveTo>
                    <a:pt x="612223" y="0"/>
                  </a:moveTo>
                  <a:lnTo>
                    <a:pt x="612223" y="30425"/>
                  </a:lnTo>
                </a:path>
                <a:path w="918845" h="30480">
                  <a:moveTo>
                    <a:pt x="918310" y="0"/>
                  </a:moveTo>
                  <a:lnTo>
                    <a:pt x="918310" y="30425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494815" y="852629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90">
                  <a:moveTo>
                    <a:pt x="0" y="669157"/>
                  </a:moveTo>
                  <a:lnTo>
                    <a:pt x="122465" y="669157"/>
                  </a:lnTo>
                  <a:lnTo>
                    <a:pt x="122465" y="666715"/>
                  </a:lnTo>
                  <a:lnTo>
                    <a:pt x="0" y="666715"/>
                  </a:lnTo>
                  <a:lnTo>
                    <a:pt x="0" y="669157"/>
                  </a:lnTo>
                  <a:close/>
                </a:path>
                <a:path w="1347470" h="669290">
                  <a:moveTo>
                    <a:pt x="122465" y="669157"/>
                  </a:moveTo>
                  <a:lnTo>
                    <a:pt x="244930" y="669157"/>
                  </a:lnTo>
                  <a:lnTo>
                    <a:pt x="244930" y="661881"/>
                  </a:lnTo>
                  <a:lnTo>
                    <a:pt x="122465" y="661881"/>
                  </a:lnTo>
                  <a:lnTo>
                    <a:pt x="122465" y="669157"/>
                  </a:lnTo>
                  <a:close/>
                </a:path>
                <a:path w="1347470" h="669290">
                  <a:moveTo>
                    <a:pt x="244879" y="669157"/>
                  </a:moveTo>
                  <a:lnTo>
                    <a:pt x="367344" y="669157"/>
                  </a:lnTo>
                  <a:lnTo>
                    <a:pt x="367344" y="657048"/>
                  </a:lnTo>
                  <a:lnTo>
                    <a:pt x="244879" y="657048"/>
                  </a:lnTo>
                  <a:lnTo>
                    <a:pt x="244879" y="669157"/>
                  </a:lnTo>
                  <a:close/>
                </a:path>
                <a:path w="1347470" h="669290">
                  <a:moveTo>
                    <a:pt x="367344" y="669157"/>
                  </a:moveTo>
                  <a:lnTo>
                    <a:pt x="489809" y="669157"/>
                  </a:lnTo>
                  <a:lnTo>
                    <a:pt x="489809" y="538246"/>
                  </a:lnTo>
                  <a:lnTo>
                    <a:pt x="367344" y="538246"/>
                  </a:lnTo>
                  <a:lnTo>
                    <a:pt x="367344" y="669157"/>
                  </a:lnTo>
                  <a:close/>
                </a:path>
                <a:path w="1347470" h="669290">
                  <a:moveTo>
                    <a:pt x="489758" y="669157"/>
                  </a:moveTo>
                  <a:lnTo>
                    <a:pt x="612223" y="669157"/>
                  </a:lnTo>
                  <a:lnTo>
                    <a:pt x="612223" y="227885"/>
                  </a:lnTo>
                  <a:lnTo>
                    <a:pt x="489758" y="227885"/>
                  </a:lnTo>
                  <a:lnTo>
                    <a:pt x="489758" y="669157"/>
                  </a:lnTo>
                  <a:close/>
                </a:path>
                <a:path w="1347470" h="669290">
                  <a:moveTo>
                    <a:pt x="612223" y="669157"/>
                  </a:moveTo>
                  <a:lnTo>
                    <a:pt x="734689" y="669157"/>
                  </a:lnTo>
                  <a:lnTo>
                    <a:pt x="734689" y="0"/>
                  </a:lnTo>
                  <a:lnTo>
                    <a:pt x="612223" y="0"/>
                  </a:lnTo>
                  <a:lnTo>
                    <a:pt x="612223" y="669157"/>
                  </a:lnTo>
                  <a:close/>
                </a:path>
                <a:path w="1347470" h="669290">
                  <a:moveTo>
                    <a:pt x="734638" y="669157"/>
                  </a:moveTo>
                  <a:lnTo>
                    <a:pt x="857103" y="669157"/>
                  </a:lnTo>
                  <a:lnTo>
                    <a:pt x="857103" y="12109"/>
                  </a:lnTo>
                  <a:lnTo>
                    <a:pt x="734638" y="12109"/>
                  </a:lnTo>
                  <a:lnTo>
                    <a:pt x="734638" y="669157"/>
                  </a:lnTo>
                  <a:close/>
                </a:path>
                <a:path w="1347470" h="669290">
                  <a:moveTo>
                    <a:pt x="857103" y="669157"/>
                  </a:moveTo>
                  <a:lnTo>
                    <a:pt x="979568" y="669157"/>
                  </a:lnTo>
                  <a:lnTo>
                    <a:pt x="979568" y="278815"/>
                  </a:lnTo>
                  <a:lnTo>
                    <a:pt x="857103" y="278815"/>
                  </a:lnTo>
                  <a:lnTo>
                    <a:pt x="857103" y="669157"/>
                  </a:lnTo>
                  <a:close/>
                </a:path>
                <a:path w="1347470" h="669290">
                  <a:moveTo>
                    <a:pt x="979568" y="669157"/>
                  </a:moveTo>
                  <a:lnTo>
                    <a:pt x="1102033" y="669157"/>
                  </a:lnTo>
                  <a:lnTo>
                    <a:pt x="1102033" y="569740"/>
                  </a:lnTo>
                  <a:lnTo>
                    <a:pt x="979568" y="569740"/>
                  </a:lnTo>
                  <a:lnTo>
                    <a:pt x="979568" y="669157"/>
                  </a:lnTo>
                  <a:close/>
                </a:path>
                <a:path w="1347470" h="669290">
                  <a:moveTo>
                    <a:pt x="1101982" y="669157"/>
                  </a:moveTo>
                  <a:lnTo>
                    <a:pt x="1224447" y="669157"/>
                  </a:lnTo>
                  <a:lnTo>
                    <a:pt x="1224447" y="657048"/>
                  </a:lnTo>
                  <a:lnTo>
                    <a:pt x="1101982" y="657048"/>
                  </a:lnTo>
                  <a:lnTo>
                    <a:pt x="1101982" y="669157"/>
                  </a:lnTo>
                  <a:close/>
                </a:path>
                <a:path w="1347470" h="669290">
                  <a:moveTo>
                    <a:pt x="1224447" y="669157"/>
                  </a:moveTo>
                  <a:lnTo>
                    <a:pt x="1346912" y="669157"/>
                  </a:lnTo>
                  <a:lnTo>
                    <a:pt x="1346912" y="666715"/>
                  </a:lnTo>
                  <a:lnTo>
                    <a:pt x="1224447" y="666715"/>
                  </a:lnTo>
                  <a:lnTo>
                    <a:pt x="1224447" y="669157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616282" y="1594461"/>
            <a:ext cx="12446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14.5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534592" y="1594461"/>
            <a:ext cx="12446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16.0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410560" y="915668"/>
            <a:ext cx="30480" cy="606425"/>
          </a:xfrm>
          <a:custGeom>
            <a:avLst/>
            <a:gdLst/>
            <a:ahLst/>
            <a:cxnLst/>
            <a:rect l="l" t="t" r="r" b="b"/>
            <a:pathLst>
              <a:path w="30480" h="606425">
                <a:moveTo>
                  <a:pt x="30374" y="606118"/>
                </a:moveTo>
                <a:lnTo>
                  <a:pt x="30374" y="0"/>
                </a:lnTo>
              </a:path>
              <a:path w="30480" h="606425">
                <a:moveTo>
                  <a:pt x="30374" y="606118"/>
                </a:moveTo>
                <a:lnTo>
                  <a:pt x="0" y="606118"/>
                </a:lnTo>
              </a:path>
              <a:path w="30480" h="606425">
                <a:moveTo>
                  <a:pt x="30374" y="484925"/>
                </a:moveTo>
                <a:lnTo>
                  <a:pt x="0" y="484925"/>
                </a:lnTo>
              </a:path>
              <a:path w="30480" h="606425">
                <a:moveTo>
                  <a:pt x="30374" y="363681"/>
                </a:moveTo>
                <a:lnTo>
                  <a:pt x="0" y="363681"/>
                </a:lnTo>
              </a:path>
              <a:path w="30480" h="606425">
                <a:moveTo>
                  <a:pt x="30374" y="242488"/>
                </a:moveTo>
                <a:lnTo>
                  <a:pt x="0" y="242488"/>
                </a:lnTo>
              </a:path>
              <a:path w="30480" h="606425">
                <a:moveTo>
                  <a:pt x="30374" y="121244"/>
                </a:moveTo>
                <a:lnTo>
                  <a:pt x="0" y="121244"/>
                </a:lnTo>
              </a:path>
              <a:path w="30480" h="606425">
                <a:moveTo>
                  <a:pt x="30374" y="0"/>
                </a:moveTo>
                <a:lnTo>
                  <a:pt x="0" y="0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309215" y="1494934"/>
            <a:ext cx="82550" cy="5397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309215" y="1224193"/>
            <a:ext cx="82550" cy="217804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50</a:t>
            </a:r>
            <a:r>
              <a:rPr sz="400" spc="90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100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09215" y="981755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200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56743" y="1931532"/>
            <a:ext cx="960119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b="1" spc="15" dirty="0">
                <a:latin typeface="Helvetica"/>
                <a:cs typeface="Helvetica"/>
              </a:rPr>
              <a:t>Histogram </a:t>
            </a:r>
            <a:r>
              <a:rPr sz="450" b="1" spc="10" dirty="0">
                <a:latin typeface="Helvetica"/>
                <a:cs typeface="Helvetica"/>
              </a:rPr>
              <a:t>of</a:t>
            </a:r>
            <a:r>
              <a:rPr sz="450" b="1" spc="-35" dirty="0">
                <a:latin typeface="Helvetica"/>
                <a:cs typeface="Helvetica"/>
              </a:rPr>
              <a:t> </a:t>
            </a:r>
            <a:r>
              <a:rPr sz="450" b="1" spc="15" dirty="0">
                <a:latin typeface="Helvetica"/>
                <a:cs typeface="Helvetica"/>
              </a:rPr>
              <a:t>sample.means.400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50720" y="2998205"/>
            <a:ext cx="37211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sigma_x=0.127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55980" y="2336445"/>
            <a:ext cx="82550" cy="266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Frequency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61272" y="2132865"/>
            <a:ext cx="1351280" cy="728345"/>
            <a:chOff x="661272" y="2132865"/>
            <a:chExt cx="1351280" cy="728345"/>
          </a:xfrm>
        </p:grpSpPr>
        <p:sp>
          <p:nvSpPr>
            <p:cNvPr id="33" name="object 33"/>
            <p:cNvSpPr/>
            <p:nvPr/>
          </p:nvSpPr>
          <p:spPr>
            <a:xfrm>
              <a:off x="663180" y="2830692"/>
              <a:ext cx="1197610" cy="30480"/>
            </a:xfrm>
            <a:custGeom>
              <a:avLst/>
              <a:gdLst/>
              <a:ahLst/>
              <a:cxnLst/>
              <a:rect l="l" t="t" r="r" b="b"/>
              <a:pathLst>
                <a:path w="1197610" h="30480">
                  <a:moveTo>
                    <a:pt x="0" y="0"/>
                  </a:moveTo>
                  <a:lnTo>
                    <a:pt x="1197227" y="0"/>
                  </a:lnTo>
                </a:path>
                <a:path w="1197610" h="30480">
                  <a:moveTo>
                    <a:pt x="0" y="0"/>
                  </a:moveTo>
                  <a:lnTo>
                    <a:pt x="0" y="30425"/>
                  </a:lnTo>
                </a:path>
                <a:path w="1197610" h="30480">
                  <a:moveTo>
                    <a:pt x="299319" y="0"/>
                  </a:moveTo>
                  <a:lnTo>
                    <a:pt x="299319" y="30425"/>
                  </a:lnTo>
                </a:path>
                <a:path w="1197610" h="30480">
                  <a:moveTo>
                    <a:pt x="598639" y="0"/>
                  </a:moveTo>
                  <a:lnTo>
                    <a:pt x="598639" y="30425"/>
                  </a:lnTo>
                </a:path>
                <a:path w="1197610" h="30480">
                  <a:moveTo>
                    <a:pt x="897908" y="0"/>
                  </a:moveTo>
                  <a:lnTo>
                    <a:pt x="897908" y="30425"/>
                  </a:lnTo>
                </a:path>
                <a:path w="1197610" h="30480">
                  <a:moveTo>
                    <a:pt x="1197227" y="0"/>
                  </a:moveTo>
                  <a:lnTo>
                    <a:pt x="1197227" y="30425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63180" y="2134773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89">
                  <a:moveTo>
                    <a:pt x="0" y="669157"/>
                  </a:moveTo>
                  <a:lnTo>
                    <a:pt x="149634" y="669157"/>
                  </a:lnTo>
                  <a:lnTo>
                    <a:pt x="149634" y="646058"/>
                  </a:lnTo>
                  <a:lnTo>
                    <a:pt x="0" y="646058"/>
                  </a:lnTo>
                  <a:lnTo>
                    <a:pt x="0" y="669157"/>
                  </a:lnTo>
                  <a:close/>
                </a:path>
                <a:path w="1347470" h="669289">
                  <a:moveTo>
                    <a:pt x="149685" y="669157"/>
                  </a:moveTo>
                  <a:lnTo>
                    <a:pt x="299319" y="669157"/>
                  </a:lnTo>
                  <a:lnTo>
                    <a:pt x="299319" y="556104"/>
                  </a:lnTo>
                  <a:lnTo>
                    <a:pt x="149685" y="556104"/>
                  </a:lnTo>
                  <a:lnTo>
                    <a:pt x="149685" y="669157"/>
                  </a:lnTo>
                  <a:close/>
                </a:path>
                <a:path w="1347470" h="669289">
                  <a:moveTo>
                    <a:pt x="299319" y="669157"/>
                  </a:moveTo>
                  <a:lnTo>
                    <a:pt x="448954" y="669157"/>
                  </a:lnTo>
                  <a:lnTo>
                    <a:pt x="448954" y="290721"/>
                  </a:lnTo>
                  <a:lnTo>
                    <a:pt x="299319" y="290721"/>
                  </a:lnTo>
                  <a:lnTo>
                    <a:pt x="299319" y="669157"/>
                  </a:lnTo>
                  <a:close/>
                </a:path>
                <a:path w="1347470" h="669289">
                  <a:moveTo>
                    <a:pt x="448954" y="669157"/>
                  </a:moveTo>
                  <a:lnTo>
                    <a:pt x="598588" y="669157"/>
                  </a:lnTo>
                  <a:lnTo>
                    <a:pt x="598588" y="0"/>
                  </a:lnTo>
                  <a:lnTo>
                    <a:pt x="448954" y="0"/>
                  </a:lnTo>
                  <a:lnTo>
                    <a:pt x="448954" y="669157"/>
                  </a:lnTo>
                  <a:close/>
                </a:path>
                <a:path w="1347470" h="669289">
                  <a:moveTo>
                    <a:pt x="598639" y="669157"/>
                  </a:moveTo>
                  <a:lnTo>
                    <a:pt x="748273" y="669157"/>
                  </a:lnTo>
                  <a:lnTo>
                    <a:pt x="748273" y="6919"/>
                  </a:lnTo>
                  <a:lnTo>
                    <a:pt x="598639" y="6919"/>
                  </a:lnTo>
                  <a:lnTo>
                    <a:pt x="598639" y="669157"/>
                  </a:lnTo>
                  <a:close/>
                </a:path>
                <a:path w="1347470" h="669289">
                  <a:moveTo>
                    <a:pt x="748273" y="669157"/>
                  </a:moveTo>
                  <a:lnTo>
                    <a:pt x="897908" y="669157"/>
                  </a:lnTo>
                  <a:lnTo>
                    <a:pt x="897908" y="339208"/>
                  </a:lnTo>
                  <a:lnTo>
                    <a:pt x="748273" y="339208"/>
                  </a:lnTo>
                  <a:lnTo>
                    <a:pt x="748273" y="669157"/>
                  </a:lnTo>
                  <a:close/>
                </a:path>
                <a:path w="1347470" h="669289">
                  <a:moveTo>
                    <a:pt x="897908" y="669157"/>
                  </a:moveTo>
                  <a:lnTo>
                    <a:pt x="1047542" y="669157"/>
                  </a:lnTo>
                  <a:lnTo>
                    <a:pt x="1047542" y="553764"/>
                  </a:lnTo>
                  <a:lnTo>
                    <a:pt x="897908" y="553764"/>
                  </a:lnTo>
                  <a:lnTo>
                    <a:pt x="897908" y="669157"/>
                  </a:lnTo>
                  <a:close/>
                </a:path>
                <a:path w="1347470" h="669289">
                  <a:moveTo>
                    <a:pt x="1047593" y="669157"/>
                  </a:moveTo>
                  <a:lnTo>
                    <a:pt x="1197227" y="669157"/>
                  </a:lnTo>
                  <a:lnTo>
                    <a:pt x="1197227" y="657607"/>
                  </a:lnTo>
                  <a:lnTo>
                    <a:pt x="1047593" y="657607"/>
                  </a:lnTo>
                  <a:lnTo>
                    <a:pt x="1047593" y="669157"/>
                  </a:lnTo>
                  <a:close/>
                </a:path>
                <a:path w="1347470" h="669289">
                  <a:moveTo>
                    <a:pt x="1197227" y="669157"/>
                  </a:moveTo>
                  <a:lnTo>
                    <a:pt x="1346862" y="669157"/>
                  </a:lnTo>
                  <a:lnTo>
                    <a:pt x="1346862" y="664527"/>
                  </a:lnTo>
                  <a:lnTo>
                    <a:pt x="1197227" y="664527"/>
                  </a:lnTo>
                  <a:lnTo>
                    <a:pt x="1197227" y="669157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600975" y="2876605"/>
            <a:ext cx="12446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15.0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0295" y="2876605"/>
            <a:ext cx="42418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1785" algn="l"/>
              </a:tabLst>
            </a:pPr>
            <a:r>
              <a:rPr sz="400" dirty="0">
                <a:latin typeface="Helvetica"/>
                <a:cs typeface="Helvetica"/>
              </a:rPr>
              <a:t>15.2	15.4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498883" y="2876605"/>
            <a:ext cx="12446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15.6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798203" y="2876605"/>
            <a:ext cx="12446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15.8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578925" y="2111725"/>
            <a:ext cx="30480" cy="692785"/>
          </a:xfrm>
          <a:custGeom>
            <a:avLst/>
            <a:gdLst/>
            <a:ahLst/>
            <a:cxnLst/>
            <a:rect l="l" t="t" r="r" b="b"/>
            <a:pathLst>
              <a:path w="30479" h="692785">
                <a:moveTo>
                  <a:pt x="30374" y="692205"/>
                </a:moveTo>
                <a:lnTo>
                  <a:pt x="30374" y="0"/>
                </a:lnTo>
              </a:path>
              <a:path w="30479" h="692785">
                <a:moveTo>
                  <a:pt x="30374" y="692205"/>
                </a:moveTo>
                <a:lnTo>
                  <a:pt x="0" y="692205"/>
                </a:lnTo>
              </a:path>
              <a:path w="30479" h="692785">
                <a:moveTo>
                  <a:pt x="30374" y="576863"/>
                </a:moveTo>
                <a:lnTo>
                  <a:pt x="0" y="576863"/>
                </a:lnTo>
              </a:path>
              <a:path w="30479" h="692785">
                <a:moveTo>
                  <a:pt x="30374" y="461470"/>
                </a:moveTo>
                <a:lnTo>
                  <a:pt x="0" y="461470"/>
                </a:lnTo>
              </a:path>
              <a:path w="30479" h="692785">
                <a:moveTo>
                  <a:pt x="30374" y="346128"/>
                </a:moveTo>
                <a:lnTo>
                  <a:pt x="0" y="346128"/>
                </a:lnTo>
              </a:path>
              <a:path w="30479" h="692785">
                <a:moveTo>
                  <a:pt x="30374" y="230735"/>
                </a:moveTo>
                <a:lnTo>
                  <a:pt x="0" y="230735"/>
                </a:lnTo>
              </a:path>
              <a:path w="30479" h="692785">
                <a:moveTo>
                  <a:pt x="30374" y="115342"/>
                </a:moveTo>
                <a:lnTo>
                  <a:pt x="0" y="115342"/>
                </a:lnTo>
              </a:path>
              <a:path w="30479" h="692785">
                <a:moveTo>
                  <a:pt x="30374" y="0"/>
                </a:moveTo>
                <a:lnTo>
                  <a:pt x="0" y="0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477580" y="2777078"/>
            <a:ext cx="82550" cy="5397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77580" y="2518039"/>
            <a:ext cx="82550" cy="212090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50</a:t>
            </a:r>
            <a:r>
              <a:rPr sz="400" spc="50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100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77580" y="2287304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200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77580" y="2056569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300</a:t>
            </a:r>
            <a:endParaRPr sz="400">
              <a:latin typeface="Helvetica"/>
              <a:cs typeface="Helvetica"/>
            </a:endParaRPr>
          </a:p>
        </p:txBody>
      </p:sp>
    </p:spTree>
  </p:cSld>
  <p:clrMapOvr>
    <a:masterClrMapping/>
  </p:clrMapOvr>
  <p:transition>
    <p:cut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20"/>
              </a:spcBef>
            </a:pPr>
            <a:r>
              <a:rPr spc="-90" dirty="0"/>
              <a:t>Экспоненциальное </a:t>
            </a:r>
            <a:r>
              <a:rPr spc="-114" dirty="0"/>
              <a:t>распределение </a:t>
            </a:r>
            <a:r>
              <a:rPr spc="-95" dirty="0"/>
              <a:t>генеральной  </a:t>
            </a:r>
            <a:r>
              <a:rPr spc="-65" dirty="0"/>
              <a:t>совокупности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71196" y="649388"/>
            <a:ext cx="530860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b="1" spc="15" dirty="0">
                <a:latin typeface="Helvetica"/>
                <a:cs typeface="Helvetica"/>
              </a:rPr>
              <a:t>Histogram </a:t>
            </a:r>
            <a:r>
              <a:rPr sz="450" b="1" spc="10" dirty="0">
                <a:latin typeface="Helvetica"/>
                <a:cs typeface="Helvetica"/>
              </a:rPr>
              <a:t>of</a:t>
            </a:r>
            <a:r>
              <a:rPr sz="450" b="1" spc="-50" dirty="0">
                <a:latin typeface="Helvetica"/>
                <a:cs typeface="Helvetica"/>
              </a:rPr>
              <a:t> </a:t>
            </a:r>
            <a:r>
              <a:rPr sz="450" b="1" spc="15" dirty="0">
                <a:latin typeface="Helvetica"/>
                <a:cs typeface="Helvetica"/>
              </a:rPr>
              <a:t>pop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81478" y="1716061"/>
            <a:ext cx="110489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pop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5980" y="1054301"/>
            <a:ext cx="82550" cy="266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Frequency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661272" y="850721"/>
            <a:ext cx="1351280" cy="728345"/>
            <a:chOff x="661272" y="850721"/>
            <a:chExt cx="1351280" cy="728345"/>
          </a:xfrm>
        </p:grpSpPr>
        <p:sp>
          <p:nvSpPr>
            <p:cNvPr id="7" name="object 7"/>
            <p:cNvSpPr/>
            <p:nvPr/>
          </p:nvSpPr>
          <p:spPr>
            <a:xfrm>
              <a:off x="663180" y="1548548"/>
              <a:ext cx="1347470" cy="30480"/>
            </a:xfrm>
            <a:custGeom>
              <a:avLst/>
              <a:gdLst/>
              <a:ahLst/>
              <a:cxnLst/>
              <a:rect l="l" t="t" r="r" b="b"/>
              <a:pathLst>
                <a:path w="1347470" h="30480">
                  <a:moveTo>
                    <a:pt x="0" y="0"/>
                  </a:moveTo>
                  <a:lnTo>
                    <a:pt x="1346862" y="0"/>
                  </a:lnTo>
                </a:path>
                <a:path w="1347470" h="30480">
                  <a:moveTo>
                    <a:pt x="0" y="0"/>
                  </a:moveTo>
                  <a:lnTo>
                    <a:pt x="0" y="30425"/>
                  </a:lnTo>
                </a:path>
                <a:path w="1347470" h="30480">
                  <a:moveTo>
                    <a:pt x="192423" y="0"/>
                  </a:moveTo>
                  <a:lnTo>
                    <a:pt x="192423" y="30425"/>
                  </a:lnTo>
                </a:path>
                <a:path w="1347470" h="30480">
                  <a:moveTo>
                    <a:pt x="384846" y="0"/>
                  </a:moveTo>
                  <a:lnTo>
                    <a:pt x="384846" y="30425"/>
                  </a:lnTo>
                </a:path>
                <a:path w="1347470" h="30480">
                  <a:moveTo>
                    <a:pt x="577219" y="0"/>
                  </a:moveTo>
                  <a:lnTo>
                    <a:pt x="577219" y="30425"/>
                  </a:lnTo>
                </a:path>
                <a:path w="1347470" h="30480">
                  <a:moveTo>
                    <a:pt x="769642" y="0"/>
                  </a:moveTo>
                  <a:lnTo>
                    <a:pt x="769642" y="30425"/>
                  </a:lnTo>
                </a:path>
                <a:path w="1347470" h="30480">
                  <a:moveTo>
                    <a:pt x="962066" y="0"/>
                  </a:moveTo>
                  <a:lnTo>
                    <a:pt x="962066" y="30425"/>
                  </a:lnTo>
                </a:path>
                <a:path w="1347470" h="30480">
                  <a:moveTo>
                    <a:pt x="1154438" y="0"/>
                  </a:moveTo>
                  <a:lnTo>
                    <a:pt x="1154438" y="30425"/>
                  </a:lnTo>
                </a:path>
                <a:path w="1347470" h="30480">
                  <a:moveTo>
                    <a:pt x="1346862" y="0"/>
                  </a:moveTo>
                  <a:lnTo>
                    <a:pt x="1346862" y="30425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63180" y="852629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90">
                  <a:moveTo>
                    <a:pt x="0" y="669157"/>
                  </a:moveTo>
                  <a:lnTo>
                    <a:pt x="96211" y="669157"/>
                  </a:lnTo>
                  <a:lnTo>
                    <a:pt x="96211" y="0"/>
                  </a:lnTo>
                  <a:lnTo>
                    <a:pt x="0" y="0"/>
                  </a:lnTo>
                  <a:lnTo>
                    <a:pt x="0" y="669157"/>
                  </a:lnTo>
                  <a:close/>
                </a:path>
                <a:path w="1347470" h="669290">
                  <a:moveTo>
                    <a:pt x="96211" y="669157"/>
                  </a:moveTo>
                  <a:lnTo>
                    <a:pt x="192423" y="669157"/>
                  </a:lnTo>
                  <a:lnTo>
                    <a:pt x="192423" y="367955"/>
                  </a:lnTo>
                  <a:lnTo>
                    <a:pt x="96211" y="367955"/>
                  </a:lnTo>
                  <a:lnTo>
                    <a:pt x="96211" y="669157"/>
                  </a:lnTo>
                  <a:close/>
                </a:path>
                <a:path w="1347470" h="669290">
                  <a:moveTo>
                    <a:pt x="192423" y="669157"/>
                  </a:moveTo>
                  <a:lnTo>
                    <a:pt x="288635" y="669157"/>
                  </a:lnTo>
                  <a:lnTo>
                    <a:pt x="288635" y="491081"/>
                  </a:lnTo>
                  <a:lnTo>
                    <a:pt x="192423" y="491081"/>
                  </a:lnTo>
                  <a:lnTo>
                    <a:pt x="192423" y="669157"/>
                  </a:lnTo>
                  <a:close/>
                </a:path>
                <a:path w="1347470" h="669290">
                  <a:moveTo>
                    <a:pt x="288635" y="669157"/>
                  </a:moveTo>
                  <a:lnTo>
                    <a:pt x="384846" y="669157"/>
                  </a:lnTo>
                  <a:lnTo>
                    <a:pt x="384846" y="587954"/>
                  </a:lnTo>
                  <a:lnTo>
                    <a:pt x="288635" y="587954"/>
                  </a:lnTo>
                  <a:lnTo>
                    <a:pt x="288635" y="669157"/>
                  </a:lnTo>
                  <a:close/>
                </a:path>
                <a:path w="1347470" h="669290">
                  <a:moveTo>
                    <a:pt x="384846" y="669157"/>
                  </a:moveTo>
                  <a:lnTo>
                    <a:pt x="481058" y="669157"/>
                  </a:lnTo>
                  <a:lnTo>
                    <a:pt x="481058" y="629878"/>
                  </a:lnTo>
                  <a:lnTo>
                    <a:pt x="384846" y="629878"/>
                  </a:lnTo>
                  <a:lnTo>
                    <a:pt x="384846" y="669157"/>
                  </a:lnTo>
                  <a:close/>
                </a:path>
                <a:path w="1347470" h="669290">
                  <a:moveTo>
                    <a:pt x="481007" y="669157"/>
                  </a:moveTo>
                  <a:lnTo>
                    <a:pt x="577219" y="669157"/>
                  </a:lnTo>
                  <a:lnTo>
                    <a:pt x="577219" y="650840"/>
                  </a:lnTo>
                  <a:lnTo>
                    <a:pt x="481007" y="650840"/>
                  </a:lnTo>
                  <a:lnTo>
                    <a:pt x="481007" y="669157"/>
                  </a:lnTo>
                  <a:close/>
                </a:path>
                <a:path w="1347470" h="669290">
                  <a:moveTo>
                    <a:pt x="577219" y="669157"/>
                  </a:moveTo>
                  <a:lnTo>
                    <a:pt x="673431" y="669157"/>
                  </a:lnTo>
                  <a:lnTo>
                    <a:pt x="673431" y="662593"/>
                  </a:lnTo>
                  <a:lnTo>
                    <a:pt x="577219" y="662593"/>
                  </a:lnTo>
                  <a:lnTo>
                    <a:pt x="577219" y="669157"/>
                  </a:lnTo>
                  <a:close/>
                </a:path>
                <a:path w="1347470" h="669290">
                  <a:moveTo>
                    <a:pt x="673431" y="669157"/>
                  </a:moveTo>
                  <a:lnTo>
                    <a:pt x="769642" y="669157"/>
                  </a:lnTo>
                  <a:lnTo>
                    <a:pt x="769642" y="658676"/>
                  </a:lnTo>
                  <a:lnTo>
                    <a:pt x="673431" y="658676"/>
                  </a:lnTo>
                  <a:lnTo>
                    <a:pt x="673431" y="669157"/>
                  </a:lnTo>
                  <a:close/>
                </a:path>
                <a:path w="1347470" h="669290">
                  <a:moveTo>
                    <a:pt x="769642" y="669157"/>
                  </a:moveTo>
                  <a:lnTo>
                    <a:pt x="865854" y="669157"/>
                  </a:lnTo>
                  <a:lnTo>
                    <a:pt x="865854" y="665239"/>
                  </a:lnTo>
                  <a:lnTo>
                    <a:pt x="769642" y="665239"/>
                  </a:lnTo>
                  <a:lnTo>
                    <a:pt x="769642" y="669157"/>
                  </a:lnTo>
                  <a:close/>
                </a:path>
                <a:path w="1347470" h="669290">
                  <a:moveTo>
                    <a:pt x="865854" y="669157"/>
                  </a:moveTo>
                  <a:lnTo>
                    <a:pt x="962066" y="669157"/>
                  </a:lnTo>
                  <a:lnTo>
                    <a:pt x="865854" y="669157"/>
                  </a:lnTo>
                  <a:close/>
                </a:path>
                <a:path w="1347470" h="669290">
                  <a:moveTo>
                    <a:pt x="962066" y="669157"/>
                  </a:moveTo>
                  <a:lnTo>
                    <a:pt x="1058277" y="669157"/>
                  </a:lnTo>
                  <a:lnTo>
                    <a:pt x="962066" y="669157"/>
                  </a:lnTo>
                  <a:close/>
                </a:path>
                <a:path w="1347470" h="669290">
                  <a:moveTo>
                    <a:pt x="1058277" y="669157"/>
                  </a:moveTo>
                  <a:lnTo>
                    <a:pt x="1154489" y="669157"/>
                  </a:lnTo>
                  <a:lnTo>
                    <a:pt x="1058277" y="669157"/>
                  </a:lnTo>
                  <a:close/>
                </a:path>
                <a:path w="1347470" h="669290">
                  <a:moveTo>
                    <a:pt x="1154438" y="669157"/>
                  </a:moveTo>
                  <a:lnTo>
                    <a:pt x="1250650" y="669157"/>
                  </a:lnTo>
                  <a:lnTo>
                    <a:pt x="1154438" y="669157"/>
                  </a:lnTo>
                  <a:close/>
                </a:path>
                <a:path w="1347470" h="669290">
                  <a:moveTo>
                    <a:pt x="1250650" y="669157"/>
                  </a:moveTo>
                  <a:lnTo>
                    <a:pt x="1346862" y="669157"/>
                  </a:lnTo>
                  <a:lnTo>
                    <a:pt x="1346862" y="667834"/>
                  </a:lnTo>
                  <a:lnTo>
                    <a:pt x="1250650" y="667834"/>
                  </a:lnTo>
                  <a:lnTo>
                    <a:pt x="1250650" y="669157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636336" y="1594461"/>
            <a:ext cx="5397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4615" y="1594461"/>
            <a:ext cx="86614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4470" algn="l"/>
                <a:tab pos="396875" algn="l"/>
                <a:tab pos="589280" algn="l"/>
              </a:tabLst>
            </a:pPr>
            <a:r>
              <a:rPr sz="400" dirty="0">
                <a:latin typeface="Helvetica"/>
                <a:cs typeface="Helvetica"/>
              </a:rPr>
              <a:t>20	40	60	80</a:t>
            </a:r>
            <a:r>
              <a:rPr sz="400" spc="8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100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762486" y="1594461"/>
            <a:ext cx="110489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120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54909" y="1594461"/>
            <a:ext cx="110489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140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8925" y="867078"/>
            <a:ext cx="30480" cy="655320"/>
          </a:xfrm>
          <a:custGeom>
            <a:avLst/>
            <a:gdLst/>
            <a:ahLst/>
            <a:cxnLst/>
            <a:rect l="l" t="t" r="r" b="b"/>
            <a:pathLst>
              <a:path w="30479" h="655319">
                <a:moveTo>
                  <a:pt x="30374" y="654707"/>
                </a:moveTo>
                <a:lnTo>
                  <a:pt x="30374" y="0"/>
                </a:lnTo>
              </a:path>
              <a:path w="30479" h="655319">
                <a:moveTo>
                  <a:pt x="30374" y="654707"/>
                </a:moveTo>
                <a:lnTo>
                  <a:pt x="0" y="654707"/>
                </a:lnTo>
              </a:path>
              <a:path w="30479" h="655319">
                <a:moveTo>
                  <a:pt x="30374" y="523796"/>
                </a:moveTo>
                <a:lnTo>
                  <a:pt x="0" y="523796"/>
                </a:lnTo>
              </a:path>
              <a:path w="30479" h="655319">
                <a:moveTo>
                  <a:pt x="30374" y="392834"/>
                </a:moveTo>
                <a:lnTo>
                  <a:pt x="0" y="392834"/>
                </a:lnTo>
              </a:path>
              <a:path w="30479" h="655319">
                <a:moveTo>
                  <a:pt x="30374" y="261872"/>
                </a:moveTo>
                <a:lnTo>
                  <a:pt x="0" y="261872"/>
                </a:lnTo>
              </a:path>
              <a:path w="30479" h="655319">
                <a:moveTo>
                  <a:pt x="30374" y="130911"/>
                </a:moveTo>
                <a:lnTo>
                  <a:pt x="0" y="130911"/>
                </a:lnTo>
              </a:path>
              <a:path w="30479" h="655319">
                <a:moveTo>
                  <a:pt x="30374" y="0"/>
                </a:moveTo>
                <a:lnTo>
                  <a:pt x="0" y="0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77580" y="1494934"/>
            <a:ext cx="82550" cy="5397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7580" y="811922"/>
            <a:ext cx="82550" cy="6343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100 200 300 400</a:t>
            </a:r>
            <a:r>
              <a:rPr sz="400" spc="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500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88377" y="649388"/>
            <a:ext cx="960119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b="1" spc="15" dirty="0">
                <a:latin typeface="Helvetica"/>
                <a:cs typeface="Helvetica"/>
              </a:rPr>
              <a:t>Histogram </a:t>
            </a:r>
            <a:r>
              <a:rPr sz="450" b="1" spc="10" dirty="0">
                <a:latin typeface="Helvetica"/>
                <a:cs typeface="Helvetica"/>
              </a:rPr>
              <a:t>of</a:t>
            </a:r>
            <a:r>
              <a:rPr sz="450" b="1" spc="-35" dirty="0">
                <a:latin typeface="Helvetica"/>
                <a:cs typeface="Helvetica"/>
              </a:rPr>
              <a:t> </a:t>
            </a:r>
            <a:r>
              <a:rPr sz="450" b="1" spc="15" dirty="0">
                <a:latin typeface="Helvetica"/>
                <a:cs typeface="Helvetica"/>
              </a:rPr>
              <a:t>sample.means.100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43585" y="1594461"/>
            <a:ext cx="4108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7175" algn="l"/>
              </a:tabLst>
            </a:pPr>
            <a:r>
              <a:rPr sz="400" dirty="0">
                <a:latin typeface="Helvetica"/>
                <a:cs typeface="Helvetica"/>
              </a:rPr>
              <a:t>14	16</a:t>
            </a:r>
            <a:endParaRPr sz="400">
              <a:latin typeface="Helvetica"/>
              <a:cs typeface="Helvetic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400">
              <a:latin typeface="Helvetica"/>
              <a:cs typeface="Helvetica"/>
            </a:endParaRPr>
          </a:p>
          <a:p>
            <a:pPr marL="51435">
              <a:lnSpc>
                <a:spcPct val="100000"/>
              </a:lnSpc>
            </a:pPr>
            <a:r>
              <a:rPr sz="400" dirty="0">
                <a:latin typeface="Helvetica"/>
                <a:cs typeface="Helvetica"/>
              </a:rPr>
              <a:t>sigma_x=1.572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187615" y="1054301"/>
            <a:ext cx="82550" cy="266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Frequency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492907" y="850721"/>
            <a:ext cx="1351280" cy="728345"/>
            <a:chOff x="2492907" y="850721"/>
            <a:chExt cx="1351280" cy="728345"/>
          </a:xfrm>
        </p:grpSpPr>
        <p:sp>
          <p:nvSpPr>
            <p:cNvPr id="20" name="object 20"/>
            <p:cNvSpPr/>
            <p:nvPr/>
          </p:nvSpPr>
          <p:spPr>
            <a:xfrm>
              <a:off x="2494815" y="1548548"/>
              <a:ext cx="1224915" cy="30480"/>
            </a:xfrm>
            <a:custGeom>
              <a:avLst/>
              <a:gdLst/>
              <a:ahLst/>
              <a:cxnLst/>
              <a:rect l="l" t="t" r="r" b="b"/>
              <a:pathLst>
                <a:path w="1224914" h="30480">
                  <a:moveTo>
                    <a:pt x="0" y="0"/>
                  </a:moveTo>
                  <a:lnTo>
                    <a:pt x="1224447" y="0"/>
                  </a:lnTo>
                </a:path>
                <a:path w="1224914" h="30480">
                  <a:moveTo>
                    <a:pt x="0" y="0"/>
                  </a:moveTo>
                  <a:lnTo>
                    <a:pt x="0" y="30425"/>
                  </a:lnTo>
                </a:path>
                <a:path w="1224914" h="30480">
                  <a:moveTo>
                    <a:pt x="244879" y="0"/>
                  </a:moveTo>
                  <a:lnTo>
                    <a:pt x="244879" y="30425"/>
                  </a:lnTo>
                </a:path>
                <a:path w="1224914" h="30480">
                  <a:moveTo>
                    <a:pt x="489758" y="0"/>
                  </a:moveTo>
                  <a:lnTo>
                    <a:pt x="489758" y="30425"/>
                  </a:lnTo>
                </a:path>
                <a:path w="1224914" h="30480">
                  <a:moveTo>
                    <a:pt x="734638" y="0"/>
                  </a:moveTo>
                  <a:lnTo>
                    <a:pt x="734638" y="30425"/>
                  </a:lnTo>
                </a:path>
                <a:path w="1224914" h="30480">
                  <a:moveTo>
                    <a:pt x="979568" y="0"/>
                  </a:moveTo>
                  <a:lnTo>
                    <a:pt x="979568" y="30425"/>
                  </a:lnTo>
                </a:path>
                <a:path w="1224914" h="30480">
                  <a:moveTo>
                    <a:pt x="1224447" y="0"/>
                  </a:moveTo>
                  <a:lnTo>
                    <a:pt x="1224447" y="30425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494815" y="852629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90">
                  <a:moveTo>
                    <a:pt x="0" y="669157"/>
                  </a:moveTo>
                  <a:lnTo>
                    <a:pt x="122465" y="669157"/>
                  </a:lnTo>
                  <a:lnTo>
                    <a:pt x="122465" y="666409"/>
                  </a:lnTo>
                  <a:lnTo>
                    <a:pt x="0" y="666409"/>
                  </a:lnTo>
                  <a:lnTo>
                    <a:pt x="0" y="669157"/>
                  </a:lnTo>
                  <a:close/>
                </a:path>
                <a:path w="1347470" h="669290">
                  <a:moveTo>
                    <a:pt x="122465" y="669157"/>
                  </a:moveTo>
                  <a:lnTo>
                    <a:pt x="244930" y="669157"/>
                  </a:lnTo>
                  <a:lnTo>
                    <a:pt x="244930" y="652621"/>
                  </a:lnTo>
                  <a:lnTo>
                    <a:pt x="122465" y="652621"/>
                  </a:lnTo>
                  <a:lnTo>
                    <a:pt x="122465" y="669157"/>
                  </a:lnTo>
                  <a:close/>
                </a:path>
                <a:path w="1347470" h="669290">
                  <a:moveTo>
                    <a:pt x="244879" y="669157"/>
                  </a:moveTo>
                  <a:lnTo>
                    <a:pt x="367344" y="669157"/>
                  </a:lnTo>
                  <a:lnTo>
                    <a:pt x="367344" y="514943"/>
                  </a:lnTo>
                  <a:lnTo>
                    <a:pt x="244879" y="514943"/>
                  </a:lnTo>
                  <a:lnTo>
                    <a:pt x="244879" y="669157"/>
                  </a:lnTo>
                  <a:close/>
                </a:path>
                <a:path w="1347470" h="669290">
                  <a:moveTo>
                    <a:pt x="367344" y="669157"/>
                  </a:moveTo>
                  <a:lnTo>
                    <a:pt x="489809" y="669157"/>
                  </a:lnTo>
                  <a:lnTo>
                    <a:pt x="489809" y="324962"/>
                  </a:lnTo>
                  <a:lnTo>
                    <a:pt x="367344" y="324962"/>
                  </a:lnTo>
                  <a:lnTo>
                    <a:pt x="367344" y="669157"/>
                  </a:lnTo>
                  <a:close/>
                </a:path>
                <a:path w="1347470" h="669290">
                  <a:moveTo>
                    <a:pt x="489758" y="669157"/>
                  </a:moveTo>
                  <a:lnTo>
                    <a:pt x="612223" y="669157"/>
                  </a:lnTo>
                  <a:lnTo>
                    <a:pt x="612223" y="57849"/>
                  </a:lnTo>
                  <a:lnTo>
                    <a:pt x="489758" y="57849"/>
                  </a:lnTo>
                  <a:lnTo>
                    <a:pt x="489758" y="669157"/>
                  </a:lnTo>
                  <a:close/>
                </a:path>
                <a:path w="1347470" h="669290">
                  <a:moveTo>
                    <a:pt x="612223" y="669157"/>
                  </a:moveTo>
                  <a:lnTo>
                    <a:pt x="734689" y="669157"/>
                  </a:lnTo>
                  <a:lnTo>
                    <a:pt x="734689" y="0"/>
                  </a:lnTo>
                  <a:lnTo>
                    <a:pt x="612223" y="0"/>
                  </a:lnTo>
                  <a:lnTo>
                    <a:pt x="612223" y="669157"/>
                  </a:lnTo>
                  <a:close/>
                </a:path>
                <a:path w="1347470" h="669290">
                  <a:moveTo>
                    <a:pt x="734638" y="669157"/>
                  </a:moveTo>
                  <a:lnTo>
                    <a:pt x="857103" y="669157"/>
                  </a:lnTo>
                  <a:lnTo>
                    <a:pt x="857103" y="159708"/>
                  </a:lnTo>
                  <a:lnTo>
                    <a:pt x="734638" y="159708"/>
                  </a:lnTo>
                  <a:lnTo>
                    <a:pt x="734638" y="669157"/>
                  </a:lnTo>
                  <a:close/>
                </a:path>
                <a:path w="1347470" h="669290">
                  <a:moveTo>
                    <a:pt x="857103" y="669157"/>
                  </a:moveTo>
                  <a:lnTo>
                    <a:pt x="979568" y="669157"/>
                  </a:lnTo>
                  <a:lnTo>
                    <a:pt x="979568" y="363477"/>
                  </a:lnTo>
                  <a:lnTo>
                    <a:pt x="857103" y="363477"/>
                  </a:lnTo>
                  <a:lnTo>
                    <a:pt x="857103" y="669157"/>
                  </a:lnTo>
                  <a:close/>
                </a:path>
                <a:path w="1347470" h="669290">
                  <a:moveTo>
                    <a:pt x="979568" y="669157"/>
                  </a:moveTo>
                  <a:lnTo>
                    <a:pt x="1102033" y="669157"/>
                  </a:lnTo>
                  <a:lnTo>
                    <a:pt x="1102033" y="575540"/>
                  </a:lnTo>
                  <a:lnTo>
                    <a:pt x="979568" y="575540"/>
                  </a:lnTo>
                  <a:lnTo>
                    <a:pt x="979568" y="669157"/>
                  </a:lnTo>
                  <a:close/>
                </a:path>
                <a:path w="1347470" h="669290">
                  <a:moveTo>
                    <a:pt x="1101982" y="669157"/>
                  </a:moveTo>
                  <a:lnTo>
                    <a:pt x="1224447" y="669157"/>
                  </a:lnTo>
                  <a:lnTo>
                    <a:pt x="1224447" y="625096"/>
                  </a:lnTo>
                  <a:lnTo>
                    <a:pt x="1101982" y="625096"/>
                  </a:lnTo>
                  <a:lnTo>
                    <a:pt x="1101982" y="669157"/>
                  </a:lnTo>
                  <a:close/>
                </a:path>
                <a:path w="1347470" h="669290">
                  <a:moveTo>
                    <a:pt x="1224447" y="669157"/>
                  </a:moveTo>
                  <a:lnTo>
                    <a:pt x="1346912" y="669157"/>
                  </a:lnTo>
                  <a:lnTo>
                    <a:pt x="1346912" y="666409"/>
                  </a:lnTo>
                  <a:lnTo>
                    <a:pt x="1224447" y="666409"/>
                  </a:lnTo>
                  <a:lnTo>
                    <a:pt x="1224447" y="669157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453826" y="1594461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698706" y="1594461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12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33395" y="1594461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18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678274" y="1594461"/>
            <a:ext cx="825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20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410560" y="833397"/>
            <a:ext cx="30480" cy="688975"/>
          </a:xfrm>
          <a:custGeom>
            <a:avLst/>
            <a:gdLst/>
            <a:ahLst/>
            <a:cxnLst/>
            <a:rect l="l" t="t" r="r" b="b"/>
            <a:pathLst>
              <a:path w="30480" h="688975">
                <a:moveTo>
                  <a:pt x="30374" y="688389"/>
                </a:moveTo>
                <a:lnTo>
                  <a:pt x="30374" y="0"/>
                </a:lnTo>
              </a:path>
              <a:path w="30480" h="688975">
                <a:moveTo>
                  <a:pt x="30374" y="688389"/>
                </a:moveTo>
                <a:lnTo>
                  <a:pt x="0" y="688389"/>
                </a:lnTo>
              </a:path>
              <a:path w="30480" h="688975">
                <a:moveTo>
                  <a:pt x="30374" y="550711"/>
                </a:moveTo>
                <a:lnTo>
                  <a:pt x="0" y="550711"/>
                </a:lnTo>
              </a:path>
              <a:path w="30480" h="688975">
                <a:moveTo>
                  <a:pt x="30374" y="413033"/>
                </a:moveTo>
                <a:lnTo>
                  <a:pt x="0" y="413033"/>
                </a:lnTo>
              </a:path>
              <a:path w="30480" h="688975">
                <a:moveTo>
                  <a:pt x="30374" y="275355"/>
                </a:moveTo>
                <a:lnTo>
                  <a:pt x="0" y="275355"/>
                </a:lnTo>
              </a:path>
              <a:path w="30480" h="688975">
                <a:moveTo>
                  <a:pt x="30374" y="137677"/>
                </a:moveTo>
                <a:lnTo>
                  <a:pt x="0" y="137677"/>
                </a:lnTo>
              </a:path>
              <a:path w="30480" h="688975">
                <a:moveTo>
                  <a:pt x="30374" y="0"/>
                </a:moveTo>
                <a:lnTo>
                  <a:pt x="0" y="0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2309215" y="1494934"/>
            <a:ext cx="82550" cy="5397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09215" y="778241"/>
            <a:ext cx="82550" cy="647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50 100 150 200</a:t>
            </a:r>
            <a:r>
              <a:rPr sz="400" spc="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250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39800" y="1931532"/>
            <a:ext cx="993775" cy="990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50" b="1" spc="15" dirty="0">
                <a:latin typeface="Helvetica"/>
                <a:cs typeface="Helvetica"/>
              </a:rPr>
              <a:t>Histogram </a:t>
            </a:r>
            <a:r>
              <a:rPr sz="450" b="1" spc="10" dirty="0">
                <a:latin typeface="Helvetica"/>
                <a:cs typeface="Helvetica"/>
              </a:rPr>
              <a:t>of</a:t>
            </a:r>
            <a:r>
              <a:rPr sz="450" b="1" spc="-30" dirty="0">
                <a:latin typeface="Helvetica"/>
                <a:cs typeface="Helvetica"/>
              </a:rPr>
              <a:t> </a:t>
            </a:r>
            <a:r>
              <a:rPr sz="450" b="1" spc="15" dirty="0">
                <a:latin typeface="Helvetica"/>
                <a:cs typeface="Helvetica"/>
              </a:rPr>
              <a:t>sample.means.1000</a:t>
            </a:r>
            <a:endParaRPr sz="450">
              <a:latin typeface="Helvetica"/>
              <a:cs typeface="Helvetic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00975" y="2876605"/>
            <a:ext cx="14712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Helvetica"/>
                <a:cs typeface="Helvetica"/>
              </a:rPr>
              <a:t>13.5 14.0 14.5 15.0 15.5 16.0 16.5</a:t>
            </a:r>
            <a:r>
              <a:rPr sz="400" spc="30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17.0</a:t>
            </a:r>
            <a:endParaRPr sz="400">
              <a:latin typeface="Helvetica"/>
              <a:cs typeface="Helvetic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400">
              <a:latin typeface="Helvetica"/>
              <a:cs typeface="Helvetica"/>
            </a:endParaRPr>
          </a:p>
          <a:p>
            <a:pPr algn="ctr">
              <a:lnSpc>
                <a:spcPct val="100000"/>
              </a:lnSpc>
            </a:pPr>
            <a:r>
              <a:rPr sz="400" dirty="0">
                <a:latin typeface="Helvetica"/>
                <a:cs typeface="Helvetica"/>
              </a:rPr>
              <a:t>sigma_x=0.505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55980" y="2336445"/>
            <a:ext cx="82550" cy="2660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Frequency</a:t>
            </a:r>
            <a:endParaRPr sz="400">
              <a:latin typeface="Helvetica"/>
              <a:cs typeface="Helvetica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61272" y="2132865"/>
            <a:ext cx="1351280" cy="728345"/>
            <a:chOff x="661272" y="2132865"/>
            <a:chExt cx="1351280" cy="728345"/>
          </a:xfrm>
        </p:grpSpPr>
        <p:sp>
          <p:nvSpPr>
            <p:cNvPr id="33" name="object 33"/>
            <p:cNvSpPr/>
            <p:nvPr/>
          </p:nvSpPr>
          <p:spPr>
            <a:xfrm>
              <a:off x="663180" y="2830692"/>
              <a:ext cx="1347470" cy="30480"/>
            </a:xfrm>
            <a:custGeom>
              <a:avLst/>
              <a:gdLst/>
              <a:ahLst/>
              <a:cxnLst/>
              <a:rect l="l" t="t" r="r" b="b"/>
              <a:pathLst>
                <a:path w="1347470" h="30480">
                  <a:moveTo>
                    <a:pt x="0" y="0"/>
                  </a:moveTo>
                  <a:lnTo>
                    <a:pt x="1346862" y="0"/>
                  </a:lnTo>
                </a:path>
                <a:path w="1347470" h="30480">
                  <a:moveTo>
                    <a:pt x="0" y="0"/>
                  </a:moveTo>
                  <a:lnTo>
                    <a:pt x="0" y="30425"/>
                  </a:lnTo>
                </a:path>
                <a:path w="1347470" h="30480">
                  <a:moveTo>
                    <a:pt x="192423" y="0"/>
                  </a:moveTo>
                  <a:lnTo>
                    <a:pt x="192423" y="30425"/>
                  </a:lnTo>
                </a:path>
                <a:path w="1347470" h="30480">
                  <a:moveTo>
                    <a:pt x="384846" y="0"/>
                  </a:moveTo>
                  <a:lnTo>
                    <a:pt x="384846" y="30425"/>
                  </a:lnTo>
                </a:path>
                <a:path w="1347470" h="30480">
                  <a:moveTo>
                    <a:pt x="577219" y="0"/>
                  </a:moveTo>
                  <a:lnTo>
                    <a:pt x="577219" y="30425"/>
                  </a:lnTo>
                </a:path>
                <a:path w="1347470" h="30480">
                  <a:moveTo>
                    <a:pt x="769642" y="0"/>
                  </a:moveTo>
                  <a:lnTo>
                    <a:pt x="769642" y="30425"/>
                  </a:lnTo>
                </a:path>
                <a:path w="1347470" h="30480">
                  <a:moveTo>
                    <a:pt x="962066" y="0"/>
                  </a:moveTo>
                  <a:lnTo>
                    <a:pt x="962066" y="30425"/>
                  </a:lnTo>
                </a:path>
                <a:path w="1347470" h="30480">
                  <a:moveTo>
                    <a:pt x="1154438" y="0"/>
                  </a:moveTo>
                  <a:lnTo>
                    <a:pt x="1154438" y="30425"/>
                  </a:lnTo>
                </a:path>
                <a:path w="1347470" h="30480">
                  <a:moveTo>
                    <a:pt x="1346862" y="0"/>
                  </a:moveTo>
                  <a:lnTo>
                    <a:pt x="1346862" y="30425"/>
                  </a:lnTo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63180" y="2134773"/>
              <a:ext cx="1347470" cy="669290"/>
            </a:xfrm>
            <a:custGeom>
              <a:avLst/>
              <a:gdLst/>
              <a:ahLst/>
              <a:cxnLst/>
              <a:rect l="l" t="t" r="r" b="b"/>
              <a:pathLst>
                <a:path w="1347470" h="669289">
                  <a:moveTo>
                    <a:pt x="0" y="669157"/>
                  </a:moveTo>
                  <a:lnTo>
                    <a:pt x="192423" y="669157"/>
                  </a:lnTo>
                  <a:lnTo>
                    <a:pt x="192423" y="663509"/>
                  </a:lnTo>
                  <a:lnTo>
                    <a:pt x="0" y="663509"/>
                  </a:lnTo>
                  <a:lnTo>
                    <a:pt x="0" y="669157"/>
                  </a:lnTo>
                  <a:close/>
                </a:path>
                <a:path w="1347470" h="669289">
                  <a:moveTo>
                    <a:pt x="192423" y="669157"/>
                  </a:moveTo>
                  <a:lnTo>
                    <a:pt x="384846" y="669157"/>
                  </a:lnTo>
                  <a:lnTo>
                    <a:pt x="384846" y="616243"/>
                  </a:lnTo>
                  <a:lnTo>
                    <a:pt x="192423" y="616243"/>
                  </a:lnTo>
                  <a:lnTo>
                    <a:pt x="192423" y="669157"/>
                  </a:lnTo>
                  <a:close/>
                </a:path>
                <a:path w="1347470" h="669289">
                  <a:moveTo>
                    <a:pt x="384846" y="669157"/>
                  </a:moveTo>
                  <a:lnTo>
                    <a:pt x="577270" y="669157"/>
                  </a:lnTo>
                  <a:lnTo>
                    <a:pt x="577270" y="340226"/>
                  </a:lnTo>
                  <a:lnTo>
                    <a:pt x="384846" y="340226"/>
                  </a:lnTo>
                  <a:lnTo>
                    <a:pt x="384846" y="669157"/>
                  </a:lnTo>
                  <a:close/>
                </a:path>
                <a:path w="1347470" h="669289">
                  <a:moveTo>
                    <a:pt x="577219" y="669157"/>
                  </a:moveTo>
                  <a:lnTo>
                    <a:pt x="769642" y="669157"/>
                  </a:lnTo>
                  <a:lnTo>
                    <a:pt x="769642" y="0"/>
                  </a:lnTo>
                  <a:lnTo>
                    <a:pt x="577219" y="0"/>
                  </a:lnTo>
                  <a:lnTo>
                    <a:pt x="577219" y="669157"/>
                  </a:lnTo>
                  <a:close/>
                </a:path>
                <a:path w="1347470" h="669289">
                  <a:moveTo>
                    <a:pt x="769642" y="669157"/>
                  </a:moveTo>
                  <a:lnTo>
                    <a:pt x="962066" y="669157"/>
                  </a:lnTo>
                  <a:lnTo>
                    <a:pt x="962066" y="64259"/>
                  </a:lnTo>
                  <a:lnTo>
                    <a:pt x="769642" y="64259"/>
                  </a:lnTo>
                  <a:lnTo>
                    <a:pt x="769642" y="669157"/>
                  </a:lnTo>
                  <a:close/>
                </a:path>
                <a:path w="1347470" h="669289">
                  <a:moveTo>
                    <a:pt x="962066" y="669157"/>
                  </a:moveTo>
                  <a:lnTo>
                    <a:pt x="1154489" y="669157"/>
                  </a:lnTo>
                  <a:lnTo>
                    <a:pt x="1154489" y="472561"/>
                  </a:lnTo>
                  <a:lnTo>
                    <a:pt x="962066" y="472561"/>
                  </a:lnTo>
                  <a:lnTo>
                    <a:pt x="962066" y="669157"/>
                  </a:lnTo>
                  <a:close/>
                </a:path>
                <a:path w="1347470" h="669289">
                  <a:moveTo>
                    <a:pt x="1154438" y="669157"/>
                  </a:moveTo>
                  <a:lnTo>
                    <a:pt x="1346862" y="669157"/>
                  </a:lnTo>
                  <a:lnTo>
                    <a:pt x="1346862" y="637001"/>
                  </a:lnTo>
                  <a:lnTo>
                    <a:pt x="1154438" y="637001"/>
                  </a:lnTo>
                  <a:lnTo>
                    <a:pt x="1154438" y="669157"/>
                  </a:lnTo>
                  <a:close/>
                </a:path>
              </a:pathLst>
            </a:custGeom>
            <a:ln w="38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/>
          <p:nvPr/>
        </p:nvSpPr>
        <p:spPr>
          <a:xfrm>
            <a:off x="578925" y="2142354"/>
            <a:ext cx="30480" cy="661670"/>
          </a:xfrm>
          <a:custGeom>
            <a:avLst/>
            <a:gdLst/>
            <a:ahLst/>
            <a:cxnLst/>
            <a:rect l="l" t="t" r="r" b="b"/>
            <a:pathLst>
              <a:path w="30479" h="661669">
                <a:moveTo>
                  <a:pt x="30374" y="661576"/>
                </a:moveTo>
                <a:lnTo>
                  <a:pt x="30374" y="0"/>
                </a:lnTo>
              </a:path>
              <a:path w="30479" h="661669">
                <a:moveTo>
                  <a:pt x="30374" y="661576"/>
                </a:moveTo>
                <a:lnTo>
                  <a:pt x="0" y="661576"/>
                </a:lnTo>
              </a:path>
              <a:path w="30479" h="661669">
                <a:moveTo>
                  <a:pt x="30374" y="567094"/>
                </a:moveTo>
                <a:lnTo>
                  <a:pt x="0" y="567094"/>
                </a:lnTo>
              </a:path>
              <a:path w="30479" h="661669">
                <a:moveTo>
                  <a:pt x="30374" y="472561"/>
                </a:moveTo>
                <a:lnTo>
                  <a:pt x="0" y="472561"/>
                </a:lnTo>
              </a:path>
              <a:path w="30479" h="661669">
                <a:moveTo>
                  <a:pt x="30374" y="378079"/>
                </a:moveTo>
                <a:lnTo>
                  <a:pt x="0" y="378079"/>
                </a:lnTo>
              </a:path>
              <a:path w="30479" h="661669">
                <a:moveTo>
                  <a:pt x="30374" y="283547"/>
                </a:moveTo>
                <a:lnTo>
                  <a:pt x="0" y="283547"/>
                </a:lnTo>
              </a:path>
              <a:path w="30479" h="661669">
                <a:moveTo>
                  <a:pt x="30374" y="189014"/>
                </a:moveTo>
                <a:lnTo>
                  <a:pt x="0" y="189014"/>
                </a:lnTo>
              </a:path>
              <a:path w="30479" h="661669">
                <a:moveTo>
                  <a:pt x="30374" y="94532"/>
                </a:moveTo>
                <a:lnTo>
                  <a:pt x="0" y="94532"/>
                </a:lnTo>
              </a:path>
              <a:path w="30479" h="661669">
                <a:moveTo>
                  <a:pt x="30374" y="0"/>
                </a:moveTo>
                <a:lnTo>
                  <a:pt x="0" y="0"/>
                </a:lnTo>
              </a:path>
            </a:pathLst>
          </a:custGeom>
          <a:ln w="3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477580" y="2668444"/>
            <a:ext cx="82550" cy="162560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0</a:t>
            </a:r>
            <a:r>
              <a:rPr sz="400" spc="105" dirty="0">
                <a:latin typeface="Helvetica"/>
                <a:cs typeface="Helvetica"/>
              </a:rPr>
              <a:t> </a:t>
            </a:r>
            <a:r>
              <a:rPr sz="400" dirty="0">
                <a:latin typeface="Helvetica"/>
                <a:cs typeface="Helvetica"/>
              </a:rPr>
              <a:t>50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77580" y="2465278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150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77580" y="2276213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250</a:t>
            </a:r>
            <a:endParaRPr sz="400">
              <a:latin typeface="Helvetica"/>
              <a:cs typeface="Helvetic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77580" y="2087198"/>
            <a:ext cx="82550" cy="110489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dirty="0">
                <a:latin typeface="Helvetica"/>
                <a:cs typeface="Helvetica"/>
              </a:rPr>
              <a:t>350</a:t>
            </a:r>
            <a:endParaRPr sz="400">
              <a:latin typeface="Helvetica"/>
              <a:cs typeface="Helvetica"/>
            </a:endParaRPr>
          </a:p>
        </p:txBody>
      </p:sp>
    </p:spTree>
  </p:cSld>
  <p:clrMapOvr>
    <a:masterClrMapping/>
  </p:clrMapOvr>
  <p:transition>
    <p:cut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50657" y="1420327"/>
            <a:ext cx="19062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110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Сравнение </a:t>
            </a:r>
            <a:r>
              <a:rPr sz="1400" spc="-85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двух</a:t>
            </a:r>
            <a:r>
              <a:rPr sz="1400" spc="-105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 </a:t>
            </a:r>
            <a:r>
              <a:rPr sz="1400" spc="-75" dirty="0">
                <a:solidFill>
                  <a:srgbClr val="3333B2"/>
                </a:solidFill>
                <a:latin typeface="Arial"/>
                <a:cs typeface="Arial"/>
                <a:hlinkClick r:id="rId2" action="ppaction://hlinksldjump"/>
              </a:rPr>
              <a:t>выборок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7294" y="887284"/>
            <a:ext cx="3912870" cy="103187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</a:pPr>
            <a:r>
              <a:rPr sz="1100" spc="-70" dirty="0">
                <a:latin typeface="Arial"/>
                <a:cs typeface="Arial"/>
              </a:rPr>
              <a:t>Задача </a:t>
            </a:r>
            <a:r>
              <a:rPr sz="1100" spc="-80" dirty="0">
                <a:latin typeface="Arial"/>
                <a:cs typeface="Arial"/>
              </a:rPr>
              <a:t>сравнения </a:t>
            </a:r>
            <a:r>
              <a:rPr sz="1100" spc="-65" dirty="0">
                <a:latin typeface="Arial"/>
                <a:cs typeface="Arial"/>
              </a:rPr>
              <a:t>двух </a:t>
            </a:r>
            <a:r>
              <a:rPr sz="1100" spc="-55" dirty="0">
                <a:latin typeface="Arial"/>
                <a:cs typeface="Arial"/>
              </a:rPr>
              <a:t>выборок, </a:t>
            </a:r>
            <a:r>
              <a:rPr sz="1100" spc="-20" dirty="0">
                <a:latin typeface="Arial"/>
                <a:cs typeface="Arial"/>
              </a:rPr>
              <a:t>как </a:t>
            </a:r>
            <a:r>
              <a:rPr sz="1100" spc="-65" dirty="0">
                <a:latin typeface="Arial"/>
                <a:cs typeface="Arial"/>
              </a:rPr>
              <a:t>правило, </a:t>
            </a:r>
            <a:r>
              <a:rPr sz="1100" spc="-70" dirty="0">
                <a:latin typeface="Arial"/>
                <a:cs typeface="Arial"/>
              </a:rPr>
              <a:t>сводится </a:t>
            </a:r>
            <a:r>
              <a:rPr sz="1100" spc="35" dirty="0">
                <a:latin typeface="Arial"/>
                <a:cs typeface="Arial"/>
              </a:rPr>
              <a:t>к </a:t>
            </a:r>
            <a:r>
              <a:rPr sz="1100" spc="-80" dirty="0">
                <a:latin typeface="Arial"/>
                <a:cs typeface="Arial"/>
              </a:rPr>
              <a:t>задаче  </a:t>
            </a:r>
            <a:r>
              <a:rPr sz="1100" spc="-70" dirty="0">
                <a:latin typeface="Arial"/>
                <a:cs typeface="Arial"/>
              </a:rPr>
              <a:t>сравнения </a:t>
            </a:r>
            <a:r>
              <a:rPr sz="1100" spc="-65" dirty="0">
                <a:latin typeface="Arial"/>
                <a:cs typeface="Arial"/>
              </a:rPr>
              <a:t>одной </a:t>
            </a:r>
            <a:r>
              <a:rPr sz="1100" spc="-30" dirty="0">
                <a:latin typeface="Arial"/>
                <a:cs typeface="Arial"/>
              </a:rPr>
              <a:t>из </a:t>
            </a:r>
            <a:r>
              <a:rPr sz="1100" spc="-45" dirty="0">
                <a:latin typeface="Arial"/>
                <a:cs typeface="Arial"/>
              </a:rPr>
              <a:t>характеристик</a:t>
            </a:r>
            <a:r>
              <a:rPr sz="1100" spc="-100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выборки.</a:t>
            </a:r>
            <a:endParaRPr sz="1100">
              <a:latin typeface="Arial"/>
              <a:cs typeface="Arial"/>
            </a:endParaRPr>
          </a:p>
          <a:p>
            <a:pPr marL="12700" marR="129539">
              <a:lnSpc>
                <a:spcPct val="102600"/>
              </a:lnSpc>
              <a:spcBef>
                <a:spcPts val="600"/>
              </a:spcBef>
            </a:pPr>
            <a:r>
              <a:rPr sz="1100" b="1" spc="-20" dirty="0">
                <a:latin typeface="Arial"/>
                <a:cs typeface="Arial"/>
              </a:rPr>
              <a:t>Центр </a:t>
            </a:r>
            <a:r>
              <a:rPr sz="1100" b="1" spc="-50" dirty="0">
                <a:latin typeface="Arial"/>
                <a:cs typeface="Arial"/>
              </a:rPr>
              <a:t>распределения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70" dirty="0">
                <a:latin typeface="Arial"/>
                <a:cs typeface="Arial"/>
              </a:rPr>
              <a:t>одно </a:t>
            </a:r>
            <a:r>
              <a:rPr sz="1100" spc="-45" dirty="0">
                <a:latin typeface="Arial"/>
                <a:cs typeface="Arial"/>
              </a:rPr>
              <a:t>число, </a:t>
            </a:r>
            <a:r>
              <a:rPr sz="1100" spc="-60" dirty="0">
                <a:latin typeface="Arial"/>
                <a:cs typeface="Arial"/>
              </a:rPr>
              <a:t>которое характеризует  </a:t>
            </a:r>
            <a:r>
              <a:rPr sz="1100" spc="-55" dirty="0">
                <a:latin typeface="Arial"/>
                <a:cs typeface="Arial"/>
              </a:rPr>
              <a:t>выборку.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1100" spc="-55" dirty="0">
                <a:latin typeface="Arial"/>
                <a:cs typeface="Arial"/>
              </a:rPr>
              <a:t>Важное </a:t>
            </a:r>
            <a:r>
              <a:rPr sz="1100" spc="-70" dirty="0">
                <a:latin typeface="Arial"/>
                <a:cs typeface="Arial"/>
              </a:rPr>
              <a:t>допущение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b="1" spc="-55" dirty="0">
                <a:latin typeface="Arial"/>
                <a:cs typeface="Arial"/>
              </a:rPr>
              <a:t>независимость</a:t>
            </a:r>
            <a:r>
              <a:rPr sz="1100" b="1" spc="-135" dirty="0">
                <a:latin typeface="Arial"/>
                <a:cs typeface="Arial"/>
              </a:rPr>
              <a:t> </a:t>
            </a:r>
            <a:r>
              <a:rPr sz="1100" b="1" spc="-60" dirty="0">
                <a:latin typeface="Arial"/>
                <a:cs typeface="Arial"/>
              </a:rPr>
              <a:t>выборок</a:t>
            </a:r>
            <a:r>
              <a:rPr sz="1100" spc="-60" dirty="0">
                <a:latin typeface="Arial"/>
                <a:cs typeface="Arial"/>
              </a:rPr>
              <a:t>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77038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0" dirty="0"/>
              <a:t>Формулировка</a:t>
            </a:r>
            <a:r>
              <a:rPr spc="5" dirty="0"/>
              <a:t> </a:t>
            </a:r>
            <a:r>
              <a:rPr spc="-60" dirty="0"/>
              <a:t>гипотез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9194" y="691729"/>
            <a:ext cx="3852545" cy="187833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50800" marR="43180">
              <a:lnSpc>
                <a:spcPct val="102600"/>
              </a:lnSpc>
              <a:spcBef>
                <a:spcPts val="55"/>
              </a:spcBef>
            </a:pPr>
            <a:r>
              <a:rPr sz="1100" b="1" spc="-50" dirty="0">
                <a:latin typeface="Arial"/>
                <a:cs typeface="Arial"/>
              </a:rPr>
              <a:t>Основная </a:t>
            </a:r>
            <a:r>
              <a:rPr sz="1100" b="1" spc="-25" dirty="0">
                <a:latin typeface="Arial"/>
                <a:cs typeface="Arial"/>
              </a:rPr>
              <a:t>гипотеза. </a:t>
            </a:r>
            <a:r>
              <a:rPr sz="1100" spc="-55" dirty="0">
                <a:latin typeface="Arial"/>
                <a:cs typeface="Arial"/>
              </a:rPr>
              <a:t>Математические </a:t>
            </a:r>
            <a:r>
              <a:rPr sz="1100" spc="-45" dirty="0">
                <a:latin typeface="Arial"/>
                <a:cs typeface="Arial"/>
              </a:rPr>
              <a:t>ожидания </a:t>
            </a:r>
            <a:r>
              <a:rPr sz="1100" spc="-60" dirty="0">
                <a:latin typeface="Arial"/>
                <a:cs typeface="Arial"/>
              </a:rPr>
              <a:t>двух  </a:t>
            </a:r>
            <a:r>
              <a:rPr sz="1100" spc="-65" dirty="0">
                <a:latin typeface="Arial"/>
                <a:cs typeface="Arial"/>
              </a:rPr>
              <a:t>генеральных </a:t>
            </a:r>
            <a:r>
              <a:rPr sz="1100" spc="-55" dirty="0">
                <a:latin typeface="Arial"/>
                <a:cs typeface="Arial"/>
              </a:rPr>
              <a:t>совокупностей, </a:t>
            </a:r>
            <a:r>
              <a:rPr sz="1100" spc="-75" dirty="0">
                <a:latin typeface="Arial"/>
                <a:cs typeface="Arial"/>
              </a:rPr>
              <a:t>представленных </a:t>
            </a:r>
            <a:r>
              <a:rPr sz="1100" spc="-50" dirty="0">
                <a:latin typeface="Arial"/>
                <a:cs typeface="Arial"/>
              </a:rPr>
              <a:t>выборками, </a:t>
            </a:r>
            <a:r>
              <a:rPr sz="1100" spc="-95" dirty="0">
                <a:latin typeface="Arial"/>
                <a:cs typeface="Arial"/>
              </a:rPr>
              <a:t>не  </a:t>
            </a:r>
            <a:r>
              <a:rPr sz="1100" spc="-50" dirty="0">
                <a:latin typeface="Arial"/>
                <a:cs typeface="Arial"/>
              </a:rPr>
              <a:t>отличаются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друг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40" dirty="0">
                <a:latin typeface="Arial"/>
                <a:cs typeface="Arial"/>
              </a:rPr>
              <a:t>от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друга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(математические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ожидания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равны)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Arial"/>
              <a:cs typeface="Arial"/>
            </a:endParaRPr>
          </a:p>
          <a:p>
            <a:pPr marL="137160" algn="ctr">
              <a:lnSpc>
                <a:spcPct val="100000"/>
              </a:lnSpc>
              <a:spcBef>
                <a:spcPts val="5"/>
              </a:spcBef>
            </a:pP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 </a:t>
            </a:r>
            <a:r>
              <a:rPr sz="1100" spc="-5" dirty="0">
                <a:latin typeface="Arial"/>
                <a:cs typeface="Arial"/>
              </a:rPr>
              <a:t>: </a:t>
            </a:r>
            <a:r>
              <a:rPr sz="1100" i="1" dirty="0">
                <a:latin typeface="Times New Roman"/>
                <a:cs typeface="Times New Roman"/>
              </a:rPr>
              <a:t>µ</a:t>
            </a:r>
            <a:r>
              <a:rPr sz="1200" baseline="-10416" dirty="0">
                <a:latin typeface="Arial"/>
                <a:cs typeface="Arial"/>
              </a:rPr>
              <a:t>1  </a:t>
            </a:r>
            <a:r>
              <a:rPr sz="1100" spc="204" dirty="0">
                <a:latin typeface="Arial"/>
                <a:cs typeface="Arial"/>
              </a:rPr>
              <a:t>=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i="1" spc="25" dirty="0">
                <a:latin typeface="Times New Roman"/>
                <a:cs typeface="Times New Roman"/>
              </a:rPr>
              <a:t>µ</a:t>
            </a:r>
            <a:r>
              <a:rPr sz="1200" spc="37" baseline="-10416" dirty="0">
                <a:latin typeface="Arial"/>
                <a:cs typeface="Arial"/>
              </a:rPr>
              <a:t>2</a:t>
            </a:r>
            <a:r>
              <a:rPr sz="1100" i="1" spc="25" dirty="0">
                <a:latin typeface="Times New Roman"/>
                <a:cs typeface="Times New Roman"/>
              </a:rPr>
              <a:t>,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Times New Roman"/>
              <a:cs typeface="Times New Roman"/>
            </a:endParaRPr>
          </a:p>
          <a:p>
            <a:pPr marL="50800" marR="344170">
              <a:lnSpc>
                <a:spcPct val="102600"/>
              </a:lnSpc>
            </a:pPr>
            <a:r>
              <a:rPr sz="1100" b="1" spc="-45" dirty="0">
                <a:latin typeface="Arial"/>
                <a:cs typeface="Arial"/>
              </a:rPr>
              <a:t>Альтернативная </a:t>
            </a:r>
            <a:r>
              <a:rPr sz="1100" b="1" spc="-25" dirty="0">
                <a:latin typeface="Arial"/>
                <a:cs typeface="Arial"/>
              </a:rPr>
              <a:t>гипотеза. </a:t>
            </a:r>
            <a:r>
              <a:rPr sz="1100" spc="-55" dirty="0">
                <a:latin typeface="Arial"/>
                <a:cs typeface="Arial"/>
              </a:rPr>
              <a:t>Математические </a:t>
            </a:r>
            <a:r>
              <a:rPr sz="1100" spc="-45" dirty="0">
                <a:latin typeface="Arial"/>
                <a:cs typeface="Arial"/>
              </a:rPr>
              <a:t>ожидания  </a:t>
            </a:r>
            <a:r>
              <a:rPr sz="1100" spc="-55" dirty="0">
                <a:latin typeface="Arial"/>
                <a:cs typeface="Arial"/>
              </a:rPr>
              <a:t>различны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700">
              <a:latin typeface="Arial"/>
              <a:cs typeface="Arial"/>
            </a:endParaRPr>
          </a:p>
          <a:p>
            <a:pPr marL="137160" algn="ctr">
              <a:lnSpc>
                <a:spcPct val="100000"/>
              </a:lnSpc>
            </a:pP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1 </a:t>
            </a:r>
            <a:r>
              <a:rPr sz="1100" spc="-5" dirty="0">
                <a:latin typeface="Arial"/>
                <a:cs typeface="Arial"/>
              </a:rPr>
              <a:t>: </a:t>
            </a:r>
            <a:r>
              <a:rPr sz="1100" i="1" dirty="0">
                <a:latin typeface="Times New Roman"/>
                <a:cs typeface="Times New Roman"/>
              </a:rPr>
              <a:t>µ</a:t>
            </a:r>
            <a:r>
              <a:rPr sz="1200" baseline="-10416" dirty="0">
                <a:latin typeface="Arial"/>
                <a:cs typeface="Arial"/>
              </a:rPr>
              <a:t>1  </a:t>
            </a:r>
            <a:r>
              <a:rPr sz="1100" i="1" spc="100" dirty="0">
                <a:latin typeface="Arial"/>
                <a:cs typeface="Arial"/>
              </a:rPr>
              <a:t>!</a:t>
            </a:r>
            <a:r>
              <a:rPr sz="1100" spc="100" dirty="0">
                <a:latin typeface="Arial"/>
                <a:cs typeface="Arial"/>
              </a:rPr>
              <a:t>=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i="1" spc="25" dirty="0">
                <a:latin typeface="Times New Roman"/>
                <a:cs typeface="Times New Roman"/>
              </a:rPr>
              <a:t>µ</a:t>
            </a:r>
            <a:r>
              <a:rPr sz="1200" spc="37" baseline="-10416" dirty="0">
                <a:latin typeface="Arial"/>
                <a:cs typeface="Arial"/>
              </a:rPr>
              <a:t>2</a:t>
            </a:r>
            <a:r>
              <a:rPr sz="1100" i="1" spc="25" dirty="0">
                <a:latin typeface="Times New Roman"/>
                <a:cs typeface="Times New Roman"/>
              </a:rPr>
              <a:t>,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cut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16395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5" dirty="0"/>
              <a:t>Статистика</a:t>
            </a:r>
            <a:r>
              <a:rPr dirty="0"/>
              <a:t> </a:t>
            </a:r>
            <a:r>
              <a:rPr spc="-55" dirty="0"/>
              <a:t>критерия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83794" y="1227351"/>
            <a:ext cx="3677285" cy="965200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76200">
              <a:lnSpc>
                <a:spcPct val="100000"/>
              </a:lnSpc>
              <a:spcBef>
                <a:spcPts val="735"/>
              </a:spcBef>
            </a:pPr>
            <a:r>
              <a:rPr sz="1100" spc="-20" dirty="0">
                <a:latin typeface="Arial"/>
                <a:cs typeface="Arial"/>
              </a:rPr>
              <a:t>т.к. </a:t>
            </a:r>
            <a:r>
              <a:rPr sz="1100" spc="-70" dirty="0">
                <a:latin typeface="Arial"/>
                <a:cs typeface="Arial"/>
              </a:rPr>
              <a:t>в </a:t>
            </a:r>
            <a:r>
              <a:rPr sz="1100" spc="-75" dirty="0">
                <a:latin typeface="Arial"/>
                <a:cs typeface="Arial"/>
              </a:rPr>
              <a:t>случае </a:t>
            </a:r>
            <a:r>
              <a:rPr sz="1100" spc="-45" dirty="0">
                <a:latin typeface="Arial"/>
                <a:cs typeface="Arial"/>
              </a:rPr>
              <a:t>принятии </a:t>
            </a:r>
            <a:r>
              <a:rPr sz="1100" spc="-40" dirty="0">
                <a:latin typeface="Arial"/>
                <a:cs typeface="Arial"/>
              </a:rPr>
              <a:t>гипотезы </a:t>
            </a:r>
            <a:r>
              <a:rPr sz="1100" i="1" spc="45" dirty="0">
                <a:latin typeface="Times New Roman"/>
                <a:cs typeface="Times New Roman"/>
              </a:rPr>
              <a:t>H</a:t>
            </a:r>
            <a:r>
              <a:rPr sz="1200" spc="67" baseline="-10416" dirty="0">
                <a:latin typeface="Arial"/>
                <a:cs typeface="Arial"/>
              </a:rPr>
              <a:t>0 </a:t>
            </a:r>
            <a:r>
              <a:rPr sz="1100" spc="15" dirty="0">
                <a:latin typeface="Arial"/>
                <a:cs typeface="Arial"/>
              </a:rPr>
              <a:t>(</a:t>
            </a:r>
            <a:r>
              <a:rPr sz="1100" i="1" spc="15" dirty="0">
                <a:latin typeface="Times New Roman"/>
                <a:cs typeface="Times New Roman"/>
              </a:rPr>
              <a:t>µ</a:t>
            </a:r>
            <a:r>
              <a:rPr sz="1200" spc="22" baseline="-10416" dirty="0">
                <a:latin typeface="Arial"/>
                <a:cs typeface="Arial"/>
              </a:rPr>
              <a:t>1 </a:t>
            </a:r>
            <a:r>
              <a:rPr sz="1100" i="1" spc="204" dirty="0">
                <a:latin typeface="Arial"/>
                <a:cs typeface="Arial"/>
              </a:rPr>
              <a:t>− </a:t>
            </a:r>
            <a:r>
              <a:rPr sz="1100" i="1" spc="35" dirty="0">
                <a:latin typeface="Times New Roman"/>
                <a:cs typeface="Times New Roman"/>
              </a:rPr>
              <a:t>µ</a:t>
            </a:r>
            <a:r>
              <a:rPr sz="1200" spc="52" baseline="-10416" dirty="0">
                <a:latin typeface="Arial"/>
                <a:cs typeface="Arial"/>
              </a:rPr>
              <a:t>2</a:t>
            </a:r>
            <a:r>
              <a:rPr sz="1100" spc="35" dirty="0">
                <a:latin typeface="Arial"/>
                <a:cs typeface="Arial"/>
              </a:rPr>
              <a:t>) </a:t>
            </a:r>
            <a:r>
              <a:rPr sz="1100" spc="204" dirty="0">
                <a:latin typeface="Arial"/>
                <a:cs typeface="Arial"/>
              </a:rPr>
              <a:t>=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40" dirty="0">
                <a:latin typeface="Arial"/>
                <a:cs typeface="Arial"/>
              </a:rPr>
              <a:t>0.</a:t>
            </a:r>
            <a:endParaRPr sz="1100" dirty="0">
              <a:latin typeface="Arial"/>
              <a:cs typeface="Arial"/>
            </a:endParaRPr>
          </a:p>
          <a:p>
            <a:pPr marL="76200" marR="68580">
              <a:lnSpc>
                <a:spcPct val="102699"/>
              </a:lnSpc>
              <a:spcBef>
                <a:spcPts val="595"/>
              </a:spcBef>
            </a:pPr>
            <a:r>
              <a:rPr sz="1100" i="1" spc="-80" dirty="0">
                <a:latin typeface="Times New Roman"/>
                <a:cs typeface="Times New Roman"/>
              </a:rPr>
              <a:t>σ</a:t>
            </a:r>
            <a:r>
              <a:rPr sz="1200" i="1" spc="-120" baseline="-10416" dirty="0">
                <a:latin typeface="Arial"/>
                <a:cs typeface="Arial"/>
              </a:rPr>
              <a:t>x</a:t>
            </a:r>
            <a:r>
              <a:rPr sz="1200" spc="-120" baseline="-10416" dirty="0">
                <a:latin typeface="Arial"/>
                <a:cs typeface="Arial"/>
              </a:rPr>
              <a:t>¯</a:t>
            </a:r>
            <a:r>
              <a:rPr sz="1200" i="1" spc="-120" baseline="-10416" dirty="0">
                <a:latin typeface="Arial"/>
                <a:cs typeface="Arial"/>
              </a:rPr>
              <a:t>−x</a:t>
            </a:r>
            <a:r>
              <a:rPr sz="1200" spc="-120" baseline="-10416" dirty="0">
                <a:latin typeface="Arial"/>
                <a:cs typeface="Arial"/>
              </a:rPr>
              <a:t>¯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70" dirty="0">
                <a:latin typeface="Arial"/>
                <a:cs typeface="Arial"/>
              </a:rPr>
              <a:t>стандартное </a:t>
            </a:r>
            <a:r>
              <a:rPr sz="1100" spc="-65" dirty="0">
                <a:latin typeface="Arial"/>
                <a:cs typeface="Arial"/>
              </a:rPr>
              <a:t>отклонение </a:t>
            </a:r>
            <a:r>
              <a:rPr sz="1100" spc="-80" dirty="0">
                <a:latin typeface="Arial"/>
                <a:cs typeface="Arial"/>
              </a:rPr>
              <a:t>распределения </a:t>
            </a:r>
            <a:r>
              <a:rPr sz="1100" spc="-65" dirty="0">
                <a:latin typeface="Arial"/>
                <a:cs typeface="Arial"/>
              </a:rPr>
              <a:t>разностей  </a:t>
            </a:r>
            <a:r>
              <a:rPr sz="1100" spc="-70" dirty="0">
                <a:latin typeface="Arial"/>
                <a:cs typeface="Arial"/>
              </a:rPr>
              <a:t>средних </a:t>
            </a:r>
            <a:r>
              <a:rPr sz="1100" spc="-60" dirty="0">
                <a:latin typeface="Arial"/>
                <a:cs typeface="Arial"/>
              </a:rPr>
              <a:t>значений </a:t>
            </a:r>
            <a:r>
              <a:rPr sz="1100" spc="-45" dirty="0">
                <a:latin typeface="Arial"/>
                <a:cs typeface="Arial"/>
              </a:rPr>
              <a:t>выборок.</a:t>
            </a:r>
            <a:endParaRPr sz="1100" dirty="0">
              <a:latin typeface="Arial"/>
              <a:cs typeface="Arial"/>
            </a:endParaRPr>
          </a:p>
          <a:p>
            <a:pPr marL="265430" algn="ctr">
              <a:lnSpc>
                <a:spcPct val="100000"/>
              </a:lnSpc>
              <a:spcBef>
                <a:spcPts val="819"/>
              </a:spcBef>
            </a:pPr>
            <a:r>
              <a:rPr sz="1100" spc="785" dirty="0">
                <a:latin typeface="Arial"/>
                <a:cs typeface="Arial"/>
              </a:rPr>
              <a:t> </a:t>
            </a:r>
            <a:endParaRPr sz="1100" dirty="0">
              <a:latin typeface="Arial"/>
              <a:cs typeface="Arial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39E7D90-BEC8-6044-9E81-D781D7E5C9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86" y="599948"/>
            <a:ext cx="3416300" cy="4572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7CB5E52-AE5D-FD42-8052-F95AEBD13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50" y="2108754"/>
            <a:ext cx="1295400" cy="508000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377918" y="3257303"/>
            <a:ext cx="14541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00"/>
              </a:lnSpc>
            </a:pPr>
            <a:fld id="{81D60167-4931-47E6-BA6A-407CBD079E47}" type="slidenum">
              <a:rPr sz="1100" spc="-70" dirty="0">
                <a:solidFill>
                  <a:srgbClr val="262685"/>
                </a:solidFill>
                <a:latin typeface="Arial"/>
                <a:cs typeface="Arial"/>
              </a:rPr>
              <a:t>7</a:t>
            </a:fld>
            <a:endParaRPr sz="1100">
              <a:latin typeface="Arial"/>
              <a:cs typeface="Arial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67525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35" dirty="0"/>
              <a:t>Шаг </a:t>
            </a:r>
            <a:r>
              <a:rPr spc="-55" dirty="0"/>
              <a:t>1. </a:t>
            </a:r>
            <a:r>
              <a:rPr spc="-105" dirty="0"/>
              <a:t>Сформулируем</a:t>
            </a:r>
            <a:r>
              <a:rPr spc="15" dirty="0"/>
              <a:t> </a:t>
            </a:r>
            <a:r>
              <a:rPr spc="-85" dirty="0"/>
              <a:t>допущения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4594" y="688694"/>
            <a:ext cx="3990975" cy="189230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5400" marR="71120">
              <a:lnSpc>
                <a:spcPct val="102600"/>
              </a:lnSpc>
              <a:spcBef>
                <a:spcPts val="55"/>
              </a:spcBef>
            </a:pPr>
            <a:r>
              <a:rPr sz="1100" spc="-50" dirty="0">
                <a:latin typeface="Arial"/>
                <a:cs typeface="Arial"/>
              </a:rPr>
              <a:t>При </a:t>
            </a:r>
            <a:r>
              <a:rPr sz="1100" spc="-80" dirty="0">
                <a:latin typeface="Arial"/>
                <a:cs typeface="Arial"/>
              </a:rPr>
              <a:t>решении </a:t>
            </a:r>
            <a:r>
              <a:rPr sz="1100" spc="-70" dirty="0">
                <a:latin typeface="Arial"/>
                <a:cs typeface="Arial"/>
              </a:rPr>
              <a:t>любой </a:t>
            </a:r>
            <a:r>
              <a:rPr sz="1100" spc="-65" dirty="0">
                <a:latin typeface="Arial"/>
                <a:cs typeface="Arial"/>
              </a:rPr>
              <a:t>задачи </a:t>
            </a:r>
            <a:r>
              <a:rPr sz="1100" spc="-75" dirty="0">
                <a:latin typeface="Arial"/>
                <a:cs typeface="Arial"/>
              </a:rPr>
              <a:t>с </a:t>
            </a:r>
            <a:r>
              <a:rPr sz="1100" spc="-65" dirty="0">
                <a:latin typeface="Arial"/>
                <a:cs typeface="Arial"/>
              </a:rPr>
              <a:t>помощью </a:t>
            </a:r>
            <a:r>
              <a:rPr sz="1100" spc="-50" dirty="0">
                <a:latin typeface="Arial"/>
                <a:cs typeface="Arial"/>
              </a:rPr>
              <a:t>статистических </a:t>
            </a:r>
            <a:r>
              <a:rPr sz="1100" spc="-75" dirty="0">
                <a:latin typeface="Arial"/>
                <a:cs typeface="Arial"/>
              </a:rPr>
              <a:t>методов  требуется </a:t>
            </a:r>
            <a:r>
              <a:rPr sz="1100" spc="-45" dirty="0">
                <a:latin typeface="Arial"/>
                <a:cs typeface="Arial"/>
              </a:rPr>
              <a:t>принять </a:t>
            </a:r>
            <a:r>
              <a:rPr sz="1100" spc="-85" dirty="0">
                <a:latin typeface="Arial"/>
                <a:cs typeface="Arial"/>
              </a:rPr>
              <a:t>определенные </a:t>
            </a:r>
            <a:r>
              <a:rPr sz="1100" spc="-65" dirty="0">
                <a:latin typeface="Arial"/>
                <a:cs typeface="Arial"/>
              </a:rPr>
              <a:t>предположения относительно  </a:t>
            </a:r>
            <a:r>
              <a:rPr sz="1100" spc="-55" dirty="0">
                <a:latin typeface="Arial"/>
                <a:cs typeface="Arial"/>
              </a:rPr>
              <a:t>данных.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00">
              <a:latin typeface="Arial"/>
              <a:cs typeface="Arial"/>
            </a:endParaRPr>
          </a:p>
          <a:p>
            <a:pPr marL="302260" marR="69215" indent="-148590">
              <a:lnSpc>
                <a:spcPct val="102600"/>
              </a:lnSpc>
              <a:buClr>
                <a:srgbClr val="3333B2"/>
              </a:buClr>
              <a:buSzPct val="72727"/>
              <a:buChar char="►"/>
              <a:tabLst>
                <a:tab pos="302895" algn="l"/>
              </a:tabLst>
            </a:pPr>
            <a:r>
              <a:rPr sz="1100" spc="-80" dirty="0">
                <a:latin typeface="Arial"/>
                <a:cs typeface="Arial"/>
              </a:rPr>
              <a:t>Определим </a:t>
            </a:r>
            <a:r>
              <a:rPr sz="1100" spc="-70" dirty="0">
                <a:latin typeface="Arial"/>
                <a:cs typeface="Arial"/>
              </a:rPr>
              <a:t>генеральную </a:t>
            </a:r>
            <a:r>
              <a:rPr sz="1100" spc="-60" dirty="0">
                <a:latin typeface="Arial"/>
                <a:cs typeface="Arial"/>
              </a:rPr>
              <a:t>совокупность </a:t>
            </a:r>
            <a:r>
              <a:rPr sz="1100" spc="495" dirty="0">
                <a:latin typeface="Arial"/>
                <a:cs typeface="Arial"/>
              </a:rPr>
              <a:t>- </a:t>
            </a:r>
            <a:r>
              <a:rPr sz="1100" spc="-95" dirty="0">
                <a:latin typeface="Arial"/>
                <a:cs typeface="Arial"/>
              </a:rPr>
              <a:t>все </a:t>
            </a:r>
            <a:r>
              <a:rPr sz="1100" spc="-80" dirty="0">
                <a:latin typeface="Arial"/>
                <a:cs typeface="Arial"/>
              </a:rPr>
              <a:t>те </a:t>
            </a:r>
            <a:r>
              <a:rPr sz="1100" spc="-55" dirty="0">
                <a:latin typeface="Arial"/>
                <a:cs typeface="Arial"/>
              </a:rPr>
              <a:t>объекты, </a:t>
            </a:r>
            <a:r>
              <a:rPr sz="1100" spc="-85" dirty="0">
                <a:latin typeface="Arial"/>
                <a:cs typeface="Arial"/>
              </a:rPr>
              <a:t>на  </a:t>
            </a:r>
            <a:r>
              <a:rPr sz="1100" spc="-60" dirty="0">
                <a:latin typeface="Arial"/>
                <a:cs typeface="Arial"/>
              </a:rPr>
              <a:t>которые </a:t>
            </a:r>
            <a:r>
              <a:rPr sz="1100" spc="-45" dirty="0">
                <a:latin typeface="Arial"/>
                <a:cs typeface="Arial"/>
              </a:rPr>
              <a:t>мы </a:t>
            </a:r>
            <a:r>
              <a:rPr sz="1100" spc="-50" dirty="0">
                <a:latin typeface="Arial"/>
                <a:cs typeface="Arial"/>
              </a:rPr>
              <a:t>хотим </a:t>
            </a:r>
            <a:r>
              <a:rPr sz="1100" spc="-60" dirty="0">
                <a:latin typeface="Arial"/>
                <a:cs typeface="Arial"/>
              </a:rPr>
              <a:t>распространить </a:t>
            </a:r>
            <a:r>
              <a:rPr sz="1100" spc="-70" dirty="0">
                <a:latin typeface="Arial"/>
                <a:cs typeface="Arial"/>
              </a:rPr>
              <a:t>результаты </a:t>
            </a:r>
            <a:r>
              <a:rPr sz="1100" spc="-65" dirty="0">
                <a:latin typeface="Arial"/>
                <a:cs typeface="Arial"/>
              </a:rPr>
              <a:t>нашего  исследования. </a:t>
            </a:r>
            <a:r>
              <a:rPr sz="1100" spc="-15" dirty="0">
                <a:latin typeface="Arial"/>
                <a:cs typeface="Arial"/>
              </a:rPr>
              <a:t>В </a:t>
            </a:r>
            <a:r>
              <a:rPr sz="1100" spc="-80" dirty="0">
                <a:latin typeface="Arial"/>
                <a:cs typeface="Arial"/>
              </a:rPr>
              <a:t>нашем </a:t>
            </a:r>
            <a:r>
              <a:rPr sz="1100" spc="-75" dirty="0">
                <a:latin typeface="Arial"/>
                <a:cs typeface="Arial"/>
              </a:rPr>
              <a:t>случае </a:t>
            </a:r>
            <a:r>
              <a:rPr sz="1100" spc="-55" dirty="0">
                <a:latin typeface="Arial"/>
                <a:cs typeface="Arial"/>
              </a:rPr>
              <a:t>это </a:t>
            </a:r>
            <a:r>
              <a:rPr sz="1100" spc="-90" dirty="0">
                <a:latin typeface="Arial"/>
                <a:cs typeface="Arial"/>
              </a:rPr>
              <a:t>все </a:t>
            </a:r>
            <a:r>
              <a:rPr sz="1100" spc="-65" dirty="0">
                <a:latin typeface="Arial"/>
                <a:cs typeface="Arial"/>
              </a:rPr>
              <a:t>королевские  </a:t>
            </a:r>
            <a:r>
              <a:rPr sz="1100" spc="-40" dirty="0">
                <a:latin typeface="Arial"/>
                <a:cs typeface="Arial"/>
              </a:rPr>
              <a:t>пингвины, </a:t>
            </a:r>
            <a:r>
              <a:rPr sz="1100" spc="-55" dirty="0">
                <a:latin typeface="Arial"/>
                <a:cs typeface="Arial"/>
              </a:rPr>
              <a:t>проживающие </a:t>
            </a:r>
            <a:r>
              <a:rPr sz="1100" spc="-70" dirty="0">
                <a:latin typeface="Arial"/>
                <a:cs typeface="Arial"/>
              </a:rPr>
              <a:t>в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35" dirty="0">
                <a:latin typeface="Arial"/>
                <a:cs typeface="Arial"/>
              </a:rPr>
              <a:t>Антарктике.</a:t>
            </a:r>
            <a:endParaRPr sz="1100">
              <a:latin typeface="Arial"/>
              <a:cs typeface="Arial"/>
            </a:endParaRPr>
          </a:p>
          <a:p>
            <a:pPr marL="302260" marR="168910" indent="-148590">
              <a:lnSpc>
                <a:spcPct val="102600"/>
              </a:lnSpc>
              <a:buClr>
                <a:srgbClr val="3333B2"/>
              </a:buClr>
              <a:buSzPct val="72727"/>
              <a:buChar char="►"/>
              <a:tabLst>
                <a:tab pos="302895" algn="l"/>
              </a:tabLst>
            </a:pPr>
            <a:r>
              <a:rPr sz="1100" spc="-60" dirty="0">
                <a:latin typeface="Arial"/>
                <a:cs typeface="Arial"/>
              </a:rPr>
              <a:t>Наши </a:t>
            </a:r>
            <a:r>
              <a:rPr sz="1100" spc="-75" dirty="0">
                <a:latin typeface="Arial"/>
                <a:cs typeface="Arial"/>
              </a:rPr>
              <a:t>данные </a:t>
            </a:r>
            <a:r>
              <a:rPr sz="1100" spc="-60" dirty="0">
                <a:latin typeface="Arial"/>
                <a:cs typeface="Arial"/>
              </a:rPr>
              <a:t>относятся </a:t>
            </a:r>
            <a:r>
              <a:rPr sz="1100" spc="45" dirty="0">
                <a:latin typeface="Arial"/>
                <a:cs typeface="Arial"/>
              </a:rPr>
              <a:t>к </a:t>
            </a:r>
            <a:r>
              <a:rPr sz="1100" spc="-55" dirty="0">
                <a:latin typeface="Arial"/>
                <a:cs typeface="Arial"/>
              </a:rPr>
              <a:t>количественным, </a:t>
            </a:r>
            <a:r>
              <a:rPr sz="1100" spc="-40" dirty="0">
                <a:latin typeface="Arial"/>
                <a:cs typeface="Arial"/>
              </a:rPr>
              <a:t>то </a:t>
            </a:r>
            <a:r>
              <a:rPr sz="1100" spc="-70" dirty="0">
                <a:latin typeface="Arial"/>
                <a:cs typeface="Arial"/>
              </a:rPr>
              <a:t>есть </a:t>
            </a:r>
            <a:r>
              <a:rPr sz="1100" spc="-30" dirty="0">
                <a:latin typeface="Arial"/>
                <a:cs typeface="Arial"/>
              </a:rPr>
              <a:t>могут  </a:t>
            </a:r>
            <a:r>
              <a:rPr sz="1100" spc="-55" dirty="0">
                <a:latin typeface="Arial"/>
                <a:cs typeface="Arial"/>
              </a:rPr>
              <a:t>быть </a:t>
            </a:r>
            <a:r>
              <a:rPr sz="1100" spc="-75" dirty="0">
                <a:latin typeface="Arial"/>
                <a:cs typeface="Arial"/>
              </a:rPr>
              <a:t>представлены </a:t>
            </a:r>
            <a:r>
              <a:rPr sz="1100" spc="-55" dirty="0">
                <a:latin typeface="Arial"/>
                <a:cs typeface="Arial"/>
              </a:rPr>
              <a:t>обычными</a:t>
            </a:r>
            <a:r>
              <a:rPr sz="1100" spc="-190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числами.</a:t>
            </a:r>
            <a:endParaRPr sz="1100">
              <a:latin typeface="Arial"/>
              <a:cs typeface="Arial"/>
            </a:endParaRPr>
          </a:p>
          <a:p>
            <a:pPr marL="302260" indent="-148590">
              <a:lnSpc>
                <a:spcPct val="100000"/>
              </a:lnSpc>
              <a:spcBef>
                <a:spcPts val="35"/>
              </a:spcBef>
              <a:buClr>
                <a:srgbClr val="3333B2"/>
              </a:buClr>
              <a:buSzPct val="72727"/>
              <a:buChar char="►"/>
              <a:tabLst>
                <a:tab pos="302895" algn="l"/>
              </a:tabLst>
            </a:pPr>
            <a:r>
              <a:rPr sz="1100" spc="-60" dirty="0">
                <a:latin typeface="Arial"/>
                <a:cs typeface="Arial"/>
              </a:rPr>
              <a:t>Выборка </a:t>
            </a:r>
            <a:r>
              <a:rPr sz="1100" spc="-65" dirty="0">
                <a:latin typeface="Arial"/>
                <a:cs typeface="Arial"/>
              </a:rPr>
              <a:t>данных </a:t>
            </a:r>
            <a:r>
              <a:rPr sz="1100" spc="-60" dirty="0">
                <a:latin typeface="Arial"/>
                <a:cs typeface="Arial"/>
              </a:rPr>
              <a:t>подчиняется </a:t>
            </a:r>
            <a:r>
              <a:rPr sz="1100" spc="-65" dirty="0">
                <a:latin typeface="Arial"/>
                <a:cs typeface="Arial"/>
              </a:rPr>
              <a:t>нормальному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spc="-75" dirty="0">
                <a:latin typeface="Arial"/>
                <a:cs typeface="Arial"/>
              </a:rPr>
              <a:t>распределению.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20"/>
              </a:spcBef>
            </a:pPr>
            <a:r>
              <a:rPr spc="35" dirty="0"/>
              <a:t>Шаг </a:t>
            </a:r>
            <a:r>
              <a:rPr spc="-55" dirty="0"/>
              <a:t>2. </a:t>
            </a:r>
            <a:r>
              <a:rPr spc="-105" dirty="0"/>
              <a:t>Сформулируем </a:t>
            </a:r>
            <a:r>
              <a:rPr spc="-80" dirty="0"/>
              <a:t>основную </a:t>
            </a:r>
            <a:r>
              <a:rPr spc="-50" dirty="0"/>
              <a:t>и </a:t>
            </a:r>
            <a:r>
              <a:rPr spc="-90" dirty="0"/>
              <a:t>альтернативную  </a:t>
            </a:r>
            <a:r>
              <a:rPr spc="-65" dirty="0"/>
              <a:t>гипотезы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9194" y="533570"/>
            <a:ext cx="4006215" cy="16331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5720" marR="153670" indent="4445">
              <a:lnSpc>
                <a:spcPct val="100000"/>
              </a:lnSpc>
              <a:spcBef>
                <a:spcPts val="95"/>
              </a:spcBef>
            </a:pPr>
            <a:r>
              <a:rPr sz="1000" b="1" spc="-50" dirty="0">
                <a:latin typeface="Arial"/>
                <a:cs typeface="Arial"/>
              </a:rPr>
              <a:t>Основная </a:t>
            </a:r>
            <a:r>
              <a:rPr sz="1000" b="1" spc="-30" dirty="0">
                <a:latin typeface="Arial"/>
                <a:cs typeface="Arial"/>
              </a:rPr>
              <a:t>(нулевая) гипотеза </a:t>
            </a:r>
            <a:r>
              <a:rPr sz="1000" spc="-60" dirty="0">
                <a:latin typeface="Arial"/>
                <a:cs typeface="Arial"/>
              </a:rPr>
              <a:t>обозначается </a:t>
            </a: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0 </a:t>
            </a:r>
            <a:r>
              <a:rPr sz="1000" spc="-25" dirty="0">
                <a:latin typeface="Arial"/>
                <a:cs typeface="Arial"/>
              </a:rPr>
              <a:t>и </a:t>
            </a:r>
            <a:r>
              <a:rPr sz="1000" spc="-50" dirty="0">
                <a:latin typeface="Arial"/>
                <a:cs typeface="Arial"/>
              </a:rPr>
              <a:t>обычно  </a:t>
            </a:r>
            <a:r>
              <a:rPr sz="1000" spc="-55" dirty="0">
                <a:latin typeface="Arial"/>
                <a:cs typeface="Arial"/>
              </a:rPr>
              <a:t>утверждает, </a:t>
            </a:r>
            <a:r>
              <a:rPr sz="1000" spc="-20" dirty="0">
                <a:latin typeface="Arial"/>
                <a:cs typeface="Arial"/>
              </a:rPr>
              <a:t>что </a:t>
            </a:r>
            <a:r>
              <a:rPr sz="1000" spc="-35" dirty="0">
                <a:latin typeface="Arial"/>
                <a:cs typeface="Arial"/>
              </a:rPr>
              <a:t>ничего </a:t>
            </a:r>
            <a:r>
              <a:rPr sz="1000" spc="-80" dirty="0">
                <a:latin typeface="Arial"/>
                <a:cs typeface="Arial"/>
              </a:rPr>
              <a:t>не </a:t>
            </a:r>
            <a:r>
              <a:rPr sz="1000" spc="-40" dirty="0">
                <a:latin typeface="Arial"/>
                <a:cs typeface="Arial"/>
              </a:rPr>
              <a:t>случилось, </a:t>
            </a:r>
            <a:r>
              <a:rPr sz="1000" spc="-25" dirty="0">
                <a:latin typeface="Arial"/>
                <a:cs typeface="Arial"/>
              </a:rPr>
              <a:t>никакого </a:t>
            </a:r>
            <a:r>
              <a:rPr sz="1000" spc="-45" dirty="0">
                <a:latin typeface="Arial"/>
                <a:cs typeface="Arial"/>
              </a:rPr>
              <a:t>нового </a:t>
            </a:r>
            <a:r>
              <a:rPr sz="1000" spc="-50" dirty="0" err="1">
                <a:latin typeface="Arial"/>
                <a:cs typeface="Arial"/>
              </a:rPr>
              <a:t>эффекта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-60" dirty="0" err="1">
                <a:latin typeface="Arial"/>
                <a:cs typeface="Arial"/>
              </a:rPr>
              <a:t>нет</a:t>
            </a:r>
            <a:r>
              <a:rPr lang="ru-RU" sz="1000" spc="-60" dirty="0">
                <a:latin typeface="Arial"/>
                <a:cs typeface="Arial"/>
              </a:rPr>
              <a:t>.</a:t>
            </a:r>
            <a:r>
              <a:rPr sz="1000" spc="-60" dirty="0">
                <a:latin typeface="Arial"/>
                <a:cs typeface="Arial"/>
              </a:rPr>
              <a:t> </a:t>
            </a:r>
            <a:endParaRPr lang="ru-RU" sz="1000" spc="-60" dirty="0">
              <a:latin typeface="Arial"/>
              <a:cs typeface="Arial"/>
            </a:endParaRPr>
          </a:p>
          <a:p>
            <a:pPr marL="45720" marR="153670" indent="4445">
              <a:lnSpc>
                <a:spcPct val="100000"/>
              </a:lnSpc>
              <a:spcBef>
                <a:spcPts val="95"/>
              </a:spcBef>
            </a:pPr>
            <a:r>
              <a:rPr sz="1000" spc="-5" dirty="0" err="1">
                <a:latin typeface="Arial"/>
                <a:cs typeface="Arial"/>
              </a:rPr>
              <a:t>В</a:t>
            </a:r>
            <a:r>
              <a:rPr sz="1000" spc="-5" dirty="0">
                <a:latin typeface="Arial"/>
                <a:cs typeface="Arial"/>
              </a:rPr>
              <a:t> </a:t>
            </a:r>
            <a:r>
              <a:rPr sz="1000" spc="-65" dirty="0">
                <a:latin typeface="Arial"/>
                <a:cs typeface="Arial"/>
              </a:rPr>
              <a:t>нашем </a:t>
            </a:r>
            <a:r>
              <a:rPr sz="1000" spc="-60" dirty="0">
                <a:latin typeface="Arial"/>
                <a:cs typeface="Arial"/>
              </a:rPr>
              <a:t>случае </a:t>
            </a:r>
            <a:r>
              <a:rPr sz="1000" spc="-45" dirty="0">
                <a:latin typeface="Arial"/>
                <a:cs typeface="Arial"/>
              </a:rPr>
              <a:t>это </a:t>
            </a:r>
            <a:r>
              <a:rPr sz="1000" spc="-60" dirty="0">
                <a:latin typeface="Arial"/>
                <a:cs typeface="Arial"/>
              </a:rPr>
              <a:t>означает, </a:t>
            </a:r>
            <a:r>
              <a:rPr sz="1000" spc="-20" dirty="0">
                <a:latin typeface="Arial"/>
                <a:cs typeface="Arial"/>
              </a:rPr>
              <a:t>что </a:t>
            </a:r>
            <a:r>
              <a:rPr sz="1000" spc="-50" dirty="0">
                <a:latin typeface="Arial"/>
                <a:cs typeface="Arial"/>
              </a:rPr>
              <a:t>математическое ожидание </a:t>
            </a:r>
            <a:r>
              <a:rPr sz="1000" spc="-80" dirty="0">
                <a:latin typeface="Arial"/>
                <a:cs typeface="Arial"/>
              </a:rPr>
              <a:t>веса  </a:t>
            </a:r>
            <a:r>
              <a:rPr sz="1000" spc="-35" dirty="0">
                <a:latin typeface="Arial"/>
                <a:cs typeface="Arial"/>
              </a:rPr>
              <a:t>пингвинов </a:t>
            </a:r>
            <a:r>
              <a:rPr sz="1000" spc="-5" dirty="0">
                <a:latin typeface="Arial"/>
                <a:cs typeface="Arial"/>
              </a:rPr>
              <a:t>как </a:t>
            </a:r>
            <a:r>
              <a:rPr sz="1000" spc="-25" dirty="0">
                <a:latin typeface="Arial"/>
                <a:cs typeface="Arial"/>
              </a:rPr>
              <a:t>и </a:t>
            </a:r>
            <a:r>
              <a:rPr sz="1000" spc="-50" dirty="0">
                <a:latin typeface="Arial"/>
                <a:cs typeface="Arial"/>
              </a:rPr>
              <a:t>прежде </a:t>
            </a:r>
            <a:r>
              <a:rPr sz="1000" spc="-55" dirty="0">
                <a:latin typeface="Arial"/>
                <a:cs typeface="Arial"/>
              </a:rPr>
              <a:t>составляет </a:t>
            </a:r>
            <a:r>
              <a:rPr sz="1000" i="1" spc="15" dirty="0">
                <a:latin typeface="Times New Roman"/>
                <a:cs typeface="Times New Roman"/>
              </a:rPr>
              <a:t>µ</a:t>
            </a:r>
            <a:r>
              <a:rPr sz="1050" spc="22" baseline="-11904" dirty="0">
                <a:latin typeface="Arial"/>
                <a:cs typeface="Arial"/>
              </a:rPr>
              <a:t>0 </a:t>
            </a:r>
            <a:r>
              <a:rPr sz="1000" spc="190" dirty="0">
                <a:latin typeface="Arial"/>
                <a:cs typeface="Arial"/>
              </a:rPr>
              <a:t>= </a:t>
            </a:r>
            <a:r>
              <a:rPr sz="1000" spc="-40" dirty="0">
                <a:latin typeface="Arial"/>
                <a:cs typeface="Arial"/>
              </a:rPr>
              <a:t>15</a:t>
            </a:r>
            <a:r>
              <a:rPr sz="1000" i="1" spc="-40" dirty="0">
                <a:latin typeface="Times New Roman"/>
                <a:cs typeface="Times New Roman"/>
              </a:rPr>
              <a:t>.</a:t>
            </a:r>
            <a:r>
              <a:rPr sz="1000" spc="-40" dirty="0">
                <a:latin typeface="Arial"/>
                <a:cs typeface="Arial"/>
              </a:rPr>
              <a:t>4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кг.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 dirty="0">
              <a:latin typeface="Arial"/>
              <a:cs typeface="Arial"/>
            </a:endParaRPr>
          </a:p>
          <a:p>
            <a:pPr marR="8890" algn="ctr">
              <a:lnSpc>
                <a:spcPct val="100000"/>
              </a:lnSpc>
            </a:pP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0 </a:t>
            </a:r>
            <a:r>
              <a:rPr sz="1000" spc="-5" dirty="0">
                <a:latin typeface="Arial"/>
                <a:cs typeface="Arial"/>
              </a:rPr>
              <a:t>: </a:t>
            </a:r>
            <a:r>
              <a:rPr sz="1000" i="1" spc="20" dirty="0">
                <a:latin typeface="Times New Roman"/>
                <a:cs typeface="Times New Roman"/>
              </a:rPr>
              <a:t>µ </a:t>
            </a:r>
            <a:r>
              <a:rPr sz="1000" spc="190" dirty="0">
                <a:latin typeface="Arial"/>
                <a:cs typeface="Arial"/>
              </a:rPr>
              <a:t>=</a:t>
            </a:r>
            <a:r>
              <a:rPr sz="1000" spc="65" dirty="0">
                <a:latin typeface="Arial"/>
                <a:cs typeface="Arial"/>
              </a:rPr>
              <a:t> </a:t>
            </a:r>
            <a:r>
              <a:rPr sz="1000" i="1" spc="35" dirty="0">
                <a:latin typeface="Times New Roman"/>
                <a:cs typeface="Times New Roman"/>
              </a:rPr>
              <a:t>µ</a:t>
            </a:r>
            <a:r>
              <a:rPr sz="1050" spc="52" baseline="-11904" dirty="0">
                <a:latin typeface="Arial"/>
                <a:cs typeface="Arial"/>
              </a:rPr>
              <a:t>0</a:t>
            </a:r>
            <a:r>
              <a:rPr sz="1000" i="1" spc="35" dirty="0">
                <a:latin typeface="Times New Roman"/>
                <a:cs typeface="Times New Roman"/>
              </a:rPr>
              <a:t>,</a:t>
            </a:r>
            <a:endParaRPr sz="1000" dirty="0">
              <a:latin typeface="Times New Roman"/>
              <a:cs typeface="Times New Roman"/>
            </a:endParaRPr>
          </a:p>
          <a:p>
            <a:pPr marL="50800" marR="43180">
              <a:lnSpc>
                <a:spcPct val="100000"/>
              </a:lnSpc>
              <a:spcBef>
                <a:spcPts val="795"/>
              </a:spcBef>
            </a:pPr>
            <a:r>
              <a:rPr sz="1000" b="1" spc="-45" dirty="0">
                <a:latin typeface="Arial"/>
                <a:cs typeface="Arial"/>
              </a:rPr>
              <a:t>Альтернативная </a:t>
            </a:r>
            <a:r>
              <a:rPr sz="1000" b="1" spc="-25" dirty="0">
                <a:latin typeface="Arial"/>
                <a:cs typeface="Arial"/>
              </a:rPr>
              <a:t>гипотеза</a:t>
            </a:r>
            <a:r>
              <a:rPr sz="1000" spc="-25" dirty="0">
                <a:latin typeface="Arial"/>
                <a:cs typeface="Arial"/>
              </a:rPr>
              <a:t>, </a:t>
            </a:r>
            <a:r>
              <a:rPr sz="1000" spc="-60" dirty="0">
                <a:latin typeface="Arial"/>
                <a:cs typeface="Arial"/>
              </a:rPr>
              <a:t>обозначаемая </a:t>
            </a:r>
            <a:r>
              <a:rPr sz="1000" i="1" spc="50" dirty="0">
                <a:latin typeface="Times New Roman"/>
                <a:cs typeface="Times New Roman"/>
              </a:rPr>
              <a:t>H</a:t>
            </a:r>
            <a:r>
              <a:rPr sz="1050" spc="75" baseline="-11904" dirty="0">
                <a:latin typeface="Arial"/>
                <a:cs typeface="Arial"/>
              </a:rPr>
              <a:t>1</a:t>
            </a:r>
            <a:r>
              <a:rPr sz="1000" spc="50" dirty="0">
                <a:latin typeface="Arial"/>
                <a:cs typeface="Arial"/>
              </a:rPr>
              <a:t>, </a:t>
            </a:r>
            <a:r>
              <a:rPr sz="1000" spc="-45" dirty="0">
                <a:latin typeface="Arial"/>
                <a:cs typeface="Arial"/>
              </a:rPr>
              <a:t>напротив, </a:t>
            </a:r>
            <a:r>
              <a:rPr sz="1000" spc="-55" dirty="0">
                <a:latin typeface="Arial"/>
                <a:cs typeface="Arial"/>
              </a:rPr>
              <a:t>утверждает,  </a:t>
            </a:r>
            <a:r>
              <a:rPr sz="1000" spc="-20" dirty="0">
                <a:latin typeface="Arial"/>
                <a:cs typeface="Arial"/>
              </a:rPr>
              <a:t>что </a:t>
            </a:r>
            <a:r>
              <a:rPr sz="1000" spc="-45" dirty="0">
                <a:latin typeface="Arial"/>
                <a:cs typeface="Arial"/>
              </a:rPr>
              <a:t>эффект </a:t>
            </a:r>
            <a:r>
              <a:rPr sz="1000" spc="-55" dirty="0" err="1">
                <a:latin typeface="Arial"/>
                <a:cs typeface="Arial"/>
              </a:rPr>
              <a:t>есть</a:t>
            </a:r>
            <a:r>
              <a:rPr sz="1000" spc="-55" dirty="0">
                <a:latin typeface="Arial"/>
                <a:cs typeface="Arial"/>
              </a:rPr>
              <a:t> </a:t>
            </a:r>
            <a:r>
              <a:rPr lang="ru-RU" sz="1000" spc="465" dirty="0">
                <a:latin typeface="Arial"/>
                <a:cs typeface="Arial"/>
              </a:rPr>
              <a:t>-</a:t>
            </a:r>
            <a:r>
              <a:rPr sz="1000" spc="-20" dirty="0" err="1">
                <a:latin typeface="Arial"/>
                <a:cs typeface="Arial"/>
              </a:rPr>
              <a:t>что-то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все-таки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случилось.</a:t>
            </a:r>
            <a:endParaRPr sz="1000" dirty="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  <a:spcBef>
                <a:spcPts val="490"/>
              </a:spcBef>
            </a:pPr>
            <a:r>
              <a:rPr sz="1000" spc="-50" dirty="0">
                <a:latin typeface="Arial"/>
                <a:cs typeface="Arial"/>
              </a:rPr>
              <a:t>Математическое ожидание </a:t>
            </a:r>
            <a:r>
              <a:rPr sz="1000" spc="-80" dirty="0">
                <a:latin typeface="Arial"/>
                <a:cs typeface="Arial"/>
              </a:rPr>
              <a:t>веса </a:t>
            </a:r>
            <a:r>
              <a:rPr sz="1000" spc="-35" dirty="0">
                <a:latin typeface="Arial"/>
                <a:cs typeface="Arial"/>
              </a:rPr>
              <a:t>пингвинов </a:t>
            </a:r>
            <a:r>
              <a:rPr sz="1000" spc="-40" dirty="0">
                <a:latin typeface="Arial"/>
                <a:cs typeface="Arial"/>
              </a:rPr>
              <a:t>уже </a:t>
            </a:r>
            <a:r>
              <a:rPr sz="1000" spc="-80" dirty="0">
                <a:latin typeface="Arial"/>
                <a:cs typeface="Arial"/>
              </a:rPr>
              <a:t>не </a:t>
            </a:r>
            <a:r>
              <a:rPr sz="1000" spc="-60" dirty="0">
                <a:latin typeface="Arial"/>
                <a:cs typeface="Arial"/>
              </a:rPr>
              <a:t>равно</a:t>
            </a:r>
            <a:r>
              <a:rPr sz="1000" spc="-140" dirty="0">
                <a:latin typeface="Arial"/>
                <a:cs typeface="Arial"/>
              </a:rPr>
              <a:t> </a:t>
            </a:r>
            <a:r>
              <a:rPr sz="1000" i="1" spc="25" dirty="0">
                <a:latin typeface="Times New Roman"/>
                <a:cs typeface="Times New Roman"/>
              </a:rPr>
              <a:t>µ</a:t>
            </a:r>
            <a:r>
              <a:rPr sz="1050" spc="37" baseline="-11904" dirty="0">
                <a:latin typeface="Arial"/>
                <a:cs typeface="Arial"/>
              </a:rPr>
              <a:t>0</a:t>
            </a:r>
            <a:r>
              <a:rPr sz="1000" spc="25" dirty="0">
                <a:latin typeface="Arial"/>
                <a:cs typeface="Arial"/>
              </a:rPr>
              <a:t>: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6087" y="2557975"/>
            <a:ext cx="3810635" cy="830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86360" algn="ctr">
              <a:lnSpc>
                <a:spcPct val="100000"/>
              </a:lnSpc>
              <a:spcBef>
                <a:spcPts val="95"/>
              </a:spcBef>
            </a:pPr>
            <a:r>
              <a:rPr sz="1000" i="1" spc="55" dirty="0">
                <a:latin typeface="Times New Roman"/>
                <a:cs typeface="Times New Roman"/>
              </a:rPr>
              <a:t>H</a:t>
            </a:r>
            <a:r>
              <a:rPr sz="1050" spc="82" baseline="-11904" dirty="0">
                <a:latin typeface="Arial"/>
                <a:cs typeface="Arial"/>
              </a:rPr>
              <a:t>1 </a:t>
            </a:r>
            <a:r>
              <a:rPr sz="1000" spc="-5" dirty="0">
                <a:latin typeface="Arial"/>
                <a:cs typeface="Arial"/>
              </a:rPr>
              <a:t>: </a:t>
            </a:r>
            <a:r>
              <a:rPr sz="1000" i="1" spc="20" dirty="0">
                <a:latin typeface="Times New Roman"/>
                <a:cs typeface="Times New Roman"/>
              </a:rPr>
              <a:t>µ </a:t>
            </a:r>
            <a:r>
              <a:rPr sz="1000" i="1" spc="90" dirty="0">
                <a:latin typeface="Arial"/>
                <a:cs typeface="Arial"/>
              </a:rPr>
              <a:t>!</a:t>
            </a:r>
            <a:r>
              <a:rPr sz="1000" spc="90" dirty="0">
                <a:latin typeface="Arial"/>
                <a:cs typeface="Arial"/>
              </a:rPr>
              <a:t>=</a:t>
            </a:r>
            <a:r>
              <a:rPr sz="1000" spc="-5" dirty="0">
                <a:latin typeface="Arial"/>
                <a:cs typeface="Arial"/>
              </a:rPr>
              <a:t> </a:t>
            </a:r>
            <a:r>
              <a:rPr sz="1000" i="1" spc="35" dirty="0">
                <a:latin typeface="Times New Roman"/>
                <a:cs typeface="Times New Roman"/>
              </a:rPr>
              <a:t>µ</a:t>
            </a:r>
            <a:r>
              <a:rPr sz="1050" spc="52" baseline="-11904" dirty="0">
                <a:latin typeface="Arial"/>
                <a:cs typeface="Arial"/>
              </a:rPr>
              <a:t>0</a:t>
            </a:r>
            <a:r>
              <a:rPr sz="1000" i="1" spc="35" dirty="0">
                <a:latin typeface="Times New Roman"/>
                <a:cs typeface="Times New Roman"/>
              </a:rPr>
              <a:t>.</a:t>
            </a:r>
            <a:endParaRPr sz="1000" dirty="0">
              <a:latin typeface="Times New Roman"/>
              <a:cs typeface="Times New Roman"/>
            </a:endParaRPr>
          </a:p>
          <a:p>
            <a:pPr marL="190500" marR="52705" indent="-153035">
              <a:lnSpc>
                <a:spcPts val="950"/>
              </a:lnSpc>
              <a:spcBef>
                <a:spcPts val="1380"/>
              </a:spcBef>
              <a:buClr>
                <a:srgbClr val="3333B2"/>
              </a:buClr>
              <a:buAutoNum type="arabicPeriod"/>
              <a:tabLst>
                <a:tab pos="191135" algn="l"/>
              </a:tabLst>
            </a:pPr>
            <a:r>
              <a:rPr sz="800" spc="-20" dirty="0">
                <a:latin typeface="Arial"/>
                <a:cs typeface="Arial"/>
              </a:rPr>
              <a:t>Основная </a:t>
            </a:r>
            <a:r>
              <a:rPr sz="800" spc="-5" dirty="0">
                <a:latin typeface="Arial"/>
                <a:cs typeface="Arial"/>
              </a:rPr>
              <a:t>гипотеза </a:t>
            </a:r>
            <a:r>
              <a:rPr sz="800" spc="-30" dirty="0">
                <a:latin typeface="Arial"/>
                <a:cs typeface="Arial"/>
              </a:rPr>
              <a:t>делается </a:t>
            </a:r>
            <a:r>
              <a:rPr sz="800" spc="-15" dirty="0">
                <a:latin typeface="Arial"/>
                <a:cs typeface="Arial"/>
              </a:rPr>
              <a:t>относительно </a:t>
            </a:r>
            <a:r>
              <a:rPr sz="800" spc="-30" dirty="0">
                <a:latin typeface="Arial"/>
                <a:cs typeface="Arial"/>
              </a:rPr>
              <a:t>всей </a:t>
            </a:r>
            <a:r>
              <a:rPr sz="800" spc="-20" dirty="0">
                <a:latin typeface="Arial"/>
                <a:cs typeface="Arial"/>
              </a:rPr>
              <a:t>генеральной </a:t>
            </a:r>
            <a:r>
              <a:rPr sz="800" spc="-5" dirty="0">
                <a:latin typeface="Arial"/>
                <a:cs typeface="Arial"/>
              </a:rPr>
              <a:t>совокупности,  </a:t>
            </a:r>
            <a:r>
              <a:rPr sz="800" spc="-40" dirty="0">
                <a:latin typeface="Arial"/>
                <a:cs typeface="Arial"/>
              </a:rPr>
              <a:t>а не </a:t>
            </a:r>
            <a:r>
              <a:rPr sz="800" spc="-15" dirty="0">
                <a:latin typeface="Arial"/>
                <a:cs typeface="Arial"/>
              </a:rPr>
              <a:t>относительно</a:t>
            </a:r>
            <a:r>
              <a:rPr sz="800" spc="-1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выборки.</a:t>
            </a:r>
          </a:p>
          <a:p>
            <a:pPr marL="190500" indent="-153035">
              <a:lnSpc>
                <a:spcPts val="905"/>
              </a:lnSpc>
              <a:buClr>
                <a:srgbClr val="3333B2"/>
              </a:buClr>
              <a:buAutoNum type="arabicPeriod"/>
              <a:tabLst>
                <a:tab pos="191135" algn="l"/>
              </a:tabLst>
            </a:pPr>
            <a:r>
              <a:rPr sz="800" spc="30" dirty="0">
                <a:latin typeface="Arial"/>
                <a:cs typeface="Arial"/>
              </a:rPr>
              <a:t>В</a:t>
            </a:r>
            <a:r>
              <a:rPr sz="800" spc="60" dirty="0">
                <a:latin typeface="Arial"/>
                <a:cs typeface="Arial"/>
              </a:rPr>
              <a:t> </a:t>
            </a:r>
            <a:r>
              <a:rPr sz="800" spc="-20" dirty="0">
                <a:latin typeface="Arial"/>
                <a:cs typeface="Arial"/>
              </a:rPr>
              <a:t>качестве</a:t>
            </a:r>
            <a:r>
              <a:rPr sz="800" spc="60" dirty="0">
                <a:latin typeface="Arial"/>
                <a:cs typeface="Arial"/>
              </a:rPr>
              <a:t> </a:t>
            </a:r>
            <a:r>
              <a:rPr sz="800" spc="-15" dirty="0">
                <a:latin typeface="Arial"/>
                <a:cs typeface="Arial"/>
              </a:rPr>
              <a:t>альтернативной</a:t>
            </a:r>
            <a:r>
              <a:rPr sz="800" spc="6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гипотезы</a:t>
            </a:r>
            <a:r>
              <a:rPr sz="800" spc="60" dirty="0">
                <a:latin typeface="Arial"/>
                <a:cs typeface="Arial"/>
              </a:rPr>
              <a:t> </a:t>
            </a:r>
            <a:r>
              <a:rPr sz="800" spc="-20" dirty="0">
                <a:latin typeface="Arial"/>
                <a:cs typeface="Arial"/>
              </a:rPr>
              <a:t>точнее</a:t>
            </a:r>
            <a:r>
              <a:rPr sz="800" spc="60" dirty="0">
                <a:latin typeface="Arial"/>
                <a:cs typeface="Arial"/>
              </a:rPr>
              <a:t> </a:t>
            </a:r>
            <a:r>
              <a:rPr sz="800" spc="-20" dirty="0">
                <a:latin typeface="Arial"/>
                <a:cs typeface="Arial"/>
              </a:rPr>
              <a:t>было</a:t>
            </a:r>
            <a:r>
              <a:rPr sz="800" spc="60" dirty="0">
                <a:latin typeface="Arial"/>
                <a:cs typeface="Arial"/>
              </a:rPr>
              <a:t> </a:t>
            </a:r>
            <a:r>
              <a:rPr sz="800" spc="-20" dirty="0">
                <a:latin typeface="Arial"/>
                <a:cs typeface="Arial"/>
              </a:rPr>
              <a:t>бы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15" dirty="0">
                <a:latin typeface="Arial"/>
                <a:cs typeface="Arial"/>
              </a:rPr>
              <a:t>выбрать</a:t>
            </a:r>
            <a:r>
              <a:rPr sz="800" spc="50" dirty="0">
                <a:latin typeface="Arial"/>
                <a:cs typeface="Arial"/>
              </a:rPr>
              <a:t> </a:t>
            </a:r>
            <a:r>
              <a:rPr sz="800" i="1" spc="70" dirty="0">
                <a:latin typeface="Times New Roman"/>
                <a:cs typeface="Times New Roman"/>
              </a:rPr>
              <a:t>H</a:t>
            </a:r>
            <a:r>
              <a:rPr sz="900" spc="104" baseline="-9259" dirty="0">
                <a:latin typeface="Arial"/>
                <a:cs typeface="Arial"/>
              </a:rPr>
              <a:t>1</a:t>
            </a:r>
            <a:r>
              <a:rPr sz="900" spc="172" baseline="-9259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: </a:t>
            </a:r>
            <a:r>
              <a:rPr sz="800" i="1" spc="45" dirty="0">
                <a:latin typeface="Times New Roman"/>
                <a:cs typeface="Times New Roman"/>
              </a:rPr>
              <a:t>µ</a:t>
            </a:r>
            <a:r>
              <a:rPr sz="800" i="1" spc="40" dirty="0">
                <a:latin typeface="Times New Roman"/>
                <a:cs typeface="Times New Roman"/>
              </a:rPr>
              <a:t> </a:t>
            </a:r>
            <a:r>
              <a:rPr sz="800" i="1" spc="114" dirty="0">
                <a:latin typeface="Times New Roman"/>
                <a:cs typeface="Times New Roman"/>
              </a:rPr>
              <a:t>&lt;</a:t>
            </a:r>
            <a:r>
              <a:rPr sz="800" i="1" spc="35" dirty="0">
                <a:latin typeface="Times New Roman"/>
                <a:cs typeface="Times New Roman"/>
              </a:rPr>
              <a:t> </a:t>
            </a:r>
            <a:r>
              <a:rPr sz="800" i="1" spc="45" dirty="0">
                <a:latin typeface="Times New Roman"/>
                <a:cs typeface="Times New Roman"/>
              </a:rPr>
              <a:t>µ</a:t>
            </a:r>
            <a:r>
              <a:rPr sz="900" spc="67" baseline="-9259" dirty="0">
                <a:latin typeface="Arial"/>
                <a:cs typeface="Arial"/>
              </a:rPr>
              <a:t>0</a:t>
            </a:r>
            <a:r>
              <a:rPr sz="800" spc="45" dirty="0">
                <a:latin typeface="Arial"/>
                <a:cs typeface="Arial"/>
              </a:rPr>
              <a:t>,</a:t>
            </a:r>
            <a:endParaRPr sz="800" dirty="0">
              <a:latin typeface="Arial"/>
              <a:cs typeface="Arial"/>
            </a:endParaRPr>
          </a:p>
          <a:p>
            <a:pPr marL="190500">
              <a:lnSpc>
                <a:spcPts val="955"/>
              </a:lnSpc>
            </a:pPr>
            <a:r>
              <a:rPr sz="800" spc="-70" dirty="0">
                <a:latin typeface="Arial"/>
                <a:cs typeface="Arial"/>
              </a:rPr>
              <a:t>ее </a:t>
            </a:r>
            <a:r>
              <a:rPr sz="800" spc="5" dirty="0">
                <a:latin typeface="Arial"/>
                <a:cs typeface="Arial"/>
              </a:rPr>
              <a:t>мы </a:t>
            </a:r>
            <a:r>
              <a:rPr sz="800" spc="-10" dirty="0">
                <a:latin typeface="Arial"/>
                <a:cs typeface="Arial"/>
              </a:rPr>
              <a:t>рассмотрим</a:t>
            </a:r>
            <a:r>
              <a:rPr sz="800" spc="90" dirty="0">
                <a:latin typeface="Arial"/>
                <a:cs typeface="Arial"/>
              </a:rPr>
              <a:t> </a:t>
            </a:r>
            <a:r>
              <a:rPr sz="800" spc="-20" dirty="0">
                <a:latin typeface="Arial"/>
                <a:cs typeface="Arial"/>
              </a:rPr>
              <a:t>позднее.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03318" y="3243172"/>
            <a:ext cx="9461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70" dirty="0">
                <a:solidFill>
                  <a:srgbClr val="262685"/>
                </a:solidFill>
                <a:latin typeface="Arial"/>
                <a:cs typeface="Arial"/>
              </a:rPr>
              <a:t>8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74546"/>
            <a:ext cx="289369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35" dirty="0"/>
              <a:t>Шаг </a:t>
            </a:r>
            <a:r>
              <a:rPr spc="-55" dirty="0"/>
              <a:t>3. </a:t>
            </a:r>
            <a:r>
              <a:rPr spc="-80" dirty="0"/>
              <a:t>Зададим </a:t>
            </a:r>
            <a:r>
              <a:rPr spc="-100" dirty="0"/>
              <a:t>уровень</a:t>
            </a:r>
            <a:r>
              <a:rPr spc="-125" dirty="0"/>
              <a:t> </a:t>
            </a:r>
            <a:r>
              <a:rPr spc="-65" dirty="0"/>
              <a:t>значимости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294" y="858518"/>
            <a:ext cx="3933190" cy="154813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37465">
              <a:lnSpc>
                <a:spcPct val="102600"/>
              </a:lnSpc>
              <a:spcBef>
                <a:spcPts val="55"/>
              </a:spcBef>
            </a:pPr>
            <a:r>
              <a:rPr sz="1100" b="1" spc="-50" dirty="0">
                <a:latin typeface="Arial"/>
                <a:cs typeface="Arial"/>
              </a:rPr>
              <a:t>Уровень </a:t>
            </a:r>
            <a:r>
              <a:rPr sz="1100" b="1" spc="-40" dirty="0">
                <a:latin typeface="Arial"/>
                <a:cs typeface="Arial"/>
              </a:rPr>
              <a:t>значимости </a:t>
            </a:r>
            <a:r>
              <a:rPr sz="1100" spc="75" dirty="0">
                <a:latin typeface="Arial"/>
                <a:cs typeface="Arial"/>
              </a:rPr>
              <a:t>(</a:t>
            </a:r>
            <a:r>
              <a:rPr sz="1100" i="1" spc="75" dirty="0">
                <a:latin typeface="Times New Roman"/>
                <a:cs typeface="Times New Roman"/>
              </a:rPr>
              <a:t>α</a:t>
            </a:r>
            <a:r>
              <a:rPr sz="1100" spc="75" dirty="0">
                <a:latin typeface="Arial"/>
                <a:cs typeface="Arial"/>
              </a:rPr>
              <a:t>)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65" dirty="0">
                <a:latin typeface="Arial"/>
                <a:cs typeface="Arial"/>
              </a:rPr>
              <a:t>вероятность </a:t>
            </a:r>
            <a:r>
              <a:rPr sz="1100" spc="-40" dirty="0">
                <a:latin typeface="Arial"/>
                <a:cs typeface="Arial"/>
              </a:rPr>
              <a:t>ошибки, </a:t>
            </a:r>
            <a:r>
              <a:rPr sz="1100" spc="-70" dirty="0">
                <a:latin typeface="Arial"/>
                <a:cs typeface="Arial"/>
              </a:rPr>
              <a:t>с </a:t>
            </a:r>
            <a:r>
              <a:rPr sz="1100" spc="-55" dirty="0">
                <a:latin typeface="Arial"/>
                <a:cs typeface="Arial"/>
              </a:rPr>
              <a:t>величиной  </a:t>
            </a:r>
            <a:r>
              <a:rPr sz="1100" spc="-50" dirty="0">
                <a:latin typeface="Arial"/>
                <a:cs typeface="Arial"/>
              </a:rPr>
              <a:t>которой </a:t>
            </a:r>
            <a:r>
              <a:rPr sz="1100" spc="-60" dirty="0">
                <a:latin typeface="Arial"/>
                <a:cs typeface="Arial"/>
              </a:rPr>
              <a:t>вы </a:t>
            </a:r>
            <a:r>
              <a:rPr sz="1100" spc="-40" dirty="0">
                <a:latin typeface="Arial"/>
                <a:cs typeface="Arial"/>
              </a:rPr>
              <a:t>готовы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смириться.</a:t>
            </a:r>
            <a:endParaRPr sz="1100">
              <a:latin typeface="Arial"/>
              <a:cs typeface="Arial"/>
            </a:endParaRPr>
          </a:p>
          <a:p>
            <a:pPr marL="12700" marR="5080">
              <a:lnSpc>
                <a:spcPct val="102600"/>
              </a:lnSpc>
              <a:spcBef>
                <a:spcPts val="600"/>
              </a:spcBef>
            </a:pPr>
            <a:r>
              <a:rPr sz="1100" spc="-60" dirty="0">
                <a:latin typeface="Arial"/>
                <a:cs typeface="Arial"/>
              </a:rPr>
              <a:t>Обычно считается </a:t>
            </a:r>
            <a:r>
              <a:rPr sz="1100" spc="-45" dirty="0">
                <a:latin typeface="Arial"/>
                <a:cs typeface="Arial"/>
              </a:rPr>
              <a:t>возможным </a:t>
            </a:r>
            <a:r>
              <a:rPr sz="1100" spc="-75" dirty="0">
                <a:latin typeface="Arial"/>
                <a:cs typeface="Arial"/>
              </a:rPr>
              <a:t>пренебрегать </a:t>
            </a:r>
            <a:r>
              <a:rPr sz="1100" spc="-50" dirty="0">
                <a:latin typeface="Arial"/>
                <a:cs typeface="Arial"/>
              </a:rPr>
              <a:t>событиями,  </a:t>
            </a:r>
            <a:r>
              <a:rPr sz="1100" spc="-55" dirty="0">
                <a:latin typeface="Arial"/>
                <a:cs typeface="Arial"/>
              </a:rPr>
              <a:t>имеющими </a:t>
            </a:r>
            <a:r>
              <a:rPr sz="1100" spc="-65" dirty="0">
                <a:latin typeface="Arial"/>
                <a:cs typeface="Arial"/>
              </a:rPr>
              <a:t>вероятность </a:t>
            </a:r>
            <a:r>
              <a:rPr sz="1100" spc="-80" dirty="0">
                <a:latin typeface="Arial"/>
                <a:cs typeface="Arial"/>
              </a:rPr>
              <a:t>меньше </a:t>
            </a:r>
            <a:r>
              <a:rPr sz="1100" spc="-50" dirty="0">
                <a:latin typeface="Arial"/>
                <a:cs typeface="Arial"/>
              </a:rPr>
              <a:t>0.05. </a:t>
            </a:r>
            <a:r>
              <a:rPr sz="1100" spc="-15" dirty="0">
                <a:latin typeface="Arial"/>
                <a:cs typeface="Arial"/>
              </a:rPr>
              <a:t>В </a:t>
            </a:r>
            <a:r>
              <a:rPr sz="1100" spc="-40" dirty="0">
                <a:latin typeface="Arial"/>
                <a:cs typeface="Arial"/>
              </a:rPr>
              <a:t>других </a:t>
            </a:r>
            <a:r>
              <a:rPr sz="1100" spc="-60" dirty="0">
                <a:latin typeface="Arial"/>
                <a:cs typeface="Arial"/>
              </a:rPr>
              <a:t>случаях  </a:t>
            </a:r>
            <a:r>
              <a:rPr sz="1100" spc="-65" dirty="0">
                <a:latin typeface="Arial"/>
                <a:cs typeface="Arial"/>
              </a:rPr>
              <a:t>принимаются </a:t>
            </a:r>
            <a:r>
              <a:rPr sz="1100" spc="-70" dirty="0">
                <a:latin typeface="Arial"/>
                <a:cs typeface="Arial"/>
              </a:rPr>
              <a:t>вероятности </a:t>
            </a:r>
            <a:r>
              <a:rPr sz="1100" spc="-60" dirty="0">
                <a:latin typeface="Arial"/>
                <a:cs typeface="Arial"/>
              </a:rPr>
              <a:t>0.01, </a:t>
            </a:r>
            <a:r>
              <a:rPr sz="1100" spc="-75" dirty="0">
                <a:latin typeface="Arial"/>
                <a:cs typeface="Arial"/>
              </a:rPr>
              <a:t>0.005 </a:t>
            </a:r>
            <a:r>
              <a:rPr sz="1100" spc="-60" dirty="0">
                <a:latin typeface="Arial"/>
                <a:cs typeface="Arial"/>
              </a:rPr>
              <a:t>или </a:t>
            </a:r>
            <a:r>
              <a:rPr sz="1100" spc="-75" dirty="0">
                <a:latin typeface="Arial"/>
                <a:cs typeface="Arial"/>
              </a:rPr>
              <a:t>даже </a:t>
            </a:r>
            <a:r>
              <a:rPr sz="1100" spc="-65" dirty="0">
                <a:latin typeface="Arial"/>
                <a:cs typeface="Arial"/>
              </a:rPr>
              <a:t>0.001. </a:t>
            </a:r>
            <a:r>
              <a:rPr sz="1100" spc="-70" dirty="0">
                <a:latin typeface="Arial"/>
                <a:cs typeface="Arial"/>
              </a:rPr>
              <a:t>Например,  </a:t>
            </a:r>
            <a:r>
              <a:rPr sz="1100" spc="-45" dirty="0">
                <a:latin typeface="Arial"/>
                <a:cs typeface="Arial"/>
              </a:rPr>
              <a:t>когда </a:t>
            </a:r>
            <a:r>
              <a:rPr sz="1100" spc="-65" dirty="0">
                <a:latin typeface="Arial"/>
                <a:cs typeface="Arial"/>
              </a:rPr>
              <a:t>речь </a:t>
            </a:r>
            <a:r>
              <a:rPr sz="1100" spc="-60" dirty="0">
                <a:latin typeface="Arial"/>
                <a:cs typeface="Arial"/>
              </a:rPr>
              <a:t>идет </a:t>
            </a:r>
            <a:r>
              <a:rPr sz="1100" spc="-70" dirty="0">
                <a:latin typeface="Arial"/>
                <a:cs typeface="Arial"/>
              </a:rPr>
              <a:t>о </a:t>
            </a:r>
            <a:r>
              <a:rPr sz="1100" spc="-65" dirty="0">
                <a:latin typeface="Arial"/>
                <a:cs typeface="Arial"/>
              </a:rPr>
              <a:t>разрушении </a:t>
            </a:r>
            <a:r>
              <a:rPr sz="1100" spc="-55" dirty="0">
                <a:latin typeface="Arial"/>
                <a:cs typeface="Arial"/>
              </a:rPr>
              <a:t>сооружений, гибели </a:t>
            </a:r>
            <a:r>
              <a:rPr sz="1100" spc="-80" dirty="0">
                <a:latin typeface="Arial"/>
                <a:cs typeface="Arial"/>
              </a:rPr>
              <a:t>судна </a:t>
            </a:r>
            <a:r>
              <a:rPr sz="1100" spc="-40" dirty="0">
                <a:latin typeface="Arial"/>
                <a:cs typeface="Arial"/>
              </a:rPr>
              <a:t>и </a:t>
            </a:r>
            <a:r>
              <a:rPr sz="1100" spc="-55" dirty="0">
                <a:latin typeface="Arial"/>
                <a:cs typeface="Arial"/>
              </a:rPr>
              <a:t>т. </a:t>
            </a:r>
            <a:r>
              <a:rPr sz="1100" spc="-30" dirty="0">
                <a:latin typeface="Arial"/>
                <a:cs typeface="Arial"/>
              </a:rPr>
              <a:t>п.  </a:t>
            </a:r>
            <a:r>
              <a:rPr sz="1100" spc="-50" dirty="0">
                <a:latin typeface="Arial"/>
                <a:cs typeface="Arial"/>
              </a:rPr>
              <a:t>Эти </a:t>
            </a:r>
            <a:r>
              <a:rPr sz="1100" spc="-55" dirty="0">
                <a:latin typeface="Arial"/>
                <a:cs typeface="Arial"/>
              </a:rPr>
              <a:t>величины </a:t>
            </a:r>
            <a:r>
              <a:rPr sz="1100" spc="505" dirty="0">
                <a:latin typeface="Arial"/>
                <a:cs typeface="Arial"/>
              </a:rPr>
              <a:t>- </a:t>
            </a:r>
            <a:r>
              <a:rPr sz="1100" spc="-70" dirty="0">
                <a:latin typeface="Arial"/>
                <a:cs typeface="Arial"/>
              </a:rPr>
              <a:t>предмет</a:t>
            </a:r>
            <a:r>
              <a:rPr sz="1100" spc="-190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договора.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1100" spc="-15" dirty="0">
                <a:latin typeface="Arial"/>
                <a:cs typeface="Arial"/>
              </a:rPr>
              <a:t>В </a:t>
            </a:r>
            <a:r>
              <a:rPr sz="1100" spc="-80" dirty="0">
                <a:latin typeface="Arial"/>
                <a:cs typeface="Arial"/>
              </a:rPr>
              <a:t>нашей </a:t>
            </a:r>
            <a:r>
              <a:rPr sz="1100" spc="-75" dirty="0">
                <a:latin typeface="Arial"/>
                <a:cs typeface="Arial"/>
              </a:rPr>
              <a:t>задаче </a:t>
            </a:r>
            <a:r>
              <a:rPr sz="1100" i="1" spc="114" dirty="0">
                <a:latin typeface="Times New Roman"/>
                <a:cs typeface="Times New Roman"/>
              </a:rPr>
              <a:t>α </a:t>
            </a:r>
            <a:r>
              <a:rPr sz="1100" spc="204" dirty="0">
                <a:latin typeface="Arial"/>
                <a:cs typeface="Arial"/>
              </a:rPr>
              <a:t>=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spc="-45" dirty="0">
                <a:latin typeface="Arial"/>
                <a:cs typeface="Arial"/>
              </a:rPr>
              <a:t>0</a:t>
            </a:r>
            <a:r>
              <a:rPr sz="1100" i="1" spc="-45" dirty="0">
                <a:latin typeface="Times New Roman"/>
                <a:cs typeface="Times New Roman"/>
              </a:rPr>
              <a:t>.</a:t>
            </a:r>
            <a:r>
              <a:rPr sz="1100" spc="-45" dirty="0">
                <a:latin typeface="Arial"/>
                <a:cs typeface="Arial"/>
              </a:rPr>
              <a:t>05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3409</Words>
  <Application>Microsoft Macintosh PowerPoint</Application>
  <PresentationFormat>Произвольный</PresentationFormat>
  <Paragraphs>522</Paragraphs>
  <Slides>67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74" baseType="lpstr">
      <vt:lpstr>Arial</vt:lpstr>
      <vt:lpstr>Calibri</vt:lpstr>
      <vt:lpstr>Courier New</vt:lpstr>
      <vt:lpstr>Helvetica</vt:lpstr>
      <vt:lpstr>Monaco</vt:lpstr>
      <vt:lpstr>Times New Roman</vt:lpstr>
      <vt:lpstr>Office Theme</vt:lpstr>
      <vt:lpstr>Презентация PowerPoint</vt:lpstr>
      <vt:lpstr>Презентация PowerPoint</vt:lpstr>
      <vt:lpstr>Статистическая гипотеза</vt:lpstr>
      <vt:lpstr>Примеры гипотез</vt:lpstr>
      <vt:lpstr>Алгоритм проверки статистических гипотез</vt:lpstr>
      <vt:lpstr>Пример: взвешиваем пингвинов</vt:lpstr>
      <vt:lpstr>Шаг 1. Сформулируем допущения</vt:lpstr>
      <vt:lpstr>Шаг 2. Сформулируем основную и альтернативную  гипотезы</vt:lpstr>
      <vt:lpstr>Шаг 3. Зададим уровень значимости</vt:lpstr>
      <vt:lpstr>Что означает уровень значимости?</vt:lpstr>
      <vt:lpstr>Шаг 4. Выберем критерий для проверки</vt:lpstr>
      <vt:lpstr>Распределение генеральной совокупности и выборочных  средних</vt:lpstr>
      <vt:lpstr>Статистика критерия</vt:lpstr>
      <vt:lpstr>Область принятия и критическая область</vt:lpstr>
      <vt:lpstr>Выбор критерия (на практике)</vt:lpstr>
      <vt:lpstr>Шаг 5. Вычислим значение статистики критерия</vt:lpstr>
      <vt:lpstr>Шаг 6. Проверим, входит ли вычисленное значение в  критическую область</vt:lpstr>
      <vt:lpstr>Презентация PowerPoint</vt:lpstr>
      <vt:lpstr>p-значение p-значение (p-value) – вероятность получить нашу выборку или  выборку еще более отклоняющуюся от H0 при условии, что  гипотеза H0 справедлива.</vt:lpstr>
      <vt:lpstr>Шаг 7. Принимаем решение относительно гипотез</vt:lpstr>
      <vt:lpstr>Презентация PowerPoint</vt:lpstr>
      <vt:lpstr>Неточности в формулировке вывода</vt:lpstr>
      <vt:lpstr>Презентация PowerPoint</vt:lpstr>
      <vt:lpstr>Что если верна гипотеза H1?</vt:lpstr>
      <vt:lpstr>Варианты</vt:lpstr>
      <vt:lpstr>Трактовка ошибок 1-го и 2-го рода</vt:lpstr>
      <vt:lpstr>От чего зависит величина ошибки 2-го рода</vt:lpstr>
      <vt:lpstr>Не пренебрегайте ошибкой 2-го рода!</vt:lpstr>
      <vt:lpstr>Как уменьшить ошибку 2-го рода</vt:lpstr>
      <vt:lpstr>Ошибки, которые не совсем ошибки</vt:lpstr>
      <vt:lpstr>Минимум, который нужно понять</vt:lpstr>
      <vt:lpstr>Пример: проверка гипотезы о среднем для случая  неизвестной дисперсии Предположим, у нас имеются данные по суточному потреблению  энергии, поступающей с пищей (кДж/сутки), для 11 женщин:</vt:lpstr>
      <vt:lpstr>Вспоминаем алгоритм проверки гипотез</vt:lpstr>
      <vt:lpstr>Одновыборочный t-тест Стьюдента, а также шаги 5-7</vt:lpstr>
      <vt:lpstr>Обсуждение</vt:lpstr>
      <vt:lpstr>Сравнение одностороннего и двустороннего критериев</vt:lpstr>
      <vt:lpstr>p-значение</vt:lpstr>
      <vt:lpstr>Презентация PowerPoint</vt:lpstr>
      <vt:lpstr>Постановка задачи</vt:lpstr>
      <vt:lpstr>Критерий Шапиро-Уилка</vt:lpstr>
      <vt:lpstr>Презентация PowerPoint</vt:lpstr>
      <vt:lpstr>Критерий Колмогорова-Смирнова с поправкой  Лиллиефорса (критерий Лиллиефорса)</vt:lpstr>
      <vt:lpstr>Когда какой критерий применять</vt:lpstr>
      <vt:lpstr>Прагматический подход</vt:lpstr>
      <vt:lpstr>Существенные отклонения от нормальности</vt:lpstr>
      <vt:lpstr>Рекомендуется</vt:lpstr>
      <vt:lpstr>Презентация PowerPoint</vt:lpstr>
      <vt:lpstr>Презентация PowerPoint</vt:lpstr>
      <vt:lpstr>Презентация PowerPoint</vt:lpstr>
      <vt:lpstr>Лекарство. Иногда оно опаснее болезни. . .</vt:lpstr>
      <vt:lpstr>Презентация PowerPoint</vt:lpstr>
      <vt:lpstr>Статистическая гипотеза</vt:lpstr>
      <vt:lpstr>Пример: опять взвешиваем пингвинов</vt:lpstr>
      <vt:lpstr>Что убеждает нас в наличии эффекта?</vt:lpstr>
      <vt:lpstr>Презентация PowerPoint</vt:lpstr>
      <vt:lpstr>Конкретизируем</vt:lpstr>
      <vt:lpstr>Формулируем нулевую и альтернативную гипотезы</vt:lpstr>
      <vt:lpstr>Презентация PowerPoint</vt:lpstr>
      <vt:lpstr>Критерий для проверки гипотезы</vt:lpstr>
      <vt:lpstr>Мера расстояния (статистика критерия)</vt:lpstr>
      <vt:lpstr>Каково распределение выборочных средних?</vt:lpstr>
      <vt:lpstr>Проверяем ЦПТ: нормальное распределение генеральной  совокупности</vt:lpstr>
      <vt:lpstr>Экспоненциальное распределение генеральной  совокупности</vt:lpstr>
      <vt:lpstr>Презентация PowerPoint</vt:lpstr>
      <vt:lpstr>Презентация PowerPoint</vt:lpstr>
      <vt:lpstr>Формулировка гипотез</vt:lpstr>
      <vt:lpstr>Статистика критерия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Проверка статистических гипотез  </dc:title>
  <dc:subject/>
  <dc:creator/>
  <cp:keywords/>
  <dc:description/>
  <cp:lastModifiedBy>Виталий Бондаренко</cp:lastModifiedBy>
  <cp:revision>15</cp:revision>
  <dcterms:created xsi:type="dcterms:W3CDTF">2020-10-22T15:14:38Z</dcterms:created>
  <dcterms:modified xsi:type="dcterms:W3CDTF">2020-10-25T15:04:22Z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LaTeX with Beamer class</vt:lpwstr>
  </property>
</Properties>
</file>