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Lst>
  <p:notesMasterIdLst>
    <p:notesMasterId r:id="rId41"/>
  </p:notesMasterIdLst>
  <p:sldIdLst>
    <p:sldId id="256" r:id="rId2"/>
    <p:sldId id="380" r:id="rId3"/>
    <p:sldId id="389" r:id="rId4"/>
    <p:sldId id="293" r:id="rId5"/>
    <p:sldId id="356" r:id="rId6"/>
    <p:sldId id="259" r:id="rId7"/>
    <p:sldId id="266" r:id="rId8"/>
    <p:sldId id="269" r:id="rId9"/>
    <p:sldId id="270" r:id="rId10"/>
    <p:sldId id="271" r:id="rId11"/>
    <p:sldId id="285" r:id="rId12"/>
    <p:sldId id="294" r:id="rId13"/>
    <p:sldId id="297" r:id="rId14"/>
    <p:sldId id="298" r:id="rId15"/>
    <p:sldId id="381" r:id="rId16"/>
    <p:sldId id="382" r:id="rId17"/>
    <p:sldId id="299" r:id="rId18"/>
    <p:sldId id="300" r:id="rId19"/>
    <p:sldId id="301" r:id="rId20"/>
    <p:sldId id="303" r:id="rId21"/>
    <p:sldId id="304" r:id="rId22"/>
    <p:sldId id="305"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43" r:id="rId39"/>
    <p:sldId id="405"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4"/>
  </p:normalViewPr>
  <p:slideViewPr>
    <p:cSldViewPr>
      <p:cViewPr varScale="1">
        <p:scale>
          <a:sx n="105" d="100"/>
          <a:sy n="105" d="100"/>
        </p:scale>
        <p:origin x="1794"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ltLang="ru-RU"/>
          </a:p>
        </p:txBody>
      </p:sp>
      <p:sp>
        <p:nvSpPr>
          <p:cNvPr id="1126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ltLang="ru-RU"/>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ltLang="ru-RU"/>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E2B0802-149D-42C7-8E33-8C340363276E}" type="slidenum">
              <a:rPr lang="ru-RU" altLang="ru-RU"/>
              <a:pPr/>
              <a:t>‹#›</a:t>
            </a:fld>
            <a:endParaRPr lang="ru-RU" alt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ru.wikipedia.org/wiki/%D0%A1%D0%B5%D0%BA%D1%81%D1%82%D0%B8%D0%BB%D0%BB%D0%B8%D0%BE%D0%BD"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ru.wikipedia.org/wiki/%D0%91%D0%B0%D0%B9%D1%8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u="none" strike="noStrike" kern="1200" dirty="0" err="1">
                <a:solidFill>
                  <a:schemeClr val="tx1"/>
                </a:solidFill>
                <a:effectLst/>
                <a:latin typeface="Arial" panose="020B0604020202020204" pitchFamily="34" charset="0"/>
                <a:ea typeface="+mn-ea"/>
                <a:cs typeface="+mn-cs"/>
              </a:rPr>
              <a:t>Зеттаба́йт</a:t>
            </a:r>
            <a:r>
              <a:rPr lang="ru-RU" sz="1200" b="0" i="0" u="none" strike="noStrike" kern="1200" dirty="0">
                <a:solidFill>
                  <a:schemeClr val="tx1"/>
                </a:solidFill>
                <a:effectLst/>
                <a:latin typeface="Arial" panose="020B0604020202020204" pitchFamily="34" charset="0"/>
                <a:ea typeface="+mn-ea"/>
                <a:cs typeface="+mn-cs"/>
              </a:rPr>
              <a:t> — 10</a:t>
            </a:r>
            <a:r>
              <a:rPr lang="ru-RU" sz="1200" b="0" i="0" u="none" strike="noStrike" kern="1200" baseline="30000" dirty="0">
                <a:solidFill>
                  <a:schemeClr val="tx1"/>
                </a:solidFill>
                <a:effectLst/>
                <a:latin typeface="Arial" panose="020B0604020202020204" pitchFamily="34" charset="0"/>
                <a:ea typeface="+mn-ea"/>
                <a:cs typeface="+mn-cs"/>
              </a:rPr>
              <a:t>21</a:t>
            </a:r>
            <a:r>
              <a:rPr lang="ru-RU" sz="1200" b="0" i="0" u="none" strike="noStrike" kern="1200" dirty="0">
                <a:solidFill>
                  <a:schemeClr val="tx1"/>
                </a:solidFill>
                <a:effectLst/>
                <a:latin typeface="Arial" panose="020B0604020202020204" pitchFamily="34" charset="0"/>
                <a:ea typeface="+mn-ea"/>
                <a:cs typeface="+mn-cs"/>
              </a:rPr>
              <a:t> (</a:t>
            </a:r>
            <a:r>
              <a:rPr lang="ru-RU" sz="1200" b="0" i="0" u="none" strike="noStrike" kern="1200" dirty="0">
                <a:solidFill>
                  <a:schemeClr val="tx1"/>
                </a:solidFill>
                <a:effectLst/>
                <a:latin typeface="Arial" panose="020B0604020202020204" pitchFamily="34" charset="0"/>
                <a:ea typeface="+mn-ea"/>
                <a:cs typeface="+mn-cs"/>
                <a:hlinkClick r:id="rId3" tooltip="Секстиллион"/>
              </a:rPr>
              <a:t>секстиллион</a:t>
            </a:r>
            <a:r>
              <a:rPr lang="ru-RU" sz="1200" b="0" i="0" u="none" strike="noStrike" kern="1200" dirty="0">
                <a:solidFill>
                  <a:schemeClr val="tx1"/>
                </a:solidFill>
                <a:effectLst/>
                <a:latin typeface="Arial" panose="020B0604020202020204" pitchFamily="34" charset="0"/>
                <a:ea typeface="+mn-ea"/>
                <a:cs typeface="+mn-cs"/>
              </a:rPr>
              <a:t>) </a:t>
            </a:r>
            <a:r>
              <a:rPr lang="ru-RU" sz="1200" b="0" i="0" u="none" strike="noStrike" kern="1200" dirty="0">
                <a:solidFill>
                  <a:schemeClr val="tx1"/>
                </a:solidFill>
                <a:effectLst/>
                <a:latin typeface="Arial" panose="020B0604020202020204" pitchFamily="34" charset="0"/>
                <a:ea typeface="+mn-ea"/>
                <a:cs typeface="+mn-cs"/>
                <a:hlinkClick r:id="rId4" tooltip="Байт"/>
              </a:rPr>
              <a:t>байт</a:t>
            </a:r>
            <a:r>
              <a:rPr lang="ru-RU" sz="1200" b="0" i="0" u="none" strike="noStrike" kern="1200" dirty="0">
                <a:solidFill>
                  <a:schemeClr val="tx1"/>
                </a:solidFill>
                <a:effectLst/>
                <a:latin typeface="Arial" panose="020B0604020202020204" pitchFamily="34" charset="0"/>
                <a:ea typeface="+mn-ea"/>
                <a:cs typeface="+mn-cs"/>
              </a:rPr>
              <a:t>.</a:t>
            </a:r>
            <a:endParaRPr lang="ru-RU" dirty="0"/>
          </a:p>
        </p:txBody>
      </p:sp>
      <p:sp>
        <p:nvSpPr>
          <p:cNvPr id="4" name="Номер слайда 3"/>
          <p:cNvSpPr>
            <a:spLocks noGrp="1"/>
          </p:cNvSpPr>
          <p:nvPr>
            <p:ph type="sldNum" sz="quarter" idx="5"/>
          </p:nvPr>
        </p:nvSpPr>
        <p:spPr/>
        <p:txBody>
          <a:bodyPr/>
          <a:lstStyle/>
          <a:p>
            <a:fld id="{1E2B0802-149D-42C7-8E33-8C340363276E}" type="slidenum">
              <a:rPr lang="ru-RU" altLang="ru-RU" smtClean="0"/>
              <a:pPr/>
              <a:t>3</a:t>
            </a:fld>
            <a:endParaRPr lang="ru-RU" altLang="ru-RU"/>
          </a:p>
        </p:txBody>
      </p:sp>
    </p:spTree>
    <p:extLst>
      <p:ext uri="{BB962C8B-B14F-4D97-AF65-F5344CB8AC3E}">
        <p14:creationId xmlns:p14="http://schemas.microsoft.com/office/powerpoint/2010/main" val="399946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175DDB68-29AC-4428-9EF3-27BD4D85B2D9}" type="datetime1">
              <a:rPr lang="ru-RU" altLang="en-US" smtClean="0"/>
              <a:t>03.02.2025</a:t>
            </a:fld>
            <a:endParaRPr lang="ru-RU" altLang="en-US"/>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0258C6C7-C6A5-4351-A1A5-288E3E5DCD50}" type="slidenum">
              <a:rPr lang="ru-RU" altLang="en-US" smtClean="0"/>
              <a:pPr/>
              <a:t>‹#›</a:t>
            </a:fld>
            <a:endParaRPr lang="ru-RU" altLang="en-US"/>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207281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305A20C4-A295-405E-AE49-E49945965C29}" type="datetime1">
              <a:rPr lang="ru-RU" altLang="en-US" smtClean="0"/>
              <a:t>03.02.2025</a:t>
            </a:fld>
            <a:endParaRPr lang="ru-RU" altLang="en-US"/>
          </a:p>
        </p:txBody>
      </p:sp>
      <p:sp>
        <p:nvSpPr>
          <p:cNvPr id="6" name="Нижний колонтитул 5"/>
          <p:cNvSpPr>
            <a:spLocks noGrp="1"/>
          </p:cNvSpPr>
          <p:nvPr>
            <p:ph type="ftr" sz="quarter" idx="11"/>
          </p:nvPr>
        </p:nvSpPr>
        <p:spPr/>
        <p:txBody>
          <a:bodyPr/>
          <a:lstStyle/>
          <a:p>
            <a:r>
              <a:rPr lang="en-US" altLang="en-US"/>
              <a:t>donnu.ru/phys/kt/bondarenko</a:t>
            </a:r>
            <a:endParaRPr lang="ru-RU" altLang="en-US"/>
          </a:p>
        </p:txBody>
      </p:sp>
      <p:sp>
        <p:nvSpPr>
          <p:cNvPr id="7" name="Номер слайда 6"/>
          <p:cNvSpPr>
            <a:spLocks noGrp="1"/>
          </p:cNvSpPr>
          <p:nvPr>
            <p:ph type="sldNum" sz="quarter" idx="12"/>
          </p:nvPr>
        </p:nvSpPr>
        <p:spPr/>
        <p:txBody>
          <a:bodyPr/>
          <a:lstStyle/>
          <a:p>
            <a:fld id="{650C573A-520B-4366-A259-1D0142EB4744}" type="slidenum">
              <a:rPr lang="ru-RU" altLang="en-US" smtClean="0"/>
              <a:pPr/>
              <a:t>‹#›</a:t>
            </a:fld>
            <a:endParaRPr lang="ru-RU" altLang="en-US"/>
          </a:p>
        </p:txBody>
      </p:sp>
    </p:spTree>
    <p:extLst>
      <p:ext uri="{BB962C8B-B14F-4D97-AF65-F5344CB8AC3E}">
        <p14:creationId xmlns:p14="http://schemas.microsoft.com/office/powerpoint/2010/main" val="2356429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87260325-7572-43EE-AC75-C173488AAE60}" type="datetime1">
              <a:rPr lang="ru-RU" altLang="en-US" smtClean="0"/>
              <a:t>03.02.2025</a:t>
            </a:fld>
            <a:endParaRPr lang="ru-RU" altLang="en-US"/>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009C9BD6-C709-419E-A308-C19D2E516461}" type="slidenum">
              <a:rPr lang="ru-RU" altLang="en-US" smtClean="0"/>
              <a:pPr/>
              <a:t>‹#›</a:t>
            </a:fld>
            <a:endParaRPr lang="ru-RU" altLang="en-US"/>
          </a:p>
        </p:txBody>
      </p:sp>
    </p:spTree>
    <p:extLst>
      <p:ext uri="{BB962C8B-B14F-4D97-AF65-F5344CB8AC3E}">
        <p14:creationId xmlns:p14="http://schemas.microsoft.com/office/powerpoint/2010/main" val="312684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6C6F2AFC-3671-4BB4-B46A-750BEBCA32E1}" type="datetime1">
              <a:rPr lang="ru-RU" altLang="en-US" smtClean="0"/>
              <a:t>03.02.2025</a:t>
            </a:fld>
            <a:endParaRPr lang="ru-RU" altLang="en-US"/>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9DA6432C-7087-4982-95D3-83D9E491307E}" type="slidenum">
              <a:rPr lang="ru-RU" altLang="en-US" smtClean="0"/>
              <a:pPr/>
              <a:t>‹#›</a:t>
            </a:fld>
            <a:endParaRPr lang="ru-RU" altLang="en-US"/>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47094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CC23E5D1-275F-48FC-BA24-16CA0BF426C2}" type="datetime1">
              <a:rPr lang="ru-RU" altLang="en-US" smtClean="0"/>
              <a:t>03.02.2025</a:t>
            </a:fld>
            <a:endParaRPr lang="ru-RU" altLang="en-US"/>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9248532F-6F36-4CF7-9EBD-A3B3FE3CEF41}" type="slidenum">
              <a:rPr lang="ru-RU" altLang="en-US" smtClean="0"/>
              <a:pPr/>
              <a:t>‹#›</a:t>
            </a:fld>
            <a:endParaRPr lang="ru-RU" altLang="en-US"/>
          </a:p>
        </p:txBody>
      </p:sp>
    </p:spTree>
    <p:extLst>
      <p:ext uri="{BB962C8B-B14F-4D97-AF65-F5344CB8AC3E}">
        <p14:creationId xmlns:p14="http://schemas.microsoft.com/office/powerpoint/2010/main" val="222724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193662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70DFA54-7048-4548-98E2-33F58FEC6472}" type="datetime1">
              <a:rPr lang="ru-RU" altLang="en-US" smtClean="0"/>
              <a:t>03.02.2025</a:t>
            </a:fld>
            <a:endParaRPr lang="ru-RU" altLang="en-US"/>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57EC7F30-29AF-4C0C-BFFD-19053BF5A240}" type="slidenum">
              <a:rPr lang="ru-RU" altLang="en-US" smtClean="0"/>
              <a:pPr/>
              <a:t>‹#›</a:t>
            </a:fld>
            <a:endParaRPr lang="ru-RU" altLang="en-US"/>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2274259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0EDDCD44-D2D8-4A75-B25C-7F3B57E6F30A}" type="datetime1">
              <a:rPr lang="ru-RU" altLang="en-US" smtClean="0"/>
              <a:t>03.02.2025</a:t>
            </a:fld>
            <a:endParaRPr lang="ru-RU" altLang="en-US"/>
          </a:p>
        </p:txBody>
      </p:sp>
      <p:sp>
        <p:nvSpPr>
          <p:cNvPr id="6" name="Нижний колонтитул 5"/>
          <p:cNvSpPr>
            <a:spLocks noGrp="1"/>
          </p:cNvSpPr>
          <p:nvPr>
            <p:ph type="ftr" sz="quarter" idx="11"/>
          </p:nvPr>
        </p:nvSpPr>
        <p:spPr/>
        <p:txBody>
          <a:bodyPr/>
          <a:lstStyle/>
          <a:p>
            <a:r>
              <a:rPr lang="en-US" altLang="en-US"/>
              <a:t>donnu.ru/phys/kt/bondarenko</a:t>
            </a:r>
            <a:endParaRPr lang="ru-RU" altLang="en-US"/>
          </a:p>
        </p:txBody>
      </p:sp>
      <p:sp>
        <p:nvSpPr>
          <p:cNvPr id="7" name="Номер слайда 6"/>
          <p:cNvSpPr>
            <a:spLocks noGrp="1"/>
          </p:cNvSpPr>
          <p:nvPr>
            <p:ph type="sldNum" sz="quarter" idx="12"/>
          </p:nvPr>
        </p:nvSpPr>
        <p:spPr/>
        <p:txBody>
          <a:bodyPr/>
          <a:lstStyle/>
          <a:p>
            <a:fld id="{9EC75D21-E047-461F-AF26-AEBEA0D2EF8F}" type="slidenum">
              <a:rPr lang="ru-RU" altLang="en-US" smtClean="0"/>
              <a:pPr/>
              <a:t>‹#›</a:t>
            </a:fld>
            <a:endParaRPr lang="ru-RU" altLang="en-US"/>
          </a:p>
        </p:txBody>
      </p:sp>
    </p:spTree>
    <p:extLst>
      <p:ext uri="{BB962C8B-B14F-4D97-AF65-F5344CB8AC3E}">
        <p14:creationId xmlns:p14="http://schemas.microsoft.com/office/powerpoint/2010/main" val="1770000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19ACB963-F112-409C-AD9F-C88DCFA23798}" type="datetime1">
              <a:rPr lang="ru-RU" altLang="en-US" smtClean="0"/>
              <a:t>03.02.2025</a:t>
            </a:fld>
            <a:endParaRPr lang="ru-RU" altLang="en-US"/>
          </a:p>
        </p:txBody>
      </p:sp>
      <p:sp>
        <p:nvSpPr>
          <p:cNvPr id="8" name="Нижний колонтитул 7"/>
          <p:cNvSpPr>
            <a:spLocks noGrp="1"/>
          </p:cNvSpPr>
          <p:nvPr>
            <p:ph type="ftr" sz="quarter" idx="11"/>
          </p:nvPr>
        </p:nvSpPr>
        <p:spPr/>
        <p:txBody>
          <a:bodyPr/>
          <a:lstStyle/>
          <a:p>
            <a:r>
              <a:rPr lang="en-US" altLang="en-US"/>
              <a:t>donnu.ru/phys/kt/bondarenko</a:t>
            </a:r>
            <a:endParaRPr lang="ru-RU" altLang="en-US"/>
          </a:p>
        </p:txBody>
      </p:sp>
      <p:sp>
        <p:nvSpPr>
          <p:cNvPr id="9" name="Номер слайда 8"/>
          <p:cNvSpPr>
            <a:spLocks noGrp="1"/>
          </p:cNvSpPr>
          <p:nvPr>
            <p:ph type="sldNum" sz="quarter" idx="12"/>
          </p:nvPr>
        </p:nvSpPr>
        <p:spPr/>
        <p:txBody>
          <a:bodyPr/>
          <a:lstStyle/>
          <a:p>
            <a:fld id="{2670C050-FB4F-4282-9986-E016964E59C9}" type="slidenum">
              <a:rPr lang="ru-RU" altLang="en-US" smtClean="0"/>
              <a:pPr/>
              <a:t>‹#›</a:t>
            </a:fld>
            <a:endParaRPr lang="ru-RU" altLang="en-US"/>
          </a:p>
        </p:txBody>
      </p:sp>
    </p:spTree>
    <p:extLst>
      <p:ext uri="{BB962C8B-B14F-4D97-AF65-F5344CB8AC3E}">
        <p14:creationId xmlns:p14="http://schemas.microsoft.com/office/powerpoint/2010/main" val="3394626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F8172E44-9EFD-4710-88A5-7A35D898D0BD}" type="datetime1">
              <a:rPr lang="ru-RU" altLang="en-US" smtClean="0"/>
              <a:t>03.02.2025</a:t>
            </a:fld>
            <a:endParaRPr lang="ru-RU" altLang="en-US"/>
          </a:p>
        </p:txBody>
      </p:sp>
      <p:sp>
        <p:nvSpPr>
          <p:cNvPr id="4" name="Нижний колонтитул 3"/>
          <p:cNvSpPr>
            <a:spLocks noGrp="1"/>
          </p:cNvSpPr>
          <p:nvPr>
            <p:ph type="ftr" sz="quarter" idx="11"/>
          </p:nvPr>
        </p:nvSpPr>
        <p:spPr/>
        <p:txBody>
          <a:bodyPr/>
          <a:lstStyle/>
          <a:p>
            <a:r>
              <a:rPr lang="en-US" altLang="en-US"/>
              <a:t>donnu.ru/phys/kt/bondarenko</a:t>
            </a:r>
            <a:endParaRPr lang="ru-RU" altLang="en-US"/>
          </a:p>
        </p:txBody>
      </p:sp>
      <p:sp>
        <p:nvSpPr>
          <p:cNvPr id="5" name="Номер слайда 4"/>
          <p:cNvSpPr>
            <a:spLocks noGrp="1"/>
          </p:cNvSpPr>
          <p:nvPr>
            <p:ph type="sldNum" sz="quarter" idx="12"/>
          </p:nvPr>
        </p:nvSpPr>
        <p:spPr/>
        <p:txBody>
          <a:bodyPr/>
          <a:lstStyle/>
          <a:p>
            <a:fld id="{9498588D-4577-4794-8F53-D258281F050F}" type="slidenum">
              <a:rPr lang="ru-RU" altLang="en-US" smtClean="0"/>
              <a:pPr/>
              <a:t>‹#›</a:t>
            </a:fld>
            <a:endParaRPr lang="ru-RU" altLang="en-US"/>
          </a:p>
        </p:txBody>
      </p:sp>
    </p:spTree>
    <p:extLst>
      <p:ext uri="{BB962C8B-B14F-4D97-AF65-F5344CB8AC3E}">
        <p14:creationId xmlns:p14="http://schemas.microsoft.com/office/powerpoint/2010/main" val="89324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B659BFE-73E9-4230-89E1-0FC6698FD1F8}" type="datetime1">
              <a:rPr lang="ru-RU" altLang="en-US" smtClean="0"/>
              <a:t>03.02.2025</a:t>
            </a:fld>
            <a:endParaRPr lang="ru-RU" altLang="en-US"/>
          </a:p>
        </p:txBody>
      </p:sp>
      <p:sp>
        <p:nvSpPr>
          <p:cNvPr id="3" name="Нижний колонтитул 2"/>
          <p:cNvSpPr>
            <a:spLocks noGrp="1"/>
          </p:cNvSpPr>
          <p:nvPr>
            <p:ph type="ftr" sz="quarter" idx="11"/>
          </p:nvPr>
        </p:nvSpPr>
        <p:spPr/>
        <p:txBody>
          <a:bodyPr/>
          <a:lstStyle/>
          <a:p>
            <a:r>
              <a:rPr lang="en-US" altLang="en-US"/>
              <a:t>donnu.ru/phys/kt/bondarenko</a:t>
            </a:r>
            <a:endParaRPr lang="ru-RU" altLang="en-US"/>
          </a:p>
        </p:txBody>
      </p:sp>
      <p:sp>
        <p:nvSpPr>
          <p:cNvPr id="4" name="Номер слайда 3"/>
          <p:cNvSpPr>
            <a:spLocks noGrp="1"/>
          </p:cNvSpPr>
          <p:nvPr>
            <p:ph type="sldNum" sz="quarter" idx="12"/>
          </p:nvPr>
        </p:nvSpPr>
        <p:spPr/>
        <p:txBody>
          <a:bodyPr/>
          <a:lstStyle/>
          <a:p>
            <a:fld id="{6E286DF3-D310-4CA3-8D33-3D62B9A17F8A}" type="slidenum">
              <a:rPr lang="ru-RU" altLang="en-US" smtClean="0"/>
              <a:pPr/>
              <a:t>‹#›</a:t>
            </a:fld>
            <a:endParaRPr lang="ru-RU" altLang="en-US"/>
          </a:p>
        </p:txBody>
      </p:sp>
    </p:spTree>
    <p:extLst>
      <p:ext uri="{BB962C8B-B14F-4D97-AF65-F5344CB8AC3E}">
        <p14:creationId xmlns:p14="http://schemas.microsoft.com/office/powerpoint/2010/main" val="198258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B31B2D1B-3BD5-40CC-9B44-6E550BC22DE1}" type="datetime1">
              <a:rPr lang="ru-RU" altLang="en-US" smtClean="0"/>
              <a:t>03.02.2025</a:t>
            </a:fld>
            <a:endParaRPr lang="ru-RU" altLang="en-US"/>
          </a:p>
        </p:txBody>
      </p:sp>
      <p:sp>
        <p:nvSpPr>
          <p:cNvPr id="6" name="Нижний колонтитул 5"/>
          <p:cNvSpPr>
            <a:spLocks noGrp="1"/>
          </p:cNvSpPr>
          <p:nvPr>
            <p:ph type="ftr" sz="quarter" idx="11"/>
          </p:nvPr>
        </p:nvSpPr>
        <p:spPr/>
        <p:txBody>
          <a:bodyPr/>
          <a:lstStyle/>
          <a:p>
            <a:r>
              <a:rPr lang="en-US" altLang="en-US"/>
              <a:t>donnu.ru/phys/kt/bondarenko</a:t>
            </a:r>
            <a:endParaRPr lang="ru-RU" altLang="en-US"/>
          </a:p>
        </p:txBody>
      </p:sp>
      <p:sp>
        <p:nvSpPr>
          <p:cNvPr id="7" name="Номер слайда 6"/>
          <p:cNvSpPr>
            <a:spLocks noGrp="1"/>
          </p:cNvSpPr>
          <p:nvPr>
            <p:ph type="sldNum" sz="quarter" idx="12"/>
          </p:nvPr>
        </p:nvSpPr>
        <p:spPr/>
        <p:txBody>
          <a:bodyPr/>
          <a:lstStyle/>
          <a:p>
            <a:fld id="{01D89718-3591-412C-9DEC-EA49C35A50B5}" type="slidenum">
              <a:rPr lang="ru-RU" altLang="en-US" smtClean="0"/>
              <a:pPr/>
              <a:t>‹#›</a:t>
            </a:fld>
            <a:endParaRPr lang="ru-RU" altLang="en-US"/>
          </a:p>
        </p:txBody>
      </p:sp>
    </p:spTree>
    <p:extLst>
      <p:ext uri="{BB962C8B-B14F-4D97-AF65-F5344CB8AC3E}">
        <p14:creationId xmlns:p14="http://schemas.microsoft.com/office/powerpoint/2010/main" val="3198891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D94BB014-E2C6-411E-8185-20821F939B42}" type="datetime1">
              <a:rPr lang="ru-RU" altLang="en-US" smtClean="0"/>
              <a:t>03.02.2025</a:t>
            </a:fld>
            <a:endParaRPr lang="ru-RU" altLang="en-US"/>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r>
              <a:rPr lang="en-US" altLang="en-US"/>
              <a:t>donnu.ru/phys/kt/bondarenko</a:t>
            </a:r>
            <a:endParaRPr lang="ru-RU" altLang="en-US"/>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B3FE93CE-698D-48A0-BD0D-76BAABB902B4}" type="slidenum">
              <a:rPr lang="ru-RU" altLang="en-US" smtClean="0"/>
              <a:pPr/>
              <a:t>‹#›</a:t>
            </a:fld>
            <a:endParaRPr lang="ru-RU" altLang="en-US"/>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30382305"/>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2">
          <p15:clr>
            <a:srgbClr val="F26B43"/>
          </p15:clr>
        </p15:guide>
        <p15:guide id="2" pos="5238">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vk.com/vibondarenko" TargetMode="External"/><Relationship Id="rId2" Type="http://schemas.openxmlformats.org/officeDocument/2006/relationships/hyperlink" Target="https://donnu.ru/phys/kt/bondarenko" TargetMode="External"/><Relationship Id="rId1" Type="http://schemas.openxmlformats.org/officeDocument/2006/relationships/slideLayout" Target="../slideLayouts/slideLayout1.xml"/><Relationship Id="rId5" Type="http://schemas.openxmlformats.org/officeDocument/2006/relationships/hyperlink" Target="https://disk.yandex.ru/d/GnsIM8Mb2mIg3Q" TargetMode="External"/><Relationship Id="rId4" Type="http://schemas.openxmlformats.org/officeDocument/2006/relationships/hyperlink" Target="mailto:vitalii.bondarenko@donnu.ru"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55576" y="1772816"/>
            <a:ext cx="8208912" cy="4032448"/>
          </a:xfrm>
        </p:spPr>
        <p:txBody>
          <a:bodyPr>
            <a:normAutofit/>
          </a:bodyPr>
          <a:lstStyle/>
          <a:p>
            <a:pPr lvl="0">
              <a:lnSpc>
                <a:spcPct val="100000"/>
              </a:lnSpc>
              <a:spcBef>
                <a:spcPts val="0"/>
              </a:spcBef>
            </a:pPr>
            <a:r>
              <a:rPr lang="ru-RU" altLang="ru-RU" sz="3200" dirty="0"/>
              <a:t>Бондаренко Виталий Иванович</a:t>
            </a:r>
            <a:br>
              <a:rPr lang="ru-RU" altLang="ru-RU" sz="3200" dirty="0"/>
            </a:br>
            <a:r>
              <a:rPr lang="ru-RU" altLang="ru-RU" sz="2800" dirty="0"/>
              <a:t>к.404</a:t>
            </a:r>
            <a:br>
              <a:rPr lang="ru-RU" altLang="ru-RU" sz="3200" dirty="0"/>
            </a:br>
            <a:r>
              <a:rPr lang="en-US" altLang="ru-RU" sz="2400" b="1" cap="none" dirty="0">
                <a:solidFill>
                  <a:srgbClr val="514843"/>
                </a:solidFill>
                <a:latin typeface="Euphemia"/>
                <a:ea typeface="+mn-ea"/>
                <a:cs typeface="+mn-cs"/>
                <a:hlinkClick r:id="rId2"/>
              </a:rPr>
              <a:t>https://donnu.ru/phys/kt/bondarenko</a:t>
            </a:r>
            <a:br>
              <a:rPr lang="ru-RU" altLang="ru-RU" sz="2000" cap="none" dirty="0">
                <a:solidFill>
                  <a:srgbClr val="514843"/>
                </a:solidFill>
                <a:latin typeface="Euphemia"/>
                <a:ea typeface="+mn-ea"/>
                <a:cs typeface="+mn-cs"/>
              </a:rPr>
            </a:br>
            <a:r>
              <a:rPr lang="en-US" altLang="ru-RU" sz="2400" cap="none" dirty="0">
                <a:solidFill>
                  <a:srgbClr val="514843"/>
                </a:solidFill>
                <a:latin typeface="Euphemia"/>
                <a:ea typeface="+mn-ea"/>
                <a:cs typeface="+mn-cs"/>
                <a:hlinkClick r:id="rId3"/>
              </a:rPr>
              <a:t>https://vk.com/vibondarenko</a:t>
            </a:r>
            <a:br>
              <a:rPr lang="en-US" altLang="ru-RU" sz="2400" cap="none" dirty="0">
                <a:solidFill>
                  <a:srgbClr val="514843"/>
                </a:solidFill>
                <a:latin typeface="Euphemia"/>
                <a:ea typeface="+mn-ea"/>
                <a:cs typeface="+mn-cs"/>
              </a:rPr>
            </a:br>
            <a:r>
              <a:rPr lang="en-US" altLang="ru-RU" sz="2400" cap="none" dirty="0">
                <a:solidFill>
                  <a:srgbClr val="514843"/>
                </a:solidFill>
                <a:latin typeface="Euphemia"/>
                <a:ea typeface="+mn-ea"/>
                <a:cs typeface="+mn-cs"/>
                <a:hlinkClick r:id="rId4"/>
              </a:rPr>
              <a:t>bondarenko@donnu.ru</a:t>
            </a:r>
            <a:br>
              <a:rPr lang="en-US" altLang="ru-RU" sz="2400" cap="none" dirty="0">
                <a:solidFill>
                  <a:srgbClr val="514843"/>
                </a:solidFill>
                <a:latin typeface="Euphemia"/>
                <a:ea typeface="+mn-ea"/>
                <a:cs typeface="+mn-cs"/>
              </a:rPr>
            </a:br>
            <a:br>
              <a:rPr lang="en-US" altLang="ru-RU" sz="2400" cap="none" dirty="0">
                <a:solidFill>
                  <a:srgbClr val="514843"/>
                </a:solidFill>
                <a:latin typeface="Euphemia"/>
                <a:ea typeface="+mn-ea"/>
                <a:cs typeface="+mn-cs"/>
              </a:rPr>
            </a:br>
            <a:r>
              <a:rPr lang="ru-RU" altLang="ru-RU" sz="2400" cap="none" dirty="0">
                <a:solidFill>
                  <a:srgbClr val="514843"/>
                </a:solidFill>
                <a:latin typeface="Euphemia"/>
                <a:ea typeface="+mn-ea"/>
                <a:cs typeface="+mn-cs"/>
              </a:rPr>
              <a:t>облако материалов курса </a:t>
            </a:r>
            <a:br>
              <a:rPr lang="en-US" altLang="ru-RU" sz="2400" cap="none" dirty="0">
                <a:solidFill>
                  <a:srgbClr val="C00000"/>
                </a:solidFill>
                <a:latin typeface="Euphemia"/>
                <a:ea typeface="+mn-ea"/>
                <a:cs typeface="+mn-cs"/>
              </a:rPr>
            </a:br>
            <a:r>
              <a:rPr lang="en-US" altLang="ru-RU" sz="2400" cap="none" dirty="0">
                <a:solidFill>
                  <a:srgbClr val="C00000"/>
                </a:solidFill>
                <a:latin typeface="Euphemia"/>
                <a:ea typeface="+mn-ea"/>
                <a:cs typeface="+mn-cs"/>
                <a:hlinkClick r:id="rId5"/>
              </a:rPr>
              <a:t>https://disk.yandex.ru/d/GnsIM8Mb2mIg3Q</a:t>
            </a:r>
            <a:endParaRPr lang="ru-RU" altLang="ru-RU" sz="2400" b="1" cap="none" dirty="0">
              <a:solidFill>
                <a:srgbClr val="514843"/>
              </a:solidFill>
              <a:latin typeface="Euphemia"/>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ru-RU" altLang="ru-RU" dirty="0"/>
              <a:t>Файловые системы</a:t>
            </a:r>
          </a:p>
        </p:txBody>
      </p:sp>
      <p:sp>
        <p:nvSpPr>
          <p:cNvPr id="25603" name="Rectangle 3"/>
          <p:cNvSpPr>
            <a:spLocks noGrp="1" noChangeArrowheads="1"/>
          </p:cNvSpPr>
          <p:nvPr>
            <p:ph idx="1"/>
          </p:nvPr>
        </p:nvSpPr>
        <p:spPr/>
        <p:txBody>
          <a:bodyPr>
            <a:normAutofit/>
          </a:bodyPr>
          <a:lstStyle/>
          <a:p>
            <a:r>
              <a:rPr lang="ru-RU" altLang="ru-RU" sz="2000"/>
              <a:t>Термин файловая система (file system) используется для обозначения как программной системы, управляющей файлами, так и архива файлов, хранящегося во внешней памяти. </a:t>
            </a:r>
          </a:p>
          <a:p>
            <a:r>
              <a:rPr lang="ru-RU" altLang="ru-RU" sz="2000"/>
              <a:t>Было бы лучше в первом случае использовать термин система управления файлами, оставив за термином файловая система только второе значение. </a:t>
            </a:r>
          </a:p>
          <a:p>
            <a:r>
              <a:rPr lang="ru-RU" altLang="ru-RU" sz="2000"/>
              <a:t>Однако принятая практика вынуждает использовать термин файловая система (ФС) в обоих смыслах. </a:t>
            </a:r>
          </a:p>
          <a:p>
            <a:r>
              <a:rPr lang="ru-RU" altLang="ru-RU" sz="2000"/>
              <a:t>Точный смысл термина должен быть понятен из контекста.</a:t>
            </a:r>
          </a:p>
          <a:p>
            <a:r>
              <a:rPr lang="ru-RU" altLang="ru-RU" sz="2000"/>
              <a:t>Аналогичная путаница возникает при некорректном использовании терминов база данных и система управления базами данных. </a:t>
            </a:r>
            <a:endParaRPr lang="ru-RU" altLang="ru-RU" sz="2000"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10</a:t>
            </a:fld>
            <a:endParaRPr lang="ru-RU" altLang="en-US"/>
          </a:p>
        </p:txBody>
      </p:sp>
      <p:sp>
        <p:nvSpPr>
          <p:cNvPr id="3" name="Дата 2"/>
          <p:cNvSpPr>
            <a:spLocks noGrp="1"/>
          </p:cNvSpPr>
          <p:nvPr>
            <p:ph type="dt" sz="half" idx="10"/>
          </p:nvPr>
        </p:nvSpPr>
        <p:spPr/>
        <p:txBody>
          <a:bodyPr/>
          <a:lstStyle/>
          <a:p>
            <a:fld id="{CD9DB950-9C29-448B-8420-8A10D18EBDB4}" type="datetime1">
              <a:rPr lang="ru-RU" altLang="en-US" smtClean="0"/>
              <a:t>03.02.2025</a:t>
            </a:fld>
            <a:endParaRPr lang="ru-RU" altLang="en-US"/>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Логическая структура ФС и именование файлов</a:t>
            </a:r>
          </a:p>
        </p:txBody>
      </p:sp>
      <p:sp>
        <p:nvSpPr>
          <p:cNvPr id="40963" name="Rectangle 3"/>
          <p:cNvSpPr>
            <a:spLocks noGrp="1" noChangeArrowheads="1"/>
          </p:cNvSpPr>
          <p:nvPr>
            <p:ph idx="1"/>
          </p:nvPr>
        </p:nvSpPr>
        <p:spPr>
          <a:xfrm>
            <a:off x="828675" y="1600199"/>
            <a:ext cx="7486650" cy="4756143"/>
          </a:xfrm>
        </p:spPr>
        <p:txBody>
          <a:bodyPr>
            <a:noAutofit/>
          </a:bodyPr>
          <a:lstStyle/>
          <a:p>
            <a:r>
              <a:rPr lang="ru-RU" altLang="ru-RU" sz="1600" dirty="0"/>
              <a:t>Во всех современных файловых системах</a:t>
            </a:r>
            <a:br>
              <a:rPr lang="ru-RU" altLang="ru-RU" sz="1600" dirty="0"/>
            </a:br>
            <a:r>
              <a:rPr lang="ru-RU" altLang="ru-RU" sz="1600" dirty="0"/>
              <a:t>обеспечивается многоуровневое </a:t>
            </a:r>
            <a:br>
              <a:rPr lang="ru-RU" altLang="ru-RU" sz="1600" dirty="0"/>
            </a:br>
            <a:r>
              <a:rPr lang="ru-RU" altLang="ru-RU" sz="1600" dirty="0"/>
              <a:t>именование файлов за счет наличия </a:t>
            </a:r>
            <a:br>
              <a:rPr lang="ru-RU" altLang="ru-RU" sz="1600" dirty="0"/>
            </a:br>
            <a:r>
              <a:rPr lang="ru-RU" altLang="ru-RU" sz="1600" dirty="0"/>
              <a:t>во внешней памяти каталогов – </a:t>
            </a:r>
            <a:br>
              <a:rPr lang="ru-RU" altLang="ru-RU" sz="1600" dirty="0"/>
            </a:br>
            <a:r>
              <a:rPr lang="ru-RU" altLang="ru-RU" sz="1600" dirty="0"/>
              <a:t>дополнительных файлов со </a:t>
            </a:r>
            <a:br>
              <a:rPr lang="ru-RU" altLang="ru-RU" sz="1600" dirty="0"/>
            </a:br>
            <a:r>
              <a:rPr lang="ru-RU" altLang="ru-RU" sz="1600" dirty="0"/>
              <a:t>специальной структурой. </a:t>
            </a:r>
          </a:p>
          <a:p>
            <a:r>
              <a:rPr lang="ru-RU" altLang="ru-RU" sz="1600" dirty="0"/>
              <a:t>Каждый каталог содержит имена каталогов</a:t>
            </a:r>
            <a:br>
              <a:rPr lang="ru-RU" altLang="ru-RU" sz="1600" dirty="0"/>
            </a:br>
            <a:r>
              <a:rPr lang="ru-RU" altLang="ru-RU" sz="1600" dirty="0"/>
              <a:t>и/или файлов, хранящихся в данном каталоге. </a:t>
            </a:r>
          </a:p>
          <a:p>
            <a:r>
              <a:rPr lang="ru-RU" altLang="ru-RU" sz="1600" dirty="0"/>
              <a:t>Таким образом, полное имя файла состоит из</a:t>
            </a:r>
            <a:br>
              <a:rPr lang="ru-RU" altLang="ru-RU" sz="1600" dirty="0"/>
            </a:br>
            <a:r>
              <a:rPr lang="ru-RU" altLang="ru-RU" sz="1600" dirty="0"/>
              <a:t>списка имен каталогов плюс имя файла в</a:t>
            </a:r>
            <a:br>
              <a:rPr lang="ru-RU" altLang="ru-RU" sz="1600" dirty="0"/>
            </a:br>
            <a:r>
              <a:rPr lang="ru-RU" altLang="ru-RU" sz="1600" dirty="0"/>
              <a:t>каталоге, непосредственно содержащем данный файл. </a:t>
            </a:r>
          </a:p>
          <a:p>
            <a:r>
              <a:rPr lang="ru-RU" altLang="ru-RU" sz="1600" dirty="0"/>
              <a:t>Поддержка многоуровневой схемы именования файлов обеспечивает несколько преимуществ, основным из которых является простая и удобная схема логической классификации файлов и генерации их имен. </a:t>
            </a:r>
          </a:p>
          <a:p>
            <a:r>
              <a:rPr lang="ru-RU" altLang="ru-RU" sz="1600" dirty="0"/>
              <a:t>Можно сопоставить каталог или цепочку каталогов с пользователем, подразделением, проектом и т. д. и затем образовывать в этом каталоге файлы или каталоги, не опасаясь коллизий с именами других файлов или каталогов. </a:t>
            </a:r>
          </a:p>
          <a:p>
            <a:endParaRPr lang="ru-RU" altLang="ru-RU" sz="1600" dirty="0"/>
          </a:p>
        </p:txBody>
      </p:sp>
      <p:sp>
        <p:nvSpPr>
          <p:cNvPr id="6"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40964" name="Picture 4" descr="Путевые_имен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05579" y="1772816"/>
            <a:ext cx="2808288" cy="20161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11</a:t>
            </a:fld>
            <a:endParaRPr lang="ru-RU" altLang="en-US"/>
          </a:p>
        </p:txBody>
      </p:sp>
      <p:sp>
        <p:nvSpPr>
          <p:cNvPr id="3" name="Дата 2"/>
          <p:cNvSpPr>
            <a:spLocks noGrp="1"/>
          </p:cNvSpPr>
          <p:nvPr>
            <p:ph type="dt" sz="half" idx="10"/>
          </p:nvPr>
        </p:nvSpPr>
        <p:spPr/>
        <p:txBody>
          <a:bodyPr/>
          <a:lstStyle/>
          <a:p>
            <a:fld id="{5C760019-1FF9-401F-91EC-DF59D6804156}" type="datetime1">
              <a:rPr lang="ru-RU" altLang="en-US" smtClean="0"/>
              <a:t>03.02.2025</a:t>
            </a:fld>
            <a:endParaRPr lang="ru-RU" altLang="en-US"/>
          </a:p>
        </p:txBody>
      </p:sp>
    </p:spTree>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Области разумного применения файлов</a:t>
            </a:r>
          </a:p>
        </p:txBody>
      </p:sp>
      <p:sp>
        <p:nvSpPr>
          <p:cNvPr id="50179" name="Rectangle 3"/>
          <p:cNvSpPr>
            <a:spLocks noGrp="1" noChangeArrowheads="1"/>
          </p:cNvSpPr>
          <p:nvPr>
            <p:ph idx="1"/>
          </p:nvPr>
        </p:nvSpPr>
        <p:spPr/>
        <p:txBody>
          <a:bodyPr>
            <a:noAutofit/>
          </a:bodyPr>
          <a:lstStyle/>
          <a:p>
            <a:r>
              <a:rPr lang="ru-RU" altLang="ru-RU" sz="1600" dirty="0"/>
              <a:t>Чаще всего файлы используются для хранения текстовых данных: документов, текстов программ и т. д. </a:t>
            </a:r>
          </a:p>
          <a:p>
            <a:r>
              <a:rPr lang="ru-RU" altLang="ru-RU" sz="1600" dirty="0"/>
              <a:t>Такие файлы обычно создаются и модифицируются с помощью различных текстовых редакторов. </a:t>
            </a:r>
          </a:p>
          <a:p>
            <a:r>
              <a:rPr lang="ru-RU" altLang="ru-RU" sz="1600" dirty="0"/>
              <a:t>Эти редакторы могут быть очень простыми, такими, как </a:t>
            </a:r>
            <a:r>
              <a:rPr lang="ru-RU" altLang="ru-RU" sz="1600" dirty="0" err="1"/>
              <a:t>ed</a:t>
            </a:r>
            <a:r>
              <a:rPr lang="ru-RU" altLang="ru-RU" sz="1600" dirty="0"/>
              <a:t> в мире UNIX или утилиты редактирования F</a:t>
            </a:r>
            <a:r>
              <a:rPr lang="en-US" altLang="ru-RU" sz="1600" dirty="0" err="1"/>
              <a:t>ar</a:t>
            </a:r>
            <a:r>
              <a:rPr lang="ru-RU" altLang="ru-RU" sz="1600" dirty="0"/>
              <a:t> </a:t>
            </a:r>
            <a:r>
              <a:rPr lang="ru-RU" altLang="ru-RU" sz="1600" dirty="0" err="1"/>
              <a:t>Manager</a:t>
            </a:r>
            <a:r>
              <a:rPr lang="ru-RU" altLang="ru-RU" sz="1600" dirty="0"/>
              <a:t>, </a:t>
            </a:r>
            <a:r>
              <a:rPr lang="en-US" altLang="ru-RU" sz="1600" dirty="0"/>
              <a:t>WordPad</a:t>
            </a:r>
            <a:r>
              <a:rPr lang="ru-RU" altLang="ru-RU" sz="1600" dirty="0"/>
              <a:t> и других интерактивных сред </a:t>
            </a:r>
            <a:r>
              <a:rPr lang="ru-RU" altLang="ru-RU" sz="1600" dirty="0" err="1"/>
              <a:t>Windows</a:t>
            </a:r>
            <a:r>
              <a:rPr lang="ru-RU" altLang="ru-RU" sz="1600" dirty="0"/>
              <a:t>. </a:t>
            </a:r>
          </a:p>
          <a:p>
            <a:r>
              <a:rPr lang="ru-RU" altLang="ru-RU" sz="1600" dirty="0"/>
              <a:t>Они могут быть сложными и многофункциональными, синтаксически ориентированными, как, например, GNU </a:t>
            </a:r>
            <a:r>
              <a:rPr lang="ru-RU" altLang="ru-RU" sz="1600" dirty="0" err="1"/>
              <a:t>Emacs</a:t>
            </a:r>
            <a:r>
              <a:rPr lang="ru-RU" altLang="ru-RU" sz="1600" dirty="0"/>
              <a:t>. </a:t>
            </a:r>
          </a:p>
          <a:p>
            <a:r>
              <a:rPr lang="ru-RU" altLang="ru-RU" sz="1600" dirty="0"/>
              <a:t>Но обычно структура текстовых файлов очень проста (c точки зрения ФС): </a:t>
            </a:r>
          </a:p>
          <a:p>
            <a:pPr lvl="1"/>
            <a:r>
              <a:rPr lang="ru-RU" altLang="ru-RU" sz="1400" dirty="0"/>
              <a:t>либо последовательность записей, содержащих строки текста, </a:t>
            </a:r>
          </a:p>
          <a:p>
            <a:pPr lvl="1"/>
            <a:r>
              <a:rPr lang="ru-RU" altLang="ru-RU" sz="1400" dirty="0"/>
              <a:t>либо последовательность байтов, среди которых встречаются специальные символы (например, символы конца строки). </a:t>
            </a:r>
          </a:p>
          <a:p>
            <a:r>
              <a:rPr lang="ru-RU" altLang="ru-RU" sz="1600" dirty="0"/>
              <a:t>Конечно же, сложность логической структуры текстового файла определяется текстовым редактором, но в любом случае ФС она не видна.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12</a:t>
            </a:fld>
            <a:endParaRPr lang="ru-RU" altLang="en-US"/>
          </a:p>
        </p:txBody>
      </p:sp>
      <p:sp>
        <p:nvSpPr>
          <p:cNvPr id="3" name="Дата 2"/>
          <p:cNvSpPr>
            <a:spLocks noGrp="1"/>
          </p:cNvSpPr>
          <p:nvPr>
            <p:ph type="dt" sz="half" idx="10"/>
          </p:nvPr>
        </p:nvSpPr>
        <p:spPr/>
        <p:txBody>
          <a:bodyPr/>
          <a:lstStyle/>
          <a:p>
            <a:fld id="{19BAE6FE-E03F-44B1-A034-974574A60E1B}" type="datetime1">
              <a:rPr lang="ru-RU" altLang="en-US" smtClean="0"/>
              <a:t>03.02.2025</a:t>
            </a:fld>
            <a:endParaRPr lang="ru-RU" altLang="en-US"/>
          </a:p>
        </p:txBody>
      </p:sp>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ru-RU" altLang="ru-RU" dirty="0"/>
              <a:t>Файловые системы</a:t>
            </a:r>
            <a:br>
              <a:rPr lang="ru-RU" altLang="ru-RU" dirty="0"/>
            </a:br>
            <a:r>
              <a:rPr lang="ru-RU" altLang="ru-RU" dirty="0"/>
              <a:t>Области разумного применения файлов</a:t>
            </a:r>
          </a:p>
        </p:txBody>
      </p:sp>
      <p:sp>
        <p:nvSpPr>
          <p:cNvPr id="53251" name="Rectangle 3"/>
          <p:cNvSpPr>
            <a:spLocks noGrp="1" noChangeArrowheads="1"/>
          </p:cNvSpPr>
          <p:nvPr>
            <p:ph idx="1"/>
          </p:nvPr>
        </p:nvSpPr>
        <p:spPr/>
        <p:txBody>
          <a:bodyPr>
            <a:normAutofit/>
          </a:bodyPr>
          <a:lstStyle/>
          <a:p>
            <a:r>
              <a:rPr lang="ru-RU" altLang="ru-RU" sz="2000" dirty="0"/>
              <a:t>Одним словом, файловые системы обычно обеспечивают хранение слабо структурированной информации, оставляя дальнейшую структуризацию прикладным программам. </a:t>
            </a:r>
          </a:p>
          <a:p>
            <a:r>
              <a:rPr lang="ru-RU" altLang="ru-RU" sz="2000" dirty="0"/>
              <a:t>В перечисленных выше случаях использования файлов это даже хорошо, потому что </a:t>
            </a:r>
          </a:p>
          <a:p>
            <a:pPr lvl="1"/>
            <a:r>
              <a:rPr lang="ru-RU" altLang="ru-RU" sz="1800" dirty="0"/>
              <a:t>при разработке любой новой прикладной системы, </a:t>
            </a:r>
          </a:p>
          <a:p>
            <a:pPr lvl="1"/>
            <a:r>
              <a:rPr lang="ru-RU" altLang="ru-RU" sz="1800" dirty="0"/>
              <a:t>опираясь на простые, стандартные и сравнительно дешевые средства файловой системы, </a:t>
            </a:r>
          </a:p>
          <a:p>
            <a:pPr lvl="1"/>
            <a:r>
              <a:rPr lang="ru-RU" altLang="ru-RU" sz="1800" dirty="0"/>
              <a:t>можно реализовать те структуры хранения, которые наиболее точно соответствуют специфике данной прикладной области.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13</a:t>
            </a:fld>
            <a:endParaRPr lang="ru-RU" altLang="en-US"/>
          </a:p>
        </p:txBody>
      </p:sp>
      <p:sp>
        <p:nvSpPr>
          <p:cNvPr id="3" name="Дата 2"/>
          <p:cNvSpPr>
            <a:spLocks noGrp="1"/>
          </p:cNvSpPr>
          <p:nvPr>
            <p:ph type="dt" sz="half" idx="10"/>
          </p:nvPr>
        </p:nvSpPr>
        <p:spPr/>
        <p:txBody>
          <a:bodyPr/>
          <a:lstStyle/>
          <a:p>
            <a:fld id="{D6933B46-4ED9-482F-B6A5-FED80EB032BA}" type="datetime1">
              <a:rPr lang="ru-RU" altLang="en-US" smtClean="0"/>
              <a:t>03.02.2025</a:t>
            </a:fld>
            <a:endParaRPr lang="ru-RU" altLang="en-US"/>
          </a:p>
        </p:txBody>
      </p:sp>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ru-RU" altLang="ru-RU" dirty="0"/>
              <a:t>Потребности информационных систем</a:t>
            </a:r>
          </a:p>
        </p:txBody>
      </p:sp>
      <p:sp>
        <p:nvSpPr>
          <p:cNvPr id="54275" name="Rectangle 3"/>
          <p:cNvSpPr>
            <a:spLocks noGrp="1" noChangeArrowheads="1"/>
          </p:cNvSpPr>
          <p:nvPr>
            <p:ph idx="1"/>
          </p:nvPr>
        </p:nvSpPr>
        <p:spPr/>
        <p:txBody>
          <a:bodyPr>
            <a:normAutofit/>
          </a:bodyPr>
          <a:lstStyle/>
          <a:p>
            <a:r>
              <a:rPr lang="ru-RU" altLang="ru-RU" sz="1800" dirty="0"/>
              <a:t>Удовлетворяют ли рассмотренные выше базовые возможности файловых систем потребности информационных систем? </a:t>
            </a:r>
          </a:p>
          <a:p>
            <a:r>
              <a:rPr lang="ru-RU" altLang="ru-RU" sz="1800" dirty="0"/>
              <a:t>Типовая информационная система, главным образом, ориентирована на хранение, выбор и модификацию данных соответствующей прикладной области. </a:t>
            </a:r>
          </a:p>
          <a:p>
            <a:r>
              <a:rPr lang="ru-RU" altLang="ru-RU" sz="1800" dirty="0"/>
              <a:t>Структура таких данных зачастую очень сложна, и, хотя структуры данных различны в разных информационных системах, между ними часто бывает много общего.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14</a:t>
            </a:fld>
            <a:endParaRPr lang="ru-RU" altLang="en-US"/>
          </a:p>
        </p:txBody>
      </p:sp>
      <p:sp>
        <p:nvSpPr>
          <p:cNvPr id="3" name="Дата 2"/>
          <p:cNvSpPr>
            <a:spLocks noGrp="1"/>
          </p:cNvSpPr>
          <p:nvPr>
            <p:ph type="dt" sz="half" idx="10"/>
          </p:nvPr>
        </p:nvSpPr>
        <p:spPr/>
        <p:txBody>
          <a:bodyPr/>
          <a:lstStyle/>
          <a:p>
            <a:fld id="{15E101CE-B6E9-49AD-B40A-91855AAFE652}" type="datetime1">
              <a:rPr lang="ru-RU" altLang="en-US" smtClean="0"/>
              <a:t>03.02.2025</a:t>
            </a:fld>
            <a:endParaRPr lang="ru-RU" altLang="en-US"/>
          </a:p>
        </p:txBody>
      </p:sp>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Информационно-управляющая структура производственного предприятия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9248532F-6F36-4CF7-9EBD-A3B3FE3CEF41}" type="slidenum">
              <a:rPr lang="ru-RU" altLang="en-US" smtClean="0"/>
              <a:pPr/>
              <a:t>15</a:t>
            </a:fld>
            <a:endParaRPr lang="ru-RU" altLang="en-US"/>
          </a:p>
        </p:txBody>
      </p:sp>
      <p:pic>
        <p:nvPicPr>
          <p:cNvPr id="7" name="Объект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35793" y="2132856"/>
            <a:ext cx="5141919" cy="3560812"/>
          </a:xfrm>
        </p:spPr>
      </p:pic>
      <p:sp>
        <p:nvSpPr>
          <p:cNvPr id="3" name="Дата 2"/>
          <p:cNvSpPr>
            <a:spLocks noGrp="1"/>
          </p:cNvSpPr>
          <p:nvPr>
            <p:ph type="dt" sz="half" idx="10"/>
          </p:nvPr>
        </p:nvSpPr>
        <p:spPr/>
        <p:txBody>
          <a:bodyPr/>
          <a:lstStyle/>
          <a:p>
            <a:fld id="{6AFACEFC-23A5-4136-86D0-9F8F24FA82FB}" type="datetime1">
              <a:rPr lang="ru-RU" altLang="en-US" smtClean="0"/>
              <a:t>03.02.2025</a:t>
            </a:fld>
            <a:endParaRPr lang="ru-RU" altLang="en-US"/>
          </a:p>
        </p:txBody>
      </p:sp>
    </p:spTree>
    <p:extLst>
      <p:ext uri="{BB962C8B-B14F-4D97-AF65-F5344CB8AC3E}">
        <p14:creationId xmlns:p14="http://schemas.microsoft.com/office/powerpoint/2010/main" val="398285842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Информационно-управляющая структура производственного предприятия</a:t>
            </a:r>
          </a:p>
        </p:txBody>
      </p:sp>
      <p:sp>
        <p:nvSpPr>
          <p:cNvPr id="3" name="Объект 2"/>
          <p:cNvSpPr>
            <a:spLocks noGrp="1"/>
          </p:cNvSpPr>
          <p:nvPr>
            <p:ph idx="1"/>
          </p:nvPr>
        </p:nvSpPr>
        <p:spPr/>
        <p:txBody>
          <a:bodyPr>
            <a:normAutofit fontScale="92500" lnSpcReduction="10000"/>
          </a:bodyPr>
          <a:lstStyle/>
          <a:p>
            <a:pPr>
              <a:buFont typeface="Wingdings 3" charset="2"/>
              <a:buChar char=""/>
              <a:defRPr/>
            </a:pPr>
            <a:r>
              <a:rPr lang="ru-RU" b="1" dirty="0"/>
              <a:t>АСУТП</a:t>
            </a:r>
            <a:r>
              <a:rPr lang="ru-RU" dirty="0"/>
              <a:t> — автоматизированные системы управления технологическими процессами;</a:t>
            </a:r>
          </a:p>
          <a:p>
            <a:pPr>
              <a:buFont typeface="Wingdings 3" charset="2"/>
              <a:buChar char=""/>
              <a:defRPr/>
            </a:pPr>
            <a:r>
              <a:rPr lang="ru-RU" b="1" dirty="0"/>
              <a:t>MES —</a:t>
            </a:r>
            <a:r>
              <a:rPr lang="ru-RU" dirty="0"/>
              <a:t>(</a:t>
            </a:r>
            <a:r>
              <a:rPr lang="ru-RU" i="1" dirty="0" err="1"/>
              <a:t>Manufacturing</a:t>
            </a:r>
            <a:r>
              <a:rPr lang="ru-RU" i="1" dirty="0"/>
              <a:t> </a:t>
            </a:r>
            <a:r>
              <a:rPr lang="ru-RU" i="1" dirty="0" err="1"/>
              <a:t>Execution</a:t>
            </a:r>
            <a:r>
              <a:rPr lang="ru-RU" i="1" dirty="0"/>
              <a:t> </a:t>
            </a:r>
            <a:r>
              <a:rPr lang="ru-RU" i="1" dirty="0" err="1"/>
              <a:t>System</a:t>
            </a:r>
            <a:r>
              <a:rPr lang="ru-RU" i="1" dirty="0"/>
              <a:t>)</a:t>
            </a:r>
            <a:r>
              <a:rPr lang="ru-RU" dirty="0"/>
              <a:t> — исполнительная система производства, автоматизированная система управления производства, информационно-вычислительная система. Системы такого класса решают задачи синхронизации, координируют, анализируют и оптимизируют выпуск продукции в рамках какого-либо производства в режиме реального времени.</a:t>
            </a:r>
          </a:p>
          <a:p>
            <a:pPr>
              <a:buFont typeface="Wingdings 3" charset="2"/>
              <a:buChar char=""/>
              <a:defRPr/>
            </a:pPr>
            <a:r>
              <a:rPr lang="ru-RU" b="1" dirty="0"/>
              <a:t>ERP</a:t>
            </a:r>
            <a:r>
              <a:rPr lang="ru-RU" dirty="0"/>
              <a:t>- (</a:t>
            </a:r>
            <a:r>
              <a:rPr lang="ru-RU" i="1" dirty="0" err="1"/>
              <a:t>EnterpriseResourcePlanning</a:t>
            </a:r>
            <a:r>
              <a:rPr lang="ru-RU" i="1" dirty="0"/>
              <a:t>)</a:t>
            </a:r>
            <a:r>
              <a:rPr lang="ru-RU" dirty="0"/>
              <a:t> — Система планирования ресурсов предприятия. Основное назначение ERP — управление финансовой и хозяйственное деятельностью предприятия. ERP-система работает на самом верхнем уровне в иерархической лестнице систем управления, она затрагивает основные аспекты всех элементов производственной и торговой деятельности предприятия.</a:t>
            </a:r>
          </a:p>
          <a:p>
            <a:pPr>
              <a:buFont typeface="Wingdings 3" charset="2"/>
              <a:buChar char=""/>
              <a:defRPr/>
            </a:pPr>
            <a:r>
              <a:rPr lang="ru-RU" b="1" dirty="0"/>
              <a:t>OLAP —</a:t>
            </a:r>
            <a:r>
              <a:rPr lang="ru-RU" dirty="0"/>
              <a:t>(</a:t>
            </a:r>
            <a:r>
              <a:rPr lang="ru-RU" i="1" dirty="0" err="1"/>
              <a:t>On-LineAnalyticProcessing</a:t>
            </a:r>
            <a:r>
              <a:rPr lang="ru-RU" i="1" dirty="0"/>
              <a:t>)</a:t>
            </a:r>
            <a:r>
              <a:rPr lang="ru-RU" b="1" dirty="0"/>
              <a:t> —</a:t>
            </a:r>
            <a:r>
              <a:rPr lang="ru-RU" dirty="0"/>
              <a:t>Оперативный многомерный анализ данных. Аналитическая обработка в реальном времени, технология обработки информации, включающая составление и динамическую публикацию отчетов и документов. Используется аналитиками для быстрой обработки сложных запросов к базе данных. Служит для подготовки бизнес-отчетов по продажам, маркетингу, в целях управления, т.н. — </a:t>
            </a:r>
            <a:r>
              <a:rPr lang="ru-RU" dirty="0" err="1"/>
              <a:t>data</a:t>
            </a:r>
            <a:r>
              <a:rPr lang="ru-RU" dirty="0"/>
              <a:t> </a:t>
            </a:r>
            <a:r>
              <a:rPr lang="ru-RU" dirty="0" err="1"/>
              <a:t>mining</a:t>
            </a:r>
            <a:r>
              <a:rPr lang="ru-RU" dirty="0"/>
              <a:t> — добыча данных (способ анализа информации в базе данных целью отыскивания аномалий и трендов без выявления смыслового значения записей).</a:t>
            </a:r>
          </a:p>
          <a:p>
            <a:pPr marL="0" indent="0">
              <a:buNone/>
              <a:defRPr/>
            </a:pPr>
            <a:r>
              <a:rPr lang="ru-RU" sz="1300" b="1" dirty="0"/>
              <a:t>Рассматривая данную пирамиду, можно представить себе передачу информации по всем ступеням иерархи системы. Из производственной зоны (АСУТП) информация поступает к MES-системам, проходит стадию обработки, а затем уже обработанная информация поступает в ERP-системы, и далее — на уровень высшего менеджмента предприятия (OLAP).</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6" name="Номер слайда 5"/>
          <p:cNvSpPr>
            <a:spLocks noGrp="1"/>
          </p:cNvSpPr>
          <p:nvPr>
            <p:ph type="sldNum" sz="quarter" idx="12"/>
          </p:nvPr>
        </p:nvSpPr>
        <p:spPr/>
        <p:txBody>
          <a:bodyPr/>
          <a:lstStyle/>
          <a:p>
            <a:fld id="{9248532F-6F36-4CF7-9EBD-A3B3FE3CEF41}" type="slidenum">
              <a:rPr lang="ru-RU" altLang="en-US" smtClean="0"/>
              <a:pPr/>
              <a:t>16</a:t>
            </a:fld>
            <a:endParaRPr lang="ru-RU" altLang="en-US" dirty="0"/>
          </a:p>
        </p:txBody>
      </p:sp>
      <p:sp>
        <p:nvSpPr>
          <p:cNvPr id="4" name="Дата 3"/>
          <p:cNvSpPr>
            <a:spLocks noGrp="1"/>
          </p:cNvSpPr>
          <p:nvPr>
            <p:ph type="dt" sz="half" idx="10"/>
          </p:nvPr>
        </p:nvSpPr>
        <p:spPr/>
        <p:txBody>
          <a:bodyPr/>
          <a:lstStyle/>
          <a:p>
            <a:fld id="{8EDF16AF-E19A-4654-AD9C-62BC710E7F74}" type="datetime1">
              <a:rPr lang="ru-RU" altLang="en-US" smtClean="0"/>
              <a:t>03.02.2025</a:t>
            </a:fld>
            <a:endParaRPr lang="ru-RU" altLang="en-US"/>
          </a:p>
        </p:txBody>
      </p:sp>
    </p:spTree>
    <p:extLst>
      <p:ext uri="{BB962C8B-B14F-4D97-AF65-F5344CB8AC3E}">
        <p14:creationId xmlns:p14="http://schemas.microsoft.com/office/powerpoint/2010/main" val="240458177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ru-RU" altLang="ru-RU" dirty="0"/>
              <a:t>Потребности информационных систем </a:t>
            </a:r>
          </a:p>
        </p:txBody>
      </p:sp>
      <p:sp>
        <p:nvSpPr>
          <p:cNvPr id="55299" name="Rectangle 3"/>
          <p:cNvSpPr>
            <a:spLocks noGrp="1" noChangeArrowheads="1"/>
          </p:cNvSpPr>
          <p:nvPr>
            <p:ph idx="1"/>
          </p:nvPr>
        </p:nvSpPr>
        <p:spPr/>
        <p:txBody>
          <a:bodyPr>
            <a:normAutofit/>
          </a:bodyPr>
          <a:lstStyle/>
          <a:p>
            <a:r>
              <a:rPr lang="ru-RU" altLang="ru-RU" sz="1800" dirty="0"/>
              <a:t>На начальном этапе</a:t>
            </a:r>
            <a:r>
              <a:rPr lang="en-US" altLang="ru-RU" sz="1800" dirty="0"/>
              <a:t> </a:t>
            </a:r>
            <a:r>
              <a:rPr lang="ru-RU" altLang="ru-RU" sz="1800" dirty="0"/>
              <a:t>использования вычислительной техники</a:t>
            </a:r>
            <a:r>
              <a:rPr lang="en-US" altLang="ru-RU" sz="1800" dirty="0"/>
              <a:t> </a:t>
            </a:r>
            <a:r>
              <a:rPr lang="ru-RU" altLang="ru-RU" sz="1800" dirty="0"/>
              <a:t>для построения ИС проблемы структуризации данных решались индивидуально в каждой ИС. </a:t>
            </a:r>
          </a:p>
          <a:p>
            <a:r>
              <a:rPr lang="ru-RU" altLang="ru-RU" sz="1800" dirty="0"/>
              <a:t>Производились необходимые надстройки над файловыми системами (библиотеки программ), подобно тому, как это делается в компиляторах, редакторах и т. д. </a:t>
            </a:r>
          </a:p>
        </p:txBody>
      </p:sp>
      <p:sp>
        <p:nvSpPr>
          <p:cNvPr id="6"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55300" name="Picture 4" descr="ИС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482120"/>
            <a:ext cx="7412939" cy="203511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17</a:t>
            </a:fld>
            <a:endParaRPr lang="ru-RU" altLang="en-US"/>
          </a:p>
        </p:txBody>
      </p:sp>
      <p:sp>
        <p:nvSpPr>
          <p:cNvPr id="3" name="Дата 2"/>
          <p:cNvSpPr>
            <a:spLocks noGrp="1"/>
          </p:cNvSpPr>
          <p:nvPr>
            <p:ph type="dt" sz="half" idx="10"/>
          </p:nvPr>
        </p:nvSpPr>
        <p:spPr/>
        <p:txBody>
          <a:bodyPr/>
          <a:lstStyle/>
          <a:p>
            <a:fld id="{C129C302-57A9-4E12-BB2B-A02770FEEDD9}" type="datetime1">
              <a:rPr lang="ru-RU" altLang="en-US" smtClean="0"/>
              <a:t>03.02.2025</a:t>
            </a:fld>
            <a:endParaRPr lang="ru-RU" altLang="en-US"/>
          </a:p>
        </p:txBody>
      </p:sp>
    </p:spTree>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5" name="Picture 5" descr="ИС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4465526"/>
            <a:ext cx="5698506" cy="22559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6322" name="Rectangle 2"/>
          <p:cNvSpPr>
            <a:spLocks noGrp="1" noChangeArrowheads="1"/>
          </p:cNvSpPr>
          <p:nvPr>
            <p:ph type="title"/>
          </p:nvPr>
        </p:nvSpPr>
        <p:spPr/>
        <p:txBody>
          <a:bodyPr/>
          <a:lstStyle/>
          <a:p>
            <a:r>
              <a:rPr lang="ru-RU" altLang="ru-RU" dirty="0"/>
              <a:t>Потребности информационных систем </a:t>
            </a:r>
          </a:p>
        </p:txBody>
      </p:sp>
      <p:sp>
        <p:nvSpPr>
          <p:cNvPr id="56323" name="Rectangle 3"/>
          <p:cNvSpPr>
            <a:spLocks noGrp="1" noChangeArrowheads="1"/>
          </p:cNvSpPr>
          <p:nvPr>
            <p:ph idx="1"/>
          </p:nvPr>
        </p:nvSpPr>
        <p:spPr>
          <a:xfrm>
            <a:off x="828675" y="1600200"/>
            <a:ext cx="7486650" cy="3484984"/>
          </a:xfrm>
        </p:spPr>
        <p:txBody>
          <a:bodyPr>
            <a:noAutofit/>
          </a:bodyPr>
          <a:lstStyle/>
          <a:p>
            <a:r>
              <a:rPr lang="ru-RU" altLang="ru-RU" sz="1800" dirty="0"/>
              <a:t>Но поскольку для функционирования информационных систем требуются сложные структуры данных, эти дополнительные индивидуальные средства управления данными являлись существенной частью информационных систем и практически повторялись от одной системы к другой. </a:t>
            </a:r>
          </a:p>
          <a:p>
            <a:r>
              <a:rPr lang="ru-RU" altLang="ru-RU" sz="1800" dirty="0"/>
              <a:t>Стремление выделить общую часть информационных систем, ответственную за управление сложно структурированными данными, явилось первой побудительной причиной создания СУБД. </a:t>
            </a:r>
          </a:p>
          <a:p>
            <a:r>
              <a:rPr lang="ru-RU" altLang="ru-RU" sz="1800" dirty="0"/>
              <a:t>Очень скоро стало понятно, что невозможно обойтись общей библиотекой программ, реализующей над стандартной базовой ФС более сложные методы </a:t>
            </a:r>
            <a:br>
              <a:rPr lang="ru-RU" altLang="ru-RU" sz="1800" dirty="0"/>
            </a:br>
            <a:r>
              <a:rPr lang="ru-RU" altLang="ru-RU" sz="1800" dirty="0"/>
              <a:t>хранения данных. </a:t>
            </a:r>
          </a:p>
        </p:txBody>
      </p:sp>
      <p:sp>
        <p:nvSpPr>
          <p:cNvPr id="6"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18</a:t>
            </a:fld>
            <a:endParaRPr lang="ru-RU" altLang="en-US"/>
          </a:p>
        </p:txBody>
      </p:sp>
      <p:sp>
        <p:nvSpPr>
          <p:cNvPr id="3" name="Дата 2"/>
          <p:cNvSpPr>
            <a:spLocks noGrp="1"/>
          </p:cNvSpPr>
          <p:nvPr>
            <p:ph type="dt" sz="half" idx="10"/>
          </p:nvPr>
        </p:nvSpPr>
        <p:spPr/>
        <p:txBody>
          <a:bodyPr/>
          <a:lstStyle/>
          <a:p>
            <a:fld id="{84FF7CBE-C767-4B45-B8A7-08A3AAC27E82}" type="datetime1">
              <a:rPr lang="ru-RU" altLang="en-US" smtClean="0"/>
              <a:t>03.02.2025</a:t>
            </a:fld>
            <a:endParaRPr lang="ru-RU" altLang="en-US"/>
          </a:p>
        </p:txBody>
      </p:sp>
    </p:spTree>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ru-RU" altLang="ru-RU" dirty="0"/>
              <a:t>Потребности информационных систем </a:t>
            </a:r>
          </a:p>
        </p:txBody>
      </p:sp>
      <p:sp>
        <p:nvSpPr>
          <p:cNvPr id="57347" name="Rectangle 3"/>
          <p:cNvSpPr>
            <a:spLocks noGrp="1" noChangeArrowheads="1"/>
          </p:cNvSpPr>
          <p:nvPr>
            <p:ph idx="1"/>
          </p:nvPr>
        </p:nvSpPr>
        <p:spPr>
          <a:xfrm>
            <a:off x="683568" y="1268760"/>
            <a:ext cx="8064943" cy="5452716"/>
          </a:xfrm>
        </p:spPr>
        <p:txBody>
          <a:bodyPr>
            <a:noAutofit/>
          </a:bodyPr>
          <a:lstStyle/>
          <a:p>
            <a:pPr marL="0" indent="0">
              <a:buNone/>
            </a:pPr>
            <a:r>
              <a:rPr lang="ru-RU" altLang="ru-RU" sz="1400" dirty="0"/>
              <a:t>Поясним это на примере. </a:t>
            </a:r>
          </a:p>
          <a:p>
            <a:r>
              <a:rPr lang="ru-RU" altLang="ru-RU" sz="1600" dirty="0"/>
              <a:t>Пусть требуется реализовать ИС, поддерживающую учет служащих некоторой организации. </a:t>
            </a:r>
          </a:p>
          <a:p>
            <a:r>
              <a:rPr lang="ru-RU" altLang="ru-RU" sz="1600" dirty="0"/>
              <a:t>Система должна выполнять следующие действия: </a:t>
            </a:r>
          </a:p>
          <a:p>
            <a:pPr lvl="1"/>
            <a:r>
              <a:rPr lang="ru-RU" altLang="ru-RU" sz="1400" dirty="0"/>
              <a:t>выдавать списки служащих по отделам;</a:t>
            </a:r>
          </a:p>
          <a:p>
            <a:pPr lvl="1"/>
            <a:r>
              <a:rPr lang="ru-RU" altLang="ru-RU" sz="1400" dirty="0"/>
              <a:t>поддерживать возможность перевода служащего из одного отдела в другой;</a:t>
            </a:r>
          </a:p>
          <a:p>
            <a:pPr lvl="1"/>
            <a:r>
              <a:rPr lang="ru-RU" altLang="ru-RU" sz="1400" dirty="0"/>
              <a:t>обеспечивать средства поддержки приема на работу новых служащих и увольнения работающих служащих. </a:t>
            </a:r>
          </a:p>
          <a:p>
            <a:r>
              <a:rPr lang="ru-RU" altLang="ru-RU" sz="1600" dirty="0"/>
              <a:t>Кроме того, для каждого отдела должна поддерживаться возможность получения: </a:t>
            </a:r>
          </a:p>
          <a:p>
            <a:pPr lvl="1"/>
            <a:r>
              <a:rPr lang="ru-RU" altLang="ru-RU" sz="1400" dirty="0"/>
              <a:t>имени руководителя отдела; </a:t>
            </a:r>
          </a:p>
          <a:p>
            <a:pPr lvl="1"/>
            <a:r>
              <a:rPr lang="ru-RU" altLang="ru-RU" sz="1400" dirty="0"/>
              <a:t>общей численности отдела; </a:t>
            </a:r>
          </a:p>
          <a:p>
            <a:pPr lvl="1"/>
            <a:r>
              <a:rPr lang="ru-RU" altLang="ru-RU" sz="1400" dirty="0"/>
              <a:t>общей суммы заработной платы служащих отдела, среднего размера заработной платы и т. д. </a:t>
            </a:r>
          </a:p>
          <a:p>
            <a:r>
              <a:rPr lang="ru-RU" altLang="ru-RU" sz="1600" dirty="0"/>
              <a:t>Для каждого служащего должна поддерживаться возможность получения: </a:t>
            </a:r>
          </a:p>
          <a:p>
            <a:pPr lvl="1"/>
            <a:r>
              <a:rPr lang="ru-RU" altLang="ru-RU" sz="1400" dirty="0"/>
              <a:t>номера удостоверения по полному имени служащего (для простоты допустим, что имена всех служащих различны); </a:t>
            </a:r>
          </a:p>
          <a:p>
            <a:pPr lvl="1"/>
            <a:r>
              <a:rPr lang="ru-RU" altLang="ru-RU" sz="1400" dirty="0"/>
              <a:t>полного имени по номеру удостоверения; </a:t>
            </a:r>
          </a:p>
          <a:p>
            <a:pPr lvl="1"/>
            <a:r>
              <a:rPr lang="ru-RU" altLang="ru-RU" sz="1400" dirty="0"/>
              <a:t>информации о соответствии служащего занимаемой должности и о размере его заработной платы.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19</a:t>
            </a:fld>
            <a:endParaRPr lang="ru-RU" altLang="en-US"/>
          </a:p>
        </p:txBody>
      </p:sp>
      <p:sp>
        <p:nvSpPr>
          <p:cNvPr id="3" name="Дата 2"/>
          <p:cNvSpPr>
            <a:spLocks noGrp="1"/>
          </p:cNvSpPr>
          <p:nvPr>
            <p:ph type="dt" sz="half" idx="10"/>
          </p:nvPr>
        </p:nvSpPr>
        <p:spPr/>
        <p:txBody>
          <a:bodyPr/>
          <a:lstStyle/>
          <a:p>
            <a:fld id="{1AC98087-2283-496C-AA8C-D5E21B8674E9}" type="datetime1">
              <a:rPr lang="ru-RU" altLang="en-US" smtClean="0"/>
              <a:t>03.02.2025</a:t>
            </a:fld>
            <a:endParaRPr lang="ru-RU" altLang="en-US"/>
          </a:p>
        </p:txBody>
      </p:sp>
    </p:spTree>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a:bodyPr>
          <a:lstStyle/>
          <a:p>
            <a:r>
              <a:rPr lang="ru-RU" altLang="ru-RU" dirty="0"/>
              <a:t>Понятие информационной системы.</a:t>
            </a:r>
            <a:br>
              <a:rPr lang="ru-RU" altLang="ru-RU" dirty="0"/>
            </a:br>
            <a:r>
              <a:rPr lang="ru-RU" altLang="ru-RU" dirty="0"/>
              <a:t>Назначение технологии баз данных.</a:t>
            </a:r>
          </a:p>
        </p:txBody>
      </p:sp>
      <p:sp>
        <p:nvSpPr>
          <p:cNvPr id="2051" name="Rectangle 3"/>
          <p:cNvSpPr>
            <a:spLocks noGrp="1" noChangeArrowheads="1"/>
          </p:cNvSpPr>
          <p:nvPr>
            <p:ph type="subTitle" idx="1"/>
          </p:nvPr>
        </p:nvSpPr>
        <p:spPr/>
        <p:txBody>
          <a:bodyPr/>
          <a:lstStyle/>
          <a:p>
            <a:r>
              <a:rPr lang="ru-RU" altLang="ru-RU" dirty="0"/>
              <a:t>Базы данных. Тема 1.</a:t>
            </a:r>
          </a:p>
          <a:p>
            <a:endParaRPr lang="en-US" altLang="ru-RU" dirty="0"/>
          </a:p>
        </p:txBody>
      </p:sp>
    </p:spTree>
    <p:extLst>
      <p:ext uri="{BB962C8B-B14F-4D97-AF65-F5344CB8AC3E}">
        <p14:creationId xmlns:p14="http://schemas.microsoft.com/office/powerpoint/2010/main" val="29991478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59395" name="Rectangle 3"/>
          <p:cNvSpPr>
            <a:spLocks noGrp="1" noChangeArrowheads="1"/>
          </p:cNvSpPr>
          <p:nvPr>
            <p:ph idx="1"/>
          </p:nvPr>
        </p:nvSpPr>
        <p:spPr/>
        <p:txBody>
          <a:bodyPr>
            <a:normAutofit/>
          </a:bodyPr>
          <a:lstStyle/>
          <a:p>
            <a:r>
              <a:rPr lang="ru-RU" altLang="ru-RU" sz="1600" dirty="0"/>
              <a:t>Предположим, что мы решили основывать эту ИС на файловой системе и пользоваться одним файлом СЛУЖАЩИЕ, расширив базовые возможности файловой системы за счет специальной библиотеки функций.</a:t>
            </a:r>
          </a:p>
          <a:p>
            <a:r>
              <a:rPr lang="ru-RU" altLang="ru-RU" sz="1600" dirty="0"/>
              <a:t>Поскольку минимальной информационной единицей является служащий, в этом файле должна содержаться одна запись для каждого служащего. </a:t>
            </a:r>
          </a:p>
          <a:p>
            <a:r>
              <a:rPr lang="ru-RU" altLang="ru-RU" sz="1600" dirty="0"/>
              <a:t>Чтобы можно было удовлетворить указанные выше требования, запись о служащем должна иметь следующие поля: </a:t>
            </a:r>
          </a:p>
          <a:p>
            <a:pPr lvl="1"/>
            <a:r>
              <a:rPr lang="ru-RU" altLang="ru-RU" sz="1400" dirty="0"/>
              <a:t>полное имя служащего (СЛУ_ИМЯ); </a:t>
            </a:r>
          </a:p>
          <a:p>
            <a:pPr lvl="1"/>
            <a:r>
              <a:rPr lang="ru-RU" altLang="ru-RU" sz="1400" dirty="0"/>
              <a:t>номер его удостоверения (СЛУ_НОМЕР); </a:t>
            </a:r>
          </a:p>
          <a:p>
            <a:pPr lvl="1"/>
            <a:r>
              <a:rPr lang="ru-RU" altLang="ru-RU" sz="1400" dirty="0"/>
              <a:t>данные о соответствии служащего занимаемой должности (СЛУ_СТАТ; для простоты «да» или «нет», соответствует или не соответствует должности); </a:t>
            </a:r>
          </a:p>
          <a:p>
            <a:pPr lvl="1"/>
            <a:r>
              <a:rPr lang="ru-RU" altLang="ru-RU" sz="1400" dirty="0"/>
              <a:t>размер заработной платы (СЛУ_ЗАРП); </a:t>
            </a:r>
          </a:p>
          <a:p>
            <a:pPr lvl="1"/>
            <a:r>
              <a:rPr lang="ru-RU" altLang="ru-RU" sz="1400" dirty="0"/>
              <a:t>номер отдела (СЛУ_ОТД_НОМЕР).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20</a:t>
            </a:fld>
            <a:endParaRPr lang="ru-RU" altLang="en-US"/>
          </a:p>
        </p:txBody>
      </p:sp>
      <p:sp>
        <p:nvSpPr>
          <p:cNvPr id="3" name="Дата 2"/>
          <p:cNvSpPr>
            <a:spLocks noGrp="1"/>
          </p:cNvSpPr>
          <p:nvPr>
            <p:ph type="dt" sz="half" idx="10"/>
          </p:nvPr>
        </p:nvSpPr>
        <p:spPr/>
        <p:txBody>
          <a:bodyPr/>
          <a:lstStyle/>
          <a:p>
            <a:fld id="{9CF69E04-F93F-4A46-B9CF-2B339CDA1EC9}" type="datetime1">
              <a:rPr lang="ru-RU" altLang="en-US" smtClean="0"/>
              <a:t>03.02.2025</a:t>
            </a:fld>
            <a:endParaRPr lang="ru-RU" altLang="en-US"/>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0419" name="Rectangle 3"/>
          <p:cNvSpPr>
            <a:spLocks noGrp="1" noChangeArrowheads="1"/>
          </p:cNvSpPr>
          <p:nvPr>
            <p:ph idx="1"/>
          </p:nvPr>
        </p:nvSpPr>
        <p:spPr/>
        <p:txBody>
          <a:bodyPr>
            <a:normAutofit/>
          </a:bodyPr>
          <a:lstStyle/>
          <a:p>
            <a:r>
              <a:rPr lang="ru-RU" altLang="ru-RU" sz="1800" dirty="0"/>
              <a:t>Поскольку мы решили ограничиться одним файлом СЛУЖАЩИЕ, та же запись должна содержать имя руководителя отдела (СЛУ_ОТД_РУК). </a:t>
            </a:r>
          </a:p>
          <a:p>
            <a:r>
              <a:rPr lang="ru-RU" altLang="ru-RU" sz="1800" dirty="0"/>
              <a:t>Иначе было бы невозможно, например, получить имя руководителя отдела с известным номером.</a:t>
            </a:r>
          </a:p>
          <a:p>
            <a:r>
              <a:rPr lang="ru-RU" altLang="ru-RU" sz="1800" dirty="0"/>
              <a:t>Чтобы ИС могла эффективно выполнять свои базовые функции, необходимо обеспечить </a:t>
            </a:r>
            <a:r>
              <a:rPr lang="ru-RU" altLang="ru-RU" sz="1800" dirty="0" err="1"/>
              <a:t>многоключевой</a:t>
            </a:r>
            <a:r>
              <a:rPr lang="ru-RU" altLang="ru-RU" sz="1800" dirty="0"/>
              <a:t> доступ к файлу СЛУЖАЩИЕ по уникальным ключам СЛУ_ИМЯ и СЛУ_НОМЕР. </a:t>
            </a:r>
          </a:p>
          <a:p>
            <a:r>
              <a:rPr lang="ru-RU" altLang="ru-RU" sz="1800" dirty="0"/>
              <a:t>В противном случае для выполнения наиболее часто используемых операций получения данных о конкретном служащем понадобится последовательный просмотр в среднем половины записей файла.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21</a:t>
            </a:fld>
            <a:endParaRPr lang="ru-RU" altLang="en-US"/>
          </a:p>
        </p:txBody>
      </p:sp>
      <p:sp>
        <p:nvSpPr>
          <p:cNvPr id="3" name="Дата 2"/>
          <p:cNvSpPr>
            <a:spLocks noGrp="1"/>
          </p:cNvSpPr>
          <p:nvPr>
            <p:ph type="dt" sz="half" idx="10"/>
          </p:nvPr>
        </p:nvSpPr>
        <p:spPr/>
        <p:txBody>
          <a:bodyPr/>
          <a:lstStyle/>
          <a:p>
            <a:fld id="{F2B7B6EC-A698-4C55-B032-60412FCAA296}" type="datetime1">
              <a:rPr lang="ru-RU" altLang="en-US" smtClean="0"/>
              <a:t>03.02.2025</a:t>
            </a:fld>
            <a:endParaRPr lang="ru-RU" altLang="en-US"/>
          </a:p>
        </p:txBody>
      </p: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1443" name="Rectangle 3"/>
          <p:cNvSpPr>
            <a:spLocks noGrp="1" noChangeArrowheads="1"/>
          </p:cNvSpPr>
          <p:nvPr>
            <p:ph idx="1"/>
          </p:nvPr>
        </p:nvSpPr>
        <p:spPr/>
        <p:txBody>
          <a:bodyPr>
            <a:noAutofit/>
          </a:bodyPr>
          <a:lstStyle/>
          <a:p>
            <a:r>
              <a:rPr lang="ru-RU" altLang="ru-RU" sz="1800" dirty="0"/>
              <a:t>Кроме того, должна обеспечиваться возможность эффективного выбора всех записей с общим значением СЛУ_ОТД_НОМЕР, т. е. доступ по неуникальному ключу.</a:t>
            </a:r>
          </a:p>
          <a:p>
            <a:r>
              <a:rPr lang="ru-RU" altLang="ru-RU" sz="1800" dirty="0"/>
              <a:t>Если не поддерживать специальный механизм доступа, то для получения данных об отделе в целом в общем случае потребуется полный просмотр файла. </a:t>
            </a:r>
          </a:p>
          <a:p>
            <a:endParaRPr lang="ru-RU" altLang="ru-RU" sz="1800" dirty="0"/>
          </a:p>
          <a:p>
            <a:endParaRPr lang="ru-RU" altLang="ru-RU" sz="1800" dirty="0"/>
          </a:p>
          <a:p>
            <a:endParaRPr lang="ru-RU" altLang="ru-RU" sz="1800" dirty="0"/>
          </a:p>
          <a:p>
            <a:endParaRPr lang="ru-RU" altLang="ru-RU" sz="1800" dirty="0"/>
          </a:p>
          <a:p>
            <a:r>
              <a:rPr lang="ru-RU" altLang="ru-RU" sz="1800" dirty="0"/>
              <a:t>Но даже в этом случае, чтобы получить численность отдела или общий размер зарплаты, система должна будет выбрать все записи о служащих указанного отдела и посчитать соответствующие общие значения. </a:t>
            </a:r>
          </a:p>
        </p:txBody>
      </p:sp>
      <p:sp>
        <p:nvSpPr>
          <p:cNvPr id="6"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61445" name="Picture 5" descr="ИС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476" y="3645024"/>
            <a:ext cx="5903912" cy="122396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22</a:t>
            </a:fld>
            <a:endParaRPr lang="ru-RU" altLang="en-US"/>
          </a:p>
        </p:txBody>
      </p:sp>
      <p:sp>
        <p:nvSpPr>
          <p:cNvPr id="3" name="Дата 2"/>
          <p:cNvSpPr>
            <a:spLocks noGrp="1"/>
          </p:cNvSpPr>
          <p:nvPr>
            <p:ph type="dt" sz="half" idx="10"/>
          </p:nvPr>
        </p:nvSpPr>
        <p:spPr/>
        <p:txBody>
          <a:bodyPr/>
          <a:lstStyle/>
          <a:p>
            <a:fld id="{CD3719F8-B35D-423C-8DD8-6894DF6A921A}" type="datetime1">
              <a:rPr lang="ru-RU" altLang="en-US" smtClean="0"/>
              <a:t>03.02.2025</a:t>
            </a:fld>
            <a:endParaRPr lang="ru-RU" altLang="en-US"/>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3491" name="Rectangle 3"/>
          <p:cNvSpPr>
            <a:spLocks noGrp="1" noChangeArrowheads="1"/>
          </p:cNvSpPr>
          <p:nvPr>
            <p:ph idx="1"/>
          </p:nvPr>
        </p:nvSpPr>
        <p:spPr/>
        <p:txBody>
          <a:bodyPr>
            <a:normAutofit/>
          </a:bodyPr>
          <a:lstStyle/>
          <a:p>
            <a:r>
              <a:rPr lang="ru-RU" altLang="ru-RU" sz="1800" dirty="0"/>
              <a:t>Таким образом, мы видим, что при реализации даже такой простой ИС на базе ФС возникают следующие затруднения: </a:t>
            </a:r>
          </a:p>
          <a:p>
            <a:pPr lvl="1"/>
            <a:r>
              <a:rPr lang="ru-RU" altLang="ru-RU" sz="1600" dirty="0"/>
              <a:t>требуется создание достаточно сложной надстройки для </a:t>
            </a:r>
            <a:r>
              <a:rPr lang="ru-RU" altLang="ru-RU" sz="1600" dirty="0" err="1"/>
              <a:t>многоключевого</a:t>
            </a:r>
            <a:r>
              <a:rPr lang="ru-RU" altLang="ru-RU" sz="1600" dirty="0"/>
              <a:t> доступа к файлам; </a:t>
            </a:r>
          </a:p>
          <a:p>
            <a:pPr lvl="1"/>
            <a:r>
              <a:rPr lang="ru-RU" altLang="ru-RU" sz="1600" dirty="0"/>
              <a:t>возникает существенная избыточность данных (для каждого служащего повторяется имя руководителя его отдела); </a:t>
            </a:r>
          </a:p>
          <a:p>
            <a:pPr lvl="1"/>
            <a:r>
              <a:rPr lang="ru-RU" altLang="ru-RU" sz="1600" dirty="0"/>
              <a:t>требуется выполнение массовой выборки и вычислений для получения суммарной информации об отделах. </a:t>
            </a:r>
          </a:p>
          <a:p>
            <a:r>
              <a:rPr lang="ru-RU" altLang="ru-RU" sz="1800" dirty="0"/>
              <a:t>Кроме того, если в ходе эксплуатации системы потребуется, например, обеспечить операцию выдачи списков служащих, получающих указанную зарплату, то либо придется при выполнении каждой такой операции полностью просматривать файл, либо нужно будет реструктурировать файл СЛУЖАЩИЕ, объявляя ключевым и поле СЛУ_ЗАРП.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23</a:t>
            </a:fld>
            <a:endParaRPr lang="ru-RU" altLang="en-US"/>
          </a:p>
        </p:txBody>
      </p:sp>
      <p:sp>
        <p:nvSpPr>
          <p:cNvPr id="3" name="Дата 2"/>
          <p:cNvSpPr>
            <a:spLocks noGrp="1"/>
          </p:cNvSpPr>
          <p:nvPr>
            <p:ph type="dt" sz="half" idx="10"/>
          </p:nvPr>
        </p:nvSpPr>
        <p:spPr/>
        <p:txBody>
          <a:bodyPr/>
          <a:lstStyle/>
          <a:p>
            <a:fld id="{BAA31770-3D9D-4DA8-B713-BD8602A5F550}" type="datetime1">
              <a:rPr lang="ru-RU" altLang="en-US" smtClean="0"/>
              <a:t>03.02.2025</a:t>
            </a:fld>
            <a:endParaRPr lang="ru-RU" altLang="en-US"/>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4515" name="Rectangle 3"/>
          <p:cNvSpPr>
            <a:spLocks noGrp="1" noChangeArrowheads="1"/>
          </p:cNvSpPr>
          <p:nvPr>
            <p:ph idx="1"/>
          </p:nvPr>
        </p:nvSpPr>
        <p:spPr/>
        <p:txBody>
          <a:bodyPr>
            <a:normAutofit/>
          </a:bodyPr>
          <a:lstStyle/>
          <a:p>
            <a:r>
              <a:rPr lang="ru-RU" altLang="ru-RU" sz="1600" dirty="0"/>
              <a:t>Для улучшения ситуации можно было бы поддерживать два </a:t>
            </a:r>
            <a:r>
              <a:rPr lang="ru-RU" altLang="ru-RU" sz="1600" dirty="0" err="1"/>
              <a:t>многоключевых</a:t>
            </a:r>
            <a:r>
              <a:rPr lang="ru-RU" altLang="ru-RU" sz="1600" dirty="0"/>
              <a:t> файла: СЛУЖАЩИЕ и ОТДЕЛЫ. </a:t>
            </a:r>
          </a:p>
          <a:p>
            <a:r>
              <a:rPr lang="ru-RU" altLang="ru-RU" sz="1600" dirty="0"/>
              <a:t>Первый файл должен был бы содержать поля СЛУ_ИМЯ, СЛУ_НОМЕР, СЛУ_СТАТ, СЛУ_ЗАРП и СЛУ_ОТД_НОМЕР</a:t>
            </a:r>
          </a:p>
          <a:p>
            <a:r>
              <a:rPr lang="ru-RU" altLang="ru-RU" sz="1600" dirty="0"/>
              <a:t>Второй – ОТД_НОМЕР, ОТД_РУК (номер удостоверения служащего, являющегося руководителем отдела), ОТД_СЛУ_ЗАРП (общий размер зарплаты служащих данного отдела) и ОТД_РАЗМЕР (общее число служащих в отделе) </a:t>
            </a:r>
          </a:p>
        </p:txBody>
      </p:sp>
      <p:sp>
        <p:nvSpPr>
          <p:cNvPr id="6"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64518"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4076700"/>
            <a:ext cx="4997450" cy="16764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24</a:t>
            </a:fld>
            <a:endParaRPr lang="ru-RU" altLang="en-US"/>
          </a:p>
        </p:txBody>
      </p:sp>
      <p:sp>
        <p:nvSpPr>
          <p:cNvPr id="3" name="Дата 2"/>
          <p:cNvSpPr>
            <a:spLocks noGrp="1"/>
          </p:cNvSpPr>
          <p:nvPr>
            <p:ph type="dt" sz="half" idx="10"/>
          </p:nvPr>
        </p:nvSpPr>
        <p:spPr/>
        <p:txBody>
          <a:bodyPr/>
          <a:lstStyle/>
          <a:p>
            <a:fld id="{808CCD08-B19E-4EF5-B325-B9C15200059F}" type="datetime1">
              <a:rPr lang="ru-RU" altLang="en-US" smtClean="0"/>
              <a:t>03.02.2025</a:t>
            </a:fld>
            <a:endParaRPr lang="ru-RU" altLang="en-US"/>
          </a:p>
        </p:txBody>
      </p:sp>
    </p:spTree>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ru-RU" altLang="ru-RU" dirty="0"/>
              <a:t>Потребности информационных систем. Структуры данных</a:t>
            </a:r>
          </a:p>
        </p:txBody>
      </p:sp>
      <p:sp>
        <p:nvSpPr>
          <p:cNvPr id="65539" name="Rectangle 3"/>
          <p:cNvSpPr>
            <a:spLocks noGrp="1" noChangeArrowheads="1"/>
          </p:cNvSpPr>
          <p:nvPr>
            <p:ph idx="1"/>
          </p:nvPr>
        </p:nvSpPr>
        <p:spPr/>
        <p:txBody>
          <a:bodyPr>
            <a:normAutofit/>
          </a:bodyPr>
          <a:lstStyle/>
          <a:p>
            <a:r>
              <a:rPr lang="ru-RU" altLang="ru-RU" sz="2000" dirty="0"/>
              <a:t>Введение этих двух файлов позволило бы преодолеть большинство неудобств, перечисленных ранее. </a:t>
            </a:r>
          </a:p>
          <a:p>
            <a:r>
              <a:rPr lang="ru-RU" altLang="ru-RU" sz="2000" dirty="0"/>
              <a:t>Каждый из файлов содержал бы только не дублируемую информацию, не возникала бы необходимость в динамических вычислениях суммарной информации по отделам. </a:t>
            </a:r>
          </a:p>
          <a:p>
            <a:r>
              <a:rPr lang="ru-RU" altLang="ru-RU" sz="2000" dirty="0"/>
              <a:t>Но заметим, что при таком переходе наша ИС должна обладать некоторыми новыми особенностями, сближающими ее с СУБД.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25</a:t>
            </a:fld>
            <a:endParaRPr lang="ru-RU" altLang="en-US"/>
          </a:p>
        </p:txBody>
      </p:sp>
      <p:sp>
        <p:nvSpPr>
          <p:cNvPr id="3" name="Дата 2"/>
          <p:cNvSpPr>
            <a:spLocks noGrp="1"/>
          </p:cNvSpPr>
          <p:nvPr>
            <p:ph type="dt" sz="half" idx="10"/>
          </p:nvPr>
        </p:nvSpPr>
        <p:spPr/>
        <p:txBody>
          <a:bodyPr/>
          <a:lstStyle/>
          <a:p>
            <a:fld id="{EAA2E716-939C-425C-8CB6-0FF5C79BE071}" type="datetime1">
              <a:rPr lang="ru-RU" altLang="en-US" smtClean="0"/>
              <a:t>03.02.2025</a:t>
            </a:fld>
            <a:endParaRPr lang="ru-RU" altLang="en-US"/>
          </a:p>
        </p:txBody>
      </p:sp>
    </p:spTree>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4171" y="4451936"/>
            <a:ext cx="6809829" cy="2284364"/>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6562" name="Rectangle 2"/>
          <p:cNvSpPr>
            <a:spLocks noGrp="1" noChangeArrowheads="1"/>
          </p:cNvSpPr>
          <p:nvPr>
            <p:ph type="title"/>
          </p:nvPr>
        </p:nvSpPr>
        <p:spPr/>
        <p:txBody>
          <a:bodyPr/>
          <a:lstStyle/>
          <a:p>
            <a:r>
              <a:rPr lang="ru-RU" altLang="ru-RU" dirty="0"/>
              <a:t>Потребности информационных систем. </a:t>
            </a:r>
            <a:br>
              <a:rPr lang="ru-RU" altLang="ru-RU" dirty="0"/>
            </a:br>
            <a:r>
              <a:rPr lang="ru-RU" altLang="ru-RU" dirty="0"/>
              <a:t>Целостность данных.</a:t>
            </a:r>
          </a:p>
        </p:txBody>
      </p:sp>
      <p:sp>
        <p:nvSpPr>
          <p:cNvPr id="66563" name="Rectangle 3"/>
          <p:cNvSpPr>
            <a:spLocks noGrp="1" noChangeArrowheads="1"/>
          </p:cNvSpPr>
          <p:nvPr>
            <p:ph idx="1"/>
          </p:nvPr>
        </p:nvSpPr>
        <p:spPr>
          <a:xfrm>
            <a:off x="828675" y="1377280"/>
            <a:ext cx="7486650" cy="4572000"/>
          </a:xfrm>
        </p:spPr>
        <p:txBody>
          <a:bodyPr/>
          <a:lstStyle/>
          <a:p>
            <a:r>
              <a:rPr lang="ru-RU" altLang="ru-RU" dirty="0"/>
              <a:t>Теперь система должна «знать», что она работает с двумя информационно связанными файлами (это шаг в сторону схемы базы данных), должна иметь информацию о структуре и смысле каждого поля. </a:t>
            </a:r>
          </a:p>
          <a:p>
            <a:r>
              <a:rPr lang="ru-RU" altLang="ru-RU" dirty="0"/>
              <a:t>Например, системе должно быть известно, что у полей СЛУ_ОТД_НОМЕР в файле СЛУЖАЩИЕ и ОТД_НОМЕР в файле ОТДЕЛЫ один и тот же смысл – номер отдела. </a:t>
            </a:r>
          </a:p>
          <a:p>
            <a:r>
              <a:rPr lang="ru-RU" altLang="ru-RU" dirty="0"/>
              <a:t>Кроме того, система должна учитывать, что в ряде случаев изменение данных в одном файле должно автоматически вызывать модификацию второго файла, чтобы общее содержимое файлов было согласованным. </a:t>
            </a:r>
          </a:p>
          <a:p>
            <a:r>
              <a:rPr lang="ru-RU" altLang="ru-RU" dirty="0"/>
              <a:t>Например, если на работу принимается новый служащий, то нужно добавить запись в файл СЛУЖАЩИЕ, а также должным образом изменить поля ОТД_СЛУ_ЗАРП и ОТД_РАЗМЕР в записи файла ОТДЕЛЫ, соответствующей отделу этого служащего.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26</a:t>
            </a:fld>
            <a:endParaRPr lang="ru-RU" altLang="en-US"/>
          </a:p>
        </p:txBody>
      </p:sp>
      <p:sp>
        <p:nvSpPr>
          <p:cNvPr id="3" name="Дата 2"/>
          <p:cNvSpPr>
            <a:spLocks noGrp="1"/>
          </p:cNvSpPr>
          <p:nvPr>
            <p:ph type="dt" sz="half" idx="10"/>
          </p:nvPr>
        </p:nvSpPr>
        <p:spPr/>
        <p:txBody>
          <a:bodyPr/>
          <a:lstStyle/>
          <a:p>
            <a:fld id="{AD0FBB84-6EFA-44DC-A26C-4759AF37D391}" type="datetime1">
              <a:rPr lang="ru-RU" altLang="en-US" smtClean="0"/>
              <a:t>03.02.2025</a:t>
            </a:fld>
            <a:endParaRPr lang="ru-RU" altLang="en-US"/>
          </a:p>
        </p:txBody>
      </p:sp>
    </p:spTree>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4365104"/>
            <a:ext cx="7024488" cy="235637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7586" name="Rectangle 2"/>
          <p:cNvSpPr>
            <a:spLocks noGrp="1" noChangeArrowheads="1"/>
          </p:cNvSpPr>
          <p:nvPr>
            <p:ph type="title"/>
          </p:nvPr>
        </p:nvSpPr>
        <p:spPr/>
        <p:txBody>
          <a:bodyPr/>
          <a:lstStyle/>
          <a:p>
            <a:r>
              <a:rPr lang="ru-RU" altLang="ru-RU" dirty="0"/>
              <a:t>Потребности информационных систем. </a:t>
            </a:r>
            <a:br>
              <a:rPr lang="ru-RU" altLang="ru-RU" dirty="0"/>
            </a:br>
            <a:r>
              <a:rPr lang="ru-RU" altLang="ru-RU" dirty="0"/>
              <a:t>Целостность данных.</a:t>
            </a:r>
          </a:p>
        </p:txBody>
      </p:sp>
      <p:sp>
        <p:nvSpPr>
          <p:cNvPr id="67587" name="Rectangle 3"/>
          <p:cNvSpPr>
            <a:spLocks noGrp="1" noChangeArrowheads="1"/>
          </p:cNvSpPr>
          <p:nvPr>
            <p:ph idx="1"/>
          </p:nvPr>
        </p:nvSpPr>
        <p:spPr>
          <a:xfrm>
            <a:off x="828675" y="1340768"/>
            <a:ext cx="7486650" cy="4687416"/>
          </a:xfrm>
        </p:spPr>
        <p:txBody>
          <a:bodyPr>
            <a:normAutofit/>
          </a:bodyPr>
          <a:lstStyle/>
          <a:p>
            <a:r>
              <a:rPr lang="ru-RU" altLang="ru-RU" sz="1800" dirty="0"/>
              <a:t>Более точно, система должна руководствоваться следующими правилами: </a:t>
            </a:r>
          </a:p>
          <a:p>
            <a:pPr lvl="1"/>
            <a:r>
              <a:rPr lang="ru-RU" altLang="ru-RU" sz="1600" dirty="0"/>
              <a:t>если в файле СЛУЖАЩИЕ содержится запись со значением поля СЛУ_ОТД_НОМЕР, равным n, то и в файле ОТДЕЛЫ должна содержаться запись со значением поля ОТД_НОМЕР, также равным n;</a:t>
            </a:r>
          </a:p>
          <a:p>
            <a:pPr lvl="1"/>
            <a:r>
              <a:rPr lang="ru-RU" altLang="ru-RU" sz="1600" dirty="0"/>
              <a:t>если в файле ОТДЕЛЫ содержится запись со значением поля ОТД_РУК, равным m, то и в файле СЛУЖАЩИЕ должна содержаться запись со значением поля СЛУ_НОМЕР, также равным m; </a:t>
            </a:r>
          </a:p>
          <a:p>
            <a:pPr lvl="1"/>
            <a:r>
              <a:rPr lang="ru-RU" altLang="ru-RU" sz="1600" dirty="0"/>
              <a:t>далее мы увидим, что эти правила являются частными случаями общего правила ссылочной целостности: поле СЛУ_ОТД_НОМЕР содержит «ссылки» на записи таблицы ОТДЕЛЫ, и поле ОТД_РУК содержит «ссылки» на записи таблицы СЛУЖАЩИЕ;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27</a:t>
            </a:fld>
            <a:endParaRPr lang="ru-RU" altLang="en-US"/>
          </a:p>
        </p:txBody>
      </p:sp>
      <p:sp>
        <p:nvSpPr>
          <p:cNvPr id="3" name="Дата 2"/>
          <p:cNvSpPr>
            <a:spLocks noGrp="1"/>
          </p:cNvSpPr>
          <p:nvPr>
            <p:ph type="dt" sz="half" idx="10"/>
          </p:nvPr>
        </p:nvSpPr>
        <p:spPr/>
        <p:txBody>
          <a:bodyPr/>
          <a:lstStyle/>
          <a:p>
            <a:fld id="{4AF0C14E-7AAE-4EE8-9EDA-3235468C930D}" type="datetime1">
              <a:rPr lang="ru-RU" altLang="en-US" smtClean="0"/>
              <a:t>03.02.2025</a:t>
            </a:fld>
            <a:endParaRPr lang="ru-RU" altLang="en-US"/>
          </a:p>
        </p:txBody>
      </p:sp>
    </p:spTree>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ru-RU" altLang="ru-RU" dirty="0"/>
              <a:t>Потребности информационных систем. Целостность данных.</a:t>
            </a:r>
          </a:p>
        </p:txBody>
      </p:sp>
      <p:sp>
        <p:nvSpPr>
          <p:cNvPr id="68611" name="Rectangle 3"/>
          <p:cNvSpPr>
            <a:spLocks noGrp="1" noChangeArrowheads="1"/>
          </p:cNvSpPr>
          <p:nvPr>
            <p:ph idx="1"/>
          </p:nvPr>
        </p:nvSpPr>
        <p:spPr/>
        <p:txBody>
          <a:bodyPr>
            <a:normAutofit/>
          </a:bodyPr>
          <a:lstStyle/>
          <a:p>
            <a:pPr lvl="1"/>
            <a:r>
              <a:rPr lang="ru-RU" altLang="ru-RU" sz="1600" dirty="0"/>
              <a:t>при любом корректном состоянии ИС значение поля ОТД_СЛУ_ЗАРП любой записи </a:t>
            </a:r>
            <a:r>
              <a:rPr lang="ru-RU" altLang="ru-RU" sz="1600" dirty="0" err="1"/>
              <a:t>отд_k</a:t>
            </a:r>
            <a:r>
              <a:rPr lang="ru-RU" altLang="ru-RU" sz="1600" dirty="0"/>
              <a:t> файла ОТДЕЛЫ должно быть равно сумме значений поля СЛУ_ЗАРП всех тех записей файла СЛУЖАЩИЕ, в которых значение поля СЛУ_ОТД_НОМЕР совпадает со значением поля ОТД_НОМЕР записи </a:t>
            </a:r>
            <a:r>
              <a:rPr lang="ru-RU" altLang="ru-RU" sz="1600" dirty="0" err="1"/>
              <a:t>отд_k</a:t>
            </a:r>
            <a:r>
              <a:rPr lang="ru-RU" altLang="ru-RU" sz="1600" dirty="0"/>
              <a:t>;</a:t>
            </a:r>
          </a:p>
          <a:p>
            <a:pPr lvl="1"/>
            <a:r>
              <a:rPr lang="ru-RU" altLang="ru-RU" sz="1600" dirty="0"/>
              <a:t>при любом корректном состоянии ИС значение поля ОТД_РАЗМЕР любой записи </a:t>
            </a:r>
            <a:r>
              <a:rPr lang="ru-RU" altLang="ru-RU" sz="1600" dirty="0" err="1"/>
              <a:t>отд_k</a:t>
            </a:r>
            <a:r>
              <a:rPr lang="ru-RU" altLang="ru-RU" sz="1600" dirty="0"/>
              <a:t> файла ОТДЕЛЫ должно быть равно числу всех тех записей файла СЛУЖАЩИЕ, в которых значение поля СЛУ_ОТД_НОМЕР совпадает со значением поля ОТД_НОМЕР записи </a:t>
            </a:r>
            <a:r>
              <a:rPr lang="ru-RU" altLang="ru-RU" sz="1600" dirty="0" err="1"/>
              <a:t>отд_k</a:t>
            </a:r>
            <a:r>
              <a:rPr lang="ru-RU" altLang="ru-RU" sz="1600" dirty="0"/>
              <a:t>; </a:t>
            </a:r>
          </a:p>
          <a:p>
            <a:pPr lvl="1"/>
            <a:r>
              <a:rPr lang="ru-RU" altLang="ru-RU" sz="1600" dirty="0"/>
              <a:t>далее мы увидим, что эти правила представляют собой примеры общих ограничений целостности базы данных.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762" y="4221088"/>
            <a:ext cx="7089409" cy="23781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28</a:t>
            </a:fld>
            <a:endParaRPr lang="ru-RU" altLang="en-US"/>
          </a:p>
        </p:txBody>
      </p:sp>
      <p:sp>
        <p:nvSpPr>
          <p:cNvPr id="3" name="Дата 2"/>
          <p:cNvSpPr>
            <a:spLocks noGrp="1"/>
          </p:cNvSpPr>
          <p:nvPr>
            <p:ph type="dt" sz="half" idx="10"/>
          </p:nvPr>
        </p:nvSpPr>
        <p:spPr/>
        <p:txBody>
          <a:bodyPr/>
          <a:lstStyle/>
          <a:p>
            <a:fld id="{BC9F6EB8-EB51-49A6-A4DB-3CF63656E97B}" type="datetime1">
              <a:rPr lang="ru-RU" altLang="en-US" smtClean="0"/>
              <a:t>03.02.2025</a:t>
            </a:fld>
            <a:endParaRPr lang="ru-RU" altLang="en-US"/>
          </a:p>
        </p:txBody>
      </p:sp>
    </p:spTree>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ru-RU" altLang="ru-RU" dirty="0"/>
              <a:t>Потребности информационных систем. </a:t>
            </a:r>
            <a:br>
              <a:rPr lang="ru-RU" altLang="ru-RU" dirty="0"/>
            </a:br>
            <a:r>
              <a:rPr lang="ru-RU" altLang="ru-RU" dirty="0"/>
              <a:t>Целостность данных.</a:t>
            </a:r>
          </a:p>
        </p:txBody>
      </p:sp>
      <p:sp>
        <p:nvSpPr>
          <p:cNvPr id="70659" name="Rectangle 3"/>
          <p:cNvSpPr>
            <a:spLocks noGrp="1" noChangeArrowheads="1"/>
          </p:cNvSpPr>
          <p:nvPr>
            <p:ph idx="1"/>
          </p:nvPr>
        </p:nvSpPr>
        <p:spPr>
          <a:xfrm>
            <a:off x="828675" y="1340768"/>
            <a:ext cx="7486650" cy="4968552"/>
          </a:xfrm>
        </p:spPr>
        <p:txBody>
          <a:bodyPr>
            <a:noAutofit/>
          </a:bodyPr>
          <a:lstStyle/>
          <a:p>
            <a:r>
              <a:rPr lang="ru-RU" altLang="ru-RU" sz="1800" dirty="0"/>
              <a:t>Понятие согласованности, или целостности, данных является ключевым понятием баз данных. </a:t>
            </a:r>
          </a:p>
          <a:p>
            <a:r>
              <a:rPr lang="ru-RU" altLang="ru-RU" sz="1800" dirty="0"/>
              <a:t>Фактически, если в ИС поддерживается согласованное хранение данных в нескольких файлах, можно говорить о том, что в ней поддерживается база данных (БД). </a:t>
            </a:r>
          </a:p>
          <a:p>
            <a:r>
              <a:rPr lang="ru-RU" altLang="ru-RU" sz="1800" dirty="0"/>
              <a:t>Если же некоторая вспомогательная система управления данными позволяет работать с несколькими файлами, обеспечивая их согласованность, можно назвать ее системой управления базами данных (СУБД). </a:t>
            </a:r>
          </a:p>
          <a:p>
            <a:r>
              <a:rPr lang="ru-RU" altLang="ru-RU" sz="1800" dirty="0"/>
              <a:t>Требование поддержки согласованности данных в нескольких файлах не позволяет при построении ИС обойтись библиотекой функций: такая система должна обладать некоторыми собственными данными (их принято называть метаданными), определяющими целостность данных. </a:t>
            </a:r>
          </a:p>
          <a:p>
            <a:r>
              <a:rPr lang="ru-RU" altLang="ru-RU" sz="1800" dirty="0"/>
              <a:t>В нашем примере ИС должна отдельно сохранять метаданные о структуре файлов СЛУЖАЩИЕ и ОТДЕЛЫ, а также правила, определяющие условия целостности данных в этих файлах (принято считать, что правила также составляют часть метаданных).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29</a:t>
            </a:fld>
            <a:endParaRPr lang="ru-RU" altLang="en-US"/>
          </a:p>
        </p:txBody>
      </p:sp>
      <p:sp>
        <p:nvSpPr>
          <p:cNvPr id="3" name="Дата 2"/>
          <p:cNvSpPr>
            <a:spLocks noGrp="1"/>
          </p:cNvSpPr>
          <p:nvPr>
            <p:ph type="dt" sz="half" idx="10"/>
          </p:nvPr>
        </p:nvSpPr>
        <p:spPr/>
        <p:txBody>
          <a:bodyPr/>
          <a:lstStyle/>
          <a:p>
            <a:fld id="{5DAF32C1-6A69-44CD-90D6-5AE88390D2A4}" type="datetime1">
              <a:rPr lang="ru-RU" altLang="en-US" smtClean="0"/>
              <a:t>03.02.2025</a:t>
            </a:fld>
            <a:endParaRPr lang="ru-RU" altLang="en-US"/>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7390" y="711169"/>
            <a:ext cx="4792980" cy="528320"/>
          </a:xfrm>
          <a:prstGeom prst="rect">
            <a:avLst/>
          </a:prstGeom>
        </p:spPr>
        <p:txBody>
          <a:bodyPr vert="horz" wrap="square" lIns="0" tIns="12700" rIns="0" bIns="0" rtlCol="0">
            <a:spAutoFit/>
          </a:bodyPr>
          <a:lstStyle/>
          <a:p>
            <a:pPr marL="12700">
              <a:lnSpc>
                <a:spcPct val="100000"/>
              </a:lnSpc>
              <a:spcBef>
                <a:spcPts val="100"/>
              </a:spcBef>
            </a:pPr>
            <a:r>
              <a:rPr spc="-30" dirty="0"/>
              <a:t>Проблема </a:t>
            </a:r>
            <a:r>
              <a:rPr spc="-25" dirty="0"/>
              <a:t>больших</a:t>
            </a:r>
            <a:r>
              <a:rPr spc="-200" dirty="0"/>
              <a:t> </a:t>
            </a:r>
            <a:r>
              <a:rPr spc="-25" dirty="0"/>
              <a:t>данных</a:t>
            </a:r>
          </a:p>
        </p:txBody>
      </p:sp>
      <p:sp>
        <p:nvSpPr>
          <p:cNvPr id="3" name="object 3"/>
          <p:cNvSpPr/>
          <p:nvPr/>
        </p:nvSpPr>
        <p:spPr>
          <a:xfrm>
            <a:off x="396240" y="1187196"/>
            <a:ext cx="8342409" cy="2402204"/>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51104" y="3819144"/>
            <a:ext cx="6217919" cy="274777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361188" y="3770376"/>
            <a:ext cx="6207251" cy="2414015"/>
          </a:xfrm>
          <a:prstGeom prst="rect">
            <a:avLst/>
          </a:prstGeom>
          <a:blipFill>
            <a:blip r:embed="rId5" cstate="print"/>
            <a:stretch>
              <a:fillRect/>
            </a:stretch>
          </a:blipFill>
        </p:spPr>
        <p:txBody>
          <a:bodyPr wrap="square" lIns="0" tIns="0" rIns="0" bIns="0" rtlCol="0"/>
          <a:lstStyle/>
          <a:p>
            <a:endParaRPr/>
          </a:p>
        </p:txBody>
      </p:sp>
      <p:sp>
        <p:nvSpPr>
          <p:cNvPr id="6" name="object 6"/>
          <p:cNvSpPr txBox="1"/>
          <p:nvPr/>
        </p:nvSpPr>
        <p:spPr>
          <a:xfrm>
            <a:off x="481583" y="3849623"/>
            <a:ext cx="5977255" cy="2506980"/>
          </a:xfrm>
          <a:prstGeom prst="rect">
            <a:avLst/>
          </a:prstGeom>
          <a:solidFill>
            <a:srgbClr val="F2F2F2"/>
          </a:solidFill>
          <a:ln w="9144">
            <a:solidFill>
              <a:srgbClr val="C0C0C0"/>
            </a:solidFill>
          </a:ln>
        </p:spPr>
        <p:txBody>
          <a:bodyPr vert="horz" wrap="square" lIns="0" tIns="24765" rIns="0" bIns="0" rtlCol="0">
            <a:spAutoFit/>
          </a:bodyPr>
          <a:lstStyle/>
          <a:p>
            <a:pPr marL="433705" marR="1531620" indent="-342900">
              <a:lnSpc>
                <a:spcPct val="100000"/>
              </a:lnSpc>
              <a:spcBef>
                <a:spcPts val="195"/>
              </a:spcBef>
              <a:buChar char="•"/>
              <a:tabLst>
                <a:tab pos="433705" algn="l"/>
                <a:tab pos="434340" algn="l"/>
              </a:tabLst>
            </a:pPr>
            <a:r>
              <a:rPr sz="2400" spc="-5" dirty="0">
                <a:latin typeface="Calibri"/>
                <a:cs typeface="Calibri"/>
              </a:rPr>
              <a:t>Объем хранимой информации  </a:t>
            </a:r>
            <a:r>
              <a:rPr sz="2400" spc="-15" dirty="0">
                <a:latin typeface="Calibri"/>
                <a:cs typeface="Calibri"/>
              </a:rPr>
              <a:t>удваивается </a:t>
            </a:r>
            <a:r>
              <a:rPr sz="2400" spc="-10" dirty="0">
                <a:latin typeface="Calibri"/>
                <a:cs typeface="Calibri"/>
              </a:rPr>
              <a:t>каждые </a:t>
            </a:r>
            <a:r>
              <a:rPr sz="2400" dirty="0">
                <a:latin typeface="Calibri"/>
                <a:cs typeface="Calibri"/>
              </a:rPr>
              <a:t>два</a:t>
            </a:r>
            <a:r>
              <a:rPr sz="2400" spc="-55" dirty="0">
                <a:latin typeface="Calibri"/>
                <a:cs typeface="Calibri"/>
              </a:rPr>
              <a:t> </a:t>
            </a:r>
            <a:r>
              <a:rPr sz="2400" spc="-30" dirty="0">
                <a:latin typeface="Calibri"/>
                <a:cs typeface="Calibri"/>
              </a:rPr>
              <a:t>года</a:t>
            </a:r>
            <a:endParaRPr sz="2400">
              <a:latin typeface="Calibri"/>
              <a:cs typeface="Calibri"/>
            </a:endParaRPr>
          </a:p>
          <a:p>
            <a:pPr marL="433705" marR="339725" indent="-342900" algn="just">
              <a:lnSpc>
                <a:spcPct val="100000"/>
              </a:lnSpc>
              <a:spcBef>
                <a:spcPts val="580"/>
              </a:spcBef>
              <a:buChar char="•"/>
              <a:tabLst>
                <a:tab pos="434340" algn="l"/>
              </a:tabLst>
            </a:pPr>
            <a:r>
              <a:rPr sz="2400" spc="-5" dirty="0">
                <a:latin typeface="Calibri"/>
                <a:cs typeface="Calibri"/>
              </a:rPr>
              <a:t>из </a:t>
            </a:r>
            <a:r>
              <a:rPr sz="2400" spc="-10" dirty="0">
                <a:latin typeface="Calibri"/>
                <a:cs typeface="Calibri"/>
              </a:rPr>
              <a:t>всего </a:t>
            </a:r>
            <a:r>
              <a:rPr sz="2400" spc="-5" dirty="0">
                <a:latin typeface="Calibri"/>
                <a:cs typeface="Calibri"/>
              </a:rPr>
              <a:t>объема существующих данных  </a:t>
            </a:r>
            <a:r>
              <a:rPr sz="2400" spc="-10" dirty="0">
                <a:latin typeface="Calibri"/>
                <a:cs typeface="Calibri"/>
              </a:rPr>
              <a:t>потенциально полезны </a:t>
            </a:r>
            <a:r>
              <a:rPr sz="2400" spc="-5" dirty="0">
                <a:latin typeface="Calibri"/>
                <a:cs typeface="Calibri"/>
              </a:rPr>
              <a:t>22%, из </a:t>
            </a:r>
            <a:r>
              <a:rPr sz="2400" spc="-15" dirty="0">
                <a:latin typeface="Calibri"/>
                <a:cs typeface="Calibri"/>
              </a:rPr>
              <a:t>которых  </a:t>
            </a:r>
            <a:r>
              <a:rPr sz="2400" spc="-5" dirty="0">
                <a:latin typeface="Calibri"/>
                <a:cs typeface="Calibri"/>
              </a:rPr>
              <a:t>менее 5% были </a:t>
            </a:r>
            <a:r>
              <a:rPr sz="2400" spc="-10" dirty="0">
                <a:latin typeface="Calibri"/>
                <a:cs typeface="Calibri"/>
              </a:rPr>
              <a:t>подвергнуты</a:t>
            </a:r>
            <a:r>
              <a:rPr sz="2400" spc="-20" dirty="0">
                <a:latin typeface="Calibri"/>
                <a:cs typeface="Calibri"/>
              </a:rPr>
              <a:t> </a:t>
            </a:r>
            <a:r>
              <a:rPr sz="2400" spc="-5" dirty="0">
                <a:latin typeface="Calibri"/>
                <a:cs typeface="Calibri"/>
              </a:rPr>
              <a:t>анализу</a:t>
            </a:r>
            <a:endParaRPr sz="2400">
              <a:latin typeface="Calibri"/>
              <a:cs typeface="Calibri"/>
            </a:endParaRPr>
          </a:p>
        </p:txBody>
      </p:sp>
      <p:sp>
        <p:nvSpPr>
          <p:cNvPr id="7" name="object 7"/>
          <p:cNvSpPr txBox="1">
            <a:spLocks noGrp="1"/>
          </p:cNvSpPr>
          <p:nvPr>
            <p:ph type="sldNum" sz="quarter" idx="4294967295"/>
          </p:nvPr>
        </p:nvSpPr>
        <p:spPr>
          <a:xfrm>
            <a:off x="0" y="0"/>
            <a:ext cx="0" cy="206467"/>
          </a:xfrm>
          <a:prstGeom prst="rect">
            <a:avLst/>
          </a:prstGeom>
        </p:spPr>
        <p:txBody>
          <a:bodyPr vert="horz" wrap="square" lIns="0" tIns="0" rIns="0" bIns="0" rtlCol="0">
            <a:spAutoFit/>
          </a:bodyPr>
          <a:lstStyle/>
          <a:p>
            <a:pPr marL="25400">
              <a:lnSpc>
                <a:spcPts val="1614"/>
              </a:lnSpc>
            </a:pPr>
            <a:endParaRPr spc="-5" dirty="0"/>
          </a:p>
        </p:txBody>
      </p:sp>
      <p:sp>
        <p:nvSpPr>
          <p:cNvPr id="8" name="Нижний колонтитул 7"/>
          <p:cNvSpPr>
            <a:spLocks noGrp="1"/>
          </p:cNvSpPr>
          <p:nvPr>
            <p:ph type="ftr" sz="quarter" idx="11"/>
          </p:nvPr>
        </p:nvSpPr>
        <p:spPr/>
        <p:txBody>
          <a:bodyPr/>
          <a:lstStyle/>
          <a:p>
            <a:r>
              <a:rPr lang="en-US" altLang="en-US"/>
              <a:t>donnu.ru/phys/kt/bondarenko</a:t>
            </a:r>
            <a:endParaRPr lang="ru-RU" altLang="en-US"/>
          </a:p>
        </p:txBody>
      </p:sp>
      <p:sp>
        <p:nvSpPr>
          <p:cNvPr id="9" name="Дата 8"/>
          <p:cNvSpPr>
            <a:spLocks noGrp="1"/>
          </p:cNvSpPr>
          <p:nvPr>
            <p:ph type="dt" sz="half" idx="10"/>
          </p:nvPr>
        </p:nvSpPr>
        <p:spPr/>
        <p:txBody>
          <a:bodyPr/>
          <a:lstStyle/>
          <a:p>
            <a:fld id="{E928DB04-5B83-44B6-97D7-4BA1EC224566}" type="datetime1">
              <a:rPr lang="ru-RU" altLang="en-US" smtClean="0"/>
              <a:t>03.02.2025</a:t>
            </a:fld>
            <a:endParaRPr lang="ru-RU" altLang="en-US"/>
          </a:p>
        </p:txBody>
      </p:sp>
    </p:spTree>
    <p:extLst>
      <p:ext uri="{BB962C8B-B14F-4D97-AF65-F5344CB8AC3E}">
        <p14:creationId xmlns:p14="http://schemas.microsoft.com/office/powerpoint/2010/main" val="4259504354"/>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1683" name="Rectangle 3"/>
          <p:cNvSpPr>
            <a:spLocks noGrp="1" noChangeArrowheads="1"/>
          </p:cNvSpPr>
          <p:nvPr>
            <p:ph idx="1"/>
          </p:nvPr>
        </p:nvSpPr>
        <p:spPr/>
        <p:txBody>
          <a:bodyPr>
            <a:normAutofit/>
          </a:bodyPr>
          <a:lstStyle/>
          <a:p>
            <a:r>
              <a:rPr lang="ru-RU" altLang="ru-RU" sz="1800" dirty="0"/>
              <a:t>Но обеспечение целостности данных – это далеко не все, что обычно требуется от СУБД. </a:t>
            </a:r>
          </a:p>
          <a:p>
            <a:r>
              <a:rPr lang="ru-RU" altLang="ru-RU" sz="1800" dirty="0"/>
              <a:t>Начнем с того, что даже в нашем примере пользователю ИС будет не слишком просто получить, например, общую численность отдела, в котором работает Петр Иванович Сидоров. </a:t>
            </a:r>
          </a:p>
          <a:p>
            <a:r>
              <a:rPr lang="ru-RU" altLang="ru-RU" sz="1800" dirty="0"/>
              <a:t>Придется сначала узнать номер отдела, в котором работает указанный служащий, а затем установить численность этого отдела. </a:t>
            </a:r>
          </a:p>
          <a:p>
            <a:r>
              <a:rPr lang="ru-RU" altLang="ru-RU" sz="1800" dirty="0"/>
              <a:t>Было бы гораздо проще, если бы СУБД позволяла сформулировать такой запрос на языке, более близком пользователям. </a:t>
            </a:r>
          </a:p>
          <a:p>
            <a:r>
              <a:rPr lang="ru-RU" altLang="ru-RU" sz="1800" dirty="0"/>
              <a:t>Такие языки называются языками запросов к базам данных.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30</a:t>
            </a:fld>
            <a:endParaRPr lang="ru-RU" altLang="en-US"/>
          </a:p>
        </p:txBody>
      </p:sp>
      <p:sp>
        <p:nvSpPr>
          <p:cNvPr id="3" name="Дата 2"/>
          <p:cNvSpPr>
            <a:spLocks noGrp="1"/>
          </p:cNvSpPr>
          <p:nvPr>
            <p:ph type="dt" sz="half" idx="10"/>
          </p:nvPr>
        </p:nvSpPr>
        <p:spPr/>
        <p:txBody>
          <a:bodyPr/>
          <a:lstStyle/>
          <a:p>
            <a:fld id="{89AA9818-0715-40B0-8729-753909AD7A6F}" type="datetime1">
              <a:rPr lang="ru-RU" altLang="en-US" smtClean="0"/>
              <a:t>03.02.2025</a:t>
            </a:fld>
            <a:endParaRPr lang="ru-RU" altLang="en-US"/>
          </a:p>
        </p:txBody>
      </p:sp>
    </p:spTree>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2707" name="Rectangle 3"/>
          <p:cNvSpPr>
            <a:spLocks noGrp="1" noChangeArrowheads="1"/>
          </p:cNvSpPr>
          <p:nvPr>
            <p:ph idx="1"/>
          </p:nvPr>
        </p:nvSpPr>
        <p:spPr>
          <a:xfrm>
            <a:off x="828676" y="1340768"/>
            <a:ext cx="7486650" cy="4572000"/>
          </a:xfrm>
        </p:spPr>
        <p:txBody>
          <a:bodyPr/>
          <a:lstStyle/>
          <a:p>
            <a:r>
              <a:rPr lang="ru-RU" altLang="ru-RU" dirty="0"/>
              <a:t>На языке запросов SQL наш запрос можно было бы выразить в следующей форме (запрос 1): </a:t>
            </a:r>
          </a:p>
          <a:p>
            <a:pPr marL="342891" lvl="1" indent="0">
              <a:buNone/>
            </a:pPr>
            <a:r>
              <a:rPr lang="ru-RU" altLang="ru-RU" dirty="0"/>
              <a:t>выбрать ОТД_РАЗМЕР </a:t>
            </a:r>
            <a:br>
              <a:rPr lang="ru-RU" altLang="ru-RU" dirty="0"/>
            </a:br>
            <a:r>
              <a:rPr lang="ru-RU" altLang="ru-RU" dirty="0"/>
              <a:t>  из СЛУЖАЩИЕ, ОТДЕЛЫ </a:t>
            </a:r>
            <a:br>
              <a:rPr lang="ru-RU" altLang="ru-RU" dirty="0"/>
            </a:br>
            <a:r>
              <a:rPr lang="ru-RU" altLang="ru-RU" dirty="0"/>
              <a:t>    где СЛУ_ИМЯ = ‘ПЕТР ИВАНОВИЧ СИДОРОВ’ и </a:t>
            </a:r>
            <a:br>
              <a:rPr lang="ru-RU" altLang="ru-RU" dirty="0"/>
            </a:br>
            <a:r>
              <a:rPr lang="ru-RU" altLang="ru-RU" dirty="0"/>
              <a:t>                    СЛУ_ОТД_НОМЕР = ОТД_НОМЕР; </a:t>
            </a:r>
          </a:p>
          <a:p>
            <a:r>
              <a:rPr lang="ru-RU" altLang="ru-RU" dirty="0"/>
              <a:t>Это пример запроса с «</a:t>
            </a:r>
            <a:r>
              <a:rPr lang="ru-RU" altLang="ru-RU" dirty="0" err="1"/>
              <a:t>полусоединением</a:t>
            </a:r>
            <a:r>
              <a:rPr lang="ru-RU" altLang="ru-RU" dirty="0"/>
              <a:t>»: c одной стороны, запрос адресуется к двум файлам – СЛУЖАЩИЕ и ОТДЕЛЫ, но с другой стороны, данные выбираются только из файла ОТДЕЛЫ. </a:t>
            </a:r>
          </a:p>
          <a:p>
            <a:r>
              <a:rPr lang="ru-RU" altLang="ru-RU" dirty="0"/>
              <a:t>Условие СЛУ_ОТД_НОМЕР = ОТД_НОМЕР всего лишь «ограничивает» интересующий нас набор записей об отделах до одной записи, если Петр Иванович Сидоров действительно работает на данном предприятии. </a:t>
            </a:r>
          </a:p>
          <a:p>
            <a:r>
              <a:rPr lang="ru-RU" altLang="ru-RU" dirty="0"/>
              <a:t>Если же Петр Иванович Сидоров не работает на предприятии, то условие СЛУ_ИМЯ = ‘ПЕТР ИВАНОВИЧ СИДОРОВ’ не будет удовлетворяться ни для одной записи файла СЛУЖАЩИЕ, и поэтому запрос выдаст пустой результат. </a:t>
            </a:r>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104" y="4941168"/>
            <a:ext cx="5307204" cy="178030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31</a:t>
            </a:fld>
            <a:endParaRPr lang="ru-RU" altLang="en-US" dirty="0"/>
          </a:p>
        </p:txBody>
      </p:sp>
      <p:sp>
        <p:nvSpPr>
          <p:cNvPr id="3" name="Дата 2"/>
          <p:cNvSpPr>
            <a:spLocks noGrp="1"/>
          </p:cNvSpPr>
          <p:nvPr>
            <p:ph type="dt" sz="half" idx="10"/>
          </p:nvPr>
        </p:nvSpPr>
        <p:spPr/>
        <p:txBody>
          <a:bodyPr/>
          <a:lstStyle/>
          <a:p>
            <a:fld id="{3B1E1A63-42CE-4178-A259-DB0079CEC170}" type="datetime1">
              <a:rPr lang="ru-RU" altLang="en-US" smtClean="0"/>
              <a:t>03.02.2025</a:t>
            </a:fld>
            <a:endParaRPr lang="ru-RU" altLang="en-US"/>
          </a:p>
        </p:txBody>
      </p:sp>
    </p:spTree>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3731" name="Rectangle 3"/>
          <p:cNvSpPr>
            <a:spLocks noGrp="1" noChangeArrowheads="1"/>
          </p:cNvSpPr>
          <p:nvPr>
            <p:ph idx="1"/>
          </p:nvPr>
        </p:nvSpPr>
        <p:spPr>
          <a:xfrm>
            <a:off x="828676" y="1412776"/>
            <a:ext cx="7486650" cy="4824536"/>
          </a:xfrm>
        </p:spPr>
        <p:txBody>
          <a:bodyPr>
            <a:noAutofit/>
          </a:bodyPr>
          <a:lstStyle/>
          <a:p>
            <a:r>
              <a:rPr lang="ru-RU" altLang="ru-RU" sz="1400" dirty="0"/>
              <a:t>Возможна и другая формулировка того же запроса (запрос 2): </a:t>
            </a:r>
          </a:p>
          <a:p>
            <a:pPr marL="342891" lvl="1" indent="0">
              <a:buNone/>
            </a:pPr>
            <a:r>
              <a:rPr lang="ru-RU" altLang="ru-RU" sz="1100" dirty="0"/>
              <a:t>выбрать ОТД_РАЗМЕР</a:t>
            </a:r>
            <a:br>
              <a:rPr lang="ru-RU" altLang="ru-RU" sz="1100" dirty="0"/>
            </a:br>
            <a:r>
              <a:rPr lang="ru-RU" altLang="ru-RU" sz="1100" dirty="0"/>
              <a:t>  из ОТДЕЛЫ </a:t>
            </a:r>
            <a:br>
              <a:rPr lang="ru-RU" altLang="ru-RU" sz="1100" dirty="0"/>
            </a:br>
            <a:r>
              <a:rPr lang="ru-RU" altLang="ru-RU" sz="1100" dirty="0"/>
              <a:t>    где ОТД_НОМЕР = </a:t>
            </a:r>
            <a:br>
              <a:rPr lang="ru-RU" altLang="ru-RU" sz="1100" dirty="0"/>
            </a:br>
            <a:r>
              <a:rPr lang="ru-RU" altLang="ru-RU" sz="1100" dirty="0"/>
              <a:t>          (выбрать СЛУ_ОТД_НОМЕР </a:t>
            </a:r>
            <a:br>
              <a:rPr lang="ru-RU" altLang="ru-RU" sz="1100" dirty="0"/>
            </a:br>
            <a:r>
              <a:rPr lang="ru-RU" altLang="ru-RU" sz="1100" dirty="0"/>
              <a:t>             из СЛУЖАЩИЕ </a:t>
            </a:r>
            <a:br>
              <a:rPr lang="ru-RU" altLang="ru-RU" sz="1100" dirty="0"/>
            </a:br>
            <a:r>
              <a:rPr lang="ru-RU" altLang="ru-RU" sz="1100" dirty="0"/>
              <a:t>               где СЛУ_ИМЯ = ‘ПЕТР ИВАНОВИЧ СИДОРОВ'); </a:t>
            </a:r>
          </a:p>
          <a:p>
            <a:r>
              <a:rPr lang="ru-RU" altLang="ru-RU" sz="1400" dirty="0"/>
              <a:t>Это пример запроса с вложенным подзапросом. </a:t>
            </a:r>
          </a:p>
          <a:p>
            <a:r>
              <a:rPr lang="ru-RU" altLang="ru-RU" sz="1400" dirty="0"/>
              <a:t>Во вложенном подзапросе выбирается значение поля СЛУ_ОТД_НОМЕР из записи файла СЛУЖАЩИЕ, в которой значение поля СЛУ_ИМЯ равняется строковой константе ‘ПЕТР ИВАНОВИЧ СИДОРОВ’. </a:t>
            </a:r>
          </a:p>
          <a:p>
            <a:r>
              <a:rPr lang="ru-RU" altLang="ru-RU" sz="1400" dirty="0"/>
              <a:t>Если такая запись существует, то она единственная, поскольку поле СЛУ_ИМЯ является уникальным ключом файла СЛУЖАЩИЕ. </a:t>
            </a:r>
          </a:p>
          <a:p>
            <a:r>
              <a:rPr lang="ru-RU" altLang="ru-RU" sz="1400" dirty="0"/>
              <a:t>Тогда результатом выполнения подзапроса будет единственное значение – номер отдела, в котором работает Петр Иванович Сидоров. </a:t>
            </a:r>
          </a:p>
          <a:p>
            <a:r>
              <a:rPr lang="ru-RU" altLang="ru-RU" sz="1400" dirty="0"/>
              <a:t>Во внешнем запросе это значение будет ключом доступа к файлу ОТДЕЛЫ, и снова будет выбрана только одна запись, поскольку поле ОТД_НОМЕР является уникальным ключом файла ОТДЕЛЫ. </a:t>
            </a:r>
          </a:p>
          <a:p>
            <a:r>
              <a:rPr lang="ru-RU" altLang="ru-RU" sz="1400" dirty="0"/>
              <a:t>Если же на данном предприятии Сидоров не работает, то подзапрос выдаст пустой результат, и внешний запрос тоже выдаст пустой результат. </a:t>
            </a:r>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a:p>
            <a:endParaRPr lang="ru-RU" altLang="ru-RU" sz="1400"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32</a:t>
            </a:fld>
            <a:endParaRPr lang="ru-RU" altLang="en-US"/>
          </a:p>
        </p:txBody>
      </p:sp>
      <p:sp>
        <p:nvSpPr>
          <p:cNvPr id="3" name="Дата 2"/>
          <p:cNvSpPr>
            <a:spLocks noGrp="1"/>
          </p:cNvSpPr>
          <p:nvPr>
            <p:ph type="dt" sz="half" idx="10"/>
          </p:nvPr>
        </p:nvSpPr>
        <p:spPr/>
        <p:txBody>
          <a:bodyPr/>
          <a:lstStyle/>
          <a:p>
            <a:fld id="{678A5389-1FF9-4695-8330-33489CF240DF}" type="datetime1">
              <a:rPr lang="ru-RU" altLang="en-US" smtClean="0"/>
              <a:t>03.02.2025</a:t>
            </a:fld>
            <a:endParaRPr lang="ru-RU" altLang="en-US"/>
          </a:p>
        </p:txBody>
      </p:sp>
    </p:spTree>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4755" name="Rectangle 3"/>
          <p:cNvSpPr>
            <a:spLocks noGrp="1" noChangeArrowheads="1"/>
          </p:cNvSpPr>
          <p:nvPr>
            <p:ph idx="1"/>
          </p:nvPr>
        </p:nvSpPr>
        <p:spPr/>
        <p:txBody>
          <a:bodyPr>
            <a:normAutofit/>
          </a:bodyPr>
          <a:lstStyle/>
          <a:p>
            <a:r>
              <a:rPr lang="ru-RU" altLang="ru-RU" sz="1800" dirty="0"/>
              <a:t>Приведенные примеры показывают, что при формулировке запроса с использованием языка, подобного SQL, можно не задумываться о том, как будет выполняться этот запрос. </a:t>
            </a:r>
          </a:p>
          <a:p>
            <a:r>
              <a:rPr lang="ru-RU" altLang="ru-RU" sz="1800" dirty="0"/>
              <a:t>Среди метаданных базы данных будет содержаться информация о том, что поле СЛУ_ИМЯ является ключевым для файла СЛУЖАЩИЕ (т. е. по заданному значению имени служащего можно быстро найти соответствующую запись или убедиться в том, что запись с таким значением поля СЛУ_ИМЯ в файле отсутствует), а поле ОТД_НОМЕР – ключевое для файла ОТДЕЛЫ (и более того, оба ключа в соответствующих файлах являются уникальными), и система сама воспользуется этим. </a:t>
            </a:r>
          </a:p>
          <a:p>
            <a:r>
              <a:rPr lang="ru-RU" altLang="ru-RU" sz="1800" dirty="0"/>
              <a:t>Можно формально доказать, что формулировки запрос 1 и запрос 2 эквивалентны, т. е. вне зависимости от состояния данных всегда производят один и тот же результат. </a:t>
            </a:r>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a:p>
            <a:endParaRPr lang="ru-RU" altLang="ru-RU" sz="1800"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33</a:t>
            </a:fld>
            <a:endParaRPr lang="ru-RU" altLang="en-US"/>
          </a:p>
        </p:txBody>
      </p:sp>
      <p:sp>
        <p:nvSpPr>
          <p:cNvPr id="3" name="Дата 2"/>
          <p:cNvSpPr>
            <a:spLocks noGrp="1"/>
          </p:cNvSpPr>
          <p:nvPr>
            <p:ph type="dt" sz="half" idx="10"/>
          </p:nvPr>
        </p:nvSpPr>
        <p:spPr/>
        <p:txBody>
          <a:bodyPr/>
          <a:lstStyle/>
          <a:p>
            <a:fld id="{3F7A4A78-A997-442C-A8E7-0B9E35754999}" type="datetime1">
              <a:rPr lang="ru-RU" altLang="en-US" smtClean="0"/>
              <a:t>03.02.2025</a:t>
            </a:fld>
            <a:endParaRPr lang="ru-RU" altLang="en-US"/>
          </a:p>
        </p:txBody>
      </p:sp>
    </p:spTree>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ru-RU" altLang="ru-RU" dirty="0"/>
              <a:t>Потребности информационных систем. Языки запросов</a:t>
            </a:r>
          </a:p>
        </p:txBody>
      </p:sp>
      <p:sp>
        <p:nvSpPr>
          <p:cNvPr id="75779" name="Rectangle 3"/>
          <p:cNvSpPr>
            <a:spLocks noGrp="1" noChangeArrowheads="1"/>
          </p:cNvSpPr>
          <p:nvPr>
            <p:ph idx="1"/>
          </p:nvPr>
        </p:nvSpPr>
        <p:spPr/>
        <p:txBody>
          <a:bodyPr/>
          <a:lstStyle/>
          <a:p>
            <a:r>
              <a:rPr lang="ru-RU" altLang="ru-RU" dirty="0"/>
              <a:t>Наиболее вероятным способом выполнения запроса в обеих формулировках будет выборка записи из файла СЛУЖАЩИЕ со значением поля СЛУ_ИМЯ, равным строке ‘ПЕТР ИВАНОВИЧ СИДОРОВ’, взятие из этой записи значения поля СЛУ_ОТД_НОМЕР и выборка из таблицы ОТДЕЛЫ записи с таким же значением поля ОТД_НОМ.</a:t>
            </a:r>
          </a:p>
          <a:p>
            <a:r>
              <a:rPr lang="ru-RU" altLang="ru-RU" dirty="0"/>
              <a:t>Если же, например, возникнет потребность в получении списка сотрудников, не соответствующих занимаемой должности, то достаточно обратиться к системе с запросом (запрос 3): </a:t>
            </a:r>
          </a:p>
          <a:p>
            <a:r>
              <a:rPr lang="ru-RU" altLang="ru-RU" dirty="0"/>
              <a:t>SELECT СЛУ_ИМЯ, СЛУ_НОМЕР </a:t>
            </a:r>
            <a:br>
              <a:rPr lang="ru-RU" altLang="ru-RU" dirty="0"/>
            </a:br>
            <a:r>
              <a:rPr lang="ru-RU" altLang="ru-RU" dirty="0"/>
              <a:t>  FROM СЛУЖАЩИЕ</a:t>
            </a:r>
            <a:br>
              <a:rPr lang="ru-RU" altLang="ru-RU" dirty="0"/>
            </a:br>
            <a:r>
              <a:rPr lang="ru-RU" altLang="ru-RU" dirty="0"/>
              <a:t>    WHERE СЛУ_СТАТ = ‘НЕТ’; </a:t>
            </a:r>
          </a:p>
          <a:p>
            <a:r>
              <a:rPr lang="ru-RU" altLang="ru-RU" dirty="0"/>
              <a:t>Тогда система сама выполнит необходимый полный просмотр файла СЛУЖАЩИЕ, поскольку поле СЛУ_СТАТ не является ключевым, и другого способа выполнения не существует. </a:t>
            </a:r>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34</a:t>
            </a:fld>
            <a:endParaRPr lang="ru-RU" altLang="en-US"/>
          </a:p>
        </p:txBody>
      </p:sp>
      <p:sp>
        <p:nvSpPr>
          <p:cNvPr id="3" name="Дата 2"/>
          <p:cNvSpPr>
            <a:spLocks noGrp="1"/>
          </p:cNvSpPr>
          <p:nvPr>
            <p:ph type="dt" sz="half" idx="10"/>
          </p:nvPr>
        </p:nvSpPr>
        <p:spPr/>
        <p:txBody>
          <a:bodyPr/>
          <a:lstStyle/>
          <a:p>
            <a:fld id="{26F11BC8-4E9C-4A1E-9AEC-7203560C96CE}" type="datetime1">
              <a:rPr lang="ru-RU" altLang="en-US" smtClean="0"/>
              <a:t>03.02.2025</a:t>
            </a:fld>
            <a:endParaRPr lang="ru-RU" altLang="en-US"/>
          </a:p>
        </p:txBody>
      </p:sp>
    </p:spTree>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ru-RU" altLang="ru-RU" dirty="0"/>
              <a:t>Потребности информационных систем. Транзакции, журнализация и многопользовательский режим</a:t>
            </a:r>
          </a:p>
        </p:txBody>
      </p:sp>
      <p:sp>
        <p:nvSpPr>
          <p:cNvPr id="76803" name="Rectangle 3"/>
          <p:cNvSpPr>
            <a:spLocks noGrp="1" noChangeArrowheads="1"/>
          </p:cNvSpPr>
          <p:nvPr>
            <p:ph idx="1"/>
          </p:nvPr>
        </p:nvSpPr>
        <p:spPr/>
        <p:txBody>
          <a:bodyPr/>
          <a:lstStyle/>
          <a:p>
            <a:r>
              <a:rPr lang="ru-RU" altLang="ru-RU" dirty="0"/>
              <a:t>Далее, представим себе, что в первоначальной реализации информационной системы, основанной на использовании библиотек расширенных методов доступа к файлам, обрабатывается операция принятия на работу нового служащего. </a:t>
            </a:r>
          </a:p>
          <a:p>
            <a:r>
              <a:rPr lang="ru-RU" altLang="ru-RU" dirty="0"/>
              <a:t>Следуя требованиям согласованного изменения файлов, информационная система вставляет новую запись в файл СЛУЖАЩИЕ и собирается модифицировать соответствующую запись файла ОТДЕЛЫ (или вставлять в этот файл новую запись, если служащий является первым в своем отделе), но именно в этот момент происходит (например) аварийное выключение питания компьютера. </a:t>
            </a:r>
          </a:p>
          <a:p>
            <a:r>
              <a:rPr lang="ru-RU" altLang="ru-RU" dirty="0"/>
              <a:t>Очевидно, что после перезапуска системы ее база данных будет находиться в рассогласованном состоянии (точно будут нарушены два последние правила ), а может быть, и оба первые правила.</a:t>
            </a:r>
          </a:p>
          <a:p>
            <a:r>
              <a:rPr lang="ru-RU" altLang="ru-RU" dirty="0"/>
              <a:t>Потребуется выяснить это (а для этого нужно явно проверить соответствие данных в файлах СЛУЖАЩИЕ и ОТДЕЛЫ) и привести данные в согласованное состояние. </a:t>
            </a:r>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a:p>
            <a:endParaRPr lang="ru-RU" altLang="ru-RU"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8468" y="4941168"/>
            <a:ext cx="5714190" cy="1916832"/>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35</a:t>
            </a:fld>
            <a:endParaRPr lang="ru-RU" altLang="en-US"/>
          </a:p>
        </p:txBody>
      </p:sp>
      <p:sp>
        <p:nvSpPr>
          <p:cNvPr id="3" name="Дата 2"/>
          <p:cNvSpPr>
            <a:spLocks noGrp="1"/>
          </p:cNvSpPr>
          <p:nvPr>
            <p:ph type="dt" sz="half" idx="10"/>
          </p:nvPr>
        </p:nvSpPr>
        <p:spPr/>
        <p:txBody>
          <a:bodyPr/>
          <a:lstStyle/>
          <a:p>
            <a:fld id="{D10C6AED-3976-49FD-80B0-97F8F4A35EA2}" type="datetime1">
              <a:rPr lang="ru-RU" altLang="en-US" smtClean="0"/>
              <a:t>03.02.2025</a:t>
            </a:fld>
            <a:endParaRPr lang="ru-RU" altLang="en-US"/>
          </a:p>
        </p:txBody>
      </p:sp>
    </p:spTree>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ru-RU" altLang="ru-RU" dirty="0"/>
              <a:t>Потребности информационных систем. Транзакции, журнализация и многопользовательский режим</a:t>
            </a:r>
          </a:p>
        </p:txBody>
      </p:sp>
      <p:sp>
        <p:nvSpPr>
          <p:cNvPr id="78851" name="Rectangle 3"/>
          <p:cNvSpPr>
            <a:spLocks noGrp="1" noChangeArrowheads="1"/>
          </p:cNvSpPr>
          <p:nvPr>
            <p:ph idx="1"/>
          </p:nvPr>
        </p:nvSpPr>
        <p:spPr>
          <a:xfrm>
            <a:off x="828675" y="1357312"/>
            <a:ext cx="7486650" cy="4814888"/>
          </a:xfrm>
        </p:spPr>
        <p:txBody>
          <a:bodyPr>
            <a:normAutofit/>
          </a:bodyPr>
          <a:lstStyle/>
          <a:p>
            <a:r>
              <a:rPr lang="ru-RU" altLang="ru-RU" sz="1600" dirty="0"/>
              <a:t>Проверку и коррекцию можно выполнить, например, следующим образом. </a:t>
            </a:r>
          </a:p>
          <a:p>
            <a:r>
              <a:rPr lang="ru-RU" altLang="ru-RU" sz="1600" dirty="0"/>
              <a:t>Сгруппировать записи файла СЛУЖАЩИЕ по значениям поля СЛУ_ОТД_НОМЕР. </a:t>
            </a:r>
          </a:p>
          <a:p>
            <a:r>
              <a:rPr lang="ru-RU" altLang="ru-RU" sz="1600" dirty="0"/>
              <a:t>Для каждой группы</a:t>
            </a:r>
          </a:p>
          <a:p>
            <a:pPr lvl="1"/>
            <a:r>
              <a:rPr lang="ru-RU" altLang="ru-RU" sz="1400" dirty="0"/>
              <a:t>проверить, существует ли в файле ОТДЕЛЫ запись, значение поля ОТД_НОМ которой равняется значению поля СЛУ_ОТД_НОМЕР записей данной группы; </a:t>
            </a:r>
          </a:p>
          <a:p>
            <a:pPr lvl="1"/>
            <a:r>
              <a:rPr lang="ru-RU" altLang="ru-RU" sz="1400" dirty="0"/>
              <a:t>если такой записи в файле ОТДЕЛЫ нет, то исключить группу из файла СЛУЖАЩИЕ и перейти к обработке следующей группы; </a:t>
            </a:r>
          </a:p>
          <a:p>
            <a:pPr lvl="1"/>
            <a:r>
              <a:rPr lang="ru-RU" altLang="ru-RU" sz="1400" dirty="0"/>
              <a:t>иначе посчитать число записей в группе и вычислить суммарное значение заработной платы; </a:t>
            </a:r>
          </a:p>
          <a:p>
            <a:pPr lvl="1"/>
            <a:r>
              <a:rPr lang="ru-RU" altLang="ru-RU" sz="1400" dirty="0"/>
              <a:t>обновить полученными значениями поля ОТД_РАЗМЕР и ОТД_СЛУ_ЗАРП соответствующей записи файла ОТДЕЛЫ и перейти к обработке следующей группы.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7" name="Picture 6" descr="ИС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4312556"/>
            <a:ext cx="7083787" cy="2376264"/>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36</a:t>
            </a:fld>
            <a:endParaRPr lang="ru-RU" altLang="en-US"/>
          </a:p>
        </p:txBody>
      </p:sp>
      <p:sp>
        <p:nvSpPr>
          <p:cNvPr id="3" name="Дата 2"/>
          <p:cNvSpPr>
            <a:spLocks noGrp="1"/>
          </p:cNvSpPr>
          <p:nvPr>
            <p:ph type="dt" sz="half" idx="10"/>
          </p:nvPr>
        </p:nvSpPr>
        <p:spPr/>
        <p:txBody>
          <a:bodyPr/>
          <a:lstStyle/>
          <a:p>
            <a:fld id="{A87F68D9-24B5-4395-AA1D-301C9B7E3F2D}" type="datetime1">
              <a:rPr lang="ru-RU" altLang="en-US" smtClean="0"/>
              <a:t>03.02.2025</a:t>
            </a:fld>
            <a:endParaRPr lang="ru-RU" altLang="en-US"/>
          </a:p>
        </p:txBody>
      </p:sp>
    </p:spTree>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ru-RU" altLang="ru-RU" dirty="0"/>
              <a:t>Потребности информационных систем. Транзакции, журнализация и многопользовательский режим</a:t>
            </a:r>
          </a:p>
        </p:txBody>
      </p:sp>
      <p:sp>
        <p:nvSpPr>
          <p:cNvPr id="79875" name="Rectangle 3"/>
          <p:cNvSpPr>
            <a:spLocks noGrp="1" noChangeArrowheads="1"/>
          </p:cNvSpPr>
          <p:nvPr>
            <p:ph idx="1"/>
          </p:nvPr>
        </p:nvSpPr>
        <p:spPr/>
        <p:txBody>
          <a:bodyPr/>
          <a:lstStyle/>
          <a:p>
            <a:r>
              <a:rPr lang="ru-RU" altLang="ru-RU" dirty="0"/>
              <a:t>Настоящие СУБД берут такую работу на себя, поддерживая транзакционное управление и журнализацию изменений базы данных. </a:t>
            </a:r>
          </a:p>
          <a:p>
            <a:r>
              <a:rPr lang="ru-RU" altLang="ru-RU" dirty="0"/>
              <a:t>Прикладная система не обязана заботиться о поддержке корректности состояния базы данных, хотя и должна знать, какие цепочки операций изменения данных являются допустимыми. </a:t>
            </a:r>
          </a:p>
          <a:p>
            <a:r>
              <a:rPr lang="ru-RU" altLang="ru-RU" dirty="0"/>
              <a:t>Представим теперь, что в информационной системе требуется обеспечить параллельную (например, многотерминальную) работу с базой данных служащих и отделов. </a:t>
            </a:r>
          </a:p>
          <a:p>
            <a:r>
              <a:rPr lang="ru-RU" altLang="ru-RU" dirty="0"/>
              <a:t>Если опираться только на использование файлов, то для обеспечения корректности на все время модификации любого из двух файлов доступ других пользователей к этому файлу будет блокирован. </a:t>
            </a:r>
          </a:p>
          <a:p>
            <a:r>
              <a:rPr lang="ru-RU" altLang="ru-RU" dirty="0"/>
              <a:t>Таким образом, зачисление на работу Петра Ивановича Сидорова существенно затормозит получение информации о служащем Иване Сидоровиче Петрове, даже если они работают в разных отделах. </a:t>
            </a:r>
          </a:p>
          <a:p>
            <a:r>
              <a:rPr lang="ru-RU" altLang="ru-RU" dirty="0"/>
              <a:t>Настоящие СУБД обеспечивают гораздо более тонкую синхронизацию параллельного доступа к данным.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37</a:t>
            </a:fld>
            <a:endParaRPr lang="ru-RU" altLang="en-US"/>
          </a:p>
        </p:txBody>
      </p:sp>
      <p:sp>
        <p:nvSpPr>
          <p:cNvPr id="3" name="Дата 2"/>
          <p:cNvSpPr>
            <a:spLocks noGrp="1"/>
          </p:cNvSpPr>
          <p:nvPr>
            <p:ph type="dt" sz="half" idx="10"/>
          </p:nvPr>
        </p:nvSpPr>
        <p:spPr/>
        <p:txBody>
          <a:bodyPr/>
          <a:lstStyle/>
          <a:p>
            <a:fld id="{033AF916-461B-4836-B954-A66829B9177F}" type="datetime1">
              <a:rPr lang="ru-RU" altLang="en-US" smtClean="0"/>
              <a:t>03.02.2025</a:t>
            </a:fld>
            <a:endParaRPr lang="ru-RU" altLang="en-US"/>
          </a:p>
        </p:txBody>
      </p:sp>
    </p:spTree>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ru-RU" altLang="ru-RU" dirty="0"/>
              <a:t>Заключение</a:t>
            </a:r>
          </a:p>
        </p:txBody>
      </p:sp>
      <p:sp>
        <p:nvSpPr>
          <p:cNvPr id="102403" name="Rectangle 3"/>
          <p:cNvSpPr>
            <a:spLocks noGrp="1" noChangeArrowheads="1"/>
          </p:cNvSpPr>
          <p:nvPr>
            <p:ph idx="1"/>
          </p:nvPr>
        </p:nvSpPr>
        <p:spPr/>
        <p:txBody>
          <a:bodyPr>
            <a:normAutofit lnSpcReduction="10000"/>
          </a:bodyPr>
          <a:lstStyle/>
          <a:p>
            <a:r>
              <a:rPr lang="ru-RU" altLang="ru-RU" dirty="0"/>
              <a:t>Развитие аппаратных и программных средств управления внешней памятью диктовалось потребностями ИС, для построения которых требовалась возможность надежного долговременного хранения больших объемов данных, а также обеспечение достаточно быстрого доступа к этим данным. </a:t>
            </a:r>
          </a:p>
          <a:p>
            <a:r>
              <a:rPr lang="ru-RU" altLang="ru-RU" dirty="0"/>
              <a:t>Системы управления файлами во внешней памяти обеспечивают минимальные потребности ИС, предоставляя средства распределения и структуризации дисковой памяти, именования файлов, авторизации доступа и поддержки многопользовательского режима. </a:t>
            </a:r>
          </a:p>
          <a:p>
            <a:r>
              <a:rPr lang="ru-RU" altLang="ru-RU" dirty="0"/>
              <a:t>На примере тривиальной ИС были показаны ситуации, в которых возможности ФС явно недостаточны. </a:t>
            </a:r>
          </a:p>
          <a:p>
            <a:r>
              <a:rPr lang="ru-RU" altLang="ru-RU" dirty="0"/>
              <a:t>Более того, попытки расширения возможностей ФС путем включения в приложение дополнительных программных компонентов во многих случаях не приводят к успеху. </a:t>
            </a:r>
          </a:p>
          <a:p>
            <a:r>
              <a:rPr lang="ru-RU" altLang="ru-RU" dirty="0"/>
              <a:t>В пределе такие попытки могут привести к появлению самостоятельного программного продукта, обладающего некоторыми чертами СУБД. </a:t>
            </a:r>
          </a:p>
          <a:p>
            <a:r>
              <a:rPr lang="ru-RU" altLang="ru-RU" dirty="0"/>
              <a:t>Однако настоящие СУБД являются настолько большими и сложными программными системами, что вероятность успешного создания «самодельной» СУБД ничтожно мала.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38</a:t>
            </a:fld>
            <a:endParaRPr lang="ru-RU" altLang="en-US"/>
          </a:p>
        </p:txBody>
      </p:sp>
      <p:sp>
        <p:nvSpPr>
          <p:cNvPr id="3" name="Дата 2"/>
          <p:cNvSpPr>
            <a:spLocks noGrp="1"/>
          </p:cNvSpPr>
          <p:nvPr>
            <p:ph type="dt" sz="half" idx="10"/>
          </p:nvPr>
        </p:nvSpPr>
        <p:spPr/>
        <p:txBody>
          <a:bodyPr/>
          <a:lstStyle/>
          <a:p>
            <a:fld id="{99AD72CD-A20D-4F75-A740-F956313A5762}" type="datetime1">
              <a:rPr lang="ru-RU" altLang="en-US" smtClean="0"/>
              <a:t>03.02.2025</a:t>
            </a:fld>
            <a:endParaRPr lang="ru-RU" altLang="en-US"/>
          </a:p>
        </p:txBody>
      </p:sp>
    </p:spTree>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ru-RU" altLang="ru-RU" dirty="0"/>
              <a:t>Спасибо за внимание</a:t>
            </a:r>
            <a:br>
              <a:rPr lang="en-US" altLang="ru-RU" dirty="0"/>
            </a:br>
            <a:endParaRPr lang="ru-RU" altLang="ru-RU" dirty="0"/>
          </a:p>
        </p:txBody>
      </p:sp>
      <p:sp>
        <p:nvSpPr>
          <p:cNvPr id="2051" name="Rectangle 3"/>
          <p:cNvSpPr>
            <a:spLocks noGrp="1" noChangeArrowheads="1"/>
          </p:cNvSpPr>
          <p:nvPr>
            <p:ph type="subTitle" idx="1"/>
          </p:nvPr>
        </p:nvSpPr>
        <p:spPr/>
        <p:txBody>
          <a:bodyPr/>
          <a:lstStyle/>
          <a:p>
            <a:r>
              <a:rPr lang="ru-RU" altLang="ru-RU" sz="1600" dirty="0"/>
              <a:t>Назначение технологии баз данных. </a:t>
            </a:r>
          </a:p>
          <a:p>
            <a:r>
              <a:rPr lang="ru-RU" altLang="ru-RU" dirty="0"/>
              <a:t>Базы данных. Тема 1.</a:t>
            </a:r>
          </a:p>
          <a:p>
            <a:endParaRPr lang="en-US" altLang="ru-RU" dirty="0"/>
          </a:p>
        </p:txBody>
      </p:sp>
    </p:spTree>
    <p:extLst>
      <p:ext uri="{BB962C8B-B14F-4D97-AF65-F5344CB8AC3E}">
        <p14:creationId xmlns:p14="http://schemas.microsoft.com/office/powerpoint/2010/main" val="274437666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30096" y="374779"/>
            <a:ext cx="7485512" cy="455645"/>
          </a:xfrm>
        </p:spPr>
        <p:txBody>
          <a:bodyPr/>
          <a:lstStyle/>
          <a:p>
            <a:r>
              <a:rPr lang="ru-RU" dirty="0"/>
              <a:t>Рейтинг СУБД (по данным </a:t>
            </a:r>
            <a:r>
              <a:rPr lang="en-US" dirty="0"/>
              <a:t>db-engines.com</a:t>
            </a:r>
            <a:r>
              <a:rPr lang="ru-RU" dirty="0"/>
              <a:t>)</a:t>
            </a:r>
          </a:p>
        </p:txBody>
      </p:sp>
      <p:pic>
        <p:nvPicPr>
          <p:cNvPr id="7" name="Рисунок 6">
            <a:extLst>
              <a:ext uri="{FF2B5EF4-FFF2-40B4-BE49-F238E27FC236}">
                <a16:creationId xmlns:a16="http://schemas.microsoft.com/office/drawing/2014/main" id="{8236F18D-3E40-4C88-835A-C7763A647831}"/>
              </a:ext>
            </a:extLst>
          </p:cNvPr>
          <p:cNvPicPr>
            <a:picLocks noChangeAspect="1"/>
          </p:cNvPicPr>
          <p:nvPr/>
        </p:nvPicPr>
        <p:blipFill>
          <a:blip r:embed="rId2"/>
          <a:stretch>
            <a:fillRect/>
          </a:stretch>
        </p:blipFill>
        <p:spPr>
          <a:xfrm>
            <a:off x="0" y="936640"/>
            <a:ext cx="9144000" cy="5845160"/>
          </a:xfrm>
          <a:prstGeom prst="rect">
            <a:avLst/>
          </a:prstGeom>
        </p:spPr>
      </p:pic>
    </p:spTree>
    <p:extLst>
      <p:ext uri="{BB962C8B-B14F-4D97-AF65-F5344CB8AC3E}">
        <p14:creationId xmlns:p14="http://schemas.microsoft.com/office/powerpoint/2010/main" val="1354779550"/>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2004E9-F369-4708-99A7-878A1D151F8F}"/>
              </a:ext>
            </a:extLst>
          </p:cNvPr>
          <p:cNvSpPr>
            <a:spLocks noGrp="1"/>
          </p:cNvSpPr>
          <p:nvPr>
            <p:ph type="title"/>
          </p:nvPr>
        </p:nvSpPr>
        <p:spPr/>
        <p:txBody>
          <a:bodyPr/>
          <a:lstStyle/>
          <a:p>
            <a:r>
              <a:rPr lang="en-US" dirty="0"/>
              <a:t>DB-Engines Ranking - Trend Popularity</a:t>
            </a:r>
            <a:endParaRPr lang="ru-RU" dirty="0"/>
          </a:p>
        </p:txBody>
      </p:sp>
      <p:sp>
        <p:nvSpPr>
          <p:cNvPr id="5" name="Объект 4">
            <a:extLst>
              <a:ext uri="{FF2B5EF4-FFF2-40B4-BE49-F238E27FC236}">
                <a16:creationId xmlns:a16="http://schemas.microsoft.com/office/drawing/2014/main" id="{FF0A5A05-6D3F-4F42-AF24-3491B12D3D59}"/>
              </a:ext>
            </a:extLst>
          </p:cNvPr>
          <p:cNvSpPr>
            <a:spLocks noGrp="1"/>
          </p:cNvSpPr>
          <p:nvPr>
            <p:ph idx="1"/>
          </p:nvPr>
        </p:nvSpPr>
        <p:spPr/>
        <p:txBody>
          <a:bodyPr/>
          <a:lstStyle/>
          <a:p>
            <a:endParaRPr lang="ru-RU"/>
          </a:p>
        </p:txBody>
      </p:sp>
      <p:pic>
        <p:nvPicPr>
          <p:cNvPr id="6" name="Рисунок 5">
            <a:extLst>
              <a:ext uri="{FF2B5EF4-FFF2-40B4-BE49-F238E27FC236}">
                <a16:creationId xmlns:a16="http://schemas.microsoft.com/office/drawing/2014/main" id="{0B0CB78B-9E9D-4782-94F0-331590E8CD5A}"/>
              </a:ext>
            </a:extLst>
          </p:cNvPr>
          <p:cNvPicPr>
            <a:picLocks noChangeAspect="1"/>
          </p:cNvPicPr>
          <p:nvPr/>
        </p:nvPicPr>
        <p:blipFill>
          <a:blip r:embed="rId2"/>
          <a:stretch>
            <a:fillRect/>
          </a:stretch>
        </p:blipFill>
        <p:spPr>
          <a:xfrm>
            <a:off x="0" y="1600200"/>
            <a:ext cx="9144000" cy="4955763"/>
          </a:xfrm>
          <a:prstGeom prst="rect">
            <a:avLst/>
          </a:prstGeom>
        </p:spPr>
      </p:pic>
    </p:spTree>
    <p:extLst>
      <p:ext uri="{BB962C8B-B14F-4D97-AF65-F5344CB8AC3E}">
        <p14:creationId xmlns:p14="http://schemas.microsoft.com/office/powerpoint/2010/main" val="140489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13315" name="Rectangle 3"/>
          <p:cNvSpPr>
            <a:spLocks noGrp="1" noChangeArrowheads="1"/>
          </p:cNvSpPr>
          <p:nvPr>
            <p:ph idx="1"/>
          </p:nvPr>
        </p:nvSpPr>
        <p:spPr/>
        <p:txBody>
          <a:bodyPr>
            <a:normAutofit/>
          </a:bodyPr>
          <a:lstStyle/>
          <a:p>
            <a:r>
              <a:rPr lang="ru-RU" altLang="ru-RU" sz="1800" dirty="0"/>
              <a:t>Информационная система (ИС) – программный комплекс, функции которого состоят:</a:t>
            </a:r>
          </a:p>
          <a:p>
            <a:pPr lvl="1"/>
            <a:r>
              <a:rPr lang="ru-RU" altLang="ru-RU" sz="1600" dirty="0"/>
              <a:t>в поддержке надежного долговременного хранения информации в памяти компьютера;</a:t>
            </a:r>
          </a:p>
          <a:p>
            <a:pPr lvl="1"/>
            <a:r>
              <a:rPr lang="ru-RU" altLang="ru-RU" sz="1600" dirty="0"/>
              <a:t>в выполнении требуемых для данного приложения преобразований информации и/или вычислений;</a:t>
            </a:r>
          </a:p>
          <a:p>
            <a:pPr lvl="1"/>
            <a:r>
              <a:rPr lang="ru-RU" altLang="ru-RU" sz="1600" dirty="0"/>
              <a:t>в предоставлении пользователям системы удобного и легко осваиваемого интерфейса.</a:t>
            </a:r>
          </a:p>
          <a:p>
            <a:r>
              <a:rPr lang="ru-RU" altLang="ru-RU" sz="1800" dirty="0"/>
              <a:t>Объемы данных, с которыми приходится иметь дело ИС, достаточно велики, а сами данные обладают достаточно сложной структурой. </a:t>
            </a:r>
          </a:p>
          <a:p>
            <a:r>
              <a:rPr lang="ru-RU" altLang="ru-RU" sz="1800" dirty="0"/>
              <a:t>Классическими примерами ИС являются банковские системы, системы резервирования авиационных или железнодорожных билетов, мест в гостиницах и т. д. </a:t>
            </a:r>
          </a:p>
          <a:p>
            <a:endParaRPr lang="ru-RU" altLang="ru-RU" sz="1800" dirty="0"/>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6</a:t>
            </a:fld>
            <a:endParaRPr lang="ru-RU" altLang="en-US"/>
          </a:p>
        </p:txBody>
      </p:sp>
      <p:sp>
        <p:nvSpPr>
          <p:cNvPr id="3" name="Дата 2"/>
          <p:cNvSpPr>
            <a:spLocks noGrp="1"/>
          </p:cNvSpPr>
          <p:nvPr>
            <p:ph type="dt" sz="half" idx="10"/>
          </p:nvPr>
        </p:nvSpPr>
        <p:spPr/>
        <p:txBody>
          <a:bodyPr/>
          <a:lstStyle/>
          <a:p>
            <a:fld id="{DDD174C4-7D91-4C26-B657-359E441BE99E}" type="datetime1">
              <a:rPr lang="ru-RU" altLang="en-US" smtClean="0"/>
              <a:t>03.02.2025</a:t>
            </a:fld>
            <a:endParaRPr lang="ru-RU" altLang="en-US"/>
          </a:p>
        </p:txBody>
      </p:sp>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20483" name="Rectangle 3"/>
          <p:cNvSpPr>
            <a:spLocks noGrp="1" noChangeArrowheads="1"/>
          </p:cNvSpPr>
          <p:nvPr>
            <p:ph idx="1"/>
          </p:nvPr>
        </p:nvSpPr>
        <p:spPr/>
        <p:txBody>
          <a:bodyPr>
            <a:normAutofit/>
          </a:bodyPr>
          <a:lstStyle/>
          <a:p>
            <a:r>
              <a:rPr lang="ru-RU" altLang="ru-RU" sz="1800" dirty="0"/>
              <a:t>Требования к устройствам внешней памяти со</a:t>
            </a:r>
            <a:br>
              <a:rPr lang="ru-RU" altLang="ru-RU" sz="1800" dirty="0"/>
            </a:br>
            <a:r>
              <a:rPr lang="ru-RU" altLang="ru-RU" sz="1800" dirty="0"/>
              <a:t>стороны бизнес-приложений вызвали </a:t>
            </a:r>
            <a:br>
              <a:rPr lang="ru-RU" altLang="ru-RU" sz="1800" dirty="0"/>
            </a:br>
            <a:r>
              <a:rPr lang="ru-RU" altLang="ru-RU" sz="1800" dirty="0"/>
              <a:t>появление устройств внешней памяти со </a:t>
            </a:r>
            <a:br>
              <a:rPr lang="ru-RU" altLang="ru-RU" sz="1800" dirty="0"/>
            </a:br>
            <a:r>
              <a:rPr lang="ru-RU" altLang="ru-RU" sz="1800" dirty="0"/>
              <a:t>съемными пакетами магнитных дисков и </a:t>
            </a:r>
            <a:br>
              <a:rPr lang="ru-RU" altLang="ru-RU" sz="1800" dirty="0"/>
            </a:br>
            <a:r>
              <a:rPr lang="ru-RU" altLang="ru-RU" sz="1800" dirty="0"/>
              <a:t>подвижными головками чтения/записи, что </a:t>
            </a:r>
            <a:br>
              <a:rPr lang="ru-RU" altLang="ru-RU" sz="1800" dirty="0"/>
            </a:br>
            <a:r>
              <a:rPr lang="ru-RU" altLang="ru-RU" sz="1800" dirty="0"/>
              <a:t>явилось революцией в истории </a:t>
            </a:r>
            <a:br>
              <a:rPr lang="ru-RU" altLang="ru-RU" sz="1800" dirty="0"/>
            </a:br>
            <a:r>
              <a:rPr lang="ru-RU" altLang="ru-RU" sz="1800" dirty="0"/>
              <a:t>вычислительной техники. </a:t>
            </a:r>
          </a:p>
          <a:p>
            <a:r>
              <a:rPr lang="ru-RU" altLang="ru-RU" sz="1800" dirty="0"/>
              <a:t>Эти устройства памяти </a:t>
            </a:r>
          </a:p>
          <a:p>
            <a:pPr lvl="1"/>
            <a:r>
              <a:rPr lang="ru-RU" altLang="ru-RU" sz="1600" dirty="0"/>
              <a:t>обладали существенно большей емкостью, </a:t>
            </a:r>
            <a:br>
              <a:rPr lang="ru-RU" altLang="ru-RU" sz="1600" dirty="0"/>
            </a:br>
            <a:r>
              <a:rPr lang="ru-RU" altLang="ru-RU" sz="1600" dirty="0"/>
              <a:t>чем магнитные барабаны (за счет наличия нескольких магнитных поверхностей);</a:t>
            </a:r>
          </a:p>
          <a:p>
            <a:pPr lvl="1"/>
            <a:r>
              <a:rPr lang="ru-RU" altLang="ru-RU" sz="1600" dirty="0"/>
              <a:t>обеспечивали удовлетворительную скорость доступа к данным в режиме произвольной выборки;</a:t>
            </a:r>
          </a:p>
          <a:p>
            <a:pPr lvl="1"/>
            <a:r>
              <a:rPr lang="ru-RU" altLang="ru-RU" sz="1600" dirty="0"/>
              <a:t>позволяли иметь архив данных практически неограниченного объема за счет возможности смены дискового пакета на устройстве. </a:t>
            </a:r>
          </a:p>
        </p:txBody>
      </p:sp>
      <p:sp>
        <p:nvSpPr>
          <p:cNvPr id="6" name="Нижний колонтитул 4"/>
          <p:cNvSpPr>
            <a:spLocks noGrp="1"/>
          </p:cNvSpPr>
          <p:nvPr>
            <p:ph type="ftr" sz="quarter" idx="11"/>
          </p:nvPr>
        </p:nvSpPr>
        <p:spPr/>
        <p:txBody>
          <a:bodyPr/>
          <a:lstStyle/>
          <a:p>
            <a:r>
              <a:rPr lang="en-US" altLang="en-US"/>
              <a:t>donnu.ru/phys/kt/bondarenko</a:t>
            </a:r>
            <a:endParaRPr lang="ru-RU" altLang="en-US"/>
          </a:p>
        </p:txBody>
      </p:sp>
      <p:pic>
        <p:nvPicPr>
          <p:cNvPr id="20484" name="Picture 4" descr="pc_0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0145" y="1600193"/>
            <a:ext cx="1690687" cy="2197100"/>
          </a:xfrm>
          <a:prstGeom prst="rect">
            <a:avLst/>
          </a:prstGeom>
          <a:noFill/>
          <a:extLst>
            <a:ext uri="{909E8E84-426E-40DD-AFC4-6F175D3DCCD1}">
              <a14:hiddenFill xmlns:a14="http://schemas.microsoft.com/office/drawing/2010/main">
                <a:solidFill>
                  <a:srgbClr val="FFFFFF"/>
                </a:solidFill>
              </a14:hiddenFill>
            </a:ext>
          </a:extLst>
        </p:spPr>
      </p:pic>
      <p:sp>
        <p:nvSpPr>
          <p:cNvPr id="2" name="Номер слайда 1"/>
          <p:cNvSpPr>
            <a:spLocks noGrp="1"/>
          </p:cNvSpPr>
          <p:nvPr>
            <p:ph type="sldNum" sz="quarter" idx="12"/>
          </p:nvPr>
        </p:nvSpPr>
        <p:spPr/>
        <p:txBody>
          <a:bodyPr/>
          <a:lstStyle/>
          <a:p>
            <a:fld id="{9248532F-6F36-4CF7-9EBD-A3B3FE3CEF41}" type="slidenum">
              <a:rPr lang="ru-RU" altLang="en-US" smtClean="0"/>
              <a:pPr/>
              <a:t>7</a:t>
            </a:fld>
            <a:endParaRPr lang="ru-RU" altLang="en-US"/>
          </a:p>
        </p:txBody>
      </p:sp>
      <p:sp>
        <p:nvSpPr>
          <p:cNvPr id="3" name="Дата 2"/>
          <p:cNvSpPr>
            <a:spLocks noGrp="1"/>
          </p:cNvSpPr>
          <p:nvPr>
            <p:ph type="dt" sz="half" idx="10"/>
          </p:nvPr>
        </p:nvSpPr>
        <p:spPr/>
        <p:txBody>
          <a:bodyPr/>
          <a:lstStyle/>
          <a:p>
            <a:fld id="{13D1BB3C-7D2A-408C-810A-8DAF504DB23B}" type="datetime1">
              <a:rPr lang="ru-RU" altLang="en-US" smtClean="0"/>
              <a:t>03.02.2025</a:t>
            </a:fld>
            <a:endParaRPr lang="ru-RU" altLang="en-US"/>
          </a:p>
        </p:txBody>
      </p:sp>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ru-RU" altLang="ru-RU" dirty="0"/>
              <a:t>Информационные системы и устройства внешней памяти</a:t>
            </a:r>
          </a:p>
        </p:txBody>
      </p:sp>
      <p:sp>
        <p:nvSpPr>
          <p:cNvPr id="23555" name="Rectangle 3"/>
          <p:cNvSpPr>
            <a:spLocks noGrp="1" noChangeArrowheads="1"/>
          </p:cNvSpPr>
          <p:nvPr>
            <p:ph idx="1"/>
          </p:nvPr>
        </p:nvSpPr>
        <p:spPr/>
        <p:txBody>
          <a:bodyPr>
            <a:normAutofit/>
          </a:bodyPr>
          <a:lstStyle/>
          <a:p>
            <a:r>
              <a:rPr lang="ru-RU" altLang="ru-RU" sz="1800" dirty="0"/>
              <a:t>С появлением магнитных дисков началась история систем управления данными во внешней памяти. </a:t>
            </a:r>
          </a:p>
          <a:p>
            <a:r>
              <a:rPr lang="ru-RU" altLang="ru-RU" sz="1800" dirty="0"/>
              <a:t>До этого каждая прикладная программа, которой требовалось хранить данные во внешней памяти, сама определяла расположение каждой порции данных на магнитной ленте или барабане и выполняла обмены между оперативной и внешней памятью с помощью программно-аппаратных средств низкого уровня. </a:t>
            </a:r>
          </a:p>
          <a:p>
            <a:r>
              <a:rPr lang="ru-RU" altLang="ru-RU" sz="1800" dirty="0"/>
              <a:t>Такой режим работы не позволял или очень затруднял поддержание на одном внешнем носителе нескольких архивов долговременно хранимой информации. </a:t>
            </a:r>
          </a:p>
          <a:p>
            <a:r>
              <a:rPr lang="ru-RU" altLang="ru-RU" sz="1800" dirty="0"/>
              <a:t>Кроме того, каждой прикладной программе приходилось решать проблемы именования частей данных и структуризации данных во внешней памяти.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8</a:t>
            </a:fld>
            <a:endParaRPr lang="ru-RU" altLang="en-US"/>
          </a:p>
        </p:txBody>
      </p:sp>
      <p:sp>
        <p:nvSpPr>
          <p:cNvPr id="3" name="Дата 2"/>
          <p:cNvSpPr>
            <a:spLocks noGrp="1"/>
          </p:cNvSpPr>
          <p:nvPr>
            <p:ph type="dt" sz="half" idx="10"/>
          </p:nvPr>
        </p:nvSpPr>
        <p:spPr/>
        <p:txBody>
          <a:bodyPr/>
          <a:lstStyle/>
          <a:p>
            <a:fld id="{24301136-1E3B-464E-B392-B0C723130BE2}" type="datetime1">
              <a:rPr lang="ru-RU" altLang="en-US" smtClean="0"/>
              <a:t>03.02.2025</a:t>
            </a:fld>
            <a:endParaRPr lang="ru-RU" altLang="en-US"/>
          </a:p>
        </p:txBody>
      </p:sp>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ru-RU" altLang="ru-RU" dirty="0"/>
              <a:t>Файловые системы</a:t>
            </a:r>
          </a:p>
        </p:txBody>
      </p:sp>
      <p:sp>
        <p:nvSpPr>
          <p:cNvPr id="24579" name="Rectangle 3"/>
          <p:cNvSpPr>
            <a:spLocks noGrp="1" noChangeArrowheads="1"/>
          </p:cNvSpPr>
          <p:nvPr>
            <p:ph idx="1"/>
          </p:nvPr>
        </p:nvSpPr>
        <p:spPr/>
        <p:txBody>
          <a:bodyPr>
            <a:normAutofit/>
          </a:bodyPr>
          <a:lstStyle/>
          <a:p>
            <a:r>
              <a:rPr lang="ru-RU" altLang="ru-RU" sz="1800" dirty="0"/>
              <a:t>Историческим шагом явилось появление систем управления файлами. </a:t>
            </a:r>
          </a:p>
          <a:p>
            <a:r>
              <a:rPr lang="ru-RU" altLang="ru-RU" sz="1800" dirty="0"/>
              <a:t>С точки зрения программиста приложений – это именованная область внешней памяти, в которую можно записывать и из которой можно считывать данные. </a:t>
            </a:r>
          </a:p>
          <a:p>
            <a:r>
              <a:rPr lang="ru-RU" altLang="ru-RU" sz="1800" dirty="0"/>
              <a:t>Правила именования файлов, способ доступа к данным, хранящимся в файле, и структура этих данных зависят от конкретной системы управления файлами и, возможно, от типа файла. </a:t>
            </a:r>
          </a:p>
          <a:p>
            <a:r>
              <a:rPr lang="ru-RU" altLang="ru-RU" sz="1800" dirty="0"/>
              <a:t>Система управления файлами берет на себя распределение внешней памяти, отображение имен файлов в соответствующие адреса внешней памяти и обеспечение доступа к данным. </a:t>
            </a:r>
          </a:p>
        </p:txBody>
      </p:sp>
      <p:sp>
        <p:nvSpPr>
          <p:cNvPr id="5" name="Нижний колонтитул 4"/>
          <p:cNvSpPr>
            <a:spLocks noGrp="1"/>
          </p:cNvSpPr>
          <p:nvPr>
            <p:ph type="ftr" sz="quarter" idx="11"/>
          </p:nvPr>
        </p:nvSpPr>
        <p:spPr/>
        <p:txBody>
          <a:bodyPr/>
          <a:lstStyle/>
          <a:p>
            <a:r>
              <a:rPr lang="en-US" altLang="en-US"/>
              <a:t>donnu.ru/phys/kt/bondarenko</a:t>
            </a:r>
            <a:endParaRPr lang="ru-RU" altLang="en-US"/>
          </a:p>
        </p:txBody>
      </p:sp>
      <p:sp>
        <p:nvSpPr>
          <p:cNvPr id="2" name="Номер слайда 1"/>
          <p:cNvSpPr>
            <a:spLocks noGrp="1"/>
          </p:cNvSpPr>
          <p:nvPr>
            <p:ph type="sldNum" sz="quarter" idx="12"/>
          </p:nvPr>
        </p:nvSpPr>
        <p:spPr/>
        <p:txBody>
          <a:bodyPr/>
          <a:lstStyle/>
          <a:p>
            <a:fld id="{9248532F-6F36-4CF7-9EBD-A3B3FE3CEF41}" type="slidenum">
              <a:rPr lang="ru-RU" altLang="en-US" smtClean="0"/>
              <a:pPr/>
              <a:t>9</a:t>
            </a:fld>
            <a:endParaRPr lang="ru-RU" altLang="en-US"/>
          </a:p>
        </p:txBody>
      </p:sp>
      <p:sp>
        <p:nvSpPr>
          <p:cNvPr id="3" name="Дата 2"/>
          <p:cNvSpPr>
            <a:spLocks noGrp="1"/>
          </p:cNvSpPr>
          <p:nvPr>
            <p:ph type="dt" sz="half" idx="10"/>
          </p:nvPr>
        </p:nvSpPr>
        <p:spPr/>
        <p:txBody>
          <a:bodyPr/>
          <a:lstStyle/>
          <a:p>
            <a:fld id="{05BF5F08-C5C5-4EEE-9596-394ADAEF4684}" type="datetime1">
              <a:rPr lang="ru-RU" altLang="en-US" smtClean="0"/>
              <a:t>03.02.2025</a:t>
            </a:fld>
            <a:endParaRPr lang="ru-RU" altLang="en-US"/>
          </a:p>
        </p:txBody>
      </p:sp>
    </p:spTree>
  </p:cSld>
  <p:clrMapOvr>
    <a:masterClrMapping/>
  </p:clrMapOvr>
  <p:transition spd="slow">
    <p:wipe/>
  </p:transition>
</p:sld>
</file>

<file path=ppt/theme/theme1.xml><?xml version="1.0" encoding="utf-8"?>
<a:theme xmlns:a="http://schemas.openxmlformats.org/drawingml/2006/main" name="Тема1">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Тема1" id="{9A362562-DFE6-4E74-8767-9BAE4FBE73D6}" vid="{2DFE1179-0228-460C-9CE0-7006E4C33FE7}"/>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Template>
  <TotalTime>2234</TotalTime>
  <Words>4276</Words>
  <Application>Microsoft Office PowerPoint</Application>
  <PresentationFormat>Экран (4:3)</PresentationFormat>
  <Paragraphs>371</Paragraphs>
  <Slides>39</Slides>
  <Notes>1</Notes>
  <HiddenSlides>2</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39</vt:i4>
      </vt:variant>
    </vt:vector>
  </HeadingPairs>
  <TitlesOfParts>
    <vt:vector size="46" baseType="lpstr">
      <vt:lpstr>Arial</vt:lpstr>
      <vt:lpstr>Calibri</vt:lpstr>
      <vt:lpstr>Euphemia</vt:lpstr>
      <vt:lpstr>Plantagenet Cherokee</vt:lpstr>
      <vt:lpstr>Wingdings</vt:lpstr>
      <vt:lpstr>Wingdings 3</vt:lpstr>
      <vt:lpstr>Тема1</vt:lpstr>
      <vt:lpstr>Бондаренко Виталий Иванович к.404 https://donnu.ru/phys/kt/bondarenko https://vk.com/vibondarenko bondarenko@donnu.ru  облако материалов курса  https://disk.yandex.ru/d/GnsIM8Mb2mIg3Q</vt:lpstr>
      <vt:lpstr>Понятие информационной системы. Назначение технологии баз данных.</vt:lpstr>
      <vt:lpstr>Проблема больших данных</vt:lpstr>
      <vt:lpstr>Рейтинг СУБД (по данным db-engines.com)</vt:lpstr>
      <vt:lpstr>DB-Engines Ranking - Trend Popularity</vt:lpstr>
      <vt:lpstr>Информационные системы и устройства внешней памяти</vt:lpstr>
      <vt:lpstr>Информационные системы и устройства внешней памяти</vt:lpstr>
      <vt:lpstr>Информационные системы и устройства внешней памяти</vt:lpstr>
      <vt:lpstr>Файловые системы</vt:lpstr>
      <vt:lpstr>Файловые системы</vt:lpstr>
      <vt:lpstr>Файловые системы Логическая структура ФС и именование файлов</vt:lpstr>
      <vt:lpstr>Файловые системы Области разумного применения файлов</vt:lpstr>
      <vt:lpstr>Файловые системы Области разумного применения файлов</vt:lpstr>
      <vt:lpstr>Потребности информационных систем</vt:lpstr>
      <vt:lpstr>Информационно-управляющая структура производственного предприятия  </vt:lpstr>
      <vt:lpstr>Информационно-управляющая структура производственного предприятия</vt:lpstr>
      <vt:lpstr>Потребности информационных систем </vt:lpstr>
      <vt:lpstr>Потребности информационных систем </vt:lpstr>
      <vt:lpstr>Потребности информационных систем </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Структуры данных</vt:lpstr>
      <vt:lpstr>Потребности информационных систем.  Целостность данных.</vt:lpstr>
      <vt:lpstr>Потребности информационных систем.  Целостность данных.</vt:lpstr>
      <vt:lpstr>Потребности информационных систем. Целостность данных.</vt:lpstr>
      <vt:lpstr>Потребности информационных систем.  Целостность данных.</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Языки запросов</vt:lpstr>
      <vt:lpstr>Потребности информационных систем. Транзакции, журнализация и многопользовательский режим</vt:lpstr>
      <vt:lpstr>Потребности информационных систем. Транзакции, журнализация и многопользовательский режим</vt:lpstr>
      <vt:lpstr>Потребности информационных систем. Транзакции, журнализация и многопользовательский режим</vt:lpstr>
      <vt:lpstr>Заключение</vt:lpstr>
      <vt:lpstr>Спасибо за внимание </vt:lpstr>
    </vt:vector>
  </TitlesOfParts>
  <Company>ISPRAS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Назначение технологии баз данных. Функции и основные компоненты систем управления базами данных</dc:title>
  <dc:creator>Сергей</dc:creator>
  <cp:lastModifiedBy>Виталий Бондаренко</cp:lastModifiedBy>
  <cp:revision>89</cp:revision>
  <dcterms:created xsi:type="dcterms:W3CDTF">2008-08-31T11:50:34Z</dcterms:created>
  <dcterms:modified xsi:type="dcterms:W3CDTF">2025-02-03T06:45:14Z</dcterms:modified>
</cp:coreProperties>
</file>