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8" r:id="rId3"/>
    <p:sldId id="259" r:id="rId4"/>
    <p:sldId id="300" r:id="rId5"/>
    <p:sldId id="260" r:id="rId6"/>
    <p:sldId id="26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6" r:id="rId38"/>
    <p:sldId id="285" r:id="rId39"/>
    <p:sldId id="287" r:id="rId40"/>
    <p:sldId id="288" r:id="rId41"/>
    <p:sldId id="289" r:id="rId42"/>
    <p:sldId id="290" r:id="rId43"/>
    <p:sldId id="291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Бондаренко" initials="ВБ" lastIdx="1" clrIdx="0">
    <p:extLst>
      <p:ext uri="{19B8F6BF-5375-455C-9EA6-DF929625EA0E}">
        <p15:presenceInfo xmlns:p15="http://schemas.microsoft.com/office/powerpoint/2012/main" userId="7b1351aa8f09e0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236" autoAdjust="0"/>
  </p:normalViewPr>
  <p:slideViewPr>
    <p:cSldViewPr snapToGrid="0">
      <p:cViewPr varScale="1">
        <p:scale>
          <a:sx n="74" d="100"/>
          <a:sy n="74" d="100"/>
        </p:scale>
        <p:origin x="12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CA8C8-1FAB-497D-BF1C-0A98306F05A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C3761-753E-425D-AF2B-04C737BA3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1169640" y="5086800"/>
            <a:ext cx="5226480" cy="4107600"/>
          </a:xfrm>
          <a:noFill/>
          <a:ln/>
        </p:spPr>
        <p:txBody>
          <a:bodyPr wrap="square" lIns="0" tIns="0" rIns="0" bIns="0" anchorCtr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Методы и средства проектирования ИС Федотова Н.И.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63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Онтоло́гия</a:t>
            </a:r>
            <a:r>
              <a:rPr lang="ru-RU" dirty="0"/>
              <a:t> в информатике (</a:t>
            </a:r>
            <a:r>
              <a:rPr lang="ru-RU" dirty="0" err="1"/>
              <a:t>новолат</a:t>
            </a:r>
            <a:r>
              <a:rPr lang="ru-RU" dirty="0"/>
              <a:t>. </a:t>
            </a:r>
            <a:r>
              <a:rPr lang="ru-RU" dirty="0" err="1"/>
              <a:t>ontologia</a:t>
            </a:r>
            <a:r>
              <a:rPr lang="ru-RU" dirty="0"/>
              <a:t> от др.-греч. </a:t>
            </a:r>
            <a:r>
              <a:rPr lang="ru-RU" dirty="0" err="1"/>
              <a:t>ὤν</a:t>
            </a:r>
            <a:r>
              <a:rPr lang="ru-RU" dirty="0"/>
              <a:t> род. п. </a:t>
            </a:r>
            <a:r>
              <a:rPr lang="ru-RU" dirty="0" err="1"/>
              <a:t>ὄντος</a:t>
            </a:r>
            <a:r>
              <a:rPr lang="ru-RU" dirty="0"/>
              <a:t> — сущее, то, что существует и </a:t>
            </a:r>
            <a:r>
              <a:rPr lang="ru-RU" dirty="0" err="1"/>
              <a:t>λόγος</a:t>
            </a:r>
            <a:r>
              <a:rPr lang="ru-RU" dirty="0"/>
              <a:t> — учение, наука) — это попытка всеобъемлющей и подробной формализации некоторой области знаний с помощью концептуальной схемы. Обычно такая схема состоит из структуры данных, содержащей все релевантные классы объектов, их связи и правила (теоремы, ограничения), принятые в этой области. Этот термин в информатике является производным от древнего философского понятия «онтология».</a:t>
            </a:r>
          </a:p>
          <a:p>
            <a:endParaRPr lang="ru-RU" dirty="0"/>
          </a:p>
          <a:p>
            <a:r>
              <a:rPr lang="ru-RU" dirty="0"/>
              <a:t>Онтологии используются в процессе программирования как форма представления знаний о реальном мире или его части. Основные сферы применения — моделирование бизнес-процессов, семантическая паутина (англ. </a:t>
            </a:r>
            <a:r>
              <a:rPr lang="ru-RU" dirty="0" err="1"/>
              <a:t>Semantic</a:t>
            </a:r>
            <a:r>
              <a:rPr lang="ru-RU" dirty="0"/>
              <a:t> </a:t>
            </a:r>
            <a:r>
              <a:rPr lang="ru-RU" dirty="0" err="1"/>
              <a:t>Web</a:t>
            </a:r>
            <a:r>
              <a:rPr lang="ru-RU" dirty="0"/>
              <a:t>), искусственный интеллект.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63804-16BF-4189-8929-E29B35DE2511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463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B0802-149D-42C7-8E33-8C340363276E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9427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B0802-149D-42C7-8E33-8C340363276E}" type="slidenum">
              <a:rPr lang="ru-RU" altLang="ru-RU" smtClean="0"/>
              <a:pPr/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168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BCC9F-B2D9-44C9-A6B3-392946AAE8D5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72BB-6D11-4BB4-9B5C-8D53A1406EAC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2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76729-20F3-43C9-9ECC-F199F6CB581F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88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36C9-08A7-4CAB-AF3A-34FD5247AE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8694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04480-D887-449F-8918-C2E8BF735DC8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B163-42CE-4627-ADB7-B86DE33EE88B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2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E52C-3A0A-4893-AD21-A94D731A1D82}" type="datetime1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644D-0726-4312-9935-7B4648B17356}" type="datetime1">
              <a:rPr lang="ru-RU" smtClean="0"/>
              <a:t>06.02.2022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0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B060B-1D34-42EA-B712-0489D74BE9EE}" type="datetime1">
              <a:rPr lang="ru-RU" smtClean="0"/>
              <a:t>06.02.2022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26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FBEC4-0A7B-4953-9897-5A326F26846D}" type="datetime1">
              <a:rPr lang="ru-RU" smtClean="0"/>
              <a:t>06.02.2022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15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27DA4-BA7A-49C5-8F6A-392AA28A9F55}" type="datetime1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5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B2CE-4FD0-4005-AD27-80643DFF6D06}" type="datetime1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47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851B1-603A-4537-B37F-CC5809ECA428}" type="datetime1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https://vk.com/donnu_kkt_db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11C81-1204-4511-8BE3-4F25394FC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9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sz="4000" dirty="0"/>
              <a:t>Методология информационного моделирования </a:t>
            </a:r>
            <a:r>
              <a:rPr lang="en-US" altLang="ru-RU" sz="4000" dirty="0"/>
              <a:t>IDEF1X</a:t>
            </a:r>
            <a:endParaRPr lang="ru-RU" altLang="ru-RU" sz="40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5F-5AB7-4A77-B0E8-ED1D89E2B3FD}" type="datetime1">
              <a:rPr lang="ru-RU" smtClean="0"/>
              <a:t>06.02.2022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11C81-1204-4511-8BE3-4F25394FC7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0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 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IDEF3</a:t>
            </a:r>
            <a:r>
              <a:rPr lang="ru-RU" altLang="ru-RU" dirty="0"/>
              <a:t> – методология документирования процессов, происходящих в системе, которая используется, например, при исследовании технологических процессов на предприятиях. Основу методологии IDEF3 составляет построение моделей процессов по принципу последовательно выполняемых во времени работ (функций, операций).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01BC-A412-4AA6-9DF6-AD4CE3143443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450502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 </a:t>
            </a:r>
            <a:endParaRPr lang="ru-RU" altLang="ru-RU" dirty="0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IDEF4</a:t>
            </a:r>
            <a:r>
              <a:rPr lang="ru-RU" altLang="ru-RU" dirty="0"/>
              <a:t> – методология построения объектно-ориентированных систем. Средства IDEF4 позволяют наглядно отображать структуру объектов и заложенные принципы их взаимодействия, тем самым позволяя анализировать и оптимизировать сложные объектно-ориентированные системы.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88B0A-CD87-46A3-9F8C-E567EFA2A0FE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339313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</a:t>
            </a:r>
            <a:endParaRPr lang="ru-RU" altLang="ru-RU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IDEF5</a:t>
            </a:r>
            <a:r>
              <a:rPr lang="ru-RU" altLang="ru-RU" dirty="0"/>
              <a:t> – методология онтологического исследования сложных систем. С помощью методологии IDEF5 онтология системы может быть описана при помощи определенного словаря терминов и правил, на основании которых могут быть сформированы достоверные утверждения о состоянии рассматриваемой системы в некоторый момент времени. На основе этих утверждений формируются выводы о дальнейшем развитии системы и производится её оптимизация.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A6AA-B8EA-4803-8843-FA29AD5C041F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543881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Модели структурного подхода, </a:t>
            </a:r>
            <a:endParaRPr lang="ru-RU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altLang="ru-RU"/>
              <a:t>3 типа моделей, используемых в структурном подходе:</a:t>
            </a:r>
          </a:p>
          <a:p>
            <a:r>
              <a:rPr lang="ru-RU" altLang="ru-RU"/>
              <a:t>1) функциональные модели (ФМ)</a:t>
            </a:r>
          </a:p>
          <a:p>
            <a:r>
              <a:rPr lang="ru-RU" altLang="ru-RU"/>
              <a:t>2) информационные модели (ИМ)</a:t>
            </a:r>
          </a:p>
          <a:p>
            <a:r>
              <a:rPr lang="ru-RU" altLang="ru-RU"/>
              <a:t>3) динамические модели (ДМ)</a:t>
            </a:r>
          </a:p>
          <a:p>
            <a:endParaRPr lang="ru-RU" altLang="ru-RU"/>
          </a:p>
        </p:txBody>
      </p:sp>
      <p:graphicFrame>
        <p:nvGraphicFramePr>
          <p:cNvPr id="8271" name="Group 7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8221904"/>
              </p:ext>
            </p:extLst>
          </p:nvPr>
        </p:nvGraphicFramePr>
        <p:xfrm>
          <a:off x="457200" y="4000500"/>
          <a:ext cx="8569325" cy="2712720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5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0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ФМ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SADT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0)-модели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DFD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-модели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Пакеты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Erwin Process Modeler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BPWin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Design/IDEF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Ramus-educational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ИМ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ERD (IDEF1X)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Пакеты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ERWin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Data Modeler, Design/IDEF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92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ДМ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IDEF/CPN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IDEF3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Design/IDEF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Пакеты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Erwin Process Modeler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BPWin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80891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Что такое </a:t>
            </a:r>
            <a:r>
              <a:rPr lang="en-US" altLang="ru-RU"/>
              <a:t>IDEF1X</a:t>
            </a:r>
            <a:r>
              <a:rPr lang="ru-RU" altLang="ru-RU"/>
              <a:t>?</a:t>
            </a:r>
            <a:endParaRPr lang="ru-RU" alt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altLang="ru-RU"/>
              <a:t>Методология </a:t>
            </a:r>
            <a:r>
              <a:rPr lang="en-US" altLang="ru-RU"/>
              <a:t>IDEF</a:t>
            </a:r>
            <a:r>
              <a:rPr lang="ru-RU" altLang="ru-RU"/>
              <a:t>1</a:t>
            </a:r>
            <a:r>
              <a:rPr lang="en-US" altLang="ru-RU"/>
              <a:t>X</a:t>
            </a:r>
            <a:r>
              <a:rPr lang="ru-RU" altLang="ru-RU"/>
              <a:t> </a:t>
            </a:r>
            <a:r>
              <a:rPr lang="en-US" altLang="ru-RU"/>
              <a:t>(IDEF1 Extended) </a:t>
            </a:r>
            <a:r>
              <a:rPr lang="ru-RU" altLang="ru-RU"/>
              <a:t>– язык для семантического моделирования данных, основанных на концепции «сущность-связь».</a:t>
            </a:r>
            <a:r>
              <a:rPr lang="en-US" altLang="ru-RU"/>
              <a:t> </a:t>
            </a:r>
            <a:r>
              <a:rPr lang="ru-RU" altLang="ru-RU"/>
              <a:t> Является расширением стандарта </a:t>
            </a:r>
            <a:r>
              <a:rPr lang="en-US" altLang="ru-RU"/>
              <a:t>IDEF1</a:t>
            </a:r>
            <a:r>
              <a:rPr lang="ru-RU" altLang="ru-RU"/>
              <a:t>.</a:t>
            </a:r>
          </a:p>
          <a:p>
            <a:r>
              <a:rPr lang="ru-RU" altLang="ru-RU"/>
              <a:t>Диаграмма «сущность-связь» </a:t>
            </a:r>
            <a:r>
              <a:rPr lang="en-US" altLang="ru-RU"/>
              <a:t>ERD</a:t>
            </a:r>
            <a:r>
              <a:rPr lang="ru-RU" altLang="ru-RU"/>
              <a:t> (</a:t>
            </a:r>
            <a:r>
              <a:rPr lang="en-US" altLang="ru-RU"/>
              <a:t>Entity</a:t>
            </a:r>
            <a:r>
              <a:rPr lang="ru-RU" altLang="ru-RU"/>
              <a:t>-</a:t>
            </a:r>
            <a:r>
              <a:rPr lang="en-US" altLang="ru-RU"/>
              <a:t>Relationship Diagram</a:t>
            </a:r>
            <a:r>
              <a:rPr lang="ru-RU" altLang="ru-RU"/>
              <a:t>) предназначена для разработки модели данных и обеспечивает стандартный способ определения данных и отношений между ними. </a:t>
            </a:r>
          </a:p>
          <a:p>
            <a:r>
              <a:rPr lang="ru-RU" altLang="ru-RU"/>
              <a:t>Теоретической базой построения информационной модели является теория баз данных типа «сущность-связь».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8842-0BBD-4E9E-A2C7-1D57E355CFDD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7267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Что такое </a:t>
            </a:r>
            <a:r>
              <a:rPr lang="en-US" altLang="ru-RU"/>
              <a:t>IDEF1X?</a:t>
            </a:r>
            <a:endParaRPr lang="ru-RU" altLang="ru-RU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Согласно стандарту , основными составляющими модели </a:t>
            </a:r>
            <a:r>
              <a:rPr lang="en-US" altLang="ru-RU" sz="2400" dirty="0"/>
              <a:t>IDEF1X</a:t>
            </a:r>
            <a:r>
              <a:rPr lang="ru-RU" altLang="ru-RU" sz="2400" dirty="0"/>
              <a:t> являются:</a:t>
            </a:r>
          </a:p>
          <a:p>
            <a:r>
              <a:rPr lang="ru-RU" altLang="ru-RU" sz="2400" dirty="0"/>
              <a:t>1) люди, предметы, явления, о которых хранится информация (далее – сущности)</a:t>
            </a:r>
          </a:p>
          <a:p>
            <a:r>
              <a:rPr lang="ru-RU" altLang="ru-RU" sz="2400" dirty="0"/>
              <a:t>2) связи между этими элементами (далее – отношения)</a:t>
            </a:r>
          </a:p>
          <a:p>
            <a:r>
              <a:rPr lang="ru-RU" altLang="ru-RU" sz="2400" dirty="0"/>
              <a:t>3) характеристики этих элементов (далее – атрибуты)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0700-F116-41CE-B800-718D79105538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0266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Определение сущности</a:t>
            </a:r>
            <a:endParaRPr lang="ru-RU" altLang="ru-R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Сущность – это множество реальных или абстрактных объектов (людей, мест, событий), обладающих общими атрибутами или характеристиками. </a:t>
            </a:r>
          </a:p>
          <a:p>
            <a:r>
              <a:rPr lang="ru-RU" altLang="ru-RU" sz="2400" dirty="0"/>
              <a:t>Любой объект системы может быть представлен только одной сущностью, которая должна быть уникально идентифицирована. </a:t>
            </a:r>
          </a:p>
          <a:p>
            <a:r>
              <a:rPr lang="ru-RU" altLang="ru-RU" sz="2400" dirty="0"/>
              <a:t>Пример. Сущность – </a:t>
            </a:r>
            <a:r>
              <a:rPr lang="ru-RU" altLang="ru-RU" sz="2400" i="1" dirty="0"/>
              <a:t>Студент</a:t>
            </a:r>
            <a:r>
              <a:rPr lang="ru-RU" altLang="ru-RU" sz="2400" dirty="0"/>
              <a:t>. Экземпляр сущности – </a:t>
            </a:r>
            <a:r>
              <a:rPr lang="ru-RU" altLang="ru-RU" sz="2400" i="1" dirty="0"/>
              <a:t>студент Иванов И.И.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18BD-3E56-46E9-A3FC-9375DBF721C7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3894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Понятие атрибута</a:t>
            </a:r>
            <a:endParaRPr lang="ru-RU" altLang="ru-RU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Атрибут – характеристика сущности.</a:t>
            </a:r>
          </a:p>
          <a:p>
            <a:r>
              <a:rPr lang="ru-RU" altLang="ru-RU" sz="2400" dirty="0"/>
              <a:t>Пример. Сущность «Студент» имеет атрибут «ФИО». </a:t>
            </a:r>
          </a:p>
          <a:p>
            <a:r>
              <a:rPr lang="ru-RU" altLang="ru-RU" sz="2400" dirty="0"/>
              <a:t>Экземпляр сущности «студент» (конкретный человек) будет иметь экземпляр атрибута «ФИО» (например, Иванов И.И.)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8311-12C0-476B-AFDB-BCE7ADEF2EBA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7746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Понятие отношения</a:t>
            </a:r>
            <a:endParaRPr lang="ru-RU" alt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Отношения – связь между двумя и более сущностями. Именование отношения осуществляется с помощью грамматического оборота глагола (имеет, определяет, …).</a:t>
            </a:r>
          </a:p>
          <a:p>
            <a:pPr marL="0" indent="0">
              <a:buNone/>
            </a:pPr>
            <a:r>
              <a:rPr lang="ru-RU" altLang="ru-RU" sz="2400" dirty="0"/>
              <a:t>Таким образом…</a:t>
            </a:r>
          </a:p>
          <a:p>
            <a:r>
              <a:rPr lang="ru-RU" altLang="ru-RU" sz="2400" dirty="0"/>
              <a:t>Сущности представляют собой базовый тип информации, хранимый в БД, а отношения показывают, как эти типы данных взаимосвязаны друг с другом.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767E-39E4-4411-B8A8-72FAF7F475CD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1839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определения сущности</a:t>
            </a:r>
            <a:endParaRPr lang="ru-RU" alt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Сущность должна иметь уникальное имя и именоваться  существительным в единственном числе. </a:t>
            </a:r>
          </a:p>
          <a:p>
            <a:r>
              <a:rPr lang="ru-RU" altLang="ru-RU" sz="2400" dirty="0"/>
              <a:t>Пример: Студент, Кредитная карта, Договор,…</a:t>
            </a:r>
          </a:p>
          <a:p>
            <a:r>
              <a:rPr lang="ru-RU" altLang="ru-RU" sz="2400" dirty="0"/>
              <a:t>Сущность обладает одним или несколькими атрибутами, которые ей либо принадлежат, либо наследуются через отношения. </a:t>
            </a:r>
          </a:p>
          <a:p>
            <a:r>
              <a:rPr lang="ru-RU" altLang="ru-RU" sz="2400" dirty="0"/>
              <a:t>Сущность обладает одним или несколькими атрибутами, которые однозначно идентифицируют каждый образец сущности и называются ключом (составным ключом).</a:t>
            </a:r>
          </a:p>
          <a:p>
            <a:endParaRPr lang="ru-RU" altLang="ru-RU" sz="24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F12E-C64C-4995-A83F-608994ED1430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19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0545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Основные вопросы</a:t>
            </a:r>
            <a:endParaRPr lang="ru-RU" alt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Понятие модели предметной области</a:t>
            </a:r>
          </a:p>
          <a:p>
            <a:r>
              <a:rPr lang="ru-RU" altLang="ru-RU" sz="1800" dirty="0"/>
              <a:t>Основные понятия: сущность, атрибут, отношение</a:t>
            </a:r>
          </a:p>
          <a:p>
            <a:r>
              <a:rPr lang="ru-RU" altLang="ru-RU" sz="1800" dirty="0"/>
              <a:t>Правила определения сущности, атрибута, отношения</a:t>
            </a:r>
          </a:p>
          <a:p>
            <a:r>
              <a:rPr lang="ru-RU" altLang="ru-RU" sz="1800" dirty="0"/>
              <a:t>Основные правила формирования информационной модели</a:t>
            </a:r>
          </a:p>
          <a:p>
            <a:r>
              <a:rPr lang="ru-RU" altLang="ru-RU" sz="1800" dirty="0"/>
              <a:t>Пример </a:t>
            </a:r>
            <a:r>
              <a:rPr lang="en-US" altLang="ru-RU" sz="1800" dirty="0"/>
              <a:t>IDEF1X</a:t>
            </a:r>
            <a:r>
              <a:rPr lang="ru-RU" altLang="ru-RU" sz="1800" dirty="0"/>
              <a:t>-модели на примере процесса постройки садового домика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EED71-04C5-4C96-ABF8-2A3B6EC47993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1443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определения сущности</a:t>
            </a:r>
            <a:endParaRPr lang="ru-RU" alt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Каждая сущность может обладать любым количеством отношений с другими сущностями.</a:t>
            </a:r>
          </a:p>
          <a:p>
            <a:r>
              <a:rPr lang="ru-RU" altLang="ru-RU" sz="2400" dirty="0"/>
              <a:t>Если внешний ключ целиком используется в составе первичного ключа, то сущность является зависимой от идентификатора.</a:t>
            </a:r>
          </a:p>
          <a:p>
            <a:r>
              <a:rPr lang="ru-RU" altLang="ru-RU" sz="2400" dirty="0"/>
              <a:t>В нотации </a:t>
            </a:r>
            <a:r>
              <a:rPr lang="en-US" altLang="ru-RU" sz="2400" dirty="0"/>
              <a:t>IDEF</a:t>
            </a:r>
            <a:r>
              <a:rPr lang="ru-RU" altLang="ru-RU" sz="2400" dirty="0"/>
              <a:t>1</a:t>
            </a:r>
            <a:r>
              <a:rPr lang="en-US" altLang="ru-RU" sz="2400" dirty="0"/>
              <a:t>X</a:t>
            </a:r>
            <a:r>
              <a:rPr lang="ru-RU" altLang="ru-RU" sz="2400" dirty="0"/>
              <a:t> сущность изображается в виде прямоугольника, в зависимости от уровня представления данных могут быть некоторые различия </a:t>
            </a:r>
            <a:br>
              <a:rPr lang="ru-RU" altLang="ru-RU" sz="2400" dirty="0"/>
            </a:br>
            <a:endParaRPr lang="ru-RU" altLang="ru-RU" sz="24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FC2E-C756-4222-85DD-171CAE91749B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20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7318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Графическое представление сущности</a:t>
            </a:r>
            <a:endParaRPr lang="ru-RU" altLang="ru-RU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Различают следующие уровни представления сущности: диаграмма «сущность-связь» (</a:t>
            </a:r>
            <a:r>
              <a:rPr lang="en-US" altLang="ru-RU" sz="1800" dirty="0"/>
              <a:t>ERD</a:t>
            </a:r>
            <a:r>
              <a:rPr lang="ru-RU" altLang="ru-RU" sz="1800" dirty="0"/>
              <a:t>), модель данных, основанная на ключах (</a:t>
            </a:r>
            <a:r>
              <a:rPr lang="en-US" altLang="ru-RU" sz="1800" dirty="0"/>
              <a:t>KB</a:t>
            </a:r>
            <a:r>
              <a:rPr lang="ru-RU" altLang="ru-RU" sz="1800" dirty="0"/>
              <a:t>), полная атрибутивная модель (</a:t>
            </a:r>
            <a:r>
              <a:rPr lang="en-US" altLang="ru-RU" sz="1800" dirty="0"/>
              <a:t>FA</a:t>
            </a:r>
            <a:r>
              <a:rPr lang="ru-RU" altLang="ru-RU" sz="1800" dirty="0"/>
              <a:t>) </a:t>
            </a:r>
          </a:p>
        </p:txBody>
      </p:sp>
      <p:grpSp>
        <p:nvGrpSpPr>
          <p:cNvPr id="10261" name="Group 21"/>
          <p:cNvGrpSpPr>
            <a:grpSpLocks/>
          </p:cNvGrpSpPr>
          <p:nvPr/>
        </p:nvGrpSpPr>
        <p:grpSpPr bwMode="auto">
          <a:xfrm>
            <a:off x="3347864" y="2578775"/>
            <a:ext cx="2232025" cy="641350"/>
            <a:chOff x="2109" y="1979"/>
            <a:chExt cx="1406" cy="404"/>
          </a:xfrm>
        </p:grpSpPr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2109" y="1979"/>
              <a:ext cx="117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dirty="0"/>
                <a:t>Поле наименования</a:t>
              </a:r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2971" y="2115"/>
              <a:ext cx="544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2" name="Group 22"/>
          <p:cNvGrpSpPr>
            <a:grpSpLocks/>
          </p:cNvGrpSpPr>
          <p:nvPr/>
        </p:nvGrpSpPr>
        <p:grpSpPr bwMode="auto">
          <a:xfrm>
            <a:off x="3290714" y="3226475"/>
            <a:ext cx="2289175" cy="788987"/>
            <a:chOff x="2073" y="2387"/>
            <a:chExt cx="1442" cy="497"/>
          </a:xfrm>
        </p:grpSpPr>
        <p:sp>
          <p:nvSpPr>
            <p:cNvPr id="10249" name="Text Box 9"/>
            <p:cNvSpPr txBox="1">
              <a:spLocks noChangeArrowheads="1"/>
            </p:cNvSpPr>
            <p:nvPr/>
          </p:nvSpPr>
          <p:spPr bwMode="auto">
            <a:xfrm>
              <a:off x="2073" y="2480"/>
              <a:ext cx="117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dirty="0"/>
                <a:t>Первичный ключ</a:t>
              </a:r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 flipV="1">
              <a:off x="2925" y="2387"/>
              <a:ext cx="590" cy="22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3" name="Group 23"/>
          <p:cNvGrpSpPr>
            <a:grpSpLocks/>
          </p:cNvGrpSpPr>
          <p:nvPr/>
        </p:nvGrpSpPr>
        <p:grpSpPr bwMode="auto">
          <a:xfrm>
            <a:off x="3347864" y="4018637"/>
            <a:ext cx="2160587" cy="641350"/>
            <a:chOff x="2109" y="2886"/>
            <a:chExt cx="1361" cy="404"/>
          </a:xfrm>
        </p:grpSpPr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2109" y="2886"/>
              <a:ext cx="122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Неключевые атрибуты</a:t>
              </a:r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>
              <a:off x="2971" y="3113"/>
              <a:ext cx="499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468140" y="2899450"/>
            <a:ext cx="2519362" cy="1946275"/>
            <a:chOff x="249" y="1979"/>
            <a:chExt cx="1587" cy="1226"/>
          </a:xfrm>
        </p:grpSpPr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1979"/>
              <a:ext cx="953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249" y="2795"/>
              <a:ext cx="1587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/>
                <a:t>Вид сущности на диаграмме </a:t>
              </a:r>
              <a:r>
                <a:rPr lang="en-US" altLang="ru-RU"/>
                <a:t>ERD</a:t>
              </a:r>
              <a:r>
                <a:rPr lang="ru-RU" altLang="ru-RU"/>
                <a:t> </a:t>
              </a:r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 flipV="1">
              <a:off x="1020" y="2478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0" name="Group 20"/>
          <p:cNvGrpSpPr>
            <a:grpSpLocks/>
          </p:cNvGrpSpPr>
          <p:nvPr/>
        </p:nvGrpSpPr>
        <p:grpSpPr bwMode="auto">
          <a:xfrm>
            <a:off x="5292551" y="2650212"/>
            <a:ext cx="3743325" cy="3400425"/>
            <a:chOff x="3334" y="2024"/>
            <a:chExt cx="2358" cy="2142"/>
          </a:xfrm>
        </p:grpSpPr>
        <p:pic>
          <p:nvPicPr>
            <p:cNvPr id="1024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" y="2024"/>
              <a:ext cx="1951" cy="1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3334" y="3929"/>
              <a:ext cx="2358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/>
                <a:t>Вид сущности на диаграмме </a:t>
              </a:r>
              <a:r>
                <a:rPr lang="en-US" altLang="ru-RU"/>
                <a:t>FA</a:t>
              </a:r>
              <a:r>
                <a:rPr lang="ru-RU" altLang="ru-RU"/>
                <a:t> </a:t>
              </a:r>
            </a:p>
          </p:txBody>
        </p:sp>
        <p:sp>
          <p:nvSpPr>
            <p:cNvPr id="10255" name="Line 15"/>
            <p:cNvSpPr>
              <a:spLocks noChangeShapeType="1"/>
            </p:cNvSpPr>
            <p:nvPr/>
          </p:nvSpPr>
          <p:spPr bwMode="auto">
            <a:xfrm flipV="1">
              <a:off x="4513" y="379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28504" y="5793470"/>
            <a:ext cx="1372169" cy="365125"/>
          </a:xfrm>
        </p:spPr>
        <p:txBody>
          <a:bodyPr/>
          <a:lstStyle/>
          <a:p>
            <a:fld id="{91B71A12-E006-41FE-A3D9-56AAF531CF7F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2413" y="5793470"/>
            <a:ext cx="1371600" cy="365125"/>
          </a:xfrm>
        </p:spPr>
        <p:txBody>
          <a:bodyPr/>
          <a:lstStyle/>
          <a:p>
            <a:fld id="{9248532F-6F36-4CF7-9EBD-A3B3FE3CEF41}" type="slidenum">
              <a:rPr lang="ru-RU" altLang="en-US" smtClean="0"/>
              <a:pPr/>
              <a:t>21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0375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определения атрибутов</a:t>
            </a:r>
            <a:endParaRPr lang="ru-RU" altLang="ru-RU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Каждый атрибут каждой сущности обладает уникальным именем.</a:t>
            </a:r>
          </a:p>
          <a:p>
            <a:r>
              <a:rPr lang="ru-RU" altLang="ru-RU" sz="2400" dirty="0"/>
              <a:t>Сущность может обладать любым количеством атрибутов. </a:t>
            </a:r>
          </a:p>
          <a:p>
            <a:r>
              <a:rPr lang="ru-RU" altLang="ru-RU" sz="2400" dirty="0"/>
              <a:t>Различают собственные и наследуемые атрибуты. Собственные атрибуты являются уникальными в рамках модели. Наследуемые передаются от сущности-родителя при определении идентифицирующей связи.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CDA-F745-4020-B3A6-C22BF504A0D8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8675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6"/>
            <a:ext cx="7886700" cy="823911"/>
          </a:xfrm>
        </p:spPr>
        <p:txBody>
          <a:bodyPr/>
          <a:lstStyle/>
          <a:p>
            <a:r>
              <a:rPr lang="ru-RU" altLang="ru-RU" dirty="0"/>
              <a:t>Ключевые атрибуты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563938" y="2349500"/>
            <a:ext cx="201612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Ключевые атрибуты</a:t>
            </a:r>
          </a:p>
        </p:txBody>
      </p:sp>
      <p:grpSp>
        <p:nvGrpSpPr>
          <p:cNvPr id="12322" name="Group 34"/>
          <p:cNvGrpSpPr>
            <a:grpSpLocks/>
          </p:cNvGrpSpPr>
          <p:nvPr/>
        </p:nvGrpSpPr>
        <p:grpSpPr bwMode="auto">
          <a:xfrm>
            <a:off x="5148263" y="1196975"/>
            <a:ext cx="3311525" cy="1644650"/>
            <a:chOff x="3243" y="754"/>
            <a:chExt cx="2086" cy="1036"/>
          </a:xfrm>
        </p:grpSpPr>
        <p:grpSp>
          <p:nvGrpSpPr>
            <p:cNvPr id="12316" name="Group 28"/>
            <p:cNvGrpSpPr>
              <a:grpSpLocks/>
            </p:cNvGrpSpPr>
            <p:nvPr/>
          </p:nvGrpSpPr>
          <p:grpSpPr bwMode="auto">
            <a:xfrm>
              <a:off x="3878" y="754"/>
              <a:ext cx="1451" cy="1036"/>
              <a:chOff x="3878" y="754"/>
              <a:chExt cx="1451" cy="1036"/>
            </a:xfrm>
          </p:grpSpPr>
          <p:sp>
            <p:nvSpPr>
              <p:cNvPr id="12298" name="Text Box 10"/>
              <p:cNvSpPr txBox="1">
                <a:spLocks noChangeArrowheads="1"/>
              </p:cNvSpPr>
              <p:nvPr/>
            </p:nvSpPr>
            <p:spPr bwMode="auto">
              <a:xfrm>
                <a:off x="3878" y="754"/>
                <a:ext cx="1451" cy="41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Составной (сложный) ключ</a:t>
                </a:r>
              </a:p>
            </p:txBody>
          </p:sp>
          <p:sp>
            <p:nvSpPr>
              <p:cNvPr id="12303" name="Text Box 15"/>
              <p:cNvSpPr txBox="1">
                <a:spLocks noChangeArrowheads="1"/>
              </p:cNvSpPr>
              <p:nvPr/>
            </p:nvSpPr>
            <p:spPr bwMode="auto">
              <a:xfrm>
                <a:off x="3878" y="1207"/>
                <a:ext cx="1451" cy="58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/>
                  <a:t>ключ, состоящий из нескольких атрибутов </a:t>
                </a:r>
              </a:p>
            </p:txBody>
          </p:sp>
        </p:grpSp>
        <p:sp>
          <p:nvSpPr>
            <p:cNvPr id="12305" name="Line 17"/>
            <p:cNvSpPr>
              <a:spLocks noChangeShapeType="1"/>
            </p:cNvSpPr>
            <p:nvPr/>
          </p:nvSpPr>
          <p:spPr bwMode="auto">
            <a:xfrm flipV="1">
              <a:off x="3243" y="981"/>
              <a:ext cx="635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1" name="Group 33"/>
          <p:cNvGrpSpPr>
            <a:grpSpLocks/>
          </p:cNvGrpSpPr>
          <p:nvPr/>
        </p:nvGrpSpPr>
        <p:grpSpPr bwMode="auto">
          <a:xfrm>
            <a:off x="827088" y="1196975"/>
            <a:ext cx="3240087" cy="1631950"/>
            <a:chOff x="521" y="754"/>
            <a:chExt cx="2041" cy="1028"/>
          </a:xfrm>
        </p:grpSpPr>
        <p:grpSp>
          <p:nvGrpSpPr>
            <p:cNvPr id="12315" name="Group 27"/>
            <p:cNvGrpSpPr>
              <a:grpSpLocks/>
            </p:cNvGrpSpPr>
            <p:nvPr/>
          </p:nvGrpSpPr>
          <p:grpSpPr bwMode="auto">
            <a:xfrm>
              <a:off x="521" y="754"/>
              <a:ext cx="1180" cy="1028"/>
              <a:chOff x="521" y="754"/>
              <a:chExt cx="1180" cy="1028"/>
            </a:xfrm>
          </p:grpSpPr>
          <p:sp>
            <p:nvSpPr>
              <p:cNvPr id="12297" name="Text Box 9"/>
              <p:cNvSpPr txBox="1">
                <a:spLocks noChangeArrowheads="1"/>
              </p:cNvSpPr>
              <p:nvPr/>
            </p:nvSpPr>
            <p:spPr bwMode="auto">
              <a:xfrm>
                <a:off x="521" y="754"/>
                <a:ext cx="1180" cy="2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Простой ключ</a:t>
                </a:r>
              </a:p>
            </p:txBody>
          </p:sp>
          <p:sp>
            <p:nvSpPr>
              <p:cNvPr id="12304" name="Text Box 16"/>
              <p:cNvSpPr txBox="1">
                <a:spLocks noChangeArrowheads="1"/>
              </p:cNvSpPr>
              <p:nvPr/>
            </p:nvSpPr>
            <p:spPr bwMode="auto">
              <a:xfrm>
                <a:off x="521" y="1026"/>
                <a:ext cx="1180" cy="75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/>
                  <a:t>ключ, состоящий из одного атрибута </a:t>
                </a:r>
              </a:p>
            </p:txBody>
          </p:sp>
        </p:grpSp>
        <p:sp>
          <p:nvSpPr>
            <p:cNvPr id="12306" name="Line 18"/>
            <p:cNvSpPr>
              <a:spLocks noChangeShapeType="1"/>
            </p:cNvSpPr>
            <p:nvPr/>
          </p:nvSpPr>
          <p:spPr bwMode="auto">
            <a:xfrm flipH="1" flipV="1">
              <a:off x="1701" y="845"/>
              <a:ext cx="861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3" name="Group 35"/>
          <p:cNvGrpSpPr>
            <a:grpSpLocks/>
          </p:cNvGrpSpPr>
          <p:nvPr/>
        </p:nvGrpSpPr>
        <p:grpSpPr bwMode="auto">
          <a:xfrm>
            <a:off x="179388" y="3068638"/>
            <a:ext cx="4105275" cy="2901950"/>
            <a:chOff x="113" y="1933"/>
            <a:chExt cx="2586" cy="1828"/>
          </a:xfrm>
        </p:grpSpPr>
        <p:grpSp>
          <p:nvGrpSpPr>
            <p:cNvPr id="12317" name="Group 29"/>
            <p:cNvGrpSpPr>
              <a:grpSpLocks/>
            </p:cNvGrpSpPr>
            <p:nvPr/>
          </p:nvGrpSpPr>
          <p:grpSpPr bwMode="auto">
            <a:xfrm>
              <a:off x="113" y="2205"/>
              <a:ext cx="1292" cy="1556"/>
              <a:chOff x="113" y="2205"/>
              <a:chExt cx="1292" cy="1556"/>
            </a:xfrm>
          </p:grpSpPr>
          <p:sp>
            <p:nvSpPr>
              <p:cNvPr id="12296" name="Text Box 8"/>
              <p:cNvSpPr txBox="1">
                <a:spLocks noChangeArrowheads="1"/>
              </p:cNvSpPr>
              <p:nvPr/>
            </p:nvSpPr>
            <p:spPr bwMode="auto">
              <a:xfrm>
                <a:off x="249" y="2205"/>
                <a:ext cx="1020" cy="41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Внешний ключ</a:t>
                </a:r>
              </a:p>
            </p:txBody>
          </p:sp>
          <p:sp>
            <p:nvSpPr>
              <p:cNvPr id="12302" name="Text Box 14"/>
              <p:cNvSpPr txBox="1">
                <a:spLocks noChangeArrowheads="1"/>
              </p:cNvSpPr>
              <p:nvPr/>
            </p:nvSpPr>
            <p:spPr bwMode="auto">
              <a:xfrm>
                <a:off x="113" y="2659"/>
                <a:ext cx="1292" cy="110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/>
                  <a:t>первичный ключ, наследуемый от родительской сущности через специфическое отношение</a:t>
                </a:r>
              </a:p>
            </p:txBody>
          </p:sp>
        </p:grpSp>
        <p:sp>
          <p:nvSpPr>
            <p:cNvPr id="12307" name="Line 19"/>
            <p:cNvSpPr>
              <a:spLocks noChangeShapeType="1"/>
            </p:cNvSpPr>
            <p:nvPr/>
          </p:nvSpPr>
          <p:spPr bwMode="auto">
            <a:xfrm flipH="1">
              <a:off x="793" y="1933"/>
              <a:ext cx="1906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4" name="Group 36"/>
          <p:cNvGrpSpPr>
            <a:grpSpLocks/>
          </p:cNvGrpSpPr>
          <p:nvPr/>
        </p:nvGrpSpPr>
        <p:grpSpPr bwMode="auto">
          <a:xfrm>
            <a:off x="2339975" y="3068638"/>
            <a:ext cx="2087563" cy="3451225"/>
            <a:chOff x="1474" y="1933"/>
            <a:chExt cx="1315" cy="2174"/>
          </a:xfrm>
        </p:grpSpPr>
        <p:grpSp>
          <p:nvGrpSpPr>
            <p:cNvPr id="12318" name="Group 30"/>
            <p:cNvGrpSpPr>
              <a:grpSpLocks/>
            </p:cNvGrpSpPr>
            <p:nvPr/>
          </p:nvGrpSpPr>
          <p:grpSpPr bwMode="auto">
            <a:xfrm>
              <a:off x="1474" y="2205"/>
              <a:ext cx="1134" cy="1902"/>
              <a:chOff x="1474" y="2205"/>
              <a:chExt cx="1134" cy="1902"/>
            </a:xfrm>
          </p:grpSpPr>
          <p:sp>
            <p:nvSpPr>
              <p:cNvPr id="12293" name="Text Box 5"/>
              <p:cNvSpPr txBox="1">
                <a:spLocks noChangeArrowheads="1"/>
              </p:cNvSpPr>
              <p:nvPr/>
            </p:nvSpPr>
            <p:spPr bwMode="auto">
              <a:xfrm>
                <a:off x="1565" y="2205"/>
                <a:ext cx="997" cy="41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Первичный ключ</a:t>
                </a:r>
              </a:p>
            </p:txBody>
          </p:sp>
          <p:sp>
            <p:nvSpPr>
              <p:cNvPr id="12299" name="Text Box 11"/>
              <p:cNvSpPr txBox="1">
                <a:spLocks noChangeArrowheads="1"/>
              </p:cNvSpPr>
              <p:nvPr/>
            </p:nvSpPr>
            <p:spPr bwMode="auto">
              <a:xfrm>
                <a:off x="1474" y="2659"/>
                <a:ext cx="1134" cy="14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/>
                  <a:t>атрибут или группа атрибутов, однозначно идентифицирующая экземпляр сущности </a:t>
                </a:r>
              </a:p>
            </p:txBody>
          </p:sp>
        </p:grpSp>
        <p:sp>
          <p:nvSpPr>
            <p:cNvPr id="12308" name="Line 20"/>
            <p:cNvSpPr>
              <a:spLocks noChangeShapeType="1"/>
            </p:cNvSpPr>
            <p:nvPr/>
          </p:nvSpPr>
          <p:spPr bwMode="auto">
            <a:xfrm flipH="1">
              <a:off x="2200" y="1933"/>
              <a:ext cx="589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5" name="Group 37"/>
          <p:cNvGrpSpPr>
            <a:grpSpLocks/>
          </p:cNvGrpSpPr>
          <p:nvPr/>
        </p:nvGrpSpPr>
        <p:grpSpPr bwMode="auto">
          <a:xfrm>
            <a:off x="4356100" y="3068638"/>
            <a:ext cx="2089150" cy="2627312"/>
            <a:chOff x="2744" y="1933"/>
            <a:chExt cx="1316" cy="1655"/>
          </a:xfrm>
        </p:grpSpPr>
        <p:grpSp>
          <p:nvGrpSpPr>
            <p:cNvPr id="12319" name="Group 31"/>
            <p:cNvGrpSpPr>
              <a:grpSpLocks/>
            </p:cNvGrpSpPr>
            <p:nvPr/>
          </p:nvGrpSpPr>
          <p:grpSpPr bwMode="auto">
            <a:xfrm>
              <a:off x="2744" y="2205"/>
              <a:ext cx="1316" cy="1383"/>
              <a:chOff x="2744" y="2205"/>
              <a:chExt cx="1316" cy="1383"/>
            </a:xfrm>
          </p:grpSpPr>
          <p:sp>
            <p:nvSpPr>
              <p:cNvPr id="12294" name="Text Box 6"/>
              <p:cNvSpPr txBox="1">
                <a:spLocks noChangeArrowheads="1"/>
              </p:cNvSpPr>
              <p:nvPr/>
            </p:nvSpPr>
            <p:spPr bwMode="auto">
              <a:xfrm>
                <a:off x="2744" y="2205"/>
                <a:ext cx="1316" cy="41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Потенциальный ключ</a:t>
                </a:r>
              </a:p>
            </p:txBody>
          </p:sp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2789" y="2659"/>
                <a:ext cx="1270" cy="92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/>
                  <a:t>атрибуты, претендующие на роль первичного ключа </a:t>
                </a:r>
              </a:p>
            </p:txBody>
          </p:sp>
        </p:grpSp>
        <p:sp>
          <p:nvSpPr>
            <p:cNvPr id="12309" name="Line 21"/>
            <p:cNvSpPr>
              <a:spLocks noChangeShapeType="1"/>
            </p:cNvSpPr>
            <p:nvPr/>
          </p:nvSpPr>
          <p:spPr bwMode="auto">
            <a:xfrm>
              <a:off x="3016" y="1933"/>
              <a:ext cx="454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6" name="Group 38"/>
          <p:cNvGrpSpPr>
            <a:grpSpLocks/>
          </p:cNvGrpSpPr>
          <p:nvPr/>
        </p:nvGrpSpPr>
        <p:grpSpPr bwMode="auto">
          <a:xfrm>
            <a:off x="5148263" y="3068638"/>
            <a:ext cx="3887787" cy="2078037"/>
            <a:chOff x="3243" y="1933"/>
            <a:chExt cx="2449" cy="1309"/>
          </a:xfrm>
        </p:grpSpPr>
        <p:grpSp>
          <p:nvGrpSpPr>
            <p:cNvPr id="12320" name="Group 32"/>
            <p:cNvGrpSpPr>
              <a:grpSpLocks/>
            </p:cNvGrpSpPr>
            <p:nvPr/>
          </p:nvGrpSpPr>
          <p:grpSpPr bwMode="auto">
            <a:xfrm>
              <a:off x="4286" y="2205"/>
              <a:ext cx="1406" cy="1037"/>
              <a:chOff x="4286" y="2205"/>
              <a:chExt cx="1406" cy="1037"/>
            </a:xfrm>
          </p:grpSpPr>
          <p:sp>
            <p:nvSpPr>
              <p:cNvPr id="12295" name="Text Box 7"/>
              <p:cNvSpPr txBox="1">
                <a:spLocks noChangeArrowheads="1"/>
              </p:cNvSpPr>
              <p:nvPr/>
            </p:nvSpPr>
            <p:spPr bwMode="auto">
              <a:xfrm>
                <a:off x="4286" y="2205"/>
                <a:ext cx="1406" cy="41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chemeClr val="hlink"/>
                    </a:solidFill>
                  </a:rPr>
                  <a:t>Альтернативный ключ</a:t>
                </a:r>
              </a:p>
            </p:txBody>
          </p:sp>
          <p:sp>
            <p:nvSpPr>
              <p:cNvPr id="12301" name="Text Box 13"/>
              <p:cNvSpPr txBox="1">
                <a:spLocks noChangeArrowheads="1"/>
              </p:cNvSpPr>
              <p:nvPr/>
            </p:nvSpPr>
            <p:spPr bwMode="auto">
              <a:xfrm>
                <a:off x="4286" y="2659"/>
                <a:ext cx="1361" cy="58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/>
                  <a:t>потенциальный ключ, не ставший первичным </a:t>
                </a:r>
              </a:p>
            </p:txBody>
          </p:sp>
        </p:grpSp>
        <p:sp>
          <p:nvSpPr>
            <p:cNvPr id="12310" name="Line 22"/>
            <p:cNvSpPr>
              <a:spLocks noChangeShapeType="1"/>
            </p:cNvSpPr>
            <p:nvPr/>
          </p:nvSpPr>
          <p:spPr bwMode="auto">
            <a:xfrm>
              <a:off x="3243" y="1933"/>
              <a:ext cx="1542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11" name="Line 23"/>
          <p:cNvSpPr>
            <a:spLocks noChangeShapeType="1"/>
          </p:cNvSpPr>
          <p:nvPr/>
        </p:nvSpPr>
        <p:spPr bwMode="auto">
          <a:xfrm>
            <a:off x="6443663" y="3789363"/>
            <a:ext cx="360362" cy="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 flipH="1">
            <a:off x="4067175" y="3789363"/>
            <a:ext cx="288925" cy="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 flipH="1">
            <a:off x="2051050" y="3789363"/>
            <a:ext cx="433388" cy="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B966-4975-48B9-BB89-0F5827459E5D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1646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Примеры ключевых атрибутов</a:t>
            </a:r>
            <a:endParaRPr lang="ru-RU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3323" name="Group 11"/>
          <p:cNvGrpSpPr>
            <a:grpSpLocks/>
          </p:cNvGrpSpPr>
          <p:nvPr/>
        </p:nvGrpSpPr>
        <p:grpSpPr bwMode="auto">
          <a:xfrm>
            <a:off x="755650" y="1484313"/>
            <a:ext cx="3744913" cy="4857750"/>
            <a:chOff x="476" y="935"/>
            <a:chExt cx="2359" cy="3060"/>
          </a:xfrm>
        </p:grpSpPr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935"/>
              <a:ext cx="1951" cy="1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476" y="3158"/>
              <a:ext cx="2359" cy="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№_зачетнойКнижки – первичный простой ключ;</a:t>
              </a:r>
            </a:p>
            <a:p>
              <a:pPr>
                <a:spcBef>
                  <a:spcPct val="50000"/>
                </a:spcBef>
              </a:pPr>
              <a:r>
                <a:rPr lang="ru-RU" altLang="ru-RU"/>
                <a:t>ФИО+дата_рождения – альтернативный ключ</a:t>
              </a:r>
            </a:p>
          </p:txBody>
        </p:sp>
        <p:sp>
          <p:nvSpPr>
            <p:cNvPr id="13321" name="AutoShape 9"/>
            <p:cNvSpPr>
              <a:spLocks noChangeArrowheads="1"/>
            </p:cNvSpPr>
            <p:nvPr/>
          </p:nvSpPr>
          <p:spPr bwMode="auto">
            <a:xfrm>
              <a:off x="1519" y="2840"/>
              <a:ext cx="182" cy="318"/>
            </a:xfrm>
            <a:prstGeom prst="upArrow">
              <a:avLst>
                <a:gd name="adj1" fmla="val 50000"/>
                <a:gd name="adj2" fmla="val 4368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5148263" y="1484313"/>
            <a:ext cx="3240087" cy="4929187"/>
            <a:chOff x="3243" y="935"/>
            <a:chExt cx="2041" cy="3105"/>
          </a:xfrm>
        </p:grpSpPr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935"/>
              <a:ext cx="1996" cy="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3243" y="3203"/>
              <a:ext cx="2041" cy="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ФИО+дата_рождения – первичный составной ключ;</a:t>
              </a:r>
            </a:p>
            <a:p>
              <a:pPr>
                <a:spcBef>
                  <a:spcPct val="50000"/>
                </a:spcBef>
              </a:pPr>
              <a:r>
                <a:rPr lang="ru-RU" altLang="ru-RU"/>
                <a:t>№_зачетнойКнижки – альтернативынй ключ</a:t>
              </a:r>
            </a:p>
          </p:txBody>
        </p:sp>
        <p:sp>
          <p:nvSpPr>
            <p:cNvPr id="13322" name="AutoShape 10"/>
            <p:cNvSpPr>
              <a:spLocks noChangeArrowheads="1"/>
            </p:cNvSpPr>
            <p:nvPr/>
          </p:nvSpPr>
          <p:spPr bwMode="auto">
            <a:xfrm>
              <a:off x="4195" y="2840"/>
              <a:ext cx="182" cy="318"/>
            </a:xfrm>
            <a:prstGeom prst="upArrow">
              <a:avLst>
                <a:gd name="adj1" fmla="val 50000"/>
                <a:gd name="adj2" fmla="val 4368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B7F5-F557-4989-92FE-3CEC5F59B00A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3224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сущностей в </a:t>
            </a:r>
            <a:r>
              <a:rPr lang="en-US" altLang="ru-RU"/>
              <a:t>IDEF1X</a:t>
            </a:r>
            <a:endParaRPr lang="ru-RU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4350" name="Group 14"/>
          <p:cNvGrpSpPr>
            <a:grpSpLocks/>
          </p:cNvGrpSpPr>
          <p:nvPr/>
        </p:nvGrpSpPr>
        <p:grpSpPr bwMode="auto">
          <a:xfrm>
            <a:off x="971550" y="1628775"/>
            <a:ext cx="7200900" cy="4518025"/>
            <a:chOff x="612" y="1026"/>
            <a:chExt cx="4536" cy="2846"/>
          </a:xfrm>
        </p:grpSpPr>
        <p:sp>
          <p:nvSpPr>
            <p:cNvPr id="14341" name="Oval 5"/>
            <p:cNvSpPr>
              <a:spLocks noChangeArrowheads="1"/>
            </p:cNvSpPr>
            <p:nvPr/>
          </p:nvSpPr>
          <p:spPr bwMode="auto">
            <a:xfrm>
              <a:off x="2245" y="1026"/>
              <a:ext cx="1361" cy="49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ru-RU" dirty="0">
                  <a:solidFill>
                    <a:schemeClr val="bg1"/>
                  </a:solidFill>
                </a:rPr>
                <a:t>IDEF1X</a:t>
              </a:r>
              <a:endParaRPr lang="ru-RU" altLang="ru-RU" dirty="0">
                <a:solidFill>
                  <a:schemeClr val="bg1"/>
                </a:solidFill>
              </a:endParaRPr>
            </a:p>
          </p:txBody>
        </p:sp>
        <p:sp>
          <p:nvSpPr>
            <p:cNvPr id="14342" name="Oval 6"/>
            <p:cNvSpPr>
              <a:spLocks noChangeArrowheads="1"/>
            </p:cNvSpPr>
            <p:nvPr/>
          </p:nvSpPr>
          <p:spPr bwMode="auto">
            <a:xfrm>
              <a:off x="3923" y="1752"/>
              <a:ext cx="1225" cy="4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>
                  <a:solidFill>
                    <a:schemeClr val="bg1"/>
                  </a:solidFill>
                </a:rPr>
                <a:t>Зависимая</a:t>
              </a:r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839" y="1752"/>
              <a:ext cx="1224" cy="4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</a:rPr>
                <a:t>Независимая</a:t>
              </a:r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H="1">
              <a:off x="1973" y="1525"/>
              <a:ext cx="816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3152" y="1525"/>
              <a:ext cx="862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612" y="2251"/>
              <a:ext cx="1633" cy="162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представляет собой независимые данные, которые всегда присутствуют в системе, при этом отношения с другими сущностями могут как существовать, так и отсутствовать </a:t>
              </a: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3515" y="2334"/>
              <a:ext cx="1588" cy="12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представляет данные, зависимые от других сущностей в системе, поэтому она всегда должна иметь отношения с другими сущностями </a:t>
              </a:r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1474" y="2160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4532" y="218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6FB9B-F4FC-41FF-BD92-5B0459C53C5B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613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зависимых сущностей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Характеристическая - это зависимая дочерняя сущность, которая связана только с одной родительской сущностью и по смыслу хранит информацию о характеристиках родительской сущности</a:t>
            </a:r>
          </a:p>
          <a:p>
            <a:endParaRPr lang="ru-RU" altLang="ru-RU" sz="1800" dirty="0"/>
          </a:p>
        </p:txBody>
      </p: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2700338" y="3213100"/>
            <a:ext cx="3960812" cy="2225675"/>
            <a:chOff x="1701" y="2024"/>
            <a:chExt cx="2495" cy="1402"/>
          </a:xfrm>
        </p:grpSpPr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2608" y="3022"/>
              <a:ext cx="15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>
                  <a:solidFill>
                    <a:schemeClr val="hlink"/>
                  </a:solidFill>
                </a:rPr>
                <a:t>Характеристическая сущность</a:t>
              </a:r>
            </a:p>
          </p:txBody>
        </p:sp>
        <p:grpSp>
          <p:nvGrpSpPr>
            <p:cNvPr id="15369" name="Group 9"/>
            <p:cNvGrpSpPr>
              <a:grpSpLocks/>
            </p:cNvGrpSpPr>
            <p:nvPr/>
          </p:nvGrpSpPr>
          <p:grpSpPr bwMode="auto">
            <a:xfrm>
              <a:off x="1701" y="2024"/>
              <a:ext cx="2358" cy="998"/>
              <a:chOff x="1701" y="2024"/>
              <a:chExt cx="2358" cy="998"/>
            </a:xfrm>
          </p:grpSpPr>
          <p:pic>
            <p:nvPicPr>
              <p:cNvPr id="1536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722" b="25601"/>
              <a:stretch>
                <a:fillRect/>
              </a:stretch>
            </p:blipFill>
            <p:spPr bwMode="auto">
              <a:xfrm>
                <a:off x="1701" y="2024"/>
                <a:ext cx="2358" cy="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367" name="Line 7"/>
              <p:cNvSpPr>
                <a:spLocks noChangeShapeType="1"/>
              </p:cNvSpPr>
              <p:nvPr/>
            </p:nvSpPr>
            <p:spPr bwMode="auto">
              <a:xfrm flipV="1">
                <a:off x="3243" y="2341"/>
                <a:ext cx="499" cy="681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828674" y="5805264"/>
            <a:ext cx="74152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/>
              <a:t>Категориальная – дочерняя сущность в иерархии наследования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7964-447C-456F-B3FF-F04B114D950F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6376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1536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зависимых сущностей</a:t>
            </a:r>
            <a:endParaRPr lang="ru-RU" altLang="ru-RU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Ассоциативная - сущность, связанная с несколькими родительскими сущностями. Такая сущность содержит информацию о связях сущности</a:t>
            </a:r>
          </a:p>
        </p:txBody>
      </p:sp>
      <p:grpSp>
        <p:nvGrpSpPr>
          <p:cNvPr id="16391" name="Group 7"/>
          <p:cNvGrpSpPr>
            <a:grpSpLocks/>
          </p:cNvGrpSpPr>
          <p:nvPr/>
        </p:nvGrpSpPr>
        <p:grpSpPr bwMode="auto">
          <a:xfrm>
            <a:off x="827088" y="2997200"/>
            <a:ext cx="7559675" cy="3438525"/>
            <a:chOff x="521" y="1888"/>
            <a:chExt cx="4762" cy="2166"/>
          </a:xfrm>
        </p:grpSpPr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1888"/>
              <a:ext cx="4762" cy="1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9" name="Text Box 5"/>
            <p:cNvSpPr txBox="1">
              <a:spLocks noChangeArrowheads="1"/>
            </p:cNvSpPr>
            <p:nvPr/>
          </p:nvSpPr>
          <p:spPr bwMode="auto">
            <a:xfrm>
              <a:off x="3083" y="3804"/>
              <a:ext cx="217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000" dirty="0">
                  <a:solidFill>
                    <a:schemeClr val="hlink"/>
                  </a:solidFill>
                </a:rPr>
                <a:t>Ассоциативная сущность</a:t>
              </a:r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 flipH="1" flipV="1">
              <a:off x="3334" y="3401"/>
              <a:ext cx="408" cy="454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9ED80-B6F6-4D9C-A8C0-C268A8127019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1179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зависимых сущностей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545465"/>
            <a:ext cx="7886700" cy="4631498"/>
          </a:xfrm>
        </p:spPr>
        <p:txBody>
          <a:bodyPr>
            <a:normAutofit/>
          </a:bodyPr>
          <a:lstStyle/>
          <a:p>
            <a:r>
              <a:rPr lang="ru-RU" altLang="ru-RU" sz="1800" dirty="0"/>
              <a:t>Именующая - частный случай ассоциативной сущности, не имеет собственных атрибутов, только атрибуты родительской сущности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580063" y="4221163"/>
            <a:ext cx="187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chemeClr val="bg1"/>
                </a:solidFill>
              </a:rPr>
              <a:t>Именующая сущность</a:t>
            </a:r>
          </a:p>
        </p:txBody>
      </p:sp>
      <p:grpSp>
        <p:nvGrpSpPr>
          <p:cNvPr id="17419" name="Group 11"/>
          <p:cNvGrpSpPr>
            <a:grpSpLocks/>
          </p:cNvGrpSpPr>
          <p:nvPr/>
        </p:nvGrpSpPr>
        <p:grpSpPr bwMode="auto">
          <a:xfrm>
            <a:off x="1908175" y="2276475"/>
            <a:ext cx="5618163" cy="4395788"/>
            <a:chOff x="1156" y="1434"/>
            <a:chExt cx="3539" cy="2769"/>
          </a:xfrm>
        </p:grpSpPr>
        <p:pic>
          <p:nvPicPr>
            <p:cNvPr id="1741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" y="1434"/>
              <a:ext cx="3402" cy="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3515" y="2659"/>
              <a:ext cx="11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solidFill>
                    <a:schemeClr val="bg1"/>
                  </a:solidFill>
                </a:rPr>
                <a:t>Именующая сущность</a:t>
              </a:r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 flipH="1">
              <a:off x="3288" y="3067"/>
              <a:ext cx="454" cy="4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76F3F-0354-473E-A29F-A82E0EE843BD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7428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отношений</a:t>
            </a:r>
            <a:endParaRPr lang="ru-RU" altLang="ru-RU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1) При определении отношения типа «родитель-потомок»:</a:t>
            </a:r>
          </a:p>
          <a:p>
            <a:r>
              <a:rPr lang="ru-RU" altLang="ru-RU" sz="1800" dirty="0"/>
              <a:t>1.1. Экземпляр потомка связан с одним родителем</a:t>
            </a:r>
          </a:p>
          <a:p>
            <a:r>
              <a:rPr lang="ru-RU" altLang="ru-RU" sz="1800" dirty="0"/>
              <a:t>1.2. Экземпляр-родитель может быть связан с несколькими экземплярами потомков.</a:t>
            </a:r>
          </a:p>
          <a:p>
            <a:r>
              <a:rPr lang="ru-RU" altLang="ru-RU" sz="1800" dirty="0"/>
              <a:t>2) В идентифицирующем отношении сущность-потомок всегда является зависимой от идентифицирующей сущности.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DD6B-FD11-4D4E-B7AD-E34960D9DFA5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29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5172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Модель предметной области</a:t>
            </a:r>
            <a:endParaRPr lang="ru-RU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Под моделью предметной области понимается некоторая система, имитирующая структуру или функционирование исследуемой предметной области и отвечающая основному требованию – быть адекватной этой области.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DD64-A455-45EE-B296-1AEF1286A467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598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Виды отношений</a:t>
            </a:r>
            <a:endParaRPr lang="ru-RU" altLang="ru-RU" dirty="0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533525" y="2016125"/>
            <a:ext cx="26971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533525" y="2016125"/>
            <a:ext cx="26971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1533525" y="2016125"/>
            <a:ext cx="26971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grpSp>
        <p:nvGrpSpPr>
          <p:cNvPr id="19508" name="Group 52"/>
          <p:cNvGrpSpPr>
            <a:grpSpLocks/>
          </p:cNvGrpSpPr>
          <p:nvPr/>
        </p:nvGrpSpPr>
        <p:grpSpPr bwMode="auto">
          <a:xfrm>
            <a:off x="398463" y="1312864"/>
            <a:ext cx="8745538" cy="1477963"/>
            <a:chOff x="251" y="963"/>
            <a:chExt cx="5509" cy="931"/>
          </a:xfrm>
        </p:grpSpPr>
        <p:pic>
          <p:nvPicPr>
            <p:cNvPr id="1946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" y="991"/>
              <a:ext cx="2496" cy="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505" name="Text Box 49"/>
            <p:cNvSpPr txBox="1">
              <a:spLocks noChangeArrowheads="1"/>
            </p:cNvSpPr>
            <p:nvPr/>
          </p:nvSpPr>
          <p:spPr bwMode="auto">
            <a:xfrm>
              <a:off x="2789" y="963"/>
              <a:ext cx="2971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dirty="0"/>
                <a:t>а) </a:t>
              </a:r>
              <a:r>
                <a:rPr lang="ru-RU" altLang="ru-RU" i="1" u="sng" dirty="0">
                  <a:solidFill>
                    <a:schemeClr val="hlink"/>
                  </a:solidFill>
                </a:rPr>
                <a:t>идентифицирующее отношение</a:t>
              </a:r>
              <a:endParaRPr lang="ru-RU" altLang="ru-RU" u="sng" dirty="0">
                <a:solidFill>
                  <a:schemeClr val="hlink"/>
                </a:solidFill>
              </a:endParaRPr>
            </a:p>
            <a:p>
              <a:r>
                <a:rPr lang="ru-RU" altLang="ru-RU" dirty="0"/>
                <a:t>Сущность А1 однозначно определяет сущность А2. Ее первичный ключ наследуется в качестве первичного ключа сущностью А2 (внешний ключ) </a:t>
              </a:r>
            </a:p>
          </p:txBody>
        </p:sp>
      </p:grpSp>
      <p:grpSp>
        <p:nvGrpSpPr>
          <p:cNvPr id="19509" name="Group 53"/>
          <p:cNvGrpSpPr>
            <a:grpSpLocks/>
          </p:cNvGrpSpPr>
          <p:nvPr/>
        </p:nvGrpSpPr>
        <p:grpSpPr bwMode="auto">
          <a:xfrm>
            <a:off x="398462" y="2700337"/>
            <a:ext cx="8745538" cy="1928813"/>
            <a:chOff x="340" y="1888"/>
            <a:chExt cx="5420" cy="1210"/>
          </a:xfrm>
        </p:grpSpPr>
        <p:pic>
          <p:nvPicPr>
            <p:cNvPr id="1946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2030"/>
              <a:ext cx="2404" cy="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506" name="Text Box 50"/>
            <p:cNvSpPr txBox="1">
              <a:spLocks noChangeArrowheads="1"/>
            </p:cNvSpPr>
            <p:nvPr/>
          </p:nvSpPr>
          <p:spPr bwMode="auto">
            <a:xfrm>
              <a:off x="2744" y="1888"/>
              <a:ext cx="3016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000" dirty="0"/>
                <a:t>б) </a:t>
              </a:r>
              <a:r>
                <a:rPr lang="ru-RU" altLang="ru-RU" sz="2000" i="1" u="sng" dirty="0" err="1">
                  <a:solidFill>
                    <a:schemeClr val="hlink"/>
                  </a:solidFill>
                </a:rPr>
                <a:t>неидентифицирующее</a:t>
              </a:r>
              <a:r>
                <a:rPr lang="ru-RU" altLang="ru-RU" sz="2000" i="1" u="sng" dirty="0">
                  <a:solidFill>
                    <a:schemeClr val="hlink"/>
                  </a:solidFill>
                </a:rPr>
                <a:t> отношение</a:t>
              </a:r>
              <a:endParaRPr lang="ru-RU" altLang="ru-RU" sz="2000" u="sng" dirty="0">
                <a:solidFill>
                  <a:schemeClr val="hlink"/>
                </a:solidFill>
              </a:endParaRPr>
            </a:p>
            <a:p>
              <a:r>
                <a:rPr lang="ru-RU" altLang="ru-RU" sz="2000" dirty="0"/>
                <a:t>Сущность А1 связана с сущностью А2, но однозначно не определяет ее. Первичный ключ сущности А1 наследуется в качестве </a:t>
              </a:r>
              <a:r>
                <a:rPr lang="ru-RU" altLang="ru-RU" sz="2000" dirty="0" err="1"/>
                <a:t>неключевого</a:t>
              </a:r>
              <a:r>
                <a:rPr lang="ru-RU" altLang="ru-RU" sz="2000" dirty="0"/>
                <a:t> атрибута сущности А2 </a:t>
              </a:r>
            </a:p>
          </p:txBody>
        </p:sp>
      </p:grpSp>
      <p:grpSp>
        <p:nvGrpSpPr>
          <p:cNvPr id="19510" name="Group 54"/>
          <p:cNvGrpSpPr>
            <a:grpSpLocks/>
          </p:cNvGrpSpPr>
          <p:nvPr/>
        </p:nvGrpSpPr>
        <p:grpSpPr bwMode="auto">
          <a:xfrm>
            <a:off x="398462" y="4629150"/>
            <a:ext cx="8745537" cy="1616075"/>
            <a:chOff x="204" y="3158"/>
            <a:chExt cx="5556" cy="1018"/>
          </a:xfrm>
        </p:grpSpPr>
        <p:pic>
          <p:nvPicPr>
            <p:cNvPr id="1946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158"/>
              <a:ext cx="2540" cy="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507" name="Text Box 51"/>
            <p:cNvSpPr txBox="1">
              <a:spLocks noChangeArrowheads="1"/>
            </p:cNvSpPr>
            <p:nvPr/>
          </p:nvSpPr>
          <p:spPr bwMode="auto">
            <a:xfrm>
              <a:off x="2744" y="3158"/>
              <a:ext cx="3016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000"/>
                <a:t>в) </a:t>
              </a:r>
              <a:r>
                <a:rPr lang="ru-RU" altLang="ru-RU" sz="2000" i="1" u="sng">
                  <a:solidFill>
                    <a:schemeClr val="hlink"/>
                  </a:solidFill>
                </a:rPr>
                <a:t>отношение «многие-ко-многим» </a:t>
              </a:r>
              <a:endParaRPr lang="ru-RU" altLang="ru-RU" sz="2000" u="sng">
                <a:solidFill>
                  <a:schemeClr val="hlink"/>
                </a:solidFill>
              </a:endParaRPr>
            </a:p>
            <a:p>
              <a:r>
                <a:rPr lang="ru-RU" altLang="ru-RU" sz="2000" u="sng">
                  <a:solidFill>
                    <a:schemeClr val="hlink"/>
                  </a:solidFill>
                </a:rPr>
                <a:t>(неспецифическое).</a:t>
              </a:r>
              <a:r>
                <a:rPr lang="ru-RU" altLang="ru-RU" sz="2000"/>
                <a:t> Сущности А1 и А2 имеют формальную связь, но наследования атрибутов не происходит.</a:t>
              </a:r>
              <a:r>
                <a:rPr lang="ru-RU" altLang="ru-RU"/>
                <a:t> </a:t>
              </a:r>
            </a:p>
          </p:txBody>
        </p:sp>
      </p:grp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4356100" y="6156325"/>
            <a:ext cx="4787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/>
              <a:t>г) </a:t>
            </a:r>
            <a:r>
              <a:rPr lang="ru-RU" altLang="ru-RU" sz="2000" i="1" u="sng">
                <a:solidFill>
                  <a:schemeClr val="hlink"/>
                </a:solidFill>
              </a:rPr>
              <a:t>отношение категоризации</a:t>
            </a:r>
            <a:r>
              <a:rPr lang="ru-RU" altLang="ru-RU" sz="2000"/>
              <a:t> (см. далее)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59D3-34BD-43B6-A285-583C84E1AB8D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30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5599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отношений</a:t>
            </a:r>
            <a:endParaRPr lang="ru-RU" altLang="ru-RU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3) Сущность может быть связана с любым количеством других сущностей как в качестве родителя, так и в качестве потомка.</a:t>
            </a:r>
          </a:p>
          <a:p>
            <a:r>
              <a:rPr lang="ru-RU" altLang="ru-RU" sz="1800" dirty="0"/>
              <a:t>4) Отношение определяется мощностью. Мощность связи служит для обозначения отношения количества экземпляров родительской сущности к числу экземпляров дочерней.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CEC9-EE17-457E-9533-C48FBF807426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1107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4 типа мощности отношений</a:t>
            </a:r>
            <a:endParaRPr lang="ru-RU" altLang="ru-RU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584101"/>
            <a:ext cx="7886700" cy="4592862"/>
          </a:xfrm>
        </p:spPr>
        <p:txBody>
          <a:bodyPr>
            <a:normAutofit/>
          </a:bodyPr>
          <a:lstStyle/>
          <a:p>
            <a:r>
              <a:rPr lang="ru-RU" altLang="ru-RU" sz="1800" dirty="0"/>
              <a:t>а) общий случай, когда одному экземпляру родительской сущности соответствуют 0, 1 или много экземпляров дочерней сущности 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3887788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971550" y="4077072"/>
            <a:ext cx="7342638" cy="5078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/>
            </a:lvl1pPr>
            <a:lvl2pPr marL="514337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/>
            </a:lvl2pPr>
            <a:lvl3pPr marL="857228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3pPr>
            <a:lvl4pPr marL="1200120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4pPr>
            <a:lvl5pPr marL="1543012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5pPr>
            <a:lvl6pPr marL="1885903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6pPr>
            <a:lvl7pPr marL="2228795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7pPr>
            <a:lvl8pPr marL="2571686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8pPr>
            <a:lvl9pPr marL="2914577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9pPr>
          </a:lstStyle>
          <a:p>
            <a:r>
              <a:rPr lang="ru-RU" altLang="ru-RU" sz="1800" dirty="0"/>
              <a:t>б) когда одному экземпляру родительской сущности соответствует 1 или много экземпляров дочерней (0 исключается).</a:t>
            </a: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94657"/>
            <a:ext cx="396081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0BCE-ECD9-4C96-9DC3-22D28AA305B0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717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4 типа мощности отношений</a:t>
            </a:r>
            <a:endParaRPr lang="ru-RU" altLang="ru-RU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в) когда одному экземпляру родительской сущности соответствует 0 или 1 экземпляр дочерней сущности.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59" y="2420888"/>
            <a:ext cx="3455987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828675" y="3860800"/>
            <a:ext cx="7485513" cy="5078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/>
            </a:lvl1pPr>
            <a:lvl2pPr marL="514337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/>
            </a:lvl2pPr>
            <a:lvl3pPr marL="857228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3pPr>
            <a:lvl4pPr marL="1200120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4pPr>
            <a:lvl5pPr marL="1543012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/>
            </a:lvl5pPr>
            <a:lvl6pPr marL="1885903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6pPr>
            <a:lvl7pPr marL="2228795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7pPr>
            <a:lvl8pPr marL="2571686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8pPr>
            <a:lvl9pPr marL="2914577" indent="-171446" defTabSz="685783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/>
            </a:lvl9pPr>
          </a:lstStyle>
          <a:p>
            <a:r>
              <a:rPr lang="ru-RU" altLang="ru-RU" sz="1800" dirty="0"/>
              <a:t>г) когда одному экземпляру родительской сущности соответствует заранее заданное число экземпляров дочерней сущности.</a:t>
            </a: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59" y="4653136"/>
            <a:ext cx="3671888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8727-7DC4-4AD2-AFAC-139581192E98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062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Отношения категоризации</a:t>
            </a:r>
            <a:endParaRPr lang="ru-RU" altLang="ru-RU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Отношения категоризации – отношения между двумя и более сущностями, в которых каждый экземпляр одной сущности, называемой общей, связан в точности с одним экземпляром сущности, называемой сущностью-категорией.</a:t>
            </a:r>
          </a:p>
          <a:p>
            <a:r>
              <a:rPr lang="ru-RU" altLang="ru-RU" sz="1800" dirty="0"/>
              <a:t>Категория выделяется из общей сущности по определенному признаку. </a:t>
            </a:r>
          </a:p>
          <a:p>
            <a:r>
              <a:rPr lang="ru-RU" altLang="ru-RU" sz="1800" dirty="0"/>
              <a:t>Различают полную и неполную категоризацию</a:t>
            </a:r>
          </a:p>
        </p:txBody>
      </p:sp>
      <p:grpSp>
        <p:nvGrpSpPr>
          <p:cNvPr id="23560" name="Group 8"/>
          <p:cNvGrpSpPr>
            <a:grpSpLocks/>
          </p:cNvGrpSpPr>
          <p:nvPr/>
        </p:nvGrpSpPr>
        <p:grpSpPr bwMode="auto">
          <a:xfrm>
            <a:off x="1476375" y="3886200"/>
            <a:ext cx="2663825" cy="2446337"/>
            <a:chOff x="930" y="2659"/>
            <a:chExt cx="1678" cy="1541"/>
          </a:xfrm>
        </p:grpSpPr>
        <p:pic>
          <p:nvPicPr>
            <p:cNvPr id="2355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659"/>
              <a:ext cx="1270" cy="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8" name="Text Box 6"/>
            <p:cNvSpPr txBox="1">
              <a:spLocks noChangeArrowheads="1"/>
            </p:cNvSpPr>
            <p:nvPr/>
          </p:nvSpPr>
          <p:spPr bwMode="auto">
            <a:xfrm>
              <a:off x="930" y="3566"/>
              <a:ext cx="167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000" dirty="0"/>
                <a:t>А) </a:t>
              </a:r>
              <a:r>
                <a:rPr lang="ru-RU" altLang="ru-RU" sz="2000" dirty="0">
                  <a:solidFill>
                    <a:schemeClr val="hlink"/>
                  </a:solidFill>
                </a:rPr>
                <a:t>Дискриминатор</a:t>
              </a:r>
              <a:r>
                <a:rPr lang="ru-RU" altLang="ru-RU" sz="2000" dirty="0"/>
                <a:t> – символ полной категоризации</a:t>
              </a: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4976229" y="3957637"/>
            <a:ext cx="2592388" cy="2374900"/>
            <a:chOff x="3198" y="2704"/>
            <a:chExt cx="1633" cy="1496"/>
          </a:xfrm>
        </p:grpSpPr>
        <p:pic>
          <p:nvPicPr>
            <p:cNvPr id="2355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2704"/>
              <a:ext cx="1270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3198" y="3566"/>
              <a:ext cx="1633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000" dirty="0"/>
                <a:t>Б) </a:t>
              </a:r>
              <a:r>
                <a:rPr lang="ru-RU" altLang="ru-RU" sz="2000" dirty="0">
                  <a:solidFill>
                    <a:schemeClr val="hlink"/>
                  </a:solidFill>
                </a:rPr>
                <a:t>Дискриминатор</a:t>
              </a:r>
              <a:r>
                <a:rPr lang="ru-RU" altLang="ru-RU" sz="2000" dirty="0"/>
                <a:t> – символ неполной категоризации</a:t>
              </a:r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1781-35E4-4469-8EA0-4180430BF395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3833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6214" y="365126"/>
            <a:ext cx="8500056" cy="1325563"/>
          </a:xfrm>
        </p:spPr>
        <p:txBody>
          <a:bodyPr/>
          <a:lstStyle/>
          <a:p>
            <a:r>
              <a:rPr lang="ru-RU" altLang="ru-RU" dirty="0"/>
              <a:t>Пример отношений категоризации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481762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0" y="5805488"/>
            <a:ext cx="9144000" cy="92333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u="sng" dirty="0">
                <a:solidFill>
                  <a:schemeClr val="hlink"/>
                </a:solidFill>
              </a:rPr>
              <a:t>Описание</a:t>
            </a:r>
            <a:r>
              <a:rPr lang="ru-RU" altLang="ru-RU" dirty="0"/>
              <a:t>: Могут быть выделены следующие типы сотрудников: постоянный и совместитель. Категоризация неполная, т.к. могут быть и другие типы, например, консультанты. Тип – признак категоризации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3299-9843-4235-BE41-F41CB7A8B72A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1457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отношений категоризации</a:t>
            </a:r>
            <a:endParaRPr lang="ru-RU" altLang="ru-RU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1. Сущность типа «категория» может иметь только одну общую сущность.</a:t>
            </a:r>
          </a:p>
          <a:p>
            <a:r>
              <a:rPr lang="ru-RU" altLang="ru-RU" sz="1800" dirty="0"/>
              <a:t>2. Сущность-категория, принадлежащая одному отношению категоризации, может быть общей сущностью в другом отношении категоризации 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A65B0-6DB7-47C6-A881-998BB38E55C9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270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Правила отношений категоризации</a:t>
            </a:r>
            <a:endParaRPr lang="ru-RU" altLang="ru-RU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dirty="0"/>
              <a:t>3. Сущность может являться общей в любом количестве отношений категоризации.</a:t>
            </a:r>
          </a:p>
          <a:p>
            <a:r>
              <a:rPr lang="ru-RU" altLang="ru-RU" dirty="0"/>
              <a:t>4. Атрибуты первичного ключа сущности-категории должны совпадать с атрибутами первичного ключа общей сущности.</a:t>
            </a:r>
          </a:p>
          <a:p>
            <a:r>
              <a:rPr lang="ru-RU" altLang="ru-RU" dirty="0"/>
              <a:t>5. Все экземпляры сущности-категории имеют одно и то же значение дискриминатора, следовательно, все экземпляры других категорий должны иметь другое значение дискриминатора.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E6E73-5D5B-459D-8F4C-CFE971F28809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3237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 иерархии категорий</a:t>
            </a:r>
            <a:endParaRPr lang="ru-RU" altLang="ru-RU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056437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B39D-F65C-4ECF-B296-384DE8EB0B6F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6568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Основные правила построения информационной модели</a:t>
            </a:r>
            <a:endParaRPr lang="ru-RU" altLang="ru-RU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altLang="ru-RU" sz="1800" dirty="0"/>
              <a:t>1. Все стрелки (вход, выход, управление, механизм) функциональной модели </a:t>
            </a:r>
            <a:r>
              <a:rPr lang="en-US" altLang="ru-RU" sz="1800" dirty="0"/>
              <a:t>IDEF0</a:t>
            </a:r>
            <a:r>
              <a:rPr lang="ru-RU" altLang="ru-RU" sz="1800" dirty="0"/>
              <a:t> становятся потенциальными сущностями, а функции, связывающие их, трансформируются в отношения между этими сущностями. Для этого составляется пул – список потенциальных сущностей.</a:t>
            </a:r>
          </a:p>
          <a:p>
            <a:r>
              <a:rPr lang="ru-RU" altLang="ru-RU" sz="1800" dirty="0"/>
              <a:t>2. Число сущностей и связей в IDEF</a:t>
            </a:r>
            <a:r>
              <a:rPr lang="en-US" altLang="ru-RU" sz="1800" dirty="0"/>
              <a:t>1X</a:t>
            </a:r>
            <a:r>
              <a:rPr lang="ru-RU" altLang="ru-RU" sz="1800" dirty="0"/>
              <a:t>-модели считается необозримым, если их количество превышает 25-30. Поэтому далее рассматривается совокупность сущностей и отношений для каждой функции.</a:t>
            </a:r>
          </a:p>
          <a:p>
            <a:r>
              <a:rPr lang="ru-RU" altLang="ru-RU" sz="1800" dirty="0"/>
              <a:t>3. Информационная модель функции должна позволять воспроизвести структуру документа и часть информации в нем, а также воспроизвести информацию порождаемого документа.</a:t>
            </a:r>
          </a:p>
          <a:p>
            <a:r>
              <a:rPr lang="ru-RU" altLang="ru-RU" sz="1800" dirty="0"/>
              <a:t>4. Текстовые пояснения заносятся в глоссарий или оформляются гипертекстом.</a:t>
            </a:r>
          </a:p>
          <a:p>
            <a:r>
              <a:rPr lang="ru-RU" altLang="ru-RU" sz="1800" dirty="0"/>
              <a:t>5. На основании определения типов отношений, анализа функций и дальнейшего изучения предметной области определяются атрибуты.</a:t>
            </a:r>
          </a:p>
          <a:p>
            <a:endParaRPr lang="ru-RU" altLang="ru-RU" sz="18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06E7-7AAB-40C3-A658-00D7D262BA64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39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6538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/>
        </p:nvSpPr>
        <p:spPr>
          <a:xfrm>
            <a:off x="3122703" y="4703355"/>
            <a:ext cx="1567446" cy="718413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Организация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579875" y="5748319"/>
            <a:ext cx="653102" cy="0"/>
          </a:xfrm>
          <a:prstGeom prst="line">
            <a:avLst/>
          </a:prstGeom>
          <a:noFill/>
          <a:ln w="0">
            <a:solidFill>
              <a:srgbClr val="000000"/>
            </a:solidFill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V="1">
            <a:off x="3090048" y="3886977"/>
            <a:ext cx="816378" cy="751068"/>
          </a:xfrm>
          <a:prstGeom prst="line">
            <a:avLst/>
          </a:prstGeom>
          <a:noFill/>
          <a:ln w="0">
            <a:solidFill>
              <a:srgbClr val="000000"/>
            </a:solidFill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0" name="TextBox 9"/>
          <p:cNvSpPr/>
          <p:nvPr/>
        </p:nvSpPr>
        <p:spPr>
          <a:xfrm rot="2782200">
            <a:off x="3301074" y="4147525"/>
            <a:ext cx="1165340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Заказано</a:t>
            </a:r>
            <a:endParaRPr lang="en-US" sz="1633" dirty="0">
              <a:latin typeface="Arial" charset="0"/>
            </a:endParaRPr>
          </a:p>
        </p:txBody>
      </p:sp>
      <p:sp>
        <p:nvSpPr>
          <p:cNvPr id="11" name="Rectangle 1"/>
          <p:cNvSpPr/>
          <p:nvPr/>
        </p:nvSpPr>
        <p:spPr>
          <a:xfrm>
            <a:off x="1620568" y="3201220"/>
            <a:ext cx="1747049" cy="65310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 dirty="0" err="1">
                <a:solidFill>
                  <a:sysClr val="windowText" lastClr="000000"/>
                </a:solidFill>
                <a:latin typeface="Arial" charset="0"/>
              </a:rPr>
              <a:t>Научное</a:t>
            </a:r>
            <a:r>
              <a:rPr lang="en-US" sz="1633" dirty="0">
                <a:solidFill>
                  <a:sysClr val="windowText" lastClr="000000"/>
                </a:solidFill>
                <a:latin typeface="Arial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 dirty="0" err="1">
                <a:solidFill>
                  <a:sysClr val="windowText" lastClr="000000"/>
                </a:solidFill>
                <a:latin typeface="Arial" charset="0"/>
              </a:rPr>
              <a:t>исследование</a:t>
            </a:r>
            <a:endParaRPr lang="en-US" sz="1633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2" name="Rectangle 1"/>
          <p:cNvSpPr/>
          <p:nvPr/>
        </p:nvSpPr>
        <p:spPr>
          <a:xfrm>
            <a:off x="4962166" y="3233875"/>
            <a:ext cx="1698066" cy="58779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Научная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работа</a:t>
            </a:r>
          </a:p>
        </p:txBody>
      </p:sp>
      <p:sp>
        <p:nvSpPr>
          <p:cNvPr id="13" name="Rectangle 1"/>
          <p:cNvSpPr/>
          <p:nvPr/>
        </p:nvSpPr>
        <p:spPr>
          <a:xfrm>
            <a:off x="3122703" y="6009560"/>
            <a:ext cx="1567446" cy="58779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Научный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работник</a:t>
            </a:r>
          </a:p>
        </p:txBody>
      </p:sp>
      <p:cxnSp>
        <p:nvCxnSpPr>
          <p:cNvPr id="14" name="Straight Arrow Connector 13"/>
          <p:cNvCxnSpPr>
            <a:endCxn id="13" idx="1"/>
          </p:cNvCxnSpPr>
          <p:nvPr/>
        </p:nvCxnSpPr>
        <p:spPr>
          <a:xfrm rot="16200000" flipH="1">
            <a:off x="1583831" y="4764583"/>
            <a:ext cx="2449134" cy="628611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5" name="TextBox 14"/>
          <p:cNvSpPr/>
          <p:nvPr/>
        </p:nvSpPr>
        <p:spPr>
          <a:xfrm rot="4630800">
            <a:off x="1699545" y="5093364"/>
            <a:ext cx="1654511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Выполняется</a:t>
            </a:r>
            <a:endParaRPr lang="en-US" sz="1633" dirty="0">
              <a:latin typeface="Arial" charset="0"/>
            </a:endParaRPr>
          </a:p>
        </p:txBody>
      </p:sp>
      <p:cxnSp>
        <p:nvCxnSpPr>
          <p:cNvPr id="16" name="Straight Arrow Connector 15"/>
          <p:cNvCxnSpPr>
            <a:stCxn id="11" idx="3"/>
            <a:endCxn id="12" idx="1"/>
          </p:cNvCxnSpPr>
          <p:nvPr/>
        </p:nvCxnSpPr>
        <p:spPr>
          <a:xfrm>
            <a:off x="3367617" y="3527771"/>
            <a:ext cx="1594549" cy="0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7" name="TextBox 16"/>
          <p:cNvSpPr/>
          <p:nvPr/>
        </p:nvSpPr>
        <p:spPr>
          <a:xfrm>
            <a:off x="3645184" y="3233875"/>
            <a:ext cx="1119215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Отражает</a:t>
            </a:r>
            <a:endParaRPr lang="en-US" sz="1633" dirty="0"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2" idx="2"/>
          </p:cNvCxnSpPr>
          <p:nvPr/>
        </p:nvCxnSpPr>
        <p:spPr>
          <a:xfrm rot="5400000">
            <a:off x="4009779" y="4502036"/>
            <a:ext cx="2481789" cy="1121050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9" name="TextBox 18"/>
          <p:cNvSpPr/>
          <p:nvPr/>
        </p:nvSpPr>
        <p:spPr>
          <a:xfrm rot="-3932400">
            <a:off x="4888040" y="4758151"/>
            <a:ext cx="1370579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ru-RU" sz="1633" dirty="0">
                <a:latin typeface="Arial" charset="0"/>
              </a:rPr>
              <a:t>Авторство</a:t>
            </a:r>
          </a:p>
        </p:txBody>
      </p:sp>
      <p:sp>
        <p:nvSpPr>
          <p:cNvPr id="20" name="sub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</a:t>
            </a:r>
            <a:r>
              <a:rPr lang="en-US"/>
              <a:t>редметная область научного института</a:t>
            </a:r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3946" y="1828800"/>
            <a:ext cx="8332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tabLst/>
            </a:pPr>
            <a:r>
              <a:rPr lang="en-US" dirty="0" err="1">
                <a:latin typeface="Arial" charset="0"/>
              </a:rPr>
              <a:t>Предварительное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моделирование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предметной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области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позволяет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сократить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время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сроки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проведения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проектировочных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работ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получить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более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эффективный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качественный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проект</a:t>
            </a:r>
            <a:r>
              <a:rPr lang="en-US" dirty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6971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8941" y="195590"/>
            <a:ext cx="8628845" cy="1107649"/>
          </a:xfrm>
        </p:spPr>
        <p:txBody>
          <a:bodyPr>
            <a:noAutofit/>
          </a:bodyPr>
          <a:lstStyle/>
          <a:p>
            <a:r>
              <a:rPr lang="ru-RU" sz="3200" dirty="0"/>
              <a:t>Пример</a:t>
            </a:r>
            <a:r>
              <a:rPr lang="en-US" sz="3200" dirty="0"/>
              <a:t> </a:t>
            </a:r>
            <a:r>
              <a:rPr lang="ru-RU" sz="3200" dirty="0"/>
              <a:t>функциональной модели, построенной с использованием </a:t>
            </a:r>
            <a:r>
              <a:rPr lang="en-US" sz="3200" dirty="0"/>
              <a:t>CASE</a:t>
            </a:r>
            <a:r>
              <a:rPr lang="ru-RU" sz="3200" dirty="0"/>
              <a:t>-средства </a:t>
            </a:r>
            <a:r>
              <a:rPr lang="en-US" sz="3200" dirty="0" err="1"/>
              <a:t>BPWin</a:t>
            </a:r>
            <a:endParaRPr lang="ru-RU" sz="3200" dirty="0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683568" y="1268760"/>
            <a:ext cx="7819647" cy="5495158"/>
            <a:chOff x="180" y="495"/>
            <a:chExt cx="5443" cy="382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80" y="495"/>
              <a:ext cx="5443" cy="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180" y="565"/>
              <a:ext cx="5418" cy="374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180" y="995"/>
              <a:ext cx="542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80" y="4004"/>
              <a:ext cx="542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V="1">
              <a:off x="660" y="565"/>
              <a:ext cx="0" cy="43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2892" y="565"/>
              <a:ext cx="0" cy="43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014" y="565"/>
              <a:ext cx="0" cy="43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3924" y="565"/>
              <a:ext cx="0" cy="43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4825" y="565"/>
              <a:ext cx="0" cy="43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2892" y="888"/>
              <a:ext cx="193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2892" y="780"/>
              <a:ext cx="193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2892" y="672"/>
              <a:ext cx="193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205" y="579"/>
              <a:ext cx="37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USED AT: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684" y="579"/>
              <a:ext cx="40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AUTHOR:  </a:t>
              </a:r>
              <a:endPara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2074" y="579"/>
              <a:ext cx="23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DATE: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2074" y="677"/>
              <a:ext cx="18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REV: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684" y="677"/>
              <a:ext cx="105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PROJECT:  Постройка дома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2383" y="579"/>
              <a:ext cx="0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2383" y="677"/>
              <a:ext cx="0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684" y="902"/>
              <a:ext cx="123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NOTES:  1  2  3  4  5  6  7  8  9  10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3039" y="579"/>
              <a:ext cx="39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WORKING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3039" y="687"/>
              <a:ext cx="26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DRAFT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3039" y="795"/>
              <a:ext cx="64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RECOMMENDED</a:t>
              </a:r>
              <a:endPara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3039" y="902"/>
              <a:ext cx="53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PUBLICATION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3949" y="579"/>
              <a:ext cx="33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READER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4541" y="579"/>
              <a:ext cx="21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DATE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30"/>
            <p:cNvSpPr>
              <a:spLocks noChangeArrowheads="1"/>
            </p:cNvSpPr>
            <p:nvPr/>
          </p:nvSpPr>
          <p:spPr bwMode="auto">
            <a:xfrm>
              <a:off x="4850" y="579"/>
              <a:ext cx="40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CONTEXT: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4850" y="902"/>
              <a:ext cx="12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A-0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2892" y="565"/>
              <a:ext cx="112" cy="98"/>
            </a:xfrm>
            <a:prstGeom prst="rect">
              <a:avLst/>
            </a:pr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2" name="Rectangle 33"/>
            <p:cNvSpPr>
              <a:spLocks noChangeArrowheads="1"/>
            </p:cNvSpPr>
            <p:nvPr/>
          </p:nvSpPr>
          <p:spPr bwMode="auto">
            <a:xfrm>
              <a:off x="5075" y="770"/>
              <a:ext cx="244" cy="88"/>
            </a:xfrm>
            <a:prstGeom prst="rect">
              <a:avLst/>
            </a:pr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1213" y="4004"/>
              <a:ext cx="0" cy="30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>
              <a:off x="4179" y="4004"/>
              <a:ext cx="0" cy="30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5222" y="4214"/>
              <a:ext cx="381" cy="98"/>
            </a:xfrm>
            <a:custGeom>
              <a:avLst/>
              <a:gdLst>
                <a:gd name="T0" fmla="*/ 0 w 78"/>
                <a:gd name="T1" fmla="*/ 20 h 20"/>
                <a:gd name="T2" fmla="*/ 0 w 78"/>
                <a:gd name="T3" fmla="*/ 0 h 20"/>
                <a:gd name="T4" fmla="*/ 78 w 78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20">
                  <a:moveTo>
                    <a:pt x="0" y="20"/>
                  </a:moveTo>
                  <a:lnTo>
                    <a:pt x="0" y="0"/>
                  </a:lnTo>
                  <a:lnTo>
                    <a:pt x="78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6" name="Rectangle 37"/>
            <p:cNvSpPr>
              <a:spLocks noChangeArrowheads="1"/>
            </p:cNvSpPr>
            <p:nvPr/>
          </p:nvSpPr>
          <p:spPr bwMode="auto">
            <a:xfrm>
              <a:off x="205" y="4009"/>
              <a:ext cx="25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NODE: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8"/>
            <p:cNvSpPr>
              <a:spLocks noChangeArrowheads="1"/>
            </p:cNvSpPr>
            <p:nvPr/>
          </p:nvSpPr>
          <p:spPr bwMode="auto">
            <a:xfrm>
              <a:off x="1237" y="4009"/>
              <a:ext cx="24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TITLE: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9"/>
            <p:cNvSpPr>
              <a:spLocks noChangeArrowheads="1"/>
            </p:cNvSpPr>
            <p:nvPr/>
          </p:nvSpPr>
          <p:spPr bwMode="auto">
            <a:xfrm>
              <a:off x="4203" y="4009"/>
              <a:ext cx="37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NUMBER: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40"/>
            <p:cNvSpPr>
              <a:spLocks noChangeArrowheads="1"/>
            </p:cNvSpPr>
            <p:nvPr/>
          </p:nvSpPr>
          <p:spPr bwMode="auto">
            <a:xfrm>
              <a:off x="2378" y="4009"/>
              <a:ext cx="71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altLang="ru-RU" sz="1050" dirty="0">
                  <a:solidFill>
                    <a:srgbClr val="000000"/>
                  </a:solidFill>
                </a:rPr>
                <a:t>Постройка дома</a:t>
              </a:r>
              <a:endPara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41"/>
            <p:cNvSpPr>
              <a:spLocks noChangeArrowheads="1"/>
            </p:cNvSpPr>
            <p:nvPr/>
          </p:nvSpPr>
          <p:spPr bwMode="auto">
            <a:xfrm>
              <a:off x="616" y="4141"/>
              <a:ext cx="115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5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A0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2"/>
            <p:cNvSpPr>
              <a:spLocks noChangeArrowheads="1"/>
            </p:cNvSpPr>
            <p:nvPr/>
          </p:nvSpPr>
          <p:spPr bwMode="auto">
            <a:xfrm>
              <a:off x="2735" y="1044"/>
              <a:ext cx="479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Проект дома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009" y="1132"/>
              <a:ext cx="279" cy="59"/>
            </a:xfrm>
            <a:custGeom>
              <a:avLst/>
              <a:gdLst>
                <a:gd name="T0" fmla="*/ 0 w 57"/>
                <a:gd name="T1" fmla="*/ 6 h 12"/>
                <a:gd name="T2" fmla="*/ 31 w 57"/>
                <a:gd name="T3" fmla="*/ 12 h 12"/>
                <a:gd name="T4" fmla="*/ 25 w 57"/>
                <a:gd name="T5" fmla="*/ 0 h 12"/>
                <a:gd name="T6" fmla="*/ 57 w 57"/>
                <a:gd name="T7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2">
                  <a:moveTo>
                    <a:pt x="0" y="6"/>
                  </a:moveTo>
                  <a:lnTo>
                    <a:pt x="31" y="12"/>
                  </a:lnTo>
                  <a:lnTo>
                    <a:pt x="25" y="0"/>
                  </a:lnTo>
                  <a:lnTo>
                    <a:pt x="57" y="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3" name="Rectangle 44"/>
            <p:cNvSpPr>
              <a:spLocks noChangeArrowheads="1"/>
            </p:cNvSpPr>
            <p:nvPr/>
          </p:nvSpPr>
          <p:spPr bwMode="auto">
            <a:xfrm>
              <a:off x="2466" y="3823"/>
              <a:ext cx="40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Строители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2334" y="3798"/>
              <a:ext cx="362" cy="59"/>
            </a:xfrm>
            <a:custGeom>
              <a:avLst/>
              <a:gdLst>
                <a:gd name="T0" fmla="*/ 74 w 74"/>
                <a:gd name="T1" fmla="*/ 5 h 12"/>
                <a:gd name="T2" fmla="*/ 34 w 74"/>
                <a:gd name="T3" fmla="*/ 0 h 12"/>
                <a:gd name="T4" fmla="*/ 40 w 74"/>
                <a:gd name="T5" fmla="*/ 12 h 12"/>
                <a:gd name="T6" fmla="*/ 0 w 74"/>
                <a:gd name="T7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12">
                  <a:moveTo>
                    <a:pt x="74" y="5"/>
                  </a:moveTo>
                  <a:lnTo>
                    <a:pt x="34" y="0"/>
                  </a:lnTo>
                  <a:lnTo>
                    <a:pt x="40" y="12"/>
                  </a:lnTo>
                  <a:lnTo>
                    <a:pt x="0" y="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5" name="Rectangle 46"/>
            <p:cNvSpPr>
              <a:spLocks noChangeArrowheads="1"/>
            </p:cNvSpPr>
            <p:nvPr/>
          </p:nvSpPr>
          <p:spPr bwMode="auto">
            <a:xfrm>
              <a:off x="351" y="1338"/>
              <a:ext cx="4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Материалы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596" y="1450"/>
              <a:ext cx="49" cy="59"/>
            </a:xfrm>
            <a:custGeom>
              <a:avLst/>
              <a:gdLst>
                <a:gd name="T0" fmla="*/ 0 w 10"/>
                <a:gd name="T1" fmla="*/ 1 h 12"/>
                <a:gd name="T2" fmla="*/ 3 w 10"/>
                <a:gd name="T3" fmla="*/ 12 h 12"/>
                <a:gd name="T4" fmla="*/ 7 w 10"/>
                <a:gd name="T5" fmla="*/ 0 h 12"/>
                <a:gd name="T6" fmla="*/ 10 w 1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0" y="1"/>
                  </a:moveTo>
                  <a:lnTo>
                    <a:pt x="3" y="12"/>
                  </a:lnTo>
                  <a:lnTo>
                    <a:pt x="7" y="0"/>
                  </a:lnTo>
                  <a:lnTo>
                    <a:pt x="10" y="12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" name="Rectangle 48"/>
            <p:cNvSpPr>
              <a:spLocks noChangeArrowheads="1"/>
            </p:cNvSpPr>
            <p:nvPr/>
          </p:nvSpPr>
          <p:spPr bwMode="auto">
            <a:xfrm>
              <a:off x="5173" y="2957"/>
              <a:ext cx="15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Дом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5148" y="3074"/>
              <a:ext cx="118" cy="49"/>
            </a:xfrm>
            <a:custGeom>
              <a:avLst/>
              <a:gdLst>
                <a:gd name="T0" fmla="*/ 24 w 24"/>
                <a:gd name="T1" fmla="*/ 0 h 10"/>
                <a:gd name="T2" fmla="*/ 8 w 24"/>
                <a:gd name="T3" fmla="*/ 1 h 10"/>
                <a:gd name="T4" fmla="*/ 16 w 24"/>
                <a:gd name="T5" fmla="*/ 9 h 10"/>
                <a:gd name="T6" fmla="*/ 0 w 24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8" y="1"/>
                  </a:lnTo>
                  <a:lnTo>
                    <a:pt x="16" y="9"/>
                  </a:lnTo>
                  <a:lnTo>
                    <a:pt x="0" y="1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9" name="Rectangle 50"/>
            <p:cNvSpPr>
              <a:spLocks noChangeArrowheads="1"/>
            </p:cNvSpPr>
            <p:nvPr/>
          </p:nvSpPr>
          <p:spPr bwMode="auto">
            <a:xfrm>
              <a:off x="1766" y="1382"/>
              <a:ext cx="42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Фундамент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1751" y="1440"/>
              <a:ext cx="59" cy="167"/>
            </a:xfrm>
            <a:custGeom>
              <a:avLst/>
              <a:gdLst>
                <a:gd name="T0" fmla="*/ 3 w 12"/>
                <a:gd name="T1" fmla="*/ 0 h 34"/>
                <a:gd name="T2" fmla="*/ 0 w 12"/>
                <a:gd name="T3" fmla="*/ 21 h 34"/>
                <a:gd name="T4" fmla="*/ 12 w 12"/>
                <a:gd name="T5" fmla="*/ 13 h 34"/>
                <a:gd name="T6" fmla="*/ 9 w 12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4">
                  <a:moveTo>
                    <a:pt x="3" y="0"/>
                  </a:moveTo>
                  <a:lnTo>
                    <a:pt x="0" y="21"/>
                  </a:lnTo>
                  <a:lnTo>
                    <a:pt x="12" y="13"/>
                  </a:lnTo>
                  <a:lnTo>
                    <a:pt x="9" y="3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1" name="Rectangle 52"/>
            <p:cNvSpPr>
              <a:spLocks noChangeArrowheads="1"/>
            </p:cNvSpPr>
            <p:nvPr/>
          </p:nvSpPr>
          <p:spPr bwMode="auto">
            <a:xfrm>
              <a:off x="2838" y="1934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Стены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2804" y="1993"/>
              <a:ext cx="58" cy="127"/>
            </a:xfrm>
            <a:custGeom>
              <a:avLst/>
              <a:gdLst>
                <a:gd name="T0" fmla="*/ 7 w 12"/>
                <a:gd name="T1" fmla="*/ 0 h 26"/>
                <a:gd name="T2" fmla="*/ 0 w 12"/>
                <a:gd name="T3" fmla="*/ 16 h 26"/>
                <a:gd name="T4" fmla="*/ 12 w 12"/>
                <a:gd name="T5" fmla="*/ 10 h 26"/>
                <a:gd name="T6" fmla="*/ 4 w 1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7" y="0"/>
                  </a:moveTo>
                  <a:lnTo>
                    <a:pt x="0" y="16"/>
                  </a:lnTo>
                  <a:lnTo>
                    <a:pt x="12" y="10"/>
                  </a:lnTo>
                  <a:lnTo>
                    <a:pt x="4" y="2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3" name="Rectangle 54"/>
            <p:cNvSpPr>
              <a:spLocks noChangeArrowheads="1"/>
            </p:cNvSpPr>
            <p:nvPr/>
          </p:nvSpPr>
          <p:spPr bwMode="auto">
            <a:xfrm>
              <a:off x="3905" y="2570"/>
              <a:ext cx="259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Крыша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3846" y="2629"/>
              <a:ext cx="69" cy="127"/>
            </a:xfrm>
            <a:custGeom>
              <a:avLst/>
              <a:gdLst>
                <a:gd name="T0" fmla="*/ 12 w 14"/>
                <a:gd name="T1" fmla="*/ 0 h 26"/>
                <a:gd name="T2" fmla="*/ 0 w 14"/>
                <a:gd name="T3" fmla="*/ 14 h 26"/>
                <a:gd name="T4" fmla="*/ 14 w 14"/>
                <a:gd name="T5" fmla="*/ 12 h 26"/>
                <a:gd name="T6" fmla="*/ 1 w 1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6">
                  <a:moveTo>
                    <a:pt x="12" y="0"/>
                  </a:moveTo>
                  <a:lnTo>
                    <a:pt x="0" y="14"/>
                  </a:lnTo>
                  <a:lnTo>
                    <a:pt x="14" y="12"/>
                  </a:lnTo>
                  <a:lnTo>
                    <a:pt x="1" y="2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963" y="1387"/>
              <a:ext cx="734" cy="342"/>
            </a:xfrm>
            <a:custGeom>
              <a:avLst/>
              <a:gdLst>
                <a:gd name="T0" fmla="*/ 0 w 734"/>
                <a:gd name="T1" fmla="*/ 293 h 342"/>
                <a:gd name="T2" fmla="*/ 0 w 734"/>
                <a:gd name="T3" fmla="*/ 342 h 342"/>
                <a:gd name="T4" fmla="*/ 734 w 734"/>
                <a:gd name="T5" fmla="*/ 342 h 342"/>
                <a:gd name="T6" fmla="*/ 734 w 734"/>
                <a:gd name="T7" fmla="*/ 0 h 342"/>
                <a:gd name="T8" fmla="*/ 685 w 734"/>
                <a:gd name="T9" fmla="*/ 0 h 342"/>
                <a:gd name="T10" fmla="*/ 685 w 734"/>
                <a:gd name="T11" fmla="*/ 293 h 342"/>
                <a:gd name="T12" fmla="*/ 0 w 734"/>
                <a:gd name="T13" fmla="*/ 293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4" h="342">
                  <a:moveTo>
                    <a:pt x="0" y="293"/>
                  </a:moveTo>
                  <a:lnTo>
                    <a:pt x="0" y="342"/>
                  </a:lnTo>
                  <a:lnTo>
                    <a:pt x="734" y="342"/>
                  </a:lnTo>
                  <a:lnTo>
                    <a:pt x="734" y="0"/>
                  </a:lnTo>
                  <a:lnTo>
                    <a:pt x="685" y="0"/>
                  </a:lnTo>
                  <a:lnTo>
                    <a:pt x="685" y="293"/>
                  </a:lnTo>
                  <a:lnTo>
                    <a:pt x="0" y="293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6" name="Rectangle 57"/>
            <p:cNvSpPr>
              <a:spLocks noChangeArrowheads="1"/>
            </p:cNvSpPr>
            <p:nvPr/>
          </p:nvSpPr>
          <p:spPr bwMode="auto">
            <a:xfrm>
              <a:off x="914" y="1338"/>
              <a:ext cx="725" cy="332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V="1">
              <a:off x="914" y="1338"/>
              <a:ext cx="49" cy="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58" name="Rectangle 59"/>
            <p:cNvSpPr>
              <a:spLocks noChangeArrowheads="1"/>
            </p:cNvSpPr>
            <p:nvPr/>
          </p:nvSpPr>
          <p:spPr bwMode="auto">
            <a:xfrm>
              <a:off x="1506" y="1558"/>
              <a:ext cx="9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A1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60"/>
            <p:cNvSpPr>
              <a:spLocks noChangeArrowheads="1"/>
            </p:cNvSpPr>
            <p:nvPr/>
          </p:nvSpPr>
          <p:spPr bwMode="auto">
            <a:xfrm>
              <a:off x="1076" y="1338"/>
              <a:ext cx="36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Заложить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1"/>
            <p:cNvSpPr>
              <a:spLocks noChangeArrowheads="1"/>
            </p:cNvSpPr>
            <p:nvPr/>
          </p:nvSpPr>
          <p:spPr bwMode="auto">
            <a:xfrm>
              <a:off x="1042" y="1445"/>
              <a:ext cx="42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фундамент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1991" y="1949"/>
              <a:ext cx="734" cy="343"/>
            </a:xfrm>
            <a:custGeom>
              <a:avLst/>
              <a:gdLst>
                <a:gd name="T0" fmla="*/ 0 w 734"/>
                <a:gd name="T1" fmla="*/ 294 h 343"/>
                <a:gd name="T2" fmla="*/ 0 w 734"/>
                <a:gd name="T3" fmla="*/ 343 h 343"/>
                <a:gd name="T4" fmla="*/ 734 w 734"/>
                <a:gd name="T5" fmla="*/ 343 h 343"/>
                <a:gd name="T6" fmla="*/ 734 w 734"/>
                <a:gd name="T7" fmla="*/ 0 h 343"/>
                <a:gd name="T8" fmla="*/ 685 w 734"/>
                <a:gd name="T9" fmla="*/ 0 h 343"/>
                <a:gd name="T10" fmla="*/ 685 w 734"/>
                <a:gd name="T11" fmla="*/ 294 h 343"/>
                <a:gd name="T12" fmla="*/ 0 w 734"/>
                <a:gd name="T13" fmla="*/ 294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4" h="343">
                  <a:moveTo>
                    <a:pt x="0" y="294"/>
                  </a:moveTo>
                  <a:lnTo>
                    <a:pt x="0" y="343"/>
                  </a:lnTo>
                  <a:lnTo>
                    <a:pt x="734" y="343"/>
                  </a:lnTo>
                  <a:lnTo>
                    <a:pt x="734" y="0"/>
                  </a:lnTo>
                  <a:lnTo>
                    <a:pt x="685" y="0"/>
                  </a:lnTo>
                  <a:lnTo>
                    <a:pt x="685" y="294"/>
                  </a:lnTo>
                  <a:lnTo>
                    <a:pt x="0" y="294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62" name="Rectangle 63"/>
            <p:cNvSpPr>
              <a:spLocks noChangeArrowheads="1"/>
            </p:cNvSpPr>
            <p:nvPr/>
          </p:nvSpPr>
          <p:spPr bwMode="auto">
            <a:xfrm>
              <a:off x="1942" y="1900"/>
              <a:ext cx="725" cy="333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V="1">
              <a:off x="1942" y="1900"/>
              <a:ext cx="49" cy="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04" name="Rectangle 65"/>
            <p:cNvSpPr>
              <a:spLocks noChangeArrowheads="1"/>
            </p:cNvSpPr>
            <p:nvPr/>
          </p:nvSpPr>
          <p:spPr bwMode="auto">
            <a:xfrm>
              <a:off x="2534" y="2120"/>
              <a:ext cx="9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A2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05" name="Rectangle 66"/>
            <p:cNvSpPr>
              <a:spLocks noChangeArrowheads="1"/>
            </p:cNvSpPr>
            <p:nvPr/>
          </p:nvSpPr>
          <p:spPr bwMode="auto">
            <a:xfrm>
              <a:off x="2109" y="1900"/>
              <a:ext cx="3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Возвести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06" name="Rectangle 67"/>
            <p:cNvSpPr>
              <a:spLocks noChangeArrowheads="1"/>
            </p:cNvSpPr>
            <p:nvPr/>
          </p:nvSpPr>
          <p:spPr bwMode="auto">
            <a:xfrm>
              <a:off x="2182" y="2008"/>
              <a:ext cx="22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стены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08" name="Freeform 68"/>
            <p:cNvSpPr>
              <a:spLocks/>
            </p:cNvSpPr>
            <p:nvPr/>
          </p:nvSpPr>
          <p:spPr bwMode="auto">
            <a:xfrm>
              <a:off x="3019" y="2512"/>
              <a:ext cx="734" cy="342"/>
            </a:xfrm>
            <a:custGeom>
              <a:avLst/>
              <a:gdLst>
                <a:gd name="T0" fmla="*/ 0 w 734"/>
                <a:gd name="T1" fmla="*/ 293 h 342"/>
                <a:gd name="T2" fmla="*/ 0 w 734"/>
                <a:gd name="T3" fmla="*/ 342 h 342"/>
                <a:gd name="T4" fmla="*/ 734 w 734"/>
                <a:gd name="T5" fmla="*/ 342 h 342"/>
                <a:gd name="T6" fmla="*/ 734 w 734"/>
                <a:gd name="T7" fmla="*/ 0 h 342"/>
                <a:gd name="T8" fmla="*/ 685 w 734"/>
                <a:gd name="T9" fmla="*/ 0 h 342"/>
                <a:gd name="T10" fmla="*/ 685 w 734"/>
                <a:gd name="T11" fmla="*/ 293 h 342"/>
                <a:gd name="T12" fmla="*/ 0 w 734"/>
                <a:gd name="T13" fmla="*/ 293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4" h="342">
                  <a:moveTo>
                    <a:pt x="0" y="293"/>
                  </a:moveTo>
                  <a:lnTo>
                    <a:pt x="0" y="342"/>
                  </a:lnTo>
                  <a:lnTo>
                    <a:pt x="734" y="342"/>
                  </a:lnTo>
                  <a:lnTo>
                    <a:pt x="734" y="0"/>
                  </a:lnTo>
                  <a:lnTo>
                    <a:pt x="685" y="0"/>
                  </a:lnTo>
                  <a:lnTo>
                    <a:pt x="685" y="293"/>
                  </a:lnTo>
                  <a:lnTo>
                    <a:pt x="0" y="293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09" name="Rectangle 69"/>
            <p:cNvSpPr>
              <a:spLocks noChangeArrowheads="1"/>
            </p:cNvSpPr>
            <p:nvPr/>
          </p:nvSpPr>
          <p:spPr bwMode="auto">
            <a:xfrm>
              <a:off x="2970" y="2463"/>
              <a:ext cx="724" cy="332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10" name="Line 70"/>
            <p:cNvSpPr>
              <a:spLocks noChangeShapeType="1"/>
            </p:cNvSpPr>
            <p:nvPr/>
          </p:nvSpPr>
          <p:spPr bwMode="auto">
            <a:xfrm flipV="1">
              <a:off x="2970" y="2463"/>
              <a:ext cx="49" cy="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11" name="Rectangle 71"/>
            <p:cNvSpPr>
              <a:spLocks noChangeArrowheads="1"/>
            </p:cNvSpPr>
            <p:nvPr/>
          </p:nvSpPr>
          <p:spPr bwMode="auto">
            <a:xfrm>
              <a:off x="3562" y="2683"/>
              <a:ext cx="9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A3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12" name="Rectangle 72"/>
            <p:cNvSpPr>
              <a:spLocks noChangeArrowheads="1"/>
            </p:cNvSpPr>
            <p:nvPr/>
          </p:nvSpPr>
          <p:spPr bwMode="auto">
            <a:xfrm>
              <a:off x="3112" y="2463"/>
              <a:ext cx="39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Положить 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13" name="Rectangle 73"/>
            <p:cNvSpPr>
              <a:spLocks noChangeArrowheads="1"/>
            </p:cNvSpPr>
            <p:nvPr/>
          </p:nvSpPr>
          <p:spPr bwMode="auto">
            <a:xfrm>
              <a:off x="3200" y="2570"/>
              <a:ext cx="24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крышу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14" name="Freeform 74"/>
            <p:cNvSpPr>
              <a:spLocks/>
            </p:cNvSpPr>
            <p:nvPr/>
          </p:nvSpPr>
          <p:spPr bwMode="auto">
            <a:xfrm>
              <a:off x="4047" y="2976"/>
              <a:ext cx="734" cy="441"/>
            </a:xfrm>
            <a:custGeom>
              <a:avLst/>
              <a:gdLst>
                <a:gd name="T0" fmla="*/ 0 w 734"/>
                <a:gd name="T1" fmla="*/ 392 h 441"/>
                <a:gd name="T2" fmla="*/ 0 w 734"/>
                <a:gd name="T3" fmla="*/ 441 h 441"/>
                <a:gd name="T4" fmla="*/ 734 w 734"/>
                <a:gd name="T5" fmla="*/ 441 h 441"/>
                <a:gd name="T6" fmla="*/ 734 w 734"/>
                <a:gd name="T7" fmla="*/ 0 h 441"/>
                <a:gd name="T8" fmla="*/ 685 w 734"/>
                <a:gd name="T9" fmla="*/ 0 h 441"/>
                <a:gd name="T10" fmla="*/ 685 w 734"/>
                <a:gd name="T11" fmla="*/ 392 h 441"/>
                <a:gd name="T12" fmla="*/ 0 w 734"/>
                <a:gd name="T13" fmla="*/ 392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4" h="441">
                  <a:moveTo>
                    <a:pt x="0" y="392"/>
                  </a:moveTo>
                  <a:lnTo>
                    <a:pt x="0" y="441"/>
                  </a:lnTo>
                  <a:lnTo>
                    <a:pt x="734" y="441"/>
                  </a:lnTo>
                  <a:lnTo>
                    <a:pt x="734" y="0"/>
                  </a:lnTo>
                  <a:lnTo>
                    <a:pt x="685" y="0"/>
                  </a:lnTo>
                  <a:lnTo>
                    <a:pt x="685" y="392"/>
                  </a:lnTo>
                  <a:lnTo>
                    <a:pt x="0" y="392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15" name="Rectangle 75"/>
            <p:cNvSpPr>
              <a:spLocks noChangeArrowheads="1"/>
            </p:cNvSpPr>
            <p:nvPr/>
          </p:nvSpPr>
          <p:spPr bwMode="auto">
            <a:xfrm>
              <a:off x="3998" y="2927"/>
              <a:ext cx="724" cy="431"/>
            </a:xfrm>
            <a:prstGeom prst="rect">
              <a:avLst/>
            </a:prstGeom>
            <a:noFill/>
            <a:ln w="1587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16" name="Line 76"/>
            <p:cNvSpPr>
              <a:spLocks noChangeShapeType="1"/>
            </p:cNvSpPr>
            <p:nvPr/>
          </p:nvSpPr>
          <p:spPr bwMode="auto">
            <a:xfrm flipV="1">
              <a:off x="3998" y="2927"/>
              <a:ext cx="49" cy="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17" name="Rectangle 77"/>
            <p:cNvSpPr>
              <a:spLocks noChangeArrowheads="1"/>
            </p:cNvSpPr>
            <p:nvPr/>
          </p:nvSpPr>
          <p:spPr bwMode="auto">
            <a:xfrm>
              <a:off x="4590" y="3245"/>
              <a:ext cx="9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A4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18" name="Rectangle 78"/>
            <p:cNvSpPr>
              <a:spLocks noChangeArrowheads="1"/>
            </p:cNvSpPr>
            <p:nvPr/>
          </p:nvSpPr>
          <p:spPr bwMode="auto">
            <a:xfrm>
              <a:off x="4120" y="2923"/>
              <a:ext cx="43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Выполнить 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19" name="Rectangle 79"/>
            <p:cNvSpPr>
              <a:spLocks noChangeArrowheads="1"/>
            </p:cNvSpPr>
            <p:nvPr/>
          </p:nvSpPr>
          <p:spPr bwMode="auto">
            <a:xfrm>
              <a:off x="4091" y="3030"/>
              <a:ext cx="47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отделочные 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20" name="Rectangle 80"/>
            <p:cNvSpPr>
              <a:spLocks noChangeArrowheads="1"/>
            </p:cNvSpPr>
            <p:nvPr/>
          </p:nvSpPr>
          <p:spPr bwMode="auto">
            <a:xfrm>
              <a:off x="4208" y="3138"/>
              <a:ext cx="27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работы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21" name="Arc 81"/>
            <p:cNvSpPr>
              <a:spLocks/>
            </p:cNvSpPr>
            <p:nvPr/>
          </p:nvSpPr>
          <p:spPr bwMode="auto">
            <a:xfrm>
              <a:off x="1281" y="1166"/>
              <a:ext cx="29" cy="29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19 w 25836"/>
                <a:gd name="T1" fmla="*/ 25836 h 25836"/>
                <a:gd name="T2" fmla="*/ 25836 w 25836"/>
                <a:gd name="T3" fmla="*/ 419 h 25836"/>
                <a:gd name="T4" fmla="*/ 21600 w 25836"/>
                <a:gd name="T5" fmla="*/ 21600 h 25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836" h="25836" fill="none" extrusionOk="0">
                  <a:moveTo>
                    <a:pt x="419" y="25835"/>
                  </a:moveTo>
                  <a:cubicBezTo>
                    <a:pt x="140" y="24441"/>
                    <a:pt x="0" y="2302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3022" y="0"/>
                    <a:pt x="24441" y="140"/>
                    <a:pt x="25835" y="419"/>
                  </a:cubicBezTo>
                </a:path>
                <a:path w="25836" h="25836" stroke="0" extrusionOk="0">
                  <a:moveTo>
                    <a:pt x="419" y="25835"/>
                  </a:moveTo>
                  <a:cubicBezTo>
                    <a:pt x="140" y="24441"/>
                    <a:pt x="0" y="2302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3022" y="0"/>
                    <a:pt x="24441" y="140"/>
                    <a:pt x="25835" y="41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2" name="Line 82"/>
            <p:cNvSpPr>
              <a:spLocks noChangeShapeType="1"/>
            </p:cNvSpPr>
            <p:nvPr/>
          </p:nvSpPr>
          <p:spPr bwMode="auto">
            <a:xfrm flipH="1">
              <a:off x="1311" y="1166"/>
              <a:ext cx="99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3" name="Arc 83"/>
            <p:cNvSpPr>
              <a:spLocks/>
            </p:cNvSpPr>
            <p:nvPr/>
          </p:nvSpPr>
          <p:spPr bwMode="auto">
            <a:xfrm>
              <a:off x="2309" y="1166"/>
              <a:ext cx="29" cy="29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19 w 25836"/>
                <a:gd name="T1" fmla="*/ 25836 h 25836"/>
                <a:gd name="T2" fmla="*/ 25836 w 25836"/>
                <a:gd name="T3" fmla="*/ 419 h 25836"/>
                <a:gd name="T4" fmla="*/ 21600 w 25836"/>
                <a:gd name="T5" fmla="*/ 21600 h 25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836" h="25836" fill="none" extrusionOk="0">
                  <a:moveTo>
                    <a:pt x="419" y="25835"/>
                  </a:moveTo>
                  <a:cubicBezTo>
                    <a:pt x="140" y="24441"/>
                    <a:pt x="0" y="2302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3022" y="0"/>
                    <a:pt x="24441" y="140"/>
                    <a:pt x="25835" y="419"/>
                  </a:cubicBezTo>
                </a:path>
                <a:path w="25836" h="25836" stroke="0" extrusionOk="0">
                  <a:moveTo>
                    <a:pt x="419" y="25835"/>
                  </a:moveTo>
                  <a:cubicBezTo>
                    <a:pt x="140" y="24441"/>
                    <a:pt x="0" y="2302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3022" y="0"/>
                    <a:pt x="24441" y="140"/>
                    <a:pt x="25835" y="41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4" name="Line 84"/>
            <p:cNvSpPr>
              <a:spLocks noChangeShapeType="1"/>
            </p:cNvSpPr>
            <p:nvPr/>
          </p:nvSpPr>
          <p:spPr bwMode="auto">
            <a:xfrm flipH="1">
              <a:off x="2309" y="1166"/>
              <a:ext cx="102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5" name="Arc 85"/>
            <p:cNvSpPr>
              <a:spLocks/>
            </p:cNvSpPr>
            <p:nvPr/>
          </p:nvSpPr>
          <p:spPr bwMode="auto">
            <a:xfrm>
              <a:off x="4331" y="1167"/>
              <a:ext cx="25" cy="28"/>
            </a:xfrm>
            <a:custGeom>
              <a:avLst/>
              <a:gdLst>
                <a:gd name="G0" fmla="+- 0 0 0"/>
                <a:gd name="G1" fmla="+- 21181 0 0"/>
                <a:gd name="G2" fmla="+- 21600 0 0"/>
                <a:gd name="T0" fmla="*/ 4236 w 21600"/>
                <a:gd name="T1" fmla="*/ 0 h 24324"/>
                <a:gd name="T2" fmla="*/ 21370 w 21600"/>
                <a:gd name="T3" fmla="*/ 24324 h 24324"/>
                <a:gd name="T4" fmla="*/ 0 w 21600"/>
                <a:gd name="T5" fmla="*/ 21181 h 2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324" fill="none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</a:path>
                <a:path w="21600" h="24324" stroke="0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  <a:lnTo>
                    <a:pt x="0" y="21181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6" name="Line 86"/>
            <p:cNvSpPr>
              <a:spLocks noChangeShapeType="1"/>
            </p:cNvSpPr>
            <p:nvPr/>
          </p:nvSpPr>
          <p:spPr bwMode="auto">
            <a:xfrm>
              <a:off x="3391" y="1166"/>
              <a:ext cx="94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7" name="Arc 87"/>
            <p:cNvSpPr>
              <a:spLocks/>
            </p:cNvSpPr>
            <p:nvPr/>
          </p:nvSpPr>
          <p:spPr bwMode="auto">
            <a:xfrm>
              <a:off x="415" y="1510"/>
              <a:ext cx="24" cy="27"/>
            </a:xfrm>
            <a:custGeom>
              <a:avLst/>
              <a:gdLst>
                <a:gd name="G0" fmla="+- 0 0 0"/>
                <a:gd name="G1" fmla="+- 21163 0 0"/>
                <a:gd name="G2" fmla="+- 21600 0 0"/>
                <a:gd name="T0" fmla="*/ 4321 w 21600"/>
                <a:gd name="T1" fmla="*/ 0 h 23636"/>
                <a:gd name="T2" fmla="*/ 21458 w 21600"/>
                <a:gd name="T3" fmla="*/ 23636 h 23636"/>
                <a:gd name="T4" fmla="*/ 0 w 21600"/>
                <a:gd name="T5" fmla="*/ 21163 h 23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636" fill="none" extrusionOk="0">
                  <a:moveTo>
                    <a:pt x="4321" y="-1"/>
                  </a:moveTo>
                  <a:cubicBezTo>
                    <a:pt x="14377" y="2052"/>
                    <a:pt x="21600" y="10899"/>
                    <a:pt x="21600" y="21163"/>
                  </a:cubicBezTo>
                  <a:cubicBezTo>
                    <a:pt x="21600" y="21989"/>
                    <a:pt x="21552" y="22815"/>
                    <a:pt x="21457" y="23635"/>
                  </a:cubicBezTo>
                </a:path>
                <a:path w="21600" h="23636" stroke="0" extrusionOk="0">
                  <a:moveTo>
                    <a:pt x="4321" y="-1"/>
                  </a:moveTo>
                  <a:cubicBezTo>
                    <a:pt x="14377" y="2052"/>
                    <a:pt x="21600" y="10899"/>
                    <a:pt x="21600" y="21163"/>
                  </a:cubicBezTo>
                  <a:cubicBezTo>
                    <a:pt x="21600" y="21989"/>
                    <a:pt x="21552" y="22815"/>
                    <a:pt x="21457" y="23635"/>
                  </a:cubicBezTo>
                  <a:lnTo>
                    <a:pt x="0" y="21163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8" name="Line 88"/>
            <p:cNvSpPr>
              <a:spLocks noChangeShapeType="1"/>
            </p:cNvSpPr>
            <p:nvPr/>
          </p:nvSpPr>
          <p:spPr bwMode="auto">
            <a:xfrm>
              <a:off x="278" y="1509"/>
              <a:ext cx="17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29" name="Rectangle 89"/>
            <p:cNvSpPr>
              <a:spLocks noChangeArrowheads="1"/>
            </p:cNvSpPr>
            <p:nvPr/>
          </p:nvSpPr>
          <p:spPr bwMode="auto">
            <a:xfrm>
              <a:off x="190" y="1450"/>
              <a:ext cx="6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I1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30" name="Line 90"/>
            <p:cNvSpPr>
              <a:spLocks noChangeShapeType="1"/>
            </p:cNvSpPr>
            <p:nvPr/>
          </p:nvSpPr>
          <p:spPr bwMode="auto">
            <a:xfrm>
              <a:off x="449" y="1509"/>
              <a:ext cx="41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1" name="Freeform 91"/>
            <p:cNvSpPr>
              <a:spLocks/>
            </p:cNvSpPr>
            <p:nvPr/>
          </p:nvSpPr>
          <p:spPr bwMode="auto">
            <a:xfrm>
              <a:off x="860" y="1489"/>
              <a:ext cx="54" cy="39"/>
            </a:xfrm>
            <a:custGeom>
              <a:avLst/>
              <a:gdLst>
                <a:gd name="T0" fmla="*/ 54 w 54"/>
                <a:gd name="T1" fmla="*/ 20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2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2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2" name="Arc 92"/>
            <p:cNvSpPr>
              <a:spLocks/>
            </p:cNvSpPr>
            <p:nvPr/>
          </p:nvSpPr>
          <p:spPr bwMode="auto">
            <a:xfrm>
              <a:off x="1761" y="1534"/>
              <a:ext cx="24" cy="27"/>
            </a:xfrm>
            <a:custGeom>
              <a:avLst/>
              <a:gdLst>
                <a:gd name="G0" fmla="+- 0 0 0"/>
                <a:gd name="G1" fmla="+- 21163 0 0"/>
                <a:gd name="G2" fmla="+- 21600 0 0"/>
                <a:gd name="T0" fmla="*/ 4321 w 21600"/>
                <a:gd name="T1" fmla="*/ 0 h 24243"/>
                <a:gd name="T2" fmla="*/ 21379 w 21600"/>
                <a:gd name="T3" fmla="*/ 24243 h 24243"/>
                <a:gd name="T4" fmla="*/ 0 w 21600"/>
                <a:gd name="T5" fmla="*/ 21163 h 24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243" fill="none" extrusionOk="0">
                  <a:moveTo>
                    <a:pt x="4321" y="-1"/>
                  </a:moveTo>
                  <a:cubicBezTo>
                    <a:pt x="14377" y="2052"/>
                    <a:pt x="21600" y="10899"/>
                    <a:pt x="21600" y="21163"/>
                  </a:cubicBezTo>
                  <a:cubicBezTo>
                    <a:pt x="21600" y="22193"/>
                    <a:pt x="21526" y="23222"/>
                    <a:pt x="21379" y="24243"/>
                  </a:cubicBezTo>
                </a:path>
                <a:path w="21600" h="24243" stroke="0" extrusionOk="0">
                  <a:moveTo>
                    <a:pt x="4321" y="-1"/>
                  </a:moveTo>
                  <a:cubicBezTo>
                    <a:pt x="14377" y="2052"/>
                    <a:pt x="21600" y="10899"/>
                    <a:pt x="21600" y="21163"/>
                  </a:cubicBezTo>
                  <a:cubicBezTo>
                    <a:pt x="21600" y="22193"/>
                    <a:pt x="21526" y="23222"/>
                    <a:pt x="21379" y="24243"/>
                  </a:cubicBezTo>
                  <a:lnTo>
                    <a:pt x="0" y="21163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3" name="Line 93"/>
            <p:cNvSpPr>
              <a:spLocks noChangeShapeType="1"/>
            </p:cNvSpPr>
            <p:nvPr/>
          </p:nvSpPr>
          <p:spPr bwMode="auto">
            <a:xfrm>
              <a:off x="1648" y="1533"/>
              <a:ext cx="11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4" name="Line 94"/>
            <p:cNvSpPr>
              <a:spLocks noChangeShapeType="1"/>
            </p:cNvSpPr>
            <p:nvPr/>
          </p:nvSpPr>
          <p:spPr bwMode="auto">
            <a:xfrm>
              <a:off x="1825" y="1998"/>
              <a:ext cx="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5" name="Freeform 95"/>
            <p:cNvSpPr>
              <a:spLocks/>
            </p:cNvSpPr>
            <p:nvPr/>
          </p:nvSpPr>
          <p:spPr bwMode="auto">
            <a:xfrm>
              <a:off x="1888" y="1978"/>
              <a:ext cx="54" cy="40"/>
            </a:xfrm>
            <a:custGeom>
              <a:avLst/>
              <a:gdLst>
                <a:gd name="T0" fmla="*/ 54 w 54"/>
                <a:gd name="T1" fmla="*/ 20 h 40"/>
                <a:gd name="T2" fmla="*/ 0 w 54"/>
                <a:gd name="T3" fmla="*/ 0 h 40"/>
                <a:gd name="T4" fmla="*/ 0 w 54"/>
                <a:gd name="T5" fmla="*/ 40 h 40"/>
                <a:gd name="T6" fmla="*/ 54 w 54"/>
                <a:gd name="T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40">
                  <a:moveTo>
                    <a:pt x="54" y="2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54" y="2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6" name="Line 96"/>
            <p:cNvSpPr>
              <a:spLocks noChangeShapeType="1"/>
            </p:cNvSpPr>
            <p:nvPr/>
          </p:nvSpPr>
          <p:spPr bwMode="auto">
            <a:xfrm>
              <a:off x="479" y="2071"/>
              <a:ext cx="1409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7" name="Freeform 97"/>
            <p:cNvSpPr>
              <a:spLocks/>
            </p:cNvSpPr>
            <p:nvPr/>
          </p:nvSpPr>
          <p:spPr bwMode="auto">
            <a:xfrm>
              <a:off x="1888" y="2052"/>
              <a:ext cx="54" cy="39"/>
            </a:xfrm>
            <a:custGeom>
              <a:avLst/>
              <a:gdLst>
                <a:gd name="T0" fmla="*/ 54 w 54"/>
                <a:gd name="T1" fmla="*/ 19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19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1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8" name="Arc 98"/>
            <p:cNvSpPr>
              <a:spLocks/>
            </p:cNvSpPr>
            <p:nvPr/>
          </p:nvSpPr>
          <p:spPr bwMode="auto">
            <a:xfrm>
              <a:off x="2789" y="2072"/>
              <a:ext cx="25" cy="28"/>
            </a:xfrm>
            <a:custGeom>
              <a:avLst/>
              <a:gdLst>
                <a:gd name="G0" fmla="+- 0 0 0"/>
                <a:gd name="G1" fmla="+- 21181 0 0"/>
                <a:gd name="G2" fmla="+- 21600 0 0"/>
                <a:gd name="T0" fmla="*/ 4236 w 21600"/>
                <a:gd name="T1" fmla="*/ 0 h 24324"/>
                <a:gd name="T2" fmla="*/ 21370 w 21600"/>
                <a:gd name="T3" fmla="*/ 24324 h 24324"/>
                <a:gd name="T4" fmla="*/ 0 w 21600"/>
                <a:gd name="T5" fmla="*/ 21181 h 2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324" fill="none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</a:path>
                <a:path w="21600" h="24324" stroke="0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  <a:lnTo>
                    <a:pt x="0" y="21181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39" name="Line 99"/>
            <p:cNvSpPr>
              <a:spLocks noChangeShapeType="1"/>
            </p:cNvSpPr>
            <p:nvPr/>
          </p:nvSpPr>
          <p:spPr bwMode="auto">
            <a:xfrm>
              <a:off x="2676" y="2071"/>
              <a:ext cx="11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0" name="Line 100"/>
            <p:cNvSpPr>
              <a:spLocks noChangeShapeType="1"/>
            </p:cNvSpPr>
            <p:nvPr/>
          </p:nvSpPr>
          <p:spPr bwMode="auto">
            <a:xfrm>
              <a:off x="2853" y="2512"/>
              <a:ext cx="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1" name="Freeform 101"/>
            <p:cNvSpPr>
              <a:spLocks/>
            </p:cNvSpPr>
            <p:nvPr/>
          </p:nvSpPr>
          <p:spPr bwMode="auto">
            <a:xfrm>
              <a:off x="2916" y="2492"/>
              <a:ext cx="54" cy="39"/>
            </a:xfrm>
            <a:custGeom>
              <a:avLst/>
              <a:gdLst>
                <a:gd name="T0" fmla="*/ 54 w 54"/>
                <a:gd name="T1" fmla="*/ 20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2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2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2" name="Arc 102"/>
            <p:cNvSpPr>
              <a:spLocks/>
            </p:cNvSpPr>
            <p:nvPr/>
          </p:nvSpPr>
          <p:spPr bwMode="auto">
            <a:xfrm>
              <a:off x="3817" y="2610"/>
              <a:ext cx="25" cy="28"/>
            </a:xfrm>
            <a:custGeom>
              <a:avLst/>
              <a:gdLst>
                <a:gd name="G0" fmla="+- 0 0 0"/>
                <a:gd name="G1" fmla="+- 21181 0 0"/>
                <a:gd name="G2" fmla="+- 21600 0 0"/>
                <a:gd name="T0" fmla="*/ 4236 w 21600"/>
                <a:gd name="T1" fmla="*/ 0 h 24324"/>
                <a:gd name="T2" fmla="*/ 21370 w 21600"/>
                <a:gd name="T3" fmla="*/ 24324 h 24324"/>
                <a:gd name="T4" fmla="*/ 0 w 21600"/>
                <a:gd name="T5" fmla="*/ 21181 h 24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324" fill="none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</a:path>
                <a:path w="21600" h="24324" stroke="0" extrusionOk="0">
                  <a:moveTo>
                    <a:pt x="4235" y="0"/>
                  </a:moveTo>
                  <a:cubicBezTo>
                    <a:pt x="14332" y="2019"/>
                    <a:pt x="21600" y="10884"/>
                    <a:pt x="21600" y="21181"/>
                  </a:cubicBezTo>
                  <a:cubicBezTo>
                    <a:pt x="21600" y="22232"/>
                    <a:pt x="21523" y="23283"/>
                    <a:pt x="21370" y="24324"/>
                  </a:cubicBezTo>
                  <a:lnTo>
                    <a:pt x="0" y="21181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3" name="Line 103"/>
            <p:cNvSpPr>
              <a:spLocks noChangeShapeType="1"/>
            </p:cNvSpPr>
            <p:nvPr/>
          </p:nvSpPr>
          <p:spPr bwMode="auto">
            <a:xfrm>
              <a:off x="3704" y="2609"/>
              <a:ext cx="11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4" name="Line 104"/>
            <p:cNvSpPr>
              <a:spLocks noChangeShapeType="1"/>
            </p:cNvSpPr>
            <p:nvPr/>
          </p:nvSpPr>
          <p:spPr bwMode="auto">
            <a:xfrm>
              <a:off x="479" y="2732"/>
              <a:ext cx="243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5" name="Freeform 105"/>
            <p:cNvSpPr>
              <a:spLocks/>
            </p:cNvSpPr>
            <p:nvPr/>
          </p:nvSpPr>
          <p:spPr bwMode="auto">
            <a:xfrm>
              <a:off x="2916" y="2712"/>
              <a:ext cx="54" cy="39"/>
            </a:xfrm>
            <a:custGeom>
              <a:avLst/>
              <a:gdLst>
                <a:gd name="T0" fmla="*/ 54 w 54"/>
                <a:gd name="T1" fmla="*/ 20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2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2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6" name="Line 106"/>
            <p:cNvSpPr>
              <a:spLocks noChangeShapeType="1"/>
            </p:cNvSpPr>
            <p:nvPr/>
          </p:nvSpPr>
          <p:spPr bwMode="auto">
            <a:xfrm>
              <a:off x="3880" y="3001"/>
              <a:ext cx="6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7" name="Freeform 107"/>
            <p:cNvSpPr>
              <a:spLocks/>
            </p:cNvSpPr>
            <p:nvPr/>
          </p:nvSpPr>
          <p:spPr bwMode="auto">
            <a:xfrm>
              <a:off x="3944" y="2981"/>
              <a:ext cx="54" cy="39"/>
            </a:xfrm>
            <a:custGeom>
              <a:avLst/>
              <a:gdLst>
                <a:gd name="T0" fmla="*/ 54 w 54"/>
                <a:gd name="T1" fmla="*/ 20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2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2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8" name="Line 108"/>
            <p:cNvSpPr>
              <a:spLocks noChangeShapeType="1"/>
            </p:cNvSpPr>
            <p:nvPr/>
          </p:nvSpPr>
          <p:spPr bwMode="auto">
            <a:xfrm>
              <a:off x="4732" y="3123"/>
              <a:ext cx="70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49" name="Freeform 109"/>
            <p:cNvSpPr>
              <a:spLocks/>
            </p:cNvSpPr>
            <p:nvPr/>
          </p:nvSpPr>
          <p:spPr bwMode="auto">
            <a:xfrm>
              <a:off x="5437" y="3104"/>
              <a:ext cx="54" cy="39"/>
            </a:xfrm>
            <a:custGeom>
              <a:avLst/>
              <a:gdLst>
                <a:gd name="T0" fmla="*/ 54 w 54"/>
                <a:gd name="T1" fmla="*/ 19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19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1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0" name="Rectangle 110"/>
            <p:cNvSpPr>
              <a:spLocks noChangeArrowheads="1"/>
            </p:cNvSpPr>
            <p:nvPr/>
          </p:nvSpPr>
          <p:spPr bwMode="auto">
            <a:xfrm>
              <a:off x="5505" y="3064"/>
              <a:ext cx="10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O1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151" name="Line 111"/>
            <p:cNvSpPr>
              <a:spLocks noChangeShapeType="1"/>
            </p:cNvSpPr>
            <p:nvPr/>
          </p:nvSpPr>
          <p:spPr bwMode="auto">
            <a:xfrm>
              <a:off x="479" y="3343"/>
              <a:ext cx="3465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2" name="Freeform 112"/>
            <p:cNvSpPr>
              <a:spLocks/>
            </p:cNvSpPr>
            <p:nvPr/>
          </p:nvSpPr>
          <p:spPr bwMode="auto">
            <a:xfrm>
              <a:off x="3944" y="3324"/>
              <a:ext cx="54" cy="39"/>
            </a:xfrm>
            <a:custGeom>
              <a:avLst/>
              <a:gdLst>
                <a:gd name="T0" fmla="*/ 54 w 54"/>
                <a:gd name="T1" fmla="*/ 19 h 39"/>
                <a:gd name="T2" fmla="*/ 0 w 54"/>
                <a:gd name="T3" fmla="*/ 0 h 39"/>
                <a:gd name="T4" fmla="*/ 0 w 54"/>
                <a:gd name="T5" fmla="*/ 39 h 39"/>
                <a:gd name="T6" fmla="*/ 54 w 54"/>
                <a:gd name="T7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9">
                  <a:moveTo>
                    <a:pt x="54" y="19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54" y="1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3" name="Arc 113"/>
            <p:cNvSpPr>
              <a:spLocks/>
            </p:cNvSpPr>
            <p:nvPr/>
          </p:nvSpPr>
          <p:spPr bwMode="auto">
            <a:xfrm>
              <a:off x="1258" y="3725"/>
              <a:ext cx="27" cy="25"/>
            </a:xfrm>
            <a:custGeom>
              <a:avLst/>
              <a:gdLst>
                <a:gd name="G0" fmla="+- 21181 0 0"/>
                <a:gd name="G1" fmla="+- 0 0 0"/>
                <a:gd name="G2" fmla="+- 21600 0 0"/>
                <a:gd name="T0" fmla="*/ 23705 w 23705"/>
                <a:gd name="T1" fmla="*/ 21452 h 21600"/>
                <a:gd name="T2" fmla="*/ 0 w 23705"/>
                <a:gd name="T3" fmla="*/ 4236 h 21600"/>
                <a:gd name="T4" fmla="*/ 21181 w 23705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05" h="21600" fill="none" extrusionOk="0">
                  <a:moveTo>
                    <a:pt x="23705" y="21452"/>
                  </a:moveTo>
                  <a:cubicBezTo>
                    <a:pt x="22867" y="21550"/>
                    <a:pt x="22024" y="21599"/>
                    <a:pt x="21181" y="21599"/>
                  </a:cubicBezTo>
                  <a:cubicBezTo>
                    <a:pt x="10884" y="21599"/>
                    <a:pt x="2019" y="14332"/>
                    <a:pt x="0" y="4235"/>
                  </a:cubicBezTo>
                </a:path>
                <a:path w="23705" h="21600" stroke="0" extrusionOk="0">
                  <a:moveTo>
                    <a:pt x="23705" y="21452"/>
                  </a:moveTo>
                  <a:cubicBezTo>
                    <a:pt x="22867" y="21550"/>
                    <a:pt x="22024" y="21599"/>
                    <a:pt x="21181" y="21599"/>
                  </a:cubicBezTo>
                  <a:cubicBezTo>
                    <a:pt x="10884" y="21599"/>
                    <a:pt x="2019" y="14332"/>
                    <a:pt x="0" y="4235"/>
                  </a:cubicBezTo>
                  <a:lnTo>
                    <a:pt x="21181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4" name="Line 114"/>
            <p:cNvSpPr>
              <a:spLocks noChangeShapeType="1"/>
            </p:cNvSpPr>
            <p:nvPr/>
          </p:nvSpPr>
          <p:spPr bwMode="auto">
            <a:xfrm flipH="1">
              <a:off x="1286" y="3759"/>
              <a:ext cx="101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5" name="Arc 115"/>
            <p:cNvSpPr>
              <a:spLocks/>
            </p:cNvSpPr>
            <p:nvPr/>
          </p:nvSpPr>
          <p:spPr bwMode="auto">
            <a:xfrm>
              <a:off x="3303" y="3725"/>
              <a:ext cx="24" cy="24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370 w 21370"/>
                <a:gd name="T1" fmla="*/ 3143 h 21370"/>
                <a:gd name="T2" fmla="*/ 3143 w 21370"/>
                <a:gd name="T3" fmla="*/ 21370 h 21370"/>
                <a:gd name="T4" fmla="*/ 0 w 21370"/>
                <a:gd name="T5" fmla="*/ 0 h 2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70" h="21370" fill="none" extrusionOk="0">
                  <a:moveTo>
                    <a:pt x="21370" y="3143"/>
                  </a:moveTo>
                  <a:cubicBezTo>
                    <a:pt x="19982" y="12575"/>
                    <a:pt x="12575" y="19982"/>
                    <a:pt x="3143" y="21370"/>
                  </a:cubicBezTo>
                </a:path>
                <a:path w="21370" h="21370" stroke="0" extrusionOk="0">
                  <a:moveTo>
                    <a:pt x="21370" y="3143"/>
                  </a:moveTo>
                  <a:cubicBezTo>
                    <a:pt x="19982" y="12575"/>
                    <a:pt x="12575" y="19982"/>
                    <a:pt x="3143" y="2137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6" name="Line 116"/>
            <p:cNvSpPr>
              <a:spLocks noChangeShapeType="1"/>
            </p:cNvSpPr>
            <p:nvPr/>
          </p:nvSpPr>
          <p:spPr bwMode="auto">
            <a:xfrm>
              <a:off x="2363" y="3759"/>
              <a:ext cx="97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7" name="Arc 117"/>
            <p:cNvSpPr>
              <a:spLocks/>
            </p:cNvSpPr>
            <p:nvPr/>
          </p:nvSpPr>
          <p:spPr bwMode="auto">
            <a:xfrm>
              <a:off x="4405" y="3725"/>
              <a:ext cx="24" cy="24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356 w 21356"/>
                <a:gd name="T1" fmla="*/ 3236 h 21452"/>
                <a:gd name="T2" fmla="*/ 2524 w 21356"/>
                <a:gd name="T3" fmla="*/ 21452 h 21452"/>
                <a:gd name="T4" fmla="*/ 0 w 21356"/>
                <a:gd name="T5" fmla="*/ 0 h 2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56" h="21452" fill="none" extrusionOk="0">
                  <a:moveTo>
                    <a:pt x="21356" y="3236"/>
                  </a:moveTo>
                  <a:cubicBezTo>
                    <a:pt x="19898" y="12856"/>
                    <a:pt x="12187" y="20314"/>
                    <a:pt x="2524" y="21452"/>
                  </a:cubicBezTo>
                </a:path>
                <a:path w="21356" h="21452" stroke="0" extrusionOk="0">
                  <a:moveTo>
                    <a:pt x="21356" y="3236"/>
                  </a:moveTo>
                  <a:cubicBezTo>
                    <a:pt x="19898" y="12856"/>
                    <a:pt x="12187" y="20314"/>
                    <a:pt x="2524" y="21452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8" name="Line 118"/>
            <p:cNvSpPr>
              <a:spLocks noChangeShapeType="1"/>
            </p:cNvSpPr>
            <p:nvPr/>
          </p:nvSpPr>
          <p:spPr bwMode="auto">
            <a:xfrm>
              <a:off x="3337" y="3759"/>
              <a:ext cx="107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59" name="Arc 119"/>
            <p:cNvSpPr>
              <a:spLocks/>
            </p:cNvSpPr>
            <p:nvPr/>
          </p:nvSpPr>
          <p:spPr bwMode="auto">
            <a:xfrm>
              <a:off x="450" y="2038"/>
              <a:ext cx="28" cy="25"/>
            </a:xfrm>
            <a:custGeom>
              <a:avLst/>
              <a:gdLst>
                <a:gd name="G0" fmla="+- 21329 0 0"/>
                <a:gd name="G1" fmla="+- 0 0 0"/>
                <a:gd name="G2" fmla="+- 21600 0 0"/>
                <a:gd name="T0" fmla="*/ 24565 w 24565"/>
                <a:gd name="T1" fmla="*/ 21356 h 21600"/>
                <a:gd name="T2" fmla="*/ 0 w 24565"/>
                <a:gd name="T3" fmla="*/ 3413 h 21600"/>
                <a:gd name="T4" fmla="*/ 21329 w 24565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65" h="21600" fill="none" extrusionOk="0">
                  <a:moveTo>
                    <a:pt x="24565" y="21356"/>
                  </a:moveTo>
                  <a:cubicBezTo>
                    <a:pt x="23493" y="21518"/>
                    <a:pt x="22412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</a:path>
                <a:path w="24565" h="21600" stroke="0" extrusionOk="0">
                  <a:moveTo>
                    <a:pt x="24565" y="21356"/>
                  </a:moveTo>
                  <a:cubicBezTo>
                    <a:pt x="23493" y="21518"/>
                    <a:pt x="22412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  <a:lnTo>
                    <a:pt x="21329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0" name="Line 120"/>
            <p:cNvSpPr>
              <a:spLocks noChangeShapeType="1"/>
            </p:cNvSpPr>
            <p:nvPr/>
          </p:nvSpPr>
          <p:spPr bwMode="auto">
            <a:xfrm>
              <a:off x="449" y="1538"/>
              <a:ext cx="0" cy="53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1" name="Arc 121"/>
            <p:cNvSpPr>
              <a:spLocks/>
            </p:cNvSpPr>
            <p:nvPr/>
          </p:nvSpPr>
          <p:spPr bwMode="auto">
            <a:xfrm>
              <a:off x="450" y="2698"/>
              <a:ext cx="28" cy="25"/>
            </a:xfrm>
            <a:custGeom>
              <a:avLst/>
              <a:gdLst>
                <a:gd name="G0" fmla="+- 21329 0 0"/>
                <a:gd name="G1" fmla="+- 0 0 0"/>
                <a:gd name="G2" fmla="+- 21600 0 0"/>
                <a:gd name="T0" fmla="*/ 24472 w 24472"/>
                <a:gd name="T1" fmla="*/ 21370 h 21600"/>
                <a:gd name="T2" fmla="*/ 0 w 24472"/>
                <a:gd name="T3" fmla="*/ 3413 h 21600"/>
                <a:gd name="T4" fmla="*/ 21329 w 24472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472" h="21600" fill="none" extrusionOk="0">
                  <a:moveTo>
                    <a:pt x="24472" y="21370"/>
                  </a:moveTo>
                  <a:cubicBezTo>
                    <a:pt x="23431" y="21523"/>
                    <a:pt x="22380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</a:path>
                <a:path w="24472" h="21600" stroke="0" extrusionOk="0">
                  <a:moveTo>
                    <a:pt x="24472" y="21370"/>
                  </a:moveTo>
                  <a:cubicBezTo>
                    <a:pt x="23431" y="21523"/>
                    <a:pt x="22380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  <a:lnTo>
                    <a:pt x="21329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2" name="Line 122"/>
            <p:cNvSpPr>
              <a:spLocks noChangeShapeType="1"/>
            </p:cNvSpPr>
            <p:nvPr/>
          </p:nvSpPr>
          <p:spPr bwMode="auto">
            <a:xfrm>
              <a:off x="449" y="2071"/>
              <a:ext cx="0" cy="66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3" name="Arc 123"/>
            <p:cNvSpPr>
              <a:spLocks/>
            </p:cNvSpPr>
            <p:nvPr/>
          </p:nvSpPr>
          <p:spPr bwMode="auto">
            <a:xfrm>
              <a:off x="450" y="3309"/>
              <a:ext cx="27" cy="24"/>
            </a:xfrm>
            <a:custGeom>
              <a:avLst/>
              <a:gdLst>
                <a:gd name="G0" fmla="+- 21163 0 0"/>
                <a:gd name="G1" fmla="+- 0 0 0"/>
                <a:gd name="G2" fmla="+- 21600 0 0"/>
                <a:gd name="T0" fmla="*/ 24243 w 24243"/>
                <a:gd name="T1" fmla="*/ 21379 h 21600"/>
                <a:gd name="T2" fmla="*/ 0 w 24243"/>
                <a:gd name="T3" fmla="*/ 4321 h 21600"/>
                <a:gd name="T4" fmla="*/ 21163 w 24243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243" h="21600" fill="none" extrusionOk="0">
                  <a:moveTo>
                    <a:pt x="24243" y="21379"/>
                  </a:moveTo>
                  <a:cubicBezTo>
                    <a:pt x="23222" y="21526"/>
                    <a:pt x="22193" y="21599"/>
                    <a:pt x="21163" y="21599"/>
                  </a:cubicBezTo>
                  <a:cubicBezTo>
                    <a:pt x="10899" y="21599"/>
                    <a:pt x="2052" y="14377"/>
                    <a:pt x="-1" y="4321"/>
                  </a:cubicBezTo>
                </a:path>
                <a:path w="24243" h="21600" stroke="0" extrusionOk="0">
                  <a:moveTo>
                    <a:pt x="24243" y="21379"/>
                  </a:moveTo>
                  <a:cubicBezTo>
                    <a:pt x="23222" y="21526"/>
                    <a:pt x="22193" y="21599"/>
                    <a:pt x="21163" y="21599"/>
                  </a:cubicBezTo>
                  <a:cubicBezTo>
                    <a:pt x="10899" y="21599"/>
                    <a:pt x="2052" y="14377"/>
                    <a:pt x="-1" y="4321"/>
                  </a:cubicBezTo>
                  <a:lnTo>
                    <a:pt x="21163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4" name="Line 124"/>
            <p:cNvSpPr>
              <a:spLocks noChangeShapeType="1"/>
            </p:cNvSpPr>
            <p:nvPr/>
          </p:nvSpPr>
          <p:spPr bwMode="auto">
            <a:xfrm>
              <a:off x="449" y="2732"/>
              <a:ext cx="0" cy="58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5" name="Line 125"/>
            <p:cNvSpPr>
              <a:spLocks noChangeShapeType="1"/>
            </p:cNvSpPr>
            <p:nvPr/>
          </p:nvSpPr>
          <p:spPr bwMode="auto">
            <a:xfrm flipV="1">
              <a:off x="1257" y="1734"/>
              <a:ext cx="0" cy="199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6" name="Freeform 126"/>
            <p:cNvSpPr>
              <a:spLocks/>
            </p:cNvSpPr>
            <p:nvPr/>
          </p:nvSpPr>
          <p:spPr bwMode="auto">
            <a:xfrm>
              <a:off x="1237" y="1680"/>
              <a:ext cx="39" cy="54"/>
            </a:xfrm>
            <a:custGeom>
              <a:avLst/>
              <a:gdLst>
                <a:gd name="T0" fmla="*/ 20 w 39"/>
                <a:gd name="T1" fmla="*/ 0 h 54"/>
                <a:gd name="T2" fmla="*/ 0 w 39"/>
                <a:gd name="T3" fmla="*/ 54 h 54"/>
                <a:gd name="T4" fmla="*/ 39 w 39"/>
                <a:gd name="T5" fmla="*/ 54 h 54"/>
                <a:gd name="T6" fmla="*/ 20 w 39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4">
                  <a:moveTo>
                    <a:pt x="20" y="0"/>
                  </a:moveTo>
                  <a:lnTo>
                    <a:pt x="0" y="54"/>
                  </a:lnTo>
                  <a:lnTo>
                    <a:pt x="39" y="5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47167" name="Line 127"/>
            <p:cNvSpPr>
              <a:spLocks noChangeShapeType="1"/>
            </p:cNvSpPr>
            <p:nvPr/>
          </p:nvSpPr>
          <p:spPr bwMode="auto">
            <a:xfrm>
              <a:off x="1281" y="1196"/>
              <a:ext cx="0" cy="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88" name="Freeform 128"/>
            <p:cNvSpPr>
              <a:spLocks/>
            </p:cNvSpPr>
            <p:nvPr/>
          </p:nvSpPr>
          <p:spPr bwMode="auto">
            <a:xfrm>
              <a:off x="1262" y="1284"/>
              <a:ext cx="39" cy="54"/>
            </a:xfrm>
            <a:custGeom>
              <a:avLst/>
              <a:gdLst>
                <a:gd name="T0" fmla="*/ 19 w 39"/>
                <a:gd name="T1" fmla="*/ 54 h 54"/>
                <a:gd name="T2" fmla="*/ 0 w 39"/>
                <a:gd name="T3" fmla="*/ 0 h 54"/>
                <a:gd name="T4" fmla="*/ 39 w 39"/>
                <a:gd name="T5" fmla="*/ 0 h 54"/>
                <a:gd name="T6" fmla="*/ 19 w 3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4">
                  <a:moveTo>
                    <a:pt x="19" y="54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19" y="54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89" name="Arc 129"/>
            <p:cNvSpPr>
              <a:spLocks/>
            </p:cNvSpPr>
            <p:nvPr/>
          </p:nvSpPr>
          <p:spPr bwMode="auto">
            <a:xfrm>
              <a:off x="1796" y="1964"/>
              <a:ext cx="28" cy="25"/>
            </a:xfrm>
            <a:custGeom>
              <a:avLst/>
              <a:gdLst>
                <a:gd name="G0" fmla="+- 21181 0 0"/>
                <a:gd name="G1" fmla="+- 0 0 0"/>
                <a:gd name="G2" fmla="+- 21600 0 0"/>
                <a:gd name="T0" fmla="*/ 24324 w 24324"/>
                <a:gd name="T1" fmla="*/ 21370 h 21600"/>
                <a:gd name="T2" fmla="*/ 0 w 24324"/>
                <a:gd name="T3" fmla="*/ 4236 h 21600"/>
                <a:gd name="T4" fmla="*/ 21181 w 24324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24" h="21600" fill="none" extrusionOk="0">
                  <a:moveTo>
                    <a:pt x="24324" y="21370"/>
                  </a:moveTo>
                  <a:cubicBezTo>
                    <a:pt x="23283" y="21523"/>
                    <a:pt x="22232" y="21599"/>
                    <a:pt x="21181" y="21599"/>
                  </a:cubicBezTo>
                  <a:cubicBezTo>
                    <a:pt x="10884" y="21599"/>
                    <a:pt x="2019" y="14332"/>
                    <a:pt x="0" y="4235"/>
                  </a:cubicBezTo>
                </a:path>
                <a:path w="24324" h="21600" stroke="0" extrusionOk="0">
                  <a:moveTo>
                    <a:pt x="24324" y="21370"/>
                  </a:moveTo>
                  <a:cubicBezTo>
                    <a:pt x="23283" y="21523"/>
                    <a:pt x="22232" y="21599"/>
                    <a:pt x="21181" y="21599"/>
                  </a:cubicBezTo>
                  <a:cubicBezTo>
                    <a:pt x="10884" y="21599"/>
                    <a:pt x="2019" y="14332"/>
                    <a:pt x="0" y="4235"/>
                  </a:cubicBezTo>
                  <a:lnTo>
                    <a:pt x="21181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1" name="Line 130"/>
            <p:cNvSpPr>
              <a:spLocks noChangeShapeType="1"/>
            </p:cNvSpPr>
            <p:nvPr/>
          </p:nvSpPr>
          <p:spPr bwMode="auto">
            <a:xfrm>
              <a:off x="1795" y="1563"/>
              <a:ext cx="0" cy="40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2" name="Line 131"/>
            <p:cNvSpPr>
              <a:spLocks noChangeShapeType="1"/>
            </p:cNvSpPr>
            <p:nvPr/>
          </p:nvSpPr>
          <p:spPr bwMode="auto">
            <a:xfrm>
              <a:off x="2309" y="1196"/>
              <a:ext cx="0" cy="6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3" name="Freeform 132"/>
            <p:cNvSpPr>
              <a:spLocks/>
            </p:cNvSpPr>
            <p:nvPr/>
          </p:nvSpPr>
          <p:spPr bwMode="auto">
            <a:xfrm>
              <a:off x="2290" y="1846"/>
              <a:ext cx="39" cy="54"/>
            </a:xfrm>
            <a:custGeom>
              <a:avLst/>
              <a:gdLst>
                <a:gd name="T0" fmla="*/ 19 w 39"/>
                <a:gd name="T1" fmla="*/ 54 h 54"/>
                <a:gd name="T2" fmla="*/ 0 w 39"/>
                <a:gd name="T3" fmla="*/ 0 h 54"/>
                <a:gd name="T4" fmla="*/ 39 w 39"/>
                <a:gd name="T5" fmla="*/ 0 h 54"/>
                <a:gd name="T6" fmla="*/ 19 w 3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4">
                  <a:moveTo>
                    <a:pt x="19" y="54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19" y="54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4" name="Line 133"/>
            <p:cNvSpPr>
              <a:spLocks noChangeShapeType="1"/>
            </p:cNvSpPr>
            <p:nvPr/>
          </p:nvSpPr>
          <p:spPr bwMode="auto">
            <a:xfrm flipV="1">
              <a:off x="2334" y="2296"/>
              <a:ext cx="0" cy="146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5" name="Freeform 134"/>
            <p:cNvSpPr>
              <a:spLocks/>
            </p:cNvSpPr>
            <p:nvPr/>
          </p:nvSpPr>
          <p:spPr bwMode="auto">
            <a:xfrm>
              <a:off x="2314" y="2243"/>
              <a:ext cx="39" cy="53"/>
            </a:xfrm>
            <a:custGeom>
              <a:avLst/>
              <a:gdLst>
                <a:gd name="T0" fmla="*/ 20 w 39"/>
                <a:gd name="T1" fmla="*/ 0 h 53"/>
                <a:gd name="T2" fmla="*/ 0 w 39"/>
                <a:gd name="T3" fmla="*/ 53 h 53"/>
                <a:gd name="T4" fmla="*/ 39 w 39"/>
                <a:gd name="T5" fmla="*/ 53 h 53"/>
                <a:gd name="T6" fmla="*/ 20 w 39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3">
                  <a:moveTo>
                    <a:pt x="20" y="0"/>
                  </a:moveTo>
                  <a:lnTo>
                    <a:pt x="0" y="53"/>
                  </a:lnTo>
                  <a:lnTo>
                    <a:pt x="39" y="5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6" name="Arc 135"/>
            <p:cNvSpPr>
              <a:spLocks/>
            </p:cNvSpPr>
            <p:nvPr/>
          </p:nvSpPr>
          <p:spPr bwMode="auto">
            <a:xfrm>
              <a:off x="2300" y="3760"/>
              <a:ext cx="25" cy="27"/>
            </a:xfrm>
            <a:custGeom>
              <a:avLst/>
              <a:gdLst>
                <a:gd name="G0" fmla="+- 0 0 0"/>
                <a:gd name="G1" fmla="+- 21329 0 0"/>
                <a:gd name="G2" fmla="+- 21600 0 0"/>
                <a:gd name="T0" fmla="*/ 3413 w 21600"/>
                <a:gd name="T1" fmla="*/ 0 h 23853"/>
                <a:gd name="T2" fmla="*/ 21452 w 21600"/>
                <a:gd name="T3" fmla="*/ 23853 h 23853"/>
                <a:gd name="T4" fmla="*/ 0 w 21600"/>
                <a:gd name="T5" fmla="*/ 21329 h 23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853" fill="none" extrusionOk="0">
                  <a:moveTo>
                    <a:pt x="3412" y="0"/>
                  </a:moveTo>
                  <a:cubicBezTo>
                    <a:pt x="13891" y="1677"/>
                    <a:pt x="21600" y="10717"/>
                    <a:pt x="21600" y="21329"/>
                  </a:cubicBezTo>
                  <a:cubicBezTo>
                    <a:pt x="21600" y="22172"/>
                    <a:pt x="21550" y="23015"/>
                    <a:pt x="21452" y="23853"/>
                  </a:cubicBezTo>
                </a:path>
                <a:path w="21600" h="23853" stroke="0" extrusionOk="0">
                  <a:moveTo>
                    <a:pt x="3412" y="0"/>
                  </a:moveTo>
                  <a:cubicBezTo>
                    <a:pt x="13891" y="1677"/>
                    <a:pt x="21600" y="10717"/>
                    <a:pt x="21600" y="21329"/>
                  </a:cubicBezTo>
                  <a:cubicBezTo>
                    <a:pt x="21600" y="22172"/>
                    <a:pt x="21550" y="23015"/>
                    <a:pt x="21452" y="23853"/>
                  </a:cubicBezTo>
                  <a:lnTo>
                    <a:pt x="0" y="21329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7" name="Arc 136"/>
            <p:cNvSpPr>
              <a:spLocks/>
            </p:cNvSpPr>
            <p:nvPr/>
          </p:nvSpPr>
          <p:spPr bwMode="auto">
            <a:xfrm>
              <a:off x="2334" y="3759"/>
              <a:ext cx="28" cy="2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71 w 25013"/>
                <a:gd name="T1" fmla="*/ 25013 h 25013"/>
                <a:gd name="T2" fmla="*/ 25013 w 25013"/>
                <a:gd name="T3" fmla="*/ 271 h 25013"/>
                <a:gd name="T4" fmla="*/ 21600 w 25013"/>
                <a:gd name="T5" fmla="*/ 21600 h 2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013" h="25013" fill="none" extrusionOk="0">
                  <a:moveTo>
                    <a:pt x="271" y="25012"/>
                  </a:moveTo>
                  <a:cubicBezTo>
                    <a:pt x="90" y="23884"/>
                    <a:pt x="0" y="2274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43" y="0"/>
                    <a:pt x="23884" y="90"/>
                    <a:pt x="25012" y="271"/>
                  </a:cubicBezTo>
                </a:path>
                <a:path w="25013" h="25013" stroke="0" extrusionOk="0">
                  <a:moveTo>
                    <a:pt x="271" y="25012"/>
                  </a:moveTo>
                  <a:cubicBezTo>
                    <a:pt x="90" y="23884"/>
                    <a:pt x="0" y="2274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43" y="0"/>
                    <a:pt x="23884" y="90"/>
                    <a:pt x="25012" y="27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8" name="Line 137"/>
            <p:cNvSpPr>
              <a:spLocks noChangeShapeType="1"/>
            </p:cNvSpPr>
            <p:nvPr/>
          </p:nvSpPr>
          <p:spPr bwMode="auto">
            <a:xfrm flipV="1">
              <a:off x="2334" y="3759"/>
              <a:ext cx="0" cy="12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899" name="Rectangle 138"/>
            <p:cNvSpPr>
              <a:spLocks noChangeArrowheads="1"/>
            </p:cNvSpPr>
            <p:nvPr/>
          </p:nvSpPr>
          <p:spPr bwMode="auto">
            <a:xfrm>
              <a:off x="2270" y="3896"/>
              <a:ext cx="11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M1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00" name="Arc 139"/>
            <p:cNvSpPr>
              <a:spLocks/>
            </p:cNvSpPr>
            <p:nvPr/>
          </p:nvSpPr>
          <p:spPr bwMode="auto">
            <a:xfrm>
              <a:off x="2824" y="2478"/>
              <a:ext cx="28" cy="25"/>
            </a:xfrm>
            <a:custGeom>
              <a:avLst/>
              <a:gdLst>
                <a:gd name="G0" fmla="+- 21329 0 0"/>
                <a:gd name="G1" fmla="+- 0 0 0"/>
                <a:gd name="G2" fmla="+- 21600 0 0"/>
                <a:gd name="T0" fmla="*/ 24472 w 24472"/>
                <a:gd name="T1" fmla="*/ 21370 h 21600"/>
                <a:gd name="T2" fmla="*/ 0 w 24472"/>
                <a:gd name="T3" fmla="*/ 3413 h 21600"/>
                <a:gd name="T4" fmla="*/ 21329 w 24472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472" h="21600" fill="none" extrusionOk="0">
                  <a:moveTo>
                    <a:pt x="24472" y="21370"/>
                  </a:moveTo>
                  <a:cubicBezTo>
                    <a:pt x="23431" y="21523"/>
                    <a:pt x="22380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</a:path>
                <a:path w="24472" h="21600" stroke="0" extrusionOk="0">
                  <a:moveTo>
                    <a:pt x="24472" y="21370"/>
                  </a:moveTo>
                  <a:cubicBezTo>
                    <a:pt x="23431" y="21523"/>
                    <a:pt x="22380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  <a:lnTo>
                    <a:pt x="21329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1" name="Line 140"/>
            <p:cNvSpPr>
              <a:spLocks noChangeShapeType="1"/>
            </p:cNvSpPr>
            <p:nvPr/>
          </p:nvSpPr>
          <p:spPr bwMode="auto">
            <a:xfrm>
              <a:off x="2823" y="2101"/>
              <a:ext cx="0" cy="38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2" name="Line 141"/>
            <p:cNvSpPr>
              <a:spLocks noChangeShapeType="1"/>
            </p:cNvSpPr>
            <p:nvPr/>
          </p:nvSpPr>
          <p:spPr bwMode="auto">
            <a:xfrm flipV="1">
              <a:off x="3337" y="2859"/>
              <a:ext cx="0" cy="87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3" name="Freeform 142"/>
            <p:cNvSpPr>
              <a:spLocks/>
            </p:cNvSpPr>
            <p:nvPr/>
          </p:nvSpPr>
          <p:spPr bwMode="auto">
            <a:xfrm>
              <a:off x="3318" y="2805"/>
              <a:ext cx="39" cy="54"/>
            </a:xfrm>
            <a:custGeom>
              <a:avLst/>
              <a:gdLst>
                <a:gd name="T0" fmla="*/ 19 w 39"/>
                <a:gd name="T1" fmla="*/ 0 h 54"/>
                <a:gd name="T2" fmla="*/ 0 w 39"/>
                <a:gd name="T3" fmla="*/ 54 h 54"/>
                <a:gd name="T4" fmla="*/ 39 w 39"/>
                <a:gd name="T5" fmla="*/ 54 h 54"/>
                <a:gd name="T6" fmla="*/ 19 w 39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4">
                  <a:moveTo>
                    <a:pt x="19" y="0"/>
                  </a:moveTo>
                  <a:lnTo>
                    <a:pt x="0" y="54"/>
                  </a:lnTo>
                  <a:lnTo>
                    <a:pt x="39" y="5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4" name="Arc 143"/>
            <p:cNvSpPr>
              <a:spLocks/>
            </p:cNvSpPr>
            <p:nvPr/>
          </p:nvSpPr>
          <p:spPr bwMode="auto">
            <a:xfrm>
              <a:off x="3328" y="1133"/>
              <a:ext cx="24" cy="24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452 w 21452"/>
                <a:gd name="T1" fmla="*/ 2524 h 21443"/>
                <a:gd name="T2" fmla="*/ 2599 w 21452"/>
                <a:gd name="T3" fmla="*/ 21443 h 21443"/>
                <a:gd name="T4" fmla="*/ 0 w 21452"/>
                <a:gd name="T5" fmla="*/ 0 h 2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52" h="21443" fill="none" extrusionOk="0">
                  <a:moveTo>
                    <a:pt x="21452" y="2524"/>
                  </a:moveTo>
                  <a:cubicBezTo>
                    <a:pt x="20287" y="12425"/>
                    <a:pt x="12496" y="20243"/>
                    <a:pt x="2599" y="21443"/>
                  </a:cubicBezTo>
                </a:path>
                <a:path w="21452" h="21443" stroke="0" extrusionOk="0">
                  <a:moveTo>
                    <a:pt x="21452" y="2524"/>
                  </a:moveTo>
                  <a:cubicBezTo>
                    <a:pt x="20287" y="12425"/>
                    <a:pt x="12496" y="20243"/>
                    <a:pt x="2599" y="2144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5" name="Arc 144"/>
            <p:cNvSpPr>
              <a:spLocks/>
            </p:cNvSpPr>
            <p:nvPr/>
          </p:nvSpPr>
          <p:spPr bwMode="auto">
            <a:xfrm>
              <a:off x="3363" y="1133"/>
              <a:ext cx="27" cy="25"/>
            </a:xfrm>
            <a:custGeom>
              <a:avLst/>
              <a:gdLst>
                <a:gd name="G0" fmla="+- 21329 0 0"/>
                <a:gd name="G1" fmla="+- 0 0 0"/>
                <a:gd name="G2" fmla="+- 21600 0 0"/>
                <a:gd name="T0" fmla="*/ 23928 w 23928"/>
                <a:gd name="T1" fmla="*/ 21443 h 21600"/>
                <a:gd name="T2" fmla="*/ 0 w 23928"/>
                <a:gd name="T3" fmla="*/ 3413 h 21600"/>
                <a:gd name="T4" fmla="*/ 21329 w 2392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928" h="21600" fill="none" extrusionOk="0">
                  <a:moveTo>
                    <a:pt x="23928" y="21443"/>
                  </a:moveTo>
                  <a:cubicBezTo>
                    <a:pt x="23065" y="21547"/>
                    <a:pt x="22197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</a:path>
                <a:path w="23928" h="21600" stroke="0" extrusionOk="0">
                  <a:moveTo>
                    <a:pt x="23928" y="21443"/>
                  </a:moveTo>
                  <a:cubicBezTo>
                    <a:pt x="23065" y="21547"/>
                    <a:pt x="22197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  <a:lnTo>
                    <a:pt x="21329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6" name="Line 145"/>
            <p:cNvSpPr>
              <a:spLocks noChangeShapeType="1"/>
            </p:cNvSpPr>
            <p:nvPr/>
          </p:nvSpPr>
          <p:spPr bwMode="auto">
            <a:xfrm>
              <a:off x="3362" y="1093"/>
              <a:ext cx="0" cy="7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7" name="Rectangle 146"/>
            <p:cNvSpPr>
              <a:spLocks noChangeArrowheads="1"/>
            </p:cNvSpPr>
            <p:nvPr/>
          </p:nvSpPr>
          <p:spPr bwMode="auto">
            <a:xfrm>
              <a:off x="3298" y="971"/>
              <a:ext cx="10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C1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08" name="Line 147"/>
            <p:cNvSpPr>
              <a:spLocks noChangeShapeType="1"/>
            </p:cNvSpPr>
            <p:nvPr/>
          </p:nvSpPr>
          <p:spPr bwMode="auto">
            <a:xfrm>
              <a:off x="3362" y="1166"/>
              <a:ext cx="0" cy="124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09" name="Freeform 148"/>
            <p:cNvSpPr>
              <a:spLocks/>
            </p:cNvSpPr>
            <p:nvPr/>
          </p:nvSpPr>
          <p:spPr bwMode="auto">
            <a:xfrm>
              <a:off x="3342" y="2409"/>
              <a:ext cx="39" cy="54"/>
            </a:xfrm>
            <a:custGeom>
              <a:avLst/>
              <a:gdLst>
                <a:gd name="T0" fmla="*/ 20 w 39"/>
                <a:gd name="T1" fmla="*/ 54 h 54"/>
                <a:gd name="T2" fmla="*/ 0 w 39"/>
                <a:gd name="T3" fmla="*/ 0 h 54"/>
                <a:gd name="T4" fmla="*/ 39 w 39"/>
                <a:gd name="T5" fmla="*/ 0 h 54"/>
                <a:gd name="T6" fmla="*/ 20 w 3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4">
                  <a:moveTo>
                    <a:pt x="20" y="54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20" y="54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0" name="Arc 149"/>
            <p:cNvSpPr>
              <a:spLocks/>
            </p:cNvSpPr>
            <p:nvPr/>
          </p:nvSpPr>
          <p:spPr bwMode="auto">
            <a:xfrm>
              <a:off x="3852" y="2967"/>
              <a:ext cx="27" cy="25"/>
            </a:xfrm>
            <a:custGeom>
              <a:avLst/>
              <a:gdLst>
                <a:gd name="G0" fmla="+- 21329 0 0"/>
                <a:gd name="G1" fmla="+- 0 0 0"/>
                <a:gd name="G2" fmla="+- 21600 0 0"/>
                <a:gd name="T0" fmla="*/ 23853 w 23853"/>
                <a:gd name="T1" fmla="*/ 21452 h 21600"/>
                <a:gd name="T2" fmla="*/ 0 w 23853"/>
                <a:gd name="T3" fmla="*/ 3413 h 21600"/>
                <a:gd name="T4" fmla="*/ 21329 w 23853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853" h="21600" fill="none" extrusionOk="0">
                  <a:moveTo>
                    <a:pt x="23853" y="21452"/>
                  </a:moveTo>
                  <a:cubicBezTo>
                    <a:pt x="23015" y="21550"/>
                    <a:pt x="22172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</a:path>
                <a:path w="23853" h="21600" stroke="0" extrusionOk="0">
                  <a:moveTo>
                    <a:pt x="23853" y="21452"/>
                  </a:moveTo>
                  <a:cubicBezTo>
                    <a:pt x="23015" y="21550"/>
                    <a:pt x="22172" y="21599"/>
                    <a:pt x="21329" y="21599"/>
                  </a:cubicBezTo>
                  <a:cubicBezTo>
                    <a:pt x="10717" y="21599"/>
                    <a:pt x="1677" y="13891"/>
                    <a:pt x="0" y="3412"/>
                  </a:cubicBezTo>
                  <a:lnTo>
                    <a:pt x="21329" y="0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1" name="Line 150"/>
            <p:cNvSpPr>
              <a:spLocks noChangeShapeType="1"/>
            </p:cNvSpPr>
            <p:nvPr/>
          </p:nvSpPr>
          <p:spPr bwMode="auto">
            <a:xfrm>
              <a:off x="3851" y="2639"/>
              <a:ext cx="0" cy="33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2" name="Line 151"/>
            <p:cNvSpPr>
              <a:spLocks noChangeShapeType="1"/>
            </p:cNvSpPr>
            <p:nvPr/>
          </p:nvSpPr>
          <p:spPr bwMode="auto">
            <a:xfrm>
              <a:off x="4365" y="1196"/>
              <a:ext cx="0" cy="167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3" name="Freeform 152"/>
            <p:cNvSpPr>
              <a:spLocks/>
            </p:cNvSpPr>
            <p:nvPr/>
          </p:nvSpPr>
          <p:spPr bwMode="auto">
            <a:xfrm>
              <a:off x="4345" y="2874"/>
              <a:ext cx="40" cy="53"/>
            </a:xfrm>
            <a:custGeom>
              <a:avLst/>
              <a:gdLst>
                <a:gd name="T0" fmla="*/ 20 w 40"/>
                <a:gd name="T1" fmla="*/ 53 h 53"/>
                <a:gd name="T2" fmla="*/ 0 w 40"/>
                <a:gd name="T3" fmla="*/ 0 h 53"/>
                <a:gd name="T4" fmla="*/ 40 w 40"/>
                <a:gd name="T5" fmla="*/ 0 h 53"/>
                <a:gd name="T6" fmla="*/ 20 w 4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53">
                  <a:moveTo>
                    <a:pt x="20" y="53"/>
                  </a:moveTo>
                  <a:lnTo>
                    <a:pt x="0" y="0"/>
                  </a:lnTo>
                  <a:lnTo>
                    <a:pt x="40" y="0"/>
                  </a:lnTo>
                  <a:lnTo>
                    <a:pt x="20" y="5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4" name="Line 153"/>
            <p:cNvSpPr>
              <a:spLocks noChangeShapeType="1"/>
            </p:cNvSpPr>
            <p:nvPr/>
          </p:nvSpPr>
          <p:spPr bwMode="auto">
            <a:xfrm flipV="1">
              <a:off x="4438" y="3421"/>
              <a:ext cx="0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5" name="Freeform 154"/>
            <p:cNvSpPr>
              <a:spLocks/>
            </p:cNvSpPr>
            <p:nvPr/>
          </p:nvSpPr>
          <p:spPr bwMode="auto">
            <a:xfrm>
              <a:off x="4419" y="3368"/>
              <a:ext cx="39" cy="53"/>
            </a:xfrm>
            <a:custGeom>
              <a:avLst/>
              <a:gdLst>
                <a:gd name="T0" fmla="*/ 19 w 39"/>
                <a:gd name="T1" fmla="*/ 0 h 53"/>
                <a:gd name="T2" fmla="*/ 0 w 39"/>
                <a:gd name="T3" fmla="*/ 53 h 53"/>
                <a:gd name="T4" fmla="*/ 39 w 39"/>
                <a:gd name="T5" fmla="*/ 53 h 53"/>
                <a:gd name="T6" fmla="*/ 19 w 39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53">
                  <a:moveTo>
                    <a:pt x="19" y="0"/>
                  </a:moveTo>
                  <a:lnTo>
                    <a:pt x="0" y="53"/>
                  </a:lnTo>
                  <a:lnTo>
                    <a:pt x="39" y="5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  <p:sp>
          <p:nvSpPr>
            <p:cNvPr id="37916" name="Rectangle 155"/>
            <p:cNvSpPr>
              <a:spLocks noChangeArrowheads="1"/>
            </p:cNvSpPr>
            <p:nvPr/>
          </p:nvSpPr>
          <p:spPr bwMode="auto">
            <a:xfrm>
              <a:off x="723" y="3519"/>
              <a:ext cx="4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Каменщики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17" name="Rectangle 156"/>
            <p:cNvSpPr>
              <a:spLocks noChangeArrowheads="1"/>
            </p:cNvSpPr>
            <p:nvPr/>
          </p:nvSpPr>
          <p:spPr bwMode="auto">
            <a:xfrm>
              <a:off x="1864" y="3519"/>
              <a:ext cx="35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Плотники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18" name="Rectangle 157"/>
            <p:cNvSpPr>
              <a:spLocks noChangeArrowheads="1"/>
            </p:cNvSpPr>
            <p:nvPr/>
          </p:nvSpPr>
          <p:spPr bwMode="auto">
            <a:xfrm>
              <a:off x="2686" y="3514"/>
              <a:ext cx="50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Кровельщики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19" name="Rectangle 158"/>
            <p:cNvSpPr>
              <a:spLocks noChangeArrowheads="1"/>
            </p:cNvSpPr>
            <p:nvPr/>
          </p:nvSpPr>
          <p:spPr bwMode="auto">
            <a:xfrm>
              <a:off x="3905" y="3456"/>
              <a:ext cx="34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Мастера 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20" name="Rectangle 159"/>
            <p:cNvSpPr>
              <a:spLocks noChangeArrowheads="1"/>
            </p:cNvSpPr>
            <p:nvPr/>
          </p:nvSpPr>
          <p:spPr bwMode="auto">
            <a:xfrm>
              <a:off x="3905" y="3568"/>
              <a:ext cx="4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по отделке</a:t>
              </a:r>
              <a:endPara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7107" name="Дата 4710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594BB-AA95-40AC-A89E-0D78F768A994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37922" name="Номер слайда 379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40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3625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49" y="365126"/>
            <a:ext cx="8257773" cy="1325563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Построение информационной модели процесса постройки садового домика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1784351"/>
            <a:ext cx="7486650" cy="4572000"/>
          </a:xfrm>
        </p:spPr>
        <p:txBody>
          <a:bodyPr>
            <a:noAutofit/>
          </a:bodyPr>
          <a:lstStyle/>
          <a:p>
            <a:r>
              <a:rPr lang="ru-RU" altLang="ru-RU" sz="1800" dirty="0"/>
              <a:t>1. На основе функциональной модели </a:t>
            </a:r>
            <a:r>
              <a:rPr lang="en-US" altLang="ru-RU" sz="1800" dirty="0"/>
              <a:t>IDEF0</a:t>
            </a:r>
            <a:r>
              <a:rPr lang="ru-RU" altLang="ru-RU" sz="1800" dirty="0"/>
              <a:t> составим пул – список потенциальных сущностей.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Пул: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1. Дом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2. Крыша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3. Материалы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4. Проект дома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5. Стены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6. Строители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7. Фундамент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8. Каменщики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9. Плотники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10. Кровельщики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ru-RU" sz="1600" dirty="0"/>
              <a:t>11. Мастера по отделке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2CA01-169A-467B-9CA0-AA6E0E5CD73B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41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789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>
            <a:normAutofit fontScale="90000"/>
          </a:bodyPr>
          <a:lstStyle/>
          <a:p>
            <a:r>
              <a:rPr lang="ru-RU" altLang="ru-RU" sz="3600" dirty="0"/>
              <a:t>Построение информационной модели процесса постройки садового домика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1412776"/>
            <a:ext cx="7486650" cy="4759424"/>
          </a:xfrm>
        </p:spPr>
        <p:txBody>
          <a:bodyPr>
            <a:normAutofit/>
          </a:bodyPr>
          <a:lstStyle/>
          <a:p>
            <a:r>
              <a:rPr lang="ru-RU" altLang="ru-RU" sz="1800" dirty="0"/>
              <a:t>2. Определим сущности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4675"/>
            <a:ext cx="79216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87A-75AE-4D5A-9EDB-ED567B46CED7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42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56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Построение информационной модели процесса постройки садового домика</a:t>
            </a:r>
            <a:endParaRPr lang="ru-RU" altLang="ru-RU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3. Зададим атрибуты для каждой сущности и установим связи между ними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8856662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9904-8F57-4886-8308-746742413BA5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43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1782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Требования к моделям предметных областей</a:t>
            </a:r>
            <a:endParaRPr 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формализация, обеспечивающая однозначное описание структуры предметной области;</a:t>
            </a:r>
          </a:p>
          <a:p>
            <a:r>
              <a:rPr lang="ru-RU" altLang="ru-RU" sz="2400" dirty="0"/>
              <a:t>понятность для заказчиков и разработчиков на основе применения графических средств отображения модели;</a:t>
            </a:r>
          </a:p>
          <a:p>
            <a:r>
              <a:rPr lang="ru-RU" altLang="ru-RU" sz="2400" dirty="0"/>
              <a:t>обеспечение оценки эффективности реализации модели предметной области на основе определенных методов и вычисляемых показателей.</a:t>
            </a:r>
          </a:p>
          <a:p>
            <a:endParaRPr lang="ru-RU" altLang="ru-RU" sz="24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7D567-C76A-4497-BE54-D0E0ECFE7B25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4712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Некоторые определения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  <a:p>
            <a:r>
              <a:rPr lang="ru-RU" altLang="ru-RU"/>
              <a:t>Язык моделирования – это нотация, в основном графическая, которая используется для описания проектов.</a:t>
            </a:r>
          </a:p>
          <a:p>
            <a:endParaRPr lang="ru-RU" altLang="ru-RU"/>
          </a:p>
          <a:p>
            <a:r>
              <a:rPr lang="ru-RU" altLang="ru-RU"/>
              <a:t>Нотация представляет собой совокупность графических объектов, используемых в модели. </a:t>
            </a:r>
          </a:p>
          <a:p>
            <a:endParaRPr lang="ru-RU" alt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D7E2-2A2F-4168-8883-3F547A89DE04}" type="datetime1">
              <a:rPr lang="ru-RU" altLang="en-US" smtClean="0"/>
              <a:t>06.02.2022</a:t>
            </a:fld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8532F-6F36-4CF7-9EBD-A3B3FE3CEF41}" type="slidenum">
              <a:rPr lang="ru-RU" altLang="en-US" smtClean="0"/>
              <a:pPr/>
              <a:t>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3894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 </a:t>
            </a:r>
            <a:endParaRPr lang="ru-RU" altLang="ru-RU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IDEF0</a:t>
            </a:r>
            <a:r>
              <a:rPr lang="ru-RU" altLang="ru-RU" dirty="0"/>
              <a:t> - методология функционального моделирования. С помощью наглядного графического языка IDEF0, изучаемая система предстает перед разработчиками и аналитиками в виде набора взаимосвязанных функций (функциональных блоков - в терминах IDEF0). Моделирование средствами IDEF0 является первым этапом изучения любой системы.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A0A2A-F359-488F-995C-7C6ED63A6B3C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573119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 </a:t>
            </a:r>
            <a:endParaRPr lang="ru-RU" altLang="ru-RU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b="1" dirty="0"/>
              <a:t>IDEF1</a:t>
            </a:r>
            <a:r>
              <a:rPr lang="ru-RU" altLang="ru-RU" dirty="0"/>
              <a:t> – методология моделирования информационных потоков внутри системы, позволяющая отображать и анализировать их структуру и взаимосвязи. </a:t>
            </a:r>
          </a:p>
          <a:p>
            <a:r>
              <a:rPr lang="ru-RU" altLang="ru-RU" b="1" dirty="0"/>
              <a:t>IDEF1X</a:t>
            </a:r>
            <a:r>
              <a:rPr lang="ru-RU" altLang="ru-RU" dirty="0"/>
              <a:t> (IDEF1 </a:t>
            </a:r>
            <a:r>
              <a:rPr lang="ru-RU" altLang="ru-RU" dirty="0" err="1"/>
              <a:t>Extended</a:t>
            </a:r>
            <a:r>
              <a:rPr lang="ru-RU" altLang="ru-RU" dirty="0"/>
              <a:t>) – методология построения реляционных структур. IDEF1X относится к типу методологий “Сущность-взаимосвязь” (ER – </a:t>
            </a:r>
            <a:r>
              <a:rPr lang="ru-RU" altLang="ru-RU" dirty="0" err="1"/>
              <a:t>Entity-Relationship</a:t>
            </a:r>
            <a:r>
              <a:rPr lang="ru-RU" altLang="ru-RU" dirty="0"/>
              <a:t>) и, как правило, используется для моделирования реляционных баз данных, имеющих отношение к рассматриваемой системе.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8BB1-ED7D-4866-830C-A82BD6CD7B2E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797052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Семейство IDEF </a:t>
            </a:r>
            <a:endParaRPr lang="ru-RU" altLang="ru-RU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b="1" dirty="0"/>
              <a:t>IDEF2</a:t>
            </a:r>
            <a:r>
              <a:rPr lang="ru-RU" altLang="ru-RU" dirty="0"/>
              <a:t> – методология динамического моделирования развития систем. В связи с весьма серьезными сложностями анализа динамических систем от этого стандарта практически отказались, и его развитие приостановилось на самом начальном этапе. Однако в настоящее время присутствуют алгоритмы и их компьютерные реализации, позволяющие превращать набор статических диаграмм IDEF0 в динамические модели, построенные на базе “раскрашенных сетей Петри” (CPN – </a:t>
            </a:r>
            <a:r>
              <a:rPr lang="ru-RU" altLang="ru-RU" dirty="0" err="1"/>
              <a:t>Color</a:t>
            </a:r>
            <a:r>
              <a:rPr lang="ru-RU" altLang="ru-RU" dirty="0"/>
              <a:t> </a:t>
            </a:r>
            <a:r>
              <a:rPr lang="ru-RU" altLang="ru-RU" dirty="0" err="1"/>
              <a:t>Petri</a:t>
            </a:r>
            <a:r>
              <a:rPr lang="ru-RU" altLang="ru-RU" dirty="0"/>
              <a:t> </a:t>
            </a:r>
            <a:r>
              <a:rPr lang="ru-RU" altLang="ru-RU" dirty="0" err="1"/>
              <a:t>Nets</a:t>
            </a:r>
            <a:r>
              <a:rPr lang="ru-RU" altLang="ru-RU" dirty="0"/>
              <a:t>).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A46E-4C99-450A-8DD7-E076EE4CA179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67368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2219</Words>
  <Application>Microsoft Office PowerPoint</Application>
  <PresentationFormat>Экран (4:3)</PresentationFormat>
  <Paragraphs>336</Paragraphs>
  <Slides>43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Wingdings</vt:lpstr>
      <vt:lpstr>Тема Office</vt:lpstr>
      <vt:lpstr>Методология информационного моделирования IDEF1X</vt:lpstr>
      <vt:lpstr>Основные вопросы</vt:lpstr>
      <vt:lpstr>Модель предметной области</vt:lpstr>
      <vt:lpstr>Предметная область научного института</vt:lpstr>
      <vt:lpstr>Требования к моделям предметных областей</vt:lpstr>
      <vt:lpstr>Некоторые определения</vt:lpstr>
      <vt:lpstr>Семейство IDEF </vt:lpstr>
      <vt:lpstr>Семейство IDEF </vt:lpstr>
      <vt:lpstr>Семейство IDEF </vt:lpstr>
      <vt:lpstr>Семейство IDEF </vt:lpstr>
      <vt:lpstr>Семейство IDEF </vt:lpstr>
      <vt:lpstr>Семейство IDEF</vt:lpstr>
      <vt:lpstr>Модели структурного подхода, </vt:lpstr>
      <vt:lpstr>Что такое IDEF1X?</vt:lpstr>
      <vt:lpstr>Что такое IDEF1X?</vt:lpstr>
      <vt:lpstr>Определение сущности</vt:lpstr>
      <vt:lpstr>Понятие атрибута</vt:lpstr>
      <vt:lpstr>Понятие отношения</vt:lpstr>
      <vt:lpstr>Правила определения сущности</vt:lpstr>
      <vt:lpstr>Правила определения сущности</vt:lpstr>
      <vt:lpstr>Графическое представление сущности</vt:lpstr>
      <vt:lpstr>Правила определения атрибутов</vt:lpstr>
      <vt:lpstr>Ключевые атрибуты</vt:lpstr>
      <vt:lpstr>Примеры ключевых атрибутов</vt:lpstr>
      <vt:lpstr>Типы сущностей в IDEF1X</vt:lpstr>
      <vt:lpstr>Типы зависимых сущностей</vt:lpstr>
      <vt:lpstr>Типы зависимых сущностей</vt:lpstr>
      <vt:lpstr>Типы зависимых сущностей</vt:lpstr>
      <vt:lpstr>Правила отношений</vt:lpstr>
      <vt:lpstr>Виды отношений</vt:lpstr>
      <vt:lpstr>Правила отношений</vt:lpstr>
      <vt:lpstr>4 типа мощности отношений</vt:lpstr>
      <vt:lpstr>4 типа мощности отношений</vt:lpstr>
      <vt:lpstr>Отношения категоризации</vt:lpstr>
      <vt:lpstr>Пример отношений категоризации</vt:lpstr>
      <vt:lpstr>Правила отношений категоризации</vt:lpstr>
      <vt:lpstr>Правила отношений категоризации</vt:lpstr>
      <vt:lpstr>Пример иерархии категорий</vt:lpstr>
      <vt:lpstr>Основные правила построения информационной модели</vt:lpstr>
      <vt:lpstr>Пример функциональной модели, построенной с использованием CASE-средства BPWin</vt:lpstr>
      <vt:lpstr>Построение информационной модели процесса постройки садового домика</vt:lpstr>
      <vt:lpstr>Построение информационной модели процесса постройки садового домика</vt:lpstr>
      <vt:lpstr>Построение информационной модели процесса постройки садового домика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Методология информационного моделирования IDEF1X</dc:title>
  <dc:creator>Vika</dc:creator>
  <cp:lastModifiedBy>Виталий Бондаренко</cp:lastModifiedBy>
  <cp:revision>15</cp:revision>
  <dcterms:created xsi:type="dcterms:W3CDTF">2018-02-18T10:42:12Z</dcterms:created>
  <dcterms:modified xsi:type="dcterms:W3CDTF">2022-02-06T12:41:28Z</dcterms:modified>
</cp:coreProperties>
</file>