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54"/>
  </p:notesMasterIdLst>
  <p:handoutMasterIdLst>
    <p:handoutMasterId r:id="rId55"/>
  </p:handoutMasterIdLst>
  <p:sldIdLst>
    <p:sldId id="256" r:id="rId3"/>
    <p:sldId id="257" r:id="rId4"/>
    <p:sldId id="258" r:id="rId5"/>
    <p:sldId id="259" r:id="rId6"/>
    <p:sldId id="260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261" r:id="rId16"/>
    <p:sldId id="263" r:id="rId17"/>
    <p:sldId id="264" r:id="rId18"/>
    <p:sldId id="286" r:id="rId19"/>
    <p:sldId id="287" r:id="rId20"/>
    <p:sldId id="265" r:id="rId21"/>
    <p:sldId id="266" r:id="rId22"/>
    <p:sldId id="285" r:id="rId23"/>
    <p:sldId id="267" r:id="rId24"/>
    <p:sldId id="284" r:id="rId25"/>
    <p:sldId id="268" r:id="rId26"/>
    <p:sldId id="269" r:id="rId27"/>
    <p:sldId id="283" r:id="rId28"/>
    <p:sldId id="270" r:id="rId29"/>
    <p:sldId id="272" r:id="rId30"/>
    <p:sldId id="281" r:id="rId31"/>
    <p:sldId id="282" r:id="rId32"/>
    <p:sldId id="271" r:id="rId33"/>
    <p:sldId id="273" r:id="rId34"/>
    <p:sldId id="274" r:id="rId35"/>
    <p:sldId id="275" r:id="rId36"/>
    <p:sldId id="276" r:id="rId37"/>
    <p:sldId id="278" r:id="rId38"/>
    <p:sldId id="279" r:id="rId39"/>
    <p:sldId id="277" r:id="rId40"/>
    <p:sldId id="280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8672149-C237-4926-A34D-92D964A77233}">
          <p14:sldIdLst>
            <p14:sldId id="256"/>
          </p14:sldIdLst>
        </p14:section>
        <p14:section name="Режимы работы" id="{66653629-3047-4F79-847E-45EC2AAB8ECE}">
          <p14:sldIdLst>
            <p14:sldId id="257"/>
            <p14:sldId id="258"/>
            <p14:sldId id="259"/>
            <p14:sldId id="260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261"/>
            <p14:sldId id="263"/>
            <p14:sldId id="264"/>
            <p14:sldId id="286"/>
            <p14:sldId id="287"/>
            <p14:sldId id="265"/>
            <p14:sldId id="266"/>
            <p14:sldId id="285"/>
            <p14:sldId id="267"/>
            <p14:sldId id="284"/>
            <p14:sldId id="268"/>
            <p14:sldId id="269"/>
            <p14:sldId id="283"/>
            <p14:sldId id="270"/>
            <p14:sldId id="272"/>
            <p14:sldId id="281"/>
            <p14:sldId id="282"/>
            <p14:sldId id="271"/>
            <p14:sldId id="273"/>
            <p14:sldId id="274"/>
            <p14:sldId id="275"/>
            <p14:sldId id="276"/>
            <p14:sldId id="278"/>
            <p14:sldId id="279"/>
            <p14:sldId id="277"/>
            <p14:sldId id="280"/>
            <p14:sldId id="288"/>
            <p14:sldId id="289"/>
            <p14:sldId id="290"/>
          </p14:sldIdLst>
        </p14:section>
        <p14:section name="Модели серверов БД" id="{B46DEF71-E721-43C0-8E7B-A197CD6EAE28}">
          <p14:sldIdLst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8" autoAdjust="0"/>
    <p:restoredTop sz="86608" autoAdjust="0"/>
  </p:normalViewPr>
  <p:slideViewPr>
    <p:cSldViewPr snapToGrid="0" showGuides="1">
      <p:cViewPr varScale="1">
        <p:scale>
          <a:sx n="94" d="100"/>
          <a:sy n="94" d="100"/>
        </p:scale>
        <p:origin x="199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работа на изолированном компьютере с небольшой базой данных в настоящий момент уже давно нехарактерна для большинства приложений. БД отражает информационную модель реальной предметной области, она растет по объему и резко увеличивается количество задач, решаемых с ее использованием, и в соответствии с этим увеличивается ко-</a:t>
            </a:r>
            <a:r>
              <a:rPr lang="ru-RU" dirty="0" err="1"/>
              <a:t>личество</a:t>
            </a:r>
            <a:r>
              <a:rPr lang="ru-RU" dirty="0"/>
              <a:t> приложений, работающих с единой базой данных. Компьютеры объединяются в локальные сети, и необходимость распределения </a:t>
            </a:r>
            <a:r>
              <a:rPr lang="ru-RU" dirty="0" err="1"/>
              <a:t>прило-жений</a:t>
            </a:r>
            <a:r>
              <a:rPr lang="ru-RU" dirty="0"/>
              <a:t>, работающих с единой базой данных по сети, является несомненной.</a:t>
            </a:r>
          </a:p>
          <a:p>
            <a:r>
              <a:rPr lang="ru-RU" dirty="0"/>
              <a:t>Действительно, даже когда вы строите БД для небольшой торговой фирмы, у вас появляется ряд </a:t>
            </a:r>
            <a:r>
              <a:rPr lang="ru-RU" sz="1000" baseline="0" dirty="0"/>
              <a:t>специфических</a:t>
            </a:r>
            <a:r>
              <a:rPr lang="ru-RU" dirty="0"/>
              <a:t> пользователей БД, которые имеют свои бизнес-функции и территориально могут находиться в разных помещениях, но все они должны работать с единой информационной </a:t>
            </a:r>
            <a:r>
              <a:rPr lang="ru-RU" dirty="0" err="1"/>
              <a:t>мо-делью</a:t>
            </a:r>
            <a:r>
              <a:rPr lang="ru-RU" dirty="0"/>
              <a:t> организации, то есть с единой базой данных.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9725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разгрузки сервера была предложена трехуровневая модель.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7772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этой модели компоненты приложения делятся между тремя исполнителями: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3318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Отметим, что эта модель обладает большей гибкостью, чем двухуровневые модели. Наиболее заметны преимущества модели сервера приложений в тех случаях, когда </a:t>
            </a:r>
            <a:r>
              <a:rPr lang="ru-RU" dirty="0" err="1"/>
              <a:t>клиен</a:t>
            </a:r>
            <a:r>
              <a:rPr lang="ru-RU" dirty="0"/>
              <a:t>-ты выполняют сложные аналитические расчеты над базой данных, которые относятся к области OLAP-приложений. (</a:t>
            </a:r>
            <a:r>
              <a:rPr lang="ru-RU" dirty="0" err="1"/>
              <a:t>On-line</a:t>
            </a:r>
            <a:r>
              <a:rPr lang="ru-RU" dirty="0"/>
              <a:t> </a:t>
            </a:r>
            <a:r>
              <a:rPr lang="ru-RU" dirty="0" err="1"/>
              <a:t>analytical</a:t>
            </a:r>
            <a:r>
              <a:rPr lang="ru-RU" dirty="0"/>
              <a:t> </a:t>
            </a:r>
            <a:r>
              <a:rPr lang="ru-RU" dirty="0" err="1"/>
              <a:t>processing</a:t>
            </a:r>
            <a:r>
              <a:rPr lang="ru-RU" dirty="0"/>
              <a:t>.) В этой модели большая часть бизнес-логики клиента изолирована от возможностей встроенного SQL, реализованного в конкретной СУБД, и может быть выполнена на стандартных языках программирования, таких как C, C++. Это повышает переносимость системы, ее масштабируемость.</a:t>
            </a:r>
          </a:p>
          <a:p>
            <a:r>
              <a:rPr lang="ru-RU" dirty="0"/>
              <a:t>Функции промежуточных серверов могут быть в этой модели распределены в рам-</a:t>
            </a:r>
            <a:r>
              <a:rPr lang="ru-RU" dirty="0" err="1"/>
              <a:t>ках</a:t>
            </a:r>
            <a:r>
              <a:rPr lang="ru-RU" dirty="0"/>
              <a:t> глобальных транзакций путем поддержки XA-протокола (X/</a:t>
            </a:r>
            <a:r>
              <a:rPr lang="ru-RU" dirty="0" err="1"/>
              <a:t>Open</a:t>
            </a:r>
            <a:r>
              <a:rPr lang="ru-RU" dirty="0"/>
              <a:t> </a:t>
            </a:r>
            <a:r>
              <a:rPr lang="ru-RU" dirty="0" err="1"/>
              <a:t>transaction</a:t>
            </a:r>
            <a:r>
              <a:rPr lang="ru-RU" dirty="0"/>
              <a:t> </a:t>
            </a:r>
            <a:r>
              <a:rPr lang="ru-RU" dirty="0" err="1"/>
              <a:t>interface</a:t>
            </a:r>
            <a:r>
              <a:rPr lang="ru-RU" dirty="0"/>
              <a:t> </a:t>
            </a:r>
            <a:r>
              <a:rPr lang="ru-RU" dirty="0" err="1"/>
              <a:t>protocol</a:t>
            </a:r>
            <a:r>
              <a:rPr lang="ru-RU" dirty="0"/>
              <a:t>), который поддерживается большинством </a:t>
            </a:r>
            <a:r>
              <a:rPr lang="ru-RU" dirty="0" err="1"/>
              <a:t>поставщи</a:t>
            </a:r>
            <a:r>
              <a:rPr lang="ru-RU" dirty="0"/>
              <a:t>-ков СУБД.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2982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период создания первых СУБД технология "клиент-сервер" только зарождалась. Поэтому изначально в архитектуре систем не было адекватного механизма организации взаимодействия процессов типа "клиент" и процессов типа "сервер". В современных же СУБД он является фактически основополагающим и от эффективности его реализации зависит эффективность работы системы в целом.</a:t>
            </a:r>
          </a:p>
          <a:p>
            <a:r>
              <a:rPr lang="ru-RU" dirty="0"/>
              <a:t>Рассмотрим эволюцию типов организации подобных механизмов. В основном этот механизм определяется структурой реализации серверных процессов, и часто он называется архитектурой сервера баз данных.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605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Выделение сервера в отдельную программу было революционным шагом, который позволил, в частности, поместить сервер на одну машину, а программный интерфейс с пользователем — на другую, осуществляя взаимодействие между ними по сети. Однако необходимость запуска большого числа серверов для обслуживания множества пользователей сильно ограничивала возможности такой системы.</a:t>
            </a:r>
          </a:p>
          <a:p>
            <a:r>
              <a:rPr lang="ru-RU" dirty="0"/>
              <a:t>Для обслуживания большого числа клиентов на сервере должно быть запущено большое количество одновременно работающих серверных процессов, а это резко повышало требования к ресурсам ЭВМ, на которой запускались все серверные процессы. Кроме того, каждый серверный процесс в этой модели запускался как независимый, поэтому если один клиент сформировал запрос, который был только что выполнен другим сер-верным процессом для другого клиента, то запрос тем не менее выполнялся повторно. В такой модели весьма сложно обеспечить взаимодействие серверных процессов. Эта модель самая простая, и исторически она появилась первой.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0900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 возможность взаимодействия с одним сервером многих клиентов позволяет в полной мере использовать разделяемые объекты (начиная с открытых файлов и кончая данными из системных каталогов), что значительно уменьшает потребности в памяти и общее число процессов операционной системы. Например, системой с архитектурой "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один-к-одному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будет создано 100 копий процессов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СУБД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100 пользователей, тогда как системе с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многопотоковой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архитектурой для этого понадобится только один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серверный процесс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897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некоторых системах эта проблема решается вводом промежуточного диспетчера. Подобная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архитектура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называется архитектурой виртуального сервера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32810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dirty="0"/>
              <a:t>Подобная организация взаимодействия клиент-сервер может рассматриваться как аналог банка, где имеется несколько окон кассиров, и специальный банковский служа-</a:t>
            </a:r>
            <a:r>
              <a:rPr lang="ru-RU" sz="1000" dirty="0" err="1"/>
              <a:t>щий</a:t>
            </a:r>
            <a:r>
              <a:rPr lang="ru-RU" sz="1000" dirty="0"/>
              <a:t> — администратор зала (диспетчер) направляет каждого вновь пришедшего посети-теля (клиента) к свободному кассиру (актуальному серверу). Система работает нормально, пока все посетители равноправны (имеют равные приоритеты), однако стоит лишь </a:t>
            </a:r>
            <a:r>
              <a:rPr lang="ru-RU" sz="1000" dirty="0" err="1"/>
              <a:t>по-явиться</a:t>
            </a:r>
            <a:r>
              <a:rPr lang="ru-RU" sz="1000" dirty="0"/>
              <a:t> посетителям с высшим приоритетом, которые должны обслуживаться в </a:t>
            </a:r>
            <a:r>
              <a:rPr lang="ru-RU" sz="1000" dirty="0" err="1"/>
              <a:t>специ-альном</a:t>
            </a:r>
            <a:r>
              <a:rPr lang="ru-RU" sz="1000" dirty="0"/>
              <a:t> окне, как возникают проблемы. Учет приоритета клиентов особенно важен в си-</a:t>
            </a:r>
            <a:r>
              <a:rPr lang="ru-RU" sz="1000" dirty="0" err="1"/>
              <a:t>стемах</a:t>
            </a:r>
            <a:r>
              <a:rPr lang="ru-RU" sz="1000" dirty="0"/>
              <a:t> оперативной обработки транзакций, однако именно эту возможность не может предоставить архитектура систем с диспетчеризацией.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78209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Она также может быть названа </a:t>
            </a:r>
            <a:r>
              <a:rPr lang="ru-RU" dirty="0" err="1"/>
              <a:t>многонитевой</a:t>
            </a:r>
            <a:r>
              <a:rPr lang="ru-RU" dirty="0"/>
              <a:t> </a:t>
            </a:r>
            <a:r>
              <a:rPr lang="ru-RU" dirty="0" err="1"/>
              <a:t>мультисерверной</a:t>
            </a:r>
            <a:r>
              <a:rPr lang="ru-RU" dirty="0"/>
              <a:t> архитектурой. Эта архитектура связана с вопросами распараллеливания выполнения одного пользователь-</a:t>
            </a:r>
            <a:r>
              <a:rPr lang="ru-RU" dirty="0" err="1"/>
              <a:t>ского</a:t>
            </a:r>
            <a:r>
              <a:rPr lang="ru-RU" dirty="0"/>
              <a:t> запроса несколькими серверными процессами.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36751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Существует несколько возможностей распараллеливания выполнения запроса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565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Системы распределенной обработки данных в основном связаны с первым </a:t>
            </a:r>
            <a:r>
              <a:rPr lang="ru-RU" dirty="0" err="1"/>
              <a:t>поко-лением</a:t>
            </a:r>
            <a:r>
              <a:rPr lang="ru-RU" dirty="0"/>
              <a:t> БД, которые строились на мультипрограммных операционных системах и </a:t>
            </a:r>
            <a:r>
              <a:rPr lang="ru-RU" dirty="0" err="1"/>
              <a:t>исполь-зовали</a:t>
            </a:r>
            <a:r>
              <a:rPr lang="ru-RU" dirty="0"/>
              <a:t> централизованное хранение БД на устройствах внешней памяти центральной ЭВМ и терминальный многопользовательский режим доступа к ней. При этом </a:t>
            </a:r>
            <a:r>
              <a:rPr lang="ru-RU" dirty="0" err="1"/>
              <a:t>пользова-тельские</a:t>
            </a:r>
            <a:r>
              <a:rPr lang="ru-RU" dirty="0"/>
              <a:t> терминалы не имели собственных ресурсов — то есть процессоров и памяти, которые могли бы использоваться для хранения и обработки данных. Первой полностью реляционной системой, работающей в многопользовательском режиме, бы-ла СУБД SYSTEM R, разработанная фирмой IBM, именно в ней были реализованы как язык манипулирования данными SQL, так и основные принципы синхронизации, приме-</a:t>
            </a:r>
            <a:r>
              <a:rPr lang="ru-RU" dirty="0" err="1"/>
              <a:t>няемые</a:t>
            </a:r>
            <a:r>
              <a:rPr lang="ru-RU" dirty="0"/>
              <a:t> при распределенной обработке данных, которые до сих пор являются базисными практически во всех коммерческих СУБД.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4519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Существует несколько возможностей распараллеливания выполнения запроса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356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 выполнения такого запроса при соответствующем сегментировании данных существенно меньше, чем время выполнения этого же запроса традиционными способами одним процессом.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4172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Общее время выполнения подобного запроса, конечно, будет существенно меньше, чем при традиционном способе выполнения последовательности из четырех операций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981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Вычислительная модель "клиент—сервер" исходно связана с парадигмой открытых систем, которая появилась в 90-х годах и быстро эволюционировала. Сам термин "</a:t>
            </a:r>
            <a:r>
              <a:rPr lang="ru-RU" dirty="0" err="1"/>
              <a:t>кли</a:t>
            </a:r>
            <a:r>
              <a:rPr lang="ru-RU" dirty="0"/>
              <a:t>-</a:t>
            </a:r>
            <a:r>
              <a:rPr lang="ru-RU" dirty="0" err="1"/>
              <a:t>ент</a:t>
            </a:r>
            <a:r>
              <a:rPr lang="ru-RU" dirty="0"/>
              <a:t>-сервер" исходно применялся к архитектуре программного обеспечения, которое </a:t>
            </a:r>
            <a:r>
              <a:rPr lang="ru-RU" dirty="0" err="1"/>
              <a:t>опи-сывало</a:t>
            </a:r>
            <a:r>
              <a:rPr lang="ru-RU" dirty="0"/>
              <a:t> распределение процесса выполнения по принципу взаимодействия двух про-</a:t>
            </a:r>
            <a:r>
              <a:rPr lang="ru-RU" dirty="0" err="1"/>
              <a:t>граммных</a:t>
            </a:r>
            <a:r>
              <a:rPr lang="ru-RU" dirty="0"/>
              <a:t> процессов, один из которых в этой модели назывался "клиентом", а другой — "сервером". Клиентский процесс запрашивал некоторые услуги, а серверный про-</a:t>
            </a:r>
            <a:r>
              <a:rPr lang="ru-RU" dirty="0" err="1"/>
              <a:t>цесс</a:t>
            </a:r>
            <a:r>
              <a:rPr lang="ru-RU" dirty="0"/>
              <a:t> обеспечивал их выполнение. При этом предполагалось, что один серверный про-</a:t>
            </a:r>
            <a:r>
              <a:rPr lang="ru-RU" dirty="0" err="1"/>
              <a:t>цесс</a:t>
            </a:r>
            <a:r>
              <a:rPr lang="ru-RU" dirty="0"/>
              <a:t> может обслужить множество клиентских процессов.</a:t>
            </a:r>
          </a:p>
          <a:p>
            <a:r>
              <a:rPr lang="ru-RU" dirty="0"/>
              <a:t>Ранее приложение (пользовательская программа) не разделялась на части, оно вы-</a:t>
            </a:r>
            <a:r>
              <a:rPr lang="ru-RU" dirty="0" err="1"/>
              <a:t>полнялось</a:t>
            </a:r>
            <a:r>
              <a:rPr lang="ru-RU" dirty="0"/>
              <a:t> некоторым монолитным блоком. Но возникла идея более рационального </a:t>
            </a:r>
            <a:r>
              <a:rPr lang="ru-RU" dirty="0" err="1"/>
              <a:t>ис</a:t>
            </a:r>
            <a:r>
              <a:rPr lang="ru-RU" dirty="0"/>
              <a:t>-пользования ресурсов сети. Действительно, при монолитном исполнении используются ресурсы только одного компьютера, а остальные компьютеры в сети рассматриваются как терминалы. Но теперь, в отличие от эпохи </a:t>
            </a:r>
            <a:r>
              <a:rPr lang="ru-RU" dirty="0" err="1"/>
              <a:t>main</a:t>
            </a:r>
            <a:r>
              <a:rPr lang="ru-RU" dirty="0"/>
              <a:t>-фреймов, все компьютеры в сети </a:t>
            </a:r>
            <a:r>
              <a:rPr lang="ru-RU" dirty="0" err="1"/>
              <a:t>облада</a:t>
            </a:r>
            <a:r>
              <a:rPr lang="ru-RU" dirty="0"/>
              <a:t>-ют собственными ресурсами, и разумно так распределить нагрузку на них, чтобы макси-</a:t>
            </a:r>
            <a:r>
              <a:rPr lang="ru-RU" dirty="0" err="1"/>
              <a:t>мальным</a:t>
            </a:r>
            <a:r>
              <a:rPr lang="ru-RU" dirty="0"/>
              <a:t> образом использовать их ресурсы.</a:t>
            </a:r>
          </a:p>
          <a:p>
            <a:r>
              <a:rPr lang="ru-RU" dirty="0"/>
              <a:t>И как в промышленности, здесь возникает древняя как мир идея распределения обязанностей, разделения труда. Конвейеры Форда сделали в свое время прорыв в авто-мобильной промышленности, показав наивысшую производительность труда именно из-за того, что весь процесс сборки был разбит на мелкие и максимально простые операции и каждый рабочий специализировался на выполнении только одной операции, но эту </a:t>
            </a:r>
            <a:r>
              <a:rPr lang="ru-RU" dirty="0" err="1"/>
              <a:t>опе</a:t>
            </a:r>
            <a:r>
              <a:rPr lang="ru-RU" dirty="0"/>
              <a:t>-рацию он выполнял максимально быстро и качественно.</a:t>
            </a:r>
          </a:p>
          <a:p>
            <a:r>
              <a:rPr lang="ru-RU" dirty="0"/>
              <a:t>Конечно, в вычислительной технике нельзя было напрямую использовать </a:t>
            </a:r>
            <a:r>
              <a:rPr lang="ru-RU" dirty="0" err="1"/>
              <a:t>техноло-гию</a:t>
            </a:r>
            <a:r>
              <a:rPr lang="ru-RU" dirty="0"/>
              <a:t> автомобильного или любого другого механического производства, но идею </a:t>
            </a:r>
            <a:r>
              <a:rPr lang="ru-RU" dirty="0" err="1"/>
              <a:t>исполь-зовать</a:t>
            </a:r>
            <a:r>
              <a:rPr lang="ru-RU" dirty="0"/>
              <a:t> было можно. Однако для воплощения идеи необходимо было разработать модель разбиения единого монолитного приложения на отдельные части и определить принципы взаимосвязи между этими частями.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624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6450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зависимости от характера распределения можно выделить следующие модели распределений </a:t>
            </a:r>
          </a:p>
          <a:p>
            <a:r>
              <a:rPr lang="ru-RU" dirty="0"/>
              <a:t>Эта условная классификация показывает, как могут быть распределены отдельные задачи между серверным и клиентскими процессами. В этой классификации отсутствует реализация удаленной бизнес-логики. Действительно, считается, что она не может быть удалена сама по себе полностью. Считается, что она может быть распределена между раз-</a:t>
            </a:r>
            <a:r>
              <a:rPr lang="ru-RU" dirty="0" err="1"/>
              <a:t>ными</a:t>
            </a:r>
            <a:r>
              <a:rPr lang="ru-RU" dirty="0"/>
              <a:t> процессами, которые в общем-то могут выполняться на разных платформах, но должны корректно кооперироваться (взаимодействовать) друг с другом.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466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Модель удаленного управления данными также называется моделью файлового сервера (</a:t>
            </a:r>
            <a:r>
              <a:rPr lang="ru-RU" dirty="0" err="1"/>
              <a:t>File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, FS). В этой модели презентационная логика и бизнес-логика располагаются на клиенте. На сервере располагаются файлы с данными и поддерживается доступ к файлам. Функции управления информационными ресурсами в этой модели находятся на клиенте.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0613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Модель удаленного управления данными также называется моделью файлового сервера (</a:t>
            </a:r>
            <a:r>
              <a:rPr lang="ru-RU" dirty="0" err="1"/>
              <a:t>File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, FS). В этой модели презентационная логика и бизнес-логика располагаются на клиенте. На сервере располагаются файлы с данными и поддерживается доступ к файлам. Функции управления информационными ресурсами в этой модели находятся на клиенте.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7962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Действительно, например, если нам необходимо выполнять контроль страховых запасов товаров на складе, то каждое приложение, которое связано с изменением состояния склада, после выполнения операций модификации данных, имитирующих продажу или удаление товара со склада, должно выполнять проверку на объем остатка, и в случае, </a:t>
            </a:r>
            <a:r>
              <a:rPr lang="ru-RU" dirty="0" err="1"/>
              <a:t>ес</a:t>
            </a:r>
            <a:r>
              <a:rPr lang="ru-RU" dirty="0"/>
              <a:t>-ли он меньше страхового запаса, формировать соответствующую заявку на поставку требуемого товара. Это усложняет клиентское приложение, с одной стороны, а с другой — может вызвать необоснованный заказ дополнительных товаров несколькими </a:t>
            </a:r>
            <a:r>
              <a:rPr lang="ru-RU" dirty="0" err="1"/>
              <a:t>прило-жениями</a:t>
            </a:r>
            <a:r>
              <a:rPr lang="ru-RU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488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Данную модель поддерживают большинство современных СУБД: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Informix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Ingres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Sybase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Oracle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MS SQL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Server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этой модели бизнес-логика разделена между клиентом и сервером. На сервере бизнес-логика реализована в виде хранимых процедур — специальных программных модулей, которые хранятся в БД и управляются непосредственно СУБД. Клиентское приложение обращается к серверу с командой запуска хранимой процедуры, а сервер выполняет эту процедуру и регистрирует все изменения в БД, которые в ней предусмотрены. Сервер возвращает клиенту данные, релевантные его запросу, которые требуются клиенту либо для вывода на экран, либо для выполнения части бизнес-логики, которая расположена на клиенте. Трафик обмена информацией между клиентом и сервером резко уменьшается.</a:t>
            </a:r>
            <a:b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Централизованный контроль в модели сервера баз данных выполняется с использованием механизма триггеров. Триггеры также являются частью БД.</a:t>
            </a:r>
            <a:b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Термин «триггер» взят из электроники и семантически очень точно характеризует механизм отслеживания специальных событий, которые связаны с состоянием БД. Триггер в БД является как бы некоторым тумблером, который срабатывает при возникновении определенного события в БД. Ядро СУБД проводит мониторинг всех событий, которые вызывают созданные и описанные триггеры в БД, и при возникновении соответствующего события сервер запускает соответствующий триггер. Каждый триггер представляет собой также некоторую программу, которая выполняется над базой данных. Триггеры могут вызывать хранимые процедуры.</a:t>
            </a:r>
            <a:b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Механизм использования триггеров предполагает, что при срабатывании одного триггера могут возникнуть события, которые вызовут срабатывание других триггеров. Этот мощный инструмент требует тонкого и согласованного применения, чтобы не получился бесконечный цикл срабатывания триггеров.</a:t>
            </a:r>
            <a:b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данной модели сервер является активным, потому что не только клиент, но и сам сервер, используя механизм триггеров, может быть инициатором обработки данных в БД.</a:t>
            </a:r>
            <a:b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хранимые процедуры, и триггеры хранятся в словаре БД, они могут быть использованы несколькими клиентами, что. существенно уменьшает дублирование алгоритмов обработки данных в разных клиентских приложениях.</a:t>
            </a:r>
            <a:b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написания хранимых процедур и триггеров используется расширение стандартного языка SQL, так называемый встроенный SQL.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6097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17.10.2021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  <a:p>
            <a:pPr lvl="5"/>
            <a:r>
              <a:rPr lang="ru-RU" dirty="0"/>
              <a:t>Шестой уровень</a:t>
            </a:r>
          </a:p>
          <a:p>
            <a:pPr lvl="6"/>
            <a:r>
              <a:rPr lang="ru-RU" dirty="0"/>
              <a:t>Седьмой уровень</a:t>
            </a:r>
          </a:p>
          <a:p>
            <a:pPr lvl="7"/>
            <a:r>
              <a:rPr lang="ru-RU" dirty="0"/>
              <a:t>Восьмой уровень</a:t>
            </a:r>
          </a:p>
          <a:p>
            <a:pPr lvl="8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ru-RU" smtClean="0"/>
              <a:pPr/>
              <a:t>17.10.2021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2" userDrawn="1">
          <p15:clr>
            <a:srgbClr val="F26B43"/>
          </p15:clr>
        </p15:guide>
        <p15:guide id="2" pos="5238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8055" y="2576325"/>
            <a:ext cx="4741856" cy="1664768"/>
          </a:xfrm>
        </p:spPr>
        <p:txBody>
          <a:bodyPr anchor="ctr">
            <a:normAutofit/>
          </a:bodyPr>
          <a:lstStyle/>
          <a:p>
            <a:pPr lvl="0"/>
            <a:r>
              <a:rPr lang="ru-RU" b="1" dirty="0"/>
              <a:t>Распределенная обработка данных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Тема 6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9" r="227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06450" y="165370"/>
            <a:ext cx="8337550" cy="506143"/>
          </a:xfrm>
        </p:spPr>
        <p:txBody>
          <a:bodyPr lIns="0" tIns="0" rIns="0" bIns="0" anchor="t"/>
          <a:lstStyle/>
          <a:p>
            <a:r>
              <a:rPr lang="ru-RU" altLang="ru-RU" sz="3400" dirty="0">
                <a:latin typeface="Verdana" panose="020B0604030504040204" pitchFamily="34" charset="0"/>
                <a:cs typeface="Arial" panose="020B0604020202020204" pitchFamily="34" charset="0"/>
              </a:rPr>
              <a:t>Хранилища данных</a:t>
            </a:r>
          </a:p>
        </p:txBody>
      </p:sp>
      <p:sp>
        <p:nvSpPr>
          <p:cNvPr id="61443" name="TextBox 3"/>
          <p:cNvSpPr txBox="1">
            <a:spLocks noChangeArrowheads="1"/>
          </p:cNvSpPr>
          <p:nvPr/>
        </p:nvSpPr>
        <p:spPr bwMode="auto">
          <a:xfrm>
            <a:off x="323850" y="671513"/>
            <a:ext cx="8450263" cy="613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Хранилища данных </a:t>
            </a:r>
            <a:r>
              <a:rPr lang="ru-RU" altLang="ru-RU" dirty="0">
                <a:latin typeface="Arial" panose="020B0604020202020204" pitchFamily="34" charset="0"/>
              </a:rPr>
              <a:t>– это особый вид программных решений, предназначенный для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сбора, интеграции и анализа данных</a:t>
            </a:r>
            <a:r>
              <a:rPr lang="ru-RU" altLang="ru-RU" dirty="0">
                <a:latin typeface="Arial" panose="020B0604020202020204" pitchFamily="34" charset="0"/>
              </a:rPr>
              <a:t>. Они строятся по принципам, отличным от принятых при разработке учетных и OLАP-систем. Как следствие, решать задачи,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связанные с анализом информации</a:t>
            </a:r>
            <a:r>
              <a:rPr lang="ru-RU" altLang="ru-RU" dirty="0">
                <a:latin typeface="Arial" panose="020B0604020202020204" pitchFamily="34" charset="0"/>
              </a:rPr>
              <a:t>, с помощью ХД гораздо более эффективно, чем при использовании других программ. </a:t>
            </a:r>
            <a:br>
              <a:rPr lang="ru-RU" altLang="ru-RU" dirty="0">
                <a:latin typeface="Arial" panose="020B0604020202020204" pitchFamily="34" charset="0"/>
              </a:rPr>
            </a:br>
            <a:br>
              <a:rPr lang="ru-RU" altLang="ru-RU" dirty="0">
                <a:latin typeface="Arial" panose="020B0604020202020204" pitchFamily="34" charset="0"/>
              </a:rPr>
            </a:br>
            <a:r>
              <a:rPr lang="ru-RU" altLang="ru-RU" dirty="0">
                <a:latin typeface="Arial" panose="020B0604020202020204" pitchFamily="34" charset="0"/>
              </a:rPr>
              <a:t>Одно только разделение учетной и аналитической информации дает огромное преимущество.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Пример:  формирование отчетов</a:t>
            </a:r>
            <a:r>
              <a:rPr lang="ru-RU" altLang="ru-RU" dirty="0">
                <a:latin typeface="Arial" panose="020B0604020202020204" pitchFamily="34" charset="0"/>
              </a:rPr>
              <a:t>. Раз в месяц, ежеквартально и ежегодно все банки подготавливают довольно большой объем отчетных форм для предоставления в Банк России – в общей сложности за весьма короткий промежуток времени создается почти сотня разнообразной отчетности. Как банки с этим справляются? Большинство старается готовить нужную отчетность либо в ночное время, либо на отдельной копии автоматизированной банковской  системы (АБС). Поэтому при формировании отчетов нагрузка на банковскую учетную систему столь высока, что выполнять в ней текущие операции весьма проблематично.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Задача решается использованием ХД.</a:t>
            </a:r>
            <a:br>
              <a:rPr lang="ru-RU" altLang="ru-RU" dirty="0">
                <a:latin typeface="Arial" panose="020B0604020202020204" pitchFamily="34" charset="0"/>
              </a:rPr>
            </a:b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09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4" descr="Хранилище дан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279" y="5012785"/>
            <a:ext cx="114300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6" name="TextBox 2"/>
          <p:cNvSpPr txBox="1">
            <a:spLocks noChangeArrowheads="1"/>
          </p:cNvSpPr>
          <p:nvPr/>
        </p:nvSpPr>
        <p:spPr bwMode="auto">
          <a:xfrm>
            <a:off x="408562" y="647700"/>
            <a:ext cx="7908587" cy="632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Именно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менеджеры компании – главные пользователи систем</a:t>
            </a:r>
            <a:r>
              <a:rPr lang="ru-RU" altLang="ru-RU" dirty="0">
                <a:latin typeface="Arial" panose="020B0604020202020204" pitchFamily="34" charset="0"/>
              </a:rPr>
              <a:t>, построенных по технологии ХД и OLAP-приложений. Ведь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конечная цель применения аналитических систем – повышение эффективности управления предприятием</a:t>
            </a:r>
            <a:r>
              <a:rPr lang="ru-RU" altLang="ru-RU" dirty="0">
                <a:latin typeface="Arial" panose="020B0604020202020204" pitchFamily="34" charset="0"/>
              </a:rPr>
              <a:t>. Поэтому интерфейс таких систем (средства работы конечного пользователя) делается </a:t>
            </a:r>
            <a:r>
              <a:rPr lang="ru-RU" altLang="ru-RU" u="sng" dirty="0">
                <a:latin typeface="Arial" panose="020B0604020202020204" pitchFamily="34" charset="0"/>
              </a:rPr>
              <a:t>максимально простым и интуитивно понятным</a:t>
            </a:r>
            <a:r>
              <a:rPr lang="ru-RU" altLang="ru-RU" dirty="0">
                <a:latin typeface="Arial" panose="020B0604020202020204" pitchFamily="34" charset="0"/>
              </a:rPr>
              <a:t>. 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ХД -  «предметно-ориентированный, интегрированный, неизменчивый, поддерживающий хронологию набор данных, организованный для целей поддержки управления» (90-е годы, У. </a:t>
            </a:r>
            <a:r>
              <a:rPr lang="ru-RU" altLang="ru-RU" dirty="0" err="1">
                <a:latin typeface="Arial" panose="020B0604020202020204" pitchFamily="34" charset="0"/>
              </a:rPr>
              <a:t>Инмон</a:t>
            </a:r>
            <a:r>
              <a:rPr lang="ru-RU" altLang="ru-RU" dirty="0">
                <a:latin typeface="Arial" panose="020B0604020202020204" pitchFamily="34" charset="0"/>
              </a:rPr>
              <a:t>).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Возникает вопрос, как выглядит типичная инфраструктура компании, готовой применить ХД на практике, сколько людей потребуется для обработки данных, как оптимально организовать их хранение? Здесь общие оценки дать трудно.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Объем ресурсов, которые могут потребоваться, зависит от задач, стоящих перед предприятием, и от конкретного инструментального решения</a:t>
            </a:r>
            <a:r>
              <a:rPr lang="ru-RU" altLang="ru-RU" dirty="0">
                <a:latin typeface="Arial" panose="020B0604020202020204" pitchFamily="34" charset="0"/>
              </a:rPr>
              <a:t>. </a:t>
            </a:r>
            <a:br>
              <a:rPr lang="ru-RU" altLang="ru-RU" dirty="0">
                <a:latin typeface="Arial" panose="020B0604020202020204" pitchFamily="34" charset="0"/>
              </a:rPr>
            </a:br>
            <a:endParaRPr lang="ru-RU" altLang="ru-RU" dirty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br>
              <a:rPr lang="ru-RU" altLang="ru-RU" dirty="0">
                <a:latin typeface="Arial" panose="020B0604020202020204" pitchFamily="34" charset="0"/>
              </a:rPr>
            </a:b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76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type="ctrTitle" idx="4294967295"/>
          </p:nvPr>
        </p:nvSpPr>
        <p:spPr>
          <a:xfrm>
            <a:off x="311285" y="223736"/>
            <a:ext cx="8567738" cy="717652"/>
          </a:xfrm>
        </p:spPr>
        <p:txBody>
          <a:bodyPr lIns="0" tIns="0" rIns="0" bIns="0" anchor="t">
            <a:normAutofit/>
          </a:bodyPr>
          <a:lstStyle/>
          <a:p>
            <a:pPr eaLnBrk="1" hangingPunct="1"/>
            <a:r>
              <a:rPr lang="ru-RU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Необходимость использования ХД</a:t>
            </a:r>
          </a:p>
        </p:txBody>
      </p:sp>
      <p:sp>
        <p:nvSpPr>
          <p:cNvPr id="63491" name="TextBox 3"/>
          <p:cNvSpPr txBox="1">
            <a:spLocks noChangeArrowheads="1"/>
          </p:cNvSpPr>
          <p:nvPr/>
        </p:nvSpPr>
        <p:spPr bwMode="auto">
          <a:xfrm>
            <a:off x="311285" y="941388"/>
            <a:ext cx="8443609" cy="545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Автоматизация сбора и интеграции данных;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Приведение их к единой системе понятий;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Сверка и согласование данных;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Территориальная </a:t>
            </a:r>
            <a:r>
              <a:rPr lang="ru-RU" altLang="ru-RU" dirty="0" err="1">
                <a:latin typeface="Arial" panose="020B0604020202020204" pitchFamily="34" charset="0"/>
              </a:rPr>
              <a:t>распределенность</a:t>
            </a:r>
            <a:r>
              <a:rPr lang="ru-RU" altLang="ru-RU" dirty="0">
                <a:latin typeface="Arial" panose="020B0604020202020204" pitchFamily="34" charset="0"/>
              </a:rPr>
              <a:t> системы;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Признак разнообразия программных средств, </a:t>
            </a:r>
            <a:r>
              <a:rPr lang="ru-RU" altLang="ru-RU" dirty="0" err="1">
                <a:latin typeface="Arial" panose="020B0604020202020204" pitchFamily="34" charset="0"/>
              </a:rPr>
              <a:t>эксплуатирующихся</a:t>
            </a:r>
            <a:r>
              <a:rPr lang="ru-RU" altLang="ru-RU" dirty="0">
                <a:latin typeface="Arial" panose="020B0604020202020204" pitchFamily="34" charset="0"/>
              </a:rPr>
              <a:t> на предприятии.;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Диверсификация</a:t>
            </a:r>
            <a:r>
              <a:rPr lang="ru-RU" altLang="ru-RU" dirty="0">
                <a:latin typeface="Arial" panose="020B0604020202020204" pitchFamily="34" charset="0"/>
              </a:rPr>
              <a:t> компании, то есть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разнообразие видов ее деятельности</a:t>
            </a:r>
            <a:r>
              <a:rPr lang="ru-RU" altLang="ru-RU" dirty="0">
                <a:latin typeface="Arial" panose="020B0604020202020204" pitchFamily="34" charset="0"/>
              </a:rPr>
              <a:t>. Чем их больше, тем сложнее оценить вклад каждого в общий доход компании;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Разнообразие типовых клиентов компании или сегментов постоянной клиентской базы. Оценить вклад того или иного сегмента клиентской базы, конкретного продукта или подразделения в прибыль зачастую довольно сложно;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 Необходимость в обработке больших объемов информации с целью выявить и понять закономерности происходящих событий, их взаимное влияние и составление прогнозов. </a:t>
            </a:r>
          </a:p>
        </p:txBody>
      </p:sp>
    </p:spTree>
    <p:extLst>
      <p:ext uri="{BB962C8B-B14F-4D97-AF65-F5344CB8AC3E}">
        <p14:creationId xmlns:p14="http://schemas.microsoft.com/office/powerpoint/2010/main" val="103798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Рисунок 2" descr="national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116732"/>
            <a:ext cx="6626225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extBox 3"/>
          <p:cNvSpPr txBox="1">
            <a:spLocks noChangeArrowheads="1"/>
          </p:cNvSpPr>
          <p:nvPr/>
        </p:nvSpPr>
        <p:spPr bwMode="auto">
          <a:xfrm>
            <a:off x="311284" y="3838575"/>
            <a:ext cx="8511703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Каждое подразделение ежедневно высылает в центральный офис отчет заранее утвержденной формы. Данные преобразуются к единому виду и переносятся в хранилище данных. Для решения проблемы различного представления данных в различных системах  нужен перекодировщик.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altLang="ru-RU" dirty="0">
                <a:latin typeface="Arial" panose="020B0604020202020204" pitchFamily="34" charset="0"/>
              </a:rPr>
              <a:t>различные программы по-разному хранят информацию.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altLang="ru-RU" dirty="0">
                <a:latin typeface="Arial" panose="020B0604020202020204" pitchFamily="34" charset="0"/>
              </a:rPr>
              <a:t>разные единицы измерения информации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altLang="ru-RU" dirty="0">
                <a:latin typeface="Arial" panose="020B0604020202020204" pitchFamily="34" charset="0"/>
              </a:rPr>
              <a:t>люди, допускающие ошибки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25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bourabai.ru/dbt/dbms/img/10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779" y="4036979"/>
            <a:ext cx="4613189" cy="274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Модели "клиент-сервер" в технологии баз данных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0935" y="1395918"/>
            <a:ext cx="7966953" cy="3074752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1400" dirty="0"/>
              <a:t>Основной принцип технологии "клиент—</a:t>
            </a:r>
            <a:r>
              <a:rPr lang="ru-RU" sz="1400" i="1" dirty="0"/>
              <a:t>сервер</a:t>
            </a:r>
            <a:r>
              <a:rPr lang="ru-RU" sz="1400" dirty="0"/>
              <a:t>" применительно к технологии баз данных заключается в разделении функций стандартного интерактивного приложения на 5 групп, имеющих различную природу: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1600" dirty="0"/>
              <a:t>функции ввода и отображения данных (</a:t>
            </a:r>
            <a:r>
              <a:rPr lang="ru-RU" sz="1600" i="1" dirty="0" err="1"/>
              <a:t>Presentation</a:t>
            </a:r>
            <a:r>
              <a:rPr lang="ru-RU" sz="1600" i="1" dirty="0"/>
              <a:t> </a:t>
            </a:r>
            <a:r>
              <a:rPr lang="ru-RU" sz="1600" i="1" dirty="0" err="1"/>
              <a:t>Logic</a:t>
            </a:r>
            <a:r>
              <a:rPr lang="ru-RU" sz="1600" dirty="0"/>
              <a:t>);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1600" dirty="0"/>
              <a:t>прикладные функции, определяющие основные алгоритмы решения задач приложения (</a:t>
            </a:r>
            <a:r>
              <a:rPr lang="ru-RU" sz="1600" i="1" dirty="0" err="1"/>
              <a:t>Business</a:t>
            </a:r>
            <a:r>
              <a:rPr lang="ru-RU" sz="1600" i="1" dirty="0"/>
              <a:t> </a:t>
            </a:r>
            <a:r>
              <a:rPr lang="ru-RU" sz="1600" i="1" dirty="0" err="1"/>
              <a:t>Logic</a:t>
            </a:r>
            <a:r>
              <a:rPr lang="ru-RU" sz="1600" dirty="0"/>
              <a:t>);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1600" dirty="0"/>
              <a:t>функции обработки данных внутри приложения (</a:t>
            </a:r>
            <a:r>
              <a:rPr lang="ru-RU" sz="1600" i="1" dirty="0" err="1"/>
              <a:t>Database</a:t>
            </a:r>
            <a:r>
              <a:rPr lang="ru-RU" sz="1600" i="1" dirty="0"/>
              <a:t> </a:t>
            </a:r>
            <a:r>
              <a:rPr lang="ru-RU" sz="1600" i="1" dirty="0" err="1"/>
              <a:t>Logic</a:t>
            </a:r>
            <a:r>
              <a:rPr lang="ru-RU" sz="1600" dirty="0"/>
              <a:t>);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1600" dirty="0"/>
              <a:t>функции управления информационными ресурсами (</a:t>
            </a:r>
            <a:r>
              <a:rPr lang="ru-RU" sz="1600" i="1" dirty="0" err="1"/>
              <a:t>Database</a:t>
            </a:r>
            <a:r>
              <a:rPr lang="ru-RU" sz="1600" i="1" dirty="0"/>
              <a:t> </a:t>
            </a:r>
            <a:r>
              <a:rPr lang="ru-RU" sz="1600" i="1" dirty="0" err="1"/>
              <a:t>Manager</a:t>
            </a:r>
            <a:r>
              <a:rPr lang="ru-RU" sz="1600" dirty="0"/>
              <a:t> </a:t>
            </a:r>
            <a:r>
              <a:rPr lang="ru-RU" sz="1600" i="1" dirty="0" err="1"/>
              <a:t>System</a:t>
            </a:r>
            <a:r>
              <a:rPr lang="ru-RU" sz="1600" dirty="0"/>
              <a:t>);</a:t>
            </a:r>
          </a:p>
          <a:p>
            <a:pPr marL="342900" lvl="0" indent="-342900">
              <a:spcBef>
                <a:spcPts val="1200"/>
              </a:spcBef>
              <a:buFont typeface="+mj-lt"/>
              <a:buAutoNum type="arabicPeriod"/>
            </a:pPr>
            <a:r>
              <a:rPr lang="ru-RU" sz="1600" dirty="0"/>
              <a:t>служебные функции, играющие роль связок между функциями первых четырех групп.</a:t>
            </a:r>
          </a:p>
          <a:p>
            <a:pPr>
              <a:spcBef>
                <a:spcPts val="1200"/>
              </a:spcBef>
            </a:pP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46250" y="6206339"/>
            <a:ext cx="25778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Структура типового приложения, работающего с базой данных</a:t>
            </a:r>
          </a:p>
        </p:txBody>
      </p:sp>
    </p:spTree>
    <p:extLst>
      <p:ext uri="{BB962C8B-B14F-4D97-AF65-F5344CB8AC3E}">
        <p14:creationId xmlns:p14="http://schemas.microsoft.com/office/powerpoint/2010/main" val="117492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Презентационная логика (</a:t>
            </a:r>
            <a:r>
              <a:rPr lang="ru-RU" i="1" dirty="0" err="1"/>
              <a:t>Presentation</a:t>
            </a:r>
            <a:r>
              <a:rPr lang="ru-RU" dirty="0"/>
              <a:t> </a:t>
            </a:r>
            <a:r>
              <a:rPr lang="ru-RU" i="1" dirty="0" err="1"/>
              <a:t>Logic</a:t>
            </a:r>
            <a:r>
              <a:rPr lang="ru-RU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6877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Эта часть приложения определяется тем, что </a:t>
            </a:r>
            <a:r>
              <a:rPr lang="ru-RU" sz="1800" i="1" dirty="0"/>
              <a:t>пользователь</a:t>
            </a:r>
            <a:r>
              <a:rPr lang="ru-RU" sz="1800" dirty="0"/>
              <a:t> видит на своем экране, когда работает </a:t>
            </a:r>
            <a:r>
              <a:rPr lang="ru-RU" sz="1800" i="1" dirty="0"/>
              <a:t>приложение</a:t>
            </a:r>
            <a:r>
              <a:rPr lang="ru-RU" sz="1800" dirty="0"/>
              <a:t>. Сюда относятся все интерфейсные экранные формы, которые </a:t>
            </a:r>
            <a:r>
              <a:rPr lang="ru-RU" sz="1800" i="1" dirty="0"/>
              <a:t>пользователь</a:t>
            </a:r>
            <a:r>
              <a:rPr lang="ru-RU" sz="1800" dirty="0"/>
              <a:t> видит или заполняет в ходе работы приложения, к этой же части относится все то, что выводится пользователю на экран как результаты решения некоторых промежуточных задач либо как справочная </a:t>
            </a:r>
            <a:r>
              <a:rPr lang="ru-RU" sz="1800" i="1" dirty="0"/>
              <a:t>информация</a:t>
            </a:r>
            <a:r>
              <a:rPr lang="ru-RU" sz="1800" dirty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5" y="3393519"/>
            <a:ext cx="732492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Поэтому основными задачами презентационной логики являются: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формирование экранных изображений;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чтение и запись в экранные формы информации;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управление экраном;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обработка движений мыши и нажатие клавиш клавиатуры.</a:t>
            </a:r>
          </a:p>
        </p:txBody>
      </p:sp>
    </p:spTree>
    <p:extLst>
      <p:ext uri="{BB962C8B-B14F-4D97-AF65-F5344CB8AC3E}">
        <p14:creationId xmlns:p14="http://schemas.microsoft.com/office/powerpoint/2010/main" val="166332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dirty="0"/>
            </a:br>
            <a:r>
              <a:rPr lang="ru-RU" dirty="0" err="1"/>
              <a:t>Business</a:t>
            </a:r>
            <a:r>
              <a:rPr lang="ru-RU" dirty="0"/>
              <a:t> </a:t>
            </a:r>
            <a:r>
              <a:rPr lang="ru-RU" dirty="0" err="1"/>
              <a:t>processing</a:t>
            </a:r>
            <a:r>
              <a:rPr lang="ru-RU" dirty="0"/>
              <a:t> </a:t>
            </a:r>
            <a:r>
              <a:rPr lang="ru-RU" dirty="0" err="1"/>
              <a:t>Logic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37" y="1517120"/>
            <a:ext cx="7486650" cy="2150208"/>
          </a:xfrm>
        </p:spPr>
        <p:txBody>
          <a:bodyPr>
            <a:noAutofit/>
          </a:bodyPr>
          <a:lstStyle/>
          <a:p>
            <a:r>
              <a:rPr lang="ru-RU" sz="2000" b="1" dirty="0"/>
              <a:t>Бизнес-логика</a:t>
            </a:r>
            <a:r>
              <a:rPr lang="ru-RU" sz="2000" dirty="0"/>
              <a:t>, или логика собственно приложений (</a:t>
            </a:r>
            <a:r>
              <a:rPr lang="ru-RU" sz="2000" dirty="0" err="1"/>
              <a:t>Business</a:t>
            </a:r>
            <a:r>
              <a:rPr lang="ru-RU" sz="2000" dirty="0"/>
              <a:t> </a:t>
            </a:r>
            <a:r>
              <a:rPr lang="ru-RU" sz="2000" dirty="0" err="1"/>
              <a:t>processing</a:t>
            </a:r>
            <a:r>
              <a:rPr lang="ru-RU" sz="2000" dirty="0"/>
              <a:t> </a:t>
            </a:r>
            <a:r>
              <a:rPr lang="ru-RU" sz="2000" dirty="0" err="1"/>
              <a:t>Logic</a:t>
            </a:r>
            <a:r>
              <a:rPr lang="ru-RU" sz="2000" dirty="0"/>
              <a:t>), — это часть кода приложения, которая определяет собственно алгоритмы решения конкретных задач приложения. </a:t>
            </a:r>
          </a:p>
          <a:p>
            <a:pPr lvl="1"/>
            <a:r>
              <a:rPr lang="ru-RU" sz="1800" dirty="0"/>
              <a:t>Обычно этот код пишется с использованием различных языков программирования, таких как C</a:t>
            </a:r>
            <a:r>
              <a:rPr lang="en-US" sz="1800" dirty="0"/>
              <a:t>#</a:t>
            </a:r>
            <a:r>
              <a:rPr lang="ru-RU" sz="1800" dirty="0"/>
              <a:t>, C++, </a:t>
            </a:r>
            <a:r>
              <a:rPr lang="en-US" sz="1800" dirty="0"/>
              <a:t>Delphi, </a:t>
            </a:r>
            <a:r>
              <a:rPr lang="ru-RU" sz="1800" dirty="0" err="1"/>
              <a:t>Visual</a:t>
            </a:r>
            <a:r>
              <a:rPr lang="ru-RU" sz="1800" dirty="0"/>
              <a:t> </a:t>
            </a:r>
            <a:r>
              <a:rPr lang="ru-RU" sz="1800" dirty="0" err="1"/>
              <a:t>Basic</a:t>
            </a:r>
            <a:r>
              <a:rPr lang="en-US" sz="1800" dirty="0"/>
              <a:t> </a:t>
            </a:r>
            <a:r>
              <a:rPr lang="ru-RU" sz="1800" dirty="0"/>
              <a:t>и т.п.</a:t>
            </a:r>
          </a:p>
        </p:txBody>
      </p:sp>
    </p:spTree>
    <p:extLst>
      <p:ext uri="{BB962C8B-B14F-4D97-AF65-F5344CB8AC3E}">
        <p14:creationId xmlns:p14="http://schemas.microsoft.com/office/powerpoint/2010/main" val="380581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dirty="0"/>
            </a:br>
            <a:r>
              <a:rPr lang="ru-RU" dirty="0" err="1"/>
              <a:t>Business</a:t>
            </a:r>
            <a:r>
              <a:rPr lang="ru-RU" dirty="0"/>
              <a:t> </a:t>
            </a:r>
            <a:r>
              <a:rPr lang="ru-RU" dirty="0" err="1"/>
              <a:t>processing</a:t>
            </a:r>
            <a:r>
              <a:rPr lang="ru-RU" dirty="0"/>
              <a:t> </a:t>
            </a:r>
            <a:r>
              <a:rPr lang="ru-RU" dirty="0" err="1"/>
              <a:t>Logic</a:t>
            </a:r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8676" y="1538612"/>
            <a:ext cx="7485513" cy="280965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marL="171446" indent="-171446" defTabSz="685783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</a:pPr>
            <a:r>
              <a:rPr lang="ru-RU" sz="2000" b="1" dirty="0"/>
              <a:t>Логика обработки данных </a:t>
            </a:r>
            <a:r>
              <a:rPr lang="ru-RU" sz="2000" dirty="0"/>
              <a:t>(</a:t>
            </a:r>
            <a:r>
              <a:rPr lang="ru-RU" sz="2000" dirty="0" err="1"/>
              <a:t>Data</a:t>
            </a:r>
            <a:r>
              <a:rPr lang="ru-RU" sz="2000" dirty="0"/>
              <a:t> </a:t>
            </a:r>
            <a:r>
              <a:rPr lang="ru-RU" sz="2000" dirty="0" err="1"/>
              <a:t>manipulation</a:t>
            </a:r>
            <a:r>
              <a:rPr lang="ru-RU" sz="2000" dirty="0"/>
              <a:t> </a:t>
            </a:r>
            <a:r>
              <a:rPr lang="ru-RU" sz="2000" dirty="0" err="1"/>
              <a:t>Logic</a:t>
            </a:r>
            <a:r>
              <a:rPr lang="ru-RU" sz="2000" dirty="0"/>
              <a:t>) — часть кода приложения, которая связана с обработкой данных внутри приложения. Данными управляет собственно СУБД (DBMS). Для обеспечения доступа к данным используются язык запросов и средства манипулирования данными стандартного языка SQL.</a:t>
            </a:r>
          </a:p>
          <a:p>
            <a:pPr marL="514337" lvl="1" indent="-171446" defTabSz="685783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dirty="0"/>
              <a:t>Обычно операторы языка SQL встраиваются в языки 3-го или 4-го поколения (3GL, 4GL), которые используются для написания кода приложения.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172904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dirty="0"/>
            </a:br>
            <a:r>
              <a:rPr lang="ru-RU" dirty="0" err="1"/>
              <a:t>Database</a:t>
            </a:r>
            <a:r>
              <a:rPr lang="ru-RU" dirty="0"/>
              <a:t> </a:t>
            </a:r>
            <a:r>
              <a:rPr lang="ru-RU" dirty="0" err="1"/>
              <a:t>Manager</a:t>
            </a:r>
            <a:r>
              <a:rPr lang="ru-RU" dirty="0"/>
              <a:t> </a:t>
            </a:r>
            <a:r>
              <a:rPr lang="ru-RU" dirty="0" err="1"/>
              <a:t>System</a:t>
            </a:r>
            <a:r>
              <a:rPr lang="ru-RU" dirty="0"/>
              <a:t> </a:t>
            </a:r>
            <a:r>
              <a:rPr lang="ru-RU" dirty="0" err="1"/>
              <a:t>Processing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45533" y="4533090"/>
            <a:ext cx="6367517" cy="2145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В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централизованной архитектуре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Host-based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processing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) части 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Business processing Logic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, </a:t>
            </a:r>
            <a:b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</a:b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Data manipulation Logic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, </a:t>
            </a:r>
            <a:b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</a:b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Database Manager System Processing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располагаются в единой среде и комбинируются внутри одной исполняемой программы.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37" y="1488332"/>
            <a:ext cx="7485513" cy="32004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marL="171446" indent="-171446" defTabSz="685783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</a:pPr>
            <a:r>
              <a:rPr lang="ru-RU" sz="2000" b="1" dirty="0"/>
              <a:t>Процессор управления данными </a:t>
            </a:r>
            <a:r>
              <a:rPr lang="ru-RU" sz="2000" dirty="0"/>
              <a:t>(</a:t>
            </a:r>
            <a:r>
              <a:rPr lang="ru-RU" sz="2000" dirty="0" err="1"/>
              <a:t>Database</a:t>
            </a:r>
            <a:r>
              <a:rPr lang="ru-RU" sz="2000" dirty="0"/>
              <a:t> </a:t>
            </a:r>
            <a:r>
              <a:rPr lang="ru-RU" sz="2000" dirty="0" err="1"/>
              <a:t>Manager</a:t>
            </a:r>
            <a:r>
              <a:rPr lang="ru-RU" sz="2000" dirty="0"/>
              <a:t> </a:t>
            </a:r>
            <a:r>
              <a:rPr lang="ru-RU" sz="2000" dirty="0" err="1"/>
              <a:t>System</a:t>
            </a:r>
            <a:r>
              <a:rPr lang="ru-RU" sz="2000" dirty="0"/>
              <a:t> </a:t>
            </a:r>
            <a:r>
              <a:rPr lang="ru-RU" sz="2000" dirty="0" err="1"/>
              <a:t>Processing</a:t>
            </a:r>
            <a:r>
              <a:rPr lang="ru-RU" sz="2000" dirty="0"/>
              <a:t>) — это собственно СУБД, которая обеспечивает хранение и управление базами данных. </a:t>
            </a:r>
          </a:p>
          <a:p>
            <a:pPr marL="514337" lvl="1" indent="-171446" defTabSz="685783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dirty="0"/>
              <a:t>В идеале функции СУБД должны быть скрыты от бизнес-логики приложения, однако для рассмотрения архитектуры приложения нам надо их выделить в отдельную часть приложения.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212094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Распределение задач между серверным и клиентским процессами в децентрализованной архитектуре </a:t>
            </a:r>
          </a:p>
        </p:txBody>
      </p:sp>
      <p:pic>
        <p:nvPicPr>
          <p:cNvPr id="4" name="Объект 3" descr="Распределение функций приложения в моделях &quot;клиент—сервер&quot;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092" y="1439694"/>
            <a:ext cx="5690680" cy="50778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466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Режимы работы с БД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28676" y="4135763"/>
            <a:ext cx="7741392" cy="2385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Параллельный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доступ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к одной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БД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нескольких пользователей, в том случае если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БД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расположена на одной машине, соответствует режиму распределенного доступа к централизованной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БД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 (Такие системы называются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системами распределенной обработки данных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Если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БД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распределена по нескольким компьютерам, расположенным в сети, и к ней возможен параллельный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доступ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нескольких пользователей, то мы имеем дело с параллельным доступом к распределенной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БД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 Подобные системы называются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системами распределенных баз данных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 </a:t>
            </a:r>
            <a:endParaRPr lang="ru-RU" dirty="0"/>
          </a:p>
        </p:txBody>
      </p:sp>
      <p:pic>
        <p:nvPicPr>
          <p:cNvPr id="4098" name="Picture 2" descr="http://bourabai.ru/dbt/dbms/img/10.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307" y="1373512"/>
            <a:ext cx="428625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23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bourabai.ru/dbt/dbms/img/10.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101" y="2966935"/>
            <a:ext cx="4645861" cy="367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удаленного управления данными (</a:t>
            </a:r>
            <a:r>
              <a:rPr lang="ru-RU" dirty="0" err="1"/>
              <a:t>File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, FS)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517106"/>
            <a:ext cx="7486650" cy="14498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Файлы базы данных хранятся на сервере, клиент обращается к серверу с файловыми командами, а механизм управления всеми информационными ресурсами (база мета-данных) находится на клиенте.</a:t>
            </a:r>
          </a:p>
        </p:txBody>
      </p:sp>
    </p:spTree>
    <p:extLst>
      <p:ext uri="{BB962C8B-B14F-4D97-AF65-F5344CB8AC3E}">
        <p14:creationId xmlns:p14="http://schemas.microsoft.com/office/powerpoint/2010/main" val="146798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bourabai.ru/dbt/dbms/img/10.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81" y="1492387"/>
            <a:ext cx="2735687" cy="216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удаленного управления данными (</a:t>
            </a:r>
            <a:r>
              <a:rPr lang="ru-RU" dirty="0" err="1"/>
              <a:t>File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, FS)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8675" y="3512499"/>
            <a:ext cx="8130501" cy="321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Запрос клиента формулируется в командах ЯМД. </a:t>
            </a:r>
          </a:p>
          <a:p>
            <a:pPr marL="285750" indent="-28575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СУБД переводит этот запрос в последовательность файловых команд. </a:t>
            </a:r>
          </a:p>
          <a:p>
            <a:pPr marL="285750" indent="-28575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Каждая файловая команда вызывает перекачку блока информации на клиента</a:t>
            </a:r>
          </a:p>
          <a:p>
            <a:pPr marL="285750" indent="-28575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На клиенте СУБД анализирует полученную информацию, и если в полученном блоке не содержится ответ на запрос, то принимается решение о перекачке следующего блока информации и т. д.</a:t>
            </a:r>
          </a:p>
          <a:p>
            <a:pPr marL="285750" indent="-28575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Перекачка информации с сервера на клиент производится до тех пор, пока не будет получен ответ на запрос клиента.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083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удаленного управления данными (</a:t>
            </a:r>
            <a:r>
              <a:rPr lang="ru-RU" dirty="0" err="1"/>
              <a:t>File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, FS)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06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Достоинства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28675" y="2208178"/>
            <a:ext cx="7485513" cy="178016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/>
              <a:t>разделение монопольного приложения на два взаимодействующих процесса; </a:t>
            </a:r>
          </a:p>
          <a:p>
            <a:r>
              <a:rPr lang="ru-RU" sz="2000" dirty="0"/>
              <a:t>сервер (</a:t>
            </a:r>
            <a:r>
              <a:rPr lang="ru-RU" sz="2000" i="1" dirty="0"/>
              <a:t>серверный процесс</a:t>
            </a:r>
            <a:r>
              <a:rPr lang="ru-RU" sz="2000" dirty="0"/>
              <a:t>) может обслуживать множество клиентов, которые обращаются к нему с запросами. </a:t>
            </a:r>
          </a:p>
        </p:txBody>
      </p:sp>
    </p:spTree>
    <p:extLst>
      <p:ext uri="{BB962C8B-B14F-4D97-AF65-F5344CB8AC3E}">
        <p14:creationId xmlns:p14="http://schemas.microsoft.com/office/powerpoint/2010/main" val="146074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удаленного управления данными (</a:t>
            </a:r>
            <a:r>
              <a:rPr lang="ru-RU" dirty="0" err="1"/>
              <a:t>File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, FS)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827537" y="1594694"/>
            <a:ext cx="7486650" cy="30642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ru-RU" sz="2000" b="1" dirty="0"/>
              <a:t>Недостатки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828674" y="2157277"/>
            <a:ext cx="7485513" cy="268645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000" dirty="0"/>
              <a:t>высокий сетевой трафик, который связан с передачей по сети множества блоков и файлов, необходимых приложению;</a:t>
            </a:r>
          </a:p>
          <a:p>
            <a:pPr lvl="0"/>
            <a:r>
              <a:rPr lang="ru-RU" sz="2000" dirty="0"/>
              <a:t>узкий спектр операций манипулирования с данными, который определяется только файловыми командами;</a:t>
            </a:r>
          </a:p>
          <a:p>
            <a:pPr lvl="0"/>
            <a:r>
              <a:rPr lang="ru-RU" sz="2000" dirty="0"/>
              <a:t>отсутствие адекватных средств безопасности доступа к данным (защита только на уровне файловой системы).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7564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удаленного доступа к данным (</a:t>
            </a:r>
            <a:r>
              <a:rPr lang="ru-RU" dirty="0" err="1"/>
              <a:t>Remote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Access</a:t>
            </a:r>
            <a:r>
              <a:rPr lang="ru-RU" dirty="0"/>
              <a:t>, </a:t>
            </a:r>
            <a:r>
              <a:rPr lang="ru-RU" i="1" dirty="0"/>
              <a:t>RDA</a:t>
            </a:r>
            <a:r>
              <a:rPr lang="ru-RU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415374"/>
          </a:xfrm>
        </p:spPr>
        <p:txBody>
          <a:bodyPr>
            <a:noAutofit/>
          </a:bodyPr>
          <a:lstStyle/>
          <a:p>
            <a:r>
              <a:rPr lang="ru-RU" sz="2000" dirty="0"/>
              <a:t>База данных хранится на сервере. </a:t>
            </a:r>
          </a:p>
          <a:p>
            <a:r>
              <a:rPr lang="ru-RU" sz="2000" dirty="0"/>
              <a:t>На сервере находится ядро СУБД. </a:t>
            </a:r>
          </a:p>
          <a:p>
            <a:r>
              <a:rPr lang="ru-RU" sz="2000" dirty="0"/>
              <a:t>На клиенте располагается презентационная логика и бизнес-логика приложения.</a:t>
            </a:r>
          </a:p>
          <a:p>
            <a:r>
              <a:rPr lang="ru-RU" sz="2000" dirty="0"/>
              <a:t> Клиент обращается к серверу с запросами на языке SQL</a:t>
            </a:r>
          </a:p>
        </p:txBody>
      </p:sp>
      <p:pic>
        <p:nvPicPr>
          <p:cNvPr id="3074" name="Picture 2" descr="http://bourabai.ru/dbt/dbms/img/10.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424" y="3734441"/>
            <a:ext cx="6257128" cy="267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14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удаленного доступа к данным (</a:t>
            </a:r>
            <a:r>
              <a:rPr lang="ru-RU" dirty="0" err="1"/>
              <a:t>Remote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Access</a:t>
            </a:r>
            <a:r>
              <a:rPr lang="ru-RU" dirty="0"/>
              <a:t>, </a:t>
            </a:r>
            <a:r>
              <a:rPr lang="ru-RU" i="1" dirty="0"/>
              <a:t>RDA</a:t>
            </a:r>
            <a:r>
              <a:rPr lang="ru-RU" dirty="0"/>
              <a:t>) 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06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Достоинства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28675" y="2033080"/>
            <a:ext cx="7485513" cy="409534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000" dirty="0"/>
              <a:t>перенос компонента представления и прикладного компонента на клиентский компьютер существенно разгрузил сервер БД, сводя к минимуму общее число процессов в операционной системе;</a:t>
            </a:r>
          </a:p>
          <a:p>
            <a:pPr lvl="0"/>
            <a:r>
              <a:rPr lang="ru-RU" sz="2000" dirty="0"/>
              <a:t>сервер БД освобождается от несвойственных ему функций; процессор или процессоры сервера целиком загружаются операциями обработки данных, запросов и транзакций. (Это становится возможным, если отказаться от терминалов, не располагающих ресурсами, и заменить их компьютерами, выполняющими роль клиентских станций, которые обладают собственными локальными вычислительными ресурсами);</a:t>
            </a:r>
          </a:p>
        </p:txBody>
      </p:sp>
    </p:spTree>
    <p:extLst>
      <p:ext uri="{BB962C8B-B14F-4D97-AF65-F5344CB8AC3E}">
        <p14:creationId xmlns:p14="http://schemas.microsoft.com/office/powerpoint/2010/main" val="107046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удаленного доступа к данным (</a:t>
            </a:r>
            <a:r>
              <a:rPr lang="ru-RU" dirty="0" err="1"/>
              <a:t>Remote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Access</a:t>
            </a:r>
            <a:r>
              <a:rPr lang="ru-RU" dirty="0"/>
              <a:t>, </a:t>
            </a:r>
            <a:r>
              <a:rPr lang="ru-RU" i="1" dirty="0"/>
              <a:t>RDA</a:t>
            </a:r>
            <a:r>
              <a:rPr lang="ru-RU" dirty="0"/>
              <a:t>) 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06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Достоинства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28675" y="2033080"/>
            <a:ext cx="7485513" cy="409534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000" dirty="0"/>
              <a:t>резко уменьшается загрузка сети, так как по ней от клиентов к серверу передаются не запросы на ввод-вывод в файловой терминологии, а запросы на SQL, и их объем существенно меньше. В ответ на запросы клиент получает только данные, релевантные запросу, а не блоки файлов, как в FS-модели.</a:t>
            </a:r>
          </a:p>
          <a:p>
            <a:r>
              <a:rPr lang="ru-RU" sz="2000" dirty="0"/>
              <a:t>Основное достоинство </a:t>
            </a:r>
            <a:r>
              <a:rPr lang="ru-RU" sz="2000" i="1" dirty="0"/>
              <a:t>RDA</a:t>
            </a:r>
            <a:r>
              <a:rPr lang="ru-RU" sz="2000" dirty="0"/>
              <a:t>-модели — унификация интерфейса "клиент-сервер", стандартом при общении приложения-клиента и сервера становится язык SQL.</a:t>
            </a:r>
          </a:p>
        </p:txBody>
      </p:sp>
    </p:spTree>
    <p:extLst>
      <p:ext uri="{BB962C8B-B14F-4D97-AF65-F5344CB8AC3E}">
        <p14:creationId xmlns:p14="http://schemas.microsoft.com/office/powerpoint/2010/main" val="230572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удаленного доступа к данным (</a:t>
            </a:r>
            <a:r>
              <a:rPr lang="ru-RU" dirty="0" err="1"/>
              <a:t>Remote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Access</a:t>
            </a:r>
            <a:r>
              <a:rPr lang="ru-RU" dirty="0"/>
              <a:t>, </a:t>
            </a:r>
            <a:r>
              <a:rPr lang="ru-RU" i="1" dirty="0"/>
              <a:t>RDA</a:t>
            </a:r>
            <a:r>
              <a:rPr lang="ru-RU" dirty="0"/>
              <a:t>) 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06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Недостатки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28675" y="2033080"/>
            <a:ext cx="7485513" cy="358950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45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000" dirty="0"/>
              <a:t>все-таки запросы на языке SQL при интенсивной работе клиентских приложений могут существенно загрузить сеть;</a:t>
            </a:r>
          </a:p>
          <a:p>
            <a:pPr lvl="0"/>
            <a:r>
              <a:rPr lang="ru-RU" sz="2000" dirty="0"/>
              <a:t>так как в этой модели на клиенте располагается и презентационная логика, и бизнес-логика приложения, то при повторении аналогичных функций в разных приложениях код соответствующей бизнес-логики должен быть повторен для каждого клиентского приложения. Это вызывает излишнее дублирование кода приложений;</a:t>
            </a:r>
          </a:p>
          <a:p>
            <a:r>
              <a:rPr lang="ru-RU" sz="2000" dirty="0"/>
              <a:t>сервер в этой модели играет пассивную роль, поэтому функции управления информационными ресурсами должны выполняться на клиенте.</a:t>
            </a:r>
          </a:p>
        </p:txBody>
      </p:sp>
    </p:spTree>
    <p:extLst>
      <p:ext uri="{BB962C8B-B14F-4D97-AF65-F5344CB8AC3E}">
        <p14:creationId xmlns:p14="http://schemas.microsoft.com/office/powerpoint/2010/main" val="335632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Для того чтобы избавиться от недостатков модели удаленного доступа, должны быть соблюдены следующие условия: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7" y="1468877"/>
            <a:ext cx="7653842" cy="473737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/>
              <a:t>Необходимо, чтобы БД в каждый момент отражала текущее состояние предметной области, которое определяется не только собственно данными, но и связями между объектами данных. То есть данные, которые хранятся в БД, в каждый момент времени должны быть непротиворечивыми.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/>
              <a:t>БД должна отражать некоторые правила предметной области, законы, по которым она функционирует (</a:t>
            </a:r>
            <a:r>
              <a:rPr lang="ru-RU" sz="2000" dirty="0" err="1"/>
              <a:t>business</a:t>
            </a:r>
            <a:r>
              <a:rPr lang="ru-RU" sz="2000" dirty="0"/>
              <a:t> </a:t>
            </a:r>
            <a:r>
              <a:rPr lang="ru-RU" sz="2000" dirty="0" err="1"/>
              <a:t>rules</a:t>
            </a:r>
            <a:r>
              <a:rPr lang="ru-RU" sz="2000" dirty="0"/>
              <a:t>).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400" dirty="0"/>
              <a:t>Например, завод может нормально работать только в том случае, если на складе имеется некоторый достаточный запас (страховой запас) деталей определенной номенклатуры, деталь может быть запущена в производство только в том случае, если на складе имеется в наличии достаточно материала для ее изготовления, и т. д.</a:t>
            </a:r>
          </a:p>
          <a:p>
            <a:pPr marL="0" indent="0">
              <a:buNone/>
            </a:pP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49978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Для того чтобы избавиться от недостатков модели удаленного доступа, должны быть соблюдены следующие условия: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7" y="1429965"/>
            <a:ext cx="7485512" cy="4698461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/>
              <a:t>Необходим постоянный контроль за состоянием БД, отслеживание всех изменений и адекватная реакция на них.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400" dirty="0"/>
              <a:t>например, при достижении некоторым измеряемым параметром критического значения должно произойти отключение определенной аппаратуры, при уменьшении товарного запаса ниже допустимой нормы должна быть сформирована заявка конкретному поставщику на поставку соответствующего товара.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/>
              <a:t>Необходимо, чтобы возникновение некоторой ситуации в БД четко и оперативно влияло на ход выполнения прикладной задачи.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87186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Терминология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Пользователь БД — </a:t>
            </a:r>
            <a:r>
              <a:rPr lang="ru-RU" sz="2000" i="1" dirty="0"/>
              <a:t>программа</a:t>
            </a:r>
            <a:r>
              <a:rPr lang="ru-RU" sz="2000" dirty="0"/>
              <a:t> или человек, обращающийся к </a:t>
            </a:r>
            <a:r>
              <a:rPr lang="ru-RU" sz="2000" i="1" dirty="0"/>
              <a:t>БД</a:t>
            </a:r>
            <a:r>
              <a:rPr lang="ru-RU" sz="2000" dirty="0"/>
              <a:t> на языке манипуляции данными (ЯМД).</a:t>
            </a:r>
          </a:p>
          <a:p>
            <a:r>
              <a:rPr lang="ru-RU" sz="2000" b="1" dirty="0"/>
              <a:t>Запрос </a:t>
            </a:r>
            <a:r>
              <a:rPr lang="ru-RU" sz="2000" dirty="0"/>
              <a:t>— процесс обращения пользователя к </a:t>
            </a:r>
            <a:r>
              <a:rPr lang="ru-RU" sz="2000" i="1" dirty="0"/>
              <a:t>БД</a:t>
            </a:r>
            <a:r>
              <a:rPr lang="ru-RU" sz="2000" dirty="0"/>
              <a:t> с целью ввода, получения или изменения информации в </a:t>
            </a:r>
            <a:r>
              <a:rPr lang="ru-RU" sz="2000" i="1" dirty="0"/>
              <a:t>БД</a:t>
            </a:r>
            <a:r>
              <a:rPr lang="ru-RU" sz="2000" dirty="0"/>
              <a:t>.</a:t>
            </a:r>
          </a:p>
          <a:p>
            <a:r>
              <a:rPr lang="ru-RU" sz="2000" b="1" dirty="0"/>
              <a:t>Транзакция </a:t>
            </a:r>
            <a:r>
              <a:rPr lang="ru-RU" sz="2000" dirty="0"/>
              <a:t>— последовательность операций модификации данных в </a:t>
            </a:r>
            <a:r>
              <a:rPr lang="ru-RU" sz="2000" i="1" dirty="0"/>
              <a:t>БД</a:t>
            </a:r>
            <a:r>
              <a:rPr lang="ru-RU" sz="2000" dirty="0"/>
              <a:t>, переводящая </a:t>
            </a:r>
            <a:r>
              <a:rPr lang="ru-RU" sz="2000" i="1" dirty="0"/>
              <a:t>БД</a:t>
            </a:r>
            <a:r>
              <a:rPr lang="ru-RU" sz="2000" dirty="0"/>
              <a:t> из одного непротиворечивого состояния в другое непротиворечивое состояние.</a:t>
            </a:r>
          </a:p>
          <a:p>
            <a:r>
              <a:rPr lang="ru-RU" sz="2000" b="1" dirty="0"/>
              <a:t>Логическая структура БД — </a:t>
            </a:r>
            <a:r>
              <a:rPr lang="ru-RU" sz="2000" i="1" dirty="0"/>
              <a:t>определение</a:t>
            </a:r>
            <a:r>
              <a:rPr lang="ru-RU" sz="2000" dirty="0"/>
              <a:t> </a:t>
            </a:r>
            <a:r>
              <a:rPr lang="ru-RU" sz="2000" i="1" dirty="0"/>
              <a:t>БД</a:t>
            </a:r>
            <a:r>
              <a:rPr lang="ru-RU" sz="2000" dirty="0"/>
              <a:t> на физически независимом уровне.</a:t>
            </a:r>
          </a:p>
          <a:p>
            <a:r>
              <a:rPr lang="ru-RU" sz="2000" b="1" dirty="0"/>
              <a:t>Топология БД = Структура распределенной БД </a:t>
            </a:r>
            <a:r>
              <a:rPr lang="ru-RU" sz="2000" dirty="0"/>
              <a:t>- схема распределения физической </a:t>
            </a:r>
            <a:r>
              <a:rPr lang="ru-RU" sz="2000" i="1" dirty="0"/>
              <a:t>БД</a:t>
            </a:r>
            <a:r>
              <a:rPr lang="ru-RU" sz="2000" dirty="0"/>
              <a:t> по сети.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2556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Для того чтобы избавиться от недостатков модели удаленного доступа, должны быть соблюдены следующие условия: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7" y="1536971"/>
            <a:ext cx="7485511" cy="487355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dirty="0"/>
              <a:t>В настоящий момент СУБД контролирует синтаксически только стандартно-допустимые типы данных, то есть такие, которые определены в DDL (</a:t>
            </a:r>
            <a:r>
              <a:rPr lang="ru-RU" sz="2000" dirty="0" err="1"/>
              <a:t>data</a:t>
            </a:r>
            <a:r>
              <a:rPr lang="ru-RU" sz="2000" dirty="0"/>
              <a:t> </a:t>
            </a:r>
            <a:r>
              <a:rPr lang="ru-RU" sz="2000" dirty="0" err="1"/>
              <a:t>definition</a:t>
            </a:r>
            <a:r>
              <a:rPr lang="ru-RU" sz="2000" dirty="0"/>
              <a:t> </a:t>
            </a:r>
            <a:r>
              <a:rPr lang="ru-RU" sz="2000" dirty="0" err="1"/>
              <a:t>language</a:t>
            </a:r>
            <a:r>
              <a:rPr lang="ru-RU" sz="2000" dirty="0"/>
              <a:t>) — языке описания данных, который является частью SQL. Однако в реальных предметных областях у нас действуют данные, которые несут в себе еще и семантическую составляющую.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400" dirty="0"/>
              <a:t>Например, это координаты объектов или единицы различных метрик, например рабочая неделя в отличие от реальной имеет сразу после пятницы понедельник.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2741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сервера баз данных</a:t>
            </a:r>
          </a:p>
        </p:txBody>
      </p:sp>
      <p:pic>
        <p:nvPicPr>
          <p:cNvPr id="1026" name="Picture 2" descr="http://bourabai.ru/dbt/dbms/img/10.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532" y="3105113"/>
            <a:ext cx="65278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8676" y="1477418"/>
            <a:ext cx="74855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Основу данной модели составляет механизм хранимых процедур как средство программирования SQL-сервера, механизм триггеров как механизм отслеживания текущего состояния информационного хранилища и механизм ограничений на пользовательские типы данных, который иногда называется механизмом поддержки доменной структуры.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133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сервера баз данных. Недостатки данной модели 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47714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Очень большая загрузка сервера. Сервер обслуживает множество клиентов и выполняет следующие функции:</a:t>
            </a:r>
          </a:p>
          <a:p>
            <a:pPr lvl="0"/>
            <a:r>
              <a:rPr lang="ru-RU" sz="1800" dirty="0"/>
              <a:t>осуществляет мониторинг событий, связанных с описанными триггерами;</a:t>
            </a:r>
          </a:p>
          <a:p>
            <a:pPr lvl="0"/>
            <a:r>
              <a:rPr lang="ru-RU" sz="1800" dirty="0"/>
              <a:t>обеспечивает автоматическое срабатывание триггеров при возникновении связанных с ними событий;</a:t>
            </a:r>
          </a:p>
          <a:p>
            <a:pPr lvl="0"/>
            <a:r>
              <a:rPr lang="ru-RU" sz="1800" dirty="0"/>
              <a:t>обеспечивает исполнение внутренней программы каждого триггера;</a:t>
            </a:r>
          </a:p>
          <a:p>
            <a:pPr lvl="0"/>
            <a:r>
              <a:rPr lang="ru-RU" sz="1800" dirty="0"/>
              <a:t>запускает хранимые процедуры по запросам пользователей;</a:t>
            </a:r>
          </a:p>
          <a:p>
            <a:pPr lvl="0"/>
            <a:r>
              <a:rPr lang="ru-RU" sz="1800" dirty="0"/>
              <a:t>запускает хранимые процедуры из триггеров;</a:t>
            </a:r>
          </a:p>
          <a:p>
            <a:pPr lvl="0"/>
            <a:r>
              <a:rPr lang="ru-RU" sz="1800" dirty="0"/>
              <a:t>возвращает требуемые данные клиенту;</a:t>
            </a:r>
          </a:p>
          <a:p>
            <a:pPr lvl="0"/>
            <a:r>
              <a:rPr lang="ru-RU" sz="1800" dirty="0"/>
              <a:t>обеспечивает все </a:t>
            </a:r>
            <a:r>
              <a:rPr lang="ru-RU" sz="1800" i="1" dirty="0"/>
              <a:t>функции СУБД</a:t>
            </a:r>
            <a:r>
              <a:rPr lang="ru-RU" sz="1800" dirty="0"/>
              <a:t>: доступ к данным, контроль и поддержку целостности данных в БД, контроль доступа, обеспечение корректной параллельной работы всех пользователей с единой БД.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8805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Двухуровневые модели.</a:t>
            </a:r>
            <a:br>
              <a:rPr lang="ru-RU" dirty="0"/>
            </a:br>
            <a:r>
              <a:rPr lang="ru-RU" dirty="0"/>
              <a:t>Модель сервера баз данных. Недостатки данной модели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473" y="1324303"/>
            <a:ext cx="8511702" cy="5433849"/>
          </a:xfrm>
        </p:spPr>
        <p:txBody>
          <a:bodyPr>
            <a:noAutofit/>
          </a:bodyPr>
          <a:lstStyle/>
          <a:p>
            <a:r>
              <a:rPr lang="ru-RU" altLang="ru-RU" sz="1800" dirty="0"/>
              <a:t>Средства, используемые для написания хранимых процедур не являются языками программирования в полном смысле слова. Это - разнообразные процедурные расширения SQL, не выдерживающие сравнения по изобразительным средствам и функциональным возможностям с языками третьего поколения. Они встроены в конкретные СУБД, и рамки их использования ограничены. Система, в которой прикладной компонент реализован при помощи хранимых процедур, не является мобильной относительно СУБД. </a:t>
            </a:r>
          </a:p>
          <a:p>
            <a:r>
              <a:rPr lang="ru-RU" altLang="ru-RU" sz="1800" dirty="0"/>
              <a:t>В большинстве СУБД отсутствуют возможности отладки и тестирования хранимых процедур, что превращает последние в весьма опасный механизм.</a:t>
            </a:r>
          </a:p>
          <a:p>
            <a:r>
              <a:rPr lang="ru-RU" altLang="ru-RU" sz="1800" dirty="0"/>
              <a:t>Модель сервера баз данных не обеспечивает требуемой эффективности использования вычислительных ресурсов. Объективные ограничения в ядре СУБД не позволяют организовать в его рамках эффективный баланс загрузки, миграцию процедур на другие компьютеры-серверы БД и др. </a:t>
            </a:r>
          </a:p>
          <a:p>
            <a:r>
              <a:rPr lang="ru-RU" altLang="ru-RU" sz="1800" dirty="0"/>
              <a:t>Децентрализация приложений требует существенного разнообразия вариантов взаимодействия клиента и сервера. При реализации прикладной системы могут понадобиться такие механизмы взаимодействия, как хранимые очереди, асинхронные вызовы и т. д., которые в этой модели не поддерживаются.</a:t>
            </a:r>
          </a:p>
          <a:p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50898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ourabai.ru/dbt/dbms/img/10.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84" y="3271903"/>
            <a:ext cx="7516363" cy="247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Трехуровневая модель. Модель сервера приложений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27538" y="1527226"/>
            <a:ext cx="7486650" cy="1910047"/>
          </a:xfrm>
        </p:spPr>
        <p:txBody>
          <a:bodyPr>
            <a:normAutofit/>
          </a:bodyPr>
          <a:lstStyle/>
          <a:p>
            <a:r>
              <a:rPr lang="ru-RU" sz="2000" dirty="0"/>
              <a:t>Эта модель является расширением двухуровневой модели и в ней вводится дополнительный промежуточный уровень между клиентом и сервером. Этот промежуточный уровень содержит один или несколько серверов приложений.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4108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Трехуровневая модель. Модель сервера приложений. Клиент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104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Клиент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обеспечивает логику представления; клиент может запускать локальный код приложения клиента, который может содержать обращения к 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локальной БД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, расположенной на компьютере-клиенте. </a:t>
            </a:r>
          </a:p>
          <a:p>
            <a:pPr marL="342900" lvl="0" indent="-34290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Клиент исполняет коммуникационные функции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front-end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части приложения, которые обеспечивают доступ клиенту в локальную или глобальную сеть. </a:t>
            </a:r>
          </a:p>
          <a:p>
            <a:pPr marL="342900" lvl="0" indent="-34290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Дополнительно реализация взаимодействия между клиентом и сервером может включать в себя управление распределенными транзакциями, что соответствует тем случаям, когда клиент также является клиентом менеджера распределенных транзакций.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49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Трехуровневая модель. Модель сервера приложений. Модель сервера приложений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446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Серверы приложений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составляют новый промежуточный уровень архитектуры. </a:t>
            </a:r>
          </a:p>
          <a:p>
            <a:pPr marL="342900" lvl="0" indent="-34290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Они спроектированы как исполнения общих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незагружаемых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функций для клиентов. </a:t>
            </a:r>
          </a:p>
          <a:p>
            <a:pPr marL="342900" lvl="0" indent="-34290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Серверы приложений поддерживают функции клиентов как частей взаимодействующих рабочих групп, поддерживают сетевую доменную операционную среду, хранят и исполняют наиболее общие правила бизнес-логики, поддерживают каталоги с данными, обеспечивают обмен сообщениями и поддержку запросов, особенно в распределенных транзакциях.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7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Трехуровневая модель. Модель сервера приложений. Серверы баз данных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2749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Серверы баз данных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в этой модели занимаются исключительно функциями СУБД: обеспечивают функции создания и ведения БД, поддерживают целостность реляционной БД, обеспечивают функции хранилищ данных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warehouse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services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). </a:t>
            </a:r>
          </a:p>
          <a:p>
            <a:pPr marL="342900" lvl="0" indent="-342900" algn="just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Кроме того, на них возлагаются функции создания резервных копий БД и восстановления БД после сбоев, управления выполнением транзакций и поддержки устаревших (унаследованных) приложений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legacy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application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).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94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Трехуровневая модель. Модель сервера приложений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6054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sz="1800" dirty="0"/>
              <a:t>Промежуточное ПО (ППО) – это слой ПО, находящийся между клиентом и сервером. Одно из главных обоснований ППО – обеспечение независимости внешнего приложения от БД. В этом случае клиент может использовать собственный язык высокого уровня или протокол взаимодействия с ППО. Это позволяет обеспечить простую замену одной СУБД на другую и оградить клиентское ПО от изменений вносимых в структуру БД на сервере.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6" name="Picture 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707" y="3632693"/>
            <a:ext cx="575945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720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Трехуровневая модель. Преимущества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Наиболее заметны преимущества модели сервера приложений в тех случаях, когда клиенты выполняют сложные аналитические расчеты над базой данных, которые относятся к области OLAP-приложений. (</a:t>
            </a:r>
            <a:r>
              <a:rPr lang="ru-RU" sz="2000" dirty="0" err="1"/>
              <a:t>On-line</a:t>
            </a:r>
            <a:r>
              <a:rPr lang="ru-RU" sz="2000" dirty="0"/>
              <a:t> </a:t>
            </a:r>
            <a:r>
              <a:rPr lang="ru-RU" sz="2000" dirty="0" err="1"/>
              <a:t>analytical</a:t>
            </a:r>
            <a:r>
              <a:rPr lang="ru-RU" sz="2000" dirty="0"/>
              <a:t> </a:t>
            </a:r>
            <a:r>
              <a:rPr lang="ru-RU" sz="2000" dirty="0" err="1"/>
              <a:t>processing</a:t>
            </a:r>
            <a:r>
              <a:rPr lang="ru-RU" sz="2000" dirty="0"/>
              <a:t>.) В этой модели большая часть бизнес-логики клиента изолирована от возможностей встроенного SQL, реализованного в конкретной СУБД, и может быть выполнена на стандартных языках программирования, таких как C, C++. Это повышает переносимость системы, ее масштабируемость.</a:t>
            </a:r>
          </a:p>
          <a:p>
            <a:r>
              <a:rPr lang="ru-RU" sz="2000" dirty="0"/>
              <a:t>Функции промежуточных серверов могут быть в этой модели распределены в рамках глобальных транзакций путем поддержки XA-протокола (X/</a:t>
            </a:r>
            <a:r>
              <a:rPr lang="ru-RU" sz="2000" dirty="0" err="1"/>
              <a:t>Open</a:t>
            </a:r>
            <a:r>
              <a:rPr lang="ru-RU" sz="2000" dirty="0"/>
              <a:t> </a:t>
            </a:r>
            <a:r>
              <a:rPr lang="ru-RU" sz="2000" dirty="0" err="1"/>
              <a:t>transaction</a:t>
            </a:r>
            <a:r>
              <a:rPr lang="ru-RU" sz="2000" dirty="0"/>
              <a:t> </a:t>
            </a:r>
            <a:r>
              <a:rPr lang="ru-RU" sz="2000" dirty="0" err="1"/>
              <a:t>interface</a:t>
            </a:r>
            <a:r>
              <a:rPr lang="ru-RU" sz="2000" dirty="0"/>
              <a:t> </a:t>
            </a:r>
            <a:r>
              <a:rPr lang="ru-RU" sz="2000" dirty="0" err="1"/>
              <a:t>protocol</a:t>
            </a:r>
            <a:r>
              <a:rPr lang="ru-RU" sz="2000" dirty="0"/>
              <a:t>), который поддерживается большинством поставщиков СУБД.</a:t>
            </a:r>
          </a:p>
        </p:txBody>
      </p:sp>
    </p:spTree>
    <p:extLst>
      <p:ext uri="{BB962C8B-B14F-4D97-AF65-F5344CB8AC3E}">
        <p14:creationId xmlns:p14="http://schemas.microsoft.com/office/powerpoint/2010/main" val="130978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Терминология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6" y="1442545"/>
            <a:ext cx="7486650" cy="5168461"/>
          </a:xfrm>
        </p:spPr>
        <p:txBody>
          <a:bodyPr>
            <a:noAutofit/>
          </a:bodyPr>
          <a:lstStyle/>
          <a:p>
            <a:r>
              <a:rPr lang="ru-RU" sz="1800" b="1" dirty="0"/>
              <a:t>Локальная автономность — </a:t>
            </a:r>
            <a:r>
              <a:rPr lang="ru-RU" sz="1800" dirty="0"/>
              <a:t>означает, что </a:t>
            </a:r>
            <a:r>
              <a:rPr lang="ru-RU" sz="1800" i="1" dirty="0"/>
              <a:t>информация</a:t>
            </a:r>
            <a:r>
              <a:rPr lang="ru-RU" sz="1800" dirty="0"/>
              <a:t> </a:t>
            </a:r>
            <a:r>
              <a:rPr lang="ru-RU" sz="1800" i="1" dirty="0"/>
              <a:t>локальной БД</a:t>
            </a:r>
            <a:r>
              <a:rPr lang="ru-RU" sz="1800" dirty="0"/>
              <a:t> и связанные с ней определения данных принадлежат локальному владельцу и им управляются.</a:t>
            </a:r>
          </a:p>
          <a:p>
            <a:r>
              <a:rPr lang="ru-RU" sz="1800" b="1" dirty="0"/>
              <a:t>Удаленный запрос — </a:t>
            </a:r>
            <a:r>
              <a:rPr lang="ru-RU" sz="1800" dirty="0"/>
              <a:t>запрос к базам данных, находящихся на ресурсах локальной сети предприятия или сети Интернет.</a:t>
            </a:r>
          </a:p>
          <a:p>
            <a:r>
              <a:rPr lang="ru-RU" sz="1800" b="1" dirty="0"/>
              <a:t>Возможность реализации удаленной транзакции </a:t>
            </a:r>
            <a:r>
              <a:rPr lang="ru-RU" sz="1800" dirty="0"/>
              <a:t>обработка одной транзакции, состоящей из </a:t>
            </a:r>
            <a:r>
              <a:rPr lang="ru-RU" sz="1800" i="1" dirty="0"/>
              <a:t>множества</a:t>
            </a:r>
            <a:r>
              <a:rPr lang="ru-RU" sz="1800" dirty="0"/>
              <a:t> </a:t>
            </a:r>
            <a:r>
              <a:rPr lang="ru-RU" sz="1800" i="1" dirty="0"/>
              <a:t>SQL</a:t>
            </a:r>
            <a:r>
              <a:rPr lang="ru-RU" sz="1800" dirty="0"/>
              <a:t>-запросов на одном удаленном узле.</a:t>
            </a:r>
          </a:p>
          <a:p>
            <a:r>
              <a:rPr lang="ru-RU" sz="1800" b="1" dirty="0"/>
              <a:t>Поддержка распределенной транзакции </a:t>
            </a:r>
            <a:r>
              <a:rPr lang="ru-RU" sz="1800" dirty="0"/>
              <a:t>допускает обработку транзакции, состоящей из нескольких запросов </a:t>
            </a:r>
            <a:r>
              <a:rPr lang="ru-RU" sz="1800" i="1" dirty="0"/>
              <a:t>SQL</a:t>
            </a:r>
            <a:r>
              <a:rPr lang="ru-RU" sz="1800" dirty="0"/>
              <a:t>, которые выполняются на нескольких узлах сети (удаленных или локальных), но каждый</a:t>
            </a:r>
            <a:r>
              <a:rPr lang="en-US" sz="1800" dirty="0"/>
              <a:t> </a:t>
            </a:r>
            <a:r>
              <a:rPr lang="ru-RU" sz="1800" i="1" dirty="0"/>
              <a:t>запрос</a:t>
            </a:r>
            <a:r>
              <a:rPr lang="ru-RU" sz="1800" dirty="0"/>
              <a:t> в этом случае обрабатывается только на одном узле, то есть запросы не являются распределенными. При обработке одной распределенной транзакции разные локальные запросы могут обрабатываться в разных узлах сети.</a:t>
            </a:r>
          </a:p>
          <a:p>
            <a:r>
              <a:rPr lang="ru-RU" sz="1800" b="1" dirty="0"/>
              <a:t>Распределенный запрос </a:t>
            </a:r>
            <a:r>
              <a:rPr lang="ru-RU" sz="1800" dirty="0"/>
              <a:t>— </a:t>
            </a:r>
            <a:r>
              <a:rPr lang="ru-RU" sz="1800" i="1" dirty="0"/>
              <a:t>запрос</a:t>
            </a:r>
            <a:r>
              <a:rPr lang="ru-RU" sz="1800" dirty="0"/>
              <a:t>, при обработке которого используются данные из </a:t>
            </a:r>
            <a:r>
              <a:rPr lang="ru-RU" sz="1800" i="1" dirty="0"/>
              <a:t>БД</a:t>
            </a:r>
            <a:r>
              <a:rPr lang="ru-RU" sz="1800" dirty="0"/>
              <a:t>, расположенные в разных узлах сети.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1579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заимодействие пользовательских и клиентских процессов в модели &quot;один-к-одному&quot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156" y="4250985"/>
            <a:ext cx="5816353" cy="25000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Взаимодействие пользовательских и клиентских процессов в модели "один-к-одному"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2835613"/>
          </a:xfrm>
        </p:spPr>
        <p:txBody>
          <a:bodyPr>
            <a:normAutofit/>
          </a:bodyPr>
          <a:lstStyle/>
          <a:p>
            <a:r>
              <a:rPr lang="ru-RU" sz="1800" dirty="0"/>
              <a:t>Первоначально существовала модель, когда </a:t>
            </a:r>
            <a:r>
              <a:rPr lang="ru-RU" sz="1800" i="1" dirty="0"/>
              <a:t>управление данными</a:t>
            </a:r>
            <a:r>
              <a:rPr lang="ru-RU" sz="1800" dirty="0"/>
              <a:t> (</a:t>
            </a:r>
            <a:r>
              <a:rPr lang="ru-RU" sz="1800" i="1" dirty="0"/>
              <a:t>функция</a:t>
            </a:r>
            <a:r>
              <a:rPr lang="ru-RU" sz="1800" dirty="0"/>
              <a:t> сервера) и взаимодействие с пользователем были совмещены в одной программе. Это можно назвать нулевым этапом развития серверов </a:t>
            </a:r>
            <a:r>
              <a:rPr lang="ru-RU" sz="1800" i="1" dirty="0"/>
              <a:t>БД</a:t>
            </a:r>
            <a:r>
              <a:rPr lang="ru-RU" sz="1800" dirty="0"/>
              <a:t>.</a:t>
            </a:r>
          </a:p>
          <a:p>
            <a:r>
              <a:rPr lang="ru-RU" sz="1800" dirty="0"/>
              <a:t>Затем функции управления данными были выделены в самостоятельную группу — </a:t>
            </a:r>
            <a:r>
              <a:rPr lang="ru-RU" sz="1800" i="1" dirty="0"/>
              <a:t>сервер</a:t>
            </a:r>
            <a:r>
              <a:rPr lang="ru-RU" sz="1800" dirty="0"/>
              <a:t>, однако модель взаимодействия пользователя с сервером соответствовала парадигме "</a:t>
            </a:r>
            <a:r>
              <a:rPr lang="ru-RU" sz="1800" i="1" dirty="0"/>
              <a:t>один-к-одному</a:t>
            </a:r>
            <a:r>
              <a:rPr lang="ru-RU" sz="1800" dirty="0"/>
              <a:t>", то есть</a:t>
            </a:r>
            <a:r>
              <a:rPr lang="ru-RU" sz="1800" i="1" dirty="0"/>
              <a:t> сервер</a:t>
            </a:r>
            <a:r>
              <a:rPr lang="ru-RU" sz="1800" dirty="0"/>
              <a:t> обслуживал запросы только одного пользователя (клиента), и для обслуживания нескольких клиентов нужно было запустить эквивалентное число серверов.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7856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ногопотоковая односерверная архитектур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28" y="4277165"/>
            <a:ext cx="4974818" cy="24946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</a:t>
            </a:r>
            <a:r>
              <a:rPr lang="ru-RU" dirty="0" err="1"/>
              <a:t>Многопотоковая</a:t>
            </a:r>
            <a:r>
              <a:rPr lang="ru-RU" dirty="0"/>
              <a:t> </a:t>
            </a:r>
            <a:r>
              <a:rPr lang="ru-RU" dirty="0" err="1"/>
              <a:t>односерверная</a:t>
            </a:r>
            <a:r>
              <a:rPr lang="ru-RU" dirty="0"/>
              <a:t> архитектура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137170"/>
          </a:xfrm>
        </p:spPr>
        <p:txBody>
          <a:bodyPr>
            <a:normAutofit/>
          </a:bodyPr>
          <a:lstStyle/>
          <a:p>
            <a:r>
              <a:rPr lang="ru-RU" sz="1800" dirty="0"/>
              <a:t>Проблемы, возникающие в модели "один-к-одному", решаются в архитектуре "систем с выделенным сервером", который способен обрабатывать запросы от многих клиентов. Сервер единственный обладает монополией на управление данными и взаимодействует одновременно со многими клиентами. Логически каждый клиент связан с сервером отдельной нитью ("</a:t>
            </a:r>
            <a:r>
              <a:rPr lang="ru-RU" sz="1800" dirty="0" err="1"/>
              <a:t>thread</a:t>
            </a:r>
            <a:r>
              <a:rPr lang="ru-RU" sz="1800" dirty="0"/>
              <a:t>"), или потоком, по которому пересылаются запросы. Такая архитектура получила название </a:t>
            </a:r>
            <a:r>
              <a:rPr lang="ru-RU" sz="1800" dirty="0" err="1"/>
              <a:t>многопотоковой</a:t>
            </a:r>
            <a:r>
              <a:rPr lang="ru-RU" sz="1800" dirty="0"/>
              <a:t> </a:t>
            </a:r>
            <a:r>
              <a:rPr lang="ru-RU" sz="1800" dirty="0" err="1"/>
              <a:t>односерверной</a:t>
            </a:r>
            <a:r>
              <a:rPr lang="ru-RU" sz="1800" dirty="0"/>
              <a:t> ("</a:t>
            </a:r>
            <a:r>
              <a:rPr lang="ru-RU" sz="1800" dirty="0" err="1"/>
              <a:t>multi-threaded</a:t>
            </a:r>
            <a:r>
              <a:rPr lang="ru-RU" sz="1800" dirty="0"/>
              <a:t>").</a:t>
            </a:r>
          </a:p>
          <a:p>
            <a:r>
              <a:rPr lang="ru-RU" sz="1800" dirty="0"/>
              <a:t>Она позволяет значительно уменьшить нагрузку на операционную систему, возникающую при работе большого числа пользователей ("</a:t>
            </a:r>
            <a:r>
              <a:rPr lang="ru-RU" sz="1800" dirty="0" err="1"/>
              <a:t>trashing</a:t>
            </a:r>
            <a:r>
              <a:rPr lang="ru-RU" sz="1800" dirty="0"/>
              <a:t>").</a:t>
            </a: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2389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</a:t>
            </a:r>
            <a:r>
              <a:rPr lang="ru-RU" dirty="0" err="1"/>
              <a:t>Многопотоковая</a:t>
            </a:r>
            <a:r>
              <a:rPr lang="ru-RU" dirty="0"/>
              <a:t> </a:t>
            </a:r>
            <a:r>
              <a:rPr lang="ru-RU" dirty="0" err="1"/>
              <a:t>односерверная</a:t>
            </a:r>
            <a:r>
              <a:rPr lang="ru-RU" dirty="0"/>
              <a:t> архитектура.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b="1" dirty="0"/>
              <a:t>Достоинства. В</a:t>
            </a:r>
            <a:r>
              <a:rPr lang="ru-RU" sz="2000" dirty="0"/>
              <a:t>озможность взаимодействия с одним сервером многих клиентов позволяет в полной мере использовать разделяемые объекты (начиная с открытых файлов и кончая данными из системных каталогов), что значительно уменьшает потребности в памяти и общее число процессов операционной системы. </a:t>
            </a:r>
          </a:p>
          <a:p>
            <a:pPr lvl="1"/>
            <a:r>
              <a:rPr lang="ru-RU" sz="1800" dirty="0"/>
              <a:t>Например, системой с архитектурой "один-к-одному" будет создано 100 копий процессов СУБД для 100 пользователей, тогда как системе с </a:t>
            </a:r>
            <a:r>
              <a:rPr lang="ru-RU" sz="1800" dirty="0" err="1"/>
              <a:t>многопотоковой</a:t>
            </a:r>
            <a:r>
              <a:rPr lang="ru-RU" sz="1800" dirty="0"/>
              <a:t> архитектурой для этого понадобится только один серверный процесс.</a:t>
            </a:r>
          </a:p>
          <a:p>
            <a:r>
              <a:rPr lang="ru-RU" sz="2000" b="1" dirty="0"/>
              <a:t>Недостатки</a:t>
            </a:r>
            <a:r>
              <a:rPr lang="ru-RU" sz="2000" dirty="0"/>
              <a:t>. Так как сервер может выполняться только на одном процессоре, возникает естественное ограничение на применение СУБД для мультипроцессорных платформ. </a:t>
            </a:r>
          </a:p>
          <a:p>
            <a:pPr lvl="1"/>
            <a:r>
              <a:rPr lang="ru-RU" sz="1800" dirty="0"/>
              <a:t>Если компьютер имеет, например, четыре процессора, то СУБД с одним сервером используют только один из них, не загружая оставшиеся три.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29688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Архитектура виртуального сервера (</a:t>
            </a:r>
            <a:r>
              <a:rPr lang="ru-RU" dirty="0" err="1"/>
              <a:t>virtual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2427051"/>
          </a:xfrm>
        </p:spPr>
        <p:txBody>
          <a:bodyPr>
            <a:normAutofit/>
          </a:bodyPr>
          <a:lstStyle/>
          <a:p>
            <a:r>
              <a:rPr lang="ru-RU" sz="1800" dirty="0"/>
              <a:t>Клиенты подключаются не к реальному серверу, а к промежуточному звену, называемому диспетчером, который выполняет только функции диспетчеризации запросов к актуальным серверам. </a:t>
            </a:r>
          </a:p>
          <a:p>
            <a:r>
              <a:rPr lang="ru-RU" sz="1800" dirty="0"/>
              <a:t>В этом случае нет ограничений на использование многопроцессорных платформ. </a:t>
            </a:r>
          </a:p>
          <a:p>
            <a:r>
              <a:rPr lang="ru-RU" sz="1800" dirty="0"/>
              <a:t>Количество актуальных серверов может быть согласовано с количеством процессоров в системе.</a:t>
            </a:r>
          </a:p>
          <a:p>
            <a:endParaRPr lang="ru-RU" sz="1800" dirty="0"/>
          </a:p>
        </p:txBody>
      </p:sp>
      <p:pic>
        <p:nvPicPr>
          <p:cNvPr id="4" name="Рисунок 3" descr="Архитектура с виртуальным сервером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96" y="4027250"/>
            <a:ext cx="8454086" cy="2616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579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Архитектура виртуального сервера (</a:t>
            </a:r>
            <a:r>
              <a:rPr lang="ru-RU" dirty="0" err="1"/>
              <a:t>virtual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). Недостатки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/>
              <a:t>В систему добавляется новый слой, который размещается между клиентом и сервером, что увеличивает трату ресурсов на поддержку баланса загрузки актуальных серверов ("</a:t>
            </a:r>
            <a:r>
              <a:rPr lang="ru-RU" sz="2000" i="1" dirty="0" err="1"/>
              <a:t>load</a:t>
            </a:r>
            <a:r>
              <a:rPr lang="ru-RU" sz="2000" dirty="0"/>
              <a:t> </a:t>
            </a:r>
            <a:r>
              <a:rPr lang="ru-RU" sz="2000" i="1" dirty="0" err="1"/>
              <a:t>balancing</a:t>
            </a:r>
            <a:r>
              <a:rPr lang="ru-RU" sz="2000" dirty="0"/>
              <a:t>") и ограничивает возможности управления взаимодействием "клиент—</a:t>
            </a:r>
            <a:r>
              <a:rPr lang="ru-RU" sz="2000" i="1" dirty="0"/>
              <a:t>сервер</a:t>
            </a:r>
            <a:r>
              <a:rPr lang="ru-RU" sz="2000" dirty="0"/>
              <a:t>". </a:t>
            </a:r>
          </a:p>
          <a:p>
            <a:r>
              <a:rPr lang="ru-RU" sz="2000" dirty="0"/>
              <a:t>Во-первых, становится невозможным направить </a:t>
            </a:r>
            <a:r>
              <a:rPr lang="ru-RU" sz="2000" i="1" dirty="0"/>
              <a:t>запрос</a:t>
            </a:r>
            <a:r>
              <a:rPr lang="ru-RU" sz="2000" dirty="0"/>
              <a:t> от конкретного клиента конкретному серверу, </a:t>
            </a:r>
          </a:p>
          <a:p>
            <a:r>
              <a:rPr lang="ru-RU" sz="2000" dirty="0"/>
              <a:t>во-вторых, серверы становятся равноправными — нет возможности устанавливать приоритеты для обслуживания запросов.</a:t>
            </a:r>
          </a:p>
          <a:p>
            <a:pPr lvl="1"/>
            <a:r>
              <a:rPr lang="ru-RU" sz="1700" dirty="0"/>
              <a:t>Система работает нормально, пока все клиенты равноправны, однако стоит лишь появиться посетителям с высшим приоритетом, как возникают проблемы. Учет приоритета клиентов особенно важен в системах оперативной обработки транзакций, однако именно эту возможность не может предоставить архитектура систем с диспетчеризацией.</a:t>
            </a:r>
          </a:p>
        </p:txBody>
      </p:sp>
    </p:spTree>
    <p:extLst>
      <p:ext uri="{BB962C8B-B14F-4D97-AF65-F5344CB8AC3E}">
        <p14:creationId xmlns:p14="http://schemas.microsoft.com/office/powerpoint/2010/main" val="115801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ногопотоковая мультисерверная архитектур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250" y="3272851"/>
            <a:ext cx="5190621" cy="34457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</a:t>
            </a:r>
            <a:r>
              <a:rPr lang="ru-RU" dirty="0" err="1"/>
              <a:t>Многопотоковая</a:t>
            </a:r>
            <a:r>
              <a:rPr lang="ru-RU" dirty="0"/>
              <a:t> </a:t>
            </a:r>
            <a:r>
              <a:rPr lang="ru-RU" dirty="0" err="1"/>
              <a:t>мультисерверная</a:t>
            </a:r>
            <a:r>
              <a:rPr lang="ru-RU" dirty="0"/>
              <a:t> архитектура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Решение проблемы </a:t>
            </a:r>
            <a:r>
              <a:rPr lang="ru-RU" sz="1800" i="1" dirty="0"/>
              <a:t>СУБД</a:t>
            </a:r>
            <a:r>
              <a:rPr lang="ru-RU" sz="1800" dirty="0"/>
              <a:t> для мультипроцессорных платформ заключается в возможности запуска нескольких серверов базы данных, в том числе и на различных процессорах. </a:t>
            </a:r>
          </a:p>
          <a:p>
            <a:r>
              <a:rPr lang="ru-RU" sz="1800" dirty="0"/>
              <a:t>При этом каждый из серверов должен быть </a:t>
            </a:r>
            <a:r>
              <a:rPr lang="ru-RU" sz="1800" dirty="0" err="1"/>
              <a:t>многопотоковым</a:t>
            </a:r>
            <a:r>
              <a:rPr lang="ru-RU" sz="1800" dirty="0"/>
              <a:t>. </a:t>
            </a:r>
          </a:p>
          <a:p>
            <a:pPr lvl="1"/>
            <a:r>
              <a:rPr lang="ru-RU" sz="1500" dirty="0"/>
              <a:t>Если эти два условия выполнены, то есть основания говорить о </a:t>
            </a:r>
            <a:r>
              <a:rPr lang="ru-RU" sz="1500" dirty="0" err="1"/>
              <a:t>многопотоковой</a:t>
            </a:r>
            <a:r>
              <a:rPr lang="ru-RU" sz="1500" dirty="0"/>
              <a:t> архитектуре с несколькими серверами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0229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</a:t>
            </a:r>
            <a:r>
              <a:rPr lang="ru-RU" dirty="0" err="1"/>
              <a:t>Многонитевая</a:t>
            </a:r>
            <a:r>
              <a:rPr lang="ru-RU" dirty="0"/>
              <a:t> </a:t>
            </a:r>
            <a:r>
              <a:rPr lang="ru-RU" dirty="0" err="1"/>
              <a:t>мультисерверная</a:t>
            </a:r>
            <a:r>
              <a:rPr lang="ru-RU" dirty="0"/>
              <a:t> архитектура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Пользовательский запрос разбивается на ряд подзапросов, которые могут выполняться параллельно, а результаты их выполнения потом объединяются в общий результат выполнения запроса. </a:t>
            </a:r>
          </a:p>
          <a:p>
            <a:r>
              <a:rPr lang="ru-RU" sz="2000" dirty="0"/>
              <a:t>Тогда для обеспечения оперативности выполнения запросов их подзапросы могут быть направлены отдельным серверным процессам, а потом полученные результаты объединены в общий результат. </a:t>
            </a:r>
          </a:p>
          <a:p>
            <a:r>
              <a:rPr lang="ru-RU" sz="2000" dirty="0"/>
              <a:t>В данном случае серверные процессы не являются независимыми процессами, такими, как рассматривались ранее. Эти серверные процессы являются нитями (</a:t>
            </a:r>
            <a:r>
              <a:rPr lang="ru-RU" sz="2000" dirty="0" err="1"/>
              <a:t>threads</a:t>
            </a:r>
            <a:r>
              <a:rPr lang="ru-RU" sz="2000" dirty="0"/>
              <a:t>), и управление нитями множества запросов пользователей требует дополнительных расходов от СУБД, однако при оперативной обработке информации в хранилищах данных такой подход наиболее перспективен.</a:t>
            </a:r>
          </a:p>
        </p:txBody>
      </p:sp>
    </p:spTree>
    <p:extLst>
      <p:ext uri="{BB962C8B-B14F-4D97-AF65-F5344CB8AC3E}">
        <p14:creationId xmlns:p14="http://schemas.microsoft.com/office/powerpoint/2010/main" val="268288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Модели серверов баз данных. </a:t>
            </a:r>
            <a:r>
              <a:rPr lang="ru-RU" dirty="0" err="1"/>
              <a:t>Многонитевая</a:t>
            </a:r>
            <a:r>
              <a:rPr lang="ru-RU" dirty="0"/>
              <a:t> </a:t>
            </a:r>
            <a:r>
              <a:rPr lang="ru-RU" dirty="0" err="1"/>
              <a:t>мультисерверная</a:t>
            </a:r>
            <a:r>
              <a:rPr lang="ru-RU" dirty="0"/>
              <a:t> архитектура</a:t>
            </a:r>
          </a:p>
        </p:txBody>
      </p:sp>
      <p:pic>
        <p:nvPicPr>
          <p:cNvPr id="5" name="Рисунок 4" descr="Многонитевая мультисерверная архитектур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6" y="2042807"/>
            <a:ext cx="7485512" cy="3524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409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Горизонтальный параллелизм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6" y="1464013"/>
            <a:ext cx="7486650" cy="4572000"/>
          </a:xfrm>
        </p:spPr>
        <p:txBody>
          <a:bodyPr>
            <a:normAutofit/>
          </a:bodyPr>
          <a:lstStyle/>
          <a:p>
            <a:r>
              <a:rPr lang="ru-RU" sz="1800" dirty="0"/>
              <a:t>Возникает тогда, когда хранимая в БД информация распределяется по нескольким физическим устройствам хранения — нескольким дискам. При этом информация из одного отношения разбивается на части по горизонтали. </a:t>
            </a:r>
          </a:p>
          <a:p>
            <a:pPr lvl="1"/>
            <a:r>
              <a:rPr lang="ru-RU" sz="1500" dirty="0"/>
              <a:t>Этот вид параллелизма иногда называют распараллеливанием или сегментацией данных. </a:t>
            </a:r>
          </a:p>
          <a:p>
            <a:r>
              <a:rPr lang="ru-RU" sz="1800" dirty="0"/>
              <a:t>Параллельность достигается путем выполнения одинаковых операций, например фильтрации, над разными физическими хранимыми данными. </a:t>
            </a:r>
          </a:p>
          <a:p>
            <a:pPr lvl="1"/>
            <a:r>
              <a:rPr lang="ru-RU" sz="1500" dirty="0"/>
              <a:t>Эти операции могут выполняться параллельно разными процессами, они независимы. Результат выполнения целого запроса складывается из результатов выполнения отдельных операций.</a:t>
            </a:r>
          </a:p>
        </p:txBody>
      </p:sp>
      <p:pic>
        <p:nvPicPr>
          <p:cNvPr id="4" name="Рисунок 3" descr="Выполнение запроса при горизонтальном параллелизме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222" y="4608377"/>
            <a:ext cx="6515700" cy="2045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711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Вертикальный параллелизм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5043791"/>
          </a:xfrm>
        </p:spPr>
        <p:txBody>
          <a:bodyPr>
            <a:noAutofit/>
          </a:bodyPr>
          <a:lstStyle/>
          <a:p>
            <a:r>
              <a:rPr lang="ru-RU" sz="2000" dirty="0"/>
              <a:t>Достигается конвейерным выполнением операций, составляющих запрос пользователя. Этот подход требует серьезного усложнения в модели выполнения реляционных операций ядром СУБД. Он предполагает, что ядро СУБД может произвести декомпозицию запроса, базируясь на его функциональных компонентах, и при этом ряд подзапросов может выполняться параллельно, с минимальной связью между отдельными шагами выполнения запроса.</a:t>
            </a:r>
          </a:p>
          <a:p>
            <a:pPr marL="800087" lvl="1" indent="-285750" algn="just">
              <a:lnSpc>
                <a:spcPct val="107000"/>
              </a:lnSpc>
              <a:spcBef>
                <a:spcPts val="300"/>
              </a:spcBef>
            </a:pPr>
            <a:r>
              <a:rPr lang="ru-RU" sz="1600" dirty="0"/>
              <a:t>Действительно, если мы рассмотрим, например, последовательность операций реляционной алгебры:</a:t>
            </a:r>
          </a:p>
          <a:p>
            <a:pPr marL="1085828" lvl="2" indent="-228600" algn="just">
              <a:lnSpc>
                <a:spcPct val="107000"/>
              </a:lnSpc>
              <a:spcBef>
                <a:spcPts val="300"/>
              </a:spcBef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8B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R5=R1 [A,C]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28" lvl="2" indent="-228600" algn="just">
              <a:lnSpc>
                <a:spcPct val="107000"/>
              </a:lnSpc>
              <a:spcBef>
                <a:spcPts val="300"/>
              </a:spcBef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8B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R6=R2 [A,B,D]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28" lvl="2" indent="-228600" algn="just">
              <a:lnSpc>
                <a:spcPct val="107000"/>
              </a:lnSpc>
              <a:spcBef>
                <a:spcPts val="300"/>
              </a:spcBef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8B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R7 = R5[A &gt; 128]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28" lvl="2" indent="-228600" algn="just">
              <a:lnSpc>
                <a:spcPct val="107000"/>
              </a:lnSpc>
              <a:spcBef>
                <a:spcPts val="300"/>
              </a:spcBef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solidFill>
                  <a:srgbClr val="8B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R8 = R5[A]R6,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782" lvl="2" indent="0">
              <a:buNone/>
            </a:pPr>
            <a:r>
              <a:rPr lang="ru-RU" sz="1600" dirty="0"/>
              <a:t>то операции первую и третью можно объединить и выполнить параллельно с операцией два, а затем выполнить над результатами последнюю четвертую операцию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22732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Тенденции создания информационных систем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752" y="1488331"/>
            <a:ext cx="8093413" cy="5000017"/>
          </a:xfrm>
        </p:spPr>
        <p:txBody>
          <a:bodyPr>
            <a:noAutofit/>
          </a:bodyPr>
          <a:lstStyle/>
          <a:p>
            <a:r>
              <a:rPr lang="ru-RU" sz="1800" b="1" dirty="0" err="1"/>
              <a:t>DownSizing</a:t>
            </a:r>
            <a:r>
              <a:rPr lang="en-US" sz="1800" dirty="0"/>
              <a:t> - </a:t>
            </a:r>
            <a:r>
              <a:rPr lang="ru-RU" sz="1800" dirty="0"/>
              <a:t>общая тенденция движения от отдельных </a:t>
            </a:r>
            <a:r>
              <a:rPr lang="ru-RU" sz="1800" i="1" dirty="0" err="1"/>
              <a:t>mainframe</a:t>
            </a:r>
            <a:r>
              <a:rPr lang="ru-RU" sz="1800" dirty="0"/>
              <a:t>-систем к открытым распределенным системам, объединяющим компьютеры среднего класса. </a:t>
            </a:r>
          </a:p>
          <a:p>
            <a:pPr lvl="1"/>
            <a:r>
              <a:rPr lang="ru-RU" sz="1400" dirty="0"/>
              <a:t>Главная проблема состояла в технологической сложности перехода от централизованного управления данными на одном компьютере и </a:t>
            </a:r>
            <a:r>
              <a:rPr lang="ru-RU" sz="1400" i="1" dirty="0"/>
              <a:t>СУБД</a:t>
            </a:r>
            <a:r>
              <a:rPr lang="ru-RU" sz="1400" dirty="0"/>
              <a:t>, использовавшей собственные модели, форматы представления данных и языки доступа к данным и т. д., к распределенной обработке данных в неоднородной вычислительной среде, состоящей из соединенных в глобальную </a:t>
            </a:r>
            <a:r>
              <a:rPr lang="ru-RU" sz="1400" i="1" dirty="0"/>
              <a:t>сеть</a:t>
            </a:r>
            <a:r>
              <a:rPr lang="ru-RU" sz="1400" dirty="0"/>
              <a:t> компьютеров различных моделей и производителей.</a:t>
            </a:r>
          </a:p>
          <a:p>
            <a:r>
              <a:rPr lang="en-US" sz="1800" b="1" dirty="0" err="1"/>
              <a:t>UpSizing</a:t>
            </a:r>
            <a:r>
              <a:rPr lang="en-US" sz="1800" b="1" dirty="0"/>
              <a:t> </a:t>
            </a:r>
            <a:r>
              <a:rPr lang="en-US" sz="1800" dirty="0"/>
              <a:t>– </a:t>
            </a:r>
            <a:r>
              <a:rPr lang="ru-RU" sz="1800" dirty="0"/>
              <a:t>обратный процесс. </a:t>
            </a:r>
          </a:p>
          <a:p>
            <a:pPr lvl="1"/>
            <a:r>
              <a:rPr lang="ru-RU" sz="1400" dirty="0"/>
              <a:t>Высокие темпы роста производительности и функциональных возможностей </a:t>
            </a:r>
            <a:r>
              <a:rPr lang="ru-RU" sz="1400" i="1" dirty="0"/>
              <a:t>PC</a:t>
            </a:r>
            <a:r>
              <a:rPr lang="ru-RU" sz="1400" dirty="0"/>
              <a:t> привлекли внимание разработчиков профессиональных </a:t>
            </a:r>
            <a:r>
              <a:rPr lang="ru-RU" sz="1400" i="1" dirty="0"/>
              <a:t>СУБД</a:t>
            </a:r>
            <a:r>
              <a:rPr lang="ru-RU" sz="1400" dirty="0"/>
              <a:t>, что привело к их активному распространению на платформе настольных систем.</a:t>
            </a:r>
          </a:p>
          <a:p>
            <a:r>
              <a:rPr lang="ru-RU" sz="1800" b="1" dirty="0" err="1"/>
              <a:t>RightSizing</a:t>
            </a:r>
            <a:r>
              <a:rPr lang="ru-RU" sz="1800" b="1" dirty="0"/>
              <a:t> </a:t>
            </a:r>
            <a:r>
              <a:rPr lang="ru-RU" sz="1800" dirty="0"/>
              <a:t>- тенденция создания информационных систем на такой платформе, которая точно соответствовала бы ее масштабам и задачам.</a:t>
            </a:r>
          </a:p>
          <a:p>
            <a:pPr lvl="1"/>
            <a:r>
              <a:rPr lang="ru-RU" sz="1400" dirty="0"/>
              <a:t>в настоящее время большие ЭВМ сохраняются и сосуществуют с современными открытыми системами. Причина этого проста — в свое время в аппаратное и </a:t>
            </a:r>
            <a:r>
              <a:rPr lang="ru-RU" sz="1400" i="1" dirty="0"/>
              <a:t>программное обеспечение</a:t>
            </a:r>
            <a:r>
              <a:rPr lang="ru-RU" sz="1400" dirty="0"/>
              <a:t> больших ЭВМ были вложены огромные средства: в результате многие продолжают их использовать, несмотря на морально устаревшую архитектуру. В то же время перенос данных и программ с больших ЭВМ на компьютеры нового поколения сам по себе представляет сложную техническую проблему и требует значительных затрат.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63038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Гибридный параллелизм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5019472"/>
            <a:ext cx="7486650" cy="1259732"/>
          </a:xfrm>
        </p:spPr>
        <p:txBody>
          <a:bodyPr>
            <a:normAutofit/>
          </a:bodyPr>
          <a:lstStyle/>
          <a:p>
            <a:r>
              <a:rPr lang="ru-RU" sz="1800" dirty="0"/>
              <a:t>Наиболее активно применяются все виды параллелизма в OLAP-приложениях, где эти методы позволяют существенно сократить время выполнения сложных запросов над очень большими объемами данных.</a:t>
            </a:r>
          </a:p>
        </p:txBody>
      </p:sp>
      <p:pic>
        <p:nvPicPr>
          <p:cNvPr id="4" name="Рисунок 3" descr="Выполнение запроса при гибридном параллелизме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750979"/>
            <a:ext cx="7532788" cy="2957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819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&lt;strong&gt;The End&lt;/strong&gt; | Herbie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1780580"/>
            <a:ext cx="7486650" cy="4211240"/>
          </a:xfrm>
        </p:spPr>
      </p:pic>
    </p:spTree>
    <p:extLst>
      <p:ext uri="{BB962C8B-B14F-4D97-AF65-F5344CB8AC3E}">
        <p14:creationId xmlns:p14="http://schemas.microsoft.com/office/powerpoint/2010/main" val="113004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40468" y="155305"/>
            <a:ext cx="7241432" cy="814928"/>
          </a:xfrm>
        </p:spPr>
        <p:txBody>
          <a:bodyPr lIns="0" tIns="0" rIns="0" bIns="0" anchor="t">
            <a:normAutofit/>
          </a:bodyPr>
          <a:lstStyle/>
          <a:p>
            <a:r>
              <a:rPr lang="en-US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OLTP</a:t>
            </a:r>
            <a:r>
              <a:rPr lang="ru-RU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 и </a:t>
            </a:r>
            <a:r>
              <a:rPr lang="en-US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OLAP</a:t>
            </a:r>
            <a:r>
              <a:rPr lang="ru-RU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 системы </a:t>
            </a:r>
            <a:br>
              <a:rPr lang="ru-RU" altLang="ru-RU" sz="2800" dirty="0">
                <a:latin typeface="Verdana" panose="020B0604030504040204" pitchFamily="34" charset="0"/>
                <a:cs typeface="Arial" panose="020B0604020202020204" pitchFamily="34" charset="0"/>
              </a:rPr>
            </a:br>
            <a:endParaRPr lang="ru-RU" altLang="ru-RU" sz="2800" dirty="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7347" name="TextBox 2"/>
          <p:cNvSpPr txBox="1">
            <a:spLocks noChangeArrowheads="1"/>
          </p:cNvSpPr>
          <p:nvPr/>
        </p:nvSpPr>
        <p:spPr bwMode="auto">
          <a:xfrm>
            <a:off x="243191" y="685800"/>
            <a:ext cx="8357884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Выделяют два класса систем, для которых в большей степени подходят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сильно</a:t>
            </a:r>
            <a:r>
              <a:rPr lang="ru-RU" altLang="ru-RU" dirty="0">
                <a:latin typeface="Arial" panose="020B0604020202020204" pitchFamily="34" charset="0"/>
              </a:rPr>
              <a:t> и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слабо нормализованные </a:t>
            </a:r>
            <a:r>
              <a:rPr lang="ru-RU" altLang="ru-RU" dirty="0">
                <a:latin typeface="Arial" panose="020B0604020202020204" pitchFamily="34" charset="0"/>
              </a:rPr>
              <a:t>отношения.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AutoNum type="arabicPeriod"/>
            </a:pPr>
            <a:r>
              <a:rPr lang="ru-RU" altLang="ru-RU" dirty="0">
                <a:latin typeface="Arial" panose="020B0604020202020204" pitchFamily="34" charset="0"/>
              </a:rPr>
              <a:t>Сильно нормализованные модели данных хорошо подходят для 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</a:rPr>
              <a:t>OLTP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-приложений </a:t>
            </a:r>
            <a:r>
              <a:rPr lang="ru-RU" altLang="ru-RU" dirty="0">
                <a:latin typeface="Arial" panose="020B0604020202020204" pitchFamily="34" charset="0"/>
              </a:rPr>
              <a:t>– </a:t>
            </a:r>
            <a:r>
              <a:rPr lang="en-US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On</a:t>
            </a:r>
            <a:r>
              <a:rPr lang="ru-RU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-</a:t>
            </a:r>
            <a:r>
              <a:rPr lang="en-US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Line Transaction Processing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</a:rPr>
              <a:t>OLTP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) </a:t>
            </a:r>
            <a:r>
              <a:rPr lang="ru-RU" altLang="ru-RU" dirty="0">
                <a:latin typeface="Arial" panose="020B0604020202020204" pitchFamily="34" charset="0"/>
              </a:rPr>
              <a:t>– </a:t>
            </a:r>
            <a:r>
              <a:rPr lang="ru-RU" altLang="ru-RU" u="sng" dirty="0">
                <a:latin typeface="Arial" panose="020B0604020202020204" pitchFamily="34" charset="0"/>
              </a:rPr>
              <a:t>приложений оперативной обработки транзакций</a:t>
            </a:r>
            <a:r>
              <a:rPr lang="ru-RU" altLang="ru-RU" dirty="0">
                <a:latin typeface="Arial" panose="020B0604020202020204" pitchFamily="34" charset="0"/>
              </a:rPr>
              <a:t>. Типичными примерами </a:t>
            </a:r>
            <a:r>
              <a:rPr lang="en-US" altLang="ru-RU" dirty="0">
                <a:latin typeface="Arial" panose="020B0604020202020204" pitchFamily="34" charset="0"/>
              </a:rPr>
              <a:t>OLTP</a:t>
            </a:r>
            <a:r>
              <a:rPr lang="ru-RU" altLang="ru-RU" dirty="0">
                <a:latin typeface="Arial" panose="020B0604020202020204" pitchFamily="34" charset="0"/>
              </a:rPr>
              <a:t>-приложений являются системы складского учета, заказов билетов, операционные банковские системы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57349" name="Рисунок 5" descr="News_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59225"/>
            <a:ext cx="2960688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Рисунок 6" descr="minilogosal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425" y="3776663"/>
            <a:ext cx="345757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Рисунок 4" descr="kassa_sput2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50" y="4459288"/>
            <a:ext cx="28956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429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4"/>
          <p:cNvSpPr>
            <a:spLocks noGrp="1"/>
          </p:cNvSpPr>
          <p:nvPr>
            <p:ph type="ctrTitle" idx="4294967295"/>
          </p:nvPr>
        </p:nvSpPr>
        <p:spPr>
          <a:xfrm>
            <a:off x="311284" y="305645"/>
            <a:ext cx="7765915" cy="719137"/>
          </a:xfrm>
        </p:spPr>
        <p:txBody>
          <a:bodyPr lIns="0" tIns="0" rIns="0" bIns="0" anchor="t">
            <a:normAutofit/>
          </a:bodyPr>
          <a:lstStyle/>
          <a:p>
            <a:r>
              <a:rPr lang="en-US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OLTP</a:t>
            </a:r>
            <a:r>
              <a:rPr lang="ru-RU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 системы</a:t>
            </a:r>
          </a:p>
        </p:txBody>
      </p:sp>
      <p:sp>
        <p:nvSpPr>
          <p:cNvPr id="58371" name="TextBox 2"/>
          <p:cNvSpPr txBox="1">
            <a:spLocks noChangeArrowheads="1"/>
          </p:cNvSpPr>
          <p:nvPr/>
        </p:nvSpPr>
        <p:spPr bwMode="auto">
          <a:xfrm>
            <a:off x="177552" y="1124744"/>
            <a:ext cx="8781622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Основная функция подобных систем заключается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в выполнении большого количества коротких транзакций</a:t>
            </a:r>
            <a:r>
              <a:rPr lang="ru-RU" altLang="ru-RU" dirty="0">
                <a:latin typeface="Arial" panose="020B0604020202020204" pitchFamily="34" charset="0"/>
              </a:rPr>
              <a:t>. Сами транзакции являются достаточно простыми, но проблемы состоят в том, что таких транзакций очень много, выполняются они одновременно, и </a:t>
            </a:r>
            <a:r>
              <a:rPr lang="ru-RU" altLang="ru-RU" u="sng" dirty="0">
                <a:latin typeface="Arial" panose="020B0604020202020204" pitchFamily="34" charset="0"/>
              </a:rPr>
              <a:t>при возникновении ошибок транзакция должна откатиться и вернуть систему в состояние, в котором та была до начала транзакции</a:t>
            </a:r>
            <a:r>
              <a:rPr lang="ru-RU" altLang="ru-RU" dirty="0">
                <a:latin typeface="Arial" panose="020B0604020202020204" pitchFamily="34" charset="0"/>
              </a:rPr>
              <a:t>.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Практически все запросы  к базе данных в </a:t>
            </a:r>
            <a:r>
              <a:rPr lang="en-US" altLang="ru-RU" dirty="0">
                <a:latin typeface="Arial" panose="020B0604020202020204" pitchFamily="34" charset="0"/>
              </a:rPr>
              <a:t>OLTP</a:t>
            </a:r>
            <a:r>
              <a:rPr lang="ru-RU" altLang="ru-RU" dirty="0">
                <a:latin typeface="Arial" panose="020B0604020202020204" pitchFamily="34" charset="0"/>
              </a:rPr>
              <a:t>-приложениях состоят из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команд вставки, обновления и удаления</a:t>
            </a:r>
            <a:r>
              <a:rPr lang="ru-RU" altLang="ru-RU" dirty="0">
                <a:latin typeface="Arial" panose="020B0604020202020204" pitchFamily="34" charset="0"/>
              </a:rPr>
              <a:t>. Запросы на выборку, в основном, предназначены для предоставления пользователям выборки данных из различного рода справочников.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Таким образом, большая часть запросов известна заранее ещё на этапе проектирования системы.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Критическим для 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</a:rPr>
              <a:t>OLTP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-приложений является скорость и надежность выполнения коротких операций обновления данных</a:t>
            </a:r>
            <a:r>
              <a:rPr lang="ru-RU" altLang="ru-RU" dirty="0">
                <a:latin typeface="Arial" panose="020B0604020202020204" pitchFamily="34" charset="0"/>
              </a:rPr>
              <a:t>. Чем выше уровень нормализации данных в </a:t>
            </a:r>
            <a:r>
              <a:rPr lang="en-US" altLang="ru-RU" dirty="0">
                <a:latin typeface="Arial" panose="020B0604020202020204" pitchFamily="34" charset="0"/>
              </a:rPr>
              <a:t>OLTP</a:t>
            </a:r>
            <a:r>
              <a:rPr lang="ru-RU" altLang="ru-RU" dirty="0">
                <a:latin typeface="Arial" panose="020B0604020202020204" pitchFamily="34" charset="0"/>
              </a:rPr>
              <a:t>-приложениях, тем оно быстрее и надежней. Отступления от этого правила могут происходить тогда, когда уже на этапе разработки известны некоторые часто возникающие запросы, требующие соединения отношений и от скорости выполнения которых существенно зависит работа приложений.</a:t>
            </a:r>
          </a:p>
        </p:txBody>
      </p:sp>
    </p:spTree>
    <p:extLst>
      <p:ext uri="{BB962C8B-B14F-4D97-AF65-F5344CB8AC3E}">
        <p14:creationId xmlns:p14="http://schemas.microsoft.com/office/powerpoint/2010/main" val="67762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2"/>
          <p:cNvSpPr>
            <a:spLocks noGrp="1"/>
          </p:cNvSpPr>
          <p:nvPr>
            <p:ph type="ctrTitle" idx="4294967295"/>
          </p:nvPr>
        </p:nvSpPr>
        <p:spPr>
          <a:xfrm>
            <a:off x="272374" y="149225"/>
            <a:ext cx="7309526" cy="488950"/>
          </a:xfrm>
        </p:spPr>
        <p:txBody>
          <a:bodyPr lIns="0" tIns="0" rIns="0" bIns="0" anchor="t">
            <a:normAutofit/>
          </a:bodyPr>
          <a:lstStyle/>
          <a:p>
            <a:r>
              <a:rPr lang="en-US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OLTP</a:t>
            </a:r>
            <a:r>
              <a:rPr lang="ru-RU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 и </a:t>
            </a:r>
            <a:r>
              <a:rPr lang="en-US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OLAP</a:t>
            </a:r>
            <a:r>
              <a:rPr lang="ru-RU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 системы</a:t>
            </a:r>
          </a:p>
        </p:txBody>
      </p:sp>
      <p:sp>
        <p:nvSpPr>
          <p:cNvPr id="59395" name="TextBox 3"/>
          <p:cNvSpPr txBox="1">
            <a:spLocks noChangeArrowheads="1"/>
          </p:cNvSpPr>
          <p:nvPr/>
        </p:nvSpPr>
        <p:spPr bwMode="auto">
          <a:xfrm>
            <a:off x="0" y="828675"/>
            <a:ext cx="9001125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  </a:t>
            </a:r>
            <a:r>
              <a:rPr lang="en-US" altLang="ru-RU" dirty="0">
                <a:latin typeface="Arial" panose="020B0604020202020204" pitchFamily="34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</a:rPr>
              <a:t>Другим типом приложений являются 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</a:rPr>
              <a:t>OLAP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-приложения </a:t>
            </a:r>
            <a:r>
              <a:rPr lang="ru-RU" altLang="ru-RU" dirty="0">
                <a:latin typeface="Arial" panose="020B0604020202020204" pitchFamily="34" charset="0"/>
              </a:rPr>
              <a:t>– </a:t>
            </a:r>
            <a:r>
              <a:rPr lang="en-US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On</a:t>
            </a:r>
            <a:r>
              <a:rPr lang="ru-RU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-</a:t>
            </a:r>
            <a:r>
              <a:rPr lang="en-US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Line </a:t>
            </a:r>
            <a:r>
              <a:rPr lang="en-US" altLang="ru-RU" i="1" dirty="0" err="1">
                <a:solidFill>
                  <a:srgbClr val="FF0000"/>
                </a:solidFill>
                <a:latin typeface="Arial" panose="020B0604020202020204" pitchFamily="34" charset="0"/>
              </a:rPr>
              <a:t>Analitical</a:t>
            </a:r>
            <a:r>
              <a:rPr lang="en-US" altLang="ru-RU" i="1" dirty="0">
                <a:solidFill>
                  <a:srgbClr val="FF0000"/>
                </a:solidFill>
                <a:latin typeface="Arial" panose="020B0604020202020204" pitchFamily="34" charset="0"/>
              </a:rPr>
              <a:t> Processing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ru-RU" dirty="0">
                <a:solidFill>
                  <a:srgbClr val="FF0000"/>
                </a:solidFill>
                <a:latin typeface="Arial" panose="020B0604020202020204" pitchFamily="34" charset="0"/>
              </a:rPr>
              <a:t>OLAP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r>
              <a:rPr lang="ru-RU" altLang="ru-RU" dirty="0">
                <a:latin typeface="Arial" panose="020B0604020202020204" pitchFamily="34" charset="0"/>
              </a:rPr>
              <a:t> – приложения оперативной  аналитической обработки данных. Это обобщенный термин, характеризующий принципы построения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систем поддержки принятия решений </a:t>
            </a:r>
            <a:r>
              <a:rPr lang="ru-RU" altLang="ru-RU" dirty="0">
                <a:latin typeface="Arial" panose="020B0604020202020204" pitchFamily="34" charset="0"/>
              </a:rPr>
              <a:t>– </a:t>
            </a:r>
            <a:r>
              <a:rPr lang="en-US" altLang="ru-RU" dirty="0">
                <a:latin typeface="Arial" panose="020B0604020202020204" pitchFamily="34" charset="0"/>
              </a:rPr>
              <a:t>Decision Support System</a:t>
            </a:r>
            <a:r>
              <a:rPr lang="ru-RU" altLang="ru-RU" dirty="0">
                <a:latin typeface="Arial" panose="020B0604020202020204" pitchFamily="34" charset="0"/>
              </a:rPr>
              <a:t> (</a:t>
            </a:r>
            <a:r>
              <a:rPr lang="en-US" altLang="ru-RU" dirty="0">
                <a:latin typeface="Arial" panose="020B0604020202020204" pitchFamily="34" charset="0"/>
              </a:rPr>
              <a:t>DSS</a:t>
            </a:r>
            <a:r>
              <a:rPr lang="ru-RU" altLang="ru-RU" dirty="0">
                <a:latin typeface="Arial" panose="020B0604020202020204" pitchFamily="34" charset="0"/>
              </a:rPr>
              <a:t>),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хранилищ данных </a:t>
            </a:r>
            <a:r>
              <a:rPr lang="ru-RU" altLang="ru-RU" dirty="0">
                <a:latin typeface="Arial" panose="020B0604020202020204" pitchFamily="34" charset="0"/>
              </a:rPr>
              <a:t>– </a:t>
            </a:r>
            <a:r>
              <a:rPr lang="en-US" altLang="ru-RU" dirty="0">
                <a:latin typeface="Arial" panose="020B0604020202020204" pitchFamily="34" charset="0"/>
              </a:rPr>
              <a:t>Data Warehouse</a:t>
            </a:r>
            <a:r>
              <a:rPr lang="ru-RU" altLang="ru-RU" dirty="0">
                <a:latin typeface="Arial" panose="020B0604020202020204" pitchFamily="34" charset="0"/>
              </a:rPr>
              <a:t>,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систем интеллектуального анализа данных</a:t>
            </a:r>
            <a:r>
              <a:rPr lang="ru-RU" altLang="ru-RU" dirty="0">
                <a:latin typeface="Arial" panose="020B0604020202020204" pitchFamily="34" charset="0"/>
              </a:rPr>
              <a:t> – </a:t>
            </a:r>
            <a:r>
              <a:rPr lang="en-US" altLang="ru-RU" dirty="0">
                <a:latin typeface="Arial" panose="020B0604020202020204" pitchFamily="34" charset="0"/>
              </a:rPr>
              <a:t>Data Mining</a:t>
            </a:r>
            <a:r>
              <a:rPr lang="ru-RU" altLang="ru-RU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59396" name="Рисунок 4" descr="117991123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0425"/>
            <a:ext cx="561975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Рисунок 5" descr="inthr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3095625"/>
            <a:ext cx="3030537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9398" name="Прямая со стрелкой 7"/>
          <p:cNvCxnSpPr>
            <a:cxnSpLocks noChangeShapeType="1"/>
          </p:cNvCxnSpPr>
          <p:nvPr/>
        </p:nvCxnSpPr>
        <p:spPr bwMode="auto">
          <a:xfrm>
            <a:off x="6686550" y="2095500"/>
            <a:ext cx="1685925" cy="1133475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399" name="Прямая со стрелкой 9"/>
          <p:cNvCxnSpPr>
            <a:cxnSpLocks noChangeShapeType="1"/>
          </p:cNvCxnSpPr>
          <p:nvPr/>
        </p:nvCxnSpPr>
        <p:spPr bwMode="auto">
          <a:xfrm rot="10800000" flipV="1">
            <a:off x="2314575" y="2343150"/>
            <a:ext cx="1238250" cy="1000125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49805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72374" y="116732"/>
            <a:ext cx="7309526" cy="824656"/>
          </a:xfrm>
        </p:spPr>
        <p:txBody>
          <a:bodyPr lIns="0" tIns="0" rIns="0" bIns="0" anchor="t">
            <a:normAutofit/>
          </a:bodyPr>
          <a:lstStyle/>
          <a:p>
            <a:r>
              <a:rPr lang="en-US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OLAP</a:t>
            </a:r>
            <a:r>
              <a:rPr lang="ru-RU" altLang="ru-RU" sz="2800" dirty="0">
                <a:latin typeface="Verdana" panose="020B0604030504040204" pitchFamily="34" charset="0"/>
                <a:cs typeface="Arial" panose="020B0604020202020204" pitchFamily="34" charset="0"/>
              </a:rPr>
              <a:t> системы</a:t>
            </a:r>
          </a:p>
        </p:txBody>
      </p:sp>
      <p:sp>
        <p:nvSpPr>
          <p:cNvPr id="60419" name="TextBox 3"/>
          <p:cNvSpPr txBox="1">
            <a:spLocks noChangeArrowheads="1"/>
          </p:cNvSpPr>
          <p:nvPr/>
        </p:nvSpPr>
        <p:spPr bwMode="auto">
          <a:xfrm>
            <a:off x="180975" y="752475"/>
            <a:ext cx="8677275" cy="505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ru-RU" altLang="ru-RU" dirty="0">
                <a:latin typeface="Arial" panose="020B0604020202020204" pitchFamily="34" charset="0"/>
              </a:rPr>
              <a:t>Такие системы предназначены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для нахождения зависимостей между данными, для проведения динамического анализа по принципу «что если…»</a:t>
            </a:r>
            <a:r>
              <a:rPr lang="ru-RU" altLang="ru-RU" dirty="0">
                <a:latin typeface="Arial" panose="020B0604020202020204" pitchFamily="34" charset="0"/>
              </a:rPr>
              <a:t> и тому подобных задач. </a:t>
            </a:r>
            <a:r>
              <a:rPr lang="en-US" altLang="ru-RU" dirty="0">
                <a:latin typeface="Arial" panose="020B0604020202020204" pitchFamily="34" charset="0"/>
              </a:rPr>
              <a:t>OLAP</a:t>
            </a:r>
            <a:r>
              <a:rPr lang="ru-RU" altLang="ru-RU" dirty="0">
                <a:latin typeface="Arial" panose="020B0604020202020204" pitchFamily="34" charset="0"/>
              </a:rPr>
              <a:t>-приложения оперируют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 большими массивами данных, накопленными на предприятии или взятыми из других источников</a:t>
            </a:r>
            <a:r>
              <a:rPr lang="ru-RU" altLang="ru-RU" dirty="0">
                <a:latin typeface="Arial" panose="020B0604020202020204" pitchFamily="34" charset="0"/>
              </a:rPr>
              <a:t>. Такие системы характеризуются следующими признаками: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ru-RU" dirty="0">
                <a:latin typeface="Arial" panose="020B0604020202020204" pitchFamily="34" charset="0"/>
              </a:rPr>
              <a:t>  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добавление</a:t>
            </a:r>
            <a:r>
              <a:rPr lang="ru-RU" altLang="ru-RU" dirty="0">
                <a:latin typeface="Arial" panose="020B0604020202020204" pitchFamily="34" charset="0"/>
              </a:rPr>
              <a:t> в систему новых данных происходит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относительно редко </a:t>
            </a:r>
            <a:r>
              <a:rPr lang="ru-RU" altLang="ru-RU" dirty="0">
                <a:latin typeface="Arial" panose="020B0604020202020204" pitchFamily="34" charset="0"/>
              </a:rPr>
              <a:t>крупными блоками, например, один раз в месяц или квартал;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ru-RU" dirty="0">
                <a:latin typeface="Arial" panose="020B0604020202020204" pitchFamily="34" charset="0"/>
              </a:rPr>
              <a:t>  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данные</a:t>
            </a:r>
            <a:r>
              <a:rPr lang="ru-RU" altLang="ru-RU" dirty="0">
                <a:latin typeface="Arial" panose="020B0604020202020204" pitchFamily="34" charset="0"/>
              </a:rPr>
              <a:t>, добавленные в систему, как правило,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никогда не удаляются</a:t>
            </a:r>
            <a:r>
              <a:rPr lang="ru-RU" altLang="ru-RU" dirty="0">
                <a:latin typeface="Arial" panose="020B0604020202020204" pitchFamily="34" charset="0"/>
              </a:rPr>
              <a:t>;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ru-RU" dirty="0">
                <a:latin typeface="Arial" panose="020B0604020202020204" pitchFamily="34" charset="0"/>
              </a:rPr>
              <a:t>   </a:t>
            </a:r>
            <a:r>
              <a:rPr lang="ru-RU" altLang="ru-RU" dirty="0">
                <a:latin typeface="Arial" panose="020B0604020202020204" pitchFamily="34" charset="0"/>
              </a:rPr>
              <a:t>перед загрузкой данные проходят различные подготовительные </a:t>
            </a:r>
            <a:r>
              <a:rPr lang="en-US" altLang="ru-RU" dirty="0">
                <a:latin typeface="Arial" panose="020B0604020202020204" pitchFamily="34" charset="0"/>
              </a:rPr>
              <a:t>  </a:t>
            </a:r>
            <a:r>
              <a:rPr lang="ru-RU" altLang="ru-RU" dirty="0">
                <a:latin typeface="Arial" panose="020B0604020202020204" pitchFamily="34" charset="0"/>
              </a:rPr>
              <a:t>процедуры, связанные с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приведением их к определенным форматам </a:t>
            </a:r>
            <a:r>
              <a:rPr lang="ru-RU" altLang="ru-RU" dirty="0">
                <a:latin typeface="Arial" panose="020B0604020202020204" pitchFamily="34" charset="0"/>
              </a:rPr>
              <a:t>и тому подобное;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ru-RU" dirty="0">
                <a:latin typeface="Arial" panose="020B0604020202020204" pitchFamily="34" charset="0"/>
              </a:rPr>
              <a:t>  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запросы</a:t>
            </a:r>
            <a:r>
              <a:rPr lang="ru-RU" altLang="ru-RU" dirty="0">
                <a:latin typeface="Arial" panose="020B0604020202020204" pitchFamily="34" charset="0"/>
              </a:rPr>
              <a:t> к системе являются нерегламентированными и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достаточно сложными</a:t>
            </a:r>
            <a:r>
              <a:rPr lang="ru-RU" altLang="ru-RU" dirty="0">
                <a:latin typeface="Arial" panose="020B0604020202020204" pitchFamily="34" charset="0"/>
              </a:rPr>
              <a:t>; 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ru-RU" dirty="0">
                <a:latin typeface="Arial" panose="020B0604020202020204" pitchFamily="34" charset="0"/>
              </a:rPr>
              <a:t>  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скорость выполнения </a:t>
            </a:r>
            <a:r>
              <a:rPr lang="ru-RU" altLang="ru-RU" dirty="0">
                <a:latin typeface="Arial" panose="020B0604020202020204" pitchFamily="34" charset="0"/>
              </a:rPr>
              <a:t>запросов 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важна, но не критична</a:t>
            </a:r>
            <a:r>
              <a:rPr lang="ru-RU" altLang="ru-RU" dirty="0">
                <a:latin typeface="Arial" panose="020B0604020202020204" pitchFamily="34" charset="0"/>
              </a:rPr>
              <a:t>.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</a:pP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4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ademicLiterature_16x9_TP103431361.potx" id="{2F0AAF73-AE41-486D-B6DC-0985ADE3F2EC}" vid="{EF7BD8ED-D7CC-46AA-8B96-4CA16C4A9ED2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cademic Literature">
    <a:dk1>
      <a:srgbClr val="514843"/>
    </a:dk1>
    <a:lt1>
      <a:srgbClr val="FFFFFF"/>
    </a:lt1>
    <a:dk2>
      <a:srgbClr val="000000"/>
    </a:dk2>
    <a:lt2>
      <a:srgbClr val="FFFFF3"/>
    </a:lt2>
    <a:accent1>
      <a:srgbClr val="514843"/>
    </a:accent1>
    <a:accent2>
      <a:srgbClr val="6D7D66"/>
    </a:accent2>
    <a:accent3>
      <a:srgbClr val="525A6A"/>
    </a:accent3>
    <a:accent4>
      <a:srgbClr val="827266"/>
    </a:accent4>
    <a:accent5>
      <a:srgbClr val="AE9A7E"/>
    </a:accent5>
    <a:accent6>
      <a:srgbClr val="A8A39E"/>
    </a:accent6>
    <a:hlink>
      <a:srgbClr val="59704F"/>
    </a:hlink>
    <a:folHlink>
      <a:srgbClr val="A8A39E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6074</Words>
  <Application>Microsoft Office PowerPoint</Application>
  <PresentationFormat>Экран (4:3)</PresentationFormat>
  <Paragraphs>265</Paragraphs>
  <Slides>51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61" baseType="lpstr">
      <vt:lpstr>Arial</vt:lpstr>
      <vt:lpstr>Calibri</vt:lpstr>
      <vt:lpstr>Courier New</vt:lpstr>
      <vt:lpstr>Euphemia</vt:lpstr>
      <vt:lpstr>Plantagenet Cherokee</vt:lpstr>
      <vt:lpstr>Symbol</vt:lpstr>
      <vt:lpstr>Times New Roman</vt:lpstr>
      <vt:lpstr>Verdana</vt:lpstr>
      <vt:lpstr>Wingdings</vt:lpstr>
      <vt:lpstr>Academic Literature 16x9</vt:lpstr>
      <vt:lpstr>Распределенная обработка данных</vt:lpstr>
      <vt:lpstr>Режимы работы с БД</vt:lpstr>
      <vt:lpstr>Терминология</vt:lpstr>
      <vt:lpstr>Терминология</vt:lpstr>
      <vt:lpstr>Тенденции создания информационных систем</vt:lpstr>
      <vt:lpstr>OLTP и OLAP системы  </vt:lpstr>
      <vt:lpstr>OLTP системы</vt:lpstr>
      <vt:lpstr>OLTP и OLAP системы</vt:lpstr>
      <vt:lpstr>OLAP системы</vt:lpstr>
      <vt:lpstr>Хранилища данных</vt:lpstr>
      <vt:lpstr>Презентация PowerPoint</vt:lpstr>
      <vt:lpstr>Необходимость использования ХД</vt:lpstr>
      <vt:lpstr>Презентация PowerPoint</vt:lpstr>
      <vt:lpstr>Модели "клиент-сервер" в технологии баз данных</vt:lpstr>
      <vt:lpstr>Презентационная логика (Presentation Logic) </vt:lpstr>
      <vt:lpstr> Business processing Logic </vt:lpstr>
      <vt:lpstr> Business processing Logic </vt:lpstr>
      <vt:lpstr> Database Manager System Processing</vt:lpstr>
      <vt:lpstr>Распределение задач между серверным и клиентским процессами в децентрализованной архитектуре </vt:lpstr>
      <vt:lpstr>Двухуровневые модели. Модель удаленного управления данными (File Server, FS)</vt:lpstr>
      <vt:lpstr>Двухуровневые модели. Модель удаленного управления данными (File Server, FS)</vt:lpstr>
      <vt:lpstr>Двухуровневые модели. Модель удаленного управления данными (File Server, FS)</vt:lpstr>
      <vt:lpstr>Двухуровневые модели. Модель удаленного управления данными (File Server, FS)</vt:lpstr>
      <vt:lpstr>Двухуровневые модели. Модель удаленного доступа к данным (Remote Data Access, RDA) </vt:lpstr>
      <vt:lpstr>Двухуровневые модели. Модель удаленного доступа к данным (Remote Data Access, RDA) </vt:lpstr>
      <vt:lpstr>Двухуровневые модели. Модель удаленного доступа к данным (Remote Data Access, RDA) </vt:lpstr>
      <vt:lpstr>Двухуровневые модели. Модель удаленного доступа к данным (Remote Data Access, RDA) </vt:lpstr>
      <vt:lpstr>Для того чтобы избавиться от недостатков модели удаленного доступа, должны быть соблюдены следующие условия:</vt:lpstr>
      <vt:lpstr>Для того чтобы избавиться от недостатков модели удаленного доступа, должны быть соблюдены следующие условия:</vt:lpstr>
      <vt:lpstr>Для того чтобы избавиться от недостатков модели удаленного доступа, должны быть соблюдены следующие условия:</vt:lpstr>
      <vt:lpstr>Двухуровневые модели. Модель сервера баз данных</vt:lpstr>
      <vt:lpstr>Двухуровневые модели. Модель сервера баз данных. Недостатки данной модели :</vt:lpstr>
      <vt:lpstr>Двухуровневые модели. Модель сервера баз данных. Недостатки данной модели </vt:lpstr>
      <vt:lpstr>Трехуровневая модель. Модель сервера приложений</vt:lpstr>
      <vt:lpstr>Трехуровневая модель. Модель сервера приложений. Клиент</vt:lpstr>
      <vt:lpstr>Трехуровневая модель. Модель сервера приложений. Модель сервера приложений</vt:lpstr>
      <vt:lpstr>Трехуровневая модель. Модель сервера приложений. Серверы баз данных</vt:lpstr>
      <vt:lpstr>Трехуровневая модель. Модель сервера приложений</vt:lpstr>
      <vt:lpstr>Трехуровневая модель. Преимущества</vt:lpstr>
      <vt:lpstr>Модели серверов баз данных. Взаимодействие пользовательских и клиентских процессов в модели "один-к-одному"</vt:lpstr>
      <vt:lpstr>Модели серверов баз данных. Многопотоковая односерверная архитектура</vt:lpstr>
      <vt:lpstr>Модели серверов баз данных. Многопотоковая односерверная архитектура. </vt:lpstr>
      <vt:lpstr>Модели серверов баз данных. Архитектура виртуального сервера (virtual server)</vt:lpstr>
      <vt:lpstr>Модели серверов баз данных. Архитектура виртуального сервера (virtual server). Недостатки</vt:lpstr>
      <vt:lpstr>Модели серверов баз данных. Многопотоковая мультисерверная архитектура</vt:lpstr>
      <vt:lpstr>Модели серверов баз данных. Многонитевая мультисерверная архитектура</vt:lpstr>
      <vt:lpstr>Модели серверов баз данных. Многонитевая мультисерверная архитектура</vt:lpstr>
      <vt:lpstr>Горизонтальный параллелизм</vt:lpstr>
      <vt:lpstr>Вертикальный параллелизм</vt:lpstr>
      <vt:lpstr>Гибридный параллелизм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2016-09-27T16:13:15Z</dcterms:created>
  <dcterms:modified xsi:type="dcterms:W3CDTF">2021-10-17T20:17:07Z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