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3" r:id="rId1"/>
  </p:sldMasterIdLst>
  <p:notesMasterIdLst>
    <p:notesMasterId r:id="rId77"/>
  </p:notesMasterIdLst>
  <p:sldIdLst>
    <p:sldId id="256" r:id="rId2"/>
    <p:sldId id="257" r:id="rId3"/>
    <p:sldId id="259" r:id="rId4"/>
    <p:sldId id="260" r:id="rId5"/>
    <p:sldId id="263" r:id="rId6"/>
    <p:sldId id="264" r:id="rId7"/>
    <p:sldId id="266" r:id="rId8"/>
    <p:sldId id="269" r:id="rId9"/>
    <p:sldId id="270" r:id="rId10"/>
    <p:sldId id="271" r:id="rId11"/>
    <p:sldId id="274" r:id="rId12"/>
    <p:sldId id="277" r:id="rId13"/>
    <p:sldId id="285" r:id="rId14"/>
    <p:sldId id="294" r:id="rId15"/>
    <p:sldId id="295" r:id="rId16"/>
    <p:sldId id="296" r:id="rId17"/>
    <p:sldId id="297" r:id="rId18"/>
    <p:sldId id="298" r:id="rId19"/>
    <p:sldId id="299" r:id="rId20"/>
    <p:sldId id="300" r:id="rId21"/>
    <p:sldId id="301" r:id="rId22"/>
    <p:sldId id="303" r:id="rId23"/>
    <p:sldId id="304" r:id="rId24"/>
    <p:sldId id="305" r:id="rId25"/>
    <p:sldId id="307" r:id="rId26"/>
    <p:sldId id="308" r:id="rId27"/>
    <p:sldId id="309" r:id="rId28"/>
    <p:sldId id="310" r:id="rId29"/>
    <p:sldId id="311" r:id="rId30"/>
    <p:sldId id="312" r:id="rId31"/>
    <p:sldId id="313" r:id="rId32"/>
    <p:sldId id="314" r:id="rId33"/>
    <p:sldId id="315" r:id="rId34"/>
    <p:sldId id="316" r:id="rId35"/>
    <p:sldId id="317" r:id="rId36"/>
    <p:sldId id="318" r:id="rId37"/>
    <p:sldId id="319" r:id="rId38"/>
    <p:sldId id="320" r:id="rId39"/>
    <p:sldId id="321" r:id="rId40"/>
    <p:sldId id="344" r:id="rId41"/>
    <p:sldId id="345" r:id="rId42"/>
    <p:sldId id="346" r:id="rId43"/>
    <p:sldId id="347" r:id="rId44"/>
    <p:sldId id="348" r:id="rId45"/>
    <p:sldId id="349" r:id="rId46"/>
    <p:sldId id="350" r:id="rId47"/>
    <p:sldId id="351" r:id="rId48"/>
    <p:sldId id="352" r:id="rId49"/>
    <p:sldId id="353" r:id="rId50"/>
    <p:sldId id="354" r:id="rId51"/>
    <p:sldId id="355" r:id="rId52"/>
    <p:sldId id="356" r:id="rId53"/>
    <p:sldId id="357" r:id="rId54"/>
    <p:sldId id="358" r:id="rId55"/>
    <p:sldId id="359" r:id="rId56"/>
    <p:sldId id="360" r:id="rId57"/>
    <p:sldId id="361" r:id="rId58"/>
    <p:sldId id="362" r:id="rId59"/>
    <p:sldId id="363" r:id="rId60"/>
    <p:sldId id="364" r:id="rId61"/>
    <p:sldId id="365" r:id="rId62"/>
    <p:sldId id="366" r:id="rId63"/>
    <p:sldId id="367" r:id="rId64"/>
    <p:sldId id="368" r:id="rId65"/>
    <p:sldId id="369" r:id="rId66"/>
    <p:sldId id="370" r:id="rId67"/>
    <p:sldId id="371" r:id="rId68"/>
    <p:sldId id="372" r:id="rId69"/>
    <p:sldId id="373" r:id="rId70"/>
    <p:sldId id="374" r:id="rId71"/>
    <p:sldId id="376" r:id="rId72"/>
    <p:sldId id="377" r:id="rId73"/>
    <p:sldId id="378" r:id="rId74"/>
    <p:sldId id="379" r:id="rId75"/>
    <p:sldId id="343" r:id="rId7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716" y="96"/>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ru-RU" altLang="ru-RU"/>
          </a:p>
        </p:txBody>
      </p:sp>
      <p:sp>
        <p:nvSpPr>
          <p:cNvPr id="11267"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ru-RU" altLang="ru-RU"/>
          </a:p>
        </p:txBody>
      </p:sp>
      <p:sp>
        <p:nvSpPr>
          <p:cNvPr id="112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26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11270"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ru-RU" altLang="ru-RU"/>
          </a:p>
        </p:txBody>
      </p:sp>
      <p:sp>
        <p:nvSpPr>
          <p:cNvPr id="11271"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1E2B0802-149D-42C7-8E33-8C340363276E}" type="slidenum">
              <a:rPr lang="ru-RU" altLang="ru-RU"/>
              <a:pPr/>
              <a:t>‹#›</a:t>
            </a:fld>
            <a:endParaRPr lang="ru-RU" altLang="ru-RU"/>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E2B0802-149D-42C7-8E33-8C340363276E}" type="slidenum">
              <a:rPr lang="ru-RU" altLang="ru-RU" smtClean="0"/>
              <a:pPr/>
              <a:t>57</a:t>
            </a:fld>
            <a:endParaRPr lang="ru-RU" altLang="ru-RU"/>
          </a:p>
        </p:txBody>
      </p:sp>
    </p:spTree>
    <p:extLst>
      <p:ext uri="{BB962C8B-B14F-4D97-AF65-F5344CB8AC3E}">
        <p14:creationId xmlns:p14="http://schemas.microsoft.com/office/powerpoint/2010/main" val="1718468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E2B0802-149D-42C7-8E33-8C340363276E}" type="slidenum">
              <a:rPr lang="ru-RU" altLang="ru-RU" smtClean="0"/>
              <a:pPr/>
              <a:t>66</a:t>
            </a:fld>
            <a:endParaRPr lang="ru-RU" altLang="ru-RU"/>
          </a:p>
        </p:txBody>
      </p:sp>
    </p:spTree>
    <p:extLst>
      <p:ext uri="{BB962C8B-B14F-4D97-AF65-F5344CB8AC3E}">
        <p14:creationId xmlns:p14="http://schemas.microsoft.com/office/powerpoint/2010/main" val="13254372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6"/>
          <p:cNvSpPr/>
          <p:nvPr/>
        </p:nvSpPr>
        <p:spPr>
          <a:xfrm>
            <a:off x="0" y="5778124"/>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8" name="Прямоугольник 7"/>
          <p:cNvSpPr/>
          <p:nvPr/>
        </p:nvSpPr>
        <p:spPr>
          <a:xfrm>
            <a:off x="0" y="0"/>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2" name="Заголовок 1"/>
          <p:cNvSpPr>
            <a:spLocks noGrp="1"/>
          </p:cNvSpPr>
          <p:nvPr>
            <p:ph type="ctrTitle"/>
          </p:nvPr>
        </p:nvSpPr>
        <p:spPr>
          <a:xfrm>
            <a:off x="828677" y="2292101"/>
            <a:ext cx="7572375" cy="2219691"/>
          </a:xfrm>
        </p:spPr>
        <p:txBody>
          <a:bodyPr anchor="ctr">
            <a:normAutofit/>
          </a:bodyPr>
          <a:lstStyle>
            <a:lvl1pPr algn="l">
              <a:defRPr sz="3300" cap="all" baseline="0"/>
            </a:lvl1pPr>
          </a:lstStyle>
          <a:p>
            <a:r>
              <a:rPr lang="ru-RU"/>
              <a:t>Образец заголовка</a:t>
            </a:r>
            <a:endParaRPr lang="ru-RU" dirty="0"/>
          </a:p>
        </p:txBody>
      </p:sp>
      <p:sp>
        <p:nvSpPr>
          <p:cNvPr id="3" name="Подзаголовок 2"/>
          <p:cNvSpPr>
            <a:spLocks noGrp="1"/>
          </p:cNvSpPr>
          <p:nvPr>
            <p:ph type="subTitle" idx="1"/>
          </p:nvPr>
        </p:nvSpPr>
        <p:spPr>
          <a:xfrm>
            <a:off x="828675" y="4511791"/>
            <a:ext cx="7572376" cy="955565"/>
          </a:xfrm>
        </p:spPr>
        <p:txBody>
          <a:bodyPr>
            <a:normAutofit/>
          </a:bodyPr>
          <a:lstStyle>
            <a:lvl1pPr marL="0" indent="0" algn="l">
              <a:spcBef>
                <a:spcPts val="0"/>
              </a:spcBef>
              <a:buNone/>
              <a:defRPr sz="135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a:t>Образец подзаголовка</a:t>
            </a:r>
            <a:endParaRPr lang="ru-RU" dirty="0"/>
          </a:p>
        </p:txBody>
      </p:sp>
      <p:sp>
        <p:nvSpPr>
          <p:cNvPr id="4" name="Дата 3"/>
          <p:cNvSpPr>
            <a:spLocks noGrp="1"/>
          </p:cNvSpPr>
          <p:nvPr>
            <p:ph type="dt" sz="half" idx="10"/>
          </p:nvPr>
        </p:nvSpPr>
        <p:spPr/>
        <p:txBody>
          <a:bodyPr/>
          <a:lstStyle/>
          <a:p>
            <a:r>
              <a:rPr lang="ru-RU" altLang="ru-RU"/>
              <a:t>02.02.2017</a:t>
            </a:r>
            <a:endParaRPr lang="ru-RU" altLang="en-US"/>
          </a:p>
        </p:txBody>
      </p:sp>
      <p:sp>
        <p:nvSpPr>
          <p:cNvPr id="5" name="Нижний колонтитул 4"/>
          <p:cNvSpPr>
            <a:spLocks noGrp="1"/>
          </p:cNvSpPr>
          <p:nvPr>
            <p:ph type="ftr" sz="quarter" idx="11"/>
          </p:nvPr>
        </p:nvSpPr>
        <p:spPr/>
        <p:txBody>
          <a:bodyPr/>
          <a:lstStyle/>
          <a:p>
            <a:r>
              <a:rPr lang="en-US" altLang="en-US"/>
              <a:t>https://vk.com/donnu_kkt_db</a:t>
            </a:r>
            <a:endParaRPr lang="ru-RU" altLang="en-US"/>
          </a:p>
        </p:txBody>
      </p:sp>
      <p:sp>
        <p:nvSpPr>
          <p:cNvPr id="6" name="Номер слайда 5"/>
          <p:cNvSpPr>
            <a:spLocks noGrp="1"/>
          </p:cNvSpPr>
          <p:nvPr>
            <p:ph type="sldNum" sz="quarter" idx="12"/>
          </p:nvPr>
        </p:nvSpPr>
        <p:spPr/>
        <p:txBody>
          <a:bodyPr/>
          <a:lstStyle/>
          <a:p>
            <a:fld id="{0258C6C7-C6A5-4351-A1A5-288E3E5DCD50}" type="slidenum">
              <a:rPr lang="ru-RU" altLang="en-US" smtClean="0"/>
              <a:pPr/>
              <a:t>‹#›</a:t>
            </a:fld>
            <a:endParaRPr lang="ru-RU" altLang="en-US"/>
          </a:p>
        </p:txBody>
      </p:sp>
      <p:pic>
        <p:nvPicPr>
          <p:cNvPr id="11" name="Рисунок 10"/>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a:xfrm>
            <a:off x="993335" y="0"/>
            <a:ext cx="1310643" cy="2292094"/>
          </a:xfrm>
          <a:prstGeom prst="rect">
            <a:avLst/>
          </a:prstGeom>
        </p:spPr>
      </p:pic>
    </p:spTree>
    <p:extLst>
      <p:ext uri="{BB962C8B-B14F-4D97-AF65-F5344CB8AC3E}">
        <p14:creationId xmlns:p14="http://schemas.microsoft.com/office/powerpoint/2010/main" val="2072813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b"/>
          <a:lstStyle>
            <a:lvl1pPr>
              <a:defRPr sz="2400"/>
            </a:lvl1pPr>
          </a:lstStyle>
          <a:p>
            <a:r>
              <a:rPr lang="ru-RU"/>
              <a:t>Образец заголовка</a:t>
            </a:r>
            <a:endParaRPr lang="ru-RU" dirty="0"/>
          </a:p>
        </p:txBody>
      </p:sp>
      <p:sp>
        <p:nvSpPr>
          <p:cNvPr id="3" name="Рисунок 2"/>
          <p:cNvSpPr>
            <a:spLocks noGrp="1"/>
          </p:cNvSpPr>
          <p:nvPr>
            <p:ph type="pic" idx="1"/>
          </p:nvPr>
        </p:nvSpPr>
        <p:spPr>
          <a:xfrm>
            <a:off x="3491003" y="1600201"/>
            <a:ext cx="4823184" cy="4572001"/>
          </a:xfrm>
        </p:spPr>
        <p:txBody>
          <a:bodyPr tIns="1188720">
            <a:normAutofit/>
          </a:bodyPr>
          <a:lstStyle>
            <a:lvl1pPr marL="0" indent="0" algn="ctr">
              <a:buNone/>
              <a:defRPr sz="15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ru-RU"/>
              <a:t>Вставка рисунка</a:t>
            </a:r>
            <a:endParaRPr lang="ru-RU" dirty="0"/>
          </a:p>
        </p:txBody>
      </p:sp>
      <p:sp>
        <p:nvSpPr>
          <p:cNvPr id="4" name="Текст 3"/>
          <p:cNvSpPr>
            <a:spLocks noGrp="1"/>
          </p:cNvSpPr>
          <p:nvPr>
            <p:ph type="body" sz="half" idx="2"/>
          </p:nvPr>
        </p:nvSpPr>
        <p:spPr>
          <a:xfrm>
            <a:off x="828677" y="1600200"/>
            <a:ext cx="2547747" cy="4572000"/>
          </a:xfrm>
        </p:spPr>
        <p:txBody>
          <a:bodyPr>
            <a:normAutofit/>
          </a:bodyPr>
          <a:lstStyle>
            <a:lvl1pPr marL="0" indent="0">
              <a:spcBef>
                <a:spcPts val="900"/>
              </a:spcBef>
              <a:buNone/>
              <a:defRPr sz="135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r>
              <a:rPr lang="ru-RU" altLang="ru-RU"/>
              <a:t>02.02.2017</a:t>
            </a:r>
            <a:endParaRPr lang="ru-RU" altLang="en-US"/>
          </a:p>
        </p:txBody>
      </p:sp>
      <p:sp>
        <p:nvSpPr>
          <p:cNvPr id="6" name="Нижний колонтитул 5"/>
          <p:cNvSpPr>
            <a:spLocks noGrp="1"/>
          </p:cNvSpPr>
          <p:nvPr>
            <p:ph type="ftr" sz="quarter" idx="11"/>
          </p:nvPr>
        </p:nvSpPr>
        <p:spPr/>
        <p:txBody>
          <a:bodyPr/>
          <a:lstStyle/>
          <a:p>
            <a:r>
              <a:rPr lang="en-US" altLang="en-US"/>
              <a:t>https://vk.com/donnu_kkt_db</a:t>
            </a:r>
            <a:endParaRPr lang="ru-RU" altLang="en-US"/>
          </a:p>
        </p:txBody>
      </p:sp>
      <p:sp>
        <p:nvSpPr>
          <p:cNvPr id="7" name="Номер слайда 6"/>
          <p:cNvSpPr>
            <a:spLocks noGrp="1"/>
          </p:cNvSpPr>
          <p:nvPr>
            <p:ph type="sldNum" sz="quarter" idx="12"/>
          </p:nvPr>
        </p:nvSpPr>
        <p:spPr/>
        <p:txBody>
          <a:bodyPr/>
          <a:lstStyle/>
          <a:p>
            <a:fld id="{650C573A-520B-4366-A259-1D0142EB4744}" type="slidenum">
              <a:rPr lang="ru-RU" altLang="en-US" smtClean="0"/>
              <a:pPr/>
              <a:t>‹#›</a:t>
            </a:fld>
            <a:endParaRPr lang="ru-RU" altLang="en-US"/>
          </a:p>
        </p:txBody>
      </p:sp>
    </p:spTree>
    <p:extLst>
      <p:ext uri="{BB962C8B-B14F-4D97-AF65-F5344CB8AC3E}">
        <p14:creationId xmlns:p14="http://schemas.microsoft.com/office/powerpoint/2010/main" val="2356429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Дата 3"/>
          <p:cNvSpPr>
            <a:spLocks noGrp="1"/>
          </p:cNvSpPr>
          <p:nvPr>
            <p:ph type="dt" sz="half" idx="10"/>
          </p:nvPr>
        </p:nvSpPr>
        <p:spPr/>
        <p:txBody>
          <a:bodyPr/>
          <a:lstStyle/>
          <a:p>
            <a:r>
              <a:rPr lang="ru-RU" altLang="ru-RU"/>
              <a:t>02.02.2017</a:t>
            </a:r>
            <a:endParaRPr lang="ru-RU" altLang="en-US"/>
          </a:p>
        </p:txBody>
      </p:sp>
      <p:sp>
        <p:nvSpPr>
          <p:cNvPr id="5" name="Нижний колонтитул 4"/>
          <p:cNvSpPr>
            <a:spLocks noGrp="1"/>
          </p:cNvSpPr>
          <p:nvPr>
            <p:ph type="ftr" sz="quarter" idx="11"/>
          </p:nvPr>
        </p:nvSpPr>
        <p:spPr/>
        <p:txBody>
          <a:bodyPr/>
          <a:lstStyle/>
          <a:p>
            <a:r>
              <a:rPr lang="en-US" altLang="en-US"/>
              <a:t>https://vk.com/donnu_kkt_db</a:t>
            </a:r>
            <a:endParaRPr lang="ru-RU" altLang="en-US"/>
          </a:p>
        </p:txBody>
      </p:sp>
      <p:sp>
        <p:nvSpPr>
          <p:cNvPr id="6" name="Номер слайда 5"/>
          <p:cNvSpPr>
            <a:spLocks noGrp="1"/>
          </p:cNvSpPr>
          <p:nvPr>
            <p:ph type="sldNum" sz="quarter" idx="12"/>
          </p:nvPr>
        </p:nvSpPr>
        <p:spPr/>
        <p:txBody>
          <a:bodyPr/>
          <a:lstStyle/>
          <a:p>
            <a:fld id="{009C9BD6-C709-419E-A308-C19D2E516461}" type="slidenum">
              <a:rPr lang="ru-RU" altLang="en-US" smtClean="0"/>
              <a:pPr/>
              <a:t>‹#›</a:t>
            </a:fld>
            <a:endParaRPr lang="ru-RU" altLang="en-US"/>
          </a:p>
        </p:txBody>
      </p:sp>
    </p:spTree>
    <p:extLst>
      <p:ext uri="{BB962C8B-B14F-4D97-AF65-F5344CB8AC3E}">
        <p14:creationId xmlns:p14="http://schemas.microsoft.com/office/powerpoint/2010/main" val="3126844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029451" y="365125"/>
            <a:ext cx="1285875" cy="5811838"/>
          </a:xfrm>
        </p:spPr>
        <p:txBody>
          <a:bodyPr vert="eaVert"/>
          <a:lstStyle/>
          <a:p>
            <a:r>
              <a:rPr lang="ru-RU"/>
              <a:t>Образец заголовка</a:t>
            </a:r>
            <a:endParaRPr lang="ru-RU" dirty="0"/>
          </a:p>
        </p:txBody>
      </p:sp>
      <p:sp>
        <p:nvSpPr>
          <p:cNvPr id="3" name="Вертикальный текст 2"/>
          <p:cNvSpPr>
            <a:spLocks noGrp="1"/>
          </p:cNvSpPr>
          <p:nvPr>
            <p:ph type="body" orient="vert" idx="1"/>
          </p:nvPr>
        </p:nvSpPr>
        <p:spPr>
          <a:xfrm>
            <a:off x="828675" y="365125"/>
            <a:ext cx="6074172"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Дата 3"/>
          <p:cNvSpPr>
            <a:spLocks noGrp="1"/>
          </p:cNvSpPr>
          <p:nvPr>
            <p:ph type="dt" sz="half" idx="10"/>
          </p:nvPr>
        </p:nvSpPr>
        <p:spPr/>
        <p:txBody>
          <a:bodyPr/>
          <a:lstStyle/>
          <a:p>
            <a:r>
              <a:rPr lang="ru-RU" altLang="ru-RU"/>
              <a:t>02.02.2017</a:t>
            </a:r>
            <a:endParaRPr lang="ru-RU" altLang="en-US"/>
          </a:p>
        </p:txBody>
      </p:sp>
      <p:sp>
        <p:nvSpPr>
          <p:cNvPr id="5" name="Нижний колонтитул 4"/>
          <p:cNvSpPr>
            <a:spLocks noGrp="1"/>
          </p:cNvSpPr>
          <p:nvPr>
            <p:ph type="ftr" sz="quarter" idx="11"/>
          </p:nvPr>
        </p:nvSpPr>
        <p:spPr/>
        <p:txBody>
          <a:bodyPr/>
          <a:lstStyle/>
          <a:p>
            <a:r>
              <a:rPr lang="en-US" altLang="en-US"/>
              <a:t>https://vk.com/donnu_kkt_db</a:t>
            </a:r>
            <a:endParaRPr lang="ru-RU" altLang="en-US"/>
          </a:p>
        </p:txBody>
      </p:sp>
      <p:sp>
        <p:nvSpPr>
          <p:cNvPr id="6" name="Номер слайда 5"/>
          <p:cNvSpPr>
            <a:spLocks noGrp="1"/>
          </p:cNvSpPr>
          <p:nvPr>
            <p:ph type="sldNum" sz="quarter" idx="12"/>
          </p:nvPr>
        </p:nvSpPr>
        <p:spPr/>
        <p:txBody>
          <a:bodyPr/>
          <a:lstStyle/>
          <a:p>
            <a:fld id="{9DA6432C-7087-4982-95D3-83D9E491307E}" type="slidenum">
              <a:rPr lang="ru-RU" altLang="en-US" smtClean="0"/>
              <a:pPr/>
              <a:t>‹#›</a:t>
            </a:fld>
            <a:endParaRPr lang="ru-RU" altLang="en-US"/>
          </a:p>
        </p:txBody>
      </p:sp>
      <p:grpSp>
        <p:nvGrpSpPr>
          <p:cNvPr id="7" name="Группа 6"/>
          <p:cNvGrpSpPr/>
          <p:nvPr/>
        </p:nvGrpSpPr>
        <p:grpSpPr>
          <a:xfrm rot="5400000">
            <a:off x="4181447" y="3239397"/>
            <a:ext cx="5632704" cy="63302"/>
            <a:chOff x="1073150" y="1219201"/>
            <a:chExt cx="10058400" cy="63125"/>
          </a:xfrm>
        </p:grpSpPr>
        <p:cxnSp>
          <p:nvCxnSpPr>
            <p:cNvPr id="8" name="Прямая соединительная линия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47094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Дата 3"/>
          <p:cNvSpPr>
            <a:spLocks noGrp="1"/>
          </p:cNvSpPr>
          <p:nvPr>
            <p:ph type="dt" sz="half" idx="10"/>
          </p:nvPr>
        </p:nvSpPr>
        <p:spPr/>
        <p:txBody>
          <a:bodyPr/>
          <a:lstStyle/>
          <a:p>
            <a:r>
              <a:rPr lang="ru-RU" altLang="ru-RU"/>
              <a:t>02.02.2017</a:t>
            </a:r>
            <a:endParaRPr lang="ru-RU" altLang="en-US"/>
          </a:p>
        </p:txBody>
      </p:sp>
      <p:sp>
        <p:nvSpPr>
          <p:cNvPr id="5" name="Нижний колонтитул 4"/>
          <p:cNvSpPr>
            <a:spLocks noGrp="1"/>
          </p:cNvSpPr>
          <p:nvPr>
            <p:ph type="ftr" sz="quarter" idx="11"/>
          </p:nvPr>
        </p:nvSpPr>
        <p:spPr/>
        <p:txBody>
          <a:bodyPr/>
          <a:lstStyle/>
          <a:p>
            <a:r>
              <a:rPr lang="en-US" altLang="en-US"/>
              <a:t>https://vk.com/donnu_kkt_db</a:t>
            </a:r>
            <a:endParaRPr lang="ru-RU" altLang="en-US"/>
          </a:p>
        </p:txBody>
      </p:sp>
      <p:sp>
        <p:nvSpPr>
          <p:cNvPr id="6" name="Номер слайда 5"/>
          <p:cNvSpPr>
            <a:spLocks noGrp="1"/>
          </p:cNvSpPr>
          <p:nvPr>
            <p:ph type="sldNum" sz="quarter" idx="12"/>
          </p:nvPr>
        </p:nvSpPr>
        <p:spPr/>
        <p:txBody>
          <a:bodyPr/>
          <a:lstStyle/>
          <a:p>
            <a:fld id="{9248532F-6F36-4CF7-9EBD-A3B3FE3CEF41}" type="slidenum">
              <a:rPr lang="ru-RU" altLang="en-US" smtClean="0"/>
              <a:pPr/>
              <a:t>‹#›</a:t>
            </a:fld>
            <a:endParaRPr lang="ru-RU" altLang="en-US"/>
          </a:p>
        </p:txBody>
      </p:sp>
    </p:spTree>
    <p:extLst>
      <p:ext uri="{BB962C8B-B14F-4D97-AF65-F5344CB8AC3E}">
        <p14:creationId xmlns:p14="http://schemas.microsoft.com/office/powerpoint/2010/main" val="2227243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Титульный слайд с рисунком">
    <p:spTree>
      <p:nvGrpSpPr>
        <p:cNvPr id="1" name=""/>
        <p:cNvGrpSpPr/>
        <p:nvPr/>
      </p:nvGrpSpPr>
      <p:grpSpPr>
        <a:xfrm>
          <a:off x="0" y="0"/>
          <a:ext cx="0" cy="0"/>
          <a:chOff x="0" y="0"/>
          <a:chExt cx="0" cy="0"/>
        </a:xfrm>
      </p:grpSpPr>
      <p:grpSp>
        <p:nvGrpSpPr>
          <p:cNvPr id="13" name="Группа 12"/>
          <p:cNvGrpSpPr/>
          <p:nvPr/>
        </p:nvGrpSpPr>
        <p:grpSpPr>
          <a:xfrm rot="10800000">
            <a:off x="0" y="5645517"/>
            <a:ext cx="9144000" cy="63125"/>
            <a:chOff x="507492" y="1501519"/>
            <a:chExt cx="8129016" cy="63125"/>
          </a:xfrm>
        </p:grpSpPr>
        <p:cxnSp>
          <p:nvCxnSpPr>
            <p:cNvPr id="17" name="Прямая соединительная линия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4" name="Группа 13"/>
          <p:cNvGrpSpPr/>
          <p:nvPr/>
        </p:nvGrpSpPr>
        <p:grpSpPr>
          <a:xfrm>
            <a:off x="0" y="1143007"/>
            <a:ext cx="9144000" cy="63125"/>
            <a:chOff x="507492" y="1501519"/>
            <a:chExt cx="8129016" cy="63125"/>
          </a:xfrm>
        </p:grpSpPr>
        <p:cxnSp>
          <p:nvCxnSpPr>
            <p:cNvPr id="15" name="Прямая соединительная линия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Прямоугольник 6"/>
          <p:cNvSpPr/>
          <p:nvPr/>
        </p:nvSpPr>
        <p:spPr>
          <a:xfrm>
            <a:off x="0" y="5778124"/>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8" name="Прямоугольник 7"/>
          <p:cNvSpPr/>
          <p:nvPr/>
        </p:nvSpPr>
        <p:spPr>
          <a:xfrm>
            <a:off x="0" y="0"/>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2" name="Заголовок 1"/>
          <p:cNvSpPr>
            <a:spLocks noGrp="1"/>
          </p:cNvSpPr>
          <p:nvPr>
            <p:ph type="ctrTitle"/>
          </p:nvPr>
        </p:nvSpPr>
        <p:spPr>
          <a:xfrm>
            <a:off x="828675" y="2292101"/>
            <a:ext cx="4300538" cy="2219691"/>
          </a:xfrm>
        </p:spPr>
        <p:txBody>
          <a:bodyPr anchor="ctr">
            <a:normAutofit/>
          </a:bodyPr>
          <a:lstStyle>
            <a:lvl1pPr algn="l">
              <a:defRPr sz="3300" cap="all" baseline="0"/>
            </a:lvl1pPr>
          </a:lstStyle>
          <a:p>
            <a:r>
              <a:rPr lang="ru-RU"/>
              <a:t>Образец заголовка</a:t>
            </a:r>
            <a:endParaRPr lang="ru-RU" dirty="0"/>
          </a:p>
        </p:txBody>
      </p:sp>
      <p:sp>
        <p:nvSpPr>
          <p:cNvPr id="3" name="Подзаголовок 2"/>
          <p:cNvSpPr>
            <a:spLocks noGrp="1"/>
          </p:cNvSpPr>
          <p:nvPr>
            <p:ph type="subTitle" idx="1"/>
          </p:nvPr>
        </p:nvSpPr>
        <p:spPr>
          <a:xfrm>
            <a:off x="828675" y="4511791"/>
            <a:ext cx="4300538" cy="955565"/>
          </a:xfrm>
        </p:spPr>
        <p:txBody>
          <a:bodyPr>
            <a:normAutofit/>
          </a:bodyPr>
          <a:lstStyle>
            <a:lvl1pPr marL="0" indent="0" algn="l">
              <a:spcBef>
                <a:spcPts val="0"/>
              </a:spcBef>
              <a:buNone/>
              <a:defRPr sz="135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a:t>Образец подзаголовка</a:t>
            </a:r>
            <a:endParaRPr lang="ru-RU" dirty="0"/>
          </a:p>
        </p:txBody>
      </p:sp>
      <p:pic>
        <p:nvPicPr>
          <p:cNvPr id="10" name="Рисунок 9"/>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a:xfrm>
            <a:off x="994412" y="0"/>
            <a:ext cx="1310643" cy="2292094"/>
          </a:xfrm>
          <a:prstGeom prst="rect">
            <a:avLst/>
          </a:prstGeom>
        </p:spPr>
      </p:pic>
      <p:sp>
        <p:nvSpPr>
          <p:cNvPr id="11" name="Рисунок 10"/>
          <p:cNvSpPr>
            <a:spLocks noGrp="1"/>
          </p:cNvSpPr>
          <p:nvPr>
            <p:ph type="pic" sz="quarter" idx="13"/>
          </p:nvPr>
        </p:nvSpPr>
        <p:spPr>
          <a:xfrm>
            <a:off x="5235801" y="1310656"/>
            <a:ext cx="3908203" cy="4208604"/>
          </a:xfrm>
          <a:solidFill>
            <a:schemeClr val="tx1">
              <a:lumMod val="20000"/>
              <a:lumOff val="80000"/>
            </a:schemeClr>
          </a:solidFill>
        </p:spPr>
        <p:txBody>
          <a:bodyPr tIns="1005840"/>
          <a:lstStyle>
            <a:lvl1pPr marL="0" indent="0" algn="ctr">
              <a:buNone/>
              <a:defRPr/>
            </a:lvl1pPr>
          </a:lstStyle>
          <a:p>
            <a:r>
              <a:rPr lang="ru-RU"/>
              <a:t>Вставка рисунка</a:t>
            </a:r>
            <a:endParaRPr lang="ru-RU" dirty="0"/>
          </a:p>
        </p:txBody>
      </p:sp>
      <p:sp>
        <p:nvSpPr>
          <p:cNvPr id="19" name="Инструкции"/>
          <p:cNvSpPr/>
          <p:nvPr/>
        </p:nvSpPr>
        <p:spPr>
          <a:xfrm>
            <a:off x="9258300" y="0"/>
            <a:ext cx="971550" cy="6858000"/>
          </a:xfrm>
          <a:prstGeom prst="roundRect">
            <a:avLst>
              <a:gd name="adj" fmla="val 9717"/>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l" defTabSz="685783">
              <a:buNone/>
            </a:pPr>
            <a:r>
              <a:rPr lang="ru-RU" sz="900" b="1" i="1" dirty="0">
                <a:solidFill>
                  <a:schemeClr val="lt1"/>
                </a:solidFill>
                <a:latin typeface="Arial"/>
                <a:ea typeface="+mn-ea"/>
                <a:cs typeface="Arial"/>
              </a:rPr>
              <a:t>ПРИМЕЧАНИЕ.</a:t>
            </a:r>
          </a:p>
          <a:p>
            <a:pPr algn="l" defTabSz="685783">
              <a:buNone/>
            </a:pPr>
            <a:r>
              <a:rPr lang="ru-RU" sz="900" b="0" i="1" dirty="0">
                <a:solidFill>
                  <a:schemeClr val="lt1"/>
                </a:solidFill>
                <a:latin typeface="Arial"/>
                <a:ea typeface="+mn-ea"/>
                <a:cs typeface="Arial"/>
              </a:rPr>
              <a:t>Чтобы изменить изображение на этом слайде, выделите рисунок и удалите его. Затем щелкните значок "Рисунки" в заполнителе и вставьте свое изображение.</a:t>
            </a:r>
          </a:p>
        </p:txBody>
      </p:sp>
    </p:spTree>
    <p:extLst>
      <p:ext uri="{BB962C8B-B14F-4D97-AF65-F5344CB8AC3E}">
        <p14:creationId xmlns:p14="http://schemas.microsoft.com/office/powerpoint/2010/main" val="1936621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Группа 7"/>
          <p:cNvGrpSpPr/>
          <p:nvPr/>
        </p:nvGrpSpPr>
        <p:grpSpPr>
          <a:xfrm>
            <a:off x="0" y="2514605"/>
            <a:ext cx="9144000" cy="3194035"/>
            <a:chOff x="647402" y="2514600"/>
            <a:chExt cx="10838688" cy="3194035"/>
          </a:xfrm>
        </p:grpSpPr>
        <p:grpSp>
          <p:nvGrpSpPr>
            <p:cNvPr id="9" name="Группа 8"/>
            <p:cNvGrpSpPr/>
            <p:nvPr/>
          </p:nvGrpSpPr>
          <p:grpSpPr>
            <a:xfrm>
              <a:off x="647402" y="2514600"/>
              <a:ext cx="10838688" cy="63125"/>
              <a:chOff x="507492" y="1501519"/>
              <a:chExt cx="8129016" cy="63125"/>
            </a:xfrm>
          </p:grpSpPr>
          <p:cxnSp>
            <p:nvCxnSpPr>
              <p:cNvPr id="14" name="Прямая соединительная линия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Прямоугольник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grpSp>
          <p:nvGrpSpPr>
            <p:cNvPr id="11" name="Группа 10"/>
            <p:cNvGrpSpPr/>
            <p:nvPr/>
          </p:nvGrpSpPr>
          <p:grpSpPr>
            <a:xfrm rot="10800000">
              <a:off x="647402" y="5645510"/>
              <a:ext cx="10838688" cy="63125"/>
              <a:chOff x="507492" y="1501519"/>
              <a:chExt cx="8129016" cy="63125"/>
            </a:xfrm>
          </p:grpSpPr>
          <p:cxnSp>
            <p:nvCxnSpPr>
              <p:cNvPr id="12" name="Прямая соединительная линия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sp>
        <p:nvSpPr>
          <p:cNvPr id="2" name="Заголовок 1"/>
          <p:cNvSpPr>
            <a:spLocks noGrp="1"/>
          </p:cNvSpPr>
          <p:nvPr>
            <p:ph type="title"/>
          </p:nvPr>
        </p:nvSpPr>
        <p:spPr>
          <a:xfrm>
            <a:off x="828676" y="2971806"/>
            <a:ext cx="7553324" cy="1684150"/>
          </a:xfrm>
        </p:spPr>
        <p:txBody>
          <a:bodyPr anchor="ctr">
            <a:normAutofit/>
          </a:bodyPr>
          <a:lstStyle>
            <a:lvl1pPr>
              <a:defRPr sz="3300" cap="all" baseline="0">
                <a:solidFill>
                  <a:schemeClr val="bg1"/>
                </a:solidFill>
              </a:defRPr>
            </a:lvl1pPr>
          </a:lstStyle>
          <a:p>
            <a:r>
              <a:rPr lang="ru-RU"/>
              <a:t>Образец заголовка</a:t>
            </a:r>
            <a:endParaRPr lang="ru-RU" dirty="0"/>
          </a:p>
        </p:txBody>
      </p:sp>
      <p:sp>
        <p:nvSpPr>
          <p:cNvPr id="3" name="Текст 2"/>
          <p:cNvSpPr>
            <a:spLocks noGrp="1"/>
          </p:cNvSpPr>
          <p:nvPr>
            <p:ph type="body" idx="1"/>
          </p:nvPr>
        </p:nvSpPr>
        <p:spPr>
          <a:xfrm>
            <a:off x="828676" y="4655956"/>
            <a:ext cx="7553324" cy="509750"/>
          </a:xfrm>
        </p:spPr>
        <p:txBody>
          <a:bodyPr>
            <a:normAutofit/>
          </a:bodyPr>
          <a:lstStyle>
            <a:lvl1pPr marL="0" indent="0">
              <a:spcBef>
                <a:spcPts val="0"/>
              </a:spcBef>
              <a:buNone/>
              <a:defRPr sz="1200">
                <a:solidFill>
                  <a:schemeClr val="bg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r>
              <a:rPr lang="ru-RU" altLang="ru-RU"/>
              <a:t>02.02.2017</a:t>
            </a:r>
            <a:endParaRPr lang="ru-RU" altLang="en-US"/>
          </a:p>
        </p:txBody>
      </p:sp>
      <p:sp>
        <p:nvSpPr>
          <p:cNvPr id="5" name="Нижний колонтитул 4"/>
          <p:cNvSpPr>
            <a:spLocks noGrp="1"/>
          </p:cNvSpPr>
          <p:nvPr>
            <p:ph type="ftr" sz="quarter" idx="11"/>
          </p:nvPr>
        </p:nvSpPr>
        <p:spPr/>
        <p:txBody>
          <a:bodyPr/>
          <a:lstStyle/>
          <a:p>
            <a:r>
              <a:rPr lang="en-US" altLang="en-US"/>
              <a:t>https://vk.com/donnu_kkt_db</a:t>
            </a:r>
            <a:endParaRPr lang="ru-RU" altLang="en-US"/>
          </a:p>
        </p:txBody>
      </p:sp>
      <p:sp>
        <p:nvSpPr>
          <p:cNvPr id="6" name="Номер слайда 5"/>
          <p:cNvSpPr>
            <a:spLocks noGrp="1"/>
          </p:cNvSpPr>
          <p:nvPr>
            <p:ph type="sldNum" sz="quarter" idx="12"/>
          </p:nvPr>
        </p:nvSpPr>
        <p:spPr/>
        <p:txBody>
          <a:bodyPr/>
          <a:lstStyle/>
          <a:p>
            <a:fld id="{57EC7F30-29AF-4C0C-BFFD-19053BF5A240}" type="slidenum">
              <a:rPr lang="ru-RU" altLang="en-US" smtClean="0"/>
              <a:pPr/>
              <a:t>‹#›</a:t>
            </a:fld>
            <a:endParaRPr lang="ru-RU" altLang="en-US"/>
          </a:p>
        </p:txBody>
      </p:sp>
      <p:pic>
        <p:nvPicPr>
          <p:cNvPr id="7" name="Рисунок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994411" y="0"/>
            <a:ext cx="1337391" cy="2971806"/>
          </a:xfrm>
          <a:prstGeom prst="rect">
            <a:avLst/>
          </a:prstGeom>
        </p:spPr>
      </p:pic>
    </p:spTree>
    <p:extLst>
      <p:ext uri="{BB962C8B-B14F-4D97-AF65-F5344CB8AC3E}">
        <p14:creationId xmlns:p14="http://schemas.microsoft.com/office/powerpoint/2010/main" val="2274259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Объект 2"/>
          <p:cNvSpPr>
            <a:spLocks noGrp="1"/>
          </p:cNvSpPr>
          <p:nvPr>
            <p:ph sz="half" idx="1"/>
          </p:nvPr>
        </p:nvSpPr>
        <p:spPr>
          <a:xfrm>
            <a:off x="828677" y="1600202"/>
            <a:ext cx="3686175" cy="4571999"/>
          </a:xfrm>
        </p:spPr>
        <p:txBody>
          <a:bodyPr/>
          <a:lstStyle>
            <a:lvl5pPr>
              <a:defRPr/>
            </a:lvl5pPr>
            <a:lvl6pPr>
              <a:defRPr/>
            </a:lvl6pPr>
            <a:lvl7pPr>
              <a:defRPr/>
            </a:lvl7pPr>
            <a:lvl8pPr>
              <a:defRPr/>
            </a:lvl8pPr>
            <a:lvl9pPr>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Объект 3"/>
          <p:cNvSpPr>
            <a:spLocks noGrp="1"/>
          </p:cNvSpPr>
          <p:nvPr>
            <p:ph sz="half" idx="2"/>
          </p:nvPr>
        </p:nvSpPr>
        <p:spPr>
          <a:xfrm>
            <a:off x="4629152" y="1600202"/>
            <a:ext cx="3686175" cy="4571999"/>
          </a:xfrm>
        </p:spPr>
        <p:txBody>
          <a:bodyPr/>
          <a:lstStyle>
            <a:lvl5pPr>
              <a:defRPr/>
            </a:lvl5pPr>
            <a:lvl6pPr>
              <a:defRPr/>
            </a:lvl6pPr>
            <a:lvl7pPr>
              <a:defRPr/>
            </a:lvl7pPr>
            <a:lvl8pPr>
              <a:defRPr/>
            </a:lvl8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5" name="Дата 4"/>
          <p:cNvSpPr>
            <a:spLocks noGrp="1"/>
          </p:cNvSpPr>
          <p:nvPr>
            <p:ph type="dt" sz="half" idx="10"/>
          </p:nvPr>
        </p:nvSpPr>
        <p:spPr/>
        <p:txBody>
          <a:bodyPr/>
          <a:lstStyle/>
          <a:p>
            <a:r>
              <a:rPr lang="ru-RU" altLang="ru-RU"/>
              <a:t>02.02.2017</a:t>
            </a:r>
            <a:endParaRPr lang="ru-RU" altLang="en-US"/>
          </a:p>
        </p:txBody>
      </p:sp>
      <p:sp>
        <p:nvSpPr>
          <p:cNvPr id="6" name="Нижний колонтитул 5"/>
          <p:cNvSpPr>
            <a:spLocks noGrp="1"/>
          </p:cNvSpPr>
          <p:nvPr>
            <p:ph type="ftr" sz="quarter" idx="11"/>
          </p:nvPr>
        </p:nvSpPr>
        <p:spPr/>
        <p:txBody>
          <a:bodyPr/>
          <a:lstStyle/>
          <a:p>
            <a:r>
              <a:rPr lang="en-US" altLang="en-US"/>
              <a:t>https://vk.com/donnu_kkt_db</a:t>
            </a:r>
            <a:endParaRPr lang="ru-RU" altLang="en-US"/>
          </a:p>
        </p:txBody>
      </p:sp>
      <p:sp>
        <p:nvSpPr>
          <p:cNvPr id="7" name="Номер слайда 6"/>
          <p:cNvSpPr>
            <a:spLocks noGrp="1"/>
          </p:cNvSpPr>
          <p:nvPr>
            <p:ph type="sldNum" sz="quarter" idx="12"/>
          </p:nvPr>
        </p:nvSpPr>
        <p:spPr/>
        <p:txBody>
          <a:bodyPr/>
          <a:lstStyle/>
          <a:p>
            <a:fld id="{9EC75D21-E047-461F-AF26-AEBEA0D2EF8F}" type="slidenum">
              <a:rPr lang="ru-RU" altLang="en-US" smtClean="0"/>
              <a:pPr/>
              <a:t>‹#›</a:t>
            </a:fld>
            <a:endParaRPr lang="ru-RU" altLang="en-US"/>
          </a:p>
        </p:txBody>
      </p:sp>
    </p:spTree>
    <p:extLst>
      <p:ext uri="{BB962C8B-B14F-4D97-AF65-F5344CB8AC3E}">
        <p14:creationId xmlns:p14="http://schemas.microsoft.com/office/powerpoint/2010/main" val="1770000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Текст 2"/>
          <p:cNvSpPr>
            <a:spLocks noGrp="1"/>
          </p:cNvSpPr>
          <p:nvPr>
            <p:ph type="body" idx="1"/>
          </p:nvPr>
        </p:nvSpPr>
        <p:spPr>
          <a:xfrm>
            <a:off x="828675" y="1600200"/>
            <a:ext cx="3689604" cy="823912"/>
          </a:xfrm>
        </p:spPr>
        <p:txBody>
          <a:bodyPr anchor="b"/>
          <a:lstStyle>
            <a:lvl1pPr marL="0" indent="0">
              <a:spcBef>
                <a:spcPts val="0"/>
              </a:spcBef>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ru-RU"/>
              <a:t>Образец текста</a:t>
            </a:r>
          </a:p>
        </p:txBody>
      </p:sp>
      <p:sp>
        <p:nvSpPr>
          <p:cNvPr id="4" name="Объект 3"/>
          <p:cNvSpPr>
            <a:spLocks noGrp="1"/>
          </p:cNvSpPr>
          <p:nvPr>
            <p:ph sz="half" idx="2"/>
          </p:nvPr>
        </p:nvSpPr>
        <p:spPr>
          <a:xfrm>
            <a:off x="828675" y="2424112"/>
            <a:ext cx="3689604" cy="37480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5" name="Текст 4"/>
          <p:cNvSpPr>
            <a:spLocks noGrp="1"/>
          </p:cNvSpPr>
          <p:nvPr>
            <p:ph type="body" sz="quarter" idx="3"/>
          </p:nvPr>
        </p:nvSpPr>
        <p:spPr>
          <a:xfrm>
            <a:off x="4624583" y="1600200"/>
            <a:ext cx="3689604" cy="823912"/>
          </a:xfrm>
        </p:spPr>
        <p:txBody>
          <a:bodyPr anchor="b"/>
          <a:lstStyle>
            <a:lvl1pPr marL="0" indent="0">
              <a:spcBef>
                <a:spcPts val="0"/>
              </a:spcBef>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ru-RU"/>
              <a:t>Образец текста</a:t>
            </a:r>
          </a:p>
        </p:txBody>
      </p:sp>
      <p:sp>
        <p:nvSpPr>
          <p:cNvPr id="6" name="Объект 5"/>
          <p:cNvSpPr>
            <a:spLocks noGrp="1"/>
          </p:cNvSpPr>
          <p:nvPr>
            <p:ph sz="quarter" idx="4"/>
          </p:nvPr>
        </p:nvSpPr>
        <p:spPr>
          <a:xfrm>
            <a:off x="4624583" y="2424112"/>
            <a:ext cx="3689604" cy="37480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7" name="Дата 6"/>
          <p:cNvSpPr>
            <a:spLocks noGrp="1"/>
          </p:cNvSpPr>
          <p:nvPr>
            <p:ph type="dt" sz="half" idx="10"/>
          </p:nvPr>
        </p:nvSpPr>
        <p:spPr/>
        <p:txBody>
          <a:bodyPr/>
          <a:lstStyle/>
          <a:p>
            <a:r>
              <a:rPr lang="ru-RU" altLang="ru-RU"/>
              <a:t>02.02.2017</a:t>
            </a:r>
            <a:endParaRPr lang="ru-RU" altLang="en-US"/>
          </a:p>
        </p:txBody>
      </p:sp>
      <p:sp>
        <p:nvSpPr>
          <p:cNvPr id="8" name="Нижний колонтитул 7"/>
          <p:cNvSpPr>
            <a:spLocks noGrp="1"/>
          </p:cNvSpPr>
          <p:nvPr>
            <p:ph type="ftr" sz="quarter" idx="11"/>
          </p:nvPr>
        </p:nvSpPr>
        <p:spPr/>
        <p:txBody>
          <a:bodyPr/>
          <a:lstStyle/>
          <a:p>
            <a:r>
              <a:rPr lang="en-US" altLang="en-US"/>
              <a:t>https://vk.com/donnu_kkt_db</a:t>
            </a:r>
            <a:endParaRPr lang="ru-RU" altLang="en-US"/>
          </a:p>
        </p:txBody>
      </p:sp>
      <p:sp>
        <p:nvSpPr>
          <p:cNvPr id="9" name="Номер слайда 8"/>
          <p:cNvSpPr>
            <a:spLocks noGrp="1"/>
          </p:cNvSpPr>
          <p:nvPr>
            <p:ph type="sldNum" sz="quarter" idx="12"/>
          </p:nvPr>
        </p:nvSpPr>
        <p:spPr/>
        <p:txBody>
          <a:bodyPr/>
          <a:lstStyle/>
          <a:p>
            <a:fld id="{2670C050-FB4F-4282-9986-E016964E59C9}" type="slidenum">
              <a:rPr lang="ru-RU" altLang="en-US" smtClean="0"/>
              <a:pPr/>
              <a:t>‹#›</a:t>
            </a:fld>
            <a:endParaRPr lang="ru-RU" altLang="en-US"/>
          </a:p>
        </p:txBody>
      </p:sp>
    </p:spTree>
    <p:extLst>
      <p:ext uri="{BB962C8B-B14F-4D97-AF65-F5344CB8AC3E}">
        <p14:creationId xmlns:p14="http://schemas.microsoft.com/office/powerpoint/2010/main" val="3394626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Дата 2"/>
          <p:cNvSpPr>
            <a:spLocks noGrp="1"/>
          </p:cNvSpPr>
          <p:nvPr>
            <p:ph type="dt" sz="half" idx="10"/>
          </p:nvPr>
        </p:nvSpPr>
        <p:spPr/>
        <p:txBody>
          <a:bodyPr/>
          <a:lstStyle/>
          <a:p>
            <a:r>
              <a:rPr lang="ru-RU" altLang="ru-RU"/>
              <a:t>02.02.2017</a:t>
            </a:r>
            <a:endParaRPr lang="ru-RU" altLang="en-US"/>
          </a:p>
        </p:txBody>
      </p:sp>
      <p:sp>
        <p:nvSpPr>
          <p:cNvPr id="4" name="Нижний колонтитул 3"/>
          <p:cNvSpPr>
            <a:spLocks noGrp="1"/>
          </p:cNvSpPr>
          <p:nvPr>
            <p:ph type="ftr" sz="quarter" idx="11"/>
          </p:nvPr>
        </p:nvSpPr>
        <p:spPr/>
        <p:txBody>
          <a:bodyPr/>
          <a:lstStyle/>
          <a:p>
            <a:r>
              <a:rPr lang="en-US" altLang="en-US"/>
              <a:t>https://vk.com/donnu_kkt_db</a:t>
            </a:r>
            <a:endParaRPr lang="ru-RU" altLang="en-US"/>
          </a:p>
        </p:txBody>
      </p:sp>
      <p:sp>
        <p:nvSpPr>
          <p:cNvPr id="5" name="Номер слайда 4"/>
          <p:cNvSpPr>
            <a:spLocks noGrp="1"/>
          </p:cNvSpPr>
          <p:nvPr>
            <p:ph type="sldNum" sz="quarter" idx="12"/>
          </p:nvPr>
        </p:nvSpPr>
        <p:spPr/>
        <p:txBody>
          <a:bodyPr/>
          <a:lstStyle/>
          <a:p>
            <a:fld id="{9498588D-4577-4794-8F53-D258281F050F}" type="slidenum">
              <a:rPr lang="ru-RU" altLang="en-US" smtClean="0"/>
              <a:pPr/>
              <a:t>‹#›</a:t>
            </a:fld>
            <a:endParaRPr lang="ru-RU" altLang="en-US"/>
          </a:p>
        </p:txBody>
      </p:sp>
    </p:spTree>
    <p:extLst>
      <p:ext uri="{BB962C8B-B14F-4D97-AF65-F5344CB8AC3E}">
        <p14:creationId xmlns:p14="http://schemas.microsoft.com/office/powerpoint/2010/main" val="893249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r>
              <a:rPr lang="ru-RU" altLang="ru-RU"/>
              <a:t>02.02.2017</a:t>
            </a:r>
            <a:endParaRPr lang="ru-RU" altLang="en-US"/>
          </a:p>
        </p:txBody>
      </p:sp>
      <p:sp>
        <p:nvSpPr>
          <p:cNvPr id="3" name="Нижний колонтитул 2"/>
          <p:cNvSpPr>
            <a:spLocks noGrp="1"/>
          </p:cNvSpPr>
          <p:nvPr>
            <p:ph type="ftr" sz="quarter" idx="11"/>
          </p:nvPr>
        </p:nvSpPr>
        <p:spPr/>
        <p:txBody>
          <a:bodyPr/>
          <a:lstStyle/>
          <a:p>
            <a:r>
              <a:rPr lang="en-US" altLang="en-US"/>
              <a:t>https://vk.com/donnu_kkt_db</a:t>
            </a:r>
            <a:endParaRPr lang="ru-RU" altLang="en-US"/>
          </a:p>
        </p:txBody>
      </p:sp>
      <p:sp>
        <p:nvSpPr>
          <p:cNvPr id="4" name="Номер слайда 3"/>
          <p:cNvSpPr>
            <a:spLocks noGrp="1"/>
          </p:cNvSpPr>
          <p:nvPr>
            <p:ph type="sldNum" sz="quarter" idx="12"/>
          </p:nvPr>
        </p:nvSpPr>
        <p:spPr/>
        <p:txBody>
          <a:bodyPr/>
          <a:lstStyle/>
          <a:p>
            <a:fld id="{6E286DF3-D310-4CA3-8D33-3D62B9A17F8A}" type="slidenum">
              <a:rPr lang="ru-RU" altLang="en-US" smtClean="0"/>
              <a:pPr/>
              <a:t>‹#›</a:t>
            </a:fld>
            <a:endParaRPr lang="ru-RU" altLang="en-US"/>
          </a:p>
        </p:txBody>
      </p:sp>
    </p:spTree>
    <p:extLst>
      <p:ext uri="{BB962C8B-B14F-4D97-AF65-F5344CB8AC3E}">
        <p14:creationId xmlns:p14="http://schemas.microsoft.com/office/powerpoint/2010/main" val="1982581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b"/>
          <a:lstStyle>
            <a:lvl1pPr>
              <a:defRPr sz="2400"/>
            </a:lvl1pPr>
          </a:lstStyle>
          <a:p>
            <a:r>
              <a:rPr lang="ru-RU"/>
              <a:t>Образец заголовка</a:t>
            </a:r>
            <a:endParaRPr lang="ru-RU" dirty="0"/>
          </a:p>
        </p:txBody>
      </p:sp>
      <p:sp>
        <p:nvSpPr>
          <p:cNvPr id="3" name="Объект 2"/>
          <p:cNvSpPr>
            <a:spLocks noGrp="1"/>
          </p:cNvSpPr>
          <p:nvPr>
            <p:ph idx="1"/>
          </p:nvPr>
        </p:nvSpPr>
        <p:spPr>
          <a:xfrm>
            <a:off x="4231388" y="1600201"/>
            <a:ext cx="4083939" cy="4572001"/>
          </a:xfrm>
        </p:spPr>
        <p:txBody>
          <a:bodyPr>
            <a:normAutofit/>
          </a:bodyPr>
          <a:lstStyle>
            <a:lvl1pPr>
              <a:defRPr sz="1500"/>
            </a:lvl1pPr>
            <a:lvl2pPr>
              <a:defRPr sz="1200"/>
            </a:lvl2pPr>
            <a:lvl3pPr>
              <a:defRPr sz="1200"/>
            </a:lvl3pPr>
            <a:lvl4pPr>
              <a:defRPr sz="1050"/>
            </a:lvl4pPr>
            <a:lvl5pPr>
              <a:defRPr sz="1050"/>
            </a:lvl5pPr>
            <a:lvl6pPr>
              <a:defRPr sz="1050"/>
            </a:lvl6pPr>
            <a:lvl7pPr>
              <a:defRPr sz="1050"/>
            </a:lvl7pPr>
            <a:lvl8pPr>
              <a:defRPr sz="1050"/>
            </a:lvl8pPr>
            <a:lvl9pPr>
              <a:defRPr sz="105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Текст 3"/>
          <p:cNvSpPr>
            <a:spLocks noGrp="1"/>
          </p:cNvSpPr>
          <p:nvPr>
            <p:ph type="body" sz="half" idx="2"/>
          </p:nvPr>
        </p:nvSpPr>
        <p:spPr>
          <a:xfrm>
            <a:off x="828677" y="1600200"/>
            <a:ext cx="3288411" cy="4572000"/>
          </a:xfrm>
        </p:spPr>
        <p:txBody>
          <a:bodyPr>
            <a:normAutofit/>
          </a:bodyPr>
          <a:lstStyle>
            <a:lvl1pPr marL="0" indent="0">
              <a:spcBef>
                <a:spcPts val="900"/>
              </a:spcBef>
              <a:buNone/>
              <a:defRPr sz="135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r>
              <a:rPr lang="ru-RU" altLang="ru-RU"/>
              <a:t>02.02.2017</a:t>
            </a:r>
            <a:endParaRPr lang="ru-RU" altLang="en-US"/>
          </a:p>
        </p:txBody>
      </p:sp>
      <p:sp>
        <p:nvSpPr>
          <p:cNvPr id="6" name="Нижний колонтитул 5"/>
          <p:cNvSpPr>
            <a:spLocks noGrp="1"/>
          </p:cNvSpPr>
          <p:nvPr>
            <p:ph type="ftr" sz="quarter" idx="11"/>
          </p:nvPr>
        </p:nvSpPr>
        <p:spPr/>
        <p:txBody>
          <a:bodyPr/>
          <a:lstStyle/>
          <a:p>
            <a:r>
              <a:rPr lang="en-US" altLang="en-US"/>
              <a:t>https://vk.com/donnu_kkt_db</a:t>
            </a:r>
            <a:endParaRPr lang="ru-RU" altLang="en-US"/>
          </a:p>
        </p:txBody>
      </p:sp>
      <p:sp>
        <p:nvSpPr>
          <p:cNvPr id="7" name="Номер слайда 6"/>
          <p:cNvSpPr>
            <a:spLocks noGrp="1"/>
          </p:cNvSpPr>
          <p:nvPr>
            <p:ph type="sldNum" sz="quarter" idx="12"/>
          </p:nvPr>
        </p:nvSpPr>
        <p:spPr/>
        <p:txBody>
          <a:bodyPr/>
          <a:lstStyle/>
          <a:p>
            <a:fld id="{01D89718-3591-412C-9DEC-EA49C35A50B5}" type="slidenum">
              <a:rPr lang="ru-RU" altLang="en-US" smtClean="0"/>
              <a:pPr/>
              <a:t>‹#›</a:t>
            </a:fld>
            <a:endParaRPr lang="ru-RU" altLang="en-US"/>
          </a:p>
        </p:txBody>
      </p:sp>
    </p:spTree>
    <p:extLst>
      <p:ext uri="{BB962C8B-B14F-4D97-AF65-F5344CB8AC3E}">
        <p14:creationId xmlns:p14="http://schemas.microsoft.com/office/powerpoint/2010/main" val="3198891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8676" y="76200"/>
            <a:ext cx="7485512" cy="1096962"/>
          </a:xfrm>
          <a:prstGeom prst="rect">
            <a:avLst/>
          </a:prstGeom>
        </p:spPr>
        <p:txBody>
          <a:bodyPr vert="horz" lIns="0" tIns="45720" rIns="0" bIns="45720" rtlCol="0" anchor="b">
            <a:normAutofit/>
          </a:bodyPr>
          <a:lstStyle/>
          <a:p>
            <a:r>
              <a:rPr lang="ru-RU" dirty="0"/>
              <a:t>Образец заголовка</a:t>
            </a:r>
          </a:p>
        </p:txBody>
      </p:sp>
      <p:sp>
        <p:nvSpPr>
          <p:cNvPr id="3" name="Текст 2"/>
          <p:cNvSpPr>
            <a:spLocks noGrp="1"/>
          </p:cNvSpPr>
          <p:nvPr>
            <p:ph type="body" idx="1"/>
          </p:nvPr>
        </p:nvSpPr>
        <p:spPr>
          <a:xfrm>
            <a:off x="828675" y="1600200"/>
            <a:ext cx="7486650" cy="4572000"/>
          </a:xfrm>
          <a:prstGeom prst="rect">
            <a:avLst/>
          </a:prstGeom>
        </p:spPr>
        <p:txBody>
          <a:bodyPr vert="horz" lIns="0" tIns="45720" rIns="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a:p>
            <a:pPr lvl="5"/>
            <a:r>
              <a:rPr lang="ru-RU" dirty="0"/>
              <a:t>Шестой уровень</a:t>
            </a:r>
          </a:p>
          <a:p>
            <a:pPr lvl="6"/>
            <a:r>
              <a:rPr lang="ru-RU" dirty="0"/>
              <a:t>Седьмой уровень</a:t>
            </a:r>
          </a:p>
          <a:p>
            <a:pPr lvl="7"/>
            <a:r>
              <a:rPr lang="ru-RU" dirty="0"/>
              <a:t>Восьмой уровень</a:t>
            </a:r>
          </a:p>
          <a:p>
            <a:pPr lvl="8"/>
            <a:r>
              <a:rPr lang="ru-RU" dirty="0"/>
              <a:t>Девятый уровень</a:t>
            </a:r>
          </a:p>
        </p:txBody>
      </p:sp>
      <p:sp>
        <p:nvSpPr>
          <p:cNvPr id="4" name="Дата 3"/>
          <p:cNvSpPr>
            <a:spLocks noGrp="1"/>
          </p:cNvSpPr>
          <p:nvPr>
            <p:ph type="dt" sz="half" idx="2"/>
          </p:nvPr>
        </p:nvSpPr>
        <p:spPr>
          <a:xfrm>
            <a:off x="828678" y="6356358"/>
            <a:ext cx="1372169" cy="365125"/>
          </a:xfrm>
          <a:prstGeom prst="rect">
            <a:avLst/>
          </a:prstGeom>
        </p:spPr>
        <p:txBody>
          <a:bodyPr vert="horz" lIns="0" tIns="45720" rIns="0" bIns="45720" rtlCol="0" anchor="ctr"/>
          <a:lstStyle>
            <a:lvl1pPr algn="l">
              <a:defRPr sz="900">
                <a:solidFill>
                  <a:schemeClr val="tx1">
                    <a:lumMod val="60000"/>
                    <a:lumOff val="40000"/>
                  </a:schemeClr>
                </a:solidFill>
              </a:defRPr>
            </a:lvl1pPr>
          </a:lstStyle>
          <a:p>
            <a:r>
              <a:rPr lang="ru-RU" altLang="ru-RU"/>
              <a:t>02.02.2017</a:t>
            </a:r>
            <a:endParaRPr lang="ru-RU" altLang="en-US"/>
          </a:p>
        </p:txBody>
      </p:sp>
      <p:sp>
        <p:nvSpPr>
          <p:cNvPr id="5" name="Нижний колонтитул 4"/>
          <p:cNvSpPr>
            <a:spLocks noGrp="1"/>
          </p:cNvSpPr>
          <p:nvPr>
            <p:ph type="ftr" sz="quarter" idx="3"/>
          </p:nvPr>
        </p:nvSpPr>
        <p:spPr>
          <a:xfrm>
            <a:off x="2200846" y="6356350"/>
            <a:ext cx="4742312" cy="365126"/>
          </a:xfrm>
          <a:prstGeom prst="rect">
            <a:avLst/>
          </a:prstGeom>
        </p:spPr>
        <p:txBody>
          <a:bodyPr vert="horz" lIns="0" tIns="45720" rIns="0" bIns="45720" rtlCol="0" anchor="ctr"/>
          <a:lstStyle>
            <a:lvl1pPr algn="ctr">
              <a:defRPr sz="900">
                <a:solidFill>
                  <a:schemeClr val="tx1">
                    <a:lumMod val="60000"/>
                    <a:lumOff val="40000"/>
                  </a:schemeClr>
                </a:solidFill>
              </a:defRPr>
            </a:lvl1pPr>
          </a:lstStyle>
          <a:p>
            <a:r>
              <a:rPr lang="en-US" altLang="en-US"/>
              <a:t>https://vk.com/donnu_kkt_db</a:t>
            </a:r>
            <a:endParaRPr lang="ru-RU" altLang="en-US"/>
          </a:p>
        </p:txBody>
      </p:sp>
      <p:sp>
        <p:nvSpPr>
          <p:cNvPr id="6" name="Номер слайда 5"/>
          <p:cNvSpPr>
            <a:spLocks noGrp="1"/>
          </p:cNvSpPr>
          <p:nvPr>
            <p:ph type="sldNum" sz="quarter" idx="4"/>
          </p:nvPr>
        </p:nvSpPr>
        <p:spPr>
          <a:xfrm>
            <a:off x="6942587" y="6356358"/>
            <a:ext cx="1371600" cy="365125"/>
          </a:xfrm>
          <a:prstGeom prst="rect">
            <a:avLst/>
          </a:prstGeom>
        </p:spPr>
        <p:txBody>
          <a:bodyPr vert="horz" lIns="0" tIns="45720" rIns="0" bIns="45720" rtlCol="0" anchor="ctr"/>
          <a:lstStyle>
            <a:lvl1pPr algn="r">
              <a:defRPr sz="900">
                <a:solidFill>
                  <a:schemeClr val="tx1">
                    <a:lumMod val="60000"/>
                    <a:lumOff val="40000"/>
                  </a:schemeClr>
                </a:solidFill>
              </a:defRPr>
            </a:lvl1pPr>
          </a:lstStyle>
          <a:p>
            <a:fld id="{B3FE93CE-698D-48A0-BD0D-76BAABB902B4}" type="slidenum">
              <a:rPr lang="ru-RU" altLang="en-US" smtClean="0"/>
              <a:pPr/>
              <a:t>‹#›</a:t>
            </a:fld>
            <a:endParaRPr lang="ru-RU" altLang="en-US"/>
          </a:p>
        </p:txBody>
      </p:sp>
      <p:grpSp>
        <p:nvGrpSpPr>
          <p:cNvPr id="15" name="Группа 14"/>
          <p:cNvGrpSpPr/>
          <p:nvPr/>
        </p:nvGrpSpPr>
        <p:grpSpPr>
          <a:xfrm>
            <a:off x="827532" y="1219208"/>
            <a:ext cx="7488936" cy="84403"/>
            <a:chOff x="1073150" y="1219201"/>
            <a:chExt cx="10058400" cy="63125"/>
          </a:xfrm>
        </p:grpSpPr>
        <p:cxnSp>
          <p:nvCxnSpPr>
            <p:cNvPr id="13" name="Прямая соединительная линия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30382305"/>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685783" rtl="0" eaLnBrk="1" latinLnBrk="0" hangingPunct="1">
        <a:lnSpc>
          <a:spcPct val="90000"/>
        </a:lnSpc>
        <a:spcBef>
          <a:spcPct val="0"/>
        </a:spcBef>
        <a:buNone/>
        <a:defRPr sz="21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1350"/>
        </a:spcBef>
        <a:buFont typeface="Wingdings" panose="05000000000000000000" pitchFamily="2" charset="2"/>
        <a:buChar char="§"/>
        <a:defRPr sz="1500" kern="1200">
          <a:solidFill>
            <a:schemeClr val="tx1"/>
          </a:solidFill>
          <a:latin typeface="+mn-lt"/>
          <a:ea typeface="+mn-ea"/>
          <a:cs typeface="+mn-cs"/>
        </a:defRPr>
      </a:lvl1pPr>
      <a:lvl2pPr marL="514337" indent="-171446" algn="l" defTabSz="685783" rtl="0" eaLnBrk="1" latinLnBrk="0" hangingPunct="1">
        <a:lnSpc>
          <a:spcPct val="90000"/>
        </a:lnSpc>
        <a:spcBef>
          <a:spcPts val="450"/>
        </a:spcBef>
        <a:buFont typeface="Wingdings" panose="05000000000000000000" pitchFamily="2" charset="2"/>
        <a:buChar char="§"/>
        <a:defRPr sz="1200" kern="1200">
          <a:solidFill>
            <a:schemeClr val="tx1"/>
          </a:solidFill>
          <a:latin typeface="+mn-lt"/>
          <a:ea typeface="+mn-ea"/>
          <a:cs typeface="+mn-cs"/>
        </a:defRPr>
      </a:lvl2pPr>
      <a:lvl3pPr marL="857228"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3pPr>
      <a:lvl4pPr marL="1200120"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4pPr>
      <a:lvl5pPr marL="1543012"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9pPr>
    </p:bodyStyle>
    <p:otherStyle>
      <a:defPPr>
        <a:defRPr/>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22">
          <p15:clr>
            <a:srgbClr val="F26B43"/>
          </p15:clr>
        </p15:guide>
        <p15:guide id="2" pos="5238">
          <p15:clr>
            <a:srgbClr val="F26B43"/>
          </p15:clr>
        </p15:guide>
        <p15:guide id="3" orient="horz" pos="1008">
          <p15:clr>
            <a:srgbClr val="F26B43"/>
          </p15:clr>
        </p15:guide>
        <p15:guide id="4" orient="horz" pos="3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is4db.tk/" TargetMode="External"/><Relationship Id="rId2" Type="http://schemas.openxmlformats.org/officeDocument/2006/relationships/hyperlink" Target="https://donnu.ru/phys/kt/bondarenko"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2.xml"/><Relationship Id="rId4" Type="http://schemas.openxmlformats.org/officeDocument/2006/relationships/image" Target="../media/image22.emf"/></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normAutofit/>
          </a:bodyPr>
          <a:lstStyle/>
          <a:p>
            <a:r>
              <a:rPr lang="ru-RU" altLang="ru-RU" sz="3200" dirty="0"/>
              <a:t>Назначение технологии баз данных. </a:t>
            </a:r>
            <a:br>
              <a:rPr lang="en-US" altLang="ru-RU" sz="3200" dirty="0"/>
            </a:br>
            <a:r>
              <a:rPr lang="ru-RU" altLang="ru-RU" sz="3200" dirty="0"/>
              <a:t>Методология информационного моделирования </a:t>
            </a:r>
            <a:r>
              <a:rPr lang="en-US" altLang="ru-RU" sz="3200" dirty="0"/>
              <a:t>IDEF1X</a:t>
            </a:r>
            <a:endParaRPr lang="ru-RU" altLang="ru-RU" sz="3200" dirty="0"/>
          </a:p>
        </p:txBody>
      </p:sp>
      <p:sp>
        <p:nvSpPr>
          <p:cNvPr id="2051" name="Rectangle 3"/>
          <p:cNvSpPr>
            <a:spLocks noGrp="1" noChangeArrowheads="1"/>
          </p:cNvSpPr>
          <p:nvPr>
            <p:ph type="subTitle" idx="1"/>
          </p:nvPr>
        </p:nvSpPr>
        <p:spPr>
          <a:xfrm>
            <a:off x="828675" y="4511791"/>
            <a:ext cx="7572376" cy="1221465"/>
          </a:xfrm>
        </p:spPr>
        <p:txBody>
          <a:bodyPr>
            <a:normAutofit/>
          </a:bodyPr>
          <a:lstStyle/>
          <a:p>
            <a:r>
              <a:rPr lang="ru-RU" altLang="ru-RU" dirty="0"/>
              <a:t>Базы данных. Тема 1.</a:t>
            </a:r>
          </a:p>
          <a:p>
            <a:endParaRPr lang="en-US" altLang="ru-RU" dirty="0"/>
          </a:p>
          <a:p>
            <a:pPr>
              <a:spcAft>
                <a:spcPts val="600"/>
              </a:spcAft>
            </a:pPr>
            <a:r>
              <a:rPr lang="ru-RU" altLang="ru-RU" dirty="0"/>
              <a:t>Бондаренко Виталий Иванович.</a:t>
            </a:r>
          </a:p>
          <a:p>
            <a:pPr>
              <a:spcAft>
                <a:spcPts val="600"/>
              </a:spcAft>
            </a:pPr>
            <a:r>
              <a:rPr lang="en-US" altLang="ru-RU" dirty="0">
                <a:hlinkClick r:id="rId2"/>
              </a:rPr>
              <a:t>https://donnu.ru/phys/kt/bondarenko</a:t>
            </a:r>
            <a:endParaRPr lang="ru-RU" altLang="ru-RU" dirty="0"/>
          </a:p>
          <a:p>
            <a:pPr>
              <a:spcAft>
                <a:spcPts val="600"/>
              </a:spcAft>
            </a:pPr>
            <a:r>
              <a:rPr lang="en-US" altLang="ru-RU">
                <a:hlinkClick r:id="rId3"/>
              </a:rPr>
              <a:t>https://</a:t>
            </a:r>
            <a:r>
              <a:rPr lang="en-US" altLang="ru-RU" dirty="0">
                <a:hlinkClick r:id="rId3"/>
              </a:rPr>
              <a:t>is4db.tk</a:t>
            </a:r>
            <a:endParaRPr lang="ru-RU" altLang="ru-RU" dirty="0"/>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ru-RU" altLang="ru-RU" dirty="0"/>
              <a:t>Файловые системы</a:t>
            </a:r>
          </a:p>
        </p:txBody>
      </p:sp>
      <p:sp>
        <p:nvSpPr>
          <p:cNvPr id="25603" name="Rectangle 3"/>
          <p:cNvSpPr>
            <a:spLocks noGrp="1" noChangeArrowheads="1"/>
          </p:cNvSpPr>
          <p:nvPr>
            <p:ph idx="1"/>
          </p:nvPr>
        </p:nvSpPr>
        <p:spPr/>
        <p:txBody>
          <a:bodyPr>
            <a:normAutofit/>
          </a:bodyPr>
          <a:lstStyle/>
          <a:p>
            <a:r>
              <a:rPr lang="ru-RU" altLang="ru-RU" sz="1800" dirty="0"/>
              <a:t>Термин файловая система (</a:t>
            </a:r>
            <a:r>
              <a:rPr lang="ru-RU" altLang="ru-RU" sz="1800" dirty="0" err="1"/>
              <a:t>file</a:t>
            </a:r>
            <a:r>
              <a:rPr lang="ru-RU" altLang="ru-RU" sz="1800" dirty="0"/>
              <a:t> </a:t>
            </a:r>
            <a:r>
              <a:rPr lang="ru-RU" altLang="ru-RU" sz="1800" dirty="0" err="1"/>
              <a:t>system</a:t>
            </a:r>
            <a:r>
              <a:rPr lang="ru-RU" altLang="ru-RU" sz="1800" dirty="0"/>
              <a:t>) используется для обозначения как программной системы, управляющей файлами, так и архива файлов, хранящегося во внешней памяти. </a:t>
            </a:r>
          </a:p>
          <a:p>
            <a:r>
              <a:rPr lang="ru-RU" altLang="ru-RU" sz="1800" dirty="0"/>
              <a:t>Было бы лучше в первом случае использовать термин система управления файлами, оставив за термином файловая система только второе значение. </a:t>
            </a:r>
          </a:p>
          <a:p>
            <a:r>
              <a:rPr lang="ru-RU" altLang="ru-RU" sz="1800" dirty="0"/>
              <a:t>Однако принятая практика вынуждает использовать термин файловая система (ФС) в обоих смыслах. </a:t>
            </a:r>
          </a:p>
          <a:p>
            <a:r>
              <a:rPr lang="ru-RU" altLang="ru-RU" sz="1800" dirty="0"/>
              <a:t>Точный смысл термина должен быть понятен из контекста.</a:t>
            </a:r>
          </a:p>
          <a:p>
            <a:r>
              <a:rPr lang="ru-RU" altLang="ru-RU" sz="1800" dirty="0"/>
              <a:t>Аналогичная путаница возникает при некорректном использовании терминов база данных и система управления базами данных. </a:t>
            </a:r>
          </a:p>
          <a:p>
            <a:r>
              <a:rPr lang="ru-RU" altLang="ru-RU" sz="1800" dirty="0"/>
              <a:t>Здесь эти термины строго различаются. </a:t>
            </a:r>
          </a:p>
        </p:txBody>
      </p:sp>
      <p:sp>
        <p:nvSpPr>
          <p:cNvPr id="4" name="Дата 3"/>
          <p:cNvSpPr>
            <a:spLocks noGrp="1"/>
          </p:cNvSpPr>
          <p:nvPr>
            <p:ph type="dt" sz="half" idx="10"/>
          </p:nvPr>
        </p:nvSpPr>
        <p:spPr/>
        <p:txBody>
          <a:bodyPr/>
          <a:lstStyle/>
          <a:p>
            <a:r>
              <a:rPr lang="ru-RU" altLang="ru-RU"/>
              <a:t>02.02.2017</a:t>
            </a:r>
            <a:endParaRPr lang="ru-RU" altLang="en-US"/>
          </a:p>
        </p:txBody>
      </p:sp>
      <p:sp>
        <p:nvSpPr>
          <p:cNvPr id="5" name="Нижний колонтитул 4"/>
          <p:cNvSpPr>
            <a:spLocks noGrp="1"/>
          </p:cNvSpPr>
          <p:nvPr>
            <p:ph type="ftr" sz="quarter" idx="11"/>
          </p:nvPr>
        </p:nvSpPr>
        <p:spPr/>
        <p:txBody>
          <a:bodyPr/>
          <a:lstStyle/>
          <a:p>
            <a:r>
              <a:rPr lang="en-US" altLang="en-US"/>
              <a:t>https://vk.com/donnu_kkt_db</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10</a:t>
            </a:fld>
            <a:endParaRPr lang="ru-RU"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ru-RU" altLang="ru-RU" dirty="0"/>
              <a:t>Файловые системы</a:t>
            </a:r>
          </a:p>
        </p:txBody>
      </p:sp>
      <p:sp>
        <p:nvSpPr>
          <p:cNvPr id="28675" name="Rectangle 3"/>
          <p:cNvSpPr>
            <a:spLocks noGrp="1" noChangeArrowheads="1"/>
          </p:cNvSpPr>
          <p:nvPr>
            <p:ph idx="1"/>
          </p:nvPr>
        </p:nvSpPr>
        <p:spPr/>
        <p:txBody>
          <a:bodyPr>
            <a:normAutofit/>
          </a:bodyPr>
          <a:lstStyle/>
          <a:p>
            <a:r>
              <a:rPr lang="ru-RU" altLang="ru-RU" sz="1800" dirty="0"/>
              <a:t>Обсудим историю ФС, их основные черты и области разумного применения:</a:t>
            </a:r>
          </a:p>
          <a:p>
            <a:pPr lvl="1"/>
            <a:r>
              <a:rPr lang="ru-RU" altLang="ru-RU" sz="1600" dirty="0"/>
              <a:t>структуры файлов;</a:t>
            </a:r>
          </a:p>
          <a:p>
            <a:pPr lvl="1"/>
            <a:r>
              <a:rPr lang="ru-RU" altLang="ru-RU" sz="1600" dirty="0"/>
              <a:t>логическая структура файловых систем и именование файлов;</a:t>
            </a:r>
          </a:p>
          <a:p>
            <a:pPr lvl="1"/>
            <a:r>
              <a:rPr lang="ru-RU" altLang="ru-RU" sz="1600" dirty="0"/>
              <a:t>авторизация доступа к файлам; </a:t>
            </a:r>
          </a:p>
          <a:p>
            <a:pPr lvl="1"/>
            <a:r>
              <a:rPr lang="ru-RU" altLang="ru-RU" sz="1600" dirty="0"/>
              <a:t>синхронизация многопользовательского доступа;</a:t>
            </a:r>
          </a:p>
          <a:p>
            <a:pPr lvl="1"/>
            <a:r>
              <a:rPr lang="ru-RU" altLang="ru-RU" sz="1600" dirty="0"/>
              <a:t>области разумного применения файлов. </a:t>
            </a:r>
          </a:p>
          <a:p>
            <a:r>
              <a:rPr lang="ru-RU" altLang="ru-RU" sz="1800" dirty="0"/>
              <a:t>Ограничимся описанием основных свойств так называемых традиционных ФС, не затрагивая особенности современных систем с повышенной надежностью. </a:t>
            </a:r>
          </a:p>
          <a:p>
            <a:endParaRPr lang="ru-RU" altLang="ru-RU" sz="1800" dirty="0"/>
          </a:p>
        </p:txBody>
      </p:sp>
      <p:sp>
        <p:nvSpPr>
          <p:cNvPr id="4" name="Дата 3"/>
          <p:cNvSpPr>
            <a:spLocks noGrp="1"/>
          </p:cNvSpPr>
          <p:nvPr>
            <p:ph type="dt" sz="half" idx="10"/>
          </p:nvPr>
        </p:nvSpPr>
        <p:spPr/>
        <p:txBody>
          <a:bodyPr/>
          <a:lstStyle/>
          <a:p>
            <a:r>
              <a:rPr lang="ru-RU" altLang="ru-RU"/>
              <a:t>02.02.2017</a:t>
            </a:r>
            <a:endParaRPr lang="ru-RU" altLang="en-US"/>
          </a:p>
        </p:txBody>
      </p:sp>
      <p:sp>
        <p:nvSpPr>
          <p:cNvPr id="5" name="Нижний колонтитул 4"/>
          <p:cNvSpPr>
            <a:spLocks noGrp="1"/>
          </p:cNvSpPr>
          <p:nvPr>
            <p:ph type="ftr" sz="quarter" idx="11"/>
          </p:nvPr>
        </p:nvSpPr>
        <p:spPr/>
        <p:txBody>
          <a:bodyPr/>
          <a:lstStyle/>
          <a:p>
            <a:r>
              <a:rPr lang="en-US" altLang="en-US"/>
              <a:t>https://vk.com/donnu_kkt_db</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11</a:t>
            </a:fld>
            <a:endParaRPr lang="ru-RU"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ru-RU" altLang="ru-RU" dirty="0"/>
              <a:t>Файловые системы</a:t>
            </a:r>
            <a:br>
              <a:rPr lang="ru-RU" altLang="ru-RU" dirty="0"/>
            </a:br>
            <a:r>
              <a:rPr lang="ru-RU" altLang="ru-RU" dirty="0"/>
              <a:t>Структуры файлов</a:t>
            </a:r>
          </a:p>
        </p:txBody>
      </p:sp>
      <p:sp>
        <p:nvSpPr>
          <p:cNvPr id="32771" name="Rectangle 3"/>
          <p:cNvSpPr>
            <a:spLocks noGrp="1" noChangeArrowheads="1"/>
          </p:cNvSpPr>
          <p:nvPr>
            <p:ph idx="1"/>
          </p:nvPr>
        </p:nvSpPr>
        <p:spPr/>
        <p:txBody>
          <a:bodyPr>
            <a:normAutofit/>
          </a:bodyPr>
          <a:lstStyle/>
          <a:p>
            <a:r>
              <a:rPr lang="ru-RU" altLang="ru-RU" sz="1800" dirty="0"/>
              <a:t>Во всех современных ФС явно или неявно выделяется уровень, обеспечивающий работу с базовыми файлами, которые представляют собой наборы блоков, последовательно нумеруемых в адресном пространстве файла и </a:t>
            </a:r>
            <a:br>
              <a:rPr lang="ru-RU" altLang="ru-RU" sz="1800" dirty="0"/>
            </a:br>
            <a:r>
              <a:rPr lang="ru-RU" altLang="ru-RU" sz="1800" dirty="0"/>
              <a:t>отображаемых на физические </a:t>
            </a:r>
            <a:br>
              <a:rPr lang="ru-RU" altLang="ru-RU" sz="1800" dirty="0"/>
            </a:br>
            <a:r>
              <a:rPr lang="ru-RU" altLang="ru-RU" sz="1800" dirty="0"/>
              <a:t>блоки диска. </a:t>
            </a:r>
          </a:p>
          <a:p>
            <a:r>
              <a:rPr lang="ru-RU" altLang="ru-RU" sz="1800" dirty="0"/>
              <a:t>Размер логического блока файла </a:t>
            </a:r>
            <a:br>
              <a:rPr lang="ru-RU" altLang="ru-RU" sz="1800" dirty="0"/>
            </a:br>
            <a:r>
              <a:rPr lang="ru-RU" altLang="ru-RU" sz="1800" dirty="0"/>
              <a:t>совпадает с размером физического </a:t>
            </a:r>
            <a:br>
              <a:rPr lang="ru-RU" altLang="ru-RU" sz="1800" dirty="0"/>
            </a:br>
            <a:r>
              <a:rPr lang="ru-RU" altLang="ru-RU" sz="1800" dirty="0"/>
              <a:t>блока диска или кратен ему; </a:t>
            </a:r>
          </a:p>
          <a:p>
            <a:pPr lvl="1"/>
            <a:r>
              <a:rPr lang="ru-RU" altLang="ru-RU" sz="1600" dirty="0"/>
              <a:t>обычно размер логического блока </a:t>
            </a:r>
            <a:br>
              <a:rPr lang="ru-RU" altLang="ru-RU" sz="1600" dirty="0"/>
            </a:br>
            <a:r>
              <a:rPr lang="ru-RU" altLang="ru-RU" sz="1600" dirty="0"/>
              <a:t>выбирается равным размеру страницы </a:t>
            </a:r>
            <a:br>
              <a:rPr lang="ru-RU" altLang="ru-RU" sz="1600" dirty="0"/>
            </a:br>
            <a:r>
              <a:rPr lang="ru-RU" altLang="ru-RU" sz="1600" dirty="0"/>
              <a:t>виртуальной памяти, поддерживаемой </a:t>
            </a:r>
            <a:br>
              <a:rPr lang="ru-RU" altLang="ru-RU" sz="1600" dirty="0"/>
            </a:br>
            <a:r>
              <a:rPr lang="ru-RU" altLang="ru-RU" sz="1600" dirty="0"/>
              <a:t>аппаратурой компьютера совместно с </a:t>
            </a:r>
            <a:br>
              <a:rPr lang="ru-RU" altLang="ru-RU" sz="1600" dirty="0"/>
            </a:br>
            <a:r>
              <a:rPr lang="ru-RU" altLang="ru-RU" sz="1600" dirty="0"/>
              <a:t>операционной системой. </a:t>
            </a:r>
          </a:p>
          <a:p>
            <a:r>
              <a:rPr lang="ru-RU" altLang="ru-RU" sz="1800" dirty="0"/>
              <a:t>В некоторых ФС базовый уровень был доступен пользователю, но чаще он прикрывался некоторым более высоким уровнем, стандартным для пользователей. </a:t>
            </a:r>
          </a:p>
        </p:txBody>
      </p:sp>
      <p:sp>
        <p:nvSpPr>
          <p:cNvPr id="5" name="Дата 3"/>
          <p:cNvSpPr>
            <a:spLocks noGrp="1"/>
          </p:cNvSpPr>
          <p:nvPr>
            <p:ph type="dt" sz="half" idx="10"/>
          </p:nvPr>
        </p:nvSpPr>
        <p:spPr/>
        <p:txBody>
          <a:bodyPr/>
          <a:lstStyle/>
          <a:p>
            <a:r>
              <a:rPr lang="ru-RU" altLang="ru-RU"/>
              <a:t>02.02.2017</a:t>
            </a:r>
            <a:endParaRPr lang="ru-RU" altLang="en-US"/>
          </a:p>
        </p:txBody>
      </p:sp>
      <p:sp>
        <p:nvSpPr>
          <p:cNvPr id="6" name="Нижний колонтитул 4"/>
          <p:cNvSpPr>
            <a:spLocks noGrp="1"/>
          </p:cNvSpPr>
          <p:nvPr>
            <p:ph type="ftr" sz="quarter" idx="11"/>
          </p:nvPr>
        </p:nvSpPr>
        <p:spPr/>
        <p:txBody>
          <a:bodyPr/>
          <a:lstStyle/>
          <a:p>
            <a:r>
              <a:rPr lang="en-US" altLang="en-US"/>
              <a:t>https://vk.com/donnu_kkt_db</a:t>
            </a:r>
            <a:endParaRPr lang="ru-RU" altLang="en-US"/>
          </a:p>
        </p:txBody>
      </p:sp>
      <p:pic>
        <p:nvPicPr>
          <p:cNvPr id="32773" name="Picture 5" descr="Базовый_файл"/>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2878134"/>
            <a:ext cx="3368675" cy="2257425"/>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Номер слайда 1"/>
          <p:cNvSpPr>
            <a:spLocks noGrp="1"/>
          </p:cNvSpPr>
          <p:nvPr>
            <p:ph type="sldNum" sz="quarter" idx="12"/>
          </p:nvPr>
        </p:nvSpPr>
        <p:spPr/>
        <p:txBody>
          <a:bodyPr/>
          <a:lstStyle/>
          <a:p>
            <a:fld id="{9248532F-6F36-4CF7-9EBD-A3B3FE3CEF41}" type="slidenum">
              <a:rPr lang="ru-RU" altLang="en-US" smtClean="0"/>
              <a:pPr/>
              <a:t>12</a:t>
            </a:fld>
            <a:endParaRPr lang="ru-RU"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ru-RU" altLang="ru-RU" dirty="0"/>
              <a:t>Файловые системы</a:t>
            </a:r>
            <a:br>
              <a:rPr lang="ru-RU" altLang="ru-RU" dirty="0"/>
            </a:br>
            <a:r>
              <a:rPr lang="ru-RU" altLang="ru-RU" dirty="0"/>
              <a:t>Логическая структура ФС и именование файлов</a:t>
            </a:r>
          </a:p>
        </p:txBody>
      </p:sp>
      <p:sp>
        <p:nvSpPr>
          <p:cNvPr id="40963" name="Rectangle 3"/>
          <p:cNvSpPr>
            <a:spLocks noGrp="1" noChangeArrowheads="1"/>
          </p:cNvSpPr>
          <p:nvPr>
            <p:ph idx="1"/>
          </p:nvPr>
        </p:nvSpPr>
        <p:spPr>
          <a:xfrm>
            <a:off x="828675" y="1600199"/>
            <a:ext cx="7486650" cy="4756143"/>
          </a:xfrm>
        </p:spPr>
        <p:txBody>
          <a:bodyPr>
            <a:noAutofit/>
          </a:bodyPr>
          <a:lstStyle/>
          <a:p>
            <a:r>
              <a:rPr lang="ru-RU" altLang="ru-RU" sz="1600" dirty="0"/>
              <a:t>Во всех современных файловых системах</a:t>
            </a:r>
            <a:br>
              <a:rPr lang="ru-RU" altLang="ru-RU" sz="1600" dirty="0"/>
            </a:br>
            <a:r>
              <a:rPr lang="ru-RU" altLang="ru-RU" sz="1600" dirty="0"/>
              <a:t>обеспечивается многоуровневое </a:t>
            </a:r>
            <a:br>
              <a:rPr lang="ru-RU" altLang="ru-RU" sz="1600" dirty="0"/>
            </a:br>
            <a:r>
              <a:rPr lang="ru-RU" altLang="ru-RU" sz="1600" dirty="0"/>
              <a:t>именование файлов за счет наличия </a:t>
            </a:r>
            <a:br>
              <a:rPr lang="ru-RU" altLang="ru-RU" sz="1600" dirty="0"/>
            </a:br>
            <a:r>
              <a:rPr lang="ru-RU" altLang="ru-RU" sz="1600" dirty="0"/>
              <a:t>во внешней памяти каталогов – </a:t>
            </a:r>
            <a:br>
              <a:rPr lang="ru-RU" altLang="ru-RU" sz="1600" dirty="0"/>
            </a:br>
            <a:r>
              <a:rPr lang="ru-RU" altLang="ru-RU" sz="1600" dirty="0"/>
              <a:t>дополнительных файлов со </a:t>
            </a:r>
            <a:br>
              <a:rPr lang="ru-RU" altLang="ru-RU" sz="1600" dirty="0"/>
            </a:br>
            <a:r>
              <a:rPr lang="ru-RU" altLang="ru-RU" sz="1600" dirty="0"/>
              <a:t>специальной структурой. </a:t>
            </a:r>
          </a:p>
          <a:p>
            <a:r>
              <a:rPr lang="ru-RU" altLang="ru-RU" sz="1600" dirty="0"/>
              <a:t>Каждый каталог содержит имена каталогов</a:t>
            </a:r>
            <a:br>
              <a:rPr lang="ru-RU" altLang="ru-RU" sz="1600" dirty="0"/>
            </a:br>
            <a:r>
              <a:rPr lang="ru-RU" altLang="ru-RU" sz="1600" dirty="0"/>
              <a:t>и/или файлов, хранящихся в данном каталоге. </a:t>
            </a:r>
          </a:p>
          <a:p>
            <a:r>
              <a:rPr lang="ru-RU" altLang="ru-RU" sz="1600" dirty="0"/>
              <a:t>Таким образом, полное имя файла состоит из</a:t>
            </a:r>
            <a:br>
              <a:rPr lang="ru-RU" altLang="ru-RU" sz="1600" dirty="0"/>
            </a:br>
            <a:r>
              <a:rPr lang="ru-RU" altLang="ru-RU" sz="1600" dirty="0"/>
              <a:t>списка имен каталогов плюс имя файла в</a:t>
            </a:r>
            <a:br>
              <a:rPr lang="ru-RU" altLang="ru-RU" sz="1600" dirty="0"/>
            </a:br>
            <a:r>
              <a:rPr lang="ru-RU" altLang="ru-RU" sz="1600" dirty="0"/>
              <a:t>каталоге, непосредственно содержащем данный файл. </a:t>
            </a:r>
          </a:p>
          <a:p>
            <a:r>
              <a:rPr lang="ru-RU" altLang="ru-RU" sz="1600" dirty="0"/>
              <a:t>Поддержка многоуровневой схемы именования файлов обеспечивает несколько преимуществ, основным из которых является простая и удобная схема логической классификации файлов и генерации их имен. </a:t>
            </a:r>
          </a:p>
          <a:p>
            <a:r>
              <a:rPr lang="ru-RU" altLang="ru-RU" sz="1600" dirty="0"/>
              <a:t>Можно сопоставить каталог или цепочку каталогов с пользователем, подразделением, проектом и т. д. и затем образовывать в этом каталоге файлы или каталоги, не опасаясь коллизий с именами других файлов или каталогов. </a:t>
            </a:r>
          </a:p>
          <a:p>
            <a:endParaRPr lang="ru-RU" altLang="ru-RU" sz="1600" dirty="0"/>
          </a:p>
        </p:txBody>
      </p:sp>
      <p:sp>
        <p:nvSpPr>
          <p:cNvPr id="5" name="Дата 3"/>
          <p:cNvSpPr>
            <a:spLocks noGrp="1"/>
          </p:cNvSpPr>
          <p:nvPr>
            <p:ph type="dt" sz="half" idx="10"/>
          </p:nvPr>
        </p:nvSpPr>
        <p:spPr/>
        <p:txBody>
          <a:bodyPr/>
          <a:lstStyle/>
          <a:p>
            <a:r>
              <a:rPr lang="ru-RU" altLang="ru-RU"/>
              <a:t>02.02.2017</a:t>
            </a:r>
            <a:endParaRPr lang="ru-RU" altLang="en-US"/>
          </a:p>
        </p:txBody>
      </p:sp>
      <p:sp>
        <p:nvSpPr>
          <p:cNvPr id="6" name="Нижний колонтитул 4"/>
          <p:cNvSpPr>
            <a:spLocks noGrp="1"/>
          </p:cNvSpPr>
          <p:nvPr>
            <p:ph type="ftr" sz="quarter" idx="11"/>
          </p:nvPr>
        </p:nvSpPr>
        <p:spPr/>
        <p:txBody>
          <a:bodyPr/>
          <a:lstStyle/>
          <a:p>
            <a:r>
              <a:rPr lang="en-US" altLang="en-US"/>
              <a:t>https://vk.com/donnu_kkt_db</a:t>
            </a:r>
            <a:endParaRPr lang="ru-RU" altLang="en-US"/>
          </a:p>
        </p:txBody>
      </p:sp>
      <p:pic>
        <p:nvPicPr>
          <p:cNvPr id="40964" name="Picture 4" descr="Путевые_имена"/>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05579" y="1772816"/>
            <a:ext cx="2808288" cy="2016125"/>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Номер слайда 1"/>
          <p:cNvSpPr>
            <a:spLocks noGrp="1"/>
          </p:cNvSpPr>
          <p:nvPr>
            <p:ph type="sldNum" sz="quarter" idx="12"/>
          </p:nvPr>
        </p:nvSpPr>
        <p:spPr/>
        <p:txBody>
          <a:bodyPr/>
          <a:lstStyle/>
          <a:p>
            <a:fld id="{9248532F-6F36-4CF7-9EBD-A3B3FE3CEF41}" type="slidenum">
              <a:rPr lang="ru-RU" altLang="en-US" smtClean="0"/>
              <a:pPr/>
              <a:t>13</a:t>
            </a:fld>
            <a:endParaRPr lang="ru-RU"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r>
              <a:rPr lang="ru-RU" altLang="ru-RU" dirty="0"/>
              <a:t>Файловые системы</a:t>
            </a:r>
            <a:br>
              <a:rPr lang="ru-RU" altLang="ru-RU" dirty="0"/>
            </a:br>
            <a:r>
              <a:rPr lang="ru-RU" altLang="ru-RU" dirty="0"/>
              <a:t>Области разумного применения файлов</a:t>
            </a:r>
          </a:p>
        </p:txBody>
      </p:sp>
      <p:sp>
        <p:nvSpPr>
          <p:cNvPr id="50179" name="Rectangle 3"/>
          <p:cNvSpPr>
            <a:spLocks noGrp="1" noChangeArrowheads="1"/>
          </p:cNvSpPr>
          <p:nvPr>
            <p:ph idx="1"/>
          </p:nvPr>
        </p:nvSpPr>
        <p:spPr/>
        <p:txBody>
          <a:bodyPr>
            <a:noAutofit/>
          </a:bodyPr>
          <a:lstStyle/>
          <a:p>
            <a:r>
              <a:rPr lang="ru-RU" altLang="ru-RU" sz="1600" dirty="0"/>
              <a:t>Чаще всего файлы используются для хранения текстовых данных: документов, текстов программ и т. д. </a:t>
            </a:r>
          </a:p>
          <a:p>
            <a:r>
              <a:rPr lang="ru-RU" altLang="ru-RU" sz="1600" dirty="0"/>
              <a:t>Такие файлы обычно создаются и модифицируются с помощью различных текстовых редакторов. </a:t>
            </a:r>
          </a:p>
          <a:p>
            <a:r>
              <a:rPr lang="ru-RU" altLang="ru-RU" sz="1600" dirty="0"/>
              <a:t>Эти редакторы могут быть очень простыми, такими, как </a:t>
            </a:r>
            <a:r>
              <a:rPr lang="ru-RU" altLang="ru-RU" sz="1600" dirty="0" err="1"/>
              <a:t>ed</a:t>
            </a:r>
            <a:r>
              <a:rPr lang="ru-RU" altLang="ru-RU" sz="1600" dirty="0"/>
              <a:t> в мире UNIX или утилиты редактирования F</a:t>
            </a:r>
            <a:r>
              <a:rPr lang="en-US" altLang="ru-RU" sz="1600" dirty="0" err="1"/>
              <a:t>ar</a:t>
            </a:r>
            <a:r>
              <a:rPr lang="ru-RU" altLang="ru-RU" sz="1600" dirty="0"/>
              <a:t> </a:t>
            </a:r>
            <a:r>
              <a:rPr lang="ru-RU" altLang="ru-RU" sz="1600" dirty="0" err="1"/>
              <a:t>Manager</a:t>
            </a:r>
            <a:r>
              <a:rPr lang="ru-RU" altLang="ru-RU" sz="1600" dirty="0"/>
              <a:t>, </a:t>
            </a:r>
            <a:r>
              <a:rPr lang="en-US" altLang="ru-RU" sz="1600" dirty="0"/>
              <a:t>WordPad</a:t>
            </a:r>
            <a:r>
              <a:rPr lang="ru-RU" altLang="ru-RU" sz="1600" dirty="0"/>
              <a:t> и других интерактивных сред </a:t>
            </a:r>
            <a:r>
              <a:rPr lang="ru-RU" altLang="ru-RU" sz="1600" dirty="0" err="1"/>
              <a:t>Windows</a:t>
            </a:r>
            <a:r>
              <a:rPr lang="ru-RU" altLang="ru-RU" sz="1600" dirty="0"/>
              <a:t>. </a:t>
            </a:r>
          </a:p>
          <a:p>
            <a:r>
              <a:rPr lang="ru-RU" altLang="ru-RU" sz="1600" dirty="0"/>
              <a:t>Они могут быть сложными и многофункциональными, синтаксически ориентированными, как, например, GNU </a:t>
            </a:r>
            <a:r>
              <a:rPr lang="ru-RU" altLang="ru-RU" sz="1600" dirty="0" err="1"/>
              <a:t>Emacs</a:t>
            </a:r>
            <a:r>
              <a:rPr lang="ru-RU" altLang="ru-RU" sz="1600" dirty="0"/>
              <a:t>. </a:t>
            </a:r>
          </a:p>
          <a:p>
            <a:r>
              <a:rPr lang="ru-RU" altLang="ru-RU" sz="1600" dirty="0"/>
              <a:t>Но обычно структура текстовых файлов очень проста (c точки зрения ФС): </a:t>
            </a:r>
          </a:p>
          <a:p>
            <a:pPr lvl="1"/>
            <a:r>
              <a:rPr lang="ru-RU" altLang="ru-RU" sz="1400" dirty="0"/>
              <a:t>либо последовательность записей, содержащих строки текста, </a:t>
            </a:r>
          </a:p>
          <a:p>
            <a:pPr lvl="1"/>
            <a:r>
              <a:rPr lang="ru-RU" altLang="ru-RU" sz="1400" dirty="0"/>
              <a:t>либо последовательность байтов, среди которых встречаются специальные символы (например, символы конца строки). </a:t>
            </a:r>
          </a:p>
          <a:p>
            <a:r>
              <a:rPr lang="ru-RU" altLang="ru-RU" sz="1600" dirty="0"/>
              <a:t>Конечно же, сложность логической структуры текстового файла определяется текстовым редактором, но в любом случае ФС она не видна. </a:t>
            </a:r>
          </a:p>
        </p:txBody>
      </p:sp>
      <p:sp>
        <p:nvSpPr>
          <p:cNvPr id="4" name="Дата 3"/>
          <p:cNvSpPr>
            <a:spLocks noGrp="1"/>
          </p:cNvSpPr>
          <p:nvPr>
            <p:ph type="dt" sz="half" idx="10"/>
          </p:nvPr>
        </p:nvSpPr>
        <p:spPr/>
        <p:txBody>
          <a:bodyPr/>
          <a:lstStyle/>
          <a:p>
            <a:r>
              <a:rPr lang="ru-RU" altLang="ru-RU"/>
              <a:t>02.02.2017</a:t>
            </a:r>
            <a:endParaRPr lang="ru-RU" altLang="en-US"/>
          </a:p>
        </p:txBody>
      </p:sp>
      <p:sp>
        <p:nvSpPr>
          <p:cNvPr id="5" name="Нижний колонтитул 4"/>
          <p:cNvSpPr>
            <a:spLocks noGrp="1"/>
          </p:cNvSpPr>
          <p:nvPr>
            <p:ph type="ftr" sz="quarter" idx="11"/>
          </p:nvPr>
        </p:nvSpPr>
        <p:spPr/>
        <p:txBody>
          <a:bodyPr/>
          <a:lstStyle/>
          <a:p>
            <a:r>
              <a:rPr lang="en-US" altLang="en-US"/>
              <a:t>https://vk.com/donnu_kkt_db</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14</a:t>
            </a:fld>
            <a:endParaRPr lang="ru-RU"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ru-RU" altLang="ru-RU" dirty="0"/>
              <a:t>Файловые системы</a:t>
            </a:r>
            <a:br>
              <a:rPr lang="ru-RU" altLang="ru-RU" dirty="0"/>
            </a:br>
            <a:r>
              <a:rPr lang="ru-RU" altLang="ru-RU" dirty="0"/>
              <a:t>Области разумного применения файлов</a:t>
            </a:r>
          </a:p>
        </p:txBody>
      </p:sp>
      <p:sp>
        <p:nvSpPr>
          <p:cNvPr id="51203" name="Rectangle 3"/>
          <p:cNvSpPr>
            <a:spLocks noGrp="1" noChangeArrowheads="1"/>
          </p:cNvSpPr>
          <p:nvPr>
            <p:ph idx="1"/>
          </p:nvPr>
        </p:nvSpPr>
        <p:spPr/>
        <p:txBody>
          <a:bodyPr>
            <a:normAutofit/>
          </a:bodyPr>
          <a:lstStyle/>
          <a:p>
            <a:r>
              <a:rPr lang="ru-RU" altLang="ru-RU" sz="1800" dirty="0"/>
              <a:t>Файлы, содержащие тексты программ, используются как входные файлы компиляторов (чтобы правильно воспринять текст программы, компилятор должен понимать логическую структуру текстового файла), которые, в свою очередь, формируют файлы, содержащие объектные модули. </a:t>
            </a:r>
          </a:p>
          <a:p>
            <a:r>
              <a:rPr lang="ru-RU" altLang="ru-RU" sz="1800" dirty="0"/>
              <a:t>С точки зрения ФС объектные файлы также обладают очень простой структурой – последовательность записей или байтов. </a:t>
            </a:r>
          </a:p>
          <a:p>
            <a:r>
              <a:rPr lang="ru-RU" altLang="ru-RU" sz="1800" dirty="0"/>
              <a:t>Система программирования накладывает на такую структуру более сложную и специфичную для этой системы логическую структуру объектного модуля. </a:t>
            </a:r>
          </a:p>
          <a:p>
            <a:r>
              <a:rPr lang="ru-RU" altLang="ru-RU" sz="1800" dirty="0"/>
              <a:t>Логическая структура объектного модуля ФС неизвестна; эта структура поддерживается инструментами системы программирования. </a:t>
            </a:r>
          </a:p>
        </p:txBody>
      </p:sp>
      <p:sp>
        <p:nvSpPr>
          <p:cNvPr id="4" name="Дата 3"/>
          <p:cNvSpPr>
            <a:spLocks noGrp="1"/>
          </p:cNvSpPr>
          <p:nvPr>
            <p:ph type="dt" sz="half" idx="10"/>
          </p:nvPr>
        </p:nvSpPr>
        <p:spPr/>
        <p:txBody>
          <a:bodyPr/>
          <a:lstStyle/>
          <a:p>
            <a:r>
              <a:rPr lang="ru-RU" altLang="ru-RU"/>
              <a:t>02.02.2017</a:t>
            </a:r>
            <a:endParaRPr lang="ru-RU" altLang="en-US"/>
          </a:p>
        </p:txBody>
      </p:sp>
      <p:sp>
        <p:nvSpPr>
          <p:cNvPr id="5" name="Нижний колонтитул 4"/>
          <p:cNvSpPr>
            <a:spLocks noGrp="1"/>
          </p:cNvSpPr>
          <p:nvPr>
            <p:ph type="ftr" sz="quarter" idx="11"/>
          </p:nvPr>
        </p:nvSpPr>
        <p:spPr/>
        <p:txBody>
          <a:bodyPr/>
          <a:lstStyle/>
          <a:p>
            <a:r>
              <a:rPr lang="en-US" altLang="en-US"/>
              <a:t>https://vk.com/donnu_kkt_db</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15</a:t>
            </a:fld>
            <a:endParaRPr lang="ru-RU"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ru-RU" altLang="ru-RU" dirty="0"/>
              <a:t>Файловые системы</a:t>
            </a:r>
            <a:br>
              <a:rPr lang="ru-RU" altLang="ru-RU" dirty="0"/>
            </a:br>
            <a:r>
              <a:rPr lang="ru-RU" altLang="ru-RU" dirty="0"/>
              <a:t>Области разумного применения файлов</a:t>
            </a:r>
          </a:p>
        </p:txBody>
      </p:sp>
      <p:sp>
        <p:nvSpPr>
          <p:cNvPr id="52227" name="Rectangle 3"/>
          <p:cNvSpPr>
            <a:spLocks noGrp="1" noChangeArrowheads="1"/>
          </p:cNvSpPr>
          <p:nvPr>
            <p:ph idx="1"/>
          </p:nvPr>
        </p:nvSpPr>
        <p:spPr/>
        <p:txBody>
          <a:bodyPr>
            <a:noAutofit/>
          </a:bodyPr>
          <a:lstStyle/>
          <a:p>
            <a:r>
              <a:rPr lang="ru-RU" altLang="ru-RU" sz="1600" dirty="0"/>
              <a:t>Аналогично обстоит дело с файлами, формируемыми редакторами связей (редактор связей должен понимать логическую структуру файлов объектных модулей) и содержащими образы выполняемых программ. </a:t>
            </a:r>
          </a:p>
          <a:p>
            <a:r>
              <a:rPr lang="ru-RU" altLang="ru-RU" sz="1600" dirty="0"/>
              <a:t>Логическая структура таких файлов остается известной только редактору связей и загрузчику – программе операционной системы.</a:t>
            </a:r>
          </a:p>
          <a:p>
            <a:endParaRPr lang="ru-RU" altLang="ru-RU" sz="1600" dirty="0"/>
          </a:p>
          <a:p>
            <a:endParaRPr lang="ru-RU" altLang="ru-RU" sz="1600" dirty="0"/>
          </a:p>
          <a:p>
            <a:endParaRPr lang="ru-RU" altLang="ru-RU" sz="1600" dirty="0"/>
          </a:p>
          <a:p>
            <a:endParaRPr lang="ru-RU" altLang="ru-RU" sz="1600" dirty="0"/>
          </a:p>
          <a:p>
            <a:endParaRPr lang="ru-RU" altLang="ru-RU" sz="1600" dirty="0"/>
          </a:p>
          <a:p>
            <a:r>
              <a:rPr lang="ru-RU" altLang="ru-RU" sz="1600" dirty="0"/>
              <a:t>Ситуация аналогична и в других случаях: например, при создании и использовании файлов, содержащих графическую, аудио- и видеоинформацию. </a:t>
            </a:r>
          </a:p>
        </p:txBody>
      </p:sp>
      <p:sp>
        <p:nvSpPr>
          <p:cNvPr id="5" name="Дата 3"/>
          <p:cNvSpPr>
            <a:spLocks noGrp="1"/>
          </p:cNvSpPr>
          <p:nvPr>
            <p:ph type="dt" sz="half" idx="10"/>
          </p:nvPr>
        </p:nvSpPr>
        <p:spPr/>
        <p:txBody>
          <a:bodyPr/>
          <a:lstStyle/>
          <a:p>
            <a:r>
              <a:rPr lang="ru-RU" altLang="ru-RU"/>
              <a:t>02.02.2017</a:t>
            </a:r>
            <a:endParaRPr lang="ru-RU" altLang="en-US"/>
          </a:p>
        </p:txBody>
      </p:sp>
      <p:sp>
        <p:nvSpPr>
          <p:cNvPr id="6" name="Нижний колонтитул 4"/>
          <p:cNvSpPr>
            <a:spLocks noGrp="1"/>
          </p:cNvSpPr>
          <p:nvPr>
            <p:ph type="ftr" sz="quarter" idx="11"/>
          </p:nvPr>
        </p:nvSpPr>
        <p:spPr/>
        <p:txBody>
          <a:bodyPr/>
          <a:lstStyle/>
          <a:p>
            <a:r>
              <a:rPr lang="en-US" altLang="en-US"/>
              <a:t>https://vk.com/donnu_kkt_db</a:t>
            </a:r>
            <a:endParaRPr lang="ru-RU" altLang="en-US"/>
          </a:p>
        </p:txBody>
      </p:sp>
      <p:pic>
        <p:nvPicPr>
          <p:cNvPr id="52229" name="Picture 5" descr="Использование_файлов"/>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7776" y="3429000"/>
            <a:ext cx="4176713" cy="1223962"/>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Номер слайда 1"/>
          <p:cNvSpPr>
            <a:spLocks noGrp="1"/>
          </p:cNvSpPr>
          <p:nvPr>
            <p:ph type="sldNum" sz="quarter" idx="12"/>
          </p:nvPr>
        </p:nvSpPr>
        <p:spPr/>
        <p:txBody>
          <a:bodyPr/>
          <a:lstStyle/>
          <a:p>
            <a:fld id="{9248532F-6F36-4CF7-9EBD-A3B3FE3CEF41}" type="slidenum">
              <a:rPr lang="ru-RU" altLang="en-US" smtClean="0"/>
              <a:pPr/>
              <a:t>16</a:t>
            </a:fld>
            <a:endParaRPr lang="ru-RU"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ru-RU" altLang="ru-RU" dirty="0"/>
              <a:t>Файловые системы</a:t>
            </a:r>
            <a:br>
              <a:rPr lang="ru-RU" altLang="ru-RU" dirty="0"/>
            </a:br>
            <a:r>
              <a:rPr lang="ru-RU" altLang="ru-RU" dirty="0"/>
              <a:t>Области разумного применения файлов</a:t>
            </a:r>
          </a:p>
        </p:txBody>
      </p:sp>
      <p:sp>
        <p:nvSpPr>
          <p:cNvPr id="53251" name="Rectangle 3"/>
          <p:cNvSpPr>
            <a:spLocks noGrp="1" noChangeArrowheads="1"/>
          </p:cNvSpPr>
          <p:nvPr>
            <p:ph idx="1"/>
          </p:nvPr>
        </p:nvSpPr>
        <p:spPr/>
        <p:txBody>
          <a:bodyPr>
            <a:normAutofit/>
          </a:bodyPr>
          <a:lstStyle/>
          <a:p>
            <a:r>
              <a:rPr lang="ru-RU" altLang="ru-RU" sz="2000" dirty="0"/>
              <a:t>Одним словом, файловые системы обычно обеспечивают хранение слабо структурированной информации, оставляя дальнейшую структуризацию прикладным программам. </a:t>
            </a:r>
          </a:p>
          <a:p>
            <a:r>
              <a:rPr lang="ru-RU" altLang="ru-RU" sz="2000" dirty="0"/>
              <a:t>В перечисленных выше случаях использования файлов это даже хорошо, потому что </a:t>
            </a:r>
          </a:p>
          <a:p>
            <a:pPr lvl="1"/>
            <a:r>
              <a:rPr lang="ru-RU" altLang="ru-RU" sz="1800" dirty="0"/>
              <a:t>при разработке любой новой прикладной системы, </a:t>
            </a:r>
          </a:p>
          <a:p>
            <a:pPr lvl="1"/>
            <a:r>
              <a:rPr lang="ru-RU" altLang="ru-RU" sz="1800" dirty="0"/>
              <a:t>опираясь на простые, стандартные и сравнительно дешевые средства файловой системы, </a:t>
            </a:r>
          </a:p>
          <a:p>
            <a:pPr lvl="1"/>
            <a:r>
              <a:rPr lang="ru-RU" altLang="ru-RU" sz="1800" dirty="0"/>
              <a:t>можно реализовать те структуры хранения, которые наиболее точно соответствуют специфике данной прикладной области. </a:t>
            </a:r>
          </a:p>
        </p:txBody>
      </p:sp>
      <p:sp>
        <p:nvSpPr>
          <p:cNvPr id="4" name="Дата 3"/>
          <p:cNvSpPr>
            <a:spLocks noGrp="1"/>
          </p:cNvSpPr>
          <p:nvPr>
            <p:ph type="dt" sz="half" idx="10"/>
          </p:nvPr>
        </p:nvSpPr>
        <p:spPr/>
        <p:txBody>
          <a:bodyPr/>
          <a:lstStyle/>
          <a:p>
            <a:r>
              <a:rPr lang="ru-RU" altLang="ru-RU"/>
              <a:t>02.02.2017</a:t>
            </a:r>
            <a:endParaRPr lang="ru-RU" altLang="en-US"/>
          </a:p>
        </p:txBody>
      </p:sp>
      <p:sp>
        <p:nvSpPr>
          <p:cNvPr id="5" name="Нижний колонтитул 4"/>
          <p:cNvSpPr>
            <a:spLocks noGrp="1"/>
          </p:cNvSpPr>
          <p:nvPr>
            <p:ph type="ftr" sz="quarter" idx="11"/>
          </p:nvPr>
        </p:nvSpPr>
        <p:spPr/>
        <p:txBody>
          <a:bodyPr/>
          <a:lstStyle/>
          <a:p>
            <a:r>
              <a:rPr lang="en-US" altLang="en-US"/>
              <a:t>https://vk.com/donnu_kkt_db</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17</a:t>
            </a:fld>
            <a:endParaRPr lang="ru-RU"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ru-RU" altLang="ru-RU" dirty="0"/>
              <a:t>Потребности информационных систем</a:t>
            </a:r>
          </a:p>
        </p:txBody>
      </p:sp>
      <p:sp>
        <p:nvSpPr>
          <p:cNvPr id="54275" name="Rectangle 3"/>
          <p:cNvSpPr>
            <a:spLocks noGrp="1" noChangeArrowheads="1"/>
          </p:cNvSpPr>
          <p:nvPr>
            <p:ph idx="1"/>
          </p:nvPr>
        </p:nvSpPr>
        <p:spPr/>
        <p:txBody>
          <a:bodyPr>
            <a:normAutofit/>
          </a:bodyPr>
          <a:lstStyle/>
          <a:p>
            <a:r>
              <a:rPr lang="ru-RU" altLang="ru-RU" sz="1800" dirty="0"/>
              <a:t>Удовлетворяют ли рассмотренные выше базовые возможности файловых систем потребности информационных систем? </a:t>
            </a:r>
          </a:p>
          <a:p>
            <a:r>
              <a:rPr lang="ru-RU" altLang="ru-RU" sz="1800" dirty="0"/>
              <a:t>Типовая информационная система, главным образом, ориентирована на хранение, выбор и модификацию данных соответствующей прикладной области. </a:t>
            </a:r>
          </a:p>
          <a:p>
            <a:r>
              <a:rPr lang="ru-RU" altLang="ru-RU" sz="1800" dirty="0"/>
              <a:t>Структура таких данных зачастую очень сложна, и, хотя структуры данных различны в разных информационных системах, между ними часто бывает много общего. </a:t>
            </a:r>
          </a:p>
        </p:txBody>
      </p:sp>
      <p:sp>
        <p:nvSpPr>
          <p:cNvPr id="4" name="Дата 3"/>
          <p:cNvSpPr>
            <a:spLocks noGrp="1"/>
          </p:cNvSpPr>
          <p:nvPr>
            <p:ph type="dt" sz="half" idx="10"/>
          </p:nvPr>
        </p:nvSpPr>
        <p:spPr/>
        <p:txBody>
          <a:bodyPr/>
          <a:lstStyle/>
          <a:p>
            <a:r>
              <a:rPr lang="ru-RU" altLang="ru-RU"/>
              <a:t>02.02.2017</a:t>
            </a:r>
            <a:endParaRPr lang="ru-RU" altLang="en-US"/>
          </a:p>
        </p:txBody>
      </p:sp>
      <p:sp>
        <p:nvSpPr>
          <p:cNvPr id="5" name="Нижний колонтитул 4"/>
          <p:cNvSpPr>
            <a:spLocks noGrp="1"/>
          </p:cNvSpPr>
          <p:nvPr>
            <p:ph type="ftr" sz="quarter" idx="11"/>
          </p:nvPr>
        </p:nvSpPr>
        <p:spPr/>
        <p:txBody>
          <a:bodyPr/>
          <a:lstStyle/>
          <a:p>
            <a:r>
              <a:rPr lang="en-US" altLang="en-US"/>
              <a:t>https://vk.com/donnu_kkt_db</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18</a:t>
            </a:fld>
            <a:endParaRPr lang="ru-RU"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ru-RU" altLang="ru-RU" dirty="0"/>
              <a:t>Потребности информационных систем </a:t>
            </a:r>
          </a:p>
        </p:txBody>
      </p:sp>
      <p:sp>
        <p:nvSpPr>
          <p:cNvPr id="55299" name="Rectangle 3"/>
          <p:cNvSpPr>
            <a:spLocks noGrp="1" noChangeArrowheads="1"/>
          </p:cNvSpPr>
          <p:nvPr>
            <p:ph idx="1"/>
          </p:nvPr>
        </p:nvSpPr>
        <p:spPr/>
        <p:txBody>
          <a:bodyPr>
            <a:normAutofit/>
          </a:bodyPr>
          <a:lstStyle/>
          <a:p>
            <a:r>
              <a:rPr lang="ru-RU" altLang="ru-RU" sz="1800" dirty="0"/>
              <a:t>На начальном этапе</a:t>
            </a:r>
            <a:r>
              <a:rPr lang="en-US" altLang="ru-RU" sz="1800" dirty="0"/>
              <a:t> </a:t>
            </a:r>
            <a:r>
              <a:rPr lang="ru-RU" altLang="ru-RU" sz="1800" dirty="0"/>
              <a:t>использования вычислительной техники</a:t>
            </a:r>
            <a:r>
              <a:rPr lang="en-US" altLang="ru-RU" sz="1800" dirty="0"/>
              <a:t> </a:t>
            </a:r>
            <a:r>
              <a:rPr lang="ru-RU" altLang="ru-RU" sz="1800" dirty="0"/>
              <a:t>для построения ИС проблемы структуризации данных решались индивидуально в каждой ИС. </a:t>
            </a:r>
          </a:p>
          <a:p>
            <a:r>
              <a:rPr lang="ru-RU" altLang="ru-RU" sz="1800" dirty="0"/>
              <a:t>Производились необходимые надстройки над файловыми системами (библиотеки программ), подобно тому, как это делается в компиляторах, редакторах и т. д. </a:t>
            </a:r>
          </a:p>
        </p:txBody>
      </p:sp>
      <p:sp>
        <p:nvSpPr>
          <p:cNvPr id="5" name="Дата 3"/>
          <p:cNvSpPr>
            <a:spLocks noGrp="1"/>
          </p:cNvSpPr>
          <p:nvPr>
            <p:ph type="dt" sz="half" idx="10"/>
          </p:nvPr>
        </p:nvSpPr>
        <p:spPr/>
        <p:txBody>
          <a:bodyPr/>
          <a:lstStyle/>
          <a:p>
            <a:r>
              <a:rPr lang="ru-RU" altLang="ru-RU"/>
              <a:t>02.02.2017</a:t>
            </a:r>
            <a:endParaRPr lang="ru-RU" altLang="en-US"/>
          </a:p>
        </p:txBody>
      </p:sp>
      <p:sp>
        <p:nvSpPr>
          <p:cNvPr id="6" name="Нижний колонтитул 4"/>
          <p:cNvSpPr>
            <a:spLocks noGrp="1"/>
          </p:cNvSpPr>
          <p:nvPr>
            <p:ph type="ftr" sz="quarter" idx="11"/>
          </p:nvPr>
        </p:nvSpPr>
        <p:spPr/>
        <p:txBody>
          <a:bodyPr/>
          <a:lstStyle/>
          <a:p>
            <a:r>
              <a:rPr lang="en-US" altLang="en-US"/>
              <a:t>https://vk.com/donnu_kkt_db</a:t>
            </a:r>
            <a:endParaRPr lang="ru-RU" altLang="en-US"/>
          </a:p>
        </p:txBody>
      </p:sp>
      <p:pic>
        <p:nvPicPr>
          <p:cNvPr id="55300" name="Picture 4" descr="ИС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35488" y="4149080"/>
            <a:ext cx="3671887" cy="1008062"/>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Номер слайда 1"/>
          <p:cNvSpPr>
            <a:spLocks noGrp="1"/>
          </p:cNvSpPr>
          <p:nvPr>
            <p:ph type="sldNum" sz="quarter" idx="12"/>
          </p:nvPr>
        </p:nvSpPr>
        <p:spPr/>
        <p:txBody>
          <a:bodyPr/>
          <a:lstStyle/>
          <a:p>
            <a:fld id="{9248532F-6F36-4CF7-9EBD-A3B3FE3CEF41}" type="slidenum">
              <a:rPr lang="ru-RU" altLang="en-US" smtClean="0"/>
              <a:pPr/>
              <a:t>19</a:t>
            </a:fld>
            <a:endParaRPr lang="ru-RU"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ru-RU" altLang="ru-RU"/>
              <a:t>План</a:t>
            </a:r>
            <a:endParaRPr lang="ru-RU" altLang="ru-RU" dirty="0"/>
          </a:p>
        </p:txBody>
      </p:sp>
      <p:sp>
        <p:nvSpPr>
          <p:cNvPr id="10243" name="Rectangle 3"/>
          <p:cNvSpPr>
            <a:spLocks noGrp="1" noChangeArrowheads="1"/>
          </p:cNvSpPr>
          <p:nvPr>
            <p:ph idx="1"/>
          </p:nvPr>
        </p:nvSpPr>
        <p:spPr/>
        <p:txBody>
          <a:bodyPr>
            <a:normAutofit/>
          </a:bodyPr>
          <a:lstStyle/>
          <a:p>
            <a:r>
              <a:rPr lang="ru-RU" altLang="ru-RU" sz="2000" dirty="0"/>
              <a:t>Информационные системы и файловые системы</a:t>
            </a:r>
          </a:p>
          <a:p>
            <a:r>
              <a:rPr lang="ru-RU" altLang="ru-RU" sz="2000" dirty="0"/>
              <a:t>Потребности информационных систем</a:t>
            </a:r>
          </a:p>
          <a:p>
            <a:r>
              <a:rPr lang="ru-RU" altLang="ru-RU" sz="2400" dirty="0"/>
              <a:t>Понятие модели предметной области</a:t>
            </a:r>
          </a:p>
          <a:p>
            <a:r>
              <a:rPr lang="ru-RU" altLang="ru-RU" sz="2000" dirty="0"/>
              <a:t>Основные понятия: сущность, атрибут, отношение</a:t>
            </a:r>
          </a:p>
          <a:p>
            <a:r>
              <a:rPr lang="ru-RU" altLang="ru-RU" sz="2000" dirty="0"/>
              <a:t>Правила определения сущности, атрибута, отношения</a:t>
            </a:r>
          </a:p>
          <a:p>
            <a:r>
              <a:rPr lang="ru-RU" altLang="ru-RU" sz="2000" dirty="0"/>
              <a:t>Основные правила формирования информационной модели</a:t>
            </a:r>
          </a:p>
          <a:p>
            <a:r>
              <a:rPr lang="ru-RU" altLang="ru-RU" sz="2000" dirty="0"/>
              <a:t>Пример </a:t>
            </a:r>
            <a:r>
              <a:rPr lang="en-US" altLang="ru-RU" sz="2000" dirty="0"/>
              <a:t>IDEF1X</a:t>
            </a:r>
            <a:r>
              <a:rPr lang="ru-RU" altLang="ru-RU" sz="2000" dirty="0"/>
              <a:t>-модели</a:t>
            </a:r>
          </a:p>
        </p:txBody>
      </p:sp>
      <p:sp>
        <p:nvSpPr>
          <p:cNvPr id="4" name="Дата 3"/>
          <p:cNvSpPr>
            <a:spLocks noGrp="1"/>
          </p:cNvSpPr>
          <p:nvPr>
            <p:ph type="dt" sz="half" idx="10"/>
          </p:nvPr>
        </p:nvSpPr>
        <p:spPr/>
        <p:txBody>
          <a:bodyPr/>
          <a:lstStyle/>
          <a:p>
            <a:r>
              <a:rPr lang="ru-RU" altLang="ru-RU"/>
              <a:t>02.02.2017</a:t>
            </a:r>
            <a:endParaRPr lang="ru-RU" altLang="en-US"/>
          </a:p>
        </p:txBody>
      </p:sp>
      <p:sp>
        <p:nvSpPr>
          <p:cNvPr id="5" name="Нижний колонтитул 4"/>
          <p:cNvSpPr>
            <a:spLocks noGrp="1"/>
          </p:cNvSpPr>
          <p:nvPr>
            <p:ph type="ftr" sz="quarter" idx="11"/>
          </p:nvPr>
        </p:nvSpPr>
        <p:spPr/>
        <p:txBody>
          <a:bodyPr/>
          <a:lstStyle/>
          <a:p>
            <a:r>
              <a:rPr lang="en-US" altLang="en-US"/>
              <a:t>https://vk.com/donnu_kkt_db</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2</a:t>
            </a:fld>
            <a:endParaRPr lang="ru-RU"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ru-RU" altLang="ru-RU" dirty="0"/>
              <a:t>Потребности информационных систем </a:t>
            </a:r>
          </a:p>
        </p:txBody>
      </p:sp>
      <p:sp>
        <p:nvSpPr>
          <p:cNvPr id="56323" name="Rectangle 3"/>
          <p:cNvSpPr>
            <a:spLocks noGrp="1" noChangeArrowheads="1"/>
          </p:cNvSpPr>
          <p:nvPr>
            <p:ph idx="1"/>
          </p:nvPr>
        </p:nvSpPr>
        <p:spPr>
          <a:xfrm>
            <a:off x="828675" y="1600200"/>
            <a:ext cx="7486650" cy="3484984"/>
          </a:xfrm>
        </p:spPr>
        <p:txBody>
          <a:bodyPr>
            <a:noAutofit/>
          </a:bodyPr>
          <a:lstStyle/>
          <a:p>
            <a:r>
              <a:rPr lang="ru-RU" altLang="ru-RU" sz="1800" dirty="0"/>
              <a:t>Но поскольку для функционирования информационных систем требуются сложные структуры данных, эти дополнительные индивидуальные средства управления данными являлись существенной частью информационных систем и практически повторялись от одной системы к другой. </a:t>
            </a:r>
          </a:p>
          <a:p>
            <a:r>
              <a:rPr lang="ru-RU" altLang="ru-RU" sz="1800" dirty="0"/>
              <a:t>Стремление выделить общую часть информационных систем, ответственную за управление сложно структурированными данными, явилось первой побудительной причиной создания СУБД. </a:t>
            </a:r>
          </a:p>
          <a:p>
            <a:r>
              <a:rPr lang="ru-RU" altLang="ru-RU" sz="1800" dirty="0"/>
              <a:t>Очень скоро стало понятно, что невозможно обойтись общей библиотекой программ, реализующей над стандартной базовой ФС более сложные методы </a:t>
            </a:r>
            <a:br>
              <a:rPr lang="ru-RU" altLang="ru-RU" sz="1800" dirty="0"/>
            </a:br>
            <a:r>
              <a:rPr lang="ru-RU" altLang="ru-RU" sz="1800" dirty="0"/>
              <a:t>хранения данных. </a:t>
            </a:r>
          </a:p>
        </p:txBody>
      </p:sp>
      <p:sp>
        <p:nvSpPr>
          <p:cNvPr id="5" name="Дата 3"/>
          <p:cNvSpPr>
            <a:spLocks noGrp="1"/>
          </p:cNvSpPr>
          <p:nvPr>
            <p:ph type="dt" sz="half" idx="10"/>
          </p:nvPr>
        </p:nvSpPr>
        <p:spPr/>
        <p:txBody>
          <a:bodyPr/>
          <a:lstStyle/>
          <a:p>
            <a:r>
              <a:rPr lang="ru-RU" altLang="ru-RU"/>
              <a:t>02.02.2017</a:t>
            </a:r>
            <a:endParaRPr lang="ru-RU" altLang="en-US"/>
          </a:p>
        </p:txBody>
      </p:sp>
      <p:sp>
        <p:nvSpPr>
          <p:cNvPr id="6" name="Нижний колонтитул 4"/>
          <p:cNvSpPr>
            <a:spLocks noGrp="1"/>
          </p:cNvSpPr>
          <p:nvPr>
            <p:ph type="ftr" sz="quarter" idx="11"/>
          </p:nvPr>
        </p:nvSpPr>
        <p:spPr/>
        <p:txBody>
          <a:bodyPr/>
          <a:lstStyle/>
          <a:p>
            <a:r>
              <a:rPr lang="en-US" altLang="en-US"/>
              <a:t>https://vk.com/donnu_kkt_db</a:t>
            </a:r>
            <a:endParaRPr lang="ru-RU" altLang="en-US"/>
          </a:p>
        </p:txBody>
      </p:sp>
      <p:pic>
        <p:nvPicPr>
          <p:cNvPr id="56325" name="Picture 5" descr="ИС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1840" y="4941168"/>
            <a:ext cx="3240087" cy="128270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Номер слайда 1"/>
          <p:cNvSpPr>
            <a:spLocks noGrp="1"/>
          </p:cNvSpPr>
          <p:nvPr>
            <p:ph type="sldNum" sz="quarter" idx="12"/>
          </p:nvPr>
        </p:nvSpPr>
        <p:spPr/>
        <p:txBody>
          <a:bodyPr/>
          <a:lstStyle/>
          <a:p>
            <a:fld id="{9248532F-6F36-4CF7-9EBD-A3B3FE3CEF41}" type="slidenum">
              <a:rPr lang="ru-RU" altLang="en-US" smtClean="0"/>
              <a:pPr/>
              <a:t>20</a:t>
            </a:fld>
            <a:endParaRPr lang="ru-RU"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ru-RU" altLang="ru-RU" dirty="0"/>
              <a:t>Потребности информационных систем </a:t>
            </a:r>
          </a:p>
        </p:txBody>
      </p:sp>
      <p:sp>
        <p:nvSpPr>
          <p:cNvPr id="57347" name="Rectangle 3"/>
          <p:cNvSpPr>
            <a:spLocks noGrp="1" noChangeArrowheads="1"/>
          </p:cNvSpPr>
          <p:nvPr>
            <p:ph idx="1"/>
          </p:nvPr>
        </p:nvSpPr>
        <p:spPr>
          <a:xfrm>
            <a:off x="683568" y="1268760"/>
            <a:ext cx="8064943" cy="5452716"/>
          </a:xfrm>
        </p:spPr>
        <p:txBody>
          <a:bodyPr>
            <a:noAutofit/>
          </a:bodyPr>
          <a:lstStyle/>
          <a:p>
            <a:r>
              <a:rPr lang="ru-RU" altLang="ru-RU" sz="1600"/>
              <a:t>Поясним это на примере. </a:t>
            </a:r>
          </a:p>
          <a:p>
            <a:r>
              <a:rPr lang="ru-RU" altLang="ru-RU" sz="1600" dirty="0"/>
              <a:t>Пусть требуется реализовать ИС, поддерживающую учет служащих некоторой организации. </a:t>
            </a:r>
          </a:p>
          <a:p>
            <a:r>
              <a:rPr lang="ru-RU" altLang="ru-RU" sz="1600" dirty="0"/>
              <a:t>Система должна выполнять следующие действия: </a:t>
            </a:r>
          </a:p>
          <a:p>
            <a:pPr lvl="1"/>
            <a:r>
              <a:rPr lang="ru-RU" altLang="ru-RU" sz="1400" dirty="0"/>
              <a:t>выдавать списки служащих по отделам;</a:t>
            </a:r>
          </a:p>
          <a:p>
            <a:pPr lvl="1"/>
            <a:r>
              <a:rPr lang="ru-RU" altLang="ru-RU" sz="1400" dirty="0"/>
              <a:t>поддерживать возможность перевода служащего из одного отдела в другой;</a:t>
            </a:r>
          </a:p>
          <a:p>
            <a:pPr lvl="1"/>
            <a:r>
              <a:rPr lang="ru-RU" altLang="ru-RU" sz="1400" dirty="0"/>
              <a:t>обеспечивать средства поддержки приема на работу новых служащих и увольнения работающих служащих. </a:t>
            </a:r>
          </a:p>
          <a:p>
            <a:r>
              <a:rPr lang="ru-RU" altLang="ru-RU" sz="1600" dirty="0"/>
              <a:t>Кроме того, для каждого отдела должна поддерживаться возможность получения: </a:t>
            </a:r>
          </a:p>
          <a:p>
            <a:pPr lvl="1"/>
            <a:r>
              <a:rPr lang="ru-RU" altLang="ru-RU" sz="1400" dirty="0"/>
              <a:t>имени руководителя отдела; </a:t>
            </a:r>
          </a:p>
          <a:p>
            <a:pPr lvl="1"/>
            <a:r>
              <a:rPr lang="ru-RU" altLang="ru-RU" sz="1400" dirty="0"/>
              <a:t>общей численности отдела; </a:t>
            </a:r>
          </a:p>
          <a:p>
            <a:pPr lvl="1"/>
            <a:r>
              <a:rPr lang="ru-RU" altLang="ru-RU" sz="1400" dirty="0"/>
              <a:t>общей суммы заработной платы служащих отдела, среднего размера заработной платы и т. д. </a:t>
            </a:r>
          </a:p>
          <a:p>
            <a:r>
              <a:rPr lang="ru-RU" altLang="ru-RU" sz="1600" dirty="0"/>
              <a:t>Для каждого служащего должна поддерживаться возможность получения: </a:t>
            </a:r>
          </a:p>
          <a:p>
            <a:pPr lvl="1"/>
            <a:r>
              <a:rPr lang="ru-RU" altLang="ru-RU" sz="1400" dirty="0"/>
              <a:t>номера удостоверения по полному имени служащего (для простоты допустим, что имена всех служащих различны); </a:t>
            </a:r>
          </a:p>
          <a:p>
            <a:pPr lvl="1"/>
            <a:r>
              <a:rPr lang="ru-RU" altLang="ru-RU" sz="1400" dirty="0"/>
              <a:t>полного имени по номеру удостоверения; </a:t>
            </a:r>
          </a:p>
          <a:p>
            <a:pPr lvl="1"/>
            <a:r>
              <a:rPr lang="ru-RU" altLang="ru-RU" sz="1400" dirty="0"/>
              <a:t>информации о соответствии служащего занимаемой должности и о размере его заработной платы. </a:t>
            </a:r>
          </a:p>
        </p:txBody>
      </p:sp>
      <p:sp>
        <p:nvSpPr>
          <p:cNvPr id="4" name="Дата 3"/>
          <p:cNvSpPr>
            <a:spLocks noGrp="1"/>
          </p:cNvSpPr>
          <p:nvPr>
            <p:ph type="dt" sz="half" idx="10"/>
          </p:nvPr>
        </p:nvSpPr>
        <p:spPr/>
        <p:txBody>
          <a:bodyPr/>
          <a:lstStyle/>
          <a:p>
            <a:r>
              <a:rPr lang="ru-RU" altLang="ru-RU"/>
              <a:t>02.02.2017</a:t>
            </a:r>
            <a:endParaRPr lang="ru-RU" altLang="en-US"/>
          </a:p>
        </p:txBody>
      </p:sp>
      <p:sp>
        <p:nvSpPr>
          <p:cNvPr id="5" name="Нижний колонтитул 4"/>
          <p:cNvSpPr>
            <a:spLocks noGrp="1"/>
          </p:cNvSpPr>
          <p:nvPr>
            <p:ph type="ftr" sz="quarter" idx="11"/>
          </p:nvPr>
        </p:nvSpPr>
        <p:spPr/>
        <p:txBody>
          <a:bodyPr/>
          <a:lstStyle/>
          <a:p>
            <a:r>
              <a:rPr lang="en-US" altLang="en-US"/>
              <a:t>https://vk.com/donnu_kkt_db</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21</a:t>
            </a:fld>
            <a:endParaRPr lang="ru-RU"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ru-RU" altLang="ru-RU" dirty="0"/>
              <a:t>Потребности информационных систем. Структуры данных</a:t>
            </a:r>
          </a:p>
        </p:txBody>
      </p:sp>
      <p:sp>
        <p:nvSpPr>
          <p:cNvPr id="59395" name="Rectangle 3"/>
          <p:cNvSpPr>
            <a:spLocks noGrp="1" noChangeArrowheads="1"/>
          </p:cNvSpPr>
          <p:nvPr>
            <p:ph idx="1"/>
          </p:nvPr>
        </p:nvSpPr>
        <p:spPr/>
        <p:txBody>
          <a:bodyPr>
            <a:normAutofit/>
          </a:bodyPr>
          <a:lstStyle/>
          <a:p>
            <a:r>
              <a:rPr lang="ru-RU" altLang="ru-RU" sz="1600" dirty="0"/>
              <a:t>Предположим, что мы решили основывать эту ИС на файловой системе и пользоваться одним файлом СЛУЖАЩИЕ, расширив базовые возможности файловой системы за счет специальной библиотеки функций.</a:t>
            </a:r>
          </a:p>
          <a:p>
            <a:r>
              <a:rPr lang="ru-RU" altLang="ru-RU" sz="1600" dirty="0"/>
              <a:t>Поскольку минимальной информационной единицей является служащий, в этом файле должна содержаться одна запись для каждого служащего. </a:t>
            </a:r>
          </a:p>
          <a:p>
            <a:r>
              <a:rPr lang="ru-RU" altLang="ru-RU" sz="1600" dirty="0"/>
              <a:t>Чтобы можно было удовлетворить указанные выше требования, запись о служащем должна иметь следующие поля: </a:t>
            </a:r>
          </a:p>
          <a:p>
            <a:pPr lvl="1"/>
            <a:r>
              <a:rPr lang="ru-RU" altLang="ru-RU" sz="1400" dirty="0"/>
              <a:t>полное имя служащего (СЛУ_ИМЯ); </a:t>
            </a:r>
          </a:p>
          <a:p>
            <a:pPr lvl="1"/>
            <a:r>
              <a:rPr lang="ru-RU" altLang="ru-RU" sz="1400" dirty="0"/>
              <a:t>номер его удостоверения (СЛУ_НОМЕР); </a:t>
            </a:r>
          </a:p>
          <a:p>
            <a:pPr lvl="1"/>
            <a:r>
              <a:rPr lang="ru-RU" altLang="ru-RU" sz="1400" dirty="0"/>
              <a:t>данные о соответствии служащего занимаемой должности (СЛУ_СТАТ; для простоты «да» или «нет», соответствует или не соответствует должности); </a:t>
            </a:r>
          </a:p>
          <a:p>
            <a:pPr lvl="1"/>
            <a:r>
              <a:rPr lang="ru-RU" altLang="ru-RU" sz="1400" dirty="0"/>
              <a:t>размер заработной платы (СЛУ_ЗАРП); </a:t>
            </a:r>
          </a:p>
          <a:p>
            <a:pPr lvl="1"/>
            <a:r>
              <a:rPr lang="ru-RU" altLang="ru-RU" sz="1400" dirty="0"/>
              <a:t>номер отдела (СЛУ_ОТД_НОМЕР). </a:t>
            </a:r>
          </a:p>
        </p:txBody>
      </p:sp>
      <p:sp>
        <p:nvSpPr>
          <p:cNvPr id="4" name="Дата 3"/>
          <p:cNvSpPr>
            <a:spLocks noGrp="1"/>
          </p:cNvSpPr>
          <p:nvPr>
            <p:ph type="dt" sz="half" idx="10"/>
          </p:nvPr>
        </p:nvSpPr>
        <p:spPr/>
        <p:txBody>
          <a:bodyPr/>
          <a:lstStyle/>
          <a:p>
            <a:r>
              <a:rPr lang="ru-RU" altLang="ru-RU"/>
              <a:t>02.02.2017</a:t>
            </a:r>
            <a:endParaRPr lang="ru-RU" altLang="en-US"/>
          </a:p>
        </p:txBody>
      </p:sp>
      <p:sp>
        <p:nvSpPr>
          <p:cNvPr id="5" name="Нижний колонтитул 4"/>
          <p:cNvSpPr>
            <a:spLocks noGrp="1"/>
          </p:cNvSpPr>
          <p:nvPr>
            <p:ph type="ftr" sz="quarter" idx="11"/>
          </p:nvPr>
        </p:nvSpPr>
        <p:spPr/>
        <p:txBody>
          <a:bodyPr/>
          <a:lstStyle/>
          <a:p>
            <a:r>
              <a:rPr lang="en-US" altLang="en-US"/>
              <a:t>https://vk.com/donnu_kkt_db</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22</a:t>
            </a:fld>
            <a:endParaRPr lang="ru-RU"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r>
              <a:rPr lang="ru-RU" altLang="ru-RU" dirty="0"/>
              <a:t>Потребности информационных систем. Структуры данных</a:t>
            </a:r>
          </a:p>
        </p:txBody>
      </p:sp>
      <p:sp>
        <p:nvSpPr>
          <p:cNvPr id="60419" name="Rectangle 3"/>
          <p:cNvSpPr>
            <a:spLocks noGrp="1" noChangeArrowheads="1"/>
          </p:cNvSpPr>
          <p:nvPr>
            <p:ph idx="1"/>
          </p:nvPr>
        </p:nvSpPr>
        <p:spPr/>
        <p:txBody>
          <a:bodyPr>
            <a:normAutofit/>
          </a:bodyPr>
          <a:lstStyle/>
          <a:p>
            <a:r>
              <a:rPr lang="ru-RU" altLang="ru-RU" sz="1800" dirty="0"/>
              <a:t>Поскольку мы решили ограничиться одним файлом СЛУЖАЩИЕ, та же запись должна содержать имя руководителя отдела (СЛУ_ОТД_РУК). </a:t>
            </a:r>
          </a:p>
          <a:p>
            <a:r>
              <a:rPr lang="ru-RU" altLang="ru-RU" sz="1800" dirty="0"/>
              <a:t>Иначе было бы невозможно, например, получить имя руководителя отдела с известным номером.</a:t>
            </a:r>
          </a:p>
          <a:p>
            <a:r>
              <a:rPr lang="ru-RU" altLang="ru-RU" sz="1800" dirty="0"/>
              <a:t>Чтобы ИС могла эффективно выполнять свои базовые функции, необходимо обеспечить </a:t>
            </a:r>
            <a:r>
              <a:rPr lang="ru-RU" altLang="ru-RU" sz="1800" dirty="0" err="1"/>
              <a:t>многоключевой</a:t>
            </a:r>
            <a:r>
              <a:rPr lang="ru-RU" altLang="ru-RU" sz="1800" dirty="0"/>
              <a:t> доступ к файлу СЛУЖАЩИЕ по уникальным ключам СЛУ_ИМЯ и СЛУ_НОМЕР. </a:t>
            </a:r>
          </a:p>
          <a:p>
            <a:r>
              <a:rPr lang="ru-RU" altLang="ru-RU" sz="1800" dirty="0"/>
              <a:t>В противном случае для выполнения наиболее часто используемых операций получения данных о конкретном служащем понадобится последовательный просмотр в среднем половины записей файла. </a:t>
            </a:r>
          </a:p>
        </p:txBody>
      </p:sp>
      <p:sp>
        <p:nvSpPr>
          <p:cNvPr id="4" name="Дата 3"/>
          <p:cNvSpPr>
            <a:spLocks noGrp="1"/>
          </p:cNvSpPr>
          <p:nvPr>
            <p:ph type="dt" sz="half" idx="10"/>
          </p:nvPr>
        </p:nvSpPr>
        <p:spPr/>
        <p:txBody>
          <a:bodyPr/>
          <a:lstStyle/>
          <a:p>
            <a:r>
              <a:rPr lang="ru-RU" altLang="ru-RU"/>
              <a:t>02.02.2017</a:t>
            </a:r>
            <a:endParaRPr lang="ru-RU" altLang="en-US"/>
          </a:p>
        </p:txBody>
      </p:sp>
      <p:sp>
        <p:nvSpPr>
          <p:cNvPr id="5" name="Нижний колонтитул 4"/>
          <p:cNvSpPr>
            <a:spLocks noGrp="1"/>
          </p:cNvSpPr>
          <p:nvPr>
            <p:ph type="ftr" sz="quarter" idx="11"/>
          </p:nvPr>
        </p:nvSpPr>
        <p:spPr/>
        <p:txBody>
          <a:bodyPr/>
          <a:lstStyle/>
          <a:p>
            <a:r>
              <a:rPr lang="en-US" altLang="en-US"/>
              <a:t>https://vk.com/donnu_kkt_db</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23</a:t>
            </a:fld>
            <a:endParaRPr lang="ru-RU"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ru-RU" altLang="ru-RU" dirty="0"/>
              <a:t>Потребности информационных систем. Структуры данных</a:t>
            </a:r>
          </a:p>
        </p:txBody>
      </p:sp>
      <p:sp>
        <p:nvSpPr>
          <p:cNvPr id="61443" name="Rectangle 3"/>
          <p:cNvSpPr>
            <a:spLocks noGrp="1" noChangeArrowheads="1"/>
          </p:cNvSpPr>
          <p:nvPr>
            <p:ph idx="1"/>
          </p:nvPr>
        </p:nvSpPr>
        <p:spPr/>
        <p:txBody>
          <a:bodyPr>
            <a:noAutofit/>
          </a:bodyPr>
          <a:lstStyle/>
          <a:p>
            <a:r>
              <a:rPr lang="ru-RU" altLang="ru-RU" sz="1800" dirty="0"/>
              <a:t>Кроме того, должна обеспечиваться возможность эффективного выбора всех записей с общим значением СЛУ_ОТД_НОМЕР, т. е. доступ по неуникальному ключу.</a:t>
            </a:r>
          </a:p>
          <a:p>
            <a:r>
              <a:rPr lang="ru-RU" altLang="ru-RU" sz="1800" dirty="0"/>
              <a:t>Если не поддерживать специальный механизм доступа, то для получения данных об отделе в целом в общем случае потребуется полный просмотр файла. </a:t>
            </a:r>
          </a:p>
          <a:p>
            <a:endParaRPr lang="ru-RU" altLang="ru-RU" sz="1800" dirty="0"/>
          </a:p>
          <a:p>
            <a:endParaRPr lang="ru-RU" altLang="ru-RU" sz="1800" dirty="0"/>
          </a:p>
          <a:p>
            <a:endParaRPr lang="ru-RU" altLang="ru-RU" sz="1800" dirty="0"/>
          </a:p>
          <a:p>
            <a:endParaRPr lang="ru-RU" altLang="ru-RU" sz="1800" dirty="0"/>
          </a:p>
          <a:p>
            <a:r>
              <a:rPr lang="ru-RU" altLang="ru-RU" sz="1800" dirty="0"/>
              <a:t>Но даже в этом случае, чтобы получить численность отдела или общий размер зарплаты, система должна будет выбрать все записи о служащих указанного отдела и посчитать соответствующие общие значения. </a:t>
            </a:r>
          </a:p>
        </p:txBody>
      </p:sp>
      <p:sp>
        <p:nvSpPr>
          <p:cNvPr id="5" name="Дата 3"/>
          <p:cNvSpPr>
            <a:spLocks noGrp="1"/>
          </p:cNvSpPr>
          <p:nvPr>
            <p:ph type="dt" sz="half" idx="10"/>
          </p:nvPr>
        </p:nvSpPr>
        <p:spPr/>
        <p:txBody>
          <a:bodyPr/>
          <a:lstStyle/>
          <a:p>
            <a:r>
              <a:rPr lang="ru-RU" altLang="ru-RU"/>
              <a:t>02.02.2017</a:t>
            </a:r>
            <a:endParaRPr lang="ru-RU" altLang="en-US"/>
          </a:p>
        </p:txBody>
      </p:sp>
      <p:sp>
        <p:nvSpPr>
          <p:cNvPr id="6" name="Нижний колонтитул 4"/>
          <p:cNvSpPr>
            <a:spLocks noGrp="1"/>
          </p:cNvSpPr>
          <p:nvPr>
            <p:ph type="ftr" sz="quarter" idx="11"/>
          </p:nvPr>
        </p:nvSpPr>
        <p:spPr/>
        <p:txBody>
          <a:bodyPr/>
          <a:lstStyle/>
          <a:p>
            <a:r>
              <a:rPr lang="en-US" altLang="en-US"/>
              <a:t>https://vk.com/donnu_kkt_db</a:t>
            </a:r>
            <a:endParaRPr lang="ru-RU" altLang="en-US"/>
          </a:p>
        </p:txBody>
      </p:sp>
      <p:pic>
        <p:nvPicPr>
          <p:cNvPr id="61445" name="Picture 5" descr="ИС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476" y="3645024"/>
            <a:ext cx="5903912" cy="1223962"/>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Номер слайда 1"/>
          <p:cNvSpPr>
            <a:spLocks noGrp="1"/>
          </p:cNvSpPr>
          <p:nvPr>
            <p:ph type="sldNum" sz="quarter" idx="12"/>
          </p:nvPr>
        </p:nvSpPr>
        <p:spPr/>
        <p:txBody>
          <a:bodyPr/>
          <a:lstStyle/>
          <a:p>
            <a:fld id="{9248532F-6F36-4CF7-9EBD-A3B3FE3CEF41}" type="slidenum">
              <a:rPr lang="ru-RU" altLang="en-US" smtClean="0"/>
              <a:pPr/>
              <a:t>24</a:t>
            </a:fld>
            <a:endParaRPr lang="ru-RU"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r>
              <a:rPr lang="ru-RU" altLang="ru-RU" dirty="0"/>
              <a:t>Потребности информационных систем. Структуры данных</a:t>
            </a:r>
          </a:p>
        </p:txBody>
      </p:sp>
      <p:sp>
        <p:nvSpPr>
          <p:cNvPr id="63491" name="Rectangle 3"/>
          <p:cNvSpPr>
            <a:spLocks noGrp="1" noChangeArrowheads="1"/>
          </p:cNvSpPr>
          <p:nvPr>
            <p:ph idx="1"/>
          </p:nvPr>
        </p:nvSpPr>
        <p:spPr/>
        <p:txBody>
          <a:bodyPr>
            <a:normAutofit/>
          </a:bodyPr>
          <a:lstStyle/>
          <a:p>
            <a:r>
              <a:rPr lang="ru-RU" altLang="ru-RU" sz="1800" dirty="0"/>
              <a:t>Таким образом, мы видим, что при реализации даже такой простой ИС на базе ФС возникают следующие затруднения: </a:t>
            </a:r>
          </a:p>
          <a:p>
            <a:pPr lvl="1"/>
            <a:r>
              <a:rPr lang="ru-RU" altLang="ru-RU" sz="1600" dirty="0"/>
              <a:t>требуется создание достаточно сложной надстройки для </a:t>
            </a:r>
            <a:r>
              <a:rPr lang="ru-RU" altLang="ru-RU" sz="1600" dirty="0" err="1"/>
              <a:t>многоключевого</a:t>
            </a:r>
            <a:r>
              <a:rPr lang="ru-RU" altLang="ru-RU" sz="1600" dirty="0"/>
              <a:t> доступа к файлам; </a:t>
            </a:r>
          </a:p>
          <a:p>
            <a:pPr lvl="1"/>
            <a:r>
              <a:rPr lang="ru-RU" altLang="ru-RU" sz="1600" dirty="0"/>
              <a:t>возникает существенная избыточность данных (для каждого служащего повторяется имя руководителя его отдела); </a:t>
            </a:r>
          </a:p>
          <a:p>
            <a:pPr lvl="1"/>
            <a:r>
              <a:rPr lang="ru-RU" altLang="ru-RU" sz="1600" dirty="0"/>
              <a:t>требуется выполнение массовой выборки и вычислений для получения суммарной информации об отделах. </a:t>
            </a:r>
          </a:p>
          <a:p>
            <a:r>
              <a:rPr lang="ru-RU" altLang="ru-RU" sz="1800" dirty="0"/>
              <a:t>Кроме того, если в ходе эксплуатации системы потребуется, например, обеспечить операцию выдачи списков служащих, получающих указанную зарплату, то либо придется при выполнении каждой такой операции полностью просматривать файл, либо нужно будет реструктурировать файл СЛУЖАЩИЕ, объявляя ключевым и поле СЛУ_ЗАРП. </a:t>
            </a:r>
          </a:p>
        </p:txBody>
      </p:sp>
      <p:sp>
        <p:nvSpPr>
          <p:cNvPr id="4" name="Дата 3"/>
          <p:cNvSpPr>
            <a:spLocks noGrp="1"/>
          </p:cNvSpPr>
          <p:nvPr>
            <p:ph type="dt" sz="half" idx="10"/>
          </p:nvPr>
        </p:nvSpPr>
        <p:spPr/>
        <p:txBody>
          <a:bodyPr/>
          <a:lstStyle/>
          <a:p>
            <a:r>
              <a:rPr lang="ru-RU" altLang="ru-RU"/>
              <a:t>02.02.2017</a:t>
            </a:r>
            <a:endParaRPr lang="ru-RU" altLang="en-US"/>
          </a:p>
        </p:txBody>
      </p:sp>
      <p:sp>
        <p:nvSpPr>
          <p:cNvPr id="5" name="Нижний колонтитул 4"/>
          <p:cNvSpPr>
            <a:spLocks noGrp="1"/>
          </p:cNvSpPr>
          <p:nvPr>
            <p:ph type="ftr" sz="quarter" idx="11"/>
          </p:nvPr>
        </p:nvSpPr>
        <p:spPr/>
        <p:txBody>
          <a:bodyPr/>
          <a:lstStyle/>
          <a:p>
            <a:r>
              <a:rPr lang="en-US" altLang="en-US"/>
              <a:t>https://vk.com/donnu_kkt_db</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25</a:t>
            </a:fld>
            <a:endParaRPr lang="ru-RU"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ru-RU" altLang="ru-RU" dirty="0"/>
              <a:t>Потребности информационных систем. Структуры данных</a:t>
            </a:r>
          </a:p>
        </p:txBody>
      </p:sp>
      <p:sp>
        <p:nvSpPr>
          <p:cNvPr id="64515" name="Rectangle 3"/>
          <p:cNvSpPr>
            <a:spLocks noGrp="1" noChangeArrowheads="1"/>
          </p:cNvSpPr>
          <p:nvPr>
            <p:ph idx="1"/>
          </p:nvPr>
        </p:nvSpPr>
        <p:spPr/>
        <p:txBody>
          <a:bodyPr>
            <a:normAutofit/>
          </a:bodyPr>
          <a:lstStyle/>
          <a:p>
            <a:r>
              <a:rPr lang="ru-RU" altLang="ru-RU" sz="1600" dirty="0"/>
              <a:t>Для улучшения ситуации можно было бы поддерживать два </a:t>
            </a:r>
            <a:r>
              <a:rPr lang="ru-RU" altLang="ru-RU" sz="1600" dirty="0" err="1"/>
              <a:t>многоключевых</a:t>
            </a:r>
            <a:r>
              <a:rPr lang="ru-RU" altLang="ru-RU" sz="1600" dirty="0"/>
              <a:t> файла: СЛУЖАЩИЕ и ОТДЕЛЫ. </a:t>
            </a:r>
          </a:p>
          <a:p>
            <a:r>
              <a:rPr lang="ru-RU" altLang="ru-RU" sz="1600" dirty="0"/>
              <a:t>Первый файл должен был бы содержать поля СЛУ_ИМЯ, СЛУ_НОМЕР, СЛУ_СТАТ, СЛУ_ЗАРП и СЛУ_ОТД_НОМЕР</a:t>
            </a:r>
          </a:p>
          <a:p>
            <a:r>
              <a:rPr lang="ru-RU" altLang="ru-RU" sz="1600" dirty="0"/>
              <a:t>Второй – ОТД_НОМЕР, ОТД_РУК (номер удостоверения служащего, являющегося руководителем отдела), ОТД_СЛУ_ЗАРП (общий размер зарплаты служащих данного отдела) и ОТД_РАЗМЕР (общее число служащих в отделе) </a:t>
            </a:r>
          </a:p>
        </p:txBody>
      </p:sp>
      <p:sp>
        <p:nvSpPr>
          <p:cNvPr id="5" name="Дата 3"/>
          <p:cNvSpPr>
            <a:spLocks noGrp="1"/>
          </p:cNvSpPr>
          <p:nvPr>
            <p:ph type="dt" sz="half" idx="10"/>
          </p:nvPr>
        </p:nvSpPr>
        <p:spPr/>
        <p:txBody>
          <a:bodyPr/>
          <a:lstStyle/>
          <a:p>
            <a:r>
              <a:rPr lang="ru-RU" altLang="ru-RU"/>
              <a:t>02.02.2017</a:t>
            </a:r>
            <a:endParaRPr lang="ru-RU" altLang="en-US"/>
          </a:p>
        </p:txBody>
      </p:sp>
      <p:sp>
        <p:nvSpPr>
          <p:cNvPr id="6" name="Нижний колонтитул 4"/>
          <p:cNvSpPr>
            <a:spLocks noGrp="1"/>
          </p:cNvSpPr>
          <p:nvPr>
            <p:ph type="ftr" sz="quarter" idx="11"/>
          </p:nvPr>
        </p:nvSpPr>
        <p:spPr/>
        <p:txBody>
          <a:bodyPr/>
          <a:lstStyle/>
          <a:p>
            <a:r>
              <a:rPr lang="en-US" altLang="en-US"/>
              <a:t>https://vk.com/donnu_kkt_db</a:t>
            </a:r>
            <a:endParaRPr lang="ru-RU" altLang="en-US"/>
          </a:p>
        </p:txBody>
      </p:sp>
      <p:pic>
        <p:nvPicPr>
          <p:cNvPr id="64518" name="Picture 6" descr="ИС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4075" y="4076700"/>
            <a:ext cx="4997450" cy="167640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Номер слайда 1"/>
          <p:cNvSpPr>
            <a:spLocks noGrp="1"/>
          </p:cNvSpPr>
          <p:nvPr>
            <p:ph type="sldNum" sz="quarter" idx="12"/>
          </p:nvPr>
        </p:nvSpPr>
        <p:spPr/>
        <p:txBody>
          <a:bodyPr/>
          <a:lstStyle/>
          <a:p>
            <a:fld id="{9248532F-6F36-4CF7-9EBD-A3B3FE3CEF41}" type="slidenum">
              <a:rPr lang="ru-RU" altLang="en-US" smtClean="0"/>
              <a:pPr/>
              <a:t>26</a:t>
            </a:fld>
            <a:endParaRPr lang="ru-RU"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r>
              <a:rPr lang="ru-RU" altLang="ru-RU" dirty="0"/>
              <a:t>Потребности информационных систем. Структуры данных</a:t>
            </a:r>
          </a:p>
        </p:txBody>
      </p:sp>
      <p:sp>
        <p:nvSpPr>
          <p:cNvPr id="65539" name="Rectangle 3"/>
          <p:cNvSpPr>
            <a:spLocks noGrp="1" noChangeArrowheads="1"/>
          </p:cNvSpPr>
          <p:nvPr>
            <p:ph idx="1"/>
          </p:nvPr>
        </p:nvSpPr>
        <p:spPr/>
        <p:txBody>
          <a:bodyPr>
            <a:normAutofit/>
          </a:bodyPr>
          <a:lstStyle/>
          <a:p>
            <a:r>
              <a:rPr lang="ru-RU" altLang="ru-RU" sz="2000" dirty="0"/>
              <a:t>Введение этих двух файлов позволило бы преодолеть большинство неудобств, перечисленных ранее. </a:t>
            </a:r>
          </a:p>
          <a:p>
            <a:r>
              <a:rPr lang="ru-RU" altLang="ru-RU" sz="2000" dirty="0"/>
              <a:t>Каждый из файлов содержал бы только не дублируемую информацию, не возникала бы необходимость в динамических вычислениях суммарной информации по отделам. </a:t>
            </a:r>
          </a:p>
          <a:p>
            <a:r>
              <a:rPr lang="ru-RU" altLang="ru-RU" sz="2000" dirty="0"/>
              <a:t>Но заметим, что при таком переходе наша ИС должна обладать некоторыми новыми особенностями, сближающими ее с СУБД. </a:t>
            </a:r>
          </a:p>
        </p:txBody>
      </p:sp>
      <p:sp>
        <p:nvSpPr>
          <p:cNvPr id="4" name="Дата 3"/>
          <p:cNvSpPr>
            <a:spLocks noGrp="1"/>
          </p:cNvSpPr>
          <p:nvPr>
            <p:ph type="dt" sz="half" idx="10"/>
          </p:nvPr>
        </p:nvSpPr>
        <p:spPr/>
        <p:txBody>
          <a:bodyPr/>
          <a:lstStyle/>
          <a:p>
            <a:r>
              <a:rPr lang="ru-RU" altLang="ru-RU"/>
              <a:t>02.02.2017</a:t>
            </a:r>
            <a:endParaRPr lang="ru-RU" altLang="en-US"/>
          </a:p>
        </p:txBody>
      </p:sp>
      <p:sp>
        <p:nvSpPr>
          <p:cNvPr id="5" name="Нижний колонтитул 4"/>
          <p:cNvSpPr>
            <a:spLocks noGrp="1"/>
          </p:cNvSpPr>
          <p:nvPr>
            <p:ph type="ftr" sz="quarter" idx="11"/>
          </p:nvPr>
        </p:nvSpPr>
        <p:spPr/>
        <p:txBody>
          <a:bodyPr/>
          <a:lstStyle/>
          <a:p>
            <a:r>
              <a:rPr lang="en-US" altLang="en-US"/>
              <a:t>https://vk.com/donnu_kkt_db</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27</a:t>
            </a:fld>
            <a:endParaRPr lang="ru-RU"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r>
              <a:rPr lang="ru-RU" altLang="ru-RU" dirty="0"/>
              <a:t>Потребности информационных систем. </a:t>
            </a:r>
            <a:br>
              <a:rPr lang="ru-RU" altLang="ru-RU" dirty="0"/>
            </a:br>
            <a:r>
              <a:rPr lang="ru-RU" altLang="ru-RU" dirty="0"/>
              <a:t>Целостность данных.</a:t>
            </a:r>
          </a:p>
        </p:txBody>
      </p:sp>
      <p:sp>
        <p:nvSpPr>
          <p:cNvPr id="66563" name="Rectangle 3"/>
          <p:cNvSpPr>
            <a:spLocks noGrp="1" noChangeArrowheads="1"/>
          </p:cNvSpPr>
          <p:nvPr>
            <p:ph idx="1"/>
          </p:nvPr>
        </p:nvSpPr>
        <p:spPr/>
        <p:txBody>
          <a:bodyPr/>
          <a:lstStyle/>
          <a:p>
            <a:r>
              <a:rPr lang="ru-RU" altLang="ru-RU" dirty="0"/>
              <a:t>Теперь система должна «знать», что она работает с двумя информационно связанными файлами (это шаг в сторону схемы базы данных), должна иметь информацию о структуре и смысле каждого поля. </a:t>
            </a:r>
          </a:p>
          <a:p>
            <a:r>
              <a:rPr lang="ru-RU" altLang="ru-RU" dirty="0"/>
              <a:t>Например, системе должно быть известно, что у полей СЛУ_ОТД_НОМЕР в файле СЛУЖАЩИЕ и ОТД_НОМЕР в файле ОТДЕЛЫ один и тот же смысл – номер отдела. </a:t>
            </a:r>
          </a:p>
          <a:p>
            <a:r>
              <a:rPr lang="ru-RU" altLang="ru-RU" dirty="0"/>
              <a:t>Кроме того, система должна учитывать, что в ряде случаев изменение данных в одном файле должно автоматически вызывать модификацию второго файла, чтобы общее содержимое файлов было согласованным. </a:t>
            </a:r>
          </a:p>
          <a:p>
            <a:r>
              <a:rPr lang="ru-RU" altLang="ru-RU" dirty="0"/>
              <a:t>Например, если на работу принимается новый служащий, то нужно добавить запись в файл СЛУЖАЩИЕ, а также должным образом изменить поля ОТД_СЛУ_ЗАРП и ОТД_РАЗМЕР в записи файла ОТДЕЛЫ, соответствующей отделу этого служащего. </a:t>
            </a:r>
          </a:p>
        </p:txBody>
      </p:sp>
      <p:sp>
        <p:nvSpPr>
          <p:cNvPr id="4" name="Дата 3"/>
          <p:cNvSpPr>
            <a:spLocks noGrp="1"/>
          </p:cNvSpPr>
          <p:nvPr>
            <p:ph type="dt" sz="half" idx="10"/>
          </p:nvPr>
        </p:nvSpPr>
        <p:spPr/>
        <p:txBody>
          <a:bodyPr/>
          <a:lstStyle/>
          <a:p>
            <a:r>
              <a:rPr lang="ru-RU" altLang="ru-RU"/>
              <a:t>02.02.2017</a:t>
            </a:r>
            <a:endParaRPr lang="ru-RU" altLang="en-US"/>
          </a:p>
        </p:txBody>
      </p:sp>
      <p:sp>
        <p:nvSpPr>
          <p:cNvPr id="5" name="Нижний колонтитул 4"/>
          <p:cNvSpPr>
            <a:spLocks noGrp="1"/>
          </p:cNvSpPr>
          <p:nvPr>
            <p:ph type="ftr" sz="quarter" idx="11"/>
          </p:nvPr>
        </p:nvSpPr>
        <p:spPr/>
        <p:txBody>
          <a:bodyPr/>
          <a:lstStyle/>
          <a:p>
            <a:r>
              <a:rPr lang="en-US" altLang="en-US"/>
              <a:t>https://vk.com/donnu_kkt_db</a:t>
            </a:r>
            <a:endParaRPr lang="ru-RU" altLang="en-US"/>
          </a:p>
        </p:txBody>
      </p:sp>
      <p:pic>
        <p:nvPicPr>
          <p:cNvPr id="7" name="Picture 6" descr="ИС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783" y="4922838"/>
            <a:ext cx="4463653" cy="1497337"/>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Номер слайда 1"/>
          <p:cNvSpPr>
            <a:spLocks noGrp="1"/>
          </p:cNvSpPr>
          <p:nvPr>
            <p:ph type="sldNum" sz="quarter" idx="12"/>
          </p:nvPr>
        </p:nvSpPr>
        <p:spPr/>
        <p:txBody>
          <a:bodyPr/>
          <a:lstStyle/>
          <a:p>
            <a:fld id="{9248532F-6F36-4CF7-9EBD-A3B3FE3CEF41}" type="slidenum">
              <a:rPr lang="ru-RU" altLang="en-US" smtClean="0"/>
              <a:pPr/>
              <a:t>28</a:t>
            </a:fld>
            <a:endParaRPr lang="ru-RU"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r>
              <a:rPr lang="ru-RU" altLang="ru-RU" dirty="0"/>
              <a:t>Потребности информационных систем. </a:t>
            </a:r>
            <a:br>
              <a:rPr lang="ru-RU" altLang="ru-RU" dirty="0"/>
            </a:br>
            <a:r>
              <a:rPr lang="ru-RU" altLang="ru-RU" dirty="0"/>
              <a:t>Целостность данных.</a:t>
            </a:r>
          </a:p>
        </p:txBody>
      </p:sp>
      <p:sp>
        <p:nvSpPr>
          <p:cNvPr id="67587" name="Rectangle 3"/>
          <p:cNvSpPr>
            <a:spLocks noGrp="1" noChangeArrowheads="1"/>
          </p:cNvSpPr>
          <p:nvPr>
            <p:ph idx="1"/>
          </p:nvPr>
        </p:nvSpPr>
        <p:spPr>
          <a:xfrm>
            <a:off x="828675" y="1484784"/>
            <a:ext cx="7486650" cy="4687416"/>
          </a:xfrm>
        </p:spPr>
        <p:txBody>
          <a:bodyPr>
            <a:normAutofit/>
          </a:bodyPr>
          <a:lstStyle/>
          <a:p>
            <a:r>
              <a:rPr lang="ru-RU" altLang="ru-RU" sz="1800" dirty="0"/>
              <a:t>Более точно, система должна руководствоваться следующими правилами: </a:t>
            </a:r>
          </a:p>
          <a:p>
            <a:pPr lvl="1"/>
            <a:r>
              <a:rPr lang="ru-RU" altLang="ru-RU" sz="1600" dirty="0"/>
              <a:t>если в файле СЛУЖАЩИЕ содержится запись со значением поля СЛУ_ОТД_НОМЕР, равным n, то и в файле ОТДЕЛЫ должна содержаться запись со значением поля ОТД_НОМЕР, также равным n;</a:t>
            </a:r>
          </a:p>
          <a:p>
            <a:pPr lvl="1"/>
            <a:r>
              <a:rPr lang="ru-RU" altLang="ru-RU" sz="1600" dirty="0"/>
              <a:t>если в файле ОТДЕЛЫ содержится запись со значением поля ОТД_РУК, равным m, то и в файле СЛУЖАЩИЕ должна содержаться запись со значением поля СЛУ_НОМЕР, также равным m; </a:t>
            </a:r>
          </a:p>
          <a:p>
            <a:pPr lvl="1"/>
            <a:r>
              <a:rPr lang="ru-RU" altLang="ru-RU" sz="1600" dirty="0"/>
              <a:t>далее мы увидим, что эти правила являются частными случаями общего правила ссылочной целостности: поле СЛУ_ОТД_НОМЕР содержит «ссылки» на записи таблицы ОТДЕЛЫ, и поле ОТД_РУК содержит «ссылки» на записи таблицы СЛУЖАЩИЕ; </a:t>
            </a:r>
          </a:p>
        </p:txBody>
      </p:sp>
      <p:sp>
        <p:nvSpPr>
          <p:cNvPr id="4" name="Дата 3"/>
          <p:cNvSpPr>
            <a:spLocks noGrp="1"/>
          </p:cNvSpPr>
          <p:nvPr>
            <p:ph type="dt" sz="half" idx="10"/>
          </p:nvPr>
        </p:nvSpPr>
        <p:spPr/>
        <p:txBody>
          <a:bodyPr/>
          <a:lstStyle/>
          <a:p>
            <a:r>
              <a:rPr lang="ru-RU" altLang="ru-RU"/>
              <a:t>02.02.2017</a:t>
            </a:r>
            <a:endParaRPr lang="ru-RU" altLang="en-US"/>
          </a:p>
        </p:txBody>
      </p:sp>
      <p:sp>
        <p:nvSpPr>
          <p:cNvPr id="5" name="Нижний колонтитул 4"/>
          <p:cNvSpPr>
            <a:spLocks noGrp="1"/>
          </p:cNvSpPr>
          <p:nvPr>
            <p:ph type="ftr" sz="quarter" idx="11"/>
          </p:nvPr>
        </p:nvSpPr>
        <p:spPr/>
        <p:txBody>
          <a:bodyPr/>
          <a:lstStyle/>
          <a:p>
            <a:r>
              <a:rPr lang="en-US" altLang="en-US"/>
              <a:t>https://vk.com/donnu_kkt_db</a:t>
            </a:r>
            <a:endParaRPr lang="ru-RU" altLang="en-US"/>
          </a:p>
        </p:txBody>
      </p:sp>
      <p:pic>
        <p:nvPicPr>
          <p:cNvPr id="7" name="Picture 6" descr="ИС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4495800"/>
            <a:ext cx="4997450" cy="167640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Номер слайда 1"/>
          <p:cNvSpPr>
            <a:spLocks noGrp="1"/>
          </p:cNvSpPr>
          <p:nvPr>
            <p:ph type="sldNum" sz="quarter" idx="12"/>
          </p:nvPr>
        </p:nvSpPr>
        <p:spPr/>
        <p:txBody>
          <a:bodyPr/>
          <a:lstStyle/>
          <a:p>
            <a:fld id="{9248532F-6F36-4CF7-9EBD-A3B3FE3CEF41}" type="slidenum">
              <a:rPr lang="ru-RU" altLang="en-US" smtClean="0"/>
              <a:pPr/>
              <a:t>29</a:t>
            </a:fld>
            <a:endParaRPr lang="ru-RU"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ru-RU" altLang="ru-RU" dirty="0"/>
              <a:t>Информационные системы и устройства внешней памяти</a:t>
            </a:r>
          </a:p>
        </p:txBody>
      </p:sp>
      <p:sp>
        <p:nvSpPr>
          <p:cNvPr id="13315" name="Rectangle 3"/>
          <p:cNvSpPr>
            <a:spLocks noGrp="1" noChangeArrowheads="1"/>
          </p:cNvSpPr>
          <p:nvPr>
            <p:ph idx="1"/>
          </p:nvPr>
        </p:nvSpPr>
        <p:spPr/>
        <p:txBody>
          <a:bodyPr>
            <a:normAutofit/>
          </a:bodyPr>
          <a:lstStyle/>
          <a:p>
            <a:r>
              <a:rPr lang="ru-RU" altLang="ru-RU" sz="1800" dirty="0"/>
              <a:t>Информационная система (ИС) – программный комплекс, функции которого состоят:</a:t>
            </a:r>
          </a:p>
          <a:p>
            <a:pPr lvl="1"/>
            <a:r>
              <a:rPr lang="ru-RU" altLang="ru-RU" sz="1600" dirty="0"/>
              <a:t>в поддержке надежного долговременного хранения информации в памяти компьютера;</a:t>
            </a:r>
          </a:p>
          <a:p>
            <a:pPr lvl="1"/>
            <a:r>
              <a:rPr lang="ru-RU" altLang="ru-RU" sz="1600" dirty="0"/>
              <a:t>в выполнении требуемых для данного приложения преобразований информации и/или вычислений;</a:t>
            </a:r>
          </a:p>
          <a:p>
            <a:pPr lvl="1"/>
            <a:r>
              <a:rPr lang="ru-RU" altLang="ru-RU" sz="1600" dirty="0"/>
              <a:t>в предоставлении пользователям системы удобного и легко осваиваемого интерфейса.</a:t>
            </a:r>
          </a:p>
          <a:p>
            <a:r>
              <a:rPr lang="ru-RU" altLang="ru-RU" sz="1800" dirty="0"/>
              <a:t>Объемы данных, с которыми приходится иметь дело ИС, достаточно велики, а сами данные обладают достаточно сложной структурой. </a:t>
            </a:r>
          </a:p>
          <a:p>
            <a:r>
              <a:rPr lang="ru-RU" altLang="ru-RU" sz="1800" dirty="0"/>
              <a:t>Классическими примерами ИС являются банковские системы, системы резервирования авиационных или железнодорожных билетов, мест в гостиницах и т. д. </a:t>
            </a:r>
          </a:p>
          <a:p>
            <a:endParaRPr lang="ru-RU" altLang="ru-RU" sz="1800" dirty="0"/>
          </a:p>
        </p:txBody>
      </p:sp>
      <p:sp>
        <p:nvSpPr>
          <p:cNvPr id="4" name="Дата 3"/>
          <p:cNvSpPr>
            <a:spLocks noGrp="1"/>
          </p:cNvSpPr>
          <p:nvPr>
            <p:ph type="dt" sz="half" idx="10"/>
          </p:nvPr>
        </p:nvSpPr>
        <p:spPr/>
        <p:txBody>
          <a:bodyPr/>
          <a:lstStyle/>
          <a:p>
            <a:r>
              <a:rPr lang="ru-RU" altLang="ru-RU"/>
              <a:t>02.02.2017</a:t>
            </a:r>
            <a:endParaRPr lang="ru-RU" altLang="en-US"/>
          </a:p>
        </p:txBody>
      </p:sp>
      <p:sp>
        <p:nvSpPr>
          <p:cNvPr id="5" name="Нижний колонтитул 4"/>
          <p:cNvSpPr>
            <a:spLocks noGrp="1"/>
          </p:cNvSpPr>
          <p:nvPr>
            <p:ph type="ftr" sz="quarter" idx="11"/>
          </p:nvPr>
        </p:nvSpPr>
        <p:spPr/>
        <p:txBody>
          <a:bodyPr/>
          <a:lstStyle/>
          <a:p>
            <a:r>
              <a:rPr lang="en-US" altLang="en-US"/>
              <a:t>https://vk.com/donnu_kkt_db</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3</a:t>
            </a:fld>
            <a:endParaRPr lang="ru-RU"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r>
              <a:rPr lang="ru-RU" altLang="ru-RU" dirty="0"/>
              <a:t>Потребности информационных систем. Целостность данных.</a:t>
            </a:r>
          </a:p>
        </p:txBody>
      </p:sp>
      <p:sp>
        <p:nvSpPr>
          <p:cNvPr id="68611" name="Rectangle 3"/>
          <p:cNvSpPr>
            <a:spLocks noGrp="1" noChangeArrowheads="1"/>
          </p:cNvSpPr>
          <p:nvPr>
            <p:ph idx="1"/>
          </p:nvPr>
        </p:nvSpPr>
        <p:spPr/>
        <p:txBody>
          <a:bodyPr>
            <a:normAutofit/>
          </a:bodyPr>
          <a:lstStyle/>
          <a:p>
            <a:pPr lvl="1"/>
            <a:r>
              <a:rPr lang="ru-RU" altLang="ru-RU" sz="1600" dirty="0"/>
              <a:t>при любом корректном состоянии ИС значение поля ОТД_СЛУ_ЗАРП любой записи </a:t>
            </a:r>
            <a:r>
              <a:rPr lang="ru-RU" altLang="ru-RU" sz="1600" dirty="0" err="1"/>
              <a:t>отд_k</a:t>
            </a:r>
            <a:r>
              <a:rPr lang="ru-RU" altLang="ru-RU" sz="1600" dirty="0"/>
              <a:t> файла ОТДЕЛЫ должно быть равно сумме значений поля СЛУ_ЗАРП всех тех записей файла СЛУЖАЩИЕ, в которых значение поля СЛУ_ОТД_НОМЕР совпадает со значением поля ОТД_НОМЕР записи </a:t>
            </a:r>
            <a:r>
              <a:rPr lang="ru-RU" altLang="ru-RU" sz="1600" dirty="0" err="1"/>
              <a:t>отд_k</a:t>
            </a:r>
            <a:r>
              <a:rPr lang="ru-RU" altLang="ru-RU" sz="1600" dirty="0"/>
              <a:t>;</a:t>
            </a:r>
          </a:p>
          <a:p>
            <a:pPr lvl="1"/>
            <a:r>
              <a:rPr lang="ru-RU" altLang="ru-RU" sz="1600" dirty="0"/>
              <a:t>при любом корректном состоянии ИС значение поля ОТД_РАЗМЕР любой записи </a:t>
            </a:r>
            <a:r>
              <a:rPr lang="ru-RU" altLang="ru-RU" sz="1600" dirty="0" err="1"/>
              <a:t>отд_k</a:t>
            </a:r>
            <a:r>
              <a:rPr lang="ru-RU" altLang="ru-RU" sz="1600" dirty="0"/>
              <a:t> файла ОТДЕЛЫ должно быть равно числу всех тех записей файла СЛУЖАЩИЕ, в которых значение поля СЛУ_ОТД_НОМЕР совпадает со значением поля ОТД_НОМЕР записи </a:t>
            </a:r>
            <a:r>
              <a:rPr lang="ru-RU" altLang="ru-RU" sz="1600" dirty="0" err="1"/>
              <a:t>отд_k</a:t>
            </a:r>
            <a:r>
              <a:rPr lang="ru-RU" altLang="ru-RU" sz="1600" dirty="0"/>
              <a:t>; </a:t>
            </a:r>
          </a:p>
          <a:p>
            <a:pPr lvl="1"/>
            <a:r>
              <a:rPr lang="ru-RU" altLang="ru-RU" sz="1600" dirty="0"/>
              <a:t>далее мы увидим, что эти правила представляют собой примеры общих ограничений целостности базы данных. </a:t>
            </a:r>
          </a:p>
        </p:txBody>
      </p:sp>
      <p:sp>
        <p:nvSpPr>
          <p:cNvPr id="4" name="Дата 3"/>
          <p:cNvSpPr>
            <a:spLocks noGrp="1"/>
          </p:cNvSpPr>
          <p:nvPr>
            <p:ph type="dt" sz="half" idx="10"/>
          </p:nvPr>
        </p:nvSpPr>
        <p:spPr/>
        <p:txBody>
          <a:bodyPr/>
          <a:lstStyle/>
          <a:p>
            <a:r>
              <a:rPr lang="ru-RU" altLang="ru-RU"/>
              <a:t>02.02.2017</a:t>
            </a:r>
            <a:endParaRPr lang="ru-RU" altLang="en-US"/>
          </a:p>
        </p:txBody>
      </p:sp>
      <p:sp>
        <p:nvSpPr>
          <p:cNvPr id="5" name="Нижний колонтитул 4"/>
          <p:cNvSpPr>
            <a:spLocks noGrp="1"/>
          </p:cNvSpPr>
          <p:nvPr>
            <p:ph type="ftr" sz="quarter" idx="11"/>
          </p:nvPr>
        </p:nvSpPr>
        <p:spPr/>
        <p:txBody>
          <a:bodyPr/>
          <a:lstStyle/>
          <a:p>
            <a:r>
              <a:rPr lang="en-US" altLang="en-US"/>
              <a:t>https://vk.com/donnu_kkt_db</a:t>
            </a:r>
            <a:endParaRPr lang="ru-RU" altLang="en-US"/>
          </a:p>
        </p:txBody>
      </p:sp>
      <p:pic>
        <p:nvPicPr>
          <p:cNvPr id="7" name="Picture 6" descr="ИС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2707" y="4495804"/>
            <a:ext cx="4997450" cy="167640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Номер слайда 1"/>
          <p:cNvSpPr>
            <a:spLocks noGrp="1"/>
          </p:cNvSpPr>
          <p:nvPr>
            <p:ph type="sldNum" sz="quarter" idx="12"/>
          </p:nvPr>
        </p:nvSpPr>
        <p:spPr/>
        <p:txBody>
          <a:bodyPr/>
          <a:lstStyle/>
          <a:p>
            <a:fld id="{9248532F-6F36-4CF7-9EBD-A3B3FE3CEF41}" type="slidenum">
              <a:rPr lang="ru-RU" altLang="en-US" smtClean="0"/>
              <a:pPr/>
              <a:t>30</a:t>
            </a:fld>
            <a:endParaRPr lang="ru-RU"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r>
              <a:rPr lang="ru-RU" altLang="ru-RU" dirty="0"/>
              <a:t>Потребности информационных систем. </a:t>
            </a:r>
            <a:br>
              <a:rPr lang="ru-RU" altLang="ru-RU" dirty="0"/>
            </a:br>
            <a:r>
              <a:rPr lang="ru-RU" altLang="ru-RU" dirty="0"/>
              <a:t>Целостность данных.</a:t>
            </a:r>
          </a:p>
        </p:txBody>
      </p:sp>
      <p:sp>
        <p:nvSpPr>
          <p:cNvPr id="70659" name="Rectangle 3"/>
          <p:cNvSpPr>
            <a:spLocks noGrp="1" noChangeArrowheads="1"/>
          </p:cNvSpPr>
          <p:nvPr>
            <p:ph idx="1"/>
          </p:nvPr>
        </p:nvSpPr>
        <p:spPr/>
        <p:txBody>
          <a:bodyPr>
            <a:normAutofit/>
          </a:bodyPr>
          <a:lstStyle/>
          <a:p>
            <a:r>
              <a:rPr lang="ru-RU" altLang="ru-RU" sz="1600" dirty="0"/>
              <a:t>Понятие согласованности, или целостности, данных является ключевым понятием баз данных. </a:t>
            </a:r>
          </a:p>
          <a:p>
            <a:r>
              <a:rPr lang="ru-RU" altLang="ru-RU" sz="1600" dirty="0"/>
              <a:t>Фактически, если в ИС поддерживается согласованное хранение данных в нескольких файлах, можно говорить о том, что в ней поддерживается база данных (БД). </a:t>
            </a:r>
          </a:p>
          <a:p>
            <a:r>
              <a:rPr lang="ru-RU" altLang="ru-RU" sz="1600" dirty="0"/>
              <a:t>Если же некоторая вспомогательная система управления данными позволяет работать с несколькими файлами, обеспечивая их согласованность, можно назвать ее системой управления базами данных (СУБД). </a:t>
            </a:r>
          </a:p>
          <a:p>
            <a:r>
              <a:rPr lang="ru-RU" altLang="ru-RU" sz="1600" dirty="0"/>
              <a:t>Требование поддержки согласованности данных в нескольких файлах не позволяет при построении ИС обойтись библиотекой функций: такая система должна обладать некоторыми собственными данными (их принято называть метаданными), определяющими целостность данных. </a:t>
            </a:r>
          </a:p>
          <a:p>
            <a:r>
              <a:rPr lang="ru-RU" altLang="ru-RU" sz="1600" dirty="0"/>
              <a:t>В нашем примере ИС должна отдельно сохранять метаданные о структуре файлов СЛУЖАЩИЕ и ОТДЕЛЫ, а также правила, определяющие условия целостности данных в этих файлах (принято считать, что правила также составляют часть метаданных). </a:t>
            </a:r>
          </a:p>
        </p:txBody>
      </p:sp>
      <p:sp>
        <p:nvSpPr>
          <p:cNvPr id="4" name="Дата 3"/>
          <p:cNvSpPr>
            <a:spLocks noGrp="1"/>
          </p:cNvSpPr>
          <p:nvPr>
            <p:ph type="dt" sz="half" idx="10"/>
          </p:nvPr>
        </p:nvSpPr>
        <p:spPr/>
        <p:txBody>
          <a:bodyPr/>
          <a:lstStyle/>
          <a:p>
            <a:r>
              <a:rPr lang="ru-RU" altLang="ru-RU"/>
              <a:t>02.02.2017</a:t>
            </a:r>
            <a:endParaRPr lang="ru-RU" altLang="en-US"/>
          </a:p>
        </p:txBody>
      </p:sp>
      <p:sp>
        <p:nvSpPr>
          <p:cNvPr id="5" name="Нижний колонтитул 4"/>
          <p:cNvSpPr>
            <a:spLocks noGrp="1"/>
          </p:cNvSpPr>
          <p:nvPr>
            <p:ph type="ftr" sz="quarter" idx="11"/>
          </p:nvPr>
        </p:nvSpPr>
        <p:spPr/>
        <p:txBody>
          <a:bodyPr/>
          <a:lstStyle/>
          <a:p>
            <a:r>
              <a:rPr lang="en-US" altLang="en-US"/>
              <a:t>https://vk.com/donnu_kkt_db</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31</a:t>
            </a:fld>
            <a:endParaRPr lang="ru-RU"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r>
              <a:rPr lang="ru-RU" altLang="ru-RU" dirty="0"/>
              <a:t>Потребности информационных систем. Языки запросов.</a:t>
            </a:r>
          </a:p>
        </p:txBody>
      </p:sp>
      <p:sp>
        <p:nvSpPr>
          <p:cNvPr id="71683" name="Rectangle 3"/>
          <p:cNvSpPr>
            <a:spLocks noGrp="1" noChangeArrowheads="1"/>
          </p:cNvSpPr>
          <p:nvPr>
            <p:ph idx="1"/>
          </p:nvPr>
        </p:nvSpPr>
        <p:spPr/>
        <p:txBody>
          <a:bodyPr>
            <a:normAutofit/>
          </a:bodyPr>
          <a:lstStyle/>
          <a:p>
            <a:r>
              <a:rPr lang="ru-RU" altLang="ru-RU" sz="1800" dirty="0"/>
              <a:t>Но обеспечение целостности данных – это далеко не все, что обычно требуется от СУБД. </a:t>
            </a:r>
          </a:p>
          <a:p>
            <a:r>
              <a:rPr lang="ru-RU" altLang="ru-RU" sz="1800" dirty="0"/>
              <a:t>Начнем с того, что даже в нашем примере пользователю ИС будет не слишком просто получить, например, общую численность отдела, в котором работает Петр Иванович Сидоров. </a:t>
            </a:r>
          </a:p>
          <a:p>
            <a:r>
              <a:rPr lang="ru-RU" altLang="ru-RU" sz="1800" dirty="0"/>
              <a:t>Придется сначала узнать номер отдела, в котором работает указанный служащий, а затем установить численность этого отдела. </a:t>
            </a:r>
          </a:p>
          <a:p>
            <a:r>
              <a:rPr lang="ru-RU" altLang="ru-RU" sz="1800" dirty="0"/>
              <a:t>Было бы гораздо проще, если бы СУБД позволяла сформулировать такой запрос на языке, более близком пользователям. </a:t>
            </a:r>
          </a:p>
          <a:p>
            <a:r>
              <a:rPr lang="ru-RU" altLang="ru-RU" sz="1800" dirty="0"/>
              <a:t>Такие языки называются языками запросов к базам данных. </a:t>
            </a:r>
          </a:p>
        </p:txBody>
      </p:sp>
      <p:sp>
        <p:nvSpPr>
          <p:cNvPr id="4" name="Дата 3"/>
          <p:cNvSpPr>
            <a:spLocks noGrp="1"/>
          </p:cNvSpPr>
          <p:nvPr>
            <p:ph type="dt" sz="half" idx="10"/>
          </p:nvPr>
        </p:nvSpPr>
        <p:spPr/>
        <p:txBody>
          <a:bodyPr/>
          <a:lstStyle/>
          <a:p>
            <a:r>
              <a:rPr lang="ru-RU" altLang="ru-RU"/>
              <a:t>02.02.2017</a:t>
            </a:r>
            <a:endParaRPr lang="ru-RU" altLang="en-US"/>
          </a:p>
        </p:txBody>
      </p:sp>
      <p:sp>
        <p:nvSpPr>
          <p:cNvPr id="5" name="Нижний колонтитул 4"/>
          <p:cNvSpPr>
            <a:spLocks noGrp="1"/>
          </p:cNvSpPr>
          <p:nvPr>
            <p:ph type="ftr" sz="quarter" idx="11"/>
          </p:nvPr>
        </p:nvSpPr>
        <p:spPr/>
        <p:txBody>
          <a:bodyPr/>
          <a:lstStyle/>
          <a:p>
            <a:r>
              <a:rPr lang="en-US" altLang="en-US"/>
              <a:t>https://vk.com/donnu_kkt_db</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32</a:t>
            </a:fld>
            <a:endParaRPr lang="ru-RU"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ru-RU" altLang="ru-RU" dirty="0"/>
              <a:t>Потребности информационных систем. Языки запросов.</a:t>
            </a:r>
          </a:p>
        </p:txBody>
      </p:sp>
      <p:sp>
        <p:nvSpPr>
          <p:cNvPr id="72707" name="Rectangle 3"/>
          <p:cNvSpPr>
            <a:spLocks noGrp="1" noChangeArrowheads="1"/>
          </p:cNvSpPr>
          <p:nvPr>
            <p:ph idx="1"/>
          </p:nvPr>
        </p:nvSpPr>
        <p:spPr>
          <a:xfrm>
            <a:off x="828676" y="1486142"/>
            <a:ext cx="7486650" cy="4572000"/>
          </a:xfrm>
        </p:spPr>
        <p:txBody>
          <a:bodyPr/>
          <a:lstStyle/>
          <a:p>
            <a:r>
              <a:rPr lang="ru-RU" altLang="ru-RU" dirty="0"/>
              <a:t>На языке запросов SQL наш запрос можно было бы выразить в следующей форме (запрос 1): </a:t>
            </a:r>
          </a:p>
          <a:p>
            <a:pPr marL="342891" lvl="1" indent="0">
              <a:buNone/>
            </a:pPr>
            <a:r>
              <a:rPr lang="ru-RU" altLang="ru-RU" dirty="0"/>
              <a:t>SELECT ОТД_РАЗМЕР </a:t>
            </a:r>
            <a:br>
              <a:rPr lang="ru-RU" altLang="ru-RU" dirty="0"/>
            </a:br>
            <a:r>
              <a:rPr lang="ru-RU" altLang="ru-RU" dirty="0"/>
              <a:t>  FROM СЛУЖАЩИЕ, ОТДЕЛЫ </a:t>
            </a:r>
            <a:br>
              <a:rPr lang="ru-RU" altLang="ru-RU" dirty="0"/>
            </a:br>
            <a:r>
              <a:rPr lang="ru-RU" altLang="ru-RU" dirty="0"/>
              <a:t>    WHERE СЛУ_ИМЯ = ‘ПЕТР ИВАНОВИЧ СИДОРОВ’ AND </a:t>
            </a:r>
            <a:br>
              <a:rPr lang="ru-RU" altLang="ru-RU" dirty="0"/>
            </a:br>
            <a:r>
              <a:rPr lang="ru-RU" altLang="ru-RU" dirty="0"/>
              <a:t>                    СЛУ_ОТД_НОМЕР = ОТД_НОМЕР; </a:t>
            </a:r>
          </a:p>
          <a:p>
            <a:r>
              <a:rPr lang="ru-RU" altLang="ru-RU" dirty="0"/>
              <a:t>Это пример запроса на языке SQL с «</a:t>
            </a:r>
            <a:r>
              <a:rPr lang="ru-RU" altLang="ru-RU" dirty="0" err="1"/>
              <a:t>полусоединением</a:t>
            </a:r>
            <a:r>
              <a:rPr lang="ru-RU" altLang="ru-RU" dirty="0"/>
              <a:t>»: c одной стороны, запрос адресуется к двум файлам – СЛУЖАЩИЕ и ОТДЕЛЫ, но с другой стороны, данные выбираются только из файла ОТДЕЛЫ. </a:t>
            </a:r>
          </a:p>
          <a:p>
            <a:r>
              <a:rPr lang="ru-RU" altLang="ru-RU" dirty="0"/>
              <a:t>Условие СЛУ_ОТД_НОМЕР = ОТД_НОМЕР всего лишь «ограничивает» интересующий нас набор записей об отделах до одной записи, если Петр Иванович Сидоров действительно работает на данном предприятии. </a:t>
            </a:r>
          </a:p>
          <a:p>
            <a:r>
              <a:rPr lang="ru-RU" altLang="ru-RU" dirty="0"/>
              <a:t>Если же Петр Иванович Сидоров не работает на предприятии, то условие СЛУ_ИМЯ = ‘ПЕТР ИВАНОВИЧ СИДОРОВ’ не будет удовлетворяться ни для одной записи файла СЛУЖАЩИЕ, и поэтому запрос выдаст пустой результат. </a:t>
            </a:r>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p:txBody>
      </p:sp>
      <p:sp>
        <p:nvSpPr>
          <p:cNvPr id="4" name="Дата 3"/>
          <p:cNvSpPr>
            <a:spLocks noGrp="1"/>
          </p:cNvSpPr>
          <p:nvPr>
            <p:ph type="dt" sz="half" idx="10"/>
          </p:nvPr>
        </p:nvSpPr>
        <p:spPr/>
        <p:txBody>
          <a:bodyPr/>
          <a:lstStyle/>
          <a:p>
            <a:r>
              <a:rPr lang="ru-RU" altLang="ru-RU"/>
              <a:t>02.02.2017</a:t>
            </a:r>
            <a:endParaRPr lang="ru-RU" altLang="en-US"/>
          </a:p>
        </p:txBody>
      </p:sp>
      <p:sp>
        <p:nvSpPr>
          <p:cNvPr id="5" name="Нижний колонтитул 4"/>
          <p:cNvSpPr>
            <a:spLocks noGrp="1"/>
          </p:cNvSpPr>
          <p:nvPr>
            <p:ph type="ftr" sz="quarter" idx="11"/>
          </p:nvPr>
        </p:nvSpPr>
        <p:spPr/>
        <p:txBody>
          <a:bodyPr/>
          <a:lstStyle/>
          <a:p>
            <a:r>
              <a:rPr lang="en-US" altLang="en-US"/>
              <a:t>https://vk.com/donnu_kkt_db</a:t>
            </a:r>
            <a:endParaRPr lang="ru-RU" altLang="en-US"/>
          </a:p>
        </p:txBody>
      </p:sp>
      <p:pic>
        <p:nvPicPr>
          <p:cNvPr id="7" name="Picture 6" descr="ИС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4586" y="5204316"/>
            <a:ext cx="3434261" cy="1152027"/>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Номер слайда 1"/>
          <p:cNvSpPr>
            <a:spLocks noGrp="1"/>
          </p:cNvSpPr>
          <p:nvPr>
            <p:ph type="sldNum" sz="quarter" idx="12"/>
          </p:nvPr>
        </p:nvSpPr>
        <p:spPr/>
        <p:txBody>
          <a:bodyPr/>
          <a:lstStyle/>
          <a:p>
            <a:fld id="{9248532F-6F36-4CF7-9EBD-A3B3FE3CEF41}" type="slidenum">
              <a:rPr lang="ru-RU" altLang="en-US" smtClean="0"/>
              <a:pPr/>
              <a:t>33</a:t>
            </a:fld>
            <a:endParaRPr lang="ru-RU"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r>
              <a:rPr lang="ru-RU" altLang="ru-RU" dirty="0"/>
              <a:t>Потребности информационных систем. Языки запросов</a:t>
            </a:r>
          </a:p>
        </p:txBody>
      </p:sp>
      <p:sp>
        <p:nvSpPr>
          <p:cNvPr id="73731" name="Rectangle 3"/>
          <p:cNvSpPr>
            <a:spLocks noGrp="1" noChangeArrowheads="1"/>
          </p:cNvSpPr>
          <p:nvPr>
            <p:ph idx="1"/>
          </p:nvPr>
        </p:nvSpPr>
        <p:spPr>
          <a:xfrm>
            <a:off x="828676" y="1412776"/>
            <a:ext cx="7486650" cy="4572000"/>
          </a:xfrm>
        </p:spPr>
        <p:txBody>
          <a:bodyPr>
            <a:noAutofit/>
          </a:bodyPr>
          <a:lstStyle/>
          <a:p>
            <a:r>
              <a:rPr lang="ru-RU" altLang="ru-RU" sz="1400" dirty="0"/>
              <a:t>Возможна и другая формулировка того же запроса (запрос 2): </a:t>
            </a:r>
          </a:p>
          <a:p>
            <a:pPr marL="342891" lvl="1" indent="0">
              <a:buNone/>
            </a:pPr>
            <a:r>
              <a:rPr lang="ru-RU" altLang="ru-RU" sz="1100" dirty="0"/>
              <a:t>SELECT ОТД_РАЗМЕР</a:t>
            </a:r>
            <a:br>
              <a:rPr lang="ru-RU" altLang="ru-RU" sz="1100" dirty="0"/>
            </a:br>
            <a:r>
              <a:rPr lang="ru-RU" altLang="ru-RU" sz="1100" dirty="0"/>
              <a:t>  FROM ОТДЕЛЫ </a:t>
            </a:r>
            <a:br>
              <a:rPr lang="ru-RU" altLang="ru-RU" sz="1100" dirty="0"/>
            </a:br>
            <a:r>
              <a:rPr lang="ru-RU" altLang="ru-RU" sz="1100" dirty="0"/>
              <a:t>    WHERE ОТД_НОМЕР = </a:t>
            </a:r>
            <a:br>
              <a:rPr lang="ru-RU" altLang="ru-RU" sz="1100" dirty="0"/>
            </a:br>
            <a:r>
              <a:rPr lang="ru-RU" altLang="ru-RU" sz="1100" dirty="0"/>
              <a:t>          (SELECT СЛУ_ОТД_НОМЕР </a:t>
            </a:r>
            <a:br>
              <a:rPr lang="ru-RU" altLang="ru-RU" sz="1100" dirty="0"/>
            </a:br>
            <a:r>
              <a:rPr lang="ru-RU" altLang="ru-RU" sz="1100" dirty="0"/>
              <a:t>             FROM СЛУЖАЩИЕ </a:t>
            </a:r>
            <a:br>
              <a:rPr lang="ru-RU" altLang="ru-RU" sz="1100" dirty="0"/>
            </a:br>
            <a:r>
              <a:rPr lang="ru-RU" altLang="ru-RU" sz="1100" dirty="0"/>
              <a:t>               WHERE СЛУ_ИМЯ = ‘ПЕТР ИВАНОВИЧ СИДОРОВ'); </a:t>
            </a:r>
          </a:p>
          <a:p>
            <a:r>
              <a:rPr lang="ru-RU" altLang="ru-RU" sz="1400" dirty="0"/>
              <a:t>Это пример запроса на языке SQL с вложенным подзапросом. </a:t>
            </a:r>
          </a:p>
          <a:p>
            <a:r>
              <a:rPr lang="ru-RU" altLang="ru-RU" sz="1400" dirty="0"/>
              <a:t>Во вложенном подзапросе выбирается значение поля СЛУ_ОТД_НОМЕР из записи файла СЛУЖАЩИЕ, в которой значение поля СЛУ_ИМЯ равняется строковой константе ‘ПЕТР ИВАНОВИЧ СИДОРОВ’. </a:t>
            </a:r>
          </a:p>
          <a:p>
            <a:r>
              <a:rPr lang="ru-RU" altLang="ru-RU" sz="1400" dirty="0"/>
              <a:t>Если такая запись существует, то она единственная, поскольку поле СЛУ_ИМЯ является уникальным ключом файла СЛУЖАЩИЕ. </a:t>
            </a:r>
          </a:p>
          <a:p>
            <a:r>
              <a:rPr lang="ru-RU" altLang="ru-RU" sz="1400" dirty="0"/>
              <a:t>Тогда результатом выполнения подзапроса будет единственное значение – номер отдела, в котором работает Петр Иванович Сидоров. </a:t>
            </a:r>
          </a:p>
          <a:p>
            <a:r>
              <a:rPr lang="ru-RU" altLang="ru-RU" sz="1400" dirty="0"/>
              <a:t>Во внешнем запросе это значение будет ключом доступа к файлу ОТДЕЛЫ, и снова будет выбрана только одна запись, поскольку поле ОТД_НОМЕР является уникальным ключом файла ОТДЕЛЫ. </a:t>
            </a:r>
          </a:p>
          <a:p>
            <a:r>
              <a:rPr lang="ru-RU" altLang="ru-RU" sz="1400" dirty="0"/>
              <a:t>Если же на данном предприятии Сидоров не работает, то подзапрос выдаст пустой результат, и внешний запрос тоже выдаст пустой результат. </a:t>
            </a:r>
          </a:p>
          <a:p>
            <a:endParaRPr lang="ru-RU" altLang="ru-RU" sz="1400" dirty="0"/>
          </a:p>
          <a:p>
            <a:endParaRPr lang="ru-RU" altLang="ru-RU" sz="1400" dirty="0"/>
          </a:p>
          <a:p>
            <a:endParaRPr lang="ru-RU" altLang="ru-RU" sz="1400" dirty="0"/>
          </a:p>
          <a:p>
            <a:endParaRPr lang="ru-RU" altLang="ru-RU" sz="1400" dirty="0"/>
          </a:p>
          <a:p>
            <a:endParaRPr lang="ru-RU" altLang="ru-RU" sz="1400" dirty="0"/>
          </a:p>
          <a:p>
            <a:endParaRPr lang="ru-RU" altLang="ru-RU" sz="1400" dirty="0"/>
          </a:p>
          <a:p>
            <a:endParaRPr lang="ru-RU" altLang="ru-RU" sz="1400" dirty="0"/>
          </a:p>
          <a:p>
            <a:endParaRPr lang="ru-RU" altLang="ru-RU" sz="1400" dirty="0"/>
          </a:p>
          <a:p>
            <a:endParaRPr lang="ru-RU" altLang="ru-RU" sz="1400" dirty="0"/>
          </a:p>
          <a:p>
            <a:endParaRPr lang="ru-RU" altLang="ru-RU" sz="1400" dirty="0"/>
          </a:p>
          <a:p>
            <a:endParaRPr lang="ru-RU" altLang="ru-RU" sz="1400" dirty="0"/>
          </a:p>
          <a:p>
            <a:endParaRPr lang="ru-RU" altLang="ru-RU" sz="1400" dirty="0"/>
          </a:p>
          <a:p>
            <a:endParaRPr lang="ru-RU" altLang="ru-RU" sz="1400" dirty="0"/>
          </a:p>
          <a:p>
            <a:endParaRPr lang="ru-RU" altLang="ru-RU" sz="1400" dirty="0"/>
          </a:p>
          <a:p>
            <a:endParaRPr lang="ru-RU" altLang="ru-RU" sz="1400" dirty="0"/>
          </a:p>
        </p:txBody>
      </p:sp>
      <p:sp>
        <p:nvSpPr>
          <p:cNvPr id="4" name="Дата 3"/>
          <p:cNvSpPr>
            <a:spLocks noGrp="1"/>
          </p:cNvSpPr>
          <p:nvPr>
            <p:ph type="dt" sz="half" idx="10"/>
          </p:nvPr>
        </p:nvSpPr>
        <p:spPr/>
        <p:txBody>
          <a:bodyPr/>
          <a:lstStyle/>
          <a:p>
            <a:r>
              <a:rPr lang="ru-RU" altLang="ru-RU"/>
              <a:t>02.02.2017</a:t>
            </a:r>
            <a:endParaRPr lang="ru-RU" altLang="en-US"/>
          </a:p>
        </p:txBody>
      </p:sp>
      <p:sp>
        <p:nvSpPr>
          <p:cNvPr id="5" name="Нижний колонтитул 4"/>
          <p:cNvSpPr>
            <a:spLocks noGrp="1"/>
          </p:cNvSpPr>
          <p:nvPr>
            <p:ph type="ftr" sz="quarter" idx="11"/>
          </p:nvPr>
        </p:nvSpPr>
        <p:spPr/>
        <p:txBody>
          <a:bodyPr/>
          <a:lstStyle/>
          <a:p>
            <a:r>
              <a:rPr lang="en-US" altLang="en-US"/>
              <a:t>https://vk.com/donnu_kkt_db</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34</a:t>
            </a:fld>
            <a:endParaRPr lang="ru-RU"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r>
              <a:rPr lang="ru-RU" altLang="ru-RU" dirty="0"/>
              <a:t>Потребности информационных систем. Языки запросов</a:t>
            </a:r>
          </a:p>
        </p:txBody>
      </p:sp>
      <p:sp>
        <p:nvSpPr>
          <p:cNvPr id="74755" name="Rectangle 3"/>
          <p:cNvSpPr>
            <a:spLocks noGrp="1" noChangeArrowheads="1"/>
          </p:cNvSpPr>
          <p:nvPr>
            <p:ph idx="1"/>
          </p:nvPr>
        </p:nvSpPr>
        <p:spPr/>
        <p:txBody>
          <a:bodyPr>
            <a:normAutofit/>
          </a:bodyPr>
          <a:lstStyle/>
          <a:p>
            <a:r>
              <a:rPr lang="ru-RU" altLang="ru-RU" sz="1800" dirty="0"/>
              <a:t>Приведенные примеры показывают, что при формулировке запроса с использованием SQL можно не задумываться о том, как будет выполняться этот запрос. </a:t>
            </a:r>
          </a:p>
          <a:p>
            <a:r>
              <a:rPr lang="ru-RU" altLang="ru-RU" sz="1800" dirty="0"/>
              <a:t>Среди метаданных базы данных будет содержаться информация о том, что поле СЛУ_ИМЯ является ключевым для файла СЛУЖАЩИЕ (т. е. по заданному значению имени служащего можно быстро найти соответствующую запись или убедиться в том, что запись с таким значением поля СЛУ_ИМЯ в файле отсутствует), а поле ОТД_НОМЕР – ключевое для файла ОТДЕЛЫ (и более того, оба ключа в соответствующих файлах являются уникальными), и система сама воспользуется этим. </a:t>
            </a:r>
          </a:p>
          <a:p>
            <a:r>
              <a:rPr lang="ru-RU" altLang="ru-RU" sz="1800" dirty="0"/>
              <a:t>Можно формально доказать, что формулировки запрос 1 и запрос 2 эквивалентны, т. е. вне зависимости от состояния данных всегда производят один и тот же результат. </a:t>
            </a:r>
          </a:p>
          <a:p>
            <a:endParaRPr lang="ru-RU" altLang="ru-RU" sz="1800" dirty="0"/>
          </a:p>
          <a:p>
            <a:endParaRPr lang="ru-RU" altLang="ru-RU" sz="1800" dirty="0"/>
          </a:p>
          <a:p>
            <a:endParaRPr lang="ru-RU" altLang="ru-RU" sz="1800" dirty="0"/>
          </a:p>
          <a:p>
            <a:endParaRPr lang="ru-RU" altLang="ru-RU" sz="1800" dirty="0"/>
          </a:p>
          <a:p>
            <a:endParaRPr lang="ru-RU" altLang="ru-RU" sz="1800" dirty="0"/>
          </a:p>
          <a:p>
            <a:endParaRPr lang="ru-RU" altLang="ru-RU" sz="1800" dirty="0"/>
          </a:p>
          <a:p>
            <a:endParaRPr lang="ru-RU" altLang="ru-RU" sz="1800" dirty="0"/>
          </a:p>
          <a:p>
            <a:endParaRPr lang="ru-RU" altLang="ru-RU" sz="1800" dirty="0"/>
          </a:p>
          <a:p>
            <a:endParaRPr lang="ru-RU" altLang="ru-RU" sz="1800" dirty="0"/>
          </a:p>
          <a:p>
            <a:endParaRPr lang="ru-RU" altLang="ru-RU" sz="1800" dirty="0"/>
          </a:p>
          <a:p>
            <a:endParaRPr lang="ru-RU" altLang="ru-RU" sz="1800" dirty="0"/>
          </a:p>
          <a:p>
            <a:endParaRPr lang="ru-RU" altLang="ru-RU" sz="1800" dirty="0"/>
          </a:p>
          <a:p>
            <a:endParaRPr lang="ru-RU" altLang="ru-RU" sz="1800" dirty="0"/>
          </a:p>
          <a:p>
            <a:endParaRPr lang="ru-RU" altLang="ru-RU" sz="1800" dirty="0"/>
          </a:p>
          <a:p>
            <a:endParaRPr lang="ru-RU" altLang="ru-RU" sz="1800" dirty="0"/>
          </a:p>
          <a:p>
            <a:endParaRPr lang="ru-RU" altLang="ru-RU" sz="1800" dirty="0"/>
          </a:p>
        </p:txBody>
      </p:sp>
      <p:sp>
        <p:nvSpPr>
          <p:cNvPr id="4" name="Дата 3"/>
          <p:cNvSpPr>
            <a:spLocks noGrp="1"/>
          </p:cNvSpPr>
          <p:nvPr>
            <p:ph type="dt" sz="half" idx="10"/>
          </p:nvPr>
        </p:nvSpPr>
        <p:spPr/>
        <p:txBody>
          <a:bodyPr/>
          <a:lstStyle/>
          <a:p>
            <a:r>
              <a:rPr lang="ru-RU" altLang="ru-RU"/>
              <a:t>02.02.2017</a:t>
            </a:r>
            <a:endParaRPr lang="ru-RU" altLang="en-US"/>
          </a:p>
        </p:txBody>
      </p:sp>
      <p:sp>
        <p:nvSpPr>
          <p:cNvPr id="5" name="Нижний колонтитул 4"/>
          <p:cNvSpPr>
            <a:spLocks noGrp="1"/>
          </p:cNvSpPr>
          <p:nvPr>
            <p:ph type="ftr" sz="quarter" idx="11"/>
          </p:nvPr>
        </p:nvSpPr>
        <p:spPr/>
        <p:txBody>
          <a:bodyPr/>
          <a:lstStyle/>
          <a:p>
            <a:r>
              <a:rPr lang="en-US" altLang="en-US"/>
              <a:t>https://vk.com/donnu_kkt_db</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35</a:t>
            </a:fld>
            <a:endParaRPr lang="ru-RU"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r>
              <a:rPr lang="ru-RU" altLang="ru-RU" dirty="0"/>
              <a:t>Потребности информационных систем. Языки запросов</a:t>
            </a:r>
          </a:p>
        </p:txBody>
      </p:sp>
      <p:sp>
        <p:nvSpPr>
          <p:cNvPr id="75779" name="Rectangle 3"/>
          <p:cNvSpPr>
            <a:spLocks noGrp="1" noChangeArrowheads="1"/>
          </p:cNvSpPr>
          <p:nvPr>
            <p:ph idx="1"/>
          </p:nvPr>
        </p:nvSpPr>
        <p:spPr/>
        <p:txBody>
          <a:bodyPr/>
          <a:lstStyle/>
          <a:p>
            <a:r>
              <a:rPr lang="ru-RU" altLang="ru-RU"/>
              <a:t>Наиболее вероятным способом выполнения запроса в обеих формулировках будет выборка записи из файла СЛУЖАЩИЕ со значением поля СЛУ_ИМЯ, равным строке ‘ПЕТР ИВАНОВИЧ СИДОРОВ’, взятие из этой записи значения поля СЛУ_ОТД_НОМЕР и выборка из таблицы ОТДЕЛЫ записи с таким же значением поля ОТД_НОМ.</a:t>
            </a:r>
          </a:p>
          <a:p>
            <a:r>
              <a:rPr lang="ru-RU" altLang="ru-RU"/>
              <a:t>Если же, например, возникнет потребность в получении списка сотрудников, не соответствующих занимаемой должности, то достаточно обратиться к системе с запросом (запрос 3): </a:t>
            </a:r>
          </a:p>
          <a:p>
            <a:r>
              <a:rPr lang="ru-RU" altLang="ru-RU"/>
              <a:t>SELECT СЛУ_ИМЯ, СЛУ_НОМЕР </a:t>
            </a:r>
            <a:br>
              <a:rPr lang="ru-RU" altLang="ru-RU"/>
            </a:br>
            <a:r>
              <a:rPr lang="ru-RU" altLang="ru-RU"/>
              <a:t>  FROM СЛУЖАЩИЕ</a:t>
            </a:r>
            <a:br>
              <a:rPr lang="ru-RU" altLang="ru-RU"/>
            </a:br>
            <a:r>
              <a:rPr lang="ru-RU" altLang="ru-RU"/>
              <a:t>    WHERE СЛУ_СТАТ = ‘НЕТ’; </a:t>
            </a:r>
          </a:p>
          <a:p>
            <a:r>
              <a:rPr lang="ru-RU" altLang="ru-RU"/>
              <a:t>Тогда система сама выполнит необходимый полный просмотр файла СЛУЖАЩИЕ, поскольку поле СЛУ_СТАТ не является ключевым, и другого способа выполнения не существует. </a:t>
            </a:r>
          </a:p>
          <a:p>
            <a:endParaRPr lang="ru-RU" altLang="ru-RU"/>
          </a:p>
          <a:p>
            <a:endParaRPr lang="ru-RU" altLang="ru-RU"/>
          </a:p>
          <a:p>
            <a:endParaRPr lang="ru-RU" altLang="ru-RU"/>
          </a:p>
          <a:p>
            <a:endParaRPr lang="ru-RU" altLang="ru-RU"/>
          </a:p>
          <a:p>
            <a:endParaRPr lang="ru-RU" altLang="ru-RU"/>
          </a:p>
          <a:p>
            <a:endParaRPr lang="ru-RU" altLang="ru-RU"/>
          </a:p>
          <a:p>
            <a:endParaRPr lang="ru-RU" altLang="ru-RU"/>
          </a:p>
          <a:p>
            <a:endParaRPr lang="ru-RU" altLang="ru-RU"/>
          </a:p>
          <a:p>
            <a:endParaRPr lang="ru-RU" altLang="ru-RU"/>
          </a:p>
          <a:p>
            <a:endParaRPr lang="ru-RU" altLang="ru-RU"/>
          </a:p>
          <a:p>
            <a:endParaRPr lang="ru-RU" altLang="ru-RU"/>
          </a:p>
          <a:p>
            <a:endParaRPr lang="ru-RU" altLang="ru-RU"/>
          </a:p>
          <a:p>
            <a:endParaRPr lang="ru-RU" altLang="ru-RU"/>
          </a:p>
        </p:txBody>
      </p:sp>
      <p:sp>
        <p:nvSpPr>
          <p:cNvPr id="4" name="Дата 3"/>
          <p:cNvSpPr>
            <a:spLocks noGrp="1"/>
          </p:cNvSpPr>
          <p:nvPr>
            <p:ph type="dt" sz="half" idx="10"/>
          </p:nvPr>
        </p:nvSpPr>
        <p:spPr/>
        <p:txBody>
          <a:bodyPr/>
          <a:lstStyle/>
          <a:p>
            <a:r>
              <a:rPr lang="ru-RU" altLang="ru-RU"/>
              <a:t>02.02.2017</a:t>
            </a:r>
            <a:endParaRPr lang="ru-RU" altLang="en-US"/>
          </a:p>
        </p:txBody>
      </p:sp>
      <p:sp>
        <p:nvSpPr>
          <p:cNvPr id="5" name="Нижний колонтитул 4"/>
          <p:cNvSpPr>
            <a:spLocks noGrp="1"/>
          </p:cNvSpPr>
          <p:nvPr>
            <p:ph type="ftr" sz="quarter" idx="11"/>
          </p:nvPr>
        </p:nvSpPr>
        <p:spPr/>
        <p:txBody>
          <a:bodyPr/>
          <a:lstStyle/>
          <a:p>
            <a:r>
              <a:rPr lang="en-US" altLang="en-US"/>
              <a:t>https://vk.com/donnu_kkt_db</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36</a:t>
            </a:fld>
            <a:endParaRPr lang="ru-RU"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r>
              <a:rPr lang="ru-RU" altLang="ru-RU" dirty="0"/>
              <a:t>Потребности информационных систем. Транзакции, журнализация и многопользовательский режим</a:t>
            </a:r>
          </a:p>
        </p:txBody>
      </p:sp>
      <p:sp>
        <p:nvSpPr>
          <p:cNvPr id="76803" name="Rectangle 3"/>
          <p:cNvSpPr>
            <a:spLocks noGrp="1" noChangeArrowheads="1"/>
          </p:cNvSpPr>
          <p:nvPr>
            <p:ph idx="1"/>
          </p:nvPr>
        </p:nvSpPr>
        <p:spPr/>
        <p:txBody>
          <a:bodyPr/>
          <a:lstStyle/>
          <a:p>
            <a:r>
              <a:rPr lang="ru-RU" altLang="ru-RU" dirty="0"/>
              <a:t>Далее, представим себе, что в первоначальной реализации информационной системы, основанной на использовании библиотек расширенных методов доступа к файлам, обрабатывается операция принятия на работу нового служащего. </a:t>
            </a:r>
          </a:p>
          <a:p>
            <a:r>
              <a:rPr lang="ru-RU" altLang="ru-RU" dirty="0"/>
              <a:t>Следуя требованиям согласованного изменения файлов, информационная система вставляет новую запись в файл СЛУЖАЩИЕ и собирается модифицировать соответствующую запись файла ОТДЕЛЫ (или вставлять в этот файл новую запись, если служащий является первым в своем отделе), но именно в этот момент происходит (например) аварийное выключение питания компьютера. </a:t>
            </a:r>
          </a:p>
          <a:p>
            <a:r>
              <a:rPr lang="ru-RU" altLang="ru-RU" dirty="0"/>
              <a:t>Очевидно, что после перезапуска системы ее база данных будет находиться в рассогласованном состоянии (точно будут нарушены два последние правила ), а может быть, и оба первые правила.</a:t>
            </a:r>
          </a:p>
          <a:p>
            <a:r>
              <a:rPr lang="ru-RU" altLang="ru-RU" dirty="0"/>
              <a:t>Потребуется выяснить это (а для этого нужно явно проверить соответствие данных в файлах СЛУЖАЩИЕ и ОТДЕЛЫ) и привести данные в согласованное состояние. </a:t>
            </a:r>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p:txBody>
      </p:sp>
      <p:sp>
        <p:nvSpPr>
          <p:cNvPr id="4" name="Дата 3"/>
          <p:cNvSpPr>
            <a:spLocks noGrp="1"/>
          </p:cNvSpPr>
          <p:nvPr>
            <p:ph type="dt" sz="half" idx="10"/>
          </p:nvPr>
        </p:nvSpPr>
        <p:spPr/>
        <p:txBody>
          <a:bodyPr/>
          <a:lstStyle/>
          <a:p>
            <a:r>
              <a:rPr lang="ru-RU" altLang="ru-RU"/>
              <a:t>02.02.2017</a:t>
            </a:r>
            <a:endParaRPr lang="ru-RU" altLang="en-US"/>
          </a:p>
        </p:txBody>
      </p:sp>
      <p:sp>
        <p:nvSpPr>
          <p:cNvPr id="5" name="Нижний колонтитул 4"/>
          <p:cNvSpPr>
            <a:spLocks noGrp="1"/>
          </p:cNvSpPr>
          <p:nvPr>
            <p:ph type="ftr" sz="quarter" idx="11"/>
          </p:nvPr>
        </p:nvSpPr>
        <p:spPr/>
        <p:txBody>
          <a:bodyPr/>
          <a:lstStyle/>
          <a:p>
            <a:r>
              <a:rPr lang="en-US" altLang="en-US"/>
              <a:t>https://vk.com/donnu_kkt_db</a:t>
            </a:r>
            <a:endParaRPr lang="ru-RU" altLang="en-US"/>
          </a:p>
        </p:txBody>
      </p:sp>
      <p:pic>
        <p:nvPicPr>
          <p:cNvPr id="7" name="Picture 6" descr="ИС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6212" y="5372369"/>
            <a:ext cx="4091009" cy="1372334"/>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Номер слайда 1"/>
          <p:cNvSpPr>
            <a:spLocks noGrp="1"/>
          </p:cNvSpPr>
          <p:nvPr>
            <p:ph type="sldNum" sz="quarter" idx="12"/>
          </p:nvPr>
        </p:nvSpPr>
        <p:spPr/>
        <p:txBody>
          <a:bodyPr/>
          <a:lstStyle/>
          <a:p>
            <a:fld id="{9248532F-6F36-4CF7-9EBD-A3B3FE3CEF41}" type="slidenum">
              <a:rPr lang="ru-RU" altLang="en-US" smtClean="0"/>
              <a:pPr/>
              <a:t>37</a:t>
            </a:fld>
            <a:endParaRPr lang="ru-RU"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r>
              <a:rPr lang="ru-RU" altLang="ru-RU" dirty="0"/>
              <a:t>Потребности информационных систем. Транзакции, журнализация и многопользовательский режим</a:t>
            </a:r>
          </a:p>
        </p:txBody>
      </p:sp>
      <p:sp>
        <p:nvSpPr>
          <p:cNvPr id="78851" name="Rectangle 3"/>
          <p:cNvSpPr>
            <a:spLocks noGrp="1" noChangeArrowheads="1"/>
          </p:cNvSpPr>
          <p:nvPr>
            <p:ph idx="1"/>
          </p:nvPr>
        </p:nvSpPr>
        <p:spPr>
          <a:xfrm>
            <a:off x="828675" y="1357312"/>
            <a:ext cx="7486650" cy="4814888"/>
          </a:xfrm>
        </p:spPr>
        <p:txBody>
          <a:bodyPr>
            <a:normAutofit/>
          </a:bodyPr>
          <a:lstStyle/>
          <a:p>
            <a:r>
              <a:rPr lang="ru-RU" altLang="ru-RU" sz="1600" dirty="0"/>
              <a:t>Проверку и коррекцию можно выполнить, например, следующим образом. </a:t>
            </a:r>
          </a:p>
          <a:p>
            <a:r>
              <a:rPr lang="ru-RU" altLang="ru-RU" sz="1600" dirty="0"/>
              <a:t>Сгруппировать записи файла СЛУЖАЩИЕ по значениям поля СЛУ_ОТД_НОМЕР. </a:t>
            </a:r>
          </a:p>
          <a:p>
            <a:r>
              <a:rPr lang="ru-RU" altLang="ru-RU" sz="1600" dirty="0"/>
              <a:t>Для каждой группы</a:t>
            </a:r>
          </a:p>
          <a:p>
            <a:pPr lvl="1"/>
            <a:r>
              <a:rPr lang="ru-RU" altLang="ru-RU" sz="1400" dirty="0"/>
              <a:t>проверить, существует ли в файле ОТДЕЛЫ запись, значение поля ОТД_НОМ которой равняется значению поля СЛУ_ОТД_НОМЕР записей данной группы; </a:t>
            </a:r>
          </a:p>
          <a:p>
            <a:pPr lvl="1"/>
            <a:r>
              <a:rPr lang="ru-RU" altLang="ru-RU" sz="1400" dirty="0"/>
              <a:t>если такой записи в файле ОТДЕЛЫ нет, то исключить группу из файла СЛУЖАЩИЕ и перейти к обработке следующей группы; </a:t>
            </a:r>
          </a:p>
          <a:p>
            <a:pPr lvl="1"/>
            <a:r>
              <a:rPr lang="ru-RU" altLang="ru-RU" sz="1400" dirty="0"/>
              <a:t>иначе посчитать число записей в группе и вычислить суммарное значение заработной платы; </a:t>
            </a:r>
          </a:p>
          <a:p>
            <a:pPr lvl="1"/>
            <a:r>
              <a:rPr lang="ru-RU" altLang="ru-RU" sz="1400" dirty="0"/>
              <a:t>обновить полученными значениями поля ОТД_РАЗМЕР и ОТД_СЛУ_ЗАРП соответствующей записи файла ОТДЕЛЫ и перейти к обработке следующей группы. </a:t>
            </a:r>
          </a:p>
        </p:txBody>
      </p:sp>
      <p:sp>
        <p:nvSpPr>
          <p:cNvPr id="4" name="Дата 3"/>
          <p:cNvSpPr>
            <a:spLocks noGrp="1"/>
          </p:cNvSpPr>
          <p:nvPr>
            <p:ph type="dt" sz="half" idx="10"/>
          </p:nvPr>
        </p:nvSpPr>
        <p:spPr/>
        <p:txBody>
          <a:bodyPr/>
          <a:lstStyle/>
          <a:p>
            <a:r>
              <a:rPr lang="ru-RU" altLang="ru-RU"/>
              <a:t>02.02.2017</a:t>
            </a:r>
            <a:endParaRPr lang="ru-RU" altLang="en-US"/>
          </a:p>
        </p:txBody>
      </p:sp>
      <p:sp>
        <p:nvSpPr>
          <p:cNvPr id="5" name="Нижний колонтитул 4"/>
          <p:cNvSpPr>
            <a:spLocks noGrp="1"/>
          </p:cNvSpPr>
          <p:nvPr>
            <p:ph type="ftr" sz="quarter" idx="11"/>
          </p:nvPr>
        </p:nvSpPr>
        <p:spPr/>
        <p:txBody>
          <a:bodyPr/>
          <a:lstStyle/>
          <a:p>
            <a:r>
              <a:rPr lang="en-US" altLang="en-US"/>
              <a:t>https://vk.com/donnu_kkt_db</a:t>
            </a:r>
            <a:endParaRPr lang="ru-RU" altLang="en-US"/>
          </a:p>
        </p:txBody>
      </p:sp>
      <p:pic>
        <p:nvPicPr>
          <p:cNvPr id="7" name="Picture 6" descr="ИС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2707" y="4495800"/>
            <a:ext cx="4997450" cy="167640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Номер слайда 1"/>
          <p:cNvSpPr>
            <a:spLocks noGrp="1"/>
          </p:cNvSpPr>
          <p:nvPr>
            <p:ph type="sldNum" sz="quarter" idx="12"/>
          </p:nvPr>
        </p:nvSpPr>
        <p:spPr/>
        <p:txBody>
          <a:bodyPr/>
          <a:lstStyle/>
          <a:p>
            <a:fld id="{9248532F-6F36-4CF7-9EBD-A3B3FE3CEF41}" type="slidenum">
              <a:rPr lang="ru-RU" altLang="en-US" smtClean="0"/>
              <a:pPr/>
              <a:t>38</a:t>
            </a:fld>
            <a:endParaRPr lang="ru-RU"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r>
              <a:rPr lang="ru-RU" altLang="ru-RU" dirty="0"/>
              <a:t>Потребности информационных систем. Транзакции, журнализация и многопользовательский режим</a:t>
            </a:r>
          </a:p>
        </p:txBody>
      </p:sp>
      <p:sp>
        <p:nvSpPr>
          <p:cNvPr id="79875" name="Rectangle 3"/>
          <p:cNvSpPr>
            <a:spLocks noGrp="1" noChangeArrowheads="1"/>
          </p:cNvSpPr>
          <p:nvPr>
            <p:ph idx="1"/>
          </p:nvPr>
        </p:nvSpPr>
        <p:spPr/>
        <p:txBody>
          <a:bodyPr/>
          <a:lstStyle/>
          <a:p>
            <a:r>
              <a:rPr lang="ru-RU" altLang="ru-RU" dirty="0"/>
              <a:t>Настоящие СУБД берут такую работу на себя, поддерживая транзакционное управление и журнализацию изменений базы данных. </a:t>
            </a:r>
          </a:p>
          <a:p>
            <a:r>
              <a:rPr lang="ru-RU" altLang="ru-RU" dirty="0"/>
              <a:t>Прикладная система не обязана заботиться о поддержке корректности состояния базы данных, хотя и должна знать, какие цепочки операций изменения данных являются допустимыми. </a:t>
            </a:r>
          </a:p>
          <a:p>
            <a:r>
              <a:rPr lang="ru-RU" altLang="ru-RU" dirty="0"/>
              <a:t>Представим теперь, что в информационной системе требуется обеспечить параллельную (например, многотерминальную) работу с базой данных служащих и отделов. </a:t>
            </a:r>
          </a:p>
          <a:p>
            <a:r>
              <a:rPr lang="ru-RU" altLang="ru-RU" dirty="0"/>
              <a:t>Если опираться только на использование файлов, то для обеспечения корректности на все время модификации любого из двух файлов доступ других пользователей к этому файлу будет блокирован. </a:t>
            </a:r>
          </a:p>
          <a:p>
            <a:r>
              <a:rPr lang="ru-RU" altLang="ru-RU" dirty="0"/>
              <a:t>Таким образом, зачисление на работу Петра Ивановича Сидорова существенно затормозит получение информации о служащем Иване Сидоровиче Петрове, даже если они работают в разных отделах. </a:t>
            </a:r>
          </a:p>
          <a:p>
            <a:r>
              <a:rPr lang="ru-RU" altLang="ru-RU" dirty="0"/>
              <a:t>Настоящие СУБД обеспечивают гораздо более тонкую синхронизацию параллельного доступа к данным. </a:t>
            </a:r>
          </a:p>
        </p:txBody>
      </p:sp>
      <p:sp>
        <p:nvSpPr>
          <p:cNvPr id="4" name="Дата 3"/>
          <p:cNvSpPr>
            <a:spLocks noGrp="1"/>
          </p:cNvSpPr>
          <p:nvPr>
            <p:ph type="dt" sz="half" idx="10"/>
          </p:nvPr>
        </p:nvSpPr>
        <p:spPr/>
        <p:txBody>
          <a:bodyPr/>
          <a:lstStyle/>
          <a:p>
            <a:r>
              <a:rPr lang="ru-RU" altLang="ru-RU"/>
              <a:t>02.02.2017</a:t>
            </a:r>
            <a:endParaRPr lang="ru-RU" altLang="en-US"/>
          </a:p>
        </p:txBody>
      </p:sp>
      <p:sp>
        <p:nvSpPr>
          <p:cNvPr id="5" name="Нижний колонтитул 4"/>
          <p:cNvSpPr>
            <a:spLocks noGrp="1"/>
          </p:cNvSpPr>
          <p:nvPr>
            <p:ph type="ftr" sz="quarter" idx="11"/>
          </p:nvPr>
        </p:nvSpPr>
        <p:spPr/>
        <p:txBody>
          <a:bodyPr/>
          <a:lstStyle/>
          <a:p>
            <a:r>
              <a:rPr lang="en-US" altLang="en-US"/>
              <a:t>https://vk.com/donnu_kkt_db</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39</a:t>
            </a:fld>
            <a:endParaRPr lang="ru-RU"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ru-RU" altLang="ru-RU" dirty="0"/>
              <a:t>Информационные системы и устройства внешней памяти</a:t>
            </a:r>
          </a:p>
        </p:txBody>
      </p:sp>
      <p:sp>
        <p:nvSpPr>
          <p:cNvPr id="14339" name="Rectangle 3"/>
          <p:cNvSpPr>
            <a:spLocks noGrp="1" noChangeArrowheads="1"/>
          </p:cNvSpPr>
          <p:nvPr>
            <p:ph idx="1"/>
          </p:nvPr>
        </p:nvSpPr>
        <p:spPr/>
        <p:txBody>
          <a:bodyPr>
            <a:normAutofit/>
          </a:bodyPr>
          <a:lstStyle/>
          <a:p>
            <a:r>
              <a:rPr lang="ru-RU" altLang="ru-RU" sz="1800" dirty="0"/>
              <a:t>Надежное и долговременное хранение информации можно обеспечить только при наличии запоминающих устройств, сохраняющих информацию после выключения электропитания.</a:t>
            </a:r>
          </a:p>
          <a:p>
            <a:r>
              <a:rPr lang="ru-RU" altLang="ru-RU" sz="1800" dirty="0"/>
              <a:t>Оперативная (основная) память (ОП) этим свойством обычно не обладает.</a:t>
            </a:r>
          </a:p>
          <a:p>
            <a:r>
              <a:rPr lang="ru-RU" altLang="ru-RU" sz="1800" dirty="0"/>
              <a:t>В первые десятилетия развития вычислительной техники использовались два вида устройств внешней памяти: магнитные ленты и магнитные барабаны. </a:t>
            </a:r>
          </a:p>
          <a:p>
            <a:endParaRPr lang="ru-RU" altLang="ru-RU" sz="1800" dirty="0"/>
          </a:p>
        </p:txBody>
      </p:sp>
      <p:sp>
        <p:nvSpPr>
          <p:cNvPr id="4" name="Дата 3"/>
          <p:cNvSpPr>
            <a:spLocks noGrp="1"/>
          </p:cNvSpPr>
          <p:nvPr>
            <p:ph type="dt" sz="half" idx="10"/>
          </p:nvPr>
        </p:nvSpPr>
        <p:spPr/>
        <p:txBody>
          <a:bodyPr/>
          <a:lstStyle/>
          <a:p>
            <a:r>
              <a:rPr lang="ru-RU" altLang="ru-RU"/>
              <a:t>02.02.2017</a:t>
            </a:r>
            <a:endParaRPr lang="ru-RU" altLang="en-US"/>
          </a:p>
        </p:txBody>
      </p:sp>
      <p:sp>
        <p:nvSpPr>
          <p:cNvPr id="5" name="Нижний колонтитул 4"/>
          <p:cNvSpPr>
            <a:spLocks noGrp="1"/>
          </p:cNvSpPr>
          <p:nvPr>
            <p:ph type="ftr" sz="quarter" idx="11"/>
          </p:nvPr>
        </p:nvSpPr>
        <p:spPr/>
        <p:txBody>
          <a:bodyPr/>
          <a:lstStyle/>
          <a:p>
            <a:r>
              <a:rPr lang="en-US" altLang="en-US"/>
              <a:t>https://vk.com/donnu_kkt_db</a:t>
            </a:r>
            <a:endParaRPr lang="ru-RU" altLang="en-US"/>
          </a:p>
        </p:txBody>
      </p:sp>
      <p:pic>
        <p:nvPicPr>
          <p:cNvPr id="7" name="Picture 4" descr="Маг_ленты"/>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1809" y="4293096"/>
            <a:ext cx="2381250" cy="150495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descr="Маг_барабан"/>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2323" y="4370524"/>
            <a:ext cx="1368425" cy="1439862"/>
          </a:xfrm>
          <a:prstGeom prst="rect">
            <a:avLst/>
          </a:prstGeom>
          <a:noFill/>
          <a:extLst>
            <a:ext uri="{909E8E84-426E-40DD-AFC4-6F175D3DCCD1}">
              <a14:hiddenFill xmlns:a14="http://schemas.microsoft.com/office/drawing/2010/main">
                <a:solidFill>
                  <a:srgbClr val="FFFFFF"/>
                </a:solidFill>
              </a14:hiddenFill>
            </a:ext>
          </a:extLst>
        </p:spPr>
      </p:pic>
      <p:sp>
        <p:nvSpPr>
          <p:cNvPr id="2" name="Номер слайда 1"/>
          <p:cNvSpPr>
            <a:spLocks noGrp="1"/>
          </p:cNvSpPr>
          <p:nvPr>
            <p:ph type="sldNum" sz="quarter" idx="12"/>
          </p:nvPr>
        </p:nvSpPr>
        <p:spPr/>
        <p:txBody>
          <a:bodyPr/>
          <a:lstStyle/>
          <a:p>
            <a:fld id="{9248532F-6F36-4CF7-9EBD-A3B3FE3CEF41}" type="slidenum">
              <a:rPr lang="ru-RU" altLang="en-US" smtClean="0"/>
              <a:pPr/>
              <a:t>4</a:t>
            </a:fld>
            <a:endParaRPr lang="ru-RU"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ru-RU" altLang="ru-RU" sz="4000" dirty="0"/>
              <a:t>Методология информационного моделирования </a:t>
            </a:r>
            <a:r>
              <a:rPr lang="en-US" altLang="ru-RU" sz="4000" dirty="0"/>
              <a:t>IDEF1X</a:t>
            </a:r>
            <a:endParaRPr lang="ru-RU" altLang="ru-RU" sz="4000" dirty="0"/>
          </a:p>
        </p:txBody>
      </p:sp>
    </p:spTree>
    <p:extLst>
      <p:ext uri="{BB962C8B-B14F-4D97-AF65-F5344CB8AC3E}">
        <p14:creationId xmlns:p14="http://schemas.microsoft.com/office/powerpoint/2010/main" val="1136374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ru-RU" altLang="ru-RU"/>
              <a:t>Основные вопросы</a:t>
            </a:r>
            <a:endParaRPr lang="ru-RU" altLang="ru-RU" dirty="0"/>
          </a:p>
        </p:txBody>
      </p:sp>
      <p:sp>
        <p:nvSpPr>
          <p:cNvPr id="3075" name="Rectangle 3"/>
          <p:cNvSpPr>
            <a:spLocks noGrp="1" noChangeArrowheads="1"/>
          </p:cNvSpPr>
          <p:nvPr>
            <p:ph type="body" idx="1"/>
          </p:nvPr>
        </p:nvSpPr>
        <p:spPr/>
        <p:txBody>
          <a:bodyPr>
            <a:normAutofit/>
          </a:bodyPr>
          <a:lstStyle/>
          <a:p>
            <a:r>
              <a:rPr lang="ru-RU" altLang="ru-RU" sz="1600" dirty="0"/>
              <a:t>Понятие модели предметной области</a:t>
            </a:r>
          </a:p>
          <a:p>
            <a:r>
              <a:rPr lang="ru-RU" altLang="ru-RU" sz="1600" dirty="0"/>
              <a:t>Основные понятия: сущность, атрибут, отношение</a:t>
            </a:r>
          </a:p>
          <a:p>
            <a:r>
              <a:rPr lang="ru-RU" altLang="ru-RU" sz="1600" dirty="0"/>
              <a:t>Правила определения сущности, атрибута, отношения</a:t>
            </a:r>
          </a:p>
          <a:p>
            <a:r>
              <a:rPr lang="ru-RU" altLang="ru-RU" sz="1600" dirty="0"/>
              <a:t>Основные правила формирования информационной модели</a:t>
            </a:r>
          </a:p>
          <a:p>
            <a:r>
              <a:rPr lang="ru-RU" altLang="ru-RU" sz="1600" dirty="0"/>
              <a:t>Пример </a:t>
            </a:r>
            <a:r>
              <a:rPr lang="en-US" altLang="ru-RU" sz="1600" dirty="0"/>
              <a:t>IDEF1X</a:t>
            </a:r>
            <a:r>
              <a:rPr lang="ru-RU" altLang="ru-RU" sz="1600" dirty="0"/>
              <a:t>-модели на примере процесса постройки садового домика</a:t>
            </a:r>
          </a:p>
        </p:txBody>
      </p:sp>
      <p:sp>
        <p:nvSpPr>
          <p:cNvPr id="2" name="Дата 1"/>
          <p:cNvSpPr>
            <a:spLocks noGrp="1"/>
          </p:cNvSpPr>
          <p:nvPr>
            <p:ph type="dt" sz="half" idx="10"/>
          </p:nvPr>
        </p:nvSpPr>
        <p:spPr/>
        <p:txBody>
          <a:bodyPr/>
          <a:lstStyle/>
          <a:p>
            <a:r>
              <a:rPr lang="ru-RU" altLang="ru-RU"/>
              <a:t>02.02.2017</a:t>
            </a:r>
            <a:endParaRPr lang="ru-RU" altLang="en-US"/>
          </a:p>
        </p:txBody>
      </p:sp>
      <p:sp>
        <p:nvSpPr>
          <p:cNvPr id="3" name="Нижний колонтитул 2"/>
          <p:cNvSpPr>
            <a:spLocks noGrp="1"/>
          </p:cNvSpPr>
          <p:nvPr>
            <p:ph type="ftr" sz="quarter" idx="11"/>
          </p:nvPr>
        </p:nvSpPr>
        <p:spPr/>
        <p:txBody>
          <a:bodyPr/>
          <a:lstStyle/>
          <a:p>
            <a:r>
              <a:rPr lang="en-US" altLang="en-US"/>
              <a:t>https://vk.com/donnu_kkt_db</a:t>
            </a:r>
            <a:endParaRPr lang="ru-RU" altLang="en-US"/>
          </a:p>
        </p:txBody>
      </p:sp>
      <p:sp>
        <p:nvSpPr>
          <p:cNvPr id="4" name="Номер слайда 3"/>
          <p:cNvSpPr>
            <a:spLocks noGrp="1"/>
          </p:cNvSpPr>
          <p:nvPr>
            <p:ph type="sldNum" sz="quarter" idx="12"/>
          </p:nvPr>
        </p:nvSpPr>
        <p:spPr/>
        <p:txBody>
          <a:bodyPr/>
          <a:lstStyle/>
          <a:p>
            <a:fld id="{9248532F-6F36-4CF7-9EBD-A3B3FE3CEF41}" type="slidenum">
              <a:rPr lang="ru-RU" altLang="en-US" smtClean="0"/>
              <a:pPr/>
              <a:t>41</a:t>
            </a:fld>
            <a:endParaRPr lang="ru-RU" altLang="en-US"/>
          </a:p>
        </p:txBody>
      </p:sp>
    </p:spTree>
    <p:extLst>
      <p:ext uri="{BB962C8B-B14F-4D97-AF65-F5344CB8AC3E}">
        <p14:creationId xmlns:p14="http://schemas.microsoft.com/office/powerpoint/2010/main" val="2155851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ru-RU"/>
              <a:t>Модель предметной области</a:t>
            </a:r>
            <a:endParaRPr lang="ru-RU" dirty="0"/>
          </a:p>
        </p:txBody>
      </p:sp>
      <p:sp>
        <p:nvSpPr>
          <p:cNvPr id="6147" name="Rectangle 3"/>
          <p:cNvSpPr>
            <a:spLocks noGrp="1" noChangeArrowheads="1"/>
          </p:cNvSpPr>
          <p:nvPr>
            <p:ph type="body" idx="1"/>
          </p:nvPr>
        </p:nvSpPr>
        <p:spPr/>
        <p:txBody>
          <a:bodyPr>
            <a:normAutofit/>
          </a:bodyPr>
          <a:lstStyle/>
          <a:p>
            <a:r>
              <a:rPr lang="ru-RU" altLang="ru-RU" sz="1800" dirty="0"/>
              <a:t>Под моделью предметной области понимается некоторая система, имитирующая структуру или функционирование исследуемой предметной области и отвечающая основному требованию – быть адекватной этой области.</a:t>
            </a:r>
          </a:p>
        </p:txBody>
      </p:sp>
      <p:sp>
        <p:nvSpPr>
          <p:cNvPr id="2" name="Дата 1"/>
          <p:cNvSpPr>
            <a:spLocks noGrp="1"/>
          </p:cNvSpPr>
          <p:nvPr>
            <p:ph type="dt" sz="half" idx="10"/>
          </p:nvPr>
        </p:nvSpPr>
        <p:spPr/>
        <p:txBody>
          <a:bodyPr/>
          <a:lstStyle/>
          <a:p>
            <a:r>
              <a:rPr lang="ru-RU" altLang="ru-RU"/>
              <a:t>02.02.2017</a:t>
            </a:r>
            <a:endParaRPr lang="ru-RU" altLang="en-US"/>
          </a:p>
        </p:txBody>
      </p:sp>
      <p:sp>
        <p:nvSpPr>
          <p:cNvPr id="3" name="Нижний колонтитул 2"/>
          <p:cNvSpPr>
            <a:spLocks noGrp="1"/>
          </p:cNvSpPr>
          <p:nvPr>
            <p:ph type="ftr" sz="quarter" idx="11"/>
          </p:nvPr>
        </p:nvSpPr>
        <p:spPr/>
        <p:txBody>
          <a:bodyPr/>
          <a:lstStyle/>
          <a:p>
            <a:r>
              <a:rPr lang="en-US" altLang="en-US"/>
              <a:t>https://vk.com/donnu_kkt_db</a:t>
            </a:r>
            <a:endParaRPr lang="ru-RU" altLang="en-US"/>
          </a:p>
        </p:txBody>
      </p:sp>
      <p:sp>
        <p:nvSpPr>
          <p:cNvPr id="4" name="Номер слайда 3"/>
          <p:cNvSpPr>
            <a:spLocks noGrp="1"/>
          </p:cNvSpPr>
          <p:nvPr>
            <p:ph type="sldNum" sz="quarter" idx="12"/>
          </p:nvPr>
        </p:nvSpPr>
        <p:spPr/>
        <p:txBody>
          <a:bodyPr/>
          <a:lstStyle/>
          <a:p>
            <a:fld id="{9248532F-6F36-4CF7-9EBD-A3B3FE3CEF41}" type="slidenum">
              <a:rPr lang="ru-RU" altLang="en-US" smtClean="0"/>
              <a:pPr/>
              <a:t>42</a:t>
            </a:fld>
            <a:endParaRPr lang="ru-RU" altLang="en-US"/>
          </a:p>
        </p:txBody>
      </p:sp>
    </p:spTree>
    <p:extLst>
      <p:ext uri="{BB962C8B-B14F-4D97-AF65-F5344CB8AC3E}">
        <p14:creationId xmlns:p14="http://schemas.microsoft.com/office/powerpoint/2010/main" val="991446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ru-RU"/>
              <a:t>Требования к моделям предметных областей</a:t>
            </a:r>
            <a:endParaRPr lang="ru-RU" dirty="0"/>
          </a:p>
        </p:txBody>
      </p:sp>
      <p:sp>
        <p:nvSpPr>
          <p:cNvPr id="7171" name="Rectangle 3"/>
          <p:cNvSpPr>
            <a:spLocks noGrp="1" noChangeArrowheads="1"/>
          </p:cNvSpPr>
          <p:nvPr>
            <p:ph type="body" idx="1"/>
          </p:nvPr>
        </p:nvSpPr>
        <p:spPr/>
        <p:txBody>
          <a:bodyPr>
            <a:normAutofit/>
          </a:bodyPr>
          <a:lstStyle/>
          <a:p>
            <a:r>
              <a:rPr lang="ru-RU" altLang="ru-RU" sz="1800" dirty="0"/>
              <a:t>формализация, обеспечивающая однозначное описание структуры предметной области;</a:t>
            </a:r>
          </a:p>
          <a:p>
            <a:r>
              <a:rPr lang="ru-RU" altLang="ru-RU" sz="1800" dirty="0"/>
              <a:t>понятность для заказчиков и разработчиков на основе применения графических средств отображения модели;</a:t>
            </a:r>
          </a:p>
          <a:p>
            <a:r>
              <a:rPr lang="ru-RU" altLang="ru-RU" sz="1800" dirty="0"/>
              <a:t>обеспечение оценки эффективности реализации модели предметной области на основе определенных методов и вычисляемых показателей.</a:t>
            </a:r>
          </a:p>
          <a:p>
            <a:endParaRPr lang="ru-RU" altLang="ru-RU" sz="1800" dirty="0"/>
          </a:p>
        </p:txBody>
      </p:sp>
      <p:sp>
        <p:nvSpPr>
          <p:cNvPr id="2" name="Дата 1"/>
          <p:cNvSpPr>
            <a:spLocks noGrp="1"/>
          </p:cNvSpPr>
          <p:nvPr>
            <p:ph type="dt" sz="half" idx="10"/>
          </p:nvPr>
        </p:nvSpPr>
        <p:spPr/>
        <p:txBody>
          <a:bodyPr/>
          <a:lstStyle/>
          <a:p>
            <a:r>
              <a:rPr lang="ru-RU" altLang="ru-RU"/>
              <a:t>02.02.2017</a:t>
            </a:r>
            <a:endParaRPr lang="ru-RU" altLang="en-US"/>
          </a:p>
        </p:txBody>
      </p:sp>
      <p:sp>
        <p:nvSpPr>
          <p:cNvPr id="3" name="Нижний колонтитул 2"/>
          <p:cNvSpPr>
            <a:spLocks noGrp="1"/>
          </p:cNvSpPr>
          <p:nvPr>
            <p:ph type="ftr" sz="quarter" idx="11"/>
          </p:nvPr>
        </p:nvSpPr>
        <p:spPr/>
        <p:txBody>
          <a:bodyPr/>
          <a:lstStyle/>
          <a:p>
            <a:r>
              <a:rPr lang="en-US" altLang="en-US"/>
              <a:t>https://vk.com/donnu_kkt_db</a:t>
            </a:r>
            <a:endParaRPr lang="ru-RU" altLang="en-US"/>
          </a:p>
        </p:txBody>
      </p:sp>
      <p:sp>
        <p:nvSpPr>
          <p:cNvPr id="4" name="Номер слайда 3"/>
          <p:cNvSpPr>
            <a:spLocks noGrp="1"/>
          </p:cNvSpPr>
          <p:nvPr>
            <p:ph type="sldNum" sz="quarter" idx="12"/>
          </p:nvPr>
        </p:nvSpPr>
        <p:spPr/>
        <p:txBody>
          <a:bodyPr/>
          <a:lstStyle/>
          <a:p>
            <a:fld id="{9248532F-6F36-4CF7-9EBD-A3B3FE3CEF41}" type="slidenum">
              <a:rPr lang="ru-RU" altLang="en-US" smtClean="0"/>
              <a:pPr/>
              <a:t>43</a:t>
            </a:fld>
            <a:endParaRPr lang="ru-RU" altLang="en-US"/>
          </a:p>
        </p:txBody>
      </p:sp>
    </p:spTree>
    <p:extLst>
      <p:ext uri="{BB962C8B-B14F-4D97-AF65-F5344CB8AC3E}">
        <p14:creationId xmlns:p14="http://schemas.microsoft.com/office/powerpoint/2010/main" val="166273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ru-RU"/>
              <a:t>Некоторые определения</a:t>
            </a:r>
            <a:endParaRPr lang="ru-RU" dirty="0"/>
          </a:p>
        </p:txBody>
      </p:sp>
      <p:sp>
        <p:nvSpPr>
          <p:cNvPr id="9219" name="Rectangle 3"/>
          <p:cNvSpPr>
            <a:spLocks noGrp="1" noChangeArrowheads="1"/>
          </p:cNvSpPr>
          <p:nvPr>
            <p:ph type="body" idx="1"/>
          </p:nvPr>
        </p:nvSpPr>
        <p:spPr/>
        <p:txBody>
          <a:bodyPr/>
          <a:lstStyle/>
          <a:p>
            <a:endParaRPr lang="ru-RU" altLang="ru-RU"/>
          </a:p>
          <a:p>
            <a:r>
              <a:rPr lang="ru-RU" altLang="ru-RU"/>
              <a:t>Язык моделирования – это нотация, в основном графическая, которая используется для описания проектов.</a:t>
            </a:r>
          </a:p>
          <a:p>
            <a:endParaRPr lang="ru-RU" altLang="ru-RU"/>
          </a:p>
          <a:p>
            <a:r>
              <a:rPr lang="ru-RU" altLang="ru-RU"/>
              <a:t>Нотация представляет собой совокупность графических объектов, используемых в модели. </a:t>
            </a:r>
          </a:p>
          <a:p>
            <a:endParaRPr lang="ru-RU" altLang="ru-RU"/>
          </a:p>
        </p:txBody>
      </p:sp>
      <p:sp>
        <p:nvSpPr>
          <p:cNvPr id="2" name="Дата 1"/>
          <p:cNvSpPr>
            <a:spLocks noGrp="1"/>
          </p:cNvSpPr>
          <p:nvPr>
            <p:ph type="dt" sz="half" idx="10"/>
          </p:nvPr>
        </p:nvSpPr>
        <p:spPr/>
        <p:txBody>
          <a:bodyPr/>
          <a:lstStyle/>
          <a:p>
            <a:r>
              <a:rPr lang="ru-RU" altLang="ru-RU"/>
              <a:t>02.02.2017</a:t>
            </a:r>
            <a:endParaRPr lang="ru-RU" altLang="en-US"/>
          </a:p>
        </p:txBody>
      </p:sp>
      <p:sp>
        <p:nvSpPr>
          <p:cNvPr id="3" name="Нижний колонтитул 2"/>
          <p:cNvSpPr>
            <a:spLocks noGrp="1"/>
          </p:cNvSpPr>
          <p:nvPr>
            <p:ph type="ftr" sz="quarter" idx="11"/>
          </p:nvPr>
        </p:nvSpPr>
        <p:spPr/>
        <p:txBody>
          <a:bodyPr/>
          <a:lstStyle/>
          <a:p>
            <a:r>
              <a:rPr lang="en-US" altLang="en-US"/>
              <a:t>https://vk.com/donnu_kkt_db</a:t>
            </a:r>
            <a:endParaRPr lang="ru-RU" altLang="en-US"/>
          </a:p>
        </p:txBody>
      </p:sp>
      <p:sp>
        <p:nvSpPr>
          <p:cNvPr id="4" name="Номер слайда 3"/>
          <p:cNvSpPr>
            <a:spLocks noGrp="1"/>
          </p:cNvSpPr>
          <p:nvPr>
            <p:ph type="sldNum" sz="quarter" idx="12"/>
          </p:nvPr>
        </p:nvSpPr>
        <p:spPr/>
        <p:txBody>
          <a:bodyPr/>
          <a:lstStyle/>
          <a:p>
            <a:fld id="{9248532F-6F36-4CF7-9EBD-A3B3FE3CEF41}" type="slidenum">
              <a:rPr lang="ru-RU" altLang="en-US" smtClean="0"/>
              <a:pPr/>
              <a:t>44</a:t>
            </a:fld>
            <a:endParaRPr lang="ru-RU" altLang="en-US"/>
          </a:p>
        </p:txBody>
      </p:sp>
    </p:spTree>
    <p:extLst>
      <p:ext uri="{BB962C8B-B14F-4D97-AF65-F5344CB8AC3E}">
        <p14:creationId xmlns:p14="http://schemas.microsoft.com/office/powerpoint/2010/main" val="2462769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ru-RU" altLang="ru-RU"/>
              <a:t>Что такое </a:t>
            </a:r>
            <a:r>
              <a:rPr lang="en-US" altLang="ru-RU"/>
              <a:t>IDEF1X</a:t>
            </a:r>
            <a:r>
              <a:rPr lang="ru-RU" altLang="ru-RU"/>
              <a:t>?</a:t>
            </a:r>
            <a:endParaRPr lang="ru-RU" altLang="ru-RU" dirty="0"/>
          </a:p>
        </p:txBody>
      </p:sp>
      <p:sp>
        <p:nvSpPr>
          <p:cNvPr id="4099" name="Rectangle 3"/>
          <p:cNvSpPr>
            <a:spLocks noGrp="1" noChangeArrowheads="1"/>
          </p:cNvSpPr>
          <p:nvPr>
            <p:ph type="body" idx="1"/>
          </p:nvPr>
        </p:nvSpPr>
        <p:spPr/>
        <p:txBody>
          <a:bodyPr/>
          <a:lstStyle/>
          <a:p>
            <a:r>
              <a:rPr lang="ru-RU" altLang="ru-RU"/>
              <a:t>Методология </a:t>
            </a:r>
            <a:r>
              <a:rPr lang="en-US" altLang="ru-RU"/>
              <a:t>IDEF</a:t>
            </a:r>
            <a:r>
              <a:rPr lang="ru-RU" altLang="ru-RU"/>
              <a:t>1</a:t>
            </a:r>
            <a:r>
              <a:rPr lang="en-US" altLang="ru-RU"/>
              <a:t>X</a:t>
            </a:r>
            <a:r>
              <a:rPr lang="ru-RU" altLang="ru-RU"/>
              <a:t> </a:t>
            </a:r>
            <a:r>
              <a:rPr lang="en-US" altLang="ru-RU"/>
              <a:t>(IDEF1 Extended) </a:t>
            </a:r>
            <a:r>
              <a:rPr lang="ru-RU" altLang="ru-RU"/>
              <a:t>– язык для семантического моделирования данных, основанных на концепции «сущность-связь».</a:t>
            </a:r>
            <a:r>
              <a:rPr lang="en-US" altLang="ru-RU"/>
              <a:t> </a:t>
            </a:r>
            <a:r>
              <a:rPr lang="ru-RU" altLang="ru-RU"/>
              <a:t> Является расширением стандарта </a:t>
            </a:r>
            <a:r>
              <a:rPr lang="en-US" altLang="ru-RU"/>
              <a:t>IDEF1</a:t>
            </a:r>
            <a:r>
              <a:rPr lang="ru-RU" altLang="ru-RU"/>
              <a:t>.</a:t>
            </a:r>
          </a:p>
          <a:p>
            <a:r>
              <a:rPr lang="ru-RU" altLang="ru-RU"/>
              <a:t>Диаграмма «сущность-связь» </a:t>
            </a:r>
            <a:r>
              <a:rPr lang="en-US" altLang="ru-RU"/>
              <a:t>ERD</a:t>
            </a:r>
            <a:r>
              <a:rPr lang="ru-RU" altLang="ru-RU"/>
              <a:t> (</a:t>
            </a:r>
            <a:r>
              <a:rPr lang="en-US" altLang="ru-RU"/>
              <a:t>Entity</a:t>
            </a:r>
            <a:r>
              <a:rPr lang="ru-RU" altLang="ru-RU"/>
              <a:t>-</a:t>
            </a:r>
            <a:r>
              <a:rPr lang="en-US" altLang="ru-RU"/>
              <a:t>Relationship Diagram</a:t>
            </a:r>
            <a:r>
              <a:rPr lang="ru-RU" altLang="ru-RU"/>
              <a:t>) предназначена для разработки модели данных и обеспечивает стандартный способ определения данных и отношений между ними. </a:t>
            </a:r>
          </a:p>
          <a:p>
            <a:r>
              <a:rPr lang="ru-RU" altLang="ru-RU"/>
              <a:t>Теоретической базой построения информационной модели является теория баз данных типа «сущность-связь».</a:t>
            </a:r>
          </a:p>
        </p:txBody>
      </p:sp>
      <p:sp>
        <p:nvSpPr>
          <p:cNvPr id="2" name="Дата 1"/>
          <p:cNvSpPr>
            <a:spLocks noGrp="1"/>
          </p:cNvSpPr>
          <p:nvPr>
            <p:ph type="dt" sz="half" idx="10"/>
          </p:nvPr>
        </p:nvSpPr>
        <p:spPr/>
        <p:txBody>
          <a:bodyPr/>
          <a:lstStyle/>
          <a:p>
            <a:r>
              <a:rPr lang="ru-RU" altLang="ru-RU"/>
              <a:t>02.02.2017</a:t>
            </a:r>
            <a:endParaRPr lang="ru-RU" altLang="en-US"/>
          </a:p>
        </p:txBody>
      </p:sp>
      <p:sp>
        <p:nvSpPr>
          <p:cNvPr id="3" name="Нижний колонтитул 2"/>
          <p:cNvSpPr>
            <a:spLocks noGrp="1"/>
          </p:cNvSpPr>
          <p:nvPr>
            <p:ph type="ftr" sz="quarter" idx="11"/>
          </p:nvPr>
        </p:nvSpPr>
        <p:spPr/>
        <p:txBody>
          <a:bodyPr/>
          <a:lstStyle/>
          <a:p>
            <a:r>
              <a:rPr lang="en-US" altLang="en-US"/>
              <a:t>https://vk.com/donnu_kkt_db</a:t>
            </a:r>
            <a:endParaRPr lang="ru-RU" altLang="en-US"/>
          </a:p>
        </p:txBody>
      </p:sp>
      <p:sp>
        <p:nvSpPr>
          <p:cNvPr id="4" name="Номер слайда 3"/>
          <p:cNvSpPr>
            <a:spLocks noGrp="1"/>
          </p:cNvSpPr>
          <p:nvPr>
            <p:ph type="sldNum" sz="quarter" idx="12"/>
          </p:nvPr>
        </p:nvSpPr>
        <p:spPr/>
        <p:txBody>
          <a:bodyPr/>
          <a:lstStyle/>
          <a:p>
            <a:fld id="{9248532F-6F36-4CF7-9EBD-A3B3FE3CEF41}" type="slidenum">
              <a:rPr lang="ru-RU" altLang="en-US" smtClean="0"/>
              <a:pPr/>
              <a:t>45</a:t>
            </a:fld>
            <a:endParaRPr lang="ru-RU" altLang="en-US"/>
          </a:p>
        </p:txBody>
      </p:sp>
    </p:spTree>
    <p:extLst>
      <p:ext uri="{BB962C8B-B14F-4D97-AF65-F5344CB8AC3E}">
        <p14:creationId xmlns:p14="http://schemas.microsoft.com/office/powerpoint/2010/main" val="4066820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ru-RU" altLang="ru-RU"/>
              <a:t>Что такое </a:t>
            </a:r>
            <a:r>
              <a:rPr lang="en-US" altLang="ru-RU"/>
              <a:t>IDEF1X?</a:t>
            </a:r>
            <a:endParaRPr lang="ru-RU" altLang="ru-RU" dirty="0"/>
          </a:p>
        </p:txBody>
      </p:sp>
      <p:sp>
        <p:nvSpPr>
          <p:cNvPr id="37891" name="Rectangle 3"/>
          <p:cNvSpPr>
            <a:spLocks noGrp="1" noChangeArrowheads="1"/>
          </p:cNvSpPr>
          <p:nvPr>
            <p:ph type="body" idx="1"/>
          </p:nvPr>
        </p:nvSpPr>
        <p:spPr/>
        <p:txBody>
          <a:bodyPr>
            <a:normAutofit/>
          </a:bodyPr>
          <a:lstStyle/>
          <a:p>
            <a:r>
              <a:rPr lang="ru-RU" altLang="ru-RU" sz="1800" dirty="0"/>
              <a:t>Согласно стандарту , основными составляющими модели </a:t>
            </a:r>
            <a:r>
              <a:rPr lang="en-US" altLang="ru-RU" sz="1800" dirty="0"/>
              <a:t>IDEF1X</a:t>
            </a:r>
            <a:r>
              <a:rPr lang="ru-RU" altLang="ru-RU" sz="1800" dirty="0"/>
              <a:t> являются:</a:t>
            </a:r>
          </a:p>
          <a:p>
            <a:r>
              <a:rPr lang="ru-RU" altLang="ru-RU" sz="1800" dirty="0"/>
              <a:t>1) люди, предметы, явления, о которых хранится информация (далее – сущности)</a:t>
            </a:r>
          </a:p>
          <a:p>
            <a:r>
              <a:rPr lang="ru-RU" altLang="ru-RU" sz="1800" dirty="0"/>
              <a:t>2) связи между этими элементами (далее – отношения)</a:t>
            </a:r>
          </a:p>
          <a:p>
            <a:r>
              <a:rPr lang="ru-RU" altLang="ru-RU" sz="1800" dirty="0"/>
              <a:t>3) характеристики этих элементов (далее – атрибуты)</a:t>
            </a:r>
          </a:p>
        </p:txBody>
      </p:sp>
      <p:sp>
        <p:nvSpPr>
          <p:cNvPr id="2" name="Дата 1"/>
          <p:cNvSpPr>
            <a:spLocks noGrp="1"/>
          </p:cNvSpPr>
          <p:nvPr>
            <p:ph type="dt" sz="half" idx="10"/>
          </p:nvPr>
        </p:nvSpPr>
        <p:spPr/>
        <p:txBody>
          <a:bodyPr/>
          <a:lstStyle/>
          <a:p>
            <a:r>
              <a:rPr lang="ru-RU" altLang="ru-RU"/>
              <a:t>02.02.2017</a:t>
            </a:r>
            <a:endParaRPr lang="ru-RU" altLang="en-US"/>
          </a:p>
        </p:txBody>
      </p:sp>
      <p:sp>
        <p:nvSpPr>
          <p:cNvPr id="3" name="Нижний колонтитул 2"/>
          <p:cNvSpPr>
            <a:spLocks noGrp="1"/>
          </p:cNvSpPr>
          <p:nvPr>
            <p:ph type="ftr" sz="quarter" idx="11"/>
          </p:nvPr>
        </p:nvSpPr>
        <p:spPr/>
        <p:txBody>
          <a:bodyPr/>
          <a:lstStyle/>
          <a:p>
            <a:r>
              <a:rPr lang="en-US" altLang="en-US"/>
              <a:t>https://vk.com/donnu_kkt_db</a:t>
            </a:r>
            <a:endParaRPr lang="ru-RU" altLang="en-US"/>
          </a:p>
        </p:txBody>
      </p:sp>
      <p:sp>
        <p:nvSpPr>
          <p:cNvPr id="4" name="Номер слайда 3"/>
          <p:cNvSpPr>
            <a:spLocks noGrp="1"/>
          </p:cNvSpPr>
          <p:nvPr>
            <p:ph type="sldNum" sz="quarter" idx="12"/>
          </p:nvPr>
        </p:nvSpPr>
        <p:spPr/>
        <p:txBody>
          <a:bodyPr/>
          <a:lstStyle/>
          <a:p>
            <a:fld id="{9248532F-6F36-4CF7-9EBD-A3B3FE3CEF41}" type="slidenum">
              <a:rPr lang="ru-RU" altLang="en-US" smtClean="0"/>
              <a:pPr/>
              <a:t>46</a:t>
            </a:fld>
            <a:endParaRPr lang="ru-RU" altLang="en-US"/>
          </a:p>
        </p:txBody>
      </p:sp>
    </p:spTree>
    <p:extLst>
      <p:ext uri="{BB962C8B-B14F-4D97-AF65-F5344CB8AC3E}">
        <p14:creationId xmlns:p14="http://schemas.microsoft.com/office/powerpoint/2010/main" val="3648590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ru-RU" altLang="ru-RU"/>
              <a:t>Определение сущности</a:t>
            </a:r>
            <a:endParaRPr lang="ru-RU" altLang="ru-RU" dirty="0"/>
          </a:p>
        </p:txBody>
      </p:sp>
      <p:sp>
        <p:nvSpPr>
          <p:cNvPr id="5123" name="Rectangle 3"/>
          <p:cNvSpPr>
            <a:spLocks noGrp="1" noChangeArrowheads="1"/>
          </p:cNvSpPr>
          <p:nvPr>
            <p:ph type="body" idx="1"/>
          </p:nvPr>
        </p:nvSpPr>
        <p:spPr/>
        <p:txBody>
          <a:bodyPr>
            <a:normAutofit/>
          </a:bodyPr>
          <a:lstStyle/>
          <a:p>
            <a:r>
              <a:rPr lang="ru-RU" altLang="ru-RU" sz="1800" dirty="0"/>
              <a:t>Сущность – это множество реальных или абстрактных объектов (людей, мест, событий), обладающих общими атрибутами или характеристиками. </a:t>
            </a:r>
          </a:p>
          <a:p>
            <a:r>
              <a:rPr lang="ru-RU" altLang="ru-RU" sz="1800" dirty="0"/>
              <a:t>Любой объект системы может быть представлен только одной сущностью, которая должна быть уникально идентифицирована. </a:t>
            </a:r>
          </a:p>
          <a:p>
            <a:r>
              <a:rPr lang="ru-RU" altLang="ru-RU" sz="1800" dirty="0"/>
              <a:t>Пример. Сущность – Студент. Экземпляр сущности – студент Иванов И.И.</a:t>
            </a:r>
          </a:p>
        </p:txBody>
      </p:sp>
      <p:sp>
        <p:nvSpPr>
          <p:cNvPr id="2" name="Дата 1"/>
          <p:cNvSpPr>
            <a:spLocks noGrp="1"/>
          </p:cNvSpPr>
          <p:nvPr>
            <p:ph type="dt" sz="half" idx="10"/>
          </p:nvPr>
        </p:nvSpPr>
        <p:spPr/>
        <p:txBody>
          <a:bodyPr/>
          <a:lstStyle/>
          <a:p>
            <a:r>
              <a:rPr lang="ru-RU" altLang="ru-RU"/>
              <a:t>02.02.2017</a:t>
            </a:r>
            <a:endParaRPr lang="ru-RU" altLang="en-US"/>
          </a:p>
        </p:txBody>
      </p:sp>
      <p:sp>
        <p:nvSpPr>
          <p:cNvPr id="3" name="Нижний колонтитул 2"/>
          <p:cNvSpPr>
            <a:spLocks noGrp="1"/>
          </p:cNvSpPr>
          <p:nvPr>
            <p:ph type="ftr" sz="quarter" idx="11"/>
          </p:nvPr>
        </p:nvSpPr>
        <p:spPr/>
        <p:txBody>
          <a:bodyPr/>
          <a:lstStyle/>
          <a:p>
            <a:r>
              <a:rPr lang="en-US" altLang="en-US"/>
              <a:t>https://vk.com/donnu_kkt_db</a:t>
            </a:r>
            <a:endParaRPr lang="ru-RU" altLang="en-US"/>
          </a:p>
        </p:txBody>
      </p:sp>
      <p:sp>
        <p:nvSpPr>
          <p:cNvPr id="4" name="Номер слайда 3"/>
          <p:cNvSpPr>
            <a:spLocks noGrp="1"/>
          </p:cNvSpPr>
          <p:nvPr>
            <p:ph type="sldNum" sz="quarter" idx="12"/>
          </p:nvPr>
        </p:nvSpPr>
        <p:spPr/>
        <p:txBody>
          <a:bodyPr/>
          <a:lstStyle/>
          <a:p>
            <a:fld id="{9248532F-6F36-4CF7-9EBD-A3B3FE3CEF41}" type="slidenum">
              <a:rPr lang="ru-RU" altLang="en-US" smtClean="0"/>
              <a:pPr/>
              <a:t>47</a:t>
            </a:fld>
            <a:endParaRPr lang="ru-RU" altLang="en-US"/>
          </a:p>
        </p:txBody>
      </p:sp>
    </p:spTree>
    <p:extLst>
      <p:ext uri="{BB962C8B-B14F-4D97-AF65-F5344CB8AC3E}">
        <p14:creationId xmlns:p14="http://schemas.microsoft.com/office/powerpoint/2010/main" val="682751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2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12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ru-RU" altLang="ru-RU"/>
              <a:t>Понятие атрибута</a:t>
            </a:r>
            <a:endParaRPr lang="ru-RU" altLang="ru-RU" dirty="0"/>
          </a:p>
        </p:txBody>
      </p:sp>
      <p:sp>
        <p:nvSpPr>
          <p:cNvPr id="6147" name="Rectangle 3"/>
          <p:cNvSpPr>
            <a:spLocks noGrp="1" noChangeArrowheads="1"/>
          </p:cNvSpPr>
          <p:nvPr>
            <p:ph type="body" idx="1"/>
          </p:nvPr>
        </p:nvSpPr>
        <p:spPr/>
        <p:txBody>
          <a:bodyPr>
            <a:normAutofit/>
          </a:bodyPr>
          <a:lstStyle/>
          <a:p>
            <a:r>
              <a:rPr lang="ru-RU" altLang="ru-RU" sz="1800" dirty="0"/>
              <a:t>Атрибут – характеристика сущности.</a:t>
            </a:r>
          </a:p>
          <a:p>
            <a:r>
              <a:rPr lang="ru-RU" altLang="ru-RU" sz="1800" dirty="0"/>
              <a:t>Пример. Сущность «Студент» имеет атрибут «ФИО». </a:t>
            </a:r>
          </a:p>
          <a:p>
            <a:r>
              <a:rPr lang="ru-RU" altLang="ru-RU" sz="1800" dirty="0"/>
              <a:t>Экземпляр сущности «студент» (конкретный человек) будет иметь экземпляр атрибута «ФИО» (например, Иванов И.И.)</a:t>
            </a:r>
          </a:p>
        </p:txBody>
      </p:sp>
      <p:sp>
        <p:nvSpPr>
          <p:cNvPr id="2" name="Дата 1"/>
          <p:cNvSpPr>
            <a:spLocks noGrp="1"/>
          </p:cNvSpPr>
          <p:nvPr>
            <p:ph type="dt" sz="half" idx="10"/>
          </p:nvPr>
        </p:nvSpPr>
        <p:spPr/>
        <p:txBody>
          <a:bodyPr/>
          <a:lstStyle/>
          <a:p>
            <a:r>
              <a:rPr lang="ru-RU" altLang="ru-RU"/>
              <a:t>02.02.2017</a:t>
            </a:r>
            <a:endParaRPr lang="ru-RU" altLang="en-US"/>
          </a:p>
        </p:txBody>
      </p:sp>
      <p:sp>
        <p:nvSpPr>
          <p:cNvPr id="3" name="Нижний колонтитул 2"/>
          <p:cNvSpPr>
            <a:spLocks noGrp="1"/>
          </p:cNvSpPr>
          <p:nvPr>
            <p:ph type="ftr" sz="quarter" idx="11"/>
          </p:nvPr>
        </p:nvSpPr>
        <p:spPr/>
        <p:txBody>
          <a:bodyPr/>
          <a:lstStyle/>
          <a:p>
            <a:r>
              <a:rPr lang="en-US" altLang="en-US"/>
              <a:t>https://vk.com/donnu_kkt_db</a:t>
            </a:r>
            <a:endParaRPr lang="ru-RU" altLang="en-US"/>
          </a:p>
        </p:txBody>
      </p:sp>
      <p:sp>
        <p:nvSpPr>
          <p:cNvPr id="4" name="Номер слайда 3"/>
          <p:cNvSpPr>
            <a:spLocks noGrp="1"/>
          </p:cNvSpPr>
          <p:nvPr>
            <p:ph type="sldNum" sz="quarter" idx="12"/>
          </p:nvPr>
        </p:nvSpPr>
        <p:spPr/>
        <p:txBody>
          <a:bodyPr/>
          <a:lstStyle/>
          <a:p>
            <a:fld id="{9248532F-6F36-4CF7-9EBD-A3B3FE3CEF41}" type="slidenum">
              <a:rPr lang="ru-RU" altLang="en-US" smtClean="0"/>
              <a:pPr/>
              <a:t>48</a:t>
            </a:fld>
            <a:endParaRPr lang="ru-RU" altLang="en-US"/>
          </a:p>
        </p:txBody>
      </p:sp>
    </p:spTree>
    <p:extLst>
      <p:ext uri="{BB962C8B-B14F-4D97-AF65-F5344CB8AC3E}">
        <p14:creationId xmlns:p14="http://schemas.microsoft.com/office/powerpoint/2010/main" val="3167178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4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14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ru-RU" altLang="ru-RU"/>
              <a:t>Понятие отношения</a:t>
            </a:r>
            <a:endParaRPr lang="ru-RU" altLang="ru-RU" dirty="0"/>
          </a:p>
        </p:txBody>
      </p:sp>
      <p:sp>
        <p:nvSpPr>
          <p:cNvPr id="7171" name="Rectangle 3"/>
          <p:cNvSpPr>
            <a:spLocks noGrp="1" noChangeArrowheads="1"/>
          </p:cNvSpPr>
          <p:nvPr>
            <p:ph type="body" idx="1"/>
          </p:nvPr>
        </p:nvSpPr>
        <p:spPr/>
        <p:txBody>
          <a:bodyPr>
            <a:normAutofit/>
          </a:bodyPr>
          <a:lstStyle/>
          <a:p>
            <a:r>
              <a:rPr lang="ru-RU" altLang="ru-RU" sz="1800" dirty="0"/>
              <a:t>Отношения – связь между двумя и более сущностями. Именование отношения осуществляется с помощью грамматического оборота глагола (имеет, определяет, …).</a:t>
            </a:r>
          </a:p>
          <a:p>
            <a:pPr marL="0" indent="0">
              <a:buNone/>
            </a:pPr>
            <a:r>
              <a:rPr lang="ru-RU" altLang="ru-RU" sz="1800" dirty="0"/>
              <a:t>Таким образом…</a:t>
            </a:r>
          </a:p>
          <a:p>
            <a:r>
              <a:rPr lang="ru-RU" altLang="ru-RU" sz="1800" dirty="0"/>
              <a:t>Сущности представляют собой базовый тип информации, хранимый в БД, а отношения показывают, как эти типы данных взаимосвязаны друг с другом.</a:t>
            </a:r>
          </a:p>
        </p:txBody>
      </p:sp>
      <p:sp>
        <p:nvSpPr>
          <p:cNvPr id="2" name="Дата 1"/>
          <p:cNvSpPr>
            <a:spLocks noGrp="1"/>
          </p:cNvSpPr>
          <p:nvPr>
            <p:ph type="dt" sz="half" idx="10"/>
          </p:nvPr>
        </p:nvSpPr>
        <p:spPr/>
        <p:txBody>
          <a:bodyPr/>
          <a:lstStyle/>
          <a:p>
            <a:r>
              <a:rPr lang="ru-RU" altLang="ru-RU"/>
              <a:t>02.02.2017</a:t>
            </a:r>
            <a:endParaRPr lang="ru-RU" altLang="en-US"/>
          </a:p>
        </p:txBody>
      </p:sp>
      <p:sp>
        <p:nvSpPr>
          <p:cNvPr id="3" name="Нижний колонтитул 2"/>
          <p:cNvSpPr>
            <a:spLocks noGrp="1"/>
          </p:cNvSpPr>
          <p:nvPr>
            <p:ph type="ftr" sz="quarter" idx="11"/>
          </p:nvPr>
        </p:nvSpPr>
        <p:spPr/>
        <p:txBody>
          <a:bodyPr/>
          <a:lstStyle/>
          <a:p>
            <a:r>
              <a:rPr lang="en-US" altLang="en-US"/>
              <a:t>https://vk.com/donnu_kkt_db</a:t>
            </a:r>
            <a:endParaRPr lang="ru-RU" altLang="en-US"/>
          </a:p>
        </p:txBody>
      </p:sp>
      <p:sp>
        <p:nvSpPr>
          <p:cNvPr id="4" name="Номер слайда 3"/>
          <p:cNvSpPr>
            <a:spLocks noGrp="1"/>
          </p:cNvSpPr>
          <p:nvPr>
            <p:ph type="sldNum" sz="quarter" idx="12"/>
          </p:nvPr>
        </p:nvSpPr>
        <p:spPr/>
        <p:txBody>
          <a:bodyPr/>
          <a:lstStyle/>
          <a:p>
            <a:fld id="{9248532F-6F36-4CF7-9EBD-A3B3FE3CEF41}" type="slidenum">
              <a:rPr lang="ru-RU" altLang="en-US" smtClean="0"/>
              <a:pPr/>
              <a:t>49</a:t>
            </a:fld>
            <a:endParaRPr lang="ru-RU" altLang="en-US"/>
          </a:p>
        </p:txBody>
      </p:sp>
    </p:spTree>
    <p:extLst>
      <p:ext uri="{BB962C8B-B14F-4D97-AF65-F5344CB8AC3E}">
        <p14:creationId xmlns:p14="http://schemas.microsoft.com/office/powerpoint/2010/main" val="2994841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7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7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ru-RU" altLang="ru-RU" dirty="0"/>
              <a:t>Информационные системы и устройства внешней памяти</a:t>
            </a:r>
          </a:p>
        </p:txBody>
      </p:sp>
      <p:sp>
        <p:nvSpPr>
          <p:cNvPr id="17411" name="Rectangle 3"/>
          <p:cNvSpPr>
            <a:spLocks noGrp="1" noChangeArrowheads="1"/>
          </p:cNvSpPr>
          <p:nvPr>
            <p:ph idx="1"/>
          </p:nvPr>
        </p:nvSpPr>
        <p:spPr/>
        <p:txBody>
          <a:bodyPr>
            <a:normAutofit/>
          </a:bodyPr>
          <a:lstStyle/>
          <a:p>
            <a:pPr marL="0" indent="0">
              <a:buNone/>
            </a:pPr>
            <a:r>
              <a:rPr lang="ru-RU" altLang="ru-RU" sz="1800" dirty="0"/>
              <a:t>В чем состоят реальные потребности разработчиков систем численных расчетов? </a:t>
            </a:r>
          </a:p>
          <a:p>
            <a:pPr marL="342900" indent="-342900">
              <a:buFont typeface="+mj-lt"/>
              <a:buAutoNum type="arabicPeriod"/>
            </a:pPr>
            <a:r>
              <a:rPr lang="ru-RU" altLang="ru-RU" sz="1800" dirty="0"/>
              <a:t>Для получения требуемых результатов серьезные вычислительные программы должны проработать достаточно долгое время (недели, месяцы, годы). </a:t>
            </a:r>
          </a:p>
          <a:p>
            <a:pPr marL="342900" indent="-342900">
              <a:buFont typeface="+mj-lt"/>
              <a:buAutoNum type="arabicPeriod"/>
            </a:pPr>
            <a:r>
              <a:rPr lang="ru-RU" altLang="ru-RU" sz="1800" dirty="0"/>
              <a:t>Требуется использовать программное сохранение частичных результатов вычислений, чтобы при возникновении непредвиденных сбоев аппаратуры можно было продолжить выполнение расчетов с некоторой контрольной точки. </a:t>
            </a:r>
          </a:p>
          <a:p>
            <a:r>
              <a:rPr lang="ru-RU" altLang="ru-RU" sz="1800" dirty="0"/>
              <a:t>Для сохранения промежуточных результатов идеально подходят магнитные ленты: </a:t>
            </a:r>
          </a:p>
          <a:p>
            <a:pPr lvl="1"/>
            <a:r>
              <a:rPr lang="ru-RU" altLang="ru-RU" sz="1600" dirty="0"/>
              <a:t>при выполнении процедуры установки контрольной точки данные последовательно сбрасываются на ленту; </a:t>
            </a:r>
          </a:p>
          <a:p>
            <a:pPr lvl="1"/>
            <a:r>
              <a:rPr lang="ru-RU" altLang="ru-RU" sz="1600" dirty="0"/>
              <a:t>при необходимости перезапуска от сохраненной контрольной точки данные также последовательно с ленты считываются. </a:t>
            </a:r>
          </a:p>
        </p:txBody>
      </p:sp>
      <p:sp>
        <p:nvSpPr>
          <p:cNvPr id="4" name="Дата 3"/>
          <p:cNvSpPr>
            <a:spLocks noGrp="1"/>
          </p:cNvSpPr>
          <p:nvPr>
            <p:ph type="dt" sz="half" idx="10"/>
          </p:nvPr>
        </p:nvSpPr>
        <p:spPr/>
        <p:txBody>
          <a:bodyPr/>
          <a:lstStyle/>
          <a:p>
            <a:r>
              <a:rPr lang="ru-RU" altLang="ru-RU"/>
              <a:t>02.02.2017</a:t>
            </a:r>
            <a:endParaRPr lang="ru-RU" altLang="en-US"/>
          </a:p>
        </p:txBody>
      </p:sp>
      <p:sp>
        <p:nvSpPr>
          <p:cNvPr id="5" name="Нижний колонтитул 4"/>
          <p:cNvSpPr>
            <a:spLocks noGrp="1"/>
          </p:cNvSpPr>
          <p:nvPr>
            <p:ph type="ftr" sz="quarter" idx="11"/>
          </p:nvPr>
        </p:nvSpPr>
        <p:spPr/>
        <p:txBody>
          <a:bodyPr/>
          <a:lstStyle/>
          <a:p>
            <a:r>
              <a:rPr lang="en-US" altLang="en-US"/>
              <a:t>https://vk.com/donnu_kkt_db</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5</a:t>
            </a:fld>
            <a:endParaRPr lang="ru-RU"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ru-RU" altLang="ru-RU"/>
              <a:t>Правила определения сущности</a:t>
            </a:r>
            <a:endParaRPr lang="ru-RU" altLang="ru-RU" dirty="0"/>
          </a:p>
        </p:txBody>
      </p:sp>
      <p:sp>
        <p:nvSpPr>
          <p:cNvPr id="8195" name="Rectangle 3"/>
          <p:cNvSpPr>
            <a:spLocks noGrp="1" noChangeArrowheads="1"/>
          </p:cNvSpPr>
          <p:nvPr>
            <p:ph type="body" idx="1"/>
          </p:nvPr>
        </p:nvSpPr>
        <p:spPr/>
        <p:txBody>
          <a:bodyPr>
            <a:normAutofit/>
          </a:bodyPr>
          <a:lstStyle/>
          <a:p>
            <a:r>
              <a:rPr lang="ru-RU" altLang="ru-RU" sz="1800" dirty="0"/>
              <a:t>Сущность должна иметь уникальное имя и именоваться  существительным в единственном числе. </a:t>
            </a:r>
          </a:p>
          <a:p>
            <a:r>
              <a:rPr lang="ru-RU" altLang="ru-RU" sz="1800" dirty="0"/>
              <a:t>Пример: Студент, Кредитная карта, Договор,…</a:t>
            </a:r>
          </a:p>
          <a:p>
            <a:r>
              <a:rPr lang="ru-RU" altLang="ru-RU" sz="1800" dirty="0"/>
              <a:t>Сущность обладает одним или несколькими атрибутами, которые ей либо принадлежат, либо наследуются через отношения. </a:t>
            </a:r>
          </a:p>
          <a:p>
            <a:r>
              <a:rPr lang="ru-RU" altLang="ru-RU" sz="1800" dirty="0"/>
              <a:t>Сущность обладает одним или несколькими атрибутами, которые однозначно идентифицируют каждый образец сущности и называются ключом (составным ключом).</a:t>
            </a:r>
          </a:p>
          <a:p>
            <a:endParaRPr lang="ru-RU" altLang="ru-RU" sz="1800" dirty="0"/>
          </a:p>
        </p:txBody>
      </p:sp>
      <p:sp>
        <p:nvSpPr>
          <p:cNvPr id="2" name="Дата 1"/>
          <p:cNvSpPr>
            <a:spLocks noGrp="1"/>
          </p:cNvSpPr>
          <p:nvPr>
            <p:ph type="dt" sz="half" idx="10"/>
          </p:nvPr>
        </p:nvSpPr>
        <p:spPr/>
        <p:txBody>
          <a:bodyPr/>
          <a:lstStyle/>
          <a:p>
            <a:r>
              <a:rPr lang="ru-RU" altLang="ru-RU"/>
              <a:t>02.02.2017</a:t>
            </a:r>
            <a:endParaRPr lang="ru-RU" altLang="en-US"/>
          </a:p>
        </p:txBody>
      </p:sp>
      <p:sp>
        <p:nvSpPr>
          <p:cNvPr id="3" name="Нижний колонтитул 2"/>
          <p:cNvSpPr>
            <a:spLocks noGrp="1"/>
          </p:cNvSpPr>
          <p:nvPr>
            <p:ph type="ftr" sz="quarter" idx="11"/>
          </p:nvPr>
        </p:nvSpPr>
        <p:spPr/>
        <p:txBody>
          <a:bodyPr/>
          <a:lstStyle/>
          <a:p>
            <a:r>
              <a:rPr lang="en-US" altLang="en-US"/>
              <a:t>https://vk.com/donnu_kkt_db</a:t>
            </a:r>
            <a:endParaRPr lang="ru-RU" altLang="en-US"/>
          </a:p>
        </p:txBody>
      </p:sp>
      <p:sp>
        <p:nvSpPr>
          <p:cNvPr id="4" name="Номер слайда 3"/>
          <p:cNvSpPr>
            <a:spLocks noGrp="1"/>
          </p:cNvSpPr>
          <p:nvPr>
            <p:ph type="sldNum" sz="quarter" idx="12"/>
          </p:nvPr>
        </p:nvSpPr>
        <p:spPr/>
        <p:txBody>
          <a:bodyPr/>
          <a:lstStyle/>
          <a:p>
            <a:fld id="{9248532F-6F36-4CF7-9EBD-A3B3FE3CEF41}" type="slidenum">
              <a:rPr lang="ru-RU" altLang="en-US" smtClean="0"/>
              <a:pPr/>
              <a:t>50</a:t>
            </a:fld>
            <a:endParaRPr lang="ru-RU" altLang="en-US"/>
          </a:p>
        </p:txBody>
      </p:sp>
    </p:spTree>
    <p:extLst>
      <p:ext uri="{BB962C8B-B14F-4D97-AF65-F5344CB8AC3E}">
        <p14:creationId xmlns:p14="http://schemas.microsoft.com/office/powerpoint/2010/main" val="301149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19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19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19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ru-RU" altLang="ru-RU"/>
              <a:t>Правила определения сущности</a:t>
            </a:r>
            <a:endParaRPr lang="ru-RU" altLang="ru-RU" dirty="0"/>
          </a:p>
        </p:txBody>
      </p:sp>
      <p:sp>
        <p:nvSpPr>
          <p:cNvPr id="9219" name="Rectangle 3"/>
          <p:cNvSpPr>
            <a:spLocks noGrp="1" noChangeArrowheads="1"/>
          </p:cNvSpPr>
          <p:nvPr>
            <p:ph type="body" idx="1"/>
          </p:nvPr>
        </p:nvSpPr>
        <p:spPr/>
        <p:txBody>
          <a:bodyPr>
            <a:normAutofit/>
          </a:bodyPr>
          <a:lstStyle/>
          <a:p>
            <a:r>
              <a:rPr lang="ru-RU" altLang="ru-RU" sz="1800" dirty="0"/>
              <a:t>Каждая сущность может обладать любым количеством отношений с другими сущностями.</a:t>
            </a:r>
          </a:p>
          <a:p>
            <a:r>
              <a:rPr lang="ru-RU" altLang="ru-RU" sz="1800" dirty="0"/>
              <a:t>Если внешний ключ целиком используется в составе первичного ключа, то сущность является зависимой от идентификатора.</a:t>
            </a:r>
          </a:p>
          <a:p>
            <a:r>
              <a:rPr lang="ru-RU" altLang="ru-RU" sz="1800" dirty="0"/>
              <a:t>В нотации </a:t>
            </a:r>
            <a:r>
              <a:rPr lang="en-US" altLang="ru-RU" sz="1800" dirty="0"/>
              <a:t>IDEF</a:t>
            </a:r>
            <a:r>
              <a:rPr lang="ru-RU" altLang="ru-RU" sz="1800" dirty="0"/>
              <a:t>1</a:t>
            </a:r>
            <a:r>
              <a:rPr lang="en-US" altLang="ru-RU" sz="1800" dirty="0"/>
              <a:t>X</a:t>
            </a:r>
            <a:r>
              <a:rPr lang="ru-RU" altLang="ru-RU" sz="1800" dirty="0"/>
              <a:t> сущность изображается в виде прямоугольника, в зависимости от уровня представления данных могут быть некоторые различия </a:t>
            </a:r>
            <a:br>
              <a:rPr lang="ru-RU" altLang="ru-RU" sz="1800" dirty="0"/>
            </a:br>
            <a:endParaRPr lang="ru-RU" altLang="ru-RU" sz="1800" dirty="0"/>
          </a:p>
        </p:txBody>
      </p:sp>
      <p:sp>
        <p:nvSpPr>
          <p:cNvPr id="2" name="Дата 1"/>
          <p:cNvSpPr>
            <a:spLocks noGrp="1"/>
          </p:cNvSpPr>
          <p:nvPr>
            <p:ph type="dt" sz="half" idx="10"/>
          </p:nvPr>
        </p:nvSpPr>
        <p:spPr/>
        <p:txBody>
          <a:bodyPr/>
          <a:lstStyle/>
          <a:p>
            <a:r>
              <a:rPr lang="ru-RU" altLang="ru-RU"/>
              <a:t>02.02.2017</a:t>
            </a:r>
            <a:endParaRPr lang="ru-RU" altLang="en-US"/>
          </a:p>
        </p:txBody>
      </p:sp>
      <p:sp>
        <p:nvSpPr>
          <p:cNvPr id="3" name="Нижний колонтитул 2"/>
          <p:cNvSpPr>
            <a:spLocks noGrp="1"/>
          </p:cNvSpPr>
          <p:nvPr>
            <p:ph type="ftr" sz="quarter" idx="11"/>
          </p:nvPr>
        </p:nvSpPr>
        <p:spPr/>
        <p:txBody>
          <a:bodyPr/>
          <a:lstStyle/>
          <a:p>
            <a:r>
              <a:rPr lang="en-US" altLang="en-US"/>
              <a:t>https://vk.com/donnu_kkt_db</a:t>
            </a:r>
            <a:endParaRPr lang="ru-RU" altLang="en-US"/>
          </a:p>
        </p:txBody>
      </p:sp>
      <p:sp>
        <p:nvSpPr>
          <p:cNvPr id="4" name="Номер слайда 3"/>
          <p:cNvSpPr>
            <a:spLocks noGrp="1"/>
          </p:cNvSpPr>
          <p:nvPr>
            <p:ph type="sldNum" sz="quarter" idx="12"/>
          </p:nvPr>
        </p:nvSpPr>
        <p:spPr/>
        <p:txBody>
          <a:bodyPr/>
          <a:lstStyle/>
          <a:p>
            <a:fld id="{9248532F-6F36-4CF7-9EBD-A3B3FE3CEF41}" type="slidenum">
              <a:rPr lang="ru-RU" altLang="en-US" smtClean="0"/>
              <a:pPr/>
              <a:t>51</a:t>
            </a:fld>
            <a:endParaRPr lang="ru-RU" altLang="en-US"/>
          </a:p>
        </p:txBody>
      </p:sp>
    </p:spTree>
    <p:extLst>
      <p:ext uri="{BB962C8B-B14F-4D97-AF65-F5344CB8AC3E}">
        <p14:creationId xmlns:p14="http://schemas.microsoft.com/office/powerpoint/2010/main" val="1322462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21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21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ru-RU" altLang="ru-RU"/>
              <a:t>Графическое представление сущности</a:t>
            </a:r>
            <a:endParaRPr lang="ru-RU" altLang="ru-RU" dirty="0"/>
          </a:p>
        </p:txBody>
      </p:sp>
      <p:sp>
        <p:nvSpPr>
          <p:cNvPr id="10243" name="Rectangle 3"/>
          <p:cNvSpPr>
            <a:spLocks noGrp="1" noChangeArrowheads="1"/>
          </p:cNvSpPr>
          <p:nvPr>
            <p:ph type="body" idx="1"/>
          </p:nvPr>
        </p:nvSpPr>
        <p:spPr/>
        <p:txBody>
          <a:bodyPr>
            <a:normAutofit/>
          </a:bodyPr>
          <a:lstStyle/>
          <a:p>
            <a:r>
              <a:rPr lang="ru-RU" altLang="ru-RU" sz="1800" dirty="0"/>
              <a:t>Различают следующие уровни представления сущности: диаграмма «сущность-связь» (</a:t>
            </a:r>
            <a:r>
              <a:rPr lang="en-US" altLang="ru-RU" sz="1800" dirty="0"/>
              <a:t>ERD</a:t>
            </a:r>
            <a:r>
              <a:rPr lang="ru-RU" altLang="ru-RU" sz="1800" dirty="0"/>
              <a:t>), модель данных, основанная на ключах (</a:t>
            </a:r>
            <a:r>
              <a:rPr lang="en-US" altLang="ru-RU" sz="1800" dirty="0"/>
              <a:t>KB</a:t>
            </a:r>
            <a:r>
              <a:rPr lang="ru-RU" altLang="ru-RU" sz="1800" dirty="0"/>
              <a:t>), полная атрибутивная модель (</a:t>
            </a:r>
            <a:r>
              <a:rPr lang="en-US" altLang="ru-RU" sz="1800" dirty="0"/>
              <a:t>FA</a:t>
            </a:r>
            <a:r>
              <a:rPr lang="ru-RU" altLang="ru-RU" sz="1800" dirty="0"/>
              <a:t>) </a:t>
            </a:r>
          </a:p>
        </p:txBody>
      </p:sp>
      <p:grpSp>
        <p:nvGrpSpPr>
          <p:cNvPr id="10261" name="Group 21"/>
          <p:cNvGrpSpPr>
            <a:grpSpLocks/>
          </p:cNvGrpSpPr>
          <p:nvPr/>
        </p:nvGrpSpPr>
        <p:grpSpPr bwMode="auto">
          <a:xfrm>
            <a:off x="3347864" y="2578775"/>
            <a:ext cx="2232025" cy="641350"/>
            <a:chOff x="2109" y="1979"/>
            <a:chExt cx="1406" cy="404"/>
          </a:xfrm>
        </p:grpSpPr>
        <p:sp>
          <p:nvSpPr>
            <p:cNvPr id="10248" name="Text Box 8"/>
            <p:cNvSpPr txBox="1">
              <a:spLocks noChangeArrowheads="1"/>
            </p:cNvSpPr>
            <p:nvPr/>
          </p:nvSpPr>
          <p:spPr bwMode="auto">
            <a:xfrm>
              <a:off x="2109" y="1979"/>
              <a:ext cx="1179"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ru-RU" altLang="ru-RU" dirty="0"/>
                <a:t>Поле наименования</a:t>
              </a:r>
            </a:p>
          </p:txBody>
        </p:sp>
        <p:sp>
          <p:nvSpPr>
            <p:cNvPr id="10251" name="Line 11"/>
            <p:cNvSpPr>
              <a:spLocks noChangeShapeType="1"/>
            </p:cNvSpPr>
            <p:nvPr/>
          </p:nvSpPr>
          <p:spPr bwMode="auto">
            <a:xfrm>
              <a:off x="2971" y="2115"/>
              <a:ext cx="544" cy="0"/>
            </a:xfrm>
            <a:prstGeom prst="line">
              <a:avLst/>
            </a:prstGeom>
            <a:noFill/>
            <a:ln w="9525">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grpSp>
      <p:grpSp>
        <p:nvGrpSpPr>
          <p:cNvPr id="10262" name="Group 22"/>
          <p:cNvGrpSpPr>
            <a:grpSpLocks/>
          </p:cNvGrpSpPr>
          <p:nvPr/>
        </p:nvGrpSpPr>
        <p:grpSpPr bwMode="auto">
          <a:xfrm>
            <a:off x="3347864" y="3226475"/>
            <a:ext cx="2232025" cy="712787"/>
            <a:chOff x="2109" y="2387"/>
            <a:chExt cx="1406" cy="449"/>
          </a:xfrm>
        </p:grpSpPr>
        <p:sp>
          <p:nvSpPr>
            <p:cNvPr id="10249" name="Text Box 9"/>
            <p:cNvSpPr txBox="1">
              <a:spLocks noChangeArrowheads="1"/>
            </p:cNvSpPr>
            <p:nvPr/>
          </p:nvSpPr>
          <p:spPr bwMode="auto">
            <a:xfrm>
              <a:off x="2109" y="2432"/>
              <a:ext cx="1170"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ru-RU" altLang="ru-RU"/>
                <a:t>Первичный ключ</a:t>
              </a:r>
            </a:p>
          </p:txBody>
        </p:sp>
        <p:sp>
          <p:nvSpPr>
            <p:cNvPr id="10252" name="Line 12"/>
            <p:cNvSpPr>
              <a:spLocks noChangeShapeType="1"/>
            </p:cNvSpPr>
            <p:nvPr/>
          </p:nvSpPr>
          <p:spPr bwMode="auto">
            <a:xfrm flipV="1">
              <a:off x="2925" y="2387"/>
              <a:ext cx="590" cy="227"/>
            </a:xfrm>
            <a:prstGeom prst="line">
              <a:avLst/>
            </a:prstGeom>
            <a:noFill/>
            <a:ln w="9525">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grpSp>
      <p:grpSp>
        <p:nvGrpSpPr>
          <p:cNvPr id="10263" name="Group 23"/>
          <p:cNvGrpSpPr>
            <a:grpSpLocks/>
          </p:cNvGrpSpPr>
          <p:nvPr/>
        </p:nvGrpSpPr>
        <p:grpSpPr bwMode="auto">
          <a:xfrm>
            <a:off x="3347864" y="4018637"/>
            <a:ext cx="2160587" cy="641350"/>
            <a:chOff x="2109" y="2886"/>
            <a:chExt cx="1361" cy="404"/>
          </a:xfrm>
        </p:grpSpPr>
        <p:sp>
          <p:nvSpPr>
            <p:cNvPr id="10250" name="Text Box 10"/>
            <p:cNvSpPr txBox="1">
              <a:spLocks noChangeArrowheads="1"/>
            </p:cNvSpPr>
            <p:nvPr/>
          </p:nvSpPr>
          <p:spPr bwMode="auto">
            <a:xfrm>
              <a:off x="2109" y="2886"/>
              <a:ext cx="1225"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ru-RU" altLang="ru-RU"/>
                <a:t>Неключевые атрибуты</a:t>
              </a:r>
            </a:p>
          </p:txBody>
        </p:sp>
        <p:sp>
          <p:nvSpPr>
            <p:cNvPr id="10253" name="Line 13"/>
            <p:cNvSpPr>
              <a:spLocks noChangeShapeType="1"/>
            </p:cNvSpPr>
            <p:nvPr/>
          </p:nvSpPr>
          <p:spPr bwMode="auto">
            <a:xfrm>
              <a:off x="2971" y="3113"/>
              <a:ext cx="499" cy="0"/>
            </a:xfrm>
            <a:prstGeom prst="line">
              <a:avLst/>
            </a:prstGeom>
            <a:noFill/>
            <a:ln w="9525">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grpSp>
      <p:grpSp>
        <p:nvGrpSpPr>
          <p:cNvPr id="10256" name="Group 16"/>
          <p:cNvGrpSpPr>
            <a:grpSpLocks/>
          </p:cNvGrpSpPr>
          <p:nvPr/>
        </p:nvGrpSpPr>
        <p:grpSpPr bwMode="auto">
          <a:xfrm>
            <a:off x="468139" y="2578775"/>
            <a:ext cx="2519362" cy="1946275"/>
            <a:chOff x="249" y="1979"/>
            <a:chExt cx="1587" cy="1226"/>
          </a:xfrm>
        </p:grpSpPr>
        <p:pic>
          <p:nvPicPr>
            <p:cNvPr id="102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 y="1979"/>
              <a:ext cx="953" cy="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Text Box 6"/>
            <p:cNvSpPr txBox="1">
              <a:spLocks noChangeArrowheads="1"/>
            </p:cNvSpPr>
            <p:nvPr/>
          </p:nvSpPr>
          <p:spPr bwMode="auto">
            <a:xfrm>
              <a:off x="249" y="2795"/>
              <a:ext cx="1587" cy="41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ru-RU" altLang="ru-RU"/>
                <a:t>Вид сущности на диаграмме </a:t>
              </a:r>
              <a:r>
                <a:rPr lang="en-US" altLang="ru-RU"/>
                <a:t>ERD</a:t>
              </a:r>
              <a:r>
                <a:rPr lang="ru-RU" altLang="ru-RU"/>
                <a:t> </a:t>
              </a:r>
            </a:p>
          </p:txBody>
        </p:sp>
        <p:sp>
          <p:nvSpPr>
            <p:cNvPr id="10254" name="Line 14"/>
            <p:cNvSpPr>
              <a:spLocks noChangeShapeType="1"/>
            </p:cNvSpPr>
            <p:nvPr/>
          </p:nvSpPr>
          <p:spPr bwMode="auto">
            <a:xfrm flipV="1">
              <a:off x="1020" y="2478"/>
              <a:ext cx="0" cy="31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grpSp>
      <p:grpSp>
        <p:nvGrpSpPr>
          <p:cNvPr id="10260" name="Group 20"/>
          <p:cNvGrpSpPr>
            <a:grpSpLocks/>
          </p:cNvGrpSpPr>
          <p:nvPr/>
        </p:nvGrpSpPr>
        <p:grpSpPr bwMode="auto">
          <a:xfrm>
            <a:off x="5292551" y="2650212"/>
            <a:ext cx="3743325" cy="3400425"/>
            <a:chOff x="3334" y="2024"/>
            <a:chExt cx="2358" cy="2142"/>
          </a:xfrm>
        </p:grpSpPr>
        <p:pic>
          <p:nvPicPr>
            <p:cNvPr id="1024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0" y="2024"/>
              <a:ext cx="1951" cy="1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7" name="Text Box 7"/>
            <p:cNvSpPr txBox="1">
              <a:spLocks noChangeArrowheads="1"/>
            </p:cNvSpPr>
            <p:nvPr/>
          </p:nvSpPr>
          <p:spPr bwMode="auto">
            <a:xfrm>
              <a:off x="3334" y="3929"/>
              <a:ext cx="2358" cy="2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ru-RU" altLang="ru-RU"/>
                <a:t>Вид сущности на диаграмме </a:t>
              </a:r>
              <a:r>
                <a:rPr lang="en-US" altLang="ru-RU"/>
                <a:t>FA</a:t>
              </a:r>
              <a:r>
                <a:rPr lang="ru-RU" altLang="ru-RU"/>
                <a:t> </a:t>
              </a:r>
            </a:p>
          </p:txBody>
        </p:sp>
        <p:sp>
          <p:nvSpPr>
            <p:cNvPr id="10255" name="Line 15"/>
            <p:cNvSpPr>
              <a:spLocks noChangeShapeType="1"/>
            </p:cNvSpPr>
            <p:nvPr/>
          </p:nvSpPr>
          <p:spPr bwMode="auto">
            <a:xfrm flipV="1">
              <a:off x="4513" y="3793"/>
              <a:ext cx="0" cy="13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grpSp>
      <p:sp>
        <p:nvSpPr>
          <p:cNvPr id="2" name="Дата 1"/>
          <p:cNvSpPr>
            <a:spLocks noGrp="1"/>
          </p:cNvSpPr>
          <p:nvPr>
            <p:ph type="dt" sz="half" idx="10"/>
          </p:nvPr>
        </p:nvSpPr>
        <p:spPr>
          <a:xfrm>
            <a:off x="828504" y="5793470"/>
            <a:ext cx="1372169" cy="365125"/>
          </a:xfrm>
        </p:spPr>
        <p:txBody>
          <a:bodyPr/>
          <a:lstStyle/>
          <a:p>
            <a:r>
              <a:rPr lang="ru-RU" altLang="ru-RU"/>
              <a:t>02.02.2017</a:t>
            </a:r>
            <a:endParaRPr lang="ru-RU" altLang="en-US"/>
          </a:p>
        </p:txBody>
      </p:sp>
      <p:sp>
        <p:nvSpPr>
          <p:cNvPr id="3" name="Нижний колонтитул 2"/>
          <p:cNvSpPr>
            <a:spLocks noGrp="1"/>
          </p:cNvSpPr>
          <p:nvPr>
            <p:ph type="ftr" sz="quarter" idx="11"/>
          </p:nvPr>
        </p:nvSpPr>
        <p:spPr>
          <a:xfrm>
            <a:off x="2200672" y="5793462"/>
            <a:ext cx="4742312" cy="365126"/>
          </a:xfrm>
        </p:spPr>
        <p:txBody>
          <a:bodyPr/>
          <a:lstStyle/>
          <a:p>
            <a:r>
              <a:rPr lang="en-US" altLang="en-US"/>
              <a:t>https://vk.com/donnu_kkt_db</a:t>
            </a:r>
            <a:endParaRPr lang="ru-RU" altLang="en-US"/>
          </a:p>
        </p:txBody>
      </p:sp>
      <p:sp>
        <p:nvSpPr>
          <p:cNvPr id="4" name="Номер слайда 3"/>
          <p:cNvSpPr>
            <a:spLocks noGrp="1"/>
          </p:cNvSpPr>
          <p:nvPr>
            <p:ph type="sldNum" sz="quarter" idx="12"/>
          </p:nvPr>
        </p:nvSpPr>
        <p:spPr>
          <a:xfrm>
            <a:off x="6942413" y="5793470"/>
            <a:ext cx="1371600" cy="365125"/>
          </a:xfrm>
        </p:spPr>
        <p:txBody>
          <a:bodyPr/>
          <a:lstStyle/>
          <a:p>
            <a:fld id="{9248532F-6F36-4CF7-9EBD-A3B3FE3CEF41}" type="slidenum">
              <a:rPr lang="ru-RU" altLang="en-US" smtClean="0"/>
              <a:pPr/>
              <a:t>52</a:t>
            </a:fld>
            <a:endParaRPr lang="ru-RU" altLang="en-US"/>
          </a:p>
        </p:txBody>
      </p:sp>
    </p:spTree>
    <p:extLst>
      <p:ext uri="{BB962C8B-B14F-4D97-AF65-F5344CB8AC3E}">
        <p14:creationId xmlns:p14="http://schemas.microsoft.com/office/powerpoint/2010/main" val="2451873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25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26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26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026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02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ru-RU" altLang="ru-RU"/>
              <a:t>Правила определения атрибутов</a:t>
            </a:r>
            <a:endParaRPr lang="ru-RU" altLang="ru-RU" dirty="0"/>
          </a:p>
        </p:txBody>
      </p:sp>
      <p:sp>
        <p:nvSpPr>
          <p:cNvPr id="11267" name="Rectangle 3"/>
          <p:cNvSpPr>
            <a:spLocks noGrp="1" noChangeArrowheads="1"/>
          </p:cNvSpPr>
          <p:nvPr>
            <p:ph type="body" idx="1"/>
          </p:nvPr>
        </p:nvSpPr>
        <p:spPr/>
        <p:txBody>
          <a:bodyPr>
            <a:normAutofit/>
          </a:bodyPr>
          <a:lstStyle/>
          <a:p>
            <a:r>
              <a:rPr lang="ru-RU" altLang="ru-RU" sz="1800" dirty="0"/>
              <a:t>Каждый атрибут каждой сущности обладает уникальным именем.</a:t>
            </a:r>
          </a:p>
          <a:p>
            <a:r>
              <a:rPr lang="ru-RU" altLang="ru-RU" sz="1800" dirty="0"/>
              <a:t>Сущность может обладать любым количеством атрибутов. </a:t>
            </a:r>
          </a:p>
          <a:p>
            <a:r>
              <a:rPr lang="ru-RU" altLang="ru-RU" sz="1800" dirty="0"/>
              <a:t>Различают собственные и наследуемые атрибуты. Собственные атрибуты являются уникальными в рамках модели. Наследуемые передаются от сущности-родителя при определении идентифицирующей связи.</a:t>
            </a:r>
          </a:p>
        </p:txBody>
      </p:sp>
      <p:sp>
        <p:nvSpPr>
          <p:cNvPr id="2" name="Дата 1"/>
          <p:cNvSpPr>
            <a:spLocks noGrp="1"/>
          </p:cNvSpPr>
          <p:nvPr>
            <p:ph type="dt" sz="half" idx="10"/>
          </p:nvPr>
        </p:nvSpPr>
        <p:spPr/>
        <p:txBody>
          <a:bodyPr/>
          <a:lstStyle/>
          <a:p>
            <a:r>
              <a:rPr lang="ru-RU" altLang="ru-RU"/>
              <a:t>02.02.2017</a:t>
            </a:r>
            <a:endParaRPr lang="ru-RU" altLang="en-US"/>
          </a:p>
        </p:txBody>
      </p:sp>
      <p:sp>
        <p:nvSpPr>
          <p:cNvPr id="3" name="Нижний колонтитул 2"/>
          <p:cNvSpPr>
            <a:spLocks noGrp="1"/>
          </p:cNvSpPr>
          <p:nvPr>
            <p:ph type="ftr" sz="quarter" idx="11"/>
          </p:nvPr>
        </p:nvSpPr>
        <p:spPr/>
        <p:txBody>
          <a:bodyPr/>
          <a:lstStyle/>
          <a:p>
            <a:r>
              <a:rPr lang="en-US" altLang="en-US"/>
              <a:t>https://vk.com/donnu_kkt_db</a:t>
            </a:r>
            <a:endParaRPr lang="ru-RU" altLang="en-US"/>
          </a:p>
        </p:txBody>
      </p:sp>
      <p:sp>
        <p:nvSpPr>
          <p:cNvPr id="4" name="Номер слайда 3"/>
          <p:cNvSpPr>
            <a:spLocks noGrp="1"/>
          </p:cNvSpPr>
          <p:nvPr>
            <p:ph type="sldNum" sz="quarter" idx="12"/>
          </p:nvPr>
        </p:nvSpPr>
        <p:spPr/>
        <p:txBody>
          <a:bodyPr/>
          <a:lstStyle/>
          <a:p>
            <a:fld id="{9248532F-6F36-4CF7-9EBD-A3B3FE3CEF41}" type="slidenum">
              <a:rPr lang="ru-RU" altLang="en-US" smtClean="0"/>
              <a:pPr/>
              <a:t>53</a:t>
            </a:fld>
            <a:endParaRPr lang="ru-RU" altLang="en-US"/>
          </a:p>
        </p:txBody>
      </p:sp>
    </p:spTree>
    <p:extLst>
      <p:ext uri="{BB962C8B-B14F-4D97-AF65-F5344CB8AC3E}">
        <p14:creationId xmlns:p14="http://schemas.microsoft.com/office/powerpoint/2010/main" val="2469079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26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26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ru-RU" altLang="ru-RU"/>
              <a:t>Ключевые атрибуты</a:t>
            </a:r>
            <a:endParaRPr lang="ru-RU" altLang="ru-RU" dirty="0"/>
          </a:p>
        </p:txBody>
      </p:sp>
      <p:sp>
        <p:nvSpPr>
          <p:cNvPr id="3" name="Объект 2"/>
          <p:cNvSpPr>
            <a:spLocks noGrp="1"/>
          </p:cNvSpPr>
          <p:nvPr>
            <p:ph idx="1"/>
          </p:nvPr>
        </p:nvSpPr>
        <p:spPr/>
        <p:txBody>
          <a:bodyPr/>
          <a:lstStyle/>
          <a:p>
            <a:endParaRPr lang="ru-RU"/>
          </a:p>
        </p:txBody>
      </p:sp>
      <p:sp>
        <p:nvSpPr>
          <p:cNvPr id="12292" name="Text Box 4"/>
          <p:cNvSpPr txBox="1">
            <a:spLocks noChangeArrowheads="1"/>
          </p:cNvSpPr>
          <p:nvPr/>
        </p:nvSpPr>
        <p:spPr bwMode="auto">
          <a:xfrm>
            <a:off x="3563938" y="2349500"/>
            <a:ext cx="2016125" cy="7112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ru-RU" altLang="ru-RU" sz="2000" b="1">
                <a:solidFill>
                  <a:schemeClr val="folHlink"/>
                </a:solidFill>
                <a:effectLst>
                  <a:outerShdw blurRad="38100" dist="38100" dir="2700000" algn="tl">
                    <a:srgbClr val="000000"/>
                  </a:outerShdw>
                </a:effectLst>
              </a:rPr>
              <a:t>Ключевые атрибуты</a:t>
            </a:r>
          </a:p>
        </p:txBody>
      </p:sp>
      <p:grpSp>
        <p:nvGrpSpPr>
          <p:cNvPr id="12322" name="Group 34"/>
          <p:cNvGrpSpPr>
            <a:grpSpLocks/>
          </p:cNvGrpSpPr>
          <p:nvPr/>
        </p:nvGrpSpPr>
        <p:grpSpPr bwMode="auto">
          <a:xfrm>
            <a:off x="5148263" y="1196975"/>
            <a:ext cx="3311525" cy="1644650"/>
            <a:chOff x="3243" y="754"/>
            <a:chExt cx="2086" cy="1036"/>
          </a:xfrm>
        </p:grpSpPr>
        <p:grpSp>
          <p:nvGrpSpPr>
            <p:cNvPr id="12316" name="Group 28"/>
            <p:cNvGrpSpPr>
              <a:grpSpLocks/>
            </p:cNvGrpSpPr>
            <p:nvPr/>
          </p:nvGrpSpPr>
          <p:grpSpPr bwMode="auto">
            <a:xfrm>
              <a:off x="3878" y="754"/>
              <a:ext cx="1451" cy="1036"/>
              <a:chOff x="3878" y="754"/>
              <a:chExt cx="1451" cy="1036"/>
            </a:xfrm>
          </p:grpSpPr>
          <p:sp>
            <p:nvSpPr>
              <p:cNvPr id="12298" name="Text Box 10"/>
              <p:cNvSpPr txBox="1">
                <a:spLocks noChangeArrowheads="1"/>
              </p:cNvSpPr>
              <p:nvPr/>
            </p:nvSpPr>
            <p:spPr bwMode="auto">
              <a:xfrm>
                <a:off x="3878" y="754"/>
                <a:ext cx="1451" cy="41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ru-RU" altLang="ru-RU" b="1">
                    <a:solidFill>
                      <a:schemeClr val="hlink"/>
                    </a:solidFill>
                  </a:rPr>
                  <a:t>Составной (сложный) ключ</a:t>
                </a:r>
              </a:p>
            </p:txBody>
          </p:sp>
          <p:sp>
            <p:nvSpPr>
              <p:cNvPr id="12303" name="Text Box 15"/>
              <p:cNvSpPr txBox="1">
                <a:spLocks noChangeArrowheads="1"/>
              </p:cNvSpPr>
              <p:nvPr/>
            </p:nvSpPr>
            <p:spPr bwMode="auto">
              <a:xfrm>
                <a:off x="3878" y="1207"/>
                <a:ext cx="1451" cy="58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ru-RU" altLang="ru-RU"/>
                  <a:t>ключ, состоящий из нескольких атрибутов </a:t>
                </a:r>
              </a:p>
            </p:txBody>
          </p:sp>
        </p:grpSp>
        <p:sp>
          <p:nvSpPr>
            <p:cNvPr id="12305" name="Line 17"/>
            <p:cNvSpPr>
              <a:spLocks noChangeShapeType="1"/>
            </p:cNvSpPr>
            <p:nvPr/>
          </p:nvSpPr>
          <p:spPr bwMode="auto">
            <a:xfrm flipV="1">
              <a:off x="3243" y="981"/>
              <a:ext cx="635" cy="499"/>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grpSp>
      <p:grpSp>
        <p:nvGrpSpPr>
          <p:cNvPr id="12321" name="Group 33"/>
          <p:cNvGrpSpPr>
            <a:grpSpLocks/>
          </p:cNvGrpSpPr>
          <p:nvPr/>
        </p:nvGrpSpPr>
        <p:grpSpPr bwMode="auto">
          <a:xfrm>
            <a:off x="827088" y="1196975"/>
            <a:ext cx="3240087" cy="1631950"/>
            <a:chOff x="521" y="754"/>
            <a:chExt cx="2041" cy="1028"/>
          </a:xfrm>
        </p:grpSpPr>
        <p:grpSp>
          <p:nvGrpSpPr>
            <p:cNvPr id="12315" name="Group 27"/>
            <p:cNvGrpSpPr>
              <a:grpSpLocks/>
            </p:cNvGrpSpPr>
            <p:nvPr/>
          </p:nvGrpSpPr>
          <p:grpSpPr bwMode="auto">
            <a:xfrm>
              <a:off x="521" y="754"/>
              <a:ext cx="1180" cy="1028"/>
              <a:chOff x="521" y="754"/>
              <a:chExt cx="1180" cy="1028"/>
            </a:xfrm>
          </p:grpSpPr>
          <p:sp>
            <p:nvSpPr>
              <p:cNvPr id="12297" name="Text Box 9"/>
              <p:cNvSpPr txBox="1">
                <a:spLocks noChangeArrowheads="1"/>
              </p:cNvSpPr>
              <p:nvPr/>
            </p:nvSpPr>
            <p:spPr bwMode="auto">
              <a:xfrm>
                <a:off x="521" y="754"/>
                <a:ext cx="1180" cy="2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ru-RU" altLang="ru-RU" b="1">
                    <a:solidFill>
                      <a:schemeClr val="hlink"/>
                    </a:solidFill>
                  </a:rPr>
                  <a:t>Простой ключ</a:t>
                </a:r>
              </a:p>
            </p:txBody>
          </p:sp>
          <p:sp>
            <p:nvSpPr>
              <p:cNvPr id="12304" name="Text Box 16"/>
              <p:cNvSpPr txBox="1">
                <a:spLocks noChangeArrowheads="1"/>
              </p:cNvSpPr>
              <p:nvPr/>
            </p:nvSpPr>
            <p:spPr bwMode="auto">
              <a:xfrm>
                <a:off x="521" y="1026"/>
                <a:ext cx="1180" cy="75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ru-RU" altLang="ru-RU"/>
                  <a:t>ключ, состоящий из одного атрибута </a:t>
                </a:r>
              </a:p>
            </p:txBody>
          </p:sp>
        </p:grpSp>
        <p:sp>
          <p:nvSpPr>
            <p:cNvPr id="12306" name="Line 18"/>
            <p:cNvSpPr>
              <a:spLocks noChangeShapeType="1"/>
            </p:cNvSpPr>
            <p:nvPr/>
          </p:nvSpPr>
          <p:spPr bwMode="auto">
            <a:xfrm flipH="1" flipV="1">
              <a:off x="1701" y="845"/>
              <a:ext cx="861" cy="635"/>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grpSp>
      <p:grpSp>
        <p:nvGrpSpPr>
          <p:cNvPr id="12323" name="Group 35"/>
          <p:cNvGrpSpPr>
            <a:grpSpLocks/>
          </p:cNvGrpSpPr>
          <p:nvPr/>
        </p:nvGrpSpPr>
        <p:grpSpPr bwMode="auto">
          <a:xfrm>
            <a:off x="179388" y="3068638"/>
            <a:ext cx="4105275" cy="2901950"/>
            <a:chOff x="113" y="1933"/>
            <a:chExt cx="2586" cy="1828"/>
          </a:xfrm>
        </p:grpSpPr>
        <p:grpSp>
          <p:nvGrpSpPr>
            <p:cNvPr id="12317" name="Group 29"/>
            <p:cNvGrpSpPr>
              <a:grpSpLocks/>
            </p:cNvGrpSpPr>
            <p:nvPr/>
          </p:nvGrpSpPr>
          <p:grpSpPr bwMode="auto">
            <a:xfrm>
              <a:off x="113" y="2205"/>
              <a:ext cx="1292" cy="1556"/>
              <a:chOff x="113" y="2205"/>
              <a:chExt cx="1292" cy="1556"/>
            </a:xfrm>
          </p:grpSpPr>
          <p:sp>
            <p:nvSpPr>
              <p:cNvPr id="12296" name="Text Box 8"/>
              <p:cNvSpPr txBox="1">
                <a:spLocks noChangeArrowheads="1"/>
              </p:cNvSpPr>
              <p:nvPr/>
            </p:nvSpPr>
            <p:spPr bwMode="auto">
              <a:xfrm>
                <a:off x="249" y="2205"/>
                <a:ext cx="1020" cy="41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ru-RU" altLang="ru-RU" b="1">
                    <a:solidFill>
                      <a:schemeClr val="hlink"/>
                    </a:solidFill>
                  </a:rPr>
                  <a:t>Внешний ключ</a:t>
                </a:r>
              </a:p>
            </p:txBody>
          </p:sp>
          <p:sp>
            <p:nvSpPr>
              <p:cNvPr id="12302" name="Text Box 14"/>
              <p:cNvSpPr txBox="1">
                <a:spLocks noChangeArrowheads="1"/>
              </p:cNvSpPr>
              <p:nvPr/>
            </p:nvSpPr>
            <p:spPr bwMode="auto">
              <a:xfrm>
                <a:off x="113" y="2659"/>
                <a:ext cx="1292" cy="110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ru-RU" altLang="ru-RU"/>
                  <a:t>первичный ключ, наследуемый от родительской сущности через специфическое отношение</a:t>
                </a:r>
              </a:p>
            </p:txBody>
          </p:sp>
        </p:grpSp>
        <p:sp>
          <p:nvSpPr>
            <p:cNvPr id="12307" name="Line 19"/>
            <p:cNvSpPr>
              <a:spLocks noChangeShapeType="1"/>
            </p:cNvSpPr>
            <p:nvPr/>
          </p:nvSpPr>
          <p:spPr bwMode="auto">
            <a:xfrm flipH="1">
              <a:off x="793" y="1933"/>
              <a:ext cx="1906" cy="272"/>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grpSp>
      <p:grpSp>
        <p:nvGrpSpPr>
          <p:cNvPr id="12324" name="Group 36"/>
          <p:cNvGrpSpPr>
            <a:grpSpLocks/>
          </p:cNvGrpSpPr>
          <p:nvPr/>
        </p:nvGrpSpPr>
        <p:grpSpPr bwMode="auto">
          <a:xfrm>
            <a:off x="2339975" y="3068638"/>
            <a:ext cx="2087563" cy="3451225"/>
            <a:chOff x="1474" y="1933"/>
            <a:chExt cx="1315" cy="2174"/>
          </a:xfrm>
        </p:grpSpPr>
        <p:grpSp>
          <p:nvGrpSpPr>
            <p:cNvPr id="12318" name="Group 30"/>
            <p:cNvGrpSpPr>
              <a:grpSpLocks/>
            </p:cNvGrpSpPr>
            <p:nvPr/>
          </p:nvGrpSpPr>
          <p:grpSpPr bwMode="auto">
            <a:xfrm>
              <a:off x="1474" y="2205"/>
              <a:ext cx="1134" cy="1902"/>
              <a:chOff x="1474" y="2205"/>
              <a:chExt cx="1134" cy="1902"/>
            </a:xfrm>
          </p:grpSpPr>
          <p:sp>
            <p:nvSpPr>
              <p:cNvPr id="12293" name="Text Box 5"/>
              <p:cNvSpPr txBox="1">
                <a:spLocks noChangeArrowheads="1"/>
              </p:cNvSpPr>
              <p:nvPr/>
            </p:nvSpPr>
            <p:spPr bwMode="auto">
              <a:xfrm>
                <a:off x="1565" y="2205"/>
                <a:ext cx="997" cy="41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ru-RU" altLang="ru-RU" b="1">
                    <a:solidFill>
                      <a:schemeClr val="hlink"/>
                    </a:solidFill>
                  </a:rPr>
                  <a:t>Первичный ключ</a:t>
                </a:r>
              </a:p>
            </p:txBody>
          </p:sp>
          <p:sp>
            <p:nvSpPr>
              <p:cNvPr id="12299" name="Text Box 11"/>
              <p:cNvSpPr txBox="1">
                <a:spLocks noChangeArrowheads="1"/>
              </p:cNvSpPr>
              <p:nvPr/>
            </p:nvSpPr>
            <p:spPr bwMode="auto">
              <a:xfrm>
                <a:off x="1474" y="2659"/>
                <a:ext cx="1134" cy="144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ru-RU" altLang="ru-RU"/>
                  <a:t>атрибут или группа атрибутов, однозначно идентифицирующая экземпляр сущности </a:t>
                </a:r>
              </a:p>
            </p:txBody>
          </p:sp>
        </p:grpSp>
        <p:sp>
          <p:nvSpPr>
            <p:cNvPr id="12308" name="Line 20"/>
            <p:cNvSpPr>
              <a:spLocks noChangeShapeType="1"/>
            </p:cNvSpPr>
            <p:nvPr/>
          </p:nvSpPr>
          <p:spPr bwMode="auto">
            <a:xfrm flipH="1">
              <a:off x="2200" y="1933"/>
              <a:ext cx="589" cy="272"/>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grpSp>
      <p:grpSp>
        <p:nvGrpSpPr>
          <p:cNvPr id="12325" name="Group 37"/>
          <p:cNvGrpSpPr>
            <a:grpSpLocks/>
          </p:cNvGrpSpPr>
          <p:nvPr/>
        </p:nvGrpSpPr>
        <p:grpSpPr bwMode="auto">
          <a:xfrm>
            <a:off x="4356100" y="3068638"/>
            <a:ext cx="2089150" cy="2627312"/>
            <a:chOff x="2744" y="1933"/>
            <a:chExt cx="1316" cy="1655"/>
          </a:xfrm>
        </p:grpSpPr>
        <p:grpSp>
          <p:nvGrpSpPr>
            <p:cNvPr id="12319" name="Group 31"/>
            <p:cNvGrpSpPr>
              <a:grpSpLocks/>
            </p:cNvGrpSpPr>
            <p:nvPr/>
          </p:nvGrpSpPr>
          <p:grpSpPr bwMode="auto">
            <a:xfrm>
              <a:off x="2744" y="2205"/>
              <a:ext cx="1316" cy="1383"/>
              <a:chOff x="2744" y="2205"/>
              <a:chExt cx="1316" cy="1383"/>
            </a:xfrm>
          </p:grpSpPr>
          <p:sp>
            <p:nvSpPr>
              <p:cNvPr id="12294" name="Text Box 6"/>
              <p:cNvSpPr txBox="1">
                <a:spLocks noChangeArrowheads="1"/>
              </p:cNvSpPr>
              <p:nvPr/>
            </p:nvSpPr>
            <p:spPr bwMode="auto">
              <a:xfrm>
                <a:off x="2744" y="2205"/>
                <a:ext cx="1316" cy="41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ru-RU" altLang="ru-RU" b="1">
                    <a:solidFill>
                      <a:schemeClr val="hlink"/>
                    </a:solidFill>
                  </a:rPr>
                  <a:t>Потенциальный ключ</a:t>
                </a:r>
              </a:p>
            </p:txBody>
          </p:sp>
          <p:sp>
            <p:nvSpPr>
              <p:cNvPr id="12300" name="Text Box 12"/>
              <p:cNvSpPr txBox="1">
                <a:spLocks noChangeArrowheads="1"/>
              </p:cNvSpPr>
              <p:nvPr/>
            </p:nvSpPr>
            <p:spPr bwMode="auto">
              <a:xfrm>
                <a:off x="2789" y="2659"/>
                <a:ext cx="1270" cy="92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ru-RU" altLang="ru-RU"/>
                  <a:t>атрибуты, претендующие на роль первичного ключа </a:t>
                </a:r>
              </a:p>
            </p:txBody>
          </p:sp>
        </p:grpSp>
        <p:sp>
          <p:nvSpPr>
            <p:cNvPr id="12309" name="Line 21"/>
            <p:cNvSpPr>
              <a:spLocks noChangeShapeType="1"/>
            </p:cNvSpPr>
            <p:nvPr/>
          </p:nvSpPr>
          <p:spPr bwMode="auto">
            <a:xfrm>
              <a:off x="3016" y="1933"/>
              <a:ext cx="454" cy="272"/>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grpSp>
      <p:grpSp>
        <p:nvGrpSpPr>
          <p:cNvPr id="12326" name="Group 38"/>
          <p:cNvGrpSpPr>
            <a:grpSpLocks/>
          </p:cNvGrpSpPr>
          <p:nvPr/>
        </p:nvGrpSpPr>
        <p:grpSpPr bwMode="auto">
          <a:xfrm>
            <a:off x="5148263" y="3068638"/>
            <a:ext cx="3887787" cy="2078037"/>
            <a:chOff x="3243" y="1933"/>
            <a:chExt cx="2449" cy="1309"/>
          </a:xfrm>
        </p:grpSpPr>
        <p:grpSp>
          <p:nvGrpSpPr>
            <p:cNvPr id="12320" name="Group 32"/>
            <p:cNvGrpSpPr>
              <a:grpSpLocks/>
            </p:cNvGrpSpPr>
            <p:nvPr/>
          </p:nvGrpSpPr>
          <p:grpSpPr bwMode="auto">
            <a:xfrm>
              <a:off x="4286" y="2205"/>
              <a:ext cx="1406" cy="1037"/>
              <a:chOff x="4286" y="2205"/>
              <a:chExt cx="1406" cy="1037"/>
            </a:xfrm>
          </p:grpSpPr>
          <p:sp>
            <p:nvSpPr>
              <p:cNvPr id="12295" name="Text Box 7"/>
              <p:cNvSpPr txBox="1">
                <a:spLocks noChangeArrowheads="1"/>
              </p:cNvSpPr>
              <p:nvPr/>
            </p:nvSpPr>
            <p:spPr bwMode="auto">
              <a:xfrm>
                <a:off x="4286" y="2205"/>
                <a:ext cx="1406" cy="41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ru-RU" altLang="ru-RU" b="1">
                    <a:solidFill>
                      <a:schemeClr val="hlink"/>
                    </a:solidFill>
                  </a:rPr>
                  <a:t>Альтернативный ключ</a:t>
                </a:r>
              </a:p>
            </p:txBody>
          </p:sp>
          <p:sp>
            <p:nvSpPr>
              <p:cNvPr id="12301" name="Text Box 13"/>
              <p:cNvSpPr txBox="1">
                <a:spLocks noChangeArrowheads="1"/>
              </p:cNvSpPr>
              <p:nvPr/>
            </p:nvSpPr>
            <p:spPr bwMode="auto">
              <a:xfrm>
                <a:off x="4286" y="2659"/>
                <a:ext cx="1361" cy="58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ru-RU" altLang="ru-RU"/>
                  <a:t>потенциальный ключ, не ставший первичным </a:t>
                </a:r>
              </a:p>
            </p:txBody>
          </p:sp>
        </p:grpSp>
        <p:sp>
          <p:nvSpPr>
            <p:cNvPr id="12310" name="Line 22"/>
            <p:cNvSpPr>
              <a:spLocks noChangeShapeType="1"/>
            </p:cNvSpPr>
            <p:nvPr/>
          </p:nvSpPr>
          <p:spPr bwMode="auto">
            <a:xfrm>
              <a:off x="3243" y="1933"/>
              <a:ext cx="1542" cy="272"/>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grpSp>
      <p:sp>
        <p:nvSpPr>
          <p:cNvPr id="12311" name="Line 23"/>
          <p:cNvSpPr>
            <a:spLocks noChangeShapeType="1"/>
          </p:cNvSpPr>
          <p:nvPr/>
        </p:nvSpPr>
        <p:spPr bwMode="auto">
          <a:xfrm>
            <a:off x="6443663" y="3789363"/>
            <a:ext cx="360362" cy="0"/>
          </a:xfrm>
          <a:prstGeom prst="line">
            <a:avLst/>
          </a:prstGeom>
          <a:noFill/>
          <a:ln w="38100">
            <a:solidFill>
              <a:srgbClr val="99CC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2312" name="Line 24"/>
          <p:cNvSpPr>
            <a:spLocks noChangeShapeType="1"/>
          </p:cNvSpPr>
          <p:nvPr/>
        </p:nvSpPr>
        <p:spPr bwMode="auto">
          <a:xfrm flipH="1">
            <a:off x="4067175" y="3789363"/>
            <a:ext cx="288925" cy="0"/>
          </a:xfrm>
          <a:prstGeom prst="line">
            <a:avLst/>
          </a:prstGeom>
          <a:noFill/>
          <a:ln w="38100">
            <a:solidFill>
              <a:srgbClr val="99CC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2314" name="Line 26"/>
          <p:cNvSpPr>
            <a:spLocks noChangeShapeType="1"/>
          </p:cNvSpPr>
          <p:nvPr/>
        </p:nvSpPr>
        <p:spPr bwMode="auto">
          <a:xfrm flipH="1">
            <a:off x="2051050" y="3789363"/>
            <a:ext cx="433388" cy="0"/>
          </a:xfrm>
          <a:prstGeom prst="line">
            <a:avLst/>
          </a:prstGeom>
          <a:noFill/>
          <a:ln w="38100">
            <a:solidFill>
              <a:srgbClr val="99CC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 name="Дата 1"/>
          <p:cNvSpPr>
            <a:spLocks noGrp="1"/>
          </p:cNvSpPr>
          <p:nvPr>
            <p:ph type="dt" sz="half" idx="10"/>
          </p:nvPr>
        </p:nvSpPr>
        <p:spPr/>
        <p:txBody>
          <a:bodyPr/>
          <a:lstStyle/>
          <a:p>
            <a:r>
              <a:rPr lang="ru-RU" altLang="ru-RU"/>
              <a:t>02.02.2017</a:t>
            </a:r>
            <a:endParaRPr lang="ru-RU" altLang="en-US"/>
          </a:p>
        </p:txBody>
      </p:sp>
      <p:sp>
        <p:nvSpPr>
          <p:cNvPr id="4" name="Нижний колонтитул 3"/>
          <p:cNvSpPr>
            <a:spLocks noGrp="1"/>
          </p:cNvSpPr>
          <p:nvPr>
            <p:ph type="ftr" sz="quarter" idx="11"/>
          </p:nvPr>
        </p:nvSpPr>
        <p:spPr/>
        <p:txBody>
          <a:bodyPr/>
          <a:lstStyle/>
          <a:p>
            <a:r>
              <a:rPr lang="en-US" altLang="en-US"/>
              <a:t>https://vk.com/donnu_kkt_db</a:t>
            </a:r>
            <a:endParaRPr lang="ru-RU" altLang="en-US"/>
          </a:p>
        </p:txBody>
      </p:sp>
      <p:sp>
        <p:nvSpPr>
          <p:cNvPr id="5" name="Номер слайда 4"/>
          <p:cNvSpPr>
            <a:spLocks noGrp="1"/>
          </p:cNvSpPr>
          <p:nvPr>
            <p:ph type="sldNum" sz="quarter" idx="12"/>
          </p:nvPr>
        </p:nvSpPr>
        <p:spPr/>
        <p:txBody>
          <a:bodyPr/>
          <a:lstStyle/>
          <a:p>
            <a:fld id="{9248532F-6F36-4CF7-9EBD-A3B3FE3CEF41}" type="slidenum">
              <a:rPr lang="ru-RU" altLang="en-US" smtClean="0"/>
              <a:pPr/>
              <a:t>54</a:t>
            </a:fld>
            <a:endParaRPr lang="ru-RU" altLang="en-US"/>
          </a:p>
        </p:txBody>
      </p:sp>
    </p:spTree>
    <p:extLst>
      <p:ext uri="{BB962C8B-B14F-4D97-AF65-F5344CB8AC3E}">
        <p14:creationId xmlns:p14="http://schemas.microsoft.com/office/powerpoint/2010/main" val="1948612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9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32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232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232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232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2326"/>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232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12312"/>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12311"/>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123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2"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ru-RU" altLang="ru-RU"/>
              <a:t>Примеры ключевых атрибутов</a:t>
            </a:r>
            <a:endParaRPr lang="ru-RU" altLang="ru-RU" dirty="0"/>
          </a:p>
        </p:txBody>
      </p:sp>
      <p:sp>
        <p:nvSpPr>
          <p:cNvPr id="3" name="Объект 2"/>
          <p:cNvSpPr>
            <a:spLocks noGrp="1"/>
          </p:cNvSpPr>
          <p:nvPr>
            <p:ph idx="1"/>
          </p:nvPr>
        </p:nvSpPr>
        <p:spPr/>
        <p:txBody>
          <a:bodyPr/>
          <a:lstStyle/>
          <a:p>
            <a:endParaRPr lang="ru-RU"/>
          </a:p>
        </p:txBody>
      </p:sp>
      <p:grpSp>
        <p:nvGrpSpPr>
          <p:cNvPr id="13323" name="Group 11"/>
          <p:cNvGrpSpPr>
            <a:grpSpLocks/>
          </p:cNvGrpSpPr>
          <p:nvPr/>
        </p:nvGrpSpPr>
        <p:grpSpPr bwMode="auto">
          <a:xfrm>
            <a:off x="755650" y="1484313"/>
            <a:ext cx="3744913" cy="4857750"/>
            <a:chOff x="476" y="935"/>
            <a:chExt cx="2359" cy="3060"/>
          </a:xfrm>
        </p:grpSpPr>
        <p:pic>
          <p:nvPicPr>
            <p:cNvPr id="1331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 y="935"/>
              <a:ext cx="1951" cy="1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8" name="Text Box 6"/>
            <p:cNvSpPr txBox="1">
              <a:spLocks noChangeArrowheads="1"/>
            </p:cNvSpPr>
            <p:nvPr/>
          </p:nvSpPr>
          <p:spPr bwMode="auto">
            <a:xfrm>
              <a:off x="476" y="3158"/>
              <a:ext cx="2359" cy="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ru-RU" altLang="ru-RU"/>
                <a:t>№_зачетнойКнижки – первичный простой ключ;</a:t>
              </a:r>
            </a:p>
            <a:p>
              <a:pPr>
                <a:spcBef>
                  <a:spcPct val="50000"/>
                </a:spcBef>
              </a:pPr>
              <a:r>
                <a:rPr lang="ru-RU" altLang="ru-RU"/>
                <a:t>ФИО+дата_рождения – альтернативный ключ</a:t>
              </a:r>
            </a:p>
          </p:txBody>
        </p:sp>
        <p:sp>
          <p:nvSpPr>
            <p:cNvPr id="13321" name="AutoShape 9"/>
            <p:cNvSpPr>
              <a:spLocks noChangeArrowheads="1"/>
            </p:cNvSpPr>
            <p:nvPr/>
          </p:nvSpPr>
          <p:spPr bwMode="auto">
            <a:xfrm>
              <a:off x="1519" y="2840"/>
              <a:ext cx="182" cy="318"/>
            </a:xfrm>
            <a:prstGeom prst="upArrow">
              <a:avLst>
                <a:gd name="adj1" fmla="val 50000"/>
                <a:gd name="adj2" fmla="val 4368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grpSp>
        <p:nvGrpSpPr>
          <p:cNvPr id="13324" name="Group 12"/>
          <p:cNvGrpSpPr>
            <a:grpSpLocks/>
          </p:cNvGrpSpPr>
          <p:nvPr/>
        </p:nvGrpSpPr>
        <p:grpSpPr bwMode="auto">
          <a:xfrm>
            <a:off x="5148263" y="1484313"/>
            <a:ext cx="3240087" cy="4929187"/>
            <a:chOff x="3243" y="935"/>
            <a:chExt cx="2041" cy="3105"/>
          </a:xfrm>
        </p:grpSpPr>
        <p:pic>
          <p:nvPicPr>
            <p:cNvPr id="1331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3" y="935"/>
              <a:ext cx="1996" cy="1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0" name="Text Box 8"/>
            <p:cNvSpPr txBox="1">
              <a:spLocks noChangeArrowheads="1"/>
            </p:cNvSpPr>
            <p:nvPr/>
          </p:nvSpPr>
          <p:spPr bwMode="auto">
            <a:xfrm>
              <a:off x="3243" y="3203"/>
              <a:ext cx="2041" cy="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ru-RU" altLang="ru-RU"/>
                <a:t>ФИО+дата_рождения – первичный составной ключ;</a:t>
              </a:r>
            </a:p>
            <a:p>
              <a:pPr>
                <a:spcBef>
                  <a:spcPct val="50000"/>
                </a:spcBef>
              </a:pPr>
              <a:r>
                <a:rPr lang="ru-RU" altLang="ru-RU"/>
                <a:t>№_зачетнойКнижки – альтернативынй ключ</a:t>
              </a:r>
            </a:p>
          </p:txBody>
        </p:sp>
        <p:sp>
          <p:nvSpPr>
            <p:cNvPr id="13322" name="AutoShape 10"/>
            <p:cNvSpPr>
              <a:spLocks noChangeArrowheads="1"/>
            </p:cNvSpPr>
            <p:nvPr/>
          </p:nvSpPr>
          <p:spPr bwMode="auto">
            <a:xfrm>
              <a:off x="4195" y="2840"/>
              <a:ext cx="182" cy="318"/>
            </a:xfrm>
            <a:prstGeom prst="upArrow">
              <a:avLst>
                <a:gd name="adj1" fmla="val 50000"/>
                <a:gd name="adj2" fmla="val 4368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sp>
        <p:nvSpPr>
          <p:cNvPr id="2" name="Дата 1"/>
          <p:cNvSpPr>
            <a:spLocks noGrp="1"/>
          </p:cNvSpPr>
          <p:nvPr>
            <p:ph type="dt" sz="half" idx="10"/>
          </p:nvPr>
        </p:nvSpPr>
        <p:spPr/>
        <p:txBody>
          <a:bodyPr/>
          <a:lstStyle/>
          <a:p>
            <a:r>
              <a:rPr lang="ru-RU" altLang="ru-RU"/>
              <a:t>02.02.2017</a:t>
            </a:r>
            <a:endParaRPr lang="ru-RU" altLang="en-US"/>
          </a:p>
        </p:txBody>
      </p:sp>
      <p:sp>
        <p:nvSpPr>
          <p:cNvPr id="4" name="Нижний колонтитул 3"/>
          <p:cNvSpPr>
            <a:spLocks noGrp="1"/>
          </p:cNvSpPr>
          <p:nvPr>
            <p:ph type="ftr" sz="quarter" idx="11"/>
          </p:nvPr>
        </p:nvSpPr>
        <p:spPr/>
        <p:txBody>
          <a:bodyPr/>
          <a:lstStyle/>
          <a:p>
            <a:r>
              <a:rPr lang="en-US" altLang="en-US"/>
              <a:t>https://vk.com/donnu_kkt_db</a:t>
            </a:r>
            <a:endParaRPr lang="ru-RU" altLang="en-US"/>
          </a:p>
        </p:txBody>
      </p:sp>
      <p:sp>
        <p:nvSpPr>
          <p:cNvPr id="5" name="Номер слайда 4"/>
          <p:cNvSpPr>
            <a:spLocks noGrp="1"/>
          </p:cNvSpPr>
          <p:nvPr>
            <p:ph type="sldNum" sz="quarter" idx="12"/>
          </p:nvPr>
        </p:nvSpPr>
        <p:spPr/>
        <p:txBody>
          <a:bodyPr/>
          <a:lstStyle/>
          <a:p>
            <a:fld id="{9248532F-6F36-4CF7-9EBD-A3B3FE3CEF41}" type="slidenum">
              <a:rPr lang="ru-RU" altLang="en-US" smtClean="0"/>
              <a:pPr/>
              <a:t>55</a:t>
            </a:fld>
            <a:endParaRPr lang="ru-RU" altLang="en-US"/>
          </a:p>
        </p:txBody>
      </p:sp>
    </p:spTree>
    <p:extLst>
      <p:ext uri="{BB962C8B-B14F-4D97-AF65-F5344CB8AC3E}">
        <p14:creationId xmlns:p14="http://schemas.microsoft.com/office/powerpoint/2010/main" val="1305002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32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33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ru-RU" altLang="ru-RU"/>
              <a:t>Типы сущностей в </a:t>
            </a:r>
            <a:r>
              <a:rPr lang="en-US" altLang="ru-RU"/>
              <a:t>IDEF1X</a:t>
            </a:r>
            <a:endParaRPr lang="ru-RU" altLang="ru-RU" dirty="0"/>
          </a:p>
        </p:txBody>
      </p:sp>
      <p:sp>
        <p:nvSpPr>
          <p:cNvPr id="3" name="Объект 2"/>
          <p:cNvSpPr>
            <a:spLocks noGrp="1"/>
          </p:cNvSpPr>
          <p:nvPr>
            <p:ph idx="1"/>
          </p:nvPr>
        </p:nvSpPr>
        <p:spPr/>
        <p:txBody>
          <a:bodyPr/>
          <a:lstStyle/>
          <a:p>
            <a:endParaRPr lang="ru-RU"/>
          </a:p>
        </p:txBody>
      </p:sp>
      <p:grpSp>
        <p:nvGrpSpPr>
          <p:cNvPr id="14350" name="Group 14"/>
          <p:cNvGrpSpPr>
            <a:grpSpLocks/>
          </p:cNvGrpSpPr>
          <p:nvPr/>
        </p:nvGrpSpPr>
        <p:grpSpPr bwMode="auto">
          <a:xfrm>
            <a:off x="971550" y="1628775"/>
            <a:ext cx="7200900" cy="4518025"/>
            <a:chOff x="612" y="1026"/>
            <a:chExt cx="4536" cy="2846"/>
          </a:xfrm>
        </p:grpSpPr>
        <p:sp>
          <p:nvSpPr>
            <p:cNvPr id="14341" name="Oval 5"/>
            <p:cNvSpPr>
              <a:spLocks noChangeArrowheads="1"/>
            </p:cNvSpPr>
            <p:nvPr/>
          </p:nvSpPr>
          <p:spPr bwMode="auto">
            <a:xfrm>
              <a:off x="2245" y="1026"/>
              <a:ext cx="1361" cy="499"/>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ru-RU" dirty="0">
                  <a:solidFill>
                    <a:schemeClr val="bg1"/>
                  </a:solidFill>
                </a:rPr>
                <a:t>IDEF1X</a:t>
              </a:r>
              <a:endParaRPr lang="ru-RU" altLang="ru-RU" dirty="0">
                <a:solidFill>
                  <a:schemeClr val="bg1"/>
                </a:solidFill>
              </a:endParaRPr>
            </a:p>
          </p:txBody>
        </p:sp>
        <p:sp>
          <p:nvSpPr>
            <p:cNvPr id="14342" name="Oval 6"/>
            <p:cNvSpPr>
              <a:spLocks noChangeArrowheads="1"/>
            </p:cNvSpPr>
            <p:nvPr/>
          </p:nvSpPr>
          <p:spPr bwMode="auto">
            <a:xfrm>
              <a:off x="3923" y="1752"/>
              <a:ext cx="1225" cy="40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ru-RU" altLang="ru-RU">
                  <a:solidFill>
                    <a:schemeClr val="bg1"/>
                  </a:solidFill>
                </a:rPr>
                <a:t>Зависимая</a:t>
              </a:r>
            </a:p>
          </p:txBody>
        </p:sp>
        <p:sp>
          <p:nvSpPr>
            <p:cNvPr id="14343" name="Oval 7"/>
            <p:cNvSpPr>
              <a:spLocks noChangeArrowheads="1"/>
            </p:cNvSpPr>
            <p:nvPr/>
          </p:nvSpPr>
          <p:spPr bwMode="auto">
            <a:xfrm>
              <a:off x="839" y="1752"/>
              <a:ext cx="1224" cy="40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ru-RU" altLang="ru-RU" dirty="0">
                  <a:solidFill>
                    <a:schemeClr val="bg1"/>
                  </a:solidFill>
                </a:rPr>
                <a:t>Независимая</a:t>
              </a:r>
            </a:p>
          </p:txBody>
        </p:sp>
        <p:sp>
          <p:nvSpPr>
            <p:cNvPr id="14344" name="Line 8"/>
            <p:cNvSpPr>
              <a:spLocks noChangeShapeType="1"/>
            </p:cNvSpPr>
            <p:nvPr/>
          </p:nvSpPr>
          <p:spPr bwMode="auto">
            <a:xfrm flipH="1">
              <a:off x="1973" y="1525"/>
              <a:ext cx="816" cy="31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4345" name="Line 9"/>
            <p:cNvSpPr>
              <a:spLocks noChangeShapeType="1"/>
            </p:cNvSpPr>
            <p:nvPr/>
          </p:nvSpPr>
          <p:spPr bwMode="auto">
            <a:xfrm>
              <a:off x="3152" y="1525"/>
              <a:ext cx="862" cy="31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4346" name="Text Box 10"/>
            <p:cNvSpPr txBox="1">
              <a:spLocks noChangeArrowheads="1"/>
            </p:cNvSpPr>
            <p:nvPr/>
          </p:nvSpPr>
          <p:spPr bwMode="auto">
            <a:xfrm>
              <a:off x="612" y="2251"/>
              <a:ext cx="1633" cy="162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ru-RU" altLang="ru-RU"/>
                <a:t>представляет собой независимые данные, которые всегда присутствуют в системе, при этом отношения с другими сущностями могут как существовать, так и отсутствовать </a:t>
              </a:r>
            </a:p>
          </p:txBody>
        </p:sp>
        <p:sp>
          <p:nvSpPr>
            <p:cNvPr id="14347" name="Text Box 11"/>
            <p:cNvSpPr txBox="1">
              <a:spLocks noChangeArrowheads="1"/>
            </p:cNvSpPr>
            <p:nvPr/>
          </p:nvSpPr>
          <p:spPr bwMode="auto">
            <a:xfrm>
              <a:off x="3515" y="2334"/>
              <a:ext cx="1588" cy="12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ru-RU" altLang="ru-RU"/>
                <a:t>представляет данные, зависимые от других сущностей в системе, поэтому она всегда должна иметь отношения с другими сущностями </a:t>
              </a:r>
            </a:p>
          </p:txBody>
        </p:sp>
        <p:sp>
          <p:nvSpPr>
            <p:cNvPr id="14348" name="Line 12"/>
            <p:cNvSpPr>
              <a:spLocks noChangeShapeType="1"/>
            </p:cNvSpPr>
            <p:nvPr/>
          </p:nvSpPr>
          <p:spPr bwMode="auto">
            <a:xfrm>
              <a:off x="1474" y="2160"/>
              <a:ext cx="0" cy="9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4349" name="Line 13"/>
            <p:cNvSpPr>
              <a:spLocks noChangeShapeType="1"/>
            </p:cNvSpPr>
            <p:nvPr/>
          </p:nvSpPr>
          <p:spPr bwMode="auto">
            <a:xfrm>
              <a:off x="4532" y="2183"/>
              <a:ext cx="0"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grpSp>
      <p:sp>
        <p:nvSpPr>
          <p:cNvPr id="2" name="Дата 1"/>
          <p:cNvSpPr>
            <a:spLocks noGrp="1"/>
          </p:cNvSpPr>
          <p:nvPr>
            <p:ph type="dt" sz="half" idx="10"/>
          </p:nvPr>
        </p:nvSpPr>
        <p:spPr/>
        <p:txBody>
          <a:bodyPr/>
          <a:lstStyle/>
          <a:p>
            <a:r>
              <a:rPr lang="ru-RU" altLang="ru-RU"/>
              <a:t>02.02.2017</a:t>
            </a:r>
            <a:endParaRPr lang="ru-RU" altLang="en-US"/>
          </a:p>
        </p:txBody>
      </p:sp>
      <p:sp>
        <p:nvSpPr>
          <p:cNvPr id="4" name="Нижний колонтитул 3"/>
          <p:cNvSpPr>
            <a:spLocks noGrp="1"/>
          </p:cNvSpPr>
          <p:nvPr>
            <p:ph type="ftr" sz="quarter" idx="11"/>
          </p:nvPr>
        </p:nvSpPr>
        <p:spPr/>
        <p:txBody>
          <a:bodyPr/>
          <a:lstStyle/>
          <a:p>
            <a:r>
              <a:rPr lang="en-US" altLang="en-US"/>
              <a:t>https://vk.com/donnu_kkt_db</a:t>
            </a:r>
            <a:endParaRPr lang="ru-RU" altLang="en-US"/>
          </a:p>
        </p:txBody>
      </p:sp>
      <p:sp>
        <p:nvSpPr>
          <p:cNvPr id="5" name="Номер слайда 4"/>
          <p:cNvSpPr>
            <a:spLocks noGrp="1"/>
          </p:cNvSpPr>
          <p:nvPr>
            <p:ph type="sldNum" sz="quarter" idx="12"/>
          </p:nvPr>
        </p:nvSpPr>
        <p:spPr/>
        <p:txBody>
          <a:bodyPr/>
          <a:lstStyle/>
          <a:p>
            <a:fld id="{9248532F-6F36-4CF7-9EBD-A3B3FE3CEF41}" type="slidenum">
              <a:rPr lang="ru-RU" altLang="en-US" smtClean="0"/>
              <a:pPr/>
              <a:t>56</a:t>
            </a:fld>
            <a:endParaRPr lang="ru-RU" altLang="en-US"/>
          </a:p>
        </p:txBody>
      </p:sp>
    </p:spTree>
    <p:extLst>
      <p:ext uri="{BB962C8B-B14F-4D97-AF65-F5344CB8AC3E}">
        <p14:creationId xmlns:p14="http://schemas.microsoft.com/office/powerpoint/2010/main" val="1711766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ru-RU" altLang="ru-RU"/>
              <a:t>Типы зависимых сущностей</a:t>
            </a:r>
          </a:p>
        </p:txBody>
      </p:sp>
      <p:sp>
        <p:nvSpPr>
          <p:cNvPr id="15363" name="Rectangle 3"/>
          <p:cNvSpPr>
            <a:spLocks noGrp="1" noChangeArrowheads="1"/>
          </p:cNvSpPr>
          <p:nvPr>
            <p:ph type="body" idx="1"/>
          </p:nvPr>
        </p:nvSpPr>
        <p:spPr/>
        <p:txBody>
          <a:bodyPr>
            <a:normAutofit/>
          </a:bodyPr>
          <a:lstStyle/>
          <a:p>
            <a:pPr marL="342900" indent="-342900">
              <a:buFont typeface="+mj-lt"/>
              <a:buAutoNum type="arabicPeriod"/>
            </a:pPr>
            <a:r>
              <a:rPr lang="ru-RU" altLang="ru-RU" sz="1800" dirty="0"/>
              <a:t>Характеристическая - это зависимая дочерняя сущность, которая связана только с одной родительской сущностью и по смыслу хранит информацию о характеристиках родительской сущности</a:t>
            </a:r>
          </a:p>
          <a:p>
            <a:endParaRPr lang="ru-RU" altLang="ru-RU" sz="1800" dirty="0"/>
          </a:p>
        </p:txBody>
      </p:sp>
      <p:grpSp>
        <p:nvGrpSpPr>
          <p:cNvPr id="15370" name="Group 10"/>
          <p:cNvGrpSpPr>
            <a:grpSpLocks/>
          </p:cNvGrpSpPr>
          <p:nvPr/>
        </p:nvGrpSpPr>
        <p:grpSpPr bwMode="auto">
          <a:xfrm>
            <a:off x="2700338" y="3213100"/>
            <a:ext cx="3960812" cy="2225675"/>
            <a:chOff x="1701" y="2024"/>
            <a:chExt cx="2495" cy="1402"/>
          </a:xfrm>
        </p:grpSpPr>
        <p:sp>
          <p:nvSpPr>
            <p:cNvPr id="15366" name="Text Box 6"/>
            <p:cNvSpPr txBox="1">
              <a:spLocks noChangeArrowheads="1"/>
            </p:cNvSpPr>
            <p:nvPr/>
          </p:nvSpPr>
          <p:spPr bwMode="auto">
            <a:xfrm>
              <a:off x="2608" y="3022"/>
              <a:ext cx="1588"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ru-RU" altLang="ru-RU">
                  <a:solidFill>
                    <a:schemeClr val="hlink"/>
                  </a:solidFill>
                </a:rPr>
                <a:t>Характеристическая сущность</a:t>
              </a:r>
            </a:p>
          </p:txBody>
        </p:sp>
        <p:grpSp>
          <p:nvGrpSpPr>
            <p:cNvPr id="15369" name="Group 9"/>
            <p:cNvGrpSpPr>
              <a:grpSpLocks/>
            </p:cNvGrpSpPr>
            <p:nvPr/>
          </p:nvGrpSpPr>
          <p:grpSpPr bwMode="auto">
            <a:xfrm>
              <a:off x="1701" y="2024"/>
              <a:ext cx="2358" cy="998"/>
              <a:chOff x="1701" y="2024"/>
              <a:chExt cx="2358" cy="998"/>
            </a:xfrm>
          </p:grpSpPr>
          <p:pic>
            <p:nvPicPr>
              <p:cNvPr id="15364" name="Picture 4"/>
              <p:cNvPicPr>
                <a:picLocks noChangeAspect="1" noChangeArrowheads="1"/>
              </p:cNvPicPr>
              <p:nvPr/>
            </p:nvPicPr>
            <p:blipFill>
              <a:blip r:embed="rId3">
                <a:extLst>
                  <a:ext uri="{28A0092B-C50C-407E-A947-70E740481C1C}">
                    <a14:useLocalDpi xmlns:a14="http://schemas.microsoft.com/office/drawing/2010/main" val="0"/>
                  </a:ext>
                </a:extLst>
              </a:blip>
              <a:srcRect t="24722" b="25601"/>
              <a:stretch>
                <a:fillRect/>
              </a:stretch>
            </p:blipFill>
            <p:spPr bwMode="auto">
              <a:xfrm>
                <a:off x="1701" y="2024"/>
                <a:ext cx="2358" cy="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7" name="Line 7"/>
              <p:cNvSpPr>
                <a:spLocks noChangeShapeType="1"/>
              </p:cNvSpPr>
              <p:nvPr/>
            </p:nvSpPr>
            <p:spPr bwMode="auto">
              <a:xfrm flipV="1">
                <a:off x="3243" y="2341"/>
                <a:ext cx="499" cy="681"/>
              </a:xfrm>
              <a:prstGeom prst="line">
                <a:avLst/>
              </a:prstGeom>
              <a:noFill/>
              <a:ln w="952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grpSp>
      </p:grpSp>
      <p:sp>
        <p:nvSpPr>
          <p:cNvPr id="15368" name="Text Box 8"/>
          <p:cNvSpPr txBox="1">
            <a:spLocks noChangeArrowheads="1"/>
          </p:cNvSpPr>
          <p:nvPr/>
        </p:nvSpPr>
        <p:spPr bwMode="auto">
          <a:xfrm>
            <a:off x="828674" y="5805264"/>
            <a:ext cx="74152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FontTx/>
              <a:buAutoNum type="arabicPeriod" startAt="2"/>
            </a:pPr>
            <a:r>
              <a:rPr lang="ru-RU" altLang="ru-RU" dirty="0"/>
              <a:t>Категориальная – дочерняя сущность в иерархии наследования</a:t>
            </a:r>
          </a:p>
        </p:txBody>
      </p:sp>
      <p:sp>
        <p:nvSpPr>
          <p:cNvPr id="2" name="Дата 1"/>
          <p:cNvSpPr>
            <a:spLocks noGrp="1"/>
          </p:cNvSpPr>
          <p:nvPr>
            <p:ph type="dt" sz="half" idx="10"/>
          </p:nvPr>
        </p:nvSpPr>
        <p:spPr/>
        <p:txBody>
          <a:bodyPr/>
          <a:lstStyle/>
          <a:p>
            <a:r>
              <a:rPr lang="ru-RU" altLang="ru-RU"/>
              <a:t>02.02.2017</a:t>
            </a:r>
            <a:endParaRPr lang="ru-RU" altLang="en-US"/>
          </a:p>
        </p:txBody>
      </p:sp>
      <p:sp>
        <p:nvSpPr>
          <p:cNvPr id="3" name="Нижний колонтитул 2"/>
          <p:cNvSpPr>
            <a:spLocks noGrp="1"/>
          </p:cNvSpPr>
          <p:nvPr>
            <p:ph type="ftr" sz="quarter" idx="11"/>
          </p:nvPr>
        </p:nvSpPr>
        <p:spPr/>
        <p:txBody>
          <a:bodyPr/>
          <a:lstStyle/>
          <a:p>
            <a:r>
              <a:rPr lang="en-US" altLang="en-US"/>
              <a:t>https://vk.com/donnu_kkt_db</a:t>
            </a:r>
            <a:endParaRPr lang="ru-RU" altLang="en-US"/>
          </a:p>
        </p:txBody>
      </p:sp>
      <p:sp>
        <p:nvSpPr>
          <p:cNvPr id="4" name="Номер слайда 3"/>
          <p:cNvSpPr>
            <a:spLocks noGrp="1"/>
          </p:cNvSpPr>
          <p:nvPr>
            <p:ph type="sldNum" sz="quarter" idx="12"/>
          </p:nvPr>
        </p:nvSpPr>
        <p:spPr/>
        <p:txBody>
          <a:bodyPr/>
          <a:lstStyle/>
          <a:p>
            <a:fld id="{9248532F-6F36-4CF7-9EBD-A3B3FE3CEF41}" type="slidenum">
              <a:rPr lang="ru-RU" altLang="en-US" smtClean="0"/>
              <a:pPr/>
              <a:t>57</a:t>
            </a:fld>
            <a:endParaRPr lang="ru-RU" altLang="en-US"/>
          </a:p>
        </p:txBody>
      </p:sp>
    </p:spTree>
    <p:extLst>
      <p:ext uri="{BB962C8B-B14F-4D97-AF65-F5344CB8AC3E}">
        <p14:creationId xmlns:p14="http://schemas.microsoft.com/office/powerpoint/2010/main" val="624425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537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3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p:bldP spid="15368"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ru-RU" altLang="ru-RU"/>
              <a:t>Типы зависимых сущностей</a:t>
            </a:r>
            <a:endParaRPr lang="ru-RU" altLang="ru-RU" dirty="0"/>
          </a:p>
        </p:txBody>
      </p:sp>
      <p:sp>
        <p:nvSpPr>
          <p:cNvPr id="16387" name="Rectangle 3"/>
          <p:cNvSpPr>
            <a:spLocks noGrp="1" noChangeArrowheads="1"/>
          </p:cNvSpPr>
          <p:nvPr>
            <p:ph type="body" idx="1"/>
          </p:nvPr>
        </p:nvSpPr>
        <p:spPr/>
        <p:txBody>
          <a:bodyPr>
            <a:normAutofit/>
          </a:bodyPr>
          <a:lstStyle/>
          <a:p>
            <a:r>
              <a:rPr lang="ru-RU" altLang="ru-RU" sz="1800" dirty="0"/>
              <a:t>Ассоциативная - сущность, связанная с несколькими родительскими сущностями. Такая сущность содержит информацию о связях сущности</a:t>
            </a:r>
          </a:p>
        </p:txBody>
      </p:sp>
      <p:grpSp>
        <p:nvGrpSpPr>
          <p:cNvPr id="16391" name="Group 7"/>
          <p:cNvGrpSpPr>
            <a:grpSpLocks/>
          </p:cNvGrpSpPr>
          <p:nvPr/>
        </p:nvGrpSpPr>
        <p:grpSpPr bwMode="auto">
          <a:xfrm>
            <a:off x="827088" y="2997200"/>
            <a:ext cx="7559675" cy="3438525"/>
            <a:chOff x="521" y="1888"/>
            <a:chExt cx="4762" cy="2166"/>
          </a:xfrm>
        </p:grpSpPr>
        <p:pic>
          <p:nvPicPr>
            <p:cNvPr id="1638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 y="1888"/>
              <a:ext cx="4762" cy="1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Text Box 5"/>
            <p:cNvSpPr txBox="1">
              <a:spLocks noChangeArrowheads="1"/>
            </p:cNvSpPr>
            <p:nvPr/>
          </p:nvSpPr>
          <p:spPr bwMode="auto">
            <a:xfrm>
              <a:off x="3083" y="3804"/>
              <a:ext cx="2177"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ru-RU" altLang="ru-RU" sz="2000" dirty="0">
                  <a:solidFill>
                    <a:schemeClr val="hlink"/>
                  </a:solidFill>
                </a:rPr>
                <a:t>Ассоциативная сущность</a:t>
              </a:r>
            </a:p>
          </p:txBody>
        </p:sp>
        <p:sp>
          <p:nvSpPr>
            <p:cNvPr id="16390" name="Line 6"/>
            <p:cNvSpPr>
              <a:spLocks noChangeShapeType="1"/>
            </p:cNvSpPr>
            <p:nvPr/>
          </p:nvSpPr>
          <p:spPr bwMode="auto">
            <a:xfrm flipH="1" flipV="1">
              <a:off x="3334" y="3401"/>
              <a:ext cx="408" cy="454"/>
            </a:xfrm>
            <a:prstGeom prst="line">
              <a:avLst/>
            </a:prstGeom>
            <a:noFill/>
            <a:ln w="952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grpSp>
      <p:sp>
        <p:nvSpPr>
          <p:cNvPr id="2" name="Дата 1"/>
          <p:cNvSpPr>
            <a:spLocks noGrp="1"/>
          </p:cNvSpPr>
          <p:nvPr>
            <p:ph type="dt" sz="half" idx="10"/>
          </p:nvPr>
        </p:nvSpPr>
        <p:spPr/>
        <p:txBody>
          <a:bodyPr/>
          <a:lstStyle/>
          <a:p>
            <a:r>
              <a:rPr lang="ru-RU" altLang="ru-RU"/>
              <a:t>02.02.2017</a:t>
            </a:r>
            <a:endParaRPr lang="ru-RU" altLang="en-US"/>
          </a:p>
        </p:txBody>
      </p:sp>
      <p:sp>
        <p:nvSpPr>
          <p:cNvPr id="3" name="Нижний колонтитул 2"/>
          <p:cNvSpPr>
            <a:spLocks noGrp="1"/>
          </p:cNvSpPr>
          <p:nvPr>
            <p:ph type="ftr" sz="quarter" idx="11"/>
          </p:nvPr>
        </p:nvSpPr>
        <p:spPr/>
        <p:txBody>
          <a:bodyPr/>
          <a:lstStyle/>
          <a:p>
            <a:r>
              <a:rPr lang="en-US" altLang="en-US"/>
              <a:t>https://vk.com/donnu_kkt_db</a:t>
            </a:r>
            <a:endParaRPr lang="ru-RU" altLang="en-US"/>
          </a:p>
        </p:txBody>
      </p:sp>
      <p:sp>
        <p:nvSpPr>
          <p:cNvPr id="4" name="Номер слайда 3"/>
          <p:cNvSpPr>
            <a:spLocks noGrp="1"/>
          </p:cNvSpPr>
          <p:nvPr>
            <p:ph type="sldNum" sz="quarter" idx="12"/>
          </p:nvPr>
        </p:nvSpPr>
        <p:spPr/>
        <p:txBody>
          <a:bodyPr/>
          <a:lstStyle/>
          <a:p>
            <a:fld id="{9248532F-6F36-4CF7-9EBD-A3B3FE3CEF41}" type="slidenum">
              <a:rPr lang="ru-RU" altLang="en-US" smtClean="0"/>
              <a:pPr/>
              <a:t>58</a:t>
            </a:fld>
            <a:endParaRPr lang="ru-RU" altLang="en-US"/>
          </a:p>
        </p:txBody>
      </p:sp>
    </p:spTree>
    <p:extLst>
      <p:ext uri="{BB962C8B-B14F-4D97-AF65-F5344CB8AC3E}">
        <p14:creationId xmlns:p14="http://schemas.microsoft.com/office/powerpoint/2010/main" val="290734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63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ru-RU" altLang="ru-RU"/>
              <a:t>Типы зависимых сущностей</a:t>
            </a:r>
          </a:p>
        </p:txBody>
      </p:sp>
      <p:sp>
        <p:nvSpPr>
          <p:cNvPr id="17411" name="Rectangle 3"/>
          <p:cNvSpPr>
            <a:spLocks noGrp="1" noChangeArrowheads="1"/>
          </p:cNvSpPr>
          <p:nvPr>
            <p:ph type="body" idx="1"/>
          </p:nvPr>
        </p:nvSpPr>
        <p:spPr/>
        <p:txBody>
          <a:bodyPr>
            <a:normAutofit/>
          </a:bodyPr>
          <a:lstStyle/>
          <a:p>
            <a:r>
              <a:rPr lang="ru-RU" altLang="ru-RU" sz="1800" dirty="0"/>
              <a:t>Именующая - частный случай ассоциативной сущности, не имеет собственных атрибутов, только атрибуты родительской сущности </a:t>
            </a:r>
          </a:p>
        </p:txBody>
      </p:sp>
      <p:sp>
        <p:nvSpPr>
          <p:cNvPr id="17413" name="Text Box 5"/>
          <p:cNvSpPr txBox="1">
            <a:spLocks noChangeArrowheads="1"/>
          </p:cNvSpPr>
          <p:nvPr/>
        </p:nvSpPr>
        <p:spPr bwMode="auto">
          <a:xfrm>
            <a:off x="5580063" y="4221163"/>
            <a:ext cx="18732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ru-RU" altLang="ru-RU">
                <a:solidFill>
                  <a:schemeClr val="bg1"/>
                </a:solidFill>
              </a:rPr>
              <a:t>Именующая сущность</a:t>
            </a:r>
          </a:p>
        </p:txBody>
      </p:sp>
      <p:grpSp>
        <p:nvGrpSpPr>
          <p:cNvPr id="17419" name="Group 11"/>
          <p:cNvGrpSpPr>
            <a:grpSpLocks/>
          </p:cNvGrpSpPr>
          <p:nvPr/>
        </p:nvGrpSpPr>
        <p:grpSpPr bwMode="auto">
          <a:xfrm>
            <a:off x="1908175" y="2276475"/>
            <a:ext cx="5618163" cy="4395788"/>
            <a:chOff x="1156" y="1434"/>
            <a:chExt cx="3539" cy="2769"/>
          </a:xfrm>
        </p:grpSpPr>
        <p:pic>
          <p:nvPicPr>
            <p:cNvPr id="17416"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6" y="1434"/>
              <a:ext cx="3402" cy="2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7" name="Text Box 9"/>
            <p:cNvSpPr txBox="1">
              <a:spLocks noChangeArrowheads="1"/>
            </p:cNvSpPr>
            <p:nvPr/>
          </p:nvSpPr>
          <p:spPr bwMode="auto">
            <a:xfrm>
              <a:off x="3515" y="2659"/>
              <a:ext cx="1180"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ru-RU" altLang="ru-RU">
                  <a:solidFill>
                    <a:schemeClr val="bg1"/>
                  </a:solidFill>
                </a:rPr>
                <a:t>Именующая сущность</a:t>
              </a:r>
            </a:p>
          </p:txBody>
        </p:sp>
        <p:sp>
          <p:nvSpPr>
            <p:cNvPr id="17418" name="Line 10"/>
            <p:cNvSpPr>
              <a:spLocks noChangeShapeType="1"/>
            </p:cNvSpPr>
            <p:nvPr/>
          </p:nvSpPr>
          <p:spPr bwMode="auto">
            <a:xfrm flipH="1">
              <a:off x="3288" y="3067"/>
              <a:ext cx="454" cy="454"/>
            </a:xfrm>
            <a:prstGeom prst="line">
              <a:avLst/>
            </a:prstGeom>
            <a:noFill/>
            <a:ln w="952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grpSp>
      <p:sp>
        <p:nvSpPr>
          <p:cNvPr id="2" name="Дата 1"/>
          <p:cNvSpPr>
            <a:spLocks noGrp="1"/>
          </p:cNvSpPr>
          <p:nvPr>
            <p:ph type="dt" sz="half" idx="10"/>
          </p:nvPr>
        </p:nvSpPr>
        <p:spPr/>
        <p:txBody>
          <a:bodyPr/>
          <a:lstStyle/>
          <a:p>
            <a:r>
              <a:rPr lang="ru-RU" altLang="ru-RU"/>
              <a:t>02.02.2017</a:t>
            </a:r>
            <a:endParaRPr lang="ru-RU" altLang="en-US"/>
          </a:p>
        </p:txBody>
      </p:sp>
      <p:sp>
        <p:nvSpPr>
          <p:cNvPr id="3" name="Нижний колонтитул 2"/>
          <p:cNvSpPr>
            <a:spLocks noGrp="1"/>
          </p:cNvSpPr>
          <p:nvPr>
            <p:ph type="ftr" sz="quarter" idx="11"/>
          </p:nvPr>
        </p:nvSpPr>
        <p:spPr/>
        <p:txBody>
          <a:bodyPr/>
          <a:lstStyle/>
          <a:p>
            <a:r>
              <a:rPr lang="en-US" altLang="en-US"/>
              <a:t>https://vk.com/donnu_kkt_db</a:t>
            </a:r>
            <a:endParaRPr lang="ru-RU" altLang="en-US"/>
          </a:p>
        </p:txBody>
      </p:sp>
      <p:sp>
        <p:nvSpPr>
          <p:cNvPr id="4" name="Номер слайда 3"/>
          <p:cNvSpPr>
            <a:spLocks noGrp="1"/>
          </p:cNvSpPr>
          <p:nvPr>
            <p:ph type="sldNum" sz="quarter" idx="12"/>
          </p:nvPr>
        </p:nvSpPr>
        <p:spPr/>
        <p:txBody>
          <a:bodyPr/>
          <a:lstStyle/>
          <a:p>
            <a:fld id="{9248532F-6F36-4CF7-9EBD-A3B3FE3CEF41}" type="slidenum">
              <a:rPr lang="ru-RU" altLang="en-US" smtClean="0"/>
              <a:pPr/>
              <a:t>59</a:t>
            </a:fld>
            <a:endParaRPr lang="ru-RU" altLang="en-US"/>
          </a:p>
        </p:txBody>
      </p:sp>
    </p:spTree>
    <p:extLst>
      <p:ext uri="{BB962C8B-B14F-4D97-AF65-F5344CB8AC3E}">
        <p14:creationId xmlns:p14="http://schemas.microsoft.com/office/powerpoint/2010/main" val="871369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74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ru-RU" altLang="ru-RU" dirty="0"/>
              <a:t>Информационные системы и устройства внешней памяти</a:t>
            </a:r>
          </a:p>
        </p:txBody>
      </p:sp>
      <p:sp>
        <p:nvSpPr>
          <p:cNvPr id="18435" name="Rectangle 3"/>
          <p:cNvSpPr>
            <a:spLocks noGrp="1" noChangeArrowheads="1"/>
          </p:cNvSpPr>
          <p:nvPr>
            <p:ph idx="1"/>
          </p:nvPr>
        </p:nvSpPr>
        <p:spPr/>
        <p:txBody>
          <a:bodyPr>
            <a:normAutofit/>
          </a:bodyPr>
          <a:lstStyle/>
          <a:p>
            <a:r>
              <a:rPr lang="ru-RU" altLang="ru-RU" sz="1600" dirty="0"/>
              <a:t>Вторая традиционная потребность численных программистов – максимально большой объем ОП. </a:t>
            </a:r>
          </a:p>
          <a:p>
            <a:r>
              <a:rPr lang="ru-RU" altLang="ru-RU" sz="1600" dirty="0"/>
              <a:t>Большая ОП требуется, чтобы</a:t>
            </a:r>
          </a:p>
          <a:p>
            <a:pPr lvl="1"/>
            <a:r>
              <a:rPr lang="ru-RU" altLang="ru-RU" sz="1400" dirty="0"/>
              <a:t>обеспечить программе быстрый доступ к большому количеству обрабатываемых данных;</a:t>
            </a:r>
          </a:p>
          <a:p>
            <a:pPr lvl="1"/>
            <a:r>
              <a:rPr lang="ru-RU" altLang="ru-RU" sz="1400" dirty="0"/>
              <a:t>позволить выполнять сложные вычислительные программы большого объема. </a:t>
            </a:r>
          </a:p>
          <a:p>
            <a:r>
              <a:rPr lang="ru-RU" altLang="ru-RU" sz="1600" dirty="0"/>
              <a:t>Поскольку объем реально доступной в ЭВМ ОП всегда являлся недостаточным для удовлетворения потребностей вычислений, требовалась быстрая внешняя память (ВП) для организации оверлеев и/или виртуальной памяти. </a:t>
            </a:r>
          </a:p>
          <a:p>
            <a:r>
              <a:rPr lang="ru-RU" altLang="ru-RU" sz="1600" dirty="0"/>
              <a:t>Для этого идеально подходили магнитные барабаны.</a:t>
            </a:r>
          </a:p>
          <a:p>
            <a:r>
              <a:rPr lang="ru-RU" altLang="ru-RU" sz="1600" dirty="0"/>
              <a:t>Обеспечивается быстрый доступ к внешней памяти. </a:t>
            </a:r>
          </a:p>
          <a:p>
            <a:r>
              <a:rPr lang="ru-RU" altLang="ru-RU" sz="1600" dirty="0"/>
              <a:t>Для расширения ОП одной программы большой объем внешней памяти не требуется. </a:t>
            </a:r>
          </a:p>
        </p:txBody>
      </p:sp>
      <p:sp>
        <p:nvSpPr>
          <p:cNvPr id="4" name="Дата 3"/>
          <p:cNvSpPr>
            <a:spLocks noGrp="1"/>
          </p:cNvSpPr>
          <p:nvPr>
            <p:ph type="dt" sz="half" idx="10"/>
          </p:nvPr>
        </p:nvSpPr>
        <p:spPr/>
        <p:txBody>
          <a:bodyPr/>
          <a:lstStyle/>
          <a:p>
            <a:r>
              <a:rPr lang="ru-RU" altLang="ru-RU"/>
              <a:t>02.02.2017</a:t>
            </a:r>
            <a:endParaRPr lang="ru-RU" altLang="en-US"/>
          </a:p>
        </p:txBody>
      </p:sp>
      <p:sp>
        <p:nvSpPr>
          <p:cNvPr id="5" name="Нижний колонтитул 4"/>
          <p:cNvSpPr>
            <a:spLocks noGrp="1"/>
          </p:cNvSpPr>
          <p:nvPr>
            <p:ph type="ftr" sz="quarter" idx="11"/>
          </p:nvPr>
        </p:nvSpPr>
        <p:spPr/>
        <p:txBody>
          <a:bodyPr/>
          <a:lstStyle/>
          <a:p>
            <a:r>
              <a:rPr lang="en-US" altLang="en-US"/>
              <a:t>https://vk.com/donnu_kkt_db</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6</a:t>
            </a:fld>
            <a:endParaRPr lang="ru-RU"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ru-RU" altLang="ru-RU"/>
              <a:t>Правила отношений</a:t>
            </a:r>
            <a:endParaRPr lang="ru-RU" altLang="ru-RU" dirty="0"/>
          </a:p>
        </p:txBody>
      </p:sp>
      <p:sp>
        <p:nvSpPr>
          <p:cNvPr id="18435" name="Rectangle 3"/>
          <p:cNvSpPr>
            <a:spLocks noGrp="1" noChangeArrowheads="1"/>
          </p:cNvSpPr>
          <p:nvPr>
            <p:ph type="body" idx="1"/>
          </p:nvPr>
        </p:nvSpPr>
        <p:spPr/>
        <p:txBody>
          <a:bodyPr>
            <a:normAutofit/>
          </a:bodyPr>
          <a:lstStyle/>
          <a:p>
            <a:r>
              <a:rPr lang="ru-RU" altLang="ru-RU" sz="1800" dirty="0"/>
              <a:t>1) При определении отношения типа «родитель-потомок»:</a:t>
            </a:r>
          </a:p>
          <a:p>
            <a:r>
              <a:rPr lang="ru-RU" altLang="ru-RU" sz="1800" dirty="0"/>
              <a:t>1.1. Экземпляр потомка связан с одним родителем</a:t>
            </a:r>
          </a:p>
          <a:p>
            <a:r>
              <a:rPr lang="ru-RU" altLang="ru-RU" sz="1800" dirty="0"/>
              <a:t>1.2. Экземпляр-родитель может быть связан с несколькими экземплярами потомков.</a:t>
            </a:r>
          </a:p>
          <a:p>
            <a:r>
              <a:rPr lang="ru-RU" altLang="ru-RU" sz="1800" dirty="0"/>
              <a:t>2) В идентифицирующем отношении сущность-потомок всегда является зависимой от идентифицирующей сущности.</a:t>
            </a:r>
          </a:p>
        </p:txBody>
      </p:sp>
      <p:sp>
        <p:nvSpPr>
          <p:cNvPr id="2" name="Дата 1"/>
          <p:cNvSpPr>
            <a:spLocks noGrp="1"/>
          </p:cNvSpPr>
          <p:nvPr>
            <p:ph type="dt" sz="half" idx="10"/>
          </p:nvPr>
        </p:nvSpPr>
        <p:spPr/>
        <p:txBody>
          <a:bodyPr/>
          <a:lstStyle/>
          <a:p>
            <a:r>
              <a:rPr lang="ru-RU" altLang="ru-RU"/>
              <a:t>02.02.2017</a:t>
            </a:r>
            <a:endParaRPr lang="ru-RU" altLang="en-US"/>
          </a:p>
        </p:txBody>
      </p:sp>
      <p:sp>
        <p:nvSpPr>
          <p:cNvPr id="3" name="Нижний колонтитул 2"/>
          <p:cNvSpPr>
            <a:spLocks noGrp="1"/>
          </p:cNvSpPr>
          <p:nvPr>
            <p:ph type="ftr" sz="quarter" idx="11"/>
          </p:nvPr>
        </p:nvSpPr>
        <p:spPr/>
        <p:txBody>
          <a:bodyPr/>
          <a:lstStyle/>
          <a:p>
            <a:r>
              <a:rPr lang="en-US" altLang="en-US"/>
              <a:t>https://vk.com/donnu_kkt_db</a:t>
            </a:r>
            <a:endParaRPr lang="ru-RU" altLang="en-US"/>
          </a:p>
        </p:txBody>
      </p:sp>
      <p:sp>
        <p:nvSpPr>
          <p:cNvPr id="4" name="Номер слайда 3"/>
          <p:cNvSpPr>
            <a:spLocks noGrp="1"/>
          </p:cNvSpPr>
          <p:nvPr>
            <p:ph type="sldNum" sz="quarter" idx="12"/>
          </p:nvPr>
        </p:nvSpPr>
        <p:spPr/>
        <p:txBody>
          <a:bodyPr/>
          <a:lstStyle/>
          <a:p>
            <a:fld id="{9248532F-6F36-4CF7-9EBD-A3B3FE3CEF41}" type="slidenum">
              <a:rPr lang="ru-RU" altLang="en-US" smtClean="0"/>
              <a:pPr/>
              <a:t>60</a:t>
            </a:fld>
            <a:endParaRPr lang="ru-RU" altLang="en-US"/>
          </a:p>
        </p:txBody>
      </p:sp>
    </p:spTree>
    <p:extLst>
      <p:ext uri="{BB962C8B-B14F-4D97-AF65-F5344CB8AC3E}">
        <p14:creationId xmlns:p14="http://schemas.microsoft.com/office/powerpoint/2010/main" val="2247834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ru-RU" altLang="ru-RU"/>
              <a:t>Виды отношений</a:t>
            </a:r>
            <a:endParaRPr lang="ru-RU" altLang="ru-RU" dirty="0"/>
          </a:p>
        </p:txBody>
      </p:sp>
      <p:sp>
        <p:nvSpPr>
          <p:cNvPr id="19463" name="Rectangle 7"/>
          <p:cNvSpPr>
            <a:spLocks noChangeArrowheads="1"/>
          </p:cNvSpPr>
          <p:nvPr/>
        </p:nvSpPr>
        <p:spPr bwMode="auto">
          <a:xfrm>
            <a:off x="1533525" y="2016125"/>
            <a:ext cx="269716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ru-RU"/>
          </a:p>
        </p:txBody>
      </p:sp>
      <p:sp>
        <p:nvSpPr>
          <p:cNvPr id="19466" name="Rectangle 10"/>
          <p:cNvSpPr>
            <a:spLocks noChangeArrowheads="1"/>
          </p:cNvSpPr>
          <p:nvPr/>
        </p:nvSpPr>
        <p:spPr bwMode="auto">
          <a:xfrm>
            <a:off x="1533525" y="2016125"/>
            <a:ext cx="269716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ru-RU"/>
          </a:p>
        </p:txBody>
      </p:sp>
      <p:sp>
        <p:nvSpPr>
          <p:cNvPr id="19469" name="Rectangle 13"/>
          <p:cNvSpPr>
            <a:spLocks noChangeArrowheads="1"/>
          </p:cNvSpPr>
          <p:nvPr/>
        </p:nvSpPr>
        <p:spPr bwMode="auto">
          <a:xfrm>
            <a:off x="1533525" y="2016125"/>
            <a:ext cx="269716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ru-RU"/>
          </a:p>
        </p:txBody>
      </p:sp>
      <p:grpSp>
        <p:nvGrpSpPr>
          <p:cNvPr id="19508" name="Group 52"/>
          <p:cNvGrpSpPr>
            <a:grpSpLocks/>
          </p:cNvGrpSpPr>
          <p:nvPr/>
        </p:nvGrpSpPr>
        <p:grpSpPr bwMode="auto">
          <a:xfrm>
            <a:off x="398463" y="1312864"/>
            <a:ext cx="8745538" cy="1477963"/>
            <a:chOff x="251" y="963"/>
            <a:chExt cx="5509" cy="931"/>
          </a:xfrm>
        </p:grpSpPr>
        <p:pic>
          <p:nvPicPr>
            <p:cNvPr id="1946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 y="991"/>
              <a:ext cx="2496" cy="900"/>
            </a:xfrm>
            <a:prstGeom prst="rect">
              <a:avLst/>
            </a:prstGeom>
            <a:noFill/>
            <a:extLst>
              <a:ext uri="{909E8E84-426E-40DD-AFC4-6F175D3DCCD1}">
                <a14:hiddenFill xmlns:a14="http://schemas.microsoft.com/office/drawing/2010/main">
                  <a:solidFill>
                    <a:srgbClr val="FFFFFF"/>
                  </a:solidFill>
                </a14:hiddenFill>
              </a:ext>
            </a:extLst>
          </p:spPr>
        </p:pic>
        <p:sp>
          <p:nvSpPr>
            <p:cNvPr id="19505" name="Text Box 49"/>
            <p:cNvSpPr txBox="1">
              <a:spLocks noChangeArrowheads="1"/>
            </p:cNvSpPr>
            <p:nvPr/>
          </p:nvSpPr>
          <p:spPr bwMode="auto">
            <a:xfrm>
              <a:off x="2789" y="963"/>
              <a:ext cx="2971" cy="9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ru-RU" altLang="ru-RU" dirty="0"/>
                <a:t>а) </a:t>
              </a:r>
              <a:r>
                <a:rPr lang="ru-RU" altLang="ru-RU" i="1" u="sng" dirty="0">
                  <a:solidFill>
                    <a:schemeClr val="hlink"/>
                  </a:solidFill>
                </a:rPr>
                <a:t>идентифицирующее отношение</a:t>
              </a:r>
              <a:endParaRPr lang="ru-RU" altLang="ru-RU" u="sng" dirty="0">
                <a:solidFill>
                  <a:schemeClr val="hlink"/>
                </a:solidFill>
              </a:endParaRPr>
            </a:p>
            <a:p>
              <a:r>
                <a:rPr lang="ru-RU" altLang="ru-RU" dirty="0"/>
                <a:t>Сущность А1 однозначно определяет сущность А2. Ее первичный ключ наследуется в качестве первичного ключа сущностью А2 (внешний ключ) </a:t>
              </a:r>
            </a:p>
          </p:txBody>
        </p:sp>
      </p:grpSp>
      <p:grpSp>
        <p:nvGrpSpPr>
          <p:cNvPr id="19509" name="Group 53"/>
          <p:cNvGrpSpPr>
            <a:grpSpLocks/>
          </p:cNvGrpSpPr>
          <p:nvPr/>
        </p:nvGrpSpPr>
        <p:grpSpPr bwMode="auto">
          <a:xfrm>
            <a:off x="398462" y="2700337"/>
            <a:ext cx="8745538" cy="1928813"/>
            <a:chOff x="340" y="1888"/>
            <a:chExt cx="5420" cy="1210"/>
          </a:xfrm>
        </p:grpSpPr>
        <p:pic>
          <p:nvPicPr>
            <p:cNvPr id="1946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 y="2030"/>
              <a:ext cx="2404" cy="906"/>
            </a:xfrm>
            <a:prstGeom prst="rect">
              <a:avLst/>
            </a:prstGeom>
            <a:noFill/>
            <a:extLst>
              <a:ext uri="{909E8E84-426E-40DD-AFC4-6F175D3DCCD1}">
                <a14:hiddenFill xmlns:a14="http://schemas.microsoft.com/office/drawing/2010/main">
                  <a:solidFill>
                    <a:srgbClr val="FFFFFF"/>
                  </a:solidFill>
                </a14:hiddenFill>
              </a:ext>
            </a:extLst>
          </p:spPr>
        </p:pic>
        <p:sp>
          <p:nvSpPr>
            <p:cNvPr id="19506" name="Text Box 50"/>
            <p:cNvSpPr txBox="1">
              <a:spLocks noChangeArrowheads="1"/>
            </p:cNvSpPr>
            <p:nvPr/>
          </p:nvSpPr>
          <p:spPr bwMode="auto">
            <a:xfrm>
              <a:off x="2744" y="1888"/>
              <a:ext cx="3016" cy="1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ru-RU" altLang="ru-RU" sz="2000" dirty="0"/>
                <a:t>б) </a:t>
              </a:r>
              <a:r>
                <a:rPr lang="ru-RU" altLang="ru-RU" sz="2000" i="1" u="sng" dirty="0" err="1">
                  <a:solidFill>
                    <a:schemeClr val="hlink"/>
                  </a:solidFill>
                </a:rPr>
                <a:t>неидентифицирующее</a:t>
              </a:r>
              <a:r>
                <a:rPr lang="ru-RU" altLang="ru-RU" sz="2000" i="1" u="sng" dirty="0">
                  <a:solidFill>
                    <a:schemeClr val="hlink"/>
                  </a:solidFill>
                </a:rPr>
                <a:t> отношение</a:t>
              </a:r>
              <a:endParaRPr lang="ru-RU" altLang="ru-RU" sz="2000" u="sng" dirty="0">
                <a:solidFill>
                  <a:schemeClr val="hlink"/>
                </a:solidFill>
              </a:endParaRPr>
            </a:p>
            <a:p>
              <a:r>
                <a:rPr lang="ru-RU" altLang="ru-RU" sz="2000" dirty="0"/>
                <a:t>Сущность А1 связана с сущностью А2, но однозначно не определяет ее. Первичный ключ сущности А1 наследуется в качестве </a:t>
              </a:r>
              <a:r>
                <a:rPr lang="ru-RU" altLang="ru-RU" sz="2000" dirty="0" err="1"/>
                <a:t>неключевого</a:t>
              </a:r>
              <a:r>
                <a:rPr lang="ru-RU" altLang="ru-RU" sz="2000" dirty="0"/>
                <a:t> атрибута сущности А2 </a:t>
              </a:r>
            </a:p>
          </p:txBody>
        </p:sp>
      </p:grpSp>
      <p:grpSp>
        <p:nvGrpSpPr>
          <p:cNvPr id="19510" name="Group 54"/>
          <p:cNvGrpSpPr>
            <a:grpSpLocks/>
          </p:cNvGrpSpPr>
          <p:nvPr/>
        </p:nvGrpSpPr>
        <p:grpSpPr bwMode="auto">
          <a:xfrm>
            <a:off x="398462" y="4629150"/>
            <a:ext cx="8745537" cy="1616075"/>
            <a:chOff x="204" y="3158"/>
            <a:chExt cx="5556" cy="1018"/>
          </a:xfrm>
        </p:grpSpPr>
        <p:pic>
          <p:nvPicPr>
            <p:cNvPr id="1946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4" y="3158"/>
              <a:ext cx="2540" cy="931"/>
            </a:xfrm>
            <a:prstGeom prst="rect">
              <a:avLst/>
            </a:prstGeom>
            <a:noFill/>
            <a:extLst>
              <a:ext uri="{909E8E84-426E-40DD-AFC4-6F175D3DCCD1}">
                <a14:hiddenFill xmlns:a14="http://schemas.microsoft.com/office/drawing/2010/main">
                  <a:solidFill>
                    <a:srgbClr val="FFFFFF"/>
                  </a:solidFill>
                </a14:hiddenFill>
              </a:ext>
            </a:extLst>
          </p:spPr>
        </p:pic>
        <p:sp>
          <p:nvSpPr>
            <p:cNvPr id="19507" name="Text Box 51"/>
            <p:cNvSpPr txBox="1">
              <a:spLocks noChangeArrowheads="1"/>
            </p:cNvSpPr>
            <p:nvPr/>
          </p:nvSpPr>
          <p:spPr bwMode="auto">
            <a:xfrm>
              <a:off x="2744" y="3158"/>
              <a:ext cx="3016" cy="10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ru-RU" altLang="ru-RU" sz="2000"/>
                <a:t>в) </a:t>
              </a:r>
              <a:r>
                <a:rPr lang="ru-RU" altLang="ru-RU" sz="2000" i="1" u="sng">
                  <a:solidFill>
                    <a:schemeClr val="hlink"/>
                  </a:solidFill>
                </a:rPr>
                <a:t>отношение «многие-ко-многим» </a:t>
              </a:r>
              <a:endParaRPr lang="ru-RU" altLang="ru-RU" sz="2000" u="sng">
                <a:solidFill>
                  <a:schemeClr val="hlink"/>
                </a:solidFill>
              </a:endParaRPr>
            </a:p>
            <a:p>
              <a:r>
                <a:rPr lang="ru-RU" altLang="ru-RU" sz="2000" u="sng">
                  <a:solidFill>
                    <a:schemeClr val="hlink"/>
                  </a:solidFill>
                </a:rPr>
                <a:t>(неспецифическое).</a:t>
              </a:r>
              <a:r>
                <a:rPr lang="ru-RU" altLang="ru-RU" sz="2000"/>
                <a:t> Сущности А1 и А2 имеют формальную связь, но наследования атрибутов не происходит.</a:t>
              </a:r>
              <a:r>
                <a:rPr lang="ru-RU" altLang="ru-RU"/>
                <a:t> </a:t>
              </a:r>
            </a:p>
          </p:txBody>
        </p:sp>
      </p:grpSp>
      <p:sp>
        <p:nvSpPr>
          <p:cNvPr id="19511" name="Text Box 55"/>
          <p:cNvSpPr txBox="1">
            <a:spLocks noChangeArrowheads="1"/>
          </p:cNvSpPr>
          <p:nvPr/>
        </p:nvSpPr>
        <p:spPr bwMode="auto">
          <a:xfrm>
            <a:off x="4356100" y="6156325"/>
            <a:ext cx="47879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ru-RU" altLang="ru-RU" sz="2000"/>
              <a:t>г) </a:t>
            </a:r>
            <a:r>
              <a:rPr lang="ru-RU" altLang="ru-RU" sz="2000" i="1" u="sng">
                <a:solidFill>
                  <a:schemeClr val="hlink"/>
                </a:solidFill>
              </a:rPr>
              <a:t>отношение категоризации</a:t>
            </a:r>
            <a:r>
              <a:rPr lang="ru-RU" altLang="ru-RU" sz="2000"/>
              <a:t> (см. далее)</a:t>
            </a:r>
          </a:p>
        </p:txBody>
      </p:sp>
      <p:sp>
        <p:nvSpPr>
          <p:cNvPr id="2" name="Дата 1"/>
          <p:cNvSpPr>
            <a:spLocks noGrp="1"/>
          </p:cNvSpPr>
          <p:nvPr>
            <p:ph type="dt" sz="half" idx="10"/>
          </p:nvPr>
        </p:nvSpPr>
        <p:spPr/>
        <p:txBody>
          <a:bodyPr/>
          <a:lstStyle/>
          <a:p>
            <a:r>
              <a:rPr lang="ru-RU" altLang="ru-RU"/>
              <a:t>02.02.2017</a:t>
            </a:r>
            <a:endParaRPr lang="ru-RU" altLang="en-US"/>
          </a:p>
        </p:txBody>
      </p:sp>
      <p:sp>
        <p:nvSpPr>
          <p:cNvPr id="4" name="Нижний колонтитул 3"/>
          <p:cNvSpPr>
            <a:spLocks noGrp="1"/>
          </p:cNvSpPr>
          <p:nvPr>
            <p:ph type="ftr" sz="quarter" idx="11"/>
          </p:nvPr>
        </p:nvSpPr>
        <p:spPr/>
        <p:txBody>
          <a:bodyPr/>
          <a:lstStyle/>
          <a:p>
            <a:r>
              <a:rPr lang="en-US" altLang="en-US"/>
              <a:t>https://vk.com/donnu_kkt_db</a:t>
            </a:r>
            <a:endParaRPr lang="ru-RU" altLang="en-US"/>
          </a:p>
        </p:txBody>
      </p:sp>
      <p:sp>
        <p:nvSpPr>
          <p:cNvPr id="5" name="Номер слайда 4"/>
          <p:cNvSpPr>
            <a:spLocks noGrp="1"/>
          </p:cNvSpPr>
          <p:nvPr>
            <p:ph type="sldNum" sz="quarter" idx="12"/>
          </p:nvPr>
        </p:nvSpPr>
        <p:spPr/>
        <p:txBody>
          <a:bodyPr/>
          <a:lstStyle/>
          <a:p>
            <a:fld id="{9248532F-6F36-4CF7-9EBD-A3B3FE3CEF41}" type="slidenum">
              <a:rPr lang="ru-RU" altLang="en-US" smtClean="0"/>
              <a:pPr/>
              <a:t>61</a:t>
            </a:fld>
            <a:endParaRPr lang="ru-RU" altLang="en-US"/>
          </a:p>
        </p:txBody>
      </p:sp>
    </p:spTree>
    <p:extLst>
      <p:ext uri="{BB962C8B-B14F-4D97-AF65-F5344CB8AC3E}">
        <p14:creationId xmlns:p14="http://schemas.microsoft.com/office/powerpoint/2010/main" val="1410162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950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950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95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9511"/>
                                        </p:tgtEl>
                                        <p:attrNameLst>
                                          <p:attrName>style.visibility</p:attrName>
                                        </p:attrNameLst>
                                      </p:cBhvr>
                                      <p:to>
                                        <p:strVal val="visible"/>
                                      </p:to>
                                    </p:set>
                                    <p:animEffect transition="in" filter="wipe(down)">
                                      <p:cBhvr>
                                        <p:cTn id="19" dur="500"/>
                                        <p:tgtEl>
                                          <p:spTgt spid="195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11"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ru-RU" altLang="ru-RU"/>
              <a:t>Правила отношений</a:t>
            </a:r>
            <a:endParaRPr lang="ru-RU" altLang="ru-RU" dirty="0"/>
          </a:p>
        </p:txBody>
      </p:sp>
      <p:sp>
        <p:nvSpPr>
          <p:cNvPr id="20483" name="Rectangle 3"/>
          <p:cNvSpPr>
            <a:spLocks noGrp="1" noChangeArrowheads="1"/>
          </p:cNvSpPr>
          <p:nvPr>
            <p:ph type="body" idx="1"/>
          </p:nvPr>
        </p:nvSpPr>
        <p:spPr/>
        <p:txBody>
          <a:bodyPr>
            <a:normAutofit/>
          </a:bodyPr>
          <a:lstStyle/>
          <a:p>
            <a:r>
              <a:rPr lang="ru-RU" altLang="ru-RU" sz="1800" dirty="0"/>
              <a:t>3) Сущность может быть связана с любым количеством других сущностей как в качестве родителя, так и в качестве потомка.</a:t>
            </a:r>
          </a:p>
          <a:p>
            <a:r>
              <a:rPr lang="ru-RU" altLang="ru-RU" sz="1800" dirty="0"/>
              <a:t>4) Отношение определяется мощностью. Мощность связи служит для обозначения отношения количества экземпляров родительской сущности к числу экземпляров дочерней. </a:t>
            </a:r>
          </a:p>
        </p:txBody>
      </p:sp>
      <p:sp>
        <p:nvSpPr>
          <p:cNvPr id="2" name="Дата 1"/>
          <p:cNvSpPr>
            <a:spLocks noGrp="1"/>
          </p:cNvSpPr>
          <p:nvPr>
            <p:ph type="dt" sz="half" idx="10"/>
          </p:nvPr>
        </p:nvSpPr>
        <p:spPr/>
        <p:txBody>
          <a:bodyPr/>
          <a:lstStyle/>
          <a:p>
            <a:r>
              <a:rPr lang="ru-RU" altLang="ru-RU"/>
              <a:t>02.02.2017</a:t>
            </a:r>
            <a:endParaRPr lang="ru-RU" altLang="en-US"/>
          </a:p>
        </p:txBody>
      </p:sp>
      <p:sp>
        <p:nvSpPr>
          <p:cNvPr id="3" name="Нижний колонтитул 2"/>
          <p:cNvSpPr>
            <a:spLocks noGrp="1"/>
          </p:cNvSpPr>
          <p:nvPr>
            <p:ph type="ftr" sz="quarter" idx="11"/>
          </p:nvPr>
        </p:nvSpPr>
        <p:spPr/>
        <p:txBody>
          <a:bodyPr/>
          <a:lstStyle/>
          <a:p>
            <a:r>
              <a:rPr lang="en-US" altLang="en-US"/>
              <a:t>https://vk.com/donnu_kkt_db</a:t>
            </a:r>
            <a:endParaRPr lang="ru-RU" altLang="en-US"/>
          </a:p>
        </p:txBody>
      </p:sp>
      <p:sp>
        <p:nvSpPr>
          <p:cNvPr id="4" name="Номер слайда 3"/>
          <p:cNvSpPr>
            <a:spLocks noGrp="1"/>
          </p:cNvSpPr>
          <p:nvPr>
            <p:ph type="sldNum" sz="quarter" idx="12"/>
          </p:nvPr>
        </p:nvSpPr>
        <p:spPr/>
        <p:txBody>
          <a:bodyPr/>
          <a:lstStyle/>
          <a:p>
            <a:fld id="{9248532F-6F36-4CF7-9EBD-A3B3FE3CEF41}" type="slidenum">
              <a:rPr lang="ru-RU" altLang="en-US" smtClean="0"/>
              <a:pPr/>
              <a:t>62</a:t>
            </a:fld>
            <a:endParaRPr lang="ru-RU" altLang="en-US"/>
          </a:p>
        </p:txBody>
      </p:sp>
    </p:spTree>
    <p:extLst>
      <p:ext uri="{BB962C8B-B14F-4D97-AF65-F5344CB8AC3E}">
        <p14:creationId xmlns:p14="http://schemas.microsoft.com/office/powerpoint/2010/main" val="1872058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ru-RU" altLang="ru-RU"/>
              <a:t>4 типа мощности отношений</a:t>
            </a:r>
            <a:endParaRPr lang="ru-RU" altLang="ru-RU" dirty="0"/>
          </a:p>
        </p:txBody>
      </p:sp>
      <p:sp>
        <p:nvSpPr>
          <p:cNvPr id="21507" name="Rectangle 3"/>
          <p:cNvSpPr>
            <a:spLocks noGrp="1" noChangeArrowheads="1"/>
          </p:cNvSpPr>
          <p:nvPr>
            <p:ph type="body" idx="1"/>
          </p:nvPr>
        </p:nvSpPr>
        <p:spPr/>
        <p:txBody>
          <a:bodyPr>
            <a:normAutofit/>
          </a:bodyPr>
          <a:lstStyle/>
          <a:p>
            <a:r>
              <a:rPr lang="ru-RU" altLang="ru-RU" sz="1800" dirty="0"/>
              <a:t>а) общий случай, когда одному экземпляру родительской сущности соответствуют 0, 1 или много экземпляров дочерней сущности </a:t>
            </a:r>
          </a:p>
        </p:txBody>
      </p:sp>
      <p:pic>
        <p:nvPicPr>
          <p:cNvPr id="2150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2276475"/>
            <a:ext cx="3887788" cy="147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Text Box 5"/>
          <p:cNvSpPr txBox="1">
            <a:spLocks noChangeArrowheads="1"/>
          </p:cNvSpPr>
          <p:nvPr/>
        </p:nvSpPr>
        <p:spPr bwMode="auto">
          <a:xfrm>
            <a:off x="971550" y="4077072"/>
            <a:ext cx="7342638" cy="507831"/>
          </a:xfrm>
          <a:prstGeom prst="rect">
            <a:avLst/>
          </a:prstGeom>
        </p:spPr>
        <p:txBody>
          <a:bodyPr vert="horz" lIns="0" tIns="45720" rIns="0" bIns="45720" rtlCol="0">
            <a:noAutofit/>
          </a:bodyPr>
          <a:lstStyle>
            <a:lvl1pPr marL="171446" indent="-171446" defTabSz="685783">
              <a:lnSpc>
                <a:spcPct val="90000"/>
              </a:lnSpc>
              <a:spcBef>
                <a:spcPts val="1350"/>
              </a:spcBef>
              <a:buFont typeface="Wingdings" panose="05000000000000000000" pitchFamily="2" charset="2"/>
              <a:buChar char="§"/>
              <a:defRPr sz="1500"/>
            </a:lvl1pPr>
            <a:lvl2pPr marL="514337" indent="-171446" defTabSz="685783">
              <a:lnSpc>
                <a:spcPct val="90000"/>
              </a:lnSpc>
              <a:spcBef>
                <a:spcPts val="450"/>
              </a:spcBef>
              <a:buFont typeface="Wingdings" panose="05000000000000000000" pitchFamily="2" charset="2"/>
              <a:buChar char="§"/>
              <a:defRPr sz="1200"/>
            </a:lvl2pPr>
            <a:lvl3pPr marL="857228" indent="-171446" defTabSz="685783">
              <a:lnSpc>
                <a:spcPct val="90000"/>
              </a:lnSpc>
              <a:spcBef>
                <a:spcPts val="450"/>
              </a:spcBef>
              <a:buFont typeface="Wingdings" panose="05000000000000000000" pitchFamily="2" charset="2"/>
              <a:buChar char="§"/>
              <a:defRPr sz="1050"/>
            </a:lvl3pPr>
            <a:lvl4pPr marL="1200120" indent="-171446" defTabSz="685783">
              <a:lnSpc>
                <a:spcPct val="90000"/>
              </a:lnSpc>
              <a:spcBef>
                <a:spcPts val="450"/>
              </a:spcBef>
              <a:buFont typeface="Wingdings" panose="05000000000000000000" pitchFamily="2" charset="2"/>
              <a:buChar char="§"/>
              <a:defRPr sz="1050"/>
            </a:lvl4pPr>
            <a:lvl5pPr marL="1543012" indent="-171446" defTabSz="685783">
              <a:lnSpc>
                <a:spcPct val="90000"/>
              </a:lnSpc>
              <a:spcBef>
                <a:spcPts val="450"/>
              </a:spcBef>
              <a:buFont typeface="Wingdings" panose="05000000000000000000" pitchFamily="2" charset="2"/>
              <a:buChar char="§"/>
              <a:defRPr sz="1050"/>
            </a:lvl5pPr>
            <a:lvl6pPr marL="1885903" indent="-171446" defTabSz="685783">
              <a:lnSpc>
                <a:spcPct val="90000"/>
              </a:lnSpc>
              <a:spcBef>
                <a:spcPts val="375"/>
              </a:spcBef>
              <a:buFont typeface="Wingdings" panose="05000000000000000000" pitchFamily="2" charset="2"/>
              <a:buChar char="§"/>
              <a:defRPr sz="1050"/>
            </a:lvl6pPr>
            <a:lvl7pPr marL="2228795" indent="-171446" defTabSz="685783">
              <a:lnSpc>
                <a:spcPct val="90000"/>
              </a:lnSpc>
              <a:spcBef>
                <a:spcPts val="375"/>
              </a:spcBef>
              <a:buFont typeface="Wingdings" panose="05000000000000000000" pitchFamily="2" charset="2"/>
              <a:buChar char="§"/>
              <a:defRPr sz="1050"/>
            </a:lvl7pPr>
            <a:lvl8pPr marL="2571686" indent="-171446" defTabSz="685783">
              <a:lnSpc>
                <a:spcPct val="90000"/>
              </a:lnSpc>
              <a:spcBef>
                <a:spcPts val="375"/>
              </a:spcBef>
              <a:buFont typeface="Wingdings" panose="05000000000000000000" pitchFamily="2" charset="2"/>
              <a:buChar char="§"/>
              <a:defRPr sz="1050"/>
            </a:lvl8pPr>
            <a:lvl9pPr marL="2914577" indent="-171446" defTabSz="685783">
              <a:lnSpc>
                <a:spcPct val="90000"/>
              </a:lnSpc>
              <a:spcBef>
                <a:spcPts val="375"/>
              </a:spcBef>
              <a:buFont typeface="Wingdings" panose="05000000000000000000" pitchFamily="2" charset="2"/>
              <a:buChar char="§"/>
              <a:defRPr sz="1050"/>
            </a:lvl9pPr>
          </a:lstStyle>
          <a:p>
            <a:r>
              <a:rPr lang="ru-RU" altLang="ru-RU" sz="1800" dirty="0"/>
              <a:t>б) когда одному экземпляру родительской сущности соответствует 1 или много экземпляров дочерней (0 исключается).</a:t>
            </a:r>
          </a:p>
        </p:txBody>
      </p:sp>
      <p:pic>
        <p:nvPicPr>
          <p:cNvPr id="2151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4794657"/>
            <a:ext cx="3960813" cy="149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Дата 1"/>
          <p:cNvSpPr>
            <a:spLocks noGrp="1"/>
          </p:cNvSpPr>
          <p:nvPr>
            <p:ph type="dt" sz="half" idx="10"/>
          </p:nvPr>
        </p:nvSpPr>
        <p:spPr/>
        <p:txBody>
          <a:bodyPr/>
          <a:lstStyle/>
          <a:p>
            <a:r>
              <a:rPr lang="ru-RU" altLang="ru-RU"/>
              <a:t>02.02.2017</a:t>
            </a:r>
            <a:endParaRPr lang="ru-RU" altLang="en-US"/>
          </a:p>
        </p:txBody>
      </p:sp>
      <p:sp>
        <p:nvSpPr>
          <p:cNvPr id="3" name="Нижний колонтитул 2"/>
          <p:cNvSpPr>
            <a:spLocks noGrp="1"/>
          </p:cNvSpPr>
          <p:nvPr>
            <p:ph type="ftr" sz="quarter" idx="11"/>
          </p:nvPr>
        </p:nvSpPr>
        <p:spPr/>
        <p:txBody>
          <a:bodyPr/>
          <a:lstStyle/>
          <a:p>
            <a:r>
              <a:rPr lang="en-US" altLang="en-US"/>
              <a:t>https://vk.com/donnu_kkt_db</a:t>
            </a:r>
            <a:endParaRPr lang="ru-RU" altLang="en-US"/>
          </a:p>
        </p:txBody>
      </p:sp>
      <p:sp>
        <p:nvSpPr>
          <p:cNvPr id="4" name="Номер слайда 3"/>
          <p:cNvSpPr>
            <a:spLocks noGrp="1"/>
          </p:cNvSpPr>
          <p:nvPr>
            <p:ph type="sldNum" sz="quarter" idx="12"/>
          </p:nvPr>
        </p:nvSpPr>
        <p:spPr/>
        <p:txBody>
          <a:bodyPr/>
          <a:lstStyle/>
          <a:p>
            <a:fld id="{9248532F-6F36-4CF7-9EBD-A3B3FE3CEF41}" type="slidenum">
              <a:rPr lang="ru-RU" altLang="en-US" smtClean="0"/>
              <a:pPr/>
              <a:t>63</a:t>
            </a:fld>
            <a:endParaRPr lang="ru-RU" altLang="en-US"/>
          </a:p>
        </p:txBody>
      </p:sp>
    </p:spTree>
    <p:extLst>
      <p:ext uri="{BB962C8B-B14F-4D97-AF65-F5344CB8AC3E}">
        <p14:creationId xmlns:p14="http://schemas.microsoft.com/office/powerpoint/2010/main" val="805281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50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15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9"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ru-RU" altLang="ru-RU"/>
              <a:t>4 типа мощности отношений</a:t>
            </a:r>
            <a:endParaRPr lang="ru-RU" altLang="ru-RU" dirty="0"/>
          </a:p>
        </p:txBody>
      </p:sp>
      <p:sp>
        <p:nvSpPr>
          <p:cNvPr id="22531" name="Rectangle 3"/>
          <p:cNvSpPr>
            <a:spLocks noGrp="1" noChangeArrowheads="1"/>
          </p:cNvSpPr>
          <p:nvPr>
            <p:ph type="body" idx="1"/>
          </p:nvPr>
        </p:nvSpPr>
        <p:spPr/>
        <p:txBody>
          <a:bodyPr>
            <a:normAutofit/>
          </a:bodyPr>
          <a:lstStyle/>
          <a:p>
            <a:r>
              <a:rPr lang="ru-RU" altLang="ru-RU" sz="1800" dirty="0"/>
              <a:t>в) когда одному экземпляру родительской сущности соответствует 0 или 1 экземпляр дочерней сущности.</a:t>
            </a:r>
          </a:p>
        </p:txBody>
      </p:sp>
      <p:pic>
        <p:nvPicPr>
          <p:cNvPr id="2253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9459" y="2420888"/>
            <a:ext cx="3455987"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Text Box 5"/>
          <p:cNvSpPr txBox="1">
            <a:spLocks noChangeArrowheads="1"/>
          </p:cNvSpPr>
          <p:nvPr/>
        </p:nvSpPr>
        <p:spPr bwMode="auto">
          <a:xfrm>
            <a:off x="828675" y="3860800"/>
            <a:ext cx="7485513" cy="507831"/>
          </a:xfrm>
          <a:prstGeom prst="rect">
            <a:avLst/>
          </a:prstGeom>
        </p:spPr>
        <p:txBody>
          <a:bodyPr vert="horz" lIns="0" tIns="45720" rIns="0" bIns="45720" rtlCol="0">
            <a:noAutofit/>
          </a:bodyPr>
          <a:lstStyle>
            <a:lvl1pPr marL="171446" indent="-171446" defTabSz="685783">
              <a:lnSpc>
                <a:spcPct val="90000"/>
              </a:lnSpc>
              <a:spcBef>
                <a:spcPts val="1350"/>
              </a:spcBef>
              <a:buFont typeface="Wingdings" panose="05000000000000000000" pitchFamily="2" charset="2"/>
              <a:buChar char="§"/>
              <a:defRPr sz="1500"/>
            </a:lvl1pPr>
            <a:lvl2pPr marL="514337" indent="-171446" defTabSz="685783">
              <a:lnSpc>
                <a:spcPct val="90000"/>
              </a:lnSpc>
              <a:spcBef>
                <a:spcPts val="450"/>
              </a:spcBef>
              <a:buFont typeface="Wingdings" panose="05000000000000000000" pitchFamily="2" charset="2"/>
              <a:buChar char="§"/>
              <a:defRPr sz="1200"/>
            </a:lvl2pPr>
            <a:lvl3pPr marL="857228" indent="-171446" defTabSz="685783">
              <a:lnSpc>
                <a:spcPct val="90000"/>
              </a:lnSpc>
              <a:spcBef>
                <a:spcPts val="450"/>
              </a:spcBef>
              <a:buFont typeface="Wingdings" panose="05000000000000000000" pitchFamily="2" charset="2"/>
              <a:buChar char="§"/>
              <a:defRPr sz="1050"/>
            </a:lvl3pPr>
            <a:lvl4pPr marL="1200120" indent="-171446" defTabSz="685783">
              <a:lnSpc>
                <a:spcPct val="90000"/>
              </a:lnSpc>
              <a:spcBef>
                <a:spcPts val="450"/>
              </a:spcBef>
              <a:buFont typeface="Wingdings" panose="05000000000000000000" pitchFamily="2" charset="2"/>
              <a:buChar char="§"/>
              <a:defRPr sz="1050"/>
            </a:lvl4pPr>
            <a:lvl5pPr marL="1543012" indent="-171446" defTabSz="685783">
              <a:lnSpc>
                <a:spcPct val="90000"/>
              </a:lnSpc>
              <a:spcBef>
                <a:spcPts val="450"/>
              </a:spcBef>
              <a:buFont typeface="Wingdings" panose="05000000000000000000" pitchFamily="2" charset="2"/>
              <a:buChar char="§"/>
              <a:defRPr sz="1050"/>
            </a:lvl5pPr>
            <a:lvl6pPr marL="1885903" indent="-171446" defTabSz="685783">
              <a:lnSpc>
                <a:spcPct val="90000"/>
              </a:lnSpc>
              <a:spcBef>
                <a:spcPts val="375"/>
              </a:spcBef>
              <a:buFont typeface="Wingdings" panose="05000000000000000000" pitchFamily="2" charset="2"/>
              <a:buChar char="§"/>
              <a:defRPr sz="1050"/>
            </a:lvl6pPr>
            <a:lvl7pPr marL="2228795" indent="-171446" defTabSz="685783">
              <a:lnSpc>
                <a:spcPct val="90000"/>
              </a:lnSpc>
              <a:spcBef>
                <a:spcPts val="375"/>
              </a:spcBef>
              <a:buFont typeface="Wingdings" panose="05000000000000000000" pitchFamily="2" charset="2"/>
              <a:buChar char="§"/>
              <a:defRPr sz="1050"/>
            </a:lvl7pPr>
            <a:lvl8pPr marL="2571686" indent="-171446" defTabSz="685783">
              <a:lnSpc>
                <a:spcPct val="90000"/>
              </a:lnSpc>
              <a:spcBef>
                <a:spcPts val="375"/>
              </a:spcBef>
              <a:buFont typeface="Wingdings" panose="05000000000000000000" pitchFamily="2" charset="2"/>
              <a:buChar char="§"/>
              <a:defRPr sz="1050"/>
            </a:lvl8pPr>
            <a:lvl9pPr marL="2914577" indent="-171446" defTabSz="685783">
              <a:lnSpc>
                <a:spcPct val="90000"/>
              </a:lnSpc>
              <a:spcBef>
                <a:spcPts val="375"/>
              </a:spcBef>
              <a:buFont typeface="Wingdings" panose="05000000000000000000" pitchFamily="2" charset="2"/>
              <a:buChar char="§"/>
              <a:defRPr sz="1050"/>
            </a:lvl9pPr>
          </a:lstStyle>
          <a:p>
            <a:r>
              <a:rPr lang="ru-RU" altLang="ru-RU" sz="1800" dirty="0"/>
              <a:t>г) когда одному экземпляру родительской сущности соответствует заранее заданное число экземпляров дочерней сущности.</a:t>
            </a:r>
          </a:p>
        </p:txBody>
      </p:sp>
      <p:pic>
        <p:nvPicPr>
          <p:cNvPr id="2253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9459" y="4653136"/>
            <a:ext cx="3671888" cy="139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Дата 1"/>
          <p:cNvSpPr>
            <a:spLocks noGrp="1"/>
          </p:cNvSpPr>
          <p:nvPr>
            <p:ph type="dt" sz="half" idx="10"/>
          </p:nvPr>
        </p:nvSpPr>
        <p:spPr/>
        <p:txBody>
          <a:bodyPr/>
          <a:lstStyle/>
          <a:p>
            <a:r>
              <a:rPr lang="ru-RU" altLang="ru-RU"/>
              <a:t>02.02.2017</a:t>
            </a:r>
            <a:endParaRPr lang="ru-RU" altLang="en-US"/>
          </a:p>
        </p:txBody>
      </p:sp>
      <p:sp>
        <p:nvSpPr>
          <p:cNvPr id="3" name="Нижний колонтитул 2"/>
          <p:cNvSpPr>
            <a:spLocks noGrp="1"/>
          </p:cNvSpPr>
          <p:nvPr>
            <p:ph type="ftr" sz="quarter" idx="11"/>
          </p:nvPr>
        </p:nvSpPr>
        <p:spPr/>
        <p:txBody>
          <a:bodyPr/>
          <a:lstStyle/>
          <a:p>
            <a:r>
              <a:rPr lang="en-US" altLang="en-US"/>
              <a:t>https://vk.com/donnu_kkt_db</a:t>
            </a:r>
            <a:endParaRPr lang="ru-RU" altLang="en-US"/>
          </a:p>
        </p:txBody>
      </p:sp>
      <p:sp>
        <p:nvSpPr>
          <p:cNvPr id="4" name="Номер слайда 3"/>
          <p:cNvSpPr>
            <a:spLocks noGrp="1"/>
          </p:cNvSpPr>
          <p:nvPr>
            <p:ph type="sldNum" sz="quarter" idx="12"/>
          </p:nvPr>
        </p:nvSpPr>
        <p:spPr/>
        <p:txBody>
          <a:bodyPr/>
          <a:lstStyle/>
          <a:p>
            <a:fld id="{9248532F-6F36-4CF7-9EBD-A3B3FE3CEF41}" type="slidenum">
              <a:rPr lang="ru-RU" altLang="en-US" smtClean="0"/>
              <a:pPr/>
              <a:t>64</a:t>
            </a:fld>
            <a:endParaRPr lang="ru-RU" altLang="en-US"/>
          </a:p>
        </p:txBody>
      </p:sp>
    </p:spTree>
    <p:extLst>
      <p:ext uri="{BB962C8B-B14F-4D97-AF65-F5344CB8AC3E}">
        <p14:creationId xmlns:p14="http://schemas.microsoft.com/office/powerpoint/2010/main" val="2700196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53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53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25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3"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ru-RU" altLang="ru-RU"/>
              <a:t>Отношения категоризации</a:t>
            </a:r>
            <a:endParaRPr lang="ru-RU" altLang="ru-RU" dirty="0"/>
          </a:p>
        </p:txBody>
      </p:sp>
      <p:sp>
        <p:nvSpPr>
          <p:cNvPr id="23555" name="Rectangle 3"/>
          <p:cNvSpPr>
            <a:spLocks noGrp="1" noChangeArrowheads="1"/>
          </p:cNvSpPr>
          <p:nvPr>
            <p:ph type="body" idx="1"/>
          </p:nvPr>
        </p:nvSpPr>
        <p:spPr/>
        <p:txBody>
          <a:bodyPr>
            <a:normAutofit/>
          </a:bodyPr>
          <a:lstStyle/>
          <a:p>
            <a:r>
              <a:rPr lang="ru-RU" altLang="ru-RU" sz="1800" dirty="0"/>
              <a:t>Отношения категоризации – отношения между двумя и более сущностями, в которых каждый экземпляр одной сущности, называемой общей, связан в точности с одним экземпляром сущности, называемой сущностью-категорией.</a:t>
            </a:r>
          </a:p>
          <a:p>
            <a:r>
              <a:rPr lang="ru-RU" altLang="ru-RU" sz="1800" dirty="0"/>
              <a:t>Категория выделяется из общей сущности по определенному признаку. </a:t>
            </a:r>
          </a:p>
          <a:p>
            <a:r>
              <a:rPr lang="ru-RU" altLang="ru-RU" sz="1800" dirty="0"/>
              <a:t>Различают полную и неполную категоризацию</a:t>
            </a:r>
          </a:p>
        </p:txBody>
      </p:sp>
      <p:grpSp>
        <p:nvGrpSpPr>
          <p:cNvPr id="23560" name="Group 8"/>
          <p:cNvGrpSpPr>
            <a:grpSpLocks/>
          </p:cNvGrpSpPr>
          <p:nvPr/>
        </p:nvGrpSpPr>
        <p:grpSpPr bwMode="auto">
          <a:xfrm>
            <a:off x="1476375" y="3886200"/>
            <a:ext cx="2663825" cy="2446337"/>
            <a:chOff x="930" y="2659"/>
            <a:chExt cx="1678" cy="1541"/>
          </a:xfrm>
        </p:grpSpPr>
        <p:pic>
          <p:nvPicPr>
            <p:cNvPr id="2355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 y="2659"/>
              <a:ext cx="1270" cy="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8" name="Text Box 6"/>
            <p:cNvSpPr txBox="1">
              <a:spLocks noChangeArrowheads="1"/>
            </p:cNvSpPr>
            <p:nvPr/>
          </p:nvSpPr>
          <p:spPr bwMode="auto">
            <a:xfrm>
              <a:off x="930" y="3566"/>
              <a:ext cx="1678" cy="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ru-RU" altLang="ru-RU" sz="2000" dirty="0"/>
                <a:t>А) </a:t>
              </a:r>
              <a:r>
                <a:rPr lang="ru-RU" altLang="ru-RU" sz="2000" dirty="0">
                  <a:solidFill>
                    <a:schemeClr val="hlink"/>
                  </a:solidFill>
                </a:rPr>
                <a:t>Дискриминатор</a:t>
              </a:r>
              <a:r>
                <a:rPr lang="ru-RU" altLang="ru-RU" sz="2000" dirty="0"/>
                <a:t> – символ полной категоризации</a:t>
              </a:r>
            </a:p>
          </p:txBody>
        </p:sp>
      </p:grpSp>
      <p:grpSp>
        <p:nvGrpSpPr>
          <p:cNvPr id="23561" name="Group 9"/>
          <p:cNvGrpSpPr>
            <a:grpSpLocks/>
          </p:cNvGrpSpPr>
          <p:nvPr/>
        </p:nvGrpSpPr>
        <p:grpSpPr bwMode="auto">
          <a:xfrm>
            <a:off x="4976229" y="3957637"/>
            <a:ext cx="2592388" cy="2374900"/>
            <a:chOff x="3198" y="2704"/>
            <a:chExt cx="1633" cy="1496"/>
          </a:xfrm>
        </p:grpSpPr>
        <p:pic>
          <p:nvPicPr>
            <p:cNvPr id="2355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8" y="2704"/>
              <a:ext cx="1270" cy="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9" name="Text Box 7"/>
            <p:cNvSpPr txBox="1">
              <a:spLocks noChangeArrowheads="1"/>
            </p:cNvSpPr>
            <p:nvPr/>
          </p:nvSpPr>
          <p:spPr bwMode="auto">
            <a:xfrm>
              <a:off x="3198" y="3566"/>
              <a:ext cx="1633" cy="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ru-RU" altLang="ru-RU" sz="2000" dirty="0"/>
                <a:t>Б) </a:t>
              </a:r>
              <a:r>
                <a:rPr lang="ru-RU" altLang="ru-RU" sz="2000" dirty="0">
                  <a:solidFill>
                    <a:schemeClr val="hlink"/>
                  </a:solidFill>
                </a:rPr>
                <a:t>Дискриминатор</a:t>
              </a:r>
              <a:r>
                <a:rPr lang="ru-RU" altLang="ru-RU" sz="2000" dirty="0"/>
                <a:t> – символ неполной категоризации</a:t>
              </a:r>
            </a:p>
          </p:txBody>
        </p:sp>
      </p:grpSp>
      <p:sp>
        <p:nvSpPr>
          <p:cNvPr id="2" name="Дата 1"/>
          <p:cNvSpPr>
            <a:spLocks noGrp="1"/>
          </p:cNvSpPr>
          <p:nvPr>
            <p:ph type="dt" sz="half" idx="10"/>
          </p:nvPr>
        </p:nvSpPr>
        <p:spPr/>
        <p:txBody>
          <a:bodyPr/>
          <a:lstStyle/>
          <a:p>
            <a:r>
              <a:rPr lang="ru-RU" altLang="ru-RU"/>
              <a:t>02.02.2017</a:t>
            </a:r>
            <a:endParaRPr lang="ru-RU" altLang="en-US"/>
          </a:p>
        </p:txBody>
      </p:sp>
      <p:sp>
        <p:nvSpPr>
          <p:cNvPr id="3" name="Нижний колонтитул 2"/>
          <p:cNvSpPr>
            <a:spLocks noGrp="1"/>
          </p:cNvSpPr>
          <p:nvPr>
            <p:ph type="ftr" sz="quarter" idx="11"/>
          </p:nvPr>
        </p:nvSpPr>
        <p:spPr/>
        <p:txBody>
          <a:bodyPr/>
          <a:lstStyle/>
          <a:p>
            <a:r>
              <a:rPr lang="en-US" altLang="en-US"/>
              <a:t>https://vk.com/donnu_kkt_db</a:t>
            </a:r>
            <a:endParaRPr lang="ru-RU" altLang="en-US"/>
          </a:p>
        </p:txBody>
      </p:sp>
      <p:sp>
        <p:nvSpPr>
          <p:cNvPr id="4" name="Номер слайда 3"/>
          <p:cNvSpPr>
            <a:spLocks noGrp="1"/>
          </p:cNvSpPr>
          <p:nvPr>
            <p:ph type="sldNum" sz="quarter" idx="12"/>
          </p:nvPr>
        </p:nvSpPr>
        <p:spPr/>
        <p:txBody>
          <a:bodyPr/>
          <a:lstStyle/>
          <a:p>
            <a:fld id="{9248532F-6F36-4CF7-9EBD-A3B3FE3CEF41}" type="slidenum">
              <a:rPr lang="ru-RU" altLang="en-US" smtClean="0"/>
              <a:pPr/>
              <a:t>65</a:t>
            </a:fld>
            <a:endParaRPr lang="ru-RU" altLang="en-US"/>
          </a:p>
        </p:txBody>
      </p:sp>
    </p:spTree>
    <p:extLst>
      <p:ext uri="{BB962C8B-B14F-4D97-AF65-F5344CB8AC3E}">
        <p14:creationId xmlns:p14="http://schemas.microsoft.com/office/powerpoint/2010/main" val="2619037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356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5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ru-RU" altLang="ru-RU"/>
              <a:t>Пример отношений категоризации</a:t>
            </a:r>
            <a:endParaRPr lang="ru-RU" altLang="ru-RU" dirty="0"/>
          </a:p>
        </p:txBody>
      </p:sp>
      <p:pic>
        <p:nvPicPr>
          <p:cNvPr id="2458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1412776"/>
            <a:ext cx="6481762" cy="429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Text Box 5"/>
          <p:cNvSpPr txBox="1">
            <a:spLocks noChangeArrowheads="1"/>
          </p:cNvSpPr>
          <p:nvPr/>
        </p:nvSpPr>
        <p:spPr bwMode="auto">
          <a:xfrm>
            <a:off x="0" y="5805488"/>
            <a:ext cx="9144000" cy="923330"/>
          </a:xfrm>
          <a:prstGeom prst="rect">
            <a:avLst/>
          </a:prstGeom>
          <a:noFill/>
          <a:ln w="9525">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ru-RU" altLang="ru-RU" u="sng" dirty="0">
                <a:solidFill>
                  <a:schemeClr val="hlink"/>
                </a:solidFill>
              </a:rPr>
              <a:t>Описание</a:t>
            </a:r>
            <a:r>
              <a:rPr lang="ru-RU" altLang="ru-RU" dirty="0"/>
              <a:t>: Могут быть выделены следующие типы сотрудников: постоянный и совместитель. Категоризация неполная, т.к. могут быть и другие типы, например, консультанты. Тип – признак категоризации</a:t>
            </a:r>
          </a:p>
        </p:txBody>
      </p:sp>
      <p:sp>
        <p:nvSpPr>
          <p:cNvPr id="2" name="Дата 1"/>
          <p:cNvSpPr>
            <a:spLocks noGrp="1"/>
          </p:cNvSpPr>
          <p:nvPr>
            <p:ph type="dt" sz="half" idx="10"/>
          </p:nvPr>
        </p:nvSpPr>
        <p:spPr/>
        <p:txBody>
          <a:bodyPr/>
          <a:lstStyle/>
          <a:p>
            <a:r>
              <a:rPr lang="ru-RU" altLang="ru-RU"/>
              <a:t>02.02.2017</a:t>
            </a:r>
            <a:endParaRPr lang="ru-RU" altLang="en-US"/>
          </a:p>
        </p:txBody>
      </p:sp>
      <p:sp>
        <p:nvSpPr>
          <p:cNvPr id="3" name="Нижний колонтитул 2"/>
          <p:cNvSpPr>
            <a:spLocks noGrp="1"/>
          </p:cNvSpPr>
          <p:nvPr>
            <p:ph type="ftr" sz="quarter" idx="11"/>
          </p:nvPr>
        </p:nvSpPr>
        <p:spPr/>
        <p:txBody>
          <a:bodyPr/>
          <a:lstStyle/>
          <a:p>
            <a:r>
              <a:rPr lang="en-US" altLang="en-US"/>
              <a:t>https://vk.com/donnu_kkt_db</a:t>
            </a:r>
            <a:endParaRPr lang="ru-RU" altLang="en-US"/>
          </a:p>
        </p:txBody>
      </p:sp>
      <p:sp>
        <p:nvSpPr>
          <p:cNvPr id="4" name="Номер слайда 3"/>
          <p:cNvSpPr>
            <a:spLocks noGrp="1"/>
          </p:cNvSpPr>
          <p:nvPr>
            <p:ph type="sldNum" sz="quarter" idx="12"/>
          </p:nvPr>
        </p:nvSpPr>
        <p:spPr/>
        <p:txBody>
          <a:bodyPr/>
          <a:lstStyle/>
          <a:p>
            <a:fld id="{9248532F-6F36-4CF7-9EBD-A3B3FE3CEF41}" type="slidenum">
              <a:rPr lang="ru-RU" altLang="en-US" smtClean="0"/>
              <a:pPr/>
              <a:t>66</a:t>
            </a:fld>
            <a:endParaRPr lang="ru-RU" altLang="en-US"/>
          </a:p>
        </p:txBody>
      </p:sp>
    </p:spTree>
    <p:extLst>
      <p:ext uri="{BB962C8B-B14F-4D97-AF65-F5344CB8AC3E}">
        <p14:creationId xmlns:p14="http://schemas.microsoft.com/office/powerpoint/2010/main" val="4130668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1"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ru-RU" altLang="ru-RU"/>
              <a:t>Правила отношений категоризации</a:t>
            </a:r>
            <a:endParaRPr lang="ru-RU" altLang="ru-RU" dirty="0"/>
          </a:p>
        </p:txBody>
      </p:sp>
      <p:sp>
        <p:nvSpPr>
          <p:cNvPr id="25603" name="Rectangle 3"/>
          <p:cNvSpPr>
            <a:spLocks noGrp="1" noChangeArrowheads="1"/>
          </p:cNvSpPr>
          <p:nvPr>
            <p:ph type="body" idx="1"/>
          </p:nvPr>
        </p:nvSpPr>
        <p:spPr/>
        <p:txBody>
          <a:bodyPr>
            <a:normAutofit/>
          </a:bodyPr>
          <a:lstStyle/>
          <a:p>
            <a:r>
              <a:rPr lang="ru-RU" altLang="ru-RU" sz="1800" dirty="0"/>
              <a:t>1. Сущность типа «категория» может иметь только одну общую сущность.</a:t>
            </a:r>
          </a:p>
          <a:p>
            <a:r>
              <a:rPr lang="ru-RU" altLang="ru-RU" sz="1800" dirty="0"/>
              <a:t>2. Сущность-категория, принадлежащая одному отношению категоризации, может быть общей сущностью в другом отношении категоризации </a:t>
            </a:r>
          </a:p>
        </p:txBody>
      </p:sp>
      <p:sp>
        <p:nvSpPr>
          <p:cNvPr id="2" name="Дата 1"/>
          <p:cNvSpPr>
            <a:spLocks noGrp="1"/>
          </p:cNvSpPr>
          <p:nvPr>
            <p:ph type="dt" sz="half" idx="10"/>
          </p:nvPr>
        </p:nvSpPr>
        <p:spPr/>
        <p:txBody>
          <a:bodyPr/>
          <a:lstStyle/>
          <a:p>
            <a:r>
              <a:rPr lang="ru-RU" altLang="ru-RU"/>
              <a:t>02.02.2017</a:t>
            </a:r>
            <a:endParaRPr lang="ru-RU" altLang="en-US"/>
          </a:p>
        </p:txBody>
      </p:sp>
      <p:sp>
        <p:nvSpPr>
          <p:cNvPr id="3" name="Нижний колонтитул 2"/>
          <p:cNvSpPr>
            <a:spLocks noGrp="1"/>
          </p:cNvSpPr>
          <p:nvPr>
            <p:ph type="ftr" sz="quarter" idx="11"/>
          </p:nvPr>
        </p:nvSpPr>
        <p:spPr/>
        <p:txBody>
          <a:bodyPr/>
          <a:lstStyle/>
          <a:p>
            <a:r>
              <a:rPr lang="en-US" altLang="en-US"/>
              <a:t>https://vk.com/donnu_kkt_db</a:t>
            </a:r>
            <a:endParaRPr lang="ru-RU" altLang="en-US"/>
          </a:p>
        </p:txBody>
      </p:sp>
      <p:sp>
        <p:nvSpPr>
          <p:cNvPr id="4" name="Номер слайда 3"/>
          <p:cNvSpPr>
            <a:spLocks noGrp="1"/>
          </p:cNvSpPr>
          <p:nvPr>
            <p:ph type="sldNum" sz="quarter" idx="12"/>
          </p:nvPr>
        </p:nvSpPr>
        <p:spPr/>
        <p:txBody>
          <a:bodyPr/>
          <a:lstStyle/>
          <a:p>
            <a:fld id="{9248532F-6F36-4CF7-9EBD-A3B3FE3CEF41}" type="slidenum">
              <a:rPr lang="ru-RU" altLang="en-US" smtClean="0"/>
              <a:pPr/>
              <a:t>67</a:t>
            </a:fld>
            <a:endParaRPr lang="ru-RU" altLang="en-US"/>
          </a:p>
        </p:txBody>
      </p:sp>
    </p:spTree>
    <p:extLst>
      <p:ext uri="{BB962C8B-B14F-4D97-AF65-F5344CB8AC3E}">
        <p14:creationId xmlns:p14="http://schemas.microsoft.com/office/powerpoint/2010/main" val="2149045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60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ru-RU" altLang="ru-RU"/>
              <a:t>Пример иерархии категорий</a:t>
            </a:r>
            <a:endParaRPr lang="ru-RU" altLang="ru-RU" dirty="0"/>
          </a:p>
        </p:txBody>
      </p:sp>
      <p:pic>
        <p:nvPicPr>
          <p:cNvPr id="266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340768"/>
            <a:ext cx="7056437" cy="540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Дата 1"/>
          <p:cNvSpPr>
            <a:spLocks noGrp="1"/>
          </p:cNvSpPr>
          <p:nvPr>
            <p:ph type="dt" sz="half" idx="10"/>
          </p:nvPr>
        </p:nvSpPr>
        <p:spPr/>
        <p:txBody>
          <a:bodyPr/>
          <a:lstStyle/>
          <a:p>
            <a:r>
              <a:rPr lang="ru-RU" altLang="ru-RU"/>
              <a:t>02.02.2017</a:t>
            </a:r>
            <a:endParaRPr lang="ru-RU" altLang="en-US"/>
          </a:p>
        </p:txBody>
      </p:sp>
      <p:sp>
        <p:nvSpPr>
          <p:cNvPr id="3" name="Нижний колонтитул 2"/>
          <p:cNvSpPr>
            <a:spLocks noGrp="1"/>
          </p:cNvSpPr>
          <p:nvPr>
            <p:ph type="ftr" sz="quarter" idx="11"/>
          </p:nvPr>
        </p:nvSpPr>
        <p:spPr/>
        <p:txBody>
          <a:bodyPr/>
          <a:lstStyle/>
          <a:p>
            <a:r>
              <a:rPr lang="en-US" altLang="en-US"/>
              <a:t>https://vk.com/donnu_kkt_db</a:t>
            </a:r>
            <a:endParaRPr lang="ru-RU" altLang="en-US"/>
          </a:p>
        </p:txBody>
      </p:sp>
      <p:sp>
        <p:nvSpPr>
          <p:cNvPr id="4" name="Номер слайда 3"/>
          <p:cNvSpPr>
            <a:spLocks noGrp="1"/>
          </p:cNvSpPr>
          <p:nvPr>
            <p:ph type="sldNum" sz="quarter" idx="12"/>
          </p:nvPr>
        </p:nvSpPr>
        <p:spPr/>
        <p:txBody>
          <a:bodyPr/>
          <a:lstStyle/>
          <a:p>
            <a:fld id="{9248532F-6F36-4CF7-9EBD-A3B3FE3CEF41}" type="slidenum">
              <a:rPr lang="ru-RU" altLang="en-US" smtClean="0"/>
              <a:pPr/>
              <a:t>68</a:t>
            </a:fld>
            <a:endParaRPr lang="ru-RU" altLang="en-US"/>
          </a:p>
        </p:txBody>
      </p:sp>
    </p:spTree>
    <p:extLst>
      <p:ext uri="{BB962C8B-B14F-4D97-AF65-F5344CB8AC3E}">
        <p14:creationId xmlns:p14="http://schemas.microsoft.com/office/powerpoint/2010/main" val="1084359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ru-RU" altLang="ru-RU"/>
              <a:t>Правила отношений категоризации</a:t>
            </a:r>
            <a:endParaRPr lang="ru-RU" altLang="ru-RU" dirty="0"/>
          </a:p>
        </p:txBody>
      </p:sp>
      <p:sp>
        <p:nvSpPr>
          <p:cNvPr id="27651" name="Rectangle 3"/>
          <p:cNvSpPr>
            <a:spLocks noGrp="1" noChangeArrowheads="1"/>
          </p:cNvSpPr>
          <p:nvPr>
            <p:ph type="body" idx="1"/>
          </p:nvPr>
        </p:nvSpPr>
        <p:spPr/>
        <p:txBody>
          <a:bodyPr/>
          <a:lstStyle/>
          <a:p>
            <a:r>
              <a:rPr lang="ru-RU" altLang="ru-RU" dirty="0"/>
              <a:t>3. Сущность может </a:t>
            </a:r>
            <a:r>
              <a:rPr lang="ru-RU" altLang="ru-RU" sz="1800" dirty="0"/>
              <a:t>являться</a:t>
            </a:r>
            <a:r>
              <a:rPr lang="ru-RU" altLang="ru-RU" dirty="0"/>
              <a:t> общей в любом количестве отношений категоризации.</a:t>
            </a:r>
          </a:p>
          <a:p>
            <a:r>
              <a:rPr lang="ru-RU" altLang="ru-RU" dirty="0"/>
              <a:t>4. Атрибуты первичного ключа сущности-категории должны совпадать с атрибутами первичного ключа общей сущности.</a:t>
            </a:r>
          </a:p>
          <a:p>
            <a:r>
              <a:rPr lang="ru-RU" altLang="ru-RU" dirty="0"/>
              <a:t>5. Все экземпляры сущности-категории имеют одно и то же значение дискриминатора, следовательно, все экземпляры других категорий должны иметь другое значение дискриминатора.</a:t>
            </a:r>
          </a:p>
        </p:txBody>
      </p:sp>
      <p:sp>
        <p:nvSpPr>
          <p:cNvPr id="2" name="Дата 1"/>
          <p:cNvSpPr>
            <a:spLocks noGrp="1"/>
          </p:cNvSpPr>
          <p:nvPr>
            <p:ph type="dt" sz="half" idx="10"/>
          </p:nvPr>
        </p:nvSpPr>
        <p:spPr/>
        <p:txBody>
          <a:bodyPr/>
          <a:lstStyle/>
          <a:p>
            <a:r>
              <a:rPr lang="ru-RU" altLang="ru-RU"/>
              <a:t>02.02.2017</a:t>
            </a:r>
            <a:endParaRPr lang="ru-RU" altLang="en-US"/>
          </a:p>
        </p:txBody>
      </p:sp>
      <p:sp>
        <p:nvSpPr>
          <p:cNvPr id="3" name="Нижний колонтитул 2"/>
          <p:cNvSpPr>
            <a:spLocks noGrp="1"/>
          </p:cNvSpPr>
          <p:nvPr>
            <p:ph type="ftr" sz="quarter" idx="11"/>
          </p:nvPr>
        </p:nvSpPr>
        <p:spPr/>
        <p:txBody>
          <a:bodyPr/>
          <a:lstStyle/>
          <a:p>
            <a:r>
              <a:rPr lang="en-US" altLang="en-US"/>
              <a:t>https://vk.com/donnu_kkt_db</a:t>
            </a:r>
            <a:endParaRPr lang="ru-RU" altLang="en-US"/>
          </a:p>
        </p:txBody>
      </p:sp>
      <p:sp>
        <p:nvSpPr>
          <p:cNvPr id="4" name="Номер слайда 3"/>
          <p:cNvSpPr>
            <a:spLocks noGrp="1"/>
          </p:cNvSpPr>
          <p:nvPr>
            <p:ph type="sldNum" sz="quarter" idx="12"/>
          </p:nvPr>
        </p:nvSpPr>
        <p:spPr/>
        <p:txBody>
          <a:bodyPr/>
          <a:lstStyle/>
          <a:p>
            <a:fld id="{9248532F-6F36-4CF7-9EBD-A3B3FE3CEF41}" type="slidenum">
              <a:rPr lang="ru-RU" altLang="en-US" smtClean="0"/>
              <a:pPr/>
              <a:t>69</a:t>
            </a:fld>
            <a:endParaRPr lang="ru-RU" altLang="en-US"/>
          </a:p>
        </p:txBody>
      </p:sp>
    </p:spTree>
    <p:extLst>
      <p:ext uri="{BB962C8B-B14F-4D97-AF65-F5344CB8AC3E}">
        <p14:creationId xmlns:p14="http://schemas.microsoft.com/office/powerpoint/2010/main" val="3876967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65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65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ru-RU" altLang="ru-RU" dirty="0"/>
              <a:t>Информационные системы и устройства внешней памяти</a:t>
            </a:r>
          </a:p>
        </p:txBody>
      </p:sp>
      <p:sp>
        <p:nvSpPr>
          <p:cNvPr id="20483" name="Rectangle 3"/>
          <p:cNvSpPr>
            <a:spLocks noGrp="1" noChangeArrowheads="1"/>
          </p:cNvSpPr>
          <p:nvPr>
            <p:ph idx="1"/>
          </p:nvPr>
        </p:nvSpPr>
        <p:spPr/>
        <p:txBody>
          <a:bodyPr>
            <a:normAutofit/>
          </a:bodyPr>
          <a:lstStyle/>
          <a:p>
            <a:r>
              <a:rPr lang="ru-RU" altLang="ru-RU" sz="1800" dirty="0"/>
              <a:t>Требования к устройствам внешней памяти со</a:t>
            </a:r>
            <a:br>
              <a:rPr lang="ru-RU" altLang="ru-RU" sz="1800" dirty="0"/>
            </a:br>
            <a:r>
              <a:rPr lang="ru-RU" altLang="ru-RU" sz="1800" dirty="0"/>
              <a:t>стороны бизнес-приложений вызвали </a:t>
            </a:r>
            <a:br>
              <a:rPr lang="ru-RU" altLang="ru-RU" sz="1800" dirty="0"/>
            </a:br>
            <a:r>
              <a:rPr lang="ru-RU" altLang="ru-RU" sz="1800" dirty="0"/>
              <a:t>появление устройств внешней памяти со </a:t>
            </a:r>
            <a:br>
              <a:rPr lang="ru-RU" altLang="ru-RU" sz="1800" dirty="0"/>
            </a:br>
            <a:r>
              <a:rPr lang="ru-RU" altLang="ru-RU" sz="1800" dirty="0"/>
              <a:t>съемными пакетами магнитных дисков и </a:t>
            </a:r>
            <a:br>
              <a:rPr lang="ru-RU" altLang="ru-RU" sz="1800" dirty="0"/>
            </a:br>
            <a:r>
              <a:rPr lang="ru-RU" altLang="ru-RU" sz="1800" dirty="0"/>
              <a:t>подвижными головками чтения/записи, что </a:t>
            </a:r>
            <a:br>
              <a:rPr lang="ru-RU" altLang="ru-RU" sz="1800" dirty="0"/>
            </a:br>
            <a:r>
              <a:rPr lang="ru-RU" altLang="ru-RU" sz="1800" dirty="0"/>
              <a:t>явилось революцией в истории </a:t>
            </a:r>
            <a:br>
              <a:rPr lang="ru-RU" altLang="ru-RU" sz="1800" dirty="0"/>
            </a:br>
            <a:r>
              <a:rPr lang="ru-RU" altLang="ru-RU" sz="1800" dirty="0"/>
              <a:t>вычислительной техники. </a:t>
            </a:r>
          </a:p>
          <a:p>
            <a:r>
              <a:rPr lang="ru-RU" altLang="ru-RU" sz="1800" dirty="0"/>
              <a:t>Эти устройства памяти </a:t>
            </a:r>
          </a:p>
          <a:p>
            <a:pPr lvl="1"/>
            <a:r>
              <a:rPr lang="ru-RU" altLang="ru-RU" sz="1600" dirty="0"/>
              <a:t>обладали существенно большей емкостью, </a:t>
            </a:r>
            <a:br>
              <a:rPr lang="ru-RU" altLang="ru-RU" sz="1600" dirty="0"/>
            </a:br>
            <a:r>
              <a:rPr lang="ru-RU" altLang="ru-RU" sz="1600" dirty="0"/>
              <a:t>чем магнитные барабаны (за счет наличия нескольких магнитных поверхностей);</a:t>
            </a:r>
          </a:p>
          <a:p>
            <a:pPr lvl="1"/>
            <a:r>
              <a:rPr lang="ru-RU" altLang="ru-RU" sz="1600" dirty="0"/>
              <a:t>обеспечивали удовлетворительную скорость доступа к данным в режиме произвольной выборки;</a:t>
            </a:r>
          </a:p>
          <a:p>
            <a:pPr lvl="1"/>
            <a:r>
              <a:rPr lang="ru-RU" altLang="ru-RU" sz="1600" dirty="0"/>
              <a:t>позволяли иметь архив данных практически неограниченного объема за счет возможности смены дискового пакета на устройстве. </a:t>
            </a:r>
          </a:p>
        </p:txBody>
      </p:sp>
      <p:sp>
        <p:nvSpPr>
          <p:cNvPr id="5" name="Дата 3"/>
          <p:cNvSpPr>
            <a:spLocks noGrp="1"/>
          </p:cNvSpPr>
          <p:nvPr>
            <p:ph type="dt" sz="half" idx="10"/>
          </p:nvPr>
        </p:nvSpPr>
        <p:spPr/>
        <p:txBody>
          <a:bodyPr/>
          <a:lstStyle/>
          <a:p>
            <a:r>
              <a:rPr lang="ru-RU" altLang="ru-RU"/>
              <a:t>02.02.2017</a:t>
            </a:r>
            <a:endParaRPr lang="ru-RU" altLang="en-US"/>
          </a:p>
        </p:txBody>
      </p:sp>
      <p:sp>
        <p:nvSpPr>
          <p:cNvPr id="6" name="Нижний колонтитул 4"/>
          <p:cNvSpPr>
            <a:spLocks noGrp="1"/>
          </p:cNvSpPr>
          <p:nvPr>
            <p:ph type="ftr" sz="quarter" idx="11"/>
          </p:nvPr>
        </p:nvSpPr>
        <p:spPr/>
        <p:txBody>
          <a:bodyPr/>
          <a:lstStyle/>
          <a:p>
            <a:r>
              <a:rPr lang="en-US" altLang="en-US"/>
              <a:t>https://vk.com/donnu_kkt_db</a:t>
            </a:r>
            <a:endParaRPr lang="ru-RU" altLang="en-US"/>
          </a:p>
        </p:txBody>
      </p:sp>
      <p:pic>
        <p:nvPicPr>
          <p:cNvPr id="20484" name="Picture 4" descr="pc_01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90145" y="1600193"/>
            <a:ext cx="1690687" cy="2197100"/>
          </a:xfrm>
          <a:prstGeom prst="rect">
            <a:avLst/>
          </a:prstGeom>
          <a:noFill/>
          <a:extLst>
            <a:ext uri="{909E8E84-426E-40DD-AFC4-6F175D3DCCD1}">
              <a14:hiddenFill xmlns:a14="http://schemas.microsoft.com/office/drawing/2010/main">
                <a:solidFill>
                  <a:srgbClr val="FFFFFF"/>
                </a:solidFill>
              </a14:hiddenFill>
            </a:ext>
          </a:extLst>
        </p:spPr>
      </p:pic>
      <p:sp>
        <p:nvSpPr>
          <p:cNvPr id="2" name="Номер слайда 1"/>
          <p:cNvSpPr>
            <a:spLocks noGrp="1"/>
          </p:cNvSpPr>
          <p:nvPr>
            <p:ph type="sldNum" sz="quarter" idx="12"/>
          </p:nvPr>
        </p:nvSpPr>
        <p:spPr/>
        <p:txBody>
          <a:bodyPr/>
          <a:lstStyle/>
          <a:p>
            <a:fld id="{9248532F-6F36-4CF7-9EBD-A3B3FE3CEF41}" type="slidenum">
              <a:rPr lang="ru-RU" altLang="en-US" smtClean="0"/>
              <a:pPr/>
              <a:t>7</a:t>
            </a:fld>
            <a:endParaRPr lang="ru-RU"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ru-RU" altLang="ru-RU"/>
              <a:t>Основные правила построения информационной модели</a:t>
            </a:r>
            <a:endParaRPr lang="ru-RU" altLang="ru-RU" dirty="0"/>
          </a:p>
        </p:txBody>
      </p:sp>
      <p:sp>
        <p:nvSpPr>
          <p:cNvPr id="28675" name="Rectangle 3"/>
          <p:cNvSpPr>
            <a:spLocks noGrp="1" noChangeArrowheads="1"/>
          </p:cNvSpPr>
          <p:nvPr>
            <p:ph type="body" idx="1"/>
          </p:nvPr>
        </p:nvSpPr>
        <p:spPr/>
        <p:txBody>
          <a:bodyPr>
            <a:noAutofit/>
          </a:bodyPr>
          <a:lstStyle/>
          <a:p>
            <a:r>
              <a:rPr lang="ru-RU" altLang="ru-RU" sz="1600" dirty="0"/>
              <a:t>1. Все стрелки (вход, выход, управление, механизм) функциональной модели </a:t>
            </a:r>
            <a:r>
              <a:rPr lang="en-US" altLang="ru-RU" sz="1600" dirty="0"/>
              <a:t>IDEF0</a:t>
            </a:r>
            <a:r>
              <a:rPr lang="ru-RU" altLang="ru-RU" sz="1600" dirty="0"/>
              <a:t> становятся потенциальными сущностями, а функции, связывающие их, трансформируются в отношения между этими сущностями. Для этого составляется пул – список потенциальных сущностей.</a:t>
            </a:r>
          </a:p>
          <a:p>
            <a:r>
              <a:rPr lang="ru-RU" altLang="ru-RU" sz="1600" dirty="0"/>
              <a:t>2. Число сущностей и связей в IDEF</a:t>
            </a:r>
            <a:r>
              <a:rPr lang="en-US" altLang="ru-RU" sz="1600" dirty="0"/>
              <a:t>1X</a:t>
            </a:r>
            <a:r>
              <a:rPr lang="ru-RU" altLang="ru-RU" sz="1600" dirty="0"/>
              <a:t>-модели считается необозримым, если их количество превышает 25-30. Поэтому далее рассматривается совокупность сущностей и отношений для каждой функции.</a:t>
            </a:r>
          </a:p>
          <a:p>
            <a:r>
              <a:rPr lang="ru-RU" altLang="ru-RU" sz="1600" dirty="0"/>
              <a:t>3. Информационная модель функции должна позволять воспроизвести структуру документа и часть информации в нем, а также воспроизвести информацию порождаемого документа.</a:t>
            </a:r>
          </a:p>
          <a:p>
            <a:r>
              <a:rPr lang="ru-RU" altLang="ru-RU" sz="1600" dirty="0"/>
              <a:t>4. Текстовые пояснения заносятся в глоссарий или оформляются гипертекстом.</a:t>
            </a:r>
          </a:p>
          <a:p>
            <a:r>
              <a:rPr lang="ru-RU" altLang="ru-RU" sz="1600" dirty="0"/>
              <a:t>5. На основании определения типов отношений, анализа функций и дальнейшего изучения предметной области определяются атрибуты.</a:t>
            </a:r>
          </a:p>
          <a:p>
            <a:endParaRPr lang="ru-RU" altLang="ru-RU" sz="1600" dirty="0"/>
          </a:p>
        </p:txBody>
      </p:sp>
      <p:sp>
        <p:nvSpPr>
          <p:cNvPr id="2" name="Дата 1"/>
          <p:cNvSpPr>
            <a:spLocks noGrp="1"/>
          </p:cNvSpPr>
          <p:nvPr>
            <p:ph type="dt" sz="half" idx="10"/>
          </p:nvPr>
        </p:nvSpPr>
        <p:spPr/>
        <p:txBody>
          <a:bodyPr/>
          <a:lstStyle/>
          <a:p>
            <a:r>
              <a:rPr lang="ru-RU" altLang="ru-RU"/>
              <a:t>02.02.2017</a:t>
            </a:r>
            <a:endParaRPr lang="ru-RU" altLang="en-US"/>
          </a:p>
        </p:txBody>
      </p:sp>
      <p:sp>
        <p:nvSpPr>
          <p:cNvPr id="3" name="Нижний колонтитул 2"/>
          <p:cNvSpPr>
            <a:spLocks noGrp="1"/>
          </p:cNvSpPr>
          <p:nvPr>
            <p:ph type="ftr" sz="quarter" idx="11"/>
          </p:nvPr>
        </p:nvSpPr>
        <p:spPr/>
        <p:txBody>
          <a:bodyPr/>
          <a:lstStyle/>
          <a:p>
            <a:r>
              <a:rPr lang="en-US" altLang="en-US"/>
              <a:t>https://vk.com/donnu_kkt_db</a:t>
            </a:r>
            <a:endParaRPr lang="ru-RU" altLang="en-US"/>
          </a:p>
        </p:txBody>
      </p:sp>
      <p:sp>
        <p:nvSpPr>
          <p:cNvPr id="4" name="Номер слайда 3"/>
          <p:cNvSpPr>
            <a:spLocks noGrp="1"/>
          </p:cNvSpPr>
          <p:nvPr>
            <p:ph type="sldNum" sz="quarter" idx="12"/>
          </p:nvPr>
        </p:nvSpPr>
        <p:spPr/>
        <p:txBody>
          <a:bodyPr/>
          <a:lstStyle/>
          <a:p>
            <a:fld id="{9248532F-6F36-4CF7-9EBD-A3B3FE3CEF41}" type="slidenum">
              <a:rPr lang="ru-RU" altLang="en-US" smtClean="0"/>
              <a:pPr/>
              <a:t>70</a:t>
            </a:fld>
            <a:endParaRPr lang="ru-RU" altLang="en-US"/>
          </a:p>
        </p:txBody>
      </p:sp>
    </p:spTree>
    <p:extLst>
      <p:ext uri="{BB962C8B-B14F-4D97-AF65-F5344CB8AC3E}">
        <p14:creationId xmlns:p14="http://schemas.microsoft.com/office/powerpoint/2010/main" val="1044643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67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67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67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67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ru-RU" dirty="0"/>
              <a:t>Пример</a:t>
            </a:r>
            <a:r>
              <a:rPr lang="en-US" dirty="0"/>
              <a:t> </a:t>
            </a:r>
            <a:r>
              <a:rPr lang="ru-RU" dirty="0"/>
              <a:t>функциональной модели, построенной с использованием </a:t>
            </a:r>
            <a:r>
              <a:rPr lang="en-US" dirty="0"/>
              <a:t>CASE</a:t>
            </a:r>
            <a:r>
              <a:rPr lang="ru-RU" dirty="0"/>
              <a:t>-средства </a:t>
            </a:r>
            <a:r>
              <a:rPr lang="en-US" dirty="0" err="1"/>
              <a:t>BPWin</a:t>
            </a:r>
            <a:endParaRPr lang="ru-RU" dirty="0"/>
          </a:p>
        </p:txBody>
      </p:sp>
      <p:grpSp>
        <p:nvGrpSpPr>
          <p:cNvPr id="2" name="Group 4"/>
          <p:cNvGrpSpPr>
            <a:grpSpLocks noChangeAspect="1"/>
          </p:cNvGrpSpPr>
          <p:nvPr/>
        </p:nvGrpSpPr>
        <p:grpSpPr bwMode="auto">
          <a:xfrm>
            <a:off x="683568" y="1268760"/>
            <a:ext cx="7819647" cy="5495158"/>
            <a:chOff x="180" y="495"/>
            <a:chExt cx="5443" cy="3825"/>
          </a:xfrm>
        </p:grpSpPr>
        <p:sp>
          <p:nvSpPr>
            <p:cNvPr id="3" name="AutoShape 3"/>
            <p:cNvSpPr>
              <a:spLocks noChangeAspect="1" noChangeArrowheads="1" noTextEdit="1"/>
            </p:cNvSpPr>
            <p:nvPr/>
          </p:nvSpPr>
          <p:spPr bwMode="auto">
            <a:xfrm>
              <a:off x="180" y="495"/>
              <a:ext cx="5443" cy="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sz="1100"/>
            </a:p>
          </p:txBody>
        </p:sp>
        <p:sp>
          <p:nvSpPr>
            <p:cNvPr id="4" name="Rectangle 5"/>
            <p:cNvSpPr>
              <a:spLocks noChangeArrowheads="1"/>
            </p:cNvSpPr>
            <p:nvPr/>
          </p:nvSpPr>
          <p:spPr bwMode="auto">
            <a:xfrm>
              <a:off x="180" y="565"/>
              <a:ext cx="5418" cy="3742"/>
            </a:xfrm>
            <a:prstGeom prst="rect">
              <a:avLst/>
            </a:prstGeom>
            <a:noFill/>
            <a:ln w="79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5" name="Line 6"/>
            <p:cNvSpPr>
              <a:spLocks noChangeShapeType="1"/>
            </p:cNvSpPr>
            <p:nvPr/>
          </p:nvSpPr>
          <p:spPr bwMode="auto">
            <a:xfrm>
              <a:off x="180" y="995"/>
              <a:ext cx="5423" cy="0"/>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6" name="Line 7"/>
            <p:cNvSpPr>
              <a:spLocks noChangeShapeType="1"/>
            </p:cNvSpPr>
            <p:nvPr/>
          </p:nvSpPr>
          <p:spPr bwMode="auto">
            <a:xfrm>
              <a:off x="180" y="4004"/>
              <a:ext cx="5423" cy="0"/>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7" name="Line 8"/>
            <p:cNvSpPr>
              <a:spLocks noChangeShapeType="1"/>
            </p:cNvSpPr>
            <p:nvPr/>
          </p:nvSpPr>
          <p:spPr bwMode="auto">
            <a:xfrm flipV="1">
              <a:off x="660" y="565"/>
              <a:ext cx="0" cy="430"/>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8" name="Line 9"/>
            <p:cNvSpPr>
              <a:spLocks noChangeShapeType="1"/>
            </p:cNvSpPr>
            <p:nvPr/>
          </p:nvSpPr>
          <p:spPr bwMode="auto">
            <a:xfrm flipV="1">
              <a:off x="2892" y="565"/>
              <a:ext cx="0" cy="430"/>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9" name="Line 10"/>
            <p:cNvSpPr>
              <a:spLocks noChangeShapeType="1"/>
            </p:cNvSpPr>
            <p:nvPr/>
          </p:nvSpPr>
          <p:spPr bwMode="auto">
            <a:xfrm flipV="1">
              <a:off x="3014" y="565"/>
              <a:ext cx="0" cy="430"/>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10" name="Line 11"/>
            <p:cNvSpPr>
              <a:spLocks noChangeShapeType="1"/>
            </p:cNvSpPr>
            <p:nvPr/>
          </p:nvSpPr>
          <p:spPr bwMode="auto">
            <a:xfrm flipV="1">
              <a:off x="3924" y="565"/>
              <a:ext cx="0" cy="430"/>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11" name="Line 12"/>
            <p:cNvSpPr>
              <a:spLocks noChangeShapeType="1"/>
            </p:cNvSpPr>
            <p:nvPr/>
          </p:nvSpPr>
          <p:spPr bwMode="auto">
            <a:xfrm flipV="1">
              <a:off x="4825" y="565"/>
              <a:ext cx="0" cy="430"/>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12" name="Line 13"/>
            <p:cNvSpPr>
              <a:spLocks noChangeShapeType="1"/>
            </p:cNvSpPr>
            <p:nvPr/>
          </p:nvSpPr>
          <p:spPr bwMode="auto">
            <a:xfrm>
              <a:off x="2892" y="888"/>
              <a:ext cx="1933" cy="0"/>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13" name="Line 14"/>
            <p:cNvSpPr>
              <a:spLocks noChangeShapeType="1"/>
            </p:cNvSpPr>
            <p:nvPr/>
          </p:nvSpPr>
          <p:spPr bwMode="auto">
            <a:xfrm>
              <a:off x="2892" y="780"/>
              <a:ext cx="1933" cy="0"/>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14" name="Line 15"/>
            <p:cNvSpPr>
              <a:spLocks noChangeShapeType="1"/>
            </p:cNvSpPr>
            <p:nvPr/>
          </p:nvSpPr>
          <p:spPr bwMode="auto">
            <a:xfrm>
              <a:off x="2892" y="672"/>
              <a:ext cx="1933" cy="0"/>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15" name="Rectangle 16"/>
            <p:cNvSpPr>
              <a:spLocks noChangeArrowheads="1"/>
            </p:cNvSpPr>
            <p:nvPr/>
          </p:nvSpPr>
          <p:spPr bwMode="auto">
            <a:xfrm>
              <a:off x="205" y="579"/>
              <a:ext cx="370"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USED AT:</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16" name="Rectangle 17"/>
            <p:cNvSpPr>
              <a:spLocks noChangeArrowheads="1"/>
            </p:cNvSpPr>
            <p:nvPr/>
          </p:nvSpPr>
          <p:spPr bwMode="auto">
            <a:xfrm>
              <a:off x="684" y="579"/>
              <a:ext cx="40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dirty="0">
                  <a:ln>
                    <a:noFill/>
                  </a:ln>
                  <a:solidFill>
                    <a:srgbClr val="000000"/>
                  </a:solidFill>
                  <a:effectLst/>
                  <a:latin typeface="Arial" panose="020B0604020202020204" pitchFamily="34" charset="0"/>
                </a:rPr>
                <a:t>AUTHOR:  </a:t>
              </a:r>
              <a:endParaRPr kumimoji="0" lang="ru-RU" altLang="ru-RU" sz="1100" b="0" i="0" u="none" strike="noStrike" cap="none" normalizeH="0" baseline="0" dirty="0">
                <a:ln>
                  <a:noFill/>
                </a:ln>
                <a:solidFill>
                  <a:schemeClr val="tx1"/>
                </a:solidFill>
                <a:effectLst/>
                <a:latin typeface="Arial" panose="020B0604020202020204" pitchFamily="34" charset="0"/>
              </a:endParaRPr>
            </a:p>
          </p:txBody>
        </p:sp>
        <p:sp>
          <p:nvSpPr>
            <p:cNvPr id="17" name="Rectangle 18"/>
            <p:cNvSpPr>
              <a:spLocks noChangeArrowheads="1"/>
            </p:cNvSpPr>
            <p:nvPr/>
          </p:nvSpPr>
          <p:spPr bwMode="auto">
            <a:xfrm>
              <a:off x="2074" y="579"/>
              <a:ext cx="237"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DATE:</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18" name="Rectangle 19"/>
            <p:cNvSpPr>
              <a:spLocks noChangeArrowheads="1"/>
            </p:cNvSpPr>
            <p:nvPr/>
          </p:nvSpPr>
          <p:spPr bwMode="auto">
            <a:xfrm>
              <a:off x="2074" y="677"/>
              <a:ext cx="187"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REV:</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19" name="Rectangle 20"/>
            <p:cNvSpPr>
              <a:spLocks noChangeArrowheads="1"/>
            </p:cNvSpPr>
            <p:nvPr/>
          </p:nvSpPr>
          <p:spPr bwMode="auto">
            <a:xfrm>
              <a:off x="684" y="677"/>
              <a:ext cx="1050"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PROJECT:  Постройка дома</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20" name="Rectangle 21"/>
            <p:cNvSpPr>
              <a:spLocks noChangeArrowheads="1"/>
            </p:cNvSpPr>
            <p:nvPr/>
          </p:nvSpPr>
          <p:spPr bwMode="auto">
            <a:xfrm>
              <a:off x="2383" y="579"/>
              <a:ext cx="0"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100" b="0" i="0" u="none" strike="noStrike" cap="none" normalizeH="0" baseline="0" dirty="0">
                <a:ln>
                  <a:noFill/>
                </a:ln>
                <a:solidFill>
                  <a:schemeClr val="tx1"/>
                </a:solidFill>
                <a:effectLst/>
                <a:latin typeface="Arial" panose="020B0604020202020204" pitchFamily="34" charset="0"/>
              </a:endParaRPr>
            </a:p>
          </p:txBody>
        </p:sp>
        <p:sp>
          <p:nvSpPr>
            <p:cNvPr id="21" name="Rectangle 22"/>
            <p:cNvSpPr>
              <a:spLocks noChangeArrowheads="1"/>
            </p:cNvSpPr>
            <p:nvPr/>
          </p:nvSpPr>
          <p:spPr bwMode="auto">
            <a:xfrm>
              <a:off x="2383" y="677"/>
              <a:ext cx="0"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100" b="0" i="0" u="none" strike="noStrike" cap="none" normalizeH="0" baseline="0" dirty="0">
                <a:ln>
                  <a:noFill/>
                </a:ln>
                <a:solidFill>
                  <a:schemeClr val="tx1"/>
                </a:solidFill>
                <a:effectLst/>
                <a:latin typeface="Arial" panose="020B0604020202020204" pitchFamily="34" charset="0"/>
              </a:endParaRPr>
            </a:p>
          </p:txBody>
        </p:sp>
        <p:sp>
          <p:nvSpPr>
            <p:cNvPr id="22" name="Rectangle 23"/>
            <p:cNvSpPr>
              <a:spLocks noChangeArrowheads="1"/>
            </p:cNvSpPr>
            <p:nvPr/>
          </p:nvSpPr>
          <p:spPr bwMode="auto">
            <a:xfrm>
              <a:off x="684" y="902"/>
              <a:ext cx="123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NOTES:  1  2  3  4  5  6  7  8  9  10</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23" name="Rectangle 24"/>
            <p:cNvSpPr>
              <a:spLocks noChangeArrowheads="1"/>
            </p:cNvSpPr>
            <p:nvPr/>
          </p:nvSpPr>
          <p:spPr bwMode="auto">
            <a:xfrm>
              <a:off x="3039" y="579"/>
              <a:ext cx="393"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WORKING</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24" name="Rectangle 25"/>
            <p:cNvSpPr>
              <a:spLocks noChangeArrowheads="1"/>
            </p:cNvSpPr>
            <p:nvPr/>
          </p:nvSpPr>
          <p:spPr bwMode="auto">
            <a:xfrm>
              <a:off x="3039" y="687"/>
              <a:ext cx="26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DRAFT</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25" name="Rectangle 26"/>
            <p:cNvSpPr>
              <a:spLocks noChangeArrowheads="1"/>
            </p:cNvSpPr>
            <p:nvPr/>
          </p:nvSpPr>
          <p:spPr bwMode="auto">
            <a:xfrm>
              <a:off x="3039" y="795"/>
              <a:ext cx="647"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dirty="0">
                  <a:ln>
                    <a:noFill/>
                  </a:ln>
                  <a:solidFill>
                    <a:srgbClr val="000000"/>
                  </a:solidFill>
                  <a:effectLst/>
                  <a:latin typeface="Arial" panose="020B0604020202020204" pitchFamily="34" charset="0"/>
                </a:rPr>
                <a:t>RECOMMENDED</a:t>
              </a:r>
              <a:endParaRPr kumimoji="0" lang="ru-RU" altLang="ru-RU" sz="1100" b="0" i="0" u="none" strike="noStrike" cap="none" normalizeH="0" baseline="0" dirty="0">
                <a:ln>
                  <a:noFill/>
                </a:ln>
                <a:solidFill>
                  <a:schemeClr val="tx1"/>
                </a:solidFill>
                <a:effectLst/>
                <a:latin typeface="Arial" panose="020B0604020202020204" pitchFamily="34" charset="0"/>
              </a:endParaRPr>
            </a:p>
          </p:txBody>
        </p:sp>
        <p:sp>
          <p:nvSpPr>
            <p:cNvPr id="26" name="Rectangle 27"/>
            <p:cNvSpPr>
              <a:spLocks noChangeArrowheads="1"/>
            </p:cNvSpPr>
            <p:nvPr/>
          </p:nvSpPr>
          <p:spPr bwMode="auto">
            <a:xfrm>
              <a:off x="3039" y="902"/>
              <a:ext cx="53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PUBLICATION</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27" name="Rectangle 28"/>
            <p:cNvSpPr>
              <a:spLocks noChangeArrowheads="1"/>
            </p:cNvSpPr>
            <p:nvPr/>
          </p:nvSpPr>
          <p:spPr bwMode="auto">
            <a:xfrm>
              <a:off x="3949" y="579"/>
              <a:ext cx="335"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READER</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28" name="Rectangle 29"/>
            <p:cNvSpPr>
              <a:spLocks noChangeArrowheads="1"/>
            </p:cNvSpPr>
            <p:nvPr/>
          </p:nvSpPr>
          <p:spPr bwMode="auto">
            <a:xfrm>
              <a:off x="4541" y="579"/>
              <a:ext cx="214"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DATE</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29" name="Rectangle 30"/>
            <p:cNvSpPr>
              <a:spLocks noChangeArrowheads="1"/>
            </p:cNvSpPr>
            <p:nvPr/>
          </p:nvSpPr>
          <p:spPr bwMode="auto">
            <a:xfrm>
              <a:off x="4850" y="579"/>
              <a:ext cx="40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CONTEXT:</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30" name="Rectangle 31"/>
            <p:cNvSpPr>
              <a:spLocks noChangeArrowheads="1"/>
            </p:cNvSpPr>
            <p:nvPr/>
          </p:nvSpPr>
          <p:spPr bwMode="auto">
            <a:xfrm>
              <a:off x="4850" y="902"/>
              <a:ext cx="125"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A-0</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31" name="Rectangle 32"/>
            <p:cNvSpPr>
              <a:spLocks noChangeArrowheads="1"/>
            </p:cNvSpPr>
            <p:nvPr/>
          </p:nvSpPr>
          <p:spPr bwMode="auto">
            <a:xfrm>
              <a:off x="2892" y="565"/>
              <a:ext cx="112" cy="98"/>
            </a:xfrm>
            <a:prstGeom prst="rect">
              <a:avLst/>
            </a:prstGeom>
            <a:solidFill>
              <a:srgbClr val="000000"/>
            </a:solidFill>
            <a:ln w="7938">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ru-RU" sz="1100"/>
            </a:p>
          </p:txBody>
        </p:sp>
        <p:sp>
          <p:nvSpPr>
            <p:cNvPr id="32" name="Rectangle 33"/>
            <p:cNvSpPr>
              <a:spLocks noChangeArrowheads="1"/>
            </p:cNvSpPr>
            <p:nvPr/>
          </p:nvSpPr>
          <p:spPr bwMode="auto">
            <a:xfrm>
              <a:off x="5075" y="770"/>
              <a:ext cx="244" cy="88"/>
            </a:xfrm>
            <a:prstGeom prst="rect">
              <a:avLst/>
            </a:prstGeom>
            <a:solidFill>
              <a:srgbClr val="000000"/>
            </a:solidFill>
            <a:ln w="7938">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ru-RU" sz="1100"/>
            </a:p>
          </p:txBody>
        </p:sp>
        <p:sp>
          <p:nvSpPr>
            <p:cNvPr id="33" name="Line 34"/>
            <p:cNvSpPr>
              <a:spLocks noChangeShapeType="1"/>
            </p:cNvSpPr>
            <p:nvPr/>
          </p:nvSpPr>
          <p:spPr bwMode="auto">
            <a:xfrm>
              <a:off x="1213" y="4004"/>
              <a:ext cx="0" cy="308"/>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34" name="Line 35"/>
            <p:cNvSpPr>
              <a:spLocks noChangeShapeType="1"/>
            </p:cNvSpPr>
            <p:nvPr/>
          </p:nvSpPr>
          <p:spPr bwMode="auto">
            <a:xfrm>
              <a:off x="4179" y="4004"/>
              <a:ext cx="0" cy="308"/>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35" name="Freeform 36"/>
            <p:cNvSpPr>
              <a:spLocks/>
            </p:cNvSpPr>
            <p:nvPr/>
          </p:nvSpPr>
          <p:spPr bwMode="auto">
            <a:xfrm>
              <a:off x="5222" y="4214"/>
              <a:ext cx="381" cy="98"/>
            </a:xfrm>
            <a:custGeom>
              <a:avLst/>
              <a:gdLst>
                <a:gd name="T0" fmla="*/ 0 w 78"/>
                <a:gd name="T1" fmla="*/ 20 h 20"/>
                <a:gd name="T2" fmla="*/ 0 w 78"/>
                <a:gd name="T3" fmla="*/ 0 h 20"/>
                <a:gd name="T4" fmla="*/ 78 w 78"/>
                <a:gd name="T5" fmla="*/ 0 h 20"/>
              </a:gdLst>
              <a:ahLst/>
              <a:cxnLst>
                <a:cxn ang="0">
                  <a:pos x="T0" y="T1"/>
                </a:cxn>
                <a:cxn ang="0">
                  <a:pos x="T2" y="T3"/>
                </a:cxn>
                <a:cxn ang="0">
                  <a:pos x="T4" y="T5"/>
                </a:cxn>
              </a:cxnLst>
              <a:rect l="0" t="0" r="r" b="b"/>
              <a:pathLst>
                <a:path w="78" h="20">
                  <a:moveTo>
                    <a:pt x="0" y="20"/>
                  </a:moveTo>
                  <a:lnTo>
                    <a:pt x="0" y="0"/>
                  </a:lnTo>
                  <a:lnTo>
                    <a:pt x="78"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36" name="Rectangle 37"/>
            <p:cNvSpPr>
              <a:spLocks noChangeArrowheads="1"/>
            </p:cNvSpPr>
            <p:nvPr/>
          </p:nvSpPr>
          <p:spPr bwMode="auto">
            <a:xfrm>
              <a:off x="205" y="4009"/>
              <a:ext cx="254"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NODE:</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37" name="Rectangle 38"/>
            <p:cNvSpPr>
              <a:spLocks noChangeArrowheads="1"/>
            </p:cNvSpPr>
            <p:nvPr/>
          </p:nvSpPr>
          <p:spPr bwMode="auto">
            <a:xfrm>
              <a:off x="1237" y="4009"/>
              <a:ext cx="241"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TITLE:</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38" name="Rectangle 39"/>
            <p:cNvSpPr>
              <a:spLocks noChangeArrowheads="1"/>
            </p:cNvSpPr>
            <p:nvPr/>
          </p:nvSpPr>
          <p:spPr bwMode="auto">
            <a:xfrm>
              <a:off x="4203" y="4009"/>
              <a:ext cx="370"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NUMBER:</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39" name="Rectangle 40"/>
            <p:cNvSpPr>
              <a:spLocks noChangeArrowheads="1"/>
            </p:cNvSpPr>
            <p:nvPr/>
          </p:nvSpPr>
          <p:spPr bwMode="auto">
            <a:xfrm>
              <a:off x="2378" y="4009"/>
              <a:ext cx="710" cy="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ru-RU" altLang="ru-RU" sz="1050" dirty="0">
                  <a:solidFill>
                    <a:srgbClr val="000000"/>
                  </a:solidFill>
                </a:rPr>
                <a:t>Постройка дома</a:t>
              </a:r>
              <a:endParaRPr kumimoji="0" lang="ru-RU" altLang="ru-RU" sz="1100" b="0" i="0" u="none" strike="noStrike" cap="none" normalizeH="0" baseline="0" dirty="0">
                <a:ln>
                  <a:noFill/>
                </a:ln>
                <a:solidFill>
                  <a:schemeClr val="tx1"/>
                </a:solidFill>
                <a:effectLst/>
                <a:latin typeface="Arial" panose="020B0604020202020204" pitchFamily="34" charset="0"/>
              </a:endParaRPr>
            </a:p>
          </p:txBody>
        </p:sp>
        <p:sp>
          <p:nvSpPr>
            <p:cNvPr id="40" name="Rectangle 41"/>
            <p:cNvSpPr>
              <a:spLocks noChangeArrowheads="1"/>
            </p:cNvSpPr>
            <p:nvPr/>
          </p:nvSpPr>
          <p:spPr bwMode="auto">
            <a:xfrm>
              <a:off x="616" y="4141"/>
              <a:ext cx="115" cy="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050" b="0" i="0" u="none" strike="noStrike" cap="none" normalizeH="0" baseline="0">
                  <a:ln>
                    <a:noFill/>
                  </a:ln>
                  <a:solidFill>
                    <a:srgbClr val="000000"/>
                  </a:solidFill>
                  <a:effectLst/>
                  <a:latin typeface="Arial" panose="020B0604020202020204" pitchFamily="34" charset="0"/>
                </a:rPr>
                <a:t>A0</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41" name="Rectangle 42"/>
            <p:cNvSpPr>
              <a:spLocks noChangeArrowheads="1"/>
            </p:cNvSpPr>
            <p:nvPr/>
          </p:nvSpPr>
          <p:spPr bwMode="auto">
            <a:xfrm>
              <a:off x="2735" y="1044"/>
              <a:ext cx="479"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Проект дома</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42" name="Freeform 43"/>
            <p:cNvSpPr>
              <a:spLocks/>
            </p:cNvSpPr>
            <p:nvPr/>
          </p:nvSpPr>
          <p:spPr bwMode="auto">
            <a:xfrm>
              <a:off x="3009" y="1132"/>
              <a:ext cx="279" cy="59"/>
            </a:xfrm>
            <a:custGeom>
              <a:avLst/>
              <a:gdLst>
                <a:gd name="T0" fmla="*/ 0 w 57"/>
                <a:gd name="T1" fmla="*/ 6 h 12"/>
                <a:gd name="T2" fmla="*/ 31 w 57"/>
                <a:gd name="T3" fmla="*/ 12 h 12"/>
                <a:gd name="T4" fmla="*/ 25 w 57"/>
                <a:gd name="T5" fmla="*/ 0 h 12"/>
                <a:gd name="T6" fmla="*/ 57 w 57"/>
                <a:gd name="T7" fmla="*/ 7 h 12"/>
              </a:gdLst>
              <a:ahLst/>
              <a:cxnLst>
                <a:cxn ang="0">
                  <a:pos x="T0" y="T1"/>
                </a:cxn>
                <a:cxn ang="0">
                  <a:pos x="T2" y="T3"/>
                </a:cxn>
                <a:cxn ang="0">
                  <a:pos x="T4" y="T5"/>
                </a:cxn>
                <a:cxn ang="0">
                  <a:pos x="T6" y="T7"/>
                </a:cxn>
              </a:cxnLst>
              <a:rect l="0" t="0" r="r" b="b"/>
              <a:pathLst>
                <a:path w="57" h="12">
                  <a:moveTo>
                    <a:pt x="0" y="6"/>
                  </a:moveTo>
                  <a:lnTo>
                    <a:pt x="31" y="12"/>
                  </a:lnTo>
                  <a:lnTo>
                    <a:pt x="25" y="0"/>
                  </a:lnTo>
                  <a:lnTo>
                    <a:pt x="57" y="7"/>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3" name="Rectangle 44"/>
            <p:cNvSpPr>
              <a:spLocks noChangeArrowheads="1"/>
            </p:cNvSpPr>
            <p:nvPr/>
          </p:nvSpPr>
          <p:spPr bwMode="auto">
            <a:xfrm>
              <a:off x="2466" y="3823"/>
              <a:ext cx="40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Строители</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44" name="Freeform 45"/>
            <p:cNvSpPr>
              <a:spLocks/>
            </p:cNvSpPr>
            <p:nvPr/>
          </p:nvSpPr>
          <p:spPr bwMode="auto">
            <a:xfrm>
              <a:off x="2334" y="3798"/>
              <a:ext cx="362" cy="59"/>
            </a:xfrm>
            <a:custGeom>
              <a:avLst/>
              <a:gdLst>
                <a:gd name="T0" fmla="*/ 74 w 74"/>
                <a:gd name="T1" fmla="*/ 5 h 12"/>
                <a:gd name="T2" fmla="*/ 34 w 74"/>
                <a:gd name="T3" fmla="*/ 0 h 12"/>
                <a:gd name="T4" fmla="*/ 40 w 74"/>
                <a:gd name="T5" fmla="*/ 12 h 12"/>
                <a:gd name="T6" fmla="*/ 0 w 74"/>
                <a:gd name="T7" fmla="*/ 7 h 12"/>
              </a:gdLst>
              <a:ahLst/>
              <a:cxnLst>
                <a:cxn ang="0">
                  <a:pos x="T0" y="T1"/>
                </a:cxn>
                <a:cxn ang="0">
                  <a:pos x="T2" y="T3"/>
                </a:cxn>
                <a:cxn ang="0">
                  <a:pos x="T4" y="T5"/>
                </a:cxn>
                <a:cxn ang="0">
                  <a:pos x="T6" y="T7"/>
                </a:cxn>
              </a:cxnLst>
              <a:rect l="0" t="0" r="r" b="b"/>
              <a:pathLst>
                <a:path w="74" h="12">
                  <a:moveTo>
                    <a:pt x="74" y="5"/>
                  </a:moveTo>
                  <a:lnTo>
                    <a:pt x="34" y="0"/>
                  </a:lnTo>
                  <a:lnTo>
                    <a:pt x="40" y="12"/>
                  </a:lnTo>
                  <a:lnTo>
                    <a:pt x="0" y="7"/>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5" name="Rectangle 46"/>
            <p:cNvSpPr>
              <a:spLocks noChangeArrowheads="1"/>
            </p:cNvSpPr>
            <p:nvPr/>
          </p:nvSpPr>
          <p:spPr bwMode="auto">
            <a:xfrm>
              <a:off x="351" y="1338"/>
              <a:ext cx="43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Материалы</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46" name="Freeform 47"/>
            <p:cNvSpPr>
              <a:spLocks/>
            </p:cNvSpPr>
            <p:nvPr/>
          </p:nvSpPr>
          <p:spPr bwMode="auto">
            <a:xfrm>
              <a:off x="596" y="1450"/>
              <a:ext cx="49" cy="59"/>
            </a:xfrm>
            <a:custGeom>
              <a:avLst/>
              <a:gdLst>
                <a:gd name="T0" fmla="*/ 0 w 10"/>
                <a:gd name="T1" fmla="*/ 1 h 12"/>
                <a:gd name="T2" fmla="*/ 3 w 10"/>
                <a:gd name="T3" fmla="*/ 12 h 12"/>
                <a:gd name="T4" fmla="*/ 7 w 10"/>
                <a:gd name="T5" fmla="*/ 0 h 12"/>
                <a:gd name="T6" fmla="*/ 10 w 10"/>
                <a:gd name="T7" fmla="*/ 12 h 12"/>
              </a:gdLst>
              <a:ahLst/>
              <a:cxnLst>
                <a:cxn ang="0">
                  <a:pos x="T0" y="T1"/>
                </a:cxn>
                <a:cxn ang="0">
                  <a:pos x="T2" y="T3"/>
                </a:cxn>
                <a:cxn ang="0">
                  <a:pos x="T4" y="T5"/>
                </a:cxn>
                <a:cxn ang="0">
                  <a:pos x="T6" y="T7"/>
                </a:cxn>
              </a:cxnLst>
              <a:rect l="0" t="0" r="r" b="b"/>
              <a:pathLst>
                <a:path w="10" h="12">
                  <a:moveTo>
                    <a:pt x="0" y="1"/>
                  </a:moveTo>
                  <a:lnTo>
                    <a:pt x="3" y="12"/>
                  </a:lnTo>
                  <a:lnTo>
                    <a:pt x="7" y="0"/>
                  </a:lnTo>
                  <a:lnTo>
                    <a:pt x="10" y="12"/>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 name="Rectangle 48"/>
            <p:cNvSpPr>
              <a:spLocks noChangeArrowheads="1"/>
            </p:cNvSpPr>
            <p:nvPr/>
          </p:nvSpPr>
          <p:spPr bwMode="auto">
            <a:xfrm>
              <a:off x="5173" y="2957"/>
              <a:ext cx="155"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Дом</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48" name="Freeform 49"/>
            <p:cNvSpPr>
              <a:spLocks/>
            </p:cNvSpPr>
            <p:nvPr/>
          </p:nvSpPr>
          <p:spPr bwMode="auto">
            <a:xfrm>
              <a:off x="5148" y="3074"/>
              <a:ext cx="118" cy="49"/>
            </a:xfrm>
            <a:custGeom>
              <a:avLst/>
              <a:gdLst>
                <a:gd name="T0" fmla="*/ 24 w 24"/>
                <a:gd name="T1" fmla="*/ 0 h 10"/>
                <a:gd name="T2" fmla="*/ 8 w 24"/>
                <a:gd name="T3" fmla="*/ 1 h 10"/>
                <a:gd name="T4" fmla="*/ 16 w 24"/>
                <a:gd name="T5" fmla="*/ 9 h 10"/>
                <a:gd name="T6" fmla="*/ 0 w 24"/>
                <a:gd name="T7" fmla="*/ 10 h 10"/>
              </a:gdLst>
              <a:ahLst/>
              <a:cxnLst>
                <a:cxn ang="0">
                  <a:pos x="T0" y="T1"/>
                </a:cxn>
                <a:cxn ang="0">
                  <a:pos x="T2" y="T3"/>
                </a:cxn>
                <a:cxn ang="0">
                  <a:pos x="T4" y="T5"/>
                </a:cxn>
                <a:cxn ang="0">
                  <a:pos x="T6" y="T7"/>
                </a:cxn>
              </a:cxnLst>
              <a:rect l="0" t="0" r="r" b="b"/>
              <a:pathLst>
                <a:path w="24" h="10">
                  <a:moveTo>
                    <a:pt x="24" y="0"/>
                  </a:moveTo>
                  <a:lnTo>
                    <a:pt x="8" y="1"/>
                  </a:lnTo>
                  <a:lnTo>
                    <a:pt x="16" y="9"/>
                  </a:lnTo>
                  <a:lnTo>
                    <a:pt x="0" y="1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9" name="Rectangle 50"/>
            <p:cNvSpPr>
              <a:spLocks noChangeArrowheads="1"/>
            </p:cNvSpPr>
            <p:nvPr/>
          </p:nvSpPr>
          <p:spPr bwMode="auto">
            <a:xfrm>
              <a:off x="1766" y="1382"/>
              <a:ext cx="420"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Фундамент</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50" name="Freeform 51"/>
            <p:cNvSpPr>
              <a:spLocks/>
            </p:cNvSpPr>
            <p:nvPr/>
          </p:nvSpPr>
          <p:spPr bwMode="auto">
            <a:xfrm>
              <a:off x="1751" y="1440"/>
              <a:ext cx="59" cy="167"/>
            </a:xfrm>
            <a:custGeom>
              <a:avLst/>
              <a:gdLst>
                <a:gd name="T0" fmla="*/ 3 w 12"/>
                <a:gd name="T1" fmla="*/ 0 h 34"/>
                <a:gd name="T2" fmla="*/ 0 w 12"/>
                <a:gd name="T3" fmla="*/ 21 h 34"/>
                <a:gd name="T4" fmla="*/ 12 w 12"/>
                <a:gd name="T5" fmla="*/ 13 h 34"/>
                <a:gd name="T6" fmla="*/ 9 w 12"/>
                <a:gd name="T7" fmla="*/ 34 h 34"/>
              </a:gdLst>
              <a:ahLst/>
              <a:cxnLst>
                <a:cxn ang="0">
                  <a:pos x="T0" y="T1"/>
                </a:cxn>
                <a:cxn ang="0">
                  <a:pos x="T2" y="T3"/>
                </a:cxn>
                <a:cxn ang="0">
                  <a:pos x="T4" y="T5"/>
                </a:cxn>
                <a:cxn ang="0">
                  <a:pos x="T6" y="T7"/>
                </a:cxn>
              </a:cxnLst>
              <a:rect l="0" t="0" r="r" b="b"/>
              <a:pathLst>
                <a:path w="12" h="34">
                  <a:moveTo>
                    <a:pt x="3" y="0"/>
                  </a:moveTo>
                  <a:lnTo>
                    <a:pt x="0" y="21"/>
                  </a:lnTo>
                  <a:lnTo>
                    <a:pt x="12" y="13"/>
                  </a:lnTo>
                  <a:lnTo>
                    <a:pt x="9" y="34"/>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51" name="Rectangle 52"/>
            <p:cNvSpPr>
              <a:spLocks noChangeArrowheads="1"/>
            </p:cNvSpPr>
            <p:nvPr/>
          </p:nvSpPr>
          <p:spPr bwMode="auto">
            <a:xfrm>
              <a:off x="2838" y="1934"/>
              <a:ext cx="24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Стены</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52" name="Freeform 53"/>
            <p:cNvSpPr>
              <a:spLocks/>
            </p:cNvSpPr>
            <p:nvPr/>
          </p:nvSpPr>
          <p:spPr bwMode="auto">
            <a:xfrm>
              <a:off x="2804" y="1993"/>
              <a:ext cx="58" cy="127"/>
            </a:xfrm>
            <a:custGeom>
              <a:avLst/>
              <a:gdLst>
                <a:gd name="T0" fmla="*/ 7 w 12"/>
                <a:gd name="T1" fmla="*/ 0 h 26"/>
                <a:gd name="T2" fmla="*/ 0 w 12"/>
                <a:gd name="T3" fmla="*/ 16 h 26"/>
                <a:gd name="T4" fmla="*/ 12 w 12"/>
                <a:gd name="T5" fmla="*/ 10 h 26"/>
                <a:gd name="T6" fmla="*/ 4 w 12"/>
                <a:gd name="T7" fmla="*/ 26 h 26"/>
              </a:gdLst>
              <a:ahLst/>
              <a:cxnLst>
                <a:cxn ang="0">
                  <a:pos x="T0" y="T1"/>
                </a:cxn>
                <a:cxn ang="0">
                  <a:pos x="T2" y="T3"/>
                </a:cxn>
                <a:cxn ang="0">
                  <a:pos x="T4" y="T5"/>
                </a:cxn>
                <a:cxn ang="0">
                  <a:pos x="T6" y="T7"/>
                </a:cxn>
              </a:cxnLst>
              <a:rect l="0" t="0" r="r" b="b"/>
              <a:pathLst>
                <a:path w="12" h="26">
                  <a:moveTo>
                    <a:pt x="7" y="0"/>
                  </a:moveTo>
                  <a:lnTo>
                    <a:pt x="0" y="16"/>
                  </a:lnTo>
                  <a:lnTo>
                    <a:pt x="12" y="10"/>
                  </a:lnTo>
                  <a:lnTo>
                    <a:pt x="4" y="26"/>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53" name="Rectangle 54"/>
            <p:cNvSpPr>
              <a:spLocks noChangeArrowheads="1"/>
            </p:cNvSpPr>
            <p:nvPr/>
          </p:nvSpPr>
          <p:spPr bwMode="auto">
            <a:xfrm>
              <a:off x="3905" y="2570"/>
              <a:ext cx="259"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Крыша</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54" name="Freeform 55"/>
            <p:cNvSpPr>
              <a:spLocks/>
            </p:cNvSpPr>
            <p:nvPr/>
          </p:nvSpPr>
          <p:spPr bwMode="auto">
            <a:xfrm>
              <a:off x="3846" y="2629"/>
              <a:ext cx="69" cy="127"/>
            </a:xfrm>
            <a:custGeom>
              <a:avLst/>
              <a:gdLst>
                <a:gd name="T0" fmla="*/ 12 w 14"/>
                <a:gd name="T1" fmla="*/ 0 h 26"/>
                <a:gd name="T2" fmla="*/ 0 w 14"/>
                <a:gd name="T3" fmla="*/ 14 h 26"/>
                <a:gd name="T4" fmla="*/ 14 w 14"/>
                <a:gd name="T5" fmla="*/ 12 h 26"/>
                <a:gd name="T6" fmla="*/ 1 w 14"/>
                <a:gd name="T7" fmla="*/ 26 h 26"/>
              </a:gdLst>
              <a:ahLst/>
              <a:cxnLst>
                <a:cxn ang="0">
                  <a:pos x="T0" y="T1"/>
                </a:cxn>
                <a:cxn ang="0">
                  <a:pos x="T2" y="T3"/>
                </a:cxn>
                <a:cxn ang="0">
                  <a:pos x="T4" y="T5"/>
                </a:cxn>
                <a:cxn ang="0">
                  <a:pos x="T6" y="T7"/>
                </a:cxn>
              </a:cxnLst>
              <a:rect l="0" t="0" r="r" b="b"/>
              <a:pathLst>
                <a:path w="14" h="26">
                  <a:moveTo>
                    <a:pt x="12" y="0"/>
                  </a:moveTo>
                  <a:lnTo>
                    <a:pt x="0" y="14"/>
                  </a:lnTo>
                  <a:lnTo>
                    <a:pt x="14" y="12"/>
                  </a:lnTo>
                  <a:lnTo>
                    <a:pt x="1" y="26"/>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55" name="Freeform 56"/>
            <p:cNvSpPr>
              <a:spLocks/>
            </p:cNvSpPr>
            <p:nvPr/>
          </p:nvSpPr>
          <p:spPr bwMode="auto">
            <a:xfrm>
              <a:off x="963" y="1387"/>
              <a:ext cx="734" cy="342"/>
            </a:xfrm>
            <a:custGeom>
              <a:avLst/>
              <a:gdLst>
                <a:gd name="T0" fmla="*/ 0 w 734"/>
                <a:gd name="T1" fmla="*/ 293 h 342"/>
                <a:gd name="T2" fmla="*/ 0 w 734"/>
                <a:gd name="T3" fmla="*/ 342 h 342"/>
                <a:gd name="T4" fmla="*/ 734 w 734"/>
                <a:gd name="T5" fmla="*/ 342 h 342"/>
                <a:gd name="T6" fmla="*/ 734 w 734"/>
                <a:gd name="T7" fmla="*/ 0 h 342"/>
                <a:gd name="T8" fmla="*/ 685 w 734"/>
                <a:gd name="T9" fmla="*/ 0 h 342"/>
                <a:gd name="T10" fmla="*/ 685 w 734"/>
                <a:gd name="T11" fmla="*/ 293 h 342"/>
                <a:gd name="T12" fmla="*/ 0 w 734"/>
                <a:gd name="T13" fmla="*/ 293 h 342"/>
              </a:gdLst>
              <a:ahLst/>
              <a:cxnLst>
                <a:cxn ang="0">
                  <a:pos x="T0" y="T1"/>
                </a:cxn>
                <a:cxn ang="0">
                  <a:pos x="T2" y="T3"/>
                </a:cxn>
                <a:cxn ang="0">
                  <a:pos x="T4" y="T5"/>
                </a:cxn>
                <a:cxn ang="0">
                  <a:pos x="T6" y="T7"/>
                </a:cxn>
                <a:cxn ang="0">
                  <a:pos x="T8" y="T9"/>
                </a:cxn>
                <a:cxn ang="0">
                  <a:pos x="T10" y="T11"/>
                </a:cxn>
                <a:cxn ang="0">
                  <a:pos x="T12" y="T13"/>
                </a:cxn>
              </a:cxnLst>
              <a:rect l="0" t="0" r="r" b="b"/>
              <a:pathLst>
                <a:path w="734" h="342">
                  <a:moveTo>
                    <a:pt x="0" y="293"/>
                  </a:moveTo>
                  <a:lnTo>
                    <a:pt x="0" y="342"/>
                  </a:lnTo>
                  <a:lnTo>
                    <a:pt x="734" y="342"/>
                  </a:lnTo>
                  <a:lnTo>
                    <a:pt x="734" y="0"/>
                  </a:lnTo>
                  <a:lnTo>
                    <a:pt x="685" y="0"/>
                  </a:lnTo>
                  <a:lnTo>
                    <a:pt x="685" y="293"/>
                  </a:lnTo>
                  <a:lnTo>
                    <a:pt x="0" y="293"/>
                  </a:lnTo>
                  <a:close/>
                </a:path>
              </a:pathLst>
            </a:cu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sz="1100"/>
            </a:p>
          </p:txBody>
        </p:sp>
        <p:sp>
          <p:nvSpPr>
            <p:cNvPr id="56" name="Rectangle 57"/>
            <p:cNvSpPr>
              <a:spLocks noChangeArrowheads="1"/>
            </p:cNvSpPr>
            <p:nvPr/>
          </p:nvSpPr>
          <p:spPr bwMode="auto">
            <a:xfrm>
              <a:off x="914" y="1338"/>
              <a:ext cx="725" cy="332"/>
            </a:xfrm>
            <a:prstGeom prst="rect">
              <a:avLst/>
            </a:prstGeom>
            <a:noFill/>
            <a:ln w="15875">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57" name="Line 58"/>
            <p:cNvSpPr>
              <a:spLocks noChangeShapeType="1"/>
            </p:cNvSpPr>
            <p:nvPr/>
          </p:nvSpPr>
          <p:spPr bwMode="auto">
            <a:xfrm flipV="1">
              <a:off x="914" y="1338"/>
              <a:ext cx="49" cy="49"/>
            </a:xfrm>
            <a:prstGeom prst="line">
              <a:avLst/>
            </a:prstGeom>
            <a:noFill/>
            <a:ln w="158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58" name="Rectangle 59"/>
            <p:cNvSpPr>
              <a:spLocks noChangeArrowheads="1"/>
            </p:cNvSpPr>
            <p:nvPr/>
          </p:nvSpPr>
          <p:spPr bwMode="auto">
            <a:xfrm>
              <a:off x="1506" y="1558"/>
              <a:ext cx="9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A1</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59" name="Rectangle 60"/>
            <p:cNvSpPr>
              <a:spLocks noChangeArrowheads="1"/>
            </p:cNvSpPr>
            <p:nvPr/>
          </p:nvSpPr>
          <p:spPr bwMode="auto">
            <a:xfrm>
              <a:off x="1076" y="1338"/>
              <a:ext cx="36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Заложить</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60" name="Rectangle 61"/>
            <p:cNvSpPr>
              <a:spLocks noChangeArrowheads="1"/>
            </p:cNvSpPr>
            <p:nvPr/>
          </p:nvSpPr>
          <p:spPr bwMode="auto">
            <a:xfrm>
              <a:off x="1042" y="1445"/>
              <a:ext cx="424"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фундамент</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61" name="Freeform 62"/>
            <p:cNvSpPr>
              <a:spLocks/>
            </p:cNvSpPr>
            <p:nvPr/>
          </p:nvSpPr>
          <p:spPr bwMode="auto">
            <a:xfrm>
              <a:off x="1991" y="1949"/>
              <a:ext cx="734" cy="343"/>
            </a:xfrm>
            <a:custGeom>
              <a:avLst/>
              <a:gdLst>
                <a:gd name="T0" fmla="*/ 0 w 734"/>
                <a:gd name="T1" fmla="*/ 294 h 343"/>
                <a:gd name="T2" fmla="*/ 0 w 734"/>
                <a:gd name="T3" fmla="*/ 343 h 343"/>
                <a:gd name="T4" fmla="*/ 734 w 734"/>
                <a:gd name="T5" fmla="*/ 343 h 343"/>
                <a:gd name="T6" fmla="*/ 734 w 734"/>
                <a:gd name="T7" fmla="*/ 0 h 343"/>
                <a:gd name="T8" fmla="*/ 685 w 734"/>
                <a:gd name="T9" fmla="*/ 0 h 343"/>
                <a:gd name="T10" fmla="*/ 685 w 734"/>
                <a:gd name="T11" fmla="*/ 294 h 343"/>
                <a:gd name="T12" fmla="*/ 0 w 734"/>
                <a:gd name="T13" fmla="*/ 294 h 343"/>
              </a:gdLst>
              <a:ahLst/>
              <a:cxnLst>
                <a:cxn ang="0">
                  <a:pos x="T0" y="T1"/>
                </a:cxn>
                <a:cxn ang="0">
                  <a:pos x="T2" y="T3"/>
                </a:cxn>
                <a:cxn ang="0">
                  <a:pos x="T4" y="T5"/>
                </a:cxn>
                <a:cxn ang="0">
                  <a:pos x="T6" y="T7"/>
                </a:cxn>
                <a:cxn ang="0">
                  <a:pos x="T8" y="T9"/>
                </a:cxn>
                <a:cxn ang="0">
                  <a:pos x="T10" y="T11"/>
                </a:cxn>
                <a:cxn ang="0">
                  <a:pos x="T12" y="T13"/>
                </a:cxn>
              </a:cxnLst>
              <a:rect l="0" t="0" r="r" b="b"/>
              <a:pathLst>
                <a:path w="734" h="343">
                  <a:moveTo>
                    <a:pt x="0" y="294"/>
                  </a:moveTo>
                  <a:lnTo>
                    <a:pt x="0" y="343"/>
                  </a:lnTo>
                  <a:lnTo>
                    <a:pt x="734" y="343"/>
                  </a:lnTo>
                  <a:lnTo>
                    <a:pt x="734" y="0"/>
                  </a:lnTo>
                  <a:lnTo>
                    <a:pt x="685" y="0"/>
                  </a:lnTo>
                  <a:lnTo>
                    <a:pt x="685" y="294"/>
                  </a:lnTo>
                  <a:lnTo>
                    <a:pt x="0" y="294"/>
                  </a:lnTo>
                  <a:close/>
                </a:path>
              </a:pathLst>
            </a:cu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sz="1100"/>
            </a:p>
          </p:txBody>
        </p:sp>
        <p:sp>
          <p:nvSpPr>
            <p:cNvPr id="62" name="Rectangle 63"/>
            <p:cNvSpPr>
              <a:spLocks noChangeArrowheads="1"/>
            </p:cNvSpPr>
            <p:nvPr/>
          </p:nvSpPr>
          <p:spPr bwMode="auto">
            <a:xfrm>
              <a:off x="1942" y="1900"/>
              <a:ext cx="725" cy="333"/>
            </a:xfrm>
            <a:prstGeom prst="rect">
              <a:avLst/>
            </a:prstGeom>
            <a:noFill/>
            <a:ln w="15875">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63" name="Line 64"/>
            <p:cNvSpPr>
              <a:spLocks noChangeShapeType="1"/>
            </p:cNvSpPr>
            <p:nvPr/>
          </p:nvSpPr>
          <p:spPr bwMode="auto">
            <a:xfrm flipV="1">
              <a:off x="1942" y="1900"/>
              <a:ext cx="49" cy="49"/>
            </a:xfrm>
            <a:prstGeom prst="line">
              <a:avLst/>
            </a:prstGeom>
            <a:noFill/>
            <a:ln w="158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04" name="Rectangle 65"/>
            <p:cNvSpPr>
              <a:spLocks noChangeArrowheads="1"/>
            </p:cNvSpPr>
            <p:nvPr/>
          </p:nvSpPr>
          <p:spPr bwMode="auto">
            <a:xfrm>
              <a:off x="2534" y="2120"/>
              <a:ext cx="9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A2</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47105" name="Rectangle 66"/>
            <p:cNvSpPr>
              <a:spLocks noChangeArrowheads="1"/>
            </p:cNvSpPr>
            <p:nvPr/>
          </p:nvSpPr>
          <p:spPr bwMode="auto">
            <a:xfrm>
              <a:off x="2109" y="1900"/>
              <a:ext cx="344"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Возвести</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47106" name="Rectangle 67"/>
            <p:cNvSpPr>
              <a:spLocks noChangeArrowheads="1"/>
            </p:cNvSpPr>
            <p:nvPr/>
          </p:nvSpPr>
          <p:spPr bwMode="auto">
            <a:xfrm>
              <a:off x="2182" y="2008"/>
              <a:ext cx="224"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стены</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47108" name="Freeform 68"/>
            <p:cNvSpPr>
              <a:spLocks/>
            </p:cNvSpPr>
            <p:nvPr/>
          </p:nvSpPr>
          <p:spPr bwMode="auto">
            <a:xfrm>
              <a:off x="3019" y="2512"/>
              <a:ext cx="734" cy="342"/>
            </a:xfrm>
            <a:custGeom>
              <a:avLst/>
              <a:gdLst>
                <a:gd name="T0" fmla="*/ 0 w 734"/>
                <a:gd name="T1" fmla="*/ 293 h 342"/>
                <a:gd name="T2" fmla="*/ 0 w 734"/>
                <a:gd name="T3" fmla="*/ 342 h 342"/>
                <a:gd name="T4" fmla="*/ 734 w 734"/>
                <a:gd name="T5" fmla="*/ 342 h 342"/>
                <a:gd name="T6" fmla="*/ 734 w 734"/>
                <a:gd name="T7" fmla="*/ 0 h 342"/>
                <a:gd name="T8" fmla="*/ 685 w 734"/>
                <a:gd name="T9" fmla="*/ 0 h 342"/>
                <a:gd name="T10" fmla="*/ 685 w 734"/>
                <a:gd name="T11" fmla="*/ 293 h 342"/>
                <a:gd name="T12" fmla="*/ 0 w 734"/>
                <a:gd name="T13" fmla="*/ 293 h 342"/>
              </a:gdLst>
              <a:ahLst/>
              <a:cxnLst>
                <a:cxn ang="0">
                  <a:pos x="T0" y="T1"/>
                </a:cxn>
                <a:cxn ang="0">
                  <a:pos x="T2" y="T3"/>
                </a:cxn>
                <a:cxn ang="0">
                  <a:pos x="T4" y="T5"/>
                </a:cxn>
                <a:cxn ang="0">
                  <a:pos x="T6" y="T7"/>
                </a:cxn>
                <a:cxn ang="0">
                  <a:pos x="T8" y="T9"/>
                </a:cxn>
                <a:cxn ang="0">
                  <a:pos x="T10" y="T11"/>
                </a:cxn>
                <a:cxn ang="0">
                  <a:pos x="T12" y="T13"/>
                </a:cxn>
              </a:cxnLst>
              <a:rect l="0" t="0" r="r" b="b"/>
              <a:pathLst>
                <a:path w="734" h="342">
                  <a:moveTo>
                    <a:pt x="0" y="293"/>
                  </a:moveTo>
                  <a:lnTo>
                    <a:pt x="0" y="342"/>
                  </a:lnTo>
                  <a:lnTo>
                    <a:pt x="734" y="342"/>
                  </a:lnTo>
                  <a:lnTo>
                    <a:pt x="734" y="0"/>
                  </a:lnTo>
                  <a:lnTo>
                    <a:pt x="685" y="0"/>
                  </a:lnTo>
                  <a:lnTo>
                    <a:pt x="685" y="293"/>
                  </a:lnTo>
                  <a:lnTo>
                    <a:pt x="0" y="293"/>
                  </a:lnTo>
                  <a:close/>
                </a:path>
              </a:pathLst>
            </a:cu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sz="1100"/>
            </a:p>
          </p:txBody>
        </p:sp>
        <p:sp>
          <p:nvSpPr>
            <p:cNvPr id="47109" name="Rectangle 69"/>
            <p:cNvSpPr>
              <a:spLocks noChangeArrowheads="1"/>
            </p:cNvSpPr>
            <p:nvPr/>
          </p:nvSpPr>
          <p:spPr bwMode="auto">
            <a:xfrm>
              <a:off x="2970" y="2463"/>
              <a:ext cx="724" cy="332"/>
            </a:xfrm>
            <a:prstGeom prst="rect">
              <a:avLst/>
            </a:prstGeom>
            <a:noFill/>
            <a:ln w="15875">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10" name="Line 70"/>
            <p:cNvSpPr>
              <a:spLocks noChangeShapeType="1"/>
            </p:cNvSpPr>
            <p:nvPr/>
          </p:nvSpPr>
          <p:spPr bwMode="auto">
            <a:xfrm flipV="1">
              <a:off x="2970" y="2463"/>
              <a:ext cx="49" cy="49"/>
            </a:xfrm>
            <a:prstGeom prst="line">
              <a:avLst/>
            </a:prstGeom>
            <a:noFill/>
            <a:ln w="158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11" name="Rectangle 71"/>
            <p:cNvSpPr>
              <a:spLocks noChangeArrowheads="1"/>
            </p:cNvSpPr>
            <p:nvPr/>
          </p:nvSpPr>
          <p:spPr bwMode="auto">
            <a:xfrm>
              <a:off x="3562" y="2683"/>
              <a:ext cx="9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A3</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47112" name="Rectangle 72"/>
            <p:cNvSpPr>
              <a:spLocks noChangeArrowheads="1"/>
            </p:cNvSpPr>
            <p:nvPr/>
          </p:nvSpPr>
          <p:spPr bwMode="auto">
            <a:xfrm>
              <a:off x="3112" y="2463"/>
              <a:ext cx="394"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Положить </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47113" name="Rectangle 73"/>
            <p:cNvSpPr>
              <a:spLocks noChangeArrowheads="1"/>
            </p:cNvSpPr>
            <p:nvPr/>
          </p:nvSpPr>
          <p:spPr bwMode="auto">
            <a:xfrm>
              <a:off x="3200" y="2570"/>
              <a:ext cx="243"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крышу</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47114" name="Freeform 74"/>
            <p:cNvSpPr>
              <a:spLocks/>
            </p:cNvSpPr>
            <p:nvPr/>
          </p:nvSpPr>
          <p:spPr bwMode="auto">
            <a:xfrm>
              <a:off x="4047" y="2976"/>
              <a:ext cx="734" cy="441"/>
            </a:xfrm>
            <a:custGeom>
              <a:avLst/>
              <a:gdLst>
                <a:gd name="T0" fmla="*/ 0 w 734"/>
                <a:gd name="T1" fmla="*/ 392 h 441"/>
                <a:gd name="T2" fmla="*/ 0 w 734"/>
                <a:gd name="T3" fmla="*/ 441 h 441"/>
                <a:gd name="T4" fmla="*/ 734 w 734"/>
                <a:gd name="T5" fmla="*/ 441 h 441"/>
                <a:gd name="T6" fmla="*/ 734 w 734"/>
                <a:gd name="T7" fmla="*/ 0 h 441"/>
                <a:gd name="T8" fmla="*/ 685 w 734"/>
                <a:gd name="T9" fmla="*/ 0 h 441"/>
                <a:gd name="T10" fmla="*/ 685 w 734"/>
                <a:gd name="T11" fmla="*/ 392 h 441"/>
                <a:gd name="T12" fmla="*/ 0 w 734"/>
                <a:gd name="T13" fmla="*/ 392 h 441"/>
              </a:gdLst>
              <a:ahLst/>
              <a:cxnLst>
                <a:cxn ang="0">
                  <a:pos x="T0" y="T1"/>
                </a:cxn>
                <a:cxn ang="0">
                  <a:pos x="T2" y="T3"/>
                </a:cxn>
                <a:cxn ang="0">
                  <a:pos x="T4" y="T5"/>
                </a:cxn>
                <a:cxn ang="0">
                  <a:pos x="T6" y="T7"/>
                </a:cxn>
                <a:cxn ang="0">
                  <a:pos x="T8" y="T9"/>
                </a:cxn>
                <a:cxn ang="0">
                  <a:pos x="T10" y="T11"/>
                </a:cxn>
                <a:cxn ang="0">
                  <a:pos x="T12" y="T13"/>
                </a:cxn>
              </a:cxnLst>
              <a:rect l="0" t="0" r="r" b="b"/>
              <a:pathLst>
                <a:path w="734" h="441">
                  <a:moveTo>
                    <a:pt x="0" y="392"/>
                  </a:moveTo>
                  <a:lnTo>
                    <a:pt x="0" y="441"/>
                  </a:lnTo>
                  <a:lnTo>
                    <a:pt x="734" y="441"/>
                  </a:lnTo>
                  <a:lnTo>
                    <a:pt x="734" y="0"/>
                  </a:lnTo>
                  <a:lnTo>
                    <a:pt x="685" y="0"/>
                  </a:lnTo>
                  <a:lnTo>
                    <a:pt x="685" y="392"/>
                  </a:lnTo>
                  <a:lnTo>
                    <a:pt x="0" y="392"/>
                  </a:lnTo>
                  <a:close/>
                </a:path>
              </a:pathLst>
            </a:cu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sz="1100"/>
            </a:p>
          </p:txBody>
        </p:sp>
        <p:sp>
          <p:nvSpPr>
            <p:cNvPr id="47115" name="Rectangle 75"/>
            <p:cNvSpPr>
              <a:spLocks noChangeArrowheads="1"/>
            </p:cNvSpPr>
            <p:nvPr/>
          </p:nvSpPr>
          <p:spPr bwMode="auto">
            <a:xfrm>
              <a:off x="3998" y="2927"/>
              <a:ext cx="724" cy="431"/>
            </a:xfrm>
            <a:prstGeom prst="rect">
              <a:avLst/>
            </a:prstGeom>
            <a:noFill/>
            <a:ln w="15875">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16" name="Line 76"/>
            <p:cNvSpPr>
              <a:spLocks noChangeShapeType="1"/>
            </p:cNvSpPr>
            <p:nvPr/>
          </p:nvSpPr>
          <p:spPr bwMode="auto">
            <a:xfrm flipV="1">
              <a:off x="3998" y="2927"/>
              <a:ext cx="49" cy="49"/>
            </a:xfrm>
            <a:prstGeom prst="line">
              <a:avLst/>
            </a:prstGeom>
            <a:noFill/>
            <a:ln w="158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17" name="Rectangle 77"/>
            <p:cNvSpPr>
              <a:spLocks noChangeArrowheads="1"/>
            </p:cNvSpPr>
            <p:nvPr/>
          </p:nvSpPr>
          <p:spPr bwMode="auto">
            <a:xfrm>
              <a:off x="4590" y="3245"/>
              <a:ext cx="9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A4</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47118" name="Rectangle 78"/>
            <p:cNvSpPr>
              <a:spLocks noChangeArrowheads="1"/>
            </p:cNvSpPr>
            <p:nvPr/>
          </p:nvSpPr>
          <p:spPr bwMode="auto">
            <a:xfrm>
              <a:off x="4120" y="2923"/>
              <a:ext cx="437"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Выполнить </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47119" name="Rectangle 79"/>
            <p:cNvSpPr>
              <a:spLocks noChangeArrowheads="1"/>
            </p:cNvSpPr>
            <p:nvPr/>
          </p:nvSpPr>
          <p:spPr bwMode="auto">
            <a:xfrm>
              <a:off x="4091" y="3030"/>
              <a:ext cx="4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отделочные </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47120" name="Rectangle 80"/>
            <p:cNvSpPr>
              <a:spLocks noChangeArrowheads="1"/>
            </p:cNvSpPr>
            <p:nvPr/>
          </p:nvSpPr>
          <p:spPr bwMode="auto">
            <a:xfrm>
              <a:off x="4208" y="3138"/>
              <a:ext cx="274"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работы</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47121" name="Arc 81"/>
            <p:cNvSpPr>
              <a:spLocks/>
            </p:cNvSpPr>
            <p:nvPr/>
          </p:nvSpPr>
          <p:spPr bwMode="auto">
            <a:xfrm>
              <a:off x="1281" y="1166"/>
              <a:ext cx="29" cy="29"/>
            </a:xfrm>
            <a:custGeom>
              <a:avLst/>
              <a:gdLst>
                <a:gd name="G0" fmla="+- 21600 0 0"/>
                <a:gd name="G1" fmla="+- 21600 0 0"/>
                <a:gd name="G2" fmla="+- 21600 0 0"/>
                <a:gd name="T0" fmla="*/ 419 w 25836"/>
                <a:gd name="T1" fmla="*/ 25836 h 25836"/>
                <a:gd name="T2" fmla="*/ 25836 w 25836"/>
                <a:gd name="T3" fmla="*/ 419 h 25836"/>
                <a:gd name="T4" fmla="*/ 21600 w 25836"/>
                <a:gd name="T5" fmla="*/ 21600 h 25836"/>
              </a:gdLst>
              <a:ahLst/>
              <a:cxnLst>
                <a:cxn ang="0">
                  <a:pos x="T0" y="T1"/>
                </a:cxn>
                <a:cxn ang="0">
                  <a:pos x="T2" y="T3"/>
                </a:cxn>
                <a:cxn ang="0">
                  <a:pos x="T4" y="T5"/>
                </a:cxn>
              </a:cxnLst>
              <a:rect l="0" t="0" r="r" b="b"/>
              <a:pathLst>
                <a:path w="25836" h="25836" fill="none" extrusionOk="0">
                  <a:moveTo>
                    <a:pt x="419" y="25835"/>
                  </a:moveTo>
                  <a:cubicBezTo>
                    <a:pt x="140" y="24441"/>
                    <a:pt x="0" y="23022"/>
                    <a:pt x="0" y="21600"/>
                  </a:cubicBezTo>
                  <a:cubicBezTo>
                    <a:pt x="0" y="9670"/>
                    <a:pt x="9670" y="0"/>
                    <a:pt x="21600" y="0"/>
                  </a:cubicBezTo>
                  <a:cubicBezTo>
                    <a:pt x="23022" y="0"/>
                    <a:pt x="24441" y="140"/>
                    <a:pt x="25835" y="419"/>
                  </a:cubicBezTo>
                </a:path>
                <a:path w="25836" h="25836" stroke="0" extrusionOk="0">
                  <a:moveTo>
                    <a:pt x="419" y="25835"/>
                  </a:moveTo>
                  <a:cubicBezTo>
                    <a:pt x="140" y="24441"/>
                    <a:pt x="0" y="23022"/>
                    <a:pt x="0" y="21600"/>
                  </a:cubicBezTo>
                  <a:cubicBezTo>
                    <a:pt x="0" y="9670"/>
                    <a:pt x="9670" y="0"/>
                    <a:pt x="21600" y="0"/>
                  </a:cubicBezTo>
                  <a:cubicBezTo>
                    <a:pt x="23022" y="0"/>
                    <a:pt x="24441" y="140"/>
                    <a:pt x="25835" y="419"/>
                  </a:cubicBezTo>
                  <a:lnTo>
                    <a:pt x="21600" y="21600"/>
                  </a:lnTo>
                  <a:close/>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22" name="Line 82"/>
            <p:cNvSpPr>
              <a:spLocks noChangeShapeType="1"/>
            </p:cNvSpPr>
            <p:nvPr/>
          </p:nvSpPr>
          <p:spPr bwMode="auto">
            <a:xfrm flipH="1">
              <a:off x="1311" y="1166"/>
              <a:ext cx="998" cy="0"/>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23" name="Arc 83"/>
            <p:cNvSpPr>
              <a:spLocks/>
            </p:cNvSpPr>
            <p:nvPr/>
          </p:nvSpPr>
          <p:spPr bwMode="auto">
            <a:xfrm>
              <a:off x="2309" y="1166"/>
              <a:ext cx="29" cy="29"/>
            </a:xfrm>
            <a:custGeom>
              <a:avLst/>
              <a:gdLst>
                <a:gd name="G0" fmla="+- 21600 0 0"/>
                <a:gd name="G1" fmla="+- 21600 0 0"/>
                <a:gd name="G2" fmla="+- 21600 0 0"/>
                <a:gd name="T0" fmla="*/ 419 w 25836"/>
                <a:gd name="T1" fmla="*/ 25836 h 25836"/>
                <a:gd name="T2" fmla="*/ 25836 w 25836"/>
                <a:gd name="T3" fmla="*/ 419 h 25836"/>
                <a:gd name="T4" fmla="*/ 21600 w 25836"/>
                <a:gd name="T5" fmla="*/ 21600 h 25836"/>
              </a:gdLst>
              <a:ahLst/>
              <a:cxnLst>
                <a:cxn ang="0">
                  <a:pos x="T0" y="T1"/>
                </a:cxn>
                <a:cxn ang="0">
                  <a:pos x="T2" y="T3"/>
                </a:cxn>
                <a:cxn ang="0">
                  <a:pos x="T4" y="T5"/>
                </a:cxn>
              </a:cxnLst>
              <a:rect l="0" t="0" r="r" b="b"/>
              <a:pathLst>
                <a:path w="25836" h="25836" fill="none" extrusionOk="0">
                  <a:moveTo>
                    <a:pt x="419" y="25835"/>
                  </a:moveTo>
                  <a:cubicBezTo>
                    <a:pt x="140" y="24441"/>
                    <a:pt x="0" y="23022"/>
                    <a:pt x="0" y="21600"/>
                  </a:cubicBezTo>
                  <a:cubicBezTo>
                    <a:pt x="0" y="9670"/>
                    <a:pt x="9670" y="0"/>
                    <a:pt x="21600" y="0"/>
                  </a:cubicBezTo>
                  <a:cubicBezTo>
                    <a:pt x="23022" y="0"/>
                    <a:pt x="24441" y="140"/>
                    <a:pt x="25835" y="419"/>
                  </a:cubicBezTo>
                </a:path>
                <a:path w="25836" h="25836" stroke="0" extrusionOk="0">
                  <a:moveTo>
                    <a:pt x="419" y="25835"/>
                  </a:moveTo>
                  <a:cubicBezTo>
                    <a:pt x="140" y="24441"/>
                    <a:pt x="0" y="23022"/>
                    <a:pt x="0" y="21600"/>
                  </a:cubicBezTo>
                  <a:cubicBezTo>
                    <a:pt x="0" y="9670"/>
                    <a:pt x="9670" y="0"/>
                    <a:pt x="21600" y="0"/>
                  </a:cubicBezTo>
                  <a:cubicBezTo>
                    <a:pt x="23022" y="0"/>
                    <a:pt x="24441" y="140"/>
                    <a:pt x="25835" y="419"/>
                  </a:cubicBezTo>
                  <a:lnTo>
                    <a:pt x="21600" y="21600"/>
                  </a:lnTo>
                  <a:close/>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24" name="Line 84"/>
            <p:cNvSpPr>
              <a:spLocks noChangeShapeType="1"/>
            </p:cNvSpPr>
            <p:nvPr/>
          </p:nvSpPr>
          <p:spPr bwMode="auto">
            <a:xfrm flipH="1">
              <a:off x="2309" y="1166"/>
              <a:ext cx="1023" cy="0"/>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25" name="Arc 85"/>
            <p:cNvSpPr>
              <a:spLocks/>
            </p:cNvSpPr>
            <p:nvPr/>
          </p:nvSpPr>
          <p:spPr bwMode="auto">
            <a:xfrm>
              <a:off x="4331" y="1167"/>
              <a:ext cx="25" cy="28"/>
            </a:xfrm>
            <a:custGeom>
              <a:avLst/>
              <a:gdLst>
                <a:gd name="G0" fmla="+- 0 0 0"/>
                <a:gd name="G1" fmla="+- 21181 0 0"/>
                <a:gd name="G2" fmla="+- 21600 0 0"/>
                <a:gd name="T0" fmla="*/ 4236 w 21600"/>
                <a:gd name="T1" fmla="*/ 0 h 24324"/>
                <a:gd name="T2" fmla="*/ 21370 w 21600"/>
                <a:gd name="T3" fmla="*/ 24324 h 24324"/>
                <a:gd name="T4" fmla="*/ 0 w 21600"/>
                <a:gd name="T5" fmla="*/ 21181 h 24324"/>
              </a:gdLst>
              <a:ahLst/>
              <a:cxnLst>
                <a:cxn ang="0">
                  <a:pos x="T0" y="T1"/>
                </a:cxn>
                <a:cxn ang="0">
                  <a:pos x="T2" y="T3"/>
                </a:cxn>
                <a:cxn ang="0">
                  <a:pos x="T4" y="T5"/>
                </a:cxn>
              </a:cxnLst>
              <a:rect l="0" t="0" r="r" b="b"/>
              <a:pathLst>
                <a:path w="21600" h="24324" fill="none" extrusionOk="0">
                  <a:moveTo>
                    <a:pt x="4235" y="0"/>
                  </a:moveTo>
                  <a:cubicBezTo>
                    <a:pt x="14332" y="2019"/>
                    <a:pt x="21600" y="10884"/>
                    <a:pt x="21600" y="21181"/>
                  </a:cubicBezTo>
                  <a:cubicBezTo>
                    <a:pt x="21600" y="22232"/>
                    <a:pt x="21523" y="23283"/>
                    <a:pt x="21370" y="24324"/>
                  </a:cubicBezTo>
                </a:path>
                <a:path w="21600" h="24324" stroke="0" extrusionOk="0">
                  <a:moveTo>
                    <a:pt x="4235" y="0"/>
                  </a:moveTo>
                  <a:cubicBezTo>
                    <a:pt x="14332" y="2019"/>
                    <a:pt x="21600" y="10884"/>
                    <a:pt x="21600" y="21181"/>
                  </a:cubicBezTo>
                  <a:cubicBezTo>
                    <a:pt x="21600" y="22232"/>
                    <a:pt x="21523" y="23283"/>
                    <a:pt x="21370" y="24324"/>
                  </a:cubicBezTo>
                  <a:lnTo>
                    <a:pt x="0" y="21181"/>
                  </a:lnTo>
                  <a:close/>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26" name="Line 86"/>
            <p:cNvSpPr>
              <a:spLocks noChangeShapeType="1"/>
            </p:cNvSpPr>
            <p:nvPr/>
          </p:nvSpPr>
          <p:spPr bwMode="auto">
            <a:xfrm>
              <a:off x="3391" y="1166"/>
              <a:ext cx="945" cy="0"/>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27" name="Arc 87"/>
            <p:cNvSpPr>
              <a:spLocks/>
            </p:cNvSpPr>
            <p:nvPr/>
          </p:nvSpPr>
          <p:spPr bwMode="auto">
            <a:xfrm>
              <a:off x="415" y="1510"/>
              <a:ext cx="24" cy="27"/>
            </a:xfrm>
            <a:custGeom>
              <a:avLst/>
              <a:gdLst>
                <a:gd name="G0" fmla="+- 0 0 0"/>
                <a:gd name="G1" fmla="+- 21163 0 0"/>
                <a:gd name="G2" fmla="+- 21600 0 0"/>
                <a:gd name="T0" fmla="*/ 4321 w 21600"/>
                <a:gd name="T1" fmla="*/ 0 h 23636"/>
                <a:gd name="T2" fmla="*/ 21458 w 21600"/>
                <a:gd name="T3" fmla="*/ 23636 h 23636"/>
                <a:gd name="T4" fmla="*/ 0 w 21600"/>
                <a:gd name="T5" fmla="*/ 21163 h 23636"/>
              </a:gdLst>
              <a:ahLst/>
              <a:cxnLst>
                <a:cxn ang="0">
                  <a:pos x="T0" y="T1"/>
                </a:cxn>
                <a:cxn ang="0">
                  <a:pos x="T2" y="T3"/>
                </a:cxn>
                <a:cxn ang="0">
                  <a:pos x="T4" y="T5"/>
                </a:cxn>
              </a:cxnLst>
              <a:rect l="0" t="0" r="r" b="b"/>
              <a:pathLst>
                <a:path w="21600" h="23636" fill="none" extrusionOk="0">
                  <a:moveTo>
                    <a:pt x="4321" y="-1"/>
                  </a:moveTo>
                  <a:cubicBezTo>
                    <a:pt x="14377" y="2052"/>
                    <a:pt x="21600" y="10899"/>
                    <a:pt x="21600" y="21163"/>
                  </a:cubicBezTo>
                  <a:cubicBezTo>
                    <a:pt x="21600" y="21989"/>
                    <a:pt x="21552" y="22815"/>
                    <a:pt x="21457" y="23635"/>
                  </a:cubicBezTo>
                </a:path>
                <a:path w="21600" h="23636" stroke="0" extrusionOk="0">
                  <a:moveTo>
                    <a:pt x="4321" y="-1"/>
                  </a:moveTo>
                  <a:cubicBezTo>
                    <a:pt x="14377" y="2052"/>
                    <a:pt x="21600" y="10899"/>
                    <a:pt x="21600" y="21163"/>
                  </a:cubicBezTo>
                  <a:cubicBezTo>
                    <a:pt x="21600" y="21989"/>
                    <a:pt x="21552" y="22815"/>
                    <a:pt x="21457" y="23635"/>
                  </a:cubicBezTo>
                  <a:lnTo>
                    <a:pt x="0" y="21163"/>
                  </a:lnTo>
                  <a:close/>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28" name="Line 88"/>
            <p:cNvSpPr>
              <a:spLocks noChangeShapeType="1"/>
            </p:cNvSpPr>
            <p:nvPr/>
          </p:nvSpPr>
          <p:spPr bwMode="auto">
            <a:xfrm>
              <a:off x="278" y="1509"/>
              <a:ext cx="171" cy="0"/>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29" name="Rectangle 89"/>
            <p:cNvSpPr>
              <a:spLocks noChangeArrowheads="1"/>
            </p:cNvSpPr>
            <p:nvPr/>
          </p:nvSpPr>
          <p:spPr bwMode="auto">
            <a:xfrm>
              <a:off x="190" y="1450"/>
              <a:ext cx="67"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I1</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47130" name="Line 90"/>
            <p:cNvSpPr>
              <a:spLocks noChangeShapeType="1"/>
            </p:cNvSpPr>
            <p:nvPr/>
          </p:nvSpPr>
          <p:spPr bwMode="auto">
            <a:xfrm>
              <a:off x="449" y="1509"/>
              <a:ext cx="411" cy="0"/>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31" name="Freeform 91"/>
            <p:cNvSpPr>
              <a:spLocks/>
            </p:cNvSpPr>
            <p:nvPr/>
          </p:nvSpPr>
          <p:spPr bwMode="auto">
            <a:xfrm>
              <a:off x="860" y="1489"/>
              <a:ext cx="54" cy="39"/>
            </a:xfrm>
            <a:custGeom>
              <a:avLst/>
              <a:gdLst>
                <a:gd name="T0" fmla="*/ 54 w 54"/>
                <a:gd name="T1" fmla="*/ 20 h 39"/>
                <a:gd name="T2" fmla="*/ 0 w 54"/>
                <a:gd name="T3" fmla="*/ 0 h 39"/>
                <a:gd name="T4" fmla="*/ 0 w 54"/>
                <a:gd name="T5" fmla="*/ 39 h 39"/>
                <a:gd name="T6" fmla="*/ 54 w 54"/>
                <a:gd name="T7" fmla="*/ 20 h 39"/>
              </a:gdLst>
              <a:ahLst/>
              <a:cxnLst>
                <a:cxn ang="0">
                  <a:pos x="T0" y="T1"/>
                </a:cxn>
                <a:cxn ang="0">
                  <a:pos x="T2" y="T3"/>
                </a:cxn>
                <a:cxn ang="0">
                  <a:pos x="T4" y="T5"/>
                </a:cxn>
                <a:cxn ang="0">
                  <a:pos x="T6" y="T7"/>
                </a:cxn>
              </a:cxnLst>
              <a:rect l="0" t="0" r="r" b="b"/>
              <a:pathLst>
                <a:path w="54" h="39">
                  <a:moveTo>
                    <a:pt x="54" y="20"/>
                  </a:moveTo>
                  <a:lnTo>
                    <a:pt x="0" y="0"/>
                  </a:lnTo>
                  <a:lnTo>
                    <a:pt x="0" y="39"/>
                  </a:lnTo>
                  <a:lnTo>
                    <a:pt x="54" y="20"/>
                  </a:lnTo>
                  <a:close/>
                </a:path>
              </a:pathLst>
            </a:custGeom>
            <a:solidFill>
              <a:srgbClr val="00000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ru-RU" sz="1100"/>
            </a:p>
          </p:txBody>
        </p:sp>
        <p:sp>
          <p:nvSpPr>
            <p:cNvPr id="47132" name="Arc 92"/>
            <p:cNvSpPr>
              <a:spLocks/>
            </p:cNvSpPr>
            <p:nvPr/>
          </p:nvSpPr>
          <p:spPr bwMode="auto">
            <a:xfrm>
              <a:off x="1761" y="1534"/>
              <a:ext cx="24" cy="27"/>
            </a:xfrm>
            <a:custGeom>
              <a:avLst/>
              <a:gdLst>
                <a:gd name="G0" fmla="+- 0 0 0"/>
                <a:gd name="G1" fmla="+- 21163 0 0"/>
                <a:gd name="G2" fmla="+- 21600 0 0"/>
                <a:gd name="T0" fmla="*/ 4321 w 21600"/>
                <a:gd name="T1" fmla="*/ 0 h 24243"/>
                <a:gd name="T2" fmla="*/ 21379 w 21600"/>
                <a:gd name="T3" fmla="*/ 24243 h 24243"/>
                <a:gd name="T4" fmla="*/ 0 w 21600"/>
                <a:gd name="T5" fmla="*/ 21163 h 24243"/>
              </a:gdLst>
              <a:ahLst/>
              <a:cxnLst>
                <a:cxn ang="0">
                  <a:pos x="T0" y="T1"/>
                </a:cxn>
                <a:cxn ang="0">
                  <a:pos x="T2" y="T3"/>
                </a:cxn>
                <a:cxn ang="0">
                  <a:pos x="T4" y="T5"/>
                </a:cxn>
              </a:cxnLst>
              <a:rect l="0" t="0" r="r" b="b"/>
              <a:pathLst>
                <a:path w="21600" h="24243" fill="none" extrusionOk="0">
                  <a:moveTo>
                    <a:pt x="4321" y="-1"/>
                  </a:moveTo>
                  <a:cubicBezTo>
                    <a:pt x="14377" y="2052"/>
                    <a:pt x="21600" y="10899"/>
                    <a:pt x="21600" y="21163"/>
                  </a:cubicBezTo>
                  <a:cubicBezTo>
                    <a:pt x="21600" y="22193"/>
                    <a:pt x="21526" y="23222"/>
                    <a:pt x="21379" y="24243"/>
                  </a:cubicBezTo>
                </a:path>
                <a:path w="21600" h="24243" stroke="0" extrusionOk="0">
                  <a:moveTo>
                    <a:pt x="4321" y="-1"/>
                  </a:moveTo>
                  <a:cubicBezTo>
                    <a:pt x="14377" y="2052"/>
                    <a:pt x="21600" y="10899"/>
                    <a:pt x="21600" y="21163"/>
                  </a:cubicBezTo>
                  <a:cubicBezTo>
                    <a:pt x="21600" y="22193"/>
                    <a:pt x="21526" y="23222"/>
                    <a:pt x="21379" y="24243"/>
                  </a:cubicBezTo>
                  <a:lnTo>
                    <a:pt x="0" y="21163"/>
                  </a:lnTo>
                  <a:close/>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33" name="Line 93"/>
            <p:cNvSpPr>
              <a:spLocks noChangeShapeType="1"/>
            </p:cNvSpPr>
            <p:nvPr/>
          </p:nvSpPr>
          <p:spPr bwMode="auto">
            <a:xfrm>
              <a:off x="1648" y="1533"/>
              <a:ext cx="118" cy="0"/>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34" name="Line 94"/>
            <p:cNvSpPr>
              <a:spLocks noChangeShapeType="1"/>
            </p:cNvSpPr>
            <p:nvPr/>
          </p:nvSpPr>
          <p:spPr bwMode="auto">
            <a:xfrm>
              <a:off x="1825" y="1998"/>
              <a:ext cx="63" cy="0"/>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35" name="Freeform 95"/>
            <p:cNvSpPr>
              <a:spLocks/>
            </p:cNvSpPr>
            <p:nvPr/>
          </p:nvSpPr>
          <p:spPr bwMode="auto">
            <a:xfrm>
              <a:off x="1888" y="1978"/>
              <a:ext cx="54" cy="40"/>
            </a:xfrm>
            <a:custGeom>
              <a:avLst/>
              <a:gdLst>
                <a:gd name="T0" fmla="*/ 54 w 54"/>
                <a:gd name="T1" fmla="*/ 20 h 40"/>
                <a:gd name="T2" fmla="*/ 0 w 54"/>
                <a:gd name="T3" fmla="*/ 0 h 40"/>
                <a:gd name="T4" fmla="*/ 0 w 54"/>
                <a:gd name="T5" fmla="*/ 40 h 40"/>
                <a:gd name="T6" fmla="*/ 54 w 54"/>
                <a:gd name="T7" fmla="*/ 20 h 40"/>
              </a:gdLst>
              <a:ahLst/>
              <a:cxnLst>
                <a:cxn ang="0">
                  <a:pos x="T0" y="T1"/>
                </a:cxn>
                <a:cxn ang="0">
                  <a:pos x="T2" y="T3"/>
                </a:cxn>
                <a:cxn ang="0">
                  <a:pos x="T4" y="T5"/>
                </a:cxn>
                <a:cxn ang="0">
                  <a:pos x="T6" y="T7"/>
                </a:cxn>
              </a:cxnLst>
              <a:rect l="0" t="0" r="r" b="b"/>
              <a:pathLst>
                <a:path w="54" h="40">
                  <a:moveTo>
                    <a:pt x="54" y="20"/>
                  </a:moveTo>
                  <a:lnTo>
                    <a:pt x="0" y="0"/>
                  </a:lnTo>
                  <a:lnTo>
                    <a:pt x="0" y="40"/>
                  </a:lnTo>
                  <a:lnTo>
                    <a:pt x="54" y="20"/>
                  </a:lnTo>
                  <a:close/>
                </a:path>
              </a:pathLst>
            </a:custGeom>
            <a:solidFill>
              <a:srgbClr val="00000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ru-RU" sz="1100"/>
            </a:p>
          </p:txBody>
        </p:sp>
        <p:sp>
          <p:nvSpPr>
            <p:cNvPr id="47136" name="Line 96"/>
            <p:cNvSpPr>
              <a:spLocks noChangeShapeType="1"/>
            </p:cNvSpPr>
            <p:nvPr/>
          </p:nvSpPr>
          <p:spPr bwMode="auto">
            <a:xfrm>
              <a:off x="479" y="2071"/>
              <a:ext cx="1409" cy="0"/>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37" name="Freeform 97"/>
            <p:cNvSpPr>
              <a:spLocks/>
            </p:cNvSpPr>
            <p:nvPr/>
          </p:nvSpPr>
          <p:spPr bwMode="auto">
            <a:xfrm>
              <a:off x="1888" y="2052"/>
              <a:ext cx="54" cy="39"/>
            </a:xfrm>
            <a:custGeom>
              <a:avLst/>
              <a:gdLst>
                <a:gd name="T0" fmla="*/ 54 w 54"/>
                <a:gd name="T1" fmla="*/ 19 h 39"/>
                <a:gd name="T2" fmla="*/ 0 w 54"/>
                <a:gd name="T3" fmla="*/ 0 h 39"/>
                <a:gd name="T4" fmla="*/ 0 w 54"/>
                <a:gd name="T5" fmla="*/ 39 h 39"/>
                <a:gd name="T6" fmla="*/ 54 w 54"/>
                <a:gd name="T7" fmla="*/ 19 h 39"/>
              </a:gdLst>
              <a:ahLst/>
              <a:cxnLst>
                <a:cxn ang="0">
                  <a:pos x="T0" y="T1"/>
                </a:cxn>
                <a:cxn ang="0">
                  <a:pos x="T2" y="T3"/>
                </a:cxn>
                <a:cxn ang="0">
                  <a:pos x="T4" y="T5"/>
                </a:cxn>
                <a:cxn ang="0">
                  <a:pos x="T6" y="T7"/>
                </a:cxn>
              </a:cxnLst>
              <a:rect l="0" t="0" r="r" b="b"/>
              <a:pathLst>
                <a:path w="54" h="39">
                  <a:moveTo>
                    <a:pt x="54" y="19"/>
                  </a:moveTo>
                  <a:lnTo>
                    <a:pt x="0" y="0"/>
                  </a:lnTo>
                  <a:lnTo>
                    <a:pt x="0" y="39"/>
                  </a:lnTo>
                  <a:lnTo>
                    <a:pt x="54" y="19"/>
                  </a:lnTo>
                  <a:close/>
                </a:path>
              </a:pathLst>
            </a:custGeom>
            <a:solidFill>
              <a:srgbClr val="00000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ru-RU" sz="1100"/>
            </a:p>
          </p:txBody>
        </p:sp>
        <p:sp>
          <p:nvSpPr>
            <p:cNvPr id="47138" name="Arc 98"/>
            <p:cNvSpPr>
              <a:spLocks/>
            </p:cNvSpPr>
            <p:nvPr/>
          </p:nvSpPr>
          <p:spPr bwMode="auto">
            <a:xfrm>
              <a:off x="2789" y="2072"/>
              <a:ext cx="25" cy="28"/>
            </a:xfrm>
            <a:custGeom>
              <a:avLst/>
              <a:gdLst>
                <a:gd name="G0" fmla="+- 0 0 0"/>
                <a:gd name="G1" fmla="+- 21181 0 0"/>
                <a:gd name="G2" fmla="+- 21600 0 0"/>
                <a:gd name="T0" fmla="*/ 4236 w 21600"/>
                <a:gd name="T1" fmla="*/ 0 h 24324"/>
                <a:gd name="T2" fmla="*/ 21370 w 21600"/>
                <a:gd name="T3" fmla="*/ 24324 h 24324"/>
                <a:gd name="T4" fmla="*/ 0 w 21600"/>
                <a:gd name="T5" fmla="*/ 21181 h 24324"/>
              </a:gdLst>
              <a:ahLst/>
              <a:cxnLst>
                <a:cxn ang="0">
                  <a:pos x="T0" y="T1"/>
                </a:cxn>
                <a:cxn ang="0">
                  <a:pos x="T2" y="T3"/>
                </a:cxn>
                <a:cxn ang="0">
                  <a:pos x="T4" y="T5"/>
                </a:cxn>
              </a:cxnLst>
              <a:rect l="0" t="0" r="r" b="b"/>
              <a:pathLst>
                <a:path w="21600" h="24324" fill="none" extrusionOk="0">
                  <a:moveTo>
                    <a:pt x="4235" y="0"/>
                  </a:moveTo>
                  <a:cubicBezTo>
                    <a:pt x="14332" y="2019"/>
                    <a:pt x="21600" y="10884"/>
                    <a:pt x="21600" y="21181"/>
                  </a:cubicBezTo>
                  <a:cubicBezTo>
                    <a:pt x="21600" y="22232"/>
                    <a:pt x="21523" y="23283"/>
                    <a:pt x="21370" y="24324"/>
                  </a:cubicBezTo>
                </a:path>
                <a:path w="21600" h="24324" stroke="0" extrusionOk="0">
                  <a:moveTo>
                    <a:pt x="4235" y="0"/>
                  </a:moveTo>
                  <a:cubicBezTo>
                    <a:pt x="14332" y="2019"/>
                    <a:pt x="21600" y="10884"/>
                    <a:pt x="21600" y="21181"/>
                  </a:cubicBezTo>
                  <a:cubicBezTo>
                    <a:pt x="21600" y="22232"/>
                    <a:pt x="21523" y="23283"/>
                    <a:pt x="21370" y="24324"/>
                  </a:cubicBezTo>
                  <a:lnTo>
                    <a:pt x="0" y="21181"/>
                  </a:lnTo>
                  <a:close/>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39" name="Line 99"/>
            <p:cNvSpPr>
              <a:spLocks noChangeShapeType="1"/>
            </p:cNvSpPr>
            <p:nvPr/>
          </p:nvSpPr>
          <p:spPr bwMode="auto">
            <a:xfrm>
              <a:off x="2676" y="2071"/>
              <a:ext cx="118" cy="0"/>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40" name="Line 100"/>
            <p:cNvSpPr>
              <a:spLocks noChangeShapeType="1"/>
            </p:cNvSpPr>
            <p:nvPr/>
          </p:nvSpPr>
          <p:spPr bwMode="auto">
            <a:xfrm>
              <a:off x="2853" y="2512"/>
              <a:ext cx="63" cy="0"/>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41" name="Freeform 101"/>
            <p:cNvSpPr>
              <a:spLocks/>
            </p:cNvSpPr>
            <p:nvPr/>
          </p:nvSpPr>
          <p:spPr bwMode="auto">
            <a:xfrm>
              <a:off x="2916" y="2492"/>
              <a:ext cx="54" cy="39"/>
            </a:xfrm>
            <a:custGeom>
              <a:avLst/>
              <a:gdLst>
                <a:gd name="T0" fmla="*/ 54 w 54"/>
                <a:gd name="T1" fmla="*/ 20 h 39"/>
                <a:gd name="T2" fmla="*/ 0 w 54"/>
                <a:gd name="T3" fmla="*/ 0 h 39"/>
                <a:gd name="T4" fmla="*/ 0 w 54"/>
                <a:gd name="T5" fmla="*/ 39 h 39"/>
                <a:gd name="T6" fmla="*/ 54 w 54"/>
                <a:gd name="T7" fmla="*/ 20 h 39"/>
              </a:gdLst>
              <a:ahLst/>
              <a:cxnLst>
                <a:cxn ang="0">
                  <a:pos x="T0" y="T1"/>
                </a:cxn>
                <a:cxn ang="0">
                  <a:pos x="T2" y="T3"/>
                </a:cxn>
                <a:cxn ang="0">
                  <a:pos x="T4" y="T5"/>
                </a:cxn>
                <a:cxn ang="0">
                  <a:pos x="T6" y="T7"/>
                </a:cxn>
              </a:cxnLst>
              <a:rect l="0" t="0" r="r" b="b"/>
              <a:pathLst>
                <a:path w="54" h="39">
                  <a:moveTo>
                    <a:pt x="54" y="20"/>
                  </a:moveTo>
                  <a:lnTo>
                    <a:pt x="0" y="0"/>
                  </a:lnTo>
                  <a:lnTo>
                    <a:pt x="0" y="39"/>
                  </a:lnTo>
                  <a:lnTo>
                    <a:pt x="54" y="20"/>
                  </a:lnTo>
                  <a:close/>
                </a:path>
              </a:pathLst>
            </a:custGeom>
            <a:solidFill>
              <a:srgbClr val="00000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ru-RU" sz="1100"/>
            </a:p>
          </p:txBody>
        </p:sp>
        <p:sp>
          <p:nvSpPr>
            <p:cNvPr id="47142" name="Arc 102"/>
            <p:cNvSpPr>
              <a:spLocks/>
            </p:cNvSpPr>
            <p:nvPr/>
          </p:nvSpPr>
          <p:spPr bwMode="auto">
            <a:xfrm>
              <a:off x="3817" y="2610"/>
              <a:ext cx="25" cy="28"/>
            </a:xfrm>
            <a:custGeom>
              <a:avLst/>
              <a:gdLst>
                <a:gd name="G0" fmla="+- 0 0 0"/>
                <a:gd name="G1" fmla="+- 21181 0 0"/>
                <a:gd name="G2" fmla="+- 21600 0 0"/>
                <a:gd name="T0" fmla="*/ 4236 w 21600"/>
                <a:gd name="T1" fmla="*/ 0 h 24324"/>
                <a:gd name="T2" fmla="*/ 21370 w 21600"/>
                <a:gd name="T3" fmla="*/ 24324 h 24324"/>
                <a:gd name="T4" fmla="*/ 0 w 21600"/>
                <a:gd name="T5" fmla="*/ 21181 h 24324"/>
              </a:gdLst>
              <a:ahLst/>
              <a:cxnLst>
                <a:cxn ang="0">
                  <a:pos x="T0" y="T1"/>
                </a:cxn>
                <a:cxn ang="0">
                  <a:pos x="T2" y="T3"/>
                </a:cxn>
                <a:cxn ang="0">
                  <a:pos x="T4" y="T5"/>
                </a:cxn>
              </a:cxnLst>
              <a:rect l="0" t="0" r="r" b="b"/>
              <a:pathLst>
                <a:path w="21600" h="24324" fill="none" extrusionOk="0">
                  <a:moveTo>
                    <a:pt x="4235" y="0"/>
                  </a:moveTo>
                  <a:cubicBezTo>
                    <a:pt x="14332" y="2019"/>
                    <a:pt x="21600" y="10884"/>
                    <a:pt x="21600" y="21181"/>
                  </a:cubicBezTo>
                  <a:cubicBezTo>
                    <a:pt x="21600" y="22232"/>
                    <a:pt x="21523" y="23283"/>
                    <a:pt x="21370" y="24324"/>
                  </a:cubicBezTo>
                </a:path>
                <a:path w="21600" h="24324" stroke="0" extrusionOk="0">
                  <a:moveTo>
                    <a:pt x="4235" y="0"/>
                  </a:moveTo>
                  <a:cubicBezTo>
                    <a:pt x="14332" y="2019"/>
                    <a:pt x="21600" y="10884"/>
                    <a:pt x="21600" y="21181"/>
                  </a:cubicBezTo>
                  <a:cubicBezTo>
                    <a:pt x="21600" y="22232"/>
                    <a:pt x="21523" y="23283"/>
                    <a:pt x="21370" y="24324"/>
                  </a:cubicBezTo>
                  <a:lnTo>
                    <a:pt x="0" y="21181"/>
                  </a:lnTo>
                  <a:close/>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43" name="Line 103"/>
            <p:cNvSpPr>
              <a:spLocks noChangeShapeType="1"/>
            </p:cNvSpPr>
            <p:nvPr/>
          </p:nvSpPr>
          <p:spPr bwMode="auto">
            <a:xfrm>
              <a:off x="3704" y="2609"/>
              <a:ext cx="118" cy="0"/>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44" name="Line 104"/>
            <p:cNvSpPr>
              <a:spLocks noChangeShapeType="1"/>
            </p:cNvSpPr>
            <p:nvPr/>
          </p:nvSpPr>
          <p:spPr bwMode="auto">
            <a:xfrm>
              <a:off x="479" y="2732"/>
              <a:ext cx="2437" cy="0"/>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45" name="Freeform 105"/>
            <p:cNvSpPr>
              <a:spLocks/>
            </p:cNvSpPr>
            <p:nvPr/>
          </p:nvSpPr>
          <p:spPr bwMode="auto">
            <a:xfrm>
              <a:off x="2916" y="2712"/>
              <a:ext cx="54" cy="39"/>
            </a:xfrm>
            <a:custGeom>
              <a:avLst/>
              <a:gdLst>
                <a:gd name="T0" fmla="*/ 54 w 54"/>
                <a:gd name="T1" fmla="*/ 20 h 39"/>
                <a:gd name="T2" fmla="*/ 0 w 54"/>
                <a:gd name="T3" fmla="*/ 0 h 39"/>
                <a:gd name="T4" fmla="*/ 0 w 54"/>
                <a:gd name="T5" fmla="*/ 39 h 39"/>
                <a:gd name="T6" fmla="*/ 54 w 54"/>
                <a:gd name="T7" fmla="*/ 20 h 39"/>
              </a:gdLst>
              <a:ahLst/>
              <a:cxnLst>
                <a:cxn ang="0">
                  <a:pos x="T0" y="T1"/>
                </a:cxn>
                <a:cxn ang="0">
                  <a:pos x="T2" y="T3"/>
                </a:cxn>
                <a:cxn ang="0">
                  <a:pos x="T4" y="T5"/>
                </a:cxn>
                <a:cxn ang="0">
                  <a:pos x="T6" y="T7"/>
                </a:cxn>
              </a:cxnLst>
              <a:rect l="0" t="0" r="r" b="b"/>
              <a:pathLst>
                <a:path w="54" h="39">
                  <a:moveTo>
                    <a:pt x="54" y="20"/>
                  </a:moveTo>
                  <a:lnTo>
                    <a:pt x="0" y="0"/>
                  </a:lnTo>
                  <a:lnTo>
                    <a:pt x="0" y="39"/>
                  </a:lnTo>
                  <a:lnTo>
                    <a:pt x="54" y="20"/>
                  </a:lnTo>
                  <a:close/>
                </a:path>
              </a:pathLst>
            </a:custGeom>
            <a:solidFill>
              <a:srgbClr val="00000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ru-RU" sz="1100"/>
            </a:p>
          </p:txBody>
        </p:sp>
        <p:sp>
          <p:nvSpPr>
            <p:cNvPr id="47146" name="Line 106"/>
            <p:cNvSpPr>
              <a:spLocks noChangeShapeType="1"/>
            </p:cNvSpPr>
            <p:nvPr/>
          </p:nvSpPr>
          <p:spPr bwMode="auto">
            <a:xfrm>
              <a:off x="3880" y="3001"/>
              <a:ext cx="64" cy="0"/>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47" name="Freeform 107"/>
            <p:cNvSpPr>
              <a:spLocks/>
            </p:cNvSpPr>
            <p:nvPr/>
          </p:nvSpPr>
          <p:spPr bwMode="auto">
            <a:xfrm>
              <a:off x="3944" y="2981"/>
              <a:ext cx="54" cy="39"/>
            </a:xfrm>
            <a:custGeom>
              <a:avLst/>
              <a:gdLst>
                <a:gd name="T0" fmla="*/ 54 w 54"/>
                <a:gd name="T1" fmla="*/ 20 h 39"/>
                <a:gd name="T2" fmla="*/ 0 w 54"/>
                <a:gd name="T3" fmla="*/ 0 h 39"/>
                <a:gd name="T4" fmla="*/ 0 w 54"/>
                <a:gd name="T5" fmla="*/ 39 h 39"/>
                <a:gd name="T6" fmla="*/ 54 w 54"/>
                <a:gd name="T7" fmla="*/ 20 h 39"/>
              </a:gdLst>
              <a:ahLst/>
              <a:cxnLst>
                <a:cxn ang="0">
                  <a:pos x="T0" y="T1"/>
                </a:cxn>
                <a:cxn ang="0">
                  <a:pos x="T2" y="T3"/>
                </a:cxn>
                <a:cxn ang="0">
                  <a:pos x="T4" y="T5"/>
                </a:cxn>
                <a:cxn ang="0">
                  <a:pos x="T6" y="T7"/>
                </a:cxn>
              </a:cxnLst>
              <a:rect l="0" t="0" r="r" b="b"/>
              <a:pathLst>
                <a:path w="54" h="39">
                  <a:moveTo>
                    <a:pt x="54" y="20"/>
                  </a:moveTo>
                  <a:lnTo>
                    <a:pt x="0" y="0"/>
                  </a:lnTo>
                  <a:lnTo>
                    <a:pt x="0" y="39"/>
                  </a:lnTo>
                  <a:lnTo>
                    <a:pt x="54" y="20"/>
                  </a:lnTo>
                  <a:close/>
                </a:path>
              </a:pathLst>
            </a:custGeom>
            <a:solidFill>
              <a:srgbClr val="00000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ru-RU" sz="1100"/>
            </a:p>
          </p:txBody>
        </p:sp>
        <p:sp>
          <p:nvSpPr>
            <p:cNvPr id="47148" name="Line 108"/>
            <p:cNvSpPr>
              <a:spLocks noChangeShapeType="1"/>
            </p:cNvSpPr>
            <p:nvPr/>
          </p:nvSpPr>
          <p:spPr bwMode="auto">
            <a:xfrm>
              <a:off x="4732" y="3123"/>
              <a:ext cx="705" cy="0"/>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49" name="Freeform 109"/>
            <p:cNvSpPr>
              <a:spLocks/>
            </p:cNvSpPr>
            <p:nvPr/>
          </p:nvSpPr>
          <p:spPr bwMode="auto">
            <a:xfrm>
              <a:off x="5437" y="3104"/>
              <a:ext cx="54" cy="39"/>
            </a:xfrm>
            <a:custGeom>
              <a:avLst/>
              <a:gdLst>
                <a:gd name="T0" fmla="*/ 54 w 54"/>
                <a:gd name="T1" fmla="*/ 19 h 39"/>
                <a:gd name="T2" fmla="*/ 0 w 54"/>
                <a:gd name="T3" fmla="*/ 0 h 39"/>
                <a:gd name="T4" fmla="*/ 0 w 54"/>
                <a:gd name="T5" fmla="*/ 39 h 39"/>
                <a:gd name="T6" fmla="*/ 54 w 54"/>
                <a:gd name="T7" fmla="*/ 19 h 39"/>
              </a:gdLst>
              <a:ahLst/>
              <a:cxnLst>
                <a:cxn ang="0">
                  <a:pos x="T0" y="T1"/>
                </a:cxn>
                <a:cxn ang="0">
                  <a:pos x="T2" y="T3"/>
                </a:cxn>
                <a:cxn ang="0">
                  <a:pos x="T4" y="T5"/>
                </a:cxn>
                <a:cxn ang="0">
                  <a:pos x="T6" y="T7"/>
                </a:cxn>
              </a:cxnLst>
              <a:rect l="0" t="0" r="r" b="b"/>
              <a:pathLst>
                <a:path w="54" h="39">
                  <a:moveTo>
                    <a:pt x="54" y="19"/>
                  </a:moveTo>
                  <a:lnTo>
                    <a:pt x="0" y="0"/>
                  </a:lnTo>
                  <a:lnTo>
                    <a:pt x="0" y="39"/>
                  </a:lnTo>
                  <a:lnTo>
                    <a:pt x="54" y="19"/>
                  </a:lnTo>
                  <a:close/>
                </a:path>
              </a:pathLst>
            </a:custGeom>
            <a:solidFill>
              <a:srgbClr val="00000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ru-RU" sz="1100"/>
            </a:p>
          </p:txBody>
        </p:sp>
        <p:sp>
          <p:nvSpPr>
            <p:cNvPr id="47150" name="Rectangle 110"/>
            <p:cNvSpPr>
              <a:spLocks noChangeArrowheads="1"/>
            </p:cNvSpPr>
            <p:nvPr/>
          </p:nvSpPr>
          <p:spPr bwMode="auto">
            <a:xfrm>
              <a:off x="5505" y="3064"/>
              <a:ext cx="107"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O1</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47151" name="Line 111"/>
            <p:cNvSpPr>
              <a:spLocks noChangeShapeType="1"/>
            </p:cNvSpPr>
            <p:nvPr/>
          </p:nvSpPr>
          <p:spPr bwMode="auto">
            <a:xfrm>
              <a:off x="479" y="3343"/>
              <a:ext cx="3465" cy="0"/>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52" name="Freeform 112"/>
            <p:cNvSpPr>
              <a:spLocks/>
            </p:cNvSpPr>
            <p:nvPr/>
          </p:nvSpPr>
          <p:spPr bwMode="auto">
            <a:xfrm>
              <a:off x="3944" y="3324"/>
              <a:ext cx="54" cy="39"/>
            </a:xfrm>
            <a:custGeom>
              <a:avLst/>
              <a:gdLst>
                <a:gd name="T0" fmla="*/ 54 w 54"/>
                <a:gd name="T1" fmla="*/ 19 h 39"/>
                <a:gd name="T2" fmla="*/ 0 w 54"/>
                <a:gd name="T3" fmla="*/ 0 h 39"/>
                <a:gd name="T4" fmla="*/ 0 w 54"/>
                <a:gd name="T5" fmla="*/ 39 h 39"/>
                <a:gd name="T6" fmla="*/ 54 w 54"/>
                <a:gd name="T7" fmla="*/ 19 h 39"/>
              </a:gdLst>
              <a:ahLst/>
              <a:cxnLst>
                <a:cxn ang="0">
                  <a:pos x="T0" y="T1"/>
                </a:cxn>
                <a:cxn ang="0">
                  <a:pos x="T2" y="T3"/>
                </a:cxn>
                <a:cxn ang="0">
                  <a:pos x="T4" y="T5"/>
                </a:cxn>
                <a:cxn ang="0">
                  <a:pos x="T6" y="T7"/>
                </a:cxn>
              </a:cxnLst>
              <a:rect l="0" t="0" r="r" b="b"/>
              <a:pathLst>
                <a:path w="54" h="39">
                  <a:moveTo>
                    <a:pt x="54" y="19"/>
                  </a:moveTo>
                  <a:lnTo>
                    <a:pt x="0" y="0"/>
                  </a:lnTo>
                  <a:lnTo>
                    <a:pt x="0" y="39"/>
                  </a:lnTo>
                  <a:lnTo>
                    <a:pt x="54" y="19"/>
                  </a:lnTo>
                  <a:close/>
                </a:path>
              </a:pathLst>
            </a:custGeom>
            <a:solidFill>
              <a:srgbClr val="00000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ru-RU" sz="1100"/>
            </a:p>
          </p:txBody>
        </p:sp>
        <p:sp>
          <p:nvSpPr>
            <p:cNvPr id="47153" name="Arc 113"/>
            <p:cNvSpPr>
              <a:spLocks/>
            </p:cNvSpPr>
            <p:nvPr/>
          </p:nvSpPr>
          <p:spPr bwMode="auto">
            <a:xfrm>
              <a:off x="1258" y="3725"/>
              <a:ext cx="27" cy="25"/>
            </a:xfrm>
            <a:custGeom>
              <a:avLst/>
              <a:gdLst>
                <a:gd name="G0" fmla="+- 21181 0 0"/>
                <a:gd name="G1" fmla="+- 0 0 0"/>
                <a:gd name="G2" fmla="+- 21600 0 0"/>
                <a:gd name="T0" fmla="*/ 23705 w 23705"/>
                <a:gd name="T1" fmla="*/ 21452 h 21600"/>
                <a:gd name="T2" fmla="*/ 0 w 23705"/>
                <a:gd name="T3" fmla="*/ 4236 h 21600"/>
                <a:gd name="T4" fmla="*/ 21181 w 23705"/>
                <a:gd name="T5" fmla="*/ 0 h 21600"/>
              </a:gdLst>
              <a:ahLst/>
              <a:cxnLst>
                <a:cxn ang="0">
                  <a:pos x="T0" y="T1"/>
                </a:cxn>
                <a:cxn ang="0">
                  <a:pos x="T2" y="T3"/>
                </a:cxn>
                <a:cxn ang="0">
                  <a:pos x="T4" y="T5"/>
                </a:cxn>
              </a:cxnLst>
              <a:rect l="0" t="0" r="r" b="b"/>
              <a:pathLst>
                <a:path w="23705" h="21600" fill="none" extrusionOk="0">
                  <a:moveTo>
                    <a:pt x="23705" y="21452"/>
                  </a:moveTo>
                  <a:cubicBezTo>
                    <a:pt x="22867" y="21550"/>
                    <a:pt x="22024" y="21599"/>
                    <a:pt x="21181" y="21599"/>
                  </a:cubicBezTo>
                  <a:cubicBezTo>
                    <a:pt x="10884" y="21599"/>
                    <a:pt x="2019" y="14332"/>
                    <a:pt x="0" y="4235"/>
                  </a:cubicBezTo>
                </a:path>
                <a:path w="23705" h="21600" stroke="0" extrusionOk="0">
                  <a:moveTo>
                    <a:pt x="23705" y="21452"/>
                  </a:moveTo>
                  <a:cubicBezTo>
                    <a:pt x="22867" y="21550"/>
                    <a:pt x="22024" y="21599"/>
                    <a:pt x="21181" y="21599"/>
                  </a:cubicBezTo>
                  <a:cubicBezTo>
                    <a:pt x="10884" y="21599"/>
                    <a:pt x="2019" y="14332"/>
                    <a:pt x="0" y="4235"/>
                  </a:cubicBezTo>
                  <a:lnTo>
                    <a:pt x="21181" y="0"/>
                  </a:lnTo>
                  <a:close/>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54" name="Line 114"/>
            <p:cNvSpPr>
              <a:spLocks noChangeShapeType="1"/>
            </p:cNvSpPr>
            <p:nvPr/>
          </p:nvSpPr>
          <p:spPr bwMode="auto">
            <a:xfrm flipH="1">
              <a:off x="1286" y="3759"/>
              <a:ext cx="1018" cy="0"/>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55" name="Arc 115"/>
            <p:cNvSpPr>
              <a:spLocks/>
            </p:cNvSpPr>
            <p:nvPr/>
          </p:nvSpPr>
          <p:spPr bwMode="auto">
            <a:xfrm>
              <a:off x="3303" y="3725"/>
              <a:ext cx="24" cy="24"/>
            </a:xfrm>
            <a:custGeom>
              <a:avLst/>
              <a:gdLst>
                <a:gd name="G0" fmla="+- 0 0 0"/>
                <a:gd name="G1" fmla="+- 0 0 0"/>
                <a:gd name="G2" fmla="+- 21600 0 0"/>
                <a:gd name="T0" fmla="*/ 21370 w 21370"/>
                <a:gd name="T1" fmla="*/ 3143 h 21370"/>
                <a:gd name="T2" fmla="*/ 3143 w 21370"/>
                <a:gd name="T3" fmla="*/ 21370 h 21370"/>
                <a:gd name="T4" fmla="*/ 0 w 21370"/>
                <a:gd name="T5" fmla="*/ 0 h 21370"/>
              </a:gdLst>
              <a:ahLst/>
              <a:cxnLst>
                <a:cxn ang="0">
                  <a:pos x="T0" y="T1"/>
                </a:cxn>
                <a:cxn ang="0">
                  <a:pos x="T2" y="T3"/>
                </a:cxn>
                <a:cxn ang="0">
                  <a:pos x="T4" y="T5"/>
                </a:cxn>
              </a:cxnLst>
              <a:rect l="0" t="0" r="r" b="b"/>
              <a:pathLst>
                <a:path w="21370" h="21370" fill="none" extrusionOk="0">
                  <a:moveTo>
                    <a:pt x="21370" y="3143"/>
                  </a:moveTo>
                  <a:cubicBezTo>
                    <a:pt x="19982" y="12575"/>
                    <a:pt x="12575" y="19982"/>
                    <a:pt x="3143" y="21370"/>
                  </a:cubicBezTo>
                </a:path>
                <a:path w="21370" h="21370" stroke="0" extrusionOk="0">
                  <a:moveTo>
                    <a:pt x="21370" y="3143"/>
                  </a:moveTo>
                  <a:cubicBezTo>
                    <a:pt x="19982" y="12575"/>
                    <a:pt x="12575" y="19982"/>
                    <a:pt x="3143" y="21370"/>
                  </a:cubicBezTo>
                  <a:lnTo>
                    <a:pt x="0" y="0"/>
                  </a:lnTo>
                  <a:close/>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56" name="Line 116"/>
            <p:cNvSpPr>
              <a:spLocks noChangeShapeType="1"/>
            </p:cNvSpPr>
            <p:nvPr/>
          </p:nvSpPr>
          <p:spPr bwMode="auto">
            <a:xfrm>
              <a:off x="2363" y="3759"/>
              <a:ext cx="974" cy="0"/>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57" name="Arc 117"/>
            <p:cNvSpPr>
              <a:spLocks/>
            </p:cNvSpPr>
            <p:nvPr/>
          </p:nvSpPr>
          <p:spPr bwMode="auto">
            <a:xfrm>
              <a:off x="4405" y="3725"/>
              <a:ext cx="24" cy="24"/>
            </a:xfrm>
            <a:custGeom>
              <a:avLst/>
              <a:gdLst>
                <a:gd name="G0" fmla="+- 0 0 0"/>
                <a:gd name="G1" fmla="+- 0 0 0"/>
                <a:gd name="G2" fmla="+- 21600 0 0"/>
                <a:gd name="T0" fmla="*/ 21356 w 21356"/>
                <a:gd name="T1" fmla="*/ 3236 h 21452"/>
                <a:gd name="T2" fmla="*/ 2524 w 21356"/>
                <a:gd name="T3" fmla="*/ 21452 h 21452"/>
                <a:gd name="T4" fmla="*/ 0 w 21356"/>
                <a:gd name="T5" fmla="*/ 0 h 21452"/>
              </a:gdLst>
              <a:ahLst/>
              <a:cxnLst>
                <a:cxn ang="0">
                  <a:pos x="T0" y="T1"/>
                </a:cxn>
                <a:cxn ang="0">
                  <a:pos x="T2" y="T3"/>
                </a:cxn>
                <a:cxn ang="0">
                  <a:pos x="T4" y="T5"/>
                </a:cxn>
              </a:cxnLst>
              <a:rect l="0" t="0" r="r" b="b"/>
              <a:pathLst>
                <a:path w="21356" h="21452" fill="none" extrusionOk="0">
                  <a:moveTo>
                    <a:pt x="21356" y="3236"/>
                  </a:moveTo>
                  <a:cubicBezTo>
                    <a:pt x="19898" y="12856"/>
                    <a:pt x="12187" y="20314"/>
                    <a:pt x="2524" y="21452"/>
                  </a:cubicBezTo>
                </a:path>
                <a:path w="21356" h="21452" stroke="0" extrusionOk="0">
                  <a:moveTo>
                    <a:pt x="21356" y="3236"/>
                  </a:moveTo>
                  <a:cubicBezTo>
                    <a:pt x="19898" y="12856"/>
                    <a:pt x="12187" y="20314"/>
                    <a:pt x="2524" y="21452"/>
                  </a:cubicBezTo>
                  <a:lnTo>
                    <a:pt x="0" y="0"/>
                  </a:lnTo>
                  <a:close/>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58" name="Line 118"/>
            <p:cNvSpPr>
              <a:spLocks noChangeShapeType="1"/>
            </p:cNvSpPr>
            <p:nvPr/>
          </p:nvSpPr>
          <p:spPr bwMode="auto">
            <a:xfrm>
              <a:off x="3337" y="3759"/>
              <a:ext cx="1072" cy="0"/>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59" name="Arc 119"/>
            <p:cNvSpPr>
              <a:spLocks/>
            </p:cNvSpPr>
            <p:nvPr/>
          </p:nvSpPr>
          <p:spPr bwMode="auto">
            <a:xfrm>
              <a:off x="450" y="2038"/>
              <a:ext cx="28" cy="25"/>
            </a:xfrm>
            <a:custGeom>
              <a:avLst/>
              <a:gdLst>
                <a:gd name="G0" fmla="+- 21329 0 0"/>
                <a:gd name="G1" fmla="+- 0 0 0"/>
                <a:gd name="G2" fmla="+- 21600 0 0"/>
                <a:gd name="T0" fmla="*/ 24565 w 24565"/>
                <a:gd name="T1" fmla="*/ 21356 h 21600"/>
                <a:gd name="T2" fmla="*/ 0 w 24565"/>
                <a:gd name="T3" fmla="*/ 3413 h 21600"/>
                <a:gd name="T4" fmla="*/ 21329 w 24565"/>
                <a:gd name="T5" fmla="*/ 0 h 21600"/>
              </a:gdLst>
              <a:ahLst/>
              <a:cxnLst>
                <a:cxn ang="0">
                  <a:pos x="T0" y="T1"/>
                </a:cxn>
                <a:cxn ang="0">
                  <a:pos x="T2" y="T3"/>
                </a:cxn>
                <a:cxn ang="0">
                  <a:pos x="T4" y="T5"/>
                </a:cxn>
              </a:cxnLst>
              <a:rect l="0" t="0" r="r" b="b"/>
              <a:pathLst>
                <a:path w="24565" h="21600" fill="none" extrusionOk="0">
                  <a:moveTo>
                    <a:pt x="24565" y="21356"/>
                  </a:moveTo>
                  <a:cubicBezTo>
                    <a:pt x="23493" y="21518"/>
                    <a:pt x="22412" y="21599"/>
                    <a:pt x="21329" y="21599"/>
                  </a:cubicBezTo>
                  <a:cubicBezTo>
                    <a:pt x="10717" y="21599"/>
                    <a:pt x="1677" y="13891"/>
                    <a:pt x="0" y="3412"/>
                  </a:cubicBezTo>
                </a:path>
                <a:path w="24565" h="21600" stroke="0" extrusionOk="0">
                  <a:moveTo>
                    <a:pt x="24565" y="21356"/>
                  </a:moveTo>
                  <a:cubicBezTo>
                    <a:pt x="23493" y="21518"/>
                    <a:pt x="22412" y="21599"/>
                    <a:pt x="21329" y="21599"/>
                  </a:cubicBezTo>
                  <a:cubicBezTo>
                    <a:pt x="10717" y="21599"/>
                    <a:pt x="1677" y="13891"/>
                    <a:pt x="0" y="3412"/>
                  </a:cubicBezTo>
                  <a:lnTo>
                    <a:pt x="21329" y="0"/>
                  </a:lnTo>
                  <a:close/>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60" name="Line 120"/>
            <p:cNvSpPr>
              <a:spLocks noChangeShapeType="1"/>
            </p:cNvSpPr>
            <p:nvPr/>
          </p:nvSpPr>
          <p:spPr bwMode="auto">
            <a:xfrm>
              <a:off x="449" y="1538"/>
              <a:ext cx="0" cy="533"/>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61" name="Arc 121"/>
            <p:cNvSpPr>
              <a:spLocks/>
            </p:cNvSpPr>
            <p:nvPr/>
          </p:nvSpPr>
          <p:spPr bwMode="auto">
            <a:xfrm>
              <a:off x="450" y="2698"/>
              <a:ext cx="28" cy="25"/>
            </a:xfrm>
            <a:custGeom>
              <a:avLst/>
              <a:gdLst>
                <a:gd name="G0" fmla="+- 21329 0 0"/>
                <a:gd name="G1" fmla="+- 0 0 0"/>
                <a:gd name="G2" fmla="+- 21600 0 0"/>
                <a:gd name="T0" fmla="*/ 24472 w 24472"/>
                <a:gd name="T1" fmla="*/ 21370 h 21600"/>
                <a:gd name="T2" fmla="*/ 0 w 24472"/>
                <a:gd name="T3" fmla="*/ 3413 h 21600"/>
                <a:gd name="T4" fmla="*/ 21329 w 24472"/>
                <a:gd name="T5" fmla="*/ 0 h 21600"/>
              </a:gdLst>
              <a:ahLst/>
              <a:cxnLst>
                <a:cxn ang="0">
                  <a:pos x="T0" y="T1"/>
                </a:cxn>
                <a:cxn ang="0">
                  <a:pos x="T2" y="T3"/>
                </a:cxn>
                <a:cxn ang="0">
                  <a:pos x="T4" y="T5"/>
                </a:cxn>
              </a:cxnLst>
              <a:rect l="0" t="0" r="r" b="b"/>
              <a:pathLst>
                <a:path w="24472" h="21600" fill="none" extrusionOk="0">
                  <a:moveTo>
                    <a:pt x="24472" y="21370"/>
                  </a:moveTo>
                  <a:cubicBezTo>
                    <a:pt x="23431" y="21523"/>
                    <a:pt x="22380" y="21599"/>
                    <a:pt x="21329" y="21599"/>
                  </a:cubicBezTo>
                  <a:cubicBezTo>
                    <a:pt x="10717" y="21599"/>
                    <a:pt x="1677" y="13891"/>
                    <a:pt x="0" y="3412"/>
                  </a:cubicBezTo>
                </a:path>
                <a:path w="24472" h="21600" stroke="0" extrusionOk="0">
                  <a:moveTo>
                    <a:pt x="24472" y="21370"/>
                  </a:moveTo>
                  <a:cubicBezTo>
                    <a:pt x="23431" y="21523"/>
                    <a:pt x="22380" y="21599"/>
                    <a:pt x="21329" y="21599"/>
                  </a:cubicBezTo>
                  <a:cubicBezTo>
                    <a:pt x="10717" y="21599"/>
                    <a:pt x="1677" y="13891"/>
                    <a:pt x="0" y="3412"/>
                  </a:cubicBezTo>
                  <a:lnTo>
                    <a:pt x="21329" y="0"/>
                  </a:lnTo>
                  <a:close/>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62" name="Line 122"/>
            <p:cNvSpPr>
              <a:spLocks noChangeShapeType="1"/>
            </p:cNvSpPr>
            <p:nvPr/>
          </p:nvSpPr>
          <p:spPr bwMode="auto">
            <a:xfrm>
              <a:off x="449" y="2071"/>
              <a:ext cx="0" cy="661"/>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63" name="Arc 123"/>
            <p:cNvSpPr>
              <a:spLocks/>
            </p:cNvSpPr>
            <p:nvPr/>
          </p:nvSpPr>
          <p:spPr bwMode="auto">
            <a:xfrm>
              <a:off x="450" y="3309"/>
              <a:ext cx="27" cy="24"/>
            </a:xfrm>
            <a:custGeom>
              <a:avLst/>
              <a:gdLst>
                <a:gd name="G0" fmla="+- 21163 0 0"/>
                <a:gd name="G1" fmla="+- 0 0 0"/>
                <a:gd name="G2" fmla="+- 21600 0 0"/>
                <a:gd name="T0" fmla="*/ 24243 w 24243"/>
                <a:gd name="T1" fmla="*/ 21379 h 21600"/>
                <a:gd name="T2" fmla="*/ 0 w 24243"/>
                <a:gd name="T3" fmla="*/ 4321 h 21600"/>
                <a:gd name="T4" fmla="*/ 21163 w 24243"/>
                <a:gd name="T5" fmla="*/ 0 h 21600"/>
              </a:gdLst>
              <a:ahLst/>
              <a:cxnLst>
                <a:cxn ang="0">
                  <a:pos x="T0" y="T1"/>
                </a:cxn>
                <a:cxn ang="0">
                  <a:pos x="T2" y="T3"/>
                </a:cxn>
                <a:cxn ang="0">
                  <a:pos x="T4" y="T5"/>
                </a:cxn>
              </a:cxnLst>
              <a:rect l="0" t="0" r="r" b="b"/>
              <a:pathLst>
                <a:path w="24243" h="21600" fill="none" extrusionOk="0">
                  <a:moveTo>
                    <a:pt x="24243" y="21379"/>
                  </a:moveTo>
                  <a:cubicBezTo>
                    <a:pt x="23222" y="21526"/>
                    <a:pt x="22193" y="21599"/>
                    <a:pt x="21163" y="21599"/>
                  </a:cubicBezTo>
                  <a:cubicBezTo>
                    <a:pt x="10899" y="21599"/>
                    <a:pt x="2052" y="14377"/>
                    <a:pt x="-1" y="4321"/>
                  </a:cubicBezTo>
                </a:path>
                <a:path w="24243" h="21600" stroke="0" extrusionOk="0">
                  <a:moveTo>
                    <a:pt x="24243" y="21379"/>
                  </a:moveTo>
                  <a:cubicBezTo>
                    <a:pt x="23222" y="21526"/>
                    <a:pt x="22193" y="21599"/>
                    <a:pt x="21163" y="21599"/>
                  </a:cubicBezTo>
                  <a:cubicBezTo>
                    <a:pt x="10899" y="21599"/>
                    <a:pt x="2052" y="14377"/>
                    <a:pt x="-1" y="4321"/>
                  </a:cubicBezTo>
                  <a:lnTo>
                    <a:pt x="21163" y="0"/>
                  </a:lnTo>
                  <a:close/>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64" name="Line 124"/>
            <p:cNvSpPr>
              <a:spLocks noChangeShapeType="1"/>
            </p:cNvSpPr>
            <p:nvPr/>
          </p:nvSpPr>
          <p:spPr bwMode="auto">
            <a:xfrm>
              <a:off x="449" y="2732"/>
              <a:ext cx="0" cy="582"/>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65" name="Line 125"/>
            <p:cNvSpPr>
              <a:spLocks noChangeShapeType="1"/>
            </p:cNvSpPr>
            <p:nvPr/>
          </p:nvSpPr>
          <p:spPr bwMode="auto">
            <a:xfrm flipV="1">
              <a:off x="1257" y="1734"/>
              <a:ext cx="0" cy="1996"/>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47166" name="Freeform 126"/>
            <p:cNvSpPr>
              <a:spLocks/>
            </p:cNvSpPr>
            <p:nvPr/>
          </p:nvSpPr>
          <p:spPr bwMode="auto">
            <a:xfrm>
              <a:off x="1237" y="1680"/>
              <a:ext cx="39" cy="54"/>
            </a:xfrm>
            <a:custGeom>
              <a:avLst/>
              <a:gdLst>
                <a:gd name="T0" fmla="*/ 20 w 39"/>
                <a:gd name="T1" fmla="*/ 0 h 54"/>
                <a:gd name="T2" fmla="*/ 0 w 39"/>
                <a:gd name="T3" fmla="*/ 54 h 54"/>
                <a:gd name="T4" fmla="*/ 39 w 39"/>
                <a:gd name="T5" fmla="*/ 54 h 54"/>
                <a:gd name="T6" fmla="*/ 20 w 39"/>
                <a:gd name="T7" fmla="*/ 0 h 54"/>
              </a:gdLst>
              <a:ahLst/>
              <a:cxnLst>
                <a:cxn ang="0">
                  <a:pos x="T0" y="T1"/>
                </a:cxn>
                <a:cxn ang="0">
                  <a:pos x="T2" y="T3"/>
                </a:cxn>
                <a:cxn ang="0">
                  <a:pos x="T4" y="T5"/>
                </a:cxn>
                <a:cxn ang="0">
                  <a:pos x="T6" y="T7"/>
                </a:cxn>
              </a:cxnLst>
              <a:rect l="0" t="0" r="r" b="b"/>
              <a:pathLst>
                <a:path w="39" h="54">
                  <a:moveTo>
                    <a:pt x="20" y="0"/>
                  </a:moveTo>
                  <a:lnTo>
                    <a:pt x="0" y="54"/>
                  </a:lnTo>
                  <a:lnTo>
                    <a:pt x="39" y="54"/>
                  </a:lnTo>
                  <a:lnTo>
                    <a:pt x="20" y="0"/>
                  </a:lnTo>
                  <a:close/>
                </a:path>
              </a:pathLst>
            </a:custGeom>
            <a:solidFill>
              <a:srgbClr val="00000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ru-RU" sz="1100"/>
            </a:p>
          </p:txBody>
        </p:sp>
        <p:sp>
          <p:nvSpPr>
            <p:cNvPr id="47167" name="Line 127"/>
            <p:cNvSpPr>
              <a:spLocks noChangeShapeType="1"/>
            </p:cNvSpPr>
            <p:nvPr/>
          </p:nvSpPr>
          <p:spPr bwMode="auto">
            <a:xfrm>
              <a:off x="1281" y="1196"/>
              <a:ext cx="0" cy="88"/>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37888" name="Freeform 128"/>
            <p:cNvSpPr>
              <a:spLocks/>
            </p:cNvSpPr>
            <p:nvPr/>
          </p:nvSpPr>
          <p:spPr bwMode="auto">
            <a:xfrm>
              <a:off x="1262" y="1284"/>
              <a:ext cx="39" cy="54"/>
            </a:xfrm>
            <a:custGeom>
              <a:avLst/>
              <a:gdLst>
                <a:gd name="T0" fmla="*/ 19 w 39"/>
                <a:gd name="T1" fmla="*/ 54 h 54"/>
                <a:gd name="T2" fmla="*/ 0 w 39"/>
                <a:gd name="T3" fmla="*/ 0 h 54"/>
                <a:gd name="T4" fmla="*/ 39 w 39"/>
                <a:gd name="T5" fmla="*/ 0 h 54"/>
                <a:gd name="T6" fmla="*/ 19 w 39"/>
                <a:gd name="T7" fmla="*/ 54 h 54"/>
              </a:gdLst>
              <a:ahLst/>
              <a:cxnLst>
                <a:cxn ang="0">
                  <a:pos x="T0" y="T1"/>
                </a:cxn>
                <a:cxn ang="0">
                  <a:pos x="T2" y="T3"/>
                </a:cxn>
                <a:cxn ang="0">
                  <a:pos x="T4" y="T5"/>
                </a:cxn>
                <a:cxn ang="0">
                  <a:pos x="T6" y="T7"/>
                </a:cxn>
              </a:cxnLst>
              <a:rect l="0" t="0" r="r" b="b"/>
              <a:pathLst>
                <a:path w="39" h="54">
                  <a:moveTo>
                    <a:pt x="19" y="54"/>
                  </a:moveTo>
                  <a:lnTo>
                    <a:pt x="0" y="0"/>
                  </a:lnTo>
                  <a:lnTo>
                    <a:pt x="39" y="0"/>
                  </a:lnTo>
                  <a:lnTo>
                    <a:pt x="19" y="54"/>
                  </a:lnTo>
                  <a:close/>
                </a:path>
              </a:pathLst>
            </a:custGeom>
            <a:solidFill>
              <a:srgbClr val="00000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ru-RU" sz="1100"/>
            </a:p>
          </p:txBody>
        </p:sp>
        <p:sp>
          <p:nvSpPr>
            <p:cNvPr id="37889" name="Arc 129"/>
            <p:cNvSpPr>
              <a:spLocks/>
            </p:cNvSpPr>
            <p:nvPr/>
          </p:nvSpPr>
          <p:spPr bwMode="auto">
            <a:xfrm>
              <a:off x="1796" y="1964"/>
              <a:ext cx="28" cy="25"/>
            </a:xfrm>
            <a:custGeom>
              <a:avLst/>
              <a:gdLst>
                <a:gd name="G0" fmla="+- 21181 0 0"/>
                <a:gd name="G1" fmla="+- 0 0 0"/>
                <a:gd name="G2" fmla="+- 21600 0 0"/>
                <a:gd name="T0" fmla="*/ 24324 w 24324"/>
                <a:gd name="T1" fmla="*/ 21370 h 21600"/>
                <a:gd name="T2" fmla="*/ 0 w 24324"/>
                <a:gd name="T3" fmla="*/ 4236 h 21600"/>
                <a:gd name="T4" fmla="*/ 21181 w 24324"/>
                <a:gd name="T5" fmla="*/ 0 h 21600"/>
              </a:gdLst>
              <a:ahLst/>
              <a:cxnLst>
                <a:cxn ang="0">
                  <a:pos x="T0" y="T1"/>
                </a:cxn>
                <a:cxn ang="0">
                  <a:pos x="T2" y="T3"/>
                </a:cxn>
                <a:cxn ang="0">
                  <a:pos x="T4" y="T5"/>
                </a:cxn>
              </a:cxnLst>
              <a:rect l="0" t="0" r="r" b="b"/>
              <a:pathLst>
                <a:path w="24324" h="21600" fill="none" extrusionOk="0">
                  <a:moveTo>
                    <a:pt x="24324" y="21370"/>
                  </a:moveTo>
                  <a:cubicBezTo>
                    <a:pt x="23283" y="21523"/>
                    <a:pt x="22232" y="21599"/>
                    <a:pt x="21181" y="21599"/>
                  </a:cubicBezTo>
                  <a:cubicBezTo>
                    <a:pt x="10884" y="21599"/>
                    <a:pt x="2019" y="14332"/>
                    <a:pt x="0" y="4235"/>
                  </a:cubicBezTo>
                </a:path>
                <a:path w="24324" h="21600" stroke="0" extrusionOk="0">
                  <a:moveTo>
                    <a:pt x="24324" y="21370"/>
                  </a:moveTo>
                  <a:cubicBezTo>
                    <a:pt x="23283" y="21523"/>
                    <a:pt x="22232" y="21599"/>
                    <a:pt x="21181" y="21599"/>
                  </a:cubicBezTo>
                  <a:cubicBezTo>
                    <a:pt x="10884" y="21599"/>
                    <a:pt x="2019" y="14332"/>
                    <a:pt x="0" y="4235"/>
                  </a:cubicBezTo>
                  <a:lnTo>
                    <a:pt x="21181" y="0"/>
                  </a:lnTo>
                  <a:close/>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37891" name="Line 130"/>
            <p:cNvSpPr>
              <a:spLocks noChangeShapeType="1"/>
            </p:cNvSpPr>
            <p:nvPr/>
          </p:nvSpPr>
          <p:spPr bwMode="auto">
            <a:xfrm>
              <a:off x="1795" y="1563"/>
              <a:ext cx="0" cy="406"/>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37892" name="Line 131"/>
            <p:cNvSpPr>
              <a:spLocks noChangeShapeType="1"/>
            </p:cNvSpPr>
            <p:nvPr/>
          </p:nvSpPr>
          <p:spPr bwMode="auto">
            <a:xfrm>
              <a:off x="2309" y="1196"/>
              <a:ext cx="0" cy="650"/>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37893" name="Freeform 132"/>
            <p:cNvSpPr>
              <a:spLocks/>
            </p:cNvSpPr>
            <p:nvPr/>
          </p:nvSpPr>
          <p:spPr bwMode="auto">
            <a:xfrm>
              <a:off x="2290" y="1846"/>
              <a:ext cx="39" cy="54"/>
            </a:xfrm>
            <a:custGeom>
              <a:avLst/>
              <a:gdLst>
                <a:gd name="T0" fmla="*/ 19 w 39"/>
                <a:gd name="T1" fmla="*/ 54 h 54"/>
                <a:gd name="T2" fmla="*/ 0 w 39"/>
                <a:gd name="T3" fmla="*/ 0 h 54"/>
                <a:gd name="T4" fmla="*/ 39 w 39"/>
                <a:gd name="T5" fmla="*/ 0 h 54"/>
                <a:gd name="T6" fmla="*/ 19 w 39"/>
                <a:gd name="T7" fmla="*/ 54 h 54"/>
              </a:gdLst>
              <a:ahLst/>
              <a:cxnLst>
                <a:cxn ang="0">
                  <a:pos x="T0" y="T1"/>
                </a:cxn>
                <a:cxn ang="0">
                  <a:pos x="T2" y="T3"/>
                </a:cxn>
                <a:cxn ang="0">
                  <a:pos x="T4" y="T5"/>
                </a:cxn>
                <a:cxn ang="0">
                  <a:pos x="T6" y="T7"/>
                </a:cxn>
              </a:cxnLst>
              <a:rect l="0" t="0" r="r" b="b"/>
              <a:pathLst>
                <a:path w="39" h="54">
                  <a:moveTo>
                    <a:pt x="19" y="54"/>
                  </a:moveTo>
                  <a:lnTo>
                    <a:pt x="0" y="0"/>
                  </a:lnTo>
                  <a:lnTo>
                    <a:pt x="39" y="0"/>
                  </a:lnTo>
                  <a:lnTo>
                    <a:pt x="19" y="54"/>
                  </a:lnTo>
                  <a:close/>
                </a:path>
              </a:pathLst>
            </a:custGeom>
            <a:solidFill>
              <a:srgbClr val="00000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ru-RU" sz="1100"/>
            </a:p>
          </p:txBody>
        </p:sp>
        <p:sp>
          <p:nvSpPr>
            <p:cNvPr id="37894" name="Line 133"/>
            <p:cNvSpPr>
              <a:spLocks noChangeShapeType="1"/>
            </p:cNvSpPr>
            <p:nvPr/>
          </p:nvSpPr>
          <p:spPr bwMode="auto">
            <a:xfrm flipV="1">
              <a:off x="2334" y="2296"/>
              <a:ext cx="0" cy="1463"/>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37895" name="Freeform 134"/>
            <p:cNvSpPr>
              <a:spLocks/>
            </p:cNvSpPr>
            <p:nvPr/>
          </p:nvSpPr>
          <p:spPr bwMode="auto">
            <a:xfrm>
              <a:off x="2314" y="2243"/>
              <a:ext cx="39" cy="53"/>
            </a:xfrm>
            <a:custGeom>
              <a:avLst/>
              <a:gdLst>
                <a:gd name="T0" fmla="*/ 20 w 39"/>
                <a:gd name="T1" fmla="*/ 0 h 53"/>
                <a:gd name="T2" fmla="*/ 0 w 39"/>
                <a:gd name="T3" fmla="*/ 53 h 53"/>
                <a:gd name="T4" fmla="*/ 39 w 39"/>
                <a:gd name="T5" fmla="*/ 53 h 53"/>
                <a:gd name="T6" fmla="*/ 20 w 39"/>
                <a:gd name="T7" fmla="*/ 0 h 53"/>
              </a:gdLst>
              <a:ahLst/>
              <a:cxnLst>
                <a:cxn ang="0">
                  <a:pos x="T0" y="T1"/>
                </a:cxn>
                <a:cxn ang="0">
                  <a:pos x="T2" y="T3"/>
                </a:cxn>
                <a:cxn ang="0">
                  <a:pos x="T4" y="T5"/>
                </a:cxn>
                <a:cxn ang="0">
                  <a:pos x="T6" y="T7"/>
                </a:cxn>
              </a:cxnLst>
              <a:rect l="0" t="0" r="r" b="b"/>
              <a:pathLst>
                <a:path w="39" h="53">
                  <a:moveTo>
                    <a:pt x="20" y="0"/>
                  </a:moveTo>
                  <a:lnTo>
                    <a:pt x="0" y="53"/>
                  </a:lnTo>
                  <a:lnTo>
                    <a:pt x="39" y="53"/>
                  </a:lnTo>
                  <a:lnTo>
                    <a:pt x="20" y="0"/>
                  </a:lnTo>
                  <a:close/>
                </a:path>
              </a:pathLst>
            </a:custGeom>
            <a:solidFill>
              <a:srgbClr val="00000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ru-RU" sz="1100"/>
            </a:p>
          </p:txBody>
        </p:sp>
        <p:sp>
          <p:nvSpPr>
            <p:cNvPr id="37896" name="Arc 135"/>
            <p:cNvSpPr>
              <a:spLocks/>
            </p:cNvSpPr>
            <p:nvPr/>
          </p:nvSpPr>
          <p:spPr bwMode="auto">
            <a:xfrm>
              <a:off x="2300" y="3760"/>
              <a:ext cx="25" cy="27"/>
            </a:xfrm>
            <a:custGeom>
              <a:avLst/>
              <a:gdLst>
                <a:gd name="G0" fmla="+- 0 0 0"/>
                <a:gd name="G1" fmla="+- 21329 0 0"/>
                <a:gd name="G2" fmla="+- 21600 0 0"/>
                <a:gd name="T0" fmla="*/ 3413 w 21600"/>
                <a:gd name="T1" fmla="*/ 0 h 23853"/>
                <a:gd name="T2" fmla="*/ 21452 w 21600"/>
                <a:gd name="T3" fmla="*/ 23853 h 23853"/>
                <a:gd name="T4" fmla="*/ 0 w 21600"/>
                <a:gd name="T5" fmla="*/ 21329 h 23853"/>
              </a:gdLst>
              <a:ahLst/>
              <a:cxnLst>
                <a:cxn ang="0">
                  <a:pos x="T0" y="T1"/>
                </a:cxn>
                <a:cxn ang="0">
                  <a:pos x="T2" y="T3"/>
                </a:cxn>
                <a:cxn ang="0">
                  <a:pos x="T4" y="T5"/>
                </a:cxn>
              </a:cxnLst>
              <a:rect l="0" t="0" r="r" b="b"/>
              <a:pathLst>
                <a:path w="21600" h="23853" fill="none" extrusionOk="0">
                  <a:moveTo>
                    <a:pt x="3412" y="0"/>
                  </a:moveTo>
                  <a:cubicBezTo>
                    <a:pt x="13891" y="1677"/>
                    <a:pt x="21600" y="10717"/>
                    <a:pt x="21600" y="21329"/>
                  </a:cubicBezTo>
                  <a:cubicBezTo>
                    <a:pt x="21600" y="22172"/>
                    <a:pt x="21550" y="23015"/>
                    <a:pt x="21452" y="23853"/>
                  </a:cubicBezTo>
                </a:path>
                <a:path w="21600" h="23853" stroke="0" extrusionOk="0">
                  <a:moveTo>
                    <a:pt x="3412" y="0"/>
                  </a:moveTo>
                  <a:cubicBezTo>
                    <a:pt x="13891" y="1677"/>
                    <a:pt x="21600" y="10717"/>
                    <a:pt x="21600" y="21329"/>
                  </a:cubicBezTo>
                  <a:cubicBezTo>
                    <a:pt x="21600" y="22172"/>
                    <a:pt x="21550" y="23015"/>
                    <a:pt x="21452" y="23853"/>
                  </a:cubicBezTo>
                  <a:lnTo>
                    <a:pt x="0" y="21329"/>
                  </a:lnTo>
                  <a:close/>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37897" name="Arc 136"/>
            <p:cNvSpPr>
              <a:spLocks/>
            </p:cNvSpPr>
            <p:nvPr/>
          </p:nvSpPr>
          <p:spPr bwMode="auto">
            <a:xfrm>
              <a:off x="2334" y="3759"/>
              <a:ext cx="28" cy="28"/>
            </a:xfrm>
            <a:custGeom>
              <a:avLst/>
              <a:gdLst>
                <a:gd name="G0" fmla="+- 21600 0 0"/>
                <a:gd name="G1" fmla="+- 21600 0 0"/>
                <a:gd name="G2" fmla="+- 21600 0 0"/>
                <a:gd name="T0" fmla="*/ 271 w 25013"/>
                <a:gd name="T1" fmla="*/ 25013 h 25013"/>
                <a:gd name="T2" fmla="*/ 25013 w 25013"/>
                <a:gd name="T3" fmla="*/ 271 h 25013"/>
                <a:gd name="T4" fmla="*/ 21600 w 25013"/>
                <a:gd name="T5" fmla="*/ 21600 h 25013"/>
              </a:gdLst>
              <a:ahLst/>
              <a:cxnLst>
                <a:cxn ang="0">
                  <a:pos x="T0" y="T1"/>
                </a:cxn>
                <a:cxn ang="0">
                  <a:pos x="T2" y="T3"/>
                </a:cxn>
                <a:cxn ang="0">
                  <a:pos x="T4" y="T5"/>
                </a:cxn>
              </a:cxnLst>
              <a:rect l="0" t="0" r="r" b="b"/>
              <a:pathLst>
                <a:path w="25013" h="25013" fill="none" extrusionOk="0">
                  <a:moveTo>
                    <a:pt x="271" y="25012"/>
                  </a:moveTo>
                  <a:cubicBezTo>
                    <a:pt x="90" y="23884"/>
                    <a:pt x="0" y="22743"/>
                    <a:pt x="0" y="21600"/>
                  </a:cubicBezTo>
                  <a:cubicBezTo>
                    <a:pt x="0" y="9670"/>
                    <a:pt x="9670" y="0"/>
                    <a:pt x="21600" y="0"/>
                  </a:cubicBezTo>
                  <a:cubicBezTo>
                    <a:pt x="22743" y="0"/>
                    <a:pt x="23884" y="90"/>
                    <a:pt x="25012" y="271"/>
                  </a:cubicBezTo>
                </a:path>
                <a:path w="25013" h="25013" stroke="0" extrusionOk="0">
                  <a:moveTo>
                    <a:pt x="271" y="25012"/>
                  </a:moveTo>
                  <a:cubicBezTo>
                    <a:pt x="90" y="23884"/>
                    <a:pt x="0" y="22743"/>
                    <a:pt x="0" y="21600"/>
                  </a:cubicBezTo>
                  <a:cubicBezTo>
                    <a:pt x="0" y="9670"/>
                    <a:pt x="9670" y="0"/>
                    <a:pt x="21600" y="0"/>
                  </a:cubicBezTo>
                  <a:cubicBezTo>
                    <a:pt x="22743" y="0"/>
                    <a:pt x="23884" y="90"/>
                    <a:pt x="25012" y="271"/>
                  </a:cubicBezTo>
                  <a:lnTo>
                    <a:pt x="21600" y="21600"/>
                  </a:lnTo>
                  <a:close/>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37898" name="Line 137"/>
            <p:cNvSpPr>
              <a:spLocks noChangeShapeType="1"/>
            </p:cNvSpPr>
            <p:nvPr/>
          </p:nvSpPr>
          <p:spPr bwMode="auto">
            <a:xfrm flipV="1">
              <a:off x="2334" y="3759"/>
              <a:ext cx="0" cy="122"/>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37899" name="Rectangle 138"/>
            <p:cNvSpPr>
              <a:spLocks noChangeArrowheads="1"/>
            </p:cNvSpPr>
            <p:nvPr/>
          </p:nvSpPr>
          <p:spPr bwMode="auto">
            <a:xfrm>
              <a:off x="2270" y="3896"/>
              <a:ext cx="11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M1</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37900" name="Arc 139"/>
            <p:cNvSpPr>
              <a:spLocks/>
            </p:cNvSpPr>
            <p:nvPr/>
          </p:nvSpPr>
          <p:spPr bwMode="auto">
            <a:xfrm>
              <a:off x="2824" y="2478"/>
              <a:ext cx="28" cy="25"/>
            </a:xfrm>
            <a:custGeom>
              <a:avLst/>
              <a:gdLst>
                <a:gd name="G0" fmla="+- 21329 0 0"/>
                <a:gd name="G1" fmla="+- 0 0 0"/>
                <a:gd name="G2" fmla="+- 21600 0 0"/>
                <a:gd name="T0" fmla="*/ 24472 w 24472"/>
                <a:gd name="T1" fmla="*/ 21370 h 21600"/>
                <a:gd name="T2" fmla="*/ 0 w 24472"/>
                <a:gd name="T3" fmla="*/ 3413 h 21600"/>
                <a:gd name="T4" fmla="*/ 21329 w 24472"/>
                <a:gd name="T5" fmla="*/ 0 h 21600"/>
              </a:gdLst>
              <a:ahLst/>
              <a:cxnLst>
                <a:cxn ang="0">
                  <a:pos x="T0" y="T1"/>
                </a:cxn>
                <a:cxn ang="0">
                  <a:pos x="T2" y="T3"/>
                </a:cxn>
                <a:cxn ang="0">
                  <a:pos x="T4" y="T5"/>
                </a:cxn>
              </a:cxnLst>
              <a:rect l="0" t="0" r="r" b="b"/>
              <a:pathLst>
                <a:path w="24472" h="21600" fill="none" extrusionOk="0">
                  <a:moveTo>
                    <a:pt x="24472" y="21370"/>
                  </a:moveTo>
                  <a:cubicBezTo>
                    <a:pt x="23431" y="21523"/>
                    <a:pt x="22380" y="21599"/>
                    <a:pt x="21329" y="21599"/>
                  </a:cubicBezTo>
                  <a:cubicBezTo>
                    <a:pt x="10717" y="21599"/>
                    <a:pt x="1677" y="13891"/>
                    <a:pt x="0" y="3412"/>
                  </a:cubicBezTo>
                </a:path>
                <a:path w="24472" h="21600" stroke="0" extrusionOk="0">
                  <a:moveTo>
                    <a:pt x="24472" y="21370"/>
                  </a:moveTo>
                  <a:cubicBezTo>
                    <a:pt x="23431" y="21523"/>
                    <a:pt x="22380" y="21599"/>
                    <a:pt x="21329" y="21599"/>
                  </a:cubicBezTo>
                  <a:cubicBezTo>
                    <a:pt x="10717" y="21599"/>
                    <a:pt x="1677" y="13891"/>
                    <a:pt x="0" y="3412"/>
                  </a:cubicBezTo>
                  <a:lnTo>
                    <a:pt x="21329" y="0"/>
                  </a:lnTo>
                  <a:close/>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37901" name="Line 140"/>
            <p:cNvSpPr>
              <a:spLocks noChangeShapeType="1"/>
            </p:cNvSpPr>
            <p:nvPr/>
          </p:nvSpPr>
          <p:spPr bwMode="auto">
            <a:xfrm>
              <a:off x="2823" y="2101"/>
              <a:ext cx="0" cy="381"/>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37902" name="Line 141"/>
            <p:cNvSpPr>
              <a:spLocks noChangeShapeType="1"/>
            </p:cNvSpPr>
            <p:nvPr/>
          </p:nvSpPr>
          <p:spPr bwMode="auto">
            <a:xfrm flipV="1">
              <a:off x="3337" y="2859"/>
              <a:ext cx="0" cy="871"/>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37903" name="Freeform 142"/>
            <p:cNvSpPr>
              <a:spLocks/>
            </p:cNvSpPr>
            <p:nvPr/>
          </p:nvSpPr>
          <p:spPr bwMode="auto">
            <a:xfrm>
              <a:off x="3318" y="2805"/>
              <a:ext cx="39" cy="54"/>
            </a:xfrm>
            <a:custGeom>
              <a:avLst/>
              <a:gdLst>
                <a:gd name="T0" fmla="*/ 19 w 39"/>
                <a:gd name="T1" fmla="*/ 0 h 54"/>
                <a:gd name="T2" fmla="*/ 0 w 39"/>
                <a:gd name="T3" fmla="*/ 54 h 54"/>
                <a:gd name="T4" fmla="*/ 39 w 39"/>
                <a:gd name="T5" fmla="*/ 54 h 54"/>
                <a:gd name="T6" fmla="*/ 19 w 39"/>
                <a:gd name="T7" fmla="*/ 0 h 54"/>
              </a:gdLst>
              <a:ahLst/>
              <a:cxnLst>
                <a:cxn ang="0">
                  <a:pos x="T0" y="T1"/>
                </a:cxn>
                <a:cxn ang="0">
                  <a:pos x="T2" y="T3"/>
                </a:cxn>
                <a:cxn ang="0">
                  <a:pos x="T4" y="T5"/>
                </a:cxn>
                <a:cxn ang="0">
                  <a:pos x="T6" y="T7"/>
                </a:cxn>
              </a:cxnLst>
              <a:rect l="0" t="0" r="r" b="b"/>
              <a:pathLst>
                <a:path w="39" h="54">
                  <a:moveTo>
                    <a:pt x="19" y="0"/>
                  </a:moveTo>
                  <a:lnTo>
                    <a:pt x="0" y="54"/>
                  </a:lnTo>
                  <a:lnTo>
                    <a:pt x="39" y="54"/>
                  </a:lnTo>
                  <a:lnTo>
                    <a:pt x="19" y="0"/>
                  </a:lnTo>
                  <a:close/>
                </a:path>
              </a:pathLst>
            </a:custGeom>
            <a:solidFill>
              <a:srgbClr val="00000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ru-RU" sz="1100"/>
            </a:p>
          </p:txBody>
        </p:sp>
        <p:sp>
          <p:nvSpPr>
            <p:cNvPr id="37904" name="Arc 143"/>
            <p:cNvSpPr>
              <a:spLocks/>
            </p:cNvSpPr>
            <p:nvPr/>
          </p:nvSpPr>
          <p:spPr bwMode="auto">
            <a:xfrm>
              <a:off x="3328" y="1133"/>
              <a:ext cx="24" cy="24"/>
            </a:xfrm>
            <a:custGeom>
              <a:avLst/>
              <a:gdLst>
                <a:gd name="G0" fmla="+- 0 0 0"/>
                <a:gd name="G1" fmla="+- 0 0 0"/>
                <a:gd name="G2" fmla="+- 21600 0 0"/>
                <a:gd name="T0" fmla="*/ 21452 w 21452"/>
                <a:gd name="T1" fmla="*/ 2524 h 21443"/>
                <a:gd name="T2" fmla="*/ 2599 w 21452"/>
                <a:gd name="T3" fmla="*/ 21443 h 21443"/>
                <a:gd name="T4" fmla="*/ 0 w 21452"/>
                <a:gd name="T5" fmla="*/ 0 h 21443"/>
              </a:gdLst>
              <a:ahLst/>
              <a:cxnLst>
                <a:cxn ang="0">
                  <a:pos x="T0" y="T1"/>
                </a:cxn>
                <a:cxn ang="0">
                  <a:pos x="T2" y="T3"/>
                </a:cxn>
                <a:cxn ang="0">
                  <a:pos x="T4" y="T5"/>
                </a:cxn>
              </a:cxnLst>
              <a:rect l="0" t="0" r="r" b="b"/>
              <a:pathLst>
                <a:path w="21452" h="21443" fill="none" extrusionOk="0">
                  <a:moveTo>
                    <a:pt x="21452" y="2524"/>
                  </a:moveTo>
                  <a:cubicBezTo>
                    <a:pt x="20287" y="12425"/>
                    <a:pt x="12496" y="20243"/>
                    <a:pt x="2599" y="21443"/>
                  </a:cubicBezTo>
                </a:path>
                <a:path w="21452" h="21443" stroke="0" extrusionOk="0">
                  <a:moveTo>
                    <a:pt x="21452" y="2524"/>
                  </a:moveTo>
                  <a:cubicBezTo>
                    <a:pt x="20287" y="12425"/>
                    <a:pt x="12496" y="20243"/>
                    <a:pt x="2599" y="21443"/>
                  </a:cubicBezTo>
                  <a:lnTo>
                    <a:pt x="0" y="0"/>
                  </a:lnTo>
                  <a:close/>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37905" name="Arc 144"/>
            <p:cNvSpPr>
              <a:spLocks/>
            </p:cNvSpPr>
            <p:nvPr/>
          </p:nvSpPr>
          <p:spPr bwMode="auto">
            <a:xfrm>
              <a:off x="3363" y="1133"/>
              <a:ext cx="27" cy="25"/>
            </a:xfrm>
            <a:custGeom>
              <a:avLst/>
              <a:gdLst>
                <a:gd name="G0" fmla="+- 21329 0 0"/>
                <a:gd name="G1" fmla="+- 0 0 0"/>
                <a:gd name="G2" fmla="+- 21600 0 0"/>
                <a:gd name="T0" fmla="*/ 23928 w 23928"/>
                <a:gd name="T1" fmla="*/ 21443 h 21600"/>
                <a:gd name="T2" fmla="*/ 0 w 23928"/>
                <a:gd name="T3" fmla="*/ 3413 h 21600"/>
                <a:gd name="T4" fmla="*/ 21329 w 23928"/>
                <a:gd name="T5" fmla="*/ 0 h 21600"/>
              </a:gdLst>
              <a:ahLst/>
              <a:cxnLst>
                <a:cxn ang="0">
                  <a:pos x="T0" y="T1"/>
                </a:cxn>
                <a:cxn ang="0">
                  <a:pos x="T2" y="T3"/>
                </a:cxn>
                <a:cxn ang="0">
                  <a:pos x="T4" y="T5"/>
                </a:cxn>
              </a:cxnLst>
              <a:rect l="0" t="0" r="r" b="b"/>
              <a:pathLst>
                <a:path w="23928" h="21600" fill="none" extrusionOk="0">
                  <a:moveTo>
                    <a:pt x="23928" y="21443"/>
                  </a:moveTo>
                  <a:cubicBezTo>
                    <a:pt x="23065" y="21547"/>
                    <a:pt x="22197" y="21599"/>
                    <a:pt x="21329" y="21599"/>
                  </a:cubicBezTo>
                  <a:cubicBezTo>
                    <a:pt x="10717" y="21599"/>
                    <a:pt x="1677" y="13891"/>
                    <a:pt x="0" y="3412"/>
                  </a:cubicBezTo>
                </a:path>
                <a:path w="23928" h="21600" stroke="0" extrusionOk="0">
                  <a:moveTo>
                    <a:pt x="23928" y="21443"/>
                  </a:moveTo>
                  <a:cubicBezTo>
                    <a:pt x="23065" y="21547"/>
                    <a:pt x="22197" y="21599"/>
                    <a:pt x="21329" y="21599"/>
                  </a:cubicBezTo>
                  <a:cubicBezTo>
                    <a:pt x="10717" y="21599"/>
                    <a:pt x="1677" y="13891"/>
                    <a:pt x="0" y="3412"/>
                  </a:cubicBezTo>
                  <a:lnTo>
                    <a:pt x="21329" y="0"/>
                  </a:lnTo>
                  <a:close/>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37906" name="Line 145"/>
            <p:cNvSpPr>
              <a:spLocks noChangeShapeType="1"/>
            </p:cNvSpPr>
            <p:nvPr/>
          </p:nvSpPr>
          <p:spPr bwMode="auto">
            <a:xfrm>
              <a:off x="3362" y="1093"/>
              <a:ext cx="0" cy="73"/>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37907" name="Rectangle 146"/>
            <p:cNvSpPr>
              <a:spLocks noChangeArrowheads="1"/>
            </p:cNvSpPr>
            <p:nvPr/>
          </p:nvSpPr>
          <p:spPr bwMode="auto">
            <a:xfrm>
              <a:off x="3298" y="971"/>
              <a:ext cx="103"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C1</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37908" name="Line 147"/>
            <p:cNvSpPr>
              <a:spLocks noChangeShapeType="1"/>
            </p:cNvSpPr>
            <p:nvPr/>
          </p:nvSpPr>
          <p:spPr bwMode="auto">
            <a:xfrm>
              <a:off x="3362" y="1166"/>
              <a:ext cx="0" cy="1243"/>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37909" name="Freeform 148"/>
            <p:cNvSpPr>
              <a:spLocks/>
            </p:cNvSpPr>
            <p:nvPr/>
          </p:nvSpPr>
          <p:spPr bwMode="auto">
            <a:xfrm>
              <a:off x="3342" y="2409"/>
              <a:ext cx="39" cy="54"/>
            </a:xfrm>
            <a:custGeom>
              <a:avLst/>
              <a:gdLst>
                <a:gd name="T0" fmla="*/ 20 w 39"/>
                <a:gd name="T1" fmla="*/ 54 h 54"/>
                <a:gd name="T2" fmla="*/ 0 w 39"/>
                <a:gd name="T3" fmla="*/ 0 h 54"/>
                <a:gd name="T4" fmla="*/ 39 w 39"/>
                <a:gd name="T5" fmla="*/ 0 h 54"/>
                <a:gd name="T6" fmla="*/ 20 w 39"/>
                <a:gd name="T7" fmla="*/ 54 h 54"/>
              </a:gdLst>
              <a:ahLst/>
              <a:cxnLst>
                <a:cxn ang="0">
                  <a:pos x="T0" y="T1"/>
                </a:cxn>
                <a:cxn ang="0">
                  <a:pos x="T2" y="T3"/>
                </a:cxn>
                <a:cxn ang="0">
                  <a:pos x="T4" y="T5"/>
                </a:cxn>
                <a:cxn ang="0">
                  <a:pos x="T6" y="T7"/>
                </a:cxn>
              </a:cxnLst>
              <a:rect l="0" t="0" r="r" b="b"/>
              <a:pathLst>
                <a:path w="39" h="54">
                  <a:moveTo>
                    <a:pt x="20" y="54"/>
                  </a:moveTo>
                  <a:lnTo>
                    <a:pt x="0" y="0"/>
                  </a:lnTo>
                  <a:lnTo>
                    <a:pt x="39" y="0"/>
                  </a:lnTo>
                  <a:lnTo>
                    <a:pt x="20" y="54"/>
                  </a:lnTo>
                  <a:close/>
                </a:path>
              </a:pathLst>
            </a:custGeom>
            <a:solidFill>
              <a:srgbClr val="00000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ru-RU" sz="1100"/>
            </a:p>
          </p:txBody>
        </p:sp>
        <p:sp>
          <p:nvSpPr>
            <p:cNvPr id="37910" name="Arc 149"/>
            <p:cNvSpPr>
              <a:spLocks/>
            </p:cNvSpPr>
            <p:nvPr/>
          </p:nvSpPr>
          <p:spPr bwMode="auto">
            <a:xfrm>
              <a:off x="3852" y="2967"/>
              <a:ext cx="27" cy="25"/>
            </a:xfrm>
            <a:custGeom>
              <a:avLst/>
              <a:gdLst>
                <a:gd name="G0" fmla="+- 21329 0 0"/>
                <a:gd name="G1" fmla="+- 0 0 0"/>
                <a:gd name="G2" fmla="+- 21600 0 0"/>
                <a:gd name="T0" fmla="*/ 23853 w 23853"/>
                <a:gd name="T1" fmla="*/ 21452 h 21600"/>
                <a:gd name="T2" fmla="*/ 0 w 23853"/>
                <a:gd name="T3" fmla="*/ 3413 h 21600"/>
                <a:gd name="T4" fmla="*/ 21329 w 23853"/>
                <a:gd name="T5" fmla="*/ 0 h 21600"/>
              </a:gdLst>
              <a:ahLst/>
              <a:cxnLst>
                <a:cxn ang="0">
                  <a:pos x="T0" y="T1"/>
                </a:cxn>
                <a:cxn ang="0">
                  <a:pos x="T2" y="T3"/>
                </a:cxn>
                <a:cxn ang="0">
                  <a:pos x="T4" y="T5"/>
                </a:cxn>
              </a:cxnLst>
              <a:rect l="0" t="0" r="r" b="b"/>
              <a:pathLst>
                <a:path w="23853" h="21600" fill="none" extrusionOk="0">
                  <a:moveTo>
                    <a:pt x="23853" y="21452"/>
                  </a:moveTo>
                  <a:cubicBezTo>
                    <a:pt x="23015" y="21550"/>
                    <a:pt x="22172" y="21599"/>
                    <a:pt x="21329" y="21599"/>
                  </a:cubicBezTo>
                  <a:cubicBezTo>
                    <a:pt x="10717" y="21599"/>
                    <a:pt x="1677" y="13891"/>
                    <a:pt x="0" y="3412"/>
                  </a:cubicBezTo>
                </a:path>
                <a:path w="23853" h="21600" stroke="0" extrusionOk="0">
                  <a:moveTo>
                    <a:pt x="23853" y="21452"/>
                  </a:moveTo>
                  <a:cubicBezTo>
                    <a:pt x="23015" y="21550"/>
                    <a:pt x="22172" y="21599"/>
                    <a:pt x="21329" y="21599"/>
                  </a:cubicBezTo>
                  <a:cubicBezTo>
                    <a:pt x="10717" y="21599"/>
                    <a:pt x="1677" y="13891"/>
                    <a:pt x="0" y="3412"/>
                  </a:cubicBezTo>
                  <a:lnTo>
                    <a:pt x="21329" y="0"/>
                  </a:lnTo>
                  <a:close/>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37911" name="Line 150"/>
            <p:cNvSpPr>
              <a:spLocks noChangeShapeType="1"/>
            </p:cNvSpPr>
            <p:nvPr/>
          </p:nvSpPr>
          <p:spPr bwMode="auto">
            <a:xfrm>
              <a:off x="3851" y="2639"/>
              <a:ext cx="0" cy="332"/>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37912" name="Line 151"/>
            <p:cNvSpPr>
              <a:spLocks noChangeShapeType="1"/>
            </p:cNvSpPr>
            <p:nvPr/>
          </p:nvSpPr>
          <p:spPr bwMode="auto">
            <a:xfrm>
              <a:off x="4365" y="1196"/>
              <a:ext cx="0" cy="1678"/>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37913" name="Freeform 152"/>
            <p:cNvSpPr>
              <a:spLocks/>
            </p:cNvSpPr>
            <p:nvPr/>
          </p:nvSpPr>
          <p:spPr bwMode="auto">
            <a:xfrm>
              <a:off x="4345" y="2874"/>
              <a:ext cx="40" cy="53"/>
            </a:xfrm>
            <a:custGeom>
              <a:avLst/>
              <a:gdLst>
                <a:gd name="T0" fmla="*/ 20 w 40"/>
                <a:gd name="T1" fmla="*/ 53 h 53"/>
                <a:gd name="T2" fmla="*/ 0 w 40"/>
                <a:gd name="T3" fmla="*/ 0 h 53"/>
                <a:gd name="T4" fmla="*/ 40 w 40"/>
                <a:gd name="T5" fmla="*/ 0 h 53"/>
                <a:gd name="T6" fmla="*/ 20 w 40"/>
                <a:gd name="T7" fmla="*/ 53 h 53"/>
              </a:gdLst>
              <a:ahLst/>
              <a:cxnLst>
                <a:cxn ang="0">
                  <a:pos x="T0" y="T1"/>
                </a:cxn>
                <a:cxn ang="0">
                  <a:pos x="T2" y="T3"/>
                </a:cxn>
                <a:cxn ang="0">
                  <a:pos x="T4" y="T5"/>
                </a:cxn>
                <a:cxn ang="0">
                  <a:pos x="T6" y="T7"/>
                </a:cxn>
              </a:cxnLst>
              <a:rect l="0" t="0" r="r" b="b"/>
              <a:pathLst>
                <a:path w="40" h="53">
                  <a:moveTo>
                    <a:pt x="20" y="53"/>
                  </a:moveTo>
                  <a:lnTo>
                    <a:pt x="0" y="0"/>
                  </a:lnTo>
                  <a:lnTo>
                    <a:pt x="40" y="0"/>
                  </a:lnTo>
                  <a:lnTo>
                    <a:pt x="20" y="53"/>
                  </a:lnTo>
                  <a:close/>
                </a:path>
              </a:pathLst>
            </a:custGeom>
            <a:solidFill>
              <a:srgbClr val="00000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ru-RU" sz="1100"/>
            </a:p>
          </p:txBody>
        </p:sp>
        <p:sp>
          <p:nvSpPr>
            <p:cNvPr id="37914" name="Line 153"/>
            <p:cNvSpPr>
              <a:spLocks noChangeShapeType="1"/>
            </p:cNvSpPr>
            <p:nvPr/>
          </p:nvSpPr>
          <p:spPr bwMode="auto">
            <a:xfrm flipV="1">
              <a:off x="4438" y="3421"/>
              <a:ext cx="0" cy="309"/>
            </a:xfrm>
            <a:prstGeom prst="line">
              <a:avLst/>
            </a:prstGeom>
            <a:noFill/>
            <a:ln w="79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sz="1100"/>
            </a:p>
          </p:txBody>
        </p:sp>
        <p:sp>
          <p:nvSpPr>
            <p:cNvPr id="37915" name="Freeform 154"/>
            <p:cNvSpPr>
              <a:spLocks/>
            </p:cNvSpPr>
            <p:nvPr/>
          </p:nvSpPr>
          <p:spPr bwMode="auto">
            <a:xfrm>
              <a:off x="4419" y="3368"/>
              <a:ext cx="39" cy="53"/>
            </a:xfrm>
            <a:custGeom>
              <a:avLst/>
              <a:gdLst>
                <a:gd name="T0" fmla="*/ 19 w 39"/>
                <a:gd name="T1" fmla="*/ 0 h 53"/>
                <a:gd name="T2" fmla="*/ 0 w 39"/>
                <a:gd name="T3" fmla="*/ 53 h 53"/>
                <a:gd name="T4" fmla="*/ 39 w 39"/>
                <a:gd name="T5" fmla="*/ 53 h 53"/>
                <a:gd name="T6" fmla="*/ 19 w 39"/>
                <a:gd name="T7" fmla="*/ 0 h 53"/>
              </a:gdLst>
              <a:ahLst/>
              <a:cxnLst>
                <a:cxn ang="0">
                  <a:pos x="T0" y="T1"/>
                </a:cxn>
                <a:cxn ang="0">
                  <a:pos x="T2" y="T3"/>
                </a:cxn>
                <a:cxn ang="0">
                  <a:pos x="T4" y="T5"/>
                </a:cxn>
                <a:cxn ang="0">
                  <a:pos x="T6" y="T7"/>
                </a:cxn>
              </a:cxnLst>
              <a:rect l="0" t="0" r="r" b="b"/>
              <a:pathLst>
                <a:path w="39" h="53">
                  <a:moveTo>
                    <a:pt x="19" y="0"/>
                  </a:moveTo>
                  <a:lnTo>
                    <a:pt x="0" y="53"/>
                  </a:lnTo>
                  <a:lnTo>
                    <a:pt x="39" y="53"/>
                  </a:lnTo>
                  <a:lnTo>
                    <a:pt x="19" y="0"/>
                  </a:lnTo>
                  <a:close/>
                </a:path>
              </a:pathLst>
            </a:custGeom>
            <a:solidFill>
              <a:srgbClr val="00000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ru-RU" sz="1100"/>
            </a:p>
          </p:txBody>
        </p:sp>
        <p:sp>
          <p:nvSpPr>
            <p:cNvPr id="37916" name="Rectangle 155"/>
            <p:cNvSpPr>
              <a:spLocks noChangeArrowheads="1"/>
            </p:cNvSpPr>
            <p:nvPr/>
          </p:nvSpPr>
          <p:spPr bwMode="auto">
            <a:xfrm>
              <a:off x="723" y="3519"/>
              <a:ext cx="427"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Каменщики</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37917" name="Rectangle 156"/>
            <p:cNvSpPr>
              <a:spLocks noChangeArrowheads="1"/>
            </p:cNvSpPr>
            <p:nvPr/>
          </p:nvSpPr>
          <p:spPr bwMode="auto">
            <a:xfrm>
              <a:off x="1864" y="3519"/>
              <a:ext cx="35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Плотники</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37918" name="Rectangle 157"/>
            <p:cNvSpPr>
              <a:spLocks noChangeArrowheads="1"/>
            </p:cNvSpPr>
            <p:nvPr/>
          </p:nvSpPr>
          <p:spPr bwMode="auto">
            <a:xfrm>
              <a:off x="2686" y="3514"/>
              <a:ext cx="503"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Кровельщики</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37919" name="Rectangle 158"/>
            <p:cNvSpPr>
              <a:spLocks noChangeArrowheads="1"/>
            </p:cNvSpPr>
            <p:nvPr/>
          </p:nvSpPr>
          <p:spPr bwMode="auto">
            <a:xfrm>
              <a:off x="3905" y="3456"/>
              <a:ext cx="345"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Мастера </a:t>
              </a:r>
              <a:endParaRPr kumimoji="0" lang="ru-RU" altLang="ru-RU" sz="1100" b="0" i="0" u="none" strike="noStrike" cap="none" normalizeH="0" baseline="0">
                <a:ln>
                  <a:noFill/>
                </a:ln>
                <a:solidFill>
                  <a:schemeClr val="tx1"/>
                </a:solidFill>
                <a:effectLst/>
                <a:latin typeface="Arial" panose="020B0604020202020204" pitchFamily="34" charset="0"/>
              </a:endParaRPr>
            </a:p>
          </p:txBody>
        </p:sp>
        <p:sp>
          <p:nvSpPr>
            <p:cNvPr id="37920" name="Rectangle 159"/>
            <p:cNvSpPr>
              <a:spLocks noChangeArrowheads="1"/>
            </p:cNvSpPr>
            <p:nvPr/>
          </p:nvSpPr>
          <p:spPr bwMode="auto">
            <a:xfrm>
              <a:off x="3905" y="3568"/>
              <a:ext cx="411"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a:ln>
                    <a:noFill/>
                  </a:ln>
                  <a:solidFill>
                    <a:srgbClr val="000000"/>
                  </a:solidFill>
                  <a:effectLst/>
                  <a:latin typeface="Arial" panose="020B0604020202020204" pitchFamily="34" charset="0"/>
                </a:rPr>
                <a:t>по отделке</a:t>
              </a:r>
              <a:endParaRPr kumimoji="0" lang="ru-RU" altLang="ru-RU" sz="1100" b="0" i="0" u="none" strike="noStrike" cap="none" normalizeH="0" baseline="0">
                <a:ln>
                  <a:noFill/>
                </a:ln>
                <a:solidFill>
                  <a:schemeClr val="tx1"/>
                </a:solidFill>
                <a:effectLst/>
                <a:latin typeface="Arial" panose="020B0604020202020204" pitchFamily="34" charset="0"/>
              </a:endParaRPr>
            </a:p>
          </p:txBody>
        </p:sp>
      </p:grpSp>
      <p:sp>
        <p:nvSpPr>
          <p:cNvPr id="47107" name="Дата 47106"/>
          <p:cNvSpPr>
            <a:spLocks noGrp="1"/>
          </p:cNvSpPr>
          <p:nvPr>
            <p:ph type="dt" sz="half" idx="10"/>
          </p:nvPr>
        </p:nvSpPr>
        <p:spPr/>
        <p:txBody>
          <a:bodyPr/>
          <a:lstStyle/>
          <a:p>
            <a:r>
              <a:rPr lang="ru-RU" altLang="ru-RU"/>
              <a:t>02.02.2017</a:t>
            </a:r>
            <a:endParaRPr lang="ru-RU" altLang="en-US"/>
          </a:p>
        </p:txBody>
      </p:sp>
      <p:sp>
        <p:nvSpPr>
          <p:cNvPr id="37921" name="Нижний колонтитул 37920"/>
          <p:cNvSpPr>
            <a:spLocks noGrp="1"/>
          </p:cNvSpPr>
          <p:nvPr>
            <p:ph type="ftr" sz="quarter" idx="11"/>
          </p:nvPr>
        </p:nvSpPr>
        <p:spPr/>
        <p:txBody>
          <a:bodyPr/>
          <a:lstStyle/>
          <a:p>
            <a:r>
              <a:rPr lang="en-US" altLang="en-US"/>
              <a:t>https://vk.com/donnu_kkt_db</a:t>
            </a:r>
            <a:endParaRPr lang="ru-RU" altLang="en-US"/>
          </a:p>
        </p:txBody>
      </p:sp>
      <p:sp>
        <p:nvSpPr>
          <p:cNvPr id="37922" name="Номер слайда 37921"/>
          <p:cNvSpPr>
            <a:spLocks noGrp="1"/>
          </p:cNvSpPr>
          <p:nvPr>
            <p:ph type="sldNum" sz="quarter" idx="12"/>
          </p:nvPr>
        </p:nvSpPr>
        <p:spPr/>
        <p:txBody>
          <a:bodyPr/>
          <a:lstStyle/>
          <a:p>
            <a:fld id="{9248532F-6F36-4CF7-9EBD-A3B3FE3CEF41}" type="slidenum">
              <a:rPr lang="ru-RU" altLang="en-US" smtClean="0"/>
              <a:pPr/>
              <a:t>71</a:t>
            </a:fld>
            <a:endParaRPr lang="ru-RU" altLang="en-US"/>
          </a:p>
        </p:txBody>
      </p:sp>
    </p:spTree>
    <p:extLst>
      <p:ext uri="{BB962C8B-B14F-4D97-AF65-F5344CB8AC3E}">
        <p14:creationId xmlns:p14="http://schemas.microsoft.com/office/powerpoint/2010/main" val="2861679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ru-RU" altLang="ru-RU"/>
              <a:t>Построение информационной модели процесса постройки садового домика</a:t>
            </a:r>
            <a:endParaRPr lang="ru-RU" altLang="ru-RU" dirty="0"/>
          </a:p>
        </p:txBody>
      </p:sp>
      <p:sp>
        <p:nvSpPr>
          <p:cNvPr id="30723" name="Rectangle 3"/>
          <p:cNvSpPr>
            <a:spLocks noGrp="1" noChangeArrowheads="1"/>
          </p:cNvSpPr>
          <p:nvPr>
            <p:ph type="body" idx="1"/>
          </p:nvPr>
        </p:nvSpPr>
        <p:spPr>
          <a:xfrm>
            <a:off x="798101" y="1340768"/>
            <a:ext cx="7486650" cy="4572000"/>
          </a:xfrm>
        </p:spPr>
        <p:txBody>
          <a:bodyPr>
            <a:noAutofit/>
          </a:bodyPr>
          <a:lstStyle/>
          <a:p>
            <a:r>
              <a:rPr lang="ru-RU" altLang="ru-RU" sz="1800" dirty="0"/>
              <a:t>1. На основе функциональной модели </a:t>
            </a:r>
            <a:r>
              <a:rPr lang="en-US" altLang="ru-RU" sz="1800" dirty="0"/>
              <a:t>IDEF0</a:t>
            </a:r>
            <a:r>
              <a:rPr lang="ru-RU" altLang="ru-RU" sz="1800" dirty="0"/>
              <a:t> составим пул – список потенциальных сущностей.</a:t>
            </a:r>
          </a:p>
          <a:p>
            <a:pPr marL="0" indent="0">
              <a:lnSpc>
                <a:spcPct val="100000"/>
              </a:lnSpc>
              <a:spcBef>
                <a:spcPts val="600"/>
              </a:spcBef>
              <a:buNone/>
            </a:pPr>
            <a:r>
              <a:rPr lang="ru-RU" altLang="ru-RU" sz="1600" dirty="0"/>
              <a:t>Пул:</a:t>
            </a:r>
          </a:p>
          <a:p>
            <a:pPr marL="0" indent="0">
              <a:lnSpc>
                <a:spcPct val="100000"/>
              </a:lnSpc>
              <a:spcBef>
                <a:spcPts val="600"/>
              </a:spcBef>
              <a:buNone/>
            </a:pPr>
            <a:r>
              <a:rPr lang="ru-RU" altLang="ru-RU" sz="1600" dirty="0"/>
              <a:t>1. Дом</a:t>
            </a:r>
          </a:p>
          <a:p>
            <a:pPr marL="0" indent="0">
              <a:lnSpc>
                <a:spcPct val="100000"/>
              </a:lnSpc>
              <a:spcBef>
                <a:spcPts val="600"/>
              </a:spcBef>
              <a:buNone/>
            </a:pPr>
            <a:r>
              <a:rPr lang="ru-RU" altLang="ru-RU" sz="1600" dirty="0"/>
              <a:t>2. Крыша</a:t>
            </a:r>
          </a:p>
          <a:p>
            <a:pPr marL="0" indent="0">
              <a:lnSpc>
                <a:spcPct val="100000"/>
              </a:lnSpc>
              <a:spcBef>
                <a:spcPts val="600"/>
              </a:spcBef>
              <a:buNone/>
            </a:pPr>
            <a:r>
              <a:rPr lang="ru-RU" altLang="ru-RU" sz="1600" dirty="0"/>
              <a:t>3. Материалы</a:t>
            </a:r>
          </a:p>
          <a:p>
            <a:pPr marL="0" indent="0">
              <a:lnSpc>
                <a:spcPct val="100000"/>
              </a:lnSpc>
              <a:spcBef>
                <a:spcPts val="600"/>
              </a:spcBef>
              <a:buNone/>
            </a:pPr>
            <a:r>
              <a:rPr lang="ru-RU" altLang="ru-RU" sz="1600" dirty="0"/>
              <a:t>4. Проект дома</a:t>
            </a:r>
          </a:p>
          <a:p>
            <a:pPr marL="0" indent="0">
              <a:lnSpc>
                <a:spcPct val="100000"/>
              </a:lnSpc>
              <a:spcBef>
                <a:spcPts val="600"/>
              </a:spcBef>
              <a:buNone/>
            </a:pPr>
            <a:r>
              <a:rPr lang="ru-RU" altLang="ru-RU" sz="1600" dirty="0"/>
              <a:t>5. Стены</a:t>
            </a:r>
          </a:p>
          <a:p>
            <a:pPr marL="0" indent="0">
              <a:lnSpc>
                <a:spcPct val="100000"/>
              </a:lnSpc>
              <a:spcBef>
                <a:spcPts val="600"/>
              </a:spcBef>
              <a:buNone/>
            </a:pPr>
            <a:r>
              <a:rPr lang="ru-RU" altLang="ru-RU" sz="1600" dirty="0"/>
              <a:t>6. Строители</a:t>
            </a:r>
          </a:p>
          <a:p>
            <a:pPr marL="0" indent="0">
              <a:lnSpc>
                <a:spcPct val="100000"/>
              </a:lnSpc>
              <a:spcBef>
                <a:spcPts val="600"/>
              </a:spcBef>
              <a:buNone/>
            </a:pPr>
            <a:r>
              <a:rPr lang="ru-RU" altLang="ru-RU" sz="1600" dirty="0"/>
              <a:t>7. Фундамент</a:t>
            </a:r>
          </a:p>
          <a:p>
            <a:pPr marL="0" indent="0">
              <a:lnSpc>
                <a:spcPct val="100000"/>
              </a:lnSpc>
              <a:spcBef>
                <a:spcPts val="600"/>
              </a:spcBef>
              <a:buNone/>
            </a:pPr>
            <a:r>
              <a:rPr lang="ru-RU" altLang="ru-RU" sz="1600" dirty="0"/>
              <a:t>8. Каменщики</a:t>
            </a:r>
          </a:p>
          <a:p>
            <a:pPr marL="0" indent="0">
              <a:lnSpc>
                <a:spcPct val="100000"/>
              </a:lnSpc>
              <a:spcBef>
                <a:spcPts val="600"/>
              </a:spcBef>
              <a:buNone/>
            </a:pPr>
            <a:r>
              <a:rPr lang="ru-RU" altLang="ru-RU" sz="1600" dirty="0"/>
              <a:t>9. Плотники</a:t>
            </a:r>
          </a:p>
          <a:p>
            <a:pPr marL="0" indent="0">
              <a:lnSpc>
                <a:spcPct val="100000"/>
              </a:lnSpc>
              <a:spcBef>
                <a:spcPts val="600"/>
              </a:spcBef>
              <a:buNone/>
            </a:pPr>
            <a:r>
              <a:rPr lang="ru-RU" altLang="ru-RU" sz="1600" dirty="0"/>
              <a:t>10. Кровельщики</a:t>
            </a:r>
          </a:p>
          <a:p>
            <a:pPr marL="0" indent="0">
              <a:lnSpc>
                <a:spcPct val="100000"/>
              </a:lnSpc>
              <a:spcBef>
                <a:spcPts val="600"/>
              </a:spcBef>
              <a:buNone/>
            </a:pPr>
            <a:r>
              <a:rPr lang="ru-RU" altLang="ru-RU" sz="1600" dirty="0"/>
              <a:t>11. Мастера по отделке</a:t>
            </a:r>
          </a:p>
        </p:txBody>
      </p:sp>
      <p:sp>
        <p:nvSpPr>
          <p:cNvPr id="2" name="Дата 1"/>
          <p:cNvSpPr>
            <a:spLocks noGrp="1"/>
          </p:cNvSpPr>
          <p:nvPr>
            <p:ph type="dt" sz="half" idx="10"/>
          </p:nvPr>
        </p:nvSpPr>
        <p:spPr/>
        <p:txBody>
          <a:bodyPr/>
          <a:lstStyle/>
          <a:p>
            <a:r>
              <a:rPr lang="ru-RU" altLang="ru-RU"/>
              <a:t>02.02.2017</a:t>
            </a:r>
            <a:endParaRPr lang="ru-RU" altLang="en-US"/>
          </a:p>
        </p:txBody>
      </p:sp>
      <p:sp>
        <p:nvSpPr>
          <p:cNvPr id="3" name="Нижний колонтитул 2"/>
          <p:cNvSpPr>
            <a:spLocks noGrp="1"/>
          </p:cNvSpPr>
          <p:nvPr>
            <p:ph type="ftr" sz="quarter" idx="11"/>
          </p:nvPr>
        </p:nvSpPr>
        <p:spPr/>
        <p:txBody>
          <a:bodyPr/>
          <a:lstStyle/>
          <a:p>
            <a:r>
              <a:rPr lang="en-US" altLang="en-US" dirty="0"/>
              <a:t>https://vk.com/donnu_kkt_db</a:t>
            </a:r>
            <a:endParaRPr lang="ru-RU" altLang="en-US" dirty="0"/>
          </a:p>
        </p:txBody>
      </p:sp>
      <p:sp>
        <p:nvSpPr>
          <p:cNvPr id="4" name="Номер слайда 3"/>
          <p:cNvSpPr>
            <a:spLocks noGrp="1"/>
          </p:cNvSpPr>
          <p:nvPr>
            <p:ph type="sldNum" sz="quarter" idx="12"/>
          </p:nvPr>
        </p:nvSpPr>
        <p:spPr/>
        <p:txBody>
          <a:bodyPr/>
          <a:lstStyle/>
          <a:p>
            <a:fld id="{9248532F-6F36-4CF7-9EBD-A3B3FE3CEF41}" type="slidenum">
              <a:rPr lang="ru-RU" altLang="en-US" smtClean="0"/>
              <a:pPr/>
              <a:t>72</a:t>
            </a:fld>
            <a:endParaRPr lang="ru-RU" altLang="en-US"/>
          </a:p>
        </p:txBody>
      </p:sp>
    </p:spTree>
    <p:extLst>
      <p:ext uri="{BB962C8B-B14F-4D97-AF65-F5344CB8AC3E}">
        <p14:creationId xmlns:p14="http://schemas.microsoft.com/office/powerpoint/2010/main" val="1061727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72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72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72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072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723">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0723">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0723">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0723">
                                            <p:txEl>
                                              <p:pRg st="8" end="8"/>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0723">
                                            <p:txEl>
                                              <p:pRg st="9" end="9"/>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0723">
                                            <p:txEl>
                                              <p:pRg st="10" end="10"/>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0723">
                                            <p:txEl>
                                              <p:pRg st="11" end="11"/>
                                            </p:txEl>
                                          </p:spTgt>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072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ru-RU" altLang="ru-RU"/>
              <a:t>Построение информационной модели процесса постройки садового домика</a:t>
            </a:r>
            <a:endParaRPr lang="ru-RU" altLang="ru-RU" dirty="0"/>
          </a:p>
        </p:txBody>
      </p:sp>
      <p:sp>
        <p:nvSpPr>
          <p:cNvPr id="31747" name="Rectangle 3"/>
          <p:cNvSpPr>
            <a:spLocks noGrp="1" noChangeArrowheads="1"/>
          </p:cNvSpPr>
          <p:nvPr>
            <p:ph type="body" idx="1"/>
          </p:nvPr>
        </p:nvSpPr>
        <p:spPr>
          <a:xfrm>
            <a:off x="828675" y="1412776"/>
            <a:ext cx="7486650" cy="4759424"/>
          </a:xfrm>
        </p:spPr>
        <p:txBody>
          <a:bodyPr>
            <a:normAutofit/>
          </a:bodyPr>
          <a:lstStyle/>
          <a:p>
            <a:r>
              <a:rPr lang="ru-RU" altLang="ru-RU" sz="1800" dirty="0"/>
              <a:t>2. Определим сущности</a:t>
            </a:r>
          </a:p>
        </p:txBody>
      </p:sp>
      <p:pic>
        <p:nvPicPr>
          <p:cNvPr id="317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844675"/>
            <a:ext cx="7921625" cy="485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Дата 1"/>
          <p:cNvSpPr>
            <a:spLocks noGrp="1"/>
          </p:cNvSpPr>
          <p:nvPr>
            <p:ph type="dt" sz="half" idx="10"/>
          </p:nvPr>
        </p:nvSpPr>
        <p:spPr/>
        <p:txBody>
          <a:bodyPr/>
          <a:lstStyle/>
          <a:p>
            <a:r>
              <a:rPr lang="ru-RU" altLang="ru-RU"/>
              <a:t>02.02.2017</a:t>
            </a:r>
            <a:endParaRPr lang="ru-RU" altLang="en-US"/>
          </a:p>
        </p:txBody>
      </p:sp>
      <p:sp>
        <p:nvSpPr>
          <p:cNvPr id="3" name="Нижний колонтитул 2"/>
          <p:cNvSpPr>
            <a:spLocks noGrp="1"/>
          </p:cNvSpPr>
          <p:nvPr>
            <p:ph type="ftr" sz="quarter" idx="11"/>
          </p:nvPr>
        </p:nvSpPr>
        <p:spPr/>
        <p:txBody>
          <a:bodyPr/>
          <a:lstStyle/>
          <a:p>
            <a:r>
              <a:rPr lang="en-US" altLang="en-US"/>
              <a:t>https://vk.com/donnu_kkt_db</a:t>
            </a:r>
            <a:endParaRPr lang="ru-RU" altLang="en-US"/>
          </a:p>
        </p:txBody>
      </p:sp>
      <p:sp>
        <p:nvSpPr>
          <p:cNvPr id="4" name="Номер слайда 3"/>
          <p:cNvSpPr>
            <a:spLocks noGrp="1"/>
          </p:cNvSpPr>
          <p:nvPr>
            <p:ph type="sldNum" sz="quarter" idx="12"/>
          </p:nvPr>
        </p:nvSpPr>
        <p:spPr/>
        <p:txBody>
          <a:bodyPr/>
          <a:lstStyle/>
          <a:p>
            <a:fld id="{9248532F-6F36-4CF7-9EBD-A3B3FE3CEF41}" type="slidenum">
              <a:rPr lang="ru-RU" altLang="en-US" smtClean="0"/>
              <a:pPr/>
              <a:t>73</a:t>
            </a:fld>
            <a:endParaRPr lang="ru-RU" altLang="en-US"/>
          </a:p>
        </p:txBody>
      </p:sp>
    </p:spTree>
    <p:extLst>
      <p:ext uri="{BB962C8B-B14F-4D97-AF65-F5344CB8AC3E}">
        <p14:creationId xmlns:p14="http://schemas.microsoft.com/office/powerpoint/2010/main" val="3778138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17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ru-RU" altLang="ru-RU"/>
              <a:t>Построение информационной модели процесса постройки садового домика</a:t>
            </a:r>
            <a:endParaRPr lang="ru-RU" altLang="ru-RU" dirty="0"/>
          </a:p>
        </p:txBody>
      </p:sp>
      <p:sp>
        <p:nvSpPr>
          <p:cNvPr id="32771" name="Rectangle 3"/>
          <p:cNvSpPr>
            <a:spLocks noGrp="1" noChangeArrowheads="1"/>
          </p:cNvSpPr>
          <p:nvPr>
            <p:ph type="body" idx="1"/>
          </p:nvPr>
        </p:nvSpPr>
        <p:spPr/>
        <p:txBody>
          <a:bodyPr/>
          <a:lstStyle/>
          <a:p>
            <a:r>
              <a:rPr lang="ru-RU" altLang="ru-RU"/>
              <a:t>3. Зададим атрибуты для каждой сущности и установим связи между ними</a:t>
            </a:r>
          </a:p>
        </p:txBody>
      </p:sp>
      <p:pic>
        <p:nvPicPr>
          <p:cNvPr id="327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412875"/>
            <a:ext cx="8856662" cy="531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Дата 1"/>
          <p:cNvSpPr>
            <a:spLocks noGrp="1"/>
          </p:cNvSpPr>
          <p:nvPr>
            <p:ph type="dt" sz="half" idx="10"/>
          </p:nvPr>
        </p:nvSpPr>
        <p:spPr/>
        <p:txBody>
          <a:bodyPr/>
          <a:lstStyle/>
          <a:p>
            <a:r>
              <a:rPr lang="ru-RU" altLang="ru-RU"/>
              <a:t>02.02.2017</a:t>
            </a:r>
            <a:endParaRPr lang="ru-RU" altLang="en-US"/>
          </a:p>
        </p:txBody>
      </p:sp>
      <p:sp>
        <p:nvSpPr>
          <p:cNvPr id="3" name="Нижний колонтитул 2"/>
          <p:cNvSpPr>
            <a:spLocks noGrp="1"/>
          </p:cNvSpPr>
          <p:nvPr>
            <p:ph type="ftr" sz="quarter" idx="11"/>
          </p:nvPr>
        </p:nvSpPr>
        <p:spPr/>
        <p:txBody>
          <a:bodyPr/>
          <a:lstStyle/>
          <a:p>
            <a:r>
              <a:rPr lang="en-US" altLang="en-US"/>
              <a:t>https://vk.com/donnu_kkt_db</a:t>
            </a:r>
            <a:endParaRPr lang="ru-RU" altLang="en-US"/>
          </a:p>
        </p:txBody>
      </p:sp>
      <p:sp>
        <p:nvSpPr>
          <p:cNvPr id="4" name="Номер слайда 3"/>
          <p:cNvSpPr>
            <a:spLocks noGrp="1"/>
          </p:cNvSpPr>
          <p:nvPr>
            <p:ph type="sldNum" sz="quarter" idx="12"/>
          </p:nvPr>
        </p:nvSpPr>
        <p:spPr/>
        <p:txBody>
          <a:bodyPr/>
          <a:lstStyle/>
          <a:p>
            <a:fld id="{9248532F-6F36-4CF7-9EBD-A3B3FE3CEF41}" type="slidenum">
              <a:rPr lang="ru-RU" altLang="en-US" smtClean="0"/>
              <a:pPr/>
              <a:t>74</a:t>
            </a:fld>
            <a:endParaRPr lang="ru-RU" altLang="en-US"/>
          </a:p>
        </p:txBody>
      </p:sp>
    </p:spTree>
    <p:extLst>
      <p:ext uri="{BB962C8B-B14F-4D97-AF65-F5344CB8AC3E}">
        <p14:creationId xmlns:p14="http://schemas.microsoft.com/office/powerpoint/2010/main" val="2580052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27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r>
              <a:rPr lang="ru-RU" altLang="ru-RU" dirty="0"/>
              <a:t>Заключение</a:t>
            </a:r>
          </a:p>
        </p:txBody>
      </p:sp>
      <p:sp>
        <p:nvSpPr>
          <p:cNvPr id="102403" name="Rectangle 3"/>
          <p:cNvSpPr>
            <a:spLocks noGrp="1" noChangeArrowheads="1"/>
          </p:cNvSpPr>
          <p:nvPr>
            <p:ph idx="1"/>
          </p:nvPr>
        </p:nvSpPr>
        <p:spPr/>
        <p:txBody>
          <a:bodyPr>
            <a:normAutofit lnSpcReduction="10000"/>
          </a:bodyPr>
          <a:lstStyle/>
          <a:p>
            <a:r>
              <a:rPr lang="ru-RU" altLang="ru-RU" dirty="0"/>
              <a:t>Развитие аппаратных и программных средств управления внешней памятью диктовалось потребностями ИС, для построения которых требовалась возможность надежного долговременного хранения больших объемов данных, а также обеспечение достаточно быстрого доступа к этим данным. </a:t>
            </a:r>
          </a:p>
          <a:p>
            <a:r>
              <a:rPr lang="ru-RU" altLang="ru-RU" dirty="0"/>
              <a:t>Системы управления файлами во внешней памяти обеспечивают минимальные потребности ИС, предоставляя средства распределения и структуризации дисковой памяти, именования файлов, авторизации доступа и поддержки многопользовательского режима. </a:t>
            </a:r>
          </a:p>
          <a:p>
            <a:r>
              <a:rPr lang="ru-RU" altLang="ru-RU" dirty="0"/>
              <a:t>На примере тривиальной ИС были показаны ситуации, в которых возможности ФС явно недостаточны. </a:t>
            </a:r>
          </a:p>
          <a:p>
            <a:r>
              <a:rPr lang="ru-RU" altLang="ru-RU" dirty="0"/>
              <a:t>Более того, попытки расширения возможностей ФС путем включения в приложение дополнительных программных компонентов во многих случаях не приводят к успеху. </a:t>
            </a:r>
          </a:p>
          <a:p>
            <a:r>
              <a:rPr lang="ru-RU" altLang="ru-RU" dirty="0"/>
              <a:t>В пределе такие попытки могут привести к появлению самостоятельного программного продукта, обладающего некоторыми чертами СУБД. </a:t>
            </a:r>
          </a:p>
          <a:p>
            <a:r>
              <a:rPr lang="ru-RU" altLang="ru-RU" dirty="0"/>
              <a:t>Однако настоящие СУБД являются настолько большими и сложными программными системами, что вероятность успешного создания «самодельной» СУБД ничтожно мала. </a:t>
            </a:r>
          </a:p>
        </p:txBody>
      </p:sp>
      <p:sp>
        <p:nvSpPr>
          <p:cNvPr id="4" name="Дата 3"/>
          <p:cNvSpPr>
            <a:spLocks noGrp="1"/>
          </p:cNvSpPr>
          <p:nvPr>
            <p:ph type="dt" sz="half" idx="10"/>
          </p:nvPr>
        </p:nvSpPr>
        <p:spPr/>
        <p:txBody>
          <a:bodyPr/>
          <a:lstStyle/>
          <a:p>
            <a:r>
              <a:rPr lang="ru-RU" altLang="ru-RU"/>
              <a:t>02.02.2017</a:t>
            </a:r>
            <a:endParaRPr lang="ru-RU" altLang="en-US"/>
          </a:p>
        </p:txBody>
      </p:sp>
      <p:sp>
        <p:nvSpPr>
          <p:cNvPr id="5" name="Нижний колонтитул 4"/>
          <p:cNvSpPr>
            <a:spLocks noGrp="1"/>
          </p:cNvSpPr>
          <p:nvPr>
            <p:ph type="ftr" sz="quarter" idx="11"/>
          </p:nvPr>
        </p:nvSpPr>
        <p:spPr/>
        <p:txBody>
          <a:bodyPr/>
          <a:lstStyle/>
          <a:p>
            <a:r>
              <a:rPr lang="en-US" altLang="en-US"/>
              <a:t>https://vk.com/donnu_kkt_db</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75</a:t>
            </a:fld>
            <a:endParaRPr lang="ru-RU"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ru-RU" altLang="ru-RU" dirty="0"/>
              <a:t>Информационные системы и устройства внешней памяти</a:t>
            </a:r>
          </a:p>
        </p:txBody>
      </p:sp>
      <p:sp>
        <p:nvSpPr>
          <p:cNvPr id="23555" name="Rectangle 3"/>
          <p:cNvSpPr>
            <a:spLocks noGrp="1" noChangeArrowheads="1"/>
          </p:cNvSpPr>
          <p:nvPr>
            <p:ph idx="1"/>
          </p:nvPr>
        </p:nvSpPr>
        <p:spPr/>
        <p:txBody>
          <a:bodyPr>
            <a:normAutofit/>
          </a:bodyPr>
          <a:lstStyle/>
          <a:p>
            <a:r>
              <a:rPr lang="ru-RU" altLang="ru-RU" sz="1800" dirty="0"/>
              <a:t>С появлением магнитных дисков началась история систем управления данными во внешней памяти. </a:t>
            </a:r>
          </a:p>
          <a:p>
            <a:r>
              <a:rPr lang="ru-RU" altLang="ru-RU" sz="1800" dirty="0"/>
              <a:t>До этого каждая прикладная программа, которой требовалось хранить данные во внешней памяти, сама определяла расположение каждой порции данных на магнитной ленте или барабане и выполняла обмены между оперативной и внешней памятью с помощью программно-аппаратных средств низкого уровня. </a:t>
            </a:r>
          </a:p>
          <a:p>
            <a:r>
              <a:rPr lang="ru-RU" altLang="ru-RU" sz="1800" dirty="0"/>
              <a:t>Такой режим работы не позволял или очень затруднял поддержание на одном внешнем носителе нескольких архивов долговременно хранимой информации. </a:t>
            </a:r>
          </a:p>
          <a:p>
            <a:r>
              <a:rPr lang="ru-RU" altLang="ru-RU" sz="1800" dirty="0"/>
              <a:t>Кроме того, каждой прикладной программе приходилось решать проблемы именования частей данных и структуризации данных во внешней памяти. </a:t>
            </a:r>
          </a:p>
        </p:txBody>
      </p:sp>
      <p:sp>
        <p:nvSpPr>
          <p:cNvPr id="4" name="Дата 3"/>
          <p:cNvSpPr>
            <a:spLocks noGrp="1"/>
          </p:cNvSpPr>
          <p:nvPr>
            <p:ph type="dt" sz="half" idx="10"/>
          </p:nvPr>
        </p:nvSpPr>
        <p:spPr/>
        <p:txBody>
          <a:bodyPr/>
          <a:lstStyle/>
          <a:p>
            <a:r>
              <a:rPr lang="ru-RU" altLang="ru-RU"/>
              <a:t>02.02.2017</a:t>
            </a:r>
            <a:endParaRPr lang="ru-RU" altLang="en-US"/>
          </a:p>
        </p:txBody>
      </p:sp>
      <p:sp>
        <p:nvSpPr>
          <p:cNvPr id="5" name="Нижний колонтитул 4"/>
          <p:cNvSpPr>
            <a:spLocks noGrp="1"/>
          </p:cNvSpPr>
          <p:nvPr>
            <p:ph type="ftr" sz="quarter" idx="11"/>
          </p:nvPr>
        </p:nvSpPr>
        <p:spPr/>
        <p:txBody>
          <a:bodyPr/>
          <a:lstStyle/>
          <a:p>
            <a:r>
              <a:rPr lang="en-US" altLang="en-US"/>
              <a:t>https://vk.com/donnu_kkt_db</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8</a:t>
            </a:fld>
            <a:endParaRPr lang="ru-RU"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ru-RU" altLang="ru-RU" dirty="0"/>
              <a:t>Файловые системы</a:t>
            </a:r>
          </a:p>
        </p:txBody>
      </p:sp>
      <p:sp>
        <p:nvSpPr>
          <p:cNvPr id="24579" name="Rectangle 3"/>
          <p:cNvSpPr>
            <a:spLocks noGrp="1" noChangeArrowheads="1"/>
          </p:cNvSpPr>
          <p:nvPr>
            <p:ph idx="1"/>
          </p:nvPr>
        </p:nvSpPr>
        <p:spPr/>
        <p:txBody>
          <a:bodyPr>
            <a:normAutofit/>
          </a:bodyPr>
          <a:lstStyle/>
          <a:p>
            <a:r>
              <a:rPr lang="ru-RU" altLang="ru-RU" sz="1800" dirty="0"/>
              <a:t>Историческим шагом явилось появление систем управления файлами. </a:t>
            </a:r>
          </a:p>
          <a:p>
            <a:r>
              <a:rPr lang="ru-RU" altLang="ru-RU" sz="1800" dirty="0"/>
              <a:t>С точки зрения программиста приложений – это именованная область внешней памяти, в которую можно записывать и из которой можно считывать данные. </a:t>
            </a:r>
          </a:p>
          <a:p>
            <a:r>
              <a:rPr lang="ru-RU" altLang="ru-RU" sz="1800" dirty="0"/>
              <a:t>Правила именования файлов, способ доступа к данным, хранящимся в файле, и структура этих данных зависят от конкретной системы управления файлами и, возможно, от типа файла. </a:t>
            </a:r>
          </a:p>
          <a:p>
            <a:r>
              <a:rPr lang="ru-RU" altLang="ru-RU" sz="1800" dirty="0"/>
              <a:t>Система управления файлами берет на себя распределение внешней памяти, отображение имен файлов в соответствующие адреса внешней памяти и обеспечение доступа к данным. </a:t>
            </a:r>
          </a:p>
        </p:txBody>
      </p:sp>
      <p:sp>
        <p:nvSpPr>
          <p:cNvPr id="4" name="Дата 3"/>
          <p:cNvSpPr>
            <a:spLocks noGrp="1"/>
          </p:cNvSpPr>
          <p:nvPr>
            <p:ph type="dt" sz="half" idx="10"/>
          </p:nvPr>
        </p:nvSpPr>
        <p:spPr/>
        <p:txBody>
          <a:bodyPr/>
          <a:lstStyle/>
          <a:p>
            <a:r>
              <a:rPr lang="ru-RU" altLang="ru-RU"/>
              <a:t>02.02.2017</a:t>
            </a:r>
            <a:endParaRPr lang="ru-RU" altLang="en-US"/>
          </a:p>
        </p:txBody>
      </p:sp>
      <p:sp>
        <p:nvSpPr>
          <p:cNvPr id="5" name="Нижний колонтитул 4"/>
          <p:cNvSpPr>
            <a:spLocks noGrp="1"/>
          </p:cNvSpPr>
          <p:nvPr>
            <p:ph type="ftr" sz="quarter" idx="11"/>
          </p:nvPr>
        </p:nvSpPr>
        <p:spPr/>
        <p:txBody>
          <a:bodyPr/>
          <a:lstStyle/>
          <a:p>
            <a:r>
              <a:rPr lang="en-US" altLang="en-US"/>
              <a:t>https://vk.com/donnu_kkt_db</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9</a:t>
            </a:fld>
            <a:endParaRPr lang="ru-RU"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Тема1">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Тема1" id="{9A362562-DFE6-4E74-8767-9BAE4FBE73D6}" vid="{2DFE1179-0228-460C-9CE0-7006E4C33FE7}"/>
    </a:ext>
  </a:ext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Тема1</Template>
  <TotalTime>1297</TotalTime>
  <Words>6722</Words>
  <Application>Microsoft Office PowerPoint</Application>
  <PresentationFormat>Экран (4:3)</PresentationFormat>
  <Paragraphs>739</Paragraphs>
  <Slides>75</Slides>
  <Notes>2</Notes>
  <HiddenSlides>5</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75</vt:i4>
      </vt:variant>
    </vt:vector>
  </HeadingPairs>
  <TitlesOfParts>
    <vt:vector size="81" baseType="lpstr">
      <vt:lpstr>Arial</vt:lpstr>
      <vt:lpstr>Calibri</vt:lpstr>
      <vt:lpstr>Euphemia</vt:lpstr>
      <vt:lpstr>Plantagenet Cherokee</vt:lpstr>
      <vt:lpstr>Wingdings</vt:lpstr>
      <vt:lpstr>Тема1</vt:lpstr>
      <vt:lpstr>Назначение технологии баз данных.  Методология информационного моделирования IDEF1X</vt:lpstr>
      <vt:lpstr>План</vt:lpstr>
      <vt:lpstr>Информационные системы и устройства внешней памяти</vt:lpstr>
      <vt:lpstr>Информационные системы и устройства внешней памяти</vt:lpstr>
      <vt:lpstr>Информационные системы и устройства внешней памяти</vt:lpstr>
      <vt:lpstr>Информационные системы и устройства внешней памяти</vt:lpstr>
      <vt:lpstr>Информационные системы и устройства внешней памяти</vt:lpstr>
      <vt:lpstr>Информационные системы и устройства внешней памяти</vt:lpstr>
      <vt:lpstr>Файловые системы</vt:lpstr>
      <vt:lpstr>Файловые системы</vt:lpstr>
      <vt:lpstr>Файловые системы</vt:lpstr>
      <vt:lpstr>Файловые системы Структуры файлов</vt:lpstr>
      <vt:lpstr>Файловые системы Логическая структура ФС и именование файлов</vt:lpstr>
      <vt:lpstr>Файловые системы Области разумного применения файлов</vt:lpstr>
      <vt:lpstr>Файловые системы Области разумного применения файлов</vt:lpstr>
      <vt:lpstr>Файловые системы Области разумного применения файлов</vt:lpstr>
      <vt:lpstr>Файловые системы Области разумного применения файлов</vt:lpstr>
      <vt:lpstr>Потребности информационных систем</vt:lpstr>
      <vt:lpstr>Потребности информационных систем </vt:lpstr>
      <vt:lpstr>Потребности информационных систем </vt:lpstr>
      <vt:lpstr>Потребности информационных систем </vt:lpstr>
      <vt:lpstr>Потребности информационных систем. Структуры данных</vt:lpstr>
      <vt:lpstr>Потребности информационных систем. Структуры данных</vt:lpstr>
      <vt:lpstr>Потребности информационных систем. Структуры данных</vt:lpstr>
      <vt:lpstr>Потребности информационных систем. Структуры данных</vt:lpstr>
      <vt:lpstr>Потребности информационных систем. Структуры данных</vt:lpstr>
      <vt:lpstr>Потребности информационных систем. Структуры данных</vt:lpstr>
      <vt:lpstr>Потребности информационных систем.  Целостность данных.</vt:lpstr>
      <vt:lpstr>Потребности информационных систем.  Целостность данных.</vt:lpstr>
      <vt:lpstr>Потребности информационных систем. Целостность данных.</vt:lpstr>
      <vt:lpstr>Потребности информационных систем.  Целостность данных.</vt:lpstr>
      <vt:lpstr>Потребности информационных систем. Языки запросов.</vt:lpstr>
      <vt:lpstr>Потребности информационных систем. Языки запросов.</vt:lpstr>
      <vt:lpstr>Потребности информационных систем. Языки запросов</vt:lpstr>
      <vt:lpstr>Потребности информационных систем. Языки запросов</vt:lpstr>
      <vt:lpstr>Потребности информационных систем. Языки запросов</vt:lpstr>
      <vt:lpstr>Потребности информационных систем. Транзакции, журнализация и многопользовательский режим</vt:lpstr>
      <vt:lpstr>Потребности информационных систем. Транзакции, журнализация и многопользовательский режим</vt:lpstr>
      <vt:lpstr>Потребности информационных систем. Транзакции, журнализация и многопользовательский режим</vt:lpstr>
      <vt:lpstr>Методология информационного моделирования IDEF1X</vt:lpstr>
      <vt:lpstr>Основные вопросы</vt:lpstr>
      <vt:lpstr>Модель предметной области</vt:lpstr>
      <vt:lpstr>Требования к моделям предметных областей</vt:lpstr>
      <vt:lpstr>Некоторые определения</vt:lpstr>
      <vt:lpstr>Что такое IDEF1X?</vt:lpstr>
      <vt:lpstr>Что такое IDEF1X?</vt:lpstr>
      <vt:lpstr>Определение сущности</vt:lpstr>
      <vt:lpstr>Понятие атрибута</vt:lpstr>
      <vt:lpstr>Понятие отношения</vt:lpstr>
      <vt:lpstr>Правила определения сущности</vt:lpstr>
      <vt:lpstr>Правила определения сущности</vt:lpstr>
      <vt:lpstr>Графическое представление сущности</vt:lpstr>
      <vt:lpstr>Правила определения атрибутов</vt:lpstr>
      <vt:lpstr>Ключевые атрибуты</vt:lpstr>
      <vt:lpstr>Примеры ключевых атрибутов</vt:lpstr>
      <vt:lpstr>Типы сущностей в IDEF1X</vt:lpstr>
      <vt:lpstr>Типы зависимых сущностей</vt:lpstr>
      <vt:lpstr>Типы зависимых сущностей</vt:lpstr>
      <vt:lpstr>Типы зависимых сущностей</vt:lpstr>
      <vt:lpstr>Правила отношений</vt:lpstr>
      <vt:lpstr>Виды отношений</vt:lpstr>
      <vt:lpstr>Правила отношений</vt:lpstr>
      <vt:lpstr>4 типа мощности отношений</vt:lpstr>
      <vt:lpstr>4 типа мощности отношений</vt:lpstr>
      <vt:lpstr>Отношения категоризации</vt:lpstr>
      <vt:lpstr>Пример отношений категоризации</vt:lpstr>
      <vt:lpstr>Правила отношений категоризации</vt:lpstr>
      <vt:lpstr>Пример иерархии категорий</vt:lpstr>
      <vt:lpstr>Правила отношений категоризации</vt:lpstr>
      <vt:lpstr>Основные правила построения информационной модели</vt:lpstr>
      <vt:lpstr>Пример функциональной модели, построенной с использованием CASE-средства BPWin</vt:lpstr>
      <vt:lpstr>Построение информационной модели процесса постройки садового домика</vt:lpstr>
      <vt:lpstr>Построение информационной модели процесса постройки садового домика</vt:lpstr>
      <vt:lpstr>Построение информационной модели процесса постройки садового домика</vt:lpstr>
      <vt:lpstr>Заключение</vt:lpstr>
    </vt:vector>
  </TitlesOfParts>
  <Company>ISPRAS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Назначение технологии баз данных. Функции и основные компоненты систем управления базами данных</dc:title>
  <dc:creator>Сергей</dc:creator>
  <cp:lastModifiedBy>Виталий Бондаренко</cp:lastModifiedBy>
  <cp:revision>56</cp:revision>
  <dcterms:created xsi:type="dcterms:W3CDTF">2008-08-31T11:50:34Z</dcterms:created>
  <dcterms:modified xsi:type="dcterms:W3CDTF">2020-09-17T18:14:13Z</dcterms:modified>
</cp:coreProperties>
</file>