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10">
  <p:sldMasterIdLst>
    <p:sldMasterId id="2147483648" r:id="rId2"/>
  </p:sldMasterIdLst>
  <p:notesMasterIdLst>
    <p:notesMasterId r:id="rId37"/>
  </p:notesMasterIdLst>
  <p:handoutMasterIdLst>
    <p:handoutMasterId r:id="rId38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8372" autoAdjust="0"/>
  </p:normalViewPr>
  <p:slideViewPr>
    <p:cSldViewPr snapToGrid="0" showGuides="1">
      <p:cViewPr varScale="1">
        <p:scale>
          <a:sx n="102" d="100"/>
          <a:sy n="102" d="100"/>
        </p:scale>
        <p:origin x="186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23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ru-RU" smtClean="0"/>
              <a:t>09.12.2018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ru-RU" smtClean="0"/>
              <a:t>09.12.2018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ряде коммерческих СУБД используется понятие "роли".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Роль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поименованный набор полномочий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Существует ряд стандартных ролей, которые определены в момент установки сервера баз данных. И имеется возможность создавать новые роли, группируя в них произвольные полномочия. Введение ролей позволяет упростить управление привилегиями пользователей, структурировать этот процесс. </a:t>
            </a: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Кроме того, введение ролей не связано с конкретными пользователями, поэтому роли могут быть определены и сконфигурированы до того, как определены пользователи системы.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7920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попытке подключения к серверу БД сначала проверяется, какой метод аутентификации определен для данного пользователя. Если определен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Windows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NT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Authentication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то далее проверяется, имеет ли данный пользователь домена доступ к ресурсу SQL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Server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если он имеет доступ, то выполняется попытка подключения с использованием имени пользователя и пароля, определенных для пользователя домена; если данный пользователь имеет права подключения к SQL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Server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то подключение выполняется успешно, в противном случае пользователь получает сообщение о том, что данному пользователю не разрешено подключение к SQL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Server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При использовании смешанного режима аутентификации средствами SQL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Server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проводится последовательная проверка имени пользователя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login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и его пароля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password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); если эти параметры заданы корректно, то подключение завершается успешно, в противном случае пользователь также получает сообщение о невозможности подключиться к SQL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Server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8676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Второй задачей при работе с БД, как указывалось ранее, является проверка полномочий пользователей.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6966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первого взгляда кажется, что эта модель проверки достаточно устойчивая.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любом случае проблема защиты никогда не была чисто технической задачей, это комплекс организационно-технических мероприятий, которые должны обеспечить максимальную конфиденциальность информации, хранимой в БД.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9151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Кроме того, при работе в сети существует еще проблема проверки подлинности полномочий.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714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101"/>
            <a:ext cx="7572375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09.12.2018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15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09.12.2018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09.12.2018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09.12.2018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7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09.12.2018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7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7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101"/>
            <a:ext cx="4300538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1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685783">
              <a:buNone/>
            </a:pPr>
            <a:r>
              <a:rPr lang="ru-RU" sz="9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685783">
              <a:buNone/>
            </a:pPr>
            <a:r>
              <a:rPr lang="ru-RU" sz="9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9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3300" cap="all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09.12.2018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09.12.2018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09.12.2018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09.12.2018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09.12.2018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09.12.2018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  <a:p>
            <a:pPr lvl="5"/>
            <a:r>
              <a:rPr lang="ru-RU" dirty="0" smtClean="0"/>
              <a:t>Шестой уровень</a:t>
            </a:r>
          </a:p>
          <a:p>
            <a:pPr lvl="6"/>
            <a:r>
              <a:rPr lang="ru-RU" dirty="0" smtClean="0"/>
              <a:t>Седьмой уровень</a:t>
            </a:r>
          </a:p>
          <a:p>
            <a:pPr lvl="7"/>
            <a:r>
              <a:rPr lang="ru-RU" dirty="0" smtClean="0"/>
              <a:t>Восьмой уровень</a:t>
            </a:r>
          </a:p>
          <a:p>
            <a:pPr lvl="8"/>
            <a:r>
              <a:rPr lang="ru-RU" dirty="0" smtClean="0"/>
              <a:t>Девятый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8" y="6356358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ru-RU" smtClean="0"/>
              <a:pPr/>
              <a:t>09.12.2018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8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8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1350"/>
        </a:spcBef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22" userDrawn="1">
          <p15:clr>
            <a:srgbClr val="F26B43"/>
          </p15:clr>
        </p15:guide>
        <p15:guide id="2" pos="5238" userDrawn="1">
          <p15:clr>
            <a:srgbClr val="F26B43"/>
          </p15:clr>
        </p15:guide>
        <p15:guide id="3" orient="horz" pos="1008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48055" y="2576325"/>
            <a:ext cx="4741856" cy="1664768"/>
          </a:xfrm>
        </p:spPr>
        <p:txBody>
          <a:bodyPr anchor="ctr">
            <a:normAutofit/>
          </a:bodyPr>
          <a:lstStyle/>
          <a:p>
            <a:pPr lvl="0"/>
            <a:r>
              <a:rPr lang="ru-RU" altLang="ru-RU" sz="3600" b="1" dirty="0"/>
              <a:t>Защита</a:t>
            </a:r>
            <a:br>
              <a:rPr lang="ru-RU" altLang="ru-RU" sz="3600" b="1" dirty="0"/>
            </a:br>
            <a:r>
              <a:rPr lang="ru-RU" altLang="ru-RU" sz="3600" b="1" dirty="0"/>
              <a:t>информации</a:t>
            </a:r>
            <a:br>
              <a:rPr lang="ru-RU" altLang="ru-RU" sz="3600" b="1" dirty="0"/>
            </a:br>
            <a:r>
              <a:rPr lang="ru-RU" altLang="ru-RU" sz="3600" b="1" dirty="0"/>
              <a:t>в базах данных</a:t>
            </a:r>
            <a:endParaRPr lang="ru-RU" b="1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Тема 13</a:t>
            </a:r>
            <a:endParaRPr lang="ru-RU" dirty="0"/>
          </a:p>
        </p:txBody>
      </p:sp>
      <p:pic>
        <p:nvPicPr>
          <p:cNvPr id="3" name="Рисунок 2" descr="Создатель интернета рассказал, почему ...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9" r="24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Полномочия и подлинность</a:t>
            </a:r>
            <a:endParaRPr lang="ru-RU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 smtClean="0"/>
              <a:t>Проверка полномочий основана на том, что каждому пользователю или процессу информационной системы соответствует набор действий, которые он может выполнять по отношению к определенным объектам. </a:t>
            </a:r>
          </a:p>
          <a:p>
            <a:r>
              <a:rPr lang="ru-RU" altLang="ru-RU" sz="2000" dirty="0" smtClean="0"/>
              <a:t>Проверка подлинности означает достоверное подтверждение того, что пользователь или процесс, пытающийся выполнить санкционированное действие, действительно тот, за кого  себя выдает.</a:t>
            </a:r>
          </a:p>
          <a:p>
            <a:pPr marL="719138" indent="0">
              <a:buNone/>
              <a:tabLst>
                <a:tab pos="719138" algn="l"/>
              </a:tabLst>
            </a:pPr>
            <a:r>
              <a:rPr lang="ru-RU" altLang="ru-RU" sz="2000" dirty="0"/>
              <a:t>СУБД в своих системных каталогах хранит как описание самих </a:t>
            </a:r>
            <a:r>
              <a:rPr lang="ru-RU" altLang="ru-RU" sz="2000" dirty="0" smtClean="0"/>
              <a:t>пользователей, так </a:t>
            </a:r>
            <a:r>
              <a:rPr lang="ru-RU" altLang="ru-RU" sz="2000" dirty="0"/>
              <a:t>и описание их привилегий по отношению ко всем объектам.</a:t>
            </a:r>
          </a:p>
          <a:p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960023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/>
              <a:t>Схема предоставления полномочий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 smtClean="0"/>
              <a:t>Каждый объект в БД имеет владельца - пользователя, который создал данный объект. </a:t>
            </a:r>
          </a:p>
          <a:p>
            <a:r>
              <a:rPr lang="ru-RU" altLang="ru-RU" sz="2000" dirty="0" smtClean="0"/>
              <a:t>Владелец объекта обладает всеми правами-полномочиями на данный объект, в том числе он имеет право предоставлять другим пользователям полномочия по работе с данным объектом или забирать у пользователей ранее предоставленные полномочия.</a:t>
            </a:r>
          </a:p>
        </p:txBody>
      </p:sp>
    </p:spTree>
    <p:extLst>
      <p:ext uri="{BB962C8B-B14F-4D97-AF65-F5344CB8AC3E}">
        <p14:creationId xmlns:p14="http://schemas.microsoft.com/office/powerpoint/2010/main" val="20095061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mtClean="0"/>
              <a:t>C</a:t>
            </a:r>
            <a:r>
              <a:rPr lang="ru-RU" altLang="ru-RU" smtClean="0"/>
              <a:t>оздание пользователя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891" lvl="1" indent="0">
              <a:buNone/>
            </a:pPr>
            <a:r>
              <a:rPr lang="ru-RU" altLang="ru-RU" sz="2000" dirty="0" smtClean="0"/>
              <a:t>CREATE USER  </a:t>
            </a:r>
            <a:r>
              <a:rPr lang="en-US" altLang="ru-RU" sz="2000" dirty="0" smtClean="0"/>
              <a:t>&lt;</a:t>
            </a:r>
            <a:r>
              <a:rPr lang="ru-RU" altLang="ru-RU" sz="2000" dirty="0" smtClean="0"/>
              <a:t>пользователь</a:t>
            </a:r>
            <a:r>
              <a:rPr lang="en-US" altLang="ru-RU" sz="2000" dirty="0" smtClean="0"/>
              <a:t>&gt;</a:t>
            </a:r>
            <a:r>
              <a:rPr lang="ru-RU" altLang="ru-RU" sz="2000" dirty="0" smtClean="0"/>
              <a:t>  IDENTIFIED  BY </a:t>
            </a:r>
            <a:r>
              <a:rPr lang="en-US" altLang="ru-RU" sz="2000" dirty="0" smtClean="0"/>
              <a:t>&lt;</a:t>
            </a:r>
            <a:r>
              <a:rPr lang="ru-RU" altLang="ru-RU" sz="2000" dirty="0" smtClean="0"/>
              <a:t>пароль</a:t>
            </a:r>
            <a:r>
              <a:rPr lang="en-US" altLang="ru-RU" sz="2000" dirty="0" smtClean="0"/>
              <a:t>&gt; |</a:t>
            </a:r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7781063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mtClean="0"/>
              <a:t>SQL</a:t>
            </a:r>
            <a:endParaRPr lang="ru-RU" altLang="ru-RU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000" dirty="0" smtClean="0"/>
              <a:t>В стандарте SQL определены два оператора: </a:t>
            </a:r>
          </a:p>
          <a:p>
            <a:r>
              <a:rPr lang="ru-RU" altLang="ru-RU" sz="2000" dirty="0" smtClean="0"/>
              <a:t>GRANT  - предоставления </a:t>
            </a:r>
            <a:r>
              <a:rPr lang="ru-RU" altLang="ru-RU" sz="2000" dirty="0"/>
              <a:t>привилегий</a:t>
            </a:r>
            <a:endParaRPr lang="ru-RU" altLang="ru-RU" sz="2000" dirty="0" smtClean="0"/>
          </a:p>
          <a:p>
            <a:r>
              <a:rPr lang="ru-RU" altLang="ru-RU" sz="2000" dirty="0" smtClean="0"/>
              <a:t>REVOKE - </a:t>
            </a:r>
            <a:r>
              <a:rPr lang="ru-RU" altLang="ru-RU" sz="2000" dirty="0"/>
              <a:t>отмены </a:t>
            </a:r>
            <a:r>
              <a:rPr lang="ru-RU" altLang="ru-RU" sz="2000" dirty="0" smtClean="0"/>
              <a:t>привилегий</a:t>
            </a:r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16899486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Оператор предоставления привилегий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smtClean="0"/>
              <a:t>GRANT </a:t>
            </a:r>
            <a:r>
              <a:rPr lang="en-US" altLang="ru-RU" sz="2000" smtClean="0"/>
              <a:t>{&lt;</a:t>
            </a:r>
            <a:r>
              <a:rPr lang="ru-RU" altLang="ru-RU" sz="2000" smtClean="0"/>
              <a:t>список действий</a:t>
            </a:r>
            <a:r>
              <a:rPr lang="en-US" altLang="ru-RU" sz="2000" smtClean="0"/>
              <a:t>&gt;</a:t>
            </a:r>
            <a:r>
              <a:rPr lang="ru-RU" altLang="ru-RU" sz="2000" smtClean="0"/>
              <a:t> | ALL PRIVILEGES }</a:t>
            </a:r>
          </a:p>
          <a:p>
            <a:r>
              <a:rPr lang="ru-RU" altLang="ru-RU" sz="2000" smtClean="0"/>
              <a:t>О</a:t>
            </a:r>
            <a:r>
              <a:rPr lang="en-US" altLang="ru-RU" sz="2000" smtClean="0"/>
              <a:t>N</a:t>
            </a:r>
            <a:r>
              <a:rPr lang="ru-RU" altLang="ru-RU" sz="2000" smtClean="0"/>
              <a:t> &lt;имя_объекта&gt; ТО </a:t>
            </a:r>
            <a:r>
              <a:rPr lang="en-US" altLang="ru-RU" sz="2000" smtClean="0"/>
              <a:t>{</a:t>
            </a:r>
            <a:r>
              <a:rPr lang="ru-RU" altLang="ru-RU" sz="2000" smtClean="0"/>
              <a:t>&lt;имя_пользователя&gt; | PUBLIC }</a:t>
            </a:r>
          </a:p>
          <a:p>
            <a:r>
              <a:rPr lang="ru-RU" altLang="ru-RU" sz="2000" smtClean="0"/>
              <a:t>[WITH GRANT OPTION ]</a:t>
            </a:r>
          </a:p>
          <a:p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2508676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Параметры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smtClean="0"/>
              <a:t>Параметр ALL PRIVILEGES указывает, что разрешены все действия из допустимых для объектов данного типа.</a:t>
            </a:r>
          </a:p>
          <a:p>
            <a:r>
              <a:rPr lang="ru-RU" altLang="ru-RU" sz="2000" smtClean="0"/>
              <a:t>&lt;имя_объекта&gt; — задает имя конкретного объекта: таблицы, представления, хранимой процедуры, триггера.</a:t>
            </a:r>
          </a:p>
          <a:p>
            <a:r>
              <a:rPr lang="ru-RU" altLang="ru-RU" sz="2000" smtClean="0"/>
              <a:t>&lt;имя_пользователя&gt; или PUBLIC определяет, кому предоставляются данные привилегии.</a:t>
            </a:r>
          </a:p>
          <a:p>
            <a:r>
              <a:rPr lang="ru-RU" altLang="ru-RU" sz="2000" smtClean="0"/>
              <a:t>Параметр WITH GRANT OPTION является необязательным и определяет режим, при котором передаются не только права на указанные действия» но и право передавать эти права другим пользователям.</a:t>
            </a:r>
          </a:p>
          <a:p>
            <a:endParaRPr lang="ru-RU" altLang="ru-RU" sz="2000" smtClean="0"/>
          </a:p>
        </p:txBody>
      </p:sp>
    </p:spTree>
    <p:extLst>
      <p:ext uri="{BB962C8B-B14F-4D97-AF65-F5344CB8AC3E}">
        <p14:creationId xmlns:p14="http://schemas.microsoft.com/office/powerpoint/2010/main" val="40105538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Пример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 smtClean="0"/>
              <a:t>User1 создал объект Та</a:t>
            </a:r>
            <a:r>
              <a:rPr lang="en-US" altLang="ru-RU" sz="2000" dirty="0" smtClean="0"/>
              <a:t>b</a:t>
            </a:r>
            <a:r>
              <a:rPr lang="ru-RU" altLang="ru-RU" sz="2000" dirty="0" smtClean="0"/>
              <a:t>, он является владельцем этого объекта и может передать права на работу с эти объектом другим пользователям. </a:t>
            </a:r>
            <a:endParaRPr lang="en-US" altLang="ru-RU" sz="2000" dirty="0" smtClean="0"/>
          </a:p>
          <a:p>
            <a:r>
              <a:rPr lang="ru-RU" altLang="ru-RU" sz="2000" dirty="0" smtClean="0"/>
              <a:t>Пользователь user2 является оператором, который должен вводить данные в Та</a:t>
            </a:r>
            <a:r>
              <a:rPr lang="en-US" altLang="ru-RU" sz="2000" dirty="0" smtClean="0"/>
              <a:t>b</a:t>
            </a:r>
            <a:r>
              <a:rPr lang="ru-RU" altLang="ru-RU" sz="2000" dirty="0" smtClean="0"/>
              <a:t>(например, таблицу новых заказов)</a:t>
            </a:r>
          </a:p>
          <a:p>
            <a:r>
              <a:rPr lang="ru-RU" altLang="ru-RU" sz="2000" dirty="0" smtClean="0"/>
              <a:t>Пользователь user3 например, менеджером отдела, который должен регулярно про-сматривать введенные данные.</a:t>
            </a:r>
          </a:p>
          <a:p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5792988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Действия для таблиц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 smtClean="0"/>
              <a:t>Для объекта типа таблица полным допустимым перечнем действий является набор из четырех операций: SELECT, </a:t>
            </a:r>
            <a:r>
              <a:rPr lang="ru-RU" altLang="ru-RU" sz="2000" dirty="0" smtClean="0"/>
              <a:t>INSERT, </a:t>
            </a:r>
            <a:r>
              <a:rPr lang="ru-RU" altLang="ru-RU" sz="2000" dirty="0" smtClean="0"/>
              <a:t>DELETE, UPDATE.</a:t>
            </a:r>
          </a:p>
          <a:p>
            <a:r>
              <a:rPr lang="ru-RU" altLang="ru-RU" sz="2000" dirty="0" smtClean="0"/>
              <a:t> При этом операция обновление может быть ограничена несколькими столбцами.</a:t>
            </a:r>
          </a:p>
          <a:p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0563036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Оператор </a:t>
            </a:r>
            <a:r>
              <a:rPr lang="en-US" altLang="ru-RU" smtClean="0"/>
              <a:t>GRANT </a:t>
            </a:r>
            <a:r>
              <a:rPr lang="ru-RU" altLang="ru-RU" smtClean="0"/>
              <a:t>для таблицы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 smtClean="0"/>
              <a:t>GRANT {</a:t>
            </a:r>
            <a:r>
              <a:rPr lang="en-US" altLang="ru-RU" sz="2000" dirty="0" smtClean="0"/>
              <a:t> </a:t>
            </a:r>
            <a:r>
              <a:rPr lang="ru-RU" altLang="ru-RU" sz="2000" dirty="0" smtClean="0"/>
              <a:t>[</a:t>
            </a:r>
            <a:r>
              <a:rPr lang="en-US" altLang="ru-RU" sz="2000" dirty="0" smtClean="0"/>
              <a:t>SELECT] [,</a:t>
            </a:r>
            <a:r>
              <a:rPr lang="ru-RU" altLang="ru-RU" sz="2000" dirty="0" smtClean="0"/>
              <a:t>INSERT][,DELETE]</a:t>
            </a:r>
            <a:endParaRPr lang="en-US" altLang="ru-RU" sz="2000" dirty="0" smtClean="0"/>
          </a:p>
          <a:p>
            <a:r>
              <a:rPr lang="ru-RU" altLang="ru-RU" sz="2000" dirty="0" smtClean="0"/>
              <a:t>[</a:t>
            </a:r>
            <a:r>
              <a:rPr lang="en-US" altLang="ru-RU" sz="2000" dirty="0" smtClean="0"/>
              <a:t>,</a:t>
            </a:r>
            <a:r>
              <a:rPr lang="ru-RU" altLang="ru-RU" sz="2000" dirty="0" smtClean="0"/>
              <a:t>UPDATE</a:t>
            </a:r>
            <a:r>
              <a:rPr lang="en-US" altLang="ru-RU" sz="2000" dirty="0" smtClean="0"/>
              <a:t> </a:t>
            </a:r>
            <a:r>
              <a:rPr lang="ru-RU" altLang="ru-RU" sz="2000" dirty="0" smtClean="0"/>
              <a:t>(&lt;список столбцов</a:t>
            </a:r>
            <a:r>
              <a:rPr lang="en-US" altLang="ru-RU" sz="2000" dirty="0" smtClean="0"/>
              <a:t>&gt;</a:t>
            </a:r>
            <a:r>
              <a:rPr lang="ru-RU" altLang="ru-RU" sz="2000" dirty="0" smtClean="0"/>
              <a:t>]</a:t>
            </a:r>
            <a:r>
              <a:rPr lang="en-US" altLang="ru-RU" sz="2000" dirty="0" smtClean="0"/>
              <a:t> </a:t>
            </a:r>
            <a:r>
              <a:rPr lang="ru-RU" altLang="ru-RU" sz="2000" dirty="0" smtClean="0"/>
              <a:t>}</a:t>
            </a:r>
          </a:p>
          <a:p>
            <a:r>
              <a:rPr lang="ru-RU" altLang="ru-RU" sz="2000" dirty="0" smtClean="0"/>
              <a:t>ON &lt;</a:t>
            </a:r>
            <a:r>
              <a:rPr lang="ru-RU" altLang="ru-RU" sz="2000" dirty="0" err="1" smtClean="0"/>
              <a:t>имя_таблицы</a:t>
            </a:r>
            <a:r>
              <a:rPr lang="ru-RU" altLang="ru-RU" sz="2000" dirty="0" smtClean="0"/>
              <a:t>&gt;</a:t>
            </a:r>
          </a:p>
          <a:p>
            <a:r>
              <a:rPr lang="ru-RU" altLang="ru-RU" sz="2000" dirty="0" smtClean="0"/>
              <a:t>ТО {&lt;</a:t>
            </a:r>
            <a:r>
              <a:rPr lang="ru-RU" altLang="ru-RU" sz="2000" dirty="0" err="1" smtClean="0"/>
              <a:t>имя_пользователя</a:t>
            </a:r>
            <a:r>
              <a:rPr lang="ru-RU" altLang="ru-RU" sz="2000" dirty="0" smtClean="0"/>
              <a:t>&gt; | PUBLIC }</a:t>
            </a:r>
          </a:p>
          <a:p>
            <a:r>
              <a:rPr lang="ru-RU" altLang="ru-RU" sz="2000" dirty="0" smtClean="0"/>
              <a:t>[WITH GRANT OPTION ]</a:t>
            </a:r>
          </a:p>
          <a:p>
            <a:endParaRPr lang="ru-RU" altLang="ru-RU" sz="2000" dirty="0" smtClean="0"/>
          </a:p>
          <a:p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9940099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Раздача прав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smtClean="0"/>
              <a:t>GRANT INSERT ON Tab TO user2</a:t>
            </a:r>
          </a:p>
          <a:p>
            <a:endParaRPr lang="ru-RU" altLang="ru-RU" sz="2000" smtClean="0"/>
          </a:p>
          <a:p>
            <a:r>
              <a:rPr lang="ru-RU" altLang="ru-RU" sz="2000" smtClean="0"/>
              <a:t>GRANT SELECT ON Tab TO user</a:t>
            </a:r>
            <a:r>
              <a:rPr lang="en-US" altLang="ru-RU" sz="2000" smtClean="0"/>
              <a:t>3</a:t>
            </a:r>
            <a:endParaRPr lang="ru-RU" altLang="ru-RU" sz="2000" smtClean="0"/>
          </a:p>
          <a:p>
            <a:endParaRPr lang="ru-RU" altLang="ru-RU" sz="2000" smtClean="0"/>
          </a:p>
        </p:txBody>
      </p:sp>
    </p:spTree>
    <p:extLst>
      <p:ext uri="{BB962C8B-B14F-4D97-AF65-F5344CB8AC3E}">
        <p14:creationId xmlns:p14="http://schemas.microsoft.com/office/powerpoint/2010/main" val="39418216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Два подхода к вопросу обеспечения безопасности данных:</a:t>
            </a:r>
            <a:br>
              <a:rPr lang="ru-RU" altLang="ru-RU" smtClean="0"/>
            </a:br>
            <a:endParaRPr lang="ru-RU" altLang="ru-RU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828676" y="1564105"/>
            <a:ext cx="7486650" cy="457200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altLang="ru-RU" sz="2400" dirty="0" smtClean="0"/>
              <a:t>избирательный подход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2400" dirty="0" smtClean="0"/>
              <a:t>обязательный подход. </a:t>
            </a:r>
          </a:p>
          <a:p>
            <a:r>
              <a:rPr lang="ru-RU" altLang="ru-RU" sz="2400" dirty="0" smtClean="0"/>
              <a:t>В обоих подходах «объектом данных», для которых должна быть создана система безопасности, может быть как вся база данных целиком, так и любой объект внутри базы данных.</a:t>
            </a:r>
          </a:p>
        </p:txBody>
      </p:sp>
    </p:spTree>
    <p:extLst>
      <p:ext uri="{BB962C8B-B14F-4D97-AF65-F5344CB8AC3E}">
        <p14:creationId xmlns:p14="http://schemas.microsoft.com/office/powerpoint/2010/main" val="396365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 smtClean="0"/>
              <a:t>Например, менеджер может изменить цену товара в нашей таблице</a:t>
            </a:r>
          </a:p>
          <a:p>
            <a:endParaRPr lang="ru-RU" altLang="ru-RU" sz="2000" dirty="0" smtClean="0"/>
          </a:p>
          <a:p>
            <a:r>
              <a:rPr lang="ru-RU" altLang="ru-RU" sz="2000" dirty="0" smtClean="0"/>
              <a:t>GRANT SELECT, UPDATE (COST) ON </a:t>
            </a:r>
            <a:r>
              <a:rPr lang="ru-RU" altLang="ru-RU" sz="2000" dirty="0" err="1" smtClean="0"/>
              <a:t>Tab</a:t>
            </a:r>
            <a:r>
              <a:rPr lang="ru-RU" altLang="ru-RU" sz="2000" dirty="0" smtClean="0"/>
              <a:t> TO user3</a:t>
            </a:r>
          </a:p>
          <a:p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3753951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Отмена привелегий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 smtClean="0"/>
              <a:t>Для отмены ранее назначенных привилегий в стандарте SQL определен оператор REVOKE. </a:t>
            </a:r>
          </a:p>
          <a:p>
            <a:pPr marL="719138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/>
          </a:p>
          <a:p>
            <a:pPr marL="71913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REVOKE </a:t>
            </a:r>
            <a:r>
              <a:rPr lang="ru-RU" sz="2000" dirty="0"/>
              <a:t>{&lt;список операций&gt; | ALL PRIVILEGES} </a:t>
            </a:r>
          </a:p>
          <a:p>
            <a:pPr marL="71913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   ON &lt;</a:t>
            </a:r>
            <a:r>
              <a:rPr lang="ru-RU" sz="2000" dirty="0" err="1"/>
              <a:t>имя_объекта</a:t>
            </a:r>
            <a:r>
              <a:rPr lang="ru-RU" sz="2000" dirty="0"/>
              <a:t>&gt; </a:t>
            </a:r>
          </a:p>
          <a:p>
            <a:pPr marL="71913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   FROM {&lt;список пользователей&gt; | PUBLIC } </a:t>
            </a:r>
          </a:p>
          <a:p>
            <a:pPr marL="71913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        {CASCADE | RESTRICT }</a:t>
            </a:r>
          </a:p>
          <a:p>
            <a:endParaRPr lang="ru-RU" altLang="ru-RU" sz="2000" dirty="0" smtClean="0"/>
          </a:p>
          <a:p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7393694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Параметры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 smtClean="0"/>
              <a:t>Параметры CASCADE или RESTRICT определяют, каким образом должна производиться отмена привилегий. </a:t>
            </a:r>
          </a:p>
          <a:p>
            <a:r>
              <a:rPr lang="ru-RU" altLang="ru-RU" sz="2000" dirty="0" smtClean="0"/>
              <a:t>Параметр CASCADE отменяет привилегии не только пользователя, который непосредственно упоминался в операторе GRANT при предоставлении ему привилегий, но и всем пользователям, которым этот пользователь присвоил привилегии, воспользовавшись </a:t>
            </a:r>
            <a:r>
              <a:rPr lang="ru-RU" altLang="ru-RU" sz="2000" dirty="0" err="1" smtClean="0"/>
              <a:t>парамегром</a:t>
            </a:r>
            <a:r>
              <a:rPr lang="ru-RU" altLang="ru-RU" sz="2000" dirty="0" smtClean="0"/>
              <a:t> WITH GRANT OPTION</a:t>
            </a:r>
          </a:p>
          <a:p>
            <a:r>
              <a:rPr lang="ru-RU" altLang="ru-RU" sz="2000" dirty="0" smtClean="0"/>
              <a:t>Параметр RESTRICT ограничивает отмену привилегий только пользователю, непосредственно упомянутому в операторе REVOKE.</a:t>
            </a:r>
          </a:p>
          <a:p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7011110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Пример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 smtClean="0"/>
              <a:t>Отнимаем права на вставку данных</a:t>
            </a:r>
          </a:p>
          <a:p>
            <a:pPr marL="0" indent="0">
              <a:buNone/>
            </a:pPr>
            <a:r>
              <a:rPr lang="ru-RU" altLang="ru-RU" sz="2000" dirty="0" smtClean="0"/>
              <a:t>	REVOKE INSERT ON </a:t>
            </a:r>
            <a:r>
              <a:rPr lang="ru-RU" altLang="ru-RU" sz="2000" dirty="0" err="1" smtClean="0"/>
              <a:t>Tab</a:t>
            </a:r>
            <a:r>
              <a:rPr lang="ru-RU" altLang="ru-RU" sz="2000" dirty="0" smtClean="0"/>
              <a:t> TO user2, user4 CASCADE </a:t>
            </a:r>
          </a:p>
          <a:p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7195760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Роли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 smtClean="0"/>
              <a:t>Создание роли</a:t>
            </a:r>
            <a:endParaRPr lang="en-US" altLang="ru-RU" sz="2000" dirty="0" smtClean="0"/>
          </a:p>
          <a:p>
            <a:pPr marL="0" indent="0">
              <a:buNone/>
            </a:pPr>
            <a:r>
              <a:rPr lang="ru-RU" altLang="ru-RU" sz="2000" dirty="0" smtClean="0"/>
              <a:t>	CREATE ROLE </a:t>
            </a:r>
            <a:r>
              <a:rPr lang="en-US" altLang="ru-RU" sz="2000" dirty="0" smtClean="0"/>
              <a:t>&lt;</a:t>
            </a:r>
            <a:r>
              <a:rPr lang="ru-RU" altLang="ru-RU" sz="2000" dirty="0" smtClean="0"/>
              <a:t>роль</a:t>
            </a:r>
            <a:r>
              <a:rPr lang="en-US" altLang="ru-RU" sz="2000" dirty="0" smtClean="0"/>
              <a:t>&gt;</a:t>
            </a:r>
            <a:r>
              <a:rPr lang="ru-RU" altLang="ru-RU" sz="2000" dirty="0" smtClean="0"/>
              <a:t> </a:t>
            </a:r>
          </a:p>
          <a:p>
            <a:pPr marL="0" indent="0">
              <a:buNone/>
            </a:pPr>
            <a:endParaRPr lang="ru-RU" altLang="ru-RU" sz="2000" dirty="0" smtClean="0"/>
          </a:p>
          <a:p>
            <a:r>
              <a:rPr lang="ru-RU" altLang="ru-RU" sz="2000" dirty="0" smtClean="0"/>
              <a:t>Добавление привилегий в роль</a:t>
            </a:r>
            <a:endParaRPr lang="en-US" altLang="ru-RU" sz="2000" dirty="0" smtClean="0"/>
          </a:p>
          <a:p>
            <a:pPr marL="0" indent="0">
              <a:buNone/>
            </a:pPr>
            <a:r>
              <a:rPr lang="ru-RU" altLang="ru-RU" sz="2000" dirty="0" smtClean="0"/>
              <a:t>	</a:t>
            </a:r>
            <a:r>
              <a:rPr lang="en-US" altLang="ru-RU" sz="2000" dirty="0" smtClean="0"/>
              <a:t>GRANT</a:t>
            </a:r>
            <a:r>
              <a:rPr lang="ru-RU" altLang="ru-RU" sz="2000" dirty="0" smtClean="0"/>
              <a:t> </a:t>
            </a:r>
            <a:r>
              <a:rPr lang="en-US" altLang="ru-RU" sz="2000" dirty="0" smtClean="0"/>
              <a:t>&lt;</a:t>
            </a:r>
            <a:r>
              <a:rPr lang="ru-RU" altLang="ru-RU" sz="2000" dirty="0" smtClean="0"/>
              <a:t>привилегия</a:t>
            </a:r>
            <a:r>
              <a:rPr lang="en-US" altLang="ru-RU" sz="2000" dirty="0" smtClean="0"/>
              <a:t>&gt;</a:t>
            </a:r>
            <a:r>
              <a:rPr lang="ru-RU" altLang="ru-RU" sz="2000" dirty="0" smtClean="0"/>
              <a:t> </a:t>
            </a:r>
            <a:r>
              <a:rPr lang="en-US" altLang="ru-RU" sz="2000" dirty="0" smtClean="0"/>
              <a:t>TO &lt;</a:t>
            </a:r>
            <a:r>
              <a:rPr lang="ru-RU" altLang="ru-RU" sz="2000" dirty="0" smtClean="0"/>
              <a:t>роль</a:t>
            </a:r>
            <a:r>
              <a:rPr lang="en-US" altLang="ru-RU" sz="2000" dirty="0" smtClean="0"/>
              <a:t>&gt;</a:t>
            </a:r>
            <a:endParaRPr lang="ru-RU" altLang="ru-RU" sz="2000" dirty="0" smtClean="0"/>
          </a:p>
          <a:p>
            <a:pPr marL="0" indent="0">
              <a:buNone/>
            </a:pPr>
            <a:endParaRPr lang="en-US" altLang="ru-RU" sz="2000" dirty="0" smtClean="0"/>
          </a:p>
          <a:p>
            <a:r>
              <a:rPr lang="ru-RU" altLang="ru-RU" sz="2000" dirty="0" smtClean="0"/>
              <a:t>Выдача роли пользователю</a:t>
            </a:r>
          </a:p>
          <a:p>
            <a:pPr marL="0" indent="0">
              <a:buNone/>
            </a:pPr>
            <a:r>
              <a:rPr lang="ru-RU" altLang="ru-RU" sz="2000" dirty="0" smtClean="0"/>
              <a:t>	</a:t>
            </a:r>
            <a:r>
              <a:rPr lang="en-US" altLang="ru-RU" sz="2000" dirty="0" smtClean="0"/>
              <a:t>GRANT</a:t>
            </a:r>
            <a:r>
              <a:rPr lang="ru-RU" altLang="ru-RU" sz="2000" dirty="0" smtClean="0"/>
              <a:t> </a:t>
            </a:r>
            <a:r>
              <a:rPr lang="en-US" altLang="ru-RU" sz="2000" dirty="0" smtClean="0"/>
              <a:t>&lt;</a:t>
            </a:r>
            <a:r>
              <a:rPr lang="ru-RU" altLang="ru-RU" sz="2000" dirty="0" smtClean="0"/>
              <a:t>роль</a:t>
            </a:r>
            <a:r>
              <a:rPr lang="en-US" altLang="ru-RU" sz="2000" dirty="0" smtClean="0"/>
              <a:t>&gt;</a:t>
            </a:r>
            <a:r>
              <a:rPr lang="ru-RU" altLang="ru-RU" sz="2000" dirty="0" smtClean="0"/>
              <a:t> </a:t>
            </a:r>
            <a:r>
              <a:rPr lang="en-US" altLang="ru-RU" sz="2000" dirty="0" smtClean="0"/>
              <a:t>TO &lt;</a:t>
            </a:r>
            <a:r>
              <a:rPr lang="ru-RU" altLang="ru-RU" sz="2000" dirty="0" smtClean="0"/>
              <a:t>пользователь</a:t>
            </a:r>
            <a:r>
              <a:rPr lang="en-US" altLang="ru-RU" sz="2000" dirty="0" smtClean="0"/>
              <a:t>&gt;</a:t>
            </a:r>
          </a:p>
          <a:p>
            <a:endParaRPr lang="ru-RU" altLang="ru-RU" sz="2000" dirty="0" smtClean="0"/>
          </a:p>
          <a:p>
            <a:endParaRPr lang="ru-RU" altLang="ru-RU" sz="2000" dirty="0" smtClean="0"/>
          </a:p>
          <a:p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41107430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Роли</a:t>
            </a:r>
            <a:endParaRPr lang="ru-RU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 smtClean="0"/>
              <a:t>Удаление роли</a:t>
            </a:r>
            <a:endParaRPr lang="en-US" altLang="ru-RU" sz="20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 smtClean="0"/>
              <a:t>	</a:t>
            </a:r>
            <a:r>
              <a:rPr lang="en-US" altLang="ru-RU" sz="2000" dirty="0" smtClean="0"/>
              <a:t>DROP</a:t>
            </a:r>
            <a:r>
              <a:rPr lang="ru-RU" altLang="ru-RU" sz="2000" dirty="0" smtClean="0"/>
              <a:t> ROLE </a:t>
            </a:r>
            <a:r>
              <a:rPr lang="en-US" altLang="ru-RU" sz="2000" dirty="0" smtClean="0"/>
              <a:t>&lt;</a:t>
            </a:r>
            <a:r>
              <a:rPr lang="ru-RU" altLang="ru-RU" sz="2000" dirty="0" smtClean="0"/>
              <a:t>роль</a:t>
            </a:r>
            <a:r>
              <a:rPr lang="en-US" altLang="ru-RU" sz="2000" dirty="0" smtClean="0"/>
              <a:t>&gt;</a:t>
            </a:r>
            <a:r>
              <a:rPr lang="ru-RU" altLang="ru-RU" sz="2000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altLang="ru-RU" sz="20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 smtClean="0"/>
              <a:t>Удаление  привилегий из роли</a:t>
            </a:r>
            <a:endParaRPr lang="en-US" altLang="ru-RU" sz="20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 smtClean="0"/>
              <a:t>	</a:t>
            </a:r>
            <a:r>
              <a:rPr lang="en-US" altLang="ru-RU" sz="2000" dirty="0" smtClean="0"/>
              <a:t>REVOKE</a:t>
            </a:r>
            <a:r>
              <a:rPr lang="ru-RU" altLang="ru-RU" sz="2000" dirty="0" smtClean="0"/>
              <a:t> </a:t>
            </a:r>
            <a:r>
              <a:rPr lang="en-US" altLang="ru-RU" sz="2000" dirty="0" smtClean="0"/>
              <a:t>&lt;</a:t>
            </a:r>
            <a:r>
              <a:rPr lang="ru-RU" altLang="ru-RU" sz="2000" dirty="0" smtClean="0"/>
              <a:t>привилегия</a:t>
            </a:r>
            <a:r>
              <a:rPr lang="en-US" altLang="ru-RU" sz="2000" dirty="0" smtClean="0"/>
              <a:t>&gt;</a:t>
            </a:r>
            <a:r>
              <a:rPr lang="ru-RU" altLang="ru-RU" sz="2000" dirty="0" smtClean="0"/>
              <a:t> </a:t>
            </a:r>
            <a:r>
              <a:rPr lang="en-US" altLang="ru-RU" sz="2000" dirty="0" smtClean="0"/>
              <a:t>FROM &lt;</a:t>
            </a:r>
            <a:r>
              <a:rPr lang="ru-RU" altLang="ru-RU" sz="2000" dirty="0" smtClean="0"/>
              <a:t>роль</a:t>
            </a:r>
            <a:r>
              <a:rPr lang="en-US" altLang="ru-RU" sz="2000" dirty="0" smtClean="0"/>
              <a:t>&gt;</a:t>
            </a:r>
            <a:endParaRPr lang="ru-RU" altLang="ru-RU" sz="20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ru-RU" sz="20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 smtClean="0"/>
              <a:t>Удаление роли у пользователя</a:t>
            </a:r>
            <a:endParaRPr lang="en-US" altLang="ru-RU" sz="20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 smtClean="0"/>
              <a:t>	</a:t>
            </a:r>
            <a:r>
              <a:rPr lang="en-US" altLang="ru-RU" sz="2000" dirty="0" smtClean="0"/>
              <a:t>REVOKE</a:t>
            </a:r>
            <a:r>
              <a:rPr lang="ru-RU" altLang="ru-RU" sz="2000" dirty="0" smtClean="0"/>
              <a:t> </a:t>
            </a:r>
            <a:r>
              <a:rPr lang="en-US" altLang="ru-RU" sz="2000" dirty="0" smtClean="0"/>
              <a:t>&lt;</a:t>
            </a:r>
            <a:r>
              <a:rPr lang="ru-RU" altLang="ru-RU" sz="2000" dirty="0" smtClean="0"/>
              <a:t>роль</a:t>
            </a:r>
            <a:r>
              <a:rPr lang="en-US" altLang="ru-RU" sz="2000" dirty="0" smtClean="0"/>
              <a:t>&gt;</a:t>
            </a:r>
            <a:r>
              <a:rPr lang="ru-RU" altLang="ru-RU" sz="2000" dirty="0" smtClean="0"/>
              <a:t> </a:t>
            </a:r>
            <a:r>
              <a:rPr lang="en-US" altLang="ru-RU" sz="2000" dirty="0" smtClean="0"/>
              <a:t>FROM &lt;</a:t>
            </a:r>
            <a:r>
              <a:rPr lang="ru-RU" altLang="ru-RU" sz="2000" dirty="0" smtClean="0"/>
              <a:t>пользователь</a:t>
            </a:r>
            <a:r>
              <a:rPr lang="en-US" altLang="ru-RU" sz="2000" dirty="0" smtClean="0"/>
              <a:t>&gt;</a:t>
            </a:r>
          </a:p>
          <a:p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0842761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Изменение прав на запуск процедуры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По умолчанию действие, соответствующее запуску (исполнению) хранимой процедуры, назначается всем членам группы PUBLIC.</a:t>
            </a:r>
          </a:p>
          <a:p>
            <a:r>
              <a:rPr lang="ru-RU" sz="1800" dirty="0"/>
              <a:t>Если вы хотите изменить это условие, то после создания хранимой процедуры необходимо записать оператор REVOKE.</a:t>
            </a:r>
          </a:p>
          <a:p>
            <a:pPr marL="342891" lvl="1" indent="0">
              <a:buNone/>
            </a:pPr>
            <a:r>
              <a:rPr lang="en-US" sz="1800" dirty="0"/>
              <a:t>REVOKE EXECUTE</a:t>
            </a:r>
            <a:endParaRPr lang="ru-RU" sz="1800" dirty="0"/>
          </a:p>
          <a:p>
            <a:pPr marL="342891" lvl="1" indent="0">
              <a:buNone/>
            </a:pPr>
            <a:r>
              <a:rPr lang="en-US" sz="1800" dirty="0"/>
              <a:t>   ON COUNT_EX</a:t>
            </a:r>
            <a:endParaRPr lang="ru-RU" sz="1800" dirty="0"/>
          </a:p>
          <a:p>
            <a:pPr marL="342891" lvl="1" indent="0">
              <a:buNone/>
            </a:pPr>
            <a:r>
              <a:rPr lang="en-US" sz="1800" dirty="0"/>
              <a:t>   TO PUBLIC CASCADE</a:t>
            </a:r>
            <a:endParaRPr lang="ru-RU" sz="1800" dirty="0"/>
          </a:p>
          <a:p>
            <a:r>
              <a:rPr lang="ru-RU" sz="1800" dirty="0"/>
              <a:t>И теперь мы можем назначить новые права пользователю user4.</a:t>
            </a:r>
          </a:p>
          <a:p>
            <a:pPr marL="342891" lvl="1" indent="0">
              <a:buNone/>
            </a:pPr>
            <a:r>
              <a:rPr lang="en-US" sz="1800" dirty="0"/>
              <a:t>GRANT EXECUTE </a:t>
            </a:r>
            <a:endParaRPr lang="ru-RU" sz="1800" dirty="0"/>
          </a:p>
          <a:p>
            <a:pPr marL="342891" lvl="1" indent="0">
              <a:buNone/>
            </a:pPr>
            <a:r>
              <a:rPr lang="en-US" sz="1800" dirty="0"/>
              <a:t>   ON COUNT_EX </a:t>
            </a:r>
            <a:endParaRPr lang="ru-RU" sz="1800" dirty="0"/>
          </a:p>
          <a:p>
            <a:pPr marL="342891" lvl="1" indent="0">
              <a:buNone/>
            </a:pPr>
            <a:r>
              <a:rPr lang="en-US" sz="1800" dirty="0"/>
              <a:t>   TO user4</a:t>
            </a:r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82725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Права на создание и изменение таблиц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800" dirty="0"/>
              <a:t>Системный администратор может разрешить некоторому пользователю создавать и изменять таблицы в некоторой БД. Тогда он может записать оператор предоставления прав следующим образом:</a:t>
            </a:r>
          </a:p>
          <a:p>
            <a:pPr marL="342891" lvl="1" indent="0">
              <a:buNone/>
            </a:pPr>
            <a:r>
              <a:rPr lang="ru-RU" sz="2000" dirty="0"/>
              <a:t>GRANT CREATE TABLE, </a:t>
            </a:r>
          </a:p>
          <a:p>
            <a:pPr marL="342891" lvl="1" indent="0">
              <a:buNone/>
            </a:pPr>
            <a:r>
              <a:rPr lang="ru-RU" sz="2000" dirty="0"/>
              <a:t>      </a:t>
            </a:r>
            <a:r>
              <a:rPr lang="en-US" sz="2000" dirty="0"/>
              <a:t>ALTER TABLE, </a:t>
            </a:r>
            <a:endParaRPr lang="ru-RU" sz="2000" dirty="0"/>
          </a:p>
          <a:p>
            <a:pPr marL="342891" lvl="1" indent="0">
              <a:buNone/>
            </a:pPr>
            <a:r>
              <a:rPr lang="en-US" sz="2000" dirty="0"/>
              <a:t>      DROP TABLE </a:t>
            </a:r>
            <a:endParaRPr lang="ru-RU" sz="2000" dirty="0"/>
          </a:p>
          <a:p>
            <a:pPr marL="342891" lvl="1" indent="0">
              <a:buNone/>
            </a:pPr>
            <a:r>
              <a:rPr lang="en-US" sz="2000" dirty="0"/>
              <a:t>   ON DB_LIB </a:t>
            </a:r>
            <a:endParaRPr lang="ru-RU" sz="2000" dirty="0"/>
          </a:p>
          <a:p>
            <a:pPr marL="342891" lvl="1" indent="0">
              <a:buNone/>
            </a:pPr>
            <a:r>
              <a:rPr lang="en-US" sz="2000" dirty="0"/>
              <a:t>   </a:t>
            </a:r>
            <a:r>
              <a:rPr lang="ru-RU" sz="2000" dirty="0"/>
              <a:t>TO user1</a:t>
            </a:r>
          </a:p>
          <a:p>
            <a:r>
              <a:rPr lang="ru-RU" sz="1800" dirty="0"/>
              <a:t>В этом случае пользователь user1 может создавать, изменять или удалять таблицы в БД DB_LIB, </a:t>
            </a:r>
            <a:endParaRPr lang="ru-RU" sz="1800" dirty="0" smtClean="0"/>
          </a:p>
          <a:p>
            <a:pPr lvl="1"/>
            <a:r>
              <a:rPr lang="ru-RU" sz="1800" dirty="0" smtClean="0"/>
              <a:t>однако </a:t>
            </a:r>
            <a:r>
              <a:rPr lang="ru-RU" sz="1800" dirty="0"/>
              <a:t>он не может разрешить создавать или изменять таблицы в этой БД другим пользователям, </a:t>
            </a:r>
            <a:endParaRPr lang="ru-RU" sz="1800" dirty="0" smtClean="0"/>
          </a:p>
          <a:p>
            <a:pPr lvl="2"/>
            <a:r>
              <a:rPr lang="ru-RU" sz="1600" dirty="0" smtClean="0"/>
              <a:t>потому </a:t>
            </a:r>
            <a:r>
              <a:rPr lang="ru-RU" sz="1600" dirty="0"/>
              <a:t>что ему дано разрешение без права делегирования своих возможностей.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99917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Права на создание </a:t>
            </a:r>
            <a:r>
              <a:rPr lang="ru-RU" dirty="0"/>
              <a:t>БД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В MS </a:t>
            </a:r>
            <a:r>
              <a:rPr lang="ru-RU" sz="1800" dirty="0"/>
              <a:t>SQL </a:t>
            </a:r>
            <a:r>
              <a:rPr lang="ru-RU" sz="1800" dirty="0" err="1"/>
              <a:t>Server</a:t>
            </a:r>
            <a:r>
              <a:rPr lang="ru-RU" sz="1800" dirty="0"/>
              <a:t> системный администратор может предоставить пользователю </a:t>
            </a:r>
            <a:r>
              <a:rPr lang="ru-RU" sz="1800" dirty="0" err="1"/>
              <a:t>main_user</a:t>
            </a:r>
            <a:r>
              <a:rPr lang="ru-RU" sz="1800" dirty="0"/>
              <a:t> право на создание своей БД на данном сервере. Это может быть сделано следующей командой:</a:t>
            </a:r>
          </a:p>
          <a:p>
            <a:pPr marL="342891" lvl="1" indent="0">
              <a:buNone/>
            </a:pPr>
            <a:r>
              <a:rPr lang="ru-RU" sz="2000" dirty="0"/>
              <a:t>GRANT CREATE DATABASE </a:t>
            </a:r>
          </a:p>
          <a:p>
            <a:pPr marL="342891" lvl="1" indent="0">
              <a:buNone/>
            </a:pPr>
            <a:r>
              <a:rPr lang="ru-RU" sz="2000" dirty="0"/>
              <a:t>   ON SERVER_0 </a:t>
            </a:r>
          </a:p>
          <a:p>
            <a:pPr marL="342891" lvl="1" indent="0">
              <a:buNone/>
            </a:pPr>
            <a:r>
              <a:rPr lang="ru-RU" sz="2000" dirty="0"/>
              <a:t>   TO </a:t>
            </a:r>
            <a:r>
              <a:rPr lang="ru-RU" sz="2000" dirty="0" err="1"/>
              <a:t>main_user</a:t>
            </a:r>
            <a:endParaRPr lang="ru-RU" sz="2000" dirty="0"/>
          </a:p>
          <a:p>
            <a:r>
              <a:rPr lang="ru-RU" sz="1800" dirty="0"/>
              <a:t>По принципу иерархии пользователь </a:t>
            </a:r>
            <a:r>
              <a:rPr lang="ru-RU" sz="1800" dirty="0" err="1"/>
              <a:t>main_user</a:t>
            </a:r>
            <a:r>
              <a:rPr lang="ru-RU" sz="1800" dirty="0"/>
              <a:t>, создав свою БД, теперь может предоставить права на создание или изменение любых объектов в этой БД другим пользователям</a:t>
            </a:r>
            <a:r>
              <a:rPr lang="ru-RU" sz="1800" dirty="0" smtClean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60880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Реализация системы защиты в MS SQL </a:t>
            </a:r>
            <a:r>
              <a:rPr lang="ru-RU" dirty="0" err="1"/>
              <a:t>Server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В </a:t>
            </a:r>
            <a:r>
              <a:rPr lang="en-US" sz="1800" dirty="0"/>
              <a:t>MS SQL Server </a:t>
            </a:r>
            <a:r>
              <a:rPr lang="ru-RU" sz="1800" dirty="0"/>
              <a:t>реализованы </a:t>
            </a:r>
            <a:r>
              <a:rPr lang="en-US" sz="1800" dirty="0"/>
              <a:t>2 </a:t>
            </a:r>
            <a:r>
              <a:rPr lang="ru-RU" sz="1800" dirty="0"/>
              <a:t>режима защиты</a:t>
            </a:r>
            <a:r>
              <a:rPr lang="en-US" sz="1800" dirty="0"/>
              <a:t>: </a:t>
            </a:r>
            <a:endParaRPr lang="ru-RU" sz="1800" dirty="0" smtClean="0"/>
          </a:p>
          <a:p>
            <a:pPr marL="342900" indent="-342900">
              <a:buFont typeface="+mj-lt"/>
              <a:buAutoNum type="arabicPeriod"/>
            </a:pPr>
            <a:r>
              <a:rPr lang="ru-RU" sz="1800" dirty="0" smtClean="0"/>
              <a:t>интегрированный</a:t>
            </a:r>
            <a:r>
              <a:rPr lang="en-US" sz="1800" dirty="0"/>
              <a:t>, </a:t>
            </a:r>
            <a:r>
              <a:rPr lang="ru-RU" sz="1800" dirty="0"/>
              <a:t>называемый </a:t>
            </a:r>
            <a:r>
              <a:rPr lang="en-US" sz="1800" dirty="0"/>
              <a:t>Windows NT Authentication Mode (Windows NT Authentication), </a:t>
            </a:r>
            <a:endParaRPr lang="ru-RU" sz="1800" dirty="0" smtClean="0"/>
          </a:p>
          <a:p>
            <a:pPr marL="342900" indent="-342900">
              <a:buFont typeface="+mj-lt"/>
              <a:buAutoNum type="arabicPeriod"/>
            </a:pPr>
            <a:r>
              <a:rPr lang="ru-RU" sz="1800" dirty="0" smtClean="0"/>
              <a:t>смешанный</a:t>
            </a:r>
            <a:r>
              <a:rPr lang="en-US" sz="1800" dirty="0"/>
              <a:t>, Mixed Mode (Windows NT Authentication and SQL Server Authentication). </a:t>
            </a:r>
            <a:endParaRPr lang="ru-RU" sz="1800" dirty="0"/>
          </a:p>
          <a:p>
            <a:r>
              <a:rPr lang="ru-RU" sz="1800" dirty="0"/>
              <a:t>Интегрированный режим предполагает, что для пользователя задается только одна учетная запись в операционной системе, как пользователя домена, а SQL </a:t>
            </a:r>
            <a:r>
              <a:rPr lang="ru-RU" sz="1800" dirty="0" err="1"/>
              <a:t>Server</a:t>
            </a:r>
            <a:r>
              <a:rPr lang="ru-RU" sz="1800" dirty="0"/>
              <a:t> идентифицирует пользователя по его данным в этой учетной записи. В этом случае пользователь задает только одно свое имя и один пароль.</a:t>
            </a:r>
          </a:p>
          <a:p>
            <a:r>
              <a:rPr lang="ru-RU" sz="1800" dirty="0"/>
              <a:t>В случае смешанного режима часть пользователей может быть подключена к серверу с использованием стандартного режима, а часть с использованием интегрированного режима.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35307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Избирательный подход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400" dirty="0" smtClean="0"/>
              <a:t>В случае избирательного управления некоторый пользователь обладает различными правами (привилегиями или полномочиями) при работе с данными объектами. </a:t>
            </a:r>
          </a:p>
        </p:txBody>
      </p:sp>
    </p:spTree>
    <p:extLst>
      <p:ext uri="{BB962C8B-B14F-4D97-AF65-F5344CB8AC3E}">
        <p14:creationId xmlns:p14="http://schemas.microsoft.com/office/powerpoint/2010/main" val="25099711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Алгоритм проверки аутентификации пользователя в MS SQL </a:t>
            </a:r>
            <a:r>
              <a:rPr lang="ru-RU" dirty="0" err="1" smtClean="0"/>
              <a:t>Server</a:t>
            </a:r>
            <a:endParaRPr lang="ru-RU" dirty="0"/>
          </a:p>
        </p:txBody>
      </p:sp>
      <p:pic>
        <p:nvPicPr>
          <p:cNvPr id="4" name="Объект 3" descr="Алгоритм проверки аутентификации пользователя в MS SQL Server 7.0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463" y="1467853"/>
            <a:ext cx="4523874" cy="51735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597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Проверка полномочий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Полномочия пользователей хранятся в специальных системных таблицах, и их проверка осуществляется ядром СУБД при выполнении каждой операции. </a:t>
            </a:r>
            <a:endParaRPr lang="ru-RU" sz="2000" dirty="0" smtClean="0"/>
          </a:p>
          <a:p>
            <a:r>
              <a:rPr lang="ru-RU" sz="2000" dirty="0" smtClean="0"/>
              <a:t>Логически </a:t>
            </a:r>
            <a:r>
              <a:rPr lang="ru-RU" sz="2000" dirty="0"/>
              <a:t>для каждого пользователя и каждого объекта в БД как бы строится некоторая условная матрица, где по одному измерению расположены объекты, а по-другому — пользователи. </a:t>
            </a:r>
            <a:endParaRPr lang="ru-RU" sz="2000" dirty="0" smtClean="0"/>
          </a:p>
          <a:p>
            <a:r>
              <a:rPr lang="ru-RU" sz="2000" dirty="0" smtClean="0"/>
              <a:t>На </a:t>
            </a:r>
            <a:r>
              <a:rPr lang="ru-RU" sz="2000" dirty="0"/>
              <a:t>пересечении каждого столбца и каждой строки расположен перечень разрешенных операций для данного пользователя над данным объектом. </a:t>
            </a:r>
          </a:p>
        </p:txBody>
      </p:sp>
    </p:spTree>
    <p:extLst>
      <p:ext uri="{BB962C8B-B14F-4D97-AF65-F5344CB8AC3E}">
        <p14:creationId xmlns:p14="http://schemas.microsoft.com/office/powerpoint/2010/main" val="357412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Проверка полномочий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С</a:t>
            </a:r>
            <a:r>
              <a:rPr lang="ru-RU" sz="2000" dirty="0" smtClean="0"/>
              <a:t>ложность </a:t>
            </a:r>
            <a:r>
              <a:rPr lang="ru-RU" sz="2000" dirty="0"/>
              <a:t>возникает тогда, когда мы используем косвенное обращение к объектам. </a:t>
            </a:r>
            <a:endParaRPr lang="ru-RU" sz="2000" dirty="0" smtClean="0"/>
          </a:p>
          <a:p>
            <a:pPr lvl="1"/>
            <a:r>
              <a:rPr lang="ru-RU" sz="2000" dirty="0" smtClean="0"/>
              <a:t>Например</a:t>
            </a:r>
            <a:r>
              <a:rPr lang="ru-RU" sz="2000" dirty="0"/>
              <a:t>, пользователю </a:t>
            </a:r>
            <a:r>
              <a:rPr lang="ru-RU" sz="2000" dirty="0" err="1"/>
              <a:t>user_N</a:t>
            </a:r>
            <a:r>
              <a:rPr lang="ru-RU" sz="2000" b="1" dirty="0"/>
              <a:t> </a:t>
            </a:r>
            <a:r>
              <a:rPr lang="ru-RU" sz="2000" dirty="0"/>
              <a:t>не разрешен доступ к таблице Tab1, но этому пользователю разрешен запуск хранимой процедуры SP_N, которая делает выборку из этого объекта. По умолчанию все хранимые процедуры запускаются под именем их владельца.</a:t>
            </a:r>
          </a:p>
          <a:p>
            <a:r>
              <a:rPr lang="ru-RU" sz="2000" dirty="0"/>
              <a:t>Такие проблемы должны решаться организационными методами. При разрешении доступа некоторых пользователей необходимо помнить о возможности косвенного доступа.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5165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Проблема проверки подлинности полномочий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Допустим, процессу 1 даны полномочия по работе с БД, а процессу 2 такие полномочия не даны. Тогда напрямую процесс 2 не может обратиться к БД, но он может обратиться к процессу 1 и через него получить доступ к информации из БД.</a:t>
            </a:r>
          </a:p>
          <a:p>
            <a:r>
              <a:rPr lang="ru-RU" sz="2000" dirty="0" smtClean="0"/>
              <a:t>Поэтому в безопасной среде должна присутствовать модель проверки подлинности, которая обеспечивает подтверждение заявленных пользователями или процессами идентификаторов. Проверка полномочий приобрела еще большее значение в условиях массового распространения распределенных вычислений. При существующем высоком уровне связности вычислительных систем необходимо контролировать все обращения к системе.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6244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" name="Рисунок 1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24" b="11824"/>
          <a:stretch>
            <a:fillRect/>
          </a:stretch>
        </p:blipFill>
        <p:spPr>
          <a:xfrm>
            <a:off x="828675" y="1600200"/>
            <a:ext cx="7485063" cy="4572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18065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Обязательный подход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 smtClean="0"/>
              <a:t>В случае обязательного управления, наоборот, каждому объекту данных присваивается некоторый классификационный уровень, а каждый пользователь обладает некоторым уровнем допуска. </a:t>
            </a:r>
          </a:p>
        </p:txBody>
      </p:sp>
    </p:spTree>
    <p:extLst>
      <p:ext uri="{BB962C8B-B14F-4D97-AF65-F5344CB8AC3E}">
        <p14:creationId xmlns:p14="http://schemas.microsoft.com/office/powerpoint/2010/main" val="9277893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Реализация избирательного принципа</a:t>
            </a:r>
            <a:endParaRPr lang="ru-RU" altLang="ru-RU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altLang="ru-RU" sz="1800" dirty="0" smtClean="0"/>
              <a:t>Для реализации избирательного принципа предусмотрены следующие методы.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1800" dirty="0" smtClean="0"/>
              <a:t>В базу данных вводится новый тип объектов БД — это пользователи.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1800" dirty="0" smtClean="0"/>
              <a:t>Каждому пользователю в БД присваивается уникальный идентификатор.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1800" dirty="0" smtClean="0"/>
              <a:t>Для дополнительной защиты каждый пользователь кроме уникального идентификатора снабжается уникальным паролем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1800" dirty="0" smtClean="0"/>
              <a:t>Пользователи могут быть объединены в специальные группы пользователей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1800" dirty="0" smtClean="0"/>
              <a:t>Один пользователь может входить в несколько групп.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1800" dirty="0" smtClean="0"/>
              <a:t>В стандарте вводится понятие группы PUBLIC, для которой должен быть определен минимальный стандартный набор прав.</a:t>
            </a:r>
          </a:p>
        </p:txBody>
      </p:sp>
    </p:spTree>
    <p:extLst>
      <p:ext uri="{BB962C8B-B14F-4D97-AF65-F5344CB8AC3E}">
        <p14:creationId xmlns:p14="http://schemas.microsoft.com/office/powerpoint/2010/main" val="31829555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Привилегии</a:t>
            </a:r>
            <a:endParaRPr lang="ru-RU" altLang="ru-RU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 smtClean="0"/>
              <a:t>Привилегии или полномочия пользователей или групп — это набор действий (операций), которые они могут выполнять над объектами БД.</a:t>
            </a:r>
          </a:p>
          <a:p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1083580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Роли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 smtClean="0"/>
              <a:t>Роль — это поименованный набор полномочий.</a:t>
            </a:r>
          </a:p>
          <a:p>
            <a:r>
              <a:rPr lang="ru-RU" altLang="ru-RU" sz="2000" dirty="0" smtClean="0"/>
              <a:t>Существует ряд стандартных ролей, которые определены в момент установки сервера баз данных. </a:t>
            </a:r>
          </a:p>
          <a:p>
            <a:r>
              <a:rPr lang="ru-RU" altLang="ru-RU" sz="2000" dirty="0" smtClean="0"/>
              <a:t>Имеется возможность создавать новые роли, группируя в них произвольные полномочия. </a:t>
            </a:r>
          </a:p>
          <a:p>
            <a:r>
              <a:rPr lang="ru-RU" altLang="ru-RU" sz="2000" dirty="0" smtClean="0"/>
              <a:t>Введение ролей не связано с конкретными пользователями, поэтому роли могут быть определены и сконфигурированы до того, как определены пользователи системы.</a:t>
            </a:r>
          </a:p>
          <a:p>
            <a:r>
              <a:rPr lang="ru-RU" altLang="ru-RU" sz="2000" dirty="0" smtClean="0"/>
              <a:t>Пользователю может быть назначена одна или несколько ролей.</a:t>
            </a:r>
          </a:p>
          <a:p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9417716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Объекты БД, которые подлежат защите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 smtClean="0"/>
              <a:t>Объектами БД, которые подлежат защите, являются все объекты, хранимые в БД: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2000" dirty="0" smtClean="0"/>
              <a:t>таблицы,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2000" dirty="0" smtClean="0"/>
              <a:t>представления,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2000" dirty="0" smtClean="0"/>
              <a:t>хранимые процедуры,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2000" dirty="0" smtClean="0"/>
              <a:t>триггеры. </a:t>
            </a:r>
          </a:p>
          <a:p>
            <a:r>
              <a:rPr lang="ru-RU" altLang="ru-RU" sz="2000" dirty="0" smtClean="0"/>
              <a:t>Для каждого типа объектов есть свои действия, поэтому для каждого типа объектов могут быть определены разные права доступа.</a:t>
            </a:r>
          </a:p>
          <a:p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7194597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 smtClean="0"/>
              <a:t>Необходимо поддерживать два фундаментальных принципа: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2000" dirty="0" smtClean="0"/>
              <a:t>проверку полномочий и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2000" dirty="0" smtClean="0"/>
              <a:t>проверку подлинности (аутентификацию).</a:t>
            </a:r>
          </a:p>
          <a:p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308097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cademicLiterature_16x9_TP103431361.potx" id="{2F0AAF73-AE41-486D-B6DC-0985ADE3F2EC}" vid="{EF7BD8ED-D7CC-46AA-8B96-4CA16C4A9ED2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Академическая презентация, макет с лентами и полосками (широкоэкранный формат)</Template>
  <TotalTime>0</TotalTime>
  <Words>1738</Words>
  <Application>Microsoft Office PowerPoint</Application>
  <PresentationFormat>Экран (4:3)</PresentationFormat>
  <Paragraphs>166</Paragraphs>
  <Slides>34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Euphemia</vt:lpstr>
      <vt:lpstr>Plantagenet Cherokee</vt:lpstr>
      <vt:lpstr>Wingdings</vt:lpstr>
      <vt:lpstr>Academic Literature 16x9</vt:lpstr>
      <vt:lpstr>Защита информации в базах данных</vt:lpstr>
      <vt:lpstr>Два подхода к вопросу обеспечения безопасности данных: </vt:lpstr>
      <vt:lpstr>Избирательный подход</vt:lpstr>
      <vt:lpstr>Обязательный подход</vt:lpstr>
      <vt:lpstr>Реализация избирательного принципа</vt:lpstr>
      <vt:lpstr>Привилегии</vt:lpstr>
      <vt:lpstr>Роли</vt:lpstr>
      <vt:lpstr>Объекты БД, которые подлежат защите</vt:lpstr>
      <vt:lpstr>Презентация PowerPoint</vt:lpstr>
      <vt:lpstr>Полномочия и подлинность</vt:lpstr>
      <vt:lpstr>Схема предоставления полномочий</vt:lpstr>
      <vt:lpstr>Cоздание пользователя</vt:lpstr>
      <vt:lpstr>SQL</vt:lpstr>
      <vt:lpstr>Оператор предоставления привилегий</vt:lpstr>
      <vt:lpstr>Параметры</vt:lpstr>
      <vt:lpstr>Пример</vt:lpstr>
      <vt:lpstr>Действия для таблиц</vt:lpstr>
      <vt:lpstr>Оператор GRANT для таблицы</vt:lpstr>
      <vt:lpstr>Раздача прав</vt:lpstr>
      <vt:lpstr>Презентация PowerPoint</vt:lpstr>
      <vt:lpstr>Отмена привелегий</vt:lpstr>
      <vt:lpstr>Параметры</vt:lpstr>
      <vt:lpstr>Пример</vt:lpstr>
      <vt:lpstr>Роли</vt:lpstr>
      <vt:lpstr>Роли</vt:lpstr>
      <vt:lpstr>Изменение прав на запуск процедуры</vt:lpstr>
      <vt:lpstr>Права на создание и изменение таблиц</vt:lpstr>
      <vt:lpstr>Права на создание БД</vt:lpstr>
      <vt:lpstr>Реализация системы защиты в MS SQL Server</vt:lpstr>
      <vt:lpstr>Алгоритм проверки аутентификации пользователя в MS SQL Server</vt:lpstr>
      <vt:lpstr>Проверка полномочий</vt:lpstr>
      <vt:lpstr>Проверка полномочий</vt:lpstr>
      <vt:lpstr>Проблема проверки подлинности полномочий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2016-09-27T16:13:15Z</dcterms:created>
  <dcterms:modified xsi:type="dcterms:W3CDTF">2018-12-09T15:48:21Z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