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sldIdLst>
    <p:sldId id="282" r:id="rId2"/>
    <p:sldId id="315" r:id="rId3"/>
    <p:sldId id="314" r:id="rId4"/>
    <p:sldId id="308" r:id="rId5"/>
    <p:sldId id="317" r:id="rId6"/>
    <p:sldId id="309" r:id="rId7"/>
    <p:sldId id="313" r:id="rId8"/>
    <p:sldId id="318" r:id="rId9"/>
    <p:sldId id="310" r:id="rId10"/>
    <p:sldId id="319" r:id="rId11"/>
    <p:sldId id="311" r:id="rId12"/>
    <p:sldId id="320" r:id="rId13"/>
    <p:sldId id="321" r:id="rId14"/>
    <p:sldId id="312" r:id="rId15"/>
    <p:sldId id="316"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51" autoAdjust="0"/>
    <p:restoredTop sz="87409" autoAdjust="0"/>
  </p:normalViewPr>
  <p:slideViewPr>
    <p:cSldViewPr>
      <p:cViewPr varScale="1">
        <p:scale>
          <a:sx n="110" d="100"/>
          <a:sy n="110" d="100"/>
        </p:scale>
        <p:origin x="102" y="5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7CBD47-ACB8-44C4-830A-17F6F96AE595}" type="datetimeFigureOut">
              <a:rPr lang="ru-RU" smtClean="0"/>
              <a:pPr/>
              <a:t>08.02.2024</a:t>
            </a:fld>
            <a:endParaRPr lang="ru-R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139EFB-DE11-4798-80C8-CB55D856FF8D}"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В алгоритмах сортировки, ключ сортировки - это атрибут или набор атрибутов, по значению которого определяется порядок элементов1. Это может быть любое значение или свойство данных, такое как номер, имя, дата или любой другой атрибут, который можно использовать для упорядочивания данных2.</a:t>
            </a:r>
          </a:p>
        </p:txBody>
      </p:sp>
      <p:sp>
        <p:nvSpPr>
          <p:cNvPr id="4" name="Номер слайда 3"/>
          <p:cNvSpPr>
            <a:spLocks noGrp="1"/>
          </p:cNvSpPr>
          <p:nvPr>
            <p:ph type="sldNum" sz="quarter" idx="5"/>
          </p:nvPr>
        </p:nvSpPr>
        <p:spPr/>
        <p:txBody>
          <a:bodyPr/>
          <a:lstStyle/>
          <a:p>
            <a:fld id="{6C139EFB-DE11-4798-80C8-CB55D856FF8D}" type="slidenum">
              <a:rPr lang="ru-RU" smtClean="0"/>
              <a:pPr/>
              <a:t>2</a:t>
            </a:fld>
            <a:endParaRPr lang="ru-RU"/>
          </a:p>
        </p:txBody>
      </p:sp>
    </p:spTree>
    <p:extLst>
      <p:ext uri="{BB962C8B-B14F-4D97-AF65-F5344CB8AC3E}">
        <p14:creationId xmlns:p14="http://schemas.microsoft.com/office/powerpoint/2010/main" val="12907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buFont typeface="+mj-lt"/>
              <a:buAutoNum type="arabicPeriod"/>
            </a:pPr>
            <a:r>
              <a:rPr lang="ru-RU" b="0" i="0" dirty="0">
                <a:solidFill>
                  <a:srgbClr val="202122"/>
                </a:solidFill>
                <a:effectLst/>
                <a:latin typeface="Arial" panose="020B0604020202020204" pitchFamily="34" charset="0"/>
              </a:rPr>
              <a:t>находим номер минимального значения в текущем списке</a:t>
            </a:r>
          </a:p>
          <a:p>
            <a:pPr algn="l">
              <a:buFont typeface="+mj-lt"/>
              <a:buAutoNum type="arabicPeriod"/>
            </a:pPr>
            <a:r>
              <a:rPr lang="ru-RU" b="0" i="0" dirty="0">
                <a:solidFill>
                  <a:srgbClr val="202122"/>
                </a:solidFill>
                <a:effectLst/>
                <a:latin typeface="Arial" panose="020B0604020202020204" pitchFamily="34" charset="0"/>
              </a:rPr>
              <a:t>производим обмен этого значения со значением первой неотсортированной позиции (обмен не нужен, если минимальный элемент уже находится на данной позиции)</a:t>
            </a:r>
          </a:p>
          <a:p>
            <a:pPr algn="l">
              <a:buFont typeface="+mj-lt"/>
              <a:buAutoNum type="arabicPeriod"/>
            </a:pPr>
            <a:r>
              <a:rPr lang="ru-RU" b="0" i="0" dirty="0">
                <a:solidFill>
                  <a:srgbClr val="202122"/>
                </a:solidFill>
                <a:effectLst/>
                <a:latin typeface="Arial" panose="020B0604020202020204" pitchFamily="34" charset="0"/>
              </a:rPr>
              <a:t>теперь сортируем хвост списка, исключив из рассмотрения уже отсортированные элементы</a:t>
            </a:r>
          </a:p>
          <a:p>
            <a:endParaRPr lang="ru-RU" dirty="0"/>
          </a:p>
        </p:txBody>
      </p:sp>
      <p:sp>
        <p:nvSpPr>
          <p:cNvPr id="4" name="Номер слайда 3"/>
          <p:cNvSpPr>
            <a:spLocks noGrp="1"/>
          </p:cNvSpPr>
          <p:nvPr>
            <p:ph type="sldNum" sz="quarter" idx="5"/>
          </p:nvPr>
        </p:nvSpPr>
        <p:spPr/>
        <p:txBody>
          <a:bodyPr/>
          <a:lstStyle/>
          <a:p>
            <a:fld id="{6C139EFB-DE11-4798-80C8-CB55D856FF8D}" type="slidenum">
              <a:rPr lang="ru-RU" smtClean="0"/>
              <a:pPr/>
              <a:t>4</a:t>
            </a:fld>
            <a:endParaRPr lang="ru-RU"/>
          </a:p>
        </p:txBody>
      </p:sp>
    </p:spTree>
    <p:extLst>
      <p:ext uri="{BB962C8B-B14F-4D97-AF65-F5344CB8AC3E}">
        <p14:creationId xmlns:p14="http://schemas.microsoft.com/office/powerpoint/2010/main" val="359668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Просматриваем массив слева-направо и по пути сравниваем соседей. Если мы встретим пару взаимно неотсортированных элементов, то меняем их местами и возвращаемся на круги своя, то бишь в самое начало. Снова проходим-проверяем массив, если встретили снова «неправильную» пару соседних элементов, то меняем местами и опять начинаем всё сызнова. Продолжаем до тех пор пока массив потихоньку-полегоньку не </a:t>
            </a:r>
            <a:r>
              <a:rPr lang="ru-RU" dirty="0" err="1"/>
              <a:t>отсортируется</a:t>
            </a:r>
            <a:r>
              <a:rPr lang="ru-RU" dirty="0"/>
              <a:t>.</a:t>
            </a:r>
          </a:p>
        </p:txBody>
      </p:sp>
      <p:sp>
        <p:nvSpPr>
          <p:cNvPr id="4" name="Номер слайда 3"/>
          <p:cNvSpPr>
            <a:spLocks noGrp="1"/>
          </p:cNvSpPr>
          <p:nvPr>
            <p:ph type="sldNum" sz="quarter" idx="5"/>
          </p:nvPr>
        </p:nvSpPr>
        <p:spPr/>
        <p:txBody>
          <a:bodyPr/>
          <a:lstStyle/>
          <a:p>
            <a:fld id="{6C139EFB-DE11-4798-80C8-CB55D856FF8D}" type="slidenum">
              <a:rPr lang="ru-RU" smtClean="0"/>
              <a:pPr/>
              <a:t>6</a:t>
            </a:fld>
            <a:endParaRPr lang="ru-RU"/>
          </a:p>
        </p:txBody>
      </p:sp>
    </p:spTree>
    <p:extLst>
      <p:ext uri="{BB962C8B-B14F-4D97-AF65-F5344CB8AC3E}">
        <p14:creationId xmlns:p14="http://schemas.microsoft.com/office/powerpoint/2010/main" val="4130029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Принцип действий прост: обходим массив от начала до конца, попутно меняя местами неотсортированные соседние элементы. В результате первого прохода на последнее место «всплывёт» максимальный элемент. Теперь снова обходим неотсортированную часть массива (от первого элемента до предпоследнего) и меняем по пути неотсортированных соседей. Второй по величине элемент окажется на предпоследнем месте. Продолжая в том же духе, будем обходить всё уменьшающуюся неотсортированную часть массива, запихивая найденные максимумы в конец.</a:t>
            </a:r>
          </a:p>
        </p:txBody>
      </p:sp>
      <p:sp>
        <p:nvSpPr>
          <p:cNvPr id="4" name="Номер слайда 3"/>
          <p:cNvSpPr>
            <a:spLocks noGrp="1"/>
          </p:cNvSpPr>
          <p:nvPr>
            <p:ph type="sldNum" sz="quarter" idx="5"/>
          </p:nvPr>
        </p:nvSpPr>
        <p:spPr/>
        <p:txBody>
          <a:bodyPr/>
          <a:lstStyle/>
          <a:p>
            <a:fld id="{6C139EFB-DE11-4798-80C8-CB55D856FF8D}" type="slidenum">
              <a:rPr lang="ru-RU" smtClean="0"/>
              <a:pPr/>
              <a:t>9</a:t>
            </a:fld>
            <a:endParaRPr lang="ru-RU"/>
          </a:p>
        </p:txBody>
      </p:sp>
    </p:spTree>
    <p:extLst>
      <p:ext uri="{BB962C8B-B14F-4D97-AF65-F5344CB8AC3E}">
        <p14:creationId xmlns:p14="http://schemas.microsoft.com/office/powerpoint/2010/main" val="1090385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Если не только в конец задвигать максимумы, а ещё и в начало перебрасывать минимумы то у нас получается…</a:t>
            </a:r>
          </a:p>
          <a:p>
            <a:r>
              <a:rPr lang="ru-RU" dirty="0" err="1"/>
              <a:t>Шейкерная</a:t>
            </a:r>
            <a:r>
              <a:rPr lang="ru-RU" dirty="0"/>
              <a:t> сортировка</a:t>
            </a:r>
          </a:p>
          <a:p>
            <a:r>
              <a:rPr lang="ru-RU" dirty="0"/>
              <a:t>Она же сортировка перемешиванием, она же коктейльная сортировка. Начинается процесс как в «пузырьке»: выдавливаем максимум на самые задворки. После этого разворачиваемся на 1800 и идём в обратную сторону, при этом уже перекатывая в начало не максимум, а минимум. Отсортировав в массиве первый и последний элементы, снова делаем кульбит. Обойдя туда-обратно несколько раз, в итоге заканчиваем процесс, оказавшись в середине списка.</a:t>
            </a:r>
          </a:p>
          <a:p>
            <a:r>
              <a:rPr lang="ru-RU" dirty="0" err="1"/>
              <a:t>Шейкерная</a:t>
            </a:r>
            <a:r>
              <a:rPr lang="ru-RU" dirty="0"/>
              <a:t> сортировка работает немного быстрее чем пузырьковая, поскольку по массиву в нужных направлениях попеременно мигрируют и максимумы и минимумы. Улучшения, как говорится, налицо.</a:t>
            </a:r>
          </a:p>
          <a:p>
            <a:endParaRPr lang="ru-RU" dirty="0"/>
          </a:p>
        </p:txBody>
      </p:sp>
      <p:sp>
        <p:nvSpPr>
          <p:cNvPr id="4" name="Номер слайда 3"/>
          <p:cNvSpPr>
            <a:spLocks noGrp="1"/>
          </p:cNvSpPr>
          <p:nvPr>
            <p:ph type="sldNum" sz="quarter" idx="5"/>
          </p:nvPr>
        </p:nvSpPr>
        <p:spPr/>
        <p:txBody>
          <a:bodyPr/>
          <a:lstStyle/>
          <a:p>
            <a:fld id="{6C139EFB-DE11-4798-80C8-CB55D856FF8D}" type="slidenum">
              <a:rPr lang="ru-RU" smtClean="0"/>
              <a:pPr/>
              <a:t>11</a:t>
            </a:fld>
            <a:endParaRPr lang="ru-RU"/>
          </a:p>
        </p:txBody>
      </p:sp>
    </p:spTree>
    <p:extLst>
      <p:ext uri="{BB962C8B-B14F-4D97-AF65-F5344CB8AC3E}">
        <p14:creationId xmlns:p14="http://schemas.microsoft.com/office/powerpoint/2010/main" val="2866276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0" i="0" dirty="0">
                <a:solidFill>
                  <a:srgbClr val="000000"/>
                </a:solidFill>
                <a:effectLst/>
                <a:latin typeface="Tahoma" panose="020B0604030504040204" pitchFamily="34" charset="0"/>
              </a:rPr>
              <a:t>Сортируем вставкой подгруппы элементов, но только в подгруппе они идут не в ряд, а равномерно выбираются с некоторой дельтой по индексу. После первоначальных грубых проходов, дельта методично уменьшается, пока расстояние между элементами этих несвязных подмножеств не достигнет единицы. Благодаря первоначальным проходам с большим шагом, большинство малых по значению элементов перебрасываются в левую часть массива, большинство крупных элементов массива попадают в правую.</a:t>
            </a:r>
          </a:p>
          <a:p>
            <a:pPr algn="l"/>
            <a:r>
              <a:rPr lang="ru-RU" b="0" i="0" dirty="0">
                <a:solidFill>
                  <a:srgbClr val="000000"/>
                </a:solidFill>
                <a:effectLst/>
                <a:latin typeface="Tahoma" panose="020B0604030504040204" pitchFamily="34" charset="0"/>
              </a:rPr>
              <a:t>Как известно, вставочный метод очень эффективно обрабатывает почти отсортированные массивы. Сортировка Шелла при первоначальных проходах достаточно быстро и доводит массив к состоянию неполной упорядоченности. На заключительном этапе шаг равен единице, т.е. "Шелл" естественным образом трансформируется в сортировку простыми вставками.</a:t>
            </a:r>
          </a:p>
        </p:txBody>
      </p:sp>
      <p:sp>
        <p:nvSpPr>
          <p:cNvPr id="4" name="Номер слайда 3"/>
          <p:cNvSpPr>
            <a:spLocks noGrp="1"/>
          </p:cNvSpPr>
          <p:nvPr>
            <p:ph type="sldNum" sz="quarter" idx="5"/>
          </p:nvPr>
        </p:nvSpPr>
        <p:spPr/>
        <p:txBody>
          <a:bodyPr/>
          <a:lstStyle/>
          <a:p>
            <a:fld id="{6C139EFB-DE11-4798-80C8-CB55D856FF8D}" type="slidenum">
              <a:rPr lang="ru-RU" smtClean="0"/>
              <a:pPr/>
              <a:t>14</a:t>
            </a:fld>
            <a:endParaRPr lang="ru-RU"/>
          </a:p>
        </p:txBody>
      </p:sp>
    </p:spTree>
    <p:extLst>
      <p:ext uri="{BB962C8B-B14F-4D97-AF65-F5344CB8AC3E}">
        <p14:creationId xmlns:p14="http://schemas.microsoft.com/office/powerpoint/2010/main" val="1055345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C139EFB-DE11-4798-80C8-CB55D856FF8D}" type="slidenum">
              <a:rPr lang="ru-RU" smtClean="0"/>
              <a:pPr/>
              <a:t>15</a:t>
            </a:fld>
            <a:endParaRPr lang="ru-RU"/>
          </a:p>
        </p:txBody>
      </p:sp>
    </p:spTree>
    <p:extLst>
      <p:ext uri="{BB962C8B-B14F-4D97-AF65-F5344CB8AC3E}">
        <p14:creationId xmlns:p14="http://schemas.microsoft.com/office/powerpoint/2010/main" val="1973141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87A49D1-18BD-418B-B696-B5187668C566}" type="datetime1">
              <a:rPr lang="en-US" smtClean="0"/>
              <a:pPr/>
              <a:t>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A597E9-E938-42E8-AAEF-9F86B385D060}" type="datetime1">
              <a:rPr lang="en-US" smtClean="0"/>
              <a:pPr/>
              <a:t>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1692B0-2A11-4865-8C76-A2B164AC7F4E}" type="datetime1">
              <a:rPr lang="en-US" smtClean="0"/>
              <a:pPr/>
              <a:t>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54CA4C-B8B9-439A-A3B3-E3A6919C3530}" type="datetime1">
              <a:rPr lang="en-US" smtClean="0"/>
              <a:pPr/>
              <a:t>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AEFA8A-FFA9-41AC-8A0D-319E4CD5267E}" type="datetime1">
              <a:rPr lang="en-US" smtClean="0"/>
              <a:pPr/>
              <a:t>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66E3FA2-4530-4143-B590-C2218C28BEB2}" type="datetime1">
              <a:rPr lang="en-US" smtClean="0"/>
              <a:pPr/>
              <a:t>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867E779-D56A-4E9B-8249-766664941F65}" type="datetime1">
              <a:rPr lang="en-US" smtClean="0"/>
              <a:pPr/>
              <a:t>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BF8FDB-AA56-4B60-8FFD-2B18603792A3}" type="datetime1">
              <a:rPr lang="en-US" smtClean="0"/>
              <a:pPr/>
              <a:t>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0EE758-7B76-4DD1-A3D7-6951135F13F5}" type="datetime1">
              <a:rPr lang="en-US" smtClean="0"/>
              <a:pPr/>
              <a:t>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8C565C-551F-4D3C-9C97-52F296EEF78C}" type="datetime1">
              <a:rPr lang="en-US" smtClean="0"/>
              <a:pPr/>
              <a:t>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DFCE86-40D6-4AD3-852A-9EF1D4E95443}" type="datetime1">
              <a:rPr lang="en-US" smtClean="0"/>
              <a:pPr/>
              <a:t>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E08E66-A70B-4497-A33C-1CE8676EE28F}" type="datetime1">
              <a:rPr lang="en-US" smtClean="0"/>
              <a:pPr/>
              <a:t>2/8/2024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219200" y="1828800"/>
            <a:ext cx="7086600" cy="7620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ru-RU" sz="3200" b="1" dirty="0">
                <a:latin typeface="Footlight MT Light" pitchFamily="18" charset="0"/>
              </a:rPr>
              <a:t>Простые алгоритмы сортировки</a:t>
            </a:r>
            <a:endParaRPr kumimoji="0" lang="en-US" sz="3200" b="1" i="0" u="none" strike="noStrike" kern="1200" cap="none" spc="0" normalizeH="0" baseline="0" noProof="0" dirty="0">
              <a:ln>
                <a:noFill/>
              </a:ln>
              <a:solidFill>
                <a:schemeClr val="tx1"/>
              </a:solidFill>
              <a:effectLst/>
              <a:uLnTx/>
              <a:uFillTx/>
              <a:latin typeface="Footlight MT Light" pitchFamily="18"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600" i="0" u="none" strike="noStrike" kern="1200" cap="none" spc="0" normalizeH="0" baseline="0" noProof="0" dirty="0">
              <a:ln>
                <a:noFill/>
              </a:ln>
              <a:solidFill>
                <a:schemeClr val="tx1"/>
              </a:solidFill>
              <a:effectLst/>
              <a:uLnTx/>
              <a:uFillTx/>
              <a:latin typeface="Footlight MT Light" pitchFamily="18" charset="0"/>
            </a:endParaRPr>
          </a:p>
        </p:txBody>
      </p:sp>
      <p:sp>
        <p:nvSpPr>
          <p:cNvPr id="5" name="Subtitle 2"/>
          <p:cNvSpPr txBox="1">
            <a:spLocks/>
          </p:cNvSpPr>
          <p:nvPr/>
        </p:nvSpPr>
        <p:spPr>
          <a:xfrm>
            <a:off x="2667000" y="3124200"/>
            <a:ext cx="4953000" cy="3200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a:bodyPr>
          <a:lstStyle/>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ru-RU" sz="2800" dirty="0">
                <a:latin typeface="Showcard Gothic" pitchFamily="82" charset="0"/>
              </a:rPr>
              <a:t>Сортировка выбором</a:t>
            </a:r>
          </a:p>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ru-RU" sz="2800" dirty="0">
                <a:latin typeface="Showcard Gothic" pitchFamily="82" charset="0"/>
              </a:rPr>
              <a:t>Сортировка вставками</a:t>
            </a:r>
          </a:p>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ru-RU" sz="2800" dirty="0">
                <a:latin typeface="Showcard Gothic" pitchFamily="82" charset="0"/>
              </a:rPr>
              <a:t>Пузырьковая сортировка</a:t>
            </a:r>
          </a:p>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ru-RU" sz="2800" dirty="0">
                <a:latin typeface="Showcard Gothic" pitchFamily="82" charset="0"/>
              </a:rPr>
              <a:t>Шейкерная сортировка</a:t>
            </a:r>
          </a:p>
          <a:p>
            <a:pPr marL="514350" marR="0" lvl="0" indent="-514350" algn="l" defTabSz="914400" rtl="0" eaLnBrk="1" fontAlgn="auto" latinLnBrk="0" hangingPunct="1">
              <a:lnSpc>
                <a:spcPct val="100000"/>
              </a:lnSpc>
              <a:spcBef>
                <a:spcPct val="20000"/>
              </a:spcBef>
              <a:spcAft>
                <a:spcPts val="0"/>
              </a:spcAft>
              <a:buClrTx/>
              <a:buSzTx/>
              <a:buFont typeface="+mj-lt"/>
              <a:buAutoNum type="arabicParenR"/>
              <a:tabLst/>
              <a:defRPr/>
            </a:pPr>
            <a:r>
              <a:rPr lang="ru-RU" sz="2800" dirty="0">
                <a:latin typeface="Showcard Gothic" pitchFamily="82" charset="0"/>
              </a:rPr>
              <a:t>Сортировка Шелла</a:t>
            </a:r>
          </a:p>
        </p:txBody>
      </p:sp>
      <p:pic>
        <p:nvPicPr>
          <p:cNvPr id="18435" name="Picture 3"/>
          <p:cNvPicPr>
            <a:picLocks noChangeAspect="1" noChangeArrowheads="1"/>
          </p:cNvPicPr>
          <p:nvPr/>
        </p:nvPicPr>
        <p:blipFill>
          <a:blip r:embed="rId2"/>
          <a:srcRect/>
          <a:stretch>
            <a:fillRect/>
          </a:stretch>
        </p:blipFill>
        <p:spPr bwMode="auto">
          <a:xfrm>
            <a:off x="3581400" y="304800"/>
            <a:ext cx="2349500" cy="990600"/>
          </a:xfrm>
          <a:prstGeom prst="rect">
            <a:avLst/>
          </a:prstGeom>
          <a:noFill/>
          <a:ln w="9525">
            <a:noFill/>
            <a:miter lim="800000"/>
            <a:headEnd/>
            <a:tailEnd/>
          </a:ln>
          <a:effectLst/>
        </p:spPr>
      </p:pic>
      <p:sp>
        <p:nvSpPr>
          <p:cNvPr id="10" name="Slide Number Placeholder 9"/>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Сортировка </a:t>
            </a:r>
            <a:r>
              <a:rPr lang="ru-RU" sz="3900" b="1" dirty="0">
                <a:solidFill>
                  <a:schemeClr val="bg1">
                    <a:lumMod val="50000"/>
                  </a:schemeClr>
                </a:solidFill>
                <a:effectLst>
                  <a:outerShdw blurRad="38100" dist="38100" dir="2700000" algn="tl">
                    <a:srgbClr val="000000">
                      <a:alpha val="43137"/>
                    </a:srgbClr>
                  </a:outerShdw>
                </a:effectLst>
                <a:latin typeface="Goudy Stout" pitchFamily="18" charset="0"/>
              </a:rPr>
              <a:t>пузырьком</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10</a:t>
            </a:fld>
            <a:endParaRPr lang="en-US"/>
          </a:p>
        </p:txBody>
      </p:sp>
      <p:sp>
        <p:nvSpPr>
          <p:cNvPr id="7" name="Rectangle 6"/>
          <p:cNvSpPr/>
          <p:nvPr/>
        </p:nvSpPr>
        <p:spPr>
          <a:xfrm>
            <a:off x="5257800" y="1219200"/>
            <a:ext cx="3589701" cy="369332"/>
          </a:xfrm>
          <a:prstGeom prst="rect">
            <a:avLst/>
          </a:prstGeom>
        </p:spPr>
        <p:txBody>
          <a:bodyPr wrap="none">
            <a:spAutoFit/>
          </a:bodyPr>
          <a:lstStyle/>
          <a:p>
            <a:r>
              <a:rPr lang="en-US" dirty="0"/>
              <a:t>http://sorting.valemak.com/bubble/</a:t>
            </a:r>
            <a:endParaRPr lang="ru-RU" dirty="0"/>
          </a:p>
        </p:txBody>
      </p:sp>
      <p:pic>
        <p:nvPicPr>
          <p:cNvPr id="4098" name="Picture 2"/>
          <p:cNvPicPr>
            <a:picLocks noChangeAspect="1" noChangeArrowheads="1"/>
          </p:cNvPicPr>
          <p:nvPr/>
        </p:nvPicPr>
        <p:blipFill>
          <a:blip r:embed="rId2"/>
          <a:srcRect/>
          <a:stretch>
            <a:fillRect/>
          </a:stretch>
        </p:blipFill>
        <p:spPr bwMode="auto">
          <a:xfrm>
            <a:off x="990600" y="1828800"/>
            <a:ext cx="7019334" cy="43434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212725"/>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Шейкерная сортировка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sp>
        <p:nvSpPr>
          <p:cNvPr id="4" name="Rectangle 3"/>
          <p:cNvSpPr/>
          <p:nvPr/>
        </p:nvSpPr>
        <p:spPr>
          <a:xfrm>
            <a:off x="1524000" y="1489075"/>
            <a:ext cx="6629400" cy="5262979"/>
          </a:xfrm>
          <a:prstGeom prst="rect">
            <a:avLst/>
          </a:prstGeom>
        </p:spPr>
        <p:txBody>
          <a:bodyPr wrap="square">
            <a:spAutoFit/>
          </a:bodyPr>
          <a:lstStyle/>
          <a:p>
            <a:r>
              <a:rPr lang="ru-RU" sz="1200" dirty="0">
                <a:latin typeface="Consolas" pitchFamily="49" charset="0"/>
                <a:cs typeface="Consolas" pitchFamily="49" charset="0"/>
              </a:rPr>
              <a:t>        </a:t>
            </a:r>
            <a:r>
              <a:rPr lang="en-US" sz="1200" dirty="0">
                <a:latin typeface="Consolas" pitchFamily="49" charset="0"/>
                <a:cs typeface="Consolas" pitchFamily="49" charset="0"/>
              </a:rPr>
              <a:t>void </a:t>
            </a:r>
            <a:r>
              <a:rPr lang="en-US" sz="1200" dirty="0" err="1">
                <a:latin typeface="Consolas" pitchFamily="49" charset="0"/>
                <a:cs typeface="Consolas" pitchFamily="49" charset="0"/>
              </a:rPr>
              <a:t>ShakerSort</a:t>
            </a:r>
            <a:r>
              <a:rPr lang="en-US" sz="1200" dirty="0">
                <a:latin typeface="Consolas" pitchFamily="49" charset="0"/>
                <a:cs typeface="Consolas" pitchFamily="49" charset="0"/>
              </a:rPr>
              <a:t>(</a:t>
            </a:r>
            <a:r>
              <a:rPr lang="en-US" sz="1200" dirty="0" err="1">
                <a:latin typeface="Consolas" pitchFamily="49" charset="0"/>
                <a:cs typeface="Consolas" pitchFamily="49" charset="0"/>
              </a:rPr>
              <a:t>int</a:t>
            </a:r>
            <a:r>
              <a:rPr lang="en-US" sz="1200" dirty="0">
                <a:latin typeface="Consolas" pitchFamily="49" charset="0"/>
                <a:cs typeface="Consolas" pitchFamily="49" charset="0"/>
              </a:rPr>
              <a:t>[] a, </a:t>
            </a:r>
            <a:r>
              <a:rPr lang="en-US" sz="1200" dirty="0" err="1">
                <a:latin typeface="Consolas" pitchFamily="49" charset="0"/>
                <a:cs typeface="Consolas" pitchFamily="49" charset="0"/>
              </a:rPr>
              <a:t>int</a:t>
            </a:r>
            <a:r>
              <a:rPr lang="en-US" sz="1200" dirty="0">
                <a:latin typeface="Consolas" pitchFamily="49" charset="0"/>
                <a:cs typeface="Consolas" pitchFamily="49" charset="0"/>
              </a:rPr>
              <a:t> l, </a:t>
            </a:r>
            <a:r>
              <a:rPr lang="en-US" sz="1200" dirty="0" err="1">
                <a:latin typeface="Consolas" pitchFamily="49" charset="0"/>
                <a:cs typeface="Consolas" pitchFamily="49" charset="0"/>
              </a:rPr>
              <a:t>int</a:t>
            </a:r>
            <a:r>
              <a:rPr lang="en-US" sz="1200" dirty="0">
                <a:latin typeface="Consolas" pitchFamily="49" charset="0"/>
                <a:cs typeface="Consolas" pitchFamily="49" charset="0"/>
              </a:rPr>
              <a:t> r)</a:t>
            </a:r>
          </a:p>
          <a:p>
            <a:r>
              <a:rPr lang="ru-RU" sz="1200" dirty="0">
                <a:latin typeface="Consolas" pitchFamily="49" charset="0"/>
                <a:cs typeface="Consolas" pitchFamily="49" charset="0"/>
              </a:rPr>
              <a:t>        {</a:t>
            </a:r>
          </a:p>
          <a:p>
            <a:r>
              <a:rPr lang="en-US" sz="1200" dirty="0">
                <a:latin typeface="Consolas" pitchFamily="49" charset="0"/>
                <a:cs typeface="Consolas" pitchFamily="49" charset="0"/>
              </a:rPr>
              <a:t>            do</a:t>
            </a:r>
          </a:p>
          <a:p>
            <a:r>
              <a:rPr lang="ru-RU" sz="1200" dirty="0">
                <a:latin typeface="Consolas" pitchFamily="49" charset="0"/>
                <a:cs typeface="Consolas" pitchFamily="49" charset="0"/>
              </a:rPr>
              <a:t>            {</a:t>
            </a:r>
          </a:p>
          <a:p>
            <a:r>
              <a:rPr lang="ru-RU" sz="1200" dirty="0">
                <a:latin typeface="Consolas" pitchFamily="49" charset="0"/>
                <a:cs typeface="Consolas" pitchFamily="49" charset="0"/>
              </a:rPr>
              <a:t>                </a:t>
            </a:r>
            <a:r>
              <a:rPr lang="ru-RU" sz="1200" dirty="0">
                <a:solidFill>
                  <a:srgbClr val="00B050"/>
                </a:solidFill>
                <a:latin typeface="Consolas" pitchFamily="49" charset="0"/>
                <a:cs typeface="Consolas" pitchFamily="49" charset="0"/>
              </a:rPr>
              <a:t>//Сдвигаем к концу массива "тяжелые элементы"</a:t>
            </a:r>
          </a:p>
          <a:p>
            <a:r>
              <a:rPr lang="nn-NO" sz="1200" dirty="0">
                <a:latin typeface="Consolas" pitchFamily="49" charset="0"/>
                <a:cs typeface="Consolas" pitchFamily="49" charset="0"/>
              </a:rPr>
              <a:t>                for (int i = l; i &lt; r; i++)</a:t>
            </a:r>
          </a:p>
          <a:p>
            <a:r>
              <a:rPr lang="ru-RU" sz="1200" dirty="0">
                <a:latin typeface="Consolas" pitchFamily="49" charset="0"/>
                <a:cs typeface="Consolas" pitchFamily="49" charset="0"/>
              </a:rPr>
              <a:t>                {</a:t>
            </a:r>
          </a:p>
          <a:p>
            <a:r>
              <a:rPr lang="en-US" sz="1200" dirty="0">
                <a:latin typeface="Consolas" pitchFamily="49" charset="0"/>
                <a:cs typeface="Consolas" pitchFamily="49" charset="0"/>
              </a:rPr>
              <a:t>                    if (a[</a:t>
            </a:r>
            <a:r>
              <a:rPr lang="en-US" sz="1200" dirty="0" err="1">
                <a:latin typeface="Consolas" pitchFamily="49" charset="0"/>
                <a:cs typeface="Consolas" pitchFamily="49" charset="0"/>
              </a:rPr>
              <a:t>i</a:t>
            </a:r>
            <a:r>
              <a:rPr lang="en-US" sz="1200" dirty="0">
                <a:latin typeface="Consolas" pitchFamily="49" charset="0"/>
                <a:cs typeface="Consolas" pitchFamily="49" charset="0"/>
              </a:rPr>
              <a:t>] &gt; a[</a:t>
            </a:r>
            <a:r>
              <a:rPr lang="en-US" sz="1200" dirty="0" err="1">
                <a:latin typeface="Consolas" pitchFamily="49" charset="0"/>
                <a:cs typeface="Consolas" pitchFamily="49" charset="0"/>
              </a:rPr>
              <a:t>i</a:t>
            </a:r>
            <a:r>
              <a:rPr lang="en-US" sz="1200" dirty="0">
                <a:latin typeface="Consolas" pitchFamily="49" charset="0"/>
                <a:cs typeface="Consolas" pitchFamily="49" charset="0"/>
              </a:rPr>
              <a:t> + 1])</a:t>
            </a:r>
          </a:p>
          <a:p>
            <a:r>
              <a:rPr lang="ru-RU" sz="1200" dirty="0">
                <a:latin typeface="Consolas" pitchFamily="49" charset="0"/>
                <a:cs typeface="Consolas" pitchFamily="49" charset="0"/>
              </a:rPr>
              <a:t>                    {</a:t>
            </a:r>
          </a:p>
          <a:p>
            <a:r>
              <a:rPr lang="ru-RU" sz="1200" dirty="0">
                <a:latin typeface="Consolas" pitchFamily="49" charset="0"/>
                <a:cs typeface="Consolas" pitchFamily="49" charset="0"/>
              </a:rPr>
              <a:t>		   </a:t>
            </a:r>
            <a:r>
              <a:rPr lang="en-US" sz="1200" dirty="0">
                <a:latin typeface="Consolas" pitchFamily="49" charset="0"/>
                <a:cs typeface="Consolas" pitchFamily="49" charset="0"/>
              </a:rPr>
              <a:t>Swap(ref a[</a:t>
            </a:r>
            <a:r>
              <a:rPr lang="en-US" sz="1200" dirty="0" err="1">
                <a:latin typeface="Consolas" pitchFamily="49" charset="0"/>
                <a:cs typeface="Consolas" pitchFamily="49" charset="0"/>
              </a:rPr>
              <a:t>i</a:t>
            </a:r>
            <a:r>
              <a:rPr lang="en-US" sz="1200" dirty="0">
                <a:latin typeface="Consolas" pitchFamily="49" charset="0"/>
                <a:cs typeface="Consolas" pitchFamily="49" charset="0"/>
              </a:rPr>
              <a:t>], ref a[</a:t>
            </a:r>
            <a:r>
              <a:rPr lang="en-US" sz="1200" dirty="0" err="1">
                <a:latin typeface="Consolas" pitchFamily="49" charset="0"/>
                <a:cs typeface="Consolas" pitchFamily="49" charset="0"/>
              </a:rPr>
              <a:t>i</a:t>
            </a:r>
            <a:r>
              <a:rPr lang="en-US" sz="1200" dirty="0">
                <a:latin typeface="Consolas" pitchFamily="49" charset="0"/>
                <a:cs typeface="Consolas" pitchFamily="49" charset="0"/>
              </a:rPr>
              <a:t> + 1]);</a:t>
            </a:r>
          </a:p>
          <a:p>
            <a:r>
              <a:rPr lang="ru-RU" sz="1200" dirty="0">
                <a:latin typeface="Consolas" pitchFamily="49" charset="0"/>
                <a:cs typeface="Consolas" pitchFamily="49" charset="0"/>
              </a:rPr>
              <a:t>                    }</a:t>
            </a:r>
          </a:p>
          <a:p>
            <a:r>
              <a:rPr lang="ru-RU" sz="1200" dirty="0">
                <a:latin typeface="Consolas" pitchFamily="49" charset="0"/>
                <a:cs typeface="Consolas" pitchFamily="49" charset="0"/>
              </a:rPr>
              <a:t>                }</a:t>
            </a:r>
          </a:p>
          <a:p>
            <a:endParaRPr lang="ru-RU" sz="1200" dirty="0">
              <a:latin typeface="Consolas" pitchFamily="49" charset="0"/>
              <a:cs typeface="Consolas" pitchFamily="49" charset="0"/>
            </a:endParaRPr>
          </a:p>
          <a:p>
            <a:r>
              <a:rPr lang="en-US" sz="1200" dirty="0">
                <a:latin typeface="Consolas" pitchFamily="49" charset="0"/>
                <a:cs typeface="Consolas" pitchFamily="49" charset="0"/>
              </a:rPr>
              <a:t>                r--;</a:t>
            </a:r>
          </a:p>
          <a:p>
            <a:endParaRPr lang="ru-RU" sz="1200" dirty="0">
              <a:latin typeface="Consolas" pitchFamily="49" charset="0"/>
              <a:cs typeface="Consolas" pitchFamily="49" charset="0"/>
            </a:endParaRPr>
          </a:p>
          <a:p>
            <a:r>
              <a:rPr lang="ru-RU" sz="1200" dirty="0">
                <a:latin typeface="Consolas" pitchFamily="49" charset="0"/>
                <a:cs typeface="Consolas" pitchFamily="49" charset="0"/>
              </a:rPr>
              <a:t>                </a:t>
            </a:r>
            <a:r>
              <a:rPr lang="ru-RU" sz="1200" dirty="0">
                <a:solidFill>
                  <a:srgbClr val="00B050"/>
                </a:solidFill>
                <a:latin typeface="Consolas" pitchFamily="49" charset="0"/>
                <a:cs typeface="Consolas" pitchFamily="49" charset="0"/>
              </a:rPr>
              <a:t>//Сдвигаем к началу массива "легкие элементы"</a:t>
            </a:r>
          </a:p>
          <a:p>
            <a:r>
              <a:rPr lang="nn-NO" sz="1200" dirty="0">
                <a:latin typeface="Consolas" pitchFamily="49" charset="0"/>
                <a:cs typeface="Consolas" pitchFamily="49" charset="0"/>
              </a:rPr>
              <a:t>                for (int i = r; i &gt; l; i--)</a:t>
            </a:r>
          </a:p>
          <a:p>
            <a:r>
              <a:rPr lang="ru-RU" sz="1200" dirty="0">
                <a:latin typeface="Consolas" pitchFamily="49" charset="0"/>
                <a:cs typeface="Consolas" pitchFamily="49" charset="0"/>
              </a:rPr>
              <a:t>                {</a:t>
            </a:r>
          </a:p>
          <a:p>
            <a:r>
              <a:rPr lang="en-US" sz="1200" dirty="0">
                <a:latin typeface="Consolas" pitchFamily="49" charset="0"/>
                <a:cs typeface="Consolas" pitchFamily="49" charset="0"/>
              </a:rPr>
              <a:t>                    if (a[</a:t>
            </a:r>
            <a:r>
              <a:rPr lang="en-US" sz="1200" dirty="0" err="1">
                <a:latin typeface="Consolas" pitchFamily="49" charset="0"/>
                <a:cs typeface="Consolas" pitchFamily="49" charset="0"/>
              </a:rPr>
              <a:t>i</a:t>
            </a:r>
            <a:r>
              <a:rPr lang="en-US" sz="1200" dirty="0">
                <a:latin typeface="Consolas" pitchFamily="49" charset="0"/>
                <a:cs typeface="Consolas" pitchFamily="49" charset="0"/>
              </a:rPr>
              <a:t>] &lt; a[</a:t>
            </a:r>
            <a:r>
              <a:rPr lang="en-US" sz="1200" dirty="0" err="1">
                <a:latin typeface="Consolas" pitchFamily="49" charset="0"/>
                <a:cs typeface="Consolas" pitchFamily="49" charset="0"/>
              </a:rPr>
              <a:t>i</a:t>
            </a:r>
            <a:r>
              <a:rPr lang="en-US" sz="1200" dirty="0">
                <a:latin typeface="Consolas" pitchFamily="49" charset="0"/>
                <a:cs typeface="Consolas" pitchFamily="49" charset="0"/>
              </a:rPr>
              <a:t> - 1])</a:t>
            </a:r>
          </a:p>
          <a:p>
            <a:r>
              <a:rPr lang="ru-RU" sz="1200" dirty="0">
                <a:latin typeface="Consolas" pitchFamily="49" charset="0"/>
                <a:cs typeface="Consolas" pitchFamily="49" charset="0"/>
              </a:rPr>
              <a:t>                    {</a:t>
            </a:r>
          </a:p>
          <a:p>
            <a:r>
              <a:rPr lang="ru-RU" sz="1200" dirty="0">
                <a:latin typeface="Consolas" pitchFamily="49" charset="0"/>
                <a:cs typeface="Consolas" pitchFamily="49" charset="0"/>
              </a:rPr>
              <a:t>		    </a:t>
            </a:r>
            <a:r>
              <a:rPr lang="en-US" sz="1200" dirty="0">
                <a:latin typeface="Consolas" pitchFamily="49" charset="0"/>
                <a:cs typeface="Consolas" pitchFamily="49" charset="0"/>
              </a:rPr>
              <a:t>Swap( ref a[</a:t>
            </a:r>
            <a:r>
              <a:rPr lang="en-US" sz="1200" dirty="0" err="1">
                <a:latin typeface="Consolas" pitchFamily="49" charset="0"/>
                <a:cs typeface="Consolas" pitchFamily="49" charset="0"/>
              </a:rPr>
              <a:t>i</a:t>
            </a:r>
            <a:r>
              <a:rPr lang="en-US" sz="1200" dirty="0">
                <a:latin typeface="Consolas" pitchFamily="49" charset="0"/>
                <a:cs typeface="Consolas" pitchFamily="49" charset="0"/>
              </a:rPr>
              <a:t>], ref a[</a:t>
            </a:r>
            <a:r>
              <a:rPr lang="en-US" sz="1200" dirty="0" err="1">
                <a:latin typeface="Consolas" pitchFamily="49" charset="0"/>
                <a:cs typeface="Consolas" pitchFamily="49" charset="0"/>
              </a:rPr>
              <a:t>i</a:t>
            </a:r>
            <a:r>
              <a:rPr lang="en-US" sz="1200" dirty="0">
                <a:latin typeface="Consolas" pitchFamily="49" charset="0"/>
                <a:cs typeface="Consolas" pitchFamily="49" charset="0"/>
              </a:rPr>
              <a:t> - 1] );</a:t>
            </a:r>
          </a:p>
          <a:p>
            <a:r>
              <a:rPr lang="ru-RU" sz="1200" dirty="0">
                <a:latin typeface="Consolas" pitchFamily="49" charset="0"/>
                <a:cs typeface="Consolas" pitchFamily="49" charset="0"/>
              </a:rPr>
              <a:t>                    }</a:t>
            </a:r>
          </a:p>
          <a:p>
            <a:r>
              <a:rPr lang="ru-RU" sz="1200" dirty="0">
                <a:latin typeface="Consolas" pitchFamily="49" charset="0"/>
                <a:cs typeface="Consolas" pitchFamily="49" charset="0"/>
              </a:rPr>
              <a:t>                }</a:t>
            </a:r>
          </a:p>
          <a:p>
            <a:endParaRPr lang="ru-RU" sz="1200" dirty="0">
              <a:latin typeface="Consolas" pitchFamily="49" charset="0"/>
              <a:cs typeface="Consolas" pitchFamily="49" charset="0"/>
            </a:endParaRPr>
          </a:p>
          <a:p>
            <a:r>
              <a:rPr lang="en-US" sz="1200" dirty="0">
                <a:latin typeface="Consolas" pitchFamily="49" charset="0"/>
                <a:cs typeface="Consolas" pitchFamily="49" charset="0"/>
              </a:rPr>
              <a:t>                l++;</a:t>
            </a:r>
          </a:p>
          <a:p>
            <a:r>
              <a:rPr lang="ru-RU" sz="1200" dirty="0">
                <a:latin typeface="Consolas" pitchFamily="49" charset="0"/>
                <a:cs typeface="Consolas" pitchFamily="49" charset="0"/>
              </a:rPr>
              <a:t>            }</a:t>
            </a:r>
          </a:p>
          <a:p>
            <a:r>
              <a:rPr lang="en-US" sz="1200" dirty="0">
                <a:latin typeface="Consolas" pitchFamily="49" charset="0"/>
                <a:cs typeface="Consolas" pitchFamily="49" charset="0"/>
              </a:rPr>
              <a:t>            while (l &lt;= r);</a:t>
            </a:r>
          </a:p>
          <a:p>
            <a:r>
              <a:rPr lang="ru-RU" sz="1200" dirty="0">
                <a:latin typeface="Consolas" pitchFamily="49" charset="0"/>
                <a:cs typeface="Consolas" pitchFamily="49" charset="0"/>
              </a:rPr>
              <a:t>        }</a:t>
            </a:r>
          </a:p>
        </p:txBody>
      </p:sp>
      <p:pic>
        <p:nvPicPr>
          <p:cNvPr id="5122" name="Picture 2">
            <a:extLst>
              <a:ext uri="{FF2B5EF4-FFF2-40B4-BE49-F238E27FC236}">
                <a16:creationId xmlns:a16="http://schemas.microsoft.com/office/drawing/2014/main" id="{D95B7179-8B46-CF42-A712-74716E4785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6700" y="863600"/>
            <a:ext cx="6223000" cy="50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685800" y="1295400"/>
            <a:ext cx="7010400" cy="5210833"/>
          </a:xfrm>
          <a:prstGeom prst="rect">
            <a:avLst/>
          </a:prstGeom>
          <a:noFill/>
          <a:ln w="9525">
            <a:noFill/>
            <a:miter lim="800000"/>
            <a:headEnd/>
            <a:tailEnd/>
          </a:ln>
          <a:effectLst/>
        </p:spPr>
      </p:pic>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Шейкерная сортировка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12</a:t>
            </a:fld>
            <a:endParaRPr lang="en-US"/>
          </a:p>
        </p:txBody>
      </p:sp>
      <p:sp>
        <p:nvSpPr>
          <p:cNvPr id="7" name="Rectangle 6"/>
          <p:cNvSpPr/>
          <p:nvPr/>
        </p:nvSpPr>
        <p:spPr>
          <a:xfrm>
            <a:off x="5257800" y="1219200"/>
            <a:ext cx="3638945" cy="369332"/>
          </a:xfrm>
          <a:prstGeom prst="rect">
            <a:avLst/>
          </a:prstGeom>
        </p:spPr>
        <p:txBody>
          <a:bodyPr wrap="none">
            <a:spAutoFit/>
          </a:bodyPr>
          <a:lstStyle/>
          <a:p>
            <a:r>
              <a:rPr lang="en-US" dirty="0"/>
              <a:t>http://sorting.valemak.com/cocktail/</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7D5DE7-AE5F-4093-A173-D90EA745035F}"/>
              </a:ext>
            </a:extLst>
          </p:cNvPr>
          <p:cNvSpPr>
            <a:spLocks noGrp="1"/>
          </p:cNvSpPr>
          <p:nvPr>
            <p:ph type="title"/>
          </p:nvPr>
        </p:nvSpPr>
        <p:spPr/>
        <p:txBody>
          <a:bodyPr>
            <a:normAutofit/>
          </a:bodyPr>
          <a:lstStyle/>
          <a:p>
            <a:r>
              <a:rPr lang="ru-RU" b="0" i="0" dirty="0">
                <a:solidFill>
                  <a:srgbClr val="111111"/>
                </a:solidFill>
                <a:effectLst/>
                <a:latin typeface="Fira Sans" panose="020B0503050000020004" pitchFamily="34" charset="0"/>
              </a:rPr>
              <a:t>Во всём виноваты черепашки</a:t>
            </a:r>
            <a:endParaRPr lang="ru-RU" dirty="0"/>
          </a:p>
        </p:txBody>
      </p:sp>
      <p:sp>
        <p:nvSpPr>
          <p:cNvPr id="9" name="Объект 8">
            <a:extLst>
              <a:ext uri="{FF2B5EF4-FFF2-40B4-BE49-F238E27FC236}">
                <a16:creationId xmlns:a16="http://schemas.microsoft.com/office/drawing/2014/main" id="{616BF48B-9BB8-47C8-ACC1-5756F2221DDE}"/>
              </a:ext>
            </a:extLst>
          </p:cNvPr>
          <p:cNvSpPr>
            <a:spLocks noGrp="1"/>
          </p:cNvSpPr>
          <p:nvPr>
            <p:ph sz="half" idx="2"/>
          </p:nvPr>
        </p:nvSpPr>
        <p:spPr>
          <a:xfrm>
            <a:off x="3505200" y="1600200"/>
            <a:ext cx="5181600" cy="4525963"/>
          </a:xfrm>
        </p:spPr>
        <p:txBody>
          <a:bodyPr>
            <a:normAutofit fontScale="77500" lnSpcReduction="20000"/>
          </a:bodyPr>
          <a:lstStyle/>
          <a:p>
            <a:pPr marL="0" indent="0">
              <a:buNone/>
            </a:pPr>
            <a:r>
              <a:rPr lang="ru-RU" b="0" i="0" dirty="0">
                <a:solidFill>
                  <a:srgbClr val="111111"/>
                </a:solidFill>
                <a:effectLst/>
                <a:latin typeface="-apple-system"/>
              </a:rPr>
              <a:t>В 1980 году </a:t>
            </a:r>
            <a:r>
              <a:rPr lang="ru-RU" b="0" i="0" dirty="0" err="1">
                <a:solidFill>
                  <a:srgbClr val="111111"/>
                </a:solidFill>
                <a:effectLst/>
                <a:latin typeface="-apple-system"/>
              </a:rPr>
              <a:t>Влодзимеж</a:t>
            </a:r>
            <a:r>
              <a:rPr lang="ru-RU" b="0" i="0" dirty="0">
                <a:solidFill>
                  <a:srgbClr val="111111"/>
                </a:solidFill>
                <a:effectLst/>
                <a:latin typeface="-apple-system"/>
              </a:rPr>
              <a:t> </a:t>
            </a:r>
            <a:r>
              <a:rPr lang="ru-RU" b="0" i="0" dirty="0" err="1">
                <a:solidFill>
                  <a:srgbClr val="111111"/>
                </a:solidFill>
                <a:effectLst/>
                <a:latin typeface="-apple-system"/>
              </a:rPr>
              <a:t>Добосиевич</a:t>
            </a:r>
            <a:r>
              <a:rPr lang="ru-RU" b="0" i="0" dirty="0">
                <a:solidFill>
                  <a:srgbClr val="111111"/>
                </a:solidFill>
                <a:effectLst/>
                <a:latin typeface="-apple-system"/>
              </a:rPr>
              <a:t> пояснил почему пузырьковая и производные от неё сортировки работают так медленно. </a:t>
            </a:r>
            <a:r>
              <a:rPr lang="ru-RU" b="0" i="1" dirty="0">
                <a:solidFill>
                  <a:srgbClr val="111111"/>
                </a:solidFill>
                <a:effectLst/>
                <a:latin typeface="-apple-system"/>
              </a:rPr>
              <a:t>Это всё из-за черепашек</a:t>
            </a:r>
            <a:r>
              <a:rPr lang="ru-RU" b="0" i="0" dirty="0">
                <a:solidFill>
                  <a:srgbClr val="111111"/>
                </a:solidFill>
                <a:effectLst/>
                <a:latin typeface="-apple-system"/>
              </a:rPr>
              <a:t>. </a:t>
            </a:r>
          </a:p>
          <a:p>
            <a:pPr marL="0" indent="0">
              <a:buNone/>
            </a:pPr>
            <a:r>
              <a:rPr lang="ru-RU" b="0" i="0" dirty="0">
                <a:solidFill>
                  <a:srgbClr val="111111"/>
                </a:solidFill>
                <a:effectLst/>
                <a:latin typeface="-apple-system"/>
              </a:rPr>
              <a:t>«Черепахи» — небольшие по значению элементы, которые находятся в конце списка. </a:t>
            </a:r>
          </a:p>
          <a:p>
            <a:pPr marL="0" indent="0">
              <a:buNone/>
            </a:pPr>
            <a:r>
              <a:rPr lang="ru-RU" dirty="0">
                <a:solidFill>
                  <a:srgbClr val="111111"/>
                </a:solidFill>
                <a:latin typeface="-apple-system"/>
              </a:rPr>
              <a:t>П</a:t>
            </a:r>
            <a:r>
              <a:rPr lang="ru-RU" b="0" i="0" dirty="0">
                <a:solidFill>
                  <a:srgbClr val="111111"/>
                </a:solidFill>
                <a:effectLst/>
                <a:latin typeface="-apple-system"/>
              </a:rPr>
              <a:t>узырьковые сортировки ориентированы на «кроликов» – больших по значению элементов в начале списка. Они весьма резво перемещаются к финишу. А вот медлительные пресмыкающиеся на старт ползут неохотно.</a:t>
            </a:r>
            <a:endParaRPr lang="ru-RU" dirty="0"/>
          </a:p>
        </p:txBody>
      </p:sp>
      <p:sp>
        <p:nvSpPr>
          <p:cNvPr id="4" name="Номер слайда 3">
            <a:extLst>
              <a:ext uri="{FF2B5EF4-FFF2-40B4-BE49-F238E27FC236}">
                <a16:creationId xmlns:a16="http://schemas.microsoft.com/office/drawing/2014/main" id="{EB27C74E-9A9D-4E38-B8CC-B27211A9F0EE}"/>
              </a:ext>
            </a:extLst>
          </p:cNvPr>
          <p:cNvSpPr>
            <a:spLocks noGrp="1"/>
          </p:cNvSpPr>
          <p:nvPr>
            <p:ph type="sldNum" sz="quarter" idx="12"/>
          </p:nvPr>
        </p:nvSpPr>
        <p:spPr/>
        <p:txBody>
          <a:bodyPr/>
          <a:lstStyle/>
          <a:p>
            <a:fld id="{B6F15528-21DE-4FAA-801E-634DDDAF4B2B}" type="slidenum">
              <a:rPr lang="en-US" smtClean="0"/>
              <a:pPr/>
              <a:t>13</a:t>
            </a:fld>
            <a:endParaRPr lang="en-US"/>
          </a:p>
        </p:txBody>
      </p:sp>
      <p:pic>
        <p:nvPicPr>
          <p:cNvPr id="1026" name="Picture 2">
            <a:extLst>
              <a:ext uri="{FF2B5EF4-FFF2-40B4-BE49-F238E27FC236}">
                <a16:creationId xmlns:a16="http://schemas.microsoft.com/office/drawing/2014/main" id="{E3F9E9B1-2706-40FB-83C0-CEFA84C2CE6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33400" y="1520031"/>
            <a:ext cx="2857500" cy="2343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827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84791"/>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Сортировка Шелла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sp>
        <p:nvSpPr>
          <p:cNvPr id="4" name="Rectangle 3"/>
          <p:cNvSpPr/>
          <p:nvPr/>
        </p:nvSpPr>
        <p:spPr>
          <a:xfrm>
            <a:off x="1066800" y="834988"/>
            <a:ext cx="6781800" cy="4616648"/>
          </a:xfrm>
          <a:prstGeom prst="rect">
            <a:avLst/>
          </a:prstGeom>
        </p:spPr>
        <p:txBody>
          <a:bodyPr wrap="square">
            <a:spAutoFit/>
          </a:bodyPr>
          <a:lstStyle/>
          <a:p>
            <a:r>
              <a:rPr lang="ru-RU" sz="1400" dirty="0">
                <a:latin typeface="Consolas" pitchFamily="49" charset="0"/>
                <a:cs typeface="Consolas" pitchFamily="49" charset="0"/>
              </a:rPr>
              <a:t>        </a:t>
            </a:r>
            <a:r>
              <a:rPr lang="en-US" sz="1400" dirty="0">
                <a:latin typeface="Consolas" pitchFamily="49" charset="0"/>
                <a:cs typeface="Consolas" pitchFamily="49" charset="0"/>
              </a:rPr>
              <a:t>public void Sort(</a:t>
            </a:r>
            <a:r>
              <a:rPr lang="en-US" sz="1400" dirty="0" err="1">
                <a:latin typeface="Consolas" pitchFamily="49" charset="0"/>
                <a:cs typeface="Consolas" pitchFamily="49" charset="0"/>
              </a:rPr>
              <a:t>int</a:t>
            </a:r>
            <a:r>
              <a:rPr lang="en-US" sz="1400" dirty="0">
                <a:latin typeface="Consolas" pitchFamily="49" charset="0"/>
                <a:cs typeface="Consolas" pitchFamily="49" charset="0"/>
              </a:rPr>
              <a:t>[] a, </a:t>
            </a:r>
            <a:r>
              <a:rPr lang="en-US" sz="1400" dirty="0" err="1">
                <a:latin typeface="Consolas" pitchFamily="49" charset="0"/>
                <a:cs typeface="Consolas" pitchFamily="49" charset="0"/>
              </a:rPr>
              <a:t>int</a:t>
            </a:r>
            <a:r>
              <a:rPr lang="en-US" sz="1400" dirty="0">
                <a:latin typeface="Consolas" pitchFamily="49" charset="0"/>
                <a:cs typeface="Consolas" pitchFamily="49" charset="0"/>
              </a:rPr>
              <a:t> l, </a:t>
            </a:r>
            <a:r>
              <a:rPr lang="en-US" sz="1400" dirty="0" err="1">
                <a:latin typeface="Consolas" pitchFamily="49" charset="0"/>
                <a:cs typeface="Consolas" pitchFamily="49" charset="0"/>
              </a:rPr>
              <a:t>int</a:t>
            </a:r>
            <a:r>
              <a:rPr lang="en-US" sz="1400" dirty="0">
                <a:latin typeface="Consolas" pitchFamily="49" charset="0"/>
                <a:cs typeface="Consolas" pitchFamily="49" charset="0"/>
              </a:rPr>
              <a:t> r)</a:t>
            </a:r>
          </a:p>
          <a:p>
            <a:r>
              <a:rPr lang="ru-RU" sz="1400" dirty="0">
                <a:latin typeface="Consolas" pitchFamily="49" charset="0"/>
                <a:cs typeface="Consolas" pitchFamily="49" charset="0"/>
              </a:rPr>
              <a:t>        {</a:t>
            </a:r>
          </a:p>
          <a:p>
            <a:r>
              <a:rPr lang="pt-BR" sz="1400" dirty="0">
                <a:latin typeface="Consolas" pitchFamily="49" charset="0"/>
                <a:cs typeface="Consolas" pitchFamily="49" charset="0"/>
              </a:rPr>
              <a:t>            </a:t>
            </a:r>
            <a:r>
              <a:rPr lang="pt-BR" sz="1400" b="1" dirty="0">
                <a:solidFill>
                  <a:srgbClr val="0000FF"/>
                </a:solidFill>
                <a:latin typeface="Consolas" pitchFamily="49" charset="0"/>
                <a:cs typeface="Consolas" pitchFamily="49" charset="0"/>
              </a:rPr>
              <a:t>int[] H = { 57, 23, 10, 4, 1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int</a:t>
            </a:r>
            <a:r>
              <a:rPr lang="en-US" sz="1400" dirty="0">
                <a:latin typeface="Consolas" pitchFamily="49" charset="0"/>
                <a:cs typeface="Consolas" pitchFamily="49" charset="0"/>
              </a:rPr>
              <a:t> HN = </a:t>
            </a:r>
            <a:r>
              <a:rPr lang="en-US" sz="1400" dirty="0" err="1">
                <a:latin typeface="Consolas" pitchFamily="49" charset="0"/>
                <a:cs typeface="Consolas" pitchFamily="49" charset="0"/>
              </a:rPr>
              <a:t>H.Length</a:t>
            </a:r>
            <a:r>
              <a:rPr lang="en-US" sz="1400" dirty="0">
                <a:latin typeface="Consolas" pitchFamily="49" charset="0"/>
                <a:cs typeface="Consolas" pitchFamily="49" charset="0"/>
              </a:rPr>
              <a:t>;</a:t>
            </a:r>
          </a:p>
          <a:p>
            <a:endParaRPr lang="ru-RU" sz="1400" dirty="0">
              <a:latin typeface="Consolas" pitchFamily="49" charset="0"/>
              <a:cs typeface="Consolas" pitchFamily="49" charset="0"/>
            </a:endParaRPr>
          </a:p>
          <a:p>
            <a:r>
              <a:rPr lang="en-US" sz="1400" dirty="0">
                <a:latin typeface="Consolas" pitchFamily="49" charset="0"/>
                <a:cs typeface="Consolas" pitchFamily="49" charset="0"/>
              </a:rPr>
              <a:t>            </a:t>
            </a:r>
            <a:r>
              <a:rPr lang="en-US" sz="1400" b="1" dirty="0" err="1">
                <a:solidFill>
                  <a:srgbClr val="0000FF"/>
                </a:solidFill>
                <a:latin typeface="Consolas" pitchFamily="49" charset="0"/>
                <a:cs typeface="Consolas" pitchFamily="49" charset="0"/>
              </a:rPr>
              <a:t>foreach</a:t>
            </a:r>
            <a:r>
              <a:rPr lang="en-US" sz="1400" b="1" dirty="0">
                <a:solidFill>
                  <a:srgbClr val="0000FF"/>
                </a:solidFill>
                <a:latin typeface="Consolas" pitchFamily="49" charset="0"/>
                <a:cs typeface="Consolas" pitchFamily="49" charset="0"/>
              </a:rPr>
              <a:t> ( </a:t>
            </a:r>
            <a:r>
              <a:rPr lang="en-US" sz="1400" b="1" dirty="0" err="1">
                <a:solidFill>
                  <a:srgbClr val="0000FF"/>
                </a:solidFill>
                <a:latin typeface="Consolas" pitchFamily="49" charset="0"/>
                <a:cs typeface="Consolas" pitchFamily="49" charset="0"/>
              </a:rPr>
              <a:t>int</a:t>
            </a:r>
            <a:r>
              <a:rPr lang="en-US" sz="1400" b="1" dirty="0">
                <a:solidFill>
                  <a:srgbClr val="0000FF"/>
                </a:solidFill>
                <a:latin typeface="Consolas" pitchFamily="49" charset="0"/>
                <a:cs typeface="Consolas" pitchFamily="49" charset="0"/>
              </a:rPr>
              <a:t> step in H )</a:t>
            </a:r>
          </a:p>
          <a:p>
            <a:r>
              <a:rPr lang="ru-RU" sz="1400" dirty="0">
                <a:latin typeface="Consolas" pitchFamily="49" charset="0"/>
                <a:cs typeface="Consolas" pitchFamily="49" charset="0"/>
              </a:rPr>
              <a:t>            {</a:t>
            </a:r>
          </a:p>
          <a:p>
            <a:r>
              <a:rPr lang="nn-NO" sz="1400" dirty="0">
                <a:latin typeface="Consolas" pitchFamily="49" charset="0"/>
                <a:cs typeface="Consolas" pitchFamily="49" charset="0"/>
              </a:rPr>
              <a:t>                for (int i = </a:t>
            </a:r>
            <a:r>
              <a:rPr lang="nn-NO" sz="1400" b="1" dirty="0">
                <a:solidFill>
                  <a:srgbClr val="0000FF"/>
                </a:solidFill>
                <a:latin typeface="Consolas" pitchFamily="49" charset="0"/>
                <a:cs typeface="Consolas" pitchFamily="49" charset="0"/>
              </a:rPr>
              <a:t>l + step</a:t>
            </a:r>
            <a:r>
              <a:rPr lang="nn-NO" sz="1400" dirty="0">
                <a:latin typeface="Consolas" pitchFamily="49" charset="0"/>
                <a:cs typeface="Consolas" pitchFamily="49" charset="0"/>
              </a:rPr>
              <a:t>; i &lt;= r; i++)</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int</a:t>
            </a:r>
            <a:r>
              <a:rPr lang="en-US" sz="1400" dirty="0">
                <a:latin typeface="Consolas" pitchFamily="49" charset="0"/>
                <a:cs typeface="Consolas" pitchFamily="49" charset="0"/>
              </a:rPr>
              <a:t> j = </a:t>
            </a:r>
            <a:r>
              <a:rPr lang="en-US" sz="1400" dirty="0" err="1">
                <a:latin typeface="Consolas" pitchFamily="49" charset="0"/>
                <a:cs typeface="Consolas" pitchFamily="49" charset="0"/>
              </a:rPr>
              <a:t>i</a:t>
            </a:r>
            <a:r>
              <a:rPr lang="en-US" sz="1400" dirty="0">
                <a:latin typeface="Consolas" pitchFamily="49" charset="0"/>
                <a:cs typeface="Consolas" pitchFamily="49" charset="0"/>
              </a:rPr>
              <a:t>;</a:t>
            </a:r>
          </a:p>
          <a:p>
            <a:r>
              <a:rPr lang="en-US" sz="1400" dirty="0">
                <a:latin typeface="Consolas" pitchFamily="49" charset="0"/>
                <a:cs typeface="Consolas" pitchFamily="49" charset="0"/>
              </a:rPr>
              <a:t>                    </a:t>
            </a:r>
            <a:r>
              <a:rPr lang="en-US" sz="1400" dirty="0" err="1">
                <a:latin typeface="Consolas" pitchFamily="49" charset="0"/>
                <a:cs typeface="Consolas" pitchFamily="49" charset="0"/>
              </a:rPr>
              <a:t>int</a:t>
            </a:r>
            <a:r>
              <a:rPr lang="en-US" sz="1400" dirty="0">
                <a:latin typeface="Consolas" pitchFamily="49" charset="0"/>
                <a:cs typeface="Consolas" pitchFamily="49" charset="0"/>
              </a:rPr>
              <a:t> </a:t>
            </a:r>
            <a:r>
              <a:rPr lang="en-US" sz="1400" dirty="0" err="1">
                <a:latin typeface="Consolas" pitchFamily="49" charset="0"/>
                <a:cs typeface="Consolas" pitchFamily="49" charset="0"/>
              </a:rPr>
              <a:t>tmp</a:t>
            </a:r>
            <a:r>
              <a:rPr lang="en-US" sz="1400" dirty="0">
                <a:latin typeface="Consolas" pitchFamily="49" charset="0"/>
                <a:cs typeface="Consolas" pitchFamily="49" charset="0"/>
              </a:rPr>
              <a:t> = a[</a:t>
            </a:r>
            <a:r>
              <a:rPr lang="en-US" sz="1400" dirty="0" err="1">
                <a:latin typeface="Consolas" pitchFamily="49" charset="0"/>
                <a:cs typeface="Consolas" pitchFamily="49" charset="0"/>
              </a:rPr>
              <a:t>i</a:t>
            </a:r>
            <a:r>
              <a:rPr lang="en-US" sz="1400" dirty="0">
                <a:latin typeface="Consolas" pitchFamily="49" charset="0"/>
                <a:cs typeface="Consolas" pitchFamily="49" charset="0"/>
              </a:rPr>
              <a:t>];</a:t>
            </a:r>
          </a:p>
          <a:p>
            <a:endParaRPr lang="ru-RU" sz="1400" dirty="0">
              <a:latin typeface="Consolas" pitchFamily="49" charset="0"/>
              <a:cs typeface="Consolas" pitchFamily="49" charset="0"/>
            </a:endParaRPr>
          </a:p>
          <a:p>
            <a:r>
              <a:rPr lang="en-US" sz="1400" dirty="0">
                <a:latin typeface="Consolas" pitchFamily="49" charset="0"/>
                <a:cs typeface="Consolas" pitchFamily="49" charset="0"/>
              </a:rPr>
              <a:t>                    while (j &gt;= </a:t>
            </a:r>
            <a:r>
              <a:rPr lang="en-US" sz="1400" b="1" dirty="0">
                <a:solidFill>
                  <a:srgbClr val="0000FF"/>
                </a:solidFill>
                <a:latin typeface="Consolas" pitchFamily="49" charset="0"/>
                <a:cs typeface="Consolas" pitchFamily="49" charset="0"/>
              </a:rPr>
              <a:t>l + step </a:t>
            </a:r>
            <a:r>
              <a:rPr lang="en-US" sz="1400" dirty="0">
                <a:latin typeface="Consolas" pitchFamily="49" charset="0"/>
                <a:cs typeface="Consolas" pitchFamily="49" charset="0"/>
              </a:rPr>
              <a:t>&amp;&amp; </a:t>
            </a:r>
            <a:r>
              <a:rPr lang="en-US" sz="1400" dirty="0" err="1">
                <a:latin typeface="Consolas" pitchFamily="49" charset="0"/>
                <a:cs typeface="Consolas" pitchFamily="49" charset="0"/>
              </a:rPr>
              <a:t>tmp</a:t>
            </a:r>
            <a:r>
              <a:rPr lang="en-US" sz="1400" dirty="0">
                <a:latin typeface="Consolas" pitchFamily="49" charset="0"/>
                <a:cs typeface="Consolas" pitchFamily="49" charset="0"/>
              </a:rPr>
              <a:t> &lt; </a:t>
            </a:r>
            <a:r>
              <a:rPr lang="en-US" sz="1400" b="1" dirty="0">
                <a:solidFill>
                  <a:srgbClr val="0000FF"/>
                </a:solidFill>
                <a:latin typeface="Consolas" pitchFamily="49" charset="0"/>
                <a:cs typeface="Consolas" pitchFamily="49" charset="0"/>
              </a:rPr>
              <a:t>a[j - step]</a:t>
            </a:r>
            <a:r>
              <a:rPr lang="en-US" sz="1400" dirty="0">
                <a:latin typeface="Consolas" pitchFamily="49" charset="0"/>
                <a:cs typeface="Consolas" pitchFamily="49" charset="0"/>
              </a:rPr>
              <a:t>)</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a[j] = </a:t>
            </a:r>
            <a:r>
              <a:rPr lang="en-US" sz="1400" b="1" dirty="0">
                <a:solidFill>
                  <a:srgbClr val="0000FF"/>
                </a:solidFill>
                <a:latin typeface="Consolas" pitchFamily="49" charset="0"/>
                <a:cs typeface="Consolas" pitchFamily="49" charset="0"/>
              </a:rPr>
              <a:t>a[j - step]</a:t>
            </a:r>
            <a:r>
              <a:rPr lang="en-US" sz="1400" dirty="0">
                <a:latin typeface="Consolas" pitchFamily="49" charset="0"/>
                <a:cs typeface="Consolas" pitchFamily="49" charset="0"/>
              </a:rPr>
              <a:t>;</a:t>
            </a:r>
          </a:p>
          <a:p>
            <a:r>
              <a:rPr lang="en-US" sz="1400" dirty="0">
                <a:latin typeface="Consolas" pitchFamily="49" charset="0"/>
                <a:cs typeface="Consolas" pitchFamily="49" charset="0"/>
              </a:rPr>
              <a:t>                        </a:t>
            </a:r>
            <a:r>
              <a:rPr lang="en-US" sz="1400" b="1" dirty="0">
                <a:solidFill>
                  <a:srgbClr val="0000FF"/>
                </a:solidFill>
                <a:latin typeface="Consolas" pitchFamily="49" charset="0"/>
                <a:cs typeface="Consolas" pitchFamily="49" charset="0"/>
              </a:rPr>
              <a:t>j -= step</a:t>
            </a:r>
            <a:r>
              <a:rPr lang="en-US" sz="1400" dirty="0">
                <a:latin typeface="Consolas" pitchFamily="49" charset="0"/>
                <a:cs typeface="Consolas" pitchFamily="49" charset="0"/>
              </a:rPr>
              <a:t>;</a:t>
            </a:r>
          </a:p>
          <a:p>
            <a:r>
              <a:rPr lang="ru-RU" sz="1400" dirty="0">
                <a:latin typeface="Consolas" pitchFamily="49" charset="0"/>
                <a:cs typeface="Consolas" pitchFamily="49" charset="0"/>
              </a:rPr>
              <a:t>                    }</a:t>
            </a:r>
          </a:p>
          <a:p>
            <a:r>
              <a:rPr lang="en-US" sz="1400" dirty="0">
                <a:latin typeface="Consolas" pitchFamily="49" charset="0"/>
                <a:cs typeface="Consolas" pitchFamily="49" charset="0"/>
              </a:rPr>
              <a:t>                    a[j] = </a:t>
            </a:r>
            <a:r>
              <a:rPr lang="en-US" sz="1400" dirty="0" err="1">
                <a:latin typeface="Consolas" pitchFamily="49" charset="0"/>
                <a:cs typeface="Consolas" pitchFamily="49" charset="0"/>
              </a:rPr>
              <a:t>tmp</a:t>
            </a:r>
            <a:r>
              <a:rPr lang="en-US" sz="1400" dirty="0">
                <a:latin typeface="Consolas" pitchFamily="49" charset="0"/>
                <a:cs typeface="Consolas" pitchFamily="49" charset="0"/>
              </a:rPr>
              <a:t>;</a:t>
            </a:r>
          </a:p>
          <a:p>
            <a:r>
              <a:rPr lang="ru-RU" sz="1400" dirty="0">
                <a:latin typeface="Consolas" pitchFamily="49" charset="0"/>
                <a:cs typeface="Consolas" pitchFamily="49" charset="0"/>
              </a:rPr>
              <a:t>                }</a:t>
            </a:r>
          </a:p>
          <a:p>
            <a:r>
              <a:rPr lang="ru-RU" sz="1400" dirty="0">
                <a:latin typeface="Consolas" pitchFamily="49" charset="0"/>
                <a:cs typeface="Consolas" pitchFamily="49" charset="0"/>
              </a:rPr>
              <a:t>            }</a:t>
            </a:r>
          </a:p>
          <a:p>
            <a:r>
              <a:rPr lang="ru-RU" sz="1400" dirty="0">
                <a:latin typeface="Consolas" pitchFamily="49" charset="0"/>
                <a:cs typeface="Consolas" pitchFamily="49" charset="0"/>
              </a:rPr>
              <a:t>        }</a:t>
            </a:r>
          </a:p>
        </p:txBody>
      </p:sp>
      <p:pic>
        <p:nvPicPr>
          <p:cNvPr id="6146" name="Picture 2">
            <a:extLst>
              <a:ext uri="{FF2B5EF4-FFF2-40B4-BE49-F238E27FC236}">
                <a16:creationId xmlns:a16="http://schemas.microsoft.com/office/drawing/2014/main" id="{8DC0284D-FDF9-244C-A98E-0ACE0A481D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5668433"/>
            <a:ext cx="7696200" cy="10689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Сортировка Шелла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15</a:t>
            </a:fld>
            <a:endParaRPr lang="en-US"/>
          </a:p>
        </p:txBody>
      </p:sp>
      <p:pic>
        <p:nvPicPr>
          <p:cNvPr id="6" name="Picture 2"/>
          <p:cNvPicPr>
            <a:picLocks noChangeAspect="1" noChangeArrowheads="1"/>
          </p:cNvPicPr>
          <p:nvPr/>
        </p:nvPicPr>
        <p:blipFill>
          <a:blip r:embed="rId3"/>
          <a:srcRect/>
          <a:stretch>
            <a:fillRect/>
          </a:stretch>
        </p:blipFill>
        <p:spPr bwMode="auto">
          <a:xfrm>
            <a:off x="1066800" y="1600200"/>
            <a:ext cx="7027279" cy="4648200"/>
          </a:xfrm>
          <a:prstGeom prst="rect">
            <a:avLst/>
          </a:prstGeom>
          <a:noFill/>
          <a:ln w="9525">
            <a:noFill/>
            <a:miter lim="800000"/>
            <a:headEnd/>
            <a:tailEnd/>
          </a:ln>
          <a:effectLst/>
        </p:spPr>
      </p:pic>
      <p:sp>
        <p:nvSpPr>
          <p:cNvPr id="7" name="Rectangle 6"/>
          <p:cNvSpPr/>
          <p:nvPr/>
        </p:nvSpPr>
        <p:spPr>
          <a:xfrm>
            <a:off x="5638800" y="1219200"/>
            <a:ext cx="3362459" cy="369332"/>
          </a:xfrm>
          <a:prstGeom prst="rect">
            <a:avLst/>
          </a:prstGeom>
        </p:spPr>
        <p:txBody>
          <a:bodyPr wrap="none">
            <a:spAutoFit/>
          </a:bodyPr>
          <a:lstStyle/>
          <a:p>
            <a:r>
              <a:rPr lang="en-US" dirty="0"/>
              <a:t>http://sorting.valemak.com/shell/</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Основные</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понятия</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
        <p:nvSpPr>
          <p:cNvPr id="4" name="TextBox 3"/>
          <p:cNvSpPr txBox="1"/>
          <p:nvPr/>
        </p:nvSpPr>
        <p:spPr>
          <a:xfrm>
            <a:off x="381000" y="1600200"/>
            <a:ext cx="1898277" cy="369332"/>
          </a:xfrm>
          <a:prstGeom prst="rect">
            <a:avLst/>
          </a:prstGeom>
          <a:noFill/>
        </p:spPr>
        <p:txBody>
          <a:bodyPr wrap="none" rtlCol="0">
            <a:spAutoFit/>
          </a:bodyPr>
          <a:lstStyle/>
          <a:p>
            <a:r>
              <a:rPr lang="ru-RU" dirty="0"/>
              <a:t>Ключ сортировки</a:t>
            </a:r>
          </a:p>
        </p:txBody>
      </p:sp>
      <p:sp>
        <p:nvSpPr>
          <p:cNvPr id="6" name="TextBox 5"/>
          <p:cNvSpPr txBox="1"/>
          <p:nvPr/>
        </p:nvSpPr>
        <p:spPr>
          <a:xfrm>
            <a:off x="1447800" y="3124200"/>
            <a:ext cx="1151277" cy="369332"/>
          </a:xfrm>
          <a:prstGeom prst="rect">
            <a:avLst/>
          </a:prstGeom>
          <a:noFill/>
        </p:spPr>
        <p:txBody>
          <a:bodyPr wrap="none" rtlCol="0">
            <a:spAutoFit/>
          </a:bodyPr>
          <a:lstStyle/>
          <a:p>
            <a:r>
              <a:rPr lang="ru-RU" dirty="0"/>
              <a:t>Инверсии</a:t>
            </a:r>
          </a:p>
        </p:txBody>
      </p:sp>
      <p:sp>
        <p:nvSpPr>
          <p:cNvPr id="7" name="TextBox 6"/>
          <p:cNvSpPr txBox="1"/>
          <p:nvPr/>
        </p:nvSpPr>
        <p:spPr>
          <a:xfrm>
            <a:off x="4114800" y="4278868"/>
            <a:ext cx="2467663" cy="369332"/>
          </a:xfrm>
          <a:prstGeom prst="rect">
            <a:avLst/>
          </a:prstGeom>
          <a:noFill/>
        </p:spPr>
        <p:txBody>
          <a:bodyPr wrap="none" rtlCol="0">
            <a:spAutoFit/>
          </a:bodyPr>
          <a:lstStyle/>
          <a:p>
            <a:r>
              <a:rPr lang="ru-RU" dirty="0"/>
              <a:t>Устойчивая сортировка</a:t>
            </a:r>
          </a:p>
        </p:txBody>
      </p:sp>
      <p:pic>
        <p:nvPicPr>
          <p:cNvPr id="6146" name="Picture 2"/>
          <p:cNvPicPr>
            <a:picLocks noChangeAspect="1" noChangeArrowheads="1"/>
          </p:cNvPicPr>
          <p:nvPr/>
        </p:nvPicPr>
        <p:blipFill>
          <a:blip r:embed="rId3"/>
          <a:srcRect/>
          <a:stretch>
            <a:fillRect/>
          </a:stretch>
        </p:blipFill>
        <p:spPr bwMode="auto">
          <a:xfrm>
            <a:off x="4267200" y="1447800"/>
            <a:ext cx="4610100" cy="1162050"/>
          </a:xfrm>
          <a:prstGeom prst="rect">
            <a:avLst/>
          </a:prstGeom>
          <a:noFill/>
          <a:ln w="9525">
            <a:noFill/>
            <a:miter lim="800000"/>
            <a:headEnd/>
            <a:tailEnd/>
          </a:ln>
          <a:effectLst/>
        </p:spPr>
      </p:pic>
      <p:sp>
        <p:nvSpPr>
          <p:cNvPr id="8" name="Rectangle 7"/>
          <p:cNvSpPr/>
          <p:nvPr/>
        </p:nvSpPr>
        <p:spPr>
          <a:xfrm>
            <a:off x="4114800" y="4711005"/>
            <a:ext cx="4572000" cy="1384995"/>
          </a:xfrm>
          <a:prstGeom prst="rect">
            <a:avLst/>
          </a:prstGeom>
        </p:spPr>
        <p:txBody>
          <a:bodyPr>
            <a:spAutoFit/>
          </a:bodyPr>
          <a:lstStyle/>
          <a:p>
            <a:r>
              <a:rPr lang="ru-RU" sz="1400" dirty="0"/>
              <a:t>алгоритм сортировки называется</a:t>
            </a:r>
            <a:r>
              <a:rPr lang="ru-RU" sz="1400" b="1" dirty="0"/>
              <a:t> </a:t>
            </a:r>
            <a:r>
              <a:rPr lang="ru-RU" sz="1400" b="1" i="1" u="sng" dirty="0"/>
              <a:t>устойчивым</a:t>
            </a:r>
            <a:r>
              <a:rPr lang="ru-RU" sz="1400" b="1" dirty="0"/>
              <a:t>, </a:t>
            </a:r>
            <a:r>
              <a:rPr lang="ru-RU" sz="1400" dirty="0"/>
              <a:t>если он никогда не меняет относительный порядок в массиве двух элементов с равными ключами. Это может служить важным критерием, в частности, если происходит сортировка по некоторому ключу элементов, уже отсортированных по другому ключу.</a:t>
            </a:r>
          </a:p>
        </p:txBody>
      </p:sp>
      <p:sp>
        <p:nvSpPr>
          <p:cNvPr id="9" name="Rectangle 8"/>
          <p:cNvSpPr/>
          <p:nvPr/>
        </p:nvSpPr>
        <p:spPr>
          <a:xfrm>
            <a:off x="1447800" y="3505200"/>
            <a:ext cx="6400800" cy="307777"/>
          </a:xfrm>
          <a:prstGeom prst="rect">
            <a:avLst/>
          </a:prstGeom>
        </p:spPr>
        <p:txBody>
          <a:bodyPr wrap="square">
            <a:spAutoFit/>
          </a:bodyPr>
          <a:lstStyle/>
          <a:p>
            <a:r>
              <a:rPr lang="ru-RU" sz="1400" b="1" i="1" u="sng" dirty="0"/>
              <a:t>инверсия</a:t>
            </a:r>
            <a:r>
              <a:rPr lang="ru-RU" sz="1400" dirty="0"/>
              <a:t> в массиве </a:t>
            </a:r>
            <a:r>
              <a:rPr lang="ru-RU" sz="1400" b="1" dirty="0"/>
              <a:t>а</a:t>
            </a:r>
            <a:r>
              <a:rPr lang="ru-RU" sz="1400" dirty="0"/>
              <a:t> - это пара индексов </a:t>
            </a:r>
            <a:r>
              <a:rPr lang="ru-RU" sz="1400" b="1" dirty="0"/>
              <a:t>i</a:t>
            </a:r>
            <a:r>
              <a:rPr lang="ru-RU" sz="1400" dirty="0"/>
              <a:t> и </a:t>
            </a:r>
            <a:r>
              <a:rPr lang="ru-RU" sz="1400" b="1" dirty="0"/>
              <a:t>j</a:t>
            </a:r>
            <a:r>
              <a:rPr lang="ru-RU" sz="1400" dirty="0"/>
              <a:t>, такая, что </a:t>
            </a:r>
            <a:r>
              <a:rPr lang="ru-RU" sz="1400" b="1" dirty="0"/>
              <a:t>i &lt; j</a:t>
            </a:r>
            <a:r>
              <a:rPr lang="ru-RU" sz="1400" dirty="0"/>
              <a:t>, а </a:t>
            </a:r>
            <a:r>
              <a:rPr lang="ru-RU" sz="1400" b="1" dirty="0"/>
              <a:t>ключ(i)</a:t>
            </a:r>
            <a:r>
              <a:rPr lang="ru-RU" sz="1400" dirty="0"/>
              <a:t> </a:t>
            </a:r>
            <a:r>
              <a:rPr lang="ru-RU" sz="1400" b="1" dirty="0"/>
              <a:t>&gt;</a:t>
            </a:r>
            <a:r>
              <a:rPr lang="ru-RU" sz="1400" dirty="0"/>
              <a:t> </a:t>
            </a:r>
            <a:r>
              <a:rPr lang="ru-RU" sz="1400" b="1" dirty="0"/>
              <a:t>ключ(j)</a:t>
            </a:r>
            <a:endParaRPr lang="ru-RU" sz="1400" dirty="0"/>
          </a:p>
        </p:txBody>
      </p:sp>
      <p:sp>
        <p:nvSpPr>
          <p:cNvPr id="10" name="Rectangle 9"/>
          <p:cNvSpPr/>
          <p:nvPr/>
        </p:nvSpPr>
        <p:spPr>
          <a:xfrm>
            <a:off x="304801" y="2057400"/>
            <a:ext cx="2667000" cy="523220"/>
          </a:xfrm>
          <a:prstGeom prst="rect">
            <a:avLst/>
          </a:prstGeom>
        </p:spPr>
        <p:txBody>
          <a:bodyPr wrap="square">
            <a:spAutoFit/>
          </a:bodyPr>
          <a:lstStyle/>
          <a:p>
            <a:r>
              <a:rPr lang="ru-RU" sz="1400" dirty="0"/>
              <a:t>поле, на котором определено отношение порядка</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Сравнения и перестановки</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
        <p:nvSpPr>
          <p:cNvPr id="6" name="Rectangle 5"/>
          <p:cNvSpPr/>
          <p:nvPr/>
        </p:nvSpPr>
        <p:spPr>
          <a:xfrm>
            <a:off x="2209800" y="4221540"/>
            <a:ext cx="5181600" cy="1569660"/>
          </a:xfrm>
          <a:prstGeom prst="rect">
            <a:avLst/>
          </a:prstGeom>
        </p:spPr>
        <p:txBody>
          <a:bodyPr wrap="square">
            <a:spAutoFit/>
          </a:bodyPr>
          <a:lstStyle/>
          <a:p>
            <a:r>
              <a:rPr lang="ru-RU" sz="1600" dirty="0">
                <a:latin typeface="Consolas" pitchFamily="49" charset="0"/>
                <a:cs typeface="Consolas" pitchFamily="49" charset="0"/>
              </a:rPr>
              <a:t>        </a:t>
            </a:r>
            <a:r>
              <a:rPr lang="fr-FR" sz="1600" dirty="0" err="1">
                <a:latin typeface="Consolas" pitchFamily="49" charset="0"/>
                <a:cs typeface="Consolas" pitchFamily="49" charset="0"/>
              </a:rPr>
              <a:t>void</a:t>
            </a:r>
            <a:r>
              <a:rPr lang="fr-FR" sz="1600" dirty="0">
                <a:latin typeface="Consolas" pitchFamily="49" charset="0"/>
                <a:cs typeface="Consolas" pitchFamily="49" charset="0"/>
              </a:rPr>
              <a:t> </a:t>
            </a:r>
            <a:r>
              <a:rPr lang="fr-FR" sz="1600" b="1" dirty="0">
                <a:latin typeface="Consolas" pitchFamily="49" charset="0"/>
                <a:cs typeface="Consolas" pitchFamily="49" charset="0"/>
              </a:rPr>
              <a:t>Swap</a:t>
            </a:r>
            <a:r>
              <a:rPr lang="fr-FR" sz="1600" dirty="0">
                <a:latin typeface="Consolas" pitchFamily="49" charset="0"/>
                <a:cs typeface="Consolas" pitchFamily="49" charset="0"/>
              </a:rPr>
              <a:t>(</a:t>
            </a:r>
            <a:r>
              <a:rPr lang="fr-FR" sz="1600" dirty="0" err="1">
                <a:latin typeface="Consolas" pitchFamily="49" charset="0"/>
                <a:cs typeface="Consolas" pitchFamily="49" charset="0"/>
              </a:rPr>
              <a:t>ref</a:t>
            </a:r>
            <a:r>
              <a:rPr lang="fr-FR" sz="1600" dirty="0">
                <a:latin typeface="Consolas" pitchFamily="49" charset="0"/>
                <a:cs typeface="Consolas" pitchFamily="49" charset="0"/>
              </a:rPr>
              <a:t> </a:t>
            </a:r>
            <a:r>
              <a:rPr lang="fr-FR" sz="1600" dirty="0" err="1">
                <a:latin typeface="Consolas" pitchFamily="49" charset="0"/>
                <a:cs typeface="Consolas" pitchFamily="49" charset="0"/>
              </a:rPr>
              <a:t>int</a:t>
            </a:r>
            <a:r>
              <a:rPr lang="fr-FR" sz="1600" dirty="0">
                <a:latin typeface="Consolas" pitchFamily="49" charset="0"/>
                <a:cs typeface="Consolas" pitchFamily="49" charset="0"/>
              </a:rPr>
              <a:t> a, </a:t>
            </a:r>
            <a:r>
              <a:rPr lang="fr-FR" sz="1600" dirty="0" err="1">
                <a:latin typeface="Consolas" pitchFamily="49" charset="0"/>
                <a:cs typeface="Consolas" pitchFamily="49" charset="0"/>
              </a:rPr>
              <a:t>ref</a:t>
            </a:r>
            <a:r>
              <a:rPr lang="fr-FR" sz="1600" dirty="0">
                <a:latin typeface="Consolas" pitchFamily="49" charset="0"/>
                <a:cs typeface="Consolas" pitchFamily="49" charset="0"/>
              </a:rPr>
              <a:t> </a:t>
            </a:r>
            <a:r>
              <a:rPr lang="fr-FR" sz="1600" dirty="0" err="1">
                <a:latin typeface="Consolas" pitchFamily="49" charset="0"/>
                <a:cs typeface="Consolas" pitchFamily="49" charset="0"/>
              </a:rPr>
              <a:t>int</a:t>
            </a:r>
            <a:r>
              <a:rPr lang="fr-FR" sz="1600" dirty="0">
                <a:latin typeface="Consolas" pitchFamily="49" charset="0"/>
                <a:cs typeface="Consolas" pitchFamily="49" charset="0"/>
              </a:rPr>
              <a:t> b)</a:t>
            </a:r>
          </a:p>
          <a:p>
            <a:r>
              <a:rPr lang="ru-RU" sz="1600" dirty="0">
                <a:latin typeface="Consolas" pitchFamily="49" charset="0"/>
                <a:cs typeface="Consolas" pitchFamily="49" charset="0"/>
              </a:rPr>
              <a:t>        {</a:t>
            </a:r>
          </a:p>
          <a:p>
            <a:r>
              <a:rPr lang="en-US" sz="1600" dirty="0">
                <a:latin typeface="Consolas" pitchFamily="49" charset="0"/>
                <a:cs typeface="Consolas" pitchFamily="49" charset="0"/>
              </a:rPr>
              <a:t>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a:t>
            </a:r>
            <a:r>
              <a:rPr lang="en-US" sz="1600" dirty="0" err="1">
                <a:latin typeface="Consolas" pitchFamily="49" charset="0"/>
                <a:cs typeface="Consolas" pitchFamily="49" charset="0"/>
              </a:rPr>
              <a:t>tmp</a:t>
            </a:r>
            <a:r>
              <a:rPr lang="en-US" sz="1600" dirty="0">
                <a:latin typeface="Consolas" pitchFamily="49" charset="0"/>
                <a:cs typeface="Consolas" pitchFamily="49" charset="0"/>
              </a:rPr>
              <a:t> = a;</a:t>
            </a:r>
          </a:p>
          <a:p>
            <a:r>
              <a:rPr lang="en-US" sz="1600" dirty="0">
                <a:latin typeface="Consolas" pitchFamily="49" charset="0"/>
                <a:cs typeface="Consolas" pitchFamily="49" charset="0"/>
              </a:rPr>
              <a:t>            a = b;</a:t>
            </a:r>
          </a:p>
          <a:p>
            <a:r>
              <a:rPr lang="en-US" sz="1600" dirty="0">
                <a:latin typeface="Consolas" pitchFamily="49" charset="0"/>
                <a:cs typeface="Consolas" pitchFamily="49" charset="0"/>
              </a:rPr>
              <a:t>            b = </a:t>
            </a:r>
            <a:r>
              <a:rPr lang="en-US" sz="1600" dirty="0" err="1">
                <a:latin typeface="Consolas" pitchFamily="49" charset="0"/>
                <a:cs typeface="Consolas" pitchFamily="49" charset="0"/>
              </a:rPr>
              <a:t>tmp</a:t>
            </a:r>
            <a:r>
              <a:rPr lang="en-US" sz="1600" dirty="0">
                <a:latin typeface="Consolas" pitchFamily="49" charset="0"/>
                <a:cs typeface="Consolas" pitchFamily="49" charset="0"/>
              </a:rPr>
              <a:t>;</a:t>
            </a:r>
          </a:p>
          <a:p>
            <a:r>
              <a:rPr lang="ru-RU" sz="1600" dirty="0">
                <a:latin typeface="Consolas" pitchFamily="49" charset="0"/>
                <a:cs typeface="Consolas" pitchFamily="49" charset="0"/>
              </a:rPr>
              <a:t>        }</a:t>
            </a:r>
          </a:p>
        </p:txBody>
      </p:sp>
      <p:sp>
        <p:nvSpPr>
          <p:cNvPr id="7" name="Rectangle 6"/>
          <p:cNvSpPr/>
          <p:nvPr/>
        </p:nvSpPr>
        <p:spPr>
          <a:xfrm>
            <a:off x="533400" y="1524000"/>
            <a:ext cx="8305800" cy="2031325"/>
          </a:xfrm>
          <a:prstGeom prst="rect">
            <a:avLst/>
          </a:prstGeom>
        </p:spPr>
        <p:txBody>
          <a:bodyPr wrap="square">
            <a:spAutoFit/>
          </a:bodyPr>
          <a:lstStyle/>
          <a:p>
            <a:r>
              <a:rPr lang="ru-RU" dirty="0"/>
              <a:t>различают </a:t>
            </a:r>
            <a:r>
              <a:rPr lang="ru-RU" i="1" dirty="0"/>
              <a:t>внутреннюю сортировку,</a:t>
            </a:r>
            <a:r>
              <a:rPr lang="ru-RU" dirty="0"/>
              <a:t> обрабатывающую хранимые в оперативной памяти данные, и </a:t>
            </a:r>
            <a:r>
              <a:rPr lang="ru-RU" i="1" dirty="0"/>
              <a:t>внешнюю сортировку,</a:t>
            </a:r>
            <a:r>
              <a:rPr lang="ru-RU" dirty="0"/>
              <a:t> оперирующую с данными, которые принадлежат к внешним файлам. Проблемы оптимизации различаются в обоих случаях: во внутренней сортировке стремятся сократить число сравнений и других внутренних операций, во внешней сортировке тоже интересуются сравнениями, но решающим фактором эффективности алгоритма становится количество необходимых вводов и выводов.</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Сортировка</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 выбором</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
        <p:nvSpPr>
          <p:cNvPr id="4" name="Rectangle 3"/>
          <p:cNvSpPr/>
          <p:nvPr/>
        </p:nvSpPr>
        <p:spPr>
          <a:xfrm>
            <a:off x="381000" y="2209800"/>
            <a:ext cx="7086600" cy="3046988"/>
          </a:xfrm>
          <a:prstGeom prst="rect">
            <a:avLst/>
          </a:prstGeom>
        </p:spPr>
        <p:txBody>
          <a:bodyPr wrap="square">
            <a:spAutoFit/>
          </a:bodyPr>
          <a:lstStyle/>
          <a:p>
            <a:r>
              <a:rPr lang="en-US" sz="1600" dirty="0">
                <a:latin typeface="Consolas" pitchFamily="49" charset="0"/>
                <a:cs typeface="Consolas" pitchFamily="49" charset="0"/>
              </a:rPr>
              <a:t>        void </a:t>
            </a:r>
            <a:r>
              <a:rPr lang="en-US" sz="1600" dirty="0" err="1">
                <a:latin typeface="Consolas" pitchFamily="49" charset="0"/>
                <a:cs typeface="Consolas" pitchFamily="49" charset="0"/>
              </a:rPr>
              <a:t>SelectionSort</a:t>
            </a:r>
            <a:r>
              <a:rPr lang="en-US" sz="1600" dirty="0">
                <a:latin typeface="Consolas" pitchFamily="49" charset="0"/>
                <a:cs typeface="Consolas" pitchFamily="49" charset="0"/>
              </a:rPr>
              <a:t>(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a,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l,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r )</a:t>
            </a:r>
          </a:p>
          <a:p>
            <a:r>
              <a:rPr lang="ru-RU" sz="1600" dirty="0">
                <a:latin typeface="Consolas" pitchFamily="49" charset="0"/>
                <a:cs typeface="Consolas" pitchFamily="49" charset="0"/>
              </a:rPr>
              <a:t>        {</a:t>
            </a:r>
          </a:p>
          <a:p>
            <a:r>
              <a:rPr lang="nn-NO" sz="1600" dirty="0">
                <a:latin typeface="Consolas" pitchFamily="49" charset="0"/>
                <a:cs typeface="Consolas" pitchFamily="49" charset="0"/>
              </a:rPr>
              <a:t>            for (int i = l; i &lt; r; i++)</a:t>
            </a:r>
          </a:p>
          <a:p>
            <a:r>
              <a:rPr lang="ru-RU" sz="1600" dirty="0">
                <a:latin typeface="Consolas" pitchFamily="49" charset="0"/>
                <a:cs typeface="Consolas" pitchFamily="49" charset="0"/>
              </a:rPr>
              <a:t>            {</a:t>
            </a:r>
          </a:p>
          <a:p>
            <a:r>
              <a:rPr lang="en-US" sz="1600" dirty="0">
                <a:latin typeface="Consolas" pitchFamily="49" charset="0"/>
                <a:cs typeface="Consolas" pitchFamily="49" charset="0"/>
              </a:rPr>
              <a:t>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min = </a:t>
            </a:r>
            <a:r>
              <a:rPr lang="en-US" sz="1600" dirty="0" err="1">
                <a:latin typeface="Consolas" pitchFamily="49" charset="0"/>
                <a:cs typeface="Consolas" pitchFamily="49" charset="0"/>
              </a:rPr>
              <a:t>i</a:t>
            </a:r>
            <a:r>
              <a:rPr lang="en-US" sz="1600" dirty="0">
                <a:latin typeface="Consolas" pitchFamily="49" charset="0"/>
                <a:cs typeface="Consolas" pitchFamily="49" charset="0"/>
              </a:rPr>
              <a:t>;</a:t>
            </a:r>
          </a:p>
          <a:p>
            <a:r>
              <a:rPr lang="nb-NO" sz="1600" dirty="0">
                <a:latin typeface="Consolas" pitchFamily="49" charset="0"/>
                <a:cs typeface="Consolas" pitchFamily="49" charset="0"/>
              </a:rPr>
              <a:t>                for (int j = i + 1; j &lt;= r; j++)</a:t>
            </a:r>
          </a:p>
          <a:p>
            <a:r>
              <a:rPr lang="en-US" sz="1600" dirty="0">
                <a:latin typeface="Consolas" pitchFamily="49" charset="0"/>
                <a:cs typeface="Consolas" pitchFamily="49" charset="0"/>
              </a:rPr>
              <a:t>                    if (a[j] &lt; a[min])</a:t>
            </a:r>
          </a:p>
          <a:p>
            <a:r>
              <a:rPr lang="en-US" sz="1600" dirty="0">
                <a:latin typeface="Consolas" pitchFamily="49" charset="0"/>
                <a:cs typeface="Consolas" pitchFamily="49" charset="0"/>
              </a:rPr>
              <a:t>                        min = j;</a:t>
            </a:r>
          </a:p>
          <a:p>
            <a:endParaRPr lang="ru-RU" sz="1600" dirty="0">
              <a:latin typeface="Consolas" pitchFamily="49" charset="0"/>
              <a:cs typeface="Consolas" pitchFamily="49" charset="0"/>
            </a:endParaRPr>
          </a:p>
          <a:p>
            <a:r>
              <a:rPr lang="en-US" sz="1600" dirty="0">
                <a:latin typeface="Consolas" pitchFamily="49" charset="0"/>
                <a:cs typeface="Consolas" pitchFamily="49" charset="0"/>
              </a:rPr>
              <a:t>		Swap( ref a[</a:t>
            </a:r>
            <a:r>
              <a:rPr lang="en-US" sz="1600" dirty="0" err="1">
                <a:latin typeface="Consolas" pitchFamily="49" charset="0"/>
                <a:cs typeface="Consolas" pitchFamily="49" charset="0"/>
              </a:rPr>
              <a:t>i</a:t>
            </a:r>
            <a:r>
              <a:rPr lang="en-US" sz="1600" dirty="0">
                <a:latin typeface="Consolas" pitchFamily="49" charset="0"/>
                <a:cs typeface="Consolas" pitchFamily="49" charset="0"/>
              </a:rPr>
              <a:t>], ref a[min] );</a:t>
            </a:r>
          </a:p>
          <a:p>
            <a:r>
              <a:rPr lang="ru-RU" sz="1600" dirty="0">
                <a:latin typeface="Consolas" pitchFamily="49" charset="0"/>
                <a:cs typeface="Consolas" pitchFamily="49" charset="0"/>
              </a:rPr>
              <a:t>            }</a:t>
            </a:r>
          </a:p>
          <a:p>
            <a:r>
              <a:rPr lang="ru-RU" sz="1600" dirty="0">
                <a:latin typeface="Consolas" pitchFamily="49" charset="0"/>
                <a:cs typeface="Consolas" pitchFamily="49" charset="0"/>
              </a:rPr>
              <a:t>        }</a:t>
            </a:r>
          </a:p>
        </p:txBody>
      </p:sp>
      <p:pic>
        <p:nvPicPr>
          <p:cNvPr id="1028" name="Picture 4">
            <a:extLst>
              <a:ext uri="{FF2B5EF4-FFF2-40B4-BE49-F238E27FC236}">
                <a16:creationId xmlns:a16="http://schemas.microsoft.com/office/drawing/2014/main" id="{280B0010-C09A-C849-9835-7F48272C2A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1171069"/>
            <a:ext cx="1270000" cy="4711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Сортировка </a:t>
            </a:r>
            <a:r>
              <a:rPr lang="ru-RU" sz="3900" b="1" dirty="0">
                <a:solidFill>
                  <a:schemeClr val="bg1">
                    <a:lumMod val="50000"/>
                  </a:schemeClr>
                </a:solidFill>
                <a:effectLst>
                  <a:outerShdw blurRad="38100" dist="38100" dir="2700000" algn="tl">
                    <a:srgbClr val="000000">
                      <a:alpha val="43137"/>
                    </a:srgbClr>
                  </a:outerShdw>
                </a:effectLst>
                <a:latin typeface="Goudy Stout" pitchFamily="18" charset="0"/>
              </a:rPr>
              <a:t>выбором</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
        <p:nvSpPr>
          <p:cNvPr id="7" name="Rectangle 6"/>
          <p:cNvSpPr/>
          <p:nvPr/>
        </p:nvSpPr>
        <p:spPr>
          <a:xfrm>
            <a:off x="5257800" y="1219200"/>
            <a:ext cx="3774431" cy="369332"/>
          </a:xfrm>
          <a:prstGeom prst="rect">
            <a:avLst/>
          </a:prstGeom>
        </p:spPr>
        <p:txBody>
          <a:bodyPr wrap="none">
            <a:spAutoFit/>
          </a:bodyPr>
          <a:lstStyle/>
          <a:p>
            <a:r>
              <a:rPr lang="en-US" dirty="0"/>
              <a:t>http://sorting.valemak.com/selection/</a:t>
            </a:r>
            <a:endParaRPr lang="ru-RU" dirty="0"/>
          </a:p>
        </p:txBody>
      </p:sp>
      <p:pic>
        <p:nvPicPr>
          <p:cNvPr id="2050" name="Picture 2"/>
          <p:cNvPicPr>
            <a:picLocks noChangeAspect="1" noChangeArrowheads="1"/>
          </p:cNvPicPr>
          <p:nvPr/>
        </p:nvPicPr>
        <p:blipFill>
          <a:blip r:embed="rId2"/>
          <a:srcRect/>
          <a:stretch>
            <a:fillRect/>
          </a:stretch>
        </p:blipFill>
        <p:spPr bwMode="auto">
          <a:xfrm>
            <a:off x="1219200" y="1981200"/>
            <a:ext cx="6934200" cy="4287863"/>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Сортировка вставками</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
        <p:nvSpPr>
          <p:cNvPr id="4" name="Rectangle 3"/>
          <p:cNvSpPr/>
          <p:nvPr/>
        </p:nvSpPr>
        <p:spPr>
          <a:xfrm>
            <a:off x="723900" y="3152380"/>
            <a:ext cx="7696200" cy="1815882"/>
          </a:xfrm>
          <a:prstGeom prst="rect">
            <a:avLst/>
          </a:prstGeom>
        </p:spPr>
        <p:txBody>
          <a:bodyPr wrap="square">
            <a:spAutoFit/>
          </a:bodyPr>
          <a:lstStyle/>
          <a:p>
            <a:r>
              <a:rPr lang="en-US" sz="1600" dirty="0">
                <a:latin typeface="Consolas" pitchFamily="49" charset="0"/>
                <a:cs typeface="Consolas" pitchFamily="49" charset="0"/>
              </a:rPr>
              <a:t>        void </a:t>
            </a:r>
            <a:r>
              <a:rPr lang="en-US" sz="1600" dirty="0" err="1">
                <a:latin typeface="Consolas" pitchFamily="49" charset="0"/>
                <a:cs typeface="Consolas" pitchFamily="49" charset="0"/>
              </a:rPr>
              <a:t>InsertionSort</a:t>
            </a:r>
            <a:r>
              <a:rPr lang="en-US" sz="1600" dirty="0">
                <a:latin typeface="Consolas" pitchFamily="49" charset="0"/>
                <a:cs typeface="Consolas" pitchFamily="49" charset="0"/>
              </a:rPr>
              <a:t>(</a:t>
            </a:r>
            <a:r>
              <a:rPr lang="en-US" sz="1600" dirty="0" err="1">
                <a:latin typeface="Consolas" pitchFamily="49" charset="0"/>
                <a:cs typeface="Consolas" pitchFamily="49" charset="0"/>
              </a:rPr>
              <a:t>int</a:t>
            </a:r>
            <a:r>
              <a:rPr lang="en-US" sz="1600" dirty="0">
                <a:latin typeface="Consolas" pitchFamily="49" charset="0"/>
                <a:cs typeface="Consolas" pitchFamily="49" charset="0"/>
              </a:rPr>
              <a:t>[] a,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l,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r)</a:t>
            </a:r>
          </a:p>
          <a:p>
            <a:r>
              <a:rPr lang="ru-RU" sz="1600" dirty="0">
                <a:latin typeface="Consolas" pitchFamily="49" charset="0"/>
                <a:cs typeface="Consolas" pitchFamily="49" charset="0"/>
              </a:rPr>
              <a:t>        {</a:t>
            </a:r>
          </a:p>
          <a:p>
            <a:r>
              <a:rPr lang="nn-NO" sz="1600" dirty="0">
                <a:latin typeface="Consolas" pitchFamily="49" charset="0"/>
                <a:cs typeface="Consolas" pitchFamily="49" charset="0"/>
              </a:rPr>
              <a:t>            for (int i = l + 1; i &lt;= r; i++)</a:t>
            </a:r>
          </a:p>
          <a:p>
            <a:r>
              <a:rPr lang="nb-NO" sz="1600" dirty="0">
                <a:latin typeface="Consolas" pitchFamily="49" charset="0"/>
                <a:cs typeface="Consolas" pitchFamily="49" charset="0"/>
              </a:rPr>
              <a:t>                for (int j = i; j &gt; l; j--)</a:t>
            </a:r>
          </a:p>
          <a:p>
            <a:r>
              <a:rPr lang="en-US" sz="1600" dirty="0">
                <a:latin typeface="Consolas" pitchFamily="49" charset="0"/>
                <a:cs typeface="Consolas" pitchFamily="49" charset="0"/>
              </a:rPr>
              <a:t>                    if (a[j - 1] &gt; a[j])</a:t>
            </a:r>
          </a:p>
          <a:p>
            <a:r>
              <a:rPr lang="en-US" sz="1600" dirty="0">
                <a:latin typeface="Consolas" pitchFamily="49" charset="0"/>
                <a:cs typeface="Consolas" pitchFamily="49" charset="0"/>
              </a:rPr>
              <a:t>			Swap( ref a[j-1], ref a[j] );</a:t>
            </a:r>
          </a:p>
          <a:p>
            <a:r>
              <a:rPr lang="ru-RU" sz="1600" dirty="0">
                <a:latin typeface="Consolas" pitchFamily="49" charset="0"/>
                <a:cs typeface="Consolas" pitchFamily="49" charset="0"/>
              </a:rPr>
              <a:t>        }</a:t>
            </a:r>
          </a:p>
        </p:txBody>
      </p:sp>
      <p:pic>
        <p:nvPicPr>
          <p:cNvPr id="6" name="Picture 2">
            <a:extLst>
              <a:ext uri="{FF2B5EF4-FFF2-40B4-BE49-F238E27FC236}">
                <a16:creationId xmlns:a16="http://schemas.microsoft.com/office/drawing/2014/main" id="{4DAC4B7D-A2DC-0740-AD93-32527C2B69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779390"/>
            <a:ext cx="6223000" cy="508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CF10BC9-549C-1441-88D8-36DAD02C22C5}"/>
              </a:ext>
            </a:extLst>
          </p:cNvPr>
          <p:cNvSpPr txBox="1"/>
          <p:nvPr/>
        </p:nvSpPr>
        <p:spPr>
          <a:xfrm>
            <a:off x="1524000" y="1399521"/>
            <a:ext cx="2237920" cy="369332"/>
          </a:xfrm>
          <a:prstGeom prst="rect">
            <a:avLst/>
          </a:prstGeom>
          <a:noFill/>
        </p:spPr>
        <p:txBody>
          <a:bodyPr wrap="none" rtlCol="0">
            <a:spAutoFit/>
          </a:bodyPr>
          <a:lstStyle/>
          <a:p>
            <a:r>
              <a:rPr lang="ru-RU" dirty="0"/>
              <a:t>«Глупая сортировка»</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Сортировка вставками">
            <a:extLst>
              <a:ext uri="{FF2B5EF4-FFF2-40B4-BE49-F238E27FC236}">
                <a16:creationId xmlns:a16="http://schemas.microsoft.com/office/drawing/2014/main" id="{894126C2-CF5F-D14A-AE53-D62F5E4C7D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731837"/>
            <a:ext cx="3810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12" name="Subtitle 2"/>
          <p:cNvSpPr txBox="1">
            <a:spLocks/>
          </p:cNvSpPr>
          <p:nvPr/>
        </p:nvSpPr>
        <p:spPr>
          <a:xfrm>
            <a:off x="914400" y="198437"/>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Сортировка вставками</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sp>
        <p:nvSpPr>
          <p:cNvPr id="6" name="Rectangle 5"/>
          <p:cNvSpPr/>
          <p:nvPr/>
        </p:nvSpPr>
        <p:spPr>
          <a:xfrm>
            <a:off x="1524000" y="2507039"/>
            <a:ext cx="6248400" cy="4031873"/>
          </a:xfrm>
          <a:prstGeom prst="rect">
            <a:avLst/>
          </a:prstGeom>
        </p:spPr>
        <p:txBody>
          <a:bodyPr wrap="square">
            <a:spAutoFit/>
          </a:bodyPr>
          <a:lstStyle/>
          <a:p>
            <a:r>
              <a:rPr lang="en-US" sz="1600" dirty="0">
                <a:latin typeface="Consolas" pitchFamily="49" charset="0"/>
                <a:cs typeface="Consolas" pitchFamily="49" charset="0"/>
              </a:rPr>
              <a:t>        void Sort(</a:t>
            </a:r>
            <a:r>
              <a:rPr lang="en-US" sz="1600" dirty="0" err="1">
                <a:latin typeface="Consolas" pitchFamily="49" charset="0"/>
                <a:cs typeface="Consolas" pitchFamily="49" charset="0"/>
              </a:rPr>
              <a:t>int</a:t>
            </a:r>
            <a:r>
              <a:rPr lang="en-US" sz="1600" dirty="0">
                <a:latin typeface="Consolas" pitchFamily="49" charset="0"/>
                <a:cs typeface="Consolas" pitchFamily="49" charset="0"/>
              </a:rPr>
              <a:t>[] a,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l,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r)</a:t>
            </a:r>
          </a:p>
          <a:p>
            <a:r>
              <a:rPr lang="ru-RU" sz="1600" dirty="0">
                <a:latin typeface="Consolas" pitchFamily="49" charset="0"/>
                <a:cs typeface="Consolas" pitchFamily="49" charset="0"/>
              </a:rPr>
              <a:t>        {</a:t>
            </a:r>
          </a:p>
          <a:p>
            <a:r>
              <a:rPr lang="nn-NO" sz="1600" dirty="0">
                <a:latin typeface="Consolas" pitchFamily="49" charset="0"/>
                <a:cs typeface="Consolas" pitchFamily="49" charset="0"/>
              </a:rPr>
              <a:t>            for (int i = l + 1; i &lt;= r; i++)</a:t>
            </a:r>
          </a:p>
          <a:p>
            <a:r>
              <a:rPr lang="ru-RU" sz="1600" dirty="0">
                <a:latin typeface="Consolas" pitchFamily="49" charset="0"/>
                <a:cs typeface="Consolas" pitchFamily="49" charset="0"/>
              </a:rPr>
              <a:t>            {</a:t>
            </a:r>
          </a:p>
          <a:p>
            <a:r>
              <a:rPr lang="en-US" sz="1600" dirty="0">
                <a:latin typeface="Consolas" pitchFamily="49" charset="0"/>
                <a:cs typeface="Consolas" pitchFamily="49" charset="0"/>
              </a:rPr>
              <a:t>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j = </a:t>
            </a:r>
            <a:r>
              <a:rPr lang="en-US" sz="1600" dirty="0" err="1">
                <a:latin typeface="Consolas" pitchFamily="49" charset="0"/>
                <a:cs typeface="Consolas" pitchFamily="49" charset="0"/>
              </a:rPr>
              <a:t>i</a:t>
            </a:r>
            <a:r>
              <a:rPr lang="en-US" sz="1600" dirty="0">
                <a:latin typeface="Consolas" pitchFamily="49" charset="0"/>
                <a:cs typeface="Consolas" pitchFamily="49" charset="0"/>
              </a:rPr>
              <a:t>;</a:t>
            </a:r>
          </a:p>
          <a:p>
            <a:r>
              <a:rPr lang="en-US" sz="1600" dirty="0">
                <a:latin typeface="Consolas" pitchFamily="49" charset="0"/>
                <a:cs typeface="Consolas" pitchFamily="49" charset="0"/>
              </a:rPr>
              <a:t>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a:t>
            </a:r>
            <a:r>
              <a:rPr lang="en-US" sz="1600" dirty="0" err="1">
                <a:latin typeface="Consolas" pitchFamily="49" charset="0"/>
                <a:cs typeface="Consolas" pitchFamily="49" charset="0"/>
              </a:rPr>
              <a:t>tmp</a:t>
            </a:r>
            <a:r>
              <a:rPr lang="en-US" sz="1600" dirty="0">
                <a:latin typeface="Consolas" pitchFamily="49" charset="0"/>
                <a:cs typeface="Consolas" pitchFamily="49" charset="0"/>
              </a:rPr>
              <a:t> = a[</a:t>
            </a:r>
            <a:r>
              <a:rPr lang="en-US" sz="1600" dirty="0" err="1">
                <a:latin typeface="Consolas" pitchFamily="49" charset="0"/>
                <a:cs typeface="Consolas" pitchFamily="49" charset="0"/>
              </a:rPr>
              <a:t>i</a:t>
            </a:r>
            <a:r>
              <a:rPr lang="en-US" sz="1600" dirty="0">
                <a:latin typeface="Consolas" pitchFamily="49" charset="0"/>
                <a:cs typeface="Consolas" pitchFamily="49" charset="0"/>
              </a:rPr>
              <a:t>];</a:t>
            </a:r>
          </a:p>
          <a:p>
            <a:endParaRPr lang="ru-RU" sz="1600" dirty="0">
              <a:latin typeface="Consolas" pitchFamily="49" charset="0"/>
              <a:cs typeface="Consolas" pitchFamily="49" charset="0"/>
            </a:endParaRPr>
          </a:p>
          <a:p>
            <a:r>
              <a:rPr lang="en-US" sz="1600" dirty="0">
                <a:latin typeface="Consolas" pitchFamily="49" charset="0"/>
                <a:cs typeface="Consolas" pitchFamily="49" charset="0"/>
              </a:rPr>
              <a:t>                while (j &gt; l &amp;&amp; </a:t>
            </a:r>
            <a:r>
              <a:rPr lang="en-US" sz="1600" dirty="0" err="1">
                <a:latin typeface="Consolas" pitchFamily="49" charset="0"/>
                <a:cs typeface="Consolas" pitchFamily="49" charset="0"/>
              </a:rPr>
              <a:t>tmp</a:t>
            </a:r>
            <a:r>
              <a:rPr lang="en-US" sz="1600" dirty="0">
                <a:latin typeface="Consolas" pitchFamily="49" charset="0"/>
                <a:cs typeface="Consolas" pitchFamily="49" charset="0"/>
              </a:rPr>
              <a:t> &lt; a[j - 1])</a:t>
            </a:r>
          </a:p>
          <a:p>
            <a:r>
              <a:rPr lang="ru-RU" sz="1600" dirty="0">
                <a:latin typeface="Consolas" pitchFamily="49" charset="0"/>
                <a:cs typeface="Consolas" pitchFamily="49" charset="0"/>
              </a:rPr>
              <a:t>                {</a:t>
            </a:r>
          </a:p>
          <a:p>
            <a:r>
              <a:rPr lang="en-US" sz="1600" dirty="0">
                <a:latin typeface="Consolas" pitchFamily="49" charset="0"/>
                <a:cs typeface="Consolas" pitchFamily="49" charset="0"/>
              </a:rPr>
              <a:t>                    a[j] = a[j - 1];</a:t>
            </a:r>
          </a:p>
          <a:p>
            <a:r>
              <a:rPr lang="en-US" sz="1600" dirty="0">
                <a:latin typeface="Consolas" pitchFamily="49" charset="0"/>
                <a:cs typeface="Consolas" pitchFamily="49" charset="0"/>
              </a:rPr>
              <a:t>                    j--;</a:t>
            </a:r>
          </a:p>
          <a:p>
            <a:r>
              <a:rPr lang="ru-RU" sz="1600" dirty="0">
                <a:latin typeface="Consolas" pitchFamily="49" charset="0"/>
                <a:cs typeface="Consolas" pitchFamily="49" charset="0"/>
              </a:rPr>
              <a:t>                }</a:t>
            </a:r>
          </a:p>
          <a:p>
            <a:endParaRPr lang="ru-RU" sz="1600" dirty="0">
              <a:latin typeface="Consolas" pitchFamily="49" charset="0"/>
              <a:cs typeface="Consolas" pitchFamily="49" charset="0"/>
            </a:endParaRPr>
          </a:p>
          <a:p>
            <a:r>
              <a:rPr lang="en-US" sz="1600" dirty="0">
                <a:latin typeface="Consolas" pitchFamily="49" charset="0"/>
                <a:cs typeface="Consolas" pitchFamily="49" charset="0"/>
              </a:rPr>
              <a:t>                a[j] = </a:t>
            </a:r>
            <a:r>
              <a:rPr lang="en-US" sz="1600" dirty="0" err="1">
                <a:latin typeface="Consolas" pitchFamily="49" charset="0"/>
                <a:cs typeface="Consolas" pitchFamily="49" charset="0"/>
              </a:rPr>
              <a:t>tmp</a:t>
            </a:r>
            <a:r>
              <a:rPr lang="en-US" sz="1600" dirty="0">
                <a:latin typeface="Consolas" pitchFamily="49" charset="0"/>
                <a:cs typeface="Consolas" pitchFamily="49" charset="0"/>
              </a:rPr>
              <a:t>;</a:t>
            </a:r>
          </a:p>
          <a:p>
            <a:r>
              <a:rPr lang="ru-RU" sz="1600" dirty="0">
                <a:latin typeface="Consolas" pitchFamily="49" charset="0"/>
                <a:cs typeface="Consolas" pitchFamily="49" charset="0"/>
              </a:rPr>
              <a:t>            }</a:t>
            </a:r>
          </a:p>
          <a:p>
            <a:r>
              <a:rPr lang="ru-RU" sz="1600" dirty="0">
                <a:latin typeface="Consolas" pitchFamily="49" charset="0"/>
                <a:cs typeface="Consolas" pitchFamily="49" charset="0"/>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Сортировка </a:t>
            </a:r>
            <a:r>
              <a:rPr lang="ru-RU" sz="3900" b="1" dirty="0">
                <a:solidFill>
                  <a:schemeClr val="bg1">
                    <a:lumMod val="50000"/>
                  </a:schemeClr>
                </a:solidFill>
                <a:effectLst>
                  <a:outerShdw blurRad="38100" dist="38100" dir="2700000" algn="tl">
                    <a:srgbClr val="000000">
                      <a:alpha val="43137"/>
                    </a:srgbClr>
                  </a:outerShdw>
                </a:effectLst>
                <a:latin typeface="Goudy Stout" pitchFamily="18" charset="0"/>
              </a:rPr>
              <a:t>вставками</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
        <p:nvSpPr>
          <p:cNvPr id="7" name="Rectangle 6"/>
          <p:cNvSpPr/>
          <p:nvPr/>
        </p:nvSpPr>
        <p:spPr>
          <a:xfrm>
            <a:off x="5257800" y="1219200"/>
            <a:ext cx="3841308" cy="369332"/>
          </a:xfrm>
          <a:prstGeom prst="rect">
            <a:avLst/>
          </a:prstGeom>
        </p:spPr>
        <p:txBody>
          <a:bodyPr wrap="none">
            <a:spAutoFit/>
          </a:bodyPr>
          <a:lstStyle/>
          <a:p>
            <a:r>
              <a:rPr lang="en-US" dirty="0"/>
              <a:t>http://sorting.valemak.com/insertion/</a:t>
            </a:r>
            <a:endParaRPr lang="ru-RU" dirty="0"/>
          </a:p>
        </p:txBody>
      </p:sp>
      <p:pic>
        <p:nvPicPr>
          <p:cNvPr id="3074" name="Picture 2"/>
          <p:cNvPicPr>
            <a:picLocks noChangeAspect="1" noChangeArrowheads="1"/>
          </p:cNvPicPr>
          <p:nvPr/>
        </p:nvPicPr>
        <p:blipFill>
          <a:blip r:embed="rId2"/>
          <a:srcRect/>
          <a:stretch>
            <a:fillRect/>
          </a:stretch>
        </p:blipFill>
        <p:spPr bwMode="auto">
          <a:xfrm>
            <a:off x="990600" y="1676400"/>
            <a:ext cx="7396480" cy="42672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914400" y="381000"/>
            <a:ext cx="7467600" cy="533400"/>
          </a:xfrm>
          <a:prstGeom prst="rect">
            <a:avLst/>
          </a:prstGeom>
          <a:ln cap="rnd">
            <a:noFill/>
            <a:bevel/>
          </a:ln>
          <a:effectLst>
            <a:innerShdw blurRad="63500" dist="50800" dir="2700000">
              <a:prstClr val="black">
                <a:alpha val="50000"/>
              </a:prstClr>
            </a:innerShdw>
          </a:effectLst>
          <a:scene3d>
            <a:camera prst="orthographicFront"/>
            <a:lightRig rig="threePt" dir="t"/>
          </a:scene3d>
          <a:sp3d>
            <a:bevelT/>
          </a:sp3d>
        </p:spPr>
        <p:txBody>
          <a:bodyPr vert="horz" lIns="91440" tIns="45720" rIns="91440" bIns="45720" rtlCol="0">
            <a:normAutofit fontScale="850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900" b="1" i="0" u="none" strike="noStrike" kern="1200" cap="none" spc="0" normalizeH="0" baseline="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П</a:t>
            </a:r>
            <a:r>
              <a:rPr kumimoji="0" lang="ru-RU" sz="3900" b="1" i="0" u="none" strike="noStrike" kern="1200" cap="none" spc="0" normalizeH="0" noProof="0" dirty="0">
                <a:ln>
                  <a:noFill/>
                </a:ln>
                <a:solidFill>
                  <a:schemeClr val="bg1">
                    <a:lumMod val="50000"/>
                  </a:schemeClr>
                </a:solidFill>
                <a:effectLst>
                  <a:outerShdw blurRad="38100" dist="38100" dir="2700000" algn="tl">
                    <a:srgbClr val="000000">
                      <a:alpha val="43137"/>
                    </a:srgbClr>
                  </a:outerShdw>
                </a:effectLst>
                <a:uLnTx/>
                <a:uFillTx/>
                <a:latin typeface="Goudy Stout" pitchFamily="18" charset="0"/>
              </a:rPr>
              <a:t>узырьковая сортировка</a:t>
            </a:r>
            <a:endParaRPr kumimoji="0" lang="ru-RU" sz="3200" b="1" i="0" u="none" strike="noStrike" kern="1200" cap="none" spc="0" normalizeH="0" baseline="0" noProof="0" dirty="0">
              <a:ln>
                <a:noFill/>
              </a:ln>
              <a:solidFill>
                <a:schemeClr val="tx1"/>
              </a:solidFill>
              <a:effectLst/>
              <a:uLnTx/>
              <a:uFillTx/>
              <a:latin typeface="Goudy Stout"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sp>
        <p:nvSpPr>
          <p:cNvPr id="4" name="Rectangle 3"/>
          <p:cNvSpPr/>
          <p:nvPr/>
        </p:nvSpPr>
        <p:spPr>
          <a:xfrm>
            <a:off x="914400" y="2362200"/>
            <a:ext cx="7620000" cy="1815882"/>
          </a:xfrm>
          <a:prstGeom prst="rect">
            <a:avLst/>
          </a:prstGeom>
        </p:spPr>
        <p:txBody>
          <a:bodyPr wrap="square">
            <a:spAutoFit/>
          </a:bodyPr>
          <a:lstStyle/>
          <a:p>
            <a:r>
              <a:rPr lang="ru-RU" sz="1600" dirty="0">
                <a:latin typeface="Consolas" pitchFamily="49" charset="0"/>
                <a:cs typeface="Consolas" pitchFamily="49" charset="0"/>
              </a:rPr>
              <a:t>        </a:t>
            </a:r>
            <a:r>
              <a:rPr lang="en-US" sz="1600" dirty="0">
                <a:latin typeface="Consolas" pitchFamily="49" charset="0"/>
                <a:cs typeface="Consolas" pitchFamily="49" charset="0"/>
              </a:rPr>
              <a:t>void </a:t>
            </a:r>
            <a:r>
              <a:rPr lang="en-US" sz="1600" dirty="0" err="1">
                <a:latin typeface="Consolas" pitchFamily="49" charset="0"/>
                <a:cs typeface="Consolas" pitchFamily="49" charset="0"/>
              </a:rPr>
              <a:t>BubbleSort</a:t>
            </a:r>
            <a:r>
              <a:rPr lang="en-US" sz="1600" dirty="0">
                <a:latin typeface="Consolas" pitchFamily="49" charset="0"/>
                <a:cs typeface="Consolas" pitchFamily="49" charset="0"/>
              </a:rPr>
              <a:t>(</a:t>
            </a:r>
            <a:r>
              <a:rPr lang="en-US" sz="1600" dirty="0" err="1">
                <a:latin typeface="Consolas" pitchFamily="49" charset="0"/>
                <a:cs typeface="Consolas" pitchFamily="49" charset="0"/>
              </a:rPr>
              <a:t>int</a:t>
            </a:r>
            <a:r>
              <a:rPr lang="en-US" sz="1600" dirty="0">
                <a:latin typeface="Consolas" pitchFamily="49" charset="0"/>
                <a:cs typeface="Consolas" pitchFamily="49" charset="0"/>
              </a:rPr>
              <a:t>[] a,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l, </a:t>
            </a:r>
            <a:r>
              <a:rPr lang="en-US" sz="1600" dirty="0" err="1">
                <a:latin typeface="Consolas" pitchFamily="49" charset="0"/>
                <a:cs typeface="Consolas" pitchFamily="49" charset="0"/>
              </a:rPr>
              <a:t>int</a:t>
            </a:r>
            <a:r>
              <a:rPr lang="en-US" sz="1600" dirty="0">
                <a:latin typeface="Consolas" pitchFamily="49" charset="0"/>
                <a:cs typeface="Consolas" pitchFamily="49" charset="0"/>
              </a:rPr>
              <a:t> r)</a:t>
            </a:r>
          </a:p>
          <a:p>
            <a:r>
              <a:rPr lang="ru-RU" sz="1600" dirty="0">
                <a:latin typeface="Consolas" pitchFamily="49" charset="0"/>
                <a:cs typeface="Consolas" pitchFamily="49" charset="0"/>
              </a:rPr>
              <a:t>        {</a:t>
            </a:r>
          </a:p>
          <a:p>
            <a:r>
              <a:rPr lang="nn-NO" sz="1600" dirty="0">
                <a:latin typeface="Consolas" pitchFamily="49" charset="0"/>
                <a:cs typeface="Consolas" pitchFamily="49" charset="0"/>
              </a:rPr>
              <a:t>            for (int i = l; i &lt; r; i++)</a:t>
            </a:r>
          </a:p>
          <a:p>
            <a:r>
              <a:rPr lang="nb-NO" sz="1600" dirty="0">
                <a:latin typeface="Consolas" pitchFamily="49" charset="0"/>
                <a:cs typeface="Consolas" pitchFamily="49" charset="0"/>
              </a:rPr>
              <a:t>                for (int j = r; j &gt; i; j--)</a:t>
            </a:r>
          </a:p>
          <a:p>
            <a:r>
              <a:rPr lang="en-US" sz="1600" dirty="0">
                <a:latin typeface="Consolas" pitchFamily="49" charset="0"/>
                <a:cs typeface="Consolas" pitchFamily="49" charset="0"/>
              </a:rPr>
              <a:t>                    if (a[j - 1] &gt; a[j])</a:t>
            </a:r>
          </a:p>
          <a:p>
            <a:r>
              <a:rPr lang="ru-RU" sz="1600" dirty="0">
                <a:latin typeface="Consolas" pitchFamily="49" charset="0"/>
                <a:cs typeface="Consolas" pitchFamily="49" charset="0"/>
              </a:rPr>
              <a:t>			</a:t>
            </a:r>
            <a:r>
              <a:rPr lang="en-US" sz="1600" dirty="0">
                <a:latin typeface="Consolas" pitchFamily="49" charset="0"/>
                <a:cs typeface="Consolas" pitchFamily="49" charset="0"/>
              </a:rPr>
              <a:t>Swap( ref a[j-1], ref a[j] );</a:t>
            </a:r>
          </a:p>
          <a:p>
            <a:r>
              <a:rPr lang="ru-RU" sz="1600" dirty="0">
                <a:latin typeface="Consolas" pitchFamily="49" charset="0"/>
                <a:cs typeface="Consolas" pitchFamily="49" charset="0"/>
              </a:rPr>
              <a:t>        }</a:t>
            </a:r>
          </a:p>
        </p:txBody>
      </p:sp>
      <p:pic>
        <p:nvPicPr>
          <p:cNvPr id="4098" name="Picture 2">
            <a:extLst>
              <a:ext uri="{FF2B5EF4-FFF2-40B4-BE49-F238E27FC236}">
                <a16:creationId xmlns:a16="http://schemas.microsoft.com/office/drawing/2014/main" id="{15341B98-1653-3D49-9116-E54B941C35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6700" y="1495534"/>
            <a:ext cx="6223000" cy="50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5506</TotalTime>
  <Words>1482</Words>
  <Application>Microsoft Office PowerPoint</Application>
  <PresentationFormat>Экран (4:3)</PresentationFormat>
  <Paragraphs>167</Paragraphs>
  <Slides>15</Slides>
  <Notes>7</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15</vt:i4>
      </vt:variant>
    </vt:vector>
  </HeadingPairs>
  <TitlesOfParts>
    <vt:vector size="25" baseType="lpstr">
      <vt:lpstr>-apple-system</vt:lpstr>
      <vt:lpstr>Arial</vt:lpstr>
      <vt:lpstr>Calibri</vt:lpstr>
      <vt:lpstr>Consolas</vt:lpstr>
      <vt:lpstr>Fira Sans</vt:lpstr>
      <vt:lpstr>Footlight MT Light</vt:lpstr>
      <vt:lpstr>Goudy Stout</vt:lpstr>
      <vt:lpstr>Showcard Gothic</vt:lpstr>
      <vt:lpstr>Tahoma</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Во всём виноваты черепашки</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Виталий Бондаренко</cp:lastModifiedBy>
  <cp:revision>406</cp:revision>
  <dcterms:created xsi:type="dcterms:W3CDTF">2006-08-16T00:00:00Z</dcterms:created>
  <dcterms:modified xsi:type="dcterms:W3CDTF">2024-02-08T16:51:40Z</dcterms:modified>
</cp:coreProperties>
</file>