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82" r:id="rId2"/>
    <p:sldId id="308" r:id="rId3"/>
    <p:sldId id="309" r:id="rId4"/>
    <p:sldId id="314" r:id="rId5"/>
    <p:sldId id="323" r:id="rId6"/>
    <p:sldId id="310" r:id="rId7"/>
    <p:sldId id="333" r:id="rId8"/>
    <p:sldId id="334" r:id="rId9"/>
    <p:sldId id="324" r:id="rId10"/>
    <p:sldId id="335" r:id="rId11"/>
    <p:sldId id="311" r:id="rId12"/>
    <p:sldId id="315" r:id="rId13"/>
    <p:sldId id="257" r:id="rId14"/>
    <p:sldId id="258" r:id="rId15"/>
    <p:sldId id="259" r:id="rId16"/>
    <p:sldId id="317" r:id="rId17"/>
    <p:sldId id="319" r:id="rId18"/>
    <p:sldId id="320" r:id="rId19"/>
    <p:sldId id="316" r:id="rId20"/>
    <p:sldId id="312" r:id="rId21"/>
    <p:sldId id="318" r:id="rId22"/>
    <p:sldId id="322" r:id="rId23"/>
    <p:sldId id="313" r:id="rId24"/>
    <p:sldId id="328" r:id="rId25"/>
    <p:sldId id="321" r:id="rId26"/>
    <p:sldId id="332" r:id="rId27"/>
    <p:sldId id="329" r:id="rId28"/>
    <p:sldId id="326" r:id="rId29"/>
    <p:sldId id="327" r:id="rId30"/>
    <p:sldId id="325" r:id="rId31"/>
    <p:sldId id="330" r:id="rId32"/>
    <p:sldId id="33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6" autoAdjust="0"/>
    <p:restoredTop sz="88922" autoAdjust="0"/>
  </p:normalViewPr>
  <p:slideViewPr>
    <p:cSldViewPr>
      <p:cViewPr varScale="1">
        <p:scale>
          <a:sx n="92" d="100"/>
          <a:sy n="92" d="100"/>
        </p:scale>
        <p:origin x="4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B%D0%B8%D0%BD%D0%B5%D0%B9%D0%BD%D1%8B%D0%B9_%D0%BF%D0%BE%D0%B8%D1%81%D0%BA" TargetMode="External"/><Relationship Id="rId7" Type="http://schemas.openxmlformats.org/officeDocument/2006/relationships/hyperlink" Target="https://ru.wikipedia.org/wiki/%D0%9B%D0%B8%D0%BD%D0%B5%D0%B9%D0%BD%D0%B0%D1%8F_%D0%B8%D0%BD%D1%82%D0%B5%D1%80%D0%BF%D0%BE%D0%BB%D1%8F%D1%86%D0%B8%D1%8F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A5%D0%B5%D1%88-%D1%82%D0%B0%D0%B1%D0%BB%D0%B8%D1%86%D0%B0" TargetMode="External"/><Relationship Id="rId5" Type="http://schemas.openxmlformats.org/officeDocument/2006/relationships/hyperlink" Target="https://ru.wikipedia.org/wiki/%D0%98%D0%BD%D1%82%D0%B5%D1%80%D0%BF%D0%BE%D0%BB%D1%8F%D1%86%D0%B8%D1%8F" TargetMode="External"/><Relationship Id="rId4" Type="http://schemas.openxmlformats.org/officeDocument/2006/relationships/hyperlink" Target="https://ru.wikipedia.org/wiki/%D0%94%D0%B2%D0%BE%D0%B8%D1%87%D0%BD%D1%8B%D0%B9_%D0%BF%D0%BE%D0%B8%D1%81%D0%B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Рекурсивная реализация может вызвать переполнение стека для очень больших массивов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31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Интерполяционный поиск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основан на принципе поиска в телефонной книге или, например, в словаре. Вместо сравнения каждого элемента с искомым, как при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Линейный поиск"/>
              </a:rPr>
              <a:t>линейном поиске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данный алгоритм производит предсказание местонахождения элемента: поиск происходит подобно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Двоичный поиск"/>
              </a:rPr>
              <a:t>двоичному поиску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но вместо деления области поиска на две части, интерполирующий поиск производит оценку новой области поиска по расстоянию между ключом и текущим значением элемента. Другими словами, бинарный поиск учитывает лишь знак разности между ключом и текущим значением, а интерполирующий ещё учитывает и модуль этой разности и по данному значению производит предсказание позиции следующего элемента для проверки.</a:t>
            </a:r>
          </a:p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 практике интерполяционный поиск часто быстрее бинарного, так как с вычислительной стороны их отличают лишь применяемые арифметические операции: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Интерполяция"/>
              </a:rPr>
              <a:t>интерполирование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в интерполирующем поиске и деление на два — в двоичном, а скорость их вычисления отличается незначительно, с другой стороны интерполирующий поиск использует такое принципиальное свойство данных, как однородность распределения значений. Ключом может быть не только номер, число, но и, например, текстовая строка, тогда становится понятна аналогия с телефонной книгой: если мы ищем имя в телефонной книге, начинающееся на «А», следовательно, нужно искать его в начале, но никак не в середине. В принципе, ключом может быть всё что угодно, так как те же строки, например, запросто кодируются посимвольно, в простейшем случае символ можно закодировать значением от 1 до 33 (только русские символы) или, например, от 1 до 26 (только латинский алфавит) и т. д.</a:t>
            </a:r>
          </a:p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Интерполяция может производиться на основе функции, аппроксимирующей распределение значений, либо набора кривых, выполняющих аппроксимацию на отдельных участках. В этом случае поиск может завершиться за несколько проверок. Преимущества этого метода состоят в уменьшении запросов на чтение медленной памяти (такой, как, например, жесткий диск), если запросы происходят часто. Такой подход становится похожим на частный случай поиска с использованием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Хеш-таблица"/>
              </a:rPr>
              <a:t>хеш-таблицы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Часто анализ и построение аппроксимирующих кривых не требуется, показательный случай здесь — когда все элементы отсортированы по возрастанию. В таком списке минимальное значение будет по индексу 1, а максимальное по индексу </a:t>
            </a:r>
            <a:r>
              <a:rPr lang="ru-RU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В этом случае аппроксимирующую кривую можно принять за прямую и применять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Линейная интерполяция"/>
              </a:rPr>
              <a:t>линейную интерполяцию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709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Префикс-функция, ассоциированная с образцом P, показывает, где в строке P повторно встречаются различные префиксы этой строки. Если это известно, можно не проверять заведомо недопустимые сдвиги.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265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Как работает алгоритм: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Построение префикс-функции</a:t>
            </a:r>
            <a:br>
              <a:rPr lang="ru-RU" dirty="0"/>
            </a:br>
            <a:r>
              <a:rPr lang="ru-RU" dirty="0"/>
              <a:t>Префикс-функция показывает, на сколько можно сдвинуть паттерн при несовпадении символов.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Поиск в строке</a:t>
            </a:r>
            <a:endParaRPr lang="ru-RU" dirty="0"/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Символы сравниваются последовательно.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Если несовпадение, сдвиг определяется префикс-функцией, а не полным откатом назад.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Это позволяет искать подстроку за время O(M+N)O(M + N)O(M+N), где M — длина текста, N — длина паттерна.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161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Поиск подстроки в строке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Шаблон частично совпадает с текстом.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Синяя стрелка указывает на позицию, где происходит несовпадение.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Согласно таблице LPS, при несовпадении шаблон можно сдвинуть, не начиная поиск заново с первой буквы.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50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Алгоритм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Бойера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-Мура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разработанный двумя учеными —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Бойером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Robert S. Boyer)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и Муром (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J. Strother Moore),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считается наиболее быстрым среди алгоритмов общего назначения, предназначенных для поиска подстроки в строке. 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Helvetica" pitchFamily="2" charset="0"/>
              </a:rPr>
              <a:t>Преимущество этого алгоритма в том, что ценой некоторого количества предварительных вычислений над шаблоном (но не над строкой, в которой ведётся поиск) шаблон сравнивается с исходным текстом не во всех позициях — часть проверок пропускаются как заведомо не дающие 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результата</a:t>
            </a:r>
            <a:r>
              <a:rPr lang="ru-RU" b="0" i="0" dirty="0">
                <a:solidFill>
                  <a:srgbClr val="000000"/>
                </a:solidFill>
                <a:effectLst/>
                <a:latin typeface="Helvetica" pitchFamily="2" charset="0"/>
              </a:rPr>
              <a:t>.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Важной особенностью алгоритма является то, что он выполняет сравнения в шаблоне справа налево в отличие от многих других алгоритмов.</a:t>
            </a:r>
          </a:p>
          <a:p>
            <a:pPr algn="l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Алгоритм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Бойера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-Мура считается наиболее эффективным алгоритмом поиска шаблонов в стандартных приложениях и командах, таких как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Ctrl+F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 браузерах и текстовых редакторах.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0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0;&#1083;&#1075;&#1086;&#1088;&#1080;&#1090;&#1084;_&#1041;&#1086;&#1081;&#1077;&#1088;&#1072;_-_&#1052;&#1091;&#1088;&#1072;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ootlight MT Light" pitchFamily="18" charset="0"/>
              </a:rPr>
              <a:t>Основные алгоритмы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ootlight MT Light" pitchFamily="18" charset="0"/>
              </a:rPr>
              <a:t> поиска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828800" y="2895600"/>
            <a:ext cx="70866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Линейный поиск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Бинарный поиск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Интерполяционный поиск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Простой поиск подстроки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Алгоритм Кнута-Морриса-Пратта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Алгоритм Бойера-Мура(-Хорспула)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F7DE27-00E4-00FA-B640-B2B40828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8305800" cy="6248400"/>
          </a:xfrm>
        </p:spPr>
        <p:txBody>
          <a:bodyPr>
            <a:normAutofit fontScale="92500" lnSpcReduction="10000"/>
          </a:bodyPr>
          <a:lstStyle/>
          <a:p>
            <a:r>
              <a:rPr lang="en-US" sz="1200" dirty="0"/>
              <a:t>int </a:t>
            </a:r>
            <a:r>
              <a:rPr lang="en-US" sz="1200" dirty="0" err="1"/>
              <a:t>SimpleSearch</a:t>
            </a:r>
            <a:r>
              <a:rPr lang="en-US" sz="1200" dirty="0"/>
              <a:t>(string pattern, string text)</a:t>
            </a:r>
          </a:p>
          <a:p>
            <a:r>
              <a:rPr lang="en-US" sz="1200" dirty="0"/>
              <a:t>{</a:t>
            </a:r>
          </a:p>
          <a:p>
            <a:r>
              <a:rPr lang="en-US" sz="1200" dirty="0"/>
              <a:t>    // </a:t>
            </a:r>
            <a:r>
              <a:rPr lang="ru-RU" sz="1200" dirty="0"/>
              <a:t>Проверка входных параметров</a:t>
            </a:r>
          </a:p>
          <a:p>
            <a:r>
              <a:rPr lang="ru-RU" sz="1200" dirty="0"/>
              <a:t>    </a:t>
            </a:r>
            <a:r>
              <a:rPr lang="en-US" sz="1200" dirty="0"/>
              <a:t>if (</a:t>
            </a:r>
            <a:r>
              <a:rPr lang="en-US" sz="1200" dirty="0" err="1"/>
              <a:t>string.IsNullOrEmpty</a:t>
            </a:r>
            <a:r>
              <a:rPr lang="en-US" sz="1200" dirty="0"/>
              <a:t>(text) || </a:t>
            </a:r>
            <a:r>
              <a:rPr lang="en-US" sz="1200" dirty="0" err="1"/>
              <a:t>string.IsNullOrEmpty</a:t>
            </a:r>
            <a:r>
              <a:rPr lang="en-US" sz="1200" dirty="0"/>
              <a:t>(pattern))</a:t>
            </a:r>
          </a:p>
          <a:p>
            <a:r>
              <a:rPr lang="en-US" sz="1200" dirty="0"/>
              <a:t>        return -1;</a:t>
            </a:r>
          </a:p>
          <a:p>
            <a:endParaRPr lang="en-US" sz="1200" dirty="0"/>
          </a:p>
          <a:p>
            <a:r>
              <a:rPr lang="en-US" sz="1200" dirty="0"/>
              <a:t>    if (</a:t>
            </a:r>
            <a:r>
              <a:rPr lang="en-US" sz="1200" dirty="0" err="1"/>
              <a:t>pattern.Length</a:t>
            </a:r>
            <a:r>
              <a:rPr lang="en-US" sz="1200" dirty="0"/>
              <a:t> &gt; </a:t>
            </a:r>
            <a:r>
              <a:rPr lang="en-US" sz="1200" dirty="0" err="1"/>
              <a:t>text.Length</a:t>
            </a:r>
            <a:r>
              <a:rPr lang="en-US" sz="1200" dirty="0"/>
              <a:t>)</a:t>
            </a:r>
          </a:p>
          <a:p>
            <a:r>
              <a:rPr lang="en-US" sz="1200" dirty="0"/>
              <a:t>        return -1;</a:t>
            </a:r>
          </a:p>
          <a:p>
            <a:endParaRPr lang="en-US" sz="1200" dirty="0"/>
          </a:p>
          <a:p>
            <a:r>
              <a:rPr lang="en-US" sz="1200" dirty="0"/>
              <a:t>    int n = </a:t>
            </a:r>
            <a:r>
              <a:rPr lang="en-US" sz="1200" dirty="0" err="1"/>
              <a:t>text.Length</a:t>
            </a:r>
            <a:r>
              <a:rPr lang="en-US" sz="1200" dirty="0"/>
              <a:t>;</a:t>
            </a:r>
          </a:p>
          <a:p>
            <a:r>
              <a:rPr lang="en-US" sz="1200" dirty="0"/>
              <a:t>    int m = </a:t>
            </a:r>
            <a:r>
              <a:rPr lang="en-US" sz="1200" dirty="0" err="1"/>
              <a:t>pattern.Length</a:t>
            </a:r>
            <a:r>
              <a:rPr lang="en-US" sz="1200" dirty="0"/>
              <a:t>;</a:t>
            </a:r>
          </a:p>
          <a:p>
            <a:endParaRPr lang="en-US" sz="1200" dirty="0"/>
          </a:p>
          <a:p>
            <a:r>
              <a:rPr lang="en-US" sz="1200" dirty="0"/>
              <a:t>    // </a:t>
            </a:r>
            <a:r>
              <a:rPr lang="ru-RU" sz="1200" dirty="0"/>
              <a:t>Перебираем все возможные позиции в тексте</a:t>
            </a:r>
          </a:p>
          <a:p>
            <a:r>
              <a:rPr lang="ru-RU" sz="1200" dirty="0"/>
              <a:t>    </a:t>
            </a:r>
            <a:r>
              <a:rPr lang="en-US" sz="1200" dirty="0"/>
              <a:t>for (int </a:t>
            </a:r>
            <a:r>
              <a:rPr lang="en-US" sz="1200" dirty="0" err="1"/>
              <a:t>i</a:t>
            </a:r>
            <a:r>
              <a:rPr lang="en-US" sz="1200" dirty="0"/>
              <a:t> = 0; </a:t>
            </a:r>
            <a:r>
              <a:rPr lang="en-US" sz="1200" dirty="0" err="1"/>
              <a:t>i</a:t>
            </a:r>
            <a:r>
              <a:rPr lang="en-US" sz="1200" dirty="0"/>
              <a:t> &lt;= n - m; </a:t>
            </a:r>
            <a:r>
              <a:rPr lang="en-US" sz="1200" dirty="0" err="1"/>
              <a:t>i</a:t>
            </a:r>
            <a:r>
              <a:rPr lang="en-US" sz="1200" dirty="0"/>
              <a:t>++)</a:t>
            </a:r>
          </a:p>
          <a:p>
            <a:r>
              <a:rPr lang="en-US" sz="1200" dirty="0"/>
              <a:t>    {</a:t>
            </a:r>
          </a:p>
          <a:p>
            <a:r>
              <a:rPr lang="en-US" sz="1200" dirty="0"/>
              <a:t>        int j;</a:t>
            </a:r>
          </a:p>
          <a:p>
            <a:endParaRPr lang="en-US" sz="1200" dirty="0"/>
          </a:p>
          <a:p>
            <a:r>
              <a:rPr lang="en-US" sz="1200" dirty="0"/>
              <a:t>        // </a:t>
            </a:r>
            <a:r>
              <a:rPr lang="ru-RU" sz="1200" dirty="0"/>
              <a:t>Проверяем совпадение подстроки, начиная с текущей позиции</a:t>
            </a:r>
          </a:p>
          <a:p>
            <a:r>
              <a:rPr lang="ru-RU" sz="1200" dirty="0"/>
              <a:t>        </a:t>
            </a:r>
            <a:r>
              <a:rPr lang="en-US" sz="1200" dirty="0"/>
              <a:t>for (j = 0; j &lt; m; </a:t>
            </a:r>
            <a:r>
              <a:rPr lang="en-US" sz="1200" dirty="0" err="1"/>
              <a:t>j++</a:t>
            </a:r>
            <a:r>
              <a:rPr lang="en-US" sz="1200" dirty="0"/>
              <a:t>)</a:t>
            </a:r>
          </a:p>
          <a:p>
            <a:r>
              <a:rPr lang="en-US" sz="1200" dirty="0"/>
              <a:t>        {</a:t>
            </a:r>
          </a:p>
          <a:p>
            <a:r>
              <a:rPr lang="en-US" sz="1200" dirty="0"/>
              <a:t>            if (text[</a:t>
            </a:r>
            <a:r>
              <a:rPr lang="en-US" sz="1200" dirty="0" err="1"/>
              <a:t>i</a:t>
            </a:r>
            <a:r>
              <a:rPr lang="en-US" sz="1200" dirty="0"/>
              <a:t> + j] != pattern[j])</a:t>
            </a:r>
          </a:p>
          <a:p>
            <a:r>
              <a:rPr lang="en-US" sz="1200" dirty="0"/>
              <a:t>                break;</a:t>
            </a:r>
          </a:p>
          <a:p>
            <a:r>
              <a:rPr lang="en-US" sz="1200" dirty="0"/>
              <a:t>        }</a:t>
            </a:r>
          </a:p>
          <a:p>
            <a:endParaRPr lang="en-US" sz="1200" dirty="0"/>
          </a:p>
          <a:p>
            <a:r>
              <a:rPr lang="en-US" sz="1200" dirty="0"/>
              <a:t>        // </a:t>
            </a:r>
            <a:r>
              <a:rPr lang="ru-RU" sz="1200" dirty="0"/>
              <a:t>Если </a:t>
            </a:r>
            <a:r>
              <a:rPr lang="en-US" sz="1200" dirty="0"/>
              <a:t>j </a:t>
            </a:r>
            <a:r>
              <a:rPr lang="ru-RU" sz="1200" dirty="0"/>
              <a:t>достигло длины подстроки, значит найдено полное совпадение</a:t>
            </a:r>
          </a:p>
          <a:p>
            <a:r>
              <a:rPr lang="ru-RU" sz="1200" dirty="0"/>
              <a:t>        </a:t>
            </a:r>
            <a:r>
              <a:rPr lang="en-US" sz="1200" dirty="0"/>
              <a:t>if (j == m)</a:t>
            </a:r>
          </a:p>
          <a:p>
            <a:r>
              <a:rPr lang="en-US" sz="1200" dirty="0"/>
              <a:t>            return </a:t>
            </a:r>
            <a:r>
              <a:rPr lang="en-US" sz="1200" dirty="0" err="1"/>
              <a:t>i</a:t>
            </a:r>
            <a:r>
              <a:rPr lang="en-US" sz="1200" dirty="0"/>
              <a:t>;</a:t>
            </a:r>
          </a:p>
          <a:p>
            <a:r>
              <a:rPr lang="en-US" sz="1200" dirty="0"/>
              <a:t>    }</a:t>
            </a:r>
          </a:p>
          <a:p>
            <a:endParaRPr lang="en-US" sz="1200" dirty="0"/>
          </a:p>
          <a:p>
            <a:r>
              <a:rPr lang="en-US" sz="1200" dirty="0"/>
              <a:t>    // </a:t>
            </a:r>
            <a:r>
              <a:rPr lang="ru-RU" sz="1200" dirty="0"/>
              <a:t>Подстрока не найдена</a:t>
            </a:r>
          </a:p>
          <a:p>
            <a:r>
              <a:rPr lang="ru-RU" sz="1200" dirty="0"/>
              <a:t>    </a:t>
            </a:r>
            <a:r>
              <a:rPr lang="en-US" sz="1200" dirty="0"/>
              <a:t>return -1;</a:t>
            </a:r>
          </a:p>
          <a:p>
            <a:r>
              <a:rPr lang="en-US" sz="1200" dirty="0"/>
              <a:t>}</a:t>
            </a:r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02FAEA-C1E7-E58C-F1E1-56A6DAE9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1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43000" y="1905000"/>
            <a:ext cx="75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Чем алгоритм хорош:</a:t>
            </a:r>
            <a:endParaRPr lang="en-US" b="1" dirty="0"/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Не требует предварительной обработки текста</a:t>
            </a:r>
            <a:r>
              <a:rPr lang="en-US" dirty="0"/>
              <a:t> – </a:t>
            </a:r>
            <a:r>
              <a:rPr lang="ru-RU" dirty="0"/>
              <a:t>это достоинство, если нам нужно искать подстроку только единожды</a:t>
            </a:r>
            <a:r>
              <a:rPr lang="en-US" dirty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Не требует дополнительной памяти</a:t>
            </a:r>
            <a:r>
              <a:rPr lang="en-US" dirty="0"/>
              <a:t> – </a:t>
            </a:r>
            <a:r>
              <a:rPr lang="ru-RU" dirty="0"/>
              <a:t>не нужно хранить вспомогательную информацию в дополнительных структурах данных, как в более продвинутых алгоритмах (см.далее)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Весьма эффективен для коротких строк и подстрок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95400" y="2133600"/>
            <a:ext cx="701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r>
              <a:rPr lang="ru-RU" b="1" dirty="0"/>
              <a:t>Чем алгоритм плох</a:t>
            </a:r>
            <a:endParaRPr lang="en-US" b="1" dirty="0"/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Никак не анализирует дополнительно сами строки. Особенно плохо, если искать надо много раз одну и ту же подстроку</a:t>
            </a:r>
            <a:r>
              <a:rPr lang="en-US" dirty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ru-RU" dirty="0"/>
              <a:t> Медленный – как и всякий перебор (</a:t>
            </a:r>
            <a:r>
              <a:rPr lang="en-US" dirty="0"/>
              <a:t>brute force</a:t>
            </a:r>
            <a:r>
              <a:rPr lang="ru-RU" dirty="0"/>
              <a:t>)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2400" y="5181600"/>
            <a:ext cx="13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MN 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62727"/>
            <a:ext cx="8229600" cy="566822"/>
          </a:xfr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600" dirty="0"/>
              <a:t>Алгоритм Кнута – Морриса – Пратта. Идея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154" y="1773612"/>
            <a:ext cx="7650480" cy="2849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400"/>
              </a:lnSpc>
              <a:spcBef>
                <a:spcPts val="95"/>
              </a:spcBef>
            </a:pPr>
            <a:r>
              <a:rPr sz="2000" i="1" dirty="0">
                <a:latin typeface="Arial"/>
                <a:cs typeface="Arial"/>
              </a:rPr>
              <a:t>Префикс-функция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ассоциированная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образцом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показывает, </a:t>
            </a:r>
            <a:r>
              <a:rPr sz="2000" dirty="0">
                <a:latin typeface="Arial"/>
                <a:cs typeface="Arial"/>
              </a:rPr>
              <a:t>где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строке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повторно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встречаются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различные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префиксы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этой </a:t>
            </a:r>
            <a:r>
              <a:rPr sz="2000" dirty="0">
                <a:latin typeface="Arial"/>
                <a:cs typeface="Arial"/>
              </a:rPr>
              <a:t>строки.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Если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известно,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можно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проверять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заведомо </a:t>
            </a:r>
            <a:r>
              <a:rPr sz="2000" dirty="0">
                <a:latin typeface="Arial"/>
                <a:cs typeface="Arial"/>
              </a:rPr>
              <a:t>недопустимые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сдвиги.</a:t>
            </a:r>
            <a:endParaRPr sz="2000" dirty="0">
              <a:latin typeface="Arial"/>
              <a:cs typeface="Arial"/>
            </a:endParaRPr>
          </a:p>
          <a:p>
            <a:pPr marL="12700" marR="83820">
              <a:lnSpc>
                <a:spcPct val="100299"/>
              </a:lnSpc>
              <a:spcBef>
                <a:spcPts val="565"/>
              </a:spcBef>
            </a:pPr>
            <a:r>
              <a:rPr sz="2000" b="1" i="1" dirty="0">
                <a:latin typeface="Arial"/>
                <a:cs typeface="Arial"/>
              </a:rPr>
              <a:t>Пример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ищутся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вхождения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i="1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в </a:t>
            </a:r>
            <a:r>
              <a:rPr sz="2000" dirty="0">
                <a:latin typeface="Arial"/>
                <a:cs typeface="Arial"/>
              </a:rPr>
              <a:t>текст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некоторого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оказалось,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первые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spc="-50" dirty="0">
                <a:latin typeface="Arial"/>
                <a:cs typeface="Arial"/>
              </a:rPr>
              <a:t>q </a:t>
            </a:r>
            <a:r>
              <a:rPr sz="2000" dirty="0">
                <a:latin typeface="Arial"/>
                <a:cs typeface="Arial"/>
              </a:rPr>
              <a:t>символов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совпадают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символами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текста.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Значит, </a:t>
            </a:r>
            <a:r>
              <a:rPr sz="2000" dirty="0">
                <a:latin typeface="Arial"/>
                <a:cs typeface="Arial"/>
              </a:rPr>
              <a:t>символы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текста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от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+1]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до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известны,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10" dirty="0">
                <a:latin typeface="Arial"/>
                <a:cs typeface="Arial"/>
              </a:rPr>
              <a:t> позволяет </a:t>
            </a:r>
            <a:r>
              <a:rPr sz="2000" dirty="0">
                <a:latin typeface="Arial"/>
                <a:cs typeface="Arial"/>
              </a:rPr>
              <a:t>заключить,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некоторые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сдвиги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недопустимы.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0554" y="4953000"/>
            <a:ext cx="5042891" cy="12198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624282"/>
            <a:ext cx="8229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>
              <a:lnSpc>
                <a:spcPct val="100000"/>
              </a:lnSpc>
              <a:spcBef>
                <a:spcPts val="100"/>
              </a:spcBef>
            </a:pPr>
            <a:r>
              <a:rPr sz="2800" i="1" dirty="0">
                <a:latin typeface="Arial"/>
                <a:cs typeface="Arial"/>
              </a:rPr>
              <a:t>Алгоритм</a:t>
            </a:r>
            <a:r>
              <a:rPr sz="2800" i="1" spc="-3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Кнута</a:t>
            </a:r>
            <a:r>
              <a:rPr sz="2800" i="1" spc="-2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–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Морриса</a:t>
            </a:r>
            <a:r>
              <a:rPr sz="2800" i="1" spc="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–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Пратта.</a:t>
            </a:r>
            <a:r>
              <a:rPr sz="2800" i="1" spc="-15" dirty="0">
                <a:latin typeface="Arial"/>
                <a:cs typeface="Arial"/>
              </a:rPr>
              <a:t> </a:t>
            </a:r>
            <a:r>
              <a:rPr sz="2800" i="1" spc="-20" dirty="0">
                <a:latin typeface="Arial"/>
                <a:cs typeface="Arial"/>
              </a:rPr>
              <a:t>Идея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5861" y="1417638"/>
            <a:ext cx="7689850" cy="641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6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Пусть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+1..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];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каково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минимальное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сдвига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ts val="2480"/>
              </a:lnSpc>
            </a:pP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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для которого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[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+1..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</a:t>
            </a:r>
            <a:r>
              <a:rPr sz="2000" i="1" spc="-10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],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где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=</a:t>
            </a:r>
            <a:r>
              <a:rPr sz="2000" i="1" spc="-15" dirty="0">
                <a:latin typeface="Arial"/>
                <a:cs typeface="Arial"/>
              </a:rPr>
              <a:t> </a:t>
            </a:r>
            <a:r>
              <a:rPr sz="2000" i="1" spc="-20" dirty="0">
                <a:latin typeface="Arial"/>
                <a:cs typeface="Arial"/>
              </a:rPr>
              <a:t>s</a:t>
            </a:r>
            <a:r>
              <a:rPr sz="2000" spc="-20" dirty="0">
                <a:latin typeface="Arial"/>
                <a:cs typeface="Arial"/>
              </a:rPr>
              <a:t>+</a:t>
            </a:r>
            <a:r>
              <a:rPr sz="2000" i="1" spc="-20" dirty="0">
                <a:latin typeface="Arial"/>
                <a:cs typeface="Arial"/>
              </a:rPr>
              <a:t>q</a:t>
            </a:r>
            <a:r>
              <a:rPr sz="2000" spc="-20" dirty="0">
                <a:latin typeface="Arial"/>
                <a:cs typeface="Arial"/>
              </a:rPr>
              <a:t>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323" y="2185096"/>
            <a:ext cx="7891145" cy="4372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52500" marR="536575">
              <a:lnSpc>
                <a:spcPct val="100000"/>
              </a:lnSpc>
              <a:spcBef>
                <a:spcPts val="110"/>
              </a:spcBef>
            </a:pPr>
            <a:r>
              <a:rPr sz="2000" dirty="0">
                <a:latin typeface="Arial"/>
                <a:cs typeface="Arial"/>
              </a:rPr>
              <a:t>Число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-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минимальное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большего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s</a:t>
            </a:r>
            <a:r>
              <a:rPr sz="2000" spc="-25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которое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совместимо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тем,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что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+1..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[1..</a:t>
            </a:r>
            <a:r>
              <a:rPr sz="2000" i="1" spc="-10" dirty="0">
                <a:latin typeface="Arial"/>
                <a:cs typeface="Arial"/>
              </a:rPr>
              <a:t>q</a:t>
            </a:r>
            <a:r>
              <a:rPr sz="2000" spc="-10" dirty="0">
                <a:latin typeface="Arial"/>
                <a:cs typeface="Arial"/>
              </a:rPr>
              <a:t>].</a:t>
            </a:r>
            <a:endParaRPr sz="2000" dirty="0">
              <a:latin typeface="Arial"/>
              <a:cs typeface="Arial"/>
            </a:endParaRPr>
          </a:p>
          <a:p>
            <a:pPr marL="952500" marR="1245235" indent="-635">
              <a:lnSpc>
                <a:spcPts val="2400"/>
              </a:lnSpc>
              <a:spcBef>
                <a:spcPts val="75"/>
              </a:spcBef>
            </a:pPr>
            <a:r>
              <a:rPr sz="2000" dirty="0">
                <a:latin typeface="Arial"/>
                <a:cs typeface="Arial"/>
              </a:rPr>
              <a:t>Следовательно,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значения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сдвигов,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меньшие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проверять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нужно.</a:t>
            </a:r>
            <a:endParaRPr sz="2000" dirty="0">
              <a:latin typeface="Arial"/>
              <a:cs typeface="Arial"/>
            </a:endParaRPr>
          </a:p>
          <a:p>
            <a:pPr marL="952500" marR="704215">
              <a:lnSpc>
                <a:spcPts val="2400"/>
              </a:lnSpc>
            </a:pPr>
            <a:r>
              <a:rPr sz="2000" dirty="0">
                <a:latin typeface="Arial"/>
                <a:cs typeface="Arial"/>
              </a:rPr>
              <a:t>Лучше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всего,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когда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Arial"/>
                <a:cs typeface="Arial"/>
              </a:rPr>
              <a:t>=</a:t>
            </a:r>
            <a:r>
              <a:rPr sz="2000" i="1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так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как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в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этом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случае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не </a:t>
            </a:r>
            <a:r>
              <a:rPr sz="2000" dirty="0">
                <a:latin typeface="Arial"/>
                <a:cs typeface="Arial"/>
              </a:rPr>
              <a:t>нужно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рассматривать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сдвиги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q-</a:t>
            </a:r>
            <a:r>
              <a:rPr sz="2000" dirty="0">
                <a:latin typeface="Arial"/>
                <a:cs typeface="Arial"/>
              </a:rPr>
              <a:t>1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6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i="1" dirty="0">
                <a:latin typeface="Arial"/>
                <a:cs typeface="Arial"/>
              </a:rPr>
              <a:t>q-</a:t>
            </a:r>
            <a:r>
              <a:rPr sz="2000" dirty="0">
                <a:latin typeface="Arial"/>
                <a:cs typeface="Arial"/>
              </a:rPr>
              <a:t>2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5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…,</a:t>
            </a:r>
            <a:r>
              <a:rPr sz="2000" i="1" spc="-20" dirty="0">
                <a:latin typeface="Arial"/>
                <a:cs typeface="Arial"/>
              </a:rPr>
              <a:t> s</a:t>
            </a:r>
            <a:r>
              <a:rPr sz="2000" spc="-20" dirty="0">
                <a:latin typeface="Arial"/>
                <a:cs typeface="Arial"/>
              </a:rPr>
              <a:t>+1.</a:t>
            </a:r>
            <a:endParaRPr sz="2000" dirty="0">
              <a:latin typeface="Arial"/>
              <a:cs typeface="Arial"/>
            </a:endParaRPr>
          </a:p>
          <a:p>
            <a:pPr marL="952500" marR="741045" algn="just">
              <a:lnSpc>
                <a:spcPts val="2400"/>
              </a:lnSpc>
            </a:pPr>
            <a:r>
              <a:rPr sz="2000" dirty="0">
                <a:latin typeface="Arial"/>
                <a:cs typeface="Arial"/>
              </a:rPr>
              <a:t>Кроме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того,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проверке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нового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можно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не </a:t>
            </a:r>
            <a:r>
              <a:rPr sz="2000" dirty="0">
                <a:latin typeface="Arial"/>
                <a:cs typeface="Arial"/>
              </a:rPr>
              <a:t>рассматривать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первые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его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символов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образца: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они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совпадут.</a:t>
            </a:r>
            <a:endParaRPr sz="2000" dirty="0">
              <a:latin typeface="Arial"/>
              <a:cs typeface="Arial"/>
            </a:endParaRPr>
          </a:p>
          <a:p>
            <a:pPr marL="38100" marR="30480">
              <a:lnSpc>
                <a:spcPct val="96500"/>
              </a:lnSpc>
              <a:spcBef>
                <a:spcPts val="375"/>
              </a:spcBef>
            </a:pPr>
            <a:r>
              <a:rPr sz="2000" dirty="0">
                <a:latin typeface="Arial"/>
                <a:cs typeface="Arial"/>
              </a:rPr>
              <a:t>Чтобы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найти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достаточно</a:t>
            </a:r>
            <a:r>
              <a:rPr sz="200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знать</a:t>
            </a: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образец</a:t>
            </a:r>
            <a:r>
              <a:rPr sz="2000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sz="2000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число</a:t>
            </a:r>
            <a:r>
              <a:rPr sz="2000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</a:t>
            </a:r>
            <a:r>
              <a:rPr sz="2000" spc="-25" dirty="0">
                <a:latin typeface="Arial"/>
                <a:cs typeface="Arial"/>
              </a:rPr>
              <a:t>: </a:t>
            </a:r>
            <a:r>
              <a:rPr sz="2000" i="1" spc="-10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[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+1..</a:t>
            </a:r>
            <a:r>
              <a:rPr sz="2000" i="1" spc="-10" dirty="0">
                <a:latin typeface="Arial"/>
                <a:cs typeface="Arial"/>
              </a:rPr>
              <a:t>s</a:t>
            </a:r>
            <a:r>
              <a:rPr sz="2100" i="1" spc="-10" dirty="0">
                <a:latin typeface="Symbol"/>
                <a:cs typeface="Symbol"/>
              </a:rPr>
              <a:t></a:t>
            </a:r>
            <a:r>
              <a:rPr sz="2000" spc="-10" dirty="0">
                <a:latin typeface="Arial"/>
                <a:cs typeface="Arial"/>
              </a:rPr>
              <a:t>+</a:t>
            </a:r>
            <a:r>
              <a:rPr sz="2000" i="1" spc="-10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]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q</a:t>
            </a:r>
            <a:r>
              <a:rPr sz="2000" i="1" dirty="0">
                <a:latin typeface="Arial"/>
                <a:cs typeface="Arial"/>
              </a:rPr>
              <a:t>,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поэтому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это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наибольшее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число, </a:t>
            </a:r>
            <a:r>
              <a:rPr sz="2000" dirty="0">
                <a:latin typeface="Arial"/>
                <a:cs typeface="Arial"/>
              </a:rPr>
              <a:t>для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которого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k</a:t>
            </a:r>
            <a:r>
              <a:rPr sz="1950" i="1" spc="254" baseline="-2136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является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суффиксом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1950" i="1" baseline="-21367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Зная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k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(число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символов, </a:t>
            </a:r>
            <a:r>
              <a:rPr sz="2000" dirty="0">
                <a:latin typeface="Arial"/>
                <a:cs typeface="Arial"/>
              </a:rPr>
              <a:t>заведомо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совпадающих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при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проверке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нового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сдвига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000" dirty="0">
                <a:latin typeface="Arial"/>
                <a:cs typeface="Arial"/>
              </a:rPr>
              <a:t>),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можно </a:t>
            </a:r>
            <a:r>
              <a:rPr sz="2000" dirty="0">
                <a:latin typeface="Arial"/>
                <a:cs typeface="Arial"/>
              </a:rPr>
              <a:t>вычислить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по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формуле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100" i="1" dirty="0">
                <a:latin typeface="Symbol"/>
                <a:cs typeface="Symbol"/>
              </a:rPr>
              <a:t>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k</a:t>
            </a:r>
            <a:r>
              <a:rPr sz="2000" spc="-25" dirty="0">
                <a:latin typeface="Arial"/>
                <a:cs typeface="Arial"/>
              </a:rPr>
              <a:t>).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45689"/>
            <a:ext cx="8354854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dirty="0">
                <a:latin typeface="Arial"/>
                <a:cs typeface="Arial"/>
              </a:rPr>
              <a:t>Алгоритм</a:t>
            </a:r>
            <a:r>
              <a:rPr sz="2300" i="1" spc="-4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Кнута</a:t>
            </a:r>
            <a:r>
              <a:rPr sz="2300" i="1" spc="-3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–</a:t>
            </a:r>
            <a:r>
              <a:rPr sz="2300" i="1" spc="-2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Морриса</a:t>
            </a:r>
            <a:r>
              <a:rPr sz="2300" i="1" spc="-15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–</a:t>
            </a:r>
            <a:r>
              <a:rPr sz="2300" i="1" spc="-20" dirty="0">
                <a:latin typeface="Arial"/>
                <a:cs typeface="Arial"/>
              </a:rPr>
              <a:t> </a:t>
            </a:r>
            <a:r>
              <a:rPr sz="2300" i="1" dirty="0">
                <a:latin typeface="Arial"/>
                <a:cs typeface="Arial"/>
              </a:rPr>
              <a:t>Пратта.</a:t>
            </a:r>
            <a:r>
              <a:rPr sz="2300" i="1" spc="-30" dirty="0">
                <a:latin typeface="Arial"/>
                <a:cs typeface="Arial"/>
              </a:rPr>
              <a:t> </a:t>
            </a:r>
            <a:r>
              <a:rPr sz="2300" i="1" spc="-10" dirty="0">
                <a:latin typeface="Arial"/>
                <a:cs typeface="Arial"/>
              </a:rPr>
              <a:t>Префикс-функция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6004" y="736857"/>
            <a:ext cx="7766050" cy="19805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 marR="30480">
              <a:lnSpc>
                <a:spcPct val="100499"/>
              </a:lnSpc>
              <a:spcBef>
                <a:spcPts val="90"/>
              </a:spcBef>
            </a:pPr>
            <a:r>
              <a:rPr sz="2000" b="1" i="1" dirty="0">
                <a:latin typeface="Arial"/>
                <a:cs typeface="Arial"/>
              </a:rPr>
              <a:t>Определение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Префикс-</a:t>
            </a:r>
            <a:r>
              <a:rPr sz="2000" dirty="0">
                <a:latin typeface="Arial"/>
                <a:cs typeface="Arial"/>
              </a:rPr>
              <a:t>функцией,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ассоциированной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со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строкой </a:t>
            </a:r>
            <a:r>
              <a:rPr sz="2000" i="1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[1..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],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называется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функция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Arial"/>
                <a:cs typeface="Arial"/>
              </a:rPr>
              <a:t>: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{1,2,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…,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}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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{0,1,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…,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m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25" dirty="0">
                <a:latin typeface="Arial"/>
                <a:cs typeface="Arial"/>
              </a:rPr>
              <a:t> 1}, </a:t>
            </a:r>
            <a:r>
              <a:rPr sz="2000" dirty="0">
                <a:latin typeface="Arial"/>
                <a:cs typeface="Arial"/>
              </a:rPr>
              <a:t>определенная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следующим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образом:</a:t>
            </a:r>
            <a:endParaRPr sz="200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Times New Roman"/>
                <a:cs typeface="Times New Roman"/>
              </a:rPr>
              <a:t>[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2000" dirty="0">
                <a:latin typeface="Times New Roman"/>
                <a:cs typeface="Times New Roman"/>
              </a:rPr>
              <a:t>]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max{</a:t>
            </a:r>
            <a:r>
              <a:rPr sz="2000" i="1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k</a:t>
            </a:r>
            <a:r>
              <a:rPr sz="2000" dirty="0">
                <a:latin typeface="Times New Roman"/>
                <a:cs typeface="Times New Roman"/>
              </a:rPr>
              <a:t>&lt;</a:t>
            </a:r>
            <a:r>
              <a:rPr sz="2000" i="1" dirty="0">
                <a:latin typeface="Times New Roman"/>
                <a:cs typeface="Times New Roman"/>
              </a:rPr>
              <a:t>q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&amp;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775" i="1" spc="-37" baseline="1501" dirty="0">
                <a:latin typeface="Times New Roman"/>
                <a:cs typeface="Times New Roman"/>
              </a:rPr>
              <a:t>P</a:t>
            </a:r>
            <a:r>
              <a:rPr sz="1575" i="1" spc="-37" baseline="-21164" dirty="0">
                <a:latin typeface="Times New Roman"/>
                <a:cs typeface="Times New Roman"/>
              </a:rPr>
              <a:t>k</a:t>
            </a:r>
            <a:r>
              <a:rPr sz="1575" i="1" spc="555" baseline="-21164" dirty="0">
                <a:latin typeface="Times New Roman"/>
                <a:cs typeface="Times New Roman"/>
              </a:rPr>
              <a:t> </a:t>
            </a:r>
            <a:r>
              <a:rPr sz="2775" baseline="1501" dirty="0">
                <a:latin typeface="MT Extra"/>
                <a:cs typeface="MT Extra"/>
              </a:rPr>
              <a:t></a:t>
            </a:r>
            <a:r>
              <a:rPr sz="2775" spc="15" baseline="1501" dirty="0">
                <a:latin typeface="Times New Roman"/>
                <a:cs typeface="Times New Roman"/>
              </a:rPr>
              <a:t> </a:t>
            </a:r>
            <a:r>
              <a:rPr sz="2775" i="1" spc="-217" baseline="1501" dirty="0">
                <a:latin typeface="Times New Roman"/>
                <a:cs typeface="Times New Roman"/>
              </a:rPr>
              <a:t>P</a:t>
            </a:r>
            <a:r>
              <a:rPr sz="1575" i="1" spc="-217" baseline="-21164" dirty="0">
                <a:latin typeface="Times New Roman"/>
                <a:cs typeface="Times New Roman"/>
              </a:rPr>
              <a:t>q</a:t>
            </a:r>
            <a:r>
              <a:rPr sz="1575" i="1" spc="-52" baseline="-21164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}</a:t>
            </a:r>
            <a:endParaRPr sz="2000" dirty="0">
              <a:latin typeface="Times New Roman"/>
              <a:cs typeface="Times New Roman"/>
            </a:endParaRPr>
          </a:p>
          <a:p>
            <a:pPr marL="38100" marR="109601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Arial"/>
                <a:cs typeface="Arial"/>
              </a:rPr>
              <a:t>Иными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словами,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Symbol"/>
                <a:cs typeface="Symbol"/>
              </a:rPr>
              <a:t></a:t>
            </a:r>
            <a:r>
              <a:rPr sz="2000" dirty="0">
                <a:latin typeface="Arial"/>
                <a:cs typeface="Arial"/>
              </a:rPr>
              <a:t>[</a:t>
            </a:r>
            <a:r>
              <a:rPr sz="2000" i="1" dirty="0">
                <a:latin typeface="Arial"/>
                <a:cs typeface="Arial"/>
              </a:rPr>
              <a:t>q</a:t>
            </a:r>
            <a:r>
              <a:rPr sz="2000" dirty="0">
                <a:latin typeface="Arial"/>
                <a:cs typeface="Arial"/>
              </a:rPr>
              <a:t>]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длина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наибольшего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префикса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i="1" spc="-35" dirty="0">
                <a:latin typeface="Arial"/>
                <a:cs typeface="Arial"/>
              </a:rPr>
              <a:t>P</a:t>
            </a:r>
            <a:r>
              <a:rPr sz="2000" spc="-35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являющегося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суффиксом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i="1" spc="-25" dirty="0">
                <a:latin typeface="Arial"/>
                <a:cs typeface="Arial"/>
              </a:rPr>
              <a:t>P</a:t>
            </a:r>
            <a:r>
              <a:rPr sz="1950" i="1" spc="-37" baseline="-21367" dirty="0">
                <a:latin typeface="Arial"/>
                <a:cs typeface="Arial"/>
              </a:rPr>
              <a:t>q</a:t>
            </a:r>
            <a:r>
              <a:rPr sz="2000" spc="-2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3F43F1-59DB-4F06-91B2-5C2F96CB4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971800"/>
            <a:ext cx="8701816" cy="256837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4572000"/>
            <a:ext cx="38671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85800" y="1524000"/>
            <a:ext cx="7620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Дана строка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ребуется вычислить для неё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префикс-функцию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т.е. массив чисел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                             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где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         определяется следующим образом: это такая наибольшая длина наибольшего собственного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суффикса подстроки   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              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, совпадающего с её префиксом (собственный суффикс — значит не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22222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совпадающий со всей строкой). В частности, значение          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>полагается равным нулю.</a:t>
            </a: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7" name="Picture 5" descr="s[0 \ldots n-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600200"/>
            <a:ext cx="971550" cy="190501"/>
          </a:xfrm>
          <a:prstGeom prst="rect">
            <a:avLst/>
          </a:prstGeom>
          <a:noFill/>
        </p:spPr>
      </p:pic>
      <p:pic>
        <p:nvPicPr>
          <p:cNvPr id="3078" name="Picture 6" descr="\pi[0 \ldots n-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2438400"/>
            <a:ext cx="1000125" cy="190501"/>
          </a:xfrm>
          <a:prstGeom prst="rect">
            <a:avLst/>
          </a:prstGeom>
          <a:noFill/>
        </p:spPr>
      </p:pic>
      <p:pic>
        <p:nvPicPr>
          <p:cNvPr id="3079" name="Picture 7" descr="\pi[i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6800" y="2819400"/>
            <a:ext cx="266700" cy="190501"/>
          </a:xfrm>
          <a:prstGeom prst="rect">
            <a:avLst/>
          </a:prstGeom>
          <a:noFill/>
        </p:spPr>
      </p:pic>
      <p:pic>
        <p:nvPicPr>
          <p:cNvPr id="3081" name="Picture 9" descr="\pi[0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24400" y="3505200"/>
            <a:ext cx="295275" cy="190500"/>
          </a:xfrm>
          <a:prstGeom prst="rect">
            <a:avLst/>
          </a:prstGeom>
          <a:noFill/>
        </p:spPr>
      </p:pic>
      <p:pic>
        <p:nvPicPr>
          <p:cNvPr id="3083" name="Picture 11" descr="s[0 \ldots i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3124200"/>
            <a:ext cx="600075" cy="19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810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расчета префикс-функции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872621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4876800"/>
            <a:ext cx="38671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810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расчета префикс-функции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47800" y="1479352"/>
            <a:ext cx="63246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computePrefixFunction(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s)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s.Length;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pi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[m];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0;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pi[0] = 0;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1;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&lt; m; 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&gt; 0 &amp;&amp; s[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!= s[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pi[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(s[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== s[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pi[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 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pi;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352800"/>
            <a:ext cx="34290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400300"/>
            <a:ext cx="86201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400800" y="52578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</a:t>
            </a:r>
            <a:r>
              <a:rPr lang="ru-RU" sz="2800" b="1" dirty="0"/>
              <a:t>+</a:t>
            </a:r>
            <a:r>
              <a:rPr lang="en-US" sz="2800" b="1" dirty="0"/>
              <a:t>N 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Medium" pitchFamily="34" charset="0"/>
              </a:rPr>
              <a:t>Линейный поиск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Medium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3201412"/>
            <a:ext cx="4876800" cy="3046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Здесь может быть Ваш код</a:t>
            </a:r>
          </a:p>
          <a:p>
            <a:pPr algn="ctr"/>
            <a:endParaRPr lang="ru-RU" dirty="0"/>
          </a:p>
          <a:p>
            <a:pPr algn="ctr"/>
            <a:r>
              <a:rPr lang="ru-RU" dirty="0">
                <a:sym typeface="Wingdings" pitchFamily="2" charset="2"/>
              </a:rPr>
              <a:t></a:t>
            </a:r>
          </a:p>
          <a:p>
            <a:pPr algn="ctr"/>
            <a:endParaRPr lang="ru-RU" dirty="0">
              <a:sym typeface="Wingdings" pitchFamily="2" charset="2"/>
            </a:endParaRPr>
          </a:p>
          <a:p>
            <a:pPr algn="ctr"/>
            <a:r>
              <a:rPr lang="ru-RU" sz="1600" dirty="0">
                <a:sym typeface="Wingdings" pitchFamily="2" charset="2"/>
              </a:rPr>
              <a:t>(функция </a:t>
            </a:r>
            <a:r>
              <a:rPr lang="en-US" sz="1600" dirty="0">
                <a:sym typeface="Wingdings" pitchFamily="2" charset="2"/>
              </a:rPr>
              <a:t>Search( </a:t>
            </a:r>
            <a:r>
              <a:rPr lang="en-US" sz="1600" dirty="0" err="1">
                <a:sym typeface="Wingdings" pitchFamily="2" charset="2"/>
              </a:rPr>
              <a:t>int</a:t>
            </a:r>
            <a:r>
              <a:rPr lang="en-US" sz="1600" dirty="0">
                <a:sym typeface="Wingdings" pitchFamily="2" charset="2"/>
              </a:rPr>
              <a:t>[] a, </a:t>
            </a:r>
            <a:r>
              <a:rPr lang="en-US" sz="1600" dirty="0" err="1">
                <a:sym typeface="Wingdings" pitchFamily="2" charset="2"/>
              </a:rPr>
              <a:t>int</a:t>
            </a:r>
            <a:r>
              <a:rPr lang="en-US" sz="1600" dirty="0">
                <a:sym typeface="Wingdings" pitchFamily="2" charset="2"/>
              </a:rPr>
              <a:t> </a:t>
            </a:r>
            <a:r>
              <a:rPr lang="en-US" sz="1600" dirty="0" err="1">
                <a:sym typeface="Wingdings" pitchFamily="2" charset="2"/>
              </a:rPr>
              <a:t>elem</a:t>
            </a:r>
            <a:r>
              <a:rPr lang="en-US" sz="1600" dirty="0">
                <a:sym typeface="Wingdings" pitchFamily="2" charset="2"/>
              </a:rPr>
              <a:t> ) </a:t>
            </a:r>
            <a:r>
              <a:rPr lang="ru-RU" sz="1600" dirty="0">
                <a:sym typeface="Wingdings" pitchFamily="2" charset="2"/>
              </a:rPr>
              <a:t>должна вернуть</a:t>
            </a:r>
            <a:r>
              <a:rPr lang="en-US" sz="1600" dirty="0">
                <a:sym typeface="Wingdings" pitchFamily="2" charset="2"/>
              </a:rPr>
              <a:t> </a:t>
            </a:r>
            <a:r>
              <a:rPr lang="ru-RU" sz="1600" dirty="0">
                <a:sym typeface="Wingdings" pitchFamily="2" charset="2"/>
              </a:rPr>
              <a:t>индекс найденного элемента или</a:t>
            </a:r>
            <a:r>
              <a:rPr lang="en-US" sz="1600" dirty="0">
                <a:sym typeface="Wingdings" pitchFamily="2" charset="2"/>
              </a:rPr>
              <a:t> -1</a:t>
            </a:r>
            <a:r>
              <a:rPr lang="ru-RU" sz="1600" dirty="0">
                <a:sym typeface="Wingdings" pitchFamily="2" charset="2"/>
              </a:rPr>
              <a:t>, если элемента в массиве нет)</a:t>
            </a: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81800" y="4114800"/>
            <a:ext cx="12907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O(N)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76400" y="23622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Простой перебор элементов массива в цикле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524000"/>
            <a:ext cx="6229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00200"/>
            <a:ext cx="8547063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 Кнута-Морриса</a:t>
            </a:r>
            <a:r>
              <a:rPr lang="ru-RU" sz="3900" b="1" baseline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-</a:t>
            </a:r>
            <a:r>
              <a:rPr lang="ru-RU" sz="3900" b="1" baseline="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Пратта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66800" y="1244054"/>
            <a:ext cx="6781800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public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Search(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pattern,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text)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n = text.Length;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pattern.Length;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prefix = computePrefixFunction(pattern);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300" dirty="0">
                <a:latin typeface="Consolas" pitchFamily="49" charset="0"/>
                <a:ea typeface="Calibri" pitchFamily="34" charset="0"/>
                <a:cs typeface="Consolas" pitchFamily="49" charset="0"/>
              </a:rPr>
              <a:t>	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0;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1; i &lt;= n; i++)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while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&gt; 0 &amp;&amp; pattern[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!= text[i - 1])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prefix[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- 1];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(pattern[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] == text[i - 1])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    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++;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if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j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== m)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{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	</a:t>
            </a:r>
            <a:r>
              <a:rPr kumimoji="0" lang="ru-RU" sz="1300" b="0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- m;	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//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Найдено в позиции </a:t>
            </a:r>
            <a:r>
              <a:rPr lang="en-US" sz="1300" dirty="0" err="1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-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m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-1;</a:t>
            </a: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	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//</a:t>
            </a:r>
            <a:r>
              <a:rPr lang="en-US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300" dirty="0">
                <a:solidFill>
                  <a:srgbClr val="00800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Не найдено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}</a:t>
            </a:r>
            <a:endParaRPr kumimoji="0" lang="ru-RU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2514600"/>
            <a:ext cx="403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Алгоритм основан на учете двух эвристик: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524071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haroni" pitchFamily="2" charset="-79"/>
                <a:cs typeface="Aharoni" pitchFamily="2" charset="-79"/>
              </a:rPr>
              <a:t>Good Suffixes</a:t>
            </a:r>
            <a:endParaRPr lang="ru-RU" sz="2400" b="1" dirty="0">
              <a:latin typeface="Aharoni" pitchFamily="2" charset="-79"/>
              <a:cs typeface="Aharoni" pitchFamily="2" charset="-79"/>
            </a:endParaRPr>
          </a:p>
          <a:p>
            <a:r>
              <a:rPr lang="ru-RU" sz="2400" b="1" dirty="0">
                <a:cs typeface="Aharoni" pitchFamily="2" charset="-79"/>
              </a:rPr>
              <a:t>(Совпавшие Суффиксы)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0200" y="35052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haroni" pitchFamily="2" charset="-79"/>
                <a:cs typeface="Aharoni" pitchFamily="2" charset="-79"/>
              </a:rPr>
              <a:t>Bad Characters</a:t>
            </a:r>
            <a:endParaRPr lang="ru-RU" sz="2400" b="1" dirty="0">
              <a:latin typeface="Aharoni" pitchFamily="2" charset="-79"/>
              <a:cs typeface="Aharoni" pitchFamily="2" charset="-79"/>
            </a:endParaRPr>
          </a:p>
          <a:p>
            <a:r>
              <a:rPr lang="ru-RU" sz="2400" b="1" dirty="0">
                <a:cs typeface="Aharoni" pitchFamily="2" charset="-79"/>
              </a:rPr>
              <a:t>(Стоп-символы)</a:t>
            </a:r>
          </a:p>
        </p:txBody>
      </p:sp>
      <p:sp>
        <p:nvSpPr>
          <p:cNvPr id="9" name="Rectangle 8"/>
          <p:cNvSpPr/>
          <p:nvPr/>
        </p:nvSpPr>
        <p:spPr>
          <a:xfrm>
            <a:off x="7010400" y="15240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O( M</a:t>
            </a:r>
            <a:r>
              <a:rPr lang="ru-RU" sz="2800" b="1" dirty="0"/>
              <a:t>+</a:t>
            </a:r>
            <a:r>
              <a:rPr lang="en-US" sz="2800" b="1" dirty="0"/>
              <a:t>N 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5345668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https://ru.wikipedia.org/wiki/</a:t>
            </a:r>
            <a:r>
              <a:rPr lang="ru-RU" dirty="0">
                <a:hlinkClick r:id="rId3"/>
              </a:rPr>
              <a:t>Алгоритм_Бойера_-_Мура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122" name="Picture 2" descr="http://4.bp.blogspot.com/-3LgG3evDguo/UFLIJ8lRfRI/AAAAAAAAADo/EDRrt-qMACA/s1600/EX+bad+charac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86200"/>
            <a:ext cx="9144000" cy="2057400"/>
          </a:xfrm>
          <a:prstGeom prst="rect">
            <a:avLst/>
          </a:prstGeom>
          <a:noFill/>
        </p:spPr>
      </p:pic>
      <p:pic>
        <p:nvPicPr>
          <p:cNvPr id="7" name="Picture 2" descr="Boyer-Moore Comparison Mod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384831"/>
            <a:ext cx="6962601" cy="1891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0275"/>
            <a:ext cx="521141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724275"/>
            <a:ext cx="5529551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7AFCDCB-3123-C688-42E9-CBA9F162B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79746"/>
              </p:ext>
            </p:extLst>
          </p:nvPr>
        </p:nvGraphicFramePr>
        <p:xfrm>
          <a:off x="152400" y="4903681"/>
          <a:ext cx="3810000" cy="1817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3418657744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4091014724"/>
                    </a:ext>
                  </a:extLst>
                </a:gridCol>
              </a:tblGrid>
              <a:tr h="245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Символ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8736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Смещение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8736" marB="79792" anchor="b"/>
                </a:tc>
                <a:extLst>
                  <a:ext uri="{0D108BD9-81ED-4DB2-BD59-A6C34878D82A}">
                    <a16:rowId xmlns:a16="http://schemas.microsoft.com/office/drawing/2014/main" val="3821791245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к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6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768316088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о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5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1920519020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л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4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2744420097"/>
                  </a:ext>
                </a:extLst>
              </a:tr>
              <a:tr h="316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(любой другой)</a:t>
                      </a:r>
                      <a:endParaRPr lang="ru-RU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длина шаблона + 1 = 7</a:t>
                      </a:r>
                      <a:endParaRPr lang="ru-RU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36" marR="8736" marT="79792" marB="79792" anchor="b"/>
                </a:tc>
                <a:extLst>
                  <a:ext uri="{0D108BD9-81ED-4DB2-BD59-A6C34878D82A}">
                    <a16:rowId xmlns:a16="http://schemas.microsoft.com/office/drawing/2014/main" val="256666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43000" y="1600200"/>
            <a:ext cx="7086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(string pattern)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[256];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for (int i = 0; i &lt; 256;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] = -1;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for (int i = 0; i &lt; m - 1;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[(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)pattern[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]] = </a:t>
            </a:r>
            <a:r>
              <a:rPr lang="en-US" sz="16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038600"/>
            <a:ext cx="641003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828800"/>
            <a:ext cx="6477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33794" name="Picture 2" descr="Boyer-Moore Good-suffix Shift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4375050" cy="1371600"/>
          </a:xfrm>
          <a:prstGeom prst="rect">
            <a:avLst/>
          </a:prstGeom>
          <a:noFill/>
        </p:spPr>
      </p:pic>
      <p:pic>
        <p:nvPicPr>
          <p:cNvPr id="33796" name="Picture 4" descr="Boyer-Moore Good Suffix Shift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352800"/>
            <a:ext cx="4375050" cy="1371600"/>
          </a:xfrm>
          <a:prstGeom prst="rect">
            <a:avLst/>
          </a:prstGeom>
          <a:noFill/>
        </p:spPr>
      </p:pic>
      <p:pic>
        <p:nvPicPr>
          <p:cNvPr id="33798" name="Picture 6" descr="Boyer-Moore Good Suffix Shift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181600"/>
            <a:ext cx="4131992" cy="12954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4191000" y="1868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Искомая строка (образец) может состоять из повторяющихся фрагментов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3821668"/>
            <a:ext cx="4064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Иногда эти фрагменты перекрываются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5373469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Только подстрока искомого образца</a:t>
            </a:r>
            <a:r>
              <a:rPr lang="en-US" dirty="0"/>
              <a:t> </a:t>
            </a:r>
            <a:r>
              <a:rPr lang="ru-RU" dirty="0"/>
              <a:t>можеть заново встретиться в его начале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1290221"/>
            <a:ext cx="800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GoodSuffixTable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string pattern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 = Suffixes(pattern);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[m];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m; i++)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m;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nn-NO" sz="1400" dirty="0">
                <a:latin typeface="Consolas" pitchFamily="49" charset="0"/>
                <a:cs typeface="Consolas" pitchFamily="49" charset="0"/>
              </a:rPr>
              <a:t>for (int i = m - 1; i &gt;= 0; i--)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   if (suffixes[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+ 1)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 </a:t>
            </a:r>
            <a:r>
              <a:rPr lang="nb-NO" sz="1400" dirty="0">
                <a:latin typeface="Consolas" pitchFamily="49" charset="0"/>
                <a:cs typeface="Consolas" pitchFamily="49" charset="0"/>
              </a:rPr>
              <a:t>for (int j = 0; j &lt; m - i - 1; j++)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if 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[j] == m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		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[j] = m -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- 1;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m - 2; i++)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[m - 1 -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]] = m -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- 1;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goodSuffixes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суффиксов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1353264"/>
            <a:ext cx="81534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Suffixes(string pattern)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suffixes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[m];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suffixes[m - 1] = m;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g = m - 1, f = 0;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m - 2; i &gt;= 0; --i)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if 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&gt; g &amp;&amp;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m - 1 - f] &lt;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- g)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	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m - 1 - f];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else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if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&lt; g)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	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g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f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while (g &gt;= 0 &amp;&amp; pattern[g] == pattern[g + m - 1 - f])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g--;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  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suffixes[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] = f - g;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suffixes;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Бинарный поиск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124" name="Picture 4" descr="http://2.bp.blogspot.com/-5JQU7S9_xHw/TyqDEHbuQcI/AAAAAAAAAGA/_Q0dZxO85c4/s1600/binary+search_header+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295400"/>
            <a:ext cx="6477000" cy="4952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430953"/>
            <a:ext cx="8686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Search(string pattern, string text)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n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text.Length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if (m &gt; n)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goodSuffix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GoodSuffixTable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offset = 0;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(offset &lt;= n-m)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for (i = m - 1; i &gt;= 0 &amp;&amp; pattern[i] == text[i + offset]; i--);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 0)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return offset;                              // Match found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offset +=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Math.Max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 -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)text[offset +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] ],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goodSuffix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] 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cs typeface="David" pitchFamily="34" charset="-79"/>
              </a:rPr>
              <a:t>Алгоритм Бойера-Мура-Хорспула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1447800"/>
            <a:ext cx="769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Search(string pattern, string text)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n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text.Length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m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pattern.Length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if (m &gt; n)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BadCharactersTable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pattern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offset = 0;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(offset &lt;= n-m)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for (i = m - 1; i &gt;= 0 &amp;&amp; pattern[i] == text[i + offset]; i--);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&lt; 0)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return offset;                              // Match found</a:t>
            </a:r>
          </a:p>
          <a:p>
            <a:endParaRPr lang="en-US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offset += 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badShift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[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)text[offset + m-1] ];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-1;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28600" y="381000"/>
            <a:ext cx="86868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Таблица стоп-символов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 (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для Б-М-Х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David" pitchFamily="34" charset="-79"/>
              </a:rPr>
              <a:t>)</a:t>
            </a:r>
            <a:endParaRPr lang="ru-RU" sz="3200" b="1" dirty="0">
              <a:latin typeface="Constantia" pitchFamily="18" charset="0"/>
              <a:cs typeface="David" pitchFamily="34" charset="-79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66800" y="1752600"/>
            <a:ext cx="7086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BadCharactersTable(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pattern)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 = pattern.Length;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badShift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new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[256];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256;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badShift[i] = m;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for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i = 0; i &lt; m-1; i++)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    badShift[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)pattern[i] ] = m-1 - i;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}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return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badShift;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Бинарный поиск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53200" y="1295400"/>
            <a:ext cx="2190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/>
              <a:t>Θ</a:t>
            </a:r>
            <a:r>
              <a:rPr lang="en-US" sz="4400" b="1" dirty="0"/>
              <a:t>(log</a:t>
            </a:r>
            <a:r>
              <a:rPr lang="en-US" sz="4400" b="1" baseline="-25000" dirty="0"/>
              <a:t>2</a:t>
            </a:r>
            <a:r>
              <a:rPr lang="en-US" sz="4400" b="1" dirty="0"/>
              <a:t>N)</a:t>
            </a:r>
            <a:endParaRPr lang="ru-RU" sz="4400" b="1" dirty="0"/>
          </a:p>
        </p:txBody>
      </p:sp>
      <p:sp>
        <p:nvSpPr>
          <p:cNvPr id="6" name="Rectangle 5"/>
          <p:cNvSpPr/>
          <p:nvPr/>
        </p:nvSpPr>
        <p:spPr>
          <a:xfrm>
            <a:off x="762000" y="2133600"/>
            <a:ext cx="5715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Search(</a:t>
            </a:r>
            <a:r>
              <a:rPr lang="en-US" sz="1600" b="1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a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N)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pt-BR" sz="1600" dirty="0">
                <a:latin typeface="Consolas" pitchFamily="49" charset="0"/>
                <a:cs typeface="Consolas" pitchFamily="49" charset="0"/>
              </a:rPr>
              <a:t>            int l = 0, r = N-1;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 (r &gt;= l)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mid = (l + r) / 2;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	        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if (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a[mid]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== </a:t>
            </a:r>
            <a:r>
              <a:rPr lang="en-US" sz="1600" b="1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) return mid;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if (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a[mid]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&gt; </a:t>
            </a:r>
            <a:r>
              <a:rPr lang="en-US" sz="1600" b="1" dirty="0" err="1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r = mid - 1;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else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l = mid + 1;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-1;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Бинарный поиск (рекурсивно)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53200" y="1295400"/>
            <a:ext cx="2190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/>
              <a:t>Θ</a:t>
            </a:r>
            <a:r>
              <a:rPr lang="en-US" sz="4400" b="1" dirty="0"/>
              <a:t>(log</a:t>
            </a:r>
            <a:r>
              <a:rPr lang="en-US" sz="4400" b="1" baseline="-25000" dirty="0"/>
              <a:t>2</a:t>
            </a:r>
            <a:r>
              <a:rPr lang="en-US" sz="4400" b="1" dirty="0"/>
              <a:t>N)</a:t>
            </a:r>
            <a:endParaRPr lang="ru-RU" sz="4400" b="1" dirty="0"/>
          </a:p>
        </p:txBody>
      </p:sp>
      <p:sp>
        <p:nvSpPr>
          <p:cNvPr id="6" name="Rectangle 5"/>
          <p:cNvSpPr/>
          <p:nvPr/>
        </p:nvSpPr>
        <p:spPr>
          <a:xfrm>
            <a:off x="228600" y="2264926"/>
            <a:ext cx="6019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latin typeface="Consolas" pitchFamily="49" charset="0"/>
                <a:cs typeface="Consolas" pitchFamily="49" charset="0"/>
              </a:rPr>
              <a:t>BinarySearch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[] a,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l,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r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(l &gt; r)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 -1;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mid =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l+r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) / 2;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(a[mid] ==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 mid;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(l == r) return -1;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 a[mid] &gt;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 </a:t>
            </a:r>
            <a:r>
              <a:rPr lang="en-US" sz="1400" b="1" dirty="0" err="1">
                <a:latin typeface="Consolas" pitchFamily="49" charset="0"/>
                <a:cs typeface="Consolas" pitchFamily="49" charset="0"/>
              </a:rPr>
              <a:t>BinarySearch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a, l, mid-1 );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 </a:t>
            </a:r>
            <a:r>
              <a:rPr lang="en-US" sz="1400" b="1" dirty="0" err="1">
                <a:latin typeface="Consolas" pitchFamily="49" charset="0"/>
                <a:cs typeface="Consolas" pitchFamily="49" charset="0"/>
              </a:rPr>
              <a:t>BinarySearch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a, mid+1, r );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Интерполяционный поиск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395" y="3120976"/>
            <a:ext cx="871321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545967" y="5952034"/>
            <a:ext cx="2836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O(log </a:t>
            </a:r>
            <a:r>
              <a:rPr lang="en-US" sz="4400" b="1" dirty="0" err="1"/>
              <a:t>logN</a:t>
            </a:r>
            <a:r>
              <a:rPr lang="en-US" sz="4400" b="1" dirty="0"/>
              <a:t>)</a:t>
            </a:r>
            <a:endParaRPr lang="ru-RU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6D272-A49A-C043-90B9-40D867DAD2BB}"/>
              </a:ext>
            </a:extLst>
          </p:cNvPr>
          <p:cNvSpPr txBox="1"/>
          <p:nvPr/>
        </p:nvSpPr>
        <p:spPr>
          <a:xfrm>
            <a:off x="762000" y="1371600"/>
            <a:ext cx="8458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/>
              <a:t>mid</a:t>
            </a:r>
            <a:r>
              <a:rPr lang="ru-RU" sz="3200" dirty="0"/>
              <a:t> = </a:t>
            </a:r>
            <a:r>
              <a:rPr lang="ru-RU" sz="3200" dirty="0" err="1"/>
              <a:t>low</a:t>
            </a:r>
            <a:r>
              <a:rPr lang="ru-RU" sz="3200" dirty="0"/>
              <a:t> + (</a:t>
            </a:r>
            <a:r>
              <a:rPr lang="ru-RU" sz="3200" dirty="0" err="1"/>
              <a:t>upper</a:t>
            </a:r>
            <a:r>
              <a:rPr lang="ru-RU" sz="3200" dirty="0"/>
              <a:t> - </a:t>
            </a:r>
            <a:r>
              <a:rPr lang="ru-RU" sz="3200" dirty="0" err="1"/>
              <a:t>low</a:t>
            </a:r>
            <a:r>
              <a:rPr lang="ru-RU" sz="3200" dirty="0"/>
              <a:t>) * ((</a:t>
            </a:r>
            <a:r>
              <a:rPr lang="ru-RU" sz="3200" dirty="0" err="1"/>
              <a:t>key</a:t>
            </a:r>
            <a:r>
              <a:rPr lang="ru-RU" sz="3200" dirty="0"/>
              <a:t> - </a:t>
            </a:r>
            <a:r>
              <a:rPr lang="ru-RU" sz="3200" dirty="0" err="1"/>
              <a:t>a</a:t>
            </a:r>
            <a:r>
              <a:rPr lang="ru-RU" sz="3200" dirty="0"/>
              <a:t>[</a:t>
            </a:r>
            <a:r>
              <a:rPr lang="ru-RU" sz="3200" dirty="0" err="1"/>
              <a:t>low</a:t>
            </a:r>
            <a:r>
              <a:rPr lang="ru-RU" sz="3200" dirty="0"/>
              <a:t>]) / (</a:t>
            </a:r>
            <a:r>
              <a:rPr lang="ru-RU" sz="3200" dirty="0" err="1"/>
              <a:t>a</a:t>
            </a:r>
            <a:r>
              <a:rPr lang="ru-RU" sz="3200" dirty="0"/>
              <a:t>[</a:t>
            </a:r>
            <a:r>
              <a:rPr lang="ru-RU" sz="3200" dirty="0" err="1"/>
              <a:t>upper</a:t>
            </a:r>
            <a:r>
              <a:rPr lang="ru-RU" sz="3200" dirty="0"/>
              <a:t>] - </a:t>
            </a:r>
            <a:r>
              <a:rPr lang="ru-RU" sz="3200" dirty="0" err="1"/>
              <a:t>a</a:t>
            </a:r>
            <a:r>
              <a:rPr lang="ru-RU" sz="3200" dirty="0"/>
              <a:t>[</a:t>
            </a:r>
            <a:r>
              <a:rPr lang="ru-RU" sz="3200" dirty="0" err="1"/>
              <a:t>low</a:t>
            </a:r>
            <a:r>
              <a:rPr lang="ru-RU" sz="3200" dirty="0"/>
              <a:t>]))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838200" y="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Интерполяционны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й поиск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102578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int Search(int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int[] a, int N)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pt-BR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int l = 0, r = N - 1;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b="1" dirty="0">
                <a:latin typeface="Consolas" pitchFamily="49" charset="0"/>
                <a:cs typeface="Consolas" pitchFamily="49" charset="0"/>
              </a:rPr>
              <a:t>while (r &gt;= l &amp;&amp; a[r] != a[l])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	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 mid = l + (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- a[l]) * (r - l) / (a[r] - a[l]);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>
                <a:latin typeface="Consolas" pitchFamily="49" charset="0"/>
                <a:cs typeface="Consolas" pitchFamily="49" charset="0"/>
              </a:rPr>
              <a:t>		if (mid &gt; r || mid &lt; l)	return -1;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if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&lt; a[mid])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    r = mid - 1;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else if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&gt; a[mid])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    l = mid + 1;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else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	    return mid;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    if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== a[l])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return l;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return -1;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DDEB0-1C07-BC40-B4E2-D198A5834249}"/>
              </a:ext>
            </a:extLst>
          </p:cNvPr>
          <p:cNvSpPr txBox="1"/>
          <p:nvPr/>
        </p:nvSpPr>
        <p:spPr>
          <a:xfrm>
            <a:off x="3806780" y="461000"/>
            <a:ext cx="449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mid</a:t>
            </a:r>
            <a:r>
              <a:rPr lang="ru-RU" dirty="0"/>
              <a:t> = </a:t>
            </a:r>
            <a:r>
              <a:rPr lang="ru-RU" dirty="0" err="1"/>
              <a:t>l</a:t>
            </a:r>
            <a:r>
              <a:rPr lang="ru-RU" dirty="0"/>
              <a:t> + (</a:t>
            </a:r>
            <a:r>
              <a:rPr lang="ru-RU" dirty="0" err="1"/>
              <a:t>elem</a:t>
            </a:r>
            <a:r>
              <a:rPr lang="ru-RU" dirty="0"/>
              <a:t> - </a:t>
            </a:r>
            <a:r>
              <a:rPr lang="ru-RU" dirty="0" err="1"/>
              <a:t>a</a:t>
            </a:r>
            <a:r>
              <a:rPr lang="ru-RU" dirty="0"/>
              <a:t>[</a:t>
            </a:r>
            <a:r>
              <a:rPr lang="ru-RU" dirty="0" err="1"/>
              <a:t>l</a:t>
            </a:r>
            <a:r>
              <a:rPr lang="ru-RU" dirty="0"/>
              <a:t>]) * (</a:t>
            </a:r>
            <a:r>
              <a:rPr lang="ru-RU" dirty="0" err="1"/>
              <a:t>r</a:t>
            </a:r>
            <a:r>
              <a:rPr lang="ru-RU" dirty="0"/>
              <a:t> - </a:t>
            </a:r>
            <a:r>
              <a:rPr lang="ru-RU" dirty="0" err="1"/>
              <a:t>l</a:t>
            </a:r>
            <a:r>
              <a:rPr lang="ru-RU" dirty="0"/>
              <a:t>) / (</a:t>
            </a:r>
            <a:r>
              <a:rPr lang="ru-RU" dirty="0" err="1"/>
              <a:t>a</a:t>
            </a:r>
            <a:r>
              <a:rPr lang="ru-RU" dirty="0"/>
              <a:t>[</a:t>
            </a:r>
            <a:r>
              <a:rPr lang="ru-RU" dirty="0" err="1"/>
              <a:t>r</a:t>
            </a:r>
            <a:r>
              <a:rPr lang="ru-RU" dirty="0"/>
              <a:t>] - </a:t>
            </a:r>
            <a:r>
              <a:rPr lang="ru-RU" dirty="0" err="1"/>
              <a:t>a</a:t>
            </a:r>
            <a:r>
              <a:rPr lang="ru-RU" dirty="0"/>
              <a:t>[</a:t>
            </a:r>
            <a:r>
              <a:rPr lang="ru-RU" dirty="0" err="1"/>
              <a:t>l</a:t>
            </a:r>
            <a:r>
              <a:rPr lang="ru-RU" dirty="0"/>
              <a:t>])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9C9C2-0601-8C48-A7F5-5A44C6AF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выполнения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28EF5D-CFB9-4248-920A-FF74A9BD7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int[] arr1 = { 10, 20, 30, 40, 50, 60, 70, 80, 90, 100 };</a:t>
            </a:r>
          </a:p>
          <a:p>
            <a:r>
              <a:rPr lang="en-US" dirty="0" err="1"/>
              <a:t>Console.WriteLine</a:t>
            </a:r>
            <a:r>
              <a:rPr lang="en-US" dirty="0"/>
              <a:t>(</a:t>
            </a:r>
            <a:br>
              <a:rPr lang="en-US" dirty="0"/>
            </a:br>
            <a:r>
              <a:rPr lang="en-US" dirty="0"/>
              <a:t>Search(50, arr1, arr1.Length));  </a:t>
            </a:r>
            <a:br>
              <a:rPr lang="en-US" dirty="0"/>
            </a:br>
            <a:r>
              <a:rPr lang="en-US" dirty="0"/>
              <a:t>// </a:t>
            </a:r>
            <a:r>
              <a:rPr lang="ru-RU" dirty="0"/>
              <a:t>Выведет 4</a:t>
            </a:r>
          </a:p>
          <a:p>
            <a:r>
              <a:rPr lang="en-US" dirty="0" err="1"/>
              <a:t>Console.WriteLine</a:t>
            </a:r>
            <a:r>
              <a:rPr lang="en-US" dirty="0"/>
              <a:t>(</a:t>
            </a:r>
            <a:br>
              <a:rPr lang="en-US" dirty="0"/>
            </a:br>
            <a:r>
              <a:rPr lang="en-US" dirty="0"/>
              <a:t>Search(25, arr1, arr1.Length));  </a:t>
            </a:r>
            <a:br>
              <a:rPr lang="en-US" dirty="0"/>
            </a:br>
            <a:r>
              <a:rPr lang="en-US" dirty="0"/>
              <a:t>// </a:t>
            </a:r>
            <a:r>
              <a:rPr lang="ru-RU" dirty="0"/>
              <a:t>Выведет -1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FE5A7E-23FA-DD48-BC33-85BD1231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7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Простой поиск подстроки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29400" y="4648200"/>
            <a:ext cx="198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O( MN 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L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38800" y="16002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295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H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52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09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Y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67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24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81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38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95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K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10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8674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3246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7818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</a:t>
            </a:r>
            <a:endParaRPr lang="ru-RU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39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L</a:t>
            </a:r>
            <a:endParaRPr lang="ru-RU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6962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</a:t>
            </a:r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953000" y="2514600"/>
            <a:ext cx="4572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_</a:t>
            </a:r>
            <a:endParaRPr lang="ru-RU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38200" y="3581400"/>
            <a:ext cx="5029200" cy="276998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Здесь может быть Ваш код</a:t>
            </a:r>
          </a:p>
          <a:p>
            <a:pPr algn="ctr"/>
            <a:endParaRPr lang="ru-RU" dirty="0"/>
          </a:p>
          <a:p>
            <a:pPr algn="ctr"/>
            <a:r>
              <a:rPr lang="ru-RU" dirty="0">
                <a:sym typeface="Wingdings" pitchFamily="2" charset="2"/>
              </a:rPr>
              <a:t></a:t>
            </a:r>
          </a:p>
          <a:p>
            <a:pPr algn="ctr"/>
            <a:endParaRPr lang="ru-RU" dirty="0">
              <a:sym typeface="Wingdings" pitchFamily="2" charset="2"/>
            </a:endParaRPr>
          </a:p>
          <a:p>
            <a:pPr algn="ctr"/>
            <a:r>
              <a:rPr lang="ru-RU" sz="1600" dirty="0">
                <a:sym typeface="Wingdings" pitchFamily="2" charset="2"/>
              </a:rPr>
              <a:t>(функция </a:t>
            </a:r>
            <a:r>
              <a:rPr lang="en-US" sz="1600" dirty="0">
                <a:sym typeface="Wingdings" pitchFamily="2" charset="2"/>
              </a:rPr>
              <a:t>Search( string text, string pattern ) </a:t>
            </a:r>
            <a:r>
              <a:rPr lang="ru-RU" sz="1600" dirty="0">
                <a:sym typeface="Wingdings" pitchFamily="2" charset="2"/>
              </a:rPr>
              <a:t>должна вернуть</a:t>
            </a:r>
            <a:r>
              <a:rPr lang="en-US" sz="1600" dirty="0">
                <a:sym typeface="Wingdings" pitchFamily="2" charset="2"/>
              </a:rPr>
              <a:t> </a:t>
            </a:r>
            <a:r>
              <a:rPr lang="ru-RU" sz="1600" dirty="0">
                <a:sym typeface="Wingdings" pitchFamily="2" charset="2"/>
              </a:rPr>
              <a:t>индекс подстроки </a:t>
            </a:r>
            <a:r>
              <a:rPr lang="en-US" sz="1600" dirty="0">
                <a:sym typeface="Wingdings" pitchFamily="2" charset="2"/>
              </a:rPr>
              <a:t>pattern</a:t>
            </a:r>
            <a:r>
              <a:rPr lang="ru-RU" sz="1600" dirty="0">
                <a:sym typeface="Wingdings" pitchFamily="2" charset="2"/>
              </a:rPr>
              <a:t> в строке</a:t>
            </a:r>
            <a:r>
              <a:rPr lang="en-US" sz="1600" dirty="0">
                <a:sym typeface="Wingdings" pitchFamily="2" charset="2"/>
              </a:rPr>
              <a:t> text</a:t>
            </a:r>
            <a:r>
              <a:rPr lang="ru-RU" sz="1600" dirty="0">
                <a:sym typeface="Wingdings" pitchFamily="2" charset="2"/>
              </a:rPr>
              <a:t> или</a:t>
            </a:r>
            <a:r>
              <a:rPr lang="en-US" sz="1600" dirty="0">
                <a:sym typeface="Wingdings" pitchFamily="2" charset="2"/>
              </a:rPr>
              <a:t> -1</a:t>
            </a:r>
            <a:r>
              <a:rPr lang="ru-RU" sz="1600" dirty="0">
                <a:sym typeface="Wingdings" pitchFamily="2" charset="2"/>
              </a:rPr>
              <a:t>, если подстроки в строке нет)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6540</TotalTime>
  <Words>3340</Words>
  <Application>Microsoft Office PowerPoint</Application>
  <PresentationFormat>Экран (4:3)</PresentationFormat>
  <Paragraphs>465</Paragraphs>
  <Slides>32</Slides>
  <Notes>6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7" baseType="lpstr">
      <vt:lpstr>Aharoni</vt:lpstr>
      <vt:lpstr>Arial</vt:lpstr>
      <vt:lpstr>Calibri</vt:lpstr>
      <vt:lpstr>Consolas</vt:lpstr>
      <vt:lpstr>Constantia</vt:lpstr>
      <vt:lpstr>Footlight MT Light</vt:lpstr>
      <vt:lpstr>Franklin Gothic Medium</vt:lpstr>
      <vt:lpstr>Goudy Stout</vt:lpstr>
      <vt:lpstr>Helvetica</vt:lpstr>
      <vt:lpstr>MT Extra</vt:lpstr>
      <vt:lpstr>Showcard Gothic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выполнения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Кнута – Морриса – Пратта. Идея</vt:lpstr>
      <vt:lpstr>Алгоритм Кнута – Морриса – Пратта. Идея</vt:lpstr>
      <vt:lpstr>Алгоритм Кнута – Морриса – Пратта. Префикс-функция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435</cp:revision>
  <dcterms:created xsi:type="dcterms:W3CDTF">2006-08-16T00:00:00Z</dcterms:created>
  <dcterms:modified xsi:type="dcterms:W3CDTF">2025-03-20T07:38:48Z</dcterms:modified>
</cp:coreProperties>
</file>