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6"/>
  </p:notesMasterIdLst>
  <p:sldIdLst>
    <p:sldId id="282" r:id="rId2"/>
    <p:sldId id="308" r:id="rId3"/>
    <p:sldId id="318" r:id="rId4"/>
    <p:sldId id="310" r:id="rId5"/>
    <p:sldId id="311" r:id="rId6"/>
    <p:sldId id="321" r:id="rId7"/>
    <p:sldId id="317" r:id="rId8"/>
    <p:sldId id="322" r:id="rId9"/>
    <p:sldId id="323" r:id="rId10"/>
    <p:sldId id="329" r:id="rId11"/>
    <p:sldId id="325" r:id="rId12"/>
    <p:sldId id="324" r:id="rId13"/>
    <p:sldId id="326" r:id="rId14"/>
    <p:sldId id="327" r:id="rId15"/>
    <p:sldId id="328" r:id="rId16"/>
    <p:sldId id="309" r:id="rId17"/>
    <p:sldId id="312" r:id="rId18"/>
    <p:sldId id="313" r:id="rId19"/>
    <p:sldId id="314" r:id="rId20"/>
    <p:sldId id="331" r:id="rId21"/>
    <p:sldId id="334" r:id="rId22"/>
    <p:sldId id="332" r:id="rId23"/>
    <p:sldId id="335" r:id="rId24"/>
    <p:sldId id="330" r:id="rId25"/>
    <p:sldId id="337" r:id="rId26"/>
    <p:sldId id="338" r:id="rId27"/>
    <p:sldId id="339" r:id="rId28"/>
    <p:sldId id="340" r:id="rId29"/>
    <p:sldId id="315" r:id="rId30"/>
    <p:sldId id="320" r:id="rId31"/>
    <p:sldId id="316" r:id="rId32"/>
    <p:sldId id="319" r:id="rId33"/>
    <p:sldId id="333" r:id="rId34"/>
    <p:sldId id="341" r:id="rId3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99" autoAdjust="0"/>
    <p:restoredTop sz="94624" autoAdjust="0"/>
  </p:normalViewPr>
  <p:slideViewPr>
    <p:cSldViewPr>
      <p:cViewPr varScale="1">
        <p:scale>
          <a:sx n="105" d="100"/>
          <a:sy n="105" d="100"/>
        </p:scale>
        <p:origin x="1824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7CBD47-ACB8-44C4-830A-17F6F96AE595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139EFB-DE11-4798-80C8-CB55D856FF8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A49D1-18BD-418B-B696-B5187668C566}" type="datetime1">
              <a:rPr lang="en-US" smtClean="0"/>
              <a:pPr/>
              <a:t>3/15/2023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597E9-E938-42E8-AAEF-9F86B385D060}" type="datetime1">
              <a:rPr lang="en-US" smtClean="0"/>
              <a:pPr/>
              <a:t>3/15/2023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692B0-2A11-4865-8C76-A2B164AC7F4E}" type="datetime1">
              <a:rPr lang="en-US" smtClean="0"/>
              <a:pPr/>
              <a:t>3/15/2023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4CA4C-B8B9-439A-A3B3-E3A6919C3530}" type="datetime1">
              <a:rPr lang="en-US" smtClean="0"/>
              <a:pPr/>
              <a:t>3/15/2023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EFA8A-FFA9-41AC-8A0D-319E4CD5267E}" type="datetime1">
              <a:rPr lang="en-US" smtClean="0"/>
              <a:pPr/>
              <a:t>3/15/2023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E3FA2-4530-4143-B590-C2218C28BEB2}" type="datetime1">
              <a:rPr lang="en-US" smtClean="0"/>
              <a:pPr/>
              <a:t>3/15/2023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7E779-D56A-4E9B-8249-766664941F65}" type="datetime1">
              <a:rPr lang="en-US" smtClean="0"/>
              <a:pPr/>
              <a:t>3/15/2023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F8FDB-AA56-4B60-8FFD-2B18603792A3}" type="datetime1">
              <a:rPr lang="en-US" smtClean="0"/>
              <a:pPr/>
              <a:t>3/15/2023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EE758-7B76-4DD1-A3D7-6951135F13F5}" type="datetime1">
              <a:rPr lang="en-US" smtClean="0"/>
              <a:pPr/>
              <a:t>3/15/2023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C565C-551F-4D3C-9C97-52F296EEF78C}" type="datetime1">
              <a:rPr lang="en-US" smtClean="0"/>
              <a:pPr/>
              <a:t>3/15/2023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FCE86-40D6-4AD3-852A-9EF1D4E95443}" type="datetime1">
              <a:rPr lang="en-US" smtClean="0"/>
              <a:pPr/>
              <a:t>3/15/2023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E08E66-A70B-4497-A33C-1CE8676EE28F}" type="datetime1">
              <a:rPr lang="en-US" smtClean="0"/>
              <a:pPr/>
              <a:t>3/15/2023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1219200" y="1828800"/>
            <a:ext cx="7086600" cy="7620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Footlight MT Light" pitchFamily="18" charset="0"/>
              </a:rPr>
              <a:t>Важнейшие структуры данных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ootlight MT Light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16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ootlight MT Light" pitchFamily="18" charset="0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1905000" y="2971800"/>
            <a:ext cx="6705600" cy="3200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lang="ru-RU" sz="2800" dirty="0">
                <a:latin typeface="Showcard Gothic" pitchFamily="82" charset="0"/>
              </a:rPr>
              <a:t>Фундаментальные структуры данных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lang="ru-RU" sz="2800" dirty="0">
                <a:latin typeface="Showcard Gothic" pitchFamily="82" charset="0"/>
              </a:rPr>
              <a:t>Абстрактные типы данных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lang="ru-RU" sz="2800" dirty="0">
                <a:latin typeface="Showcard Gothic" pitchFamily="82" charset="0"/>
              </a:rPr>
              <a:t>Массивы и связные списки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lang="ru-RU" sz="2800" dirty="0">
                <a:latin typeface="Showcard Gothic" pitchFamily="82" charset="0"/>
              </a:rPr>
              <a:t>Стек, очередь, дек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lang="ru-RU" sz="2800" dirty="0">
                <a:latin typeface="Showcard Gothic" pitchFamily="82" charset="0"/>
              </a:rPr>
              <a:t>Сортированные списки</a:t>
            </a:r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81400" y="304800"/>
            <a:ext cx="23495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792162"/>
          </a:xfrm>
        </p:spPr>
        <p:txBody>
          <a:bodyPr>
            <a:normAutofit/>
          </a:bodyPr>
          <a:lstStyle/>
          <a:p>
            <a:pPr lvl="0"/>
            <a:r>
              <a:rPr lang="ru-RU" dirty="0">
                <a:latin typeface="Showcard Gothic" pitchFamily="82" charset="0"/>
              </a:rPr>
              <a:t>Чуточку кода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066800" y="1728549"/>
            <a:ext cx="7543800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7030A0"/>
                </a:solidFill>
                <a:latin typeface="Consolas" pitchFamily="49" charset="0"/>
                <a:cs typeface="Consolas" pitchFamily="49" charset="0"/>
              </a:rPr>
              <a:t>public class </a:t>
            </a:r>
            <a:r>
              <a:rPr lang="en-US" sz="1400" b="1" dirty="0" err="1">
                <a:solidFill>
                  <a:srgbClr val="7030A0"/>
                </a:solidFill>
                <a:latin typeface="Consolas" pitchFamily="49" charset="0"/>
                <a:cs typeface="Consolas" pitchFamily="49" charset="0"/>
              </a:rPr>
              <a:t>SingleLinkedListInt</a:t>
            </a:r>
            <a:endParaRPr lang="en-US" sz="1400" b="1" dirty="0">
              <a:solidFill>
                <a:srgbClr val="7030A0"/>
              </a:solidFill>
              <a:latin typeface="Consolas" pitchFamily="49" charset="0"/>
              <a:cs typeface="Consolas" pitchFamily="49" charset="0"/>
            </a:endParaRP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    {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…   </a:t>
            </a:r>
            <a:endParaRPr lang="ru-RU" sz="1400" dirty="0">
              <a:latin typeface="Consolas" pitchFamily="49" charset="0"/>
              <a:cs typeface="Consolas" pitchFamily="49" charset="0"/>
            </a:endParaRP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</a:t>
            </a:r>
            <a:r>
              <a:rPr lang="en-US" sz="14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public void Append(</a:t>
            </a:r>
            <a:r>
              <a:rPr lang="en-US" sz="1400" b="1" dirty="0" err="1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int</a:t>
            </a:r>
            <a:r>
              <a:rPr lang="en-US" sz="14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US" sz="1400" b="1" dirty="0" err="1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elem</a:t>
            </a:r>
            <a:r>
              <a:rPr lang="en-US" sz="14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)		// </a:t>
            </a:r>
            <a:r>
              <a:rPr lang="ru-RU" sz="14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то же самое (короче)</a:t>
            </a:r>
            <a:endParaRPr lang="en-US" sz="1400" b="1" dirty="0">
              <a:solidFill>
                <a:srgbClr val="0000FF"/>
              </a:solidFill>
              <a:latin typeface="Consolas" pitchFamily="49" charset="0"/>
              <a:cs typeface="Consolas" pitchFamily="49" charset="0"/>
            </a:endParaRP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        {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</a:t>
            </a:r>
            <a:r>
              <a:rPr lang="ru-RU" sz="1400" dirty="0">
                <a:latin typeface="Consolas" pitchFamily="49" charset="0"/>
                <a:cs typeface="Consolas" pitchFamily="49" charset="0"/>
              </a:rPr>
              <a:t>	  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ListIntNode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 node = new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ListIntNode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();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node.data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 =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elem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;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node.next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 = null;</a:t>
            </a:r>
          </a:p>
          <a:p>
            <a:endParaRPr lang="ru-RU" sz="1400" dirty="0">
              <a:latin typeface="Consolas" pitchFamily="49" charset="0"/>
              <a:cs typeface="Consolas" pitchFamily="49" charset="0"/>
            </a:endParaRP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if (head == null)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    head = node;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else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   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tail.next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 = node; </a:t>
            </a:r>
          </a:p>
          <a:p>
            <a:endParaRPr lang="en-US" sz="1400" dirty="0">
              <a:latin typeface="Consolas" pitchFamily="49" charset="0"/>
              <a:cs typeface="Consolas" pitchFamily="49" charset="0"/>
            </a:endParaRP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tail = node;</a:t>
            </a:r>
            <a:r>
              <a:rPr lang="ru-RU" sz="1400" dirty="0">
                <a:latin typeface="Consolas" pitchFamily="49" charset="0"/>
                <a:cs typeface="Consolas" pitchFamily="49" charset="0"/>
              </a:rPr>
              <a:t>        </a:t>
            </a: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}</a:t>
            </a:r>
            <a:endParaRPr lang="en-US" sz="1400" dirty="0">
              <a:latin typeface="Consolas" pitchFamily="49" charset="0"/>
              <a:cs typeface="Consolas" pitchFamily="49" charset="0"/>
            </a:endParaRP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…</a:t>
            </a:r>
            <a:endParaRPr lang="ru-RU" sz="1400" dirty="0">
              <a:latin typeface="Consolas" pitchFamily="49" charset="0"/>
              <a:cs typeface="Consolas" pitchFamily="49" charset="0"/>
            </a:endParaRPr>
          </a:p>
          <a:p>
            <a:endParaRPr lang="ru-RU" sz="1000" dirty="0">
              <a:latin typeface="Consolas" pitchFamily="49" charset="0"/>
              <a:cs typeface="Consolas" pitchFamily="49" charset="0"/>
            </a:endParaRPr>
          </a:p>
          <a:p>
            <a:endParaRPr lang="ru-RU" sz="1000" dirty="0">
              <a:latin typeface="Consolas" pitchFamily="49" charset="0"/>
              <a:cs typeface="Consolas" pitchFamily="49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792162"/>
          </a:xfrm>
        </p:spPr>
        <p:txBody>
          <a:bodyPr>
            <a:normAutofit/>
          </a:bodyPr>
          <a:lstStyle/>
          <a:p>
            <a:pPr lvl="0"/>
            <a:r>
              <a:rPr lang="ru-RU" dirty="0">
                <a:latin typeface="Showcard Gothic" pitchFamily="82" charset="0"/>
              </a:rPr>
              <a:t>Чуточку кода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600200" y="1666994"/>
            <a:ext cx="6934200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7030A0"/>
                </a:solidFill>
                <a:latin typeface="Consolas" pitchFamily="49" charset="0"/>
                <a:cs typeface="Consolas" pitchFamily="49" charset="0"/>
              </a:rPr>
              <a:t>public class </a:t>
            </a:r>
            <a:r>
              <a:rPr lang="en-US" sz="1400" b="1" dirty="0" err="1">
                <a:solidFill>
                  <a:srgbClr val="7030A0"/>
                </a:solidFill>
                <a:latin typeface="Consolas" pitchFamily="49" charset="0"/>
                <a:cs typeface="Consolas" pitchFamily="49" charset="0"/>
              </a:rPr>
              <a:t>SingleLinkedListInt</a:t>
            </a:r>
            <a:endParaRPr lang="en-US" sz="1400" b="1" dirty="0">
              <a:solidFill>
                <a:srgbClr val="7030A0"/>
              </a:solidFill>
              <a:latin typeface="Consolas" pitchFamily="49" charset="0"/>
              <a:cs typeface="Consolas" pitchFamily="49" charset="0"/>
            </a:endParaRP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    {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…   </a:t>
            </a:r>
            <a:endParaRPr lang="ru-RU" sz="1400" dirty="0">
              <a:latin typeface="Consolas" pitchFamily="49" charset="0"/>
              <a:cs typeface="Consolas" pitchFamily="49" charset="0"/>
            </a:endParaRP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</a:t>
            </a:r>
            <a:r>
              <a:rPr lang="en-US" sz="14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public void </a:t>
            </a:r>
            <a:r>
              <a:rPr lang="en-US" sz="1400" b="1" dirty="0" err="1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Prepend</a:t>
            </a:r>
            <a:r>
              <a:rPr lang="en-US" sz="14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(</a:t>
            </a:r>
            <a:r>
              <a:rPr lang="en-US" sz="1400" b="1" dirty="0" err="1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int</a:t>
            </a:r>
            <a:r>
              <a:rPr lang="en-US" sz="14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US" sz="1400" b="1" dirty="0" err="1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elem</a:t>
            </a:r>
            <a:r>
              <a:rPr lang="en-US" sz="14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)</a:t>
            </a: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        {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ListIntNode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 node = new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ListIntNode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();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node.data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 =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elem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;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node.next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 = head;</a:t>
            </a:r>
          </a:p>
          <a:p>
            <a:endParaRPr lang="ru-RU" sz="1400" dirty="0">
              <a:latin typeface="Consolas" pitchFamily="49" charset="0"/>
              <a:cs typeface="Consolas" pitchFamily="49" charset="0"/>
            </a:endParaRP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if (head == null)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    tail = node;</a:t>
            </a:r>
          </a:p>
          <a:p>
            <a:endParaRPr lang="en-US" sz="1400" dirty="0">
              <a:latin typeface="Consolas" pitchFamily="49" charset="0"/>
              <a:cs typeface="Consolas" pitchFamily="49" charset="0"/>
            </a:endParaRP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head = node;</a:t>
            </a:r>
            <a:endParaRPr lang="ru-RU" sz="1400" dirty="0">
              <a:latin typeface="Consolas" pitchFamily="49" charset="0"/>
              <a:cs typeface="Consolas" pitchFamily="49" charset="0"/>
            </a:endParaRP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        }</a:t>
            </a:r>
            <a:endParaRPr lang="en-US" sz="1400" dirty="0">
              <a:latin typeface="Consolas" pitchFamily="49" charset="0"/>
              <a:cs typeface="Consolas" pitchFamily="49" charset="0"/>
            </a:endParaRP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…</a:t>
            </a:r>
            <a:endParaRPr lang="ru-RU" sz="1400" dirty="0">
              <a:latin typeface="Consolas" pitchFamily="49" charset="0"/>
              <a:cs typeface="Consolas" pitchFamily="49" charset="0"/>
            </a:endParaRPr>
          </a:p>
          <a:p>
            <a:endParaRPr lang="ru-RU" sz="1000" dirty="0">
              <a:latin typeface="Consolas" pitchFamily="49" charset="0"/>
              <a:cs typeface="Consolas" pitchFamily="49" charset="0"/>
            </a:endParaRPr>
          </a:p>
          <a:p>
            <a:endParaRPr lang="ru-RU" sz="1000" dirty="0">
              <a:latin typeface="Consolas" pitchFamily="49" charset="0"/>
              <a:cs typeface="Consolas" pitchFamily="49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792162"/>
          </a:xfrm>
        </p:spPr>
        <p:txBody>
          <a:bodyPr>
            <a:normAutofit/>
          </a:bodyPr>
          <a:lstStyle/>
          <a:p>
            <a:pPr lvl="0"/>
            <a:r>
              <a:rPr lang="ru-RU" dirty="0">
                <a:latin typeface="Showcard Gothic" pitchFamily="82" charset="0"/>
              </a:rPr>
              <a:t>Чуточку кода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524000" y="1379577"/>
            <a:ext cx="6934200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7030A0"/>
                </a:solidFill>
                <a:latin typeface="Consolas" pitchFamily="49" charset="0"/>
                <a:cs typeface="Consolas" pitchFamily="49" charset="0"/>
              </a:rPr>
              <a:t>public class </a:t>
            </a:r>
            <a:r>
              <a:rPr lang="en-US" sz="1400" b="1" dirty="0" err="1">
                <a:solidFill>
                  <a:srgbClr val="7030A0"/>
                </a:solidFill>
                <a:latin typeface="Consolas" pitchFamily="49" charset="0"/>
                <a:cs typeface="Consolas" pitchFamily="49" charset="0"/>
              </a:rPr>
              <a:t>SingleLinkedListInt</a:t>
            </a:r>
            <a:endParaRPr lang="en-US" sz="1400" b="1" dirty="0">
              <a:solidFill>
                <a:srgbClr val="7030A0"/>
              </a:solidFill>
              <a:latin typeface="Consolas" pitchFamily="49" charset="0"/>
              <a:cs typeface="Consolas" pitchFamily="49" charset="0"/>
            </a:endParaRP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    {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…   </a:t>
            </a:r>
            <a:endParaRPr lang="ru-RU" sz="1400" dirty="0">
              <a:latin typeface="Consolas" pitchFamily="49" charset="0"/>
              <a:cs typeface="Consolas" pitchFamily="49" charset="0"/>
            </a:endParaRP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</a:t>
            </a:r>
            <a:r>
              <a:rPr lang="en-US" sz="14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public void </a:t>
            </a:r>
            <a:r>
              <a:rPr lang="en-US" sz="1400" b="1" dirty="0" err="1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InsertAfter</a:t>
            </a:r>
            <a:r>
              <a:rPr lang="en-US" sz="14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( </a:t>
            </a:r>
            <a:r>
              <a:rPr lang="en-US" sz="1400" b="1" dirty="0" err="1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int</a:t>
            </a:r>
            <a:r>
              <a:rPr lang="en-US" sz="14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US" sz="1400" b="1" dirty="0" err="1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elem</a:t>
            </a:r>
            <a:r>
              <a:rPr lang="en-US" sz="14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, </a:t>
            </a:r>
            <a:r>
              <a:rPr lang="en-US" sz="1400" b="1" dirty="0" err="1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int</a:t>
            </a:r>
            <a:r>
              <a:rPr lang="en-US" sz="14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after )</a:t>
            </a: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        {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ListIntNode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 node = head;</a:t>
            </a:r>
          </a:p>
          <a:p>
            <a:endParaRPr lang="ru-RU" sz="1400" dirty="0">
              <a:latin typeface="Consolas" pitchFamily="49" charset="0"/>
              <a:cs typeface="Consolas" pitchFamily="49" charset="0"/>
            </a:endParaRP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while ( node != null &amp;&amp;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node.data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 != after )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    node =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node.next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;</a:t>
            </a:r>
          </a:p>
          <a:p>
            <a:endParaRPr lang="ru-RU" sz="1400" dirty="0">
              <a:latin typeface="Consolas" pitchFamily="49" charset="0"/>
              <a:cs typeface="Consolas" pitchFamily="49" charset="0"/>
            </a:endParaRP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if (node == null)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    return;</a:t>
            </a:r>
          </a:p>
          <a:p>
            <a:endParaRPr lang="ru-RU" sz="1400" dirty="0">
              <a:latin typeface="Consolas" pitchFamily="49" charset="0"/>
              <a:cs typeface="Consolas" pitchFamily="49" charset="0"/>
            </a:endParaRP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ListIntNode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insNode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 = new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ListIntNode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();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insNode.data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 =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elem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;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insNode.next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 =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node.next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;</a:t>
            </a:r>
          </a:p>
          <a:p>
            <a:endParaRPr lang="ru-RU" sz="1400" dirty="0">
              <a:latin typeface="Consolas" pitchFamily="49" charset="0"/>
              <a:cs typeface="Consolas" pitchFamily="49" charset="0"/>
            </a:endParaRP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node.next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 =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insNode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;</a:t>
            </a:r>
          </a:p>
          <a:p>
            <a:endParaRPr lang="en-US" sz="1400" dirty="0">
              <a:latin typeface="Consolas" pitchFamily="49" charset="0"/>
              <a:cs typeface="Consolas" pitchFamily="49" charset="0"/>
            </a:endParaRP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	   if (node == tail)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    tail =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insNode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;</a:t>
            </a: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        }</a:t>
            </a:r>
            <a:endParaRPr lang="en-US" sz="1400" dirty="0">
              <a:latin typeface="Consolas" pitchFamily="49" charset="0"/>
              <a:cs typeface="Consolas" pitchFamily="49" charset="0"/>
            </a:endParaRP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…</a:t>
            </a:r>
            <a:endParaRPr lang="ru-RU" sz="1400" dirty="0">
              <a:latin typeface="Consolas" pitchFamily="49" charset="0"/>
              <a:cs typeface="Consolas" pitchFamily="49" charset="0"/>
            </a:endParaRPr>
          </a:p>
          <a:p>
            <a:endParaRPr lang="ru-RU" sz="1000" dirty="0">
              <a:latin typeface="Consolas" pitchFamily="49" charset="0"/>
              <a:cs typeface="Consolas" pitchFamily="49" charset="0"/>
            </a:endParaRPr>
          </a:p>
          <a:p>
            <a:endParaRPr lang="ru-RU" sz="1000" dirty="0">
              <a:latin typeface="Consolas" pitchFamily="49" charset="0"/>
              <a:cs typeface="Consolas" pitchFamily="49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792162"/>
          </a:xfrm>
        </p:spPr>
        <p:txBody>
          <a:bodyPr>
            <a:normAutofit/>
          </a:bodyPr>
          <a:lstStyle/>
          <a:p>
            <a:pPr lvl="0"/>
            <a:r>
              <a:rPr lang="ru-RU" dirty="0">
                <a:latin typeface="Showcard Gothic" pitchFamily="82" charset="0"/>
              </a:rPr>
              <a:t>Чуточку кода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524000" y="1295400"/>
            <a:ext cx="6934200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7030A0"/>
                </a:solidFill>
                <a:latin typeface="Consolas" pitchFamily="49" charset="0"/>
                <a:cs typeface="Consolas" pitchFamily="49" charset="0"/>
              </a:rPr>
              <a:t>public class </a:t>
            </a:r>
            <a:r>
              <a:rPr lang="en-US" sz="1400" b="1" dirty="0" err="1">
                <a:solidFill>
                  <a:srgbClr val="7030A0"/>
                </a:solidFill>
                <a:latin typeface="Consolas" pitchFamily="49" charset="0"/>
                <a:cs typeface="Consolas" pitchFamily="49" charset="0"/>
              </a:rPr>
              <a:t>SingleLinkedListInt</a:t>
            </a:r>
            <a:endParaRPr lang="en-US" sz="1400" b="1" dirty="0">
              <a:solidFill>
                <a:srgbClr val="7030A0"/>
              </a:solidFill>
              <a:latin typeface="Consolas" pitchFamily="49" charset="0"/>
              <a:cs typeface="Consolas" pitchFamily="49" charset="0"/>
            </a:endParaRP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    {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…   </a:t>
            </a:r>
            <a:endParaRPr lang="ru-RU" sz="1400" dirty="0">
              <a:latin typeface="Consolas" pitchFamily="49" charset="0"/>
              <a:cs typeface="Consolas" pitchFamily="49" charset="0"/>
            </a:endParaRP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</a:t>
            </a:r>
            <a:r>
              <a:rPr lang="en-US" sz="14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public void Remove( </a:t>
            </a:r>
            <a:r>
              <a:rPr lang="en-US" sz="1400" b="1" dirty="0" err="1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int</a:t>
            </a:r>
            <a:r>
              <a:rPr lang="en-US" sz="14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US" sz="1400" b="1" dirty="0" err="1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elem</a:t>
            </a:r>
            <a:r>
              <a:rPr lang="en-US" sz="14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)</a:t>
            </a: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        {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ListIntNode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 node = head;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ListIntNode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prevnode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 = null;</a:t>
            </a:r>
          </a:p>
          <a:p>
            <a:endParaRPr lang="ru-RU" sz="1400" dirty="0">
              <a:latin typeface="Consolas" pitchFamily="49" charset="0"/>
              <a:cs typeface="Consolas" pitchFamily="49" charset="0"/>
            </a:endParaRP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while (node != null &amp;&amp;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node.data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 !=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elem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)</a:t>
            </a: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            {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   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prevnode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 = node;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    node =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node.next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;</a:t>
            </a: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            }</a:t>
            </a:r>
          </a:p>
          <a:p>
            <a:endParaRPr lang="ru-RU" sz="1400" dirty="0">
              <a:latin typeface="Consolas" pitchFamily="49" charset="0"/>
              <a:cs typeface="Consolas" pitchFamily="49" charset="0"/>
            </a:endParaRP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if (node == null)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    return;</a:t>
            </a:r>
          </a:p>
          <a:p>
            <a:endParaRPr lang="ru-RU" sz="1400" dirty="0">
              <a:latin typeface="Consolas" pitchFamily="49" charset="0"/>
              <a:cs typeface="Consolas" pitchFamily="49" charset="0"/>
            </a:endParaRP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if (node == head)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    head =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node.next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;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else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   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prevnode.next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 =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node.next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;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if (node == tail)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    tail =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prevnode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;</a:t>
            </a: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        }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  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…</a:t>
            </a:r>
            <a:endParaRPr lang="ru-RU" sz="1400" dirty="0">
              <a:latin typeface="Consolas" pitchFamily="49" charset="0"/>
              <a:cs typeface="Consolas" pitchFamily="49" charset="0"/>
            </a:endParaRPr>
          </a:p>
          <a:p>
            <a:endParaRPr lang="ru-RU" sz="1000" dirty="0">
              <a:latin typeface="Consolas" pitchFamily="49" charset="0"/>
              <a:cs typeface="Consolas" pitchFamily="49" charset="0"/>
            </a:endParaRPr>
          </a:p>
          <a:p>
            <a:endParaRPr lang="ru-RU" sz="1000" dirty="0">
              <a:latin typeface="Consolas" pitchFamily="49" charset="0"/>
              <a:cs typeface="Consolas" pitchFamily="49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792162"/>
          </a:xfrm>
        </p:spPr>
        <p:txBody>
          <a:bodyPr>
            <a:normAutofit/>
          </a:bodyPr>
          <a:lstStyle/>
          <a:p>
            <a:pPr lvl="0"/>
            <a:r>
              <a:rPr lang="ru-RU" dirty="0">
                <a:latin typeface="Showcard Gothic" pitchFamily="82" charset="0"/>
              </a:rPr>
              <a:t>Чуточку кода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762000" y="1350288"/>
            <a:ext cx="8305800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7030A0"/>
                </a:solidFill>
                <a:latin typeface="Consolas" pitchFamily="49" charset="0"/>
                <a:cs typeface="Consolas" pitchFamily="49" charset="0"/>
              </a:rPr>
              <a:t>public class </a:t>
            </a:r>
            <a:r>
              <a:rPr lang="en-US" sz="1400" b="1" dirty="0" err="1">
                <a:solidFill>
                  <a:srgbClr val="7030A0"/>
                </a:solidFill>
                <a:latin typeface="Consolas" pitchFamily="49" charset="0"/>
                <a:cs typeface="Consolas" pitchFamily="49" charset="0"/>
              </a:rPr>
              <a:t>SingleLinkedListInt</a:t>
            </a:r>
            <a:endParaRPr lang="en-US" sz="1400" b="1" dirty="0">
              <a:solidFill>
                <a:srgbClr val="7030A0"/>
              </a:solidFill>
              <a:latin typeface="Consolas" pitchFamily="49" charset="0"/>
              <a:cs typeface="Consolas" pitchFamily="49" charset="0"/>
            </a:endParaRP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    {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…   </a:t>
            </a:r>
            <a:endParaRPr lang="ru-RU" sz="1400" dirty="0">
              <a:latin typeface="Consolas" pitchFamily="49" charset="0"/>
              <a:cs typeface="Consolas" pitchFamily="49" charset="0"/>
            </a:endParaRP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</a:t>
            </a:r>
            <a:r>
              <a:rPr lang="en-US" sz="14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public </a:t>
            </a:r>
            <a:r>
              <a:rPr lang="en-US" sz="1400" b="1" dirty="0" err="1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int</a:t>
            </a:r>
            <a:r>
              <a:rPr lang="en-US" sz="14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Count()</a:t>
            </a: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        {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 n = 0;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for (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ListIntNode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 node = head; node != null; node =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node.next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, n++ );</a:t>
            </a:r>
          </a:p>
          <a:p>
            <a:endParaRPr lang="ru-RU" sz="1400" dirty="0">
              <a:latin typeface="Consolas" pitchFamily="49" charset="0"/>
              <a:cs typeface="Consolas" pitchFamily="49" charset="0"/>
            </a:endParaRP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return n;</a:t>
            </a: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        }</a:t>
            </a:r>
          </a:p>
          <a:p>
            <a:endParaRPr lang="ru-RU" sz="1400" dirty="0">
              <a:latin typeface="Consolas" pitchFamily="49" charset="0"/>
              <a:cs typeface="Consolas" pitchFamily="49" charset="0"/>
            </a:endParaRP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</a:t>
            </a:r>
            <a:r>
              <a:rPr lang="en-US" sz="14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public void Print()</a:t>
            </a: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        {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ListIntNode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 node = head;</a:t>
            </a:r>
          </a:p>
          <a:p>
            <a:endParaRPr lang="ru-RU" sz="1400" dirty="0">
              <a:latin typeface="Consolas" pitchFamily="49" charset="0"/>
              <a:cs typeface="Consolas" pitchFamily="49" charset="0"/>
            </a:endParaRP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while (node != null)</a:t>
            </a: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            {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   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Console.Write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(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node.data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 + " " );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    node =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node.next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;</a:t>
            </a: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            }</a:t>
            </a: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        }</a:t>
            </a:r>
            <a:endParaRPr lang="en-US" sz="1400" dirty="0">
              <a:latin typeface="Consolas" pitchFamily="49" charset="0"/>
              <a:cs typeface="Consolas" pitchFamily="49" charset="0"/>
            </a:endParaRP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…</a:t>
            </a:r>
            <a:endParaRPr lang="ru-RU" sz="1400" dirty="0">
              <a:latin typeface="Consolas" pitchFamily="49" charset="0"/>
              <a:cs typeface="Consolas" pitchFamily="49" charset="0"/>
            </a:endParaRPr>
          </a:p>
          <a:p>
            <a:endParaRPr lang="ru-RU" sz="1000" dirty="0">
              <a:latin typeface="Consolas" pitchFamily="49" charset="0"/>
              <a:cs typeface="Consolas" pitchFamily="49" charset="0"/>
            </a:endParaRPr>
          </a:p>
          <a:p>
            <a:endParaRPr lang="ru-RU" sz="1000" dirty="0">
              <a:latin typeface="Consolas" pitchFamily="49" charset="0"/>
              <a:cs typeface="Consolas" pitchFamily="49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792162"/>
          </a:xfrm>
        </p:spPr>
        <p:txBody>
          <a:bodyPr>
            <a:normAutofit/>
          </a:bodyPr>
          <a:lstStyle/>
          <a:p>
            <a:pPr lvl="0"/>
            <a:r>
              <a:rPr lang="ru-RU" dirty="0">
                <a:latin typeface="Showcard Gothic" pitchFamily="82" charset="0"/>
              </a:rPr>
              <a:t>Чуточку кода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762000" y="1350288"/>
            <a:ext cx="83058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7030A0"/>
                </a:solidFill>
                <a:latin typeface="Consolas" pitchFamily="49" charset="0"/>
                <a:cs typeface="Consolas" pitchFamily="49" charset="0"/>
              </a:rPr>
              <a:t>static void Main()</a:t>
            </a: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        {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SingleLinkedListInt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 list = new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SingleLinkedListInt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();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	  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list.Append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(1);			// 1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list.Append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(2);			// 1 -&gt; 2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list.Append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(3);			// 1 -&gt; 2 -&gt; 3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list.Prepend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(7);		// 7 -&gt; 1 -&gt; 2 -&gt; 3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list.Prepend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(8);		// 8 -&gt; 7 -&gt; 1 -&gt; 2 -&gt; 3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list.Prepend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(9);		// 9 -&gt; 8 -&gt; 7 -&gt; 1 -&gt; 2 -&gt; 3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list.InsertAfter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( 5, 4 );		// 9 -&gt; 8 -&gt; 7 -&gt; 1 -&gt; 2 -&gt; 3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list.InsertAfter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( 14, 9 );	// 9 -&gt; 14 -&gt; 8 -&gt; 7 -&gt; 1 -&gt; 2 -&gt; 3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list.InsertAfter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( 9, 21 ); 	// 9 -&gt; 14 -&gt; 8 -&gt; 7 -&gt; 1 -&gt; 2 -&gt; 3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list.Remove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(3);			// 9 -&gt; 14 -&gt; 8 -&gt; 7 -&gt; 1 -&gt; 2</a:t>
            </a: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                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list.Print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();</a:t>
            </a:r>
          </a:p>
          <a:p>
            <a:endParaRPr lang="ru-RU" sz="1400" dirty="0">
              <a:latin typeface="Consolas" pitchFamily="49" charset="0"/>
              <a:cs typeface="Consolas" pitchFamily="49" charset="0"/>
            </a:endParaRP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Console.WriteLine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();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Console.WriteLine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(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list.Count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() );</a:t>
            </a: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        }</a:t>
            </a:r>
            <a:endParaRPr lang="ru-RU" sz="1000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6" name="Snip and Round Single Corner Rectangle 5"/>
          <p:cNvSpPr/>
          <p:nvPr/>
        </p:nvSpPr>
        <p:spPr>
          <a:xfrm>
            <a:off x="1981200" y="5867400"/>
            <a:ext cx="457200" cy="457200"/>
          </a:xfrm>
          <a:prstGeom prst="snip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solidFill>
                  <a:schemeClr val="tx1"/>
                </a:solidFill>
              </a:rPr>
              <a:t>9</a:t>
            </a:r>
            <a:endParaRPr lang="ru-RU" sz="1400" dirty="0">
              <a:solidFill>
                <a:schemeClr val="tx1"/>
              </a:solidFill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2438400" y="6096000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nip and Round Single Corner Rectangle 7"/>
          <p:cNvSpPr/>
          <p:nvPr/>
        </p:nvSpPr>
        <p:spPr>
          <a:xfrm>
            <a:off x="2819400" y="5867400"/>
            <a:ext cx="457200" cy="457200"/>
          </a:xfrm>
          <a:prstGeom prst="snip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solidFill>
                  <a:schemeClr val="tx1"/>
                </a:solidFill>
              </a:rPr>
              <a:t>14</a:t>
            </a:r>
            <a:endParaRPr lang="ru-RU" sz="1400" dirty="0">
              <a:solidFill>
                <a:schemeClr val="tx1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3276600" y="6096000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nip and Round Single Corner Rectangle 9"/>
          <p:cNvSpPr/>
          <p:nvPr/>
        </p:nvSpPr>
        <p:spPr>
          <a:xfrm>
            <a:off x="3657600" y="5867400"/>
            <a:ext cx="457200" cy="457200"/>
          </a:xfrm>
          <a:prstGeom prst="snip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solidFill>
                  <a:schemeClr val="tx1"/>
                </a:solidFill>
              </a:rPr>
              <a:t>8</a:t>
            </a:r>
            <a:endParaRPr lang="ru-RU" sz="1400" dirty="0">
              <a:solidFill>
                <a:schemeClr val="tx1"/>
              </a:solidFill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5791200" y="6096000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nip and Round Single Corner Rectangle 11"/>
          <p:cNvSpPr/>
          <p:nvPr/>
        </p:nvSpPr>
        <p:spPr>
          <a:xfrm>
            <a:off x="6172200" y="5867400"/>
            <a:ext cx="457200" cy="457200"/>
          </a:xfrm>
          <a:prstGeom prst="snip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solidFill>
                  <a:schemeClr val="tx1"/>
                </a:solidFill>
              </a:rPr>
              <a:t>2</a:t>
            </a:r>
            <a:endParaRPr lang="ru-RU" sz="1400" dirty="0">
              <a:solidFill>
                <a:schemeClr val="tx1"/>
              </a:solidFill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6629400" y="6096000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304800" y="5791200"/>
            <a:ext cx="9144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Head</a:t>
            </a:r>
            <a:endParaRPr lang="ru-RU" dirty="0"/>
          </a:p>
        </p:txBody>
      </p:sp>
      <p:sp>
        <p:nvSpPr>
          <p:cNvPr id="15" name="Rectangle 14"/>
          <p:cNvSpPr/>
          <p:nvPr/>
        </p:nvSpPr>
        <p:spPr>
          <a:xfrm>
            <a:off x="6934200" y="5334000"/>
            <a:ext cx="9144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Tail</a:t>
            </a:r>
            <a:endParaRPr lang="ru-RU" dirty="0"/>
          </a:p>
        </p:txBody>
      </p:sp>
      <p:cxnSp>
        <p:nvCxnSpPr>
          <p:cNvPr id="16" name="Straight Arrow Connector 15"/>
          <p:cNvCxnSpPr>
            <a:stCxn id="14" idx="3"/>
            <a:endCxn id="6" idx="2"/>
          </p:cNvCxnSpPr>
          <p:nvPr/>
        </p:nvCxnSpPr>
        <p:spPr>
          <a:xfrm>
            <a:off x="1219200" y="5981700"/>
            <a:ext cx="762000" cy="1143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15" idx="1"/>
            <a:endCxn id="12" idx="3"/>
          </p:cNvCxnSpPr>
          <p:nvPr/>
        </p:nvCxnSpPr>
        <p:spPr>
          <a:xfrm rot="10800000" flipV="1">
            <a:off x="6400800" y="5524500"/>
            <a:ext cx="533400" cy="3429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7239000" y="5943600"/>
            <a:ext cx="534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null</a:t>
            </a:r>
            <a:endParaRPr lang="ru-RU" dirty="0"/>
          </a:p>
        </p:txBody>
      </p:sp>
      <p:cxnSp>
        <p:nvCxnSpPr>
          <p:cNvPr id="25" name="Straight Arrow Connector 24"/>
          <p:cNvCxnSpPr/>
          <p:nvPr/>
        </p:nvCxnSpPr>
        <p:spPr>
          <a:xfrm>
            <a:off x="4114800" y="6096000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Snip and Round Single Corner Rectangle 25"/>
          <p:cNvSpPr/>
          <p:nvPr/>
        </p:nvSpPr>
        <p:spPr>
          <a:xfrm>
            <a:off x="4495800" y="5867400"/>
            <a:ext cx="457200" cy="457200"/>
          </a:xfrm>
          <a:prstGeom prst="snip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solidFill>
                  <a:schemeClr val="tx1"/>
                </a:solidFill>
              </a:rPr>
              <a:t>7</a:t>
            </a:r>
            <a:endParaRPr lang="ru-RU" sz="1400" dirty="0">
              <a:solidFill>
                <a:schemeClr val="tx1"/>
              </a:solidFill>
            </a:endParaRPr>
          </a:p>
        </p:txBody>
      </p:sp>
      <p:cxnSp>
        <p:nvCxnSpPr>
          <p:cNvPr id="28" name="Straight Arrow Connector 27"/>
          <p:cNvCxnSpPr/>
          <p:nvPr/>
        </p:nvCxnSpPr>
        <p:spPr>
          <a:xfrm>
            <a:off x="4953000" y="6096000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Snip and Round Single Corner Rectangle 28"/>
          <p:cNvSpPr/>
          <p:nvPr/>
        </p:nvSpPr>
        <p:spPr>
          <a:xfrm>
            <a:off x="5334000" y="5867400"/>
            <a:ext cx="457200" cy="457200"/>
          </a:xfrm>
          <a:prstGeom prst="snip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solidFill>
                  <a:schemeClr val="tx1"/>
                </a:solidFill>
              </a:rPr>
              <a:t>1</a:t>
            </a:r>
            <a:endParaRPr lang="ru-RU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2" grpId="0" animBg="1"/>
      <p:bldP spid="14" grpId="0" animBg="1"/>
      <p:bldP spid="15" grpId="0" animBg="1"/>
      <p:bldP spid="18" grpId="0"/>
      <p:bldP spid="26" grpId="0" animBg="1"/>
      <p:bldP spid="2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ru-RU" sz="4000" dirty="0">
                <a:latin typeface="Showcard Gothic" pitchFamily="82" charset="0"/>
              </a:rPr>
              <a:t>Абстрактные типы данных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3048000" y="2057400"/>
            <a:ext cx="3810000" cy="35052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lnSpcReduction="10000"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lang="ru-RU" dirty="0">
                <a:latin typeface="Showcard Gothic" pitchFamily="82" charset="0"/>
              </a:rPr>
              <a:t>Стек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endParaRPr lang="ru-RU" dirty="0">
              <a:latin typeface="Showcard Gothic" pitchFamily="82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lang="ru-RU" dirty="0">
                <a:latin typeface="Showcard Gothic" pitchFamily="82" charset="0"/>
              </a:rPr>
              <a:t>Очередь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endParaRPr lang="ru-RU" dirty="0">
              <a:latin typeface="Showcard Gothic" pitchFamily="82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lang="ru-RU" dirty="0">
                <a:latin typeface="Showcard Gothic" pitchFamily="82" charset="0"/>
              </a:rPr>
              <a:t>Дек</a:t>
            </a:r>
          </a:p>
          <a:p>
            <a:pPr marL="514350" lvl="0" indent="-514350">
              <a:spcBef>
                <a:spcPct val="20000"/>
              </a:spcBef>
              <a:defRPr/>
            </a:pPr>
            <a:endParaRPr lang="ru-RU" dirty="0">
              <a:latin typeface="Showcard Gothic" pitchFamily="82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arenR" startAt="4"/>
              <a:tabLst/>
              <a:defRPr/>
            </a:pPr>
            <a:r>
              <a:rPr lang="ru-RU" dirty="0">
                <a:latin typeface="Showcard Gothic" pitchFamily="82" charset="0"/>
              </a:rPr>
              <a:t>Сортированный список</a:t>
            </a:r>
            <a:endParaRPr lang="en-US" dirty="0">
              <a:latin typeface="Showcard Gothic" pitchFamily="82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arenR" startAt="4"/>
              <a:tabLst/>
              <a:defRPr/>
            </a:pPr>
            <a:endParaRPr lang="en-US" dirty="0">
              <a:latin typeface="Showcard Gothic" pitchFamily="82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arenR" startAt="4"/>
              <a:tabLst/>
              <a:defRPr/>
            </a:pPr>
            <a:r>
              <a:rPr lang="ru-RU" dirty="0">
                <a:latin typeface="Showcard Gothic" pitchFamily="82" charset="0"/>
              </a:rPr>
              <a:t>Дерево бинарного поиска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arenR" startAt="4"/>
              <a:tabLst/>
              <a:defRPr/>
            </a:pPr>
            <a:endParaRPr lang="ru-RU" dirty="0">
              <a:latin typeface="Showcard Gothic" pitchFamily="82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arenR" startAt="4"/>
              <a:tabLst/>
              <a:defRPr/>
            </a:pPr>
            <a:r>
              <a:rPr lang="ru-RU" dirty="0">
                <a:latin typeface="Showcard Gothic" pitchFamily="82" charset="0"/>
              </a:rPr>
              <a:t>Хеш-таблица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ru-RU" sz="4000" dirty="0">
                <a:latin typeface="Showcard Gothic" pitchFamily="82" charset="0"/>
              </a:rPr>
              <a:t>Стек (</a:t>
            </a:r>
            <a:r>
              <a:rPr lang="en-US" sz="4000" dirty="0">
                <a:latin typeface="Showcard Gothic" pitchFamily="82" charset="0"/>
              </a:rPr>
              <a:t>LIFO</a:t>
            </a:r>
            <a:r>
              <a:rPr lang="ru-RU" sz="4000" dirty="0">
                <a:latin typeface="Showcard Gothic" pitchFamily="82" charset="0"/>
              </a:rPr>
              <a:t>)</a:t>
            </a:r>
            <a:r>
              <a:rPr lang="en-US" sz="4000" dirty="0">
                <a:latin typeface="Showcard Gothic" pitchFamily="82" charset="0"/>
              </a:rPr>
              <a:t> – last in – first out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1600200"/>
            <a:ext cx="7585881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oudy Stout" pitchFamily="18" charset="0"/>
              </a:rPr>
              <a:t>Очередь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oudy Stout" pitchFamily="18" charset="0"/>
              </a:rPr>
              <a:t> (FIFO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oudy Stout" pitchFamily="18" charset="0"/>
              </a:rPr>
              <a:t> – First in - First out)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2133600"/>
            <a:ext cx="832485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oudy Stout" pitchFamily="18" charset="0"/>
              </a:rPr>
              <a:t>Дек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981200"/>
            <a:ext cx="8543925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ru-RU" sz="4000" dirty="0">
                <a:latin typeface="Showcard Gothic" pitchFamily="82" charset="0"/>
              </a:rPr>
              <a:t>Фундаментальные структуры данных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609600" y="1600200"/>
            <a:ext cx="5562600" cy="50292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lang="ru-RU" dirty="0">
                <a:latin typeface="Showcard Gothic" pitchFamily="82" charset="0"/>
              </a:rPr>
              <a:t>Записи / структуры / классы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endParaRPr lang="ru-RU" dirty="0">
              <a:latin typeface="Showcard Gothic" pitchFamily="82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endParaRPr lang="ru-RU" dirty="0">
              <a:latin typeface="Showcard Gothic" pitchFamily="82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lang="ru-RU" dirty="0">
                <a:latin typeface="Showcard Gothic" pitchFamily="82" charset="0"/>
              </a:rPr>
              <a:t>Массивы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endParaRPr lang="ru-RU" dirty="0">
              <a:latin typeface="Showcard Gothic" pitchFamily="82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endParaRPr lang="ru-RU" dirty="0">
              <a:latin typeface="Showcard Gothic" pitchFamily="82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lang="ru-RU" dirty="0">
                <a:latin typeface="Showcard Gothic" pitchFamily="82" charset="0"/>
              </a:rPr>
              <a:t>Связные списки:</a:t>
            </a:r>
          </a:p>
          <a:p>
            <a:pPr marL="514350" lvl="0" indent="-514350">
              <a:spcBef>
                <a:spcPct val="20000"/>
              </a:spcBef>
              <a:defRPr/>
            </a:pPr>
            <a:r>
              <a:rPr lang="ru-RU" dirty="0">
                <a:latin typeface="Showcard Gothic" pitchFamily="82" charset="0"/>
              </a:rPr>
              <a:t>        - односвязные</a:t>
            </a:r>
          </a:p>
          <a:p>
            <a:pPr marL="514350" lvl="0" indent="-514350">
              <a:spcBef>
                <a:spcPct val="20000"/>
              </a:spcBef>
              <a:defRPr/>
            </a:pPr>
            <a:r>
              <a:rPr lang="ru-RU" dirty="0">
                <a:latin typeface="Showcard Gothic" pitchFamily="82" charset="0"/>
              </a:rPr>
              <a:t>        - двусвязные</a:t>
            </a:r>
          </a:p>
          <a:p>
            <a:pPr marL="514350" lvl="0" indent="-514350">
              <a:spcBef>
                <a:spcPct val="20000"/>
              </a:spcBef>
              <a:defRPr/>
            </a:pPr>
            <a:endParaRPr lang="ru-RU" dirty="0">
              <a:latin typeface="Showcard Gothic" pitchFamily="82" charset="0"/>
            </a:endParaRPr>
          </a:p>
          <a:p>
            <a:pPr marL="514350" lvl="0" indent="-514350">
              <a:spcBef>
                <a:spcPct val="20000"/>
              </a:spcBef>
              <a:defRPr/>
            </a:pPr>
            <a:endParaRPr lang="ru-RU" dirty="0">
              <a:latin typeface="Showcard Gothic" pitchFamily="82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arenR" startAt="4"/>
              <a:tabLst/>
              <a:defRPr/>
            </a:pPr>
            <a:r>
              <a:rPr lang="ru-RU" dirty="0">
                <a:latin typeface="Showcard Gothic" pitchFamily="82" charset="0"/>
              </a:rPr>
              <a:t>Деревья</a:t>
            </a:r>
          </a:p>
        </p:txBody>
      </p:sp>
      <p:sp>
        <p:nvSpPr>
          <p:cNvPr id="6" name="Snip and Round Single Corner Rectangle 5"/>
          <p:cNvSpPr/>
          <p:nvPr/>
        </p:nvSpPr>
        <p:spPr>
          <a:xfrm>
            <a:off x="5410200" y="1295400"/>
            <a:ext cx="1828800" cy="990600"/>
          </a:xfrm>
          <a:prstGeom prst="snip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Студент</a:t>
            </a:r>
          </a:p>
          <a:p>
            <a:pPr algn="ctr"/>
            <a:endParaRPr lang="ru-RU" sz="800" dirty="0">
              <a:solidFill>
                <a:schemeClr val="tx1"/>
              </a:solidFill>
            </a:endParaRPr>
          </a:p>
          <a:p>
            <a:r>
              <a:rPr lang="ru-RU" sz="1200" i="1" dirty="0">
                <a:solidFill>
                  <a:schemeClr val="tx1"/>
                </a:solidFill>
              </a:rPr>
              <a:t>ФИО</a:t>
            </a:r>
          </a:p>
          <a:p>
            <a:r>
              <a:rPr lang="ru-RU" sz="1200" i="1" dirty="0">
                <a:solidFill>
                  <a:schemeClr val="tx1"/>
                </a:solidFill>
              </a:rPr>
              <a:t>Дата рождения</a:t>
            </a:r>
          </a:p>
          <a:p>
            <a:r>
              <a:rPr lang="ru-RU" sz="1200" i="1" dirty="0">
                <a:solidFill>
                  <a:schemeClr val="tx1"/>
                </a:solidFill>
              </a:rPr>
              <a:t>...</a:t>
            </a:r>
          </a:p>
        </p:txBody>
      </p:sp>
      <p:sp>
        <p:nvSpPr>
          <p:cNvPr id="7" name="Snip and Round Single Corner Rectangle 6"/>
          <p:cNvSpPr/>
          <p:nvPr/>
        </p:nvSpPr>
        <p:spPr>
          <a:xfrm>
            <a:off x="4876800" y="2667000"/>
            <a:ext cx="457200" cy="457200"/>
          </a:xfrm>
          <a:prstGeom prst="snip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i="1" dirty="0">
                <a:solidFill>
                  <a:schemeClr val="tx1"/>
                </a:solidFill>
              </a:rPr>
              <a:t>...</a:t>
            </a:r>
          </a:p>
        </p:txBody>
      </p:sp>
      <p:sp>
        <p:nvSpPr>
          <p:cNvPr id="8" name="Snip and Round Single Corner Rectangle 7"/>
          <p:cNvSpPr/>
          <p:nvPr/>
        </p:nvSpPr>
        <p:spPr>
          <a:xfrm>
            <a:off x="5334000" y="2667000"/>
            <a:ext cx="457200" cy="457200"/>
          </a:xfrm>
          <a:prstGeom prst="snip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i="1" dirty="0">
                <a:solidFill>
                  <a:schemeClr val="tx1"/>
                </a:solidFill>
              </a:rPr>
              <a:t>...</a:t>
            </a:r>
          </a:p>
        </p:txBody>
      </p:sp>
      <p:sp>
        <p:nvSpPr>
          <p:cNvPr id="9" name="Snip and Round Single Corner Rectangle 8"/>
          <p:cNvSpPr/>
          <p:nvPr/>
        </p:nvSpPr>
        <p:spPr>
          <a:xfrm>
            <a:off x="5791200" y="2667000"/>
            <a:ext cx="457200" cy="457200"/>
          </a:xfrm>
          <a:prstGeom prst="snip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i="1" dirty="0">
                <a:solidFill>
                  <a:schemeClr val="tx1"/>
                </a:solidFill>
              </a:rPr>
              <a:t>...</a:t>
            </a:r>
          </a:p>
        </p:txBody>
      </p:sp>
      <p:sp>
        <p:nvSpPr>
          <p:cNvPr id="10" name="Snip and Round Single Corner Rectangle 9"/>
          <p:cNvSpPr/>
          <p:nvPr/>
        </p:nvSpPr>
        <p:spPr>
          <a:xfrm>
            <a:off x="6248400" y="2667000"/>
            <a:ext cx="457200" cy="457200"/>
          </a:xfrm>
          <a:prstGeom prst="snip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i="1" dirty="0">
                <a:solidFill>
                  <a:schemeClr val="tx1"/>
                </a:solidFill>
              </a:rPr>
              <a:t>...</a:t>
            </a:r>
          </a:p>
        </p:txBody>
      </p:sp>
      <p:sp>
        <p:nvSpPr>
          <p:cNvPr id="11" name="Snip and Round Single Corner Rectangle 10"/>
          <p:cNvSpPr/>
          <p:nvPr/>
        </p:nvSpPr>
        <p:spPr>
          <a:xfrm>
            <a:off x="6705600" y="2667000"/>
            <a:ext cx="457200" cy="457200"/>
          </a:xfrm>
          <a:prstGeom prst="snip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i="1" dirty="0">
                <a:solidFill>
                  <a:schemeClr val="tx1"/>
                </a:solidFill>
              </a:rPr>
              <a:t>...</a:t>
            </a:r>
          </a:p>
        </p:txBody>
      </p:sp>
      <p:sp>
        <p:nvSpPr>
          <p:cNvPr id="13" name="Snip and Round Single Corner Rectangle 12"/>
          <p:cNvSpPr/>
          <p:nvPr/>
        </p:nvSpPr>
        <p:spPr>
          <a:xfrm>
            <a:off x="7162800" y="2667000"/>
            <a:ext cx="457200" cy="457200"/>
          </a:xfrm>
          <a:prstGeom prst="snip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i="1" dirty="0">
                <a:solidFill>
                  <a:schemeClr val="tx1"/>
                </a:solidFill>
              </a:rPr>
              <a:t>...</a:t>
            </a:r>
          </a:p>
        </p:txBody>
      </p:sp>
      <p:sp>
        <p:nvSpPr>
          <p:cNvPr id="14" name="Snip and Round Single Corner Rectangle 13"/>
          <p:cNvSpPr/>
          <p:nvPr/>
        </p:nvSpPr>
        <p:spPr>
          <a:xfrm>
            <a:off x="6248400" y="5257800"/>
            <a:ext cx="457200" cy="457200"/>
          </a:xfrm>
          <a:prstGeom prst="snip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i="1" dirty="0">
                <a:solidFill>
                  <a:schemeClr val="tx1"/>
                </a:solidFill>
              </a:rPr>
              <a:t>...</a:t>
            </a:r>
          </a:p>
        </p:txBody>
      </p:sp>
      <p:sp>
        <p:nvSpPr>
          <p:cNvPr id="15" name="Snip and Round Single Corner Rectangle 14"/>
          <p:cNvSpPr/>
          <p:nvPr/>
        </p:nvSpPr>
        <p:spPr>
          <a:xfrm>
            <a:off x="5486400" y="5715000"/>
            <a:ext cx="457200" cy="457200"/>
          </a:xfrm>
          <a:prstGeom prst="snip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i="1" dirty="0">
                <a:solidFill>
                  <a:schemeClr val="tx1"/>
                </a:solidFill>
              </a:rPr>
              <a:t>...</a:t>
            </a:r>
          </a:p>
        </p:txBody>
      </p:sp>
      <p:sp>
        <p:nvSpPr>
          <p:cNvPr id="16" name="Snip and Round Single Corner Rectangle 15"/>
          <p:cNvSpPr/>
          <p:nvPr/>
        </p:nvSpPr>
        <p:spPr>
          <a:xfrm>
            <a:off x="6934200" y="5715000"/>
            <a:ext cx="457200" cy="457200"/>
          </a:xfrm>
          <a:prstGeom prst="snip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i="1" dirty="0">
                <a:solidFill>
                  <a:schemeClr val="tx1"/>
                </a:solidFill>
              </a:rPr>
              <a:t>...</a:t>
            </a:r>
          </a:p>
        </p:txBody>
      </p:sp>
      <p:cxnSp>
        <p:nvCxnSpPr>
          <p:cNvPr id="18" name="Straight Arrow Connector 17"/>
          <p:cNvCxnSpPr>
            <a:stCxn id="14" idx="2"/>
          </p:cNvCxnSpPr>
          <p:nvPr/>
        </p:nvCxnSpPr>
        <p:spPr>
          <a:xfrm rot="10800000" flipV="1">
            <a:off x="5867400" y="5486400"/>
            <a:ext cx="381000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14" idx="0"/>
          </p:cNvCxnSpPr>
          <p:nvPr/>
        </p:nvCxnSpPr>
        <p:spPr>
          <a:xfrm>
            <a:off x="6705600" y="5486400"/>
            <a:ext cx="381000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Snip and Round Single Corner Rectangle 20"/>
          <p:cNvSpPr/>
          <p:nvPr/>
        </p:nvSpPr>
        <p:spPr>
          <a:xfrm>
            <a:off x="4724400" y="6248400"/>
            <a:ext cx="457200" cy="457200"/>
          </a:xfrm>
          <a:prstGeom prst="snip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i="1" dirty="0">
                <a:solidFill>
                  <a:schemeClr val="tx1"/>
                </a:solidFill>
              </a:rPr>
              <a:t>...</a:t>
            </a:r>
          </a:p>
        </p:txBody>
      </p:sp>
      <p:cxnSp>
        <p:nvCxnSpPr>
          <p:cNvPr id="22" name="Straight Arrow Connector 21"/>
          <p:cNvCxnSpPr/>
          <p:nvPr/>
        </p:nvCxnSpPr>
        <p:spPr>
          <a:xfrm rot="10800000" flipV="1">
            <a:off x="5105400" y="6019800"/>
            <a:ext cx="381000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Snip and Round Single Corner Rectangle 23"/>
          <p:cNvSpPr/>
          <p:nvPr/>
        </p:nvSpPr>
        <p:spPr>
          <a:xfrm>
            <a:off x="6096000" y="6248400"/>
            <a:ext cx="457200" cy="457200"/>
          </a:xfrm>
          <a:prstGeom prst="snip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i="1" dirty="0">
                <a:solidFill>
                  <a:schemeClr val="tx1"/>
                </a:solidFill>
              </a:rPr>
              <a:t>...</a:t>
            </a:r>
          </a:p>
        </p:txBody>
      </p:sp>
      <p:cxnSp>
        <p:nvCxnSpPr>
          <p:cNvPr id="25" name="Straight Arrow Connector 24"/>
          <p:cNvCxnSpPr>
            <a:endCxn id="24" idx="3"/>
          </p:cNvCxnSpPr>
          <p:nvPr/>
        </p:nvCxnSpPr>
        <p:spPr>
          <a:xfrm>
            <a:off x="5943600" y="5943600"/>
            <a:ext cx="38100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Snip and Round Single Corner Rectangle 27"/>
          <p:cNvSpPr/>
          <p:nvPr/>
        </p:nvSpPr>
        <p:spPr>
          <a:xfrm>
            <a:off x="4724400" y="3657600"/>
            <a:ext cx="457200" cy="457200"/>
          </a:xfrm>
          <a:prstGeom prst="snip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i="1" dirty="0">
                <a:solidFill>
                  <a:schemeClr val="tx1"/>
                </a:solidFill>
              </a:rPr>
              <a:t>...</a:t>
            </a:r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5181600" y="3886200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Snip and Round Single Corner Rectangle 32"/>
          <p:cNvSpPr/>
          <p:nvPr/>
        </p:nvSpPr>
        <p:spPr>
          <a:xfrm>
            <a:off x="5562600" y="3657600"/>
            <a:ext cx="457200" cy="457200"/>
          </a:xfrm>
          <a:prstGeom prst="snip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i="1" dirty="0">
                <a:solidFill>
                  <a:schemeClr val="tx1"/>
                </a:solidFill>
              </a:rPr>
              <a:t>...</a:t>
            </a:r>
          </a:p>
        </p:txBody>
      </p:sp>
      <p:cxnSp>
        <p:nvCxnSpPr>
          <p:cNvPr id="34" name="Straight Arrow Connector 33"/>
          <p:cNvCxnSpPr/>
          <p:nvPr/>
        </p:nvCxnSpPr>
        <p:spPr>
          <a:xfrm>
            <a:off x="6019800" y="3886200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Snip and Round Single Corner Rectangle 34"/>
          <p:cNvSpPr/>
          <p:nvPr/>
        </p:nvSpPr>
        <p:spPr>
          <a:xfrm>
            <a:off x="6400800" y="3657600"/>
            <a:ext cx="457200" cy="457200"/>
          </a:xfrm>
          <a:prstGeom prst="snip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i="1" dirty="0">
                <a:solidFill>
                  <a:schemeClr val="tx1"/>
                </a:solidFill>
              </a:rPr>
              <a:t>...</a:t>
            </a:r>
          </a:p>
        </p:txBody>
      </p:sp>
      <p:cxnSp>
        <p:nvCxnSpPr>
          <p:cNvPr id="36" name="Straight Arrow Connector 35"/>
          <p:cNvCxnSpPr/>
          <p:nvPr/>
        </p:nvCxnSpPr>
        <p:spPr>
          <a:xfrm>
            <a:off x="6858000" y="3886200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Snip and Round Single Corner Rectangle 36"/>
          <p:cNvSpPr/>
          <p:nvPr/>
        </p:nvSpPr>
        <p:spPr>
          <a:xfrm>
            <a:off x="7239000" y="3657600"/>
            <a:ext cx="457200" cy="457200"/>
          </a:xfrm>
          <a:prstGeom prst="snip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i="1" dirty="0">
                <a:solidFill>
                  <a:schemeClr val="tx1"/>
                </a:solidFill>
              </a:rPr>
              <a:t>...</a:t>
            </a:r>
          </a:p>
        </p:txBody>
      </p:sp>
      <p:cxnSp>
        <p:nvCxnSpPr>
          <p:cNvPr id="38" name="Straight Arrow Connector 37"/>
          <p:cNvCxnSpPr/>
          <p:nvPr/>
        </p:nvCxnSpPr>
        <p:spPr>
          <a:xfrm>
            <a:off x="7696200" y="3886200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Snip and Round Single Corner Rectangle 38"/>
          <p:cNvSpPr/>
          <p:nvPr/>
        </p:nvSpPr>
        <p:spPr>
          <a:xfrm>
            <a:off x="4724400" y="4343400"/>
            <a:ext cx="457200" cy="457200"/>
          </a:xfrm>
          <a:prstGeom prst="snip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i="1" dirty="0">
                <a:solidFill>
                  <a:schemeClr val="tx1"/>
                </a:solidFill>
              </a:rPr>
              <a:t>...</a:t>
            </a:r>
          </a:p>
        </p:txBody>
      </p:sp>
      <p:cxnSp>
        <p:nvCxnSpPr>
          <p:cNvPr id="40" name="Straight Arrow Connector 39"/>
          <p:cNvCxnSpPr/>
          <p:nvPr/>
        </p:nvCxnSpPr>
        <p:spPr>
          <a:xfrm>
            <a:off x="5181600" y="4572000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Snip and Round Single Corner Rectangle 40"/>
          <p:cNvSpPr/>
          <p:nvPr/>
        </p:nvSpPr>
        <p:spPr>
          <a:xfrm>
            <a:off x="5562600" y="4343400"/>
            <a:ext cx="457200" cy="457200"/>
          </a:xfrm>
          <a:prstGeom prst="snip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i="1" dirty="0">
                <a:solidFill>
                  <a:schemeClr val="tx1"/>
                </a:solidFill>
              </a:rPr>
              <a:t>...</a:t>
            </a:r>
          </a:p>
        </p:txBody>
      </p:sp>
      <p:cxnSp>
        <p:nvCxnSpPr>
          <p:cNvPr id="42" name="Straight Arrow Connector 41"/>
          <p:cNvCxnSpPr/>
          <p:nvPr/>
        </p:nvCxnSpPr>
        <p:spPr>
          <a:xfrm>
            <a:off x="6019800" y="4572000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Snip and Round Single Corner Rectangle 42"/>
          <p:cNvSpPr/>
          <p:nvPr/>
        </p:nvSpPr>
        <p:spPr>
          <a:xfrm>
            <a:off x="6400800" y="4343400"/>
            <a:ext cx="457200" cy="457200"/>
          </a:xfrm>
          <a:prstGeom prst="snip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i="1" dirty="0">
                <a:solidFill>
                  <a:schemeClr val="tx1"/>
                </a:solidFill>
              </a:rPr>
              <a:t>...</a:t>
            </a:r>
          </a:p>
        </p:txBody>
      </p:sp>
      <p:cxnSp>
        <p:nvCxnSpPr>
          <p:cNvPr id="44" name="Straight Arrow Connector 43"/>
          <p:cNvCxnSpPr/>
          <p:nvPr/>
        </p:nvCxnSpPr>
        <p:spPr>
          <a:xfrm>
            <a:off x="6858000" y="4572000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Snip and Round Single Corner Rectangle 44"/>
          <p:cNvSpPr/>
          <p:nvPr/>
        </p:nvSpPr>
        <p:spPr>
          <a:xfrm>
            <a:off x="7239000" y="4343400"/>
            <a:ext cx="457200" cy="457200"/>
          </a:xfrm>
          <a:prstGeom prst="snip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i="1" dirty="0">
                <a:solidFill>
                  <a:schemeClr val="tx1"/>
                </a:solidFill>
              </a:rPr>
              <a:t>...</a:t>
            </a:r>
          </a:p>
        </p:txBody>
      </p:sp>
      <p:cxnSp>
        <p:nvCxnSpPr>
          <p:cNvPr id="46" name="Straight Arrow Connector 45"/>
          <p:cNvCxnSpPr/>
          <p:nvPr/>
        </p:nvCxnSpPr>
        <p:spPr>
          <a:xfrm>
            <a:off x="7696200" y="4572000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 rot="10800000">
            <a:off x="6858000" y="4724400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 rot="10800000">
            <a:off x="6019800" y="4724400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 rot="10800000">
            <a:off x="5181600" y="4724400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 rot="10800000">
            <a:off x="4343400" y="4724400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 animBg="1"/>
      <p:bldP spid="7" grpId="0" build="allAtOnce" animBg="1"/>
      <p:bldP spid="8" grpId="0" build="allAtOnce" animBg="1"/>
      <p:bldP spid="9" grpId="0" build="allAtOnce" animBg="1"/>
      <p:bldP spid="10" grpId="0" build="allAtOnce" animBg="1"/>
      <p:bldP spid="11" grpId="0" build="allAtOnce" animBg="1"/>
      <p:bldP spid="13" grpId="0" build="allAtOnce" animBg="1"/>
      <p:bldP spid="14" grpId="0" animBg="1"/>
      <p:bldP spid="15" grpId="0" animBg="1"/>
      <p:bldP spid="16" grpId="0" animBg="1"/>
      <p:bldP spid="21" grpId="0" animBg="1"/>
      <p:bldP spid="24" grpId="0" animBg="1"/>
      <p:bldP spid="28" grpId="0" animBg="1"/>
      <p:bldP spid="33" grpId="0" animBg="1"/>
      <p:bldP spid="35" grpId="0" animBg="1"/>
      <p:bldP spid="37" grpId="0" animBg="1"/>
      <p:bldP spid="39" grpId="0" animBg="1"/>
      <p:bldP spid="41" grpId="0" animBg="1"/>
      <p:bldP spid="43" grpId="0" animBg="1"/>
      <p:bldP spid="4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533400" y="381000"/>
            <a:ext cx="8229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ru-RU" sz="4000" dirty="0">
                <a:latin typeface="Showcard Gothic" pitchFamily="82" charset="0"/>
              </a:rPr>
              <a:t>Реализация АТД стека на основе массива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676400" y="1143000"/>
            <a:ext cx="6781800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7030A0"/>
                </a:solidFill>
                <a:latin typeface="Consolas" pitchFamily="49" charset="0"/>
                <a:cs typeface="Consolas" pitchFamily="49" charset="0"/>
              </a:rPr>
              <a:t>class </a:t>
            </a:r>
            <a:r>
              <a:rPr lang="en-US" sz="1400" b="1" dirty="0" err="1">
                <a:solidFill>
                  <a:srgbClr val="7030A0"/>
                </a:solidFill>
                <a:latin typeface="Consolas" pitchFamily="49" charset="0"/>
                <a:cs typeface="Consolas" pitchFamily="49" charset="0"/>
              </a:rPr>
              <a:t>StackInt</a:t>
            </a:r>
            <a:endParaRPr lang="en-US" sz="1400" b="1" dirty="0">
              <a:solidFill>
                <a:srgbClr val="7030A0"/>
              </a:solidFill>
              <a:latin typeface="Consolas" pitchFamily="49" charset="0"/>
              <a:cs typeface="Consolas" pitchFamily="49" charset="0"/>
            </a:endParaRP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{</a:t>
            </a:r>
          </a:p>
          <a:p>
            <a:r>
              <a:rPr lang="en-US" sz="1400" i="1" dirty="0">
                <a:latin typeface="Consolas" pitchFamily="49" charset="0"/>
                <a:cs typeface="Consolas" pitchFamily="49" charset="0"/>
              </a:rPr>
              <a:t>        const </a:t>
            </a:r>
            <a:r>
              <a:rPr lang="en-US" sz="1400" i="1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400" i="1" dirty="0">
                <a:latin typeface="Consolas" pitchFamily="49" charset="0"/>
                <a:cs typeface="Consolas" pitchFamily="49" charset="0"/>
              </a:rPr>
              <a:t> MAX_SIZE = 100;</a:t>
            </a:r>
          </a:p>
          <a:p>
            <a:r>
              <a:rPr lang="en-US" sz="1400" i="1" dirty="0">
                <a:latin typeface="Consolas" pitchFamily="49" charset="0"/>
                <a:cs typeface="Consolas" pitchFamily="49" charset="0"/>
              </a:rPr>
              <a:t>        </a:t>
            </a:r>
            <a:r>
              <a:rPr lang="en-US" sz="1400" i="1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400" i="1" dirty="0">
                <a:latin typeface="Consolas" pitchFamily="49" charset="0"/>
                <a:cs typeface="Consolas" pitchFamily="49" charset="0"/>
              </a:rPr>
              <a:t> top = 0;</a:t>
            </a:r>
            <a:endParaRPr lang="ru-RU" sz="1400" i="1" dirty="0">
              <a:latin typeface="Consolas" pitchFamily="49" charset="0"/>
              <a:cs typeface="Consolas" pitchFamily="49" charset="0"/>
            </a:endParaRP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</a:t>
            </a:r>
          </a:p>
          <a:p>
            <a:r>
              <a:rPr lang="en-US" sz="14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       </a:t>
            </a:r>
            <a:r>
              <a:rPr lang="en-US" sz="1400" b="1" dirty="0" err="1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int</a:t>
            </a:r>
            <a:r>
              <a:rPr lang="en-US" sz="14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[] </a:t>
            </a:r>
            <a:r>
              <a:rPr lang="en-US" sz="1400" b="1" dirty="0" err="1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elems</a:t>
            </a:r>
            <a:r>
              <a:rPr lang="en-US" sz="14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= new </a:t>
            </a:r>
            <a:r>
              <a:rPr lang="en-US" sz="1400" b="1" dirty="0" err="1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int</a:t>
            </a:r>
            <a:r>
              <a:rPr lang="en-US" sz="14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[MAX_SIZE];</a:t>
            </a:r>
          </a:p>
          <a:p>
            <a:endParaRPr lang="ru-RU" sz="1400" dirty="0">
              <a:latin typeface="Consolas" pitchFamily="49" charset="0"/>
              <a:cs typeface="Consolas" pitchFamily="49" charset="0"/>
            </a:endParaRP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</a:t>
            </a:r>
            <a:endParaRPr lang="ru-RU" sz="1400" dirty="0">
              <a:latin typeface="Consolas" pitchFamily="49" charset="0"/>
              <a:cs typeface="Consolas" pitchFamily="49" charset="0"/>
            </a:endParaRP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</a:t>
            </a:r>
            <a:r>
              <a:rPr lang="en-US" sz="14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public void Push( </a:t>
            </a:r>
            <a:r>
              <a:rPr lang="en-US" sz="1400" b="1" dirty="0" err="1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int</a:t>
            </a:r>
            <a:r>
              <a:rPr lang="en-US" sz="14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x )</a:t>
            </a: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        {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if (top == MAX_SIZE)</a:t>
            </a: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            {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   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Console.WriteLine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("Stack is full!");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    return;</a:t>
            </a: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            }</a:t>
            </a:r>
          </a:p>
          <a:p>
            <a:endParaRPr lang="ru-RU" sz="1400" dirty="0">
              <a:latin typeface="Consolas" pitchFamily="49" charset="0"/>
              <a:cs typeface="Consolas" pitchFamily="49" charset="0"/>
            </a:endParaRP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elems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[top++] = x;</a:t>
            </a: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        }</a:t>
            </a:r>
          </a:p>
          <a:p>
            <a:endParaRPr lang="ru-RU" sz="1400" dirty="0">
              <a:latin typeface="Consolas" pitchFamily="49" charset="0"/>
              <a:cs typeface="Consolas" pitchFamily="49" charset="0"/>
            </a:endParaRP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</a:t>
            </a:r>
            <a:r>
              <a:rPr lang="en-US" sz="14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public </a:t>
            </a:r>
            <a:r>
              <a:rPr lang="en-US" sz="1400" b="1" dirty="0" err="1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int</a:t>
            </a:r>
            <a:r>
              <a:rPr lang="en-US" sz="14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Pop()</a:t>
            </a: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        {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return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elems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[--top];</a:t>
            </a: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        }</a:t>
            </a:r>
            <a:endParaRPr lang="en-US" sz="1400" dirty="0">
              <a:latin typeface="Consolas" pitchFamily="49" charset="0"/>
              <a:cs typeface="Consolas" pitchFamily="49" charset="0"/>
            </a:endParaRP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	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…</a:t>
            </a:r>
            <a:endParaRPr lang="ru-RU" sz="1400" dirty="0">
              <a:latin typeface="Consolas" pitchFamily="49" charset="0"/>
              <a:cs typeface="Consolas" pitchFamily="49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533400" y="381000"/>
            <a:ext cx="8229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ru-RU" sz="4000" dirty="0">
                <a:latin typeface="Showcard Gothic" pitchFamily="82" charset="0"/>
              </a:rPr>
              <a:t>Реализация АТД стека на основе массива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676400" y="1143000"/>
            <a:ext cx="67818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7030A0"/>
                </a:solidFill>
                <a:latin typeface="Consolas" pitchFamily="49" charset="0"/>
                <a:cs typeface="Consolas" pitchFamily="49" charset="0"/>
              </a:rPr>
              <a:t>class </a:t>
            </a:r>
            <a:r>
              <a:rPr lang="en-US" sz="1400" b="1" dirty="0" err="1">
                <a:solidFill>
                  <a:srgbClr val="7030A0"/>
                </a:solidFill>
                <a:latin typeface="Consolas" pitchFamily="49" charset="0"/>
                <a:cs typeface="Consolas" pitchFamily="49" charset="0"/>
              </a:rPr>
              <a:t>StackInt</a:t>
            </a:r>
            <a:endParaRPr lang="en-US" sz="1400" b="1" dirty="0">
              <a:solidFill>
                <a:srgbClr val="7030A0"/>
              </a:solidFill>
              <a:latin typeface="Consolas" pitchFamily="49" charset="0"/>
              <a:cs typeface="Consolas" pitchFamily="49" charset="0"/>
            </a:endParaRP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{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…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</a:t>
            </a:r>
            <a:r>
              <a:rPr lang="en-US" sz="14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public </a:t>
            </a:r>
            <a:r>
              <a:rPr lang="en-US" sz="1400" b="1" dirty="0" err="1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int</a:t>
            </a:r>
            <a:r>
              <a:rPr lang="en-US" sz="14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Peek()</a:t>
            </a: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        {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return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elems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[top - 1];</a:t>
            </a: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        }</a:t>
            </a:r>
          </a:p>
          <a:p>
            <a:endParaRPr lang="ru-RU" sz="1400" dirty="0">
              <a:latin typeface="Consolas" pitchFamily="49" charset="0"/>
              <a:cs typeface="Consolas" pitchFamily="49" charset="0"/>
            </a:endParaRP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</a:t>
            </a:r>
            <a:r>
              <a:rPr lang="en-US" sz="14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public void Purge()</a:t>
            </a: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        {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top = 0;</a:t>
            </a: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ru-RU" sz="1400" b="1" dirty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// но если стек будет из обектов классов,</a:t>
            </a:r>
          </a:p>
          <a:p>
            <a:r>
              <a:rPr lang="ru-RU" sz="1400" b="1" dirty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            // то надо будет пройтись и пообнулять их: </a:t>
            </a:r>
          </a:p>
          <a:p>
            <a:r>
              <a:rPr lang="en-US" sz="1400" b="1" dirty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            // while ( top &gt; 0 )</a:t>
            </a:r>
          </a:p>
          <a:p>
            <a:r>
              <a:rPr lang="en-US" sz="1400" b="1" dirty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            //      </a:t>
            </a:r>
            <a:r>
              <a:rPr lang="en-US" sz="1400" b="1" dirty="0" err="1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elems</a:t>
            </a:r>
            <a:r>
              <a:rPr lang="en-US" sz="1400" b="1" dirty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[--top] = null;</a:t>
            </a: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        }</a:t>
            </a:r>
          </a:p>
          <a:p>
            <a:endParaRPr lang="ru-RU" sz="1400" dirty="0">
              <a:latin typeface="Consolas" pitchFamily="49" charset="0"/>
              <a:cs typeface="Consolas" pitchFamily="49" charset="0"/>
            </a:endParaRP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</a:t>
            </a:r>
            <a:r>
              <a:rPr lang="en-US" sz="14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public </a:t>
            </a:r>
            <a:r>
              <a:rPr lang="en-US" sz="1400" b="1" dirty="0" err="1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bool</a:t>
            </a:r>
            <a:r>
              <a:rPr lang="en-US" sz="14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US" sz="1400" b="1" dirty="0" err="1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IsEmpty</a:t>
            </a:r>
            <a:r>
              <a:rPr lang="en-US" sz="14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()</a:t>
            </a: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        {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return top == 0;</a:t>
            </a: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        }</a:t>
            </a:r>
            <a:endParaRPr lang="en-US" sz="1400" dirty="0">
              <a:latin typeface="Consolas" pitchFamily="49" charset="0"/>
              <a:cs typeface="Consolas" pitchFamily="49" charset="0"/>
            </a:endParaRP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}</a:t>
            </a:r>
            <a:endParaRPr lang="ru-RU" sz="1400" dirty="0">
              <a:latin typeface="Consolas" pitchFamily="49" charset="0"/>
              <a:cs typeface="Consolas" pitchFamily="49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152400" y="381000"/>
            <a:ext cx="88392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ru-RU" sz="4000" dirty="0">
                <a:latin typeface="Showcard Gothic" pitchFamily="82" charset="0"/>
              </a:rPr>
              <a:t>Реализация АТД стека на основе связного списка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219200" y="1447800"/>
            <a:ext cx="74676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1400" b="1" dirty="0">
                <a:solidFill>
                  <a:srgbClr val="7030A0"/>
                </a:solidFill>
                <a:latin typeface="Consolas" pitchFamily="49" charset="0"/>
                <a:cs typeface="Consolas" pitchFamily="49" charset="0"/>
              </a:rPr>
              <a:t>class </a:t>
            </a:r>
            <a:r>
              <a:rPr lang="en-US" sz="1400" b="1" dirty="0" err="1">
                <a:solidFill>
                  <a:srgbClr val="7030A0"/>
                </a:solidFill>
                <a:latin typeface="Consolas" pitchFamily="49" charset="0"/>
                <a:cs typeface="Consolas" pitchFamily="49" charset="0"/>
              </a:rPr>
              <a:t>StackAsList</a:t>
            </a:r>
            <a:endParaRPr lang="en-US" sz="1400" b="1" dirty="0">
              <a:solidFill>
                <a:srgbClr val="7030A0"/>
              </a:solidFill>
              <a:latin typeface="Consolas" pitchFamily="49" charset="0"/>
              <a:cs typeface="Consolas" pitchFamily="49" charset="0"/>
            </a:endParaRP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 {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</a:t>
            </a:r>
            <a:r>
              <a:rPr lang="en-US" sz="1400" i="1" dirty="0">
                <a:latin typeface="Consolas" pitchFamily="49" charset="0"/>
                <a:cs typeface="Consolas" pitchFamily="49" charset="0"/>
              </a:rPr>
              <a:t>const </a:t>
            </a:r>
            <a:r>
              <a:rPr lang="en-US" sz="1400" i="1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400" i="1" dirty="0">
                <a:latin typeface="Consolas" pitchFamily="49" charset="0"/>
                <a:cs typeface="Consolas" pitchFamily="49" charset="0"/>
              </a:rPr>
              <a:t> MAX_SIZE = 100;</a:t>
            </a:r>
          </a:p>
          <a:p>
            <a:r>
              <a:rPr lang="en-US" sz="1400" i="1" dirty="0">
                <a:latin typeface="Consolas" pitchFamily="49" charset="0"/>
                <a:cs typeface="Consolas" pitchFamily="49" charset="0"/>
              </a:rPr>
              <a:t>        </a:t>
            </a:r>
            <a:r>
              <a:rPr lang="en-US" sz="1400" i="1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400" i="1" dirty="0">
                <a:latin typeface="Consolas" pitchFamily="49" charset="0"/>
                <a:cs typeface="Consolas" pitchFamily="49" charset="0"/>
              </a:rPr>
              <a:t> top = 0;</a:t>
            </a:r>
          </a:p>
          <a:p>
            <a:endParaRPr lang="en-US" sz="1400" dirty="0">
              <a:latin typeface="Consolas" pitchFamily="49" charset="0"/>
              <a:cs typeface="Consolas" pitchFamily="49" charset="0"/>
            </a:endParaRPr>
          </a:p>
          <a:p>
            <a:r>
              <a:rPr lang="en-US" sz="14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       </a:t>
            </a:r>
            <a:r>
              <a:rPr lang="en-US" sz="1400" b="1" dirty="0" err="1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SingleLinkedListInt</a:t>
            </a:r>
            <a:r>
              <a:rPr lang="en-US" sz="14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list = new </a:t>
            </a:r>
            <a:r>
              <a:rPr lang="en-US" sz="1400" b="1" dirty="0" err="1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SingleLinkedListInt</a:t>
            </a:r>
            <a:r>
              <a:rPr lang="en-US" sz="14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();</a:t>
            </a:r>
          </a:p>
          <a:p>
            <a:endParaRPr lang="ru-RU" sz="1400" dirty="0">
              <a:latin typeface="Consolas" pitchFamily="49" charset="0"/>
              <a:cs typeface="Consolas" pitchFamily="49" charset="0"/>
            </a:endParaRPr>
          </a:p>
          <a:p>
            <a:endParaRPr lang="ru-RU" sz="1400" dirty="0">
              <a:latin typeface="Consolas" pitchFamily="49" charset="0"/>
              <a:cs typeface="Consolas" pitchFamily="49" charset="0"/>
            </a:endParaRP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</a:t>
            </a:r>
            <a:r>
              <a:rPr lang="en-US" sz="14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public void Push(</a:t>
            </a:r>
            <a:r>
              <a:rPr lang="en-US" sz="1400" b="1" dirty="0" err="1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int</a:t>
            </a:r>
            <a:r>
              <a:rPr lang="en-US" sz="14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x)</a:t>
            </a: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        {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if (top == MAX_SIZE)</a:t>
            </a: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            {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   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Console.WriteLine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("Stack is full!");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    return;</a:t>
            </a: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            }</a:t>
            </a:r>
          </a:p>
          <a:p>
            <a:endParaRPr lang="ru-RU" sz="1400" dirty="0">
              <a:latin typeface="Consolas" pitchFamily="49" charset="0"/>
              <a:cs typeface="Consolas" pitchFamily="49" charset="0"/>
            </a:endParaRP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list.Prepend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( x );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top++;</a:t>
            </a: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        }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…</a:t>
            </a:r>
            <a:endParaRPr lang="ru-RU" sz="1400" dirty="0">
              <a:latin typeface="Consolas" pitchFamily="49" charset="0"/>
              <a:cs typeface="Consolas" pitchFamily="49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152400" y="381000"/>
            <a:ext cx="88392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ru-RU" sz="4000" dirty="0">
                <a:latin typeface="Showcard Gothic" pitchFamily="82" charset="0"/>
              </a:rPr>
              <a:t>Реализация АТД стека на основе связного списка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685800" y="1102578"/>
            <a:ext cx="4267200" cy="5493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300" dirty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1300" b="1" dirty="0">
                <a:solidFill>
                  <a:srgbClr val="7030A0"/>
                </a:solidFill>
                <a:latin typeface="Consolas" pitchFamily="49" charset="0"/>
                <a:cs typeface="Consolas" pitchFamily="49" charset="0"/>
              </a:rPr>
              <a:t>class </a:t>
            </a:r>
            <a:r>
              <a:rPr lang="en-US" sz="1300" b="1" dirty="0" err="1">
                <a:solidFill>
                  <a:srgbClr val="7030A0"/>
                </a:solidFill>
                <a:latin typeface="Consolas" pitchFamily="49" charset="0"/>
                <a:cs typeface="Consolas" pitchFamily="49" charset="0"/>
              </a:rPr>
              <a:t>StackAsList</a:t>
            </a:r>
            <a:endParaRPr lang="en-US" sz="1300" b="1" dirty="0">
              <a:solidFill>
                <a:srgbClr val="7030A0"/>
              </a:solidFill>
              <a:latin typeface="Consolas" pitchFamily="49" charset="0"/>
              <a:cs typeface="Consolas" pitchFamily="49" charset="0"/>
            </a:endParaRPr>
          </a:p>
          <a:p>
            <a:r>
              <a:rPr lang="ru-RU" sz="1300" dirty="0">
                <a:latin typeface="Consolas" pitchFamily="49" charset="0"/>
                <a:cs typeface="Consolas" pitchFamily="49" charset="0"/>
              </a:rPr>
              <a:t> {</a:t>
            </a:r>
            <a:r>
              <a:rPr lang="en-US" sz="1300" dirty="0">
                <a:latin typeface="Consolas" pitchFamily="49" charset="0"/>
                <a:cs typeface="Consolas" pitchFamily="49" charset="0"/>
              </a:rPr>
              <a:t> </a:t>
            </a:r>
          </a:p>
          <a:p>
            <a:r>
              <a:rPr lang="en-US" sz="1300" dirty="0">
                <a:latin typeface="Consolas" pitchFamily="49" charset="0"/>
                <a:cs typeface="Consolas" pitchFamily="49" charset="0"/>
              </a:rPr>
              <a:t>        …</a:t>
            </a:r>
            <a:endParaRPr lang="ru-RU" sz="1300" dirty="0">
              <a:latin typeface="Consolas" pitchFamily="49" charset="0"/>
              <a:cs typeface="Consolas" pitchFamily="49" charset="0"/>
            </a:endParaRPr>
          </a:p>
          <a:p>
            <a:r>
              <a:rPr lang="en-US" sz="1300" dirty="0">
                <a:latin typeface="Consolas" pitchFamily="49" charset="0"/>
                <a:cs typeface="Consolas" pitchFamily="49" charset="0"/>
              </a:rPr>
              <a:t> </a:t>
            </a:r>
            <a:r>
              <a:rPr lang="ru-RU" sz="1300" dirty="0">
                <a:latin typeface="Consolas" pitchFamily="49" charset="0"/>
                <a:cs typeface="Consolas" pitchFamily="49" charset="0"/>
              </a:rPr>
              <a:t>       </a:t>
            </a:r>
            <a:r>
              <a:rPr lang="en-US" sz="13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public </a:t>
            </a:r>
            <a:r>
              <a:rPr lang="en-US" sz="1300" b="1" dirty="0" err="1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int</a:t>
            </a:r>
            <a:r>
              <a:rPr lang="en-US" sz="13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Pop()</a:t>
            </a:r>
          </a:p>
          <a:p>
            <a:r>
              <a:rPr lang="ru-RU" sz="1300" dirty="0">
                <a:latin typeface="Consolas" pitchFamily="49" charset="0"/>
                <a:cs typeface="Consolas" pitchFamily="49" charset="0"/>
              </a:rPr>
              <a:t>        {</a:t>
            </a:r>
          </a:p>
          <a:p>
            <a:r>
              <a:rPr lang="en-US" sz="1300" dirty="0">
                <a:latin typeface="Consolas" pitchFamily="49" charset="0"/>
                <a:cs typeface="Consolas" pitchFamily="49" charset="0"/>
              </a:rPr>
              <a:t>            top--;</a:t>
            </a:r>
          </a:p>
          <a:p>
            <a:r>
              <a:rPr lang="en-US" sz="13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3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300" dirty="0">
                <a:latin typeface="Consolas" pitchFamily="49" charset="0"/>
                <a:cs typeface="Consolas" pitchFamily="49" charset="0"/>
              </a:rPr>
              <a:t> data = </a:t>
            </a:r>
            <a:r>
              <a:rPr lang="en-US" sz="1300" dirty="0" err="1">
                <a:latin typeface="Consolas" pitchFamily="49" charset="0"/>
                <a:cs typeface="Consolas" pitchFamily="49" charset="0"/>
              </a:rPr>
              <a:t>list.First</a:t>
            </a:r>
            <a:r>
              <a:rPr lang="en-US" sz="1300" dirty="0">
                <a:latin typeface="Consolas" pitchFamily="49" charset="0"/>
                <a:cs typeface="Consolas" pitchFamily="49" charset="0"/>
              </a:rPr>
              <a:t>();</a:t>
            </a:r>
          </a:p>
          <a:p>
            <a:r>
              <a:rPr lang="en-US" sz="13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300" dirty="0" err="1">
                <a:latin typeface="Consolas" pitchFamily="49" charset="0"/>
                <a:cs typeface="Consolas" pitchFamily="49" charset="0"/>
              </a:rPr>
              <a:t>list.Remove</a:t>
            </a:r>
            <a:r>
              <a:rPr lang="en-US" sz="1300" dirty="0">
                <a:latin typeface="Consolas" pitchFamily="49" charset="0"/>
                <a:cs typeface="Consolas" pitchFamily="49" charset="0"/>
              </a:rPr>
              <a:t>( data );</a:t>
            </a:r>
          </a:p>
          <a:p>
            <a:r>
              <a:rPr lang="en-US" sz="1300" dirty="0">
                <a:latin typeface="Consolas" pitchFamily="49" charset="0"/>
                <a:cs typeface="Consolas" pitchFamily="49" charset="0"/>
              </a:rPr>
              <a:t>            return data;</a:t>
            </a:r>
          </a:p>
          <a:p>
            <a:r>
              <a:rPr lang="ru-RU" sz="1300" dirty="0">
                <a:latin typeface="Consolas" pitchFamily="49" charset="0"/>
                <a:cs typeface="Consolas" pitchFamily="49" charset="0"/>
              </a:rPr>
              <a:t>        }</a:t>
            </a:r>
          </a:p>
          <a:p>
            <a:endParaRPr lang="ru-RU" sz="1300" dirty="0">
              <a:latin typeface="Consolas" pitchFamily="49" charset="0"/>
              <a:cs typeface="Consolas" pitchFamily="49" charset="0"/>
            </a:endParaRPr>
          </a:p>
          <a:p>
            <a:r>
              <a:rPr lang="en-US" sz="1300" dirty="0">
                <a:latin typeface="Consolas" pitchFamily="49" charset="0"/>
                <a:cs typeface="Consolas" pitchFamily="49" charset="0"/>
              </a:rPr>
              <a:t>        </a:t>
            </a:r>
            <a:r>
              <a:rPr lang="en-US" sz="13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public </a:t>
            </a:r>
            <a:r>
              <a:rPr lang="en-US" sz="1300" b="1" dirty="0" err="1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int</a:t>
            </a:r>
            <a:r>
              <a:rPr lang="en-US" sz="13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Peek()</a:t>
            </a:r>
          </a:p>
          <a:p>
            <a:r>
              <a:rPr lang="ru-RU" sz="1300" dirty="0">
                <a:latin typeface="Consolas" pitchFamily="49" charset="0"/>
                <a:cs typeface="Consolas" pitchFamily="49" charset="0"/>
              </a:rPr>
              <a:t>        {</a:t>
            </a:r>
          </a:p>
          <a:p>
            <a:r>
              <a:rPr lang="en-US" sz="1300" dirty="0">
                <a:latin typeface="Consolas" pitchFamily="49" charset="0"/>
                <a:cs typeface="Consolas" pitchFamily="49" charset="0"/>
              </a:rPr>
              <a:t>            return </a:t>
            </a:r>
            <a:r>
              <a:rPr lang="en-US" sz="1300" dirty="0" err="1">
                <a:latin typeface="Consolas" pitchFamily="49" charset="0"/>
                <a:cs typeface="Consolas" pitchFamily="49" charset="0"/>
              </a:rPr>
              <a:t>list.First</a:t>
            </a:r>
            <a:r>
              <a:rPr lang="en-US" sz="1300" dirty="0">
                <a:latin typeface="Consolas" pitchFamily="49" charset="0"/>
                <a:cs typeface="Consolas" pitchFamily="49" charset="0"/>
              </a:rPr>
              <a:t>();</a:t>
            </a:r>
          </a:p>
          <a:p>
            <a:r>
              <a:rPr lang="ru-RU" sz="1300" dirty="0">
                <a:latin typeface="Consolas" pitchFamily="49" charset="0"/>
                <a:cs typeface="Consolas" pitchFamily="49" charset="0"/>
              </a:rPr>
              <a:t>        }</a:t>
            </a:r>
          </a:p>
          <a:p>
            <a:endParaRPr lang="ru-RU" sz="1300" dirty="0">
              <a:latin typeface="Consolas" pitchFamily="49" charset="0"/>
              <a:cs typeface="Consolas" pitchFamily="49" charset="0"/>
            </a:endParaRPr>
          </a:p>
          <a:p>
            <a:r>
              <a:rPr lang="en-US" sz="1300" dirty="0">
                <a:latin typeface="Consolas" pitchFamily="49" charset="0"/>
                <a:cs typeface="Consolas" pitchFamily="49" charset="0"/>
              </a:rPr>
              <a:t>        </a:t>
            </a:r>
            <a:r>
              <a:rPr lang="en-US" sz="13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public void Purge()</a:t>
            </a:r>
          </a:p>
          <a:p>
            <a:r>
              <a:rPr lang="ru-RU" sz="1300" dirty="0">
                <a:latin typeface="Consolas" pitchFamily="49" charset="0"/>
                <a:cs typeface="Consolas" pitchFamily="49" charset="0"/>
              </a:rPr>
              <a:t>        {</a:t>
            </a:r>
          </a:p>
          <a:p>
            <a:r>
              <a:rPr lang="en-US" sz="1300" dirty="0">
                <a:latin typeface="Consolas" pitchFamily="49" charset="0"/>
                <a:cs typeface="Consolas" pitchFamily="49" charset="0"/>
              </a:rPr>
              <a:t>            top = 0;</a:t>
            </a:r>
          </a:p>
          <a:p>
            <a:r>
              <a:rPr lang="en-US" sz="13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300" dirty="0" err="1">
                <a:latin typeface="Consolas" pitchFamily="49" charset="0"/>
                <a:cs typeface="Consolas" pitchFamily="49" charset="0"/>
              </a:rPr>
              <a:t>list.Purge</a:t>
            </a:r>
            <a:r>
              <a:rPr lang="en-US" sz="1300" dirty="0">
                <a:latin typeface="Consolas" pitchFamily="49" charset="0"/>
                <a:cs typeface="Consolas" pitchFamily="49" charset="0"/>
              </a:rPr>
              <a:t>();</a:t>
            </a:r>
          </a:p>
          <a:p>
            <a:r>
              <a:rPr lang="ru-RU" sz="1300" dirty="0">
                <a:latin typeface="Consolas" pitchFamily="49" charset="0"/>
                <a:cs typeface="Consolas" pitchFamily="49" charset="0"/>
              </a:rPr>
              <a:t>        }</a:t>
            </a:r>
          </a:p>
          <a:p>
            <a:endParaRPr lang="ru-RU" sz="1300" dirty="0">
              <a:latin typeface="Consolas" pitchFamily="49" charset="0"/>
              <a:cs typeface="Consolas" pitchFamily="49" charset="0"/>
            </a:endParaRPr>
          </a:p>
          <a:p>
            <a:r>
              <a:rPr lang="en-US" sz="1300" dirty="0">
                <a:latin typeface="Consolas" pitchFamily="49" charset="0"/>
                <a:cs typeface="Consolas" pitchFamily="49" charset="0"/>
              </a:rPr>
              <a:t>        </a:t>
            </a:r>
            <a:r>
              <a:rPr lang="en-US" sz="13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public </a:t>
            </a:r>
            <a:r>
              <a:rPr lang="en-US" sz="1300" b="1" dirty="0" err="1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bool</a:t>
            </a:r>
            <a:r>
              <a:rPr lang="en-US" sz="13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US" sz="1300" b="1" dirty="0" err="1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IsEmpty</a:t>
            </a:r>
            <a:r>
              <a:rPr lang="en-US" sz="13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()</a:t>
            </a:r>
          </a:p>
          <a:p>
            <a:r>
              <a:rPr lang="ru-RU" sz="1300" dirty="0">
                <a:latin typeface="Consolas" pitchFamily="49" charset="0"/>
                <a:cs typeface="Consolas" pitchFamily="49" charset="0"/>
              </a:rPr>
              <a:t>        {</a:t>
            </a:r>
          </a:p>
          <a:p>
            <a:r>
              <a:rPr lang="en-US" sz="1300" dirty="0">
                <a:latin typeface="Consolas" pitchFamily="49" charset="0"/>
                <a:cs typeface="Consolas" pitchFamily="49" charset="0"/>
              </a:rPr>
              <a:t>            return top == 0;</a:t>
            </a:r>
          </a:p>
          <a:p>
            <a:r>
              <a:rPr lang="ru-RU" sz="1300" dirty="0">
                <a:latin typeface="Consolas" pitchFamily="49" charset="0"/>
                <a:cs typeface="Consolas" pitchFamily="49" charset="0"/>
              </a:rPr>
              <a:t>        }</a:t>
            </a:r>
          </a:p>
          <a:p>
            <a:r>
              <a:rPr lang="ru-RU" sz="1300" dirty="0">
                <a:latin typeface="Consolas" pitchFamily="49" charset="0"/>
                <a:cs typeface="Consolas" pitchFamily="49" charset="0"/>
              </a:rPr>
              <a:t>    }</a:t>
            </a:r>
          </a:p>
        </p:txBody>
      </p:sp>
      <p:sp>
        <p:nvSpPr>
          <p:cNvPr id="6" name="Rectangle 5"/>
          <p:cNvSpPr/>
          <p:nvPr/>
        </p:nvSpPr>
        <p:spPr>
          <a:xfrm>
            <a:off x="5410200" y="4114800"/>
            <a:ext cx="3124200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300" b="1" dirty="0">
                <a:solidFill>
                  <a:srgbClr val="7030A0"/>
                </a:solidFill>
                <a:latin typeface="Consolas" pitchFamily="49" charset="0"/>
                <a:cs typeface="Consolas" pitchFamily="49" charset="0"/>
              </a:rPr>
              <a:t>class </a:t>
            </a:r>
            <a:r>
              <a:rPr lang="en-US" sz="1300" b="1" dirty="0" err="1">
                <a:solidFill>
                  <a:srgbClr val="7030A0"/>
                </a:solidFill>
                <a:latin typeface="Consolas" pitchFamily="49" charset="0"/>
                <a:cs typeface="Consolas" pitchFamily="49" charset="0"/>
              </a:rPr>
              <a:t>SingleLinkedListInt</a:t>
            </a:r>
            <a:endParaRPr lang="en-US" sz="1300" b="1" dirty="0">
              <a:solidFill>
                <a:srgbClr val="7030A0"/>
              </a:solidFill>
              <a:latin typeface="Consolas" pitchFamily="49" charset="0"/>
              <a:cs typeface="Consolas" pitchFamily="49" charset="0"/>
            </a:endParaRPr>
          </a:p>
          <a:p>
            <a:r>
              <a:rPr lang="en-US" sz="1300" dirty="0">
                <a:latin typeface="Consolas" pitchFamily="49" charset="0"/>
                <a:cs typeface="Consolas" pitchFamily="49" charset="0"/>
              </a:rPr>
              <a:t>{</a:t>
            </a:r>
          </a:p>
          <a:p>
            <a:r>
              <a:rPr lang="en-US" sz="1300" dirty="0">
                <a:latin typeface="Consolas" pitchFamily="49" charset="0"/>
                <a:cs typeface="Consolas" pitchFamily="49" charset="0"/>
              </a:rPr>
              <a:t>        …</a:t>
            </a:r>
            <a:endParaRPr lang="ru-RU" sz="1300" dirty="0">
              <a:latin typeface="Consolas" pitchFamily="49" charset="0"/>
              <a:cs typeface="Consolas" pitchFamily="49" charset="0"/>
            </a:endParaRPr>
          </a:p>
          <a:p>
            <a:r>
              <a:rPr lang="ru-RU" sz="1300" dirty="0">
                <a:latin typeface="Consolas" pitchFamily="49" charset="0"/>
                <a:cs typeface="Consolas" pitchFamily="49" charset="0"/>
              </a:rPr>
              <a:t>        </a:t>
            </a:r>
            <a:r>
              <a:rPr lang="en-US" sz="13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public </a:t>
            </a:r>
            <a:r>
              <a:rPr lang="en-US" sz="1300" b="1" dirty="0" err="1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int</a:t>
            </a:r>
            <a:r>
              <a:rPr lang="en-US" sz="13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First()</a:t>
            </a:r>
          </a:p>
          <a:p>
            <a:r>
              <a:rPr lang="ru-RU" sz="1300" dirty="0">
                <a:latin typeface="Consolas" pitchFamily="49" charset="0"/>
                <a:cs typeface="Consolas" pitchFamily="49" charset="0"/>
              </a:rPr>
              <a:t>        {</a:t>
            </a:r>
          </a:p>
          <a:p>
            <a:r>
              <a:rPr lang="en-US" sz="1300" dirty="0">
                <a:latin typeface="Consolas" pitchFamily="49" charset="0"/>
                <a:cs typeface="Consolas" pitchFamily="49" charset="0"/>
              </a:rPr>
              <a:t>            return </a:t>
            </a:r>
            <a:r>
              <a:rPr lang="en-US" sz="1300" dirty="0" err="1">
                <a:latin typeface="Consolas" pitchFamily="49" charset="0"/>
                <a:cs typeface="Consolas" pitchFamily="49" charset="0"/>
              </a:rPr>
              <a:t>head.data</a:t>
            </a:r>
            <a:r>
              <a:rPr lang="en-US" sz="1300" dirty="0">
                <a:latin typeface="Consolas" pitchFamily="49" charset="0"/>
                <a:cs typeface="Consolas" pitchFamily="49" charset="0"/>
              </a:rPr>
              <a:t>;</a:t>
            </a:r>
          </a:p>
          <a:p>
            <a:r>
              <a:rPr lang="ru-RU" sz="1300" dirty="0">
                <a:latin typeface="Consolas" pitchFamily="49" charset="0"/>
                <a:cs typeface="Consolas" pitchFamily="49" charset="0"/>
              </a:rPr>
              <a:t>        }</a:t>
            </a:r>
            <a:endParaRPr lang="en-US" sz="1300" dirty="0">
              <a:latin typeface="Consolas" pitchFamily="49" charset="0"/>
              <a:cs typeface="Consolas" pitchFamily="49" charset="0"/>
            </a:endParaRPr>
          </a:p>
          <a:p>
            <a:r>
              <a:rPr lang="en-US" sz="1300" dirty="0">
                <a:latin typeface="Consolas" pitchFamily="49" charset="0"/>
                <a:cs typeface="Consolas" pitchFamily="49" charset="0"/>
              </a:rPr>
              <a:t>}</a:t>
            </a:r>
            <a:endParaRPr lang="ru-RU" sz="1300" dirty="0">
              <a:latin typeface="Consolas" pitchFamily="49" charset="0"/>
              <a:cs typeface="Consolas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ru-RU" sz="4000" dirty="0">
                <a:latin typeface="Showcard Gothic" pitchFamily="82" charset="0"/>
              </a:rPr>
              <a:t>Пример применения стека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33400" y="1524000"/>
            <a:ext cx="7924800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static void Main()</a:t>
            </a:r>
          </a:p>
          <a:p>
            <a:r>
              <a:rPr lang="ru-RU" sz="1600" dirty="0">
                <a:latin typeface="Consolas" pitchFamily="49" charset="0"/>
                <a:cs typeface="Consolas" pitchFamily="49" charset="0"/>
              </a:rPr>
              <a:t>{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 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	   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StackAsList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 s = new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StackAsList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();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	    </a:t>
            </a:r>
            <a:r>
              <a:rPr lang="en-US" sz="1600" dirty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//</a:t>
            </a:r>
            <a:r>
              <a:rPr lang="ru-RU" sz="1600" dirty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или «массивову» реализацию</a:t>
            </a:r>
          </a:p>
          <a:p>
            <a:r>
              <a:rPr lang="ru-RU" sz="1600" dirty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	    // </a:t>
            </a:r>
            <a:r>
              <a:rPr lang="en-US" sz="1600" dirty="0" err="1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StackInt</a:t>
            </a:r>
            <a:r>
              <a:rPr lang="en-US" sz="1600" dirty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 s = new </a:t>
            </a:r>
            <a:r>
              <a:rPr lang="en-US" sz="1600" dirty="0" err="1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StackInt</a:t>
            </a:r>
            <a:r>
              <a:rPr lang="en-US" sz="1600" dirty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(); 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		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	   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s.Push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(3);</a:t>
            </a:r>
            <a:r>
              <a:rPr lang="ru-RU" sz="1600" dirty="0">
                <a:latin typeface="Consolas" pitchFamily="49" charset="0"/>
                <a:cs typeface="Consolas" pitchFamily="49" charset="0"/>
              </a:rPr>
              <a:t>		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// 3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s.Push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(4);		// 4 3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s.Push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(5);		// 5 4 3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s.Push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(6);		// 6 5 4 3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s.Push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(7);		// 7 6 5 4 3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s.Push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(8);		// 8 7 6 5 4 3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s.Push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(9);		// 9 8 7 6 5 4 3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s.Push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(1);		// 1 9 8 7 6 5 4 3</a:t>
            </a:r>
          </a:p>
          <a:p>
            <a:endParaRPr lang="ru-RU" sz="1600" dirty="0">
              <a:latin typeface="Consolas" pitchFamily="49" charset="0"/>
              <a:cs typeface="Consolas" pitchFamily="49" charset="0"/>
            </a:endParaRP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Console.WriteLine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(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s.Peek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() );	</a:t>
            </a:r>
            <a:r>
              <a:rPr lang="en-US" sz="1600" b="1" dirty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// 1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Console.WriteLine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(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s.Pop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() );		</a:t>
            </a:r>
            <a:r>
              <a:rPr lang="en-US" sz="1600" b="1" dirty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// 1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 (9 8 7 6 5 4 3)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Console.WriteLine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(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s.Pop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() );		</a:t>
            </a:r>
            <a:r>
              <a:rPr lang="en-US" sz="1600" b="1" dirty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// 9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 (8 7 6 5 4 3)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}</a:t>
            </a:r>
            <a:endParaRPr lang="ru-RU" sz="1600" dirty="0">
              <a:latin typeface="Consolas" pitchFamily="49" charset="0"/>
              <a:cs typeface="Consolas" pitchFamily="49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914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ru-RU" sz="4000" dirty="0">
                <a:latin typeface="Showcard Gothic" pitchFamily="82" charset="0"/>
              </a:rPr>
              <a:t>Пример применения стека</a:t>
            </a:r>
            <a:r>
              <a:rPr lang="en-US" sz="4000" dirty="0">
                <a:latin typeface="Showcard Gothic" pitchFamily="82" charset="0"/>
              </a:rPr>
              <a:t> </a:t>
            </a:r>
            <a:endParaRPr lang="ru-RU" sz="4000" dirty="0">
              <a:latin typeface="Showcard Gothic" pitchFamily="82" charset="0"/>
            </a:endParaRPr>
          </a:p>
          <a:p>
            <a:pPr lvl="0" algn="ctr">
              <a:spcBef>
                <a:spcPct val="20000"/>
              </a:spcBef>
              <a:defRPr/>
            </a:pPr>
            <a:r>
              <a:rPr lang="en-US" sz="4000" dirty="0">
                <a:latin typeface="Showcard Gothic" pitchFamily="82" charset="0"/>
              </a:rPr>
              <a:t>(</a:t>
            </a:r>
            <a:r>
              <a:rPr lang="ru-RU" sz="4000" dirty="0">
                <a:latin typeface="Showcard Gothic" pitchFamily="82" charset="0"/>
              </a:rPr>
              <a:t>арифметические выражения</a:t>
            </a:r>
            <a:r>
              <a:rPr lang="en-US" sz="4000" dirty="0">
                <a:latin typeface="Showcard Gothic" pitchFamily="82" charset="0"/>
              </a:rPr>
              <a:t>)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438400" y="1676400"/>
            <a:ext cx="15504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(</a:t>
            </a:r>
            <a:r>
              <a:rPr lang="en-US" dirty="0"/>
              <a:t>12-5</a:t>
            </a:r>
            <a:r>
              <a:rPr lang="ru-RU" dirty="0"/>
              <a:t>)*</a:t>
            </a:r>
            <a:r>
              <a:rPr lang="en-US" dirty="0"/>
              <a:t>3 </a:t>
            </a:r>
            <a:r>
              <a:rPr lang="ru-RU" dirty="0"/>
              <a:t>+</a:t>
            </a:r>
            <a:r>
              <a:rPr lang="en-US" dirty="0"/>
              <a:t> 2</a:t>
            </a:r>
            <a:r>
              <a:rPr lang="ru-RU" dirty="0"/>
              <a:t>*</a:t>
            </a:r>
            <a:r>
              <a:rPr lang="en-US" dirty="0"/>
              <a:t>4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62200" y="3581400"/>
            <a:ext cx="4800600" cy="1752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5029200" y="1676400"/>
            <a:ext cx="23500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Это инфиксная запись</a:t>
            </a:r>
          </a:p>
        </p:txBody>
      </p:sp>
      <p:sp>
        <p:nvSpPr>
          <p:cNvPr id="7" name="Rectangle 6"/>
          <p:cNvSpPr/>
          <p:nvPr/>
        </p:nvSpPr>
        <p:spPr>
          <a:xfrm>
            <a:off x="1981200" y="2209800"/>
            <a:ext cx="2362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+(*(</a:t>
            </a:r>
            <a:r>
              <a:rPr lang="ru-RU" dirty="0"/>
              <a:t>-(</a:t>
            </a:r>
            <a:r>
              <a:rPr lang="en-US" dirty="0"/>
              <a:t>12,5</a:t>
            </a:r>
            <a:r>
              <a:rPr lang="ru-RU" dirty="0"/>
              <a:t>)</a:t>
            </a:r>
            <a:r>
              <a:rPr lang="en-US" dirty="0"/>
              <a:t>,3),*(2,4))</a:t>
            </a:r>
            <a:endParaRPr lang="ru-RU" dirty="0"/>
          </a:p>
        </p:txBody>
      </p:sp>
      <p:sp>
        <p:nvSpPr>
          <p:cNvPr id="8" name="Rectangle 7"/>
          <p:cNvSpPr/>
          <p:nvPr/>
        </p:nvSpPr>
        <p:spPr>
          <a:xfrm>
            <a:off x="5105400" y="2133600"/>
            <a:ext cx="24590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Это префиксная запись</a:t>
            </a:r>
          </a:p>
        </p:txBody>
      </p:sp>
      <p:sp>
        <p:nvSpPr>
          <p:cNvPr id="9" name="Rectangle 8"/>
          <p:cNvSpPr/>
          <p:nvPr/>
        </p:nvSpPr>
        <p:spPr>
          <a:xfrm>
            <a:off x="2286000" y="2590800"/>
            <a:ext cx="1828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+</a:t>
            </a:r>
            <a:r>
              <a:rPr lang="ru-RU" dirty="0"/>
              <a:t> </a:t>
            </a:r>
            <a:r>
              <a:rPr lang="en-US" dirty="0"/>
              <a:t>*</a:t>
            </a:r>
            <a:r>
              <a:rPr lang="ru-RU" dirty="0"/>
              <a:t> - </a:t>
            </a:r>
            <a:r>
              <a:rPr lang="en-US" dirty="0"/>
              <a:t>12</a:t>
            </a:r>
            <a:r>
              <a:rPr lang="ru-RU" dirty="0"/>
              <a:t> </a:t>
            </a:r>
            <a:r>
              <a:rPr lang="en-US" dirty="0"/>
              <a:t>5</a:t>
            </a:r>
            <a:r>
              <a:rPr lang="ru-RU" dirty="0"/>
              <a:t> </a:t>
            </a:r>
            <a:r>
              <a:rPr lang="en-US" dirty="0"/>
              <a:t>3</a:t>
            </a:r>
            <a:r>
              <a:rPr lang="ru-RU" dirty="0"/>
              <a:t> </a:t>
            </a:r>
            <a:r>
              <a:rPr lang="en-US" dirty="0"/>
              <a:t>*</a:t>
            </a:r>
            <a:r>
              <a:rPr lang="ru-RU" dirty="0"/>
              <a:t> </a:t>
            </a:r>
            <a:r>
              <a:rPr lang="en-US" dirty="0"/>
              <a:t>2</a:t>
            </a:r>
            <a:r>
              <a:rPr lang="ru-RU" dirty="0"/>
              <a:t> </a:t>
            </a:r>
            <a:r>
              <a:rPr lang="en-US" dirty="0"/>
              <a:t>4</a:t>
            </a:r>
            <a:endParaRPr lang="ru-RU" dirty="0"/>
          </a:p>
        </p:txBody>
      </p:sp>
      <p:sp>
        <p:nvSpPr>
          <p:cNvPr id="10" name="Rectangle 9"/>
          <p:cNvSpPr/>
          <p:nvPr/>
        </p:nvSpPr>
        <p:spPr>
          <a:xfrm>
            <a:off x="5105400" y="2590800"/>
            <a:ext cx="21711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(или более коротко)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295400" y="5562600"/>
            <a:ext cx="7239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Преимущество постфиксной записи – не нужны скобки для приоритета, все определяется порядком следования операндов и операций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/>
      <p:bldP spid="8" grpId="0" build="allAtOnce"/>
      <p:bldP spid="9" grpId="0" build="allAtOnce"/>
      <p:bldP spid="10" grpId="0" build="allAtOnce"/>
      <p:bldP spid="1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457200" y="381000"/>
            <a:ext cx="83058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62500" lnSpcReduction="20000"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ru-RU" sz="4000" dirty="0">
                <a:latin typeface="Showcard Gothic" pitchFamily="82" charset="0"/>
              </a:rPr>
              <a:t>Алгоритм вычисления выражения по постфиксной записи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1752600"/>
            <a:ext cx="75438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Начинаем с пустого стека</a:t>
            </a:r>
          </a:p>
          <a:p>
            <a:endParaRPr lang="en-US" dirty="0"/>
          </a:p>
          <a:p>
            <a:r>
              <a:rPr lang="ru-RU" dirty="0"/>
              <a:t>ДЛЯ КАЖДОГО</a:t>
            </a:r>
            <a:r>
              <a:rPr lang="en-US" dirty="0"/>
              <a:t> </a:t>
            </a:r>
            <a:r>
              <a:rPr lang="ru-RU" dirty="0"/>
              <a:t>элемента в выражении (чисел и знаков операций)</a:t>
            </a:r>
            <a:r>
              <a:rPr lang="en-US" dirty="0"/>
              <a:t> </a:t>
            </a:r>
            <a:endParaRPr lang="ru-RU" dirty="0"/>
          </a:p>
          <a:p>
            <a:r>
              <a:rPr lang="en-US" dirty="0"/>
              <a:t>{</a:t>
            </a:r>
          </a:p>
          <a:p>
            <a:r>
              <a:rPr lang="ru-RU" dirty="0"/>
              <a:t>	ЕСЛИ</a:t>
            </a:r>
            <a:r>
              <a:rPr lang="en-US" dirty="0"/>
              <a:t> (</a:t>
            </a:r>
            <a:r>
              <a:rPr lang="ru-RU" dirty="0"/>
              <a:t>элемент – это число</a:t>
            </a:r>
            <a:r>
              <a:rPr lang="en-US" dirty="0"/>
              <a:t>)</a:t>
            </a:r>
          </a:p>
          <a:p>
            <a:r>
              <a:rPr lang="ru-RU" dirty="0"/>
              <a:t>		помещаем число в стек (</a:t>
            </a:r>
            <a:r>
              <a:rPr lang="en-US" dirty="0"/>
              <a:t>push</a:t>
            </a:r>
            <a:r>
              <a:rPr lang="ru-RU" dirty="0"/>
              <a:t>)</a:t>
            </a:r>
            <a:endParaRPr lang="en-US" dirty="0"/>
          </a:p>
          <a:p>
            <a:r>
              <a:rPr lang="ru-RU" dirty="0"/>
              <a:t>	ИНАЧЕ ЕСЛИ</a:t>
            </a:r>
            <a:r>
              <a:rPr lang="en-US" dirty="0"/>
              <a:t> (</a:t>
            </a:r>
            <a:r>
              <a:rPr lang="ru-RU" dirty="0"/>
              <a:t>элемент – это знак операции</a:t>
            </a:r>
            <a:r>
              <a:rPr lang="en-US" dirty="0"/>
              <a:t>)</a:t>
            </a:r>
            <a:endParaRPr lang="ru-RU" dirty="0"/>
          </a:p>
          <a:p>
            <a:r>
              <a:rPr lang="ru-RU" dirty="0"/>
              <a:t>	</a:t>
            </a:r>
            <a:r>
              <a:rPr lang="en-US" dirty="0"/>
              <a:t>{</a:t>
            </a:r>
          </a:p>
          <a:p>
            <a:r>
              <a:rPr lang="ru-RU" dirty="0"/>
              <a:t>		Извлекаем 2 числа из стека (последних операнда)</a:t>
            </a:r>
            <a:r>
              <a:rPr lang="en-US" dirty="0"/>
              <a:t> </a:t>
            </a:r>
          </a:p>
          <a:p>
            <a:r>
              <a:rPr lang="ru-RU" dirty="0"/>
              <a:t>		Применяем оператор к числам</a:t>
            </a:r>
            <a:endParaRPr lang="en-US" dirty="0"/>
          </a:p>
          <a:p>
            <a:r>
              <a:rPr lang="ru-RU" dirty="0"/>
              <a:t>		Помещаем результат снова в стек</a:t>
            </a:r>
            <a:endParaRPr lang="en-US" dirty="0"/>
          </a:p>
          <a:p>
            <a:r>
              <a:rPr lang="ru-RU" dirty="0"/>
              <a:t>	</a:t>
            </a:r>
            <a:r>
              <a:rPr lang="en-US" dirty="0"/>
              <a:t>}</a:t>
            </a:r>
          </a:p>
          <a:p>
            <a:r>
              <a:rPr lang="en-US" dirty="0"/>
              <a:t>}</a:t>
            </a:r>
            <a:endParaRPr lang="ru-RU" dirty="0"/>
          </a:p>
          <a:p>
            <a:endParaRPr lang="en-US" dirty="0"/>
          </a:p>
          <a:p>
            <a:r>
              <a:rPr lang="ru-RU" dirty="0"/>
              <a:t>Извлекаем единственное число из стека</a:t>
            </a:r>
            <a:r>
              <a:rPr lang="en-US" dirty="0"/>
              <a:t> –</a:t>
            </a:r>
            <a:r>
              <a:rPr lang="ru-RU" dirty="0"/>
              <a:t> это и есть результат выражения</a:t>
            </a:r>
            <a:endParaRPr 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457200" y="381000"/>
            <a:ext cx="83058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62500" lnSpcReduction="20000"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ru-RU" sz="4000" dirty="0">
                <a:latin typeface="Showcard Gothic" pitchFamily="82" charset="0"/>
              </a:rPr>
              <a:t>Алгоритм вычисления выражения по постфиксной записи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27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752600"/>
            <a:ext cx="8534400" cy="379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457200" y="381000"/>
            <a:ext cx="83058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ru-RU" sz="4000" dirty="0">
                <a:latin typeface="Showcard Gothic" pitchFamily="82" charset="0"/>
              </a:rPr>
              <a:t>Код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371600" y="1143000"/>
            <a:ext cx="68580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StackInt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evalStack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 = new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StackInt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();</a:t>
            </a:r>
          </a:p>
          <a:p>
            <a:endParaRPr lang="ru-RU" sz="1200" dirty="0">
              <a:latin typeface="Consolas" pitchFamily="49" charset="0"/>
              <a:cs typeface="Consolas" pitchFamily="49" charset="0"/>
            </a:endParaRP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2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string postfix = "75+96-/";</a:t>
            </a:r>
          </a:p>
          <a:p>
            <a:endParaRPr lang="ru-RU" sz="1200" dirty="0">
              <a:latin typeface="Consolas" pitchFamily="49" charset="0"/>
              <a:cs typeface="Consolas" pitchFamily="49" charset="0"/>
            </a:endParaRP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foreach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 (char c in postfix)</a:t>
            </a:r>
          </a:p>
          <a:p>
            <a:r>
              <a:rPr lang="ru-RU" sz="1200" dirty="0">
                <a:latin typeface="Consolas" pitchFamily="49" charset="0"/>
                <a:cs typeface="Consolas" pitchFamily="49" charset="0"/>
              </a:rPr>
              <a:t>            {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    </a:t>
            </a:r>
            <a:r>
              <a:rPr lang="en-US" sz="1200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if (</a:t>
            </a:r>
            <a:r>
              <a:rPr lang="en-US" sz="1200" dirty="0" err="1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Char.IsDigit</a:t>
            </a:r>
            <a:r>
              <a:rPr lang="en-US" sz="1200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(c))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       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evalStack.Push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( (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)(c - '0') );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    else</a:t>
            </a:r>
          </a:p>
          <a:p>
            <a:r>
              <a:rPr lang="ru-RU" sz="1200" dirty="0">
                <a:latin typeface="Consolas" pitchFamily="49" charset="0"/>
                <a:cs typeface="Consolas" pitchFamily="49" charset="0"/>
              </a:rPr>
              <a:t>                {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       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 op2 =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evalStack.Pop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();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       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 op1 =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evalStack.Pop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();</a:t>
            </a:r>
          </a:p>
          <a:p>
            <a:endParaRPr lang="ru-RU" sz="1200" dirty="0">
              <a:latin typeface="Consolas" pitchFamily="49" charset="0"/>
              <a:cs typeface="Consolas" pitchFamily="49" charset="0"/>
            </a:endParaRP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        </a:t>
            </a:r>
            <a:r>
              <a:rPr lang="en-US" sz="1200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switch (c)</a:t>
            </a:r>
          </a:p>
          <a:p>
            <a:r>
              <a:rPr lang="ru-RU" sz="1200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                   {</a:t>
            </a:r>
          </a:p>
          <a:p>
            <a:r>
              <a:rPr lang="en-US" sz="1200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                       case '+':</a:t>
            </a:r>
          </a:p>
          <a:p>
            <a:r>
              <a:rPr lang="en-US" sz="1200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                           </a:t>
            </a:r>
            <a:r>
              <a:rPr lang="en-US" sz="1200" dirty="0" err="1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evalStack.Push</a:t>
            </a:r>
            <a:r>
              <a:rPr lang="en-US" sz="1200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( op1 + op2 ); </a:t>
            </a:r>
            <a:r>
              <a:rPr lang="ru-RU" sz="1200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US" sz="1200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break;</a:t>
            </a:r>
          </a:p>
          <a:p>
            <a:r>
              <a:rPr lang="en-US" sz="1200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                       case '-':</a:t>
            </a:r>
          </a:p>
          <a:p>
            <a:r>
              <a:rPr lang="en-US" sz="1200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                           </a:t>
            </a:r>
            <a:r>
              <a:rPr lang="en-US" sz="1200" dirty="0" err="1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evalStack.Push</a:t>
            </a:r>
            <a:r>
              <a:rPr lang="en-US" sz="1200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( op1 - op2 );</a:t>
            </a:r>
            <a:r>
              <a:rPr lang="ru-RU" sz="1200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 </a:t>
            </a:r>
            <a:r>
              <a:rPr lang="en-US" sz="1200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break;</a:t>
            </a:r>
          </a:p>
          <a:p>
            <a:r>
              <a:rPr lang="en-US" sz="1200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                       case '*':</a:t>
            </a:r>
          </a:p>
          <a:p>
            <a:r>
              <a:rPr lang="en-US" sz="1200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                           </a:t>
            </a:r>
            <a:r>
              <a:rPr lang="en-US" sz="1200" dirty="0" err="1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evalStack.Push</a:t>
            </a:r>
            <a:r>
              <a:rPr lang="en-US" sz="1200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( op1 * op2 );</a:t>
            </a:r>
            <a:r>
              <a:rPr lang="ru-RU" sz="1200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US" sz="1200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break;</a:t>
            </a:r>
          </a:p>
          <a:p>
            <a:r>
              <a:rPr lang="en-US" sz="1200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                       case '/':</a:t>
            </a:r>
          </a:p>
          <a:p>
            <a:r>
              <a:rPr lang="en-US" sz="1200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                           </a:t>
            </a:r>
            <a:r>
              <a:rPr lang="en-US" sz="1200" dirty="0" err="1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evalStack.Push</a:t>
            </a:r>
            <a:r>
              <a:rPr lang="en-US" sz="1200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( op1 / op2 );</a:t>
            </a:r>
            <a:r>
              <a:rPr lang="ru-RU" sz="1200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US" sz="1200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break;</a:t>
            </a:r>
          </a:p>
          <a:p>
            <a:r>
              <a:rPr lang="ru-RU" sz="1200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                   }</a:t>
            </a:r>
          </a:p>
          <a:p>
            <a:r>
              <a:rPr lang="ru-RU" sz="1200" dirty="0">
                <a:latin typeface="Consolas" pitchFamily="49" charset="0"/>
                <a:cs typeface="Consolas" pitchFamily="49" charset="0"/>
              </a:rPr>
              <a:t>                }</a:t>
            </a:r>
          </a:p>
          <a:p>
            <a:r>
              <a:rPr lang="ru-RU" sz="1200" dirty="0">
                <a:latin typeface="Consolas" pitchFamily="49" charset="0"/>
                <a:cs typeface="Consolas" pitchFamily="49" charset="0"/>
              </a:rPr>
              <a:t>            }</a:t>
            </a:r>
          </a:p>
          <a:p>
            <a:endParaRPr lang="ru-RU" sz="1200" dirty="0">
              <a:latin typeface="Consolas" pitchFamily="49" charset="0"/>
              <a:cs typeface="Consolas" pitchFamily="49" charset="0"/>
            </a:endParaRP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Console.WriteLine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( "Result is {0}",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evalStack.Pop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() );</a:t>
            </a:r>
            <a:endParaRPr lang="ru-RU" sz="1200" dirty="0">
              <a:latin typeface="Consolas" pitchFamily="49" charset="0"/>
              <a:cs typeface="Consolas" pitchFamily="49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oudy Stout" pitchFamily="18" charset="0"/>
              </a:rPr>
              <a:t>Сортированный список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1027" name="AutoShape 3" descr="tex2html_wrap_inline60913"/>
          <p:cNvSpPr>
            <a:spLocks noChangeAspect="1" noChangeArrowheads="1"/>
          </p:cNvSpPr>
          <p:nvPr/>
        </p:nvSpPr>
        <p:spPr bwMode="auto">
          <a:xfrm>
            <a:off x="0" y="0"/>
            <a:ext cx="104775" cy="2381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tex2html_wrap_inline60913"/>
          <p:cNvSpPr>
            <a:spLocks noChangeAspect="1" noChangeArrowheads="1"/>
          </p:cNvSpPr>
          <p:nvPr/>
        </p:nvSpPr>
        <p:spPr bwMode="auto">
          <a:xfrm>
            <a:off x="0" y="0"/>
            <a:ext cx="104775" cy="2381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9" name="AutoShape 5" descr="tex2html_wrap_inline59121"/>
          <p:cNvSpPr>
            <a:spLocks noChangeAspect="1" noChangeArrowheads="1"/>
          </p:cNvSpPr>
          <p:nvPr/>
        </p:nvSpPr>
        <p:spPr bwMode="auto">
          <a:xfrm>
            <a:off x="0" y="0"/>
            <a:ext cx="533400" cy="2286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tex2html_wrap_inline60913"/>
          <p:cNvSpPr>
            <a:spLocks noChangeAspect="1" noChangeArrowheads="1"/>
          </p:cNvSpPr>
          <p:nvPr/>
        </p:nvSpPr>
        <p:spPr bwMode="auto">
          <a:xfrm>
            <a:off x="0" y="0"/>
            <a:ext cx="104775" cy="2381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6" name="AutoShape 2" descr="tex2html_wrap_inline59121"/>
          <p:cNvSpPr>
            <a:spLocks noChangeAspect="1" noChangeArrowheads="1"/>
          </p:cNvSpPr>
          <p:nvPr/>
        </p:nvSpPr>
        <p:spPr bwMode="auto">
          <a:xfrm>
            <a:off x="-920750" y="-136525"/>
            <a:ext cx="533400" cy="2286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Snip and Round Single Corner Rectangle 10"/>
          <p:cNvSpPr/>
          <p:nvPr/>
        </p:nvSpPr>
        <p:spPr>
          <a:xfrm flipH="1">
            <a:off x="609600" y="2286000"/>
            <a:ext cx="645459" cy="493931"/>
          </a:xfrm>
          <a:prstGeom prst="snip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3" name="Snip and Round Single Corner Rectangle 12"/>
          <p:cNvSpPr/>
          <p:nvPr/>
        </p:nvSpPr>
        <p:spPr>
          <a:xfrm flipH="1">
            <a:off x="1259541" y="2286000"/>
            <a:ext cx="645459" cy="493931"/>
          </a:xfrm>
          <a:prstGeom prst="snip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4" name="Snip and Round Single Corner Rectangle 13"/>
          <p:cNvSpPr/>
          <p:nvPr/>
        </p:nvSpPr>
        <p:spPr>
          <a:xfrm flipH="1">
            <a:off x="1905000" y="2286000"/>
            <a:ext cx="645459" cy="493931"/>
          </a:xfrm>
          <a:prstGeom prst="snip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15" name="Snip and Round Single Corner Rectangle 14"/>
          <p:cNvSpPr/>
          <p:nvPr/>
        </p:nvSpPr>
        <p:spPr>
          <a:xfrm flipH="1">
            <a:off x="2514600" y="2286000"/>
            <a:ext cx="609600" cy="493931"/>
          </a:xfrm>
          <a:prstGeom prst="snip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24" name="Snip and Round Single Corner Rectangle 23"/>
          <p:cNvSpPr/>
          <p:nvPr/>
        </p:nvSpPr>
        <p:spPr>
          <a:xfrm flipH="1">
            <a:off x="5029200" y="2286000"/>
            <a:ext cx="645459" cy="493931"/>
          </a:xfrm>
          <a:prstGeom prst="snip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25" name="Snip and Round Single Corner Rectangle 24"/>
          <p:cNvSpPr/>
          <p:nvPr/>
        </p:nvSpPr>
        <p:spPr>
          <a:xfrm flipH="1">
            <a:off x="5679141" y="2286000"/>
            <a:ext cx="645459" cy="493931"/>
          </a:xfrm>
          <a:prstGeom prst="snip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6" name="Snip and Round Single Corner Rectangle 25"/>
          <p:cNvSpPr/>
          <p:nvPr/>
        </p:nvSpPr>
        <p:spPr>
          <a:xfrm flipH="1">
            <a:off x="6934200" y="2286000"/>
            <a:ext cx="645459" cy="493931"/>
          </a:xfrm>
          <a:prstGeom prst="snip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27" name="Snip and Round Single Corner Rectangle 26"/>
          <p:cNvSpPr/>
          <p:nvPr/>
        </p:nvSpPr>
        <p:spPr>
          <a:xfrm flipH="1">
            <a:off x="7543800" y="2286000"/>
            <a:ext cx="609600" cy="493931"/>
          </a:xfrm>
          <a:prstGeom prst="snip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31" name="Snip and Round Single Corner Rectangle 30"/>
          <p:cNvSpPr/>
          <p:nvPr/>
        </p:nvSpPr>
        <p:spPr>
          <a:xfrm flipH="1">
            <a:off x="6324600" y="3124200"/>
            <a:ext cx="609600" cy="493931"/>
          </a:xfrm>
          <a:prstGeom prst="snip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>
                <a:solidFill>
                  <a:schemeClr val="tx1"/>
                </a:solidFill>
              </a:rPr>
              <a:t>4</a:t>
            </a:r>
          </a:p>
        </p:txBody>
      </p:sp>
      <p:cxnSp>
        <p:nvCxnSpPr>
          <p:cNvPr id="33" name="Straight Arrow Connector 32"/>
          <p:cNvCxnSpPr>
            <a:stCxn id="31" idx="3"/>
          </p:cNvCxnSpPr>
          <p:nvPr/>
        </p:nvCxnSpPr>
        <p:spPr>
          <a:xfrm rot="5400000" flipH="1" flipV="1">
            <a:off x="6362700" y="2857500"/>
            <a:ext cx="5334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>
            <a:off x="6553200" y="1981200"/>
            <a:ext cx="5334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>
            <a:off x="7315200" y="1752600"/>
            <a:ext cx="5334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1066800" y="4876800"/>
            <a:ext cx="20429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На основе массива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ru-RU" sz="4000" dirty="0">
                <a:latin typeface="Showcard Gothic" pitchFamily="82" charset="0"/>
              </a:rPr>
              <a:t>Векторы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17" name="Snip and Round Single Corner Rectangle 16"/>
          <p:cNvSpPr/>
          <p:nvPr/>
        </p:nvSpPr>
        <p:spPr>
          <a:xfrm>
            <a:off x="990600" y="3239869"/>
            <a:ext cx="1219200" cy="1219200"/>
          </a:xfrm>
          <a:prstGeom prst="snip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20" name="Snip and Round Single Corner Rectangle 19"/>
          <p:cNvSpPr/>
          <p:nvPr/>
        </p:nvSpPr>
        <p:spPr>
          <a:xfrm>
            <a:off x="2209800" y="3239869"/>
            <a:ext cx="1219200" cy="1219200"/>
          </a:xfrm>
          <a:prstGeom prst="snip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21" name="Snip and Round Single Corner Rectangle 20"/>
          <p:cNvSpPr/>
          <p:nvPr/>
        </p:nvSpPr>
        <p:spPr>
          <a:xfrm>
            <a:off x="3429000" y="3239869"/>
            <a:ext cx="1219200" cy="1219200"/>
          </a:xfrm>
          <a:prstGeom prst="snip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3" name="Snip and Round Single Corner Rectangle 22"/>
          <p:cNvSpPr/>
          <p:nvPr/>
        </p:nvSpPr>
        <p:spPr>
          <a:xfrm>
            <a:off x="4648200" y="3239869"/>
            <a:ext cx="1143000" cy="1219200"/>
          </a:xfrm>
          <a:prstGeom prst="snip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25" name="Snip and Round Single Corner Rectangle 24"/>
          <p:cNvSpPr/>
          <p:nvPr/>
        </p:nvSpPr>
        <p:spPr>
          <a:xfrm>
            <a:off x="5791200" y="3239869"/>
            <a:ext cx="1219200" cy="1219200"/>
          </a:xfrm>
          <a:prstGeom prst="snip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26" name="Snip and Round Single Corner Rectangle 25"/>
          <p:cNvSpPr/>
          <p:nvPr/>
        </p:nvSpPr>
        <p:spPr>
          <a:xfrm>
            <a:off x="7010400" y="3239869"/>
            <a:ext cx="1295400" cy="1219200"/>
          </a:xfrm>
          <a:prstGeom prst="snip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27" name="Right Brace 26"/>
          <p:cNvSpPr/>
          <p:nvPr/>
        </p:nvSpPr>
        <p:spPr>
          <a:xfrm rot="5400000">
            <a:off x="3238500" y="2515969"/>
            <a:ext cx="304800" cy="48006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Right Brace 27"/>
          <p:cNvSpPr/>
          <p:nvPr/>
        </p:nvSpPr>
        <p:spPr>
          <a:xfrm rot="16200000">
            <a:off x="4495800" y="-951131"/>
            <a:ext cx="304800" cy="73152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/>
          <p:cNvSpPr txBox="1"/>
          <p:nvPr/>
        </p:nvSpPr>
        <p:spPr>
          <a:xfrm>
            <a:off x="2341787" y="5297269"/>
            <a:ext cx="20778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Size</a:t>
            </a:r>
          </a:p>
          <a:p>
            <a:pPr algn="ctr"/>
            <a:r>
              <a:rPr lang="en-US" dirty="0"/>
              <a:t>(</a:t>
            </a:r>
            <a:r>
              <a:rPr lang="ru-RU" dirty="0"/>
              <a:t>реальный размер</a:t>
            </a:r>
            <a:r>
              <a:rPr lang="en-US" dirty="0"/>
              <a:t>)</a:t>
            </a:r>
            <a:endParaRPr lang="ru-RU" dirty="0"/>
          </a:p>
        </p:txBody>
      </p:sp>
      <p:sp>
        <p:nvSpPr>
          <p:cNvPr id="30" name="TextBox 29"/>
          <p:cNvSpPr txBox="1"/>
          <p:nvPr/>
        </p:nvSpPr>
        <p:spPr>
          <a:xfrm>
            <a:off x="3063657" y="1715869"/>
            <a:ext cx="31085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Capacity</a:t>
            </a:r>
          </a:p>
          <a:p>
            <a:pPr algn="ctr"/>
            <a:r>
              <a:rPr lang="en-US" dirty="0"/>
              <a:t>(</a:t>
            </a:r>
            <a:r>
              <a:rPr lang="ru-RU" dirty="0"/>
              <a:t>зарезервированный размер</a:t>
            </a:r>
            <a:r>
              <a:rPr lang="en-US" dirty="0"/>
              <a:t>)</a:t>
            </a:r>
            <a:endParaRPr lang="ru-RU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oudy Stout" pitchFamily="18" charset="0"/>
              </a:rPr>
              <a:t>Сортированный список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1027" name="AutoShape 3" descr="tex2html_wrap_inline60913"/>
          <p:cNvSpPr>
            <a:spLocks noChangeAspect="1" noChangeArrowheads="1"/>
          </p:cNvSpPr>
          <p:nvPr/>
        </p:nvSpPr>
        <p:spPr bwMode="auto">
          <a:xfrm>
            <a:off x="0" y="0"/>
            <a:ext cx="104775" cy="2381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tex2html_wrap_inline60913"/>
          <p:cNvSpPr>
            <a:spLocks noChangeAspect="1" noChangeArrowheads="1"/>
          </p:cNvSpPr>
          <p:nvPr/>
        </p:nvSpPr>
        <p:spPr bwMode="auto">
          <a:xfrm>
            <a:off x="0" y="0"/>
            <a:ext cx="104775" cy="2381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9" name="AutoShape 5" descr="tex2html_wrap_inline59121"/>
          <p:cNvSpPr>
            <a:spLocks noChangeAspect="1" noChangeArrowheads="1"/>
          </p:cNvSpPr>
          <p:nvPr/>
        </p:nvSpPr>
        <p:spPr bwMode="auto">
          <a:xfrm>
            <a:off x="0" y="0"/>
            <a:ext cx="533400" cy="2286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tex2html_wrap_inline60913"/>
          <p:cNvSpPr>
            <a:spLocks noChangeAspect="1" noChangeArrowheads="1"/>
          </p:cNvSpPr>
          <p:nvPr/>
        </p:nvSpPr>
        <p:spPr bwMode="auto">
          <a:xfrm>
            <a:off x="0" y="0"/>
            <a:ext cx="104775" cy="2381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6" name="AutoShape 2" descr="tex2html_wrap_inline59121"/>
          <p:cNvSpPr>
            <a:spLocks noChangeAspect="1" noChangeArrowheads="1"/>
          </p:cNvSpPr>
          <p:nvPr/>
        </p:nvSpPr>
        <p:spPr bwMode="auto">
          <a:xfrm>
            <a:off x="-920750" y="-136525"/>
            <a:ext cx="533400" cy="2286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Snip and Round Single Corner Rectangle 10"/>
          <p:cNvSpPr/>
          <p:nvPr/>
        </p:nvSpPr>
        <p:spPr>
          <a:xfrm flipH="1">
            <a:off x="609600" y="1600200"/>
            <a:ext cx="645459" cy="493931"/>
          </a:xfrm>
          <a:prstGeom prst="snip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3" name="Snip and Round Single Corner Rectangle 12"/>
          <p:cNvSpPr/>
          <p:nvPr/>
        </p:nvSpPr>
        <p:spPr>
          <a:xfrm flipH="1">
            <a:off x="1143000" y="2667000"/>
            <a:ext cx="645459" cy="493931"/>
          </a:xfrm>
          <a:prstGeom prst="snip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4" name="Snip and Round Single Corner Rectangle 13"/>
          <p:cNvSpPr/>
          <p:nvPr/>
        </p:nvSpPr>
        <p:spPr>
          <a:xfrm flipH="1">
            <a:off x="2057400" y="1905000"/>
            <a:ext cx="645459" cy="493931"/>
          </a:xfrm>
          <a:prstGeom prst="snip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15" name="Snip and Round Single Corner Rectangle 14"/>
          <p:cNvSpPr/>
          <p:nvPr/>
        </p:nvSpPr>
        <p:spPr>
          <a:xfrm flipH="1">
            <a:off x="2743200" y="3124200"/>
            <a:ext cx="609600" cy="493931"/>
          </a:xfrm>
          <a:prstGeom prst="snip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31" name="Snip and Round Single Corner Rectangle 30"/>
          <p:cNvSpPr/>
          <p:nvPr/>
        </p:nvSpPr>
        <p:spPr>
          <a:xfrm flipH="1">
            <a:off x="6400800" y="3733800"/>
            <a:ext cx="1143000" cy="914400"/>
          </a:xfrm>
          <a:prstGeom prst="snip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</a:rPr>
              <a:t>4</a:t>
            </a:r>
          </a:p>
        </p:txBody>
      </p:sp>
      <p:cxnSp>
        <p:nvCxnSpPr>
          <p:cNvPr id="33" name="Straight Arrow Connector 32"/>
          <p:cNvCxnSpPr>
            <a:stCxn id="38" idx="1"/>
            <a:endCxn id="31" idx="3"/>
          </p:cNvCxnSpPr>
          <p:nvPr/>
        </p:nvCxnSpPr>
        <p:spPr>
          <a:xfrm rot="16200000" flipH="1">
            <a:off x="6180480" y="2941979"/>
            <a:ext cx="496669" cy="108697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1066800" y="4953000"/>
            <a:ext cx="2802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На основе связного списка</a:t>
            </a:r>
          </a:p>
        </p:txBody>
      </p:sp>
      <p:cxnSp>
        <p:nvCxnSpPr>
          <p:cNvPr id="22" name="Straight Arrow Connector 21"/>
          <p:cNvCxnSpPr>
            <a:stCxn id="11" idx="1"/>
          </p:cNvCxnSpPr>
          <p:nvPr/>
        </p:nvCxnSpPr>
        <p:spPr>
          <a:xfrm rot="16200000" flipH="1">
            <a:off x="865530" y="2160929"/>
            <a:ext cx="572869" cy="43927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endCxn id="14" idx="0"/>
          </p:cNvCxnSpPr>
          <p:nvPr/>
        </p:nvCxnSpPr>
        <p:spPr>
          <a:xfrm rot="5400000" flipH="1" flipV="1">
            <a:off x="1571283" y="2180883"/>
            <a:ext cx="515034" cy="457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14" idx="2"/>
            <a:endCxn id="15" idx="3"/>
          </p:cNvCxnSpPr>
          <p:nvPr/>
        </p:nvCxnSpPr>
        <p:spPr>
          <a:xfrm>
            <a:off x="2702859" y="2151966"/>
            <a:ext cx="345141" cy="9722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Snip and Round Single Corner Rectangle 36"/>
          <p:cNvSpPr/>
          <p:nvPr/>
        </p:nvSpPr>
        <p:spPr>
          <a:xfrm flipH="1">
            <a:off x="5029200" y="1676400"/>
            <a:ext cx="645459" cy="493931"/>
          </a:xfrm>
          <a:prstGeom prst="snip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38" name="Snip and Round Single Corner Rectangle 37"/>
          <p:cNvSpPr/>
          <p:nvPr/>
        </p:nvSpPr>
        <p:spPr>
          <a:xfrm flipH="1">
            <a:off x="5562600" y="2743200"/>
            <a:ext cx="645459" cy="493931"/>
          </a:xfrm>
          <a:prstGeom prst="snip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9" name="Snip and Round Single Corner Rectangle 38"/>
          <p:cNvSpPr/>
          <p:nvPr/>
        </p:nvSpPr>
        <p:spPr>
          <a:xfrm flipH="1">
            <a:off x="7391400" y="1905000"/>
            <a:ext cx="645459" cy="493931"/>
          </a:xfrm>
          <a:prstGeom prst="snip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1" name="Snip and Round Single Corner Rectangle 40"/>
          <p:cNvSpPr/>
          <p:nvPr/>
        </p:nvSpPr>
        <p:spPr>
          <a:xfrm flipH="1">
            <a:off x="8077200" y="3124200"/>
            <a:ext cx="609600" cy="493931"/>
          </a:xfrm>
          <a:prstGeom prst="snip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>
                <a:solidFill>
                  <a:schemeClr val="tx1"/>
                </a:solidFill>
              </a:rPr>
              <a:t>6</a:t>
            </a:r>
          </a:p>
        </p:txBody>
      </p:sp>
      <p:cxnSp>
        <p:nvCxnSpPr>
          <p:cNvPr id="42" name="Straight Arrow Connector 41"/>
          <p:cNvCxnSpPr>
            <a:stCxn id="37" idx="1"/>
          </p:cNvCxnSpPr>
          <p:nvPr/>
        </p:nvCxnSpPr>
        <p:spPr>
          <a:xfrm rot="16200000" flipH="1">
            <a:off x="5285130" y="2237129"/>
            <a:ext cx="572869" cy="43927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>
            <a:stCxn id="31" idx="3"/>
            <a:endCxn id="39" idx="0"/>
          </p:cNvCxnSpPr>
          <p:nvPr/>
        </p:nvCxnSpPr>
        <p:spPr>
          <a:xfrm rot="5400000" flipH="1" flipV="1">
            <a:off x="6390933" y="2733333"/>
            <a:ext cx="1581834" cy="4191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>
            <a:stCxn id="39" idx="2"/>
            <a:endCxn id="41" idx="3"/>
          </p:cNvCxnSpPr>
          <p:nvPr/>
        </p:nvCxnSpPr>
        <p:spPr>
          <a:xfrm>
            <a:off x="8036859" y="2151966"/>
            <a:ext cx="345141" cy="9722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oudy Stout" pitchFamily="18" charset="0"/>
              </a:rPr>
              <a:t>Сортированный список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31</a:t>
            </a:fld>
            <a:endParaRPr 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142999" y="1377240"/>
          <a:ext cx="7239001" cy="3815271"/>
        </p:xfrm>
        <a:graphic>
          <a:graphicData uri="http://schemas.openxmlformats.org/drawingml/2006/table">
            <a:tbl>
              <a:tblPr/>
              <a:tblGrid>
                <a:gridCol w="23188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04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65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731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46290">
                <a:tc>
                  <a:txBody>
                    <a:bodyPr/>
                    <a:lstStyle/>
                    <a:p>
                      <a:pPr algn="l"/>
                      <a:endParaRPr lang="ru-RU" sz="1500" dirty="0"/>
                    </a:p>
                  </a:txBody>
                  <a:tcPr marL="75259" marR="75259" marT="37630" marB="37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500" dirty="0"/>
                        <a:t>Реализация </a:t>
                      </a:r>
                      <a:r>
                        <a:rPr lang="en-US" sz="1500" dirty="0"/>
                        <a:t>sorted list</a:t>
                      </a:r>
                    </a:p>
                  </a:txBody>
                  <a:tcPr marL="75259" marR="75259" marT="37630" marB="37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6290">
                <a:tc>
                  <a:txBody>
                    <a:bodyPr/>
                    <a:lstStyle/>
                    <a:p>
                      <a:pPr algn="l"/>
                      <a:endParaRPr lang="ru-RU" sz="1500"/>
                    </a:p>
                  </a:txBody>
                  <a:tcPr marL="75259" marR="75259" marT="37630" marB="37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500" dirty="0" err="1"/>
                        <a:t>SortedList</a:t>
                      </a:r>
                      <a:r>
                        <a:rPr lang="en-US" sz="1500" dirty="0"/>
                        <a:t>- </a:t>
                      </a:r>
                    </a:p>
                    <a:p>
                      <a:pPr algn="ctr"/>
                      <a:r>
                        <a:rPr lang="ru-RU" sz="1500" dirty="0"/>
                        <a:t>на</a:t>
                      </a:r>
                      <a:r>
                        <a:rPr lang="ru-RU" sz="1500" baseline="0" dirty="0"/>
                        <a:t> основе массива</a:t>
                      </a:r>
                      <a:r>
                        <a:rPr lang="en-US" sz="1500" dirty="0"/>
                        <a:t> </a:t>
                      </a:r>
                    </a:p>
                  </a:txBody>
                  <a:tcPr marL="75259" marR="75259" marT="37630" marB="37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500" dirty="0"/>
                    </a:p>
                  </a:txBody>
                  <a:tcPr marL="75259" marR="75259" marT="37630" marB="37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500" dirty="0" err="1"/>
                        <a:t>SortedList</a:t>
                      </a:r>
                      <a:r>
                        <a:rPr lang="en-US" sz="1500" dirty="0"/>
                        <a:t>- </a:t>
                      </a:r>
                    </a:p>
                    <a:p>
                      <a:pPr algn="ctr"/>
                      <a:r>
                        <a:rPr lang="ru-RU" sz="1500" dirty="0"/>
                        <a:t>на основе</a:t>
                      </a:r>
                      <a:r>
                        <a:rPr lang="ru-RU" sz="1500" baseline="0" dirty="0"/>
                        <a:t> списка</a:t>
                      </a:r>
                      <a:r>
                        <a:rPr lang="en-US" sz="1500" dirty="0"/>
                        <a:t> </a:t>
                      </a:r>
                    </a:p>
                  </a:txBody>
                  <a:tcPr marL="75259" marR="75259" marT="37630" marB="37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6290">
                <a:tc>
                  <a:txBody>
                    <a:bodyPr/>
                    <a:lstStyle/>
                    <a:p>
                      <a:pPr algn="l"/>
                      <a:r>
                        <a:rPr lang="ru-RU" sz="1500" i="1" dirty="0"/>
                        <a:t>Метод</a:t>
                      </a:r>
                      <a:endParaRPr lang="en-US" sz="1500" i="1" dirty="0"/>
                    </a:p>
                  </a:txBody>
                  <a:tcPr marL="75259" marR="75259" marT="37630" marB="37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1500" dirty="0"/>
                    </a:p>
                  </a:txBody>
                  <a:tcPr marL="75259" marR="75259" marT="37630" marB="37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500" dirty="0"/>
                    </a:p>
                  </a:txBody>
                  <a:tcPr marL="75259" marR="75259" marT="37630" marB="37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1500" dirty="0"/>
                    </a:p>
                  </a:txBody>
                  <a:tcPr marL="75259" marR="75259" marT="37630" marB="37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6290">
                <a:tc>
                  <a:txBody>
                    <a:bodyPr/>
                    <a:lstStyle/>
                    <a:p>
                      <a:pPr algn="l"/>
                      <a:r>
                        <a:rPr lang="ru-RU" sz="1500" dirty="0"/>
                        <a:t>Вставить</a:t>
                      </a:r>
                      <a:endParaRPr lang="en-US" sz="1500" dirty="0"/>
                    </a:p>
                  </a:txBody>
                  <a:tcPr marL="75259" marR="75259" marT="37630" marB="37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i="1" dirty="0"/>
                        <a:t>O</a:t>
                      </a:r>
                      <a:r>
                        <a:rPr lang="en-US" sz="1500" dirty="0"/>
                        <a:t>(</a:t>
                      </a:r>
                      <a:r>
                        <a:rPr lang="en-US" sz="1500" i="1" dirty="0"/>
                        <a:t>n</a:t>
                      </a:r>
                      <a:r>
                        <a:rPr lang="en-US" sz="1500" dirty="0"/>
                        <a:t>) </a:t>
                      </a:r>
                    </a:p>
                  </a:txBody>
                  <a:tcPr marL="75259" marR="75259" marT="37630" marB="37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500"/>
                    </a:p>
                  </a:txBody>
                  <a:tcPr marL="75259" marR="75259" marT="37630" marB="37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i="1"/>
                        <a:t>O</a:t>
                      </a:r>
                      <a:r>
                        <a:rPr lang="en-US" sz="1500"/>
                        <a:t>(</a:t>
                      </a:r>
                      <a:r>
                        <a:rPr lang="en-US" sz="1500" i="1"/>
                        <a:t>n</a:t>
                      </a:r>
                      <a:r>
                        <a:rPr lang="en-US" sz="1500"/>
                        <a:t>) </a:t>
                      </a:r>
                    </a:p>
                  </a:txBody>
                  <a:tcPr marL="75259" marR="75259" marT="37630" marB="37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6290">
                <a:tc>
                  <a:txBody>
                    <a:bodyPr/>
                    <a:lstStyle/>
                    <a:p>
                      <a:pPr algn="l"/>
                      <a:r>
                        <a:rPr lang="ru-RU" sz="1500" dirty="0"/>
                        <a:t>Найти</a:t>
                      </a:r>
                      <a:endParaRPr lang="en-US" sz="1500" dirty="0"/>
                    </a:p>
                  </a:txBody>
                  <a:tcPr marL="75259" marR="75259" marT="37630" marB="37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i="1" dirty="0"/>
                        <a:t>O</a:t>
                      </a:r>
                      <a:r>
                        <a:rPr lang="en-US" sz="1500" dirty="0"/>
                        <a:t>(</a:t>
                      </a:r>
                      <a:r>
                        <a:rPr lang="en-US" sz="1500" dirty="0" err="1"/>
                        <a:t>log</a:t>
                      </a:r>
                      <a:r>
                        <a:rPr lang="en-US" sz="1500" i="1" dirty="0" err="1"/>
                        <a:t>n</a:t>
                      </a:r>
                      <a:r>
                        <a:rPr lang="en-US" sz="1500" dirty="0"/>
                        <a:t>)</a:t>
                      </a:r>
                      <a:endParaRPr lang="ru-RU" sz="1500" dirty="0"/>
                    </a:p>
                  </a:txBody>
                  <a:tcPr marL="75259" marR="75259" marT="37630" marB="37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500" dirty="0"/>
                    </a:p>
                  </a:txBody>
                  <a:tcPr marL="75259" marR="75259" marT="37630" marB="37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i="1" dirty="0"/>
                        <a:t>O</a:t>
                      </a:r>
                      <a:r>
                        <a:rPr lang="en-US" sz="1500" dirty="0"/>
                        <a:t>(</a:t>
                      </a:r>
                      <a:r>
                        <a:rPr lang="en-US" sz="1500" i="1" dirty="0"/>
                        <a:t>n</a:t>
                      </a:r>
                      <a:r>
                        <a:rPr lang="en-US" sz="1500" dirty="0"/>
                        <a:t>) </a:t>
                      </a:r>
                    </a:p>
                  </a:txBody>
                  <a:tcPr marL="75259" marR="75259" marT="37630" marB="37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6290">
                <a:tc>
                  <a:txBody>
                    <a:bodyPr/>
                    <a:lstStyle/>
                    <a:p>
                      <a:pPr algn="l"/>
                      <a:r>
                        <a:rPr lang="ru-RU" sz="1500" dirty="0"/>
                        <a:t>Удалить</a:t>
                      </a:r>
                      <a:r>
                        <a:rPr lang="en-US" sz="1500" dirty="0"/>
                        <a:t> </a:t>
                      </a:r>
                    </a:p>
                  </a:txBody>
                  <a:tcPr marL="75259" marR="75259" marT="37630" marB="37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i="1" dirty="0"/>
                        <a:t>O</a:t>
                      </a:r>
                      <a:r>
                        <a:rPr lang="en-US" sz="1500" dirty="0"/>
                        <a:t>(</a:t>
                      </a:r>
                      <a:r>
                        <a:rPr lang="en-US" sz="1500" i="1" dirty="0"/>
                        <a:t>n</a:t>
                      </a:r>
                      <a:r>
                        <a:rPr lang="en-US" sz="1500" dirty="0"/>
                        <a:t>) </a:t>
                      </a:r>
                    </a:p>
                  </a:txBody>
                  <a:tcPr marL="75259" marR="75259" marT="37630" marB="37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500"/>
                    </a:p>
                  </a:txBody>
                  <a:tcPr marL="75259" marR="75259" marT="37630" marB="37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i="1"/>
                        <a:t>O</a:t>
                      </a:r>
                      <a:r>
                        <a:rPr lang="en-US" sz="1500"/>
                        <a:t>(</a:t>
                      </a:r>
                      <a:r>
                        <a:rPr lang="en-US" sz="1500" i="1"/>
                        <a:t>n</a:t>
                      </a:r>
                      <a:r>
                        <a:rPr lang="en-US" sz="1500"/>
                        <a:t>) </a:t>
                      </a:r>
                    </a:p>
                  </a:txBody>
                  <a:tcPr marL="75259" marR="75259" marT="37630" marB="37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91241">
                <a:tc>
                  <a:txBody>
                    <a:bodyPr/>
                    <a:lstStyle/>
                    <a:p>
                      <a:pPr algn="l"/>
                      <a:r>
                        <a:rPr lang="ru-RU" sz="1500" dirty="0"/>
                        <a:t>Получить по номеру (индексу</a:t>
                      </a:r>
                      <a:r>
                        <a:rPr lang="en-US" sz="1500" dirty="0"/>
                        <a:t> </a:t>
                      </a:r>
                      <a:r>
                        <a:rPr lang="ru-RU" sz="1500" dirty="0"/>
                        <a:t>)</a:t>
                      </a:r>
                      <a:endParaRPr lang="en-US" sz="1500" dirty="0"/>
                    </a:p>
                  </a:txBody>
                  <a:tcPr marL="75259" marR="75259" marT="37630" marB="37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i="1" dirty="0"/>
                        <a:t>O</a:t>
                      </a:r>
                      <a:r>
                        <a:rPr lang="en-US" sz="1500" dirty="0"/>
                        <a:t>(1) </a:t>
                      </a:r>
                    </a:p>
                  </a:txBody>
                  <a:tcPr marL="75259" marR="75259" marT="37630" marB="37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500" dirty="0"/>
                    </a:p>
                  </a:txBody>
                  <a:tcPr marL="75259" marR="75259" marT="37630" marB="37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i="1" dirty="0"/>
                        <a:t>O</a:t>
                      </a:r>
                      <a:r>
                        <a:rPr lang="en-US" sz="1500" dirty="0"/>
                        <a:t>(</a:t>
                      </a:r>
                      <a:r>
                        <a:rPr lang="en-US" sz="1500" i="1" dirty="0"/>
                        <a:t>n</a:t>
                      </a:r>
                      <a:r>
                        <a:rPr lang="en-US" sz="1500" dirty="0"/>
                        <a:t>) </a:t>
                      </a:r>
                    </a:p>
                  </a:txBody>
                  <a:tcPr marL="75259" marR="75259" marT="37630" marB="37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6290">
                <a:tc>
                  <a:txBody>
                    <a:bodyPr/>
                    <a:lstStyle/>
                    <a:p>
                      <a:pPr algn="l"/>
                      <a:r>
                        <a:rPr lang="ru-RU" sz="1500" dirty="0"/>
                        <a:t>Найти номер (позицию)</a:t>
                      </a:r>
                      <a:r>
                        <a:rPr lang="en-US" sz="1500" dirty="0"/>
                        <a:t> </a:t>
                      </a:r>
                    </a:p>
                  </a:txBody>
                  <a:tcPr marL="75259" marR="75259" marT="37630" marB="37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O(</a:t>
                      </a:r>
                      <a:r>
                        <a:rPr lang="en-US" sz="1500" dirty="0" err="1"/>
                        <a:t>log</a:t>
                      </a:r>
                      <a:r>
                        <a:rPr lang="en-US" sz="1500" i="1" dirty="0" err="1"/>
                        <a:t>n</a:t>
                      </a:r>
                      <a:r>
                        <a:rPr lang="en-US" sz="1500" dirty="0"/>
                        <a:t>)</a:t>
                      </a:r>
                      <a:endParaRPr lang="ru-RU" sz="1500" dirty="0"/>
                    </a:p>
                  </a:txBody>
                  <a:tcPr marL="75259" marR="75259" marT="37630" marB="37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500" dirty="0"/>
                    </a:p>
                  </a:txBody>
                  <a:tcPr marL="75259" marR="75259" marT="37630" marB="37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i="1" dirty="0"/>
                        <a:t>O</a:t>
                      </a:r>
                      <a:r>
                        <a:rPr lang="en-US" sz="1500" dirty="0"/>
                        <a:t>(</a:t>
                      </a:r>
                      <a:r>
                        <a:rPr lang="en-US" sz="1500" i="1" dirty="0"/>
                        <a:t>n</a:t>
                      </a:r>
                      <a:r>
                        <a:rPr lang="en-US" sz="1500" dirty="0"/>
                        <a:t>) </a:t>
                      </a:r>
                    </a:p>
                  </a:txBody>
                  <a:tcPr marL="75259" marR="75259" marT="37630" marB="37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027" name="AutoShape 3" descr="tex2html_wrap_inline60913"/>
          <p:cNvSpPr>
            <a:spLocks noChangeAspect="1" noChangeArrowheads="1"/>
          </p:cNvSpPr>
          <p:nvPr/>
        </p:nvSpPr>
        <p:spPr bwMode="auto">
          <a:xfrm>
            <a:off x="0" y="0"/>
            <a:ext cx="104775" cy="2381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tex2html_wrap_inline60913"/>
          <p:cNvSpPr>
            <a:spLocks noChangeAspect="1" noChangeArrowheads="1"/>
          </p:cNvSpPr>
          <p:nvPr/>
        </p:nvSpPr>
        <p:spPr bwMode="auto">
          <a:xfrm>
            <a:off x="0" y="0"/>
            <a:ext cx="104775" cy="2381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9" name="AutoShape 5" descr="tex2html_wrap_inline59121"/>
          <p:cNvSpPr>
            <a:spLocks noChangeAspect="1" noChangeArrowheads="1"/>
          </p:cNvSpPr>
          <p:nvPr/>
        </p:nvSpPr>
        <p:spPr bwMode="auto">
          <a:xfrm>
            <a:off x="0" y="0"/>
            <a:ext cx="533400" cy="2286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tex2html_wrap_inline60913"/>
          <p:cNvSpPr>
            <a:spLocks noChangeAspect="1" noChangeArrowheads="1"/>
          </p:cNvSpPr>
          <p:nvPr/>
        </p:nvSpPr>
        <p:spPr bwMode="auto">
          <a:xfrm>
            <a:off x="0" y="0"/>
            <a:ext cx="104775" cy="2381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6" name="AutoShape 2" descr="tex2html_wrap_inline59121"/>
          <p:cNvSpPr>
            <a:spLocks noChangeAspect="1" noChangeArrowheads="1"/>
          </p:cNvSpPr>
          <p:nvPr/>
        </p:nvSpPr>
        <p:spPr bwMode="auto">
          <a:xfrm>
            <a:off x="-920750" y="-136525"/>
            <a:ext cx="533400" cy="2286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oudy Stout" pitchFamily="18" charset="0"/>
              </a:rPr>
              <a:t>Сводная</a:t>
            </a:r>
            <a:r>
              <a:rPr kumimoji="0" lang="ru-RU" sz="4000" b="1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oudy Stout" pitchFamily="18" charset="0"/>
              </a:rPr>
              <a:t> таблица АТД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1027" name="AutoShape 3" descr="tex2html_wrap_inline60913"/>
          <p:cNvSpPr>
            <a:spLocks noChangeAspect="1" noChangeArrowheads="1"/>
          </p:cNvSpPr>
          <p:nvPr/>
        </p:nvSpPr>
        <p:spPr bwMode="auto">
          <a:xfrm>
            <a:off x="0" y="0"/>
            <a:ext cx="104775" cy="2381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tex2html_wrap_inline60913"/>
          <p:cNvSpPr>
            <a:spLocks noChangeAspect="1" noChangeArrowheads="1"/>
          </p:cNvSpPr>
          <p:nvPr/>
        </p:nvSpPr>
        <p:spPr bwMode="auto">
          <a:xfrm>
            <a:off x="0" y="0"/>
            <a:ext cx="104775" cy="2381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9" name="AutoShape 5" descr="tex2html_wrap_inline59121"/>
          <p:cNvSpPr>
            <a:spLocks noChangeAspect="1" noChangeArrowheads="1"/>
          </p:cNvSpPr>
          <p:nvPr/>
        </p:nvSpPr>
        <p:spPr bwMode="auto">
          <a:xfrm>
            <a:off x="0" y="0"/>
            <a:ext cx="533400" cy="2286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tex2html_wrap_inline60913"/>
          <p:cNvSpPr>
            <a:spLocks noChangeAspect="1" noChangeArrowheads="1"/>
          </p:cNvSpPr>
          <p:nvPr/>
        </p:nvSpPr>
        <p:spPr bwMode="auto">
          <a:xfrm>
            <a:off x="0" y="0"/>
            <a:ext cx="104775" cy="2381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6" name="AutoShape 2" descr="tex2html_wrap_inline59121"/>
          <p:cNvSpPr>
            <a:spLocks noChangeAspect="1" noChangeArrowheads="1"/>
          </p:cNvSpPr>
          <p:nvPr/>
        </p:nvSpPr>
        <p:spPr bwMode="auto">
          <a:xfrm>
            <a:off x="-920750" y="-136525"/>
            <a:ext cx="533400" cy="2286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304800" y="1524000"/>
          <a:ext cx="8610600" cy="4323080"/>
        </p:xfrm>
        <a:graphic>
          <a:graphicData uri="http://schemas.openxmlformats.org/drawingml/2006/table">
            <a:tbl>
              <a:tblPr/>
              <a:tblGrid>
                <a:gridCol w="1722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21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21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221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221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41867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/>
                        <a:t>Структура</a:t>
                      </a:r>
                      <a:endParaRPr lang="ru-RU" sz="18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/>
                        <a:t>Вставка</a:t>
                      </a:r>
                      <a:endParaRPr lang="ru-RU" sz="18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/>
                        <a:t>Удаление</a:t>
                      </a:r>
                      <a:endParaRPr lang="ru-RU" sz="1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/>
                        <a:t>Поиск</a:t>
                      </a:r>
                      <a:endParaRPr lang="ru-RU" sz="1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/>
                        <a:t>Компонент </a:t>
                      </a:r>
                      <a:r>
                        <a:rPr lang="en-US" sz="1800" b="1"/>
                        <a:t>BCL</a:t>
                      </a:r>
                      <a:endParaRPr lang="en-US" sz="1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1867">
                <a:tc>
                  <a:txBody>
                    <a:bodyPr/>
                    <a:lstStyle/>
                    <a:p>
                      <a:pPr algn="ctr"/>
                      <a:r>
                        <a:rPr lang="ru-RU" sz="1800"/>
                        <a:t>Массив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/>
                        <a:t>-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/>
                        <a:t>-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/>
                        <a:t>O(1)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Array</a:t>
                      </a:r>
                      <a:r>
                        <a:rPr lang="ru-RU" sz="1800" dirty="0"/>
                        <a:t> (</a:t>
                      </a:r>
                      <a:r>
                        <a:rPr lang="en-US" sz="1800" dirty="0"/>
                        <a:t>[ ])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6466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Вектор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/>
                        <a:t>O(N)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/>
                        <a:t>O(N)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/>
                        <a:t>O(N)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List&lt;T&gt;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1867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Связанный список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/>
                        <a:t>O(1)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/>
                        <a:t>O(1)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/>
                        <a:t>O(N)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/>
                        <a:t>LinkedList&lt;T&gt;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12800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Стек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/>
                        <a:t>O(1) (</a:t>
                      </a:r>
                      <a:r>
                        <a:rPr lang="ru-RU" sz="1800"/>
                        <a:t>добавление в конец)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/>
                        <a:t>O(1) (</a:t>
                      </a:r>
                      <a:r>
                        <a:rPr lang="ru-RU" sz="1800"/>
                        <a:t>удаление последнего)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/>
                        <a:t>O(N)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/>
                        <a:t>Stack&lt;T&gt;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12800">
                <a:tc>
                  <a:txBody>
                    <a:bodyPr/>
                    <a:lstStyle/>
                    <a:p>
                      <a:pPr algn="ctr"/>
                      <a:r>
                        <a:rPr lang="ru-RU" sz="1800"/>
                        <a:t>Очередь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/>
                        <a:t>O(1) (</a:t>
                      </a:r>
                      <a:r>
                        <a:rPr lang="ru-RU" sz="1800"/>
                        <a:t>добавление в конец)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/>
                        <a:t>O(1) (</a:t>
                      </a:r>
                      <a:r>
                        <a:rPr lang="ru-RU" sz="1800"/>
                        <a:t>удаление первого)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/>
                        <a:t>O(N)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/>
                        <a:t>Queue&lt;T&gt;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1867">
                <a:tc>
                  <a:txBody>
                    <a:bodyPr/>
                    <a:lstStyle/>
                    <a:p>
                      <a:pPr algn="ctr"/>
                      <a:r>
                        <a:rPr lang="ru-RU" sz="1800"/>
                        <a:t>Хэш-таблица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/>
                        <a:t>O(1)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/>
                        <a:t>O(1)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/>
                        <a:t>O(1)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Dictionary</a:t>
                      </a:r>
                    </a:p>
                    <a:p>
                      <a:pPr algn="ctr"/>
                      <a:r>
                        <a:rPr lang="en-US" sz="1800" dirty="0"/>
                        <a:t>&lt;Key, Value&gt;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533400" y="381000"/>
            <a:ext cx="8229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ru-RU" sz="4000" dirty="0">
                <a:latin typeface="Showcard Gothic" pitchFamily="82" charset="0"/>
              </a:rPr>
              <a:t>Пример со стеком на основе коллекций </a:t>
            </a:r>
            <a:r>
              <a:rPr lang="en-US" sz="4000" dirty="0">
                <a:latin typeface="Showcard Gothic" pitchFamily="82" charset="0"/>
              </a:rPr>
              <a:t>.NET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33</a:t>
            </a:fld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1219200"/>
            <a:ext cx="7315201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914400" y="3810000"/>
            <a:ext cx="79248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Stack&lt;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&gt; s = new Stack&lt;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&gt;();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s.Push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(</a:t>
            </a:r>
            <a:r>
              <a:rPr lang="ru-RU" sz="1200" dirty="0">
                <a:latin typeface="Consolas" pitchFamily="49" charset="0"/>
                <a:cs typeface="Consolas" pitchFamily="49" charset="0"/>
              </a:rPr>
              <a:t>2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);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s.Push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(</a:t>
            </a:r>
            <a:r>
              <a:rPr lang="ru-RU" sz="1200" dirty="0">
                <a:latin typeface="Consolas" pitchFamily="49" charset="0"/>
                <a:cs typeface="Consolas" pitchFamily="49" charset="0"/>
              </a:rPr>
              <a:t>10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);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	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s.Push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(</a:t>
            </a:r>
            <a:r>
              <a:rPr lang="ru-RU" sz="1200" dirty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s,Pop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() +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s.Pop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()</a:t>
            </a:r>
            <a:r>
              <a:rPr lang="ru-RU" sz="1200" dirty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);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s.Push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(9);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s.Push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(6);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	 	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 op2 =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s.Pop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();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		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 op1 =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s.Pop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();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s.Push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( op1 – op2 );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	 	op2 =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s.Pop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();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	 	op1 =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s.Pop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();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s.Push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( op1 / op2 );</a:t>
            </a:r>
          </a:p>
          <a:p>
            <a:endParaRPr lang="ru-RU" sz="1200" dirty="0">
              <a:latin typeface="Consolas" pitchFamily="49" charset="0"/>
              <a:cs typeface="Consolas" pitchFamily="49" charset="0"/>
            </a:endParaRP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	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Console.WriteLine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( “The result is” +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s.Pop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() );</a:t>
            </a:r>
            <a:endParaRPr lang="ru-RU" sz="1200" dirty="0">
              <a:latin typeface="Consolas" pitchFamily="49" charset="0"/>
              <a:cs typeface="Consolas" pitchFamily="49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533400" y="381000"/>
            <a:ext cx="8229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ru-RU" sz="4000" dirty="0">
                <a:latin typeface="Showcard Gothic" pitchFamily="82" charset="0"/>
              </a:rPr>
              <a:t>Пример с вектором на основе коллекций </a:t>
            </a:r>
            <a:r>
              <a:rPr lang="en-US" sz="4000" dirty="0">
                <a:latin typeface="Showcard Gothic" pitchFamily="82" charset="0"/>
              </a:rPr>
              <a:t>.NET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28600" y="1524000"/>
            <a:ext cx="87630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i="1" dirty="0">
                <a:latin typeface="Consolas" pitchFamily="49" charset="0"/>
                <a:cs typeface="Consolas" pitchFamily="49" charset="0"/>
              </a:rPr>
              <a:t> 	    Game g1;</a:t>
            </a:r>
          </a:p>
          <a:p>
            <a:r>
              <a:rPr lang="en-US" sz="1600" i="1" dirty="0">
                <a:latin typeface="Consolas" pitchFamily="49" charset="0"/>
                <a:cs typeface="Consolas" pitchFamily="49" charset="0"/>
              </a:rPr>
              <a:t>            g1.name = "</a:t>
            </a:r>
            <a:r>
              <a:rPr lang="en-US" sz="1600" i="1" dirty="0" err="1">
                <a:latin typeface="Consolas" pitchFamily="49" charset="0"/>
                <a:cs typeface="Consolas" pitchFamily="49" charset="0"/>
              </a:rPr>
              <a:t>Hogwarts_Legacy</a:t>
            </a:r>
            <a:r>
              <a:rPr lang="en-US" sz="1600" i="1" dirty="0">
                <a:latin typeface="Consolas" pitchFamily="49" charset="0"/>
                <a:cs typeface="Consolas" pitchFamily="49" charset="0"/>
              </a:rPr>
              <a:t>";</a:t>
            </a:r>
          </a:p>
          <a:p>
            <a:r>
              <a:rPr lang="en-US" sz="1600" i="1" dirty="0">
                <a:latin typeface="Consolas" pitchFamily="49" charset="0"/>
                <a:cs typeface="Consolas" pitchFamily="49" charset="0"/>
              </a:rPr>
              <a:t>            g1.year = 2022;</a:t>
            </a:r>
          </a:p>
          <a:p>
            <a:r>
              <a:rPr lang="en-US" sz="1600" i="1" dirty="0">
                <a:latin typeface="Consolas" pitchFamily="49" charset="0"/>
                <a:cs typeface="Consolas" pitchFamily="49" charset="0"/>
              </a:rPr>
              <a:t>            g1.rate = 4.8;</a:t>
            </a:r>
          </a:p>
          <a:p>
            <a:endParaRPr lang="en-US" sz="1600" i="1" dirty="0">
              <a:latin typeface="Consolas" pitchFamily="49" charset="0"/>
              <a:cs typeface="Consolas" pitchFamily="49" charset="0"/>
            </a:endParaRPr>
          </a:p>
          <a:p>
            <a:r>
              <a:rPr lang="en-US" sz="1600" i="1" dirty="0">
                <a:latin typeface="Consolas" pitchFamily="49" charset="0"/>
                <a:cs typeface="Consolas" pitchFamily="49" charset="0"/>
              </a:rPr>
              <a:t>            Game g2;</a:t>
            </a:r>
          </a:p>
          <a:p>
            <a:r>
              <a:rPr lang="en-US" sz="1600" i="1" dirty="0">
                <a:latin typeface="Consolas" pitchFamily="49" charset="0"/>
                <a:cs typeface="Consolas" pitchFamily="49" charset="0"/>
              </a:rPr>
              <a:t>            g2.name = "</a:t>
            </a:r>
            <a:r>
              <a:rPr lang="en-US" sz="1600" i="1" dirty="0" err="1">
                <a:latin typeface="Consolas" pitchFamily="49" charset="0"/>
                <a:cs typeface="Consolas" pitchFamily="49" charset="0"/>
              </a:rPr>
              <a:t>Dead_Space</a:t>
            </a:r>
            <a:r>
              <a:rPr lang="en-US" sz="1600" i="1" dirty="0">
                <a:latin typeface="Consolas" pitchFamily="49" charset="0"/>
                <a:cs typeface="Consolas" pitchFamily="49" charset="0"/>
              </a:rPr>
              <a:t>";</a:t>
            </a:r>
          </a:p>
          <a:p>
            <a:r>
              <a:rPr lang="en-US" sz="1600" i="1" dirty="0">
                <a:latin typeface="Consolas" pitchFamily="49" charset="0"/>
                <a:cs typeface="Consolas" pitchFamily="49" charset="0"/>
              </a:rPr>
              <a:t>            g2.year = 2023;</a:t>
            </a:r>
          </a:p>
          <a:p>
            <a:r>
              <a:rPr lang="en-US" sz="1600" i="1" dirty="0">
                <a:latin typeface="Consolas" pitchFamily="49" charset="0"/>
                <a:cs typeface="Consolas" pitchFamily="49" charset="0"/>
              </a:rPr>
              <a:t>            g2.rate = 4.9;</a:t>
            </a:r>
            <a:endParaRPr lang="en-US" sz="1600" dirty="0">
              <a:latin typeface="Consolas" pitchFamily="49" charset="0"/>
              <a:cs typeface="Consolas" pitchFamily="49" charset="0"/>
            </a:endParaRPr>
          </a:p>
          <a:p>
            <a:endParaRPr lang="ru-RU" sz="1600" dirty="0">
              <a:latin typeface="Consolas" pitchFamily="49" charset="0"/>
              <a:cs typeface="Consolas" pitchFamily="49" charset="0"/>
            </a:endParaRP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List&lt;Game&gt;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gamelist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 = new List&lt;Game&gt;();</a:t>
            </a:r>
          </a:p>
          <a:p>
            <a:endParaRPr lang="en-US" sz="1600" dirty="0">
              <a:latin typeface="Consolas" pitchFamily="49" charset="0"/>
              <a:cs typeface="Consolas" pitchFamily="49" charset="0"/>
            </a:endParaRP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gamelist.Add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(g1);           // </a:t>
            </a:r>
            <a:r>
              <a:rPr lang="en-US" sz="1600" i="1" dirty="0" err="1">
                <a:latin typeface="Consolas" pitchFamily="49" charset="0"/>
                <a:cs typeface="Consolas" pitchFamily="49" charset="0"/>
              </a:rPr>
              <a:t>Hogwarts_Legacy</a:t>
            </a:r>
            <a:endParaRPr lang="en-US" sz="1600" dirty="0">
              <a:latin typeface="Consolas" pitchFamily="49" charset="0"/>
              <a:cs typeface="Consolas" pitchFamily="49" charset="0"/>
            </a:endParaRP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gamelist.Add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(g2);           //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Hogwarts_Legacy</a:t>
            </a:r>
            <a:endParaRPr lang="en-US" sz="1600" dirty="0">
              <a:latin typeface="Consolas" pitchFamily="49" charset="0"/>
              <a:cs typeface="Consolas" pitchFamily="49" charset="0"/>
            </a:endParaRP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gamelist.Insert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(0, g2);  //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Dead_Space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Hogwarts_Legacy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Dead_Space</a:t>
            </a:r>
            <a:endParaRPr lang="en-US" sz="1600" dirty="0">
              <a:latin typeface="Consolas" pitchFamily="49" charset="0"/>
              <a:cs typeface="Consolas" pitchFamily="49" charset="0"/>
            </a:endParaRP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gamelist.RemoveAt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(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gamelist.Count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 - 1 );        // ?</a:t>
            </a:r>
            <a:endParaRPr lang="ru-RU" sz="1600" dirty="0">
              <a:latin typeface="Consolas" pitchFamily="49" charset="0"/>
              <a:cs typeface="Consolas" pitchFamily="49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ru-RU" sz="4000" dirty="0">
                <a:latin typeface="Showcard Gothic" pitchFamily="82" charset="0"/>
              </a:rPr>
              <a:t>Односвязные списки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4" name="Snip and Round Single Corner Rectangle 3"/>
          <p:cNvSpPr/>
          <p:nvPr/>
        </p:nvSpPr>
        <p:spPr>
          <a:xfrm>
            <a:off x="3048000" y="2895600"/>
            <a:ext cx="457200" cy="457200"/>
          </a:xfrm>
          <a:prstGeom prst="snip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chemeClr val="tx1"/>
                </a:solidFill>
              </a:rPr>
              <a:t>1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3505200" y="3124200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nip and Round Single Corner Rectangle 6"/>
          <p:cNvSpPr/>
          <p:nvPr/>
        </p:nvSpPr>
        <p:spPr>
          <a:xfrm>
            <a:off x="3886200" y="2895600"/>
            <a:ext cx="457200" cy="457200"/>
          </a:xfrm>
          <a:prstGeom prst="snip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chemeClr val="tx1"/>
                </a:solidFill>
              </a:rPr>
              <a:t>6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4343400" y="3124200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nip and Round Single Corner Rectangle 8"/>
          <p:cNvSpPr/>
          <p:nvPr/>
        </p:nvSpPr>
        <p:spPr>
          <a:xfrm>
            <a:off x="4724400" y="2895600"/>
            <a:ext cx="457200" cy="457200"/>
          </a:xfrm>
          <a:prstGeom prst="snip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chemeClr val="tx1"/>
                </a:solidFill>
              </a:rPr>
              <a:t>2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5181600" y="3124200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nip and Round Single Corner Rectangle 10"/>
          <p:cNvSpPr/>
          <p:nvPr/>
        </p:nvSpPr>
        <p:spPr>
          <a:xfrm>
            <a:off x="5562600" y="2895600"/>
            <a:ext cx="457200" cy="457200"/>
          </a:xfrm>
          <a:prstGeom prst="snip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chemeClr val="tx1"/>
                </a:solidFill>
              </a:rPr>
              <a:t>5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6019800" y="3124200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2819400" y="1981200"/>
            <a:ext cx="9144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Head</a:t>
            </a:r>
            <a:endParaRPr lang="ru-RU" dirty="0"/>
          </a:p>
        </p:txBody>
      </p:sp>
      <p:sp>
        <p:nvSpPr>
          <p:cNvPr id="18" name="Rectangle 17"/>
          <p:cNvSpPr/>
          <p:nvPr/>
        </p:nvSpPr>
        <p:spPr>
          <a:xfrm>
            <a:off x="5334000" y="3886200"/>
            <a:ext cx="9144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Tail</a:t>
            </a:r>
            <a:endParaRPr lang="ru-RU" dirty="0"/>
          </a:p>
        </p:txBody>
      </p:sp>
      <p:cxnSp>
        <p:nvCxnSpPr>
          <p:cNvPr id="19" name="Straight Arrow Connector 18"/>
          <p:cNvCxnSpPr>
            <a:stCxn id="16" idx="2"/>
          </p:cNvCxnSpPr>
          <p:nvPr/>
        </p:nvCxnSpPr>
        <p:spPr>
          <a:xfrm rot="5400000">
            <a:off x="3009900" y="2628900"/>
            <a:ext cx="5334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rot="5400000" flipH="1" flipV="1">
            <a:off x="5525294" y="3618706"/>
            <a:ext cx="5334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6477000" y="2895600"/>
            <a:ext cx="534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null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ru-RU" sz="4000" dirty="0">
                <a:latin typeface="Showcard Gothic" pitchFamily="82" charset="0"/>
              </a:rPr>
              <a:t>Двусвязные списки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4" name="Snip and Round Single Corner Rectangle 3"/>
          <p:cNvSpPr/>
          <p:nvPr/>
        </p:nvSpPr>
        <p:spPr>
          <a:xfrm>
            <a:off x="3200400" y="3352800"/>
            <a:ext cx="457200" cy="457200"/>
          </a:xfrm>
          <a:prstGeom prst="snip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chemeClr val="tx1"/>
                </a:solidFill>
              </a:rPr>
              <a:t>1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3657600" y="3581400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nip and Round Single Corner Rectangle 6"/>
          <p:cNvSpPr/>
          <p:nvPr/>
        </p:nvSpPr>
        <p:spPr>
          <a:xfrm>
            <a:off x="4038600" y="3352800"/>
            <a:ext cx="457200" cy="457200"/>
          </a:xfrm>
          <a:prstGeom prst="snip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chemeClr val="tx1"/>
                </a:solidFill>
              </a:rPr>
              <a:t>6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4495800" y="3581400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nip and Round Single Corner Rectangle 8"/>
          <p:cNvSpPr/>
          <p:nvPr/>
        </p:nvSpPr>
        <p:spPr>
          <a:xfrm>
            <a:off x="4876800" y="3352800"/>
            <a:ext cx="457200" cy="457200"/>
          </a:xfrm>
          <a:prstGeom prst="snip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chemeClr val="tx1"/>
                </a:solidFill>
              </a:rPr>
              <a:t>2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5334000" y="3581400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nip and Round Single Corner Rectangle 10"/>
          <p:cNvSpPr/>
          <p:nvPr/>
        </p:nvSpPr>
        <p:spPr>
          <a:xfrm>
            <a:off x="5715000" y="3352800"/>
            <a:ext cx="457200" cy="457200"/>
          </a:xfrm>
          <a:prstGeom prst="snip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chemeClr val="tx1"/>
                </a:solidFill>
              </a:rPr>
              <a:t>5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6172200" y="3581400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rot="10800000">
            <a:off x="5334000" y="3733800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rot="10800000">
            <a:off x="4495800" y="3733800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rot="10800000">
            <a:off x="3657600" y="3733800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rot="10800000">
            <a:off x="2819400" y="3733800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2971800" y="2438400"/>
            <a:ext cx="9144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Head</a:t>
            </a:r>
            <a:endParaRPr lang="ru-RU" dirty="0"/>
          </a:p>
        </p:txBody>
      </p:sp>
      <p:sp>
        <p:nvSpPr>
          <p:cNvPr id="19" name="Rectangle 18"/>
          <p:cNvSpPr/>
          <p:nvPr/>
        </p:nvSpPr>
        <p:spPr>
          <a:xfrm>
            <a:off x="5486400" y="4343400"/>
            <a:ext cx="9144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Tail</a:t>
            </a:r>
            <a:endParaRPr lang="ru-RU" dirty="0"/>
          </a:p>
        </p:txBody>
      </p:sp>
      <p:cxnSp>
        <p:nvCxnSpPr>
          <p:cNvPr id="20" name="Straight Arrow Connector 19"/>
          <p:cNvCxnSpPr>
            <a:stCxn id="18" idx="2"/>
          </p:cNvCxnSpPr>
          <p:nvPr/>
        </p:nvCxnSpPr>
        <p:spPr>
          <a:xfrm rot="5400000">
            <a:off x="3162300" y="3086100"/>
            <a:ext cx="5334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rot="5400000" flipH="1" flipV="1">
            <a:off x="5677694" y="4075906"/>
            <a:ext cx="5334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6629400" y="3429000"/>
            <a:ext cx="534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null</a:t>
            </a:r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2209800" y="3505200"/>
            <a:ext cx="534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null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ru-RU" sz="4000" dirty="0">
                <a:latin typeface="Showcard Gothic" pitchFamily="82" charset="0"/>
              </a:rPr>
              <a:t>Циклические списки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4" name="Snip and Round Single Corner Rectangle 3"/>
          <p:cNvSpPr/>
          <p:nvPr/>
        </p:nvSpPr>
        <p:spPr>
          <a:xfrm>
            <a:off x="3048000" y="2895600"/>
            <a:ext cx="457200" cy="457200"/>
          </a:xfrm>
          <a:prstGeom prst="snip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solidFill>
                  <a:schemeClr val="tx1"/>
                </a:solidFill>
              </a:rPr>
              <a:t>1</a:t>
            </a:r>
            <a:endParaRPr lang="ru-RU" sz="1400" dirty="0">
              <a:solidFill>
                <a:schemeClr val="tx1"/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3505200" y="3124200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nip and Round Single Corner Rectangle 6"/>
          <p:cNvSpPr/>
          <p:nvPr/>
        </p:nvSpPr>
        <p:spPr>
          <a:xfrm>
            <a:off x="3886200" y="2895600"/>
            <a:ext cx="457200" cy="457200"/>
          </a:xfrm>
          <a:prstGeom prst="snip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solidFill>
                  <a:schemeClr val="tx1"/>
                </a:solidFill>
              </a:rPr>
              <a:t>6</a:t>
            </a:r>
            <a:endParaRPr lang="ru-RU" sz="1400" dirty="0">
              <a:solidFill>
                <a:schemeClr val="tx1"/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4343400" y="3124200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nip and Round Single Corner Rectangle 8"/>
          <p:cNvSpPr/>
          <p:nvPr/>
        </p:nvSpPr>
        <p:spPr>
          <a:xfrm>
            <a:off x="4724400" y="2895600"/>
            <a:ext cx="457200" cy="457200"/>
          </a:xfrm>
          <a:prstGeom prst="snip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solidFill>
                  <a:schemeClr val="tx1"/>
                </a:solidFill>
              </a:rPr>
              <a:t>2</a:t>
            </a:r>
            <a:endParaRPr lang="ru-RU" sz="1400" dirty="0">
              <a:solidFill>
                <a:schemeClr val="tx1"/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5181600" y="3124200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nip and Round Single Corner Rectangle 10"/>
          <p:cNvSpPr/>
          <p:nvPr/>
        </p:nvSpPr>
        <p:spPr>
          <a:xfrm>
            <a:off x="5562600" y="2895600"/>
            <a:ext cx="457200" cy="457200"/>
          </a:xfrm>
          <a:prstGeom prst="snip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solidFill>
                  <a:schemeClr val="tx1"/>
                </a:solidFill>
              </a:rPr>
              <a:t>5</a:t>
            </a:r>
            <a:endParaRPr lang="ru-RU" sz="1400" dirty="0">
              <a:solidFill>
                <a:schemeClr val="tx1"/>
              </a:solidFill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1981200" y="3124200"/>
            <a:ext cx="10668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2819400" y="1981200"/>
            <a:ext cx="9144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Head</a:t>
            </a:r>
            <a:endParaRPr lang="ru-RU" dirty="0"/>
          </a:p>
        </p:txBody>
      </p:sp>
      <p:sp>
        <p:nvSpPr>
          <p:cNvPr id="18" name="Rectangle 17"/>
          <p:cNvSpPr/>
          <p:nvPr/>
        </p:nvSpPr>
        <p:spPr>
          <a:xfrm>
            <a:off x="5334000" y="3886200"/>
            <a:ext cx="9144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Tail</a:t>
            </a:r>
            <a:endParaRPr lang="ru-RU" dirty="0"/>
          </a:p>
        </p:txBody>
      </p:sp>
      <p:cxnSp>
        <p:nvCxnSpPr>
          <p:cNvPr id="19" name="Straight Arrow Connector 18"/>
          <p:cNvCxnSpPr>
            <a:stCxn id="16" idx="2"/>
          </p:cNvCxnSpPr>
          <p:nvPr/>
        </p:nvCxnSpPr>
        <p:spPr>
          <a:xfrm rot="5400000">
            <a:off x="3009900" y="2628900"/>
            <a:ext cx="5334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rot="5400000" flipH="1" flipV="1">
            <a:off x="5525294" y="3618706"/>
            <a:ext cx="5334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rot="5400000">
            <a:off x="1028700" y="4076700"/>
            <a:ext cx="1905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rot="10800000" flipV="1">
            <a:off x="1981200" y="5029200"/>
            <a:ext cx="5105400" cy="7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rot="5400000">
            <a:off x="6134894" y="4075906"/>
            <a:ext cx="1905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endCxn id="11" idx="0"/>
          </p:cNvCxnSpPr>
          <p:nvPr/>
        </p:nvCxnSpPr>
        <p:spPr>
          <a:xfrm rot="10800000">
            <a:off x="6019800" y="3124200"/>
            <a:ext cx="106759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ru-RU" sz="4000" dirty="0">
                <a:latin typeface="Showcard Gothic" pitchFamily="82" charset="0"/>
              </a:rPr>
              <a:t>Операции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3048000" y="1905000"/>
            <a:ext cx="3810000" cy="41148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lang="ru-RU" dirty="0">
                <a:latin typeface="Showcard Gothic" pitchFamily="82" charset="0"/>
              </a:rPr>
              <a:t>Получить/изменить элемент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endParaRPr lang="ru-RU" dirty="0">
              <a:latin typeface="Showcard Gothic" pitchFamily="82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lang="ru-RU" dirty="0">
                <a:latin typeface="Showcard Gothic" pitchFamily="82" charset="0"/>
              </a:rPr>
              <a:t>Вставка элемента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endParaRPr lang="ru-RU" dirty="0">
              <a:latin typeface="Showcard Gothic" pitchFamily="82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lang="ru-RU" dirty="0">
                <a:latin typeface="Showcard Gothic" pitchFamily="82" charset="0"/>
              </a:rPr>
              <a:t>Удаление элемента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endParaRPr lang="ru-RU" dirty="0">
              <a:latin typeface="Showcard Gothic" pitchFamily="82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lang="ru-RU" dirty="0">
                <a:latin typeface="Showcard Gothic" pitchFamily="82" charset="0"/>
              </a:rPr>
              <a:t>Поиск элемента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endParaRPr lang="ru-RU" dirty="0">
              <a:latin typeface="Showcard Gothic" pitchFamily="82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lang="ru-RU" dirty="0">
                <a:latin typeface="Showcard Gothic" pitchFamily="82" charset="0"/>
              </a:rPr>
              <a:t>Удалить все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endParaRPr lang="ru-RU" dirty="0">
              <a:latin typeface="Showcard Gothic" pitchFamily="82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lang="ru-RU" dirty="0">
                <a:latin typeface="Showcard Gothic" pitchFamily="82" charset="0"/>
              </a:rPr>
              <a:t>Ресайз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792162"/>
          </a:xfrm>
        </p:spPr>
        <p:txBody>
          <a:bodyPr>
            <a:normAutofit/>
          </a:bodyPr>
          <a:lstStyle/>
          <a:p>
            <a:pPr lvl="0"/>
            <a:r>
              <a:rPr lang="ru-RU" dirty="0">
                <a:latin typeface="Showcard Gothic" pitchFamily="82" charset="0"/>
              </a:rPr>
              <a:t>Чуточку кода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685800" y="1447800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600" b="1" dirty="0">
                <a:solidFill>
                  <a:srgbClr val="7030A0"/>
                </a:solidFill>
                <a:latin typeface="Consolas" pitchFamily="49" charset="0"/>
                <a:cs typeface="Consolas" pitchFamily="49" charset="0"/>
              </a:rPr>
              <a:t>class </a:t>
            </a:r>
            <a:r>
              <a:rPr lang="en-US" sz="1600" b="1" dirty="0" err="1">
                <a:solidFill>
                  <a:srgbClr val="7030A0"/>
                </a:solidFill>
                <a:latin typeface="Consolas" pitchFamily="49" charset="0"/>
                <a:cs typeface="Consolas" pitchFamily="49" charset="0"/>
              </a:rPr>
              <a:t>ListIntNode</a:t>
            </a:r>
            <a:endParaRPr lang="en-US" sz="1600" b="1" dirty="0">
              <a:solidFill>
                <a:srgbClr val="7030A0"/>
              </a:solidFill>
              <a:latin typeface="Consolas" pitchFamily="49" charset="0"/>
              <a:cs typeface="Consolas" pitchFamily="49" charset="0"/>
            </a:endParaRPr>
          </a:p>
          <a:p>
            <a:r>
              <a:rPr lang="ru-RU" sz="1600" dirty="0">
                <a:latin typeface="Consolas" pitchFamily="49" charset="0"/>
                <a:cs typeface="Consolas" pitchFamily="49" charset="0"/>
              </a:rPr>
              <a:t>    {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public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 data;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public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ListIntNode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 next;</a:t>
            </a:r>
          </a:p>
          <a:p>
            <a:r>
              <a:rPr lang="ru-RU" sz="1600" dirty="0">
                <a:latin typeface="Consolas" pitchFamily="49" charset="0"/>
                <a:cs typeface="Consolas" pitchFamily="49" charset="0"/>
              </a:rPr>
              <a:t>    }</a:t>
            </a:r>
          </a:p>
        </p:txBody>
      </p:sp>
      <p:sp>
        <p:nvSpPr>
          <p:cNvPr id="6" name="Rectangle 5"/>
          <p:cNvSpPr/>
          <p:nvPr/>
        </p:nvSpPr>
        <p:spPr>
          <a:xfrm>
            <a:off x="3429000" y="3429000"/>
            <a:ext cx="4572000" cy="280076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1600" b="1" dirty="0">
                <a:solidFill>
                  <a:srgbClr val="7030A0"/>
                </a:solidFill>
                <a:latin typeface="Consolas" pitchFamily="49" charset="0"/>
                <a:cs typeface="Consolas" pitchFamily="49" charset="0"/>
              </a:rPr>
              <a:t>public class </a:t>
            </a:r>
            <a:r>
              <a:rPr lang="en-US" sz="1600" b="1" dirty="0" err="1">
                <a:solidFill>
                  <a:srgbClr val="7030A0"/>
                </a:solidFill>
                <a:latin typeface="Consolas" pitchFamily="49" charset="0"/>
                <a:cs typeface="Consolas" pitchFamily="49" charset="0"/>
              </a:rPr>
              <a:t>SingleLinkedListInt</a:t>
            </a:r>
            <a:endParaRPr lang="en-US" sz="1600" b="1" dirty="0">
              <a:solidFill>
                <a:srgbClr val="7030A0"/>
              </a:solidFill>
              <a:latin typeface="Consolas" pitchFamily="49" charset="0"/>
              <a:cs typeface="Consolas" pitchFamily="49" charset="0"/>
            </a:endParaRPr>
          </a:p>
          <a:p>
            <a:r>
              <a:rPr lang="ru-RU" sz="1600" dirty="0">
                <a:latin typeface="Consolas" pitchFamily="49" charset="0"/>
                <a:cs typeface="Consolas" pitchFamily="49" charset="0"/>
              </a:rPr>
              <a:t>    {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ListIntNode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 head = null;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ListIntNode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 tail = null;</a:t>
            </a:r>
          </a:p>
          <a:p>
            <a:endParaRPr lang="ru-RU" sz="1600" dirty="0">
              <a:latin typeface="Consolas" pitchFamily="49" charset="0"/>
              <a:cs typeface="Consolas" pitchFamily="49" charset="0"/>
            </a:endParaRP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</a:t>
            </a:r>
            <a:r>
              <a:rPr lang="en-US" sz="16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public void Purge()</a:t>
            </a:r>
          </a:p>
          <a:p>
            <a:r>
              <a:rPr lang="ru-RU" sz="1600" dirty="0">
                <a:latin typeface="Consolas" pitchFamily="49" charset="0"/>
                <a:cs typeface="Consolas" pitchFamily="49" charset="0"/>
              </a:rPr>
              <a:t>        {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head = tail = null;</a:t>
            </a:r>
          </a:p>
          <a:p>
            <a:r>
              <a:rPr lang="ru-RU" sz="1600" dirty="0">
                <a:latin typeface="Consolas" pitchFamily="49" charset="0"/>
                <a:cs typeface="Consolas" pitchFamily="49" charset="0"/>
              </a:rPr>
              <a:t>        }</a:t>
            </a:r>
            <a:endParaRPr lang="en-US" sz="1600" dirty="0">
              <a:latin typeface="Consolas" pitchFamily="49" charset="0"/>
              <a:cs typeface="Consolas" pitchFamily="49" charset="0"/>
            </a:endParaRP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…</a:t>
            </a:r>
            <a:endParaRPr lang="ru-RU" sz="1600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7" name="Snip and Round Single Corner Rectangle 6"/>
          <p:cNvSpPr/>
          <p:nvPr/>
        </p:nvSpPr>
        <p:spPr>
          <a:xfrm>
            <a:off x="5791200" y="1676400"/>
            <a:ext cx="457200" cy="457200"/>
          </a:xfrm>
          <a:prstGeom prst="snip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solidFill>
                  <a:schemeClr val="tx1"/>
                </a:solidFill>
              </a:rPr>
              <a:t>6</a:t>
            </a:r>
            <a:endParaRPr lang="ru-RU" sz="1400" dirty="0">
              <a:solidFill>
                <a:schemeClr val="tx1"/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6248400" y="1905000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nip and Round Single Corner Rectangle 8"/>
          <p:cNvSpPr/>
          <p:nvPr/>
        </p:nvSpPr>
        <p:spPr>
          <a:xfrm>
            <a:off x="6629400" y="1676400"/>
            <a:ext cx="457200" cy="457200"/>
          </a:xfrm>
          <a:prstGeom prst="snipRoundRect">
            <a:avLst/>
          </a:prstGeom>
          <a:solidFill>
            <a:schemeClr val="bg1"/>
          </a:solidFill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solidFill>
                  <a:schemeClr val="tx1"/>
                </a:solidFill>
              </a:rPr>
              <a:t>2</a:t>
            </a:r>
            <a:endParaRPr lang="ru-RU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792162"/>
          </a:xfrm>
        </p:spPr>
        <p:txBody>
          <a:bodyPr>
            <a:normAutofit/>
          </a:bodyPr>
          <a:lstStyle/>
          <a:p>
            <a:pPr lvl="0"/>
            <a:r>
              <a:rPr lang="ru-RU" dirty="0">
                <a:latin typeface="Showcard Gothic" pitchFamily="82" charset="0"/>
              </a:rPr>
              <a:t>Чуточку кода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066800" y="1287244"/>
            <a:ext cx="7543800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7030A0"/>
                </a:solidFill>
                <a:latin typeface="Consolas" pitchFamily="49" charset="0"/>
                <a:cs typeface="Consolas" pitchFamily="49" charset="0"/>
              </a:rPr>
              <a:t>public class </a:t>
            </a:r>
            <a:r>
              <a:rPr lang="en-US" sz="1400" b="1" dirty="0" err="1">
                <a:solidFill>
                  <a:srgbClr val="7030A0"/>
                </a:solidFill>
                <a:latin typeface="Consolas" pitchFamily="49" charset="0"/>
                <a:cs typeface="Consolas" pitchFamily="49" charset="0"/>
              </a:rPr>
              <a:t>SingleLinkedListInt</a:t>
            </a:r>
            <a:endParaRPr lang="en-US" sz="1400" b="1" dirty="0">
              <a:solidFill>
                <a:srgbClr val="7030A0"/>
              </a:solidFill>
              <a:latin typeface="Consolas" pitchFamily="49" charset="0"/>
              <a:cs typeface="Consolas" pitchFamily="49" charset="0"/>
            </a:endParaRP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    {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…   </a:t>
            </a:r>
            <a:endParaRPr lang="ru-RU" sz="1400" dirty="0">
              <a:latin typeface="Consolas" pitchFamily="49" charset="0"/>
              <a:cs typeface="Consolas" pitchFamily="49" charset="0"/>
            </a:endParaRP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</a:t>
            </a:r>
            <a:r>
              <a:rPr lang="en-US" sz="14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public void Append(</a:t>
            </a:r>
            <a:r>
              <a:rPr lang="en-US" sz="1400" b="1" dirty="0" err="1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int</a:t>
            </a:r>
            <a:r>
              <a:rPr lang="en-US" sz="14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US" sz="1400" b="1" dirty="0" err="1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elem</a:t>
            </a:r>
            <a:r>
              <a:rPr lang="en-US" sz="14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)		// </a:t>
            </a:r>
            <a:r>
              <a:rPr lang="ru-RU" sz="14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для лучшего понимания</a:t>
            </a:r>
            <a:endParaRPr lang="en-US" sz="1400" b="1" dirty="0">
              <a:solidFill>
                <a:srgbClr val="0000FF"/>
              </a:solidFill>
              <a:latin typeface="Consolas" pitchFamily="49" charset="0"/>
              <a:cs typeface="Consolas" pitchFamily="49" charset="0"/>
            </a:endParaRP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        {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if (tail == null)</a:t>
            </a: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            {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    head = new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ListIntNode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();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   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head.data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 =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elem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;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   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head.next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 = null;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    tail = head;</a:t>
            </a: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            }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else</a:t>
            </a: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            {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   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ListIntNode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 node = new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ListIntNode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();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   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node.data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 =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elem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;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   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node.next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 = null;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   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tail.next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 = node;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    tail = node;</a:t>
            </a: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            }</a:t>
            </a: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        }</a:t>
            </a:r>
            <a:endParaRPr lang="en-US" sz="1400" dirty="0">
              <a:latin typeface="Consolas" pitchFamily="49" charset="0"/>
              <a:cs typeface="Consolas" pitchFamily="49" charset="0"/>
            </a:endParaRP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…</a:t>
            </a:r>
            <a:endParaRPr lang="ru-RU" sz="1400" dirty="0">
              <a:latin typeface="Consolas" pitchFamily="49" charset="0"/>
              <a:cs typeface="Consolas" pitchFamily="49" charset="0"/>
            </a:endParaRPr>
          </a:p>
          <a:p>
            <a:endParaRPr lang="ru-RU" sz="1000" dirty="0">
              <a:latin typeface="Consolas" pitchFamily="49" charset="0"/>
              <a:cs typeface="Consolas" pitchFamily="49" charset="0"/>
            </a:endParaRPr>
          </a:p>
          <a:p>
            <a:endParaRPr lang="ru-RU" sz="1000" dirty="0">
              <a:latin typeface="Consolas" pitchFamily="49" charset="0"/>
              <a:cs typeface="Consolas" pitchFamily="49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4593</TotalTime>
  <Words>2448</Words>
  <Application>Microsoft Office PowerPoint</Application>
  <PresentationFormat>Экран (4:3)</PresentationFormat>
  <Paragraphs>611</Paragraphs>
  <Slides>34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41" baseType="lpstr">
      <vt:lpstr>Arial</vt:lpstr>
      <vt:lpstr>Calibri</vt:lpstr>
      <vt:lpstr>Consolas</vt:lpstr>
      <vt:lpstr>Footlight MT Light</vt:lpstr>
      <vt:lpstr>Goudy Stout</vt:lpstr>
      <vt:lpstr>Showcard Gothic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Чуточку кода</vt:lpstr>
      <vt:lpstr>Чуточку кода</vt:lpstr>
      <vt:lpstr>Чуточку кода</vt:lpstr>
      <vt:lpstr>Чуточку кода</vt:lpstr>
      <vt:lpstr>Чуточку кода</vt:lpstr>
      <vt:lpstr>Чуточку кода</vt:lpstr>
      <vt:lpstr>Чуточку кода</vt:lpstr>
      <vt:lpstr>Чуточку кода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Виталий Бондаренко</cp:lastModifiedBy>
  <cp:revision>427</cp:revision>
  <dcterms:created xsi:type="dcterms:W3CDTF">2006-08-16T00:00:00Z</dcterms:created>
  <dcterms:modified xsi:type="dcterms:W3CDTF">2023-03-15T18:38:12Z</dcterms:modified>
</cp:coreProperties>
</file>