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3">
  <p:sldMasterIdLst>
    <p:sldMasterId id="2147483648" r:id="rId1"/>
  </p:sldMasterIdLst>
  <p:notesMasterIdLst>
    <p:notesMasterId r:id="rId56"/>
  </p:notesMasterIdLst>
  <p:sldIdLst>
    <p:sldId id="282" r:id="rId2"/>
    <p:sldId id="308" r:id="rId3"/>
    <p:sldId id="315" r:id="rId4"/>
    <p:sldId id="309" r:id="rId5"/>
    <p:sldId id="314" r:id="rId6"/>
    <p:sldId id="317" r:id="rId7"/>
    <p:sldId id="321" r:id="rId8"/>
    <p:sldId id="319" r:id="rId9"/>
    <p:sldId id="322" r:id="rId10"/>
    <p:sldId id="318" r:id="rId11"/>
    <p:sldId id="316" r:id="rId12"/>
    <p:sldId id="320" r:id="rId13"/>
    <p:sldId id="325" r:id="rId14"/>
    <p:sldId id="324" r:id="rId15"/>
    <p:sldId id="310" r:id="rId16"/>
    <p:sldId id="326" r:id="rId17"/>
    <p:sldId id="323" r:id="rId18"/>
    <p:sldId id="327" r:id="rId19"/>
    <p:sldId id="328" r:id="rId20"/>
    <p:sldId id="331" r:id="rId21"/>
    <p:sldId id="333" r:id="rId22"/>
    <p:sldId id="340" r:id="rId23"/>
    <p:sldId id="354" r:id="rId24"/>
    <p:sldId id="355" r:id="rId25"/>
    <p:sldId id="356" r:id="rId26"/>
    <p:sldId id="311" r:id="rId27"/>
    <p:sldId id="330" r:id="rId28"/>
    <p:sldId id="332" r:id="rId29"/>
    <p:sldId id="336" r:id="rId30"/>
    <p:sldId id="337" r:id="rId31"/>
    <p:sldId id="338" r:id="rId32"/>
    <p:sldId id="339" r:id="rId33"/>
    <p:sldId id="344" r:id="rId34"/>
    <p:sldId id="345" r:id="rId35"/>
    <p:sldId id="346" r:id="rId36"/>
    <p:sldId id="350" r:id="rId37"/>
    <p:sldId id="351" r:id="rId38"/>
    <p:sldId id="352" r:id="rId39"/>
    <p:sldId id="353" r:id="rId40"/>
    <p:sldId id="347" r:id="rId41"/>
    <p:sldId id="348" r:id="rId42"/>
    <p:sldId id="349" r:id="rId43"/>
    <p:sldId id="329" r:id="rId44"/>
    <p:sldId id="313" r:id="rId45"/>
    <p:sldId id="342" r:id="rId46"/>
    <p:sldId id="341" r:id="rId47"/>
    <p:sldId id="335" r:id="rId48"/>
    <p:sldId id="343" r:id="rId49"/>
    <p:sldId id="312" r:id="rId50"/>
    <p:sldId id="334" r:id="rId51"/>
    <p:sldId id="357" r:id="rId52"/>
    <p:sldId id="360" r:id="rId53"/>
    <p:sldId id="358" r:id="rId54"/>
    <p:sldId id="359" r:id="rId5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99" autoAdjust="0"/>
    <p:restoredTop sz="94624" autoAdjust="0"/>
  </p:normalViewPr>
  <p:slideViewPr>
    <p:cSldViewPr>
      <p:cViewPr varScale="1">
        <p:scale>
          <a:sx n="105" d="100"/>
          <a:sy n="105" d="100"/>
        </p:scale>
        <p:origin x="182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87CBD47-ACB8-44C4-830A-17F6F96AE595}" type="datetimeFigureOut">
              <a:rPr lang="ru-RU" smtClean="0"/>
              <a:pPr/>
              <a:t>06.04.2023</a:t>
            </a:fld>
            <a:endParaRPr lang="ru-R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C139EFB-DE11-4798-80C8-CB55D856FF8D}"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87A49D1-18BD-418B-B696-B5187668C566}" type="datetime1">
              <a:rPr lang="en-US" smtClean="0"/>
              <a:pPr/>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A597E9-E938-42E8-AAEF-9F86B385D060}" type="datetime1">
              <a:rPr lang="en-US" smtClean="0"/>
              <a:pPr/>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C1692B0-2A11-4865-8C76-A2B164AC7F4E}" type="datetime1">
              <a:rPr lang="en-US" smtClean="0"/>
              <a:pPr/>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054CA4C-B8B9-439A-A3B3-E3A6919C3530}" type="datetime1">
              <a:rPr lang="en-US" smtClean="0"/>
              <a:pPr/>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AEFA8A-FFA9-41AC-8A0D-319E4CD5267E}" type="datetime1">
              <a:rPr lang="en-US" smtClean="0"/>
              <a:pPr/>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66E3FA2-4530-4143-B590-C2218C28BEB2}" type="datetime1">
              <a:rPr lang="en-US" smtClean="0"/>
              <a:pPr/>
              <a:t>4/6/2023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867E779-D56A-4E9B-8249-766664941F65}" type="datetime1">
              <a:rPr lang="en-US" smtClean="0"/>
              <a:pPr/>
              <a:t>4/6/2023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8BF8FDB-AA56-4B60-8FFD-2B18603792A3}" type="datetime1">
              <a:rPr lang="en-US" smtClean="0"/>
              <a:pPr/>
              <a:t>4/6/2023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0EE758-7B76-4DD1-A3D7-6951135F13F5}" type="datetime1">
              <a:rPr lang="en-US" smtClean="0"/>
              <a:pPr/>
              <a:t>4/6/2023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A8C565C-551F-4D3C-9C97-52F296EEF78C}" type="datetime1">
              <a:rPr lang="en-US" smtClean="0"/>
              <a:pPr/>
              <a:t>4/6/2023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DFCE86-40D6-4AD3-852A-9EF1D4E95443}" type="datetime1">
              <a:rPr lang="en-US" smtClean="0"/>
              <a:pPr/>
              <a:t>4/6/2023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E08E66-A70B-4497-A33C-1CE8676EE28F}" type="datetime1">
              <a:rPr lang="en-US" smtClean="0"/>
              <a:pPr/>
              <a:t>4/6/2023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image" Target="../media/image44.gi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1219200" y="1828800"/>
            <a:ext cx="7086600" cy="7620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ru-RU" sz="3200" b="1" dirty="0">
                <a:latin typeface="Footlight MT Light" pitchFamily="18" charset="0"/>
              </a:rPr>
              <a:t>Деревья</a:t>
            </a:r>
            <a:endParaRPr kumimoji="0" lang="en-US" sz="3200" b="1" i="0" u="none" strike="noStrike" kern="1200" cap="none" spc="0" normalizeH="0" baseline="0" noProof="0" dirty="0">
              <a:ln>
                <a:noFill/>
              </a:ln>
              <a:solidFill>
                <a:schemeClr val="tx1"/>
              </a:solidFill>
              <a:effectLst/>
              <a:uLnTx/>
              <a:uFillTx/>
              <a:latin typeface="Footlight MT Light" pitchFamily="18" charset="0"/>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ru-RU" sz="1600" i="0" u="none" strike="noStrike" kern="1200" cap="none" spc="0" normalizeH="0" baseline="0" noProof="0" dirty="0">
              <a:ln>
                <a:noFill/>
              </a:ln>
              <a:solidFill>
                <a:schemeClr val="tx1"/>
              </a:solidFill>
              <a:effectLst/>
              <a:uLnTx/>
              <a:uFillTx/>
              <a:latin typeface="Footlight MT Light" pitchFamily="18" charset="0"/>
            </a:endParaRPr>
          </a:p>
        </p:txBody>
      </p:sp>
      <p:sp>
        <p:nvSpPr>
          <p:cNvPr id="5" name="Subtitle 2"/>
          <p:cNvSpPr txBox="1">
            <a:spLocks/>
          </p:cNvSpPr>
          <p:nvPr/>
        </p:nvSpPr>
        <p:spPr>
          <a:xfrm>
            <a:off x="2590800" y="2819400"/>
            <a:ext cx="5410200" cy="3200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a:bodyPr>
          <a:lstStyle/>
          <a:p>
            <a:pPr marL="514350" marR="0" lvl="0" indent="-514350" algn="l" defTabSz="914400" rtl="0" eaLnBrk="1" fontAlgn="auto" latinLnBrk="0" hangingPunct="1">
              <a:lnSpc>
                <a:spcPct val="100000"/>
              </a:lnSpc>
              <a:spcBef>
                <a:spcPct val="20000"/>
              </a:spcBef>
              <a:spcAft>
                <a:spcPts val="0"/>
              </a:spcAft>
              <a:buClrTx/>
              <a:buSzTx/>
              <a:buFont typeface="+mj-lt"/>
              <a:buAutoNum type="arabicParenR"/>
              <a:tabLst/>
              <a:defRPr/>
            </a:pPr>
            <a:r>
              <a:rPr lang="ru-RU" sz="2800" dirty="0">
                <a:latin typeface="Showcard Gothic" pitchFamily="82" charset="0"/>
              </a:rPr>
              <a:t>Терминология</a:t>
            </a:r>
          </a:p>
          <a:p>
            <a:pPr marL="514350" marR="0" lvl="0" indent="-514350" algn="l" defTabSz="914400" rtl="0" eaLnBrk="1" fontAlgn="auto" latinLnBrk="0" hangingPunct="1">
              <a:lnSpc>
                <a:spcPct val="100000"/>
              </a:lnSpc>
              <a:spcBef>
                <a:spcPct val="20000"/>
              </a:spcBef>
              <a:spcAft>
                <a:spcPts val="0"/>
              </a:spcAft>
              <a:buClrTx/>
              <a:buSzTx/>
              <a:buFont typeface="+mj-lt"/>
              <a:buAutoNum type="arabicParenR"/>
              <a:tabLst/>
              <a:defRPr/>
            </a:pPr>
            <a:r>
              <a:rPr lang="ru-RU" sz="2800" dirty="0">
                <a:latin typeface="Showcard Gothic" pitchFamily="82" charset="0"/>
              </a:rPr>
              <a:t>Обход деревьев</a:t>
            </a:r>
          </a:p>
          <a:p>
            <a:pPr marL="514350" marR="0" lvl="0" indent="-514350" algn="l" defTabSz="914400" rtl="0" eaLnBrk="1" fontAlgn="auto" latinLnBrk="0" hangingPunct="1">
              <a:lnSpc>
                <a:spcPct val="100000"/>
              </a:lnSpc>
              <a:spcBef>
                <a:spcPct val="20000"/>
              </a:spcBef>
              <a:spcAft>
                <a:spcPts val="0"/>
              </a:spcAft>
              <a:buClrTx/>
              <a:buSzTx/>
              <a:buFont typeface="+mj-lt"/>
              <a:buAutoNum type="arabicParenR"/>
              <a:tabLst/>
              <a:defRPr/>
            </a:pPr>
            <a:r>
              <a:rPr lang="ru-RU" sz="2800" dirty="0">
                <a:latin typeface="Showcard Gothic" pitchFamily="82" charset="0"/>
              </a:rPr>
              <a:t>Деревья бинарного поиска</a:t>
            </a:r>
          </a:p>
          <a:p>
            <a:pPr marL="514350" marR="0" lvl="0" indent="-514350" algn="l" defTabSz="914400" rtl="0" eaLnBrk="1" fontAlgn="auto" latinLnBrk="0" hangingPunct="1">
              <a:lnSpc>
                <a:spcPct val="100000"/>
              </a:lnSpc>
              <a:spcBef>
                <a:spcPct val="20000"/>
              </a:spcBef>
              <a:spcAft>
                <a:spcPts val="0"/>
              </a:spcAft>
              <a:buClrTx/>
              <a:buSzTx/>
              <a:buFont typeface="+mj-lt"/>
              <a:buAutoNum type="arabicParenR"/>
              <a:tabLst/>
              <a:defRPr/>
            </a:pPr>
            <a:r>
              <a:rPr lang="ru-RU" sz="2800" dirty="0">
                <a:latin typeface="Showcard Gothic" pitchFamily="82" charset="0"/>
              </a:rPr>
              <a:t>Балансировка деревьев</a:t>
            </a:r>
          </a:p>
          <a:p>
            <a:pPr marL="514350" marR="0" lvl="0" indent="-514350" algn="l" defTabSz="914400" rtl="0" eaLnBrk="1" fontAlgn="auto" latinLnBrk="0" hangingPunct="1">
              <a:lnSpc>
                <a:spcPct val="100000"/>
              </a:lnSpc>
              <a:spcBef>
                <a:spcPct val="20000"/>
              </a:spcBef>
              <a:spcAft>
                <a:spcPts val="0"/>
              </a:spcAft>
              <a:buClrTx/>
              <a:buSzTx/>
              <a:buFont typeface="+mj-lt"/>
              <a:buAutoNum type="arabicParenR"/>
              <a:tabLst/>
              <a:defRPr/>
            </a:pPr>
            <a:r>
              <a:rPr lang="en-US" sz="2800" dirty="0">
                <a:latin typeface="Showcard Gothic" pitchFamily="82" charset="0"/>
              </a:rPr>
              <a:t>AVL, RB, B</a:t>
            </a:r>
            <a:r>
              <a:rPr lang="ru-RU" sz="2800" dirty="0">
                <a:latin typeface="Showcard Gothic" pitchFamily="82" charset="0"/>
              </a:rPr>
              <a:t>, </a:t>
            </a:r>
            <a:r>
              <a:rPr lang="en-US" sz="2800" dirty="0">
                <a:latin typeface="Showcard Gothic" pitchFamily="82" charset="0"/>
              </a:rPr>
              <a:t>B+-</a:t>
            </a:r>
            <a:r>
              <a:rPr lang="ru-RU" sz="2800" dirty="0">
                <a:latin typeface="Showcard Gothic" pitchFamily="82" charset="0"/>
              </a:rPr>
              <a:t>деревья</a:t>
            </a:r>
          </a:p>
          <a:p>
            <a:pPr marL="514350" marR="0" lvl="0" indent="-514350" algn="l" defTabSz="914400" rtl="0" eaLnBrk="1" fontAlgn="auto" latinLnBrk="0" hangingPunct="1">
              <a:lnSpc>
                <a:spcPct val="100000"/>
              </a:lnSpc>
              <a:spcBef>
                <a:spcPct val="20000"/>
              </a:spcBef>
              <a:spcAft>
                <a:spcPts val="0"/>
              </a:spcAft>
              <a:buClrTx/>
              <a:buSzTx/>
              <a:buFont typeface="+mj-lt"/>
              <a:buAutoNum type="arabicParenR"/>
              <a:tabLst/>
              <a:defRPr/>
            </a:pPr>
            <a:r>
              <a:rPr lang="ru-RU" sz="2800" dirty="0">
                <a:latin typeface="Showcard Gothic" pitchFamily="82" charset="0"/>
              </a:rPr>
              <a:t>Кучи (</a:t>
            </a:r>
            <a:r>
              <a:rPr lang="en-US" sz="2800" dirty="0">
                <a:latin typeface="Showcard Gothic" pitchFamily="82" charset="0"/>
              </a:rPr>
              <a:t>heaps</a:t>
            </a:r>
            <a:r>
              <a:rPr lang="ru-RU" sz="2800" dirty="0">
                <a:latin typeface="Showcard Gothic" pitchFamily="82" charset="0"/>
              </a:rPr>
              <a:t>)</a:t>
            </a:r>
          </a:p>
        </p:txBody>
      </p:sp>
      <p:pic>
        <p:nvPicPr>
          <p:cNvPr id="18435" name="Picture 3"/>
          <p:cNvPicPr>
            <a:picLocks noChangeAspect="1" noChangeArrowheads="1"/>
          </p:cNvPicPr>
          <p:nvPr/>
        </p:nvPicPr>
        <p:blipFill>
          <a:blip r:embed="rId2"/>
          <a:srcRect/>
          <a:stretch>
            <a:fillRect/>
          </a:stretch>
        </p:blipFill>
        <p:spPr bwMode="auto">
          <a:xfrm>
            <a:off x="3581400" y="304800"/>
            <a:ext cx="2349500" cy="990600"/>
          </a:xfrm>
          <a:prstGeom prst="rect">
            <a:avLst/>
          </a:prstGeom>
          <a:noFill/>
          <a:ln w="9525">
            <a:noFill/>
            <a:miter lim="800000"/>
            <a:headEnd/>
            <a:tailEnd/>
          </a:ln>
          <a:effectLst/>
        </p:spPr>
      </p:pic>
      <p:sp>
        <p:nvSpPr>
          <p:cNvPr id="10" name="Slide Number Placeholder 9"/>
          <p:cNvSpPr>
            <a:spLocks noGrp="1"/>
          </p:cNvSpPr>
          <p:nvPr>
            <p:ph type="sldNum" sz="quarter" idx="12"/>
          </p:nvPr>
        </p:nvSpPr>
        <p:spPr/>
        <p:txBody>
          <a:bodyPr/>
          <a:lstStyle/>
          <a:p>
            <a:fld id="{B6F15528-21DE-4FAA-801E-634DDDAF4B2B}" type="slidenum">
              <a:rPr lang="en-US" smtClean="0"/>
              <a:pPr/>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533400" y="381000"/>
            <a:ext cx="8229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475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Обход</a:t>
            </a:r>
            <a:r>
              <a:rPr kumimoji="0" lang="ru-RU" sz="3900" b="1" i="0" u="none" strike="noStrike" kern="1200" cap="none" spc="0" normalizeH="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 деревьев</a:t>
            </a:r>
            <a:r>
              <a:rPr kumimoji="0" lang="en-US" sz="3900" b="1" i="0" u="none" strike="noStrike" kern="1200" cap="none" spc="0" normalizeH="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 (</a:t>
            </a:r>
            <a:r>
              <a:rPr kumimoji="0" lang="en-US" sz="3900" b="1" i="0" u="none" strike="noStrike" kern="1200" cap="none" spc="0" normalizeH="0" noProof="0" dirty="0" err="1">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PreOrder</a:t>
            </a:r>
            <a:r>
              <a:rPr kumimoji="0" lang="en-US" sz="3900" b="1" i="0" u="none" strike="noStrike" kern="1200" cap="none" spc="0" normalizeH="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 traversal)</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10</a:t>
            </a:fld>
            <a:endParaRPr lang="en-US"/>
          </a:p>
        </p:txBody>
      </p:sp>
      <p:sp>
        <p:nvSpPr>
          <p:cNvPr id="6" name="Rectangle 5"/>
          <p:cNvSpPr/>
          <p:nvPr/>
        </p:nvSpPr>
        <p:spPr>
          <a:xfrm>
            <a:off x="5029200" y="1981200"/>
            <a:ext cx="3276600" cy="338554"/>
          </a:xfrm>
          <a:prstGeom prst="rect">
            <a:avLst/>
          </a:prstGeom>
        </p:spPr>
        <p:txBody>
          <a:bodyPr wrap="square">
            <a:spAutoFit/>
          </a:bodyPr>
          <a:lstStyle/>
          <a:p>
            <a:r>
              <a:rPr lang="en-US" sz="1600" dirty="0">
                <a:latin typeface="Consolas" pitchFamily="49" charset="0"/>
                <a:cs typeface="Consolas" pitchFamily="49" charset="0"/>
              </a:rPr>
              <a:t> 2 7 2 6 5 11 5 9 </a:t>
            </a:r>
            <a:r>
              <a:rPr lang="ru-RU" sz="1600" dirty="0">
                <a:latin typeface="Consolas" pitchFamily="49" charset="0"/>
                <a:cs typeface="Consolas" pitchFamily="49" charset="0"/>
              </a:rPr>
              <a:t>8</a:t>
            </a:r>
          </a:p>
        </p:txBody>
      </p:sp>
      <p:pic>
        <p:nvPicPr>
          <p:cNvPr id="24577" name="Picture 1"/>
          <p:cNvPicPr>
            <a:picLocks noChangeAspect="1" noChangeArrowheads="1"/>
          </p:cNvPicPr>
          <p:nvPr/>
        </p:nvPicPr>
        <p:blipFill>
          <a:blip r:embed="rId2"/>
          <a:srcRect/>
          <a:stretch>
            <a:fillRect/>
          </a:stretch>
        </p:blipFill>
        <p:spPr bwMode="auto">
          <a:xfrm>
            <a:off x="1600200" y="1219200"/>
            <a:ext cx="2209800" cy="1852332"/>
          </a:xfrm>
          <a:prstGeom prst="rect">
            <a:avLst/>
          </a:prstGeom>
          <a:noFill/>
          <a:ln w="9525">
            <a:noFill/>
            <a:miter lim="800000"/>
            <a:headEnd/>
            <a:tailEnd/>
          </a:ln>
          <a:effectLst/>
        </p:spPr>
      </p:pic>
      <p:sp>
        <p:nvSpPr>
          <p:cNvPr id="7" name="Rectangle 6"/>
          <p:cNvSpPr/>
          <p:nvPr/>
        </p:nvSpPr>
        <p:spPr>
          <a:xfrm>
            <a:off x="3733800" y="4648200"/>
            <a:ext cx="5410200" cy="2031325"/>
          </a:xfrm>
          <a:prstGeom prst="rect">
            <a:avLst/>
          </a:prstGeom>
        </p:spPr>
        <p:txBody>
          <a:bodyPr wrap="square">
            <a:spAutoFit/>
          </a:bodyPr>
          <a:lstStyle/>
          <a:p>
            <a:r>
              <a:rPr lang="en-US" sz="1400" dirty="0">
                <a:latin typeface="Consolas" pitchFamily="49" charset="0"/>
                <a:cs typeface="Consolas" pitchFamily="49" charset="0"/>
              </a:rPr>
              <a:t>        public void </a:t>
            </a:r>
            <a:r>
              <a:rPr lang="en-US" sz="1400" dirty="0" err="1">
                <a:latin typeface="Consolas" pitchFamily="49" charset="0"/>
                <a:cs typeface="Consolas" pitchFamily="49" charset="0"/>
              </a:rPr>
              <a:t>PreOrder</a:t>
            </a:r>
            <a:r>
              <a:rPr lang="en-US" sz="1400" dirty="0">
                <a:latin typeface="Consolas" pitchFamily="49" charset="0"/>
                <a:cs typeface="Consolas" pitchFamily="49" charset="0"/>
              </a:rPr>
              <a:t>(</a:t>
            </a:r>
            <a:r>
              <a:rPr lang="en-US" sz="1400" dirty="0" err="1">
                <a:latin typeface="Consolas" pitchFamily="49" charset="0"/>
                <a:cs typeface="Consolas" pitchFamily="49" charset="0"/>
              </a:rPr>
              <a:t>BinaryTreeNode</a:t>
            </a:r>
            <a:r>
              <a:rPr lang="en-US" sz="1400" dirty="0">
                <a:latin typeface="Consolas" pitchFamily="49" charset="0"/>
                <a:cs typeface="Consolas" pitchFamily="49" charset="0"/>
              </a:rPr>
              <a:t> node)</a:t>
            </a:r>
          </a:p>
          <a:p>
            <a:r>
              <a:rPr lang="ru-RU" sz="1400" dirty="0">
                <a:latin typeface="Consolas" pitchFamily="49" charset="0"/>
                <a:cs typeface="Consolas" pitchFamily="49" charset="0"/>
              </a:rPr>
              <a:t>        {</a:t>
            </a:r>
          </a:p>
          <a:p>
            <a:r>
              <a:rPr lang="en-US" sz="1400" dirty="0">
                <a:latin typeface="Consolas" pitchFamily="49" charset="0"/>
                <a:cs typeface="Consolas" pitchFamily="49" charset="0"/>
              </a:rPr>
              <a:t>            if (node != null)</a:t>
            </a:r>
          </a:p>
          <a:p>
            <a:r>
              <a:rPr lang="ru-RU" sz="1400" dirty="0">
                <a:latin typeface="Consolas" pitchFamily="49" charset="0"/>
                <a:cs typeface="Consolas" pitchFamily="49" charset="0"/>
              </a:rPr>
              <a:t>            {</a:t>
            </a:r>
          </a:p>
          <a:p>
            <a:r>
              <a:rPr lang="en-US" sz="1400" dirty="0">
                <a:latin typeface="Consolas" pitchFamily="49" charset="0"/>
                <a:cs typeface="Consolas" pitchFamily="49" charset="0"/>
              </a:rPr>
              <a:t>                </a:t>
            </a:r>
            <a:r>
              <a:rPr lang="en-US" sz="1400" dirty="0" err="1">
                <a:latin typeface="Consolas" pitchFamily="49" charset="0"/>
                <a:cs typeface="Consolas" pitchFamily="49" charset="0"/>
              </a:rPr>
              <a:t>Console.Write</a:t>
            </a:r>
            <a:r>
              <a:rPr lang="en-US" sz="1400" dirty="0">
                <a:latin typeface="Consolas" pitchFamily="49" charset="0"/>
                <a:cs typeface="Consolas" pitchFamily="49" charset="0"/>
              </a:rPr>
              <a:t>( </a:t>
            </a:r>
            <a:r>
              <a:rPr lang="en-US" sz="1400" dirty="0" err="1">
                <a:latin typeface="Consolas" pitchFamily="49" charset="0"/>
                <a:cs typeface="Consolas" pitchFamily="49" charset="0"/>
              </a:rPr>
              <a:t>node.data</a:t>
            </a:r>
            <a:r>
              <a:rPr lang="en-US" sz="1400" dirty="0">
                <a:latin typeface="Consolas" pitchFamily="49" charset="0"/>
                <a:cs typeface="Consolas" pitchFamily="49" charset="0"/>
              </a:rPr>
              <a:t> + " " );</a:t>
            </a:r>
          </a:p>
          <a:p>
            <a:r>
              <a:rPr lang="en-US" sz="1400" dirty="0">
                <a:latin typeface="Consolas" pitchFamily="49" charset="0"/>
                <a:cs typeface="Consolas" pitchFamily="49" charset="0"/>
              </a:rPr>
              <a:t>                </a:t>
            </a:r>
            <a:r>
              <a:rPr lang="en-US" sz="1400" dirty="0" err="1">
                <a:latin typeface="Consolas" pitchFamily="49" charset="0"/>
                <a:cs typeface="Consolas" pitchFamily="49" charset="0"/>
              </a:rPr>
              <a:t>PreOrder</a:t>
            </a:r>
            <a:r>
              <a:rPr lang="en-US" sz="1400" dirty="0">
                <a:latin typeface="Consolas" pitchFamily="49" charset="0"/>
                <a:cs typeface="Consolas" pitchFamily="49" charset="0"/>
              </a:rPr>
              <a:t>( </a:t>
            </a:r>
            <a:r>
              <a:rPr lang="en-US" sz="1400" dirty="0" err="1">
                <a:latin typeface="Consolas" pitchFamily="49" charset="0"/>
                <a:cs typeface="Consolas" pitchFamily="49" charset="0"/>
              </a:rPr>
              <a:t>node.left</a:t>
            </a:r>
            <a:r>
              <a:rPr lang="en-US" sz="1400" dirty="0">
                <a:latin typeface="Consolas" pitchFamily="49" charset="0"/>
                <a:cs typeface="Consolas" pitchFamily="49" charset="0"/>
              </a:rPr>
              <a:t> );</a:t>
            </a:r>
          </a:p>
          <a:p>
            <a:r>
              <a:rPr lang="en-US" sz="1400" dirty="0">
                <a:latin typeface="Consolas" pitchFamily="49" charset="0"/>
                <a:cs typeface="Consolas" pitchFamily="49" charset="0"/>
              </a:rPr>
              <a:t>                </a:t>
            </a:r>
            <a:r>
              <a:rPr lang="en-US" sz="1400" dirty="0" err="1">
                <a:latin typeface="Consolas" pitchFamily="49" charset="0"/>
                <a:cs typeface="Consolas" pitchFamily="49" charset="0"/>
              </a:rPr>
              <a:t>PreOrder</a:t>
            </a:r>
            <a:r>
              <a:rPr lang="en-US" sz="1400" dirty="0">
                <a:latin typeface="Consolas" pitchFamily="49" charset="0"/>
                <a:cs typeface="Consolas" pitchFamily="49" charset="0"/>
              </a:rPr>
              <a:t>( </a:t>
            </a:r>
            <a:r>
              <a:rPr lang="en-US" sz="1400" dirty="0" err="1">
                <a:latin typeface="Consolas" pitchFamily="49" charset="0"/>
                <a:cs typeface="Consolas" pitchFamily="49" charset="0"/>
              </a:rPr>
              <a:t>node.right</a:t>
            </a:r>
            <a:r>
              <a:rPr lang="en-US" sz="1400" dirty="0">
                <a:latin typeface="Consolas" pitchFamily="49" charset="0"/>
                <a:cs typeface="Consolas" pitchFamily="49" charset="0"/>
              </a:rPr>
              <a:t> );</a:t>
            </a:r>
          </a:p>
          <a:p>
            <a:r>
              <a:rPr lang="ru-RU" sz="1400" dirty="0">
                <a:latin typeface="Consolas" pitchFamily="49" charset="0"/>
                <a:cs typeface="Consolas" pitchFamily="49" charset="0"/>
              </a:rPr>
              <a:t>            }</a:t>
            </a:r>
          </a:p>
          <a:p>
            <a:r>
              <a:rPr lang="ru-RU" sz="1400" dirty="0">
                <a:latin typeface="Consolas" pitchFamily="49" charset="0"/>
                <a:cs typeface="Consolas" pitchFamily="49" charset="0"/>
              </a:rPr>
              <a:t>        }</a:t>
            </a:r>
          </a:p>
        </p:txBody>
      </p:sp>
      <p:sp>
        <p:nvSpPr>
          <p:cNvPr id="8" name="Rectangle 7"/>
          <p:cNvSpPr/>
          <p:nvPr/>
        </p:nvSpPr>
        <p:spPr>
          <a:xfrm>
            <a:off x="4495800" y="3200400"/>
            <a:ext cx="3886200" cy="954107"/>
          </a:xfrm>
          <a:prstGeom prst="rect">
            <a:avLst/>
          </a:prstGeom>
        </p:spPr>
        <p:txBody>
          <a:bodyPr wrap="square">
            <a:spAutoFit/>
          </a:bodyPr>
          <a:lstStyle/>
          <a:p>
            <a:r>
              <a:rPr lang="en-US" sz="1400" dirty="0">
                <a:latin typeface="Consolas" pitchFamily="49" charset="0"/>
                <a:cs typeface="Consolas" pitchFamily="49" charset="0"/>
              </a:rPr>
              <a:t>public void </a:t>
            </a:r>
            <a:r>
              <a:rPr lang="en-US" sz="1400" dirty="0" err="1">
                <a:latin typeface="Consolas" pitchFamily="49" charset="0"/>
                <a:cs typeface="Consolas" pitchFamily="49" charset="0"/>
              </a:rPr>
              <a:t>PreOrderTraversal</a:t>
            </a:r>
            <a:r>
              <a:rPr lang="en-US" sz="1400" dirty="0">
                <a:latin typeface="Consolas" pitchFamily="49" charset="0"/>
                <a:cs typeface="Consolas" pitchFamily="49" charset="0"/>
              </a:rPr>
              <a:t>()</a:t>
            </a:r>
          </a:p>
          <a:p>
            <a:r>
              <a:rPr lang="ru-RU" sz="1400" dirty="0">
                <a:latin typeface="Consolas" pitchFamily="49" charset="0"/>
                <a:cs typeface="Consolas" pitchFamily="49" charset="0"/>
              </a:rPr>
              <a:t>{</a:t>
            </a:r>
          </a:p>
          <a:p>
            <a:r>
              <a:rPr lang="en-US" sz="1400" dirty="0">
                <a:latin typeface="Consolas" pitchFamily="49" charset="0"/>
                <a:cs typeface="Consolas" pitchFamily="49" charset="0"/>
              </a:rPr>
              <a:t>     </a:t>
            </a:r>
            <a:r>
              <a:rPr lang="en-US" sz="1400" dirty="0" err="1">
                <a:latin typeface="Consolas" pitchFamily="49" charset="0"/>
                <a:cs typeface="Consolas" pitchFamily="49" charset="0"/>
              </a:rPr>
              <a:t>PreOrder</a:t>
            </a:r>
            <a:r>
              <a:rPr lang="en-US" sz="1400" dirty="0">
                <a:latin typeface="Consolas" pitchFamily="49" charset="0"/>
                <a:cs typeface="Consolas" pitchFamily="49" charset="0"/>
              </a:rPr>
              <a:t>( root );</a:t>
            </a:r>
          </a:p>
          <a:p>
            <a:r>
              <a:rPr lang="ru-RU" sz="1400" dirty="0">
                <a:latin typeface="Consolas" pitchFamily="49" charset="0"/>
                <a:cs typeface="Consolas" pitchFamily="49"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2000"/>
                                        <p:tgtEl>
                                          <p:spTgt spid="8">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fade">
                                      <p:cBhvr>
                                        <p:cTn id="10" dur="2000"/>
                                        <p:tgtEl>
                                          <p:spTgt spid="8">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Effect transition="in" filter="fade">
                                      <p:cBhvr>
                                        <p:cTn id="13" dur="2000"/>
                                        <p:tgtEl>
                                          <p:spTgt spid="8">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3" end="3"/>
                                            </p:txEl>
                                          </p:spTgt>
                                        </p:tgtEl>
                                        <p:attrNameLst>
                                          <p:attrName>style.visibility</p:attrName>
                                        </p:attrNameLst>
                                      </p:cBhvr>
                                      <p:to>
                                        <p:strVal val="visible"/>
                                      </p:to>
                                    </p:set>
                                    <p:animEffect transition="in" filter="fade">
                                      <p:cBhvr>
                                        <p:cTn id="16" dur="2000"/>
                                        <p:tgtEl>
                                          <p:spTgt spid="8">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fade">
                                      <p:cBhvr>
                                        <p:cTn id="19" dur="2000"/>
                                        <p:tgtEl>
                                          <p:spTgt spid="7">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7">
                                            <p:txEl>
                                              <p:pRg st="1" end="1"/>
                                            </p:txEl>
                                          </p:spTgt>
                                        </p:tgtEl>
                                        <p:attrNameLst>
                                          <p:attrName>style.visibility</p:attrName>
                                        </p:attrNameLst>
                                      </p:cBhvr>
                                      <p:to>
                                        <p:strVal val="visible"/>
                                      </p:to>
                                    </p:set>
                                    <p:animEffect transition="in" filter="fade">
                                      <p:cBhvr>
                                        <p:cTn id="22" dur="2000"/>
                                        <p:tgtEl>
                                          <p:spTgt spid="7">
                                            <p:txEl>
                                              <p:pRg st="1" end="1"/>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animEffect transition="in" filter="fade">
                                      <p:cBhvr>
                                        <p:cTn id="25" dur="2000"/>
                                        <p:tgtEl>
                                          <p:spTgt spid="7">
                                            <p:txEl>
                                              <p:pRg st="2" end="2"/>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2000"/>
                                        <p:tgtEl>
                                          <p:spTgt spid="7">
                                            <p:txEl>
                                              <p:pRg st="3" end="3"/>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animEffect transition="in" filter="fade">
                                      <p:cBhvr>
                                        <p:cTn id="31" dur="2000"/>
                                        <p:tgtEl>
                                          <p:spTgt spid="7">
                                            <p:txEl>
                                              <p:pRg st="4" end="4"/>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7">
                                            <p:txEl>
                                              <p:pRg st="5" end="5"/>
                                            </p:txEl>
                                          </p:spTgt>
                                        </p:tgtEl>
                                        <p:attrNameLst>
                                          <p:attrName>style.visibility</p:attrName>
                                        </p:attrNameLst>
                                      </p:cBhvr>
                                      <p:to>
                                        <p:strVal val="visible"/>
                                      </p:to>
                                    </p:set>
                                    <p:animEffect transition="in" filter="fade">
                                      <p:cBhvr>
                                        <p:cTn id="34" dur="2000"/>
                                        <p:tgtEl>
                                          <p:spTgt spid="7">
                                            <p:txEl>
                                              <p:pRg st="5" end="5"/>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Effect transition="in" filter="fade">
                                      <p:cBhvr>
                                        <p:cTn id="37" dur="2000"/>
                                        <p:tgtEl>
                                          <p:spTgt spid="7">
                                            <p:txEl>
                                              <p:pRg st="6" end="6"/>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7">
                                            <p:txEl>
                                              <p:pRg st="7" end="7"/>
                                            </p:txEl>
                                          </p:spTgt>
                                        </p:tgtEl>
                                        <p:attrNameLst>
                                          <p:attrName>style.visibility</p:attrName>
                                        </p:attrNameLst>
                                      </p:cBhvr>
                                      <p:to>
                                        <p:strVal val="visible"/>
                                      </p:to>
                                    </p:set>
                                    <p:animEffect transition="in" filter="fade">
                                      <p:cBhvr>
                                        <p:cTn id="40" dur="2000"/>
                                        <p:tgtEl>
                                          <p:spTgt spid="7">
                                            <p:txEl>
                                              <p:pRg st="7" end="7"/>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7">
                                            <p:txEl>
                                              <p:pRg st="8" end="8"/>
                                            </p:txEl>
                                          </p:spTgt>
                                        </p:tgtEl>
                                        <p:attrNameLst>
                                          <p:attrName>style.visibility</p:attrName>
                                        </p:attrNameLst>
                                      </p:cBhvr>
                                      <p:to>
                                        <p:strVal val="visible"/>
                                      </p:to>
                                    </p:set>
                                    <p:animEffect transition="in" filter="fade">
                                      <p:cBhvr>
                                        <p:cTn id="43" dur="2000"/>
                                        <p:tgtEl>
                                          <p:spTgt spid="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P spid="8" grpId="0" build="allAtOnce"/>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40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Обход</a:t>
            </a:r>
            <a:r>
              <a:rPr kumimoji="0" lang="ru-RU" sz="3900" b="1" i="0" u="none" strike="noStrike" kern="1200" cap="none" spc="0" normalizeH="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 деревьев</a:t>
            </a:r>
            <a:r>
              <a:rPr kumimoji="0" lang="en-US" sz="3900" b="1" i="0" u="none" strike="noStrike" kern="1200" cap="none" spc="0" normalizeH="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 (</a:t>
            </a:r>
            <a:r>
              <a:rPr kumimoji="0" lang="en-US" sz="3900" b="1" i="0" u="none" strike="noStrike" kern="1200" cap="none" spc="0" normalizeH="0" noProof="0" dirty="0" err="1">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PostOrder</a:t>
            </a:r>
            <a:r>
              <a:rPr kumimoji="0" lang="en-US" sz="3900" b="1" i="0" u="none" strike="noStrike" kern="1200" cap="none" spc="0" normalizeH="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 Traversal)</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11</a:t>
            </a:fld>
            <a:endParaRPr lang="en-US"/>
          </a:p>
        </p:txBody>
      </p:sp>
      <p:sp>
        <p:nvSpPr>
          <p:cNvPr id="7" name="Rectangle 6"/>
          <p:cNvSpPr/>
          <p:nvPr/>
        </p:nvSpPr>
        <p:spPr>
          <a:xfrm>
            <a:off x="4419600" y="1981200"/>
            <a:ext cx="3429000" cy="338554"/>
          </a:xfrm>
          <a:prstGeom prst="rect">
            <a:avLst/>
          </a:prstGeom>
        </p:spPr>
        <p:txBody>
          <a:bodyPr wrap="square">
            <a:spAutoFit/>
          </a:bodyPr>
          <a:lstStyle/>
          <a:p>
            <a:r>
              <a:rPr lang="en-US" sz="1600" dirty="0">
                <a:latin typeface="Consolas" pitchFamily="49" charset="0"/>
                <a:cs typeface="Consolas" pitchFamily="49" charset="0"/>
              </a:rPr>
              <a:t> 2 5 11 6 </a:t>
            </a:r>
            <a:r>
              <a:rPr lang="ru-RU" sz="1600" dirty="0">
                <a:latin typeface="Consolas" pitchFamily="49" charset="0"/>
                <a:cs typeface="Consolas" pitchFamily="49" charset="0"/>
              </a:rPr>
              <a:t>8</a:t>
            </a:r>
            <a:r>
              <a:rPr lang="en-US" sz="1600" dirty="0">
                <a:latin typeface="Consolas" pitchFamily="49" charset="0"/>
                <a:cs typeface="Consolas" pitchFamily="49" charset="0"/>
              </a:rPr>
              <a:t> 9 7 5 2</a:t>
            </a:r>
            <a:endParaRPr lang="ru-RU" sz="1600" dirty="0">
              <a:latin typeface="Consolas" pitchFamily="49" charset="0"/>
              <a:cs typeface="Consolas" pitchFamily="49" charset="0"/>
            </a:endParaRPr>
          </a:p>
        </p:txBody>
      </p:sp>
      <p:pic>
        <p:nvPicPr>
          <p:cNvPr id="26625" name="Picture 1"/>
          <p:cNvPicPr>
            <a:picLocks noChangeAspect="1" noChangeArrowheads="1"/>
          </p:cNvPicPr>
          <p:nvPr/>
        </p:nvPicPr>
        <p:blipFill>
          <a:blip r:embed="rId2"/>
          <a:srcRect/>
          <a:stretch>
            <a:fillRect/>
          </a:stretch>
        </p:blipFill>
        <p:spPr bwMode="auto">
          <a:xfrm>
            <a:off x="1371600" y="1219200"/>
            <a:ext cx="2133600" cy="1788459"/>
          </a:xfrm>
          <a:prstGeom prst="rect">
            <a:avLst/>
          </a:prstGeom>
          <a:noFill/>
          <a:ln w="9525">
            <a:noFill/>
            <a:miter lim="800000"/>
            <a:headEnd/>
            <a:tailEnd/>
          </a:ln>
          <a:effectLst/>
        </p:spPr>
      </p:pic>
      <p:sp>
        <p:nvSpPr>
          <p:cNvPr id="6" name="Rectangle 5"/>
          <p:cNvSpPr/>
          <p:nvPr/>
        </p:nvSpPr>
        <p:spPr>
          <a:xfrm>
            <a:off x="3733800" y="4495800"/>
            <a:ext cx="5410200" cy="2031325"/>
          </a:xfrm>
          <a:prstGeom prst="rect">
            <a:avLst/>
          </a:prstGeom>
        </p:spPr>
        <p:txBody>
          <a:bodyPr wrap="square">
            <a:spAutoFit/>
          </a:bodyPr>
          <a:lstStyle/>
          <a:p>
            <a:r>
              <a:rPr lang="en-US" sz="1400" dirty="0">
                <a:latin typeface="Consolas" pitchFamily="49" charset="0"/>
                <a:cs typeface="Consolas" pitchFamily="49" charset="0"/>
              </a:rPr>
              <a:t>        public void </a:t>
            </a:r>
            <a:r>
              <a:rPr lang="en-US" sz="1400" dirty="0" err="1">
                <a:latin typeface="Consolas" pitchFamily="49" charset="0"/>
                <a:cs typeface="Consolas" pitchFamily="49" charset="0"/>
              </a:rPr>
              <a:t>PostOrder</a:t>
            </a:r>
            <a:r>
              <a:rPr lang="en-US" sz="1400" dirty="0">
                <a:latin typeface="Consolas" pitchFamily="49" charset="0"/>
                <a:cs typeface="Consolas" pitchFamily="49" charset="0"/>
              </a:rPr>
              <a:t>(</a:t>
            </a:r>
            <a:r>
              <a:rPr lang="en-US" sz="1400" dirty="0" err="1">
                <a:latin typeface="Consolas" pitchFamily="49" charset="0"/>
                <a:cs typeface="Consolas" pitchFamily="49" charset="0"/>
              </a:rPr>
              <a:t>BinaryTreeNode</a:t>
            </a:r>
            <a:r>
              <a:rPr lang="en-US" sz="1400" dirty="0">
                <a:latin typeface="Consolas" pitchFamily="49" charset="0"/>
                <a:cs typeface="Consolas" pitchFamily="49" charset="0"/>
              </a:rPr>
              <a:t> node)</a:t>
            </a:r>
          </a:p>
          <a:p>
            <a:r>
              <a:rPr lang="ru-RU" sz="1400" dirty="0">
                <a:latin typeface="Consolas" pitchFamily="49" charset="0"/>
                <a:cs typeface="Consolas" pitchFamily="49" charset="0"/>
              </a:rPr>
              <a:t>        {</a:t>
            </a:r>
          </a:p>
          <a:p>
            <a:r>
              <a:rPr lang="en-US" sz="1400" dirty="0">
                <a:latin typeface="Consolas" pitchFamily="49" charset="0"/>
                <a:cs typeface="Consolas" pitchFamily="49" charset="0"/>
              </a:rPr>
              <a:t>            if (node != null)</a:t>
            </a:r>
          </a:p>
          <a:p>
            <a:r>
              <a:rPr lang="ru-RU" sz="1400" dirty="0">
                <a:latin typeface="Consolas" pitchFamily="49" charset="0"/>
                <a:cs typeface="Consolas" pitchFamily="49" charset="0"/>
              </a:rPr>
              <a:t>            {</a:t>
            </a:r>
          </a:p>
          <a:p>
            <a:r>
              <a:rPr lang="en-US" sz="1400" dirty="0">
                <a:latin typeface="Consolas" pitchFamily="49" charset="0"/>
                <a:cs typeface="Consolas" pitchFamily="49" charset="0"/>
              </a:rPr>
              <a:t>                </a:t>
            </a:r>
            <a:r>
              <a:rPr lang="en-US" sz="1400" dirty="0" err="1">
                <a:latin typeface="Consolas" pitchFamily="49" charset="0"/>
                <a:cs typeface="Consolas" pitchFamily="49" charset="0"/>
              </a:rPr>
              <a:t>PostOrder</a:t>
            </a:r>
            <a:r>
              <a:rPr lang="en-US" sz="1400" dirty="0">
                <a:latin typeface="Consolas" pitchFamily="49" charset="0"/>
                <a:cs typeface="Consolas" pitchFamily="49" charset="0"/>
              </a:rPr>
              <a:t>( </a:t>
            </a:r>
            <a:r>
              <a:rPr lang="en-US" sz="1400" dirty="0" err="1">
                <a:latin typeface="Consolas" pitchFamily="49" charset="0"/>
                <a:cs typeface="Consolas" pitchFamily="49" charset="0"/>
              </a:rPr>
              <a:t>node.left</a:t>
            </a:r>
            <a:r>
              <a:rPr lang="en-US" sz="1400" dirty="0">
                <a:latin typeface="Consolas" pitchFamily="49" charset="0"/>
                <a:cs typeface="Consolas" pitchFamily="49" charset="0"/>
              </a:rPr>
              <a:t> );</a:t>
            </a:r>
          </a:p>
          <a:p>
            <a:r>
              <a:rPr lang="en-US" sz="1400" dirty="0">
                <a:latin typeface="Consolas" pitchFamily="49" charset="0"/>
                <a:cs typeface="Consolas" pitchFamily="49" charset="0"/>
              </a:rPr>
              <a:t>                </a:t>
            </a:r>
            <a:r>
              <a:rPr lang="en-US" sz="1400" dirty="0" err="1">
                <a:latin typeface="Consolas" pitchFamily="49" charset="0"/>
                <a:cs typeface="Consolas" pitchFamily="49" charset="0"/>
              </a:rPr>
              <a:t>PostOrder</a:t>
            </a:r>
            <a:r>
              <a:rPr lang="en-US" sz="1400" dirty="0">
                <a:latin typeface="Consolas" pitchFamily="49" charset="0"/>
                <a:cs typeface="Consolas" pitchFamily="49" charset="0"/>
              </a:rPr>
              <a:t>( </a:t>
            </a:r>
            <a:r>
              <a:rPr lang="en-US" sz="1400" dirty="0" err="1">
                <a:latin typeface="Consolas" pitchFamily="49" charset="0"/>
                <a:cs typeface="Consolas" pitchFamily="49" charset="0"/>
              </a:rPr>
              <a:t>node.right</a:t>
            </a:r>
            <a:r>
              <a:rPr lang="en-US" sz="1400" dirty="0">
                <a:latin typeface="Consolas" pitchFamily="49" charset="0"/>
                <a:cs typeface="Consolas" pitchFamily="49" charset="0"/>
              </a:rPr>
              <a:t> );</a:t>
            </a:r>
          </a:p>
          <a:p>
            <a:r>
              <a:rPr lang="en-US" sz="1400" dirty="0">
                <a:latin typeface="Consolas" pitchFamily="49" charset="0"/>
                <a:cs typeface="Consolas" pitchFamily="49" charset="0"/>
              </a:rPr>
              <a:t>                </a:t>
            </a:r>
            <a:r>
              <a:rPr lang="en-US" sz="1400" dirty="0" err="1">
                <a:latin typeface="Consolas" pitchFamily="49" charset="0"/>
                <a:cs typeface="Consolas" pitchFamily="49" charset="0"/>
              </a:rPr>
              <a:t>Console.Write</a:t>
            </a:r>
            <a:r>
              <a:rPr lang="en-US" sz="1400" dirty="0">
                <a:latin typeface="Consolas" pitchFamily="49" charset="0"/>
                <a:cs typeface="Consolas" pitchFamily="49" charset="0"/>
              </a:rPr>
              <a:t>( </a:t>
            </a:r>
            <a:r>
              <a:rPr lang="en-US" sz="1400" dirty="0" err="1">
                <a:latin typeface="Consolas" pitchFamily="49" charset="0"/>
                <a:cs typeface="Consolas" pitchFamily="49" charset="0"/>
              </a:rPr>
              <a:t>node.data</a:t>
            </a:r>
            <a:r>
              <a:rPr lang="en-US" sz="1400" dirty="0">
                <a:latin typeface="Consolas" pitchFamily="49" charset="0"/>
                <a:cs typeface="Consolas" pitchFamily="49" charset="0"/>
              </a:rPr>
              <a:t> + " " );</a:t>
            </a:r>
          </a:p>
          <a:p>
            <a:r>
              <a:rPr lang="ru-RU" sz="1400" dirty="0">
                <a:latin typeface="Consolas" pitchFamily="49" charset="0"/>
                <a:cs typeface="Consolas" pitchFamily="49" charset="0"/>
              </a:rPr>
              <a:t>            }</a:t>
            </a:r>
          </a:p>
          <a:p>
            <a:r>
              <a:rPr lang="ru-RU" sz="1400" dirty="0">
                <a:latin typeface="Consolas" pitchFamily="49" charset="0"/>
                <a:cs typeface="Consolas" pitchFamily="49" charset="0"/>
              </a:rPr>
              <a:t>        }</a:t>
            </a:r>
          </a:p>
        </p:txBody>
      </p:sp>
      <p:sp>
        <p:nvSpPr>
          <p:cNvPr id="8" name="Rectangle 7"/>
          <p:cNvSpPr/>
          <p:nvPr/>
        </p:nvSpPr>
        <p:spPr>
          <a:xfrm>
            <a:off x="4495800" y="3048000"/>
            <a:ext cx="4267200" cy="984885"/>
          </a:xfrm>
          <a:prstGeom prst="rect">
            <a:avLst/>
          </a:prstGeom>
        </p:spPr>
        <p:txBody>
          <a:bodyPr wrap="square">
            <a:spAutoFit/>
          </a:bodyPr>
          <a:lstStyle/>
          <a:p>
            <a:r>
              <a:rPr lang="en-US" sz="1400" dirty="0">
                <a:latin typeface="Consolas" pitchFamily="49" charset="0"/>
                <a:cs typeface="Consolas" pitchFamily="49" charset="0"/>
              </a:rPr>
              <a:t>public void </a:t>
            </a:r>
            <a:r>
              <a:rPr lang="en-US" sz="1400" dirty="0" err="1">
                <a:latin typeface="Consolas" pitchFamily="49" charset="0"/>
                <a:cs typeface="Consolas" pitchFamily="49" charset="0"/>
              </a:rPr>
              <a:t>PostOrderTraversal</a:t>
            </a:r>
            <a:r>
              <a:rPr lang="en-US" sz="1400" dirty="0">
                <a:latin typeface="Consolas" pitchFamily="49" charset="0"/>
                <a:cs typeface="Consolas" pitchFamily="49" charset="0"/>
              </a:rPr>
              <a:t> ()</a:t>
            </a:r>
          </a:p>
          <a:p>
            <a:r>
              <a:rPr lang="ru-RU" sz="1400" dirty="0">
                <a:latin typeface="Consolas" pitchFamily="49" charset="0"/>
                <a:cs typeface="Consolas" pitchFamily="49" charset="0"/>
              </a:rPr>
              <a:t>{</a:t>
            </a:r>
          </a:p>
          <a:p>
            <a:r>
              <a:rPr lang="en-US" sz="1400" dirty="0">
                <a:latin typeface="Consolas" pitchFamily="49" charset="0"/>
                <a:cs typeface="Consolas" pitchFamily="49" charset="0"/>
              </a:rPr>
              <a:t>     </a:t>
            </a:r>
            <a:r>
              <a:rPr lang="en-US" sz="1400" dirty="0" err="1">
                <a:latin typeface="Consolas" pitchFamily="49" charset="0"/>
                <a:cs typeface="Consolas" pitchFamily="49" charset="0"/>
              </a:rPr>
              <a:t>PostOrder</a:t>
            </a:r>
            <a:r>
              <a:rPr lang="en-US" sz="1400" dirty="0">
                <a:latin typeface="Consolas" pitchFamily="49" charset="0"/>
                <a:cs typeface="Consolas" pitchFamily="49" charset="0"/>
              </a:rPr>
              <a:t>( root );</a:t>
            </a:r>
          </a:p>
          <a:p>
            <a:r>
              <a:rPr lang="ru-RU" sz="1400" dirty="0">
                <a:latin typeface="Consolas" pitchFamily="49" charset="0"/>
                <a:cs typeface="Consolas" pitchFamily="49"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2000"/>
                                        <p:tgtEl>
                                          <p:spTgt spid="8">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fade">
                                      <p:cBhvr>
                                        <p:cTn id="10" dur="2000"/>
                                        <p:tgtEl>
                                          <p:spTgt spid="8">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Effect transition="in" filter="fade">
                                      <p:cBhvr>
                                        <p:cTn id="13" dur="2000"/>
                                        <p:tgtEl>
                                          <p:spTgt spid="8">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3" end="3"/>
                                            </p:txEl>
                                          </p:spTgt>
                                        </p:tgtEl>
                                        <p:attrNameLst>
                                          <p:attrName>style.visibility</p:attrName>
                                        </p:attrNameLst>
                                      </p:cBhvr>
                                      <p:to>
                                        <p:strVal val="visible"/>
                                      </p:to>
                                    </p:set>
                                    <p:animEffect transition="in" filter="fade">
                                      <p:cBhvr>
                                        <p:cTn id="16" dur="2000"/>
                                        <p:tgtEl>
                                          <p:spTgt spid="8">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2000"/>
                                        <p:tgtEl>
                                          <p:spTgt spid="6">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Effect transition="in" filter="fade">
                                      <p:cBhvr>
                                        <p:cTn id="22" dur="2000"/>
                                        <p:tgtEl>
                                          <p:spTgt spid="6">
                                            <p:txEl>
                                              <p:pRg st="1" end="1"/>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Effect transition="in" filter="fade">
                                      <p:cBhvr>
                                        <p:cTn id="25" dur="2000"/>
                                        <p:tgtEl>
                                          <p:spTgt spid="6">
                                            <p:txEl>
                                              <p:pRg st="2" end="2"/>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2000"/>
                                        <p:tgtEl>
                                          <p:spTgt spid="6">
                                            <p:txEl>
                                              <p:pRg st="3" end="3"/>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Effect transition="in" filter="fade">
                                      <p:cBhvr>
                                        <p:cTn id="31" dur="2000"/>
                                        <p:tgtEl>
                                          <p:spTgt spid="6">
                                            <p:txEl>
                                              <p:pRg st="4" end="4"/>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6">
                                            <p:txEl>
                                              <p:pRg st="5" end="5"/>
                                            </p:txEl>
                                          </p:spTgt>
                                        </p:tgtEl>
                                        <p:attrNameLst>
                                          <p:attrName>style.visibility</p:attrName>
                                        </p:attrNameLst>
                                      </p:cBhvr>
                                      <p:to>
                                        <p:strVal val="visible"/>
                                      </p:to>
                                    </p:set>
                                    <p:animEffect transition="in" filter="fade">
                                      <p:cBhvr>
                                        <p:cTn id="34" dur="2000"/>
                                        <p:tgtEl>
                                          <p:spTgt spid="6">
                                            <p:txEl>
                                              <p:pRg st="5" end="5"/>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fade">
                                      <p:cBhvr>
                                        <p:cTn id="37" dur="2000"/>
                                        <p:tgtEl>
                                          <p:spTgt spid="6">
                                            <p:txEl>
                                              <p:pRg st="6" end="6"/>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6">
                                            <p:txEl>
                                              <p:pRg st="7" end="7"/>
                                            </p:txEl>
                                          </p:spTgt>
                                        </p:tgtEl>
                                        <p:attrNameLst>
                                          <p:attrName>style.visibility</p:attrName>
                                        </p:attrNameLst>
                                      </p:cBhvr>
                                      <p:to>
                                        <p:strVal val="visible"/>
                                      </p:to>
                                    </p:set>
                                    <p:animEffect transition="in" filter="fade">
                                      <p:cBhvr>
                                        <p:cTn id="40" dur="2000"/>
                                        <p:tgtEl>
                                          <p:spTgt spid="6">
                                            <p:txEl>
                                              <p:pRg st="7" end="7"/>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6">
                                            <p:txEl>
                                              <p:pRg st="8" end="8"/>
                                            </p:txEl>
                                          </p:spTgt>
                                        </p:tgtEl>
                                        <p:attrNameLst>
                                          <p:attrName>style.visibility</p:attrName>
                                        </p:attrNameLst>
                                      </p:cBhvr>
                                      <p:to>
                                        <p:strVal val="visible"/>
                                      </p:to>
                                    </p:set>
                                    <p:animEffect transition="in" filter="fade">
                                      <p:cBhvr>
                                        <p:cTn id="43" dur="20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P spid="8" grpId="0" build="allAtOnce"/>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475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Обход</a:t>
            </a:r>
            <a:r>
              <a:rPr kumimoji="0" lang="ru-RU" sz="3900" b="1" i="0" u="none" strike="noStrike" kern="1200" cap="none" spc="0" normalizeH="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 деревьев</a:t>
            </a:r>
            <a:r>
              <a:rPr kumimoji="0" lang="en-US" sz="3900" b="1" i="0" u="none" strike="noStrike" kern="1200" cap="none" spc="0" normalizeH="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 (</a:t>
            </a:r>
            <a:r>
              <a:rPr kumimoji="0" lang="en-US" sz="3900" b="1" i="0" u="none" strike="noStrike" kern="1200" cap="none" spc="0" normalizeH="0" noProof="0" dirty="0" err="1">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InOrder</a:t>
            </a:r>
            <a:r>
              <a:rPr kumimoji="0" lang="en-US" sz="3900" b="1" i="0" u="none" strike="noStrike" kern="1200" cap="none" spc="0" normalizeH="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 Traversal)</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12</a:t>
            </a:fld>
            <a:endParaRPr lang="en-US"/>
          </a:p>
        </p:txBody>
      </p:sp>
      <p:sp>
        <p:nvSpPr>
          <p:cNvPr id="6" name="Rectangle 5"/>
          <p:cNvSpPr/>
          <p:nvPr/>
        </p:nvSpPr>
        <p:spPr>
          <a:xfrm>
            <a:off x="4419600" y="1981200"/>
            <a:ext cx="3429000" cy="338554"/>
          </a:xfrm>
          <a:prstGeom prst="rect">
            <a:avLst/>
          </a:prstGeom>
        </p:spPr>
        <p:txBody>
          <a:bodyPr wrap="square">
            <a:spAutoFit/>
          </a:bodyPr>
          <a:lstStyle/>
          <a:p>
            <a:r>
              <a:rPr lang="en-US" sz="1600" dirty="0">
                <a:latin typeface="Consolas" pitchFamily="49" charset="0"/>
                <a:cs typeface="Consolas" pitchFamily="49" charset="0"/>
              </a:rPr>
              <a:t> </a:t>
            </a:r>
            <a:r>
              <a:rPr lang="ru-RU" sz="1600" dirty="0">
                <a:latin typeface="Consolas" pitchFamily="49" charset="0"/>
                <a:cs typeface="Consolas" pitchFamily="49" charset="0"/>
              </a:rPr>
              <a:t>2 7 5 6 11 2 5 8 9</a:t>
            </a:r>
          </a:p>
        </p:txBody>
      </p:sp>
      <p:pic>
        <p:nvPicPr>
          <p:cNvPr id="27650" name="Picture 2"/>
          <p:cNvPicPr>
            <a:picLocks noChangeAspect="1" noChangeArrowheads="1"/>
          </p:cNvPicPr>
          <p:nvPr/>
        </p:nvPicPr>
        <p:blipFill>
          <a:blip r:embed="rId2"/>
          <a:srcRect/>
          <a:stretch>
            <a:fillRect/>
          </a:stretch>
        </p:blipFill>
        <p:spPr bwMode="auto">
          <a:xfrm>
            <a:off x="1371600" y="1143000"/>
            <a:ext cx="2181726" cy="1828800"/>
          </a:xfrm>
          <a:prstGeom prst="rect">
            <a:avLst/>
          </a:prstGeom>
          <a:noFill/>
          <a:ln w="9525">
            <a:noFill/>
            <a:miter lim="800000"/>
            <a:headEnd/>
            <a:tailEnd/>
          </a:ln>
          <a:effectLst/>
        </p:spPr>
      </p:pic>
      <p:sp>
        <p:nvSpPr>
          <p:cNvPr id="7" name="Rectangle 6"/>
          <p:cNvSpPr/>
          <p:nvPr/>
        </p:nvSpPr>
        <p:spPr>
          <a:xfrm>
            <a:off x="3429000" y="4369475"/>
            <a:ext cx="5410200" cy="2031325"/>
          </a:xfrm>
          <a:prstGeom prst="rect">
            <a:avLst/>
          </a:prstGeom>
        </p:spPr>
        <p:txBody>
          <a:bodyPr wrap="square">
            <a:spAutoFit/>
          </a:bodyPr>
          <a:lstStyle/>
          <a:p>
            <a:r>
              <a:rPr lang="en-US" sz="1400" dirty="0">
                <a:latin typeface="Consolas" pitchFamily="49" charset="0"/>
                <a:cs typeface="Consolas" pitchFamily="49" charset="0"/>
              </a:rPr>
              <a:t>        public void </a:t>
            </a:r>
            <a:r>
              <a:rPr lang="en-US" sz="1400" dirty="0" err="1">
                <a:latin typeface="Consolas" pitchFamily="49" charset="0"/>
                <a:cs typeface="Consolas" pitchFamily="49" charset="0"/>
              </a:rPr>
              <a:t>PostOrder</a:t>
            </a:r>
            <a:r>
              <a:rPr lang="en-US" sz="1400" dirty="0">
                <a:latin typeface="Consolas" pitchFamily="49" charset="0"/>
                <a:cs typeface="Consolas" pitchFamily="49" charset="0"/>
              </a:rPr>
              <a:t>(</a:t>
            </a:r>
            <a:r>
              <a:rPr lang="en-US" sz="1400" dirty="0" err="1">
                <a:latin typeface="Consolas" pitchFamily="49" charset="0"/>
                <a:cs typeface="Consolas" pitchFamily="49" charset="0"/>
              </a:rPr>
              <a:t>BinaryTreeNode</a:t>
            </a:r>
            <a:r>
              <a:rPr lang="en-US" sz="1400" dirty="0">
                <a:latin typeface="Consolas" pitchFamily="49" charset="0"/>
                <a:cs typeface="Consolas" pitchFamily="49" charset="0"/>
              </a:rPr>
              <a:t> node)</a:t>
            </a:r>
          </a:p>
          <a:p>
            <a:r>
              <a:rPr lang="ru-RU" sz="1400" dirty="0">
                <a:latin typeface="Consolas" pitchFamily="49" charset="0"/>
                <a:cs typeface="Consolas" pitchFamily="49" charset="0"/>
              </a:rPr>
              <a:t>        {</a:t>
            </a:r>
          </a:p>
          <a:p>
            <a:r>
              <a:rPr lang="en-US" sz="1400" dirty="0">
                <a:latin typeface="Consolas" pitchFamily="49" charset="0"/>
                <a:cs typeface="Consolas" pitchFamily="49" charset="0"/>
              </a:rPr>
              <a:t>            if (node != null)</a:t>
            </a:r>
          </a:p>
          <a:p>
            <a:r>
              <a:rPr lang="ru-RU" sz="1400" dirty="0">
                <a:latin typeface="Consolas" pitchFamily="49" charset="0"/>
                <a:cs typeface="Consolas" pitchFamily="49" charset="0"/>
              </a:rPr>
              <a:t>            {</a:t>
            </a:r>
          </a:p>
          <a:p>
            <a:r>
              <a:rPr lang="en-US" sz="1400" dirty="0">
                <a:latin typeface="Consolas" pitchFamily="49" charset="0"/>
                <a:cs typeface="Consolas" pitchFamily="49" charset="0"/>
              </a:rPr>
              <a:t>                </a:t>
            </a:r>
            <a:r>
              <a:rPr lang="en-US" sz="1400" dirty="0" err="1">
                <a:latin typeface="Consolas" pitchFamily="49" charset="0"/>
                <a:cs typeface="Consolas" pitchFamily="49" charset="0"/>
              </a:rPr>
              <a:t>InOrder</a:t>
            </a:r>
            <a:r>
              <a:rPr lang="en-US" sz="1400" dirty="0">
                <a:latin typeface="Consolas" pitchFamily="49" charset="0"/>
                <a:cs typeface="Consolas" pitchFamily="49" charset="0"/>
              </a:rPr>
              <a:t>( </a:t>
            </a:r>
            <a:r>
              <a:rPr lang="en-US" sz="1400" dirty="0" err="1">
                <a:latin typeface="Consolas" pitchFamily="49" charset="0"/>
                <a:cs typeface="Consolas" pitchFamily="49" charset="0"/>
              </a:rPr>
              <a:t>node.left</a:t>
            </a:r>
            <a:r>
              <a:rPr lang="en-US" sz="1400" dirty="0">
                <a:latin typeface="Consolas" pitchFamily="49" charset="0"/>
                <a:cs typeface="Consolas" pitchFamily="49" charset="0"/>
              </a:rPr>
              <a:t> );</a:t>
            </a:r>
          </a:p>
          <a:p>
            <a:r>
              <a:rPr lang="en-US" sz="1400" dirty="0">
                <a:latin typeface="Consolas" pitchFamily="49" charset="0"/>
                <a:cs typeface="Consolas" pitchFamily="49" charset="0"/>
              </a:rPr>
              <a:t>                </a:t>
            </a:r>
            <a:r>
              <a:rPr lang="en-US" sz="1400" dirty="0" err="1">
                <a:latin typeface="Consolas" pitchFamily="49" charset="0"/>
                <a:cs typeface="Consolas" pitchFamily="49" charset="0"/>
              </a:rPr>
              <a:t>Console.Write</a:t>
            </a:r>
            <a:r>
              <a:rPr lang="en-US" sz="1400" dirty="0">
                <a:latin typeface="Consolas" pitchFamily="49" charset="0"/>
                <a:cs typeface="Consolas" pitchFamily="49" charset="0"/>
              </a:rPr>
              <a:t>( </a:t>
            </a:r>
            <a:r>
              <a:rPr lang="en-US" sz="1400" dirty="0" err="1">
                <a:latin typeface="Consolas" pitchFamily="49" charset="0"/>
                <a:cs typeface="Consolas" pitchFamily="49" charset="0"/>
              </a:rPr>
              <a:t>node.data</a:t>
            </a:r>
            <a:r>
              <a:rPr lang="en-US" sz="1400" dirty="0">
                <a:latin typeface="Consolas" pitchFamily="49" charset="0"/>
                <a:cs typeface="Consolas" pitchFamily="49" charset="0"/>
              </a:rPr>
              <a:t> + " " );</a:t>
            </a:r>
          </a:p>
          <a:p>
            <a:r>
              <a:rPr lang="en-US" sz="1400" dirty="0">
                <a:latin typeface="Consolas" pitchFamily="49" charset="0"/>
                <a:cs typeface="Consolas" pitchFamily="49" charset="0"/>
              </a:rPr>
              <a:t>                </a:t>
            </a:r>
            <a:r>
              <a:rPr lang="en-US" sz="1400" dirty="0" err="1">
                <a:latin typeface="Consolas" pitchFamily="49" charset="0"/>
                <a:cs typeface="Consolas" pitchFamily="49" charset="0"/>
              </a:rPr>
              <a:t>InOrder</a:t>
            </a:r>
            <a:r>
              <a:rPr lang="en-US" sz="1400" dirty="0">
                <a:latin typeface="Consolas" pitchFamily="49" charset="0"/>
                <a:cs typeface="Consolas" pitchFamily="49" charset="0"/>
              </a:rPr>
              <a:t>( </a:t>
            </a:r>
            <a:r>
              <a:rPr lang="en-US" sz="1400" dirty="0" err="1">
                <a:latin typeface="Consolas" pitchFamily="49" charset="0"/>
                <a:cs typeface="Consolas" pitchFamily="49" charset="0"/>
              </a:rPr>
              <a:t>node.right</a:t>
            </a:r>
            <a:r>
              <a:rPr lang="en-US" sz="1400" dirty="0">
                <a:latin typeface="Consolas" pitchFamily="49" charset="0"/>
                <a:cs typeface="Consolas" pitchFamily="49" charset="0"/>
              </a:rPr>
              <a:t> );</a:t>
            </a:r>
          </a:p>
          <a:p>
            <a:r>
              <a:rPr lang="en-US" sz="1400" dirty="0">
                <a:latin typeface="Consolas" pitchFamily="49" charset="0"/>
                <a:cs typeface="Consolas" pitchFamily="49" charset="0"/>
              </a:rPr>
              <a:t>            </a:t>
            </a:r>
            <a:r>
              <a:rPr lang="ru-RU" sz="1400" dirty="0">
                <a:latin typeface="Consolas" pitchFamily="49" charset="0"/>
                <a:cs typeface="Consolas" pitchFamily="49" charset="0"/>
              </a:rPr>
              <a:t>}</a:t>
            </a:r>
          </a:p>
          <a:p>
            <a:r>
              <a:rPr lang="ru-RU" sz="1400" dirty="0">
                <a:latin typeface="Consolas" pitchFamily="49" charset="0"/>
                <a:cs typeface="Consolas" pitchFamily="49" charset="0"/>
              </a:rPr>
              <a:t>        }</a:t>
            </a:r>
          </a:p>
        </p:txBody>
      </p:sp>
      <p:sp>
        <p:nvSpPr>
          <p:cNvPr id="8" name="Rectangle 7"/>
          <p:cNvSpPr/>
          <p:nvPr/>
        </p:nvSpPr>
        <p:spPr>
          <a:xfrm>
            <a:off x="4267200" y="3053715"/>
            <a:ext cx="4191000" cy="984885"/>
          </a:xfrm>
          <a:prstGeom prst="rect">
            <a:avLst/>
          </a:prstGeom>
        </p:spPr>
        <p:txBody>
          <a:bodyPr wrap="square">
            <a:spAutoFit/>
          </a:bodyPr>
          <a:lstStyle/>
          <a:p>
            <a:r>
              <a:rPr lang="en-US" sz="1400" dirty="0">
                <a:latin typeface="Consolas" pitchFamily="49" charset="0"/>
                <a:cs typeface="Consolas" pitchFamily="49" charset="0"/>
              </a:rPr>
              <a:t>public void </a:t>
            </a:r>
            <a:r>
              <a:rPr lang="en-US" sz="1400" dirty="0" err="1">
                <a:latin typeface="Consolas" pitchFamily="49" charset="0"/>
                <a:cs typeface="Consolas" pitchFamily="49" charset="0"/>
              </a:rPr>
              <a:t>InOrderTraversal</a:t>
            </a:r>
            <a:r>
              <a:rPr lang="en-US" sz="1400" dirty="0">
                <a:latin typeface="Consolas" pitchFamily="49" charset="0"/>
                <a:cs typeface="Consolas" pitchFamily="49" charset="0"/>
              </a:rPr>
              <a:t>()</a:t>
            </a:r>
          </a:p>
          <a:p>
            <a:r>
              <a:rPr lang="ru-RU" sz="1400" dirty="0">
                <a:latin typeface="Consolas" pitchFamily="49" charset="0"/>
                <a:cs typeface="Consolas" pitchFamily="49" charset="0"/>
              </a:rPr>
              <a:t>{</a:t>
            </a:r>
          </a:p>
          <a:p>
            <a:r>
              <a:rPr lang="en-US" sz="1400" dirty="0">
                <a:latin typeface="Consolas" pitchFamily="49" charset="0"/>
                <a:cs typeface="Consolas" pitchFamily="49" charset="0"/>
              </a:rPr>
              <a:t>     </a:t>
            </a:r>
            <a:r>
              <a:rPr lang="en-US" sz="1400" dirty="0" err="1">
                <a:latin typeface="Consolas" pitchFamily="49" charset="0"/>
                <a:cs typeface="Consolas" pitchFamily="49" charset="0"/>
              </a:rPr>
              <a:t>InOrder</a:t>
            </a:r>
            <a:r>
              <a:rPr lang="en-US" sz="1400" dirty="0">
                <a:latin typeface="Consolas" pitchFamily="49" charset="0"/>
                <a:cs typeface="Consolas" pitchFamily="49" charset="0"/>
              </a:rPr>
              <a:t>( root );</a:t>
            </a:r>
          </a:p>
          <a:p>
            <a:r>
              <a:rPr lang="ru-RU" sz="1400" dirty="0">
                <a:latin typeface="Consolas" pitchFamily="49" charset="0"/>
                <a:cs typeface="Consolas" pitchFamily="49"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2000"/>
                                        <p:tgtEl>
                                          <p:spTgt spid="8">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fade">
                                      <p:cBhvr>
                                        <p:cTn id="10" dur="2000"/>
                                        <p:tgtEl>
                                          <p:spTgt spid="8">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Effect transition="in" filter="fade">
                                      <p:cBhvr>
                                        <p:cTn id="13" dur="2000"/>
                                        <p:tgtEl>
                                          <p:spTgt spid="8">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3" end="3"/>
                                            </p:txEl>
                                          </p:spTgt>
                                        </p:tgtEl>
                                        <p:attrNameLst>
                                          <p:attrName>style.visibility</p:attrName>
                                        </p:attrNameLst>
                                      </p:cBhvr>
                                      <p:to>
                                        <p:strVal val="visible"/>
                                      </p:to>
                                    </p:set>
                                    <p:animEffect transition="in" filter="fade">
                                      <p:cBhvr>
                                        <p:cTn id="16" dur="2000"/>
                                        <p:tgtEl>
                                          <p:spTgt spid="8">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fade">
                                      <p:cBhvr>
                                        <p:cTn id="19" dur="2000"/>
                                        <p:tgtEl>
                                          <p:spTgt spid="7">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7">
                                            <p:txEl>
                                              <p:pRg st="1" end="1"/>
                                            </p:txEl>
                                          </p:spTgt>
                                        </p:tgtEl>
                                        <p:attrNameLst>
                                          <p:attrName>style.visibility</p:attrName>
                                        </p:attrNameLst>
                                      </p:cBhvr>
                                      <p:to>
                                        <p:strVal val="visible"/>
                                      </p:to>
                                    </p:set>
                                    <p:animEffect transition="in" filter="fade">
                                      <p:cBhvr>
                                        <p:cTn id="22" dur="2000"/>
                                        <p:tgtEl>
                                          <p:spTgt spid="7">
                                            <p:txEl>
                                              <p:pRg st="1" end="1"/>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animEffect transition="in" filter="fade">
                                      <p:cBhvr>
                                        <p:cTn id="25" dur="2000"/>
                                        <p:tgtEl>
                                          <p:spTgt spid="7">
                                            <p:txEl>
                                              <p:pRg st="2" end="2"/>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2000"/>
                                        <p:tgtEl>
                                          <p:spTgt spid="7">
                                            <p:txEl>
                                              <p:pRg st="3" end="3"/>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animEffect transition="in" filter="fade">
                                      <p:cBhvr>
                                        <p:cTn id="31" dur="2000"/>
                                        <p:tgtEl>
                                          <p:spTgt spid="7">
                                            <p:txEl>
                                              <p:pRg st="4" end="4"/>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7">
                                            <p:txEl>
                                              <p:pRg st="5" end="5"/>
                                            </p:txEl>
                                          </p:spTgt>
                                        </p:tgtEl>
                                        <p:attrNameLst>
                                          <p:attrName>style.visibility</p:attrName>
                                        </p:attrNameLst>
                                      </p:cBhvr>
                                      <p:to>
                                        <p:strVal val="visible"/>
                                      </p:to>
                                    </p:set>
                                    <p:animEffect transition="in" filter="fade">
                                      <p:cBhvr>
                                        <p:cTn id="34" dur="2000"/>
                                        <p:tgtEl>
                                          <p:spTgt spid="7">
                                            <p:txEl>
                                              <p:pRg st="5" end="5"/>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Effect transition="in" filter="fade">
                                      <p:cBhvr>
                                        <p:cTn id="37" dur="2000"/>
                                        <p:tgtEl>
                                          <p:spTgt spid="7">
                                            <p:txEl>
                                              <p:pRg st="6" end="6"/>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7">
                                            <p:txEl>
                                              <p:pRg st="7" end="7"/>
                                            </p:txEl>
                                          </p:spTgt>
                                        </p:tgtEl>
                                        <p:attrNameLst>
                                          <p:attrName>style.visibility</p:attrName>
                                        </p:attrNameLst>
                                      </p:cBhvr>
                                      <p:to>
                                        <p:strVal val="visible"/>
                                      </p:to>
                                    </p:set>
                                    <p:animEffect transition="in" filter="fade">
                                      <p:cBhvr>
                                        <p:cTn id="40" dur="2000"/>
                                        <p:tgtEl>
                                          <p:spTgt spid="7">
                                            <p:txEl>
                                              <p:pRg st="7" end="7"/>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7">
                                            <p:txEl>
                                              <p:pRg st="8" end="8"/>
                                            </p:txEl>
                                          </p:spTgt>
                                        </p:tgtEl>
                                        <p:attrNameLst>
                                          <p:attrName>style.visibility</p:attrName>
                                        </p:attrNameLst>
                                      </p:cBhvr>
                                      <p:to>
                                        <p:strVal val="visible"/>
                                      </p:to>
                                    </p:set>
                                    <p:animEffect transition="in" filter="fade">
                                      <p:cBhvr>
                                        <p:cTn id="43" dur="2000"/>
                                        <p:tgtEl>
                                          <p:spTgt spid="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P spid="8" grpId="0"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533400" y="381000"/>
            <a:ext cx="8229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Расчет высоты узла</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13</a:t>
            </a:fld>
            <a:endParaRPr lang="en-US"/>
          </a:p>
        </p:txBody>
      </p:sp>
      <p:pic>
        <p:nvPicPr>
          <p:cNvPr id="24577" name="Picture 1"/>
          <p:cNvPicPr>
            <a:picLocks noChangeAspect="1" noChangeArrowheads="1"/>
          </p:cNvPicPr>
          <p:nvPr/>
        </p:nvPicPr>
        <p:blipFill>
          <a:blip r:embed="rId2"/>
          <a:srcRect/>
          <a:stretch>
            <a:fillRect/>
          </a:stretch>
        </p:blipFill>
        <p:spPr bwMode="auto">
          <a:xfrm>
            <a:off x="4267200" y="1524000"/>
            <a:ext cx="2209800" cy="1852332"/>
          </a:xfrm>
          <a:prstGeom prst="rect">
            <a:avLst/>
          </a:prstGeom>
          <a:noFill/>
          <a:ln w="9525">
            <a:noFill/>
            <a:miter lim="800000"/>
            <a:headEnd/>
            <a:tailEnd/>
          </a:ln>
          <a:effectLst/>
        </p:spPr>
      </p:pic>
      <p:sp>
        <p:nvSpPr>
          <p:cNvPr id="7" name="Rectangle 6"/>
          <p:cNvSpPr/>
          <p:nvPr/>
        </p:nvSpPr>
        <p:spPr>
          <a:xfrm>
            <a:off x="914400" y="4876800"/>
            <a:ext cx="7543800" cy="1600438"/>
          </a:xfrm>
          <a:prstGeom prst="rect">
            <a:avLst/>
          </a:prstGeom>
        </p:spPr>
        <p:txBody>
          <a:bodyPr wrap="square">
            <a:spAutoFit/>
          </a:bodyPr>
          <a:lstStyle/>
          <a:p>
            <a:r>
              <a:rPr lang="en-US" sz="1400" dirty="0">
                <a:latin typeface="Consolas" pitchFamily="49" charset="0"/>
                <a:cs typeface="Consolas" pitchFamily="49" charset="0"/>
              </a:rPr>
              <a:t>public </a:t>
            </a:r>
            <a:r>
              <a:rPr lang="en-US" sz="1400" dirty="0" err="1">
                <a:latin typeface="Consolas" pitchFamily="49" charset="0"/>
                <a:cs typeface="Consolas" pitchFamily="49" charset="0"/>
              </a:rPr>
              <a:t>int</a:t>
            </a:r>
            <a:r>
              <a:rPr lang="en-US" sz="1400" dirty="0">
                <a:latin typeface="Consolas" pitchFamily="49" charset="0"/>
                <a:cs typeface="Consolas" pitchFamily="49" charset="0"/>
              </a:rPr>
              <a:t> Height(</a:t>
            </a:r>
            <a:r>
              <a:rPr lang="en-US" sz="1400" dirty="0" err="1">
                <a:latin typeface="Consolas" pitchFamily="49" charset="0"/>
                <a:cs typeface="Consolas" pitchFamily="49" charset="0"/>
              </a:rPr>
              <a:t>BinaryTreeNode</a:t>
            </a:r>
            <a:r>
              <a:rPr lang="en-US" sz="1400" dirty="0">
                <a:latin typeface="Consolas" pitchFamily="49" charset="0"/>
                <a:cs typeface="Consolas" pitchFamily="49" charset="0"/>
              </a:rPr>
              <a:t> node)</a:t>
            </a:r>
          </a:p>
          <a:p>
            <a:r>
              <a:rPr lang="ru-RU" sz="1400" dirty="0">
                <a:latin typeface="Consolas" pitchFamily="49" charset="0"/>
                <a:cs typeface="Consolas" pitchFamily="49" charset="0"/>
              </a:rPr>
              <a:t>{</a:t>
            </a:r>
          </a:p>
          <a:p>
            <a:r>
              <a:rPr lang="ru-RU" sz="1400" dirty="0">
                <a:latin typeface="Consolas" pitchFamily="49" charset="0"/>
                <a:cs typeface="Consolas" pitchFamily="49" charset="0"/>
              </a:rPr>
              <a:t>    </a:t>
            </a:r>
            <a:r>
              <a:rPr lang="en-US" sz="1400" dirty="0">
                <a:latin typeface="Consolas" pitchFamily="49" charset="0"/>
                <a:cs typeface="Consolas" pitchFamily="49" charset="0"/>
              </a:rPr>
              <a:t>if (node == null)</a:t>
            </a:r>
          </a:p>
          <a:p>
            <a:r>
              <a:rPr lang="en-US" sz="1400" dirty="0">
                <a:latin typeface="Consolas" pitchFamily="49" charset="0"/>
                <a:cs typeface="Consolas" pitchFamily="49" charset="0"/>
              </a:rPr>
              <a:t>            return </a:t>
            </a:r>
            <a:r>
              <a:rPr lang="ru-RU" sz="1400" dirty="0">
                <a:latin typeface="Consolas" pitchFamily="49" charset="0"/>
                <a:cs typeface="Consolas" pitchFamily="49" charset="0"/>
              </a:rPr>
              <a:t>-1</a:t>
            </a:r>
            <a:r>
              <a:rPr lang="en-US" sz="1400" dirty="0">
                <a:latin typeface="Consolas" pitchFamily="49" charset="0"/>
                <a:cs typeface="Consolas" pitchFamily="49" charset="0"/>
              </a:rPr>
              <a:t>;</a:t>
            </a:r>
          </a:p>
          <a:p>
            <a:r>
              <a:rPr lang="en-US" sz="1400" dirty="0">
                <a:latin typeface="Consolas" pitchFamily="49" charset="0"/>
                <a:cs typeface="Consolas" pitchFamily="49" charset="0"/>
              </a:rPr>
              <a:t>    else</a:t>
            </a:r>
          </a:p>
          <a:p>
            <a:r>
              <a:rPr lang="en-US" sz="1400" dirty="0">
                <a:latin typeface="Consolas" pitchFamily="49" charset="0"/>
                <a:cs typeface="Consolas" pitchFamily="49" charset="0"/>
              </a:rPr>
              <a:t>           return </a:t>
            </a:r>
            <a:r>
              <a:rPr lang="en-US" sz="1400" dirty="0" err="1">
                <a:latin typeface="Consolas" pitchFamily="49" charset="0"/>
                <a:cs typeface="Consolas" pitchFamily="49" charset="0"/>
              </a:rPr>
              <a:t>Math.Max</a:t>
            </a:r>
            <a:r>
              <a:rPr lang="en-US" sz="1400" dirty="0">
                <a:latin typeface="Consolas" pitchFamily="49" charset="0"/>
                <a:cs typeface="Consolas" pitchFamily="49" charset="0"/>
              </a:rPr>
              <a:t>(</a:t>
            </a:r>
            <a:r>
              <a:rPr lang="ru-RU" sz="1400" dirty="0">
                <a:latin typeface="Consolas" pitchFamily="49" charset="0"/>
                <a:cs typeface="Consolas" pitchFamily="49" charset="0"/>
              </a:rPr>
              <a:t> </a:t>
            </a:r>
            <a:r>
              <a:rPr lang="en-US" sz="1400" dirty="0">
                <a:latin typeface="Consolas" pitchFamily="49" charset="0"/>
                <a:cs typeface="Consolas" pitchFamily="49" charset="0"/>
              </a:rPr>
              <a:t>Height(</a:t>
            </a:r>
            <a:r>
              <a:rPr lang="en-US" sz="1400" dirty="0" err="1">
                <a:latin typeface="Consolas" pitchFamily="49" charset="0"/>
                <a:cs typeface="Consolas" pitchFamily="49" charset="0"/>
              </a:rPr>
              <a:t>node.left</a:t>
            </a:r>
            <a:r>
              <a:rPr lang="en-US" sz="1400" dirty="0">
                <a:latin typeface="Consolas" pitchFamily="49" charset="0"/>
                <a:cs typeface="Consolas" pitchFamily="49" charset="0"/>
              </a:rPr>
              <a:t>), Height(</a:t>
            </a:r>
            <a:r>
              <a:rPr lang="en-US" sz="1400" dirty="0" err="1">
                <a:latin typeface="Consolas" pitchFamily="49" charset="0"/>
                <a:cs typeface="Consolas" pitchFamily="49" charset="0"/>
              </a:rPr>
              <a:t>node.right</a:t>
            </a:r>
            <a:r>
              <a:rPr lang="en-US" sz="1400" dirty="0">
                <a:latin typeface="Consolas" pitchFamily="49" charset="0"/>
                <a:cs typeface="Consolas" pitchFamily="49" charset="0"/>
              </a:rPr>
              <a:t>)</a:t>
            </a:r>
            <a:r>
              <a:rPr lang="ru-RU" sz="1400" dirty="0">
                <a:latin typeface="Consolas" pitchFamily="49" charset="0"/>
                <a:cs typeface="Consolas" pitchFamily="49" charset="0"/>
              </a:rPr>
              <a:t> </a:t>
            </a:r>
            <a:r>
              <a:rPr lang="en-US" sz="1400" dirty="0">
                <a:latin typeface="Consolas" pitchFamily="49" charset="0"/>
                <a:cs typeface="Consolas" pitchFamily="49" charset="0"/>
              </a:rPr>
              <a:t>) + 1;</a:t>
            </a:r>
          </a:p>
          <a:p>
            <a:r>
              <a:rPr lang="ru-RU" sz="1400" dirty="0">
                <a:latin typeface="Consolas" pitchFamily="49" charset="0"/>
                <a:cs typeface="Consolas" pitchFamily="49" charset="0"/>
              </a:rPr>
              <a:t>}</a:t>
            </a:r>
          </a:p>
        </p:txBody>
      </p:sp>
      <p:sp>
        <p:nvSpPr>
          <p:cNvPr id="8" name="Rectangle 7"/>
          <p:cNvSpPr/>
          <p:nvPr/>
        </p:nvSpPr>
        <p:spPr>
          <a:xfrm>
            <a:off x="1447800" y="3429000"/>
            <a:ext cx="7086600" cy="1169551"/>
          </a:xfrm>
          <a:prstGeom prst="rect">
            <a:avLst/>
          </a:prstGeom>
        </p:spPr>
        <p:txBody>
          <a:bodyPr wrap="square">
            <a:spAutoFit/>
          </a:bodyPr>
          <a:lstStyle/>
          <a:p>
            <a:r>
              <a:rPr lang="en-US" sz="1400" dirty="0">
                <a:latin typeface="Consolas" pitchFamily="49" charset="0"/>
                <a:cs typeface="Consolas" pitchFamily="49" charset="0"/>
              </a:rPr>
              <a:t>public </a:t>
            </a:r>
            <a:r>
              <a:rPr lang="en-US" sz="1400" dirty="0" err="1">
                <a:latin typeface="Consolas" pitchFamily="49" charset="0"/>
                <a:cs typeface="Consolas" pitchFamily="49" charset="0"/>
              </a:rPr>
              <a:t>int</a:t>
            </a:r>
            <a:r>
              <a:rPr lang="en-US" sz="1400" dirty="0">
                <a:latin typeface="Consolas" pitchFamily="49" charset="0"/>
                <a:cs typeface="Consolas" pitchFamily="49" charset="0"/>
              </a:rPr>
              <a:t> </a:t>
            </a:r>
            <a:r>
              <a:rPr lang="en-US" sz="1400" dirty="0" err="1">
                <a:latin typeface="Consolas" pitchFamily="49" charset="0"/>
                <a:cs typeface="Consolas" pitchFamily="49" charset="0"/>
              </a:rPr>
              <a:t>getHeight</a:t>
            </a:r>
            <a:r>
              <a:rPr lang="en-US" sz="1400" dirty="0">
                <a:latin typeface="Consolas" pitchFamily="49" charset="0"/>
                <a:cs typeface="Consolas" pitchFamily="49" charset="0"/>
              </a:rPr>
              <a:t>()</a:t>
            </a:r>
          </a:p>
          <a:p>
            <a:r>
              <a:rPr lang="ru-RU" sz="1400" dirty="0">
                <a:latin typeface="Consolas" pitchFamily="49" charset="0"/>
                <a:cs typeface="Consolas" pitchFamily="49" charset="0"/>
              </a:rPr>
              <a:t>{</a:t>
            </a:r>
          </a:p>
          <a:p>
            <a:r>
              <a:rPr lang="en-US" sz="1400" dirty="0">
                <a:latin typeface="Consolas" pitchFamily="49" charset="0"/>
                <a:cs typeface="Consolas" pitchFamily="49" charset="0"/>
              </a:rPr>
              <a:t>      /</a:t>
            </a:r>
            <a:r>
              <a:rPr lang="ru-RU" sz="1400" dirty="0">
                <a:latin typeface="Consolas" pitchFamily="49" charset="0"/>
                <a:cs typeface="Consolas" pitchFamily="49" charset="0"/>
              </a:rPr>
              <a:t>/ здесь по умолчанию считается высота с корня (всего дерева)</a:t>
            </a:r>
          </a:p>
          <a:p>
            <a:r>
              <a:rPr lang="ru-RU" sz="1400" dirty="0">
                <a:latin typeface="Consolas" pitchFamily="49" charset="0"/>
                <a:cs typeface="Consolas" pitchFamily="49" charset="0"/>
              </a:rPr>
              <a:t>      return </a:t>
            </a:r>
            <a:r>
              <a:rPr lang="en-US" sz="1400" dirty="0">
                <a:latin typeface="Consolas" pitchFamily="49" charset="0"/>
                <a:cs typeface="Consolas" pitchFamily="49" charset="0"/>
              </a:rPr>
              <a:t>Height</a:t>
            </a:r>
            <a:r>
              <a:rPr lang="ru-RU" sz="1400" dirty="0">
                <a:latin typeface="Consolas" pitchFamily="49" charset="0"/>
                <a:cs typeface="Consolas" pitchFamily="49" charset="0"/>
              </a:rPr>
              <a:t>( root );</a:t>
            </a:r>
          </a:p>
          <a:p>
            <a:r>
              <a:rPr lang="ru-RU" sz="1400" dirty="0">
                <a:latin typeface="Consolas" pitchFamily="49" charset="0"/>
                <a:cs typeface="Consolas" pitchFamily="49" charset="0"/>
              </a:rPr>
              <a:t>}</a:t>
            </a:r>
          </a:p>
        </p:txBody>
      </p:sp>
      <p:sp>
        <p:nvSpPr>
          <p:cNvPr id="9" name="Rectangle 8"/>
          <p:cNvSpPr/>
          <p:nvPr/>
        </p:nvSpPr>
        <p:spPr>
          <a:xfrm>
            <a:off x="6019800" y="1447800"/>
            <a:ext cx="1219200" cy="369332"/>
          </a:xfrm>
          <a:prstGeom prst="rect">
            <a:avLst/>
          </a:prstGeom>
        </p:spPr>
        <p:txBody>
          <a:bodyPr wrap="square">
            <a:spAutoFit/>
          </a:bodyPr>
          <a:lstStyle/>
          <a:p>
            <a:r>
              <a:rPr lang="en-US" b="1" dirty="0"/>
              <a:t>Height = </a:t>
            </a:r>
            <a:r>
              <a:rPr lang="ru-RU" b="1" dirty="0"/>
              <a:t>3</a:t>
            </a:r>
            <a:endParaRPr lang="ru-RU" dirty="0"/>
          </a:p>
        </p:txBody>
      </p:sp>
      <p:sp>
        <p:nvSpPr>
          <p:cNvPr id="10" name="Rectangle 9"/>
          <p:cNvSpPr/>
          <p:nvPr/>
        </p:nvSpPr>
        <p:spPr>
          <a:xfrm>
            <a:off x="6324600" y="1905000"/>
            <a:ext cx="1219200" cy="369332"/>
          </a:xfrm>
          <a:prstGeom prst="rect">
            <a:avLst/>
          </a:prstGeom>
        </p:spPr>
        <p:txBody>
          <a:bodyPr wrap="square">
            <a:spAutoFit/>
          </a:bodyPr>
          <a:lstStyle/>
          <a:p>
            <a:r>
              <a:rPr lang="en-US" b="1" dirty="0"/>
              <a:t>Height = </a:t>
            </a:r>
            <a:r>
              <a:rPr lang="ru-RU" b="1" dirty="0"/>
              <a:t>2</a:t>
            </a:r>
            <a:endParaRPr lang="ru-RU" dirty="0"/>
          </a:p>
        </p:txBody>
      </p:sp>
      <p:sp>
        <p:nvSpPr>
          <p:cNvPr id="11" name="Rectangle 10"/>
          <p:cNvSpPr/>
          <p:nvPr/>
        </p:nvSpPr>
        <p:spPr>
          <a:xfrm>
            <a:off x="6629400" y="2362200"/>
            <a:ext cx="1219200" cy="369332"/>
          </a:xfrm>
          <a:prstGeom prst="rect">
            <a:avLst/>
          </a:prstGeom>
        </p:spPr>
        <p:txBody>
          <a:bodyPr wrap="square">
            <a:spAutoFit/>
          </a:bodyPr>
          <a:lstStyle/>
          <a:p>
            <a:r>
              <a:rPr lang="en-US" b="1" dirty="0"/>
              <a:t>Height = </a:t>
            </a:r>
            <a:r>
              <a:rPr lang="ru-RU" b="1" dirty="0"/>
              <a:t>1</a:t>
            </a:r>
            <a:endParaRPr lang="ru-RU" dirty="0"/>
          </a:p>
        </p:txBody>
      </p:sp>
      <p:sp>
        <p:nvSpPr>
          <p:cNvPr id="13" name="Rectangle 12"/>
          <p:cNvSpPr/>
          <p:nvPr/>
        </p:nvSpPr>
        <p:spPr>
          <a:xfrm>
            <a:off x="6629400" y="2895600"/>
            <a:ext cx="1219200" cy="369332"/>
          </a:xfrm>
          <a:prstGeom prst="rect">
            <a:avLst/>
          </a:prstGeom>
        </p:spPr>
        <p:txBody>
          <a:bodyPr wrap="square">
            <a:spAutoFit/>
          </a:bodyPr>
          <a:lstStyle/>
          <a:p>
            <a:r>
              <a:rPr lang="en-US" b="1" dirty="0"/>
              <a:t>Height = </a:t>
            </a:r>
            <a:r>
              <a:rPr lang="ru-RU" b="1" dirty="0"/>
              <a:t>0</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2000"/>
                                        <p:tgtEl>
                                          <p:spTgt spid="8">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fade">
                                      <p:cBhvr>
                                        <p:cTn id="10" dur="2000"/>
                                        <p:tgtEl>
                                          <p:spTgt spid="8">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Effect transition="in" filter="fade">
                                      <p:cBhvr>
                                        <p:cTn id="13" dur="2000"/>
                                        <p:tgtEl>
                                          <p:spTgt spid="8">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3" end="3"/>
                                            </p:txEl>
                                          </p:spTgt>
                                        </p:tgtEl>
                                        <p:attrNameLst>
                                          <p:attrName>style.visibility</p:attrName>
                                        </p:attrNameLst>
                                      </p:cBhvr>
                                      <p:to>
                                        <p:strVal val="visible"/>
                                      </p:to>
                                    </p:set>
                                    <p:animEffect transition="in" filter="fade">
                                      <p:cBhvr>
                                        <p:cTn id="16" dur="2000"/>
                                        <p:tgtEl>
                                          <p:spTgt spid="8">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animEffect transition="in" filter="fade">
                                      <p:cBhvr>
                                        <p:cTn id="19" dur="2000"/>
                                        <p:tgtEl>
                                          <p:spTgt spid="8">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fade">
                                      <p:cBhvr>
                                        <p:cTn id="22" dur="2000"/>
                                        <p:tgtEl>
                                          <p:spTgt spid="7">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7">
                                            <p:txEl>
                                              <p:pRg st="1" end="1"/>
                                            </p:txEl>
                                          </p:spTgt>
                                        </p:tgtEl>
                                        <p:attrNameLst>
                                          <p:attrName>style.visibility</p:attrName>
                                        </p:attrNameLst>
                                      </p:cBhvr>
                                      <p:to>
                                        <p:strVal val="visible"/>
                                      </p:to>
                                    </p:set>
                                    <p:animEffect transition="in" filter="fade">
                                      <p:cBhvr>
                                        <p:cTn id="25" dur="2000"/>
                                        <p:tgtEl>
                                          <p:spTgt spid="7">
                                            <p:txEl>
                                              <p:pRg st="1" end="1"/>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7">
                                            <p:txEl>
                                              <p:pRg st="2" end="2"/>
                                            </p:txEl>
                                          </p:spTgt>
                                        </p:tgtEl>
                                        <p:attrNameLst>
                                          <p:attrName>style.visibility</p:attrName>
                                        </p:attrNameLst>
                                      </p:cBhvr>
                                      <p:to>
                                        <p:strVal val="visible"/>
                                      </p:to>
                                    </p:set>
                                    <p:animEffect transition="in" filter="fade">
                                      <p:cBhvr>
                                        <p:cTn id="28" dur="2000"/>
                                        <p:tgtEl>
                                          <p:spTgt spid="7">
                                            <p:txEl>
                                              <p:pRg st="2" end="2"/>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7">
                                            <p:txEl>
                                              <p:pRg st="3" end="3"/>
                                            </p:txEl>
                                          </p:spTgt>
                                        </p:tgtEl>
                                        <p:attrNameLst>
                                          <p:attrName>style.visibility</p:attrName>
                                        </p:attrNameLst>
                                      </p:cBhvr>
                                      <p:to>
                                        <p:strVal val="visible"/>
                                      </p:to>
                                    </p:set>
                                    <p:animEffect transition="in" filter="fade">
                                      <p:cBhvr>
                                        <p:cTn id="31" dur="2000"/>
                                        <p:tgtEl>
                                          <p:spTgt spid="7">
                                            <p:txEl>
                                              <p:pRg st="3" end="3"/>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7">
                                            <p:txEl>
                                              <p:pRg st="4" end="4"/>
                                            </p:txEl>
                                          </p:spTgt>
                                        </p:tgtEl>
                                        <p:attrNameLst>
                                          <p:attrName>style.visibility</p:attrName>
                                        </p:attrNameLst>
                                      </p:cBhvr>
                                      <p:to>
                                        <p:strVal val="visible"/>
                                      </p:to>
                                    </p:set>
                                    <p:animEffect transition="in" filter="fade">
                                      <p:cBhvr>
                                        <p:cTn id="34" dur="2000"/>
                                        <p:tgtEl>
                                          <p:spTgt spid="7">
                                            <p:txEl>
                                              <p:pRg st="4" end="4"/>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7">
                                            <p:txEl>
                                              <p:pRg st="5" end="5"/>
                                            </p:txEl>
                                          </p:spTgt>
                                        </p:tgtEl>
                                        <p:attrNameLst>
                                          <p:attrName>style.visibility</p:attrName>
                                        </p:attrNameLst>
                                      </p:cBhvr>
                                      <p:to>
                                        <p:strVal val="visible"/>
                                      </p:to>
                                    </p:set>
                                    <p:animEffect transition="in" filter="fade">
                                      <p:cBhvr>
                                        <p:cTn id="37" dur="2000"/>
                                        <p:tgtEl>
                                          <p:spTgt spid="7">
                                            <p:txEl>
                                              <p:pRg st="5" end="5"/>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7">
                                            <p:txEl>
                                              <p:pRg st="6" end="6"/>
                                            </p:txEl>
                                          </p:spTgt>
                                        </p:tgtEl>
                                        <p:attrNameLst>
                                          <p:attrName>style.visibility</p:attrName>
                                        </p:attrNameLst>
                                      </p:cBhvr>
                                      <p:to>
                                        <p:strVal val="visible"/>
                                      </p:to>
                                    </p:set>
                                    <p:animEffect transition="in" filter="fade">
                                      <p:cBhvr>
                                        <p:cTn id="40" dur="20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P spid="8" grpId="0"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533400" y="381000"/>
            <a:ext cx="8229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Расчет глубины</a:t>
            </a:r>
            <a:r>
              <a:rPr kumimoji="0" lang="en-US"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 </a:t>
            </a: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узла</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14</a:t>
            </a:fld>
            <a:endParaRPr lang="en-US"/>
          </a:p>
        </p:txBody>
      </p:sp>
      <p:pic>
        <p:nvPicPr>
          <p:cNvPr id="24577" name="Picture 1"/>
          <p:cNvPicPr>
            <a:picLocks noChangeAspect="1" noChangeArrowheads="1"/>
          </p:cNvPicPr>
          <p:nvPr/>
        </p:nvPicPr>
        <p:blipFill>
          <a:blip r:embed="rId2"/>
          <a:srcRect/>
          <a:stretch>
            <a:fillRect/>
          </a:stretch>
        </p:blipFill>
        <p:spPr bwMode="auto">
          <a:xfrm>
            <a:off x="4495800" y="1524000"/>
            <a:ext cx="2209800" cy="1852332"/>
          </a:xfrm>
          <a:prstGeom prst="rect">
            <a:avLst/>
          </a:prstGeom>
          <a:noFill/>
          <a:ln w="9525">
            <a:noFill/>
            <a:miter lim="800000"/>
            <a:headEnd/>
            <a:tailEnd/>
          </a:ln>
          <a:effectLst/>
        </p:spPr>
      </p:pic>
      <p:sp>
        <p:nvSpPr>
          <p:cNvPr id="7" name="Rectangle 6"/>
          <p:cNvSpPr/>
          <p:nvPr/>
        </p:nvSpPr>
        <p:spPr>
          <a:xfrm>
            <a:off x="914400" y="5178623"/>
            <a:ext cx="3886200" cy="307777"/>
          </a:xfrm>
          <a:prstGeom prst="rect">
            <a:avLst/>
          </a:prstGeom>
        </p:spPr>
        <p:txBody>
          <a:bodyPr wrap="square">
            <a:spAutoFit/>
          </a:bodyPr>
          <a:lstStyle/>
          <a:p>
            <a:r>
              <a:rPr lang="ru-RU" sz="1400" dirty="0">
                <a:latin typeface="Consolas" pitchFamily="49" charset="0"/>
                <a:cs typeface="Consolas" pitchFamily="49" charset="0"/>
              </a:rPr>
              <a:t>Попробуйте написать код сами</a:t>
            </a:r>
          </a:p>
        </p:txBody>
      </p:sp>
      <p:sp>
        <p:nvSpPr>
          <p:cNvPr id="8" name="Rectangle 7"/>
          <p:cNvSpPr/>
          <p:nvPr/>
        </p:nvSpPr>
        <p:spPr>
          <a:xfrm>
            <a:off x="1447800" y="3959423"/>
            <a:ext cx="7086600" cy="307777"/>
          </a:xfrm>
          <a:prstGeom prst="rect">
            <a:avLst/>
          </a:prstGeom>
        </p:spPr>
        <p:txBody>
          <a:bodyPr wrap="square">
            <a:spAutoFit/>
          </a:bodyPr>
          <a:lstStyle/>
          <a:p>
            <a:r>
              <a:rPr lang="ru-RU" sz="1400" dirty="0">
                <a:latin typeface="Consolas" pitchFamily="49" charset="0"/>
                <a:cs typeface="Consolas" pitchFamily="49" charset="0"/>
              </a:rPr>
              <a:t>Попробуйте написать код сами</a:t>
            </a:r>
          </a:p>
        </p:txBody>
      </p:sp>
      <p:sp>
        <p:nvSpPr>
          <p:cNvPr id="9" name="Rectangle 8"/>
          <p:cNvSpPr/>
          <p:nvPr/>
        </p:nvSpPr>
        <p:spPr>
          <a:xfrm>
            <a:off x="6248400" y="1447800"/>
            <a:ext cx="1219200" cy="369332"/>
          </a:xfrm>
          <a:prstGeom prst="rect">
            <a:avLst/>
          </a:prstGeom>
        </p:spPr>
        <p:txBody>
          <a:bodyPr wrap="square">
            <a:spAutoFit/>
          </a:bodyPr>
          <a:lstStyle/>
          <a:p>
            <a:r>
              <a:rPr lang="en-US" b="1" dirty="0"/>
              <a:t>Depth = 0</a:t>
            </a:r>
            <a:endParaRPr lang="ru-RU" dirty="0"/>
          </a:p>
        </p:txBody>
      </p:sp>
      <p:sp>
        <p:nvSpPr>
          <p:cNvPr id="10" name="Rectangle 9"/>
          <p:cNvSpPr/>
          <p:nvPr/>
        </p:nvSpPr>
        <p:spPr>
          <a:xfrm>
            <a:off x="6553200" y="1905000"/>
            <a:ext cx="1219200" cy="369332"/>
          </a:xfrm>
          <a:prstGeom prst="rect">
            <a:avLst/>
          </a:prstGeom>
        </p:spPr>
        <p:txBody>
          <a:bodyPr wrap="square">
            <a:spAutoFit/>
          </a:bodyPr>
          <a:lstStyle/>
          <a:p>
            <a:r>
              <a:rPr lang="en-US" b="1" dirty="0"/>
              <a:t>Depth = 1</a:t>
            </a:r>
            <a:endParaRPr lang="ru-RU" dirty="0"/>
          </a:p>
        </p:txBody>
      </p:sp>
      <p:sp>
        <p:nvSpPr>
          <p:cNvPr id="11" name="Rectangle 10"/>
          <p:cNvSpPr/>
          <p:nvPr/>
        </p:nvSpPr>
        <p:spPr>
          <a:xfrm>
            <a:off x="6858000" y="2362200"/>
            <a:ext cx="1219200" cy="369332"/>
          </a:xfrm>
          <a:prstGeom prst="rect">
            <a:avLst/>
          </a:prstGeom>
        </p:spPr>
        <p:txBody>
          <a:bodyPr wrap="square">
            <a:spAutoFit/>
          </a:bodyPr>
          <a:lstStyle/>
          <a:p>
            <a:r>
              <a:rPr lang="en-US" b="1" dirty="0"/>
              <a:t>Depth = </a:t>
            </a:r>
            <a:r>
              <a:rPr lang="ru-RU" b="1" dirty="0"/>
              <a:t>2</a:t>
            </a:r>
            <a:endParaRPr lang="ru-RU" dirty="0"/>
          </a:p>
        </p:txBody>
      </p:sp>
      <p:sp>
        <p:nvSpPr>
          <p:cNvPr id="13" name="Rectangle 12"/>
          <p:cNvSpPr/>
          <p:nvPr/>
        </p:nvSpPr>
        <p:spPr>
          <a:xfrm>
            <a:off x="6858000" y="2895600"/>
            <a:ext cx="1219200" cy="369332"/>
          </a:xfrm>
          <a:prstGeom prst="rect">
            <a:avLst/>
          </a:prstGeom>
        </p:spPr>
        <p:txBody>
          <a:bodyPr wrap="square">
            <a:spAutoFit/>
          </a:bodyPr>
          <a:lstStyle/>
          <a:p>
            <a:r>
              <a:rPr lang="en-US" b="1" dirty="0"/>
              <a:t>Depth = 3</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2000"/>
                                        <p:tgtEl>
                                          <p:spTgt spid="8">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xEl>
                                              <p:pRg st="0" end="0"/>
                                            </p:txEl>
                                          </p:spTgt>
                                        </p:tgtEl>
                                        <p:attrNameLst>
                                          <p:attrName>style.visibility</p:attrName>
                                        </p:attrNameLst>
                                      </p:cBhvr>
                                      <p:to>
                                        <p:strVal val="visible"/>
                                      </p:to>
                                    </p:set>
                                    <p:animEffect transition="in" filter="fade">
                                      <p:cBhvr>
                                        <p:cTn id="10" dur="2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P spid="8" grpId="0" build="allAtOnce"/>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Бинарные деревья поиска</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15</a:t>
            </a:fld>
            <a:endParaRPr lang="en-US"/>
          </a:p>
        </p:txBody>
      </p:sp>
      <p:pic>
        <p:nvPicPr>
          <p:cNvPr id="4097" name="Picture 1"/>
          <p:cNvPicPr>
            <a:picLocks noChangeAspect="1" noChangeArrowheads="1"/>
          </p:cNvPicPr>
          <p:nvPr/>
        </p:nvPicPr>
        <p:blipFill>
          <a:blip r:embed="rId2"/>
          <a:srcRect/>
          <a:stretch>
            <a:fillRect/>
          </a:stretch>
        </p:blipFill>
        <p:spPr bwMode="auto">
          <a:xfrm>
            <a:off x="5638800" y="1752600"/>
            <a:ext cx="3276600" cy="2570871"/>
          </a:xfrm>
          <a:prstGeom prst="rect">
            <a:avLst/>
          </a:prstGeom>
          <a:noFill/>
          <a:ln w="9525">
            <a:noFill/>
            <a:miter lim="800000"/>
            <a:headEnd/>
            <a:tailEnd/>
          </a:ln>
          <a:effectLst/>
        </p:spPr>
      </p:pic>
      <p:sp>
        <p:nvSpPr>
          <p:cNvPr id="6" name="Rectangle 5"/>
          <p:cNvSpPr/>
          <p:nvPr/>
        </p:nvSpPr>
        <p:spPr>
          <a:xfrm>
            <a:off x="5638800" y="4876800"/>
            <a:ext cx="3200400" cy="707886"/>
          </a:xfrm>
          <a:prstGeom prst="rect">
            <a:avLst/>
          </a:prstGeom>
        </p:spPr>
        <p:txBody>
          <a:bodyPr wrap="square">
            <a:spAutoFit/>
          </a:bodyPr>
          <a:lstStyle/>
          <a:p>
            <a:r>
              <a:rPr lang="ru-RU" sz="1200" dirty="0">
                <a:latin typeface="Consolas" pitchFamily="49" charset="0"/>
                <a:cs typeface="Consolas" pitchFamily="49" charset="0"/>
              </a:rPr>
              <a:t>Порядок добавления в дерево важен:</a:t>
            </a:r>
          </a:p>
          <a:p>
            <a:endParaRPr lang="en-US" sz="1200" dirty="0">
              <a:latin typeface="Consolas" pitchFamily="49" charset="0"/>
              <a:cs typeface="Consolas" pitchFamily="49" charset="0"/>
            </a:endParaRPr>
          </a:p>
          <a:p>
            <a:r>
              <a:rPr lang="en-US" sz="1200" dirty="0">
                <a:latin typeface="Consolas" pitchFamily="49" charset="0"/>
                <a:cs typeface="Consolas" pitchFamily="49" charset="0"/>
              </a:rPr>
              <a:t>-&gt;   </a:t>
            </a:r>
            <a:r>
              <a:rPr lang="en-US" sz="1600" dirty="0">
                <a:latin typeface="Consolas" pitchFamily="49" charset="0"/>
                <a:cs typeface="Consolas" pitchFamily="49" charset="0"/>
              </a:rPr>
              <a:t>7 5 2 9 6 4 11 15 10</a:t>
            </a:r>
            <a:endParaRPr lang="ru-RU" sz="1600" dirty="0">
              <a:latin typeface="Consolas" pitchFamily="49" charset="0"/>
              <a:cs typeface="Consolas" pitchFamily="49" charset="0"/>
            </a:endParaRPr>
          </a:p>
        </p:txBody>
      </p:sp>
      <p:sp>
        <p:nvSpPr>
          <p:cNvPr id="7" name="Rectangle 6"/>
          <p:cNvSpPr/>
          <p:nvPr/>
        </p:nvSpPr>
        <p:spPr>
          <a:xfrm>
            <a:off x="381000" y="1752600"/>
            <a:ext cx="5334000" cy="3416320"/>
          </a:xfrm>
          <a:prstGeom prst="rect">
            <a:avLst/>
          </a:prstGeom>
        </p:spPr>
        <p:txBody>
          <a:bodyPr wrap="square">
            <a:spAutoFit/>
          </a:bodyPr>
          <a:lstStyle/>
          <a:p>
            <a:r>
              <a:rPr lang="ru-RU" b="1" dirty="0"/>
              <a:t>Двоичное дерево поиска</a:t>
            </a:r>
            <a:r>
              <a:rPr lang="ru-RU" dirty="0"/>
              <a:t> (</a:t>
            </a:r>
            <a:r>
              <a:rPr lang="ru-RU" i="1" dirty="0"/>
              <a:t>binary search tree</a:t>
            </a:r>
            <a:r>
              <a:rPr lang="ru-RU" dirty="0"/>
              <a:t>, BST) — это двоичное дерево, для которого выполняются следующие дополнительные условия (</a:t>
            </a:r>
            <a:r>
              <a:rPr lang="ru-RU" i="1" dirty="0"/>
              <a:t>свойства дерева поиска</a:t>
            </a:r>
            <a:r>
              <a:rPr lang="ru-RU" dirty="0"/>
              <a:t>):</a:t>
            </a:r>
          </a:p>
          <a:p>
            <a:pPr>
              <a:buFont typeface="Arial" pitchFamily="34" charset="0"/>
              <a:buChar char="•"/>
            </a:pPr>
            <a:r>
              <a:rPr lang="ru-RU" dirty="0"/>
              <a:t>   Оба поддерева — левое и правое — являются двоичными деревьями поиска.</a:t>
            </a:r>
          </a:p>
          <a:p>
            <a:pPr>
              <a:buFont typeface="Arial" pitchFamily="34" charset="0"/>
              <a:buChar char="•"/>
            </a:pPr>
            <a:r>
              <a:rPr lang="ru-RU" dirty="0"/>
              <a:t>   У всех узлов левого поддерева произвольного узла X значения ключей данных </a:t>
            </a:r>
            <a:r>
              <a:rPr lang="ru-RU" i="1" dirty="0"/>
              <a:t>меньше</a:t>
            </a:r>
            <a:r>
              <a:rPr lang="ru-RU" dirty="0"/>
              <a:t>, нежели значение ключа данных самого узла X.</a:t>
            </a:r>
          </a:p>
          <a:p>
            <a:pPr>
              <a:buFont typeface="Arial" pitchFamily="34" charset="0"/>
              <a:buChar char="•"/>
            </a:pPr>
            <a:r>
              <a:rPr lang="ru-RU" dirty="0"/>
              <a:t>   В то время, как значения ключей данных у всех узлов правого поддерева (того же узла X) </a:t>
            </a:r>
            <a:r>
              <a:rPr lang="ru-RU" i="1" dirty="0"/>
              <a:t>больше</a:t>
            </a:r>
            <a:r>
              <a:rPr lang="ru-RU" dirty="0"/>
              <a:t>, нежели значение ключа данных узла X.</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Бинарные деревья поиска</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16</a:t>
            </a:fld>
            <a:endParaRPr lang="en-US"/>
          </a:p>
        </p:txBody>
      </p:sp>
      <p:sp>
        <p:nvSpPr>
          <p:cNvPr id="4" name="Rectangle 3"/>
          <p:cNvSpPr/>
          <p:nvPr/>
        </p:nvSpPr>
        <p:spPr>
          <a:xfrm>
            <a:off x="1143000" y="2133600"/>
            <a:ext cx="7391400" cy="2862322"/>
          </a:xfrm>
          <a:prstGeom prst="rect">
            <a:avLst/>
          </a:prstGeom>
        </p:spPr>
        <p:txBody>
          <a:bodyPr wrap="square">
            <a:spAutoFit/>
          </a:bodyPr>
          <a:lstStyle/>
          <a:p>
            <a:r>
              <a:rPr lang="ru-RU" dirty="0"/>
              <a:t>Основным преимуществом двоичного дерева поиска перед другими структурами данных является возможная высокая эффективность реализации основанных на нём алгоритмов </a:t>
            </a:r>
            <a:r>
              <a:rPr lang="ru-RU" i="1" dirty="0"/>
              <a:t>поиска и сортировки</a:t>
            </a:r>
            <a:r>
              <a:rPr lang="ru-RU" dirty="0"/>
              <a:t>.</a:t>
            </a:r>
            <a:endParaRPr lang="en-US" dirty="0"/>
          </a:p>
          <a:p>
            <a:endParaRPr lang="ru-RU" dirty="0"/>
          </a:p>
          <a:p>
            <a:r>
              <a:rPr lang="ru-RU" dirty="0"/>
              <a:t>Двоичное дерево поиска применяется для построения таких</a:t>
            </a:r>
            <a:r>
              <a:rPr lang="en-US" dirty="0"/>
              <a:t> </a:t>
            </a:r>
            <a:r>
              <a:rPr lang="ru-RU" dirty="0"/>
              <a:t>АТД, как:</a:t>
            </a:r>
            <a:endParaRPr lang="en-US" dirty="0"/>
          </a:p>
          <a:p>
            <a:r>
              <a:rPr lang="ru-RU" dirty="0"/>
              <a:t> </a:t>
            </a:r>
          </a:p>
          <a:p>
            <a:pPr algn="ctr">
              <a:buFont typeface="Arial" pitchFamily="34" charset="0"/>
              <a:buChar char="•"/>
            </a:pPr>
            <a:r>
              <a:rPr lang="ru-RU" sz="2400" dirty="0"/>
              <a:t> Множества (</a:t>
            </a:r>
            <a:r>
              <a:rPr lang="en-US" sz="2400" dirty="0"/>
              <a:t>Sets</a:t>
            </a:r>
            <a:r>
              <a:rPr lang="ru-RU" sz="2400" dirty="0"/>
              <a:t>)</a:t>
            </a:r>
          </a:p>
          <a:p>
            <a:pPr algn="ctr">
              <a:buFont typeface="Arial" pitchFamily="34" charset="0"/>
              <a:buChar char="•"/>
            </a:pPr>
            <a:r>
              <a:rPr lang="ru-RU" sz="2400" dirty="0"/>
              <a:t> Мультимножества</a:t>
            </a:r>
            <a:r>
              <a:rPr lang="en-US" sz="2400" dirty="0"/>
              <a:t> (</a:t>
            </a:r>
            <a:r>
              <a:rPr lang="en-US" sz="2400" dirty="0" err="1"/>
              <a:t>MultiSets</a:t>
            </a:r>
            <a:r>
              <a:rPr lang="en-US" sz="2400" dirty="0"/>
              <a:t>)</a:t>
            </a:r>
            <a:endParaRPr lang="ru-RU" sz="2400" dirty="0"/>
          </a:p>
          <a:p>
            <a:pPr algn="ctr">
              <a:buFont typeface="Arial" pitchFamily="34" charset="0"/>
              <a:buChar char="•"/>
            </a:pPr>
            <a:r>
              <a:rPr lang="ru-RU" sz="2400" dirty="0"/>
              <a:t> Ассоциативные массивы</a:t>
            </a:r>
            <a:r>
              <a:rPr lang="en-US" sz="2400" dirty="0"/>
              <a:t> (Maps)</a:t>
            </a:r>
            <a:endParaRPr lang="ru-RU" sz="2400" dirty="0"/>
          </a:p>
        </p:txBody>
      </p:sp>
      <p:sp>
        <p:nvSpPr>
          <p:cNvPr id="6" name="Rectangle 5"/>
          <p:cNvSpPr/>
          <p:nvPr/>
        </p:nvSpPr>
        <p:spPr>
          <a:xfrm>
            <a:off x="1600200" y="5486400"/>
            <a:ext cx="6324600" cy="523220"/>
          </a:xfrm>
          <a:prstGeom prst="rect">
            <a:avLst/>
          </a:prstGeom>
        </p:spPr>
        <p:txBody>
          <a:bodyPr wrap="square">
            <a:spAutoFit/>
          </a:bodyPr>
          <a:lstStyle/>
          <a:p>
            <a:pPr algn="ctr"/>
            <a:r>
              <a:rPr lang="ru-RU" sz="1400" i="1" dirty="0"/>
              <a:t>Примечание</a:t>
            </a:r>
            <a:r>
              <a:rPr lang="ru-RU" sz="1400" dirty="0"/>
              <a:t>. </a:t>
            </a:r>
            <a:r>
              <a:rPr lang="ru-RU" sz="1400" i="1" dirty="0"/>
              <a:t>В реальных фреймворках, тем не менее, для этих АТД используются чаще  хеш-таблицы и красно-черные деревья.</a:t>
            </a:r>
            <a:endParaRPr lang="en-US" sz="1400" i="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457200" y="381000"/>
            <a:ext cx="83820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ru-RU" sz="3900" b="1" dirty="0">
                <a:solidFill>
                  <a:schemeClr val="bg1">
                    <a:lumMod val="50000"/>
                  </a:schemeClr>
                </a:solidFill>
                <a:effectLst>
                  <a:outerShdw blurRad="38100" dist="38100" dir="2700000" algn="tl">
                    <a:srgbClr val="000000">
                      <a:alpha val="43137"/>
                    </a:srgbClr>
                  </a:outerShdw>
                </a:effectLst>
                <a:latin typeface="Goudy Stout" pitchFamily="18" charset="0"/>
              </a:rPr>
              <a:t>Поиск в </a:t>
            </a: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бинарном</a:t>
            </a:r>
            <a:r>
              <a:rPr kumimoji="0" lang="ru-RU" sz="3900" b="1" i="0" u="none" strike="noStrike" kern="1200" cap="none" spc="0" normalizeH="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 дереве поиска</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17</a:t>
            </a:fld>
            <a:endParaRPr lang="en-US"/>
          </a:p>
        </p:txBody>
      </p:sp>
      <p:sp>
        <p:nvSpPr>
          <p:cNvPr id="7" name="Rectangle 6"/>
          <p:cNvSpPr/>
          <p:nvPr/>
        </p:nvSpPr>
        <p:spPr>
          <a:xfrm>
            <a:off x="2286000" y="1600200"/>
            <a:ext cx="5638800" cy="4524315"/>
          </a:xfrm>
          <a:prstGeom prst="rect">
            <a:avLst/>
          </a:prstGeom>
        </p:spPr>
        <p:txBody>
          <a:bodyPr wrap="square">
            <a:spAutoFit/>
          </a:bodyPr>
          <a:lstStyle/>
          <a:p>
            <a:r>
              <a:rPr lang="en-US" sz="1600" dirty="0">
                <a:latin typeface="Consolas" pitchFamily="49" charset="0"/>
                <a:cs typeface="Consolas" pitchFamily="49" charset="0"/>
              </a:rPr>
              <a:t>public class </a:t>
            </a:r>
            <a:r>
              <a:rPr lang="en-US" sz="1600" dirty="0" err="1">
                <a:latin typeface="Consolas" pitchFamily="49" charset="0"/>
                <a:cs typeface="Consolas" pitchFamily="49" charset="0"/>
              </a:rPr>
              <a:t>BinarySearchTree</a:t>
            </a:r>
            <a:endParaRPr lang="en-US" sz="1600" dirty="0">
              <a:latin typeface="Consolas" pitchFamily="49" charset="0"/>
              <a:cs typeface="Consolas" pitchFamily="49" charset="0"/>
            </a:endParaRPr>
          </a:p>
          <a:p>
            <a:r>
              <a:rPr lang="ru-RU" sz="1600" dirty="0">
                <a:latin typeface="Consolas" pitchFamily="49" charset="0"/>
                <a:cs typeface="Consolas" pitchFamily="49" charset="0"/>
              </a:rPr>
              <a:t>{</a:t>
            </a:r>
          </a:p>
          <a:p>
            <a:r>
              <a:rPr lang="en-US" sz="1600" dirty="0">
                <a:latin typeface="Consolas" pitchFamily="49" charset="0"/>
                <a:cs typeface="Consolas" pitchFamily="49" charset="0"/>
              </a:rPr>
              <a:t>       </a:t>
            </a:r>
            <a:r>
              <a:rPr lang="en-US" sz="1600" dirty="0" err="1">
                <a:latin typeface="Consolas" pitchFamily="49" charset="0"/>
                <a:cs typeface="Consolas" pitchFamily="49" charset="0"/>
              </a:rPr>
              <a:t>BinaryTreeNode</a:t>
            </a:r>
            <a:r>
              <a:rPr lang="en-US" sz="1600" dirty="0">
                <a:latin typeface="Consolas" pitchFamily="49" charset="0"/>
                <a:cs typeface="Consolas" pitchFamily="49" charset="0"/>
              </a:rPr>
              <a:t> root = null;</a:t>
            </a:r>
          </a:p>
          <a:p>
            <a:endParaRPr lang="ru-RU" sz="1600" dirty="0">
              <a:latin typeface="Consolas" pitchFamily="49" charset="0"/>
              <a:cs typeface="Consolas" pitchFamily="49" charset="0"/>
            </a:endParaRPr>
          </a:p>
          <a:p>
            <a:r>
              <a:rPr lang="en-US" sz="1400" dirty="0">
                <a:latin typeface="Consolas" pitchFamily="49" charset="0"/>
                <a:cs typeface="Consolas" pitchFamily="49" charset="0"/>
              </a:rPr>
              <a:t>        </a:t>
            </a:r>
            <a:r>
              <a:rPr lang="en-US" sz="1400" b="1" dirty="0">
                <a:solidFill>
                  <a:srgbClr val="7030A0"/>
                </a:solidFill>
                <a:latin typeface="Consolas" pitchFamily="49" charset="0"/>
                <a:cs typeface="Consolas" pitchFamily="49" charset="0"/>
              </a:rPr>
              <a:t>public </a:t>
            </a:r>
            <a:r>
              <a:rPr lang="en-US" sz="1400" b="1" dirty="0" err="1">
                <a:solidFill>
                  <a:srgbClr val="7030A0"/>
                </a:solidFill>
                <a:latin typeface="Consolas" pitchFamily="49" charset="0"/>
                <a:cs typeface="Consolas" pitchFamily="49" charset="0"/>
              </a:rPr>
              <a:t>BinaryTreeNode</a:t>
            </a:r>
            <a:r>
              <a:rPr lang="en-US" sz="1400" b="1" dirty="0">
                <a:solidFill>
                  <a:srgbClr val="7030A0"/>
                </a:solidFill>
                <a:latin typeface="Consolas" pitchFamily="49" charset="0"/>
                <a:cs typeface="Consolas" pitchFamily="49" charset="0"/>
              </a:rPr>
              <a:t> Find(</a:t>
            </a:r>
            <a:r>
              <a:rPr lang="en-US" sz="1400" b="1" dirty="0" err="1">
                <a:solidFill>
                  <a:srgbClr val="7030A0"/>
                </a:solidFill>
                <a:latin typeface="Consolas" pitchFamily="49" charset="0"/>
                <a:cs typeface="Consolas" pitchFamily="49" charset="0"/>
              </a:rPr>
              <a:t>int</a:t>
            </a:r>
            <a:r>
              <a:rPr lang="en-US" sz="1400" b="1" dirty="0">
                <a:solidFill>
                  <a:srgbClr val="7030A0"/>
                </a:solidFill>
                <a:latin typeface="Consolas" pitchFamily="49" charset="0"/>
                <a:cs typeface="Consolas" pitchFamily="49" charset="0"/>
              </a:rPr>
              <a:t> </a:t>
            </a:r>
            <a:r>
              <a:rPr lang="en-US" sz="1400" b="1" dirty="0" err="1">
                <a:solidFill>
                  <a:srgbClr val="7030A0"/>
                </a:solidFill>
                <a:latin typeface="Consolas" pitchFamily="49" charset="0"/>
                <a:cs typeface="Consolas" pitchFamily="49" charset="0"/>
              </a:rPr>
              <a:t>elem</a:t>
            </a:r>
            <a:r>
              <a:rPr lang="en-US" sz="1400" b="1" dirty="0">
                <a:solidFill>
                  <a:srgbClr val="7030A0"/>
                </a:solidFill>
                <a:latin typeface="Consolas" pitchFamily="49" charset="0"/>
                <a:cs typeface="Consolas" pitchFamily="49" charset="0"/>
              </a:rPr>
              <a:t>)</a:t>
            </a:r>
          </a:p>
          <a:p>
            <a:r>
              <a:rPr lang="ru-RU" sz="1400" dirty="0">
                <a:latin typeface="Consolas" pitchFamily="49" charset="0"/>
                <a:cs typeface="Consolas" pitchFamily="49" charset="0"/>
              </a:rPr>
              <a:t>        {</a:t>
            </a:r>
          </a:p>
          <a:p>
            <a:r>
              <a:rPr lang="en-US" sz="1400" dirty="0">
                <a:latin typeface="Consolas" pitchFamily="49" charset="0"/>
                <a:cs typeface="Consolas" pitchFamily="49" charset="0"/>
              </a:rPr>
              <a:t>            </a:t>
            </a:r>
            <a:r>
              <a:rPr lang="en-US" sz="1400" dirty="0" err="1">
                <a:latin typeface="Consolas" pitchFamily="49" charset="0"/>
                <a:cs typeface="Consolas" pitchFamily="49" charset="0"/>
              </a:rPr>
              <a:t>BinaryTreeNode</a:t>
            </a:r>
            <a:r>
              <a:rPr lang="en-US" sz="1400" dirty="0">
                <a:latin typeface="Consolas" pitchFamily="49" charset="0"/>
                <a:cs typeface="Consolas" pitchFamily="49" charset="0"/>
              </a:rPr>
              <a:t> node = root;</a:t>
            </a:r>
          </a:p>
          <a:p>
            <a:endParaRPr lang="ru-RU" sz="1400" dirty="0">
              <a:latin typeface="Consolas" pitchFamily="49" charset="0"/>
              <a:cs typeface="Consolas" pitchFamily="49" charset="0"/>
            </a:endParaRPr>
          </a:p>
          <a:p>
            <a:r>
              <a:rPr lang="en-US" sz="1400" dirty="0">
                <a:latin typeface="Consolas" pitchFamily="49" charset="0"/>
                <a:cs typeface="Consolas" pitchFamily="49" charset="0"/>
              </a:rPr>
              <a:t>            while (node != null)</a:t>
            </a:r>
          </a:p>
          <a:p>
            <a:r>
              <a:rPr lang="ru-RU" sz="1400" dirty="0">
                <a:latin typeface="Consolas" pitchFamily="49" charset="0"/>
                <a:cs typeface="Consolas" pitchFamily="49" charset="0"/>
              </a:rPr>
              <a:t>            {</a:t>
            </a:r>
          </a:p>
          <a:p>
            <a:r>
              <a:rPr lang="en-US" sz="1400" dirty="0">
                <a:latin typeface="Consolas" pitchFamily="49" charset="0"/>
                <a:cs typeface="Consolas" pitchFamily="49" charset="0"/>
              </a:rPr>
              <a:t>                if (</a:t>
            </a:r>
            <a:r>
              <a:rPr lang="en-US" sz="1400" dirty="0" err="1">
                <a:latin typeface="Consolas" pitchFamily="49" charset="0"/>
                <a:cs typeface="Consolas" pitchFamily="49" charset="0"/>
              </a:rPr>
              <a:t>node.data</a:t>
            </a:r>
            <a:r>
              <a:rPr lang="en-US" sz="1400" dirty="0">
                <a:latin typeface="Consolas" pitchFamily="49" charset="0"/>
                <a:cs typeface="Consolas" pitchFamily="49" charset="0"/>
              </a:rPr>
              <a:t> == </a:t>
            </a:r>
            <a:r>
              <a:rPr lang="en-US" sz="1400" dirty="0" err="1">
                <a:latin typeface="Consolas" pitchFamily="49" charset="0"/>
                <a:cs typeface="Consolas" pitchFamily="49" charset="0"/>
              </a:rPr>
              <a:t>elem</a:t>
            </a:r>
            <a:r>
              <a:rPr lang="en-US" sz="1400" dirty="0">
                <a:latin typeface="Consolas" pitchFamily="49" charset="0"/>
                <a:cs typeface="Consolas" pitchFamily="49" charset="0"/>
              </a:rPr>
              <a:t>)</a:t>
            </a:r>
          </a:p>
          <a:p>
            <a:r>
              <a:rPr lang="en-US" sz="1400" dirty="0">
                <a:latin typeface="Consolas" pitchFamily="49" charset="0"/>
                <a:cs typeface="Consolas" pitchFamily="49" charset="0"/>
              </a:rPr>
              <a:t>                    return node;</a:t>
            </a:r>
          </a:p>
          <a:p>
            <a:r>
              <a:rPr lang="en-US" sz="1400" dirty="0">
                <a:latin typeface="Consolas" pitchFamily="49" charset="0"/>
                <a:cs typeface="Consolas" pitchFamily="49" charset="0"/>
              </a:rPr>
              <a:t>                else if (</a:t>
            </a:r>
            <a:r>
              <a:rPr lang="en-US" sz="1400" dirty="0" err="1">
                <a:latin typeface="Consolas" pitchFamily="49" charset="0"/>
                <a:cs typeface="Consolas" pitchFamily="49" charset="0"/>
              </a:rPr>
              <a:t>node.data</a:t>
            </a:r>
            <a:r>
              <a:rPr lang="en-US" sz="1400" dirty="0">
                <a:latin typeface="Consolas" pitchFamily="49" charset="0"/>
                <a:cs typeface="Consolas" pitchFamily="49" charset="0"/>
              </a:rPr>
              <a:t> &lt; </a:t>
            </a:r>
            <a:r>
              <a:rPr lang="en-US" sz="1400" dirty="0" err="1">
                <a:latin typeface="Consolas" pitchFamily="49" charset="0"/>
                <a:cs typeface="Consolas" pitchFamily="49" charset="0"/>
              </a:rPr>
              <a:t>elem</a:t>
            </a:r>
            <a:r>
              <a:rPr lang="en-US" sz="1400" dirty="0">
                <a:latin typeface="Consolas" pitchFamily="49" charset="0"/>
                <a:cs typeface="Consolas" pitchFamily="49" charset="0"/>
              </a:rPr>
              <a:t>)</a:t>
            </a:r>
          </a:p>
          <a:p>
            <a:r>
              <a:rPr lang="en-US" sz="1400" dirty="0">
                <a:latin typeface="Consolas" pitchFamily="49" charset="0"/>
                <a:cs typeface="Consolas" pitchFamily="49" charset="0"/>
              </a:rPr>
              <a:t>                    node = </a:t>
            </a:r>
            <a:r>
              <a:rPr lang="en-US" sz="1400" dirty="0" err="1">
                <a:latin typeface="Consolas" pitchFamily="49" charset="0"/>
                <a:cs typeface="Consolas" pitchFamily="49" charset="0"/>
              </a:rPr>
              <a:t>node.right</a:t>
            </a:r>
            <a:r>
              <a:rPr lang="en-US" sz="1400" dirty="0">
                <a:latin typeface="Consolas" pitchFamily="49" charset="0"/>
                <a:cs typeface="Consolas" pitchFamily="49" charset="0"/>
              </a:rPr>
              <a:t>;</a:t>
            </a:r>
          </a:p>
          <a:p>
            <a:r>
              <a:rPr lang="en-US" sz="1400" dirty="0">
                <a:latin typeface="Consolas" pitchFamily="49" charset="0"/>
                <a:cs typeface="Consolas" pitchFamily="49" charset="0"/>
              </a:rPr>
              <a:t>                else</a:t>
            </a:r>
          </a:p>
          <a:p>
            <a:r>
              <a:rPr lang="en-US" sz="1400" dirty="0">
                <a:latin typeface="Consolas" pitchFamily="49" charset="0"/>
                <a:cs typeface="Consolas" pitchFamily="49" charset="0"/>
              </a:rPr>
              <a:t>                    node = </a:t>
            </a:r>
            <a:r>
              <a:rPr lang="en-US" sz="1400" dirty="0" err="1">
                <a:latin typeface="Consolas" pitchFamily="49" charset="0"/>
                <a:cs typeface="Consolas" pitchFamily="49" charset="0"/>
              </a:rPr>
              <a:t>node.left</a:t>
            </a:r>
            <a:r>
              <a:rPr lang="en-US" sz="1400" dirty="0">
                <a:latin typeface="Consolas" pitchFamily="49" charset="0"/>
                <a:cs typeface="Consolas" pitchFamily="49" charset="0"/>
              </a:rPr>
              <a:t>;</a:t>
            </a:r>
          </a:p>
          <a:p>
            <a:r>
              <a:rPr lang="ru-RU" sz="1400" dirty="0">
                <a:latin typeface="Consolas" pitchFamily="49" charset="0"/>
                <a:cs typeface="Consolas" pitchFamily="49" charset="0"/>
              </a:rPr>
              <a:t>            }</a:t>
            </a:r>
          </a:p>
          <a:p>
            <a:r>
              <a:rPr lang="en-US" sz="1400" dirty="0">
                <a:latin typeface="Consolas" pitchFamily="49" charset="0"/>
                <a:cs typeface="Consolas" pitchFamily="49" charset="0"/>
              </a:rPr>
              <a:t>            return null;</a:t>
            </a:r>
          </a:p>
          <a:p>
            <a:r>
              <a:rPr lang="ru-RU" sz="1400" dirty="0">
                <a:latin typeface="Consolas" pitchFamily="49" charset="0"/>
                <a:cs typeface="Consolas" pitchFamily="49" charset="0"/>
              </a:rPr>
              <a:t>        }</a:t>
            </a:r>
            <a:endParaRPr lang="en-US" sz="1400" dirty="0">
              <a:latin typeface="Consolas" pitchFamily="49" charset="0"/>
              <a:cs typeface="Consolas" pitchFamily="49" charset="0"/>
            </a:endParaRPr>
          </a:p>
          <a:p>
            <a:r>
              <a:rPr lang="en-US" sz="1400" dirty="0">
                <a:latin typeface="Consolas" pitchFamily="49" charset="0"/>
                <a:cs typeface="Consolas" pitchFamily="49" charset="0"/>
              </a:rPr>
              <a:t>}</a:t>
            </a:r>
            <a:endParaRPr lang="ru-RU" sz="1400" dirty="0">
              <a:latin typeface="Consolas" pitchFamily="49" charset="0"/>
              <a:cs typeface="Consolas" pitchFamily="49"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457200" y="381000"/>
            <a:ext cx="83820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Вставка в бинарное</a:t>
            </a:r>
            <a:r>
              <a:rPr kumimoji="0" lang="ru-RU" sz="3900" b="1" i="0" u="none" strike="noStrike" kern="1200" cap="none" spc="0" normalizeH="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 дерева поиска</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18</a:t>
            </a:fld>
            <a:endParaRPr lang="en-US"/>
          </a:p>
        </p:txBody>
      </p:sp>
      <p:sp>
        <p:nvSpPr>
          <p:cNvPr id="8" name="Rectangle 7"/>
          <p:cNvSpPr/>
          <p:nvPr/>
        </p:nvSpPr>
        <p:spPr>
          <a:xfrm>
            <a:off x="1524000" y="1508641"/>
            <a:ext cx="6781800" cy="4739759"/>
          </a:xfrm>
          <a:prstGeom prst="rect">
            <a:avLst/>
          </a:prstGeom>
        </p:spPr>
        <p:txBody>
          <a:bodyPr wrap="square">
            <a:spAutoFit/>
          </a:bodyPr>
          <a:lstStyle/>
          <a:p>
            <a:r>
              <a:rPr lang="en-US" sz="1600" dirty="0">
                <a:latin typeface="Consolas" pitchFamily="49" charset="0"/>
                <a:cs typeface="Consolas" pitchFamily="49" charset="0"/>
              </a:rPr>
              <a:t>public class </a:t>
            </a:r>
            <a:r>
              <a:rPr lang="en-US" sz="1600" dirty="0" err="1">
                <a:latin typeface="Consolas" pitchFamily="49" charset="0"/>
                <a:cs typeface="Consolas" pitchFamily="49" charset="0"/>
              </a:rPr>
              <a:t>BinarySearchTree</a:t>
            </a:r>
            <a:endParaRPr lang="en-US" sz="1600" dirty="0">
              <a:latin typeface="Consolas" pitchFamily="49" charset="0"/>
              <a:cs typeface="Consolas" pitchFamily="49" charset="0"/>
            </a:endParaRPr>
          </a:p>
          <a:p>
            <a:r>
              <a:rPr lang="ru-RU" sz="1600" dirty="0">
                <a:latin typeface="Consolas" pitchFamily="49" charset="0"/>
                <a:cs typeface="Consolas" pitchFamily="49" charset="0"/>
              </a:rPr>
              <a:t>{</a:t>
            </a:r>
          </a:p>
          <a:p>
            <a:r>
              <a:rPr lang="en-US" sz="1600" dirty="0">
                <a:latin typeface="Consolas" pitchFamily="49" charset="0"/>
                <a:cs typeface="Consolas" pitchFamily="49" charset="0"/>
              </a:rPr>
              <a:t>       </a:t>
            </a:r>
            <a:r>
              <a:rPr lang="en-US" sz="1600" dirty="0" err="1">
                <a:latin typeface="Consolas" pitchFamily="49" charset="0"/>
                <a:cs typeface="Consolas" pitchFamily="49" charset="0"/>
              </a:rPr>
              <a:t>BinaryTreeNode</a:t>
            </a:r>
            <a:r>
              <a:rPr lang="en-US" sz="1600" dirty="0">
                <a:latin typeface="Consolas" pitchFamily="49" charset="0"/>
                <a:cs typeface="Consolas" pitchFamily="49" charset="0"/>
              </a:rPr>
              <a:t> root = null;</a:t>
            </a:r>
          </a:p>
          <a:p>
            <a:endParaRPr lang="ru-RU" sz="1600" dirty="0">
              <a:latin typeface="Consolas" pitchFamily="49" charset="0"/>
              <a:cs typeface="Consolas" pitchFamily="49" charset="0"/>
            </a:endParaRPr>
          </a:p>
          <a:p>
            <a:r>
              <a:rPr lang="en-US" sz="1400" dirty="0">
                <a:latin typeface="Consolas" pitchFamily="49" charset="0"/>
                <a:cs typeface="Consolas" pitchFamily="49" charset="0"/>
              </a:rPr>
              <a:t>        </a:t>
            </a:r>
            <a:r>
              <a:rPr lang="en-US" sz="1400" b="1" dirty="0">
                <a:solidFill>
                  <a:srgbClr val="7030A0"/>
                </a:solidFill>
                <a:latin typeface="Consolas" pitchFamily="49" charset="0"/>
                <a:cs typeface="Consolas" pitchFamily="49" charset="0"/>
              </a:rPr>
              <a:t>public void </a:t>
            </a:r>
            <a:r>
              <a:rPr lang="en-US" sz="1400" b="1" dirty="0" err="1">
                <a:solidFill>
                  <a:srgbClr val="7030A0"/>
                </a:solidFill>
                <a:latin typeface="Consolas" pitchFamily="49" charset="0"/>
                <a:cs typeface="Consolas" pitchFamily="49" charset="0"/>
              </a:rPr>
              <a:t>InsertNode</a:t>
            </a:r>
            <a:r>
              <a:rPr lang="en-US" sz="1400" b="1" dirty="0">
                <a:solidFill>
                  <a:srgbClr val="7030A0"/>
                </a:solidFill>
                <a:latin typeface="Consolas" pitchFamily="49" charset="0"/>
                <a:cs typeface="Consolas" pitchFamily="49" charset="0"/>
              </a:rPr>
              <a:t>(ref </a:t>
            </a:r>
            <a:r>
              <a:rPr lang="en-US" sz="1400" b="1" dirty="0" err="1">
                <a:solidFill>
                  <a:srgbClr val="7030A0"/>
                </a:solidFill>
                <a:latin typeface="Consolas" pitchFamily="49" charset="0"/>
                <a:cs typeface="Consolas" pitchFamily="49" charset="0"/>
              </a:rPr>
              <a:t>BinaryTreeNode</a:t>
            </a:r>
            <a:r>
              <a:rPr lang="en-US" sz="1400" b="1" dirty="0">
                <a:solidFill>
                  <a:srgbClr val="7030A0"/>
                </a:solidFill>
                <a:latin typeface="Consolas" pitchFamily="49" charset="0"/>
                <a:cs typeface="Consolas" pitchFamily="49" charset="0"/>
              </a:rPr>
              <a:t> node, </a:t>
            </a:r>
            <a:r>
              <a:rPr lang="en-US" sz="1400" b="1" dirty="0" err="1">
                <a:solidFill>
                  <a:srgbClr val="7030A0"/>
                </a:solidFill>
                <a:latin typeface="Consolas" pitchFamily="49" charset="0"/>
                <a:cs typeface="Consolas" pitchFamily="49" charset="0"/>
              </a:rPr>
              <a:t>int</a:t>
            </a:r>
            <a:r>
              <a:rPr lang="en-US" sz="1400" b="1" dirty="0">
                <a:solidFill>
                  <a:srgbClr val="7030A0"/>
                </a:solidFill>
                <a:latin typeface="Consolas" pitchFamily="49" charset="0"/>
                <a:cs typeface="Consolas" pitchFamily="49" charset="0"/>
              </a:rPr>
              <a:t> </a:t>
            </a:r>
            <a:r>
              <a:rPr lang="en-US" sz="1400" b="1" dirty="0" err="1">
                <a:solidFill>
                  <a:srgbClr val="7030A0"/>
                </a:solidFill>
                <a:latin typeface="Consolas" pitchFamily="49" charset="0"/>
                <a:cs typeface="Consolas" pitchFamily="49" charset="0"/>
              </a:rPr>
              <a:t>elem</a:t>
            </a:r>
            <a:r>
              <a:rPr lang="en-US" sz="1400" b="1" dirty="0">
                <a:solidFill>
                  <a:srgbClr val="7030A0"/>
                </a:solidFill>
                <a:latin typeface="Consolas" pitchFamily="49" charset="0"/>
                <a:cs typeface="Consolas" pitchFamily="49" charset="0"/>
              </a:rPr>
              <a:t>)</a:t>
            </a:r>
          </a:p>
          <a:p>
            <a:r>
              <a:rPr lang="ru-RU" sz="1400" dirty="0">
                <a:latin typeface="Consolas" pitchFamily="49" charset="0"/>
                <a:cs typeface="Consolas" pitchFamily="49" charset="0"/>
              </a:rPr>
              <a:t>        {</a:t>
            </a:r>
          </a:p>
          <a:p>
            <a:r>
              <a:rPr lang="en-US" sz="1400" dirty="0">
                <a:latin typeface="Consolas" pitchFamily="49" charset="0"/>
                <a:cs typeface="Consolas" pitchFamily="49" charset="0"/>
              </a:rPr>
              <a:t>            if (node == null)</a:t>
            </a:r>
          </a:p>
          <a:p>
            <a:r>
              <a:rPr lang="ru-RU" sz="1400" dirty="0">
                <a:latin typeface="Consolas" pitchFamily="49" charset="0"/>
                <a:cs typeface="Consolas" pitchFamily="49" charset="0"/>
              </a:rPr>
              <a:t>            {</a:t>
            </a:r>
          </a:p>
          <a:p>
            <a:r>
              <a:rPr lang="en-US" sz="1400" dirty="0">
                <a:latin typeface="Consolas" pitchFamily="49" charset="0"/>
                <a:cs typeface="Consolas" pitchFamily="49" charset="0"/>
              </a:rPr>
              <a:t>                node = new </a:t>
            </a:r>
            <a:r>
              <a:rPr lang="en-US" sz="1400" dirty="0" err="1">
                <a:latin typeface="Consolas" pitchFamily="49" charset="0"/>
                <a:cs typeface="Consolas" pitchFamily="49" charset="0"/>
              </a:rPr>
              <a:t>BinaryTreeNode</a:t>
            </a:r>
            <a:r>
              <a:rPr lang="en-US" sz="1400" dirty="0">
                <a:latin typeface="Consolas" pitchFamily="49" charset="0"/>
                <a:cs typeface="Consolas" pitchFamily="49" charset="0"/>
              </a:rPr>
              <a:t>();</a:t>
            </a:r>
          </a:p>
          <a:p>
            <a:r>
              <a:rPr lang="en-US" sz="1400" dirty="0">
                <a:latin typeface="Consolas" pitchFamily="49" charset="0"/>
                <a:cs typeface="Consolas" pitchFamily="49" charset="0"/>
              </a:rPr>
              <a:t>                </a:t>
            </a:r>
            <a:r>
              <a:rPr lang="en-US" sz="1400" dirty="0" err="1">
                <a:latin typeface="Consolas" pitchFamily="49" charset="0"/>
                <a:cs typeface="Consolas" pitchFamily="49" charset="0"/>
              </a:rPr>
              <a:t>node.data</a:t>
            </a:r>
            <a:r>
              <a:rPr lang="en-US" sz="1400" dirty="0">
                <a:latin typeface="Consolas" pitchFamily="49" charset="0"/>
                <a:cs typeface="Consolas" pitchFamily="49" charset="0"/>
              </a:rPr>
              <a:t> = </a:t>
            </a:r>
            <a:r>
              <a:rPr lang="en-US" sz="1400" dirty="0" err="1">
                <a:latin typeface="Consolas" pitchFamily="49" charset="0"/>
                <a:cs typeface="Consolas" pitchFamily="49" charset="0"/>
              </a:rPr>
              <a:t>elem</a:t>
            </a:r>
            <a:r>
              <a:rPr lang="en-US" sz="1400" dirty="0">
                <a:latin typeface="Consolas" pitchFamily="49" charset="0"/>
                <a:cs typeface="Consolas" pitchFamily="49" charset="0"/>
              </a:rPr>
              <a:t>;</a:t>
            </a:r>
          </a:p>
          <a:p>
            <a:r>
              <a:rPr lang="ru-RU" sz="1400" dirty="0">
                <a:latin typeface="Consolas" pitchFamily="49" charset="0"/>
                <a:cs typeface="Consolas" pitchFamily="49" charset="0"/>
              </a:rPr>
              <a:t>            }</a:t>
            </a:r>
          </a:p>
          <a:p>
            <a:r>
              <a:rPr lang="en-US" sz="1400" dirty="0">
                <a:latin typeface="Consolas" pitchFamily="49" charset="0"/>
                <a:cs typeface="Consolas" pitchFamily="49" charset="0"/>
              </a:rPr>
              <a:t>            else if (</a:t>
            </a:r>
            <a:r>
              <a:rPr lang="en-US" sz="1400" dirty="0" err="1">
                <a:latin typeface="Consolas" pitchFamily="49" charset="0"/>
                <a:cs typeface="Consolas" pitchFamily="49" charset="0"/>
              </a:rPr>
              <a:t>elem</a:t>
            </a:r>
            <a:r>
              <a:rPr lang="en-US" sz="1400" dirty="0">
                <a:latin typeface="Consolas" pitchFamily="49" charset="0"/>
                <a:cs typeface="Consolas" pitchFamily="49" charset="0"/>
              </a:rPr>
              <a:t> &gt; </a:t>
            </a:r>
            <a:r>
              <a:rPr lang="en-US" sz="1400" dirty="0" err="1">
                <a:latin typeface="Consolas" pitchFamily="49" charset="0"/>
                <a:cs typeface="Consolas" pitchFamily="49" charset="0"/>
              </a:rPr>
              <a:t>node.data</a:t>
            </a:r>
            <a:r>
              <a:rPr lang="en-US" sz="1400" dirty="0">
                <a:latin typeface="Consolas" pitchFamily="49" charset="0"/>
                <a:cs typeface="Consolas" pitchFamily="49" charset="0"/>
              </a:rPr>
              <a:t>)</a:t>
            </a:r>
          </a:p>
          <a:p>
            <a:r>
              <a:rPr lang="ru-RU" sz="1400" dirty="0">
                <a:latin typeface="Consolas" pitchFamily="49" charset="0"/>
                <a:cs typeface="Consolas" pitchFamily="49" charset="0"/>
              </a:rPr>
              <a:t>            {</a:t>
            </a:r>
          </a:p>
          <a:p>
            <a:r>
              <a:rPr lang="en-US" sz="1400" dirty="0">
                <a:latin typeface="Consolas" pitchFamily="49" charset="0"/>
                <a:cs typeface="Consolas" pitchFamily="49" charset="0"/>
              </a:rPr>
              <a:t>                </a:t>
            </a:r>
            <a:r>
              <a:rPr lang="en-US" sz="1400" dirty="0" err="1">
                <a:latin typeface="Consolas" pitchFamily="49" charset="0"/>
                <a:cs typeface="Consolas" pitchFamily="49" charset="0"/>
              </a:rPr>
              <a:t>InsertNode</a:t>
            </a:r>
            <a:r>
              <a:rPr lang="en-US" sz="1400" dirty="0">
                <a:latin typeface="Consolas" pitchFamily="49" charset="0"/>
                <a:cs typeface="Consolas" pitchFamily="49" charset="0"/>
              </a:rPr>
              <a:t>(ref </a:t>
            </a:r>
            <a:r>
              <a:rPr lang="en-US" sz="1400" dirty="0" err="1">
                <a:latin typeface="Consolas" pitchFamily="49" charset="0"/>
                <a:cs typeface="Consolas" pitchFamily="49" charset="0"/>
              </a:rPr>
              <a:t>node.right</a:t>
            </a:r>
            <a:r>
              <a:rPr lang="en-US" sz="1400" dirty="0">
                <a:latin typeface="Consolas" pitchFamily="49" charset="0"/>
                <a:cs typeface="Consolas" pitchFamily="49" charset="0"/>
              </a:rPr>
              <a:t>, </a:t>
            </a:r>
            <a:r>
              <a:rPr lang="en-US" sz="1400" dirty="0" err="1">
                <a:latin typeface="Consolas" pitchFamily="49" charset="0"/>
                <a:cs typeface="Consolas" pitchFamily="49" charset="0"/>
              </a:rPr>
              <a:t>elem</a:t>
            </a:r>
            <a:r>
              <a:rPr lang="en-US" sz="1400" dirty="0">
                <a:latin typeface="Consolas" pitchFamily="49" charset="0"/>
                <a:cs typeface="Consolas" pitchFamily="49" charset="0"/>
              </a:rPr>
              <a:t>);</a:t>
            </a:r>
          </a:p>
          <a:p>
            <a:r>
              <a:rPr lang="ru-RU" sz="1400" dirty="0">
                <a:latin typeface="Consolas" pitchFamily="49" charset="0"/>
                <a:cs typeface="Consolas" pitchFamily="49" charset="0"/>
              </a:rPr>
              <a:t>            }</a:t>
            </a:r>
          </a:p>
          <a:p>
            <a:r>
              <a:rPr lang="en-US" sz="1400" dirty="0">
                <a:latin typeface="Consolas" pitchFamily="49" charset="0"/>
                <a:cs typeface="Consolas" pitchFamily="49" charset="0"/>
              </a:rPr>
              <a:t>            else</a:t>
            </a:r>
          </a:p>
          <a:p>
            <a:r>
              <a:rPr lang="ru-RU" sz="1400" dirty="0">
                <a:latin typeface="Consolas" pitchFamily="49" charset="0"/>
                <a:cs typeface="Consolas" pitchFamily="49" charset="0"/>
              </a:rPr>
              <a:t>            {</a:t>
            </a:r>
          </a:p>
          <a:p>
            <a:r>
              <a:rPr lang="en-US" sz="1400" dirty="0">
                <a:latin typeface="Consolas" pitchFamily="49" charset="0"/>
                <a:cs typeface="Consolas" pitchFamily="49" charset="0"/>
              </a:rPr>
              <a:t>                </a:t>
            </a:r>
            <a:r>
              <a:rPr lang="en-US" sz="1400" dirty="0" err="1">
                <a:latin typeface="Consolas" pitchFamily="49" charset="0"/>
                <a:cs typeface="Consolas" pitchFamily="49" charset="0"/>
              </a:rPr>
              <a:t>InsertNode</a:t>
            </a:r>
            <a:r>
              <a:rPr lang="en-US" sz="1400" dirty="0">
                <a:latin typeface="Consolas" pitchFamily="49" charset="0"/>
                <a:cs typeface="Consolas" pitchFamily="49" charset="0"/>
              </a:rPr>
              <a:t>(ref </a:t>
            </a:r>
            <a:r>
              <a:rPr lang="en-US" sz="1400" dirty="0" err="1">
                <a:latin typeface="Consolas" pitchFamily="49" charset="0"/>
                <a:cs typeface="Consolas" pitchFamily="49" charset="0"/>
              </a:rPr>
              <a:t>node.left</a:t>
            </a:r>
            <a:r>
              <a:rPr lang="en-US" sz="1400" dirty="0">
                <a:latin typeface="Consolas" pitchFamily="49" charset="0"/>
                <a:cs typeface="Consolas" pitchFamily="49" charset="0"/>
              </a:rPr>
              <a:t>, </a:t>
            </a:r>
            <a:r>
              <a:rPr lang="en-US" sz="1400" dirty="0" err="1">
                <a:latin typeface="Consolas" pitchFamily="49" charset="0"/>
                <a:cs typeface="Consolas" pitchFamily="49" charset="0"/>
              </a:rPr>
              <a:t>elem</a:t>
            </a:r>
            <a:r>
              <a:rPr lang="en-US" sz="1400" dirty="0">
                <a:latin typeface="Consolas" pitchFamily="49" charset="0"/>
                <a:cs typeface="Consolas" pitchFamily="49" charset="0"/>
              </a:rPr>
              <a:t>);</a:t>
            </a:r>
          </a:p>
          <a:p>
            <a:r>
              <a:rPr lang="ru-RU" sz="1400" dirty="0">
                <a:latin typeface="Consolas" pitchFamily="49" charset="0"/>
                <a:cs typeface="Consolas" pitchFamily="49" charset="0"/>
              </a:rPr>
              <a:t>            }</a:t>
            </a:r>
          </a:p>
          <a:p>
            <a:r>
              <a:rPr lang="ru-RU" sz="1400" dirty="0">
                <a:latin typeface="Consolas" pitchFamily="49" charset="0"/>
                <a:cs typeface="Consolas" pitchFamily="49" charset="0"/>
              </a:rPr>
              <a:t>        }</a:t>
            </a:r>
            <a:endParaRPr lang="en-US" sz="1400" dirty="0">
              <a:latin typeface="Consolas" pitchFamily="49" charset="0"/>
              <a:cs typeface="Consolas" pitchFamily="49" charset="0"/>
            </a:endParaRPr>
          </a:p>
          <a:p>
            <a:r>
              <a:rPr lang="en-US" sz="1400" dirty="0">
                <a:latin typeface="Consolas" pitchFamily="49" charset="0"/>
                <a:cs typeface="Consolas" pitchFamily="49" charset="0"/>
              </a:rPr>
              <a:t>}</a:t>
            </a:r>
            <a:endParaRPr lang="ru-RU" sz="1400" dirty="0">
              <a:latin typeface="Consolas" pitchFamily="49" charset="0"/>
              <a:cs typeface="Consolas" pitchFamily="49"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457200" y="381000"/>
            <a:ext cx="83820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Удаление из бинарного</a:t>
            </a:r>
            <a:r>
              <a:rPr kumimoji="0" lang="ru-RU" sz="3900" b="1" i="0" u="none" strike="noStrike" kern="1200" cap="none" spc="0" normalizeH="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 дерева поиска</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19</a:t>
            </a:fld>
            <a:endParaRPr lang="en-US"/>
          </a:p>
        </p:txBody>
      </p:sp>
      <p:sp>
        <p:nvSpPr>
          <p:cNvPr id="6" name="Rectangle 5"/>
          <p:cNvSpPr/>
          <p:nvPr/>
        </p:nvSpPr>
        <p:spPr>
          <a:xfrm>
            <a:off x="228600" y="1676400"/>
            <a:ext cx="4343400" cy="1169551"/>
          </a:xfrm>
          <a:prstGeom prst="rect">
            <a:avLst/>
          </a:prstGeom>
        </p:spPr>
        <p:txBody>
          <a:bodyPr wrap="square">
            <a:spAutoFit/>
          </a:bodyPr>
          <a:lstStyle/>
          <a:p>
            <a:r>
              <a:rPr lang="ru-RU" sz="1400" dirty="0">
                <a:latin typeface="Arial Narrow" pitchFamily="34" charset="0"/>
              </a:rPr>
              <a:t>Процедура удаления узла должна различать </a:t>
            </a:r>
            <a:r>
              <a:rPr lang="en-US" sz="1400" dirty="0">
                <a:latin typeface="Arial Narrow" pitchFamily="34" charset="0"/>
              </a:rPr>
              <a:t>3</a:t>
            </a:r>
            <a:r>
              <a:rPr lang="ru-RU" sz="1400" dirty="0">
                <a:latin typeface="Arial Narrow" pitchFamily="34" charset="0"/>
              </a:rPr>
              <a:t> случая:</a:t>
            </a:r>
            <a:br>
              <a:rPr lang="ru-RU" sz="1400" dirty="0">
                <a:latin typeface="Arial Narrow" pitchFamily="34" charset="0"/>
              </a:rPr>
            </a:br>
            <a:endParaRPr lang="ru-RU" sz="1400" dirty="0">
              <a:latin typeface="Arial Narrow" pitchFamily="34" charset="0"/>
            </a:endParaRPr>
          </a:p>
          <a:p>
            <a:r>
              <a:rPr lang="ru-RU" sz="1400" dirty="0">
                <a:latin typeface="Arial Narrow" pitchFamily="34" charset="0"/>
              </a:rPr>
              <a:t>- узла с данным ключом в дереве нет</a:t>
            </a:r>
            <a:r>
              <a:rPr lang="en-US" sz="1400" dirty="0">
                <a:latin typeface="Arial Narrow" pitchFamily="34" charset="0"/>
              </a:rPr>
              <a:t> ( 8 )</a:t>
            </a:r>
            <a:r>
              <a:rPr lang="ru-RU" sz="1400" dirty="0">
                <a:latin typeface="Arial Narrow" pitchFamily="34" charset="0"/>
              </a:rPr>
              <a:t>; </a:t>
            </a:r>
          </a:p>
          <a:p>
            <a:r>
              <a:rPr lang="ru-RU" sz="1400" dirty="0">
                <a:latin typeface="Arial Narrow" pitchFamily="34" charset="0"/>
              </a:rPr>
              <a:t>- узел с заданным ключом имеет не более одной ветви</a:t>
            </a:r>
            <a:r>
              <a:rPr lang="en-US" sz="1400" dirty="0">
                <a:latin typeface="Arial Narrow" pitchFamily="34" charset="0"/>
              </a:rPr>
              <a:t> ( 1 )</a:t>
            </a:r>
            <a:r>
              <a:rPr lang="ru-RU" sz="1400" dirty="0">
                <a:latin typeface="Arial Narrow" pitchFamily="34" charset="0"/>
              </a:rPr>
              <a:t>; </a:t>
            </a:r>
          </a:p>
          <a:p>
            <a:r>
              <a:rPr lang="ru-RU" sz="1400" dirty="0">
                <a:latin typeface="Arial Narrow" pitchFamily="34" charset="0"/>
              </a:rPr>
              <a:t>- узел с заданным ключом имеет две ветви</a:t>
            </a:r>
            <a:r>
              <a:rPr lang="en-US" sz="1400" dirty="0">
                <a:latin typeface="Arial Narrow" pitchFamily="34" charset="0"/>
              </a:rPr>
              <a:t> ( 3 )</a:t>
            </a:r>
            <a:r>
              <a:rPr lang="ru-RU" sz="1400" dirty="0">
                <a:latin typeface="Arial Narrow" pitchFamily="34" charset="0"/>
              </a:rPr>
              <a:t>.</a:t>
            </a:r>
          </a:p>
        </p:txBody>
      </p:sp>
      <p:pic>
        <p:nvPicPr>
          <p:cNvPr id="36869" name="Picture 5"/>
          <p:cNvPicPr>
            <a:picLocks noChangeAspect="1" noChangeArrowheads="1"/>
          </p:cNvPicPr>
          <p:nvPr/>
        </p:nvPicPr>
        <p:blipFill>
          <a:blip r:embed="rId2"/>
          <a:srcRect/>
          <a:stretch>
            <a:fillRect/>
          </a:stretch>
        </p:blipFill>
        <p:spPr bwMode="auto">
          <a:xfrm>
            <a:off x="2667000" y="3810000"/>
            <a:ext cx="3505200" cy="1733550"/>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Деревья</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2</a:t>
            </a:fld>
            <a:endParaRPr lang="en-US"/>
          </a:p>
        </p:txBody>
      </p:sp>
      <p:pic>
        <p:nvPicPr>
          <p:cNvPr id="7173" name="Picture 5"/>
          <p:cNvPicPr>
            <a:picLocks noChangeAspect="1" noChangeArrowheads="1"/>
          </p:cNvPicPr>
          <p:nvPr/>
        </p:nvPicPr>
        <p:blipFill>
          <a:blip r:embed="rId2"/>
          <a:srcRect/>
          <a:stretch>
            <a:fillRect/>
          </a:stretch>
        </p:blipFill>
        <p:spPr bwMode="auto">
          <a:xfrm>
            <a:off x="457200" y="1905000"/>
            <a:ext cx="8532395" cy="2819400"/>
          </a:xfrm>
          <a:prstGeom prst="rect">
            <a:avLst/>
          </a:prstGeom>
          <a:noFill/>
          <a:ln w="9525">
            <a:noFill/>
            <a:miter lim="800000"/>
            <a:headEnd/>
            <a:tailEnd/>
          </a:ln>
          <a:effectLst/>
        </p:spPr>
      </p:pic>
      <p:sp>
        <p:nvSpPr>
          <p:cNvPr id="7" name="Rectangle 6"/>
          <p:cNvSpPr/>
          <p:nvPr/>
        </p:nvSpPr>
        <p:spPr>
          <a:xfrm>
            <a:off x="4981811" y="6019800"/>
            <a:ext cx="3704989" cy="369332"/>
          </a:xfrm>
          <a:prstGeom prst="rect">
            <a:avLst/>
          </a:prstGeom>
        </p:spPr>
        <p:txBody>
          <a:bodyPr wrap="none">
            <a:spAutoFit/>
          </a:bodyPr>
          <a:lstStyle/>
          <a:p>
            <a:r>
              <a:rPr lang="en-US" dirty="0"/>
              <a:t>Copyright © 2004 by Bruno R. </a:t>
            </a:r>
            <a:r>
              <a:rPr lang="en-US" dirty="0" err="1"/>
              <a:t>Preiss</a:t>
            </a:r>
            <a:r>
              <a:rPr lang="en-US" dirty="0"/>
              <a:t>. </a:t>
            </a:r>
            <a:endParaRPr lang="ru-RU" dirty="0"/>
          </a:p>
        </p:txBody>
      </p:sp>
      <p:sp>
        <p:nvSpPr>
          <p:cNvPr id="8" name="Rectangle 7"/>
          <p:cNvSpPr/>
          <p:nvPr/>
        </p:nvSpPr>
        <p:spPr>
          <a:xfrm>
            <a:off x="1295400" y="5715000"/>
            <a:ext cx="7391400" cy="369332"/>
          </a:xfrm>
          <a:prstGeom prst="rect">
            <a:avLst/>
          </a:prstGeom>
        </p:spPr>
        <p:txBody>
          <a:bodyPr wrap="square">
            <a:spAutoFit/>
          </a:bodyPr>
          <a:lstStyle/>
          <a:p>
            <a:r>
              <a:rPr lang="en-US" b="1" dirty="0"/>
              <a:t>Data Structures and Algorithms with Object-Oriented Design Patterns in C#</a:t>
            </a:r>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457200" y="381000"/>
            <a:ext cx="83820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Удаление из бинарного</a:t>
            </a:r>
            <a:r>
              <a:rPr kumimoji="0" lang="ru-RU" sz="3900" b="1" i="0" u="none" strike="noStrike" kern="1200" cap="none" spc="0" normalizeH="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 дерева поиска</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20</a:t>
            </a:fld>
            <a:endParaRPr lang="en-US"/>
          </a:p>
        </p:txBody>
      </p:sp>
      <p:pic>
        <p:nvPicPr>
          <p:cNvPr id="7" name="Picture 2"/>
          <p:cNvPicPr>
            <a:picLocks noChangeAspect="1" noChangeArrowheads="1"/>
          </p:cNvPicPr>
          <p:nvPr/>
        </p:nvPicPr>
        <p:blipFill>
          <a:blip r:embed="rId2"/>
          <a:srcRect/>
          <a:stretch>
            <a:fillRect/>
          </a:stretch>
        </p:blipFill>
        <p:spPr bwMode="auto">
          <a:xfrm>
            <a:off x="1981200" y="4419600"/>
            <a:ext cx="5038725" cy="1666875"/>
          </a:xfrm>
          <a:prstGeom prst="rect">
            <a:avLst/>
          </a:prstGeom>
          <a:noFill/>
          <a:ln w="9525">
            <a:noFill/>
            <a:miter lim="800000"/>
            <a:headEnd/>
            <a:tailEnd/>
          </a:ln>
          <a:effectLst/>
        </p:spPr>
      </p:pic>
      <p:pic>
        <p:nvPicPr>
          <p:cNvPr id="35842" name="Picture 2" descr="BST remove example, remove 18 from the tree, pic. 1"/>
          <p:cNvPicPr>
            <a:picLocks noChangeAspect="1" noChangeArrowheads="1"/>
          </p:cNvPicPr>
          <p:nvPr/>
        </p:nvPicPr>
        <p:blipFill>
          <a:blip r:embed="rId3"/>
          <a:srcRect/>
          <a:stretch>
            <a:fillRect/>
          </a:stretch>
        </p:blipFill>
        <p:spPr bwMode="auto">
          <a:xfrm>
            <a:off x="838200" y="1524000"/>
            <a:ext cx="2009775" cy="1679999"/>
          </a:xfrm>
          <a:prstGeom prst="rect">
            <a:avLst/>
          </a:prstGeom>
          <a:noFill/>
        </p:spPr>
      </p:pic>
      <p:pic>
        <p:nvPicPr>
          <p:cNvPr id="35844" name="Picture 4" descr="BST remove example, remove 18 from the tree, pic. 2"/>
          <p:cNvPicPr>
            <a:picLocks noChangeAspect="1" noChangeArrowheads="1"/>
          </p:cNvPicPr>
          <p:nvPr/>
        </p:nvPicPr>
        <p:blipFill>
          <a:blip r:embed="rId4"/>
          <a:srcRect/>
          <a:stretch>
            <a:fillRect/>
          </a:stretch>
        </p:blipFill>
        <p:spPr bwMode="auto">
          <a:xfrm>
            <a:off x="3429000" y="1447800"/>
            <a:ext cx="2005470" cy="1676400"/>
          </a:xfrm>
          <a:prstGeom prst="rect">
            <a:avLst/>
          </a:prstGeom>
          <a:noFill/>
        </p:spPr>
      </p:pic>
      <p:pic>
        <p:nvPicPr>
          <p:cNvPr id="35846" name="Picture 6" descr="BST remove example, remove 18 from the tree, pic. 3"/>
          <p:cNvPicPr>
            <a:picLocks noChangeAspect="1" noChangeArrowheads="1"/>
          </p:cNvPicPr>
          <p:nvPr/>
        </p:nvPicPr>
        <p:blipFill>
          <a:blip r:embed="rId5"/>
          <a:srcRect/>
          <a:stretch>
            <a:fillRect/>
          </a:stretch>
        </p:blipFill>
        <p:spPr bwMode="auto">
          <a:xfrm>
            <a:off x="6172200" y="1447800"/>
            <a:ext cx="1995994" cy="135254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457200" y="381000"/>
            <a:ext cx="83820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Удаление из бинарного</a:t>
            </a:r>
            <a:r>
              <a:rPr kumimoji="0" lang="ru-RU" sz="3900" b="1" i="0" u="none" strike="noStrike" kern="1200" cap="none" spc="0" normalizeH="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 дерева поиска</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21</a:t>
            </a:fld>
            <a:endParaRPr lang="en-US"/>
          </a:p>
        </p:txBody>
      </p:sp>
      <p:sp>
        <p:nvSpPr>
          <p:cNvPr id="6" name="Rectangle 5"/>
          <p:cNvSpPr/>
          <p:nvPr/>
        </p:nvSpPr>
        <p:spPr>
          <a:xfrm>
            <a:off x="609600" y="1219200"/>
            <a:ext cx="8153400" cy="2123658"/>
          </a:xfrm>
          <a:prstGeom prst="rect">
            <a:avLst/>
          </a:prstGeom>
        </p:spPr>
        <p:txBody>
          <a:bodyPr wrap="square">
            <a:spAutoFit/>
          </a:bodyPr>
          <a:lstStyle/>
          <a:p>
            <a:r>
              <a:rPr lang="ru-RU" sz="1200" dirty="0">
                <a:latin typeface="Arial Narrow" pitchFamily="34" charset="0"/>
              </a:rPr>
              <a:t>Наиболее трудный случай – удаление корневого узла поддерева (или всего дерева) с двумя ветвями, поскольку приходится корректировать несколько указателей. Нужно найти подходящий узел, который можно было бы вставить на место удаляемого, причем этот подходящий узел должен просто перемещаться. Такой узел всегда существует. Это либо самый левый узел правой ветви, либо самый правый узел левой ветви.</a:t>
            </a:r>
          </a:p>
          <a:p>
            <a:br>
              <a:rPr lang="ru-RU" sz="1200" dirty="0">
                <a:latin typeface="Arial Narrow" pitchFamily="34" charset="0"/>
              </a:rPr>
            </a:br>
            <a:r>
              <a:rPr lang="ru-RU" sz="1200" dirty="0">
                <a:latin typeface="Arial Narrow" pitchFamily="34" charset="0"/>
              </a:rPr>
              <a:t>Если это самый правый узел левой ветви, то для достижения этого узла нужно перейти в следующий от удаляемого узел по левой ветви, а затем переходить в очередные узлы только по правой ветви до тех пор, пока очередной правый указатель не будет равен </a:t>
            </a:r>
            <a:r>
              <a:rPr lang="ru-RU" sz="1200" b="1" dirty="0">
                <a:latin typeface="Arial Narrow" pitchFamily="34" charset="0"/>
              </a:rPr>
              <a:t>nil</a:t>
            </a:r>
            <a:r>
              <a:rPr lang="ru-RU" sz="1200" dirty="0">
                <a:latin typeface="Arial Narrow" pitchFamily="34" charset="0"/>
              </a:rPr>
              <a:t>.</a:t>
            </a:r>
          </a:p>
          <a:p>
            <a:br>
              <a:rPr lang="ru-RU" sz="1200" dirty="0">
                <a:latin typeface="Arial Narrow" pitchFamily="34" charset="0"/>
              </a:rPr>
            </a:br>
            <a:r>
              <a:rPr lang="ru-RU" sz="1200" dirty="0">
                <a:latin typeface="Arial Narrow" pitchFamily="34" charset="0"/>
              </a:rPr>
              <a:t>Такой узел может иметь не более одной ветви.</a:t>
            </a:r>
          </a:p>
          <a:p>
            <a:br>
              <a:rPr lang="ru-RU" sz="1200" dirty="0">
                <a:latin typeface="Arial Narrow" pitchFamily="34" charset="0"/>
              </a:rPr>
            </a:br>
            <a:r>
              <a:rPr lang="ru-RU" sz="1200" dirty="0">
                <a:latin typeface="Arial Narrow" pitchFamily="34" charset="0"/>
              </a:rPr>
              <a:t>Пример удаления из дерева узла с ключом 50.</a:t>
            </a:r>
          </a:p>
        </p:txBody>
      </p:sp>
      <p:sp>
        <p:nvSpPr>
          <p:cNvPr id="1028" name="AutoShape 4" descr="http://saod.narod.ru/saod3/IMGList013-08.pn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029" name="Picture 5"/>
          <p:cNvPicPr>
            <a:picLocks noChangeAspect="1" noChangeArrowheads="1"/>
          </p:cNvPicPr>
          <p:nvPr/>
        </p:nvPicPr>
        <p:blipFill>
          <a:blip r:embed="rId2"/>
          <a:srcRect/>
          <a:stretch>
            <a:fillRect/>
          </a:stretch>
        </p:blipFill>
        <p:spPr bwMode="auto">
          <a:xfrm>
            <a:off x="2514600" y="3581400"/>
            <a:ext cx="4331368" cy="2743200"/>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457200" y="381000"/>
            <a:ext cx="83820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lvl="0" algn="ctr">
              <a:spcBef>
                <a:spcPct val="20000"/>
              </a:spcBef>
              <a:defRPr/>
            </a:pPr>
            <a:r>
              <a:rPr lang="ru-RU" sz="3900" b="1" dirty="0">
                <a:solidFill>
                  <a:schemeClr val="bg1">
                    <a:lumMod val="50000"/>
                  </a:schemeClr>
                </a:solidFill>
                <a:effectLst>
                  <a:outerShdw blurRad="38100" dist="38100" dir="2700000" algn="tl">
                    <a:srgbClr val="000000">
                      <a:alpha val="43137"/>
                    </a:srgbClr>
                  </a:outerShdw>
                </a:effectLst>
                <a:latin typeface="Goudy Stout" pitchFamily="18" charset="0"/>
              </a:rPr>
              <a:t>Удаление из </a:t>
            </a:r>
            <a:r>
              <a:rPr lang="en-US" sz="3900" b="1" dirty="0">
                <a:solidFill>
                  <a:schemeClr val="bg1">
                    <a:lumMod val="50000"/>
                  </a:schemeClr>
                </a:solidFill>
                <a:effectLst>
                  <a:outerShdw blurRad="38100" dist="38100" dir="2700000" algn="tl">
                    <a:srgbClr val="000000">
                      <a:alpha val="43137"/>
                    </a:srgbClr>
                  </a:outerShdw>
                </a:effectLst>
                <a:latin typeface="Goudy Stout" pitchFamily="18" charset="0"/>
              </a:rPr>
              <a:t>BST (</a:t>
            </a:r>
            <a:r>
              <a:rPr lang="ru-RU" sz="3900" b="1" dirty="0">
                <a:solidFill>
                  <a:schemeClr val="bg1">
                    <a:lumMod val="50000"/>
                  </a:schemeClr>
                </a:solidFill>
                <a:effectLst>
                  <a:outerShdw blurRad="38100" dist="38100" dir="2700000" algn="tl">
                    <a:srgbClr val="000000">
                      <a:alpha val="43137"/>
                    </a:srgbClr>
                  </a:outerShdw>
                </a:effectLst>
                <a:latin typeface="Goudy Stout" pitchFamily="18" charset="0"/>
              </a:rPr>
              <a:t>часть 1</a:t>
            </a:r>
            <a:r>
              <a:rPr lang="en-US" sz="3900" b="1" dirty="0">
                <a:solidFill>
                  <a:schemeClr val="bg1">
                    <a:lumMod val="50000"/>
                  </a:schemeClr>
                </a:solidFill>
                <a:effectLst>
                  <a:outerShdw blurRad="38100" dist="38100" dir="2700000" algn="tl">
                    <a:srgbClr val="000000">
                      <a:alpha val="43137"/>
                    </a:srgbClr>
                  </a:outerShdw>
                </a:effectLst>
                <a:latin typeface="Goudy Stout" pitchFamily="18" charset="0"/>
              </a:rPr>
              <a:t>)</a:t>
            </a:r>
            <a:endParaRPr lang="ru-RU" sz="3200" b="1" dirty="0">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22</a:t>
            </a:fld>
            <a:endParaRPr lang="en-US"/>
          </a:p>
        </p:txBody>
      </p:sp>
      <p:sp>
        <p:nvSpPr>
          <p:cNvPr id="1028" name="AutoShape 4" descr="http://saod.narod.ru/saod3/IMGList013-08.pn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7" name="Rectangle 6"/>
          <p:cNvSpPr/>
          <p:nvPr/>
        </p:nvSpPr>
        <p:spPr>
          <a:xfrm>
            <a:off x="533400" y="1143000"/>
            <a:ext cx="7467600" cy="5478423"/>
          </a:xfrm>
          <a:prstGeom prst="rect">
            <a:avLst/>
          </a:prstGeom>
        </p:spPr>
        <p:txBody>
          <a:bodyPr wrap="square">
            <a:spAutoFit/>
          </a:bodyPr>
          <a:lstStyle/>
          <a:p>
            <a:r>
              <a:rPr lang="en-US" sz="1400" dirty="0">
                <a:latin typeface="Consolas" pitchFamily="49" charset="0"/>
                <a:cs typeface="Consolas" pitchFamily="49" charset="0"/>
              </a:rPr>
              <a:t>       </a:t>
            </a:r>
            <a:r>
              <a:rPr lang="en-US" sz="1200" b="1" dirty="0">
                <a:solidFill>
                  <a:srgbClr val="0000FF"/>
                </a:solidFill>
                <a:latin typeface="Consolas" pitchFamily="49" charset="0"/>
                <a:cs typeface="Consolas" pitchFamily="49" charset="0"/>
              </a:rPr>
              <a:t>public void Remove(</a:t>
            </a:r>
            <a:r>
              <a:rPr lang="en-US" sz="1200" b="1" dirty="0" err="1">
                <a:solidFill>
                  <a:srgbClr val="0000FF"/>
                </a:solidFill>
                <a:latin typeface="Consolas" pitchFamily="49" charset="0"/>
                <a:cs typeface="Consolas" pitchFamily="49" charset="0"/>
              </a:rPr>
              <a:t>int</a:t>
            </a:r>
            <a:r>
              <a:rPr lang="en-US" sz="1200" b="1" dirty="0">
                <a:solidFill>
                  <a:srgbClr val="0000FF"/>
                </a:solidFill>
                <a:latin typeface="Consolas" pitchFamily="49" charset="0"/>
                <a:cs typeface="Consolas" pitchFamily="49" charset="0"/>
              </a:rPr>
              <a:t> </a:t>
            </a:r>
            <a:r>
              <a:rPr lang="en-US" sz="1200" b="1" dirty="0" err="1">
                <a:solidFill>
                  <a:srgbClr val="0000FF"/>
                </a:solidFill>
                <a:latin typeface="Consolas" pitchFamily="49" charset="0"/>
                <a:cs typeface="Consolas" pitchFamily="49" charset="0"/>
              </a:rPr>
              <a:t>elem</a:t>
            </a:r>
            <a:r>
              <a:rPr lang="en-US" sz="1200" b="1" dirty="0">
                <a:solidFill>
                  <a:srgbClr val="0000FF"/>
                </a:solidFill>
                <a:latin typeface="Consolas" pitchFamily="49" charset="0"/>
                <a:cs typeface="Consolas" pitchFamily="49" charset="0"/>
              </a:rPr>
              <a:t>)</a:t>
            </a:r>
          </a:p>
          <a:p>
            <a:r>
              <a:rPr lang="ru-RU" sz="1200" dirty="0">
                <a:latin typeface="Consolas" pitchFamily="49" charset="0"/>
                <a:cs typeface="Consolas" pitchFamily="49" charset="0"/>
              </a:rPr>
              <a:t>        {</a:t>
            </a:r>
          </a:p>
          <a:p>
            <a:r>
              <a:rPr lang="en-US" sz="1200" dirty="0">
                <a:latin typeface="Consolas" pitchFamily="49" charset="0"/>
                <a:cs typeface="Consolas" pitchFamily="49" charset="0"/>
              </a:rPr>
              <a:t>            </a:t>
            </a:r>
            <a:r>
              <a:rPr lang="en-US" sz="1200" b="1" dirty="0">
                <a:solidFill>
                  <a:schemeClr val="accent3">
                    <a:lumMod val="75000"/>
                  </a:schemeClr>
                </a:solidFill>
                <a:latin typeface="Consolas" pitchFamily="49" charset="0"/>
                <a:cs typeface="Consolas" pitchFamily="49" charset="0"/>
              </a:rPr>
              <a:t>// ------------------------------------------------ CASE 0 : EMPTY TREE</a:t>
            </a:r>
          </a:p>
          <a:p>
            <a:r>
              <a:rPr lang="en-US" sz="1200" dirty="0">
                <a:latin typeface="Consolas" pitchFamily="49" charset="0"/>
                <a:cs typeface="Consolas" pitchFamily="49" charset="0"/>
              </a:rPr>
              <a:t>            if (root == null)</a:t>
            </a:r>
          </a:p>
          <a:p>
            <a:r>
              <a:rPr lang="en-US" sz="1200" dirty="0">
                <a:latin typeface="Consolas" pitchFamily="49" charset="0"/>
                <a:cs typeface="Consolas" pitchFamily="49" charset="0"/>
              </a:rPr>
              <a:t>                return;</a:t>
            </a:r>
          </a:p>
          <a:p>
            <a:endParaRPr lang="ru-RU" sz="1200" dirty="0">
              <a:latin typeface="Consolas" pitchFamily="49" charset="0"/>
              <a:cs typeface="Consolas" pitchFamily="49" charset="0"/>
            </a:endParaRPr>
          </a:p>
          <a:p>
            <a:r>
              <a:rPr lang="en-US" sz="1200" dirty="0">
                <a:latin typeface="Consolas" pitchFamily="49" charset="0"/>
                <a:cs typeface="Consolas" pitchFamily="49" charset="0"/>
              </a:rPr>
              <a:t>            </a:t>
            </a:r>
            <a:r>
              <a:rPr lang="en-US" sz="1200" dirty="0" err="1">
                <a:latin typeface="Consolas" pitchFamily="49" charset="0"/>
                <a:cs typeface="Consolas" pitchFamily="49" charset="0"/>
              </a:rPr>
              <a:t>BinaryTreeNode</a:t>
            </a:r>
            <a:r>
              <a:rPr lang="en-US" sz="1200" dirty="0">
                <a:latin typeface="Consolas" pitchFamily="49" charset="0"/>
                <a:cs typeface="Consolas" pitchFamily="49" charset="0"/>
              </a:rPr>
              <a:t> node = root;</a:t>
            </a:r>
          </a:p>
          <a:p>
            <a:r>
              <a:rPr lang="en-US" sz="1200" dirty="0">
                <a:latin typeface="Consolas" pitchFamily="49" charset="0"/>
                <a:cs typeface="Consolas" pitchFamily="49" charset="0"/>
              </a:rPr>
              <a:t>            </a:t>
            </a:r>
            <a:r>
              <a:rPr lang="en-US" sz="1200" dirty="0" err="1">
                <a:latin typeface="Consolas" pitchFamily="49" charset="0"/>
                <a:cs typeface="Consolas" pitchFamily="49" charset="0"/>
              </a:rPr>
              <a:t>BinaryTreeNode</a:t>
            </a:r>
            <a:r>
              <a:rPr lang="en-US" sz="1200" dirty="0">
                <a:latin typeface="Consolas" pitchFamily="49" charset="0"/>
                <a:cs typeface="Consolas" pitchFamily="49" charset="0"/>
              </a:rPr>
              <a:t> </a:t>
            </a:r>
            <a:r>
              <a:rPr lang="en-US" sz="1200" dirty="0" err="1">
                <a:latin typeface="Consolas" pitchFamily="49" charset="0"/>
                <a:cs typeface="Consolas" pitchFamily="49" charset="0"/>
              </a:rPr>
              <a:t>prevnode</a:t>
            </a:r>
            <a:r>
              <a:rPr lang="en-US" sz="1200" dirty="0">
                <a:latin typeface="Consolas" pitchFamily="49" charset="0"/>
                <a:cs typeface="Consolas" pitchFamily="49" charset="0"/>
              </a:rPr>
              <a:t> = null;</a:t>
            </a:r>
          </a:p>
          <a:p>
            <a:r>
              <a:rPr lang="ru-RU" sz="1200" dirty="0">
                <a:latin typeface="Consolas" pitchFamily="49" charset="0"/>
                <a:cs typeface="Consolas" pitchFamily="49" charset="0"/>
              </a:rPr>
              <a:t>            </a:t>
            </a:r>
          </a:p>
          <a:p>
            <a:r>
              <a:rPr lang="en-US" sz="1200" dirty="0">
                <a:latin typeface="Consolas" pitchFamily="49" charset="0"/>
                <a:cs typeface="Consolas" pitchFamily="49" charset="0"/>
              </a:rPr>
              <a:t>            </a:t>
            </a:r>
            <a:r>
              <a:rPr lang="en-US" sz="1200" b="1" dirty="0">
                <a:solidFill>
                  <a:schemeClr val="accent3">
                    <a:lumMod val="75000"/>
                  </a:schemeClr>
                </a:solidFill>
                <a:latin typeface="Consolas" pitchFamily="49" charset="0"/>
                <a:cs typeface="Consolas" pitchFamily="49" charset="0"/>
              </a:rPr>
              <a:t>// -------------------------------------------- find the necessary node</a:t>
            </a:r>
          </a:p>
          <a:p>
            <a:r>
              <a:rPr lang="en-US" sz="1200" dirty="0">
                <a:latin typeface="Consolas" pitchFamily="49" charset="0"/>
                <a:cs typeface="Consolas" pitchFamily="49" charset="0"/>
              </a:rPr>
              <a:t>            while (node != null)</a:t>
            </a:r>
          </a:p>
          <a:p>
            <a:r>
              <a:rPr lang="ru-RU" sz="1200" dirty="0">
                <a:latin typeface="Consolas" pitchFamily="49" charset="0"/>
                <a:cs typeface="Consolas" pitchFamily="49" charset="0"/>
              </a:rPr>
              <a:t>            {</a:t>
            </a:r>
          </a:p>
          <a:p>
            <a:r>
              <a:rPr lang="en-US" sz="1200" dirty="0">
                <a:latin typeface="Consolas" pitchFamily="49" charset="0"/>
                <a:cs typeface="Consolas" pitchFamily="49" charset="0"/>
              </a:rPr>
              <a:t>                if (</a:t>
            </a:r>
            <a:r>
              <a:rPr lang="en-US" sz="1200" dirty="0" err="1">
                <a:latin typeface="Consolas" pitchFamily="49" charset="0"/>
                <a:cs typeface="Consolas" pitchFamily="49" charset="0"/>
              </a:rPr>
              <a:t>node.data</a:t>
            </a:r>
            <a:r>
              <a:rPr lang="en-US" sz="1200" dirty="0">
                <a:latin typeface="Consolas" pitchFamily="49" charset="0"/>
                <a:cs typeface="Consolas" pitchFamily="49" charset="0"/>
              </a:rPr>
              <a:t> == </a:t>
            </a:r>
            <a:r>
              <a:rPr lang="en-US" sz="1200" dirty="0" err="1">
                <a:latin typeface="Consolas" pitchFamily="49" charset="0"/>
                <a:cs typeface="Consolas" pitchFamily="49" charset="0"/>
              </a:rPr>
              <a:t>elem</a:t>
            </a:r>
            <a:r>
              <a:rPr lang="en-US" sz="1200" dirty="0">
                <a:latin typeface="Consolas" pitchFamily="49" charset="0"/>
                <a:cs typeface="Consolas" pitchFamily="49" charset="0"/>
              </a:rPr>
              <a:t>)</a:t>
            </a:r>
          </a:p>
          <a:p>
            <a:r>
              <a:rPr lang="ru-RU" sz="1200" dirty="0">
                <a:latin typeface="Consolas" pitchFamily="49" charset="0"/>
                <a:cs typeface="Consolas" pitchFamily="49" charset="0"/>
              </a:rPr>
              <a:t>                </a:t>
            </a:r>
            <a:r>
              <a:rPr lang="en-US" sz="1200" dirty="0">
                <a:latin typeface="Consolas" pitchFamily="49" charset="0"/>
                <a:cs typeface="Consolas" pitchFamily="49" charset="0"/>
              </a:rPr>
              <a:t>    break;</a:t>
            </a:r>
          </a:p>
          <a:p>
            <a:r>
              <a:rPr lang="ru-RU" sz="1200" dirty="0">
                <a:latin typeface="Consolas" pitchFamily="49" charset="0"/>
                <a:cs typeface="Consolas" pitchFamily="49" charset="0"/>
              </a:rPr>
              <a:t>               </a:t>
            </a:r>
            <a:r>
              <a:rPr lang="en-US" sz="1200" dirty="0">
                <a:latin typeface="Consolas" pitchFamily="49" charset="0"/>
                <a:cs typeface="Consolas" pitchFamily="49" charset="0"/>
              </a:rPr>
              <a:t> else if (</a:t>
            </a:r>
            <a:r>
              <a:rPr lang="en-US" sz="1200" dirty="0" err="1">
                <a:latin typeface="Consolas" pitchFamily="49" charset="0"/>
                <a:cs typeface="Consolas" pitchFamily="49" charset="0"/>
              </a:rPr>
              <a:t>node.data</a:t>
            </a:r>
            <a:r>
              <a:rPr lang="en-US" sz="1200" dirty="0">
                <a:latin typeface="Consolas" pitchFamily="49" charset="0"/>
                <a:cs typeface="Consolas" pitchFamily="49" charset="0"/>
              </a:rPr>
              <a:t> &lt; </a:t>
            </a:r>
            <a:r>
              <a:rPr lang="en-US" sz="1200" dirty="0" err="1">
                <a:latin typeface="Consolas" pitchFamily="49" charset="0"/>
                <a:cs typeface="Consolas" pitchFamily="49" charset="0"/>
              </a:rPr>
              <a:t>elem</a:t>
            </a:r>
            <a:r>
              <a:rPr lang="en-US" sz="1200" dirty="0">
                <a:latin typeface="Consolas" pitchFamily="49" charset="0"/>
                <a:cs typeface="Consolas" pitchFamily="49" charset="0"/>
              </a:rPr>
              <a:t>)</a:t>
            </a:r>
          </a:p>
          <a:p>
            <a:r>
              <a:rPr lang="ru-RU" sz="1200" dirty="0">
                <a:latin typeface="Consolas" pitchFamily="49" charset="0"/>
                <a:cs typeface="Consolas" pitchFamily="49" charset="0"/>
              </a:rPr>
              <a:t>                {</a:t>
            </a:r>
          </a:p>
          <a:p>
            <a:r>
              <a:rPr lang="en-US" sz="1200" dirty="0">
                <a:latin typeface="Consolas" pitchFamily="49" charset="0"/>
                <a:cs typeface="Consolas" pitchFamily="49" charset="0"/>
              </a:rPr>
              <a:t>                    </a:t>
            </a:r>
            <a:r>
              <a:rPr lang="en-US" sz="1200" dirty="0" err="1">
                <a:latin typeface="Consolas" pitchFamily="49" charset="0"/>
                <a:cs typeface="Consolas" pitchFamily="49" charset="0"/>
              </a:rPr>
              <a:t>prevnode</a:t>
            </a:r>
            <a:r>
              <a:rPr lang="en-US" sz="1200" dirty="0">
                <a:latin typeface="Consolas" pitchFamily="49" charset="0"/>
                <a:cs typeface="Consolas" pitchFamily="49" charset="0"/>
              </a:rPr>
              <a:t> = node;</a:t>
            </a:r>
          </a:p>
          <a:p>
            <a:r>
              <a:rPr lang="en-US" sz="1200" dirty="0">
                <a:latin typeface="Consolas" pitchFamily="49" charset="0"/>
                <a:cs typeface="Consolas" pitchFamily="49" charset="0"/>
              </a:rPr>
              <a:t>                    node = </a:t>
            </a:r>
            <a:r>
              <a:rPr lang="en-US" sz="1200" dirty="0" err="1">
                <a:latin typeface="Consolas" pitchFamily="49" charset="0"/>
                <a:cs typeface="Consolas" pitchFamily="49" charset="0"/>
              </a:rPr>
              <a:t>node.right</a:t>
            </a:r>
            <a:r>
              <a:rPr lang="en-US" sz="1200" dirty="0">
                <a:latin typeface="Consolas" pitchFamily="49" charset="0"/>
                <a:cs typeface="Consolas" pitchFamily="49" charset="0"/>
              </a:rPr>
              <a:t>;</a:t>
            </a:r>
          </a:p>
          <a:p>
            <a:r>
              <a:rPr lang="ru-RU" sz="1200" dirty="0">
                <a:latin typeface="Consolas" pitchFamily="49" charset="0"/>
                <a:cs typeface="Consolas" pitchFamily="49" charset="0"/>
              </a:rPr>
              <a:t>                }</a:t>
            </a:r>
          </a:p>
          <a:p>
            <a:r>
              <a:rPr lang="en-US" sz="1200" dirty="0">
                <a:latin typeface="Consolas" pitchFamily="49" charset="0"/>
                <a:cs typeface="Consolas" pitchFamily="49" charset="0"/>
              </a:rPr>
              <a:t>                else</a:t>
            </a:r>
          </a:p>
          <a:p>
            <a:r>
              <a:rPr lang="ru-RU" sz="1200" dirty="0">
                <a:latin typeface="Consolas" pitchFamily="49" charset="0"/>
                <a:cs typeface="Consolas" pitchFamily="49" charset="0"/>
              </a:rPr>
              <a:t>                {</a:t>
            </a:r>
          </a:p>
          <a:p>
            <a:r>
              <a:rPr lang="en-US" sz="1200" dirty="0">
                <a:latin typeface="Consolas" pitchFamily="49" charset="0"/>
                <a:cs typeface="Consolas" pitchFamily="49" charset="0"/>
              </a:rPr>
              <a:t>                    </a:t>
            </a:r>
            <a:r>
              <a:rPr lang="en-US" sz="1200" dirty="0" err="1">
                <a:latin typeface="Consolas" pitchFamily="49" charset="0"/>
                <a:cs typeface="Consolas" pitchFamily="49" charset="0"/>
              </a:rPr>
              <a:t>prevnode</a:t>
            </a:r>
            <a:r>
              <a:rPr lang="en-US" sz="1200" dirty="0">
                <a:latin typeface="Consolas" pitchFamily="49" charset="0"/>
                <a:cs typeface="Consolas" pitchFamily="49" charset="0"/>
              </a:rPr>
              <a:t> = node;</a:t>
            </a:r>
          </a:p>
          <a:p>
            <a:r>
              <a:rPr lang="en-US" sz="1200" dirty="0">
                <a:latin typeface="Consolas" pitchFamily="49" charset="0"/>
                <a:cs typeface="Consolas" pitchFamily="49" charset="0"/>
              </a:rPr>
              <a:t>                    node = </a:t>
            </a:r>
            <a:r>
              <a:rPr lang="en-US" sz="1200" dirty="0" err="1">
                <a:latin typeface="Consolas" pitchFamily="49" charset="0"/>
                <a:cs typeface="Consolas" pitchFamily="49" charset="0"/>
              </a:rPr>
              <a:t>node.left</a:t>
            </a:r>
            <a:r>
              <a:rPr lang="en-US" sz="1200" dirty="0">
                <a:latin typeface="Consolas" pitchFamily="49" charset="0"/>
                <a:cs typeface="Consolas" pitchFamily="49" charset="0"/>
              </a:rPr>
              <a:t>;</a:t>
            </a:r>
          </a:p>
          <a:p>
            <a:r>
              <a:rPr lang="ru-RU" sz="1200" dirty="0">
                <a:latin typeface="Consolas" pitchFamily="49" charset="0"/>
                <a:cs typeface="Consolas" pitchFamily="49" charset="0"/>
              </a:rPr>
              <a:t>                }</a:t>
            </a:r>
          </a:p>
          <a:p>
            <a:r>
              <a:rPr lang="ru-RU" sz="1200" dirty="0">
                <a:latin typeface="Consolas" pitchFamily="49" charset="0"/>
                <a:cs typeface="Consolas" pitchFamily="49" charset="0"/>
              </a:rPr>
              <a:t>            }</a:t>
            </a:r>
          </a:p>
          <a:p>
            <a:endParaRPr lang="ru-RU" sz="1200" dirty="0">
              <a:latin typeface="Consolas" pitchFamily="49" charset="0"/>
              <a:cs typeface="Consolas" pitchFamily="49" charset="0"/>
            </a:endParaRPr>
          </a:p>
          <a:p>
            <a:r>
              <a:rPr lang="en-US" sz="1200" dirty="0">
                <a:latin typeface="Consolas" pitchFamily="49" charset="0"/>
                <a:cs typeface="Consolas" pitchFamily="49" charset="0"/>
              </a:rPr>
              <a:t>            </a:t>
            </a:r>
            <a:r>
              <a:rPr lang="en-US" sz="1200" b="1" dirty="0">
                <a:solidFill>
                  <a:schemeClr val="accent3">
                    <a:lumMod val="75000"/>
                  </a:schemeClr>
                </a:solidFill>
                <a:latin typeface="Consolas" pitchFamily="49" charset="0"/>
                <a:cs typeface="Consolas" pitchFamily="49" charset="0"/>
              </a:rPr>
              <a:t>// ----------------------------------------- if there's no such element</a:t>
            </a:r>
          </a:p>
          <a:p>
            <a:r>
              <a:rPr lang="en-US" sz="1200" dirty="0">
                <a:latin typeface="Consolas" pitchFamily="49" charset="0"/>
                <a:cs typeface="Consolas" pitchFamily="49" charset="0"/>
              </a:rPr>
              <a:t>            if (node == null)</a:t>
            </a:r>
          </a:p>
          <a:p>
            <a:r>
              <a:rPr lang="en-US" sz="1200" dirty="0">
                <a:latin typeface="Consolas" pitchFamily="49" charset="0"/>
                <a:cs typeface="Consolas" pitchFamily="49" charset="0"/>
              </a:rPr>
              <a:t>                return;</a:t>
            </a:r>
            <a:endParaRPr lang="ru-RU" sz="1200" dirty="0">
              <a:latin typeface="Consolas" pitchFamily="49" charset="0"/>
              <a:cs typeface="Consolas" pitchFamily="49"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457200" y="381000"/>
            <a:ext cx="83820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Удаление из </a:t>
            </a:r>
            <a:r>
              <a:rPr kumimoji="0" lang="en-US"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BST (</a:t>
            </a: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часть 2</a:t>
            </a:r>
            <a:r>
              <a:rPr kumimoji="0" lang="en-US"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23</a:t>
            </a:fld>
            <a:endParaRPr lang="en-US"/>
          </a:p>
        </p:txBody>
      </p:sp>
      <p:sp>
        <p:nvSpPr>
          <p:cNvPr id="1028" name="AutoShape 4" descr="http://saod.narod.ru/saod3/IMGList013-08.pn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7" name="Rectangle 6"/>
          <p:cNvSpPr/>
          <p:nvPr/>
        </p:nvSpPr>
        <p:spPr>
          <a:xfrm>
            <a:off x="228600" y="1981200"/>
            <a:ext cx="8686800" cy="3539430"/>
          </a:xfrm>
          <a:prstGeom prst="rect">
            <a:avLst/>
          </a:prstGeom>
        </p:spPr>
        <p:txBody>
          <a:bodyPr wrap="square">
            <a:spAutoFit/>
          </a:bodyPr>
          <a:lstStyle/>
          <a:p>
            <a:r>
              <a:rPr lang="en-US" sz="1400" dirty="0">
                <a:latin typeface="Consolas" pitchFamily="49" charset="0"/>
                <a:cs typeface="Consolas" pitchFamily="49" charset="0"/>
              </a:rPr>
              <a:t>	   </a:t>
            </a:r>
            <a:r>
              <a:rPr lang="en-US" sz="1400" b="1" dirty="0">
                <a:solidFill>
                  <a:schemeClr val="accent3">
                    <a:lumMod val="75000"/>
                  </a:schemeClr>
                </a:solidFill>
                <a:latin typeface="Consolas" pitchFamily="49" charset="0"/>
                <a:cs typeface="Consolas" pitchFamily="49" charset="0"/>
              </a:rPr>
              <a:t>// ------------------------------------------------------ CASE 1 : LEAF</a:t>
            </a:r>
          </a:p>
          <a:p>
            <a:endParaRPr lang="en-US" sz="1400" dirty="0">
              <a:latin typeface="Consolas" pitchFamily="49" charset="0"/>
              <a:cs typeface="Consolas" pitchFamily="49" charset="0"/>
            </a:endParaRPr>
          </a:p>
          <a:p>
            <a:r>
              <a:rPr lang="en-US" sz="1400" dirty="0">
                <a:latin typeface="Consolas" pitchFamily="49" charset="0"/>
                <a:cs typeface="Consolas" pitchFamily="49" charset="0"/>
              </a:rPr>
              <a:t>            if (</a:t>
            </a:r>
            <a:r>
              <a:rPr lang="en-US" sz="1400" dirty="0" err="1">
                <a:latin typeface="Consolas" pitchFamily="49" charset="0"/>
                <a:cs typeface="Consolas" pitchFamily="49" charset="0"/>
              </a:rPr>
              <a:t>node.left</a:t>
            </a:r>
            <a:r>
              <a:rPr lang="en-US" sz="1400" dirty="0">
                <a:latin typeface="Consolas" pitchFamily="49" charset="0"/>
                <a:cs typeface="Consolas" pitchFamily="49" charset="0"/>
              </a:rPr>
              <a:t> == null &amp;&amp; </a:t>
            </a:r>
            <a:r>
              <a:rPr lang="en-US" sz="1400" dirty="0" err="1">
                <a:latin typeface="Consolas" pitchFamily="49" charset="0"/>
                <a:cs typeface="Consolas" pitchFamily="49" charset="0"/>
              </a:rPr>
              <a:t>node.right</a:t>
            </a:r>
            <a:r>
              <a:rPr lang="en-US" sz="1400" dirty="0">
                <a:latin typeface="Consolas" pitchFamily="49" charset="0"/>
                <a:cs typeface="Consolas" pitchFamily="49" charset="0"/>
              </a:rPr>
              <a:t> == null)</a:t>
            </a:r>
          </a:p>
          <a:p>
            <a:r>
              <a:rPr lang="ru-RU" sz="1400" dirty="0">
                <a:latin typeface="Consolas" pitchFamily="49" charset="0"/>
                <a:cs typeface="Consolas" pitchFamily="49" charset="0"/>
              </a:rPr>
              <a:t>            {</a:t>
            </a:r>
          </a:p>
          <a:p>
            <a:r>
              <a:rPr lang="en-US" sz="1400" dirty="0">
                <a:latin typeface="Consolas" pitchFamily="49" charset="0"/>
                <a:cs typeface="Consolas" pitchFamily="49" charset="0"/>
              </a:rPr>
              <a:t>                if (node == root)                           // perhaps this is root!</a:t>
            </a:r>
          </a:p>
          <a:p>
            <a:r>
              <a:rPr lang="ru-RU" sz="1400" dirty="0">
                <a:latin typeface="Consolas" pitchFamily="49" charset="0"/>
                <a:cs typeface="Consolas" pitchFamily="49" charset="0"/>
              </a:rPr>
              <a:t>                {</a:t>
            </a:r>
          </a:p>
          <a:p>
            <a:r>
              <a:rPr lang="en-US" sz="1400" dirty="0">
                <a:latin typeface="Consolas" pitchFamily="49" charset="0"/>
                <a:cs typeface="Consolas" pitchFamily="49" charset="0"/>
              </a:rPr>
              <a:t>                    root = null;</a:t>
            </a:r>
          </a:p>
          <a:p>
            <a:r>
              <a:rPr lang="en-US" sz="1400" dirty="0">
                <a:latin typeface="Consolas" pitchFamily="49" charset="0"/>
                <a:cs typeface="Consolas" pitchFamily="49" charset="0"/>
              </a:rPr>
              <a:t>                    return;</a:t>
            </a:r>
          </a:p>
          <a:p>
            <a:r>
              <a:rPr lang="ru-RU" sz="1400" dirty="0">
                <a:latin typeface="Consolas" pitchFamily="49" charset="0"/>
                <a:cs typeface="Consolas" pitchFamily="49" charset="0"/>
              </a:rPr>
              <a:t>                }</a:t>
            </a:r>
          </a:p>
          <a:p>
            <a:endParaRPr lang="ru-RU" sz="1400" dirty="0">
              <a:latin typeface="Consolas" pitchFamily="49" charset="0"/>
              <a:cs typeface="Consolas" pitchFamily="49" charset="0"/>
            </a:endParaRPr>
          </a:p>
          <a:p>
            <a:r>
              <a:rPr lang="en-US" sz="1400" dirty="0">
                <a:latin typeface="Consolas" pitchFamily="49" charset="0"/>
                <a:cs typeface="Consolas" pitchFamily="49" charset="0"/>
              </a:rPr>
              <a:t>                if (</a:t>
            </a:r>
            <a:r>
              <a:rPr lang="en-US" sz="1400" dirty="0" err="1">
                <a:latin typeface="Consolas" pitchFamily="49" charset="0"/>
                <a:cs typeface="Consolas" pitchFamily="49" charset="0"/>
              </a:rPr>
              <a:t>prevnode.left</a:t>
            </a:r>
            <a:r>
              <a:rPr lang="en-US" sz="1400" dirty="0">
                <a:latin typeface="Consolas" pitchFamily="49" charset="0"/>
                <a:cs typeface="Consolas" pitchFamily="49" charset="0"/>
              </a:rPr>
              <a:t> == node)                  // otherwise</a:t>
            </a:r>
          </a:p>
          <a:p>
            <a:r>
              <a:rPr lang="en-US" sz="1400" dirty="0">
                <a:latin typeface="Consolas" pitchFamily="49" charset="0"/>
                <a:cs typeface="Consolas" pitchFamily="49" charset="0"/>
              </a:rPr>
              <a:t>                    </a:t>
            </a:r>
            <a:r>
              <a:rPr lang="en-US" sz="1400" dirty="0" err="1">
                <a:latin typeface="Consolas" pitchFamily="49" charset="0"/>
                <a:cs typeface="Consolas" pitchFamily="49" charset="0"/>
              </a:rPr>
              <a:t>prevnode.left</a:t>
            </a:r>
            <a:r>
              <a:rPr lang="en-US" sz="1400" dirty="0">
                <a:latin typeface="Consolas" pitchFamily="49" charset="0"/>
                <a:cs typeface="Consolas" pitchFamily="49" charset="0"/>
              </a:rPr>
              <a:t> = null;</a:t>
            </a:r>
          </a:p>
          <a:p>
            <a:r>
              <a:rPr lang="en-US" sz="1400" dirty="0">
                <a:latin typeface="Consolas" pitchFamily="49" charset="0"/>
                <a:cs typeface="Consolas" pitchFamily="49" charset="0"/>
              </a:rPr>
              <a:t>                else</a:t>
            </a:r>
          </a:p>
          <a:p>
            <a:r>
              <a:rPr lang="en-US" sz="1400" dirty="0">
                <a:latin typeface="Consolas" pitchFamily="49" charset="0"/>
                <a:cs typeface="Consolas" pitchFamily="49" charset="0"/>
              </a:rPr>
              <a:t>                    </a:t>
            </a:r>
            <a:r>
              <a:rPr lang="en-US" sz="1400" dirty="0" err="1">
                <a:latin typeface="Consolas" pitchFamily="49" charset="0"/>
                <a:cs typeface="Consolas" pitchFamily="49" charset="0"/>
              </a:rPr>
              <a:t>prevnode.right</a:t>
            </a:r>
            <a:r>
              <a:rPr lang="en-US" sz="1400" dirty="0">
                <a:latin typeface="Consolas" pitchFamily="49" charset="0"/>
                <a:cs typeface="Consolas" pitchFamily="49" charset="0"/>
              </a:rPr>
              <a:t> = null;</a:t>
            </a:r>
          </a:p>
          <a:p>
            <a:r>
              <a:rPr lang="en-US" sz="1400" dirty="0">
                <a:latin typeface="Consolas" pitchFamily="49" charset="0"/>
                <a:cs typeface="Consolas" pitchFamily="49" charset="0"/>
              </a:rPr>
              <a:t>                return;</a:t>
            </a:r>
          </a:p>
          <a:p>
            <a:r>
              <a:rPr lang="ru-RU" sz="1400" dirty="0">
                <a:latin typeface="Consolas" pitchFamily="49" charset="0"/>
                <a:cs typeface="Consolas" pitchFamily="49" charset="0"/>
              </a:rPr>
              <a: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457200" y="381000"/>
            <a:ext cx="83820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Удаление из </a:t>
            </a:r>
            <a:r>
              <a:rPr kumimoji="0" lang="en-US"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BST (</a:t>
            </a: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часть 3</a:t>
            </a:r>
            <a:r>
              <a:rPr kumimoji="0" lang="en-US"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24</a:t>
            </a:fld>
            <a:endParaRPr lang="en-US"/>
          </a:p>
        </p:txBody>
      </p:sp>
      <p:sp>
        <p:nvSpPr>
          <p:cNvPr id="1028" name="AutoShape 4" descr="http://saod.narod.ru/saod3/IMGList013-08.pn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7" name="Rectangle 6"/>
          <p:cNvSpPr/>
          <p:nvPr/>
        </p:nvSpPr>
        <p:spPr>
          <a:xfrm>
            <a:off x="-76200" y="1981200"/>
            <a:ext cx="8686800" cy="4031873"/>
          </a:xfrm>
          <a:prstGeom prst="rect">
            <a:avLst/>
          </a:prstGeom>
        </p:spPr>
        <p:txBody>
          <a:bodyPr wrap="square">
            <a:spAutoFit/>
          </a:bodyPr>
          <a:lstStyle/>
          <a:p>
            <a:r>
              <a:rPr lang="en-US" sz="1400" dirty="0">
                <a:latin typeface="Consolas" pitchFamily="49" charset="0"/>
                <a:cs typeface="Consolas" pitchFamily="49" charset="0"/>
              </a:rPr>
              <a:t>	   </a:t>
            </a:r>
            <a:r>
              <a:rPr lang="en-US" sz="1400" b="1" dirty="0">
                <a:solidFill>
                  <a:schemeClr val="accent3">
                    <a:lumMod val="75000"/>
                  </a:schemeClr>
                </a:solidFill>
                <a:latin typeface="Consolas" pitchFamily="49" charset="0"/>
                <a:cs typeface="Consolas" pitchFamily="49" charset="0"/>
              </a:rPr>
              <a:t>// ------------------------------------------ CASE 2 : ONLY ONE SUBTREE</a:t>
            </a:r>
          </a:p>
          <a:p>
            <a:r>
              <a:rPr lang="en-US" sz="1400" dirty="0">
                <a:latin typeface="Consolas" pitchFamily="49" charset="0"/>
                <a:cs typeface="Consolas" pitchFamily="49" charset="0"/>
              </a:rPr>
              <a:t>            else if ( </a:t>
            </a:r>
            <a:r>
              <a:rPr lang="en-US" sz="1400" dirty="0" err="1">
                <a:latin typeface="Consolas" pitchFamily="49" charset="0"/>
                <a:cs typeface="Consolas" pitchFamily="49" charset="0"/>
              </a:rPr>
              <a:t>node.left</a:t>
            </a:r>
            <a:r>
              <a:rPr lang="en-US" sz="1400" dirty="0">
                <a:latin typeface="Consolas" pitchFamily="49" charset="0"/>
                <a:cs typeface="Consolas" pitchFamily="49" charset="0"/>
              </a:rPr>
              <a:t> == null || </a:t>
            </a:r>
            <a:r>
              <a:rPr lang="en-US" sz="1400" dirty="0" err="1">
                <a:latin typeface="Consolas" pitchFamily="49" charset="0"/>
                <a:cs typeface="Consolas" pitchFamily="49" charset="0"/>
              </a:rPr>
              <a:t>node.right</a:t>
            </a:r>
            <a:r>
              <a:rPr lang="en-US" sz="1400" dirty="0">
                <a:latin typeface="Consolas" pitchFamily="49" charset="0"/>
                <a:cs typeface="Consolas" pitchFamily="49" charset="0"/>
              </a:rPr>
              <a:t> == null )</a:t>
            </a:r>
          </a:p>
          <a:p>
            <a:r>
              <a:rPr lang="ru-RU" sz="1400" dirty="0">
                <a:latin typeface="Consolas" pitchFamily="49" charset="0"/>
                <a:cs typeface="Consolas" pitchFamily="49" charset="0"/>
              </a:rPr>
              <a:t>            {</a:t>
            </a:r>
          </a:p>
          <a:p>
            <a:r>
              <a:rPr lang="en-US" sz="1400" dirty="0">
                <a:latin typeface="Consolas" pitchFamily="49" charset="0"/>
                <a:cs typeface="Consolas" pitchFamily="49" charset="0"/>
              </a:rPr>
              <a:t>                if (node == root)</a:t>
            </a:r>
          </a:p>
          <a:p>
            <a:r>
              <a:rPr lang="ru-RU" sz="1400" dirty="0">
                <a:latin typeface="Consolas" pitchFamily="49" charset="0"/>
                <a:cs typeface="Consolas" pitchFamily="49" charset="0"/>
              </a:rPr>
              <a:t>                {</a:t>
            </a:r>
          </a:p>
          <a:p>
            <a:r>
              <a:rPr lang="en-US" sz="1400" dirty="0">
                <a:latin typeface="Consolas" pitchFamily="49" charset="0"/>
                <a:cs typeface="Consolas" pitchFamily="49" charset="0"/>
              </a:rPr>
              <a:t>                    root = (</a:t>
            </a:r>
            <a:r>
              <a:rPr lang="en-US" sz="1400" dirty="0" err="1">
                <a:latin typeface="Consolas" pitchFamily="49" charset="0"/>
                <a:cs typeface="Consolas" pitchFamily="49" charset="0"/>
              </a:rPr>
              <a:t>root.left</a:t>
            </a:r>
            <a:r>
              <a:rPr lang="en-US" sz="1400" dirty="0">
                <a:latin typeface="Consolas" pitchFamily="49" charset="0"/>
                <a:cs typeface="Consolas" pitchFamily="49" charset="0"/>
              </a:rPr>
              <a:t> != null) ? </a:t>
            </a:r>
            <a:r>
              <a:rPr lang="en-US" sz="1400" dirty="0" err="1">
                <a:latin typeface="Consolas" pitchFamily="49" charset="0"/>
                <a:cs typeface="Consolas" pitchFamily="49" charset="0"/>
              </a:rPr>
              <a:t>root.left</a:t>
            </a:r>
            <a:r>
              <a:rPr lang="en-US" sz="1400" dirty="0">
                <a:latin typeface="Consolas" pitchFamily="49" charset="0"/>
                <a:cs typeface="Consolas" pitchFamily="49" charset="0"/>
              </a:rPr>
              <a:t> : </a:t>
            </a:r>
            <a:r>
              <a:rPr lang="en-US" sz="1400" dirty="0" err="1">
                <a:latin typeface="Consolas" pitchFamily="49" charset="0"/>
                <a:cs typeface="Consolas" pitchFamily="49" charset="0"/>
              </a:rPr>
              <a:t>root.right</a:t>
            </a:r>
            <a:r>
              <a:rPr lang="en-US" sz="1400" dirty="0">
                <a:latin typeface="Consolas" pitchFamily="49" charset="0"/>
                <a:cs typeface="Consolas" pitchFamily="49" charset="0"/>
              </a:rPr>
              <a:t>;</a:t>
            </a:r>
          </a:p>
          <a:p>
            <a:r>
              <a:rPr lang="en-US" sz="1400" dirty="0">
                <a:latin typeface="Consolas" pitchFamily="49" charset="0"/>
                <a:cs typeface="Consolas" pitchFamily="49" charset="0"/>
              </a:rPr>
              <a:t>                    return;</a:t>
            </a:r>
          </a:p>
          <a:p>
            <a:r>
              <a:rPr lang="ru-RU" sz="1400" dirty="0">
                <a:latin typeface="Consolas" pitchFamily="49" charset="0"/>
                <a:cs typeface="Consolas" pitchFamily="49" charset="0"/>
              </a:rPr>
              <a:t>                }</a:t>
            </a:r>
          </a:p>
          <a:p>
            <a:endParaRPr lang="ru-RU" sz="1400" dirty="0">
              <a:latin typeface="Consolas" pitchFamily="49" charset="0"/>
              <a:cs typeface="Consolas" pitchFamily="49" charset="0"/>
            </a:endParaRPr>
          </a:p>
          <a:p>
            <a:r>
              <a:rPr lang="en-US" sz="1400" dirty="0">
                <a:latin typeface="Consolas" pitchFamily="49" charset="0"/>
                <a:cs typeface="Consolas" pitchFamily="49" charset="0"/>
              </a:rPr>
              <a:t>                if (</a:t>
            </a:r>
            <a:r>
              <a:rPr lang="en-US" sz="1400" dirty="0" err="1">
                <a:latin typeface="Consolas" pitchFamily="49" charset="0"/>
                <a:cs typeface="Consolas" pitchFamily="49" charset="0"/>
              </a:rPr>
              <a:t>prevnode.left</a:t>
            </a:r>
            <a:r>
              <a:rPr lang="en-US" sz="1400" dirty="0">
                <a:latin typeface="Consolas" pitchFamily="49" charset="0"/>
                <a:cs typeface="Consolas" pitchFamily="49" charset="0"/>
              </a:rPr>
              <a:t> == node)</a:t>
            </a:r>
          </a:p>
          <a:p>
            <a:r>
              <a:rPr lang="ru-RU" sz="1400" dirty="0">
                <a:latin typeface="Consolas" pitchFamily="49" charset="0"/>
                <a:cs typeface="Consolas" pitchFamily="49" charset="0"/>
              </a:rPr>
              <a:t>                {</a:t>
            </a:r>
          </a:p>
          <a:p>
            <a:r>
              <a:rPr lang="en-US" sz="1400" dirty="0">
                <a:latin typeface="Consolas" pitchFamily="49" charset="0"/>
                <a:cs typeface="Consolas" pitchFamily="49" charset="0"/>
              </a:rPr>
              <a:t>                    </a:t>
            </a:r>
            <a:r>
              <a:rPr lang="en-US" sz="1400" dirty="0" err="1">
                <a:latin typeface="Consolas" pitchFamily="49" charset="0"/>
                <a:cs typeface="Consolas" pitchFamily="49" charset="0"/>
              </a:rPr>
              <a:t>prevnode.left</a:t>
            </a:r>
            <a:r>
              <a:rPr lang="en-US" sz="1400" dirty="0">
                <a:latin typeface="Consolas" pitchFamily="49" charset="0"/>
                <a:cs typeface="Consolas" pitchFamily="49" charset="0"/>
              </a:rPr>
              <a:t> = (</a:t>
            </a:r>
            <a:r>
              <a:rPr lang="en-US" sz="1400" dirty="0" err="1">
                <a:latin typeface="Consolas" pitchFamily="49" charset="0"/>
                <a:cs typeface="Consolas" pitchFamily="49" charset="0"/>
              </a:rPr>
              <a:t>node.left</a:t>
            </a:r>
            <a:r>
              <a:rPr lang="en-US" sz="1400" dirty="0">
                <a:latin typeface="Consolas" pitchFamily="49" charset="0"/>
                <a:cs typeface="Consolas" pitchFamily="49" charset="0"/>
              </a:rPr>
              <a:t> != null) ? </a:t>
            </a:r>
            <a:r>
              <a:rPr lang="en-US" sz="1400" dirty="0" err="1">
                <a:latin typeface="Consolas" pitchFamily="49" charset="0"/>
                <a:cs typeface="Consolas" pitchFamily="49" charset="0"/>
              </a:rPr>
              <a:t>node.left</a:t>
            </a:r>
            <a:r>
              <a:rPr lang="en-US" sz="1400" dirty="0">
                <a:latin typeface="Consolas" pitchFamily="49" charset="0"/>
                <a:cs typeface="Consolas" pitchFamily="49" charset="0"/>
              </a:rPr>
              <a:t> : </a:t>
            </a:r>
            <a:r>
              <a:rPr lang="en-US" sz="1400" dirty="0" err="1">
                <a:latin typeface="Consolas" pitchFamily="49" charset="0"/>
                <a:cs typeface="Consolas" pitchFamily="49" charset="0"/>
              </a:rPr>
              <a:t>node.right</a:t>
            </a:r>
            <a:r>
              <a:rPr lang="en-US" sz="1400" dirty="0">
                <a:latin typeface="Consolas" pitchFamily="49" charset="0"/>
                <a:cs typeface="Consolas" pitchFamily="49" charset="0"/>
              </a:rPr>
              <a:t>;</a:t>
            </a:r>
          </a:p>
          <a:p>
            <a:r>
              <a:rPr lang="ru-RU" sz="1400" dirty="0">
                <a:latin typeface="Consolas" pitchFamily="49" charset="0"/>
                <a:cs typeface="Consolas" pitchFamily="49" charset="0"/>
              </a:rPr>
              <a:t>                }</a:t>
            </a:r>
          </a:p>
          <a:p>
            <a:r>
              <a:rPr lang="en-US" sz="1400" dirty="0">
                <a:latin typeface="Consolas" pitchFamily="49" charset="0"/>
                <a:cs typeface="Consolas" pitchFamily="49" charset="0"/>
              </a:rPr>
              <a:t>                else</a:t>
            </a:r>
          </a:p>
          <a:p>
            <a:r>
              <a:rPr lang="ru-RU" sz="1400" dirty="0">
                <a:latin typeface="Consolas" pitchFamily="49" charset="0"/>
                <a:cs typeface="Consolas" pitchFamily="49" charset="0"/>
              </a:rPr>
              <a:t>                {</a:t>
            </a:r>
          </a:p>
          <a:p>
            <a:r>
              <a:rPr lang="en-US" sz="1400" dirty="0">
                <a:latin typeface="Consolas" pitchFamily="49" charset="0"/>
                <a:cs typeface="Consolas" pitchFamily="49" charset="0"/>
              </a:rPr>
              <a:t>                    </a:t>
            </a:r>
            <a:r>
              <a:rPr lang="en-US" sz="1400" dirty="0" err="1">
                <a:latin typeface="Consolas" pitchFamily="49" charset="0"/>
                <a:cs typeface="Consolas" pitchFamily="49" charset="0"/>
              </a:rPr>
              <a:t>prevnode.right</a:t>
            </a:r>
            <a:r>
              <a:rPr lang="en-US" sz="1400" dirty="0">
                <a:latin typeface="Consolas" pitchFamily="49" charset="0"/>
                <a:cs typeface="Consolas" pitchFamily="49" charset="0"/>
              </a:rPr>
              <a:t> = (</a:t>
            </a:r>
            <a:r>
              <a:rPr lang="en-US" sz="1400" dirty="0" err="1">
                <a:latin typeface="Consolas" pitchFamily="49" charset="0"/>
                <a:cs typeface="Consolas" pitchFamily="49" charset="0"/>
              </a:rPr>
              <a:t>node.right</a:t>
            </a:r>
            <a:r>
              <a:rPr lang="en-US" sz="1400" dirty="0">
                <a:latin typeface="Consolas" pitchFamily="49" charset="0"/>
                <a:cs typeface="Consolas" pitchFamily="49" charset="0"/>
              </a:rPr>
              <a:t> != null) ? </a:t>
            </a:r>
            <a:r>
              <a:rPr lang="en-US" sz="1400" dirty="0" err="1">
                <a:latin typeface="Consolas" pitchFamily="49" charset="0"/>
                <a:cs typeface="Consolas" pitchFamily="49" charset="0"/>
              </a:rPr>
              <a:t>node.right</a:t>
            </a:r>
            <a:r>
              <a:rPr lang="en-US" sz="1400" dirty="0">
                <a:latin typeface="Consolas" pitchFamily="49" charset="0"/>
                <a:cs typeface="Consolas" pitchFamily="49" charset="0"/>
              </a:rPr>
              <a:t> : </a:t>
            </a:r>
            <a:r>
              <a:rPr lang="en-US" sz="1400" dirty="0" err="1">
                <a:latin typeface="Consolas" pitchFamily="49" charset="0"/>
                <a:cs typeface="Consolas" pitchFamily="49" charset="0"/>
              </a:rPr>
              <a:t>node.left</a:t>
            </a:r>
            <a:r>
              <a:rPr lang="en-US" sz="1400" dirty="0">
                <a:latin typeface="Consolas" pitchFamily="49" charset="0"/>
                <a:cs typeface="Consolas" pitchFamily="49" charset="0"/>
              </a:rPr>
              <a:t>;</a:t>
            </a:r>
          </a:p>
          <a:p>
            <a:r>
              <a:rPr lang="ru-RU" sz="1400" dirty="0">
                <a:latin typeface="Consolas" pitchFamily="49" charset="0"/>
                <a:cs typeface="Consolas" pitchFamily="49" charset="0"/>
              </a:rPr>
              <a:t>                }</a:t>
            </a:r>
          </a:p>
          <a:p>
            <a:r>
              <a:rPr lang="ru-RU" sz="1400" dirty="0">
                <a:latin typeface="Consolas" pitchFamily="49" charset="0"/>
                <a:cs typeface="Consolas" pitchFamily="49" charset="0"/>
              </a:rPr>
              <a: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457200" y="381000"/>
            <a:ext cx="83820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Удаление из </a:t>
            </a:r>
            <a:r>
              <a:rPr kumimoji="0" lang="en-US"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BST (</a:t>
            </a: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часть 4</a:t>
            </a:r>
            <a:r>
              <a:rPr kumimoji="0" lang="en-US"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25</a:t>
            </a:fld>
            <a:endParaRPr lang="en-US"/>
          </a:p>
        </p:txBody>
      </p:sp>
      <p:sp>
        <p:nvSpPr>
          <p:cNvPr id="1028" name="AutoShape 4" descr="http://saod.narod.ru/saod3/IMGList013-08.pn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7" name="Rectangle 6"/>
          <p:cNvSpPr/>
          <p:nvPr/>
        </p:nvSpPr>
        <p:spPr>
          <a:xfrm>
            <a:off x="0" y="1396454"/>
            <a:ext cx="9144000" cy="5309146"/>
          </a:xfrm>
          <a:prstGeom prst="rect">
            <a:avLst/>
          </a:prstGeom>
        </p:spPr>
        <p:txBody>
          <a:bodyPr wrap="square">
            <a:spAutoFit/>
          </a:bodyPr>
          <a:lstStyle/>
          <a:p>
            <a:r>
              <a:rPr lang="ru-RU" sz="1400" dirty="0">
                <a:latin typeface="Consolas" pitchFamily="49" charset="0"/>
                <a:cs typeface="Consolas" pitchFamily="49" charset="0"/>
              </a:rPr>
              <a:t>	   </a:t>
            </a:r>
            <a:r>
              <a:rPr lang="en-US" sz="1300" dirty="0">
                <a:latin typeface="Consolas" pitchFamily="49" charset="0"/>
                <a:cs typeface="Consolas" pitchFamily="49" charset="0"/>
              </a:rPr>
              <a:t>else</a:t>
            </a:r>
          </a:p>
          <a:p>
            <a:r>
              <a:rPr lang="en-US" sz="1300" dirty="0">
                <a:latin typeface="Consolas" pitchFamily="49" charset="0"/>
                <a:cs typeface="Consolas" pitchFamily="49" charset="0"/>
              </a:rPr>
              <a:t>            </a:t>
            </a:r>
            <a:r>
              <a:rPr lang="en-US" sz="1300" b="1" dirty="0">
                <a:solidFill>
                  <a:schemeClr val="accent3">
                    <a:lumMod val="75000"/>
                  </a:schemeClr>
                </a:solidFill>
                <a:latin typeface="Consolas" pitchFamily="49" charset="0"/>
                <a:cs typeface="Consolas" pitchFamily="49" charset="0"/>
              </a:rPr>
              <a:t>// --------------------------------------------- CASE 3 : BOTH CHILDREN</a:t>
            </a:r>
          </a:p>
          <a:p>
            <a:r>
              <a:rPr lang="en-US" sz="1300" dirty="0">
                <a:latin typeface="Consolas" pitchFamily="49" charset="0"/>
                <a:cs typeface="Consolas" pitchFamily="49" charset="0"/>
              </a:rPr>
              <a:t>            if (</a:t>
            </a:r>
            <a:r>
              <a:rPr lang="en-US" sz="1300" dirty="0" err="1">
                <a:latin typeface="Consolas" pitchFamily="49" charset="0"/>
                <a:cs typeface="Consolas" pitchFamily="49" charset="0"/>
              </a:rPr>
              <a:t>node.left</a:t>
            </a:r>
            <a:r>
              <a:rPr lang="en-US" sz="1300" dirty="0">
                <a:latin typeface="Consolas" pitchFamily="49" charset="0"/>
                <a:cs typeface="Consolas" pitchFamily="49" charset="0"/>
              </a:rPr>
              <a:t> != null &amp;&amp; </a:t>
            </a:r>
            <a:r>
              <a:rPr lang="en-US" sz="1300" dirty="0" err="1">
                <a:latin typeface="Consolas" pitchFamily="49" charset="0"/>
                <a:cs typeface="Consolas" pitchFamily="49" charset="0"/>
              </a:rPr>
              <a:t>node.right</a:t>
            </a:r>
            <a:r>
              <a:rPr lang="en-US" sz="1300" dirty="0">
                <a:latin typeface="Consolas" pitchFamily="49" charset="0"/>
                <a:cs typeface="Consolas" pitchFamily="49" charset="0"/>
              </a:rPr>
              <a:t> != null )</a:t>
            </a:r>
          </a:p>
          <a:p>
            <a:r>
              <a:rPr lang="ru-RU" sz="1300" dirty="0">
                <a:latin typeface="Consolas" pitchFamily="49" charset="0"/>
                <a:cs typeface="Consolas" pitchFamily="49" charset="0"/>
              </a:rPr>
              <a:t>            {</a:t>
            </a:r>
          </a:p>
          <a:p>
            <a:r>
              <a:rPr lang="en-US" sz="1300" dirty="0">
                <a:latin typeface="Consolas" pitchFamily="49" charset="0"/>
                <a:cs typeface="Consolas" pitchFamily="49" charset="0"/>
              </a:rPr>
              <a:t>                </a:t>
            </a:r>
            <a:r>
              <a:rPr lang="en-US" sz="1300" dirty="0" err="1">
                <a:latin typeface="Consolas" pitchFamily="49" charset="0"/>
                <a:cs typeface="Consolas" pitchFamily="49" charset="0"/>
              </a:rPr>
              <a:t>BinaryTreeNode</a:t>
            </a:r>
            <a:r>
              <a:rPr lang="en-US" sz="1300" dirty="0">
                <a:latin typeface="Consolas" pitchFamily="49" charset="0"/>
                <a:cs typeface="Consolas" pitchFamily="49" charset="0"/>
              </a:rPr>
              <a:t> </a:t>
            </a:r>
            <a:r>
              <a:rPr lang="en-US" sz="1300" dirty="0" err="1">
                <a:latin typeface="Consolas" pitchFamily="49" charset="0"/>
                <a:cs typeface="Consolas" pitchFamily="49" charset="0"/>
              </a:rPr>
              <a:t>prev</a:t>
            </a:r>
            <a:r>
              <a:rPr lang="en-US" sz="1300" dirty="0">
                <a:latin typeface="Consolas" pitchFamily="49" charset="0"/>
                <a:cs typeface="Consolas" pitchFamily="49" charset="0"/>
              </a:rPr>
              <a:t> = null;</a:t>
            </a:r>
          </a:p>
          <a:p>
            <a:r>
              <a:rPr lang="en-US" sz="1300" dirty="0">
                <a:latin typeface="Consolas" pitchFamily="49" charset="0"/>
                <a:cs typeface="Consolas" pitchFamily="49" charset="0"/>
              </a:rPr>
              <a:t>                </a:t>
            </a:r>
            <a:r>
              <a:rPr lang="en-US" sz="1300" dirty="0" err="1">
                <a:latin typeface="Consolas" pitchFamily="49" charset="0"/>
                <a:cs typeface="Consolas" pitchFamily="49" charset="0"/>
              </a:rPr>
              <a:t>BinaryTreeNode</a:t>
            </a:r>
            <a:r>
              <a:rPr lang="en-US" sz="1300" dirty="0">
                <a:latin typeface="Consolas" pitchFamily="49" charset="0"/>
                <a:cs typeface="Consolas" pitchFamily="49" charset="0"/>
              </a:rPr>
              <a:t> t = </a:t>
            </a:r>
            <a:r>
              <a:rPr lang="en-US" sz="1300" dirty="0" err="1">
                <a:latin typeface="Consolas" pitchFamily="49" charset="0"/>
                <a:cs typeface="Consolas" pitchFamily="49" charset="0"/>
              </a:rPr>
              <a:t>node.left</a:t>
            </a:r>
            <a:r>
              <a:rPr lang="en-US" sz="1300" dirty="0">
                <a:latin typeface="Consolas" pitchFamily="49" charset="0"/>
                <a:cs typeface="Consolas" pitchFamily="49" charset="0"/>
              </a:rPr>
              <a:t>;</a:t>
            </a:r>
          </a:p>
          <a:p>
            <a:endParaRPr lang="ru-RU" sz="1300" dirty="0">
              <a:latin typeface="Consolas" pitchFamily="49" charset="0"/>
              <a:cs typeface="Consolas" pitchFamily="49" charset="0"/>
            </a:endParaRPr>
          </a:p>
          <a:p>
            <a:r>
              <a:rPr lang="en-US" sz="1300" dirty="0">
                <a:latin typeface="Consolas" pitchFamily="49" charset="0"/>
                <a:cs typeface="Consolas" pitchFamily="49" charset="0"/>
              </a:rPr>
              <a:t>                while (</a:t>
            </a:r>
            <a:r>
              <a:rPr lang="en-US" sz="1300" dirty="0" err="1">
                <a:latin typeface="Consolas" pitchFamily="49" charset="0"/>
                <a:cs typeface="Consolas" pitchFamily="49" charset="0"/>
              </a:rPr>
              <a:t>t.right</a:t>
            </a:r>
            <a:r>
              <a:rPr lang="en-US" sz="1300" dirty="0">
                <a:latin typeface="Consolas" pitchFamily="49" charset="0"/>
                <a:cs typeface="Consolas" pitchFamily="49" charset="0"/>
              </a:rPr>
              <a:t> != null)             // traverse to the top-right node</a:t>
            </a:r>
          </a:p>
          <a:p>
            <a:r>
              <a:rPr lang="ru-RU" sz="1300" dirty="0">
                <a:latin typeface="Consolas" pitchFamily="49" charset="0"/>
                <a:cs typeface="Consolas" pitchFamily="49" charset="0"/>
              </a:rPr>
              <a:t>                {</a:t>
            </a:r>
          </a:p>
          <a:p>
            <a:r>
              <a:rPr lang="en-US" sz="1300" dirty="0">
                <a:latin typeface="Consolas" pitchFamily="49" charset="0"/>
                <a:cs typeface="Consolas" pitchFamily="49" charset="0"/>
              </a:rPr>
              <a:t>                    </a:t>
            </a:r>
            <a:r>
              <a:rPr lang="en-US" sz="1300" dirty="0" err="1">
                <a:latin typeface="Consolas" pitchFamily="49" charset="0"/>
                <a:cs typeface="Consolas" pitchFamily="49" charset="0"/>
              </a:rPr>
              <a:t>prev</a:t>
            </a:r>
            <a:r>
              <a:rPr lang="en-US" sz="1300" dirty="0">
                <a:latin typeface="Consolas" pitchFamily="49" charset="0"/>
                <a:cs typeface="Consolas" pitchFamily="49" charset="0"/>
              </a:rPr>
              <a:t> = t;</a:t>
            </a:r>
          </a:p>
          <a:p>
            <a:r>
              <a:rPr lang="en-US" sz="1300" dirty="0">
                <a:latin typeface="Consolas" pitchFamily="49" charset="0"/>
                <a:cs typeface="Consolas" pitchFamily="49" charset="0"/>
              </a:rPr>
              <a:t>                    t = </a:t>
            </a:r>
            <a:r>
              <a:rPr lang="en-US" sz="1300" dirty="0" err="1">
                <a:latin typeface="Consolas" pitchFamily="49" charset="0"/>
                <a:cs typeface="Consolas" pitchFamily="49" charset="0"/>
              </a:rPr>
              <a:t>t.right</a:t>
            </a:r>
            <a:r>
              <a:rPr lang="en-US" sz="1300" dirty="0">
                <a:latin typeface="Consolas" pitchFamily="49" charset="0"/>
                <a:cs typeface="Consolas" pitchFamily="49" charset="0"/>
              </a:rPr>
              <a:t>;</a:t>
            </a:r>
          </a:p>
          <a:p>
            <a:r>
              <a:rPr lang="ru-RU" sz="1300" dirty="0">
                <a:latin typeface="Consolas" pitchFamily="49" charset="0"/>
                <a:cs typeface="Consolas" pitchFamily="49" charset="0"/>
              </a:rPr>
              <a:t>                }</a:t>
            </a:r>
          </a:p>
          <a:p>
            <a:endParaRPr lang="ru-RU" sz="1300" dirty="0">
              <a:latin typeface="Consolas" pitchFamily="49" charset="0"/>
              <a:cs typeface="Consolas" pitchFamily="49" charset="0"/>
            </a:endParaRPr>
          </a:p>
          <a:p>
            <a:r>
              <a:rPr lang="en-US" sz="1300" dirty="0">
                <a:latin typeface="Consolas" pitchFamily="49" charset="0"/>
                <a:cs typeface="Consolas" pitchFamily="49" charset="0"/>
              </a:rPr>
              <a:t>                </a:t>
            </a:r>
            <a:r>
              <a:rPr lang="en-US" sz="1300" dirty="0" err="1">
                <a:latin typeface="Consolas" pitchFamily="49" charset="0"/>
                <a:cs typeface="Consolas" pitchFamily="49" charset="0"/>
              </a:rPr>
              <a:t>int</a:t>
            </a:r>
            <a:r>
              <a:rPr lang="en-US" sz="1300" dirty="0">
                <a:latin typeface="Consolas" pitchFamily="49" charset="0"/>
                <a:cs typeface="Consolas" pitchFamily="49" charset="0"/>
              </a:rPr>
              <a:t> </a:t>
            </a:r>
            <a:r>
              <a:rPr lang="en-US" sz="1300" dirty="0" err="1">
                <a:latin typeface="Consolas" pitchFamily="49" charset="0"/>
                <a:cs typeface="Consolas" pitchFamily="49" charset="0"/>
              </a:rPr>
              <a:t>tmp</a:t>
            </a:r>
            <a:r>
              <a:rPr lang="en-US" sz="1300" dirty="0">
                <a:latin typeface="Consolas" pitchFamily="49" charset="0"/>
                <a:cs typeface="Consolas" pitchFamily="49" charset="0"/>
              </a:rPr>
              <a:t> = </a:t>
            </a:r>
            <a:r>
              <a:rPr lang="en-US" sz="1300" dirty="0" err="1">
                <a:latin typeface="Consolas" pitchFamily="49" charset="0"/>
                <a:cs typeface="Consolas" pitchFamily="49" charset="0"/>
              </a:rPr>
              <a:t>node.data</a:t>
            </a:r>
            <a:r>
              <a:rPr lang="en-US" sz="1300" dirty="0">
                <a:latin typeface="Consolas" pitchFamily="49" charset="0"/>
                <a:cs typeface="Consolas" pitchFamily="49" charset="0"/>
              </a:rPr>
              <a:t>;</a:t>
            </a:r>
          </a:p>
          <a:p>
            <a:r>
              <a:rPr lang="en-US" sz="1300" dirty="0">
                <a:latin typeface="Consolas" pitchFamily="49" charset="0"/>
                <a:cs typeface="Consolas" pitchFamily="49" charset="0"/>
              </a:rPr>
              <a:t>                </a:t>
            </a:r>
            <a:r>
              <a:rPr lang="en-US" sz="1300" dirty="0" err="1">
                <a:latin typeface="Consolas" pitchFamily="49" charset="0"/>
                <a:cs typeface="Consolas" pitchFamily="49" charset="0"/>
              </a:rPr>
              <a:t>node.data</a:t>
            </a:r>
            <a:r>
              <a:rPr lang="en-US" sz="1300" dirty="0">
                <a:latin typeface="Consolas" pitchFamily="49" charset="0"/>
                <a:cs typeface="Consolas" pitchFamily="49" charset="0"/>
              </a:rPr>
              <a:t> = </a:t>
            </a:r>
            <a:r>
              <a:rPr lang="en-US" sz="1300" dirty="0" err="1">
                <a:latin typeface="Consolas" pitchFamily="49" charset="0"/>
                <a:cs typeface="Consolas" pitchFamily="49" charset="0"/>
              </a:rPr>
              <a:t>t.data</a:t>
            </a:r>
            <a:r>
              <a:rPr lang="en-US" sz="1300" dirty="0">
                <a:latin typeface="Consolas" pitchFamily="49" charset="0"/>
                <a:cs typeface="Consolas" pitchFamily="49" charset="0"/>
              </a:rPr>
              <a:t>;</a:t>
            </a:r>
          </a:p>
          <a:p>
            <a:r>
              <a:rPr lang="en-US" sz="1300" dirty="0">
                <a:latin typeface="Consolas" pitchFamily="49" charset="0"/>
                <a:cs typeface="Consolas" pitchFamily="49" charset="0"/>
              </a:rPr>
              <a:t>                </a:t>
            </a:r>
            <a:r>
              <a:rPr lang="en-US" sz="1300" dirty="0" err="1">
                <a:latin typeface="Consolas" pitchFamily="49" charset="0"/>
                <a:cs typeface="Consolas" pitchFamily="49" charset="0"/>
              </a:rPr>
              <a:t>t.data</a:t>
            </a:r>
            <a:r>
              <a:rPr lang="en-US" sz="1300" dirty="0">
                <a:latin typeface="Consolas" pitchFamily="49" charset="0"/>
                <a:cs typeface="Consolas" pitchFamily="49" charset="0"/>
              </a:rPr>
              <a:t> = </a:t>
            </a:r>
            <a:r>
              <a:rPr lang="en-US" sz="1300" dirty="0" err="1">
                <a:latin typeface="Consolas" pitchFamily="49" charset="0"/>
                <a:cs typeface="Consolas" pitchFamily="49" charset="0"/>
              </a:rPr>
              <a:t>tmp</a:t>
            </a:r>
            <a:r>
              <a:rPr lang="en-US" sz="1300" dirty="0">
                <a:latin typeface="Consolas" pitchFamily="49" charset="0"/>
                <a:cs typeface="Consolas" pitchFamily="49" charset="0"/>
              </a:rPr>
              <a:t>;</a:t>
            </a:r>
          </a:p>
          <a:p>
            <a:endParaRPr lang="ru-RU" sz="1300" dirty="0">
              <a:latin typeface="Consolas" pitchFamily="49" charset="0"/>
              <a:cs typeface="Consolas" pitchFamily="49" charset="0"/>
            </a:endParaRPr>
          </a:p>
          <a:p>
            <a:r>
              <a:rPr lang="en-US" sz="1300" dirty="0">
                <a:latin typeface="Consolas" pitchFamily="49" charset="0"/>
                <a:cs typeface="Consolas" pitchFamily="49" charset="0"/>
              </a:rPr>
              <a:t>                if (</a:t>
            </a:r>
            <a:r>
              <a:rPr lang="en-US" sz="1300" dirty="0" err="1">
                <a:latin typeface="Consolas" pitchFamily="49" charset="0"/>
                <a:cs typeface="Consolas" pitchFamily="49" charset="0"/>
              </a:rPr>
              <a:t>prev</a:t>
            </a:r>
            <a:r>
              <a:rPr lang="en-US" sz="1300" dirty="0">
                <a:latin typeface="Consolas" pitchFamily="49" charset="0"/>
                <a:cs typeface="Consolas" pitchFamily="49" charset="0"/>
              </a:rPr>
              <a:t> == null)                   // if a left node was the only one</a:t>
            </a:r>
          </a:p>
          <a:p>
            <a:r>
              <a:rPr lang="ru-RU" sz="1300" dirty="0">
                <a:latin typeface="Consolas" pitchFamily="49" charset="0"/>
                <a:cs typeface="Consolas" pitchFamily="49" charset="0"/>
              </a:rPr>
              <a:t>                {</a:t>
            </a:r>
          </a:p>
          <a:p>
            <a:r>
              <a:rPr lang="en-US" sz="1300" dirty="0">
                <a:latin typeface="Consolas" pitchFamily="49" charset="0"/>
                <a:cs typeface="Consolas" pitchFamily="49" charset="0"/>
              </a:rPr>
              <a:t>                    </a:t>
            </a:r>
            <a:r>
              <a:rPr lang="en-US" sz="1300" dirty="0" err="1">
                <a:latin typeface="Consolas" pitchFamily="49" charset="0"/>
                <a:cs typeface="Consolas" pitchFamily="49" charset="0"/>
              </a:rPr>
              <a:t>node.left</a:t>
            </a:r>
            <a:r>
              <a:rPr lang="en-US" sz="1300" dirty="0">
                <a:latin typeface="Consolas" pitchFamily="49" charset="0"/>
                <a:cs typeface="Consolas" pitchFamily="49" charset="0"/>
              </a:rPr>
              <a:t> = </a:t>
            </a:r>
            <a:r>
              <a:rPr lang="en-US" sz="1300" dirty="0" err="1">
                <a:latin typeface="Consolas" pitchFamily="49" charset="0"/>
                <a:cs typeface="Consolas" pitchFamily="49" charset="0"/>
              </a:rPr>
              <a:t>t.left</a:t>
            </a:r>
            <a:r>
              <a:rPr lang="en-US" sz="1300" dirty="0">
                <a:latin typeface="Consolas" pitchFamily="49" charset="0"/>
                <a:cs typeface="Consolas" pitchFamily="49" charset="0"/>
              </a:rPr>
              <a:t>;             // recombine pointers in this manner</a:t>
            </a:r>
          </a:p>
          <a:p>
            <a:r>
              <a:rPr lang="ru-RU" sz="1300" dirty="0">
                <a:latin typeface="Consolas" pitchFamily="49" charset="0"/>
                <a:cs typeface="Consolas" pitchFamily="49" charset="0"/>
              </a:rPr>
              <a:t>                }</a:t>
            </a:r>
          </a:p>
          <a:p>
            <a:r>
              <a:rPr lang="en-US" sz="1300" dirty="0">
                <a:latin typeface="Consolas" pitchFamily="49" charset="0"/>
                <a:cs typeface="Consolas" pitchFamily="49" charset="0"/>
              </a:rPr>
              <a:t>                else</a:t>
            </a:r>
          </a:p>
          <a:p>
            <a:r>
              <a:rPr lang="ru-RU" sz="1300" dirty="0">
                <a:latin typeface="Consolas" pitchFamily="49" charset="0"/>
                <a:cs typeface="Consolas" pitchFamily="49" charset="0"/>
              </a:rPr>
              <a:t>                {</a:t>
            </a:r>
          </a:p>
          <a:p>
            <a:r>
              <a:rPr lang="en-US" sz="1300" dirty="0">
                <a:latin typeface="Consolas" pitchFamily="49" charset="0"/>
                <a:cs typeface="Consolas" pitchFamily="49" charset="0"/>
              </a:rPr>
              <a:t>                    </a:t>
            </a:r>
            <a:r>
              <a:rPr lang="en-US" sz="1300" dirty="0" err="1">
                <a:latin typeface="Consolas" pitchFamily="49" charset="0"/>
                <a:cs typeface="Consolas" pitchFamily="49" charset="0"/>
              </a:rPr>
              <a:t>prev.right</a:t>
            </a:r>
            <a:r>
              <a:rPr lang="en-US" sz="1300" dirty="0">
                <a:latin typeface="Consolas" pitchFamily="49" charset="0"/>
                <a:cs typeface="Consolas" pitchFamily="49" charset="0"/>
              </a:rPr>
              <a:t> = </a:t>
            </a:r>
            <a:r>
              <a:rPr lang="en-US" sz="1300" dirty="0" err="1">
                <a:latin typeface="Consolas" pitchFamily="49" charset="0"/>
                <a:cs typeface="Consolas" pitchFamily="49" charset="0"/>
              </a:rPr>
              <a:t>t.left</a:t>
            </a:r>
            <a:r>
              <a:rPr lang="en-US" sz="1300" dirty="0">
                <a:latin typeface="Consolas" pitchFamily="49" charset="0"/>
                <a:cs typeface="Consolas" pitchFamily="49" charset="0"/>
              </a:rPr>
              <a:t>;            // recombine pointers in this manner</a:t>
            </a:r>
          </a:p>
          <a:p>
            <a:r>
              <a:rPr lang="ru-RU" sz="1300" dirty="0">
                <a:latin typeface="Consolas" pitchFamily="49" charset="0"/>
                <a:cs typeface="Consolas" pitchFamily="49" charset="0"/>
              </a:rPr>
              <a:t>                }</a:t>
            </a:r>
          </a:p>
          <a:p>
            <a:r>
              <a:rPr lang="ru-RU" sz="1300" dirty="0">
                <a:latin typeface="Consolas" pitchFamily="49" charset="0"/>
                <a:cs typeface="Consolas" pitchFamily="49" charset="0"/>
              </a:rPr>
              <a: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Балансировка деревьев</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26</a:t>
            </a:fld>
            <a:endParaRPr lang="en-US"/>
          </a:p>
        </p:txBody>
      </p:sp>
      <p:pic>
        <p:nvPicPr>
          <p:cNvPr id="1026" name="Picture 2"/>
          <p:cNvPicPr>
            <a:picLocks noChangeAspect="1" noChangeArrowheads="1"/>
          </p:cNvPicPr>
          <p:nvPr/>
        </p:nvPicPr>
        <p:blipFill>
          <a:blip r:embed="rId2"/>
          <a:srcRect/>
          <a:stretch>
            <a:fillRect/>
          </a:stretch>
        </p:blipFill>
        <p:spPr bwMode="auto">
          <a:xfrm>
            <a:off x="457200" y="1295400"/>
            <a:ext cx="3397770" cy="2590800"/>
          </a:xfrm>
          <a:prstGeom prst="rect">
            <a:avLst/>
          </a:prstGeom>
          <a:noFill/>
          <a:ln w="9525">
            <a:noFill/>
            <a:miter lim="800000"/>
            <a:headEnd/>
            <a:tailEnd/>
          </a:ln>
          <a:effectLst/>
        </p:spPr>
      </p:pic>
      <p:sp>
        <p:nvSpPr>
          <p:cNvPr id="1027" name="Rectangle 3"/>
          <p:cNvSpPr>
            <a:spLocks noChangeArrowheads="1"/>
          </p:cNvSpPr>
          <p:nvPr/>
        </p:nvSpPr>
        <p:spPr bwMode="auto">
          <a:xfrm>
            <a:off x="228600" y="4191000"/>
            <a:ext cx="8534400"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a:ln>
                  <a:noFill/>
                </a:ln>
                <a:solidFill>
                  <a:schemeClr val="tx1"/>
                </a:solidFill>
                <a:effectLst/>
                <a:latin typeface="Arial" charset="0"/>
                <a:cs typeface="Arial" charset="0"/>
              </a:rPr>
              <a:t>Definition (Perfect Binary Tree)</a:t>
            </a:r>
            <a:r>
              <a:rPr kumimoji="0" lang="ru-RU" sz="1400" b="0" i="0" u="none" strike="noStrike" cap="none" normalizeH="0" baseline="0" dirty="0">
                <a:ln>
                  <a:noFill/>
                </a:ln>
                <a:solidFill>
                  <a:schemeClr val="tx1"/>
                </a:solidFill>
                <a:effectLst/>
                <a:latin typeface="Arial" charset="0"/>
                <a:cs typeface="Arial" charset="0"/>
              </a:rPr>
              <a:t> </a:t>
            </a:r>
            <a:endParaRPr kumimoji="0" lang="en-US" sz="1400" b="0" i="0" u="none" strike="noStrike" cap="none" normalizeH="0" baseline="0" dirty="0">
              <a:ln>
                <a:noFill/>
              </a:ln>
              <a:solidFill>
                <a:schemeClr val="tx1"/>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a:ln>
                  <a:noFill/>
                </a:ln>
                <a:solidFill>
                  <a:schemeClr val="tx1"/>
                </a:solidFill>
                <a:effectLst/>
                <a:latin typeface="Arial" charset="0"/>
                <a:cs typeface="Arial" charset="0"/>
              </a:rPr>
              <a:t>A </a:t>
            </a:r>
            <a:r>
              <a:rPr kumimoji="0" lang="ru-RU" sz="1400" b="0" i="1" u="none" strike="noStrike" cap="none" normalizeH="0" baseline="0" dirty="0">
                <a:ln>
                  <a:noFill/>
                </a:ln>
                <a:solidFill>
                  <a:schemeClr val="tx1"/>
                </a:solidFill>
                <a:effectLst/>
                <a:latin typeface="Arial" charset="0"/>
                <a:cs typeface="Arial" charset="0"/>
              </a:rPr>
              <a:t>perfect binary tree</a:t>
            </a:r>
            <a:r>
              <a:rPr kumimoji="0" lang="ru-RU" sz="1400" b="0" i="0" u="none" strike="noStrike" cap="none" normalizeH="0" baseline="0" dirty="0">
                <a:ln>
                  <a:noFill/>
                </a:ln>
                <a:solidFill>
                  <a:schemeClr val="tx1"/>
                </a:solidFill>
                <a:effectLst/>
                <a:latin typeface="Arial" charset="0"/>
                <a:cs typeface="Arial" charset="0"/>
              </a:rPr>
              <a:t> of height    is a binary tree    with the following properties: </a:t>
            </a: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ru-RU" sz="1400" b="0" i="0" u="none" strike="noStrike" cap="none" normalizeH="0" baseline="0" dirty="0">
                <a:ln>
                  <a:noFill/>
                </a:ln>
                <a:solidFill>
                  <a:schemeClr val="tx1"/>
                </a:solidFill>
                <a:effectLst/>
                <a:latin typeface="Arial" charset="0"/>
                <a:cs typeface="Arial" charset="0"/>
              </a:rPr>
              <a:t>If </a:t>
            </a:r>
            <a:r>
              <a:rPr kumimoji="0" lang="ru-RU" sz="1400" b="0" i="1" u="none" strike="noStrike" cap="none" normalizeH="0" baseline="0" dirty="0">
                <a:ln>
                  <a:noFill/>
                </a:ln>
                <a:solidFill>
                  <a:schemeClr val="tx1"/>
                </a:solidFill>
                <a:effectLst/>
                <a:latin typeface="Arial" charset="0"/>
                <a:cs typeface="Arial" charset="0"/>
              </a:rPr>
              <a:t>h</a:t>
            </a:r>
            <a:r>
              <a:rPr kumimoji="0" lang="ru-RU" sz="1400" b="0" i="0" u="none" strike="noStrike" cap="none" normalizeH="0" baseline="0" dirty="0">
                <a:ln>
                  <a:noFill/>
                </a:ln>
                <a:solidFill>
                  <a:schemeClr val="tx1"/>
                </a:solidFill>
                <a:effectLst/>
                <a:latin typeface="Arial" charset="0"/>
                <a:cs typeface="Arial" charset="0"/>
              </a:rPr>
              <a:t>=0, then    and   . </a:t>
            </a: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ru-RU" sz="1400" b="0" i="0" u="none" strike="noStrike" cap="none" normalizeH="0" baseline="0" dirty="0">
                <a:ln>
                  <a:noFill/>
                </a:ln>
                <a:solidFill>
                  <a:schemeClr val="tx1"/>
                </a:solidFill>
                <a:effectLst/>
                <a:latin typeface="Arial" charset="0"/>
                <a:cs typeface="Arial" charset="0"/>
              </a:rPr>
              <a:t>Otherwise, </a:t>
            </a:r>
            <a:r>
              <a:rPr kumimoji="0" lang="ru-RU" sz="1400" b="0" i="1" u="none" strike="noStrike" cap="none" normalizeH="0" baseline="0" dirty="0">
                <a:ln>
                  <a:noFill/>
                </a:ln>
                <a:solidFill>
                  <a:schemeClr val="tx1"/>
                </a:solidFill>
                <a:effectLst/>
                <a:latin typeface="Arial" charset="0"/>
                <a:cs typeface="Arial" charset="0"/>
              </a:rPr>
              <a:t>h&gt;</a:t>
            </a:r>
            <a:r>
              <a:rPr kumimoji="0" lang="ru-RU" sz="1400" b="0" i="0" u="none" strike="noStrike" cap="none" normalizeH="0" baseline="0" dirty="0">
                <a:ln>
                  <a:noFill/>
                </a:ln>
                <a:solidFill>
                  <a:schemeClr val="tx1"/>
                </a:solidFill>
                <a:effectLst/>
                <a:latin typeface="Arial" charset="0"/>
                <a:cs typeface="Arial" charset="0"/>
              </a:rPr>
              <a:t>0, in which case both    and    are both perfect binary trees of height </a:t>
            </a:r>
            <a:r>
              <a:rPr kumimoji="0" lang="ru-RU" sz="1400" b="0" i="1" u="none" strike="noStrike" cap="none" normalizeH="0" baseline="0" dirty="0">
                <a:ln>
                  <a:noFill/>
                </a:ln>
                <a:solidFill>
                  <a:schemeClr val="tx1"/>
                </a:solidFill>
                <a:effectLst/>
                <a:latin typeface="Arial" charset="0"/>
                <a:cs typeface="Arial" charset="0"/>
              </a:rPr>
              <a:t>h</a:t>
            </a:r>
            <a:r>
              <a:rPr kumimoji="0" lang="ru-RU" sz="1400" b="0" i="0" u="none" strike="noStrike" cap="none" normalizeH="0" baseline="0" dirty="0">
                <a:ln>
                  <a:noFill/>
                </a:ln>
                <a:solidFill>
                  <a:schemeClr val="tx1"/>
                </a:solidFill>
                <a:effectLst/>
                <a:latin typeface="Arial" charset="0"/>
                <a:cs typeface="Arial" charset="0"/>
              </a:rPr>
              <a:t>-1.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a:ln>
                  <a:noFill/>
                </a:ln>
                <a:solidFill>
                  <a:schemeClr val="tx1"/>
                </a:solidFill>
                <a:effectLst/>
                <a:latin typeface="Arial" charset="0"/>
                <a:cs typeface="Arial" charset="0"/>
              </a:rPr>
              <a:t>It is fairly easy to show that a perfect binary tree of height </a:t>
            </a:r>
            <a:r>
              <a:rPr kumimoji="0" lang="ru-RU" sz="1400" b="0" i="1" u="none" strike="noStrike" cap="none" normalizeH="0" baseline="0" dirty="0">
                <a:ln>
                  <a:noFill/>
                </a:ln>
                <a:solidFill>
                  <a:schemeClr val="tx1"/>
                </a:solidFill>
                <a:effectLst/>
                <a:latin typeface="Arial" charset="0"/>
                <a:cs typeface="Arial" charset="0"/>
              </a:rPr>
              <a:t>h</a:t>
            </a:r>
            <a:r>
              <a:rPr kumimoji="0" lang="ru-RU" sz="1400" b="0" i="0" u="none" strike="noStrike" cap="none" normalizeH="0" baseline="0" dirty="0">
                <a:ln>
                  <a:noFill/>
                </a:ln>
                <a:solidFill>
                  <a:schemeClr val="tx1"/>
                </a:solidFill>
                <a:effectLst/>
                <a:latin typeface="Arial" charset="0"/>
                <a:cs typeface="Arial" charset="0"/>
              </a:rPr>
              <a:t> has exactly    internal nodes. Conversely, the height of a perfect binary tree with </a:t>
            </a:r>
            <a:r>
              <a:rPr kumimoji="0" lang="ru-RU" sz="1400" b="0" i="1" u="none" strike="noStrike" cap="none" normalizeH="0" baseline="0" dirty="0">
                <a:ln>
                  <a:noFill/>
                </a:ln>
                <a:solidFill>
                  <a:schemeClr val="tx1"/>
                </a:solidFill>
                <a:effectLst/>
                <a:latin typeface="Arial" charset="0"/>
                <a:cs typeface="Arial" charset="0"/>
              </a:rPr>
              <a:t>n</a:t>
            </a:r>
            <a:r>
              <a:rPr kumimoji="0" lang="ru-RU" sz="1400" b="0" i="0" u="none" strike="noStrike" cap="none" normalizeH="0" baseline="0" dirty="0">
                <a:ln>
                  <a:noFill/>
                </a:ln>
                <a:solidFill>
                  <a:schemeClr val="tx1"/>
                </a:solidFill>
                <a:effectLst/>
                <a:latin typeface="Arial" charset="0"/>
                <a:cs typeface="Arial" charset="0"/>
              </a:rPr>
              <a:t> internal nodes is   . If we have a search tree that has the shape of a perfect binary tree, then every unsuccessful search visits exactly </a:t>
            </a:r>
            <a:r>
              <a:rPr kumimoji="0" lang="ru-RU" sz="1400" b="0" i="1" u="none" strike="noStrike" cap="none" normalizeH="0" baseline="0" dirty="0">
                <a:ln>
                  <a:noFill/>
                </a:ln>
                <a:solidFill>
                  <a:schemeClr val="tx1"/>
                </a:solidFill>
                <a:effectLst/>
                <a:latin typeface="Arial" charset="0"/>
                <a:cs typeface="Arial" charset="0"/>
              </a:rPr>
              <a:t>h</a:t>
            </a:r>
            <a:r>
              <a:rPr kumimoji="0" lang="ru-RU" sz="1400" b="0" i="0" u="none" strike="noStrike" cap="none" normalizeH="0" baseline="0" dirty="0">
                <a:ln>
                  <a:noFill/>
                </a:ln>
                <a:solidFill>
                  <a:schemeClr val="tx1"/>
                </a:solidFill>
                <a:effectLst/>
                <a:latin typeface="Arial" charset="0"/>
                <a:cs typeface="Arial" charset="0"/>
              </a:rPr>
              <a:t>+1 internal nodes, where   . Thus, the worst case for unsuccessful search in a perfect tree is   . </a:t>
            </a:r>
          </a:p>
        </p:txBody>
      </p:sp>
      <p:sp>
        <p:nvSpPr>
          <p:cNvPr id="1028" name="AutoShape 4" descr="tex2html_wrap_inline62845"/>
          <p:cNvSpPr>
            <a:spLocks noChangeAspect="1" noChangeArrowheads="1"/>
          </p:cNvSpPr>
          <p:nvPr/>
        </p:nvSpPr>
        <p:spPr bwMode="auto">
          <a:xfrm>
            <a:off x="6708775" y="-823913"/>
            <a:ext cx="352425" cy="2286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29" name="AutoShape 5" descr="tex2html_wrap_inline62933"/>
          <p:cNvSpPr>
            <a:spLocks noChangeAspect="1" noChangeArrowheads="1"/>
          </p:cNvSpPr>
          <p:nvPr/>
        </p:nvSpPr>
        <p:spPr bwMode="auto">
          <a:xfrm>
            <a:off x="8447088" y="-823913"/>
            <a:ext cx="1028700" cy="2286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0" name="AutoShape 6" descr="tex2html_wrap_inline63629"/>
          <p:cNvSpPr>
            <a:spLocks noChangeAspect="1" noChangeArrowheads="1"/>
          </p:cNvSpPr>
          <p:nvPr/>
        </p:nvSpPr>
        <p:spPr bwMode="auto">
          <a:xfrm>
            <a:off x="1466850" y="-549275"/>
            <a:ext cx="457200" cy="2286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1" name="AutoShape 7" descr="tex2html_wrap_inline63631"/>
          <p:cNvSpPr>
            <a:spLocks noChangeAspect="1" noChangeArrowheads="1"/>
          </p:cNvSpPr>
          <p:nvPr/>
        </p:nvSpPr>
        <p:spPr bwMode="auto">
          <a:xfrm>
            <a:off x="2087563" y="-549275"/>
            <a:ext cx="457200" cy="2286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2" name="AutoShape 8" descr="tex2html_wrap_inline62929"/>
          <p:cNvSpPr>
            <a:spLocks noChangeAspect="1" noChangeArrowheads="1"/>
          </p:cNvSpPr>
          <p:nvPr/>
        </p:nvSpPr>
        <p:spPr bwMode="auto">
          <a:xfrm>
            <a:off x="3867150" y="-274638"/>
            <a:ext cx="171450" cy="20955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3" name="AutoShape 9" descr="tex2html_wrap_inline62931"/>
          <p:cNvSpPr>
            <a:spLocks noChangeAspect="1" noChangeArrowheads="1"/>
          </p:cNvSpPr>
          <p:nvPr/>
        </p:nvSpPr>
        <p:spPr bwMode="auto">
          <a:xfrm>
            <a:off x="4484688" y="-274638"/>
            <a:ext cx="171450" cy="20955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4" name="AutoShape 10" descr="tex2html_wrap_inline62957"/>
          <p:cNvSpPr>
            <a:spLocks noChangeAspect="1" noChangeArrowheads="1"/>
          </p:cNvSpPr>
          <p:nvPr/>
        </p:nvSpPr>
        <p:spPr bwMode="auto">
          <a:xfrm>
            <a:off x="7394575" y="0"/>
            <a:ext cx="552450" cy="24765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5" name="AutoShape 11" descr="tex2html_wrap_inline63647"/>
          <p:cNvSpPr>
            <a:spLocks noChangeAspect="1" noChangeArrowheads="1"/>
          </p:cNvSpPr>
          <p:nvPr/>
        </p:nvSpPr>
        <p:spPr bwMode="auto">
          <a:xfrm>
            <a:off x="16209963" y="0"/>
            <a:ext cx="723900" cy="2286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6" name="AutoShape 12" descr="tex2html_wrap_inline63651"/>
          <p:cNvSpPr>
            <a:spLocks noChangeAspect="1" noChangeArrowheads="1"/>
          </p:cNvSpPr>
          <p:nvPr/>
        </p:nvSpPr>
        <p:spPr bwMode="auto">
          <a:xfrm>
            <a:off x="12277725" y="274638"/>
            <a:ext cx="1000125" cy="2286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7" name="AutoShape 13" descr="tex2html_wrap_inline59121"/>
          <p:cNvSpPr>
            <a:spLocks noChangeAspect="1" noChangeArrowheads="1"/>
          </p:cNvSpPr>
          <p:nvPr/>
        </p:nvSpPr>
        <p:spPr bwMode="auto">
          <a:xfrm>
            <a:off x="841375" y="549275"/>
            <a:ext cx="533400" cy="2286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7169" name="Picture 1"/>
          <p:cNvPicPr>
            <a:picLocks noChangeAspect="1" noChangeArrowheads="1"/>
          </p:cNvPicPr>
          <p:nvPr/>
        </p:nvPicPr>
        <p:blipFill>
          <a:blip r:embed="rId3"/>
          <a:srcRect/>
          <a:stretch>
            <a:fillRect/>
          </a:stretch>
        </p:blipFill>
        <p:spPr bwMode="auto">
          <a:xfrm>
            <a:off x="4267200" y="1447800"/>
            <a:ext cx="4438618" cy="24384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69"/>
                                        </p:tgtEl>
                                        <p:attrNameLst>
                                          <p:attrName>style.visibility</p:attrName>
                                        </p:attrNameLst>
                                      </p:cBhvr>
                                      <p:to>
                                        <p:strVal val="visible"/>
                                      </p:to>
                                    </p:set>
                                    <p:animEffect transition="in" filter="fade">
                                      <p:cBhvr>
                                        <p:cTn id="7" dur="2000"/>
                                        <p:tgtEl>
                                          <p:spTgt spid="716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27">
                                            <p:txEl>
                                              <p:pRg st="0" end="0"/>
                                            </p:txEl>
                                          </p:spTgt>
                                        </p:tgtEl>
                                        <p:attrNameLst>
                                          <p:attrName>style.visibility</p:attrName>
                                        </p:attrNameLst>
                                      </p:cBhvr>
                                      <p:to>
                                        <p:strVal val="visible"/>
                                      </p:to>
                                    </p:set>
                                    <p:animEffect transition="in" filter="fade">
                                      <p:cBhvr>
                                        <p:cTn id="12" dur="2000"/>
                                        <p:tgtEl>
                                          <p:spTgt spid="1027">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27">
                                            <p:txEl>
                                              <p:pRg st="1" end="1"/>
                                            </p:txEl>
                                          </p:spTgt>
                                        </p:tgtEl>
                                        <p:attrNameLst>
                                          <p:attrName>style.visibility</p:attrName>
                                        </p:attrNameLst>
                                      </p:cBhvr>
                                      <p:to>
                                        <p:strVal val="visible"/>
                                      </p:to>
                                    </p:set>
                                    <p:animEffect transition="in" filter="fade">
                                      <p:cBhvr>
                                        <p:cTn id="15" dur="2000"/>
                                        <p:tgtEl>
                                          <p:spTgt spid="1027">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27">
                                            <p:txEl>
                                              <p:pRg st="2" end="2"/>
                                            </p:txEl>
                                          </p:spTgt>
                                        </p:tgtEl>
                                        <p:attrNameLst>
                                          <p:attrName>style.visibility</p:attrName>
                                        </p:attrNameLst>
                                      </p:cBhvr>
                                      <p:to>
                                        <p:strVal val="visible"/>
                                      </p:to>
                                    </p:set>
                                    <p:animEffect transition="in" filter="fade">
                                      <p:cBhvr>
                                        <p:cTn id="18" dur="2000"/>
                                        <p:tgtEl>
                                          <p:spTgt spid="1027">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27">
                                            <p:txEl>
                                              <p:pRg st="3" end="3"/>
                                            </p:txEl>
                                          </p:spTgt>
                                        </p:tgtEl>
                                        <p:attrNameLst>
                                          <p:attrName>style.visibility</p:attrName>
                                        </p:attrNameLst>
                                      </p:cBhvr>
                                      <p:to>
                                        <p:strVal val="visible"/>
                                      </p:to>
                                    </p:set>
                                    <p:animEffect transition="in" filter="fade">
                                      <p:cBhvr>
                                        <p:cTn id="21" dur="2000"/>
                                        <p:tgtEl>
                                          <p:spTgt spid="1027">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027">
                                            <p:txEl>
                                              <p:pRg st="5" end="5"/>
                                            </p:txEl>
                                          </p:spTgt>
                                        </p:tgtEl>
                                        <p:attrNameLst>
                                          <p:attrName>style.visibility</p:attrName>
                                        </p:attrNameLst>
                                      </p:cBhvr>
                                      <p:to>
                                        <p:strVal val="visible"/>
                                      </p:to>
                                    </p:set>
                                    <p:animEffect transition="in" filter="fade">
                                      <p:cBhvr>
                                        <p:cTn id="24" dur="2000"/>
                                        <p:tgtEl>
                                          <p:spTgt spid="102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allAtOnce"/>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Балансировка деревьев</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27</a:t>
            </a:fld>
            <a:endParaRPr lang="en-US"/>
          </a:p>
        </p:txBody>
      </p:sp>
      <p:pic>
        <p:nvPicPr>
          <p:cNvPr id="6146" name="Picture 2"/>
          <p:cNvPicPr>
            <a:picLocks noChangeAspect="1" noChangeArrowheads="1"/>
          </p:cNvPicPr>
          <p:nvPr/>
        </p:nvPicPr>
        <p:blipFill>
          <a:blip r:embed="rId2"/>
          <a:srcRect/>
          <a:stretch>
            <a:fillRect/>
          </a:stretch>
        </p:blipFill>
        <p:spPr bwMode="auto">
          <a:xfrm>
            <a:off x="1371600" y="1295400"/>
            <a:ext cx="6847962" cy="5105400"/>
          </a:xfrm>
          <a:prstGeom prst="rect">
            <a:avLst/>
          </a:prstGeom>
          <a:noFill/>
          <a:ln w="9525">
            <a:noFill/>
            <a:miter lim="800000"/>
            <a:headEnd/>
            <a:tailEnd/>
          </a:ln>
          <a:effectLst/>
        </p:spPr>
      </p:pic>
      <p:sp>
        <p:nvSpPr>
          <p:cNvPr id="6" name="Rectangle 5"/>
          <p:cNvSpPr/>
          <p:nvPr/>
        </p:nvSpPr>
        <p:spPr>
          <a:xfrm>
            <a:off x="5181600" y="6324600"/>
            <a:ext cx="3048000" cy="369332"/>
          </a:xfrm>
          <a:prstGeom prst="rect">
            <a:avLst/>
          </a:prstGeom>
        </p:spPr>
        <p:txBody>
          <a:bodyPr wrap="square">
            <a:spAutoFit/>
          </a:bodyPr>
          <a:lstStyle/>
          <a:p>
            <a:r>
              <a:rPr lang="en-US" dirty="0">
                <a:solidFill>
                  <a:srgbClr val="0000FF"/>
                </a:solidFill>
              </a:rPr>
              <a:t>http://www.mkurnosov.net/</a:t>
            </a:r>
            <a:endParaRPr lang="ru-RU" dirty="0">
              <a:solidFill>
                <a:srgbClr val="0000FF"/>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AVL-</a:t>
            </a: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деревья</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28</a:t>
            </a:fld>
            <a:endParaRPr lang="en-US"/>
          </a:p>
        </p:txBody>
      </p:sp>
      <p:pic>
        <p:nvPicPr>
          <p:cNvPr id="5121" name="Picture 1"/>
          <p:cNvPicPr>
            <a:picLocks noChangeAspect="1" noChangeArrowheads="1"/>
          </p:cNvPicPr>
          <p:nvPr/>
        </p:nvPicPr>
        <p:blipFill>
          <a:blip r:embed="rId2"/>
          <a:srcRect/>
          <a:stretch>
            <a:fillRect/>
          </a:stretch>
        </p:blipFill>
        <p:spPr bwMode="auto">
          <a:xfrm>
            <a:off x="1219200" y="1371600"/>
            <a:ext cx="7283670" cy="4800600"/>
          </a:xfrm>
          <a:prstGeom prst="rect">
            <a:avLst/>
          </a:prstGeom>
          <a:noFill/>
          <a:ln w="9525">
            <a:noFill/>
            <a:miter lim="800000"/>
            <a:headEnd/>
            <a:tailEnd/>
          </a:ln>
          <a:effectLst/>
        </p:spPr>
      </p:pic>
      <p:sp>
        <p:nvSpPr>
          <p:cNvPr id="6" name="Rectangle 5"/>
          <p:cNvSpPr/>
          <p:nvPr/>
        </p:nvSpPr>
        <p:spPr>
          <a:xfrm>
            <a:off x="5181600" y="6324600"/>
            <a:ext cx="3048000" cy="369332"/>
          </a:xfrm>
          <a:prstGeom prst="rect">
            <a:avLst/>
          </a:prstGeom>
        </p:spPr>
        <p:txBody>
          <a:bodyPr wrap="square">
            <a:spAutoFit/>
          </a:bodyPr>
          <a:lstStyle/>
          <a:p>
            <a:r>
              <a:rPr lang="en-US" dirty="0">
                <a:solidFill>
                  <a:srgbClr val="0000FF"/>
                </a:solidFill>
              </a:rPr>
              <a:t>http://www.mkurnosov.net/</a:t>
            </a:r>
            <a:endParaRPr lang="ru-RU" dirty="0">
              <a:solidFill>
                <a:srgbClr val="0000FF"/>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AVL-</a:t>
            </a: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деревья</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29</a:t>
            </a:fld>
            <a:endParaRPr lang="en-US"/>
          </a:p>
        </p:txBody>
      </p:sp>
      <p:sp>
        <p:nvSpPr>
          <p:cNvPr id="6" name="Rectangle 5"/>
          <p:cNvSpPr/>
          <p:nvPr/>
        </p:nvSpPr>
        <p:spPr>
          <a:xfrm>
            <a:off x="5181600" y="6324600"/>
            <a:ext cx="3048000" cy="369332"/>
          </a:xfrm>
          <a:prstGeom prst="rect">
            <a:avLst/>
          </a:prstGeom>
        </p:spPr>
        <p:txBody>
          <a:bodyPr wrap="square">
            <a:spAutoFit/>
          </a:bodyPr>
          <a:lstStyle/>
          <a:p>
            <a:r>
              <a:rPr lang="en-US" dirty="0">
                <a:solidFill>
                  <a:srgbClr val="0000FF"/>
                </a:solidFill>
              </a:rPr>
              <a:t>http://www.mkurnosov.net/</a:t>
            </a:r>
            <a:endParaRPr lang="ru-RU" dirty="0">
              <a:solidFill>
                <a:srgbClr val="0000FF"/>
              </a:solidFill>
            </a:endParaRPr>
          </a:p>
        </p:txBody>
      </p:sp>
      <p:pic>
        <p:nvPicPr>
          <p:cNvPr id="44036" name="Picture 4"/>
          <p:cNvPicPr>
            <a:picLocks noChangeAspect="1" noChangeArrowheads="1"/>
          </p:cNvPicPr>
          <p:nvPr/>
        </p:nvPicPr>
        <p:blipFill>
          <a:blip r:embed="rId2"/>
          <a:srcRect/>
          <a:stretch>
            <a:fillRect/>
          </a:stretch>
        </p:blipFill>
        <p:spPr bwMode="auto">
          <a:xfrm>
            <a:off x="1371600" y="1371600"/>
            <a:ext cx="6943725" cy="4653482"/>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Деревья</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3</a:t>
            </a:fld>
            <a:endParaRPr lang="en-US"/>
          </a:p>
        </p:txBody>
      </p:sp>
      <p:pic>
        <p:nvPicPr>
          <p:cNvPr id="22532" name="Picture 4" descr="http://www.4to40.com/images/games/2014_FIFA_World_Cup/2014_FIFA_World_Cup_Third%20Place%20Play-Off.gif"/>
          <p:cNvPicPr>
            <a:picLocks noChangeAspect="1" noChangeArrowheads="1"/>
          </p:cNvPicPr>
          <p:nvPr/>
        </p:nvPicPr>
        <p:blipFill>
          <a:blip r:embed="rId2"/>
          <a:srcRect/>
          <a:stretch>
            <a:fillRect/>
          </a:stretch>
        </p:blipFill>
        <p:spPr bwMode="auto">
          <a:xfrm>
            <a:off x="990600" y="1219200"/>
            <a:ext cx="7231098" cy="5257800"/>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AVL-</a:t>
            </a: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деревья</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30</a:t>
            </a:fld>
            <a:endParaRPr lang="en-US"/>
          </a:p>
        </p:txBody>
      </p:sp>
      <p:sp>
        <p:nvSpPr>
          <p:cNvPr id="6" name="Rectangle 5"/>
          <p:cNvSpPr/>
          <p:nvPr/>
        </p:nvSpPr>
        <p:spPr>
          <a:xfrm>
            <a:off x="5181600" y="6324600"/>
            <a:ext cx="3048000" cy="369332"/>
          </a:xfrm>
          <a:prstGeom prst="rect">
            <a:avLst/>
          </a:prstGeom>
        </p:spPr>
        <p:txBody>
          <a:bodyPr wrap="square">
            <a:spAutoFit/>
          </a:bodyPr>
          <a:lstStyle/>
          <a:p>
            <a:r>
              <a:rPr lang="en-US" dirty="0">
                <a:solidFill>
                  <a:srgbClr val="0000FF"/>
                </a:solidFill>
              </a:rPr>
              <a:t>http://www.mkurnosov.net/</a:t>
            </a:r>
            <a:endParaRPr lang="ru-RU" dirty="0">
              <a:solidFill>
                <a:srgbClr val="0000FF"/>
              </a:solidFill>
            </a:endParaRPr>
          </a:p>
        </p:txBody>
      </p:sp>
      <p:pic>
        <p:nvPicPr>
          <p:cNvPr id="45058" name="Picture 2"/>
          <p:cNvPicPr>
            <a:picLocks noChangeAspect="1" noChangeArrowheads="1"/>
          </p:cNvPicPr>
          <p:nvPr/>
        </p:nvPicPr>
        <p:blipFill>
          <a:blip r:embed="rId2"/>
          <a:srcRect/>
          <a:stretch>
            <a:fillRect/>
          </a:stretch>
        </p:blipFill>
        <p:spPr bwMode="auto">
          <a:xfrm>
            <a:off x="1066800" y="1371600"/>
            <a:ext cx="7029450" cy="4718762"/>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5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Балансировка дерева (</a:t>
            </a:r>
            <a:r>
              <a:rPr kumimoji="0" lang="en-US"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re-balancing</a:t>
            </a: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31</a:t>
            </a:fld>
            <a:endParaRPr lang="en-US"/>
          </a:p>
        </p:txBody>
      </p:sp>
      <p:sp>
        <p:nvSpPr>
          <p:cNvPr id="6" name="Rectangle 5"/>
          <p:cNvSpPr/>
          <p:nvPr/>
        </p:nvSpPr>
        <p:spPr>
          <a:xfrm>
            <a:off x="5181600" y="6324600"/>
            <a:ext cx="3048000" cy="369332"/>
          </a:xfrm>
          <a:prstGeom prst="rect">
            <a:avLst/>
          </a:prstGeom>
        </p:spPr>
        <p:txBody>
          <a:bodyPr wrap="square">
            <a:spAutoFit/>
          </a:bodyPr>
          <a:lstStyle/>
          <a:p>
            <a:r>
              <a:rPr lang="en-US" dirty="0">
                <a:solidFill>
                  <a:srgbClr val="0000FF"/>
                </a:solidFill>
              </a:rPr>
              <a:t>http://www.mkurnosov.net/</a:t>
            </a:r>
            <a:endParaRPr lang="ru-RU" dirty="0">
              <a:solidFill>
                <a:srgbClr val="0000FF"/>
              </a:solidFill>
            </a:endParaRPr>
          </a:p>
        </p:txBody>
      </p:sp>
      <p:pic>
        <p:nvPicPr>
          <p:cNvPr id="46082" name="Picture 2"/>
          <p:cNvPicPr>
            <a:picLocks noChangeAspect="1" noChangeArrowheads="1"/>
          </p:cNvPicPr>
          <p:nvPr/>
        </p:nvPicPr>
        <p:blipFill>
          <a:blip r:embed="rId2"/>
          <a:srcRect/>
          <a:stretch>
            <a:fillRect/>
          </a:stretch>
        </p:blipFill>
        <p:spPr bwMode="auto">
          <a:xfrm>
            <a:off x="990600" y="1371600"/>
            <a:ext cx="7410450" cy="4838700"/>
          </a:xfrm>
          <a:prstGeom prst="rect">
            <a:avLst/>
          </a:prstGeom>
          <a:noFill/>
          <a:ln w="9525">
            <a:noFill/>
            <a:miter lim="800000"/>
            <a:headEnd/>
            <a:tailEnd/>
          </a:ln>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R-</a:t>
            </a: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поворот</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32</a:t>
            </a:fld>
            <a:endParaRPr lang="en-US"/>
          </a:p>
        </p:txBody>
      </p:sp>
      <p:sp>
        <p:nvSpPr>
          <p:cNvPr id="6" name="Rectangle 5"/>
          <p:cNvSpPr/>
          <p:nvPr/>
        </p:nvSpPr>
        <p:spPr>
          <a:xfrm>
            <a:off x="5181600" y="6324600"/>
            <a:ext cx="3048000" cy="369332"/>
          </a:xfrm>
          <a:prstGeom prst="rect">
            <a:avLst/>
          </a:prstGeom>
        </p:spPr>
        <p:txBody>
          <a:bodyPr wrap="square">
            <a:spAutoFit/>
          </a:bodyPr>
          <a:lstStyle/>
          <a:p>
            <a:r>
              <a:rPr lang="en-US" dirty="0">
                <a:solidFill>
                  <a:srgbClr val="0000FF"/>
                </a:solidFill>
              </a:rPr>
              <a:t>http://www.mkurnosov.net/</a:t>
            </a:r>
            <a:endParaRPr lang="ru-RU" dirty="0">
              <a:solidFill>
                <a:srgbClr val="0000FF"/>
              </a:solidFill>
            </a:endParaRPr>
          </a:p>
        </p:txBody>
      </p:sp>
      <p:pic>
        <p:nvPicPr>
          <p:cNvPr id="6145" name="Picture 1"/>
          <p:cNvPicPr>
            <a:picLocks noChangeAspect="1" noChangeArrowheads="1"/>
          </p:cNvPicPr>
          <p:nvPr/>
        </p:nvPicPr>
        <p:blipFill>
          <a:blip r:embed="rId2"/>
          <a:srcRect/>
          <a:stretch>
            <a:fillRect/>
          </a:stretch>
        </p:blipFill>
        <p:spPr bwMode="auto">
          <a:xfrm>
            <a:off x="1219200" y="1676400"/>
            <a:ext cx="6800850" cy="4114800"/>
          </a:xfrm>
          <a:prstGeom prst="rect">
            <a:avLst/>
          </a:prstGeom>
          <a:noFill/>
          <a:ln w="9525">
            <a:noFill/>
            <a:miter lim="800000"/>
            <a:headEnd/>
            <a:tailEnd/>
          </a:ln>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R-</a:t>
            </a: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поворот</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33</a:t>
            </a:fld>
            <a:endParaRPr lang="en-US"/>
          </a:p>
        </p:txBody>
      </p:sp>
      <p:sp>
        <p:nvSpPr>
          <p:cNvPr id="6" name="Rectangle 5"/>
          <p:cNvSpPr/>
          <p:nvPr/>
        </p:nvSpPr>
        <p:spPr>
          <a:xfrm>
            <a:off x="5181600" y="6324600"/>
            <a:ext cx="3048000" cy="369332"/>
          </a:xfrm>
          <a:prstGeom prst="rect">
            <a:avLst/>
          </a:prstGeom>
        </p:spPr>
        <p:txBody>
          <a:bodyPr wrap="square">
            <a:spAutoFit/>
          </a:bodyPr>
          <a:lstStyle/>
          <a:p>
            <a:r>
              <a:rPr lang="en-US" dirty="0">
                <a:solidFill>
                  <a:srgbClr val="0000FF"/>
                </a:solidFill>
              </a:rPr>
              <a:t>http://www.mkurnosov.net/</a:t>
            </a:r>
            <a:endParaRPr lang="ru-RU" dirty="0">
              <a:solidFill>
                <a:srgbClr val="0000FF"/>
              </a:solidFill>
            </a:endParaRPr>
          </a:p>
        </p:txBody>
      </p:sp>
      <p:pic>
        <p:nvPicPr>
          <p:cNvPr id="52226" name="Picture 2"/>
          <p:cNvPicPr>
            <a:picLocks noChangeAspect="1" noChangeArrowheads="1"/>
          </p:cNvPicPr>
          <p:nvPr/>
        </p:nvPicPr>
        <p:blipFill>
          <a:blip r:embed="rId2"/>
          <a:srcRect/>
          <a:stretch>
            <a:fillRect/>
          </a:stretch>
        </p:blipFill>
        <p:spPr bwMode="auto">
          <a:xfrm>
            <a:off x="1219200" y="1143000"/>
            <a:ext cx="6791325" cy="4829175"/>
          </a:xfrm>
          <a:prstGeom prst="rect">
            <a:avLst/>
          </a:prstGeom>
          <a:noFill/>
          <a:ln w="9525">
            <a:noFill/>
            <a:miter lim="800000"/>
            <a:headEnd/>
            <a:tailEnd/>
          </a:ln>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R-</a:t>
            </a: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поворот</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34</a:t>
            </a:fld>
            <a:endParaRPr lang="en-US"/>
          </a:p>
        </p:txBody>
      </p:sp>
      <p:sp>
        <p:nvSpPr>
          <p:cNvPr id="6" name="Rectangle 5"/>
          <p:cNvSpPr/>
          <p:nvPr/>
        </p:nvSpPr>
        <p:spPr>
          <a:xfrm>
            <a:off x="5181600" y="6324600"/>
            <a:ext cx="3048000" cy="369332"/>
          </a:xfrm>
          <a:prstGeom prst="rect">
            <a:avLst/>
          </a:prstGeom>
        </p:spPr>
        <p:txBody>
          <a:bodyPr wrap="square">
            <a:spAutoFit/>
          </a:bodyPr>
          <a:lstStyle/>
          <a:p>
            <a:r>
              <a:rPr lang="en-US" dirty="0">
                <a:solidFill>
                  <a:srgbClr val="0000FF"/>
                </a:solidFill>
              </a:rPr>
              <a:t>http://www.mkurnosov.net/</a:t>
            </a:r>
            <a:endParaRPr lang="ru-RU" dirty="0">
              <a:solidFill>
                <a:srgbClr val="0000FF"/>
              </a:solidFill>
            </a:endParaRPr>
          </a:p>
        </p:txBody>
      </p:sp>
      <p:pic>
        <p:nvPicPr>
          <p:cNvPr id="53250" name="Picture 2"/>
          <p:cNvPicPr>
            <a:picLocks noChangeAspect="1" noChangeArrowheads="1"/>
          </p:cNvPicPr>
          <p:nvPr/>
        </p:nvPicPr>
        <p:blipFill>
          <a:blip r:embed="rId2"/>
          <a:srcRect/>
          <a:stretch>
            <a:fillRect/>
          </a:stretch>
        </p:blipFill>
        <p:spPr bwMode="auto">
          <a:xfrm>
            <a:off x="1247775" y="1114425"/>
            <a:ext cx="7058025" cy="4981575"/>
          </a:xfrm>
          <a:prstGeom prst="rect">
            <a:avLst/>
          </a:prstGeom>
          <a:noFill/>
          <a:ln w="9525">
            <a:noFill/>
            <a:miter lim="800000"/>
            <a:headEnd/>
            <a:tailEnd/>
          </a:ln>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70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Двойной </a:t>
            </a:r>
            <a:r>
              <a:rPr kumimoji="0" lang="en-US"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LR(</a:t>
            </a: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лево-правый</a:t>
            </a:r>
            <a:r>
              <a:rPr kumimoji="0" lang="en-US"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a:t>
            </a: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 поворот</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35</a:t>
            </a:fld>
            <a:endParaRPr lang="en-US"/>
          </a:p>
        </p:txBody>
      </p:sp>
      <p:sp>
        <p:nvSpPr>
          <p:cNvPr id="6" name="Rectangle 5"/>
          <p:cNvSpPr/>
          <p:nvPr/>
        </p:nvSpPr>
        <p:spPr>
          <a:xfrm>
            <a:off x="5181600" y="6324600"/>
            <a:ext cx="3048000" cy="369332"/>
          </a:xfrm>
          <a:prstGeom prst="rect">
            <a:avLst/>
          </a:prstGeom>
        </p:spPr>
        <p:txBody>
          <a:bodyPr wrap="square">
            <a:spAutoFit/>
          </a:bodyPr>
          <a:lstStyle/>
          <a:p>
            <a:r>
              <a:rPr lang="en-US" dirty="0">
                <a:solidFill>
                  <a:srgbClr val="0000FF"/>
                </a:solidFill>
              </a:rPr>
              <a:t>http://www.mkurnosov.net/</a:t>
            </a:r>
            <a:endParaRPr lang="ru-RU" dirty="0">
              <a:solidFill>
                <a:srgbClr val="0000FF"/>
              </a:solidFill>
            </a:endParaRPr>
          </a:p>
        </p:txBody>
      </p:sp>
      <p:pic>
        <p:nvPicPr>
          <p:cNvPr id="57346" name="Picture 2"/>
          <p:cNvPicPr>
            <a:picLocks noChangeAspect="1" noChangeArrowheads="1"/>
          </p:cNvPicPr>
          <p:nvPr/>
        </p:nvPicPr>
        <p:blipFill>
          <a:blip r:embed="rId2"/>
          <a:srcRect/>
          <a:stretch>
            <a:fillRect/>
          </a:stretch>
        </p:blipFill>
        <p:spPr bwMode="auto">
          <a:xfrm>
            <a:off x="914400" y="1295400"/>
            <a:ext cx="7362825" cy="5029200"/>
          </a:xfrm>
          <a:prstGeom prst="rect">
            <a:avLst/>
          </a:prstGeom>
          <a:noFill/>
          <a:ln w="9525">
            <a:noFill/>
            <a:miter lim="800000"/>
            <a:headEnd/>
            <a:tailEnd/>
          </a:ln>
          <a:effectLst/>
        </p:spPr>
      </p:pic>
      <p:pic>
        <p:nvPicPr>
          <p:cNvPr id="57347" name="Picture 3"/>
          <p:cNvPicPr>
            <a:picLocks noChangeAspect="1" noChangeArrowheads="1"/>
          </p:cNvPicPr>
          <p:nvPr/>
        </p:nvPicPr>
        <p:blipFill>
          <a:blip r:embed="rId3"/>
          <a:srcRect/>
          <a:stretch>
            <a:fillRect/>
          </a:stretch>
        </p:blipFill>
        <p:spPr bwMode="auto">
          <a:xfrm>
            <a:off x="2209800" y="3505200"/>
            <a:ext cx="523875" cy="809625"/>
          </a:xfrm>
          <a:prstGeom prst="rect">
            <a:avLst/>
          </a:prstGeom>
          <a:noFill/>
          <a:ln w="9525">
            <a:noFill/>
            <a:miter lim="800000"/>
            <a:headEnd/>
            <a:tailEnd/>
          </a:ln>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70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Двойной </a:t>
            </a:r>
            <a:r>
              <a:rPr kumimoji="0" lang="en-US"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LR(</a:t>
            </a: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лево-правый</a:t>
            </a:r>
            <a:r>
              <a:rPr kumimoji="0" lang="en-US"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a:t>
            </a: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 поворот</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36</a:t>
            </a:fld>
            <a:endParaRPr lang="en-US"/>
          </a:p>
        </p:txBody>
      </p:sp>
      <p:sp>
        <p:nvSpPr>
          <p:cNvPr id="6" name="Rectangle 5"/>
          <p:cNvSpPr/>
          <p:nvPr/>
        </p:nvSpPr>
        <p:spPr>
          <a:xfrm>
            <a:off x="5181600" y="6324600"/>
            <a:ext cx="3048000" cy="369332"/>
          </a:xfrm>
          <a:prstGeom prst="rect">
            <a:avLst/>
          </a:prstGeom>
        </p:spPr>
        <p:txBody>
          <a:bodyPr wrap="square">
            <a:spAutoFit/>
          </a:bodyPr>
          <a:lstStyle/>
          <a:p>
            <a:r>
              <a:rPr lang="en-US" dirty="0">
                <a:solidFill>
                  <a:srgbClr val="0000FF"/>
                </a:solidFill>
              </a:rPr>
              <a:t>http://www.mkurnosov.net/</a:t>
            </a:r>
            <a:endParaRPr lang="ru-RU" dirty="0">
              <a:solidFill>
                <a:srgbClr val="0000FF"/>
              </a:solidFill>
            </a:endParaRPr>
          </a:p>
        </p:txBody>
      </p:sp>
      <p:pic>
        <p:nvPicPr>
          <p:cNvPr id="58370" name="Picture 2"/>
          <p:cNvPicPr>
            <a:picLocks noChangeAspect="1" noChangeArrowheads="1"/>
          </p:cNvPicPr>
          <p:nvPr/>
        </p:nvPicPr>
        <p:blipFill>
          <a:blip r:embed="rId2"/>
          <a:srcRect/>
          <a:stretch>
            <a:fillRect/>
          </a:stretch>
        </p:blipFill>
        <p:spPr bwMode="auto">
          <a:xfrm>
            <a:off x="838200" y="1600200"/>
            <a:ext cx="7439025" cy="4229100"/>
          </a:xfrm>
          <a:prstGeom prst="rect">
            <a:avLst/>
          </a:prstGeom>
          <a:noFill/>
          <a:ln w="9525">
            <a:noFill/>
            <a:miter lim="800000"/>
            <a:headEnd/>
            <a:tailEnd/>
          </a:ln>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70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Двойной </a:t>
            </a:r>
            <a:r>
              <a:rPr kumimoji="0" lang="en-US"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LR(</a:t>
            </a: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лево-правый</a:t>
            </a:r>
            <a:r>
              <a:rPr kumimoji="0" lang="en-US"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a:t>
            </a: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 поворот</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37</a:t>
            </a:fld>
            <a:endParaRPr lang="en-US"/>
          </a:p>
        </p:txBody>
      </p:sp>
      <p:sp>
        <p:nvSpPr>
          <p:cNvPr id="6" name="Rectangle 5"/>
          <p:cNvSpPr/>
          <p:nvPr/>
        </p:nvSpPr>
        <p:spPr>
          <a:xfrm>
            <a:off x="5181600" y="6324600"/>
            <a:ext cx="3048000" cy="369332"/>
          </a:xfrm>
          <a:prstGeom prst="rect">
            <a:avLst/>
          </a:prstGeom>
        </p:spPr>
        <p:txBody>
          <a:bodyPr wrap="square">
            <a:spAutoFit/>
          </a:bodyPr>
          <a:lstStyle/>
          <a:p>
            <a:r>
              <a:rPr lang="en-US" dirty="0">
                <a:solidFill>
                  <a:srgbClr val="0000FF"/>
                </a:solidFill>
              </a:rPr>
              <a:t>http://www.mkurnosov.net/</a:t>
            </a:r>
            <a:endParaRPr lang="ru-RU" dirty="0">
              <a:solidFill>
                <a:srgbClr val="0000FF"/>
              </a:solidFill>
            </a:endParaRPr>
          </a:p>
        </p:txBody>
      </p:sp>
      <p:pic>
        <p:nvPicPr>
          <p:cNvPr id="59394" name="Picture 2"/>
          <p:cNvPicPr>
            <a:picLocks noChangeAspect="1" noChangeArrowheads="1"/>
          </p:cNvPicPr>
          <p:nvPr/>
        </p:nvPicPr>
        <p:blipFill>
          <a:blip r:embed="rId2"/>
          <a:srcRect/>
          <a:stretch>
            <a:fillRect/>
          </a:stretch>
        </p:blipFill>
        <p:spPr bwMode="auto">
          <a:xfrm>
            <a:off x="1066800" y="1371600"/>
            <a:ext cx="7419975" cy="4862650"/>
          </a:xfrm>
          <a:prstGeom prst="rect">
            <a:avLst/>
          </a:prstGeom>
          <a:noFill/>
          <a:ln w="9525">
            <a:noFill/>
            <a:miter lim="800000"/>
            <a:headEnd/>
            <a:tailEnd/>
          </a:ln>
          <a:effec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70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Двойной </a:t>
            </a:r>
            <a:r>
              <a:rPr kumimoji="0" lang="en-US"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LR(</a:t>
            </a: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лево-правый</a:t>
            </a:r>
            <a:r>
              <a:rPr kumimoji="0" lang="en-US"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a:t>
            </a: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 поворот</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38</a:t>
            </a:fld>
            <a:endParaRPr lang="en-US"/>
          </a:p>
        </p:txBody>
      </p:sp>
      <p:sp>
        <p:nvSpPr>
          <p:cNvPr id="6" name="Rectangle 5"/>
          <p:cNvSpPr/>
          <p:nvPr/>
        </p:nvSpPr>
        <p:spPr>
          <a:xfrm>
            <a:off x="5181600" y="6324600"/>
            <a:ext cx="3048000" cy="369332"/>
          </a:xfrm>
          <a:prstGeom prst="rect">
            <a:avLst/>
          </a:prstGeom>
        </p:spPr>
        <p:txBody>
          <a:bodyPr wrap="square">
            <a:spAutoFit/>
          </a:bodyPr>
          <a:lstStyle/>
          <a:p>
            <a:r>
              <a:rPr lang="en-US" dirty="0">
                <a:solidFill>
                  <a:srgbClr val="0000FF"/>
                </a:solidFill>
              </a:rPr>
              <a:t>http://www.mkurnosov.net/</a:t>
            </a:r>
            <a:endParaRPr lang="ru-RU" dirty="0">
              <a:solidFill>
                <a:srgbClr val="0000FF"/>
              </a:solidFill>
            </a:endParaRPr>
          </a:p>
        </p:txBody>
      </p:sp>
      <p:pic>
        <p:nvPicPr>
          <p:cNvPr id="60418" name="Picture 2"/>
          <p:cNvPicPr>
            <a:picLocks noChangeAspect="1" noChangeArrowheads="1"/>
          </p:cNvPicPr>
          <p:nvPr/>
        </p:nvPicPr>
        <p:blipFill>
          <a:blip r:embed="rId2"/>
          <a:srcRect/>
          <a:stretch>
            <a:fillRect/>
          </a:stretch>
        </p:blipFill>
        <p:spPr bwMode="auto">
          <a:xfrm>
            <a:off x="1066800" y="1524000"/>
            <a:ext cx="7048500" cy="4324350"/>
          </a:xfrm>
          <a:prstGeom prst="rect">
            <a:avLst/>
          </a:prstGeom>
          <a:noFill/>
          <a:ln w="9525">
            <a:noFill/>
            <a:miter lim="800000"/>
            <a:headEnd/>
            <a:tailEnd/>
          </a:ln>
          <a:effec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70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Двойной </a:t>
            </a:r>
            <a:r>
              <a:rPr kumimoji="0" lang="en-US"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LR(</a:t>
            </a: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лево-правый</a:t>
            </a:r>
            <a:r>
              <a:rPr kumimoji="0" lang="en-US"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a:t>
            </a: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 поворот</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39</a:t>
            </a:fld>
            <a:endParaRPr lang="en-US"/>
          </a:p>
        </p:txBody>
      </p:sp>
      <p:sp>
        <p:nvSpPr>
          <p:cNvPr id="6" name="Rectangle 5"/>
          <p:cNvSpPr/>
          <p:nvPr/>
        </p:nvSpPr>
        <p:spPr>
          <a:xfrm>
            <a:off x="5181600" y="6324600"/>
            <a:ext cx="3048000" cy="369332"/>
          </a:xfrm>
          <a:prstGeom prst="rect">
            <a:avLst/>
          </a:prstGeom>
        </p:spPr>
        <p:txBody>
          <a:bodyPr wrap="square">
            <a:spAutoFit/>
          </a:bodyPr>
          <a:lstStyle/>
          <a:p>
            <a:r>
              <a:rPr lang="en-US" dirty="0">
                <a:solidFill>
                  <a:srgbClr val="0000FF"/>
                </a:solidFill>
              </a:rPr>
              <a:t>http://www.mkurnosov.net/</a:t>
            </a:r>
            <a:endParaRPr lang="ru-RU" dirty="0">
              <a:solidFill>
                <a:srgbClr val="0000FF"/>
              </a:solidFill>
            </a:endParaRPr>
          </a:p>
        </p:txBody>
      </p:sp>
      <p:pic>
        <p:nvPicPr>
          <p:cNvPr id="61442" name="Picture 2"/>
          <p:cNvPicPr>
            <a:picLocks noChangeAspect="1" noChangeArrowheads="1"/>
          </p:cNvPicPr>
          <p:nvPr/>
        </p:nvPicPr>
        <p:blipFill>
          <a:blip r:embed="rId2"/>
          <a:srcRect/>
          <a:stretch>
            <a:fillRect/>
          </a:stretch>
        </p:blipFill>
        <p:spPr bwMode="auto">
          <a:xfrm>
            <a:off x="990600" y="1371600"/>
            <a:ext cx="7410450" cy="4943475"/>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Терминология</a:t>
            </a:r>
            <a:r>
              <a:rPr kumimoji="0" lang="ru-RU" sz="3900" b="1" i="0" u="none" strike="noStrike" kern="1200" cap="none" spc="0" normalizeH="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 деревьев</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4</a:t>
            </a:fld>
            <a:endParaRPr lang="en-US"/>
          </a:p>
        </p:txBody>
      </p:sp>
      <p:sp>
        <p:nvSpPr>
          <p:cNvPr id="4" name="Rectangle 3"/>
          <p:cNvSpPr/>
          <p:nvPr/>
        </p:nvSpPr>
        <p:spPr>
          <a:xfrm>
            <a:off x="381000" y="2133600"/>
            <a:ext cx="8153400" cy="3970318"/>
          </a:xfrm>
          <a:prstGeom prst="rect">
            <a:avLst/>
          </a:prstGeom>
        </p:spPr>
        <p:txBody>
          <a:bodyPr wrap="square">
            <a:spAutoFit/>
          </a:bodyPr>
          <a:lstStyle/>
          <a:p>
            <a:r>
              <a:rPr lang="ru-RU" i="1" dirty="0"/>
              <a:t>Корневой узел</a:t>
            </a:r>
            <a:r>
              <a:rPr lang="ru-RU" dirty="0"/>
              <a:t> — самый верхний узел дерева (узел 2 на примере).</a:t>
            </a:r>
            <a:endParaRPr lang="en-US" dirty="0"/>
          </a:p>
          <a:p>
            <a:endParaRPr lang="ru-RU" dirty="0"/>
          </a:p>
          <a:p>
            <a:r>
              <a:rPr lang="ru-RU" i="1" dirty="0"/>
              <a:t>Корень</a:t>
            </a:r>
            <a:r>
              <a:rPr lang="ru-RU" dirty="0"/>
              <a:t> — одна из вершин, по желанию наблюдателя.</a:t>
            </a:r>
            <a:endParaRPr lang="en-US" dirty="0"/>
          </a:p>
          <a:p>
            <a:endParaRPr lang="ru-RU" dirty="0"/>
          </a:p>
          <a:p>
            <a:r>
              <a:rPr lang="ru-RU" i="1" dirty="0"/>
              <a:t>Лист</a:t>
            </a:r>
            <a:r>
              <a:rPr lang="ru-RU" dirty="0"/>
              <a:t>, </a:t>
            </a:r>
            <a:r>
              <a:rPr lang="ru-RU" i="1" dirty="0"/>
              <a:t>листовой</a:t>
            </a:r>
            <a:r>
              <a:rPr lang="ru-RU" dirty="0"/>
              <a:t> или </a:t>
            </a:r>
            <a:r>
              <a:rPr lang="ru-RU" i="1" dirty="0"/>
              <a:t>терминальный</a:t>
            </a:r>
            <a:r>
              <a:rPr lang="ru-RU" dirty="0"/>
              <a:t> </a:t>
            </a:r>
            <a:r>
              <a:rPr lang="ru-RU" i="1" dirty="0"/>
              <a:t>узел</a:t>
            </a:r>
            <a:r>
              <a:rPr lang="ru-RU" dirty="0"/>
              <a:t> — узел, не имеющий дочерних элементов (узлы 4, 5, 11).</a:t>
            </a:r>
            <a:endParaRPr lang="en-US" dirty="0"/>
          </a:p>
          <a:p>
            <a:endParaRPr lang="ru-RU" dirty="0"/>
          </a:p>
          <a:p>
            <a:r>
              <a:rPr lang="ru-RU" i="1" dirty="0"/>
              <a:t>Внутренний узел</a:t>
            </a:r>
            <a:r>
              <a:rPr lang="ru-RU" dirty="0"/>
              <a:t> — любой </a:t>
            </a:r>
            <a:r>
              <a:rPr lang="ru-RU" i="1" dirty="0"/>
              <a:t>узел</a:t>
            </a:r>
            <a:r>
              <a:rPr lang="ru-RU" dirty="0"/>
              <a:t> дерева, имеющий </a:t>
            </a:r>
            <a:r>
              <a:rPr lang="ru-RU" i="1" dirty="0"/>
              <a:t>потомков</a:t>
            </a:r>
            <a:r>
              <a:rPr lang="ru-RU" dirty="0"/>
              <a:t>, и таким образом, не являющийся </a:t>
            </a:r>
            <a:r>
              <a:rPr lang="ru-RU" i="1" dirty="0"/>
              <a:t>листовым узлом</a:t>
            </a:r>
            <a:r>
              <a:rPr lang="ru-RU" dirty="0"/>
              <a:t> (7, 6, 9).</a:t>
            </a:r>
            <a:endParaRPr lang="en-US" dirty="0"/>
          </a:p>
          <a:p>
            <a:endParaRPr lang="ru-RU" dirty="0"/>
          </a:p>
          <a:p>
            <a:r>
              <a:rPr lang="ru-RU" dirty="0"/>
              <a:t>Дерево считается </a:t>
            </a:r>
            <a:r>
              <a:rPr lang="ru-RU" i="1" dirty="0"/>
              <a:t>ориентированным</a:t>
            </a:r>
            <a:r>
              <a:rPr lang="ru-RU" dirty="0"/>
              <a:t>, если в корень не заходит ни одно ребро.</a:t>
            </a:r>
            <a:endParaRPr lang="en-US" dirty="0"/>
          </a:p>
          <a:p>
            <a:endParaRPr lang="ru-RU" dirty="0"/>
          </a:p>
          <a:p>
            <a:r>
              <a:rPr lang="ru-RU" i="1" dirty="0"/>
              <a:t>Полный сцепленный ключ</a:t>
            </a:r>
            <a:r>
              <a:rPr lang="ru-RU" dirty="0"/>
              <a:t> — идентификатор записи, который образуется путём конкатенации всех ключей экземпляров родительских записей (групп).</a:t>
            </a:r>
          </a:p>
        </p:txBody>
      </p:sp>
      <p:pic>
        <p:nvPicPr>
          <p:cNvPr id="6146" name="Picture 2" descr="https://upload.wikimedia.org/wikipedia/commons/thumb/f/f7/Binary_tree.svg/192px-Binary_tree.svg.png"/>
          <p:cNvPicPr>
            <a:picLocks noChangeAspect="1" noChangeArrowheads="1"/>
          </p:cNvPicPr>
          <p:nvPr/>
        </p:nvPicPr>
        <p:blipFill>
          <a:blip r:embed="rId2"/>
          <a:srcRect/>
          <a:stretch>
            <a:fillRect/>
          </a:stretch>
        </p:blipFill>
        <p:spPr bwMode="auto">
          <a:xfrm>
            <a:off x="7239000" y="1371600"/>
            <a:ext cx="1828800" cy="1524001"/>
          </a:xfrm>
          <a:prstGeom prst="rect">
            <a:avLst/>
          </a:prstGeom>
          <a:noFill/>
        </p:spPr>
      </p:pic>
      <p:sp>
        <p:nvSpPr>
          <p:cNvPr id="7" name="Rectangle 6"/>
          <p:cNvSpPr/>
          <p:nvPr/>
        </p:nvSpPr>
        <p:spPr>
          <a:xfrm>
            <a:off x="304800" y="1371600"/>
            <a:ext cx="7391400" cy="523220"/>
          </a:xfrm>
          <a:prstGeom prst="rect">
            <a:avLst/>
          </a:prstGeom>
        </p:spPr>
        <p:txBody>
          <a:bodyPr wrap="square">
            <a:spAutoFit/>
          </a:bodyPr>
          <a:lstStyle/>
          <a:p>
            <a:r>
              <a:rPr lang="ru-RU" sz="1400" b="1" dirty="0">
                <a:latin typeface="Arial Narrow" pitchFamily="34" charset="0"/>
              </a:rPr>
              <a:t>Дерево</a:t>
            </a:r>
            <a:r>
              <a:rPr lang="ru-RU" sz="1400" dirty="0">
                <a:latin typeface="Arial Narrow" pitchFamily="34" charset="0"/>
              </a:rPr>
              <a:t> — структура данных, эмулирующая древовидную структуру в виде набора связанных узлов.</a:t>
            </a:r>
          </a:p>
          <a:p>
            <a:r>
              <a:rPr lang="ru-RU" sz="1400" dirty="0">
                <a:latin typeface="Arial Narrow" pitchFamily="34" charset="0"/>
              </a:rPr>
              <a:t>Является связанным графом, не содержащим циклы.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Повороты</a:t>
            </a:r>
            <a:r>
              <a:rPr kumimoji="0" lang="ru-RU" sz="3900" b="1" i="0" u="none" strike="noStrike" kern="1200" cap="none" spc="0" normalizeH="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 в </a:t>
            </a:r>
            <a:r>
              <a:rPr kumimoji="0" lang="en-US"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AVL-</a:t>
            </a: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дереве</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40</a:t>
            </a:fld>
            <a:endParaRPr lang="en-US"/>
          </a:p>
        </p:txBody>
      </p:sp>
      <p:sp>
        <p:nvSpPr>
          <p:cNvPr id="6" name="Rectangle 5"/>
          <p:cNvSpPr/>
          <p:nvPr/>
        </p:nvSpPr>
        <p:spPr>
          <a:xfrm>
            <a:off x="5181600" y="6324600"/>
            <a:ext cx="3048000" cy="369332"/>
          </a:xfrm>
          <a:prstGeom prst="rect">
            <a:avLst/>
          </a:prstGeom>
        </p:spPr>
        <p:txBody>
          <a:bodyPr wrap="square">
            <a:spAutoFit/>
          </a:bodyPr>
          <a:lstStyle/>
          <a:p>
            <a:r>
              <a:rPr lang="en-US" dirty="0">
                <a:solidFill>
                  <a:srgbClr val="0000FF"/>
                </a:solidFill>
              </a:rPr>
              <a:t>http://www.mkurnosov.net/</a:t>
            </a:r>
            <a:endParaRPr lang="ru-RU" dirty="0">
              <a:solidFill>
                <a:srgbClr val="0000FF"/>
              </a:solidFill>
            </a:endParaRPr>
          </a:p>
        </p:txBody>
      </p:sp>
      <p:pic>
        <p:nvPicPr>
          <p:cNvPr id="54274" name="Picture 2"/>
          <p:cNvPicPr>
            <a:picLocks noChangeAspect="1" noChangeArrowheads="1"/>
          </p:cNvPicPr>
          <p:nvPr/>
        </p:nvPicPr>
        <p:blipFill>
          <a:blip r:embed="rId2"/>
          <a:srcRect/>
          <a:stretch>
            <a:fillRect/>
          </a:stretch>
        </p:blipFill>
        <p:spPr bwMode="auto">
          <a:xfrm>
            <a:off x="1295400" y="2362200"/>
            <a:ext cx="6667500" cy="2066925"/>
          </a:xfrm>
          <a:prstGeom prst="rect">
            <a:avLst/>
          </a:prstGeom>
          <a:noFill/>
          <a:ln w="9525">
            <a:noFill/>
            <a:miter lim="800000"/>
            <a:headEnd/>
            <a:tailEnd/>
          </a:ln>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70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Анализ эффективности</a:t>
            </a:r>
            <a:r>
              <a:rPr kumimoji="0" lang="ru-RU" sz="3900" b="1" i="0" u="none" strike="noStrike" kern="1200" cap="none" spc="0" normalizeH="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 </a:t>
            </a:r>
            <a:r>
              <a:rPr kumimoji="0" lang="en-US"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AVL-</a:t>
            </a: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деревьев</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41</a:t>
            </a:fld>
            <a:endParaRPr lang="en-US"/>
          </a:p>
        </p:txBody>
      </p:sp>
      <p:sp>
        <p:nvSpPr>
          <p:cNvPr id="6" name="Rectangle 5"/>
          <p:cNvSpPr/>
          <p:nvPr/>
        </p:nvSpPr>
        <p:spPr>
          <a:xfrm>
            <a:off x="5181600" y="6324600"/>
            <a:ext cx="3048000" cy="369332"/>
          </a:xfrm>
          <a:prstGeom prst="rect">
            <a:avLst/>
          </a:prstGeom>
        </p:spPr>
        <p:txBody>
          <a:bodyPr wrap="square">
            <a:spAutoFit/>
          </a:bodyPr>
          <a:lstStyle/>
          <a:p>
            <a:r>
              <a:rPr lang="en-US" dirty="0">
                <a:solidFill>
                  <a:srgbClr val="0000FF"/>
                </a:solidFill>
              </a:rPr>
              <a:t>http://www.mkurnosov.net/</a:t>
            </a:r>
            <a:endParaRPr lang="ru-RU" dirty="0">
              <a:solidFill>
                <a:srgbClr val="0000FF"/>
              </a:solidFill>
            </a:endParaRPr>
          </a:p>
        </p:txBody>
      </p:sp>
      <p:pic>
        <p:nvPicPr>
          <p:cNvPr id="55298" name="Picture 2"/>
          <p:cNvPicPr>
            <a:picLocks noChangeAspect="1" noChangeArrowheads="1"/>
          </p:cNvPicPr>
          <p:nvPr/>
        </p:nvPicPr>
        <p:blipFill>
          <a:blip r:embed="rId2"/>
          <a:srcRect/>
          <a:stretch>
            <a:fillRect/>
          </a:stretch>
        </p:blipFill>
        <p:spPr bwMode="auto">
          <a:xfrm>
            <a:off x="1219200" y="1447800"/>
            <a:ext cx="7000875" cy="4857750"/>
          </a:xfrm>
          <a:prstGeom prst="rect">
            <a:avLst/>
          </a:prstGeom>
          <a:noFill/>
          <a:ln w="9525">
            <a:noFill/>
            <a:miter lim="800000"/>
            <a:headEnd/>
            <a:tailEnd/>
          </a:ln>
          <a:effec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70000" lnSpcReduction="20000"/>
          </a:bodyPr>
          <a:lstStyle/>
          <a:p>
            <a:pPr lvl="0" algn="ctr">
              <a:spcBef>
                <a:spcPct val="20000"/>
              </a:spcBef>
              <a:defRPr/>
            </a:pPr>
            <a:r>
              <a:rPr lang="ru-RU" sz="3900" b="1" dirty="0">
                <a:solidFill>
                  <a:schemeClr val="bg1">
                    <a:lumMod val="50000"/>
                  </a:schemeClr>
                </a:solidFill>
                <a:effectLst>
                  <a:outerShdw blurRad="38100" dist="38100" dir="2700000" algn="tl">
                    <a:srgbClr val="000000">
                      <a:alpha val="43137"/>
                    </a:srgbClr>
                  </a:outerShdw>
                </a:effectLst>
                <a:latin typeface="Goudy Stout" pitchFamily="18" charset="0"/>
              </a:rPr>
              <a:t>Анализ эффективности </a:t>
            </a:r>
            <a:r>
              <a:rPr lang="en-US" sz="3900" b="1" dirty="0">
                <a:solidFill>
                  <a:schemeClr val="bg1">
                    <a:lumMod val="50000"/>
                  </a:schemeClr>
                </a:solidFill>
                <a:effectLst>
                  <a:outerShdw blurRad="38100" dist="38100" dir="2700000" algn="tl">
                    <a:srgbClr val="000000">
                      <a:alpha val="43137"/>
                    </a:srgbClr>
                  </a:outerShdw>
                </a:effectLst>
                <a:latin typeface="Goudy Stout" pitchFamily="18" charset="0"/>
              </a:rPr>
              <a:t>AVL-</a:t>
            </a:r>
            <a:r>
              <a:rPr lang="ru-RU" sz="3900" b="1" dirty="0">
                <a:solidFill>
                  <a:schemeClr val="bg1">
                    <a:lumMod val="50000"/>
                  </a:schemeClr>
                </a:solidFill>
                <a:effectLst>
                  <a:outerShdw blurRad="38100" dist="38100" dir="2700000" algn="tl">
                    <a:srgbClr val="000000">
                      <a:alpha val="43137"/>
                    </a:srgbClr>
                  </a:outerShdw>
                </a:effectLst>
                <a:latin typeface="Goudy Stout" pitchFamily="18" charset="0"/>
              </a:rPr>
              <a:t>деревьев</a:t>
            </a:r>
            <a:endParaRPr lang="ru-RU" sz="3200" b="1" dirty="0">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42</a:t>
            </a:fld>
            <a:endParaRPr lang="en-US"/>
          </a:p>
        </p:txBody>
      </p:sp>
      <p:sp>
        <p:nvSpPr>
          <p:cNvPr id="6" name="Rectangle 5"/>
          <p:cNvSpPr/>
          <p:nvPr/>
        </p:nvSpPr>
        <p:spPr>
          <a:xfrm>
            <a:off x="5181600" y="6324600"/>
            <a:ext cx="3048000" cy="369332"/>
          </a:xfrm>
          <a:prstGeom prst="rect">
            <a:avLst/>
          </a:prstGeom>
        </p:spPr>
        <p:txBody>
          <a:bodyPr wrap="square">
            <a:spAutoFit/>
          </a:bodyPr>
          <a:lstStyle/>
          <a:p>
            <a:r>
              <a:rPr lang="en-US" dirty="0">
                <a:solidFill>
                  <a:srgbClr val="0000FF"/>
                </a:solidFill>
              </a:rPr>
              <a:t>http://www.mkurnosov.net/</a:t>
            </a:r>
            <a:endParaRPr lang="ru-RU" dirty="0">
              <a:solidFill>
                <a:srgbClr val="0000FF"/>
              </a:solidFill>
            </a:endParaRPr>
          </a:p>
        </p:txBody>
      </p:sp>
      <p:pic>
        <p:nvPicPr>
          <p:cNvPr id="56322" name="Picture 2"/>
          <p:cNvPicPr>
            <a:picLocks noChangeAspect="1" noChangeArrowheads="1"/>
          </p:cNvPicPr>
          <p:nvPr/>
        </p:nvPicPr>
        <p:blipFill>
          <a:blip r:embed="rId2"/>
          <a:srcRect/>
          <a:stretch>
            <a:fillRect/>
          </a:stretch>
        </p:blipFill>
        <p:spPr bwMode="auto">
          <a:xfrm>
            <a:off x="1066800" y="1261503"/>
            <a:ext cx="7553325" cy="4824972"/>
          </a:xfrm>
          <a:prstGeom prst="rect">
            <a:avLst/>
          </a:prstGeom>
          <a:noFill/>
          <a:ln w="9525">
            <a:noFill/>
            <a:miter lim="800000"/>
            <a:headEnd/>
            <a:tailEnd/>
          </a:ln>
          <a:effec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70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RB-</a:t>
            </a: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деревья</a:t>
            </a:r>
            <a:r>
              <a:rPr kumimoji="0" lang="en-US"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 (</a:t>
            </a: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красно-черные деревья</a:t>
            </a:r>
            <a:r>
              <a:rPr kumimoji="0" lang="en-US"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43</a:t>
            </a:fld>
            <a:endParaRPr lang="en-US"/>
          </a:p>
        </p:txBody>
      </p:sp>
      <p:pic>
        <p:nvPicPr>
          <p:cNvPr id="4098" name="Picture 2" descr="http://saod.narod.ru/saod3/rbtree.png"/>
          <p:cNvPicPr>
            <a:picLocks noChangeAspect="1" noChangeArrowheads="1"/>
          </p:cNvPicPr>
          <p:nvPr/>
        </p:nvPicPr>
        <p:blipFill>
          <a:blip r:embed="rId2"/>
          <a:srcRect/>
          <a:stretch>
            <a:fillRect/>
          </a:stretch>
        </p:blipFill>
        <p:spPr bwMode="auto">
          <a:xfrm>
            <a:off x="1828800" y="1143000"/>
            <a:ext cx="5891430" cy="2895600"/>
          </a:xfrm>
          <a:prstGeom prst="rect">
            <a:avLst/>
          </a:prstGeom>
          <a:noFill/>
        </p:spPr>
      </p:pic>
      <p:sp>
        <p:nvSpPr>
          <p:cNvPr id="6" name="Rectangle 5"/>
          <p:cNvSpPr/>
          <p:nvPr/>
        </p:nvSpPr>
        <p:spPr>
          <a:xfrm>
            <a:off x="609600" y="4419600"/>
            <a:ext cx="8229600" cy="2123658"/>
          </a:xfrm>
          <a:prstGeom prst="rect">
            <a:avLst/>
          </a:prstGeom>
        </p:spPr>
        <p:txBody>
          <a:bodyPr wrap="square">
            <a:spAutoFit/>
          </a:bodyPr>
          <a:lstStyle/>
          <a:p>
            <a:r>
              <a:rPr lang="ru-RU" sz="1200" b="1" dirty="0">
                <a:latin typeface="Arial Narrow" pitchFamily="34" charset="0"/>
              </a:rPr>
              <a:t>Красно-чёрное</a:t>
            </a:r>
            <a:r>
              <a:rPr lang="ru-RU" sz="1200" dirty="0">
                <a:latin typeface="Arial Narrow" pitchFamily="34" charset="0"/>
              </a:rPr>
              <a:t> дерево (</a:t>
            </a:r>
            <a:r>
              <a:rPr lang="ru-RU" sz="1200" b="1" dirty="0">
                <a:latin typeface="Arial Narrow" pitchFamily="34" charset="0"/>
              </a:rPr>
              <a:t>RB</a:t>
            </a:r>
            <a:r>
              <a:rPr lang="ru-RU" sz="1200" dirty="0">
                <a:latin typeface="Arial Narrow" pitchFamily="34" charset="0"/>
              </a:rPr>
              <a:t>-tree) отличается от АВЛ-дерева смыслом признака сбалансированности: вместо разности высот ветвей используется абстрактный "цвет" (красный или чёрный) и дерево строится по следующим правилам:</a:t>
            </a:r>
            <a:br>
              <a:rPr lang="ru-RU" sz="1200" dirty="0">
                <a:latin typeface="Arial Narrow" pitchFamily="34" charset="0"/>
              </a:rPr>
            </a:br>
            <a:endParaRPr lang="ru-RU" sz="1200" dirty="0">
              <a:latin typeface="Arial Narrow" pitchFamily="34" charset="0"/>
            </a:endParaRPr>
          </a:p>
          <a:p>
            <a:pPr marL="228600" indent="-228600">
              <a:buAutoNum type="arabicPeriod"/>
            </a:pPr>
            <a:r>
              <a:rPr lang="ru-RU" sz="1200" dirty="0">
                <a:latin typeface="Arial Narrow" pitchFamily="34" charset="0"/>
              </a:rPr>
              <a:t>Все </a:t>
            </a:r>
            <a:r>
              <a:rPr lang="ru-RU" sz="1200" b="1" dirty="0">
                <a:latin typeface="Arial Narrow" pitchFamily="34" charset="0"/>
              </a:rPr>
              <a:t>указатели</a:t>
            </a:r>
            <a:r>
              <a:rPr lang="ru-RU" sz="1200" dirty="0">
                <a:latin typeface="Arial Narrow" pitchFamily="34" charset="0"/>
              </a:rPr>
              <a:t> на терминальные узлы считаются </a:t>
            </a:r>
            <a:r>
              <a:rPr lang="ru-RU" sz="1200" b="1" dirty="0">
                <a:latin typeface="Arial Narrow" pitchFamily="34" charset="0"/>
              </a:rPr>
              <a:t>непустыми</a:t>
            </a:r>
            <a:r>
              <a:rPr lang="ru-RU" sz="1200" dirty="0">
                <a:latin typeface="Arial Narrow" pitchFamily="34" charset="0"/>
              </a:rPr>
              <a:t> (т.е. в дереве имеются </a:t>
            </a:r>
            <a:r>
              <a:rPr lang="ru-RU" sz="1200" b="1" dirty="0">
                <a:latin typeface="Arial Narrow" pitchFamily="34" charset="0"/>
              </a:rPr>
              <a:t>фиктивные терминальные узлы</a:t>
            </a:r>
            <a:r>
              <a:rPr lang="ru-RU" sz="1200" dirty="0">
                <a:latin typeface="Arial Narrow" pitchFamily="34" charset="0"/>
              </a:rPr>
              <a:t>). </a:t>
            </a:r>
            <a:endParaRPr lang="en-US" sz="1200" dirty="0">
              <a:latin typeface="Arial Narrow" pitchFamily="34" charset="0"/>
            </a:endParaRPr>
          </a:p>
          <a:p>
            <a:pPr marL="228600" indent="-228600">
              <a:buAutoNum type="arabicPeriod"/>
            </a:pPr>
            <a:endParaRPr lang="ru-RU" sz="1200" dirty="0">
              <a:latin typeface="Arial Narrow" pitchFamily="34" charset="0"/>
            </a:endParaRPr>
          </a:p>
          <a:p>
            <a:r>
              <a:rPr lang="ru-RU" sz="1200" dirty="0">
                <a:latin typeface="Arial Narrow" pitchFamily="34" charset="0"/>
              </a:rPr>
              <a:t>2. </a:t>
            </a:r>
            <a:r>
              <a:rPr lang="en-US" sz="1200" dirty="0">
                <a:latin typeface="Arial Narrow" pitchFamily="34" charset="0"/>
              </a:rPr>
              <a:t>   </a:t>
            </a:r>
            <a:r>
              <a:rPr lang="ru-RU" sz="1200" b="1" dirty="0">
                <a:latin typeface="Arial Narrow" pitchFamily="34" charset="0"/>
              </a:rPr>
              <a:t>Все</a:t>
            </a:r>
            <a:r>
              <a:rPr lang="ru-RU" sz="1200" dirty="0">
                <a:latin typeface="Arial Narrow" pitchFamily="34" charset="0"/>
              </a:rPr>
              <a:t> такие </a:t>
            </a:r>
            <a:r>
              <a:rPr lang="ru-RU" sz="1200" b="1" dirty="0">
                <a:latin typeface="Arial Narrow" pitchFamily="34" charset="0"/>
              </a:rPr>
              <a:t>терминальные узлы</a:t>
            </a:r>
            <a:r>
              <a:rPr lang="ru-RU" sz="1200" dirty="0">
                <a:latin typeface="Arial Narrow" pitchFamily="34" charset="0"/>
              </a:rPr>
              <a:t> считаются "</a:t>
            </a:r>
            <a:r>
              <a:rPr lang="ru-RU" sz="1200" b="1" dirty="0">
                <a:latin typeface="Arial Narrow" pitchFamily="34" charset="0"/>
              </a:rPr>
              <a:t>чёрными</a:t>
            </a:r>
            <a:r>
              <a:rPr lang="ru-RU" sz="1200" dirty="0">
                <a:latin typeface="Arial Narrow" pitchFamily="34" charset="0"/>
              </a:rPr>
              <a:t>".</a:t>
            </a:r>
            <a:br>
              <a:rPr lang="ru-RU" sz="1200" dirty="0">
                <a:latin typeface="Arial Narrow" pitchFamily="34" charset="0"/>
              </a:rPr>
            </a:br>
            <a:endParaRPr lang="ru-RU" sz="1200" dirty="0">
              <a:latin typeface="Arial Narrow" pitchFamily="34" charset="0"/>
            </a:endParaRPr>
          </a:p>
          <a:p>
            <a:r>
              <a:rPr lang="ru-RU" sz="1200" dirty="0">
                <a:latin typeface="Arial Narrow" pitchFamily="34" charset="0"/>
              </a:rPr>
              <a:t>3. </a:t>
            </a:r>
            <a:r>
              <a:rPr lang="en-US" sz="1200" dirty="0">
                <a:latin typeface="Arial Narrow" pitchFamily="34" charset="0"/>
              </a:rPr>
              <a:t>   </a:t>
            </a:r>
            <a:r>
              <a:rPr lang="ru-RU" sz="1200" b="1" dirty="0">
                <a:latin typeface="Arial Narrow" pitchFamily="34" charset="0"/>
              </a:rPr>
              <a:t>Все</a:t>
            </a:r>
            <a:r>
              <a:rPr lang="ru-RU" sz="1200" dirty="0">
                <a:latin typeface="Arial Narrow" pitchFamily="34" charset="0"/>
              </a:rPr>
              <a:t> узлы, соседние с "</a:t>
            </a:r>
            <a:r>
              <a:rPr lang="ru-RU" sz="1200" b="1" dirty="0">
                <a:latin typeface="Arial Narrow" pitchFamily="34" charset="0"/>
              </a:rPr>
              <a:t>красными</a:t>
            </a:r>
            <a:r>
              <a:rPr lang="ru-RU" sz="1200" dirty="0">
                <a:latin typeface="Arial Narrow" pitchFamily="34" charset="0"/>
              </a:rPr>
              <a:t>" узлами, считаются "</a:t>
            </a:r>
            <a:r>
              <a:rPr lang="ru-RU" sz="1200" b="1" dirty="0">
                <a:latin typeface="Arial Narrow" pitchFamily="34" charset="0"/>
              </a:rPr>
              <a:t>чёрными</a:t>
            </a:r>
            <a:r>
              <a:rPr lang="ru-RU" sz="1200" dirty="0">
                <a:latin typeface="Arial Narrow" pitchFamily="34" charset="0"/>
              </a:rPr>
              <a:t>" (т.е. запрещена ситуация с двумя "красными" узлами подряд).</a:t>
            </a:r>
            <a:br>
              <a:rPr lang="ru-RU" sz="1200" dirty="0">
                <a:latin typeface="Arial Narrow" pitchFamily="34" charset="0"/>
              </a:rPr>
            </a:br>
            <a:endParaRPr lang="ru-RU" sz="1200" dirty="0">
              <a:latin typeface="Arial Narrow" pitchFamily="34" charset="0"/>
            </a:endParaRPr>
          </a:p>
          <a:p>
            <a:r>
              <a:rPr lang="ru-RU" sz="1200" dirty="0">
                <a:latin typeface="Arial Narrow" pitchFamily="34" charset="0"/>
              </a:rPr>
              <a:t>4. </a:t>
            </a:r>
            <a:r>
              <a:rPr lang="en-US" sz="1200" dirty="0">
                <a:latin typeface="Arial Narrow" pitchFamily="34" charset="0"/>
              </a:rPr>
              <a:t>   </a:t>
            </a:r>
            <a:r>
              <a:rPr lang="ru-RU" sz="1200" dirty="0">
                <a:latin typeface="Arial Narrow" pitchFamily="34" charset="0"/>
              </a:rPr>
              <a:t>В левой и правой ветвях дерева, ведущих от его корня к листьям, число "</a:t>
            </a:r>
            <a:r>
              <a:rPr lang="ru-RU" sz="1200" b="1" dirty="0">
                <a:latin typeface="Arial Narrow" pitchFamily="34" charset="0"/>
              </a:rPr>
              <a:t>чёрных</a:t>
            </a:r>
            <a:r>
              <a:rPr lang="ru-RU" sz="1200" dirty="0">
                <a:latin typeface="Arial Narrow" pitchFamily="34" charset="0"/>
              </a:rPr>
              <a:t>" узлов одинаково. Это число называется "</a:t>
            </a:r>
            <a:r>
              <a:rPr lang="ru-RU" sz="1200" b="1" dirty="0">
                <a:latin typeface="Arial Narrow" pitchFamily="34" charset="0"/>
              </a:rPr>
              <a:t>чёрной высотой</a:t>
            </a:r>
            <a:r>
              <a:rPr lang="ru-RU" sz="1200" dirty="0">
                <a:latin typeface="Arial Narrow" pitchFamily="34" charset="0"/>
              </a:rPr>
              <a:t>" дерева.</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B-</a:t>
            </a: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деревья</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44</a:t>
            </a:fld>
            <a:endParaRPr lang="en-US"/>
          </a:p>
        </p:txBody>
      </p:sp>
      <p:pic>
        <p:nvPicPr>
          <p:cNvPr id="3076" name="Picture 4" descr="http://saod.narod.ru/saod3/b-tree.png"/>
          <p:cNvPicPr>
            <a:picLocks noChangeAspect="1" noChangeArrowheads="1"/>
          </p:cNvPicPr>
          <p:nvPr/>
        </p:nvPicPr>
        <p:blipFill>
          <a:blip r:embed="rId2"/>
          <a:srcRect/>
          <a:stretch>
            <a:fillRect/>
          </a:stretch>
        </p:blipFill>
        <p:spPr bwMode="auto">
          <a:xfrm>
            <a:off x="1371600" y="2590800"/>
            <a:ext cx="6344544" cy="2057400"/>
          </a:xfrm>
          <a:prstGeom prst="rect">
            <a:avLst/>
          </a:prstGeom>
          <a:noFill/>
        </p:spPr>
      </p:pic>
      <p:sp>
        <p:nvSpPr>
          <p:cNvPr id="6" name="Rectangle 5"/>
          <p:cNvSpPr/>
          <p:nvPr/>
        </p:nvSpPr>
        <p:spPr>
          <a:xfrm>
            <a:off x="533400" y="1219200"/>
            <a:ext cx="8153400" cy="954107"/>
          </a:xfrm>
          <a:prstGeom prst="rect">
            <a:avLst/>
          </a:prstGeom>
        </p:spPr>
        <p:txBody>
          <a:bodyPr wrap="square">
            <a:spAutoFit/>
          </a:bodyPr>
          <a:lstStyle/>
          <a:p>
            <a:r>
              <a:rPr lang="ru-RU" sz="1400" b="1" dirty="0">
                <a:latin typeface="Arial Narrow" pitchFamily="34" charset="0"/>
              </a:rPr>
              <a:t>В-деревья</a:t>
            </a:r>
            <a:r>
              <a:rPr lang="ru-RU" sz="1400" dirty="0">
                <a:latin typeface="Arial Narrow" pitchFamily="34" charset="0"/>
              </a:rPr>
              <a:t> являются сбалансированными деревьями, у которых число ветвей, исходящих из узлов, может быть 2 и более. Узел, корневой для двух ветвей, содержит единственный ключ, а узел, корневой для нескольких ветвей, содержит составной ключ – несколько ключей, число которых на 1 меньше числа ветвей.</a:t>
            </a:r>
          </a:p>
          <a:p>
            <a:r>
              <a:rPr lang="ru-RU" sz="1400" dirty="0">
                <a:latin typeface="Arial Narrow" pitchFamily="34" charset="0"/>
              </a:rPr>
              <a:t>Упрощенная архитектура Б-дерева показана на рисунке:</a:t>
            </a:r>
          </a:p>
        </p:txBody>
      </p:sp>
      <p:sp>
        <p:nvSpPr>
          <p:cNvPr id="7" name="Rectangle 6"/>
          <p:cNvSpPr/>
          <p:nvPr/>
        </p:nvSpPr>
        <p:spPr>
          <a:xfrm>
            <a:off x="533400" y="5078849"/>
            <a:ext cx="8382000" cy="1169551"/>
          </a:xfrm>
          <a:prstGeom prst="rect">
            <a:avLst/>
          </a:prstGeom>
        </p:spPr>
        <p:txBody>
          <a:bodyPr wrap="square">
            <a:spAutoFit/>
          </a:bodyPr>
          <a:lstStyle/>
          <a:p>
            <a:r>
              <a:rPr lang="ru-RU" sz="1400" dirty="0">
                <a:latin typeface="Arial Narrow" pitchFamily="34" charset="0"/>
              </a:rPr>
              <a:t>В зависимости от области применения таких деревьев, полезные данные могут храниться только в их терминальных узлах (в этом случае узлы верхних уровней обеспечивают быстрый доступ по ключам к терминальным узлам), или во всех узлах, как в обычных деревьях.</a:t>
            </a:r>
          </a:p>
          <a:p>
            <a:br>
              <a:rPr lang="ru-RU" sz="1400" dirty="0">
                <a:latin typeface="Arial Narrow" pitchFamily="34" charset="0"/>
              </a:rPr>
            </a:br>
            <a:r>
              <a:rPr lang="ru-RU" sz="1400" dirty="0">
                <a:latin typeface="Arial Narrow" pitchFamily="34" charset="0"/>
              </a:rPr>
              <a:t>Существуют способы преобразования двоичного дерева в Б-дерево и наоборот.</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B-</a:t>
            </a: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деревья</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45</a:t>
            </a:fld>
            <a:endParaRPr lang="en-US"/>
          </a:p>
        </p:txBody>
      </p:sp>
      <p:pic>
        <p:nvPicPr>
          <p:cNvPr id="49154" name="Picture 2"/>
          <p:cNvPicPr>
            <a:picLocks noChangeAspect="1" noChangeArrowheads="1"/>
          </p:cNvPicPr>
          <p:nvPr/>
        </p:nvPicPr>
        <p:blipFill>
          <a:blip r:embed="rId2"/>
          <a:srcRect/>
          <a:stretch>
            <a:fillRect/>
          </a:stretch>
        </p:blipFill>
        <p:spPr bwMode="auto">
          <a:xfrm>
            <a:off x="304800" y="1828800"/>
            <a:ext cx="8726424" cy="3429000"/>
          </a:xfrm>
          <a:prstGeom prst="rect">
            <a:avLst/>
          </a:prstGeom>
          <a:noFill/>
          <a:ln w="9525">
            <a:noFill/>
            <a:miter lim="800000"/>
            <a:headEnd/>
            <a:tailEnd/>
          </a:ln>
          <a:effec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B-</a:t>
            </a: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деревья</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46</a:t>
            </a:fld>
            <a:endParaRPr lang="en-US"/>
          </a:p>
        </p:txBody>
      </p:sp>
      <p:pic>
        <p:nvPicPr>
          <p:cNvPr id="3076" name="Picture 4" descr="http://saod.narod.ru/saod3/b-tree.png"/>
          <p:cNvPicPr>
            <a:picLocks noChangeAspect="1" noChangeArrowheads="1"/>
          </p:cNvPicPr>
          <p:nvPr/>
        </p:nvPicPr>
        <p:blipFill>
          <a:blip r:embed="rId2"/>
          <a:srcRect/>
          <a:stretch>
            <a:fillRect/>
          </a:stretch>
        </p:blipFill>
        <p:spPr bwMode="auto">
          <a:xfrm>
            <a:off x="1371600" y="2590800"/>
            <a:ext cx="6344544" cy="2057400"/>
          </a:xfrm>
          <a:prstGeom prst="rect">
            <a:avLst/>
          </a:prstGeom>
          <a:noFill/>
        </p:spPr>
      </p:pic>
      <p:pic>
        <p:nvPicPr>
          <p:cNvPr id="4098" name="Picture 2" descr="https://upload.wikimedia.org/wikipedia/commons/9/92/B-tree-definition.png"/>
          <p:cNvPicPr>
            <a:picLocks noChangeAspect="1" noChangeArrowheads="1"/>
          </p:cNvPicPr>
          <p:nvPr/>
        </p:nvPicPr>
        <p:blipFill>
          <a:blip r:embed="rId3"/>
          <a:srcRect/>
          <a:stretch>
            <a:fillRect/>
          </a:stretch>
        </p:blipFill>
        <p:spPr bwMode="auto">
          <a:xfrm>
            <a:off x="228600" y="1905000"/>
            <a:ext cx="8587098" cy="3657600"/>
          </a:xfrm>
          <a:prstGeom prst="rect">
            <a:avLst/>
          </a:prstGeom>
          <a:noFill/>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B</a:t>
            </a: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+деревья</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47</a:t>
            </a:fld>
            <a:endParaRPr lang="en-US"/>
          </a:p>
        </p:txBody>
      </p:sp>
      <p:sp>
        <p:nvSpPr>
          <p:cNvPr id="6" name="Rectangle 5"/>
          <p:cNvSpPr/>
          <p:nvPr/>
        </p:nvSpPr>
        <p:spPr>
          <a:xfrm>
            <a:off x="533400" y="1381780"/>
            <a:ext cx="8153400" cy="523220"/>
          </a:xfrm>
          <a:prstGeom prst="rect">
            <a:avLst/>
          </a:prstGeom>
        </p:spPr>
        <p:txBody>
          <a:bodyPr wrap="square">
            <a:spAutoFit/>
          </a:bodyPr>
          <a:lstStyle/>
          <a:p>
            <a:r>
              <a:rPr lang="ru-RU" sz="1400" dirty="0">
                <a:latin typeface="Arial Narrow" pitchFamily="34" charset="0"/>
              </a:rPr>
              <a:t>Модификацией Б-дерева является </a:t>
            </a:r>
            <a:r>
              <a:rPr lang="ru-RU" sz="1400" b="1" dirty="0">
                <a:latin typeface="Arial Narrow" pitchFamily="34" charset="0"/>
              </a:rPr>
              <a:t>Б+ дерево</a:t>
            </a:r>
            <a:r>
              <a:rPr lang="ru-RU" sz="1400" dirty="0">
                <a:latin typeface="Arial Narrow" pitchFamily="34" charset="0"/>
              </a:rPr>
              <a:t> – Б-дерево, у которого терминальные узлы соединены в связный список:</a:t>
            </a:r>
          </a:p>
        </p:txBody>
      </p:sp>
      <p:sp>
        <p:nvSpPr>
          <p:cNvPr id="7" name="Rectangle 6"/>
          <p:cNvSpPr/>
          <p:nvPr/>
        </p:nvSpPr>
        <p:spPr>
          <a:xfrm>
            <a:off x="533400" y="4800600"/>
            <a:ext cx="8382000" cy="1600438"/>
          </a:xfrm>
          <a:prstGeom prst="rect">
            <a:avLst/>
          </a:prstGeom>
        </p:spPr>
        <p:txBody>
          <a:bodyPr wrap="square">
            <a:spAutoFit/>
          </a:bodyPr>
          <a:lstStyle/>
          <a:p>
            <a:r>
              <a:rPr lang="ru-RU" sz="1400" dirty="0">
                <a:latin typeface="Arial Narrow" pitchFamily="34" charset="0"/>
              </a:rPr>
              <a:t>Именно по такому принципу хранятся данные в базах данных по технологии Microsoft SQL Server.</a:t>
            </a:r>
            <a:br>
              <a:rPr lang="ru-RU" sz="1400" dirty="0">
                <a:latin typeface="Arial Narrow" pitchFamily="34" charset="0"/>
              </a:rPr>
            </a:br>
            <a:endParaRPr lang="ru-RU" sz="1400" dirty="0">
              <a:latin typeface="Arial Narrow" pitchFamily="34" charset="0"/>
            </a:endParaRPr>
          </a:p>
          <a:p>
            <a:r>
              <a:rPr lang="ru-RU" sz="1400" dirty="0">
                <a:latin typeface="Arial Narrow" pitchFamily="34" charset="0"/>
              </a:rPr>
              <a:t>Возможны и другие модификации Б-дерева, например Б++ дерево – Б+ дерево, у которого связный список формируется не только на самом нижнем уровне, но и на уровне выше.</a:t>
            </a:r>
          </a:p>
          <a:p>
            <a:br>
              <a:rPr lang="ru-RU" sz="1400" dirty="0">
                <a:latin typeface="Arial Narrow" pitchFamily="34" charset="0"/>
              </a:rPr>
            </a:br>
            <a:r>
              <a:rPr lang="ru-RU" sz="1400" dirty="0">
                <a:latin typeface="Arial Narrow" pitchFamily="34" charset="0"/>
              </a:rPr>
              <a:t>В тех случаях, когда максимальное число ветвей, исходящих из узла, ограничено, получаются, например, </a:t>
            </a:r>
            <a:r>
              <a:rPr lang="ru-RU" sz="1400" b="1" dirty="0">
                <a:latin typeface="Arial Narrow" pitchFamily="34" charset="0"/>
              </a:rPr>
              <a:t>2-3</a:t>
            </a:r>
            <a:r>
              <a:rPr lang="ru-RU" sz="1400" dirty="0">
                <a:latin typeface="Arial Narrow" pitchFamily="34" charset="0"/>
              </a:rPr>
              <a:t>-деревья и </a:t>
            </a:r>
            <a:r>
              <a:rPr lang="ru-RU" sz="1400" b="1" dirty="0">
                <a:latin typeface="Arial Narrow" pitchFamily="34" charset="0"/>
              </a:rPr>
              <a:t>2-3-4</a:t>
            </a:r>
            <a:r>
              <a:rPr lang="ru-RU" sz="1400" dirty="0">
                <a:latin typeface="Arial Narrow" pitchFamily="34" charset="0"/>
              </a:rPr>
              <a:t>-деревья.</a:t>
            </a:r>
          </a:p>
        </p:txBody>
      </p:sp>
      <p:pic>
        <p:nvPicPr>
          <p:cNvPr id="43012" name="Picture 4" descr="http://saod.narod.ru/saod3/b--tree.png"/>
          <p:cNvPicPr>
            <a:picLocks noChangeAspect="1" noChangeArrowheads="1"/>
          </p:cNvPicPr>
          <p:nvPr/>
        </p:nvPicPr>
        <p:blipFill>
          <a:blip r:embed="rId2"/>
          <a:srcRect/>
          <a:stretch>
            <a:fillRect/>
          </a:stretch>
        </p:blipFill>
        <p:spPr bwMode="auto">
          <a:xfrm>
            <a:off x="1600200" y="2286000"/>
            <a:ext cx="5629275" cy="1914525"/>
          </a:xfrm>
          <a:prstGeom prst="rect">
            <a:avLst/>
          </a:prstGeom>
          <a:noFill/>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B </a:t>
            </a: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и </a:t>
            </a:r>
            <a:r>
              <a:rPr kumimoji="0" lang="en-US"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B</a:t>
            </a: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+деревья</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48</a:t>
            </a:fld>
            <a:endParaRPr lang="en-US"/>
          </a:p>
        </p:txBody>
      </p:sp>
      <p:pic>
        <p:nvPicPr>
          <p:cNvPr id="50178" name="Picture 2" descr="http://algolist.manual.ru/ds/gif/s_fig43.gif"/>
          <p:cNvPicPr>
            <a:picLocks noChangeAspect="1" noChangeArrowheads="1"/>
          </p:cNvPicPr>
          <p:nvPr/>
        </p:nvPicPr>
        <p:blipFill>
          <a:blip r:embed="rId2"/>
          <a:srcRect/>
          <a:stretch>
            <a:fillRect/>
          </a:stretch>
        </p:blipFill>
        <p:spPr bwMode="auto">
          <a:xfrm>
            <a:off x="1371600" y="1676400"/>
            <a:ext cx="4838700" cy="1657351"/>
          </a:xfrm>
          <a:prstGeom prst="rect">
            <a:avLst/>
          </a:prstGeom>
          <a:noFill/>
        </p:spPr>
      </p:pic>
      <p:pic>
        <p:nvPicPr>
          <p:cNvPr id="50180" name="Picture 4" descr="http://algolist.manual.ru/ds/gif/s_fig44.gif"/>
          <p:cNvPicPr>
            <a:picLocks noChangeAspect="1" noChangeArrowheads="1"/>
          </p:cNvPicPr>
          <p:nvPr/>
        </p:nvPicPr>
        <p:blipFill>
          <a:blip r:embed="rId3"/>
          <a:srcRect/>
          <a:stretch>
            <a:fillRect/>
          </a:stretch>
        </p:blipFill>
        <p:spPr bwMode="auto">
          <a:xfrm>
            <a:off x="2667000" y="4419600"/>
            <a:ext cx="4800600" cy="1657351"/>
          </a:xfrm>
          <a:prstGeom prst="rect">
            <a:avLst/>
          </a:prstGeom>
          <a:noFill/>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Picture 1"/>
          <p:cNvPicPr>
            <a:picLocks noChangeAspect="1" noChangeArrowheads="1"/>
          </p:cNvPicPr>
          <p:nvPr/>
        </p:nvPicPr>
        <p:blipFill>
          <a:blip r:embed="rId2"/>
          <a:srcRect/>
          <a:stretch>
            <a:fillRect/>
          </a:stretch>
        </p:blipFill>
        <p:spPr bwMode="auto">
          <a:xfrm>
            <a:off x="533400" y="1066800"/>
            <a:ext cx="7820025" cy="5452149"/>
          </a:xfrm>
          <a:prstGeom prst="rect">
            <a:avLst/>
          </a:prstGeom>
          <a:noFill/>
          <a:ln w="9525">
            <a:noFill/>
            <a:miter lim="800000"/>
            <a:headEnd/>
            <a:tailEnd/>
          </a:ln>
          <a:effectLst/>
        </p:spPr>
      </p:pic>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Бинарные деревья (кучи)</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49</a:t>
            </a:fld>
            <a:endParaRPr lang="en-US"/>
          </a:p>
        </p:txBody>
      </p:sp>
      <p:sp>
        <p:nvSpPr>
          <p:cNvPr id="6" name="Rectangle 5"/>
          <p:cNvSpPr/>
          <p:nvPr/>
        </p:nvSpPr>
        <p:spPr>
          <a:xfrm>
            <a:off x="4953000" y="6172200"/>
            <a:ext cx="3962400" cy="523220"/>
          </a:xfrm>
          <a:prstGeom prst="rect">
            <a:avLst/>
          </a:prstGeom>
        </p:spPr>
        <p:txBody>
          <a:bodyPr wrap="square">
            <a:spAutoFit/>
          </a:bodyPr>
          <a:lstStyle/>
          <a:p>
            <a:r>
              <a:rPr lang="en-US" sz="1400" dirty="0">
                <a:solidFill>
                  <a:srgbClr val="0000FF"/>
                </a:solidFill>
              </a:rPr>
              <a:t>http://www.mkurnosov.net/teaching/uploads/DSA/dsa-spring2015-lec7.pdf</a:t>
            </a:r>
            <a:endParaRPr lang="ru-RU" sz="1400" dirty="0">
              <a:solidFill>
                <a:srgbClr val="0000FF"/>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Еще немного терминологии</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5</a:t>
            </a:fld>
            <a:endParaRPr lang="en-US"/>
          </a:p>
        </p:txBody>
      </p:sp>
      <p:sp>
        <p:nvSpPr>
          <p:cNvPr id="5121" name="Rectangle 1"/>
          <p:cNvSpPr>
            <a:spLocks noChangeArrowheads="1"/>
          </p:cNvSpPr>
          <p:nvPr/>
        </p:nvSpPr>
        <p:spPr bwMode="auto">
          <a:xfrm>
            <a:off x="914400" y="1295400"/>
            <a:ext cx="7086600"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a:ln>
                  <a:noFill/>
                </a:ln>
                <a:solidFill>
                  <a:schemeClr val="tx1"/>
                </a:solidFill>
                <a:effectLst/>
                <a:latin typeface="Arial" charset="0"/>
                <a:cs typeface="Arial" charset="0"/>
              </a:rPr>
              <a:t>Высота</a:t>
            </a:r>
            <a:r>
              <a:rPr kumimoji="0" lang="ru-RU" sz="1800" b="0" i="0" u="none" strike="noStrike" cap="none" normalizeH="0" baseline="0" dirty="0">
                <a:ln>
                  <a:noFill/>
                </a:ln>
                <a:solidFill>
                  <a:schemeClr val="tx1"/>
                </a:solidFill>
                <a:effectLst/>
                <a:latin typeface="Arial" charset="0"/>
                <a:cs typeface="Arial" charset="0"/>
              </a:rPr>
              <a:t> узла</a:t>
            </a:r>
            <a:r>
              <a:rPr kumimoji="0" lang="ru-RU" sz="1800" b="0" i="0" u="none" strike="noStrike" cap="none" normalizeH="0" dirty="0">
                <a:ln>
                  <a:noFill/>
                </a:ln>
                <a:solidFill>
                  <a:schemeClr val="tx1"/>
                </a:solidFill>
                <a:effectLst/>
                <a:latin typeface="Arial" charset="0"/>
                <a:cs typeface="Arial" charset="0"/>
              </a:rPr>
              <a:t> – это длина</a:t>
            </a:r>
            <a:r>
              <a:rPr kumimoji="0" lang="ru-RU" sz="1800" b="0" i="0" u="none" strike="noStrike" cap="none" normalizeH="0" baseline="0" dirty="0">
                <a:ln>
                  <a:noFill/>
                </a:ln>
                <a:solidFill>
                  <a:schemeClr val="tx1"/>
                </a:solidFill>
                <a:effectLst/>
                <a:latin typeface="Arial" charset="0"/>
                <a:cs typeface="Arial" charset="0"/>
              </a:rPr>
              <a:t> самого длинного пути от этого узла к листу. Высота корня – это высота всего дерева. Иными словами</a:t>
            </a:r>
            <a:r>
              <a:rPr kumimoji="0" lang="en-GB" sz="1800" b="0" i="0" u="none" strike="noStrike" cap="none" normalizeH="0" baseline="0" dirty="0">
                <a:ln>
                  <a:noFill/>
                </a:ln>
                <a:solidFill>
                  <a:schemeClr val="tx1"/>
                </a:solidFill>
                <a:effectLst/>
                <a:latin typeface="Arial" charset="0"/>
                <a:cs typeface="Arial" charset="0"/>
              </a:rPr>
              <a:t>, «</a:t>
            </a:r>
            <a:r>
              <a:rPr kumimoji="0" lang="ru-RU" sz="1800" b="0" i="0" u="none" strike="noStrike" cap="none" normalizeH="0" baseline="0" dirty="0">
                <a:ln>
                  <a:noFill/>
                </a:ln>
                <a:solidFill>
                  <a:schemeClr val="tx1"/>
                </a:solidFill>
                <a:effectLst/>
                <a:latin typeface="Arial" charset="0"/>
                <a:cs typeface="Arial" charset="0"/>
              </a:rPr>
              <a:t>высота</a:t>
            </a:r>
            <a:r>
              <a:rPr kumimoji="0" lang="en-GB" sz="1800" b="0" i="0" u="none" strike="noStrike" cap="none" normalizeH="0" baseline="0" dirty="0">
                <a:ln>
                  <a:noFill/>
                </a:ln>
                <a:solidFill>
                  <a:schemeClr val="tx1"/>
                </a:solidFill>
                <a:effectLst/>
                <a:latin typeface="Arial" charset="0"/>
                <a:cs typeface="Arial" charset="0"/>
              </a:rPr>
              <a:t>" </a:t>
            </a:r>
            <a:r>
              <a:rPr kumimoji="0" lang="ru-RU" sz="1800" b="0" i="0" u="none" strike="noStrike" cap="none" normalizeH="0" baseline="0" dirty="0">
                <a:ln>
                  <a:noFill/>
                </a:ln>
                <a:solidFill>
                  <a:schemeClr val="tx1"/>
                </a:solidFill>
                <a:effectLst/>
                <a:latin typeface="Arial" charset="0"/>
                <a:cs typeface="Arial" charset="0"/>
              </a:rPr>
              <a:t>дерева</a:t>
            </a:r>
            <a:r>
              <a:rPr kumimoji="0" lang="en-GB" sz="1800" b="0" i="0" u="none" strike="noStrike" cap="none" normalizeH="0" baseline="0" dirty="0">
                <a:ln>
                  <a:noFill/>
                </a:ln>
                <a:solidFill>
                  <a:schemeClr val="tx1"/>
                </a:solidFill>
                <a:effectLst/>
                <a:latin typeface="Arial" charset="0"/>
                <a:cs typeface="Arial" charset="0"/>
              </a:rPr>
              <a:t> </a:t>
            </a:r>
            <a:r>
              <a:rPr kumimoji="0" lang="ru-RU" sz="1800" b="0" i="0" u="none" strike="noStrike" cap="none" normalizeH="0" baseline="0" dirty="0">
                <a:ln>
                  <a:noFill/>
                </a:ln>
                <a:solidFill>
                  <a:schemeClr val="tx1"/>
                </a:solidFill>
                <a:effectLst/>
                <a:latin typeface="Arial" charset="0"/>
                <a:cs typeface="Arial" charset="0"/>
              </a:rPr>
              <a:t>– это</a:t>
            </a:r>
            <a:r>
              <a:rPr kumimoji="0" lang="ru-RU" sz="1800" b="0" i="0" u="none" strike="noStrike" cap="none" normalizeH="0" dirty="0">
                <a:ln>
                  <a:noFill/>
                </a:ln>
                <a:solidFill>
                  <a:schemeClr val="tx1"/>
                </a:solidFill>
                <a:effectLst/>
                <a:latin typeface="Arial" charset="0"/>
                <a:cs typeface="Arial" charset="0"/>
              </a:rPr>
              <a:t> </a:t>
            </a:r>
            <a:r>
              <a:rPr kumimoji="0" lang="en-GB" sz="1800" b="0" i="0" u="none" strike="noStrike" cap="none" normalizeH="0" baseline="0" dirty="0">
                <a:ln>
                  <a:noFill/>
                </a:ln>
                <a:solidFill>
                  <a:schemeClr val="tx1"/>
                </a:solidFill>
                <a:effectLst/>
                <a:latin typeface="Arial" charset="0"/>
                <a:cs typeface="Arial" charset="0"/>
              </a:rPr>
              <a:t>«</a:t>
            </a:r>
            <a:r>
              <a:rPr kumimoji="0" lang="ru-RU" sz="1800" b="0" i="0" u="none" strike="noStrike" cap="none" normalizeH="0" baseline="0" dirty="0">
                <a:ln>
                  <a:noFill/>
                </a:ln>
                <a:solidFill>
                  <a:schemeClr val="tx1"/>
                </a:solidFill>
                <a:effectLst/>
                <a:latin typeface="Arial" charset="0"/>
                <a:cs typeface="Arial" charset="0"/>
              </a:rPr>
              <a:t>число уровней</a:t>
            </a:r>
            <a:r>
              <a:rPr kumimoji="0" lang="en-GB" sz="1800" b="0" i="0" u="none" strike="noStrike" cap="none" normalizeH="0" baseline="0" dirty="0">
                <a:ln>
                  <a:noFill/>
                </a:ln>
                <a:solidFill>
                  <a:schemeClr val="tx1"/>
                </a:solidFill>
                <a:effectLst/>
                <a:latin typeface="Arial" charset="0"/>
                <a:cs typeface="Arial" charset="0"/>
              </a:rPr>
              <a:t>" </a:t>
            </a:r>
            <a:r>
              <a:rPr kumimoji="0" lang="ru-RU" sz="1800" b="0" i="0" u="none" strike="noStrike" cap="none" normalizeH="0" baseline="0" dirty="0">
                <a:ln>
                  <a:noFill/>
                </a:ln>
                <a:solidFill>
                  <a:schemeClr val="tx1"/>
                </a:solidFill>
                <a:effectLst/>
                <a:latin typeface="Arial" charset="0"/>
                <a:cs typeface="Arial" charset="0"/>
              </a:rPr>
              <a:t>в дереве</a:t>
            </a:r>
            <a:r>
              <a:rPr kumimoji="0" lang="en-GB" sz="1800" b="0" i="0" u="none" strike="noStrike" cap="none" normalizeH="0" baseline="0" dirty="0">
                <a:ln>
                  <a:noFill/>
                </a:ln>
                <a:solidFill>
                  <a:schemeClr val="tx1"/>
                </a:solidFill>
                <a:effectLst/>
                <a:latin typeface="Arial" charset="0"/>
                <a:cs typeface="Arial" charset="0"/>
              </a:rPr>
              <a:t>. </a:t>
            </a:r>
            <a:r>
              <a:rPr kumimoji="0" lang="ru-RU" sz="1800" b="0" i="0" u="none" strike="noStrike" cap="none" normalizeH="0" baseline="0" dirty="0">
                <a:ln>
                  <a:noFill/>
                </a:ln>
                <a:solidFill>
                  <a:schemeClr val="tx1"/>
                </a:solidFill>
                <a:effectLst/>
                <a:latin typeface="Arial" charset="0"/>
                <a:cs typeface="Arial" charset="0"/>
              </a:rPr>
              <a:t>Более</a:t>
            </a:r>
            <a:r>
              <a:rPr kumimoji="0" lang="ru-RU" sz="1800" b="0" i="0" u="none" strike="noStrike" cap="none" normalizeH="0" dirty="0">
                <a:ln>
                  <a:noFill/>
                </a:ln>
                <a:solidFill>
                  <a:schemeClr val="tx1"/>
                </a:solidFill>
                <a:effectLst/>
                <a:latin typeface="Arial" charset="0"/>
                <a:cs typeface="Arial" charset="0"/>
              </a:rPr>
              <a:t> формально</a:t>
            </a:r>
            <a:r>
              <a:rPr kumimoji="0" lang="en-GB" sz="1800" b="0" i="0" u="none" strike="noStrike" cap="none" normalizeH="0" baseline="0" dirty="0">
                <a:ln>
                  <a:noFill/>
                </a:ln>
                <a:solidFill>
                  <a:schemeClr val="tx1"/>
                </a:solidFill>
                <a:effectLst/>
                <a:latin typeface="Arial" charset="0"/>
                <a:cs typeface="Arial" charset="0"/>
              </a:rPr>
              <a:t>, </a:t>
            </a:r>
            <a:r>
              <a:rPr kumimoji="0" lang="ru-RU" sz="1800" b="0" i="0" u="none" strike="noStrike" cap="none" normalizeH="0" baseline="0" dirty="0">
                <a:ln>
                  <a:noFill/>
                </a:ln>
                <a:solidFill>
                  <a:schemeClr val="tx1"/>
                </a:solidFill>
                <a:effectLst/>
                <a:latin typeface="Arial" charset="0"/>
                <a:cs typeface="Arial" charset="0"/>
              </a:rPr>
              <a:t>высота дерева определяет</a:t>
            </a:r>
            <a:r>
              <a:rPr lang="ru-RU" baseline="0" dirty="0">
                <a:latin typeface="Arial" charset="0"/>
                <a:cs typeface="Arial" charset="0"/>
              </a:rPr>
              <a:t>ся</a:t>
            </a:r>
            <a:r>
              <a:rPr lang="ru-RU" dirty="0">
                <a:latin typeface="Arial" charset="0"/>
                <a:cs typeface="Arial" charset="0"/>
              </a:rPr>
              <a:t> так</a:t>
            </a:r>
            <a:r>
              <a:rPr kumimoji="0" lang="en-GB" sz="1800" b="0" i="0" u="none" strike="noStrike" cap="none" normalizeH="0" baseline="0" dirty="0">
                <a:ln>
                  <a:noFill/>
                </a:ln>
                <a:solidFill>
                  <a:schemeClr val="tx1"/>
                </a:solidFill>
                <a:effectLst/>
                <a:latin typeface="Arial" charset="0"/>
                <a:cs typeface="Arial" charset="0"/>
              </a:rPr>
              <a:t>: </a:t>
            </a:r>
          </a:p>
          <a:p>
            <a:pPr lvl="1" indent="457200" algn="just" eaLnBrk="0" fontAlgn="base" hangingPunct="0">
              <a:spcBef>
                <a:spcPct val="0"/>
              </a:spcBef>
              <a:spcAft>
                <a:spcPct val="0"/>
              </a:spcAft>
              <a:buFontTx/>
              <a:buAutoNum type="arabicPeriod"/>
            </a:pPr>
            <a:r>
              <a:rPr kumimoji="0" lang="ru-RU" b="0" i="0" u="none" strike="noStrike" cap="none" normalizeH="0" baseline="0" dirty="0">
                <a:ln>
                  <a:noFill/>
                </a:ln>
                <a:solidFill>
                  <a:schemeClr val="tx1"/>
                </a:solidFill>
                <a:effectLst/>
                <a:latin typeface="Arial" charset="0"/>
                <a:cs typeface="Arial" charset="0"/>
              </a:rPr>
              <a:t>Высота пустого дерева</a:t>
            </a:r>
            <a:r>
              <a:rPr kumimoji="0" lang="en-GB" b="0" i="0" u="none" strike="noStrike" cap="none" normalizeH="0" baseline="0" dirty="0">
                <a:ln>
                  <a:noFill/>
                </a:ln>
                <a:solidFill>
                  <a:schemeClr val="tx1"/>
                </a:solidFill>
                <a:effectLst/>
                <a:latin typeface="Arial" charset="0"/>
                <a:cs typeface="Arial" charset="0"/>
              </a:rPr>
              <a:t> </a:t>
            </a:r>
            <a:r>
              <a:rPr kumimoji="0" lang="ru-RU" b="0" i="0" u="none" strike="noStrike" cap="none" normalizeH="0" baseline="0" dirty="0">
                <a:ln>
                  <a:noFill/>
                </a:ln>
                <a:solidFill>
                  <a:schemeClr val="tx1"/>
                </a:solidFill>
                <a:effectLst/>
                <a:latin typeface="Arial" charset="0"/>
                <a:cs typeface="Arial" charset="0"/>
              </a:rPr>
              <a:t>равна</a:t>
            </a:r>
            <a:r>
              <a:rPr kumimoji="0" lang="en-GB" b="0" i="0" u="none" strike="noStrike" cap="none" normalizeH="0" baseline="0" dirty="0">
                <a:ln>
                  <a:noFill/>
                </a:ln>
                <a:solidFill>
                  <a:schemeClr val="tx1"/>
                </a:solidFill>
                <a:effectLst/>
                <a:latin typeface="Arial" charset="0"/>
                <a:cs typeface="Arial" charset="0"/>
              </a:rPr>
              <a:t> 0 </a:t>
            </a:r>
          </a:p>
          <a:p>
            <a:pPr lvl="1" indent="457200" algn="just" eaLnBrk="0" fontAlgn="base" hangingPunct="0">
              <a:spcBef>
                <a:spcPct val="0"/>
              </a:spcBef>
              <a:spcAft>
                <a:spcPct val="0"/>
              </a:spcAft>
              <a:buFontTx/>
              <a:buAutoNum type="arabicPeriod"/>
            </a:pPr>
            <a:r>
              <a:rPr kumimoji="0" lang="ru-RU" b="0" i="0" u="none" strike="noStrike" cap="none" normalizeH="0" baseline="0" dirty="0">
                <a:ln>
                  <a:noFill/>
                </a:ln>
                <a:solidFill>
                  <a:schemeClr val="tx1"/>
                </a:solidFill>
                <a:effectLst/>
                <a:latin typeface="Arial" charset="0"/>
                <a:cs typeface="Arial" charset="0"/>
              </a:rPr>
              <a:t>Высота дерева</a:t>
            </a:r>
            <a:r>
              <a:rPr kumimoji="0" lang="en-GB" b="0" i="0" u="none" strike="noStrike" cap="none" normalizeH="0" baseline="0" dirty="0">
                <a:ln>
                  <a:noFill/>
                </a:ln>
                <a:solidFill>
                  <a:schemeClr val="tx1"/>
                </a:solidFill>
                <a:effectLst/>
                <a:latin typeface="Arial" charset="0"/>
                <a:cs typeface="Arial" charset="0"/>
              </a:rPr>
              <a:t> </a:t>
            </a:r>
            <a:r>
              <a:rPr kumimoji="0" lang="ru-RU" b="0" i="0" u="none" strike="noStrike" cap="none" normalizeH="0" baseline="0" dirty="0">
                <a:ln>
                  <a:noFill/>
                </a:ln>
                <a:solidFill>
                  <a:schemeClr val="tx1"/>
                </a:solidFill>
                <a:effectLst/>
                <a:latin typeface="Arial" charset="0"/>
                <a:cs typeface="Arial" charset="0"/>
              </a:rPr>
              <a:t>с </a:t>
            </a:r>
            <a:r>
              <a:rPr kumimoji="0" lang="en-GB" b="0" i="0" u="none" strike="noStrike" cap="none" normalizeH="0" baseline="0" dirty="0">
                <a:ln>
                  <a:noFill/>
                </a:ln>
                <a:solidFill>
                  <a:schemeClr val="tx1"/>
                </a:solidFill>
                <a:effectLst/>
                <a:latin typeface="Arial" charset="0"/>
                <a:cs typeface="Arial" charset="0"/>
              </a:rPr>
              <a:t>1 </a:t>
            </a:r>
            <a:r>
              <a:rPr kumimoji="0" lang="ru-RU" b="0" i="0" u="none" strike="noStrike" cap="none" normalizeH="0" baseline="0" dirty="0">
                <a:ln>
                  <a:noFill/>
                </a:ln>
                <a:solidFill>
                  <a:schemeClr val="tx1"/>
                </a:solidFill>
                <a:effectLst/>
                <a:latin typeface="Arial" charset="0"/>
                <a:cs typeface="Arial" charset="0"/>
              </a:rPr>
              <a:t>элементом</a:t>
            </a:r>
            <a:r>
              <a:rPr kumimoji="0" lang="en-GB" b="0" i="0" u="none" strike="noStrike" cap="none" normalizeH="0" baseline="0" dirty="0">
                <a:ln>
                  <a:noFill/>
                </a:ln>
                <a:solidFill>
                  <a:schemeClr val="tx1"/>
                </a:solidFill>
                <a:effectLst/>
                <a:latin typeface="Arial" charset="0"/>
                <a:cs typeface="Arial" charset="0"/>
              </a:rPr>
              <a:t> </a:t>
            </a:r>
            <a:r>
              <a:rPr kumimoji="0" lang="ru-RU" b="0" i="0" u="none" strike="noStrike" cap="none" normalizeH="0" baseline="0" dirty="0">
                <a:ln>
                  <a:noFill/>
                </a:ln>
                <a:solidFill>
                  <a:schemeClr val="tx1"/>
                </a:solidFill>
                <a:effectLst/>
                <a:latin typeface="Arial" charset="0"/>
                <a:cs typeface="Arial" charset="0"/>
              </a:rPr>
              <a:t>равна</a:t>
            </a:r>
            <a:r>
              <a:rPr kumimoji="0" lang="en-GB" b="0" i="0" u="none" strike="noStrike" cap="none" normalizeH="0" baseline="0" dirty="0">
                <a:ln>
                  <a:noFill/>
                </a:ln>
                <a:solidFill>
                  <a:schemeClr val="tx1"/>
                </a:solidFill>
                <a:effectLst/>
                <a:latin typeface="Arial" charset="0"/>
                <a:cs typeface="Arial" charset="0"/>
              </a:rPr>
              <a:t> 1 </a:t>
            </a:r>
          </a:p>
          <a:p>
            <a:pPr lvl="1" indent="457200" algn="just" eaLnBrk="0" fontAlgn="base" hangingPunct="0">
              <a:spcBef>
                <a:spcPct val="0"/>
              </a:spcBef>
              <a:spcAft>
                <a:spcPct val="0"/>
              </a:spcAft>
              <a:buFontTx/>
              <a:buAutoNum type="arabicPeriod"/>
            </a:pPr>
            <a:r>
              <a:rPr kumimoji="0" lang="ru-RU" b="0" i="0" u="none" strike="noStrike" cap="none" normalizeH="0" baseline="0" dirty="0">
                <a:ln>
                  <a:noFill/>
                </a:ln>
                <a:solidFill>
                  <a:schemeClr val="tx1"/>
                </a:solidFill>
                <a:effectLst/>
                <a:latin typeface="Arial" charset="0"/>
                <a:cs typeface="Arial" charset="0"/>
              </a:rPr>
              <a:t>Высота дерева</a:t>
            </a:r>
            <a:r>
              <a:rPr kumimoji="0" lang="ru-RU" b="0" i="0" u="none" strike="noStrike" cap="none" normalizeH="0" dirty="0">
                <a:ln>
                  <a:noFill/>
                </a:ln>
                <a:solidFill>
                  <a:schemeClr val="tx1"/>
                </a:solidFill>
                <a:effectLst/>
                <a:latin typeface="Arial" charset="0"/>
                <a:cs typeface="Arial" charset="0"/>
              </a:rPr>
              <a:t> с числом элементов</a:t>
            </a:r>
            <a:r>
              <a:rPr kumimoji="0" lang="en-GB" b="0" i="0" u="none" strike="noStrike" cap="none" normalizeH="0" baseline="0" dirty="0">
                <a:ln>
                  <a:noFill/>
                </a:ln>
                <a:solidFill>
                  <a:schemeClr val="tx1"/>
                </a:solidFill>
                <a:effectLst/>
                <a:latin typeface="Arial" charset="0"/>
                <a:cs typeface="Arial" charset="0"/>
              </a:rPr>
              <a:t> &gt; 1 </a:t>
            </a:r>
            <a:r>
              <a:rPr kumimoji="0" lang="ru-RU" b="0" i="0" u="none" strike="noStrike" cap="none" normalizeH="0" baseline="0" dirty="0">
                <a:ln>
                  <a:noFill/>
                </a:ln>
                <a:solidFill>
                  <a:schemeClr val="tx1"/>
                </a:solidFill>
                <a:effectLst/>
                <a:latin typeface="Arial" charset="0"/>
                <a:cs typeface="Arial" charset="0"/>
              </a:rPr>
              <a:t>равна</a:t>
            </a:r>
            <a:endParaRPr lang="ru-RU" dirty="0">
              <a:latin typeface="Arial" charset="0"/>
              <a:cs typeface="Arial" charset="0"/>
            </a:endParaRPr>
          </a:p>
          <a:p>
            <a:pPr lvl="1" indent="457200" algn="just" eaLnBrk="0" fontAlgn="base" hangingPunct="0">
              <a:spcBef>
                <a:spcPct val="0"/>
              </a:spcBef>
              <a:spcAft>
                <a:spcPct val="0"/>
              </a:spcAft>
            </a:pPr>
            <a:r>
              <a:rPr kumimoji="0" lang="ru-RU" b="0" i="0" u="none" strike="noStrike" cap="none" normalizeH="0" dirty="0">
                <a:ln>
                  <a:noFill/>
                </a:ln>
                <a:solidFill>
                  <a:schemeClr val="tx1"/>
                </a:solidFill>
                <a:effectLst/>
                <a:latin typeface="Arial" charset="0"/>
                <a:cs typeface="Arial" charset="0"/>
              </a:rPr>
              <a:t>     (</a:t>
            </a:r>
            <a:r>
              <a:rPr kumimoji="0" lang="en-GB" b="0" i="0" u="none" strike="noStrike" cap="none" normalizeH="0" baseline="0" dirty="0">
                <a:ln>
                  <a:noFill/>
                </a:ln>
                <a:solidFill>
                  <a:schemeClr val="tx1"/>
                </a:solidFill>
                <a:effectLst/>
                <a:latin typeface="Arial" charset="0"/>
                <a:cs typeface="Arial" charset="0"/>
              </a:rPr>
              <a:t>1 + </a:t>
            </a:r>
            <a:r>
              <a:rPr kumimoji="0" lang="ru-RU" b="0" i="0" u="none" strike="noStrike" cap="none" normalizeH="0" baseline="0" dirty="0">
                <a:ln>
                  <a:noFill/>
                </a:ln>
                <a:solidFill>
                  <a:schemeClr val="tx1"/>
                </a:solidFill>
                <a:effectLst/>
                <a:latin typeface="Arial" charset="0"/>
                <a:cs typeface="Arial" charset="0"/>
              </a:rPr>
              <a:t>высота</a:t>
            </a:r>
            <a:r>
              <a:rPr kumimoji="0" lang="en-GB" b="0" i="0" u="none" strike="noStrike" cap="none" normalizeH="0" baseline="0" dirty="0">
                <a:ln>
                  <a:noFill/>
                </a:ln>
                <a:solidFill>
                  <a:schemeClr val="tx1"/>
                </a:solidFill>
                <a:effectLst/>
                <a:latin typeface="Arial" charset="0"/>
                <a:cs typeface="Arial" charset="0"/>
              </a:rPr>
              <a:t> </a:t>
            </a:r>
            <a:r>
              <a:rPr kumimoji="0" lang="ru-RU" b="0" i="0" u="none" strike="noStrike" cap="none" normalizeH="0" baseline="0" dirty="0">
                <a:ln>
                  <a:noFill/>
                </a:ln>
                <a:solidFill>
                  <a:schemeClr val="tx1"/>
                </a:solidFill>
                <a:effectLst/>
                <a:latin typeface="Arial" charset="0"/>
                <a:cs typeface="Arial" charset="0"/>
              </a:rPr>
              <a:t>его</a:t>
            </a:r>
            <a:r>
              <a:rPr kumimoji="0" lang="en-GB" b="0" i="0" u="none" strike="noStrike" cap="none" normalizeH="0" baseline="0" dirty="0">
                <a:ln>
                  <a:noFill/>
                </a:ln>
                <a:solidFill>
                  <a:schemeClr val="tx1"/>
                </a:solidFill>
                <a:effectLst/>
                <a:latin typeface="Arial" charset="0"/>
                <a:cs typeface="Arial" charset="0"/>
              </a:rPr>
              <a:t> </a:t>
            </a:r>
            <a:r>
              <a:rPr kumimoji="0" lang="ru-RU" b="0" i="0" u="none" strike="noStrike" cap="none" normalizeH="0" baseline="0" dirty="0">
                <a:ln>
                  <a:noFill/>
                </a:ln>
                <a:solidFill>
                  <a:schemeClr val="tx1"/>
                </a:solidFill>
                <a:effectLst/>
                <a:latin typeface="Arial" charset="0"/>
                <a:cs typeface="Arial" charset="0"/>
              </a:rPr>
              <a:t>самого высокого поддерева)</a:t>
            </a:r>
            <a:r>
              <a:rPr kumimoji="0" lang="en-GB" b="0" i="0" u="none" strike="noStrike" cap="none" normalizeH="0" baseline="0" dirty="0">
                <a:ln>
                  <a:noFill/>
                </a:ln>
                <a:solidFill>
                  <a:schemeClr val="tx1"/>
                </a:solidFill>
                <a:effectLst/>
                <a:latin typeface="Arial" charset="0"/>
                <a:cs typeface="Arial" charset="0"/>
              </a:rPr>
              <a:t> </a:t>
            </a: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dirty="0">
                <a:ln>
                  <a:noFill/>
                </a:ln>
                <a:solidFill>
                  <a:schemeClr val="tx1"/>
                </a:solidFill>
                <a:effectLst/>
                <a:latin typeface="Arial" charset="0"/>
                <a:cs typeface="Arial" charset="0"/>
              </a:rPr>
              <a:t> </a:t>
            </a:r>
          </a:p>
        </p:txBody>
      </p:sp>
      <p:sp>
        <p:nvSpPr>
          <p:cNvPr id="6" name="Rectangle 5"/>
          <p:cNvSpPr/>
          <p:nvPr/>
        </p:nvSpPr>
        <p:spPr>
          <a:xfrm>
            <a:off x="685800" y="3962400"/>
            <a:ext cx="7696200" cy="646331"/>
          </a:xfrm>
          <a:prstGeom prst="rect">
            <a:avLst/>
          </a:prstGeom>
        </p:spPr>
        <p:txBody>
          <a:bodyPr wrap="square">
            <a:spAutoFit/>
          </a:bodyPr>
          <a:lstStyle/>
          <a:p>
            <a:r>
              <a:rPr lang="ru-RU" b="1" dirty="0"/>
              <a:t>Глубина</a:t>
            </a:r>
            <a:r>
              <a:rPr lang="en-US" dirty="0"/>
              <a:t> </a:t>
            </a:r>
            <a:r>
              <a:rPr lang="ru-RU" dirty="0"/>
              <a:t>узла</a:t>
            </a:r>
            <a:r>
              <a:rPr lang="en-US" dirty="0"/>
              <a:t> </a:t>
            </a:r>
            <a:r>
              <a:rPr lang="ru-RU" dirty="0"/>
              <a:t>– это длина</a:t>
            </a:r>
            <a:r>
              <a:rPr lang="en-US" dirty="0"/>
              <a:t> </a:t>
            </a:r>
            <a:r>
              <a:rPr lang="ru-RU" dirty="0"/>
              <a:t>пути к его корню.</a:t>
            </a:r>
            <a:r>
              <a:rPr lang="en-US" dirty="0"/>
              <a:t> </a:t>
            </a:r>
            <a:r>
              <a:rPr lang="ru-RU" dirty="0"/>
              <a:t>Любой дочерний узел</a:t>
            </a:r>
            <a:r>
              <a:rPr lang="en-US" dirty="0"/>
              <a:t> </a:t>
            </a:r>
            <a:r>
              <a:rPr lang="ru-RU" dirty="0"/>
              <a:t>всегда на один уровень ниже своего родительского узла</a:t>
            </a:r>
            <a:r>
              <a:rPr lang="en-US" dirty="0"/>
              <a:t>.</a:t>
            </a:r>
            <a:endParaRPr lang="ru-RU" dirty="0"/>
          </a:p>
        </p:txBody>
      </p:sp>
      <p:pic>
        <p:nvPicPr>
          <p:cNvPr id="5122" name="Picture 2"/>
          <p:cNvPicPr>
            <a:picLocks noChangeAspect="1" noChangeArrowheads="1"/>
          </p:cNvPicPr>
          <p:nvPr/>
        </p:nvPicPr>
        <p:blipFill>
          <a:blip r:embed="rId2"/>
          <a:srcRect/>
          <a:stretch>
            <a:fillRect/>
          </a:stretch>
        </p:blipFill>
        <p:spPr bwMode="auto">
          <a:xfrm>
            <a:off x="2133600" y="4800600"/>
            <a:ext cx="4657725" cy="1657350"/>
          </a:xfrm>
          <a:prstGeom prst="rect">
            <a:avLst/>
          </a:prstGeom>
          <a:noFill/>
          <a:ln w="9525">
            <a:noFill/>
            <a:miter lim="800000"/>
            <a:headEnd/>
            <a:tailEnd/>
          </a:ln>
          <a:effec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304800" y="381000"/>
            <a:ext cx="85344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Реализация кучи</a:t>
            </a:r>
            <a:r>
              <a:rPr lang="ru-RU" sz="3900" b="1" dirty="0">
                <a:solidFill>
                  <a:schemeClr val="bg1">
                    <a:lumMod val="50000"/>
                  </a:schemeClr>
                </a:solidFill>
                <a:effectLst>
                  <a:outerShdw blurRad="38100" dist="38100" dir="2700000" algn="tl">
                    <a:srgbClr val="000000">
                      <a:alpha val="43137"/>
                    </a:srgbClr>
                  </a:outerShdw>
                </a:effectLst>
                <a:latin typeface="Goudy Stout" pitchFamily="18" charset="0"/>
              </a:rPr>
              <a:t> на основе массива</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50</a:t>
            </a:fld>
            <a:endParaRPr lang="en-US"/>
          </a:p>
        </p:txBody>
      </p:sp>
      <p:pic>
        <p:nvPicPr>
          <p:cNvPr id="41987" name="Picture 3"/>
          <p:cNvPicPr>
            <a:picLocks noChangeAspect="1" noChangeArrowheads="1"/>
          </p:cNvPicPr>
          <p:nvPr/>
        </p:nvPicPr>
        <p:blipFill>
          <a:blip r:embed="rId2"/>
          <a:srcRect/>
          <a:stretch>
            <a:fillRect/>
          </a:stretch>
        </p:blipFill>
        <p:spPr bwMode="auto">
          <a:xfrm>
            <a:off x="990600" y="1295400"/>
            <a:ext cx="7581900" cy="5133975"/>
          </a:xfrm>
          <a:prstGeom prst="rect">
            <a:avLst/>
          </a:prstGeom>
          <a:noFill/>
          <a:ln w="9525">
            <a:noFill/>
            <a:miter lim="800000"/>
            <a:headEnd/>
            <a:tailEnd/>
          </a:ln>
          <a:effec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304800" y="381000"/>
            <a:ext cx="85344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Поиск максимального элемента в куче</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51</a:t>
            </a:fld>
            <a:endParaRPr lang="en-US"/>
          </a:p>
        </p:txBody>
      </p:sp>
      <p:pic>
        <p:nvPicPr>
          <p:cNvPr id="1026" name="Picture 2"/>
          <p:cNvPicPr>
            <a:picLocks noChangeAspect="1" noChangeArrowheads="1"/>
          </p:cNvPicPr>
          <p:nvPr/>
        </p:nvPicPr>
        <p:blipFill>
          <a:blip r:embed="rId2"/>
          <a:srcRect/>
          <a:stretch>
            <a:fillRect/>
          </a:stretch>
        </p:blipFill>
        <p:spPr bwMode="auto">
          <a:xfrm>
            <a:off x="914400" y="1219200"/>
            <a:ext cx="7777163" cy="5170578"/>
          </a:xfrm>
          <a:prstGeom prst="rect">
            <a:avLst/>
          </a:prstGeom>
          <a:noFill/>
          <a:ln w="9525">
            <a:noFill/>
            <a:miter lim="800000"/>
            <a:headEnd/>
            <a:tailEnd/>
          </a:ln>
          <a:effec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304800" y="381000"/>
            <a:ext cx="85344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Иллюстрация связи кучи с массивом </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52</a:t>
            </a:fld>
            <a:endParaRPr lang="en-US"/>
          </a:p>
        </p:txBody>
      </p:sp>
      <p:pic>
        <p:nvPicPr>
          <p:cNvPr id="1027" name="Picture 3"/>
          <p:cNvPicPr>
            <a:picLocks noChangeAspect="1" noChangeArrowheads="1"/>
          </p:cNvPicPr>
          <p:nvPr/>
        </p:nvPicPr>
        <p:blipFill>
          <a:blip r:embed="rId2"/>
          <a:srcRect/>
          <a:stretch>
            <a:fillRect/>
          </a:stretch>
        </p:blipFill>
        <p:spPr bwMode="auto">
          <a:xfrm>
            <a:off x="914400" y="1600200"/>
            <a:ext cx="5476875" cy="1724025"/>
          </a:xfrm>
          <a:prstGeom prst="rect">
            <a:avLst/>
          </a:prstGeom>
          <a:noFill/>
          <a:ln w="9525">
            <a:noFill/>
            <a:miter lim="800000"/>
            <a:headEnd/>
            <a:tailEnd/>
          </a:ln>
          <a:effectLst/>
        </p:spPr>
      </p:pic>
      <p:pic>
        <p:nvPicPr>
          <p:cNvPr id="1028" name="Picture 4"/>
          <p:cNvPicPr>
            <a:picLocks noChangeAspect="1" noChangeArrowheads="1"/>
          </p:cNvPicPr>
          <p:nvPr/>
        </p:nvPicPr>
        <p:blipFill>
          <a:blip r:embed="rId3"/>
          <a:srcRect/>
          <a:stretch>
            <a:fillRect/>
          </a:stretch>
        </p:blipFill>
        <p:spPr bwMode="auto">
          <a:xfrm>
            <a:off x="2362200" y="4191000"/>
            <a:ext cx="5476875" cy="1847850"/>
          </a:xfrm>
          <a:prstGeom prst="rect">
            <a:avLst/>
          </a:prstGeom>
          <a:noFill/>
          <a:ln w="9525">
            <a:noFill/>
            <a:miter lim="800000"/>
            <a:headEnd/>
            <a:tailEnd/>
          </a:ln>
          <a:effec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304800" y="381000"/>
            <a:ext cx="85344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Вставка элемента в кучу</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53</a:t>
            </a:fld>
            <a:endParaRPr lang="en-US"/>
          </a:p>
        </p:txBody>
      </p:sp>
      <p:pic>
        <p:nvPicPr>
          <p:cNvPr id="2050" name="Picture 2"/>
          <p:cNvPicPr>
            <a:picLocks noChangeAspect="1" noChangeArrowheads="1"/>
          </p:cNvPicPr>
          <p:nvPr/>
        </p:nvPicPr>
        <p:blipFill>
          <a:blip r:embed="rId2"/>
          <a:srcRect/>
          <a:stretch>
            <a:fillRect/>
          </a:stretch>
        </p:blipFill>
        <p:spPr bwMode="auto">
          <a:xfrm>
            <a:off x="914400" y="1295400"/>
            <a:ext cx="7561858" cy="5105400"/>
          </a:xfrm>
          <a:prstGeom prst="rect">
            <a:avLst/>
          </a:prstGeom>
          <a:noFill/>
          <a:ln w="9525">
            <a:noFill/>
            <a:miter lim="800000"/>
            <a:headEnd/>
            <a:tailEnd/>
          </a:ln>
          <a:effec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304800" y="381000"/>
            <a:ext cx="85344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Удаление элемента из кучи</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54</a:t>
            </a:fld>
            <a:endParaRPr lang="en-US"/>
          </a:p>
        </p:txBody>
      </p:sp>
      <p:pic>
        <p:nvPicPr>
          <p:cNvPr id="3074" name="Picture 2"/>
          <p:cNvPicPr>
            <a:picLocks noChangeAspect="1" noChangeArrowheads="1"/>
          </p:cNvPicPr>
          <p:nvPr/>
        </p:nvPicPr>
        <p:blipFill>
          <a:blip r:embed="rId2"/>
          <a:srcRect/>
          <a:stretch>
            <a:fillRect/>
          </a:stretch>
        </p:blipFill>
        <p:spPr bwMode="auto">
          <a:xfrm>
            <a:off x="1371600" y="1676400"/>
            <a:ext cx="6800850" cy="4369777"/>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N-</a:t>
            </a: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арные</a:t>
            </a:r>
            <a:r>
              <a:rPr kumimoji="0" lang="ru-RU" sz="3900" b="1" i="0" u="none" strike="noStrike" kern="1200" cap="none" spc="0" normalizeH="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 деревья</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6</a:t>
            </a:fld>
            <a:endParaRPr lang="en-US"/>
          </a:p>
        </p:txBody>
      </p:sp>
      <p:pic>
        <p:nvPicPr>
          <p:cNvPr id="25601" name="Picture 1"/>
          <p:cNvPicPr>
            <a:picLocks noChangeAspect="1" noChangeArrowheads="1"/>
          </p:cNvPicPr>
          <p:nvPr/>
        </p:nvPicPr>
        <p:blipFill>
          <a:blip r:embed="rId2"/>
          <a:srcRect/>
          <a:stretch>
            <a:fillRect/>
          </a:stretch>
        </p:blipFill>
        <p:spPr bwMode="auto">
          <a:xfrm>
            <a:off x="3048000" y="2743200"/>
            <a:ext cx="4800600" cy="3848025"/>
          </a:xfrm>
          <a:prstGeom prst="rect">
            <a:avLst/>
          </a:prstGeom>
          <a:noFill/>
          <a:ln w="9525">
            <a:noFill/>
            <a:miter lim="800000"/>
            <a:headEnd/>
            <a:tailEnd/>
          </a:ln>
          <a:effectLst/>
        </p:spPr>
      </p:pic>
      <p:pic>
        <p:nvPicPr>
          <p:cNvPr id="25604" name="Picture 4"/>
          <p:cNvPicPr>
            <a:picLocks noChangeAspect="1" noChangeArrowheads="1"/>
          </p:cNvPicPr>
          <p:nvPr/>
        </p:nvPicPr>
        <p:blipFill>
          <a:blip r:embed="rId3"/>
          <a:srcRect/>
          <a:stretch>
            <a:fillRect/>
          </a:stretch>
        </p:blipFill>
        <p:spPr bwMode="auto">
          <a:xfrm>
            <a:off x="152400" y="1447800"/>
            <a:ext cx="5486400" cy="1066800"/>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И даже немного теорем...</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7</a:t>
            </a:fld>
            <a:endParaRPr lang="en-US"/>
          </a:p>
        </p:txBody>
      </p:sp>
      <p:pic>
        <p:nvPicPr>
          <p:cNvPr id="28674" name="Picture 2"/>
          <p:cNvPicPr>
            <a:picLocks noChangeAspect="1" noChangeArrowheads="1"/>
          </p:cNvPicPr>
          <p:nvPr/>
        </p:nvPicPr>
        <p:blipFill>
          <a:blip r:embed="rId2"/>
          <a:srcRect/>
          <a:stretch>
            <a:fillRect/>
          </a:stretch>
        </p:blipFill>
        <p:spPr bwMode="auto">
          <a:xfrm>
            <a:off x="6096000" y="2438400"/>
            <a:ext cx="1092679" cy="609600"/>
          </a:xfrm>
          <a:prstGeom prst="rect">
            <a:avLst/>
          </a:prstGeom>
          <a:noFill/>
          <a:ln w="9525">
            <a:noFill/>
            <a:miter lim="800000"/>
            <a:headEnd/>
            <a:tailEnd/>
          </a:ln>
          <a:effectLst/>
        </p:spPr>
      </p:pic>
      <p:sp>
        <p:nvSpPr>
          <p:cNvPr id="28675" name="Rectangle 3"/>
          <p:cNvSpPr>
            <a:spLocks noChangeArrowheads="1"/>
          </p:cNvSpPr>
          <p:nvPr/>
        </p:nvSpPr>
        <p:spPr bwMode="auto">
          <a:xfrm>
            <a:off x="1524000" y="4038600"/>
            <a:ext cx="72390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a:ln>
                  <a:noFill/>
                </a:ln>
                <a:solidFill>
                  <a:schemeClr val="tx1"/>
                </a:solidFill>
                <a:effectLst/>
                <a:latin typeface="Arial" charset="0"/>
                <a:cs typeface="Arial" charset="0"/>
              </a:rPr>
              <a:t>Tеорема</a:t>
            </a:r>
            <a:r>
              <a:rPr kumimoji="0" lang="ru-RU" sz="1800" b="0" i="0" u="none" strike="noStrike" cap="none" normalizeH="0" baseline="0" dirty="0">
                <a:ln>
                  <a:noFill/>
                </a:ln>
                <a:solidFill>
                  <a:schemeClr val="tx1"/>
                </a:solidFill>
                <a:effectLst/>
                <a:latin typeface="Arial" charset="0"/>
                <a:cs typeface="Arial" charset="0"/>
              </a:rPr>
              <a:t>  Пусть задано </a:t>
            </a:r>
            <a:r>
              <a:rPr kumimoji="0" lang="ru-RU" sz="1800" b="0" i="1" u="none" strike="noStrike" cap="none" normalizeH="0" baseline="0" dirty="0">
                <a:ln>
                  <a:noFill/>
                </a:ln>
                <a:solidFill>
                  <a:schemeClr val="tx1"/>
                </a:solidFill>
                <a:effectLst/>
                <a:latin typeface="Arial" charset="0"/>
                <a:cs typeface="Arial" charset="0"/>
              </a:rPr>
              <a:t>N</a:t>
            </a:r>
            <a:r>
              <a:rPr kumimoji="0" lang="ru-RU" sz="1800" b="0" i="0" u="none" strike="noStrike" cap="none" normalizeH="0" baseline="0" dirty="0">
                <a:ln>
                  <a:noFill/>
                </a:ln>
                <a:solidFill>
                  <a:schemeClr val="tx1"/>
                </a:solidFill>
                <a:effectLst/>
                <a:latin typeface="Arial" charset="0"/>
                <a:cs typeface="Arial" charset="0"/>
              </a:rPr>
              <a:t>-арное дерево </a:t>
            </a:r>
            <a:r>
              <a:rPr kumimoji="0" lang="ru-RU" sz="1800" b="0" i="1" u="none" strike="noStrike" cap="none" normalizeH="0" baseline="0" dirty="0">
                <a:ln>
                  <a:noFill/>
                </a:ln>
                <a:solidFill>
                  <a:schemeClr val="tx1"/>
                </a:solidFill>
                <a:effectLst/>
                <a:latin typeface="Arial" charset="0"/>
                <a:cs typeface="Arial" charset="0"/>
              </a:rPr>
              <a:t>T</a:t>
            </a:r>
            <a:r>
              <a:rPr kumimoji="0" lang="ru-RU" sz="1800" b="0" i="0" u="none" strike="noStrike" cap="none" normalizeH="0" baseline="0" dirty="0">
                <a:ln>
                  <a:noFill/>
                </a:ln>
                <a:solidFill>
                  <a:schemeClr val="tx1"/>
                </a:solidFill>
                <a:effectLst/>
                <a:latin typeface="Arial" charset="0"/>
                <a:cs typeface="Arial" charset="0"/>
              </a:rPr>
              <a:t> высоты </a:t>
            </a:r>
            <a:r>
              <a:rPr kumimoji="0" lang="en-US" sz="1800" b="0" i="1" u="none" strike="noStrike" cap="none" normalizeH="0" baseline="0" dirty="0">
                <a:ln>
                  <a:noFill/>
                </a:ln>
                <a:solidFill>
                  <a:schemeClr val="tx1"/>
                </a:solidFill>
                <a:effectLst/>
                <a:latin typeface="Arial" charset="0"/>
                <a:cs typeface="Arial" charset="0"/>
              </a:rPr>
              <a:t>h</a:t>
            </a:r>
            <a:r>
              <a:rPr kumimoji="0" lang="ru-RU" sz="1800" b="0" i="0" u="none" strike="noStrike" cap="none" normalizeH="0" baseline="0" dirty="0">
                <a:ln>
                  <a:noFill/>
                </a:ln>
                <a:solidFill>
                  <a:schemeClr val="tx1"/>
                </a:solidFill>
                <a:effectLst/>
                <a:latin typeface="Arial" charset="0"/>
                <a:cs typeface="Arial" charset="0"/>
              </a:rPr>
              <a:t>  </a:t>
            </a:r>
            <a:r>
              <a:rPr kumimoji="0" lang="ru-RU" sz="1400" b="0" i="0" u="none" strike="noStrike" cap="none" normalizeH="0" baseline="0" dirty="0">
                <a:ln>
                  <a:noFill/>
                </a:ln>
                <a:solidFill>
                  <a:schemeClr val="tx1"/>
                </a:solidFill>
                <a:effectLst/>
                <a:latin typeface="Arial" charset="0"/>
                <a:cs typeface="Arial" charset="0"/>
              </a:rPr>
              <a:t>.</a:t>
            </a:r>
            <a:endParaRPr kumimoji="0" lang="en-US" sz="1400" b="0" i="0" u="none" strike="noStrike" cap="none" normalizeH="0" baseline="0" dirty="0">
              <a:ln>
                <a:noFill/>
              </a:ln>
              <a:solidFill>
                <a:schemeClr val="tx1"/>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a:ln>
                  <a:noFill/>
                </a:ln>
                <a:solidFill>
                  <a:schemeClr val="tx1"/>
                </a:solidFill>
                <a:effectLst/>
                <a:latin typeface="Arial" charset="0"/>
                <a:cs typeface="Arial" charset="0"/>
              </a:rPr>
              <a:t>Максимальное</a:t>
            </a:r>
            <a:r>
              <a:rPr kumimoji="0" lang="ru-RU" sz="1800" b="0" i="0" u="none" strike="noStrike" cap="none" normalizeH="0" dirty="0">
                <a:ln>
                  <a:noFill/>
                </a:ln>
                <a:solidFill>
                  <a:schemeClr val="tx1"/>
                </a:solidFill>
                <a:effectLst/>
                <a:latin typeface="Arial" charset="0"/>
                <a:cs typeface="Arial" charset="0"/>
              </a:rPr>
              <a:t> число</a:t>
            </a:r>
            <a:r>
              <a:rPr kumimoji="0" lang="ru-RU" sz="1800" b="0" i="0" u="none" strike="noStrike" cap="none" normalizeH="0" baseline="0" dirty="0">
                <a:ln>
                  <a:noFill/>
                </a:ln>
                <a:solidFill>
                  <a:schemeClr val="tx1"/>
                </a:solidFill>
                <a:effectLst/>
                <a:latin typeface="Arial" charset="0"/>
                <a:cs typeface="Arial" charset="0"/>
              </a:rPr>
              <a:t> листовых узлов в </a:t>
            </a:r>
            <a:r>
              <a:rPr kumimoji="0" lang="ru-RU" sz="1800" b="0" i="1" u="none" strike="noStrike" cap="none" normalizeH="0" baseline="0" dirty="0">
                <a:ln>
                  <a:noFill/>
                </a:ln>
                <a:solidFill>
                  <a:schemeClr val="tx1"/>
                </a:solidFill>
                <a:effectLst/>
                <a:latin typeface="Arial" charset="0"/>
                <a:cs typeface="Arial" charset="0"/>
              </a:rPr>
              <a:t>Т</a:t>
            </a:r>
            <a:r>
              <a:rPr kumimoji="0" lang="ru-RU" sz="1800" b="0" i="0" u="none" strike="noStrike" cap="none" normalizeH="0" dirty="0">
                <a:ln>
                  <a:noFill/>
                </a:ln>
                <a:solidFill>
                  <a:schemeClr val="tx1"/>
                </a:solidFill>
                <a:effectLst/>
                <a:latin typeface="Arial" charset="0"/>
                <a:cs typeface="Arial" charset="0"/>
              </a:rPr>
              <a:t> </a:t>
            </a:r>
            <a:r>
              <a:rPr kumimoji="0" lang="ru-RU" sz="1800" b="0" i="0" u="none" strike="noStrike" cap="none" normalizeH="0" baseline="0" dirty="0">
                <a:ln>
                  <a:noFill/>
                </a:ln>
                <a:solidFill>
                  <a:schemeClr val="tx1"/>
                </a:solidFill>
                <a:effectLst/>
                <a:latin typeface="Arial" charset="0"/>
                <a:cs typeface="Arial" charset="0"/>
              </a:rPr>
              <a:t>равно </a:t>
            </a:r>
            <a:r>
              <a:rPr kumimoji="0" lang="en-US" sz="1800" b="0" i="1" u="none" strike="noStrike" cap="none" normalizeH="0" baseline="0" dirty="0" err="1">
                <a:ln>
                  <a:noFill/>
                </a:ln>
                <a:solidFill>
                  <a:schemeClr val="tx1"/>
                </a:solidFill>
                <a:effectLst/>
                <a:latin typeface="Arial" charset="0"/>
                <a:cs typeface="Arial" charset="0"/>
              </a:rPr>
              <a:t>N</a:t>
            </a:r>
            <a:r>
              <a:rPr kumimoji="0" lang="en-US" sz="1800" b="0" i="1" u="none" strike="noStrike" cap="none" normalizeH="0" baseline="30000" dirty="0" err="1">
                <a:ln>
                  <a:noFill/>
                </a:ln>
                <a:solidFill>
                  <a:schemeClr val="tx1"/>
                </a:solidFill>
                <a:effectLst/>
                <a:latin typeface="Arial" charset="0"/>
                <a:cs typeface="Arial" charset="0"/>
              </a:rPr>
              <a:t>h</a:t>
            </a:r>
            <a:r>
              <a:rPr kumimoji="0" lang="ru-RU" sz="1800" b="0" i="0" u="none" strike="noStrike" cap="none" normalizeH="0" baseline="0" dirty="0">
                <a:ln>
                  <a:noFill/>
                </a:ln>
                <a:solidFill>
                  <a:schemeClr val="tx1"/>
                </a:solidFill>
                <a:effectLst/>
                <a:latin typeface="Arial" charset="0"/>
                <a:cs typeface="Arial" charset="0"/>
              </a:rPr>
              <a:t> </a:t>
            </a:r>
            <a:r>
              <a:rPr kumimoji="0" lang="ru-RU" sz="800" b="0" i="0" u="none" strike="noStrike" cap="none" normalizeH="0" baseline="0" dirty="0">
                <a:ln>
                  <a:noFill/>
                </a:ln>
                <a:solidFill>
                  <a:schemeClr val="tx1"/>
                </a:solidFill>
                <a:effectLst/>
                <a:latin typeface="Arial" charset="0"/>
                <a:cs typeface="Arial" charset="0"/>
              </a:rPr>
              <a:t>.</a:t>
            </a:r>
            <a:r>
              <a:rPr kumimoji="0" lang="ru-RU" sz="1800" b="0" i="0" u="none" strike="noStrike" cap="none" normalizeH="0" baseline="0" dirty="0">
                <a:ln>
                  <a:noFill/>
                </a:ln>
                <a:solidFill>
                  <a:schemeClr val="tx1"/>
                </a:solidFill>
                <a:effectLst/>
                <a:latin typeface="Arial" charset="0"/>
                <a:cs typeface="Arial" charset="0"/>
              </a:rPr>
              <a:t> </a:t>
            </a:r>
          </a:p>
        </p:txBody>
      </p:sp>
      <p:sp>
        <p:nvSpPr>
          <p:cNvPr id="28676" name="AutoShape 4" descr="tex2html_wrap_inline62845"/>
          <p:cNvSpPr>
            <a:spLocks noChangeAspect="1" noChangeArrowheads="1"/>
          </p:cNvSpPr>
          <p:nvPr/>
        </p:nvSpPr>
        <p:spPr bwMode="auto">
          <a:xfrm>
            <a:off x="4765675" y="90488"/>
            <a:ext cx="352425" cy="2286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8677" name="AutoShape 5" descr="tex2html_wrap_inline62887"/>
          <p:cNvSpPr>
            <a:spLocks noChangeAspect="1" noChangeArrowheads="1"/>
          </p:cNvSpPr>
          <p:nvPr/>
        </p:nvSpPr>
        <p:spPr bwMode="auto">
          <a:xfrm>
            <a:off x="9399588" y="90488"/>
            <a:ext cx="209550" cy="13335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8678" name="Rectangle 6"/>
          <p:cNvSpPr>
            <a:spLocks noChangeArrowheads="1"/>
          </p:cNvSpPr>
          <p:nvPr/>
        </p:nvSpPr>
        <p:spPr bwMode="auto">
          <a:xfrm>
            <a:off x="762000" y="2133600"/>
            <a:ext cx="7162800" cy="8002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a:ln>
                  <a:noFill/>
                </a:ln>
                <a:solidFill>
                  <a:schemeClr val="tx1"/>
                </a:solidFill>
                <a:effectLst/>
                <a:latin typeface="Arial" charset="0"/>
                <a:cs typeface="Arial" charset="0"/>
              </a:rPr>
              <a:t>Теорема</a:t>
            </a:r>
            <a:r>
              <a:rPr kumimoji="0" lang="en-US" sz="1800" b="0" i="0" u="none" strike="noStrike" cap="none" normalizeH="0" baseline="0" dirty="0">
                <a:ln>
                  <a:noFill/>
                </a:ln>
                <a:solidFill>
                  <a:schemeClr val="tx1"/>
                </a:solidFill>
                <a:effectLst/>
                <a:latin typeface="Arial" charset="0"/>
                <a:cs typeface="Arial" charset="0"/>
              </a:rPr>
              <a:t> </a:t>
            </a:r>
            <a:r>
              <a:rPr kumimoji="0" lang="ru-RU" sz="1800" b="0" i="0" u="none" strike="noStrike" cap="none" normalizeH="0" baseline="0" dirty="0">
                <a:ln>
                  <a:noFill/>
                </a:ln>
                <a:solidFill>
                  <a:schemeClr val="tx1"/>
                </a:solidFill>
                <a:effectLst/>
                <a:latin typeface="Arial" charset="0"/>
                <a:cs typeface="Arial" charset="0"/>
              </a:rPr>
              <a:t>Пусть задано </a:t>
            </a:r>
            <a:r>
              <a:rPr kumimoji="0" lang="ru-RU" sz="1800" b="0" i="1" u="none" strike="noStrike" cap="none" normalizeH="0" baseline="0" dirty="0">
                <a:ln>
                  <a:noFill/>
                </a:ln>
                <a:solidFill>
                  <a:schemeClr val="tx1"/>
                </a:solidFill>
                <a:effectLst/>
                <a:latin typeface="Arial" charset="0"/>
                <a:cs typeface="Arial" charset="0"/>
              </a:rPr>
              <a:t>N</a:t>
            </a:r>
            <a:r>
              <a:rPr kumimoji="0" lang="ru-RU" sz="1800" b="0" i="0" u="none" strike="noStrike" cap="none" normalizeH="0" baseline="0" dirty="0">
                <a:ln>
                  <a:noFill/>
                </a:ln>
                <a:solidFill>
                  <a:schemeClr val="tx1"/>
                </a:solidFill>
                <a:effectLst/>
                <a:latin typeface="Arial" charset="0"/>
                <a:cs typeface="Arial" charset="0"/>
              </a:rPr>
              <a:t>-арное дерево </a:t>
            </a:r>
            <a:r>
              <a:rPr kumimoji="0" lang="ru-RU" sz="1800" b="0" i="1" u="none" strike="noStrike" cap="none" normalizeH="0" baseline="0" dirty="0">
                <a:ln>
                  <a:noFill/>
                </a:ln>
                <a:solidFill>
                  <a:schemeClr val="tx1"/>
                </a:solidFill>
                <a:effectLst/>
                <a:latin typeface="Arial" charset="0"/>
                <a:cs typeface="Arial" charset="0"/>
              </a:rPr>
              <a:t>T</a:t>
            </a:r>
            <a:r>
              <a:rPr kumimoji="0" lang="ru-RU" sz="1800" b="0" i="0" u="none" strike="noStrike" cap="none" normalizeH="0" baseline="0" dirty="0">
                <a:ln>
                  <a:noFill/>
                </a:ln>
                <a:solidFill>
                  <a:schemeClr val="tx1"/>
                </a:solidFill>
                <a:effectLst/>
                <a:latin typeface="Arial" charset="0"/>
                <a:cs typeface="Arial" charset="0"/>
              </a:rPr>
              <a:t> высоты </a:t>
            </a:r>
            <a:r>
              <a:rPr kumimoji="0" lang="en-US" sz="1800" b="0" i="1" u="none" strike="noStrike" cap="none" normalizeH="0" baseline="0" dirty="0">
                <a:ln>
                  <a:noFill/>
                </a:ln>
                <a:solidFill>
                  <a:schemeClr val="tx1"/>
                </a:solidFill>
                <a:effectLst/>
                <a:latin typeface="Arial" charset="0"/>
                <a:cs typeface="Arial" charset="0"/>
              </a:rPr>
              <a:t>h</a:t>
            </a:r>
            <a:r>
              <a:rPr kumimoji="0" lang="ru-RU" sz="1800" b="0" i="0" u="none" strike="noStrike" cap="none" normalizeH="0" baseline="0" dirty="0">
                <a:ln>
                  <a:noFill/>
                </a:ln>
                <a:solidFill>
                  <a:schemeClr val="tx1"/>
                </a:solidFill>
                <a:effectLst/>
                <a:latin typeface="Arial" charset="0"/>
                <a:cs typeface="Arial" charset="0"/>
              </a:rPr>
              <a:t> </a:t>
            </a:r>
            <a:r>
              <a:rPr kumimoji="0" lang="ru-RU" sz="1400" b="0" i="0" u="none" strike="noStrike" cap="none" normalizeH="0" baseline="0" dirty="0">
                <a:ln>
                  <a:noFill/>
                </a:ln>
                <a:solidFill>
                  <a:schemeClr val="tx1"/>
                </a:solidFill>
                <a:effectLst/>
                <a:latin typeface="Arial" charset="0"/>
                <a:cs typeface="Arial" charset="0"/>
              </a:rPr>
              <a:t>.</a:t>
            </a:r>
            <a:r>
              <a:rPr kumimoji="0" lang="ru-RU" sz="1800" b="0" i="0" u="none" strike="noStrike" cap="none" normalizeH="0" baseline="0" dirty="0">
                <a:ln>
                  <a:noFill/>
                </a:ln>
                <a:solidFill>
                  <a:schemeClr val="tx1"/>
                </a:solidFill>
                <a:effectLst/>
                <a:latin typeface="Arial" charset="0"/>
                <a:cs typeface="Arial" charset="0"/>
              </a:rPr>
              <a:t> </a:t>
            </a:r>
            <a:endParaRPr kumimoji="0" lang="en-US" sz="1800" b="0" i="0" u="none" strike="noStrike" cap="none" normalizeH="0" baseline="0" dirty="0">
              <a:ln>
                <a:noFill/>
              </a:ln>
              <a:solidFill>
                <a:schemeClr val="tx1"/>
              </a:solidFill>
              <a:effectLst/>
              <a:latin typeface="Arial" charset="0"/>
              <a:cs typeface="Arial" charset="0"/>
            </a:endParaRPr>
          </a:p>
          <a:p>
            <a:pPr marL="0" marR="0" lvl="0" indent="0" algn="l" defTabSz="914400" rtl="0" eaLnBrk="1" fontAlgn="base" latinLnBrk="0" hangingPunct="1">
              <a:lnSpc>
                <a:spcPct val="100000"/>
              </a:lnSpc>
              <a:spcBef>
                <a:spcPts val="1200"/>
              </a:spcBef>
              <a:spcAft>
                <a:spcPct val="0"/>
              </a:spcAft>
              <a:buClrTx/>
              <a:buSzTx/>
              <a:buFontTx/>
              <a:buNone/>
              <a:tabLst/>
            </a:pPr>
            <a:r>
              <a:rPr kumimoji="0" lang="ru-RU" sz="1800" b="0" i="0" u="none" strike="noStrike" cap="none" normalizeH="0" baseline="0" dirty="0">
                <a:ln>
                  <a:noFill/>
                </a:ln>
                <a:solidFill>
                  <a:schemeClr val="tx1"/>
                </a:solidFill>
                <a:effectLst/>
                <a:latin typeface="Arial" charset="0"/>
                <a:cs typeface="Arial" charset="0"/>
              </a:rPr>
              <a:t>Максимальное число внутренних узлов в </a:t>
            </a:r>
            <a:r>
              <a:rPr kumimoji="0" lang="ru-RU" sz="1800" b="0" i="1" u="none" strike="noStrike" cap="none" normalizeH="0" baseline="0" dirty="0">
                <a:ln>
                  <a:noFill/>
                </a:ln>
                <a:solidFill>
                  <a:schemeClr val="tx1"/>
                </a:solidFill>
                <a:effectLst/>
                <a:latin typeface="Arial" charset="0"/>
                <a:cs typeface="Arial" charset="0"/>
              </a:rPr>
              <a:t>T</a:t>
            </a:r>
            <a:r>
              <a:rPr kumimoji="0" lang="ru-RU" sz="1800" b="0" i="0" u="none" strike="noStrike" cap="none" normalizeH="0" baseline="0" dirty="0">
                <a:ln>
                  <a:noFill/>
                </a:ln>
                <a:solidFill>
                  <a:schemeClr val="tx1"/>
                </a:solidFill>
                <a:effectLst/>
                <a:latin typeface="Arial" charset="0"/>
                <a:cs typeface="Arial" charset="0"/>
              </a:rPr>
              <a:t> равно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Бинарные</a:t>
            </a:r>
            <a:r>
              <a:rPr kumimoji="0" lang="ru-RU" sz="3900" b="1" i="0" u="none" strike="noStrike" kern="1200" cap="none" spc="0" normalizeH="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 деревья</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8</a:t>
            </a:fld>
            <a:endParaRPr lang="en-US"/>
          </a:p>
        </p:txBody>
      </p:sp>
      <p:pic>
        <p:nvPicPr>
          <p:cNvPr id="23555" name="Picture 3"/>
          <p:cNvPicPr>
            <a:picLocks noChangeAspect="1" noChangeArrowheads="1"/>
          </p:cNvPicPr>
          <p:nvPr/>
        </p:nvPicPr>
        <p:blipFill>
          <a:blip r:embed="rId2"/>
          <a:srcRect/>
          <a:stretch>
            <a:fillRect/>
          </a:stretch>
        </p:blipFill>
        <p:spPr bwMode="auto">
          <a:xfrm>
            <a:off x="2514600" y="1447800"/>
            <a:ext cx="4106680" cy="1905000"/>
          </a:xfrm>
          <a:prstGeom prst="rect">
            <a:avLst/>
          </a:prstGeom>
          <a:noFill/>
          <a:ln w="9525">
            <a:noFill/>
            <a:miter lim="800000"/>
            <a:headEnd/>
            <a:tailEnd/>
          </a:ln>
          <a:effectLst/>
        </p:spPr>
      </p:pic>
      <p:sp>
        <p:nvSpPr>
          <p:cNvPr id="23556" name="Rectangle 4"/>
          <p:cNvSpPr>
            <a:spLocks noChangeArrowheads="1"/>
          </p:cNvSpPr>
          <p:nvPr/>
        </p:nvSpPr>
        <p:spPr bwMode="auto">
          <a:xfrm>
            <a:off x="228600" y="4036874"/>
            <a:ext cx="8686800"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a:ln>
                  <a:noFill/>
                </a:ln>
                <a:solidFill>
                  <a:schemeClr val="tx1"/>
                </a:solidFill>
                <a:effectLst/>
                <a:latin typeface="Arial" charset="0"/>
                <a:cs typeface="Arial" charset="0"/>
              </a:rPr>
              <a:t>Следствия из теорем для бинарных деревьев:</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Arial" charset="0"/>
                <a:cs typeface="Arial" charset="0"/>
              </a:rPr>
              <a:t>Бинарное дерево</a:t>
            </a:r>
            <a:r>
              <a:rPr kumimoji="0" lang="ru-RU" sz="1600" b="0" i="0" u="none" strike="noStrike" cap="none" normalizeH="0" dirty="0">
                <a:ln>
                  <a:noFill/>
                </a:ln>
                <a:solidFill>
                  <a:schemeClr val="tx1"/>
                </a:solidFill>
                <a:effectLst/>
                <a:latin typeface="Arial" charset="0"/>
                <a:cs typeface="Arial" charset="0"/>
              </a:rPr>
              <a:t> высоты</a:t>
            </a:r>
            <a:r>
              <a:rPr kumimoji="0" lang="ru-RU" sz="1600" b="0" i="0" u="none" strike="noStrike" cap="none" normalizeH="0" baseline="0" dirty="0">
                <a:ln>
                  <a:noFill/>
                </a:ln>
                <a:solidFill>
                  <a:schemeClr val="tx1"/>
                </a:solidFill>
                <a:effectLst/>
                <a:latin typeface="Arial" charset="0"/>
                <a:cs typeface="Arial" charset="0"/>
              </a:rPr>
              <a:t> </a:t>
            </a:r>
            <a:r>
              <a:rPr kumimoji="0" lang="en-US" sz="1600" b="0" i="1" u="none" strike="noStrike" cap="none" normalizeH="0" baseline="0" dirty="0">
                <a:ln>
                  <a:noFill/>
                </a:ln>
                <a:solidFill>
                  <a:schemeClr val="tx1"/>
                </a:solidFill>
                <a:effectLst/>
                <a:latin typeface="Arial" charset="0"/>
                <a:cs typeface="Arial" charset="0"/>
              </a:rPr>
              <a:t>h</a:t>
            </a:r>
            <a:r>
              <a:rPr kumimoji="0" lang="ru-RU" sz="1600" b="0" i="0" u="none" strike="noStrike" cap="none" normalizeH="0" baseline="0" dirty="0">
                <a:ln>
                  <a:noFill/>
                </a:ln>
                <a:solidFill>
                  <a:schemeClr val="tx1"/>
                </a:solidFill>
                <a:effectLst/>
                <a:latin typeface="Arial" charset="0"/>
                <a:cs typeface="Arial" charset="0"/>
              </a:rPr>
              <a:t>  имеет максимум</a:t>
            </a:r>
            <a:r>
              <a:rPr kumimoji="0" lang="en-US" sz="1600" b="0" i="0" u="none" strike="noStrike" cap="none" normalizeH="0" baseline="0" dirty="0">
                <a:ln>
                  <a:noFill/>
                </a:ln>
                <a:solidFill>
                  <a:schemeClr val="tx1"/>
                </a:solidFill>
                <a:effectLst/>
                <a:latin typeface="Arial" charset="0"/>
                <a:cs typeface="Arial" charset="0"/>
              </a:rPr>
              <a:t> </a:t>
            </a:r>
            <a:r>
              <a:rPr kumimoji="0" lang="en-US" sz="1600" b="0" i="1" u="none" strike="noStrike" cap="none" normalizeH="0" baseline="0" dirty="0">
                <a:ln>
                  <a:noFill/>
                </a:ln>
                <a:solidFill>
                  <a:schemeClr val="tx1"/>
                </a:solidFill>
                <a:effectLst/>
                <a:latin typeface="Arial" charset="0"/>
                <a:cs typeface="Arial" charset="0"/>
              </a:rPr>
              <a:t>2</a:t>
            </a:r>
            <a:r>
              <a:rPr kumimoji="0" lang="en-US" sz="1600" b="0" i="1" u="none" strike="noStrike" cap="none" normalizeH="0" baseline="30000" dirty="0">
                <a:ln>
                  <a:noFill/>
                </a:ln>
                <a:solidFill>
                  <a:schemeClr val="tx1"/>
                </a:solidFill>
                <a:effectLst/>
                <a:latin typeface="Arial" charset="0"/>
                <a:cs typeface="Arial" charset="0"/>
              </a:rPr>
              <a:t>h+1</a:t>
            </a:r>
            <a:r>
              <a:rPr kumimoji="0" lang="en-US" sz="1600" b="0" i="1" u="none" strike="noStrike" cap="none" normalizeH="0" baseline="0" dirty="0">
                <a:ln>
                  <a:noFill/>
                </a:ln>
                <a:solidFill>
                  <a:schemeClr val="tx1"/>
                </a:solidFill>
                <a:effectLst/>
                <a:latin typeface="Arial" charset="0"/>
                <a:cs typeface="Arial" charset="0"/>
              </a:rPr>
              <a:t>-1</a:t>
            </a:r>
            <a:r>
              <a:rPr kumimoji="0" lang="ru-RU" sz="1600" b="0" i="0" u="none" strike="noStrike" cap="none" normalizeH="0" baseline="0" dirty="0">
                <a:ln>
                  <a:noFill/>
                </a:ln>
                <a:solidFill>
                  <a:schemeClr val="tx1"/>
                </a:solidFill>
                <a:effectLst/>
                <a:latin typeface="Arial" charset="0"/>
                <a:cs typeface="Arial" charset="0"/>
              </a:rPr>
              <a:t> внутренних узлов.</a:t>
            </a:r>
            <a:endParaRPr kumimoji="0" lang="en-US" sz="1600" b="0" i="0" u="none" strike="noStrike" cap="none" normalizeH="0" baseline="0" dirty="0">
              <a:ln>
                <a:noFill/>
              </a:ln>
              <a:solidFill>
                <a:schemeClr val="tx1"/>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Arial" charset="0"/>
                <a:cs typeface="Arial" charset="0"/>
              </a:rPr>
              <a:t>Высота бинарного дерева с </a:t>
            </a:r>
            <a:r>
              <a:rPr kumimoji="0" lang="ru-RU" sz="1600" b="0" i="1" u="none" strike="noStrike" cap="none" normalizeH="0" baseline="0" dirty="0">
                <a:ln>
                  <a:noFill/>
                </a:ln>
                <a:solidFill>
                  <a:schemeClr val="tx1"/>
                </a:solidFill>
                <a:effectLst/>
                <a:latin typeface="Arial" charset="0"/>
                <a:cs typeface="Arial" charset="0"/>
              </a:rPr>
              <a:t>n</a:t>
            </a:r>
            <a:r>
              <a:rPr kumimoji="0" lang="ru-RU" sz="1600" b="0" i="0" u="none" strike="noStrike" cap="none" normalizeH="0" baseline="0" dirty="0">
                <a:ln>
                  <a:noFill/>
                </a:ln>
                <a:solidFill>
                  <a:schemeClr val="tx1"/>
                </a:solidFill>
                <a:effectLst/>
                <a:latin typeface="Arial" charset="0"/>
                <a:cs typeface="Arial" charset="0"/>
              </a:rPr>
              <a:t> внутренними узлами равна как минимум</a:t>
            </a:r>
            <a:r>
              <a:rPr kumimoji="0" lang="en-US" sz="1800" b="0" i="0" u="none" strike="noStrike" cap="none" normalizeH="0" baseline="0" dirty="0">
                <a:ln>
                  <a:noFill/>
                </a:ln>
                <a:solidFill>
                  <a:schemeClr val="tx1"/>
                </a:solidFill>
                <a:effectLst/>
                <a:latin typeface="Arial" charset="0"/>
                <a:cs typeface="Arial" charset="0"/>
              </a:rPr>
              <a:t>         </a:t>
            </a:r>
            <a:endParaRPr lang="en-US" dirty="0">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a:ln>
                  <a:noFill/>
                </a:ln>
                <a:solidFill>
                  <a:schemeClr val="tx1"/>
                </a:solidFill>
                <a:effectLst/>
                <a:latin typeface="Arial" charset="0"/>
                <a:cs typeface="Arial" charset="0"/>
              </a:rPr>
              <a:t>                    Высота бинарного</a:t>
            </a:r>
            <a:r>
              <a:rPr kumimoji="0" lang="ru-RU" sz="1800" b="0" i="0" u="none" strike="noStrike" cap="none" normalizeH="0" dirty="0">
                <a:ln>
                  <a:noFill/>
                </a:ln>
                <a:solidFill>
                  <a:schemeClr val="tx1"/>
                </a:solidFill>
                <a:effectLst/>
                <a:latin typeface="Arial" charset="0"/>
                <a:cs typeface="Arial" charset="0"/>
              </a:rPr>
              <a:t> дерева с </a:t>
            </a:r>
            <a:r>
              <a:rPr kumimoji="0" lang="ru-RU" sz="1800" b="0" i="1" u="none" strike="noStrike" cap="none" normalizeH="0" baseline="0" dirty="0">
                <a:ln>
                  <a:noFill/>
                </a:ln>
                <a:solidFill>
                  <a:schemeClr val="tx1"/>
                </a:solidFill>
                <a:effectLst/>
                <a:latin typeface="Arial" charset="0"/>
                <a:cs typeface="Arial" charset="0"/>
              </a:rPr>
              <a:t>n</a:t>
            </a:r>
            <a:r>
              <a:rPr kumimoji="0" lang="ru-RU" sz="1800" b="0" i="0" u="none" strike="noStrike" cap="none" normalizeH="0" baseline="0" dirty="0">
                <a:ln>
                  <a:noFill/>
                </a:ln>
                <a:solidFill>
                  <a:schemeClr val="tx1"/>
                </a:solidFill>
                <a:effectLst/>
                <a:latin typeface="Arial" charset="0"/>
                <a:cs typeface="Arial" charset="0"/>
              </a:rPr>
              <a:t> узлами равна   </a:t>
            </a:r>
            <a:r>
              <a:rPr kumimoji="0" lang="en-US" sz="1800" b="0" i="0" u="none" strike="noStrike" cap="none" normalizeH="0" baseline="0" dirty="0">
                <a:ln>
                  <a:noFill/>
                </a:ln>
                <a:solidFill>
                  <a:schemeClr val="tx1"/>
                </a:solidFill>
                <a:effectLst/>
                <a:latin typeface="Arial" charset="0"/>
                <a:cs typeface="Arial" charset="0"/>
              </a:rPr>
              <a:t>            </a:t>
            </a:r>
            <a:r>
              <a:rPr kumimoji="0" lang="ru-RU" sz="1400" b="0" i="0" u="none" strike="noStrike" cap="none" normalizeH="0" baseline="0" dirty="0">
                <a:ln>
                  <a:noFill/>
                </a:ln>
                <a:solidFill>
                  <a:schemeClr val="tx1"/>
                </a:solidFill>
                <a:effectLst/>
                <a:latin typeface="Arial" charset="0"/>
                <a:cs typeface="Arial" charset="0"/>
              </a:rPr>
              <a:t>.</a:t>
            </a:r>
            <a:r>
              <a:rPr kumimoji="0" lang="ru-RU" sz="1800" b="0" i="0" u="none" strike="noStrike" cap="none" normalizeH="0" baseline="0" dirty="0">
                <a:ln>
                  <a:noFill/>
                </a:ln>
                <a:solidFill>
                  <a:schemeClr val="tx1"/>
                </a:solidFill>
                <a:effectLst/>
                <a:latin typeface="Arial" charset="0"/>
                <a:cs typeface="Arial" charset="0"/>
              </a:rPr>
              <a:t> </a:t>
            </a:r>
          </a:p>
        </p:txBody>
      </p:sp>
      <p:sp>
        <p:nvSpPr>
          <p:cNvPr id="23557" name="AutoShape 5" descr="tex2html_wrap_inline62845"/>
          <p:cNvSpPr>
            <a:spLocks noChangeAspect="1" noChangeArrowheads="1"/>
          </p:cNvSpPr>
          <p:nvPr/>
        </p:nvSpPr>
        <p:spPr bwMode="auto">
          <a:xfrm>
            <a:off x="2428875" y="-136525"/>
            <a:ext cx="352425" cy="2286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3558" name="AutoShape 6" descr="tex2html_wrap_inline62957"/>
          <p:cNvSpPr>
            <a:spLocks noChangeAspect="1" noChangeArrowheads="1"/>
          </p:cNvSpPr>
          <p:nvPr/>
        </p:nvSpPr>
        <p:spPr bwMode="auto">
          <a:xfrm>
            <a:off x="3849688" y="-136525"/>
            <a:ext cx="552450" cy="24765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3559" name="AutoShape 7" descr="tex2html_wrap_inline62961"/>
          <p:cNvSpPr>
            <a:spLocks noChangeAspect="1" noChangeArrowheads="1"/>
          </p:cNvSpPr>
          <p:nvPr/>
        </p:nvSpPr>
        <p:spPr bwMode="auto">
          <a:xfrm>
            <a:off x="12703175" y="-136525"/>
            <a:ext cx="1009650" cy="2286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3560" name="AutoShape 8" descr="tex2html_wrap_inline59909"/>
          <p:cNvSpPr>
            <a:spLocks noChangeAspect="1" noChangeArrowheads="1"/>
          </p:cNvSpPr>
          <p:nvPr/>
        </p:nvSpPr>
        <p:spPr bwMode="auto">
          <a:xfrm>
            <a:off x="17984788" y="-136525"/>
            <a:ext cx="514350" cy="2286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3561" name="Picture 9"/>
          <p:cNvPicPr>
            <a:picLocks noChangeAspect="1" noChangeArrowheads="1"/>
          </p:cNvPicPr>
          <p:nvPr/>
        </p:nvPicPr>
        <p:blipFill>
          <a:blip r:embed="rId3"/>
          <a:srcRect/>
          <a:stretch>
            <a:fillRect/>
          </a:stretch>
        </p:blipFill>
        <p:spPr bwMode="auto">
          <a:xfrm>
            <a:off x="6400800" y="5486400"/>
            <a:ext cx="685800" cy="304800"/>
          </a:xfrm>
          <a:prstGeom prst="rect">
            <a:avLst/>
          </a:prstGeom>
          <a:noFill/>
          <a:ln w="9525">
            <a:noFill/>
            <a:miter lim="800000"/>
            <a:headEnd/>
            <a:tailEnd/>
          </a:ln>
          <a:effectLst/>
        </p:spPr>
      </p:pic>
      <p:pic>
        <p:nvPicPr>
          <p:cNvPr id="23564" name="Picture 12"/>
          <p:cNvPicPr>
            <a:picLocks noChangeAspect="1" noChangeArrowheads="1"/>
          </p:cNvPicPr>
          <p:nvPr/>
        </p:nvPicPr>
        <p:blipFill>
          <a:blip r:embed="rId4"/>
          <a:srcRect/>
          <a:stretch>
            <a:fillRect/>
          </a:stretch>
        </p:blipFill>
        <p:spPr bwMode="auto">
          <a:xfrm>
            <a:off x="7162800" y="4953000"/>
            <a:ext cx="1346200" cy="304800"/>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Реализация бинарного</a:t>
            </a:r>
            <a:r>
              <a:rPr kumimoji="0" lang="ru-RU" sz="3900" b="1" i="0" u="none" strike="noStrike" kern="1200" cap="none" spc="0" normalizeH="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 дерева</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9</a:t>
            </a:fld>
            <a:endParaRPr lang="en-US"/>
          </a:p>
        </p:txBody>
      </p:sp>
      <p:sp>
        <p:nvSpPr>
          <p:cNvPr id="6" name="Rectangle 5"/>
          <p:cNvSpPr/>
          <p:nvPr/>
        </p:nvSpPr>
        <p:spPr>
          <a:xfrm>
            <a:off x="609600" y="1524000"/>
            <a:ext cx="6324600" cy="1384995"/>
          </a:xfrm>
          <a:prstGeom prst="rect">
            <a:avLst/>
          </a:prstGeom>
        </p:spPr>
        <p:txBody>
          <a:bodyPr wrap="square">
            <a:spAutoFit/>
          </a:bodyPr>
          <a:lstStyle/>
          <a:p>
            <a:r>
              <a:rPr lang="en-US" sz="1400" b="1" dirty="0">
                <a:solidFill>
                  <a:srgbClr val="7030A0"/>
                </a:solidFill>
                <a:latin typeface="Consolas" pitchFamily="49" charset="0"/>
                <a:cs typeface="Consolas" pitchFamily="49" charset="0"/>
              </a:rPr>
              <a:t> class </a:t>
            </a:r>
            <a:r>
              <a:rPr lang="en-US" sz="1400" b="1" dirty="0" err="1">
                <a:solidFill>
                  <a:srgbClr val="7030A0"/>
                </a:solidFill>
                <a:latin typeface="Consolas" pitchFamily="49" charset="0"/>
                <a:cs typeface="Consolas" pitchFamily="49" charset="0"/>
              </a:rPr>
              <a:t>BinaryTreeNode</a:t>
            </a:r>
            <a:endParaRPr lang="en-US" sz="1400" b="1" dirty="0">
              <a:solidFill>
                <a:srgbClr val="7030A0"/>
              </a:solidFill>
              <a:latin typeface="Consolas" pitchFamily="49" charset="0"/>
              <a:cs typeface="Consolas" pitchFamily="49" charset="0"/>
            </a:endParaRPr>
          </a:p>
          <a:p>
            <a:r>
              <a:rPr lang="ru-RU" sz="1400" b="1" dirty="0">
                <a:solidFill>
                  <a:srgbClr val="7030A0"/>
                </a:solidFill>
                <a:latin typeface="Consolas" pitchFamily="49" charset="0"/>
                <a:cs typeface="Consolas" pitchFamily="49" charset="0"/>
              </a:rPr>
              <a:t>    {</a:t>
            </a:r>
          </a:p>
          <a:p>
            <a:r>
              <a:rPr lang="en-US" sz="1400" b="1" dirty="0">
                <a:solidFill>
                  <a:srgbClr val="7030A0"/>
                </a:solidFill>
                <a:latin typeface="Consolas" pitchFamily="49" charset="0"/>
                <a:cs typeface="Consolas" pitchFamily="49" charset="0"/>
              </a:rPr>
              <a:t>        public </a:t>
            </a:r>
            <a:r>
              <a:rPr lang="en-US" sz="1400" b="1" dirty="0" err="1">
                <a:solidFill>
                  <a:srgbClr val="7030A0"/>
                </a:solidFill>
                <a:latin typeface="Consolas" pitchFamily="49" charset="0"/>
                <a:cs typeface="Consolas" pitchFamily="49" charset="0"/>
              </a:rPr>
              <a:t>int</a:t>
            </a:r>
            <a:r>
              <a:rPr lang="en-US" sz="1400" b="1" dirty="0">
                <a:solidFill>
                  <a:srgbClr val="7030A0"/>
                </a:solidFill>
                <a:latin typeface="Consolas" pitchFamily="49" charset="0"/>
                <a:cs typeface="Consolas" pitchFamily="49" charset="0"/>
              </a:rPr>
              <a:t> data;</a:t>
            </a:r>
          </a:p>
          <a:p>
            <a:r>
              <a:rPr lang="en-US" sz="1400" b="1" dirty="0">
                <a:solidFill>
                  <a:srgbClr val="7030A0"/>
                </a:solidFill>
                <a:latin typeface="Consolas" pitchFamily="49" charset="0"/>
                <a:cs typeface="Consolas" pitchFamily="49" charset="0"/>
              </a:rPr>
              <a:t>        public </a:t>
            </a:r>
            <a:r>
              <a:rPr lang="en-US" sz="1400" b="1" dirty="0" err="1">
                <a:solidFill>
                  <a:srgbClr val="7030A0"/>
                </a:solidFill>
                <a:latin typeface="Consolas" pitchFamily="49" charset="0"/>
                <a:cs typeface="Consolas" pitchFamily="49" charset="0"/>
              </a:rPr>
              <a:t>BinaryTreeNode</a:t>
            </a:r>
            <a:r>
              <a:rPr lang="en-US" sz="1400" b="1" dirty="0">
                <a:solidFill>
                  <a:srgbClr val="7030A0"/>
                </a:solidFill>
                <a:latin typeface="Consolas" pitchFamily="49" charset="0"/>
                <a:cs typeface="Consolas" pitchFamily="49" charset="0"/>
              </a:rPr>
              <a:t> left = null;</a:t>
            </a:r>
          </a:p>
          <a:p>
            <a:r>
              <a:rPr lang="en-US" sz="1400" b="1" dirty="0">
                <a:solidFill>
                  <a:srgbClr val="7030A0"/>
                </a:solidFill>
                <a:latin typeface="Consolas" pitchFamily="49" charset="0"/>
                <a:cs typeface="Consolas" pitchFamily="49" charset="0"/>
              </a:rPr>
              <a:t>        public </a:t>
            </a:r>
            <a:r>
              <a:rPr lang="en-US" sz="1400" b="1" dirty="0" err="1">
                <a:solidFill>
                  <a:srgbClr val="7030A0"/>
                </a:solidFill>
                <a:latin typeface="Consolas" pitchFamily="49" charset="0"/>
                <a:cs typeface="Consolas" pitchFamily="49" charset="0"/>
              </a:rPr>
              <a:t>BinaryTreeNode</a:t>
            </a:r>
            <a:r>
              <a:rPr lang="en-US" sz="1400" b="1" dirty="0">
                <a:solidFill>
                  <a:srgbClr val="7030A0"/>
                </a:solidFill>
                <a:latin typeface="Consolas" pitchFamily="49" charset="0"/>
                <a:cs typeface="Consolas" pitchFamily="49" charset="0"/>
              </a:rPr>
              <a:t> right = null;</a:t>
            </a:r>
          </a:p>
          <a:p>
            <a:r>
              <a:rPr lang="ru-RU" sz="1400" b="1" dirty="0">
                <a:solidFill>
                  <a:srgbClr val="7030A0"/>
                </a:solidFill>
                <a:latin typeface="Consolas" pitchFamily="49" charset="0"/>
                <a:cs typeface="Consolas" pitchFamily="49" charset="0"/>
              </a:rPr>
              <a:t>    }</a:t>
            </a:r>
          </a:p>
        </p:txBody>
      </p:sp>
      <p:sp>
        <p:nvSpPr>
          <p:cNvPr id="7" name="Rectangle 6"/>
          <p:cNvSpPr/>
          <p:nvPr/>
        </p:nvSpPr>
        <p:spPr>
          <a:xfrm>
            <a:off x="2590800" y="3336191"/>
            <a:ext cx="6019800" cy="3293209"/>
          </a:xfrm>
          <a:prstGeom prst="rect">
            <a:avLst/>
          </a:prstGeom>
        </p:spPr>
        <p:txBody>
          <a:bodyPr wrap="square">
            <a:spAutoFit/>
          </a:bodyPr>
          <a:lstStyle/>
          <a:p>
            <a:r>
              <a:rPr lang="en-US" sz="1600" dirty="0">
                <a:latin typeface="Consolas" pitchFamily="49" charset="0"/>
                <a:cs typeface="Consolas" pitchFamily="49" charset="0"/>
              </a:rPr>
              <a:t>public class </a:t>
            </a:r>
            <a:r>
              <a:rPr lang="en-US" sz="1600" dirty="0" err="1">
                <a:latin typeface="Consolas" pitchFamily="49" charset="0"/>
                <a:cs typeface="Consolas" pitchFamily="49" charset="0"/>
              </a:rPr>
              <a:t>BinaryTree</a:t>
            </a:r>
            <a:endParaRPr lang="en-US" sz="1600" dirty="0">
              <a:latin typeface="Consolas" pitchFamily="49" charset="0"/>
              <a:cs typeface="Consolas" pitchFamily="49" charset="0"/>
            </a:endParaRPr>
          </a:p>
          <a:p>
            <a:r>
              <a:rPr lang="ru-RU" sz="1600" dirty="0">
                <a:latin typeface="Consolas" pitchFamily="49" charset="0"/>
                <a:cs typeface="Consolas" pitchFamily="49" charset="0"/>
              </a:rPr>
              <a:t>{</a:t>
            </a:r>
          </a:p>
          <a:p>
            <a:r>
              <a:rPr lang="en-US" sz="1600" dirty="0">
                <a:latin typeface="Consolas" pitchFamily="49" charset="0"/>
                <a:cs typeface="Consolas" pitchFamily="49" charset="0"/>
              </a:rPr>
              <a:t>        </a:t>
            </a:r>
            <a:r>
              <a:rPr lang="en-US" sz="1600" dirty="0" err="1">
                <a:latin typeface="Consolas" pitchFamily="49" charset="0"/>
                <a:cs typeface="Consolas" pitchFamily="49" charset="0"/>
              </a:rPr>
              <a:t>BinaryTreeNode</a:t>
            </a:r>
            <a:r>
              <a:rPr lang="en-US" sz="1600" dirty="0">
                <a:latin typeface="Consolas" pitchFamily="49" charset="0"/>
                <a:cs typeface="Consolas" pitchFamily="49" charset="0"/>
              </a:rPr>
              <a:t> </a:t>
            </a:r>
            <a:r>
              <a:rPr lang="en-US" sz="1600" b="1" dirty="0">
                <a:solidFill>
                  <a:srgbClr val="7030A0"/>
                </a:solidFill>
                <a:latin typeface="Consolas" pitchFamily="49" charset="0"/>
                <a:cs typeface="Consolas" pitchFamily="49" charset="0"/>
              </a:rPr>
              <a:t>root</a:t>
            </a:r>
            <a:r>
              <a:rPr lang="en-US" sz="1600" dirty="0">
                <a:latin typeface="Consolas" pitchFamily="49" charset="0"/>
                <a:cs typeface="Consolas" pitchFamily="49" charset="0"/>
              </a:rPr>
              <a:t> = null;</a:t>
            </a:r>
          </a:p>
          <a:p>
            <a:endParaRPr lang="ru-RU" sz="1600" dirty="0">
              <a:latin typeface="Consolas" pitchFamily="49" charset="0"/>
              <a:cs typeface="Consolas" pitchFamily="49" charset="0"/>
            </a:endParaRPr>
          </a:p>
          <a:p>
            <a:r>
              <a:rPr lang="nl-NL" sz="1600" dirty="0">
                <a:latin typeface="Consolas" pitchFamily="49" charset="0"/>
                <a:cs typeface="Consolas" pitchFamily="49" charset="0"/>
              </a:rPr>
              <a:t>        void Insert(</a:t>
            </a:r>
            <a:r>
              <a:rPr lang="ru-RU" sz="1600" dirty="0">
                <a:latin typeface="Consolas" pitchFamily="49" charset="0"/>
                <a:cs typeface="Consolas" pitchFamily="49" charset="0"/>
              </a:rPr>
              <a:t> </a:t>
            </a:r>
            <a:r>
              <a:rPr lang="nl-NL" sz="1600" dirty="0">
                <a:latin typeface="Consolas" pitchFamily="49" charset="0"/>
                <a:cs typeface="Consolas" pitchFamily="49" charset="0"/>
              </a:rPr>
              <a:t>int elem )</a:t>
            </a:r>
            <a:r>
              <a:rPr lang="en-US" sz="1600" dirty="0">
                <a:latin typeface="Consolas" pitchFamily="49" charset="0"/>
                <a:cs typeface="Consolas" pitchFamily="49" charset="0"/>
              </a:rPr>
              <a:t>;</a:t>
            </a:r>
            <a:endParaRPr lang="ru-RU" sz="1600" dirty="0">
              <a:latin typeface="Consolas" pitchFamily="49" charset="0"/>
              <a:cs typeface="Consolas" pitchFamily="49" charset="0"/>
            </a:endParaRPr>
          </a:p>
          <a:p>
            <a:r>
              <a:rPr lang="en-US" sz="1600" dirty="0">
                <a:latin typeface="Consolas" pitchFamily="49" charset="0"/>
                <a:cs typeface="Consolas" pitchFamily="49" charset="0"/>
              </a:rPr>
              <a:t>	void Remove( </a:t>
            </a:r>
            <a:r>
              <a:rPr lang="en-US" sz="1600" dirty="0" err="1">
                <a:latin typeface="Consolas" pitchFamily="49" charset="0"/>
                <a:cs typeface="Consolas" pitchFamily="49" charset="0"/>
              </a:rPr>
              <a:t>int</a:t>
            </a:r>
            <a:r>
              <a:rPr lang="en-US" sz="1600" dirty="0">
                <a:latin typeface="Consolas" pitchFamily="49" charset="0"/>
                <a:cs typeface="Consolas" pitchFamily="49" charset="0"/>
              </a:rPr>
              <a:t> </a:t>
            </a:r>
            <a:r>
              <a:rPr lang="en-US" sz="1600" dirty="0" err="1">
                <a:latin typeface="Consolas" pitchFamily="49" charset="0"/>
                <a:cs typeface="Consolas" pitchFamily="49" charset="0"/>
              </a:rPr>
              <a:t>elem</a:t>
            </a:r>
            <a:r>
              <a:rPr lang="en-US" sz="1600" dirty="0">
                <a:latin typeface="Consolas" pitchFamily="49" charset="0"/>
                <a:cs typeface="Consolas" pitchFamily="49" charset="0"/>
              </a:rPr>
              <a:t> );</a:t>
            </a:r>
          </a:p>
          <a:p>
            <a:r>
              <a:rPr lang="en-US" sz="1600" b="1" dirty="0">
                <a:solidFill>
                  <a:srgbClr val="7030A0"/>
                </a:solidFill>
                <a:latin typeface="Consolas" pitchFamily="49" charset="0"/>
                <a:cs typeface="Consolas" pitchFamily="49" charset="0"/>
              </a:rPr>
              <a:t>	void </a:t>
            </a:r>
            <a:r>
              <a:rPr lang="en-US" sz="1600" b="1" dirty="0" err="1">
                <a:solidFill>
                  <a:srgbClr val="7030A0"/>
                </a:solidFill>
                <a:latin typeface="Consolas" pitchFamily="49" charset="0"/>
                <a:cs typeface="Consolas" pitchFamily="49" charset="0"/>
              </a:rPr>
              <a:t>PreOrderTraversal</a:t>
            </a:r>
            <a:r>
              <a:rPr lang="en-US" sz="1600" b="1" dirty="0">
                <a:solidFill>
                  <a:srgbClr val="7030A0"/>
                </a:solidFill>
                <a:latin typeface="Consolas" pitchFamily="49" charset="0"/>
                <a:cs typeface="Consolas" pitchFamily="49" charset="0"/>
              </a:rPr>
              <a:t>();</a:t>
            </a:r>
          </a:p>
          <a:p>
            <a:r>
              <a:rPr lang="en-US" sz="1600" b="1" dirty="0">
                <a:solidFill>
                  <a:srgbClr val="7030A0"/>
                </a:solidFill>
                <a:latin typeface="Consolas" pitchFamily="49" charset="0"/>
                <a:cs typeface="Consolas" pitchFamily="49" charset="0"/>
              </a:rPr>
              <a:t>	void </a:t>
            </a:r>
            <a:r>
              <a:rPr lang="en-US" sz="1600" b="1" dirty="0" err="1">
                <a:solidFill>
                  <a:srgbClr val="7030A0"/>
                </a:solidFill>
                <a:latin typeface="Consolas" pitchFamily="49" charset="0"/>
                <a:cs typeface="Consolas" pitchFamily="49" charset="0"/>
              </a:rPr>
              <a:t>PostOrderTraversal</a:t>
            </a:r>
            <a:r>
              <a:rPr lang="en-US" sz="1600" b="1" dirty="0">
                <a:solidFill>
                  <a:srgbClr val="7030A0"/>
                </a:solidFill>
                <a:latin typeface="Consolas" pitchFamily="49" charset="0"/>
                <a:cs typeface="Consolas" pitchFamily="49" charset="0"/>
              </a:rPr>
              <a:t>();</a:t>
            </a:r>
          </a:p>
          <a:p>
            <a:r>
              <a:rPr lang="en-US" sz="1600" b="1" dirty="0">
                <a:solidFill>
                  <a:srgbClr val="7030A0"/>
                </a:solidFill>
                <a:latin typeface="Consolas" pitchFamily="49" charset="0"/>
                <a:cs typeface="Consolas" pitchFamily="49" charset="0"/>
              </a:rPr>
              <a:t>	void </a:t>
            </a:r>
            <a:r>
              <a:rPr lang="en-US" sz="1600" b="1" dirty="0" err="1">
                <a:solidFill>
                  <a:srgbClr val="7030A0"/>
                </a:solidFill>
                <a:latin typeface="Consolas" pitchFamily="49" charset="0"/>
                <a:cs typeface="Consolas" pitchFamily="49" charset="0"/>
              </a:rPr>
              <a:t>InOrderTraversal</a:t>
            </a:r>
            <a:r>
              <a:rPr lang="en-US" sz="1600" b="1" dirty="0">
                <a:solidFill>
                  <a:srgbClr val="7030A0"/>
                </a:solidFill>
                <a:latin typeface="Consolas" pitchFamily="49" charset="0"/>
                <a:cs typeface="Consolas" pitchFamily="49" charset="0"/>
              </a:rPr>
              <a:t>();</a:t>
            </a:r>
          </a:p>
          <a:p>
            <a:r>
              <a:rPr lang="en-US" sz="1600" b="1" dirty="0">
                <a:solidFill>
                  <a:srgbClr val="7030A0"/>
                </a:solidFill>
                <a:latin typeface="Consolas" pitchFamily="49" charset="0"/>
                <a:cs typeface="Consolas" pitchFamily="49" charset="0"/>
              </a:rPr>
              <a:t>	</a:t>
            </a:r>
            <a:r>
              <a:rPr lang="en-US" sz="1600" b="1" dirty="0" err="1">
                <a:solidFill>
                  <a:srgbClr val="7030A0"/>
                </a:solidFill>
                <a:latin typeface="Consolas" pitchFamily="49" charset="0"/>
                <a:cs typeface="Consolas" pitchFamily="49" charset="0"/>
              </a:rPr>
              <a:t>int</a:t>
            </a:r>
            <a:r>
              <a:rPr lang="en-US" sz="1600" b="1" dirty="0">
                <a:solidFill>
                  <a:srgbClr val="7030A0"/>
                </a:solidFill>
                <a:latin typeface="Consolas" pitchFamily="49" charset="0"/>
                <a:cs typeface="Consolas" pitchFamily="49" charset="0"/>
              </a:rPr>
              <a:t> Depth( </a:t>
            </a:r>
            <a:r>
              <a:rPr lang="en-US" sz="1600" b="1" dirty="0" err="1">
                <a:solidFill>
                  <a:srgbClr val="7030A0"/>
                </a:solidFill>
                <a:latin typeface="Consolas" pitchFamily="49" charset="0"/>
                <a:cs typeface="Consolas" pitchFamily="49" charset="0"/>
              </a:rPr>
              <a:t>BinaryTreeNode</a:t>
            </a:r>
            <a:r>
              <a:rPr lang="en-US" sz="1600" b="1" dirty="0">
                <a:solidFill>
                  <a:srgbClr val="7030A0"/>
                </a:solidFill>
                <a:latin typeface="Consolas" pitchFamily="49" charset="0"/>
                <a:cs typeface="Consolas" pitchFamily="49" charset="0"/>
              </a:rPr>
              <a:t> node</a:t>
            </a:r>
            <a:r>
              <a:rPr lang="ru-RU" sz="1600" b="1" dirty="0">
                <a:solidFill>
                  <a:srgbClr val="7030A0"/>
                </a:solidFill>
                <a:latin typeface="Consolas" pitchFamily="49" charset="0"/>
                <a:cs typeface="Consolas" pitchFamily="49" charset="0"/>
              </a:rPr>
              <a:t> </a:t>
            </a:r>
            <a:r>
              <a:rPr lang="en-US" sz="1600" b="1" dirty="0">
                <a:solidFill>
                  <a:srgbClr val="7030A0"/>
                </a:solidFill>
                <a:latin typeface="Consolas" pitchFamily="49" charset="0"/>
                <a:cs typeface="Consolas" pitchFamily="49" charset="0"/>
              </a:rPr>
              <a:t>);</a:t>
            </a:r>
          </a:p>
          <a:p>
            <a:r>
              <a:rPr lang="en-US" sz="1600" b="1" dirty="0">
                <a:solidFill>
                  <a:srgbClr val="7030A0"/>
                </a:solidFill>
                <a:latin typeface="Consolas" pitchFamily="49" charset="0"/>
                <a:cs typeface="Consolas" pitchFamily="49" charset="0"/>
              </a:rPr>
              <a:t>	</a:t>
            </a:r>
            <a:r>
              <a:rPr lang="en-US" sz="1600" b="1" dirty="0" err="1">
                <a:solidFill>
                  <a:srgbClr val="7030A0"/>
                </a:solidFill>
                <a:latin typeface="Consolas" pitchFamily="49" charset="0"/>
                <a:cs typeface="Consolas" pitchFamily="49" charset="0"/>
              </a:rPr>
              <a:t>int</a:t>
            </a:r>
            <a:r>
              <a:rPr lang="en-US" sz="1600" b="1" dirty="0">
                <a:solidFill>
                  <a:srgbClr val="7030A0"/>
                </a:solidFill>
                <a:latin typeface="Consolas" pitchFamily="49" charset="0"/>
                <a:cs typeface="Consolas" pitchFamily="49" charset="0"/>
              </a:rPr>
              <a:t> Height(</a:t>
            </a:r>
            <a:r>
              <a:rPr lang="ru-RU" sz="1600" b="1" dirty="0">
                <a:solidFill>
                  <a:srgbClr val="7030A0"/>
                </a:solidFill>
                <a:latin typeface="Consolas" pitchFamily="49" charset="0"/>
                <a:cs typeface="Consolas" pitchFamily="49" charset="0"/>
              </a:rPr>
              <a:t> </a:t>
            </a:r>
            <a:r>
              <a:rPr lang="en-US" sz="1600" b="1" dirty="0" err="1">
                <a:solidFill>
                  <a:srgbClr val="7030A0"/>
                </a:solidFill>
                <a:latin typeface="Consolas" pitchFamily="49" charset="0"/>
                <a:cs typeface="Consolas" pitchFamily="49" charset="0"/>
              </a:rPr>
              <a:t>BinaryTreeNode</a:t>
            </a:r>
            <a:r>
              <a:rPr lang="en-US" sz="1600" b="1" dirty="0">
                <a:solidFill>
                  <a:srgbClr val="7030A0"/>
                </a:solidFill>
                <a:latin typeface="Consolas" pitchFamily="49" charset="0"/>
                <a:cs typeface="Consolas" pitchFamily="49" charset="0"/>
              </a:rPr>
              <a:t> node</a:t>
            </a:r>
            <a:r>
              <a:rPr lang="ru-RU" sz="1600" b="1" dirty="0">
                <a:solidFill>
                  <a:srgbClr val="7030A0"/>
                </a:solidFill>
                <a:latin typeface="Consolas" pitchFamily="49" charset="0"/>
                <a:cs typeface="Consolas" pitchFamily="49" charset="0"/>
              </a:rPr>
              <a:t> </a:t>
            </a:r>
            <a:r>
              <a:rPr lang="en-US" sz="1600" b="1" dirty="0">
                <a:solidFill>
                  <a:srgbClr val="7030A0"/>
                </a:solidFill>
                <a:latin typeface="Consolas" pitchFamily="49" charset="0"/>
                <a:cs typeface="Consolas" pitchFamily="49" charset="0"/>
              </a:rPr>
              <a:t>);</a:t>
            </a:r>
          </a:p>
          <a:p>
            <a:r>
              <a:rPr lang="en-US" sz="1600" dirty="0">
                <a:latin typeface="Consolas" pitchFamily="49" charset="0"/>
                <a:cs typeface="Consolas" pitchFamily="49" charset="0"/>
              </a:rPr>
              <a:t>	…</a:t>
            </a:r>
          </a:p>
          <a:p>
            <a:r>
              <a:rPr lang="en-US" sz="1600" dirty="0">
                <a:latin typeface="Consolas" pitchFamily="49" charset="0"/>
                <a:cs typeface="Consolas" pitchFamily="49" charset="0"/>
              </a:rPr>
              <a:t>}</a:t>
            </a:r>
            <a:endParaRPr lang="ru-RU" sz="1600" dirty="0">
              <a:latin typeface="Consolas" pitchFamily="49" charset="0"/>
              <a:cs typeface="Consolas" pitchFamily="49"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4758</TotalTime>
  <Words>2627</Words>
  <Application>Microsoft Office PowerPoint</Application>
  <PresentationFormat>Экран (4:3)</PresentationFormat>
  <Paragraphs>419</Paragraphs>
  <Slides>54</Slides>
  <Notes>0</Notes>
  <HiddenSlides>1</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54</vt:i4>
      </vt:variant>
    </vt:vector>
  </HeadingPairs>
  <TitlesOfParts>
    <vt:vector size="62" baseType="lpstr">
      <vt:lpstr>Arial</vt:lpstr>
      <vt:lpstr>Arial Narrow</vt:lpstr>
      <vt:lpstr>Calibri</vt:lpstr>
      <vt:lpstr>Consolas</vt:lpstr>
      <vt:lpstr>Footlight MT Light</vt:lpstr>
      <vt:lpstr>Goudy Stout</vt:lpstr>
      <vt:lpstr>Showcard Gothic</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cp:lastModifiedBy>Виталий Бондаренко</cp:lastModifiedBy>
  <cp:revision>456</cp:revision>
  <dcterms:created xsi:type="dcterms:W3CDTF">2006-08-16T00:00:00Z</dcterms:created>
  <dcterms:modified xsi:type="dcterms:W3CDTF">2023-04-06T11:22:38Z</dcterms:modified>
</cp:coreProperties>
</file>