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82" r:id="rId2"/>
    <p:sldId id="318" r:id="rId3"/>
    <p:sldId id="322" r:id="rId4"/>
    <p:sldId id="323" r:id="rId5"/>
    <p:sldId id="319" r:id="rId6"/>
    <p:sldId id="314" r:id="rId7"/>
    <p:sldId id="320" r:id="rId8"/>
    <p:sldId id="321" r:id="rId9"/>
    <p:sldId id="315" r:id="rId10"/>
    <p:sldId id="310" r:id="rId11"/>
    <p:sldId id="324" r:id="rId12"/>
    <p:sldId id="325" r:id="rId13"/>
    <p:sldId id="311" r:id="rId14"/>
    <p:sldId id="312" r:id="rId15"/>
    <p:sldId id="326" r:id="rId16"/>
    <p:sldId id="327" r:id="rId17"/>
    <p:sldId id="313" r:id="rId18"/>
    <p:sldId id="330" r:id="rId19"/>
    <p:sldId id="316" r:id="rId20"/>
    <p:sldId id="333" r:id="rId21"/>
    <p:sldId id="317" r:id="rId22"/>
    <p:sldId id="328" r:id="rId23"/>
    <p:sldId id="329" r:id="rId24"/>
    <p:sldId id="332" r:id="rId25"/>
    <p:sldId id="33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24" autoAdjust="0"/>
  </p:normalViewPr>
  <p:slideViewPr>
    <p:cSldViewPr>
      <p:cViewPr varScale="1">
        <p:scale>
          <a:sx n="105" d="100"/>
          <a:sy n="105" d="100"/>
        </p:scale>
        <p:origin x="182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4/20/2023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4/20/2023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4/20/2023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381000" y="1828800"/>
            <a:ext cx="8382000" cy="762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>
                <a:latin typeface="Footlight MT Light" pitchFamily="18" charset="0"/>
              </a:rPr>
              <a:t>Продвинутые алгоритмы сортировки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590800" y="3124200"/>
            <a:ext cx="5105400" cy="3200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Сортировка кучей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Сортировка слиянием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Быстрая сортировка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Сортировка подсчетами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Поразрядная сортировка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 слиянием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146" name="Picture 2" descr="http://upload.wikimedia.org/wikipedia/commons/thumb/e/e6/Merge_sort_algorithm_diagram.svg/300px-Merge_sort_algorithm_diagram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295400"/>
            <a:ext cx="5181600" cy="4991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 слиянием (</a:t>
            </a:r>
            <a:r>
              <a:rPr kumimoji="0" lang="en-US" sz="39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MergeSort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95400" y="2133600"/>
            <a:ext cx="6400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Sort(</a:t>
            </a:r>
            <a:r>
              <a:rPr lang="en-US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[] a, </a:t>
            </a:r>
            <a:r>
              <a:rPr lang="en-US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l, </a:t>
            </a:r>
            <a:r>
              <a:rPr lang="en-US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r)</a:t>
            </a: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if (r &lt;= l)</a:t>
            </a: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    return;</a:t>
            </a: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mid = (l + r) / 2;</a:t>
            </a: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Sort( a, l, mid );</a:t>
            </a: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Sort( a, mid + 1, r );</a:t>
            </a: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Merge( a, l, mid, r );</a:t>
            </a: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}</a:t>
            </a:r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 слиянием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(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функция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Merge)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041023"/>
            <a:ext cx="64008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Merge( </a:t>
            </a:r>
            <a:r>
              <a:rPr lang="en-US" sz="12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[] a, </a:t>
            </a:r>
            <a:r>
              <a:rPr lang="en-US" sz="12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l, </a:t>
            </a:r>
            <a:r>
              <a:rPr lang="en-US" sz="12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mid, </a:t>
            </a:r>
            <a:r>
              <a:rPr lang="en-US" sz="12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r  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[] temp = new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[r - l + 1];</a:t>
            </a:r>
            <a:r>
              <a:rPr lang="ru-RU" sz="1200" dirty="0">
                <a:latin typeface="Consolas" pitchFamily="49" charset="0"/>
                <a:cs typeface="Consolas" pitchFamily="49" charset="0"/>
              </a:rPr>
              <a:t>         </a:t>
            </a:r>
            <a:r>
              <a:rPr lang="en-US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Временный массив </a:t>
            </a:r>
            <a:endParaRPr lang="en-US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l, j = mid+1;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k = 0;</a:t>
            </a:r>
          </a:p>
          <a:p>
            <a:endParaRPr lang="en-US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for (k = 0; k &lt;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temp.Length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 k++)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if (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&gt; mid)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temp[k] = a[j++];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}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else if (j &gt; r)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temp[k] = 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++];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}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else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temp[k] = (a[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 &lt; a[j]) ? 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++] : a[j++];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}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           // 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Копируем временный массив в изначальный</a:t>
            </a:r>
            <a:endParaRPr lang="en-US" sz="12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k = 0;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l;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while (k &lt;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temp.Length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&amp;&amp;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&lt;= r)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++] = temp[k++];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}</a:t>
            </a:r>
            <a:endParaRPr lang="ru-RU" sz="12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слиянием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752600"/>
            <a:ext cx="6970856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229660" y="1307068"/>
            <a:ext cx="3533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http://sorting.valemak.com/merge/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Быстрая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сортировка </a:t>
            </a:r>
            <a:r>
              <a:rPr kumimoji="0" lang="en-US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(</a:t>
            </a:r>
            <a:r>
              <a:rPr kumimoji="0" lang="en-US" sz="3900" b="1" i="0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QuickSort</a:t>
            </a:r>
            <a:r>
              <a:rPr kumimoji="0" lang="en-US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1143000"/>
            <a:ext cx="3048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Быстрая сортировка (</a:t>
            </a:r>
            <a:r>
              <a:rPr kumimoji="0" lang="en-US" sz="39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QuickSort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95400" y="2133600"/>
            <a:ext cx="6400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Sort(</a:t>
            </a:r>
            <a:r>
              <a:rPr lang="en-US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[] a, </a:t>
            </a:r>
            <a:r>
              <a:rPr lang="en-US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l, </a:t>
            </a:r>
            <a:r>
              <a:rPr lang="en-US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r)</a:t>
            </a: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	     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if (r &lt;= l)</a:t>
            </a: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    return;</a:t>
            </a: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p = Partition( a, l, r );</a:t>
            </a:r>
            <a:endParaRPr lang="ru-RU" dirty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Sort(a, l, p - 1);</a:t>
            </a: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Sort(a, p + 1, r);</a:t>
            </a:r>
            <a:endParaRPr lang="ru-RU" dirty="0">
              <a:latin typeface="Consolas" pitchFamily="49" charset="0"/>
              <a:cs typeface="Consolas" pitchFamily="49" charset="0"/>
            </a:endParaRP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}</a:t>
            </a:r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Быстрая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(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функция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Partition)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295400"/>
            <a:ext cx="64008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400" dirty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Partition(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[] a,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l,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r)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pivot = a[r];</a:t>
            </a:r>
          </a:p>
          <a:p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l-1, j = r;</a:t>
            </a:r>
          </a:p>
          <a:p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while (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&lt; j)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while (a[++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 &lt; pivot) 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while (a[--j] &gt; pivot)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    if ( j == l 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        break;</a:t>
            </a:r>
          </a:p>
          <a:p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if (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&lt; j)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    Swap( ref a[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], ref a[j] 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else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    break;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Swap( ref a[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], ref a[r] 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return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}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Быстрая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сортировка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00200"/>
            <a:ext cx="6858000" cy="4909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410200" y="1371600"/>
            <a:ext cx="34326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http://sorting.valemak.com/quick/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 подсчетом (</a:t>
            </a:r>
            <a:r>
              <a:rPr kumimoji="0" lang="en-US" sz="39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CountingSort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382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3</a:t>
            </a:r>
          </a:p>
        </p:txBody>
      </p:sp>
      <p:sp>
        <p:nvSpPr>
          <p:cNvPr id="7" name="Rectangle 6"/>
          <p:cNvSpPr/>
          <p:nvPr/>
        </p:nvSpPr>
        <p:spPr>
          <a:xfrm>
            <a:off x="13716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0</a:t>
            </a:r>
          </a:p>
        </p:txBody>
      </p:sp>
      <p:sp>
        <p:nvSpPr>
          <p:cNvPr id="8" name="Rectangle 7"/>
          <p:cNvSpPr/>
          <p:nvPr/>
        </p:nvSpPr>
        <p:spPr>
          <a:xfrm>
            <a:off x="19050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24384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3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718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052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386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1054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388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722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7056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2390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72400" y="16764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38200" y="32766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0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895600" y="32766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953000" y="32766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162800" y="32766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00200" y="33528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57600" y="33528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15000" y="33528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848600" y="33528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382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3716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0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9050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1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4384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1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9718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5052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1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0386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5720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1054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6388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1722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7056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3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2390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3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772400" y="49530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 animBg="1"/>
      <p:bldP spid="22" grpId="0" build="allAtOnce" animBg="1"/>
      <p:bldP spid="23" grpId="0" build="allAtOnce" animBg="1"/>
      <p:bldP spid="24" grpId="0" build="allAtOnce" animBg="1"/>
      <p:bldP spid="25" grpId="0" build="allAtOnce"/>
      <p:bldP spid="27" grpId="0" build="allAtOnce"/>
      <p:bldP spid="28" grpId="0" build="allAtOnce"/>
      <p:bldP spid="29" grpId="0" build="allAtOnce"/>
      <p:bldP spid="30" grpId="0" build="allAtOnce" animBg="1"/>
      <p:bldP spid="31" grpId="0" build="allAtOnce" animBg="1"/>
      <p:bldP spid="32" grpId="0" build="allAtOnce" animBg="1"/>
      <p:bldP spid="33" grpId="0" build="allAtOnce" animBg="1"/>
      <p:bldP spid="34" grpId="0" build="allAtOnce" animBg="1"/>
      <p:bldP spid="35" grpId="0" build="allAtOnce" animBg="1"/>
      <p:bldP spid="36" grpId="0" build="allAtOnce" animBg="1"/>
      <p:bldP spid="37" grpId="0" build="allAtOnce" animBg="1"/>
      <p:bldP spid="38" grpId="0" build="allAtOnce" animBg="1"/>
      <p:bldP spid="39" grpId="0" build="allAtOnce" animBg="1"/>
      <p:bldP spid="40" grpId="0" build="allAtOnce" animBg="1"/>
      <p:bldP spid="41" grpId="0" build="allAtOnce" animBg="1"/>
      <p:bldP spid="42" grpId="0" build="allAtOnce" animBg="1"/>
      <p:bldP spid="43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 подсчетом (</a:t>
            </a:r>
            <a:r>
              <a:rPr kumimoji="0" lang="en-US" sz="39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CountingSort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447800" y="2057400"/>
            <a:ext cx="6096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void Sort(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[] a, 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l, 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r)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fr-FR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fr-FR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fr-FR" dirty="0">
                <a:latin typeface="Consolas" pitchFamily="49" charset="0"/>
                <a:cs typeface="Consolas" pitchFamily="49" charset="0"/>
              </a:rPr>
              <a:t> MAX = r - l + 1;</a:t>
            </a: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[] buckets = new 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[MAX];</a:t>
            </a: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  <a:p>
            <a:r>
              <a:rPr lang="nn-NO" dirty="0">
                <a:latin typeface="Consolas" pitchFamily="49" charset="0"/>
                <a:cs typeface="Consolas" pitchFamily="49" charset="0"/>
              </a:rPr>
              <a:t>            for ( int i=l; i&lt;=r; i++ )</a:t>
            </a: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    bucket[ a[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] ]++;</a:t>
            </a: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  <a:p>
            <a:r>
              <a:rPr lang="nn-NO" dirty="0">
                <a:latin typeface="Consolas" pitchFamily="49" charset="0"/>
                <a:cs typeface="Consolas" pitchFamily="49" charset="0"/>
              </a:rPr>
              <a:t>            for (int i = l, j = l; i &lt;= r; i++)</a:t>
            </a: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    while ( buckets[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]-- &gt; 0 )</a:t>
            </a:r>
          </a:p>
          <a:p>
            <a:r>
              <a:rPr lang="en-US" dirty="0">
                <a:latin typeface="Consolas" pitchFamily="49" charset="0"/>
                <a:cs typeface="Consolas" pitchFamily="49" charset="0"/>
              </a:rPr>
              <a:t>                    a[j++] = </a:t>
            </a:r>
            <a:r>
              <a:rPr lang="en-US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АТД Очереди с приоритетами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371600" y="2057400"/>
            <a:ext cx="6477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class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PriorityQueue</a:t>
            </a:r>
            <a:endParaRPr lang="en-US" sz="1600" b="1" dirty="0">
              <a:solidFill>
                <a:srgbClr val="0000FF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private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[] a = new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[1000000];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N = 0;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public void </a:t>
            </a:r>
            <a:r>
              <a:rPr lang="en-US" sz="16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Insert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) {…}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public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GetMax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 {…}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public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bool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IsEmpty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 {…}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private void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FixUp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 {…}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private void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FixDown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 {…}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public void </a:t>
            </a:r>
            <a:r>
              <a:rPr lang="en-US" sz="1600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Swap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(ref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a, ref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b) {…}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}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533400" y="381000"/>
            <a:ext cx="81534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 подсчетом (с учетом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min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и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max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371600"/>
            <a:ext cx="6477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400" dirty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Sort(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[] a,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l,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r)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sv-SE" sz="1400" dirty="0">
                <a:latin typeface="Consolas" pitchFamily="49" charset="0"/>
                <a:cs typeface="Consolas" pitchFamily="49" charset="0"/>
              </a:rPr>
              <a:t>            int min = 0, max = 0;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nn-NO" sz="1400" dirty="0">
                <a:latin typeface="Consolas" pitchFamily="49" charset="0"/>
                <a:cs typeface="Consolas" pitchFamily="49" charset="0"/>
              </a:rPr>
              <a:t>            for (int i = l; i &lt;= r; i++)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if (a[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 &lt; min) min = a[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else if (a[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 &gt; max) max = a[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bn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max - min + 1;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[] buckets = new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bn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nn-NO" sz="1400" dirty="0">
                <a:latin typeface="Consolas" pitchFamily="49" charset="0"/>
                <a:cs typeface="Consolas" pitchFamily="49" charset="0"/>
              </a:rPr>
              <a:t>            for (int i = l; i &lt;= r; i++)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buckets[a[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 - min]++;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idx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0;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for (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min;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&lt;= max;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++)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for (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j = 0; j &lt; buckets[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- min]; j++)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    a[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idx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++]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 подсчетом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828800"/>
            <a:ext cx="6806293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Поразрядная сортировка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(</a:t>
            </a:r>
            <a:r>
              <a:rPr kumimoji="0" lang="en-US" sz="39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RadixSort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3076" name="Picture 4" descr="nul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495800"/>
            <a:ext cx="6357252" cy="1524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762000" y="1295400"/>
            <a:ext cx="762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itchFamily="34" charset="0"/>
              </a:rPr>
              <a:t>Массив несколько раз перебирается и элементы перегруппировываются в зависимости от того, какая цифра находится в определённом разряде. После обработки разрядов (всех или почти всех) массив оказывается упорядоченным.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2895600"/>
            <a:ext cx="7467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itchFamily="34" charset="0"/>
              </a:rPr>
              <a:t>Элементы перебираются по порядку и группируются по самому младшему разряду (сначала все, заканчивающиеся на 0, затем заканчивающиеся на 1, …, заканчивающиеся на 9). Возникает новая последовательность. Затем группируются по следующему разряду с конца, затем по следующему и т.д. пока не будут перебраны все разряды, от младших к старшим.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2971800" y="2286000"/>
            <a:ext cx="3688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LSD (Least-Significant-Bit)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Поразрядная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971800" y="1681639"/>
            <a:ext cx="388620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pass #0: 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170 45 75 90 2 24 802 66 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pass #1: 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17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0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9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0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2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80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2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2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4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4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5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7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5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6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6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pass #2: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2 8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0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2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2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4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4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5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6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6 1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7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0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7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5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9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0 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pass #3: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2 24 45 66 75 90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1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70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itchFamily="34" charset="-128"/>
                <a:cs typeface="Arial" pitchFamily="34" charset="0"/>
              </a:rPr>
              <a:t>8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cs typeface="Arial" pitchFamily="34" charset="0"/>
              </a:rPr>
              <a:t>02 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Поразрядная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" y="1366421"/>
            <a:ext cx="8610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Sort(</a:t>
            </a:r>
            <a:r>
              <a:rPr lang="en-US" sz="12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[] a, </a:t>
            </a:r>
            <a:r>
              <a:rPr lang="en-US" sz="12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l, </a:t>
            </a:r>
            <a:r>
              <a:rPr lang="en-US" sz="12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r)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[] buckets = new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a.Length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]; </a:t>
            </a:r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digitPosition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1;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for (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d = 0; </a:t>
            </a:r>
            <a:r>
              <a:rPr lang="en-US" sz="12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d &lt; 3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 d++ )			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/</a:t>
            </a:r>
            <a:r>
              <a:rPr lang="en-US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для 3-значных чисел</a:t>
            </a:r>
            <a:r>
              <a:rPr lang="en-US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</a:t>
            </a:r>
            <a:endParaRPr lang="en-US" sz="1200" dirty="0">
              <a:latin typeface="Consolas" pitchFamily="49" charset="0"/>
              <a:cs typeface="Consolas" pitchFamily="49" charset="0"/>
            </a:endParaRP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		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digitCount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[BASE];	</a:t>
            </a:r>
            <a:r>
              <a:rPr lang="ru-RU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en-US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обнуляем счетчик</a:t>
            </a:r>
            <a:endParaRPr lang="en-US" sz="12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	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en-US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считаем элементы с одинаковыми соотв. разрядами</a:t>
            </a:r>
          </a:p>
          <a:p>
            <a:r>
              <a:rPr lang="nn-NO" sz="1200" dirty="0">
                <a:latin typeface="Consolas" pitchFamily="49" charset="0"/>
                <a:cs typeface="Consolas" pitchFamily="49" charset="0"/>
              </a:rPr>
              <a:t>                	for (int i = l; i &lt;= r; i++)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	            	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digitCount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 /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digitPosition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% BASE]++;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	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en-US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накапливаем счетчики</a:t>
            </a:r>
          </a:p>
          <a:p>
            <a:r>
              <a:rPr lang="nn-NO" sz="1200" dirty="0">
                <a:latin typeface="Consolas" pitchFamily="49" charset="0"/>
                <a:cs typeface="Consolas" pitchFamily="49" charset="0"/>
              </a:rPr>
              <a:t>		for (int i = 1; i &lt; BASE; i++)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	           	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digitCount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 +=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digitCount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- 1];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	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en-US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Чтобы сохранить порядок, начинаем с конца</a:t>
            </a:r>
          </a:p>
          <a:p>
            <a:r>
              <a:rPr lang="nn-NO" sz="1200" dirty="0">
                <a:latin typeface="Consolas" pitchFamily="49" charset="0"/>
                <a:cs typeface="Consolas" pitchFamily="49" charset="0"/>
              </a:rPr>
              <a:t>                	for (int i = r; i &gt;= l; i--)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                  buckets[--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digitCount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 /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digitPosition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% BASE]] = 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	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en-US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перестраиваем изначальный массив, используя элементы в корзине</a:t>
            </a:r>
          </a:p>
          <a:p>
            <a:r>
              <a:rPr lang="nn-NO" sz="1200" dirty="0">
                <a:latin typeface="Consolas" pitchFamily="49" charset="0"/>
                <a:cs typeface="Consolas" pitchFamily="49" charset="0"/>
              </a:rPr>
              <a:t>                	for (int i = l; i &lt;= r; i++)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	             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 = buckets[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		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digitPosition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*= BASE;		</a:t>
            </a:r>
            <a:r>
              <a:rPr lang="ru-RU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en-US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переходим на разряд выше</a:t>
            </a:r>
            <a:endParaRPr lang="en-US" sz="12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}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Поразрядная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029200" y="1295400"/>
            <a:ext cx="3394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http://sorting.valemak.com/radix/</a:t>
            </a:r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057400"/>
            <a:ext cx="7435158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АТД Очереди с приоритетами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76400" y="1524000"/>
            <a:ext cx="6477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class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PriorityQueue</a:t>
            </a:r>
            <a:endParaRPr lang="en-US" sz="1600" b="1" dirty="0">
              <a:solidFill>
                <a:srgbClr val="0000FF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public void Insert(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a[++N] =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FixUp</a:t>
            </a:r>
            <a:r>
              <a:rPr lang="en-US" sz="1600" dirty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}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public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GetMax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Swap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ref a[1], ref a[N] 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FixDown</a:t>
            </a:r>
            <a:r>
              <a:rPr lang="en-US" sz="1600" dirty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return a[N--];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}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public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bool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IsEmpty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return N == 0;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}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}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АТД Очереди с приоритетами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1066800"/>
            <a:ext cx="6477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class </a:t>
            </a:r>
            <a:r>
              <a:rPr lang="en-US" sz="12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PriorityQueue</a:t>
            </a:r>
            <a:endParaRPr lang="en-US" sz="1200" b="1" dirty="0">
              <a:solidFill>
                <a:srgbClr val="0000FF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public void 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FixUp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N;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while (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&gt; 1 &amp;&amp; 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/2] &lt; 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 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Swap(ref 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/2], ref 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/= 2;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}</a:t>
            </a:r>
          </a:p>
          <a:p>
            <a:endParaRPr lang="en-US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public void 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FixDown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1;</a:t>
            </a:r>
          </a:p>
          <a:p>
            <a:endParaRPr lang="en-US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while (2*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&lt;= N-1)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j = 2*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endParaRPr lang="en-US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if ( j&lt;N-1 &amp;&amp; a[j] &lt; a[j + 1])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j++;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if (a[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 &gt;= a[j])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break;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Swap( ref a[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], ref a[j] 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j;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}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}</a:t>
            </a:r>
            <a:endParaRPr lang="ru-RU" sz="1200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3962400"/>
            <a:ext cx="35577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219200"/>
            <a:ext cx="338590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162800" y="5715000"/>
            <a:ext cx="1371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/>
              <a:t>делаем </a:t>
            </a:r>
            <a:r>
              <a:rPr lang="en-US" sz="1100" dirty="0" err="1"/>
              <a:t>FixDown</a:t>
            </a:r>
            <a:r>
              <a:rPr lang="en-US" sz="1100" dirty="0"/>
              <a:t>()</a:t>
            </a:r>
            <a:r>
              <a:rPr lang="ru-RU" sz="11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 кучей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8200" y="1828800"/>
            <a:ext cx="7086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SortWithPQ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[] a,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l,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r 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 </a:t>
            </a:r>
            <a:r>
              <a:rPr lang="ru-RU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доп. структура (и память) </a:t>
            </a:r>
            <a:r>
              <a:rPr lang="en-US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!!!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PriorityQueue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pq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PriorityQueue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for (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= l;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&lt;= r;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++)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pq.Insert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(a[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]);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for (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= r;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&gt;= l;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--)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a[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] =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pq.GetMax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}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 кучей</a:t>
            </a:r>
            <a:r>
              <a:rPr kumimoji="0" lang="en-US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(</a:t>
            </a:r>
            <a:r>
              <a:rPr kumimoji="0" lang="en-US" sz="3900" b="1" i="0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HeapSort</a:t>
            </a:r>
            <a:r>
              <a:rPr kumimoji="0" lang="en-US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098" name="Picture 2" descr="&amp;Scy;&amp;ocy;&amp;rcy;&amp;tcy;&amp;icy;&amp;rcy;&amp;ocy;&amp;vcy;&amp;kcy;&amp;acy; &amp;kcy;&amp;ucy;&amp;chcy;&amp;iecy;&amp;jcy; || &amp;Pcy;&amp;icy;&amp;rcy;&amp;acy;&amp;mcy;&amp;icy;&amp;dcy;&amp;acy;&amp;lcy;&amp;softcy;&amp;ncy;&amp;acy;&amp;yacy; &amp;scy;&amp;ocy;&amp;rcy;&amp;tcy;&amp;icy;&amp;rcy;&amp;ocy;&amp;vcy;&amp;kcy;&amp;acy; || Heap sor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752600"/>
            <a:ext cx="6689856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 кучей</a:t>
            </a:r>
            <a:r>
              <a:rPr kumimoji="0" lang="en-US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(</a:t>
            </a:r>
            <a:r>
              <a:rPr kumimoji="0" lang="en-US" sz="3900" b="1" i="0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HeapSort</a:t>
            </a:r>
            <a:r>
              <a:rPr kumimoji="0" lang="en-US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304800" y="1463219"/>
            <a:ext cx="9906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Sort(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[] a,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l,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r)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N = r - l + 1;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</a:t>
            </a:r>
            <a:r>
              <a:rPr lang="ru-RU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строим хип прямо в этом же массиве (но здесь уже не получится</a:t>
            </a:r>
            <a:endParaRPr lang="en-US" sz="14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	    // так просто отсортировать только часть массива между </a:t>
            </a:r>
            <a:r>
              <a:rPr lang="en-US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l </a:t>
            </a:r>
            <a:r>
              <a:rPr lang="ru-RU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и</a:t>
            </a:r>
            <a:r>
              <a:rPr lang="en-US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r</a:t>
            </a:r>
            <a:r>
              <a:rPr lang="ru-RU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, поэтому здесь</a:t>
            </a:r>
          </a:p>
          <a:p>
            <a:r>
              <a:rPr lang="ru-RU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      	    // считаем</a:t>
            </a:r>
            <a:r>
              <a:rPr lang="en-US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:</a:t>
            </a:r>
            <a:r>
              <a:rPr lang="ru-RU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                         l=0, r = </a:t>
            </a:r>
            <a:r>
              <a:rPr lang="en-US" sz="1400" dirty="0" err="1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a.Length</a:t>
            </a:r>
            <a:r>
              <a:rPr lang="en-US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- 1</a:t>
            </a:r>
            <a:r>
              <a:rPr lang="ru-RU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)</a:t>
            </a:r>
            <a:endParaRPr lang="en-US" sz="14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for (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= r;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&gt;= l;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--)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Heapify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a,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, N 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</a:t>
            </a:r>
            <a:r>
              <a:rPr lang="ru-RU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сортируем в хипе</a:t>
            </a:r>
            <a:endParaRPr lang="en-US" sz="16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while( N &gt; 0 )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Swap( ref a[l], ref a[N-1] 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Heapify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(a, l, --N);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}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«Кучизация» (</a:t>
            </a:r>
            <a:r>
              <a:rPr kumimoji="0" lang="en-US" sz="3900" b="1" i="0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Heapify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66800" y="1371600"/>
            <a:ext cx="70866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Heapify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[] a,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N)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while (2*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+ 1 &lt; N)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k = 2*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+ 1;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if (2*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+ 2 &lt; N &amp;&amp; a[2*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+ 2] &gt;= a[k])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    k = 2*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+ 2;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if (a[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] &lt; a[k])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    Swap( ref a[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], ref a[k] 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= k;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else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    break;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}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Сортировка кучей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600200"/>
            <a:ext cx="7010400" cy="4878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410200" y="1295400"/>
            <a:ext cx="3403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http://sorting.valemak.com/heap/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4922</TotalTime>
  <Words>1997</Words>
  <Application>Microsoft Office PowerPoint</Application>
  <PresentationFormat>Экран (4:3)</PresentationFormat>
  <Paragraphs>371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Arial Narrow</vt:lpstr>
      <vt:lpstr>Arial Unicode MS</vt:lpstr>
      <vt:lpstr>Calibri</vt:lpstr>
      <vt:lpstr>Consolas</vt:lpstr>
      <vt:lpstr>Footlight MT Light</vt:lpstr>
      <vt:lpstr>Goudy Stout</vt:lpstr>
      <vt:lpstr>Showcard Gothic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Виталий Бондаренко</cp:lastModifiedBy>
  <cp:revision>404</cp:revision>
  <dcterms:created xsi:type="dcterms:W3CDTF">2006-08-16T00:00:00Z</dcterms:created>
  <dcterms:modified xsi:type="dcterms:W3CDTF">2023-04-21T10:17:46Z</dcterms:modified>
</cp:coreProperties>
</file>