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82" r:id="rId2"/>
    <p:sldId id="327" r:id="rId3"/>
    <p:sldId id="313" r:id="rId4"/>
    <p:sldId id="320" r:id="rId5"/>
    <p:sldId id="312" r:id="rId6"/>
    <p:sldId id="323" r:id="rId7"/>
    <p:sldId id="324" r:id="rId8"/>
    <p:sldId id="314" r:id="rId9"/>
    <p:sldId id="315" r:id="rId10"/>
    <p:sldId id="322" r:id="rId11"/>
    <p:sldId id="321" r:id="rId12"/>
    <p:sldId id="328" r:id="rId13"/>
    <p:sldId id="330" r:id="rId14"/>
    <p:sldId id="318" r:id="rId15"/>
    <p:sldId id="319" r:id="rId16"/>
    <p:sldId id="325" r:id="rId17"/>
    <p:sldId id="331" r:id="rId18"/>
    <p:sldId id="316" r:id="rId19"/>
    <p:sldId id="317" r:id="rId20"/>
    <p:sldId id="329" r:id="rId21"/>
    <p:sldId id="332" r:id="rId22"/>
    <p:sldId id="333" r:id="rId23"/>
    <p:sldId id="334" r:id="rId24"/>
    <p:sldId id="337" r:id="rId25"/>
    <p:sldId id="335" r:id="rId26"/>
    <p:sldId id="33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2" autoAdjust="0"/>
    <p:restoredTop sz="94682" autoAdjust="0"/>
  </p:normalViewPr>
  <p:slideViewPr>
    <p:cSldViewPr>
      <p:cViewPr varScale="1">
        <p:scale>
          <a:sx n="103" d="100"/>
          <a:sy n="103" d="100"/>
        </p:scale>
        <p:origin x="71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05.04.2024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00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81000" y="1828800"/>
            <a:ext cx="83820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>
                <a:latin typeface="Footlight MT Light" pitchFamily="18" charset="0"/>
              </a:rPr>
              <a:t>Алгоритмы на графах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133600" y="3048000"/>
            <a:ext cx="5715000" cy="3200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Основные понятия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Представление графов в памяти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Поиск в глубину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Поиск в ширину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Алгоритм Дейкстры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Представление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графов в памяти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9600" y="1752600"/>
            <a:ext cx="8305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Списки смежности</a:t>
            </a:r>
            <a:endParaRPr lang="en-US" sz="2000" b="1" dirty="0"/>
          </a:p>
          <a:p>
            <a:br>
              <a:rPr lang="ru-RU" dirty="0"/>
            </a:br>
            <a:r>
              <a:rPr lang="ru-RU" sz="1600" dirty="0">
                <a:latin typeface="Arial Narrow" pitchFamily="34" charset="0"/>
              </a:rPr>
              <a:t>Данный способ представления больше подходит для разреженных графов, то есть графов у которых количество рёбер гораздо меньше чем количество вершин в квадрате (|E| &lt;&lt; |V|</a:t>
            </a:r>
            <a:r>
              <a:rPr lang="ru-RU" sz="1600" baseline="30000" dirty="0">
                <a:latin typeface="Arial Narrow" pitchFamily="34" charset="0"/>
              </a:rPr>
              <a:t>2</a:t>
            </a:r>
            <a:r>
              <a:rPr lang="ru-RU" sz="1600" dirty="0">
                <a:latin typeface="Arial Narrow" pitchFamily="34" charset="0"/>
              </a:rPr>
              <a:t>).</a:t>
            </a:r>
            <a:endParaRPr lang="en-US" sz="1600" dirty="0">
              <a:latin typeface="Arial Narrow" pitchFamily="34" charset="0"/>
            </a:endParaRPr>
          </a:p>
          <a:p>
            <a:br>
              <a:rPr lang="ru-RU" sz="1600" dirty="0">
                <a:latin typeface="Arial Narrow" pitchFamily="34" charset="0"/>
              </a:rPr>
            </a:br>
            <a:r>
              <a:rPr lang="ru-RU" sz="1600" dirty="0">
                <a:latin typeface="Arial Narrow" pitchFamily="34" charset="0"/>
              </a:rPr>
              <a:t>В данном представлении используется массив Adj содержащий |V| списков. В каждом списке Adj[v] содержатся все вершины u, так что между v и u есть ребро. Память требуемая для представления равна O (|E| + |V|) что является лучшим показателем чем матрица смежности для разреженных графов.</a:t>
            </a:r>
            <a:endParaRPr lang="en-US" sz="1600" dirty="0">
              <a:latin typeface="Arial Narrow" pitchFamily="34" charset="0"/>
            </a:endParaRPr>
          </a:p>
          <a:p>
            <a:br>
              <a:rPr lang="ru-RU" sz="1600" dirty="0">
                <a:latin typeface="Arial Narrow" pitchFamily="34" charset="0"/>
              </a:rPr>
            </a:br>
            <a:r>
              <a:rPr lang="ru-RU" sz="1600" dirty="0">
                <a:latin typeface="Arial Narrow" pitchFamily="34" charset="0"/>
              </a:rPr>
              <a:t>Главный недостаток этого способа представления в том, что нет быстрого способа проверить существует ли ребро (u, v).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Представление графов в памяти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2" descr="&amp;Rcy;&amp;icy;&amp;scy;.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295400"/>
            <a:ext cx="3991447" cy="1524000"/>
          </a:xfrm>
          <a:prstGeom prst="rect">
            <a:avLst/>
          </a:prstGeom>
          <a:noFill/>
        </p:spPr>
      </p:pic>
      <p:pic>
        <p:nvPicPr>
          <p:cNvPr id="24578" name="Picture 2" descr="&amp;Rcy;&amp;icy;&amp;scy;.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3055" y="3505200"/>
            <a:ext cx="7562745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АТД графа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2000" y="1196400"/>
            <a:ext cx="7848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class Graph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</a:t>
            </a:r>
            <a:r>
              <a:rPr lang="ru-RU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Число вершин</a:t>
            </a:r>
            <a:endParaRPr lang="en-US" sz="16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private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V = 0;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</a:t>
            </a:r>
            <a:r>
              <a:rPr lang="ru-RU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матрица смежности</a:t>
            </a:r>
            <a:endParaRPr lang="en-US" sz="16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private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[,] graph = null;</a:t>
            </a:r>
          </a:p>
          <a:p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	// </a:t>
            </a:r>
            <a:r>
              <a:rPr lang="ru-RU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еще как вариант:</a:t>
            </a:r>
            <a:endParaRPr lang="en-US" sz="16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       //private List&lt;List&lt;</a:t>
            </a:r>
            <a:r>
              <a:rPr lang="en-US" sz="1600" dirty="0" err="1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&gt;&gt; graph2 = new List&lt;List&lt;</a:t>
            </a:r>
            <a:r>
              <a:rPr lang="en-US" sz="1600" dirty="0" err="1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&gt;&gt;();</a:t>
            </a:r>
            <a:endParaRPr lang="ru-RU" sz="16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public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bool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IsDirected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{…}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public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bool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IsEdge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v,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w ) {…}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public void Fill(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[,]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adjMx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N ) {…}</a:t>
            </a:r>
          </a:p>
          <a:p>
            <a:endParaRPr lang="en-US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public void Insert(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v,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w ) {…}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public void Remove(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v,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w ) {…}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public Stack&lt;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&gt; DFS(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) {…}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	public Stack&lt;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&gt; BFS(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) {…}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}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Пути в графе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1720840"/>
            <a:ext cx="838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Путь, для которого никакие рёбра графа не соединяют две вершины пути, называется </a:t>
            </a:r>
            <a:r>
              <a:rPr lang="ru-RU" b="1" dirty="0"/>
              <a:t>индуцированным путём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Простая цепь, содержащая все вершины графа без повторений, известна как </a:t>
            </a:r>
            <a:r>
              <a:rPr lang="ru-RU" b="1" dirty="0"/>
              <a:t>Гамильтонов путь</a:t>
            </a:r>
            <a:r>
              <a:rPr lang="ru-RU" dirty="0"/>
              <a:t>.</a:t>
            </a:r>
          </a:p>
          <a:p>
            <a:endParaRPr lang="ru-RU" b="1" dirty="0"/>
          </a:p>
          <a:p>
            <a:r>
              <a:rPr lang="ru-RU" b="1" dirty="0"/>
              <a:t>Эйлеровым путем</a:t>
            </a:r>
            <a:r>
              <a:rPr lang="ru-RU" dirty="0"/>
              <a:t> (англ. </a:t>
            </a:r>
            <a:r>
              <a:rPr lang="ru-RU" i="1" dirty="0"/>
              <a:t>Eulerian path</a:t>
            </a:r>
            <a:r>
              <a:rPr lang="ru-RU" dirty="0"/>
              <a:t>) в графе называется путь, который проходит по каждому ребру, причем ровно один раз.</a:t>
            </a:r>
          </a:p>
          <a:p>
            <a:endParaRPr lang="ru-RU" dirty="0"/>
          </a:p>
          <a:p>
            <a:r>
              <a:rPr lang="ru-RU" dirty="0"/>
              <a:t>Простой цикл, содержащий все вершины графа без повторений, известен как </a:t>
            </a:r>
            <a:r>
              <a:rPr lang="ru-RU" b="1" dirty="0"/>
              <a:t>Гамильтонов цикл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Цикл, получаемый добавлением ребра графа к остовному дереву исходного графа, известен как </a:t>
            </a:r>
            <a:r>
              <a:rPr lang="ru-RU" b="1" dirty="0"/>
              <a:t>Фундаментальный цикл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Поиск в ширину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(BFS)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2050" name="Picture 2" descr="http://habrastorage.org/getpro/habr/post_images/58d/44c/98c/58d44c98c62f9c5107bd2da0d1850b9a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1295400"/>
            <a:ext cx="2442754" cy="2286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4800" y="1905000"/>
            <a:ext cx="5791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Постановка задачи</a:t>
            </a:r>
          </a:p>
          <a:p>
            <a:r>
              <a:rPr lang="ru-RU" sz="1600" dirty="0"/>
              <a:t>Требуется найти путь от одной вершины графа до другой, причем путь должен быть минимальным по количеству ребер.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4038600"/>
            <a:ext cx="7848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Интуитивно хочется рассматривать вершины графа в порядке увеличения расстояния от исходной — так, как показано на рисунке. Разделим все вершины на три множества:</a:t>
            </a:r>
            <a:br>
              <a:rPr lang="ru-RU" sz="1600" dirty="0"/>
            </a:br>
            <a:endParaRPr lang="ru-RU" sz="1600" dirty="0"/>
          </a:p>
          <a:p>
            <a:pPr>
              <a:buFont typeface="Arial" pitchFamily="34" charset="0"/>
              <a:buChar char="•"/>
            </a:pPr>
            <a:r>
              <a:rPr lang="ru-RU" sz="1600" dirty="0"/>
              <a:t> Полностью обработанные вершины (изначально множество пусто, на рисунке обозначено черным цветом)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/>
              <a:t> Вершины, до которых известно расстояние (изначально в множестве только одна вершина — начальная, на рисунке обозначено серым цветом)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/>
              <a:t> Вершины, про которые ничего не известно (изначально — все вершины, кроме начальной, на рисунке обозначено белым цветом)</a:t>
            </a:r>
          </a:p>
        </p:txBody>
      </p:sp>
      <p:sp>
        <p:nvSpPr>
          <p:cNvPr id="8" name="Rectangle 7"/>
          <p:cNvSpPr/>
          <p:nvPr/>
        </p:nvSpPr>
        <p:spPr>
          <a:xfrm>
            <a:off x="304800" y="3657600"/>
            <a:ext cx="2283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Описание алгоритма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22877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Arial Narrow" pitchFamily="34" charset="0"/>
              </a:rPr>
              <a:t>http://habrahabr.ru/post/200252/</a:t>
            </a:r>
            <a:endParaRPr lang="ru-RU" sz="1400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Поиск в ширину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(BFS)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26" name="Picture 2" descr="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-411163"/>
            <a:ext cx="104775" cy="85725"/>
          </a:xfrm>
          <a:prstGeom prst="rect">
            <a:avLst/>
          </a:prstGeom>
          <a:noFill/>
        </p:spPr>
      </p:pic>
      <p:pic>
        <p:nvPicPr>
          <p:cNvPr id="1027" name="Picture 3" descr="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8675" y="-411163"/>
            <a:ext cx="95250" cy="85725"/>
          </a:xfrm>
          <a:prstGeom prst="rect">
            <a:avLst/>
          </a:prstGeom>
          <a:noFill/>
        </p:spPr>
      </p:pic>
      <p:pic>
        <p:nvPicPr>
          <p:cNvPr id="1028" name="Picture 4" descr="(u,v,u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431713" y="-411163"/>
            <a:ext cx="647700" cy="219075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838200" y="4923472"/>
            <a:ext cx="7467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Сложность алгоритма</a:t>
            </a:r>
          </a:p>
          <a:p>
            <a:r>
              <a:rPr lang="ru-RU" dirty="0"/>
              <a:t>Для каждого ребра и каждой вершины алгоритм выполняет константное число действий, следовательно, временная сложность — O(V + E).</a:t>
            </a:r>
            <a:br>
              <a:rPr lang="ru-RU" dirty="0"/>
            </a:br>
            <a:r>
              <a:rPr lang="ru-RU" dirty="0"/>
              <a:t>Максимальное число вершин, одновременно хранящихся в очереди — V, то есть, максимальный объем используемой памяти — O(V).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1295400"/>
            <a:ext cx="8077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Очевидно, что, как только все вершины черные, работа алгоритма завершена. Будем хранить все серые вершины в очереди и поддерживать следующее свойство: расстояния до всех серых вершин в том порядке, в котором они лежат в очереди, монотонно не убывают.</a:t>
            </a:r>
            <a:br>
              <a:rPr lang="ru-RU" sz="1600" dirty="0"/>
            </a:br>
            <a:r>
              <a:rPr lang="ru-RU" sz="1600" dirty="0"/>
              <a:t>Достанем первую вершину из очереди (обозначим ее v). Для каждого из ее соседей w возможен один из двух вариантов:</a:t>
            </a:r>
            <a:br>
              <a:rPr lang="ru-RU" sz="1600" dirty="0"/>
            </a:br>
            <a:r>
              <a:rPr lang="ru-RU" sz="1600" dirty="0"/>
              <a:t>w — черная или серая вершина. В таком случае, мы не получаем никакой новой информации.</a:t>
            </a:r>
          </a:p>
          <a:p>
            <a:r>
              <a:rPr lang="ru-RU" sz="1600" dirty="0"/>
              <a:t>w — белая вершина. Тогда расстояние до нее равно d(w) = d(v) + 1. И, поскольку мы узнали расстояние, w становится серой вершиной</a:t>
            </a:r>
          </a:p>
          <a:p>
            <a:br>
              <a:rPr lang="ru-RU" sz="1600" dirty="0"/>
            </a:br>
            <a:r>
              <a:rPr lang="ru-RU" sz="1600" dirty="0"/>
              <a:t>Повторяем до тех пор, пока есть хотя бы одна серая вершина.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838200" y="136525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Поиск в ширину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(BFS)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28" name="Picture 4" descr="(u,v,u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31713" y="-411163"/>
            <a:ext cx="647700" cy="21907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838200" y="669925"/>
            <a:ext cx="7620000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Stack&lt;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&gt; BFS(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3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3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Queue&lt;</a:t>
            </a:r>
            <a:r>
              <a:rPr lang="en-US" sz="13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 q = new Queue&lt;</a:t>
            </a:r>
            <a:r>
              <a:rPr lang="en-US" sz="13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&gt;();</a:t>
            </a:r>
          </a:p>
          <a:p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	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vPath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[V];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	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checkedv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[V];</a:t>
            </a:r>
          </a:p>
          <a:p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3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q.Enqueue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sz="13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checkedv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] = 1;</a:t>
            </a:r>
          </a:p>
          <a:p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while (</a:t>
            </a:r>
            <a:r>
              <a:rPr lang="en-US" sz="13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q.Count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&gt; 0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3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3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US" sz="13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q.Dequeue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    for (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 j = 0; j &lt; V; j++)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        if (graph[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i,j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] == 1 &amp;&amp;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checkedv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[j] == 0)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            {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           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checkedv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[j] = 1;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            </a:t>
            </a:r>
            <a:r>
              <a:rPr lang="en-US" sz="13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q.Enqueue</a:t>
            </a:r>
            <a:r>
              <a:rPr lang="en-US" sz="13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(j);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           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vPath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[j] =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300" dirty="0">
              <a:latin typeface="Consolas" pitchFamily="49" charset="0"/>
              <a:cs typeface="Consolas" pitchFamily="49" charset="0"/>
            </a:endParaRP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            if (j ==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                     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return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backChain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vPath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300" dirty="0" err="1"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300" dirty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	         }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300" dirty="0">
                <a:latin typeface="Consolas" pitchFamily="49" charset="0"/>
                <a:cs typeface="Consolas" pitchFamily="49" charset="0"/>
              </a:rPr>
              <a:t>            return null;</a:t>
            </a:r>
          </a:p>
          <a:p>
            <a:r>
              <a:rPr lang="ru-RU" sz="13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Поиск в глубину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30722" name="Picture 2" descr="http://i.stack.imgur.com/odKz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524000"/>
            <a:ext cx="7430078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Поиск в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глубину (</a:t>
            </a:r>
            <a:r>
              <a:rPr kumimoji="0" lang="en-US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DFS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95400" y="1181755"/>
            <a:ext cx="6477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Stack&lt;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&gt; DFS(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2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Stack&lt;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= new Stack&lt;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&gt;();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	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vPath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[V];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	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[]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checkedv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= new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[V];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st.Push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checkedv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= 1;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while ( 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!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st.IsEmpty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() 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=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st.Pop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();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for (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j = V-1; j &gt;=0; j--)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if (graph[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i,j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== 1 &amp;&amp;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checkedv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[j] == 0)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checkedv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[j] = 1;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</a:t>
            </a:r>
            <a:r>
              <a:rPr lang="en-US" sz="1200" b="1" dirty="0" err="1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st.Push</a:t>
            </a:r>
            <a:r>
              <a:rPr lang="en-US" sz="12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(j);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vPath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[j] 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if (j ==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         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return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backChain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(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vPath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);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	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return null;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«Развертывание» пути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" y="1828800"/>
            <a:ext cx="815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Stack&lt;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&gt;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backChain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[] p,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pos =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endPos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Stack&lt;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&gt;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pathStack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= new Stack&lt;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&gt;();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pathStack.Push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pos );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while ( pos !=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startPos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pos = p[pos];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pathStack.Push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pos );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return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pathStack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Графы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9700" name="Picture 4" descr="http://habrastorage.org/storage2/746/698/f04/746698f04089990ec3d20ecf21fde7e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66800"/>
            <a:ext cx="4876800" cy="3802381"/>
          </a:xfrm>
          <a:prstGeom prst="rect">
            <a:avLst/>
          </a:prstGeom>
          <a:noFill/>
        </p:spPr>
      </p:pic>
      <p:pic>
        <p:nvPicPr>
          <p:cNvPr id="29698" name="Picture 2" descr="http://ikthelp.ru/wp-content/uploads/2013/12/grafy_seti_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962400"/>
            <a:ext cx="5133975" cy="2609851"/>
          </a:xfrm>
          <a:prstGeom prst="rect">
            <a:avLst/>
          </a:prstGeom>
          <a:noFill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676400"/>
            <a:ext cx="41719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В главной функции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" y="1600200"/>
            <a:ext cx="81534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[,] graph = {    { 0, 1, 1, 0, 0, 0, 0, 0 },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                { 1, 0, 0, 0, 0, 1, 1, 0 },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                { 1, 0, 0, 1, 0, 1, 0, 1 },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                { 0, 0, 1, 0, 1, 0, 0, 0 },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                { 0, 0, 0, 1, 0, 1, 0, 0 },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                { 0, 1, 1, 0, 1, 0, 0, 0 },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                { 0, 1, 0, 0, 0, 0, 0, 1 },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                { 0, 0, 1, 0, 0, 0, 1, 0 }    };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Graph G = new Graph();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G.Fill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graph, 8 );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Stack&lt;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&gt; paths = G.DFS(3,6);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while ( !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paths.IsEmpty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Console.Write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" -&gt; " +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paths.Pop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 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Console.WriteLine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();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12192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Алгоритм Дейкстры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(поиск кратчайшего пути в графе)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2286000"/>
            <a:ext cx="838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ru-RU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считаем расстояние между вершинами </a:t>
            </a:r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s </a:t>
            </a:r>
            <a:r>
              <a:rPr lang="ru-RU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и</a:t>
            </a:r>
            <a:r>
              <a:rPr lang="en-US" sz="16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v</a:t>
            </a:r>
            <a:endParaRPr lang="ru-RU" sz="16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ShortestPath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s, </a:t>
            </a:r>
            <a:r>
              <a:rPr lang="en-US" sz="1600" b="1" dirty="0" err="1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v)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// ------------------------------------------- подготовка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List&lt;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&gt; distances = new List&lt;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&gt;();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List&lt;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&gt; q = new List&lt;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&gt;();</a:t>
            </a:r>
          </a:p>
          <a:p>
            <a:r>
              <a:rPr lang="nn-NO" sz="1600" dirty="0">
                <a:latin typeface="Consolas" pitchFamily="49" charset="0"/>
                <a:cs typeface="Consolas" pitchFamily="49" charset="0"/>
              </a:rPr>
              <a:t>            for (int i = 0; i &lt; V; i++)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distances.Add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int.MaxValue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);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q.Add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);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distances[s] = 0;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	    . . 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12192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Алгоритм Дейкстры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(поиск кратчайшего пути в графе)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" y="1752600"/>
            <a:ext cx="83058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. . .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// ------------------------------------------ главный цикл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while (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q.Count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&gt; 0)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// ---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>------------------------------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>найти минимальный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 </a:t>
            </a:r>
          </a:p>
          <a:p>
            <a:r>
              <a:rPr lang="sv-SE" sz="1600" dirty="0">
                <a:latin typeface="Consolas" pitchFamily="49" charset="0"/>
                <a:cs typeface="Consolas" pitchFamily="49" charset="0"/>
              </a:rPr>
              <a:t>                int u = -1, min = int.MaxValue;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nn-NO" sz="1600" dirty="0">
                <a:latin typeface="Consolas" pitchFamily="49" charset="0"/>
                <a:cs typeface="Consolas" pitchFamily="49" charset="0"/>
              </a:rPr>
              <a:t>                for (int i = 0; i &lt; q.Count; i++)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if (distances[q[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]] &lt;= min)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    {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    min = distances[q[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]];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    u = q[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    }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q.Remove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( u );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	       . . .</a:t>
            </a:r>
            <a:endParaRPr lang="en-US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12192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Алгоритм Дейкстры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(поиск кратчайшего пути в графе)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33400" y="2514600"/>
            <a:ext cx="83058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. . .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// ------------------ нарастить расстояние, если нужно</a:t>
            </a:r>
          </a:p>
          <a:p>
            <a:r>
              <a:rPr lang="nn-NO" sz="1600" dirty="0">
                <a:latin typeface="Consolas" pitchFamily="49" charset="0"/>
                <a:cs typeface="Consolas" pitchFamily="49" charset="0"/>
              </a:rPr>
              <a:t>                for (int i = 0; i &lt; V; i++)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if (graph[u,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 &gt; 0)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    if (distances[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 &gt; graph[u,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 + distances[u])</a:t>
            </a: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                distances[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 = graph[u, </a:t>
            </a:r>
            <a:r>
              <a:rPr lang="en-US" sz="16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] + distances[u];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600" dirty="0">
              <a:latin typeface="Consolas" pitchFamily="49" charset="0"/>
              <a:cs typeface="Consolas" pitchFamily="49" charset="0"/>
            </a:endParaRPr>
          </a:p>
          <a:p>
            <a:r>
              <a:rPr lang="en-US" sz="1600" dirty="0">
                <a:latin typeface="Consolas" pitchFamily="49" charset="0"/>
                <a:cs typeface="Consolas" pitchFamily="49" charset="0"/>
              </a:rPr>
              <a:t>            return distances[v];</a:t>
            </a:r>
          </a:p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}</a:t>
            </a:r>
            <a:endParaRPr lang="en-US" sz="1600" dirty="0"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12192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Алгоритм Дейкстры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(поиск кратчайшего пути в графе)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95600" y="3276600"/>
            <a:ext cx="3323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Microsoft JhengHei" pitchFamily="34" charset="-120"/>
                <a:ea typeface="Microsoft JhengHei" pitchFamily="34" charset="-120"/>
              </a:rPr>
              <a:t>Priority_queue</a:t>
            </a:r>
            <a:endParaRPr lang="ru-RU" sz="3600" dirty="0"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0" y="381000"/>
            <a:ext cx="9144000" cy="12192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Алгоритм Флойда-Уоршалла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(поиск всех пар кратчайших путей в графе)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228600" y="2108061"/>
            <a:ext cx="93726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onsolas" pitchFamily="49" charset="0"/>
                <a:cs typeface="Consolas" pitchFamily="49" charset="0"/>
              </a:rPr>
              <a:t>        </a:t>
            </a:r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считаем расстояние между вершинами 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s </a:t>
            </a:r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и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v</a:t>
            </a:r>
            <a:endParaRPr lang="ru-RU" sz="14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ru-RU" sz="1400" b="1" dirty="0">
                <a:solidFill>
                  <a:srgbClr val="0000FF"/>
                </a:solidFill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public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[,] Floyd(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[,] paths )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        {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----------------------- </a:t>
            </a:r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инициализация матрицы путей (необязательно)</a:t>
            </a:r>
            <a:endParaRPr lang="en-US" sz="14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0; i &lt; V; i++)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for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j = 0; j &lt; V; j++)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paths[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, j] = j;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--------------------------------- </a:t>
            </a:r>
            <a:r>
              <a:rPr lang="ru-RU" sz="14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инициализация матрицы расстояний</a:t>
            </a:r>
            <a:endParaRPr lang="en-US" sz="14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[,] distances = new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[V,V];</a:t>
            </a:r>
          </a:p>
          <a:p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nn-NO" sz="1400" dirty="0">
                <a:latin typeface="Consolas" pitchFamily="49" charset="0"/>
                <a:cs typeface="Consolas" pitchFamily="49" charset="0"/>
              </a:rPr>
              <a:t>            for (int i = 0; i &lt; V; i++)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for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j = 0; j &lt; V; j++)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if (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 == j)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    distances[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, j] = 0;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else</a:t>
            </a:r>
          </a:p>
          <a:p>
            <a:r>
              <a:rPr lang="en-US" sz="1400" dirty="0">
                <a:latin typeface="Consolas" pitchFamily="49" charset="0"/>
                <a:cs typeface="Consolas" pitchFamily="49" charset="0"/>
              </a:rPr>
              <a:t>                        distances[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, j] = (graph[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, j] &gt; 0) ? graph[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, j] : </a:t>
            </a:r>
            <a:r>
              <a:rPr lang="en-US" sz="1400" dirty="0" err="1">
                <a:latin typeface="Consolas" pitchFamily="49" charset="0"/>
                <a:cs typeface="Consolas" pitchFamily="49" charset="0"/>
              </a:rPr>
              <a:t>int.MaxValue</a:t>
            </a:r>
            <a:r>
              <a:rPr lang="en-US" sz="1400" dirty="0">
                <a:latin typeface="Consolas" pitchFamily="49" charset="0"/>
                <a:cs typeface="Consolas" pitchFamily="49" charset="0"/>
              </a:rPr>
              <a:t>;</a:t>
            </a:r>
            <a:endParaRPr lang="ru-RU" sz="1400" dirty="0">
              <a:latin typeface="Consolas" pitchFamily="49" charset="0"/>
              <a:cs typeface="Consolas" pitchFamily="49" charset="0"/>
            </a:endParaRP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    </a:t>
            </a:r>
          </a:p>
          <a:p>
            <a:r>
              <a:rPr lang="ru-RU" sz="1400" dirty="0">
                <a:latin typeface="Consolas" pitchFamily="49" charset="0"/>
                <a:cs typeface="Consolas" pitchFamily="49" charset="0"/>
              </a:rPr>
              <a:t>	   . . 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0" y="381000"/>
            <a:ext cx="9144000" cy="12192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Алгоритм Флойда-Уоршалла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</a:rPr>
              <a:t>(поиск всех пар кратчайших путей в графе)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228600" y="1811953"/>
            <a:ext cx="9372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// -------------------------------------------------- </a:t>
            </a:r>
            <a:r>
              <a:rPr lang="ru-RU" sz="1200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основной цикл </a:t>
            </a:r>
            <a:endParaRPr lang="en-US" sz="1200" dirty="0">
              <a:solidFill>
                <a:srgbClr val="00B050"/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for (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 u = 0; u &lt; V; u++)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for (</a:t>
            </a:r>
            <a:r>
              <a:rPr lang="en-US" sz="1200" b="1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200" b="1" dirty="0">
                <a:latin typeface="Consolas" pitchFamily="49" charset="0"/>
                <a:cs typeface="Consolas" pitchFamily="49" charset="0"/>
              </a:rPr>
              <a:t> v = 0; v &lt; V; v++)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if (distances[v, u] &gt; 0)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{</a:t>
            </a:r>
          </a:p>
          <a:p>
            <a:r>
              <a:rPr lang="nn-NO" sz="1200" dirty="0">
                <a:latin typeface="Consolas" pitchFamily="49" charset="0"/>
                <a:cs typeface="Consolas" pitchFamily="49" charset="0"/>
              </a:rPr>
              <a:t>                        </a:t>
            </a:r>
            <a:r>
              <a:rPr lang="nn-NO" sz="1200" b="1" dirty="0">
                <a:latin typeface="Consolas" pitchFamily="49" charset="0"/>
                <a:cs typeface="Consolas" pitchFamily="49" charset="0"/>
              </a:rPr>
              <a:t>for (int i = 0; i &lt; V; i++)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    if (u ==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|| v ==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) continue;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    if (distances[u,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] &lt;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int.MaxValue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 &amp;&amp; distances[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, v] &lt; </a:t>
            </a:r>
            <a:r>
              <a:rPr lang="en-US" sz="1200" dirty="0" err="1">
                <a:latin typeface="Consolas" pitchFamily="49" charset="0"/>
                <a:cs typeface="Consolas" pitchFamily="49" charset="0"/>
              </a:rPr>
              <a:t>int.MaxValue</a:t>
            </a:r>
            <a:r>
              <a:rPr lang="en-US" sz="1200" dirty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        {</a:t>
            </a: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                    </a:t>
            </a:r>
            <a:r>
              <a:rPr lang="en-US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if (distances[u, v] &gt; distances[u, </a:t>
            </a:r>
            <a:r>
              <a:rPr lang="en-US" sz="1200" b="1" dirty="0" err="1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] + distances[</a:t>
            </a:r>
            <a:r>
              <a:rPr lang="en-US" sz="1200" b="1" dirty="0" err="1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, v])</a:t>
            </a:r>
          </a:p>
          <a:p>
            <a:r>
              <a:rPr lang="ru-RU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                                {</a:t>
            </a:r>
          </a:p>
          <a:p>
            <a:r>
              <a:rPr lang="es-ES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                                    </a:t>
            </a:r>
            <a:r>
              <a:rPr lang="es-ES" sz="1200" b="1" dirty="0" err="1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distances</a:t>
            </a:r>
            <a:r>
              <a:rPr lang="es-ES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[u, v] = </a:t>
            </a:r>
            <a:r>
              <a:rPr lang="es-ES" sz="1200" b="1" dirty="0" err="1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distances</a:t>
            </a:r>
            <a:r>
              <a:rPr lang="es-ES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[u, i] + </a:t>
            </a:r>
            <a:r>
              <a:rPr lang="es-ES" sz="1200" b="1" dirty="0" err="1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distances</a:t>
            </a:r>
            <a:r>
              <a:rPr lang="es-ES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[i, v];</a:t>
            </a:r>
          </a:p>
          <a:p>
            <a:r>
              <a:rPr lang="en-US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                                    paths[u, v] = </a:t>
            </a:r>
            <a:r>
              <a:rPr lang="en-US" sz="1200" b="1" dirty="0" err="1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ru-RU" sz="1200" b="1" dirty="0">
                <a:solidFill>
                  <a:srgbClr val="002060"/>
                </a:solidFill>
                <a:latin typeface="Consolas" pitchFamily="49" charset="0"/>
                <a:cs typeface="Consolas" pitchFamily="49" charset="0"/>
              </a:rPr>
              <a:t>                       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    }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    }</a:t>
            </a:r>
          </a:p>
          <a:p>
            <a:endParaRPr lang="ru-RU" sz="1200" dirty="0">
              <a:latin typeface="Consolas" pitchFamily="49" charset="0"/>
              <a:cs typeface="Consolas" pitchFamily="49" charset="0"/>
            </a:endParaRPr>
          </a:p>
          <a:p>
            <a:r>
              <a:rPr lang="en-US" sz="1200" dirty="0">
                <a:latin typeface="Consolas" pitchFamily="49" charset="0"/>
                <a:cs typeface="Consolas" pitchFamily="49" charset="0"/>
              </a:rPr>
              <a:t>            return distances;</a:t>
            </a:r>
          </a:p>
          <a:p>
            <a:r>
              <a:rPr lang="ru-RU" sz="1200" dirty="0">
                <a:latin typeface="Consolas" pitchFamily="49" charset="0"/>
                <a:cs typeface="Consolas" pitchFamily="49" charset="0"/>
              </a:rPr>
              <a:t>        }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Основные понятия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52600" y="5791200"/>
            <a:ext cx="3292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http://habrahabr.ru/post/65367/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1752600" y="6096000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Алгоритмы на графах — Часть 0: Базовые понятия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0" y="16002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Граф</a:t>
            </a:r>
            <a:r>
              <a:rPr lang="ru-RU" dirty="0"/>
              <a:t> — это абстрактное представление множества объектов и связей между ними. Графом называют пару (V, E) где V это множество </a:t>
            </a:r>
            <a:r>
              <a:rPr lang="ru-RU" b="1" dirty="0"/>
              <a:t>вершин</a:t>
            </a:r>
            <a:r>
              <a:rPr lang="ru-RU" dirty="0"/>
              <a:t>, а E множество пар, каждая из которых представляет собой связь (эти пары называют </a:t>
            </a:r>
            <a:r>
              <a:rPr lang="ru-RU" b="1" dirty="0"/>
              <a:t>рёбрами</a:t>
            </a:r>
            <a:r>
              <a:rPr lang="ru-RU" dirty="0"/>
              <a:t>).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0" y="3276600"/>
            <a:ext cx="838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Граф может быть </a:t>
            </a:r>
            <a:r>
              <a:rPr lang="ru-RU" b="1" dirty="0"/>
              <a:t>ориентированным</a:t>
            </a:r>
            <a:r>
              <a:rPr lang="ru-RU" dirty="0"/>
              <a:t> или </a:t>
            </a:r>
            <a:r>
              <a:rPr lang="ru-RU" b="1" dirty="0"/>
              <a:t>неориентированным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  <a:p>
            <a:r>
              <a:rPr lang="ru-RU" dirty="0"/>
              <a:t>В ориентированном графе, связи являются направленными (то есть пары в E являются упорядоченными, например пары (a, b) и (b, a) это две разные связи). В свою очередь в неориентированном графе, связи ненаправленные, и поэтому если существует связь (a, b) то значит что существует связь (b, a).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Основные понятия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194" name="Picture 2" descr="&amp;Rcy;&amp;icy;&amp;scy;.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828800"/>
            <a:ext cx="7982897" cy="304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752600" y="5791200"/>
            <a:ext cx="3292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http://habrahabr.ru/post/65367/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1752600" y="6096000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Алгоритмы на графах — Часть 0: Базовые понятия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Основные понятия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52600" y="5791200"/>
            <a:ext cx="3292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http://habrahabr.ru/post/65367/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1752600" y="6096000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Алгоритмы на графах — Часть 0: Базовые понятия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0" y="1447800"/>
            <a:ext cx="8458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Степень</a:t>
            </a:r>
            <a:r>
              <a:rPr lang="ru-RU" dirty="0"/>
              <a:t> вершины может быть входящая и исходящая (для неориентированных графов входящая степень равна исходящей).</a:t>
            </a:r>
            <a:br>
              <a:rPr lang="ru-RU" dirty="0"/>
            </a:br>
            <a:r>
              <a:rPr lang="ru-RU" i="1" dirty="0"/>
              <a:t>Входящая степень </a:t>
            </a:r>
            <a:r>
              <a:rPr lang="ru-RU" dirty="0"/>
              <a:t>вершины v это количество ребер вида (i,</a:t>
            </a:r>
            <a:r>
              <a:rPr lang="ru-RU" b="1" dirty="0"/>
              <a:t> v</a:t>
            </a:r>
            <a:r>
              <a:rPr lang="ru-RU" dirty="0"/>
              <a:t>), то есть количество ребер которые «входят» в v.</a:t>
            </a:r>
            <a:br>
              <a:rPr lang="ru-RU" dirty="0"/>
            </a:br>
            <a:r>
              <a:rPr lang="ru-RU" i="1" dirty="0"/>
              <a:t>Исходящая степень </a:t>
            </a:r>
            <a:r>
              <a:rPr lang="ru-RU" dirty="0"/>
              <a:t>вершины v это количество ребер вида (</a:t>
            </a:r>
            <a:r>
              <a:rPr lang="ru-RU" b="1" dirty="0"/>
              <a:t>v </a:t>
            </a:r>
            <a:r>
              <a:rPr lang="ru-RU" dirty="0"/>
              <a:t>, i), то есть количество ребер которые «выходят» из v.</a:t>
            </a:r>
            <a:br>
              <a:rPr lang="ru-RU" dirty="0"/>
            </a:br>
            <a:r>
              <a:rPr lang="ru-RU" dirty="0"/>
              <a:t>Это не совсем формальное определение (более формально определение через инцидентность), но оно вполне отражает суть</a:t>
            </a:r>
            <a:r>
              <a:rPr lang="en-US" dirty="0"/>
              <a:t>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Путь</a:t>
            </a:r>
            <a:r>
              <a:rPr lang="ru-RU" dirty="0"/>
              <a:t> в графе это конечная последовательность вершин, в которой каждые две вершины идущие подряд соединены ребром. Путь может быть ориентированным или неориентированным в зависимости от графа.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Еще основные понятия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335643"/>
            <a:ext cx="868680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Маршрутом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в графе называют конечную последовательность вершин, в которой каждая вершина (кроме последней) соединена со следующей в последовательности вершиной ребром.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Цепью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называется маршрут без повторяющихся рёбер.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Простой цепью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называется маршрут без повторяющихся вершин (откуда следует, что в простой цепи нет повторяющихся рёбер).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Ориентированным маршрутом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(или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путём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) в орграфе называют конечную последовательность вершин и дуг, в которой каждый элемент инцидентен предыдущему и последующему.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Циклом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называют цепь, в которой первая и последняя вершины совпадают. 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При этом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длиной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пути (или цикла) называют число составляющих его </a:t>
            </a:r>
            <a:r>
              <a:rPr kumimoji="0" 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рёбер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. Заметим, что если вершины и    являются концами некоторого ребра, то согласно данному определению, последовательность    является циклом. Чтобы избежать таких «вырожденных» случаев, вводят следующие понятия.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Путь (или цикл) называют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простым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, если ребра в нём не повторяются;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элементарным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, если он простой и вершины в нём не повторяются.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Простейшие свойства путей и циклов: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всякий путь, соединяющий две вершины, содержит элементарный путь, соединяющий те же две вершины;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всякий простой </a:t>
            </a:r>
            <a:r>
              <a:rPr kumimoji="0" 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неэлементарный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путь содержит элементарный </a:t>
            </a:r>
            <a:r>
              <a:rPr kumimoji="0" 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цикл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всякий </a:t>
            </a:r>
            <a:r>
              <a:rPr kumimoji="0" 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простой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цикл, проходящий через некоторую вершину (или ребро), содержит </a:t>
            </a:r>
            <a:r>
              <a:rPr kumimoji="0" 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элементарный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(под-) цикл, 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проходящий через ту же вершину (или ребро);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rPr>
              <a:t>петля — элементарный цикл.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Еще основные понятия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8" name="Picture 4" descr="(u,v,u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31713" y="-411163"/>
            <a:ext cx="647700" cy="219075"/>
          </a:xfrm>
          <a:prstGeom prst="rect">
            <a:avLst/>
          </a:prstGeom>
          <a:noFill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676400"/>
            <a:ext cx="877770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4038600" y="6324600"/>
            <a:ext cx="3962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 Narrow" pitchFamily="34" charset="0"/>
              </a:rPr>
              <a:t>https://ru.wikipedia.org/wiki</a:t>
            </a:r>
            <a:r>
              <a:rPr lang="ru-RU" sz="1600" dirty="0">
                <a:latin typeface="Arial Narrow" pitchFamily="34" charset="0"/>
              </a:rPr>
              <a:t>/Граф_(Матемтика)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Представление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графов в памяти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1246287"/>
            <a:ext cx="8534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Матрица смежности</a:t>
            </a:r>
            <a:endParaRPr lang="en-US" sz="2000" b="1" dirty="0"/>
          </a:p>
          <a:p>
            <a:br>
              <a:rPr lang="ru-RU" dirty="0"/>
            </a:br>
            <a:r>
              <a:rPr lang="ru-RU" dirty="0">
                <a:latin typeface="Arial Narrow" pitchFamily="34" charset="0"/>
              </a:rPr>
              <a:t>Этот способ является удобным для представления </a:t>
            </a:r>
            <a:r>
              <a:rPr lang="ru-RU" b="1" dirty="0">
                <a:latin typeface="Arial Narrow" pitchFamily="34" charset="0"/>
              </a:rPr>
              <a:t>плотных</a:t>
            </a:r>
            <a:r>
              <a:rPr lang="ru-RU" dirty="0">
                <a:latin typeface="Arial Narrow" pitchFamily="34" charset="0"/>
              </a:rPr>
              <a:t> графов, в которых количество рёбер (|E|) примерно равно количеству вершин в квадрате (|V|</a:t>
            </a:r>
            <a:r>
              <a:rPr lang="ru-RU" baseline="30000" dirty="0">
                <a:latin typeface="Arial Narrow" pitchFamily="34" charset="0"/>
              </a:rPr>
              <a:t>2</a:t>
            </a:r>
            <a:r>
              <a:rPr lang="ru-RU" dirty="0">
                <a:latin typeface="Arial Narrow" pitchFamily="34" charset="0"/>
              </a:rPr>
              <a:t>). </a:t>
            </a:r>
            <a:br>
              <a:rPr lang="ru-RU" dirty="0">
                <a:latin typeface="Arial Narrow" pitchFamily="34" charset="0"/>
              </a:rPr>
            </a:br>
            <a:r>
              <a:rPr lang="ru-RU" dirty="0">
                <a:latin typeface="Arial Narrow" pitchFamily="34" charset="0"/>
              </a:rPr>
              <a:t>В данном представлении мы заполняем матрицу размером |V| x |V| следущим образом: </a:t>
            </a:r>
            <a:endParaRPr lang="en-US" dirty="0">
              <a:latin typeface="Arial Narrow" pitchFamily="34" charset="0"/>
            </a:endParaRPr>
          </a:p>
          <a:p>
            <a:br>
              <a:rPr lang="ru-RU" dirty="0">
                <a:latin typeface="Arial Narrow" pitchFamily="34" charset="0"/>
              </a:rPr>
            </a:br>
            <a:r>
              <a:rPr lang="en-US" dirty="0">
                <a:latin typeface="Arial Narrow" pitchFamily="34" charset="0"/>
              </a:rPr>
              <a:t>			</a:t>
            </a:r>
            <a:r>
              <a:rPr lang="ru-RU" dirty="0">
                <a:latin typeface="Arial Narrow" pitchFamily="34" charset="0"/>
              </a:rPr>
              <a:t>A[i][j] = 1 (Если существует ребро из i в j)</a:t>
            </a:r>
            <a:br>
              <a:rPr lang="ru-RU" dirty="0">
                <a:latin typeface="Arial Narrow" pitchFamily="34" charset="0"/>
              </a:rPr>
            </a:br>
            <a:r>
              <a:rPr lang="en-US" dirty="0">
                <a:latin typeface="Arial Narrow" pitchFamily="34" charset="0"/>
              </a:rPr>
              <a:t>			</a:t>
            </a:r>
            <a:r>
              <a:rPr lang="ru-RU" dirty="0">
                <a:latin typeface="Arial Narrow" pitchFamily="34" charset="0"/>
              </a:rPr>
              <a:t>A[i][j] = 0 (Иначе)</a:t>
            </a:r>
            <a:endParaRPr lang="en-US" dirty="0">
              <a:latin typeface="Arial Narrow" pitchFamily="34" charset="0"/>
            </a:endParaRPr>
          </a:p>
          <a:p>
            <a:br>
              <a:rPr lang="ru-RU" dirty="0">
                <a:latin typeface="Arial Narrow" pitchFamily="34" charset="0"/>
              </a:rPr>
            </a:br>
            <a:r>
              <a:rPr lang="ru-RU" dirty="0">
                <a:latin typeface="Arial Narrow" pitchFamily="34" charset="0"/>
              </a:rPr>
              <a:t>Данный способ подходит для ориентированных и неориентированных графов. Для неориентированных графов матрица A является симметричной (то есть A[i][j] == A[j][i], т.к. если существует ребро между i и j, то оно является и ребром из i в j, и ребром из j в i). Благодаря этому свойству можно сократить почти в два раза использование памяти, храня элементы только в верхней части матрицы, над главной диагональю)</a:t>
            </a:r>
            <a:br>
              <a:rPr lang="ru-RU" dirty="0">
                <a:latin typeface="Arial Narrow" pitchFamily="34" charset="0"/>
              </a:rPr>
            </a:br>
            <a:r>
              <a:rPr lang="ru-RU" dirty="0">
                <a:latin typeface="Arial Narrow" pitchFamily="34" charset="0"/>
              </a:rPr>
              <a:t>Понятно что с помощью данного способа представления, можно быстро проверить есть ли ребро между вершинами v и u, просто посмотрев в ячейку A[v][u].</a:t>
            </a:r>
            <a:br>
              <a:rPr lang="ru-RU" dirty="0">
                <a:latin typeface="Arial Narrow" pitchFamily="34" charset="0"/>
              </a:rPr>
            </a:br>
            <a:r>
              <a:rPr lang="ru-RU" dirty="0">
                <a:latin typeface="Arial Narrow" pitchFamily="34" charset="0"/>
              </a:rPr>
              <a:t>С другой стороны этот способ очень громоздкий, так как требует O (|V|</a:t>
            </a:r>
            <a:r>
              <a:rPr lang="ru-RU" baseline="30000" dirty="0">
                <a:latin typeface="Arial Narrow" pitchFamily="34" charset="0"/>
              </a:rPr>
              <a:t>2</a:t>
            </a:r>
            <a:r>
              <a:rPr lang="ru-RU" dirty="0">
                <a:latin typeface="Arial Narrow" pitchFamily="34" charset="0"/>
              </a:rPr>
              <a:t>) памяти для хранения матрицы.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9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Представление графов в памяти</a:t>
            </a:r>
            <a:endParaRPr lang="ru-RU" sz="3200" b="1" dirty="0"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122" name="Picture 2" descr="&amp;Rcy;&amp;icy;&amp;scy;.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67" y="3124200"/>
            <a:ext cx="8449733" cy="3048000"/>
          </a:xfrm>
          <a:prstGeom prst="rect">
            <a:avLst/>
          </a:prstGeom>
          <a:noFill/>
        </p:spPr>
      </p:pic>
      <p:pic>
        <p:nvPicPr>
          <p:cNvPr id="6" name="Picture 2" descr="&amp;Rcy;&amp;icy;&amp;scy;.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1295400"/>
            <a:ext cx="3991447" cy="152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4216</TotalTime>
  <Words>2845</Words>
  <Application>Microsoft Office PowerPoint</Application>
  <PresentationFormat>Экран (4:3)</PresentationFormat>
  <Paragraphs>320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Microsoft JhengHei</vt:lpstr>
      <vt:lpstr>Arial</vt:lpstr>
      <vt:lpstr>Arial Narrow</vt:lpstr>
      <vt:lpstr>Calibri</vt:lpstr>
      <vt:lpstr>Consolas</vt:lpstr>
      <vt:lpstr>Constantia</vt:lpstr>
      <vt:lpstr>Footlight MT Light</vt:lpstr>
      <vt:lpstr>Goudy Stout</vt:lpstr>
      <vt:lpstr>Showcard Gothic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Виталий Бондаренко</cp:lastModifiedBy>
  <cp:revision>417</cp:revision>
  <dcterms:created xsi:type="dcterms:W3CDTF">2006-08-16T00:00:00Z</dcterms:created>
  <dcterms:modified xsi:type="dcterms:W3CDTF">2024-04-05T11:05:00Z</dcterms:modified>
</cp:coreProperties>
</file>