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8" r:id="rId1"/>
  </p:sldMasterIdLst>
  <p:notesMasterIdLst>
    <p:notesMasterId r:id="rId44"/>
  </p:notesMasterIdLst>
  <p:sldIdLst>
    <p:sldId id="256" r:id="rId2"/>
    <p:sldId id="258" r:id="rId3"/>
    <p:sldId id="259" r:id="rId4"/>
    <p:sldId id="260" r:id="rId5"/>
    <p:sldId id="269" r:id="rId6"/>
    <p:sldId id="263" r:id="rId7"/>
    <p:sldId id="273" r:id="rId8"/>
    <p:sldId id="265" r:id="rId9"/>
    <p:sldId id="271" r:id="rId10"/>
    <p:sldId id="266" r:id="rId11"/>
    <p:sldId id="272" r:id="rId12"/>
    <p:sldId id="267" r:id="rId13"/>
    <p:sldId id="278" r:id="rId14"/>
    <p:sldId id="268" r:id="rId15"/>
    <p:sldId id="270" r:id="rId16"/>
    <p:sldId id="261" r:id="rId17"/>
    <p:sldId id="262" r:id="rId18"/>
    <p:sldId id="276" r:id="rId19"/>
    <p:sldId id="277" r:id="rId20"/>
    <p:sldId id="279" r:id="rId21"/>
    <p:sldId id="280" r:id="rId22"/>
    <p:sldId id="281" r:id="rId23"/>
    <p:sldId id="282" r:id="rId24"/>
    <p:sldId id="283" r:id="rId25"/>
    <p:sldId id="284" r:id="rId26"/>
    <p:sldId id="286" r:id="rId27"/>
    <p:sldId id="285" r:id="rId28"/>
    <p:sldId id="287" r:id="rId29"/>
    <p:sldId id="288" r:id="rId30"/>
    <p:sldId id="289" r:id="rId31"/>
    <p:sldId id="299" r:id="rId32"/>
    <p:sldId id="290" r:id="rId33"/>
    <p:sldId id="291" r:id="rId34"/>
    <p:sldId id="292" r:id="rId35"/>
    <p:sldId id="293" r:id="rId36"/>
    <p:sldId id="294" r:id="rId37"/>
    <p:sldId id="295" r:id="rId38"/>
    <p:sldId id="296" r:id="rId39"/>
    <p:sldId id="297" r:id="rId40"/>
    <p:sldId id="298" r:id="rId41"/>
    <p:sldId id="274" r:id="rId42"/>
    <p:sldId id="275"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90401" autoAdjust="0"/>
  </p:normalViewPr>
  <p:slideViewPr>
    <p:cSldViewPr snapToGrid="0">
      <p:cViewPr varScale="1">
        <p:scale>
          <a:sx n="111" d="100"/>
          <a:sy n="111" d="100"/>
        </p:scale>
        <p:origin x="151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38CA8-EB39-49FA-8254-C6663EBCFAB5}" type="datetimeFigureOut">
              <a:rPr lang="ru-RU" smtClean="0"/>
              <a:t>14.02.2021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7299D-43BF-42A8-B3C6-98FAC7C244F9}" type="slidenum">
              <a:rPr lang="ru-RU" smtClean="0"/>
              <a:t>‹#›</a:t>
            </a:fld>
            <a:endParaRPr lang="ru-RU"/>
          </a:p>
        </p:txBody>
      </p:sp>
    </p:spTree>
    <p:extLst>
      <p:ext uri="{BB962C8B-B14F-4D97-AF65-F5344CB8AC3E}">
        <p14:creationId xmlns:p14="http://schemas.microsoft.com/office/powerpoint/2010/main" val="36791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Поэтому проект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должен быть очень точен и выверен. Фактически проект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 это фундамент будущего программного комплекса, который будет использоваться достаточно долго и многими пользователями. И как в любом здании, можно достраивать мансарды, переделывать крышу, можно даже менять окна, но заменить фундамент, не разрушив всего здания, невозможно. Этапы жизненного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цикла</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изображены на следующем рисунке. Они аналогичны, в основном, развитию любой программной системы, однако в них есть определенная специфика, касающаяся только баз данных.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a:t>
            </a:fld>
            <a:endParaRPr lang="ru-RU"/>
          </a:p>
        </p:txBody>
      </p:sp>
    </p:spTree>
    <p:extLst>
      <p:ext uri="{BB962C8B-B14F-4D97-AF65-F5344CB8AC3E}">
        <p14:creationId xmlns:p14="http://schemas.microsoft.com/office/powerpoint/2010/main" val="144253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Однако перед тем как описывать построенную схему в терминах выбран-ной СУБД, нам надо выстроить эту схему. Мы должны построить корректную </a:t>
            </a:r>
            <a:r>
              <a:rPr lang="ru-RU" dirty="0" err="1"/>
              <a:t>схе-му</a:t>
            </a:r>
            <a:r>
              <a:rPr lang="ru-RU" dirty="0"/>
              <a:t> БД, ориентируясь на реляционную модель данных.</a:t>
            </a:r>
          </a:p>
        </p:txBody>
      </p:sp>
      <p:sp>
        <p:nvSpPr>
          <p:cNvPr id="4" name="Номер слайда 3"/>
          <p:cNvSpPr>
            <a:spLocks noGrp="1"/>
          </p:cNvSpPr>
          <p:nvPr>
            <p:ph type="sldNum" sz="quarter" idx="10"/>
          </p:nvPr>
        </p:nvSpPr>
        <p:spPr/>
        <p:txBody>
          <a:bodyPr/>
          <a:lstStyle/>
          <a:p>
            <a:fld id="{4137299D-43BF-42A8-B3C6-98FAC7C244F9}" type="slidenum">
              <a:rPr lang="ru-RU" smtClean="0"/>
              <a:t>17</a:t>
            </a:fld>
            <a:endParaRPr lang="ru-RU"/>
          </a:p>
        </p:txBody>
      </p:sp>
    </p:spTree>
    <p:extLst>
      <p:ext uri="{BB962C8B-B14F-4D97-AF65-F5344CB8AC3E}">
        <p14:creationId xmlns:p14="http://schemas.microsoft.com/office/powerpoint/2010/main" val="2895972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ER</a:t>
            </a:r>
            <a:r>
              <a:rPr lang="ru-RU" sz="1200" kern="1200" dirty="0">
                <a:solidFill>
                  <a:schemeClr val="tx1"/>
                </a:solidFill>
                <a:effectLst/>
                <a:latin typeface="+mn-lt"/>
                <a:ea typeface="+mn-ea"/>
                <a:cs typeface="+mn-cs"/>
              </a:rPr>
              <a:t>-модель создается на основе словесных описаний или документов, описывающих информационные потребности и правила проектируемой системы. Такая модель является графическим представлением этих потребностей и правил.</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19</a:t>
            </a:fld>
            <a:endParaRPr lang="ru-RU"/>
          </a:p>
        </p:txBody>
      </p:sp>
    </p:spTree>
    <p:extLst>
      <p:ext uri="{BB962C8B-B14F-4D97-AF65-F5344CB8AC3E}">
        <p14:creationId xmlns:p14="http://schemas.microsoft.com/office/powerpoint/2010/main" val="3544010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Связь типа один-к-одному означает, что один экземпляр первой сущности (левой) связан с одним экземпляром второй сущности (правой). Связь один-к-одному чаще всего свидетельствует о том, что на самом деле мы имеем всего одну сущность, неправильно разделенную на две. </a:t>
            </a:r>
          </a:p>
          <a:p>
            <a:r>
              <a:rPr lang="ru-RU" dirty="0"/>
              <a:t>Связь типа один-ко-многим означает, что один экземпляр первой сущности (левой) связан с несколькими экземплярами второй сущности (правой). Это наиболее часто используемый тип связи. Левая сущность (со стороны "один") называется родительской, правая (со стороны "много") - дочерней. </a:t>
            </a:r>
          </a:p>
          <a:p>
            <a:r>
              <a:rPr lang="ru-RU" dirty="0"/>
              <a:t>Связь типа много-ко-многим означает, что каждый экземпляр первой сущности может быть связан с несколькими экземплярами второй сущности, и каждый экземпляр второй сущности может быть связан с несколькими экземплярами первой сущности. Тип связи много-ко-многим является временным типом связи, допустимым на ранних этапах разработки модели. В дальнейшем этот тип связи должен быть заменен двумя связями типа один-ко-многим путем создания промежуточной сущности.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24</a:t>
            </a:fld>
            <a:endParaRPr lang="ru-RU"/>
          </a:p>
        </p:txBody>
      </p:sp>
    </p:spTree>
    <p:extLst>
      <p:ext uri="{BB962C8B-B14F-4D97-AF65-F5344CB8AC3E}">
        <p14:creationId xmlns:p14="http://schemas.microsoft.com/office/powerpoint/2010/main" val="3097918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Пример: связь между сущностями БИЛЕТ и ПАССАЖИР. При том конец сущности с именем "для" позволяет связывать с одним пассажиром более одного билета, причем каждый билет должен быть связан с каким-либо пассажиром. Конец сущности с именем "имеет" означает, что каждый билет может принадлежать только одному пассажиру, причем пассажир не обязан иметь хотя бы один билет.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25</a:t>
            </a:fld>
            <a:endParaRPr lang="ru-RU"/>
          </a:p>
        </p:txBody>
      </p:sp>
    </p:spTree>
    <p:extLst>
      <p:ext uri="{BB962C8B-B14F-4D97-AF65-F5344CB8AC3E}">
        <p14:creationId xmlns:p14="http://schemas.microsoft.com/office/powerpoint/2010/main" val="1422638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Пример: связь между сущностями БИЛЕТ и ПАССАЖИР. При том конец сущности с именем "для" позволяет связывать с одним пассажиром более одного билета, причем каждый билет должен быть связан с каким-либо пассажиром. Конец сущности с именем "имеет" означает, что каждый билет может принадлежать только одному пассажиру, причем пассажир не обязан иметь хотя бы один билет.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26</a:t>
            </a:fld>
            <a:endParaRPr lang="ru-RU"/>
          </a:p>
        </p:txBody>
      </p:sp>
    </p:spTree>
    <p:extLst>
      <p:ext uri="{BB962C8B-B14F-4D97-AF65-F5344CB8AC3E}">
        <p14:creationId xmlns:p14="http://schemas.microsoft.com/office/powerpoint/2010/main" val="3913707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ER-диаграммы удобны тем, что процесс выделения сущностей, атрибутов и связей является итерационным. Разработав первый приближенный вариант диаграмм, мы уточняем их, опрашивая экспертов предметной области. При этом документацией, в которой фиксируются результаты бесед, являются сами ER-диаграммы.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27</a:t>
            </a:fld>
            <a:endParaRPr lang="ru-RU"/>
          </a:p>
        </p:txBody>
      </p:sp>
    </p:spTree>
    <p:extLst>
      <p:ext uri="{BB962C8B-B14F-4D97-AF65-F5344CB8AC3E}">
        <p14:creationId xmlns:p14="http://schemas.microsoft.com/office/powerpoint/2010/main" val="754556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термины, вызывающий сомнение, будем выделять знаком вопроса.</a:t>
            </a:r>
          </a:p>
          <a:p>
            <a:r>
              <a:rPr lang="ru-RU" dirty="0"/>
              <a:t>Сразу возникает очевидная связь между сущностями - "покупатели могут покупать много товаров" и "товары могут продаваться многим покупателям". </a:t>
            </a:r>
          </a:p>
        </p:txBody>
      </p:sp>
      <p:sp>
        <p:nvSpPr>
          <p:cNvPr id="4" name="Номер слайда 3"/>
          <p:cNvSpPr>
            <a:spLocks noGrp="1"/>
          </p:cNvSpPr>
          <p:nvPr>
            <p:ph type="sldNum" sz="quarter" idx="10"/>
          </p:nvPr>
        </p:nvSpPr>
        <p:spPr/>
        <p:txBody>
          <a:bodyPr/>
          <a:lstStyle/>
          <a:p>
            <a:fld id="{4137299D-43BF-42A8-B3C6-98FAC7C244F9}" type="slidenum">
              <a:rPr lang="ru-RU" smtClean="0"/>
              <a:t>29</a:t>
            </a:fld>
            <a:endParaRPr lang="ru-RU"/>
          </a:p>
        </p:txBody>
      </p:sp>
    </p:spTree>
    <p:extLst>
      <p:ext uri="{BB962C8B-B14F-4D97-AF65-F5344CB8AC3E}">
        <p14:creationId xmlns:p14="http://schemas.microsoft.com/office/powerpoint/2010/main" val="3287735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30</a:t>
            </a:fld>
            <a:endParaRPr lang="ru-RU"/>
          </a:p>
        </p:txBody>
      </p:sp>
    </p:spTree>
    <p:extLst>
      <p:ext uri="{BB962C8B-B14F-4D97-AF65-F5344CB8AC3E}">
        <p14:creationId xmlns:p14="http://schemas.microsoft.com/office/powerpoint/2010/main" val="2816789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31</a:t>
            </a:fld>
            <a:endParaRPr lang="ru-RU"/>
          </a:p>
        </p:txBody>
      </p:sp>
    </p:spTree>
    <p:extLst>
      <p:ext uri="{BB962C8B-B14F-4D97-AF65-F5344CB8AC3E}">
        <p14:creationId xmlns:p14="http://schemas.microsoft.com/office/powerpoint/2010/main" val="1433682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32</a:t>
            </a:fld>
            <a:endParaRPr lang="ru-RU"/>
          </a:p>
        </p:txBody>
      </p:sp>
    </p:spTree>
    <p:extLst>
      <p:ext uri="{BB962C8B-B14F-4D97-AF65-F5344CB8AC3E}">
        <p14:creationId xmlns:p14="http://schemas.microsoft.com/office/powerpoint/2010/main" val="2196464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Рассмотрим более подробно этапы проектирования БД.</a:t>
            </a:r>
          </a:p>
          <a:p>
            <a:r>
              <a:rPr lang="ru-RU" dirty="0"/>
              <a:t>Если мы учтем, что между вторым и третьим этапами необходимо принять решение, с использованием какой стандартной СУБД будет реализовываться наш проект, то условно процесс проектирования БД можно представить последовательностью выполнения пяти соответствующих этапов. </a:t>
            </a:r>
          </a:p>
        </p:txBody>
      </p:sp>
      <p:sp>
        <p:nvSpPr>
          <p:cNvPr id="4" name="Номер слайда 3"/>
          <p:cNvSpPr>
            <a:spLocks noGrp="1"/>
          </p:cNvSpPr>
          <p:nvPr>
            <p:ph type="sldNum" sz="quarter" idx="10"/>
          </p:nvPr>
        </p:nvSpPr>
        <p:spPr/>
        <p:txBody>
          <a:bodyPr/>
          <a:lstStyle/>
          <a:p>
            <a:fld id="{4137299D-43BF-42A8-B3C6-98FAC7C244F9}" type="slidenum">
              <a:rPr lang="ru-RU" smtClean="0"/>
              <a:t>3</a:t>
            </a:fld>
            <a:endParaRPr lang="ru-RU"/>
          </a:p>
        </p:txBody>
      </p:sp>
    </p:spTree>
    <p:extLst>
      <p:ext uri="{BB962C8B-B14F-4D97-AF65-F5344CB8AC3E}">
        <p14:creationId xmlns:p14="http://schemas.microsoft.com/office/powerpoint/2010/main" val="341988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37</a:t>
            </a:fld>
            <a:endParaRPr lang="ru-RU"/>
          </a:p>
        </p:txBody>
      </p:sp>
    </p:spTree>
    <p:extLst>
      <p:ext uri="{BB962C8B-B14F-4D97-AF65-F5344CB8AC3E}">
        <p14:creationId xmlns:p14="http://schemas.microsoft.com/office/powerpoint/2010/main" val="1919074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Разработанный выше пример ER-диаграммы является примером </a:t>
            </a:r>
            <a:r>
              <a:rPr lang="ru-RU" sz="1200" b="1" i="1" kern="1200" dirty="0">
                <a:solidFill>
                  <a:schemeClr val="tx1"/>
                </a:solidFill>
                <a:effectLst/>
                <a:latin typeface="+mn-lt"/>
                <a:ea typeface="+mn-ea"/>
                <a:cs typeface="+mn-cs"/>
              </a:rPr>
              <a:t>концептуальной диаграммы</a:t>
            </a:r>
            <a:r>
              <a:rPr lang="ru-RU" sz="1200" kern="1200" dirty="0">
                <a:solidFill>
                  <a:schemeClr val="tx1"/>
                </a:solidFill>
                <a:effectLst/>
                <a:latin typeface="+mn-lt"/>
                <a:ea typeface="+mn-ea"/>
                <a:cs typeface="+mn-cs"/>
              </a:rPr>
              <a:t>. Это означает, что диаграмма </a:t>
            </a:r>
            <a:r>
              <a:rPr lang="ru-RU" sz="1200" i="1" kern="1200" dirty="0">
                <a:solidFill>
                  <a:schemeClr val="tx1"/>
                </a:solidFill>
                <a:effectLst/>
                <a:latin typeface="+mn-lt"/>
                <a:ea typeface="+mn-ea"/>
                <a:cs typeface="+mn-cs"/>
              </a:rPr>
              <a:t>не учитывает</a:t>
            </a:r>
            <a:r>
              <a:rPr lang="ru-RU" sz="1200" kern="1200" dirty="0">
                <a:solidFill>
                  <a:schemeClr val="tx1"/>
                </a:solidFill>
                <a:effectLst/>
                <a:latin typeface="+mn-lt"/>
                <a:ea typeface="+mn-ea"/>
                <a:cs typeface="+mn-cs"/>
              </a:rPr>
              <a:t> особенности конкретной СУБД. По данной концептуальной диаграмме можно построить </a:t>
            </a:r>
            <a:r>
              <a:rPr lang="ru-RU" sz="1200" b="1" i="1" kern="1200" dirty="0">
                <a:solidFill>
                  <a:schemeClr val="tx1"/>
                </a:solidFill>
                <a:effectLst/>
                <a:latin typeface="+mn-lt"/>
                <a:ea typeface="+mn-ea"/>
                <a:cs typeface="+mn-cs"/>
              </a:rPr>
              <a:t>физическую диаграмму</a:t>
            </a:r>
            <a:r>
              <a:rPr lang="ru-RU" sz="1200" kern="1200" dirty="0">
                <a:solidFill>
                  <a:schemeClr val="tx1"/>
                </a:solidFill>
                <a:effectLst/>
                <a:latin typeface="+mn-lt"/>
                <a:ea typeface="+mn-ea"/>
                <a:cs typeface="+mn-cs"/>
              </a:rPr>
              <a:t>, которая уже будут учитываться такие особенности СУБД, как допустимые типы и наименования полей и таблиц, ограничения целостности и т.п.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39</a:t>
            </a:fld>
            <a:endParaRPr lang="ru-RU"/>
          </a:p>
        </p:txBody>
      </p:sp>
    </p:spTree>
    <p:extLst>
      <p:ext uri="{BB962C8B-B14F-4D97-AF65-F5344CB8AC3E}">
        <p14:creationId xmlns:p14="http://schemas.microsoft.com/office/powerpoint/2010/main" val="2672898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На данной диаграмме каждая сущность представляет собой таблицу базы данных, каждый атрибут становится колонкой соответствующей таблицы.</a:t>
            </a:r>
          </a:p>
          <a:p>
            <a:r>
              <a:rPr lang="ru-RU" sz="1200" kern="1200">
                <a:solidFill>
                  <a:schemeClr val="tx1"/>
                </a:solidFill>
                <a:effectLst/>
                <a:latin typeface="+mn-lt"/>
                <a:ea typeface="+mn-ea"/>
                <a:cs typeface="+mn-cs"/>
              </a:rPr>
              <a:t> Обращаем внимание на то, что во многих таблицах, например, "CUST_DETAIL" и "PROD_IN_SKLAD", соответствующих сущностям "Запись списка накладной" и "Товар на складе", появились новые атрибуты, которых не было в концептуальной модели - </a:t>
            </a:r>
            <a:r>
              <a:rPr lang="ru-RU" sz="1200" i="1" kern="1200">
                <a:solidFill>
                  <a:schemeClr val="tx1"/>
                </a:solidFill>
                <a:effectLst/>
                <a:latin typeface="+mn-lt"/>
                <a:ea typeface="+mn-ea"/>
                <a:cs typeface="+mn-cs"/>
              </a:rPr>
              <a:t>это ключевые атрибуты родительских таблиц, </a:t>
            </a:r>
            <a:r>
              <a:rPr lang="ru-RU" sz="1200" b="1" i="1" kern="1200">
                <a:solidFill>
                  <a:schemeClr val="tx1"/>
                </a:solidFill>
                <a:effectLst/>
                <a:latin typeface="+mn-lt"/>
                <a:ea typeface="+mn-ea"/>
                <a:cs typeface="+mn-cs"/>
              </a:rPr>
              <a:t>мигрировавших</a:t>
            </a:r>
            <a:r>
              <a:rPr lang="ru-RU" sz="1200" i="1" kern="1200">
                <a:solidFill>
                  <a:schemeClr val="tx1"/>
                </a:solidFill>
                <a:effectLst/>
                <a:latin typeface="+mn-lt"/>
                <a:ea typeface="+mn-ea"/>
                <a:cs typeface="+mn-cs"/>
              </a:rPr>
              <a:t> в дочерние таблицы для того, чтобы обеспечить связь между таблицами посредством внешних ключей.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40</a:t>
            </a:fld>
            <a:endParaRPr lang="ru-RU"/>
          </a:p>
        </p:txBody>
      </p:sp>
    </p:spTree>
    <p:extLst>
      <p:ext uri="{BB962C8B-B14F-4D97-AF65-F5344CB8AC3E}">
        <p14:creationId xmlns:p14="http://schemas.microsoft.com/office/powerpoint/2010/main" val="3011740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Так как в реляционной модели данных поддерживаются между отношениями только связи типа "</a:t>
            </a:r>
            <a:r>
              <a:rPr lang="ru-RU" sz="1200" i="1" kern="1200" dirty="0">
                <a:solidFill>
                  <a:schemeClr val="tx1"/>
                </a:solidFill>
                <a:effectLst/>
                <a:latin typeface="+mn-lt"/>
                <a:ea typeface="+mn-ea"/>
                <a:cs typeface="+mn-cs"/>
              </a:rPr>
              <a:t>один-ко-многим</a:t>
            </a:r>
            <a:r>
              <a:rPr lang="ru-RU" sz="1200" kern="1200" dirty="0">
                <a:solidFill>
                  <a:schemeClr val="tx1"/>
                </a:solidFill>
                <a:effectLst/>
                <a:latin typeface="+mn-lt"/>
                <a:ea typeface="+mn-ea"/>
                <a:cs typeface="+mn-cs"/>
              </a:rPr>
              <a:t>", а в ER-модели допустимы связи "</a:t>
            </a:r>
            <a:r>
              <a:rPr lang="ru-RU" sz="1200" i="1" kern="1200" dirty="0">
                <a:solidFill>
                  <a:schemeClr val="tx1"/>
                </a:solidFill>
                <a:effectLst/>
                <a:latin typeface="+mn-lt"/>
                <a:ea typeface="+mn-ea"/>
                <a:cs typeface="+mn-cs"/>
              </a:rPr>
              <a:t>многие-ко-многим</a:t>
            </a:r>
            <a:r>
              <a:rPr lang="ru-RU" sz="1200" kern="1200" dirty="0">
                <a:solidFill>
                  <a:schemeClr val="tx1"/>
                </a:solidFill>
                <a:effectLst/>
                <a:latin typeface="+mn-lt"/>
                <a:ea typeface="+mn-ea"/>
                <a:cs typeface="+mn-cs"/>
              </a:rPr>
              <a:t>", то необходим специальный механизм преобразования, который позволит отразить множественные связи, неспецифические для реляционной модели, с помощью допустимых для нее категорий. Это делается введением специального дополнительного связующего отношения, которое связано с каждым исходным связью "</a:t>
            </a:r>
            <a:r>
              <a:rPr lang="ru-RU" sz="1200" i="1" kern="1200" dirty="0">
                <a:solidFill>
                  <a:schemeClr val="tx1"/>
                </a:solidFill>
                <a:effectLst/>
                <a:latin typeface="+mn-lt"/>
                <a:ea typeface="+mn-ea"/>
                <a:cs typeface="+mn-cs"/>
              </a:rPr>
              <a:t>один-ко-многим</a:t>
            </a:r>
            <a:r>
              <a:rPr lang="ru-RU" sz="1200" kern="1200" dirty="0">
                <a:solidFill>
                  <a:schemeClr val="tx1"/>
                </a:solidFill>
                <a:effectLst/>
                <a:latin typeface="+mn-lt"/>
                <a:ea typeface="+mn-ea"/>
                <a:cs typeface="+mn-cs"/>
              </a:rPr>
              <a:t>", атрибутами этого отношения являются первичные ключи связываемых отношений. присутствует </a:t>
            </a:r>
            <a:r>
              <a:rPr lang="ru-RU" sz="1200" i="1" kern="1200" dirty="0">
                <a:solidFill>
                  <a:schemeClr val="tx1"/>
                </a:solidFill>
                <a:effectLst/>
                <a:latin typeface="+mn-lt"/>
                <a:ea typeface="+mn-ea"/>
                <a:cs typeface="+mn-cs"/>
              </a:rPr>
              <a:t>связь</a:t>
            </a:r>
            <a:r>
              <a:rPr lang="ru-RU" sz="1200" kern="1200" dirty="0">
                <a:solidFill>
                  <a:schemeClr val="tx1"/>
                </a:solidFill>
                <a:effectLst/>
                <a:latin typeface="+mn-lt"/>
                <a:ea typeface="+mn-ea"/>
                <a:cs typeface="+mn-cs"/>
              </a:rPr>
              <a:t> такого типа между сущностью "Книги" и "Системный каталог". Для разрешения этой неспецифической связи при переходе к реляционной модели должно быть введено специальное дополнительное </a:t>
            </a:r>
            <a:r>
              <a:rPr lang="ru-RU" sz="1200" i="1" kern="1200" dirty="0">
                <a:solidFill>
                  <a:schemeClr val="tx1"/>
                </a:solidFill>
                <a:effectLst/>
                <a:latin typeface="+mn-lt"/>
                <a:ea typeface="+mn-ea"/>
                <a:cs typeface="+mn-cs"/>
              </a:rPr>
              <a:t>отношение</a:t>
            </a:r>
            <a:r>
              <a:rPr lang="ru-RU" sz="1200" kern="1200" dirty="0">
                <a:solidFill>
                  <a:schemeClr val="tx1"/>
                </a:solidFill>
                <a:effectLst/>
                <a:latin typeface="+mn-lt"/>
                <a:ea typeface="+mn-ea"/>
                <a:cs typeface="+mn-cs"/>
              </a:rPr>
              <a:t>, которое имеет всего два атрибута: ISBN (</a:t>
            </a:r>
            <a:r>
              <a:rPr lang="ru-RU" sz="1200" i="1" kern="1200" dirty="0">
                <a:solidFill>
                  <a:schemeClr val="tx1"/>
                </a:solidFill>
                <a:effectLst/>
                <a:latin typeface="+mn-lt"/>
                <a:ea typeface="+mn-ea"/>
                <a:cs typeface="+mn-cs"/>
              </a:rPr>
              <a:t>шифр</a:t>
            </a:r>
            <a:r>
              <a:rPr lang="ru-RU" sz="1200" kern="1200" dirty="0">
                <a:solidFill>
                  <a:schemeClr val="tx1"/>
                </a:solidFill>
                <a:effectLst/>
                <a:latin typeface="+mn-lt"/>
                <a:ea typeface="+mn-ea"/>
                <a:cs typeface="+mn-cs"/>
              </a:rPr>
              <a:t> книги) и KOD (код области знаний). При этом каждый из атрибутов нового отношения является внешним ключом (FOREIGN KEY), а вместе они образуют </a:t>
            </a:r>
            <a:r>
              <a:rPr lang="ru-RU" sz="1200" i="1" kern="1200" dirty="0">
                <a:solidFill>
                  <a:schemeClr val="tx1"/>
                </a:solidFill>
                <a:effectLst/>
                <a:latin typeface="+mn-lt"/>
                <a:ea typeface="+mn-ea"/>
                <a:cs typeface="+mn-cs"/>
              </a:rPr>
              <a:t>первичный ключ</a:t>
            </a:r>
            <a:r>
              <a:rPr lang="ru-RU" sz="1200" kern="1200" dirty="0">
                <a:solidFill>
                  <a:schemeClr val="tx1"/>
                </a:solidFill>
                <a:effectLst/>
                <a:latin typeface="+mn-lt"/>
                <a:ea typeface="+mn-ea"/>
                <a:cs typeface="+mn-cs"/>
              </a:rPr>
              <a:t> (PRIMARY KEY) новой связующей сущности.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42</a:t>
            </a:fld>
            <a:endParaRPr lang="ru-RU" dirty="0"/>
          </a:p>
        </p:txBody>
      </p:sp>
    </p:spTree>
    <p:extLst>
      <p:ext uri="{BB962C8B-B14F-4D97-AF65-F5344CB8AC3E}">
        <p14:creationId xmlns:p14="http://schemas.microsoft.com/office/powerpoint/2010/main" val="16802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b="1" dirty="0"/>
              <a:t>Предметный подход</a:t>
            </a:r>
            <a:r>
              <a:rPr lang="en-US" b="1" dirty="0"/>
              <a:t>:</a:t>
            </a:r>
            <a:r>
              <a:rPr lang="ru-RU" i="1" dirty="0"/>
              <a:t> </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БД, конструируемая при этом, называется предметной, то есть она может быть использована при решении множества разнообразных, заранее не определенных задач. Конструирование предметной БД в некотором смысле кажется гораздо более заманчивым, однако трудность всеобщего охвата предметной области с невозможностью конкретизации потребностей пользователей может привести к избыточно сложной схеме БД, которая для конкретных задач будет неэффективной.</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4</a:t>
            </a:fld>
            <a:endParaRPr lang="ru-RU"/>
          </a:p>
        </p:txBody>
      </p:sp>
    </p:spTree>
    <p:extLst>
      <p:ext uri="{BB962C8B-B14F-4D97-AF65-F5344CB8AC3E}">
        <p14:creationId xmlns:p14="http://schemas.microsoft.com/office/powerpoint/2010/main" val="3319681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5</a:t>
            </a:fld>
            <a:endParaRPr lang="ru-RU"/>
          </a:p>
        </p:txBody>
      </p:sp>
    </p:spTree>
    <p:extLst>
      <p:ext uri="{BB962C8B-B14F-4D97-AF65-F5344CB8AC3E}">
        <p14:creationId xmlns:p14="http://schemas.microsoft.com/office/powerpoint/2010/main" val="254996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Книги могут иметь одинаковые названия, но они различаются по своему уникальному шифру (ISBN).</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6</a:t>
            </a:fld>
            <a:endParaRPr lang="ru-RU"/>
          </a:p>
        </p:txBody>
      </p:sp>
    </p:spTree>
    <p:extLst>
      <p:ext uri="{BB962C8B-B14F-4D97-AF65-F5344CB8AC3E}">
        <p14:creationId xmlns:p14="http://schemas.microsoft.com/office/powerpoint/2010/main" val="2167870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Книги могут иметь одинаковые названия, но они различаются по своему уникальному шифру (ISBN).</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7</a:t>
            </a:fld>
            <a:endParaRPr lang="ru-RU"/>
          </a:p>
        </p:txBody>
      </p:sp>
    </p:spTree>
    <p:extLst>
      <p:ext uri="{BB962C8B-B14F-4D97-AF65-F5344CB8AC3E}">
        <p14:creationId xmlns:p14="http://schemas.microsoft.com/office/powerpoint/2010/main" val="1340072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Этот совсем небольшой пример показывает, что перед началом разработки необходимо иметь точное представление о том, что же должно выполняться в нашей системе, какие пользователи в ней будут работать, какие задачи будет решать каждый пользователь. К сожалению, очень часто по отношению к базам данных считается, что все можно определить потом, когда проект системы уже создан. Отсутствие четких целей создания БД может свести на нет все усилия разработчиков, и проект БД получится "плохим", неудобным, не соответствующим ни реально моделируемому объекту, ни задачам, которые должны решаться с использованием данной БД.</a:t>
            </a:r>
          </a:p>
          <a:p>
            <a:endParaRPr lang="ru-RU" dirty="0"/>
          </a:p>
          <a:p>
            <a:r>
              <a:rPr lang="ru-RU" dirty="0"/>
              <a:t>Рассмотрим этап даталогического проектирования. Напомним, что этап даталогического проектирования происходит уже после выбора конкретной модели данных. И мы рассматриваем даталогическое проектирование для реляционной модели данных.</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14</a:t>
            </a:fld>
            <a:endParaRPr lang="ru-RU"/>
          </a:p>
        </p:txBody>
      </p:sp>
    </p:spTree>
    <p:extLst>
      <p:ext uri="{BB962C8B-B14F-4D97-AF65-F5344CB8AC3E}">
        <p14:creationId xmlns:p14="http://schemas.microsoft.com/office/powerpoint/2010/main" val="2054767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Этот совсем небольшой пример показывает, что перед началом разработки необходимо иметь точное представление о том, что же должно выполняться в нашей системе, какие пользователи в ней будут работать, какие задачи будет решать каждый пользователь. К сожалению, очень часто по отношению к базам данных считается, что все можно определить потом, когда проект системы уже создан. Отсутствие четких целей создания БД может свести на нет все усилия разработчиков, и проект БД получится "плохим", неудобным, не соответствующим ни реально моделируемому объекту, ни задачам, которые должны решаться с использованием данной БД.</a:t>
            </a:r>
          </a:p>
          <a:p>
            <a:endParaRPr lang="ru-RU" dirty="0"/>
          </a:p>
          <a:p>
            <a:r>
              <a:rPr lang="ru-RU" dirty="0"/>
              <a:t>Рассмотрим этап даталогического проектирования. Напомним, что этап даталогического проектирования происходит уже после выбора конкретной модели данных. И мы рассматриваем даталогическое проектирование для реляционной модели данных.</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15</a:t>
            </a:fld>
            <a:endParaRPr lang="ru-RU"/>
          </a:p>
        </p:txBody>
      </p:sp>
    </p:spTree>
    <p:extLst>
      <p:ext uri="{BB962C8B-B14F-4D97-AF65-F5344CB8AC3E}">
        <p14:creationId xmlns:p14="http://schemas.microsoft.com/office/powerpoint/2010/main" val="373237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a:t>Некоторые зависимости между атрибутами отношений являются нежелательными из-за побочных эффектов и аномалий, которые они вызывают при модификации БД. При этом под процессом модификации БД мы понимаем внесение новых данных в БД или удаление некоторых данных из БД, а также обновление значений некоторых атрибутов.</a:t>
            </a:r>
          </a:p>
          <a:p>
            <a:r>
              <a:rPr lang="ru-RU" sz="1200" kern="1200" dirty="0">
                <a:solidFill>
                  <a:schemeClr val="tx1"/>
                </a:solidFill>
                <a:effectLst/>
                <a:latin typeface="+mn-lt"/>
                <a:ea typeface="+mn-ea"/>
                <a:cs typeface="+mn-cs"/>
              </a:rPr>
              <a:t>Однако этап логического или даталогического проектирования не заканчивается проектированием схемы отношений.</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16</a:t>
            </a:fld>
            <a:endParaRPr lang="ru-RU"/>
          </a:p>
        </p:txBody>
      </p:sp>
    </p:spTree>
    <p:extLst>
      <p:ext uri="{BB962C8B-B14F-4D97-AF65-F5344CB8AC3E}">
        <p14:creationId xmlns:p14="http://schemas.microsoft.com/office/powerpoint/2010/main" val="3772948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C13F20-D8E7-B741-B9F1-EA494190B4E8}"/>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1356F3F3-6688-1B46-9DF5-738A8534CCC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D99CE048-CE32-AC40-84F7-65DD32DACFB3}"/>
              </a:ext>
            </a:extLst>
          </p:cNvPr>
          <p:cNvSpPr>
            <a:spLocks noGrp="1"/>
          </p:cNvSpPr>
          <p:nvPr>
            <p:ph type="dt" sz="half" idx="10"/>
          </p:nvPr>
        </p:nvSpPr>
        <p:spPr/>
        <p:txBody>
          <a:bodyPr/>
          <a:lstStyle/>
          <a:p>
            <a:fld id="{4BDF68E2-58F2-4D09-BE8B-E3BD06533059}"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3419B216-B7BA-F34A-989B-EBA03371A35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5209C333-C480-9841-8B2D-D0A8B5009D1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1906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BDBFD0-7D15-D34B-8045-032E88850D8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C394DF4A-C89C-CA41-A49A-8F3DAC906C13}"/>
              </a:ext>
            </a:extLst>
          </p:cNvPr>
          <p:cNvSpPr>
            <a:spLocks noGrp="1"/>
          </p:cNvSpPr>
          <p:nvPr>
            <p:ph type="body" orient="vert" idx="1"/>
          </p:nvPr>
        </p:nvSpPr>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772D10AD-E553-8A4C-A983-FC3F4A538F2D}"/>
              </a:ext>
            </a:extLst>
          </p:cNvPr>
          <p:cNvSpPr>
            <a:spLocks noGrp="1"/>
          </p:cNvSpPr>
          <p:nvPr>
            <p:ph type="dt" sz="half" idx="10"/>
          </p:nvPr>
        </p:nvSpPr>
        <p:spPr/>
        <p:txBody>
          <a:bodyPr/>
          <a:lstStyle/>
          <a:p>
            <a:fld id="{2E2D6473-DF6D-4702-B328-E0DD40540A4E}"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07E22024-F050-8C45-89AD-0940B92816F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CB90AED-BBA3-4B49-A48C-13D7FE571186}"/>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45132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3C29133-014B-A64D-9960-6885B8FC7F7F}"/>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829ECE8-DB33-EC4A-A3FF-6BB63F54E6FD}"/>
              </a:ext>
            </a:extLst>
          </p:cNvPr>
          <p:cNvSpPr>
            <a:spLocks noGrp="1"/>
          </p:cNvSpPr>
          <p:nvPr>
            <p:ph type="body" orient="vert" idx="1"/>
          </p:nvPr>
        </p:nvSpPr>
        <p:spPr>
          <a:xfrm>
            <a:off x="628650" y="365125"/>
            <a:ext cx="5800725" cy="5811838"/>
          </a:xfrm>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F6C855E4-B0F2-EC42-88E3-F8FA29A9FE4A}"/>
              </a:ext>
            </a:extLst>
          </p:cNvPr>
          <p:cNvSpPr>
            <a:spLocks noGrp="1"/>
          </p:cNvSpPr>
          <p:nvPr>
            <p:ph type="dt" sz="half" idx="10"/>
          </p:nvPr>
        </p:nvSpPr>
        <p:spPr/>
        <p:txBody>
          <a:bodyPr/>
          <a:lstStyle/>
          <a:p>
            <a:fld id="{E26F7E3A-B166-407D-9866-32884E7D5B37}"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04051E72-03EF-794D-BA25-A183FA60B582}"/>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1BDB1938-BB1B-394D-956D-A4BBC29B05A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84536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E0A1D7-E8F8-AC49-984F-CC6B4EF0DDD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817F5BA-9731-AF41-BFD8-1CFDC3098025}"/>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B6C78E2A-7243-C848-8ACF-206A53A98771}"/>
              </a:ext>
            </a:extLst>
          </p:cNvPr>
          <p:cNvSpPr>
            <a:spLocks noGrp="1"/>
          </p:cNvSpPr>
          <p:nvPr>
            <p:ph type="dt" sz="half" idx="10"/>
          </p:nvPr>
        </p:nvSpPr>
        <p:spPr/>
        <p:txBody>
          <a:bodyPr/>
          <a:lstStyle/>
          <a:p>
            <a:fld id="{528FC5F6-F338-4AE4-BB23-26385BCFC423}"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0E720BDB-4C85-1748-A8D1-DB5EEA531A5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BA9DE4A-7BD9-5746-9233-F81401C91810}"/>
              </a:ext>
            </a:extLst>
          </p:cNvPr>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90854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8ED545-ABC5-7D41-A4AA-56F5B6C874F3}"/>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201122C9-54E3-1A47-AE26-A95CB1C082F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1B907BF5-CB7F-484C-B6C6-E03F4E4F3195}"/>
              </a:ext>
            </a:extLst>
          </p:cNvPr>
          <p:cNvSpPr>
            <a:spLocks noGrp="1"/>
          </p:cNvSpPr>
          <p:nvPr>
            <p:ph type="dt" sz="half" idx="10"/>
          </p:nvPr>
        </p:nvSpPr>
        <p:spPr/>
        <p:txBody>
          <a:bodyPr/>
          <a:lstStyle/>
          <a:p>
            <a:fld id="{20EBB0C4-6273-4C6E-B9BD-2EDC30F1CD52}"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F6B75CC9-DD47-1240-A231-A7E753A6B63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FCA458A-0016-2249-9E82-5F724FDC7935}"/>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100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5F7576-E60C-2340-9F98-796FD54C6D8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D35AA8F-F3B0-034A-86FD-445564EA575E}"/>
              </a:ext>
            </a:extLst>
          </p:cNvPr>
          <p:cNvSpPr>
            <a:spLocks noGrp="1"/>
          </p:cNvSpPr>
          <p:nvPr>
            <p:ph sz="half" idx="1"/>
          </p:nvPr>
        </p:nvSpPr>
        <p:spPr>
          <a:xfrm>
            <a:off x="628650" y="1825625"/>
            <a:ext cx="3886200" cy="4351338"/>
          </a:xfrm>
        </p:spPr>
        <p:txBody>
          <a:body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46540280-80C2-CE4B-AB3F-B5EF5C7E30E1}"/>
              </a:ext>
            </a:extLst>
          </p:cNvPr>
          <p:cNvSpPr>
            <a:spLocks noGrp="1"/>
          </p:cNvSpPr>
          <p:nvPr>
            <p:ph sz="half" idx="2"/>
          </p:nvPr>
        </p:nvSpPr>
        <p:spPr>
          <a:xfrm>
            <a:off x="4629150" y="1825625"/>
            <a:ext cx="3886200" cy="4351338"/>
          </a:xfrm>
        </p:spPr>
        <p:txBody>
          <a:body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82FB4E83-C6CC-664B-95AF-7BDD7353E3EE}"/>
              </a:ext>
            </a:extLst>
          </p:cNvPr>
          <p:cNvSpPr>
            <a:spLocks noGrp="1"/>
          </p:cNvSpPr>
          <p:nvPr>
            <p:ph type="dt" sz="half" idx="10"/>
          </p:nvPr>
        </p:nvSpPr>
        <p:spPr/>
        <p:txBody>
          <a:bodyPr/>
          <a:lstStyle/>
          <a:p>
            <a:fld id="{19AB4D41-86C1-4908-B66A-0B50CEB3BF29}" type="datetimeFigureOut">
              <a:rPr lang="en-US" smtClean="0"/>
              <a:t>2/14/2021</a:t>
            </a:fld>
            <a:endParaRPr lang="en-US" dirty="0"/>
          </a:p>
        </p:txBody>
      </p:sp>
      <p:sp>
        <p:nvSpPr>
          <p:cNvPr id="6" name="Нижний колонтитул 5">
            <a:extLst>
              <a:ext uri="{FF2B5EF4-FFF2-40B4-BE49-F238E27FC236}">
                <a16:creationId xmlns:a16="http://schemas.microsoft.com/office/drawing/2014/main" id="{0B5C88C6-2608-AF40-88D7-1663AAA42F0B}"/>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9F8B17EF-0BEC-B645-AB00-C4EBDFE3F2A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5379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9BFDA3-9333-DE41-B153-0C6B19BB5A55}"/>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C70BA2B-D70C-7241-A7E7-7DBEABE9608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CFA004B3-03FC-3649-B5AA-D0199534EDC3}"/>
              </a:ext>
            </a:extLst>
          </p:cNvPr>
          <p:cNvSpPr>
            <a:spLocks noGrp="1"/>
          </p:cNvSpPr>
          <p:nvPr>
            <p:ph sz="half" idx="2"/>
          </p:nvPr>
        </p:nvSpPr>
        <p:spPr>
          <a:xfrm>
            <a:off x="629842" y="2505075"/>
            <a:ext cx="3868340" cy="3684588"/>
          </a:xfrm>
        </p:spPr>
        <p:txBody>
          <a:bodyPr/>
          <a:lstStyle/>
          <a:p>
            <a:r>
              <a:rPr lang="ru-RU"/>
              <a:t>Образец текста
Второй уровень
Третий уровень
Четвертый уровень
Пятый уровень</a:t>
            </a:r>
          </a:p>
        </p:txBody>
      </p:sp>
      <p:sp>
        <p:nvSpPr>
          <p:cNvPr id="5" name="Текст 4">
            <a:extLst>
              <a:ext uri="{FF2B5EF4-FFF2-40B4-BE49-F238E27FC236}">
                <a16:creationId xmlns:a16="http://schemas.microsoft.com/office/drawing/2014/main" id="{E1CC9787-E052-8B49-ACCD-D5EE048509F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ru-RU"/>
              <a:t>Образец текста
Второй уровень
Третий уровень
Четвертый уровень
Пятый уровень</a:t>
            </a:r>
          </a:p>
        </p:txBody>
      </p:sp>
      <p:sp>
        <p:nvSpPr>
          <p:cNvPr id="6" name="Объект 5">
            <a:extLst>
              <a:ext uri="{FF2B5EF4-FFF2-40B4-BE49-F238E27FC236}">
                <a16:creationId xmlns:a16="http://schemas.microsoft.com/office/drawing/2014/main" id="{0F87A91D-EDCE-FA4C-A6E4-2608FD61E912}"/>
              </a:ext>
            </a:extLst>
          </p:cNvPr>
          <p:cNvSpPr>
            <a:spLocks noGrp="1"/>
          </p:cNvSpPr>
          <p:nvPr>
            <p:ph sz="quarter" idx="4"/>
          </p:nvPr>
        </p:nvSpPr>
        <p:spPr>
          <a:xfrm>
            <a:off x="4629150" y="2505075"/>
            <a:ext cx="3887391" cy="3684588"/>
          </a:xfrm>
        </p:spPr>
        <p:txBody>
          <a:bodyPr/>
          <a:lstStyle/>
          <a:p>
            <a:r>
              <a:rPr lang="ru-RU"/>
              <a:t>Образец текста
Второй уровень
Третий уровень
Четвертый уровень
Пятый уровень</a:t>
            </a:r>
          </a:p>
        </p:txBody>
      </p:sp>
      <p:sp>
        <p:nvSpPr>
          <p:cNvPr id="7" name="Дата 6">
            <a:extLst>
              <a:ext uri="{FF2B5EF4-FFF2-40B4-BE49-F238E27FC236}">
                <a16:creationId xmlns:a16="http://schemas.microsoft.com/office/drawing/2014/main" id="{D90DA120-8177-6949-8AD5-4DAC965386CF}"/>
              </a:ext>
            </a:extLst>
          </p:cNvPr>
          <p:cNvSpPr>
            <a:spLocks noGrp="1"/>
          </p:cNvSpPr>
          <p:nvPr>
            <p:ph type="dt" sz="half" idx="10"/>
          </p:nvPr>
        </p:nvSpPr>
        <p:spPr/>
        <p:txBody>
          <a:bodyPr/>
          <a:lstStyle/>
          <a:p>
            <a:fld id="{E6426E2C-56C1-4E0D-A793-0088A7FDD37E}" type="datetimeFigureOut">
              <a:rPr lang="en-US" smtClean="0"/>
              <a:t>2/14/2021</a:t>
            </a:fld>
            <a:endParaRPr lang="en-US" dirty="0"/>
          </a:p>
        </p:txBody>
      </p:sp>
      <p:sp>
        <p:nvSpPr>
          <p:cNvPr id="8" name="Нижний колонтитул 7">
            <a:extLst>
              <a:ext uri="{FF2B5EF4-FFF2-40B4-BE49-F238E27FC236}">
                <a16:creationId xmlns:a16="http://schemas.microsoft.com/office/drawing/2014/main" id="{775165CC-ECDB-5047-988F-3C6838C13E58}"/>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3E186B1C-5055-9144-B86F-9C918433C1B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5081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71BB7B-1224-4E40-AF17-86054316353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4DB2B29-0B69-684D-B28A-C3F1EFE31E9A}"/>
              </a:ext>
            </a:extLst>
          </p:cNvPr>
          <p:cNvSpPr>
            <a:spLocks noGrp="1"/>
          </p:cNvSpPr>
          <p:nvPr>
            <p:ph type="dt" sz="half" idx="10"/>
          </p:nvPr>
        </p:nvSpPr>
        <p:spPr/>
        <p:txBody>
          <a:bodyPr/>
          <a:lstStyle/>
          <a:p>
            <a:fld id="{C8C39B41-D8B5-4052-B551-9B5525EAA8B6}" type="datetimeFigureOut">
              <a:rPr lang="en-US" smtClean="0"/>
              <a:t>2/14/2021</a:t>
            </a:fld>
            <a:endParaRPr lang="en-US" dirty="0"/>
          </a:p>
        </p:txBody>
      </p:sp>
      <p:sp>
        <p:nvSpPr>
          <p:cNvPr id="4" name="Нижний колонтитул 3">
            <a:extLst>
              <a:ext uri="{FF2B5EF4-FFF2-40B4-BE49-F238E27FC236}">
                <a16:creationId xmlns:a16="http://schemas.microsoft.com/office/drawing/2014/main" id="{D364F6B8-EE51-2D44-8A0B-4042B8ABB3DD}"/>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97C0AB75-4B3F-8842-8C44-D7017CF6C32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06871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C554F0D-B19F-414A-A974-4F0E56B9D652}"/>
              </a:ext>
            </a:extLst>
          </p:cNvPr>
          <p:cNvSpPr>
            <a:spLocks noGrp="1"/>
          </p:cNvSpPr>
          <p:nvPr>
            <p:ph type="dt" sz="half" idx="10"/>
          </p:nvPr>
        </p:nvSpPr>
        <p:spPr/>
        <p:txBody>
          <a:bodyPr/>
          <a:lstStyle/>
          <a:p>
            <a:fld id="{4D94136C-8742-45B2-AF27-D93DF72833A9}" type="datetimeFigureOut">
              <a:rPr lang="en-US" smtClean="0"/>
              <a:t>2/14/2021</a:t>
            </a:fld>
            <a:endParaRPr lang="en-US" dirty="0"/>
          </a:p>
        </p:txBody>
      </p:sp>
      <p:sp>
        <p:nvSpPr>
          <p:cNvPr id="3" name="Нижний колонтитул 2">
            <a:extLst>
              <a:ext uri="{FF2B5EF4-FFF2-40B4-BE49-F238E27FC236}">
                <a16:creationId xmlns:a16="http://schemas.microsoft.com/office/drawing/2014/main" id="{FEFF48D3-F1F1-CB43-8348-C451C1712112}"/>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A455F2C3-9EB5-F744-B1F6-2C10CAC2CF89}"/>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8030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BAA573-6DD9-B243-A0C0-2E426CE7A0BB}"/>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DDB4D636-2F26-6F4C-B6E0-11BA9716F26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r>
              <a:rPr lang="ru-RU"/>
              <a:t>Образец текста
Второй уровень
Третий уровень
Четвертый уровень
Пятый уровень</a:t>
            </a:r>
          </a:p>
        </p:txBody>
      </p:sp>
      <p:sp>
        <p:nvSpPr>
          <p:cNvPr id="4" name="Текст 3">
            <a:extLst>
              <a:ext uri="{FF2B5EF4-FFF2-40B4-BE49-F238E27FC236}">
                <a16:creationId xmlns:a16="http://schemas.microsoft.com/office/drawing/2014/main" id="{832D934C-AE18-5649-98CE-C9206CEAAC9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646329A8-706D-A24C-86C9-29270F780C22}"/>
              </a:ext>
            </a:extLst>
          </p:cNvPr>
          <p:cNvSpPr>
            <a:spLocks noGrp="1"/>
          </p:cNvSpPr>
          <p:nvPr>
            <p:ph type="dt" sz="half" idx="10"/>
          </p:nvPr>
        </p:nvSpPr>
        <p:spPr/>
        <p:txBody>
          <a:bodyPr/>
          <a:lstStyle/>
          <a:p>
            <a:fld id="{32ABBEA6-7C60-4B02-AE87-00D78D8422AF}" type="datetimeFigureOut">
              <a:rPr lang="en-US" smtClean="0"/>
              <a:t>2/14/2021</a:t>
            </a:fld>
            <a:endParaRPr lang="en-US" dirty="0"/>
          </a:p>
        </p:txBody>
      </p:sp>
      <p:sp>
        <p:nvSpPr>
          <p:cNvPr id="6" name="Нижний колонтитул 5">
            <a:extLst>
              <a:ext uri="{FF2B5EF4-FFF2-40B4-BE49-F238E27FC236}">
                <a16:creationId xmlns:a16="http://schemas.microsoft.com/office/drawing/2014/main" id="{F7D9DFCA-9648-FE47-AC43-97018F67EB81}"/>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D9D2FB39-14B3-6047-9053-35D4C7992284}"/>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1474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26B547-FDAF-4C48-AE00-63C4FC2BD0E5}"/>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551AB674-B944-A840-9447-4ECDF630E98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865E6951-1C47-E44D-93CE-56C09D54024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8E15E145-21A9-7344-9282-7BBAF94BCBFA}"/>
              </a:ext>
            </a:extLst>
          </p:cNvPr>
          <p:cNvSpPr>
            <a:spLocks noGrp="1"/>
          </p:cNvSpPr>
          <p:nvPr>
            <p:ph type="dt" sz="half" idx="10"/>
          </p:nvPr>
        </p:nvSpPr>
        <p:spPr/>
        <p:txBody>
          <a:bodyPr/>
          <a:lstStyle/>
          <a:p>
            <a:fld id="{C9CAD897-D46E-4AD2-BD9B-49DD3E640873}" type="datetimeFigureOut">
              <a:rPr lang="en-US" smtClean="0"/>
              <a:t>2/14/2021</a:t>
            </a:fld>
            <a:endParaRPr lang="en-US" dirty="0"/>
          </a:p>
        </p:txBody>
      </p:sp>
      <p:sp>
        <p:nvSpPr>
          <p:cNvPr id="6" name="Нижний колонтитул 5">
            <a:extLst>
              <a:ext uri="{FF2B5EF4-FFF2-40B4-BE49-F238E27FC236}">
                <a16:creationId xmlns:a16="http://schemas.microsoft.com/office/drawing/2014/main" id="{FEF0358D-B27C-BB4C-844C-510A735A1703}"/>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10AD48E9-BD4C-0348-9E5D-F23BAC1D459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44560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920625-8C1B-344C-90BB-D9F38CF371E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C1E5628-DFB7-C148-B7A2-B36F7BF95EC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26486039-087F-474A-A3AC-0B7A2148F7F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8624D31-43A5-475A-80CF-332C9F6DCF35}" type="datetimeFigureOut">
              <a:rPr lang="en-US" smtClean="0"/>
              <a:t>2/14/2021</a:t>
            </a:fld>
            <a:endParaRPr lang="en-US" dirty="0"/>
          </a:p>
        </p:txBody>
      </p:sp>
      <p:sp>
        <p:nvSpPr>
          <p:cNvPr id="5" name="Нижний колонтитул 4">
            <a:extLst>
              <a:ext uri="{FF2B5EF4-FFF2-40B4-BE49-F238E27FC236}">
                <a16:creationId xmlns:a16="http://schemas.microsoft.com/office/drawing/2014/main" id="{96717745-76DB-C24F-81CA-9AB96FAA98B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89179B78-E220-D64F-83DF-12098FFDB08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9627504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a:t>Проектирование реляционных баз данных </a:t>
            </a:r>
            <a:endParaRPr lang="ru-RU" dirty="0"/>
          </a:p>
        </p:txBody>
      </p:sp>
    </p:spTree>
    <p:extLst>
      <p:ext uri="{BB962C8B-B14F-4D97-AF65-F5344CB8AC3E}">
        <p14:creationId xmlns:p14="http://schemas.microsoft.com/office/powerpoint/2010/main" val="383318377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171451" y="1398671"/>
            <a:ext cx="8843210" cy="4203068"/>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Предусмотреть следующие </a:t>
            </a:r>
            <a:r>
              <a:rPr lang="ru-RU" b="1" u="sng" dirty="0"/>
              <a:t>ограничения</a:t>
            </a:r>
            <a:r>
              <a:rPr lang="ru-RU" dirty="0"/>
              <a:t> на информацию в системе:</a:t>
            </a:r>
          </a:p>
          <a:p>
            <a:pPr lvl="0">
              <a:buFont typeface="Wingdings" panose="05000000000000000000" pitchFamily="2" charset="2"/>
              <a:buChar char="Ø"/>
            </a:pPr>
            <a:r>
              <a:rPr lang="ru-RU" dirty="0"/>
              <a:t>Книга может не иметь ни одного автора.</a:t>
            </a:r>
          </a:p>
          <a:p>
            <a:pPr lvl="0">
              <a:buFont typeface="Wingdings" panose="05000000000000000000" pitchFamily="2" charset="2"/>
              <a:buChar char="Ø"/>
            </a:pPr>
            <a:r>
              <a:rPr lang="ru-RU" dirty="0"/>
              <a:t>В библиотеке должны быть записаны читатели не моложе 17 лет.</a:t>
            </a:r>
          </a:p>
          <a:p>
            <a:pPr lvl="0">
              <a:buFont typeface="Wingdings" panose="05000000000000000000" pitchFamily="2" charset="2"/>
              <a:buChar char="Ø"/>
            </a:pPr>
            <a:r>
              <a:rPr lang="ru-RU" dirty="0"/>
              <a:t>В библиотеке присутствуют книги, изданные начиная с 1960 по текущий год.</a:t>
            </a:r>
          </a:p>
          <a:p>
            <a:pPr lvl="0">
              <a:buFont typeface="Wingdings" panose="05000000000000000000" pitchFamily="2" charset="2"/>
              <a:buChar char="Ø"/>
            </a:pPr>
            <a:r>
              <a:rPr lang="ru-RU" dirty="0"/>
              <a:t>Каждый читатель может держать на руках не более 5 книг.</a:t>
            </a:r>
          </a:p>
          <a:p>
            <a:pPr lvl="0">
              <a:buFont typeface="Wingdings" panose="05000000000000000000" pitchFamily="2" charset="2"/>
              <a:buChar char="Ø"/>
            </a:pPr>
            <a:r>
              <a:rPr lang="ru-RU" dirty="0"/>
              <a:t>Каждый читатель при регистрации в библиотеке должен дать телефон для связи: он может быть мобильным или домашним.</a:t>
            </a:r>
          </a:p>
          <a:p>
            <a:pPr lvl="0">
              <a:buFont typeface="Wingdings" panose="05000000000000000000" pitchFamily="2" charset="2"/>
              <a:buChar char="Ø"/>
            </a:pPr>
            <a:r>
              <a:rPr lang="ru-RU" dirty="0"/>
              <a:t>Каждая область знаний может содержать ссылки на множество книг, но каждая книга может относиться к различным областям знаний.</a:t>
            </a:r>
          </a:p>
        </p:txBody>
      </p:sp>
    </p:spTree>
    <p:extLst>
      <p:ext uri="{BB962C8B-B14F-4D97-AF65-F5344CB8AC3E}">
        <p14:creationId xmlns:p14="http://schemas.microsoft.com/office/powerpoint/2010/main" val="73234455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189497" y="1254292"/>
            <a:ext cx="8789069" cy="434744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С данной информационной системой должны работать следующие </a:t>
            </a:r>
            <a:r>
              <a:rPr lang="ru-RU" b="1" u="sng" dirty="0"/>
              <a:t>группы пользователей</a:t>
            </a:r>
            <a:r>
              <a:rPr lang="ru-RU" dirty="0"/>
              <a:t>:</a:t>
            </a:r>
          </a:p>
          <a:p>
            <a:pPr>
              <a:buFont typeface="Wingdings" panose="05000000000000000000" pitchFamily="2" charset="2"/>
              <a:buChar char="§"/>
            </a:pPr>
            <a:r>
              <a:rPr lang="ru-RU" b="1" dirty="0"/>
              <a:t>   библиотекари;</a:t>
            </a:r>
          </a:p>
          <a:p>
            <a:pPr>
              <a:buFont typeface="Wingdings" panose="05000000000000000000" pitchFamily="2" charset="2"/>
              <a:buChar char="§"/>
            </a:pPr>
            <a:r>
              <a:rPr lang="ru-RU" b="1" dirty="0"/>
              <a:t>   читатели;</a:t>
            </a:r>
          </a:p>
          <a:p>
            <a:pPr>
              <a:buFont typeface="Wingdings" panose="05000000000000000000" pitchFamily="2" charset="2"/>
              <a:buChar char="§"/>
            </a:pPr>
            <a:r>
              <a:rPr lang="ru-RU" b="1" dirty="0"/>
              <a:t>   администрация библиотеки.</a:t>
            </a:r>
          </a:p>
        </p:txBody>
      </p:sp>
    </p:spTree>
    <p:extLst>
      <p:ext uri="{BB962C8B-B14F-4D97-AF65-F5344CB8AC3E}">
        <p14:creationId xmlns:p14="http://schemas.microsoft.com/office/powerpoint/2010/main" val="280470668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97971" y="587829"/>
            <a:ext cx="8904515" cy="568234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При работе с системой </a:t>
            </a:r>
            <a:r>
              <a:rPr lang="ru-RU" b="1" u="sng" dirty="0"/>
              <a:t>библиотекарь</a:t>
            </a:r>
            <a:r>
              <a:rPr lang="ru-RU" dirty="0"/>
              <a:t> должен иметь возможность решать следующие задачи (1):</a:t>
            </a:r>
          </a:p>
          <a:p>
            <a:pPr lvl="0"/>
            <a:r>
              <a:rPr lang="ru-RU" b="1" dirty="0">
                <a:solidFill>
                  <a:srgbClr val="C00000"/>
                </a:solidFill>
              </a:rPr>
              <a:t>1.</a:t>
            </a:r>
            <a:r>
              <a:rPr lang="ru-RU" dirty="0"/>
              <a:t> Принимать новые книги и регистрировать их в библиотеке.</a:t>
            </a:r>
          </a:p>
          <a:p>
            <a:pPr lvl="0"/>
            <a:r>
              <a:rPr lang="ru-RU" b="1" dirty="0">
                <a:solidFill>
                  <a:srgbClr val="C00000"/>
                </a:solidFill>
              </a:rPr>
              <a:t>2.</a:t>
            </a:r>
            <a:r>
              <a:rPr lang="ru-RU" dirty="0"/>
              <a:t> Относить книги к одной или к нескольким областям знаний.</a:t>
            </a:r>
          </a:p>
          <a:p>
            <a:pPr lvl="0"/>
            <a:r>
              <a:rPr lang="ru-RU" b="1" dirty="0">
                <a:solidFill>
                  <a:srgbClr val="C00000"/>
                </a:solidFill>
              </a:rPr>
              <a:t>3.</a:t>
            </a:r>
            <a:r>
              <a:rPr lang="ru-RU" dirty="0"/>
              <a:t> Проводить каталогизацию книг, то есть назначение новых инвентарных номеров вновь принятым книгам, и, помещая их на полки библиотеки, запоминать место размещения каждого экземпляра.</a:t>
            </a:r>
          </a:p>
          <a:p>
            <a:pPr lvl="0"/>
            <a:r>
              <a:rPr lang="ru-RU" b="1" dirty="0">
                <a:solidFill>
                  <a:srgbClr val="C00000"/>
                </a:solidFill>
              </a:rPr>
              <a:t>4.</a:t>
            </a:r>
            <a:r>
              <a:rPr lang="ru-RU" dirty="0"/>
              <a:t> Проводить дополнительную каталогизацию, если поступило несколько экземпляров книги, которая уже есть в библиотеке, при этом информация о книге в предметный каталог не вносится, а каждому новому экземпляру присваивается новый инвентарный номер и для него определяется место на полке библиотеки.</a:t>
            </a:r>
          </a:p>
          <a:p>
            <a:pPr lvl="0"/>
            <a:r>
              <a:rPr lang="ru-RU" b="1" dirty="0">
                <a:solidFill>
                  <a:srgbClr val="C00000"/>
                </a:solidFill>
              </a:rPr>
              <a:t>5. </a:t>
            </a:r>
            <a:r>
              <a:rPr lang="ru-RU" dirty="0"/>
              <a:t>Проводить списание старых и не пользующихся спросом книг. Списывать можно только книги, ни один экземпляр которых не находится у читателей. Списание проводится по специальному акту списания, который утверждается администрацией библиотеки.</a:t>
            </a:r>
          </a:p>
        </p:txBody>
      </p:sp>
    </p:spTree>
    <p:extLst>
      <p:ext uri="{BB962C8B-B14F-4D97-AF65-F5344CB8AC3E}">
        <p14:creationId xmlns:p14="http://schemas.microsoft.com/office/powerpoint/2010/main" val="210944293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97971" y="230727"/>
            <a:ext cx="8904515" cy="603944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При работе с системой </a:t>
            </a:r>
            <a:r>
              <a:rPr lang="ru-RU" b="1" u="sng" dirty="0"/>
              <a:t>библиотекарь</a:t>
            </a:r>
            <a:r>
              <a:rPr lang="ru-RU" dirty="0"/>
              <a:t> должен иметь возможность решать следующие задачи (2):</a:t>
            </a:r>
          </a:p>
          <a:p>
            <a:pPr lvl="0"/>
            <a:r>
              <a:rPr lang="ru-RU" b="1" dirty="0">
                <a:solidFill>
                  <a:srgbClr val="C00000"/>
                </a:solidFill>
              </a:rPr>
              <a:t>6.</a:t>
            </a:r>
            <a:r>
              <a:rPr lang="ru-RU" dirty="0"/>
              <a:t> Вести учет выданных книг читателям, при этом предполагается два режима работы: выдача книг читателю и прием от него возвращаемых им книг обратно в библиотеку. При выдаче книг фиксируется, когда и какой экземпляр книги был выдан данному читателю и к какому сроку читатель должен вернуть этот экземпляр книги. При выдаче книг наличие свободного экземпляра и его конкретный номер могут определяться по заданному уникальному шифру книги или инвентарный номер может быть известен заранее. Не требуется вести "историю" чтения книг, то есть требуется отражать только текущее состояние библиотеки. При приеме книги, возвращаемой читателем, проверяется соответствие возвращаемого инвентарного номера книги выданному инвентарному номеру, и она ставится на свое старое место на полку библиотеки.</a:t>
            </a:r>
          </a:p>
          <a:p>
            <a:pPr lvl="0"/>
            <a:r>
              <a:rPr lang="ru-RU" b="1" dirty="0">
                <a:solidFill>
                  <a:srgbClr val="C00000"/>
                </a:solidFill>
              </a:rPr>
              <a:t>7. </a:t>
            </a:r>
            <a:r>
              <a:rPr lang="ru-RU" dirty="0"/>
              <a:t>Проводить списание утерянных читателем книг по специальному акту списания или замены, подписанному администрацией библиотеки.</a:t>
            </a:r>
          </a:p>
          <a:p>
            <a:pPr lvl="0"/>
            <a:r>
              <a:rPr lang="ru-RU" b="1" dirty="0">
                <a:solidFill>
                  <a:srgbClr val="C00000"/>
                </a:solidFill>
              </a:rPr>
              <a:t>8. </a:t>
            </a:r>
            <a:r>
              <a:rPr lang="ru-RU" dirty="0"/>
              <a:t>Проводить закрытие абонемента читателя, то есть уничтожение данных о нем, если читатель хочет выписаться из библиотеки и не является ее должником, то есть за ним не числится ни одной библиотечной книги.</a:t>
            </a:r>
          </a:p>
        </p:txBody>
      </p:sp>
    </p:spTree>
    <p:extLst>
      <p:ext uri="{BB962C8B-B14F-4D97-AF65-F5344CB8AC3E}">
        <p14:creationId xmlns:p14="http://schemas.microsoft.com/office/powerpoint/2010/main" val="2612187143"/>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34616" y="1263314"/>
            <a:ext cx="8716880" cy="476737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b="1" u="sng" dirty="0"/>
              <a:t>Читатель</a:t>
            </a:r>
            <a:r>
              <a:rPr lang="ru-RU" dirty="0"/>
              <a:t> должен иметь возможность решать следующие задачи:</a:t>
            </a:r>
          </a:p>
          <a:p>
            <a:pPr lvl="0"/>
            <a:r>
              <a:rPr lang="ru-RU" b="1" dirty="0">
                <a:solidFill>
                  <a:srgbClr val="C00000"/>
                </a:solidFill>
              </a:rPr>
              <a:t>1.</a:t>
            </a:r>
            <a:r>
              <a:rPr lang="ru-RU" dirty="0"/>
              <a:t> Просматривать системный каталог, то есть перечень всех областей знаний, книги по которым есть в библиотеке.</a:t>
            </a:r>
          </a:p>
          <a:p>
            <a:pPr lvl="0"/>
            <a:r>
              <a:rPr lang="ru-RU" b="1" dirty="0">
                <a:solidFill>
                  <a:srgbClr val="C00000"/>
                </a:solidFill>
              </a:rPr>
              <a:t>2. </a:t>
            </a:r>
            <a:r>
              <a:rPr lang="ru-RU" dirty="0"/>
              <a:t>По выбранной области знаний получить полный перечень книг, которые числятся в библиотеке.</a:t>
            </a:r>
          </a:p>
          <a:p>
            <a:pPr lvl="0"/>
            <a:r>
              <a:rPr lang="ru-RU" b="1" dirty="0">
                <a:solidFill>
                  <a:srgbClr val="C00000"/>
                </a:solidFill>
              </a:rPr>
              <a:t>3. </a:t>
            </a:r>
            <a:r>
              <a:rPr lang="ru-RU" dirty="0"/>
              <a:t>Для выбранной книги получить инвентарный номер свободного экземпляра книги или сообщение о том, что свободных экземпляров книги нет. В случае отсутствия свободных экземпляров книги читатель должен иметь возможность узнать дату ближайшего предполагаемого возврата экземпляра данной книги. Читатель не может узнать данные о том, у кого в настоящий момент экземпляры данной книги находятся на руках (в целях обеспечения личной безопасности держателей требуемой книги).</a:t>
            </a:r>
          </a:p>
          <a:p>
            <a:pPr lvl="0"/>
            <a:r>
              <a:rPr lang="ru-RU" b="1" dirty="0">
                <a:solidFill>
                  <a:srgbClr val="C00000"/>
                </a:solidFill>
              </a:rPr>
              <a:t>4. </a:t>
            </a:r>
            <a:r>
              <a:rPr lang="ru-RU" dirty="0"/>
              <a:t>Для выбранного автора получить список книг, которые числятся в библиотеке.</a:t>
            </a:r>
          </a:p>
        </p:txBody>
      </p:sp>
    </p:spTree>
    <p:extLst>
      <p:ext uri="{BB962C8B-B14F-4D97-AF65-F5344CB8AC3E}">
        <p14:creationId xmlns:p14="http://schemas.microsoft.com/office/powerpoint/2010/main" val="3997536418"/>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97782" y="1398670"/>
            <a:ext cx="8509334" cy="378797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b="1" u="sng" dirty="0"/>
              <a:t>Администрация</a:t>
            </a:r>
            <a:r>
              <a:rPr lang="ru-RU" dirty="0"/>
              <a:t> библиотеки должна иметь возможность получать сведения:</a:t>
            </a:r>
          </a:p>
          <a:p>
            <a:pPr marL="342900" indent="-342900">
              <a:buFont typeface="+mj-lt"/>
              <a:buAutoNum type="arabicPeriod"/>
            </a:pPr>
            <a:r>
              <a:rPr lang="ru-RU" dirty="0"/>
              <a:t>о должниках—читателях библиотеки, которые не вернули вовремя взятые книги; </a:t>
            </a:r>
          </a:p>
          <a:p>
            <a:pPr marL="342900" indent="-342900">
              <a:buFont typeface="+mj-lt"/>
              <a:buAutoNum type="arabicPeriod"/>
            </a:pPr>
            <a:r>
              <a:rPr lang="ru-RU" dirty="0"/>
              <a:t>сведения о книгах, которые не являются популярными, т. е. ни один экземпляр которых не находится на руках у читателей; </a:t>
            </a:r>
          </a:p>
          <a:p>
            <a:pPr marL="342900" indent="-342900">
              <a:buFont typeface="+mj-lt"/>
              <a:buAutoNum type="arabicPeriod"/>
            </a:pPr>
            <a:r>
              <a:rPr lang="ru-RU" dirty="0"/>
              <a:t>сведения о стоимости конкретной книги, для того чтобы установить возможность возмещения стоимости утерянной книги или возможность замены ее другой книгой; </a:t>
            </a:r>
          </a:p>
          <a:p>
            <a:pPr marL="342900" indent="-342900">
              <a:buFont typeface="+mj-lt"/>
              <a:buAutoNum type="arabicPeriod"/>
            </a:pPr>
            <a:r>
              <a:rPr lang="ru-RU" dirty="0"/>
              <a:t>сведения о наиболее популярных книгах, то есть таких, все экземпляры которых находятся на руках у читателей.</a:t>
            </a:r>
          </a:p>
        </p:txBody>
      </p:sp>
    </p:spTree>
    <p:extLst>
      <p:ext uri="{BB962C8B-B14F-4D97-AF65-F5344CB8AC3E}">
        <p14:creationId xmlns:p14="http://schemas.microsoft.com/office/powerpoint/2010/main" val="156814056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547861"/>
            <a:ext cx="7543800" cy="878167"/>
          </a:xfrm>
        </p:spPr>
        <p:txBody>
          <a:bodyPr>
            <a:normAutofit/>
          </a:bodyPr>
          <a:lstStyle/>
          <a:p>
            <a:r>
              <a:rPr lang="ru-RU" b="1" dirty="0"/>
              <a:t>Логическое проектирование</a:t>
            </a:r>
            <a:endParaRPr lang="ru-RU" dirty="0"/>
          </a:p>
        </p:txBody>
      </p:sp>
      <p:sp>
        <p:nvSpPr>
          <p:cNvPr id="3" name="Объект 2"/>
          <p:cNvSpPr>
            <a:spLocks noGrp="1"/>
          </p:cNvSpPr>
          <p:nvPr>
            <p:ph idx="1"/>
          </p:nvPr>
        </p:nvSpPr>
        <p:spPr>
          <a:xfrm>
            <a:off x="424543" y="1224951"/>
            <a:ext cx="8512628" cy="5572664"/>
          </a:xfrm>
        </p:spPr>
        <p:txBody>
          <a:bodyPr>
            <a:noAutofit/>
          </a:bodyPr>
          <a:lstStyle/>
          <a:p>
            <a:r>
              <a:rPr lang="ru-RU" dirty="0"/>
              <a:t>В реляционных </a:t>
            </a:r>
            <a:r>
              <a:rPr lang="ru-RU" i="1" dirty="0"/>
              <a:t>БД</a:t>
            </a:r>
            <a:r>
              <a:rPr lang="ru-RU" dirty="0"/>
              <a:t> </a:t>
            </a:r>
            <a:r>
              <a:rPr lang="ru-RU" dirty="0" err="1"/>
              <a:t>даталогическое</a:t>
            </a:r>
            <a:r>
              <a:rPr lang="ru-RU" dirty="0"/>
              <a:t> или </a:t>
            </a:r>
            <a:r>
              <a:rPr lang="ru-RU" i="1" dirty="0"/>
              <a:t>логическое проектирование</a:t>
            </a:r>
            <a:r>
              <a:rPr lang="ru-RU" dirty="0"/>
              <a:t> приводит к разработке схемы </a:t>
            </a:r>
            <a:r>
              <a:rPr lang="ru-RU" i="1" dirty="0"/>
              <a:t>БД</a:t>
            </a:r>
            <a:r>
              <a:rPr lang="ru-RU" dirty="0"/>
              <a:t>, то есть совокупности схем отношений, которые адекватно моделируют абстрактные объекты </a:t>
            </a:r>
            <a:r>
              <a:rPr lang="ru-RU" i="1" dirty="0"/>
              <a:t>предметной области</a:t>
            </a:r>
            <a:r>
              <a:rPr lang="ru-RU" dirty="0"/>
              <a:t> и семантические связи между этими объектами. Основой анализа корректности схемы являются так называемые </a:t>
            </a:r>
            <a:r>
              <a:rPr lang="ru-RU" i="1" dirty="0"/>
              <a:t>функциональные зависимости</a:t>
            </a:r>
            <a:r>
              <a:rPr lang="ru-RU" dirty="0"/>
              <a:t> между атрибутами </a:t>
            </a:r>
            <a:r>
              <a:rPr lang="ru-RU" i="1" dirty="0"/>
              <a:t>БД</a:t>
            </a:r>
            <a:r>
              <a:rPr lang="ru-RU" dirty="0"/>
              <a:t>. </a:t>
            </a:r>
          </a:p>
          <a:p>
            <a:r>
              <a:rPr lang="ru-RU" b="1" dirty="0"/>
              <a:t>В результате </a:t>
            </a:r>
            <a:r>
              <a:rPr lang="ru-RU" dirty="0"/>
              <a:t>выполнения логического или </a:t>
            </a:r>
            <a:r>
              <a:rPr lang="ru-RU" dirty="0" err="1"/>
              <a:t>даталогического</a:t>
            </a:r>
            <a:r>
              <a:rPr lang="ru-RU" dirty="0"/>
              <a:t> проектирования должны быть получены следующие результирующие документы:</a:t>
            </a:r>
          </a:p>
          <a:p>
            <a:pPr lvl="0">
              <a:buFont typeface="Wingdings" panose="05000000000000000000" pitchFamily="2" charset="2"/>
              <a:buChar char="§"/>
            </a:pPr>
            <a:r>
              <a:rPr lang="ru-RU" dirty="0"/>
              <a:t>   Описание концептуальной схемы БД (можно в терминах выбранной СУБД).</a:t>
            </a:r>
          </a:p>
          <a:p>
            <a:pPr lvl="0">
              <a:buFont typeface="Wingdings" panose="05000000000000000000" pitchFamily="2" charset="2"/>
              <a:buChar char="§"/>
            </a:pPr>
            <a:r>
              <a:rPr lang="ru-RU" dirty="0"/>
              <a:t>   Описание внешних моделей (можно в терминах выбранной СУБД).</a:t>
            </a:r>
          </a:p>
          <a:p>
            <a:pPr lvl="0">
              <a:buFont typeface="Wingdings" panose="05000000000000000000" pitchFamily="2" charset="2"/>
              <a:buChar char="§"/>
            </a:pPr>
            <a:r>
              <a:rPr lang="ru-RU" dirty="0"/>
              <a:t>   Описание декларативных правил поддержки целостности базы данных.</a:t>
            </a:r>
          </a:p>
          <a:p>
            <a:pPr lvl="0">
              <a:buFont typeface="Wingdings" panose="05000000000000000000" pitchFamily="2" charset="2"/>
              <a:buChar char="§"/>
            </a:pPr>
            <a:r>
              <a:rPr lang="ru-RU" dirty="0"/>
              <a:t>   Описание процедур поддержки </a:t>
            </a:r>
            <a:r>
              <a:rPr lang="ru-RU" i="1" dirty="0"/>
              <a:t>семантической целостности</a:t>
            </a:r>
            <a:r>
              <a:rPr lang="ru-RU" dirty="0"/>
              <a:t> базы данных.</a:t>
            </a:r>
          </a:p>
        </p:txBody>
      </p:sp>
    </p:spTree>
    <p:extLst>
      <p:ext uri="{BB962C8B-B14F-4D97-AF65-F5344CB8AC3E}">
        <p14:creationId xmlns:p14="http://schemas.microsoft.com/office/powerpoint/2010/main" val="68498903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573438"/>
            <a:ext cx="7543800" cy="1088068"/>
          </a:xfrm>
        </p:spPr>
        <p:txBody>
          <a:bodyPr>
            <a:normAutofit/>
          </a:bodyPr>
          <a:lstStyle/>
          <a:p>
            <a:r>
              <a:rPr lang="ru-RU" b="1" dirty="0"/>
              <a:t>Логическое проектирование</a:t>
            </a:r>
            <a:endParaRPr lang="ru-RU" dirty="0"/>
          </a:p>
        </p:txBody>
      </p:sp>
      <p:sp>
        <p:nvSpPr>
          <p:cNvPr id="3" name="Объект 2"/>
          <p:cNvSpPr>
            <a:spLocks noGrp="1"/>
          </p:cNvSpPr>
          <p:nvPr>
            <p:ph idx="1"/>
          </p:nvPr>
        </p:nvSpPr>
        <p:spPr/>
        <p:txBody>
          <a:bodyPr>
            <a:normAutofit/>
          </a:bodyPr>
          <a:lstStyle/>
          <a:p>
            <a:r>
              <a:rPr lang="ru-RU" b="1" dirty="0"/>
              <a:t>Корректной</a:t>
            </a:r>
            <a:r>
              <a:rPr lang="ru-RU" i="1" dirty="0"/>
              <a:t> </a:t>
            </a:r>
            <a:r>
              <a:rPr lang="ru-RU" dirty="0"/>
              <a:t>назовем схему БД, в которой отсутствуют нежелательные зависимости между атрибутами отношений.</a:t>
            </a:r>
          </a:p>
          <a:p>
            <a:r>
              <a:rPr lang="ru-RU" dirty="0"/>
              <a:t>Процесс разработки корректной схемы реляционной БД называется </a:t>
            </a:r>
            <a:r>
              <a:rPr lang="ru-RU" b="1" dirty="0"/>
              <a:t>логическим проектированием БД.</a:t>
            </a:r>
          </a:p>
          <a:p>
            <a:r>
              <a:rPr lang="ru-RU" dirty="0"/>
              <a:t>Проектирование схемы </a:t>
            </a:r>
            <a:r>
              <a:rPr lang="ru-RU" i="1" dirty="0"/>
              <a:t>БД</a:t>
            </a:r>
            <a:r>
              <a:rPr lang="ru-RU" dirty="0"/>
              <a:t> может быть выполнено </a:t>
            </a:r>
            <a:r>
              <a:rPr lang="ru-RU" b="1" dirty="0"/>
              <a:t>двумя путями:</a:t>
            </a:r>
          </a:p>
          <a:p>
            <a:pPr lvl="0"/>
            <a:r>
              <a:rPr lang="ru-RU" b="1" dirty="0"/>
              <a:t>Путем декомпозиции (разбиения)</a:t>
            </a:r>
            <a:r>
              <a:rPr lang="ru-RU" dirty="0"/>
              <a:t>, когда исходное множество отношений, входящих в схему БД заменяется другим множеством отношений (число их при этом возрастает), являющихся проекциями исходных отношений;</a:t>
            </a:r>
          </a:p>
          <a:p>
            <a:pPr lvl="0"/>
            <a:r>
              <a:rPr lang="ru-RU" b="1" dirty="0"/>
              <a:t>Путем синтеза</a:t>
            </a:r>
            <a:r>
              <a:rPr lang="ru-RU" dirty="0"/>
              <a:t>, то есть путем компоновки из заданных исходных элементарных зависимостей между объектами предметной области схемы БД.</a:t>
            </a:r>
          </a:p>
          <a:p>
            <a:endParaRPr lang="ru-RU" dirty="0"/>
          </a:p>
        </p:txBody>
      </p:sp>
    </p:spTree>
    <p:extLst>
      <p:ext uri="{BB962C8B-B14F-4D97-AF65-F5344CB8AC3E}">
        <p14:creationId xmlns:p14="http://schemas.microsoft.com/office/powerpoint/2010/main" val="319049800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ER-</a:t>
            </a:r>
            <a:r>
              <a:rPr lang="ru-RU" dirty="0"/>
              <a:t>Модели</a:t>
            </a:r>
          </a:p>
        </p:txBody>
      </p:sp>
      <p:sp>
        <p:nvSpPr>
          <p:cNvPr id="3" name="Объект 2"/>
          <p:cNvSpPr>
            <a:spLocks noGrp="1"/>
          </p:cNvSpPr>
          <p:nvPr>
            <p:ph idx="1"/>
          </p:nvPr>
        </p:nvSpPr>
        <p:spPr>
          <a:xfrm>
            <a:off x="370114" y="1845733"/>
            <a:ext cx="8327571" cy="4478867"/>
          </a:xfrm>
        </p:spPr>
        <p:txBody>
          <a:bodyPr>
            <a:noAutofit/>
          </a:bodyPr>
          <a:lstStyle/>
          <a:p>
            <a:r>
              <a:rPr lang="ru-RU" dirty="0"/>
              <a:t>Ограниченность реляционной модели данных состоит в том, что :</a:t>
            </a:r>
          </a:p>
          <a:p>
            <a:pPr lvl="0"/>
            <a:r>
              <a:rPr lang="ru-RU" dirty="0"/>
              <a:t>Хотя весь процесс проектирования происходит на основе учета зависимостей, реляционная модель не предоставляет каких-либо средств для отображения этих зависимостей. </a:t>
            </a:r>
          </a:p>
          <a:p>
            <a:r>
              <a:rPr lang="ru-RU" dirty="0"/>
              <a:t>В реальном проектировании структуры базы данных применяются другой метод - так называемое, </a:t>
            </a:r>
            <a:r>
              <a:rPr lang="ru-RU" i="1" dirty="0"/>
              <a:t>семантическое моделирование</a:t>
            </a:r>
            <a:r>
              <a:rPr lang="ru-RU" dirty="0"/>
              <a:t>, которое представляет собой моделирование структуры данных, опираясь на смысл этих данных. </a:t>
            </a:r>
            <a:endParaRPr lang="ru-RU" b="1" dirty="0"/>
          </a:p>
          <a:p>
            <a:r>
              <a:rPr lang="ru-RU" dirty="0"/>
              <a:t>В качестве инструмента семантического моделирования используются различные варианты </a:t>
            </a:r>
            <a:r>
              <a:rPr lang="ru-RU" i="1" dirty="0"/>
              <a:t>диаграмм сущность-связь</a:t>
            </a:r>
            <a:r>
              <a:rPr lang="ru-RU" dirty="0"/>
              <a:t> (</a:t>
            </a:r>
            <a:r>
              <a:rPr lang="ru-RU" i="1" dirty="0"/>
              <a:t>ER - </a:t>
            </a:r>
            <a:r>
              <a:rPr lang="ru-RU" i="1" dirty="0" err="1"/>
              <a:t>Entity-Relationship</a:t>
            </a:r>
            <a:r>
              <a:rPr lang="ru-RU" dirty="0"/>
              <a:t>). </a:t>
            </a:r>
            <a:endParaRPr lang="ru-RU" b="1" dirty="0"/>
          </a:p>
          <a:p>
            <a:r>
              <a:rPr lang="ru-RU" sz="1600" dirty="0"/>
              <a:t>Первый вариант модели сущность-связь был предложен в 1976 г. Питером </a:t>
            </a:r>
            <a:r>
              <a:rPr lang="ru-RU" sz="1600" dirty="0" err="1"/>
              <a:t>Пин-Шэн</a:t>
            </a:r>
            <a:r>
              <a:rPr lang="ru-RU" sz="1600" dirty="0"/>
              <a:t> </a:t>
            </a:r>
            <a:r>
              <a:rPr lang="ru-RU" sz="1600" dirty="0" err="1"/>
              <a:t>Ченом</a:t>
            </a:r>
            <a:r>
              <a:rPr lang="ru-RU" sz="1600" dirty="0"/>
              <a:t>. В дальнейшем многими авторами были разработаны свои варианты подобных моделей, но все варианты диаграмм сущность-связь исходят из одной идеи - </a:t>
            </a:r>
            <a:r>
              <a:rPr lang="ru-RU" sz="1600" i="1" dirty="0"/>
              <a:t>рисунок всегда нагляднее текстового описания</a:t>
            </a:r>
            <a:r>
              <a:rPr lang="ru-RU" sz="1600" dirty="0"/>
              <a:t>. </a:t>
            </a:r>
          </a:p>
        </p:txBody>
      </p:sp>
    </p:spTree>
    <p:extLst>
      <p:ext uri="{BB962C8B-B14F-4D97-AF65-F5344CB8AC3E}">
        <p14:creationId xmlns:p14="http://schemas.microsoft.com/office/powerpoint/2010/main" val="392954889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42925" y="423863"/>
            <a:ext cx="8601075" cy="5445125"/>
          </a:xfrm>
        </p:spPr>
        <p:txBody>
          <a:bodyPr>
            <a:noAutofit/>
          </a:bodyPr>
          <a:lstStyle/>
          <a:p>
            <a:r>
              <a:rPr lang="ru-RU" sz="1800" dirty="0"/>
              <a:t>Основная цель на стадии проектирования - создание надежной и производительной системы на основе предварительного анализа. Ключевые факторы, учитываемые при проектировании:</a:t>
            </a:r>
          </a:p>
          <a:p>
            <a:pPr lvl="0"/>
            <a:r>
              <a:rPr lang="ru-RU" sz="1800" b="1" dirty="0"/>
              <a:t>Производительность. </a:t>
            </a:r>
            <a:r>
              <a:rPr lang="ru-RU" sz="1800" dirty="0"/>
              <a:t>Исходный проект имеет большее значение для конечной производительности системы, чем все последующие усилия по коррекции проекта и настройки.</a:t>
            </a:r>
          </a:p>
          <a:p>
            <a:pPr lvl="0"/>
            <a:r>
              <a:rPr lang="ru-RU" sz="1800" dirty="0"/>
              <a:t> </a:t>
            </a:r>
            <a:r>
              <a:rPr lang="ru-RU" sz="1800" b="1" dirty="0"/>
              <a:t>Интегрированность приложений.</a:t>
            </a:r>
            <a:r>
              <a:rPr lang="ru-RU" sz="1800" dirty="0"/>
              <a:t> Если система создается командой разработчиков, то необходимо не только единообразие интерфейсов и поведения системы, но и </a:t>
            </a:r>
            <a:r>
              <a:rPr lang="ru-RU" sz="1800" i="1" dirty="0"/>
              <a:t>успешное взаимодействие подсистем друг с другом.</a:t>
            </a:r>
            <a:endParaRPr lang="ru-RU" sz="1800" dirty="0"/>
          </a:p>
          <a:p>
            <a:pPr lvl="0"/>
            <a:r>
              <a:rPr lang="ru-RU" sz="1800" b="1" dirty="0"/>
              <a:t>Интеграция с другими системами</a:t>
            </a:r>
            <a:r>
              <a:rPr lang="ru-RU" sz="1800" dirty="0"/>
              <a:t>, т.к. новую систему часто приходится интегрировать с уже существующими системами.</a:t>
            </a:r>
          </a:p>
          <a:p>
            <a:pPr lvl="0"/>
            <a:r>
              <a:rPr lang="ru-RU" sz="1800" b="1" dirty="0"/>
              <a:t>Документация,</a:t>
            </a:r>
            <a:r>
              <a:rPr lang="ru-RU" sz="1800" dirty="0"/>
              <a:t> т.к. задача разработчика состоит в том, чтобы донести каждое конструкторское решение до других.</a:t>
            </a:r>
          </a:p>
          <a:p>
            <a:pPr lvl="0"/>
            <a:r>
              <a:rPr lang="ru-RU" sz="1800" b="1" dirty="0"/>
              <a:t>Масштабируемость.</a:t>
            </a:r>
            <a:r>
              <a:rPr lang="ru-RU" sz="1800" dirty="0"/>
              <a:t> Вопросы производительности должны рассматриваться на стадии проектирования, а не во время эксплуатации, т.к. предварительная проверка не может повторить реальной ситуации с большими объемами данных.</a:t>
            </a:r>
          </a:p>
          <a:p>
            <a:pPr lvl="0"/>
            <a:r>
              <a:rPr lang="ru-RU" sz="1800" b="1" dirty="0"/>
              <a:t>Не изобретать повторно колесо.</a:t>
            </a:r>
            <a:r>
              <a:rPr lang="ru-RU" sz="1800" dirty="0"/>
              <a:t> Во время проектирования как можно шире пользоваться удачными готовыми решениями.</a:t>
            </a:r>
          </a:p>
        </p:txBody>
      </p:sp>
    </p:spTree>
    <p:extLst>
      <p:ext uri="{BB962C8B-B14F-4D97-AF65-F5344CB8AC3E}">
        <p14:creationId xmlns:p14="http://schemas.microsoft.com/office/powerpoint/2010/main" val="154953892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3273136" y="283030"/>
            <a:ext cx="5482675" cy="907416"/>
          </a:xfrm>
        </p:spPr>
        <p:txBody>
          <a:bodyPr>
            <a:normAutofit/>
          </a:bodyPr>
          <a:lstStyle/>
          <a:p>
            <a:r>
              <a:rPr lang="ru-RU" dirty="0">
                <a:solidFill>
                  <a:schemeClr val="tx1"/>
                </a:solidFill>
              </a:rPr>
              <a:t>Общие понятия. Этапы проектирования.</a:t>
            </a:r>
          </a:p>
        </p:txBody>
      </p:sp>
      <p:sp>
        <p:nvSpPr>
          <p:cNvPr id="3" name="Объект 2"/>
          <p:cNvSpPr>
            <a:spLocks noGrp="1"/>
          </p:cNvSpPr>
          <p:nvPr>
            <p:ph idx="1"/>
          </p:nvPr>
        </p:nvSpPr>
        <p:spPr>
          <a:xfrm>
            <a:off x="3273136" y="1418588"/>
            <a:ext cx="5826413" cy="5156382"/>
          </a:xfrm>
        </p:spPr>
        <p:txBody>
          <a:bodyPr>
            <a:noAutofit/>
          </a:bodyPr>
          <a:lstStyle/>
          <a:p>
            <a:r>
              <a:rPr lang="ru-RU" sz="1800" b="1" dirty="0"/>
              <a:t>Проект</a:t>
            </a:r>
            <a:r>
              <a:rPr lang="ru-RU" sz="1800" dirty="0"/>
              <a:t> — это схема, эскиз некоторого устройства, который в дальнейшем будет воплощен в реальность. </a:t>
            </a:r>
          </a:p>
          <a:p>
            <a:r>
              <a:rPr lang="ru-RU" sz="1800" b="1" dirty="0"/>
              <a:t>Проект реляционной базы данных </a:t>
            </a:r>
            <a:r>
              <a:rPr lang="ru-RU" sz="1800" dirty="0"/>
              <a:t>— это набор взаимосвязанных отношений</a:t>
            </a:r>
            <a:r>
              <a:rPr lang="en-US" sz="1800" dirty="0"/>
              <a:t> </a:t>
            </a:r>
            <a:r>
              <a:rPr lang="ru-RU" sz="1800" dirty="0"/>
              <a:t>(сущностей, прообразов таблиц), в которых определены все атрибуты, заданы </a:t>
            </a:r>
            <a:r>
              <a:rPr lang="ru-RU" sz="1800" i="1" dirty="0"/>
              <a:t>первичные ключи отношений</a:t>
            </a:r>
            <a:r>
              <a:rPr lang="ru-RU" sz="1800" dirty="0"/>
              <a:t> и заданы еще некоторые дополнительные свойства отношений, которые относятся к принципам поддержки целостности.</a:t>
            </a:r>
          </a:p>
          <a:p>
            <a:r>
              <a:rPr lang="ru-RU" sz="1800" dirty="0"/>
              <a:t>При выполнении запросов мы производим </a:t>
            </a:r>
            <a:r>
              <a:rPr lang="ru-RU" sz="1800" i="1" dirty="0"/>
              <a:t>объединение отношений,</a:t>
            </a:r>
            <a:r>
              <a:rPr lang="ru-RU" sz="1800" dirty="0"/>
              <a:t> и одни и те же значения должны в разных отношениях-таблицах обозначаться одинаково. Действительно, если мы в одной таблице оценки будем обозначать цифрами, а в другой - словами "отлично", "хорошо" и т. д., то мы не сможем объединить эти таблицы по столбцу Оценка, хотя по смыслу это для нас одно и то же, но то, что интуитивно понятно человеку, совсем не понятно "умному" компьютеру. </a:t>
            </a:r>
          </a:p>
          <a:p>
            <a:endParaRPr lang="ru-RU" sz="1800" dirty="0"/>
          </a:p>
          <a:p>
            <a:endParaRPr lang="ru-RU" sz="1800" dirty="0"/>
          </a:p>
        </p:txBody>
      </p:sp>
      <p:sp>
        <p:nvSpPr>
          <p:cNvPr id="8" name="Прямоугольник 7"/>
          <p:cNvSpPr/>
          <p:nvPr/>
        </p:nvSpPr>
        <p:spPr>
          <a:xfrm>
            <a:off x="549423" y="934651"/>
            <a:ext cx="2117311" cy="646331"/>
          </a:xfrm>
          <a:prstGeom prst="rect">
            <a:avLst/>
          </a:prstGeom>
        </p:spPr>
        <p:txBody>
          <a:bodyPr wrap="none">
            <a:spAutoFit/>
          </a:bodyPr>
          <a:lstStyle/>
          <a:p>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Этапы жизненного </a:t>
            </a:r>
          </a:p>
          <a:p>
            <a:r>
              <a:rPr lang="ru-RU" i="1"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цикла</a:t>
            </a:r>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 </a:t>
            </a:r>
            <a:r>
              <a:rPr lang="ru-RU" i="1"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 </a:t>
            </a:r>
            <a:endParaRPr lang="ru-RU" dirty="0">
              <a:solidFill>
                <a:schemeClr val="bg1"/>
              </a:solidFill>
            </a:endParaRPr>
          </a:p>
        </p:txBody>
      </p:sp>
      <p:pic>
        <p:nvPicPr>
          <p:cNvPr id="10" name="Рисунок 9" descr="Этапы жизненного цикла БД"/>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5584" y="1875788"/>
            <a:ext cx="2254736" cy="4812741"/>
          </a:xfrm>
          <a:prstGeom prst="rect">
            <a:avLst/>
          </a:prstGeom>
          <a:noFill/>
          <a:ln>
            <a:noFill/>
          </a:ln>
        </p:spPr>
      </p:pic>
    </p:spTree>
    <p:extLst>
      <p:ext uri="{BB962C8B-B14F-4D97-AF65-F5344CB8AC3E}">
        <p14:creationId xmlns:p14="http://schemas.microsoft.com/office/powerpoint/2010/main" val="361508500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Преимущества </a:t>
            </a:r>
            <a:r>
              <a:rPr lang="en-US"/>
              <a:t>ER-</a:t>
            </a:r>
            <a:r>
              <a:rPr lang="ru-RU"/>
              <a:t>модели</a:t>
            </a:r>
            <a:endParaRPr lang="ru-RU" dirty="0"/>
          </a:p>
        </p:txBody>
      </p:sp>
      <p:sp>
        <p:nvSpPr>
          <p:cNvPr id="3" name="Объект 2"/>
          <p:cNvSpPr>
            <a:spLocks noGrp="1"/>
          </p:cNvSpPr>
          <p:nvPr>
            <p:ph idx="1"/>
          </p:nvPr>
        </p:nvSpPr>
        <p:spPr/>
        <p:txBody>
          <a:bodyPr/>
          <a:lstStyle/>
          <a:p>
            <a:pPr>
              <a:buFont typeface="Wingdings" panose="05000000000000000000" pitchFamily="2" charset="2"/>
              <a:buChar char="ü"/>
            </a:pPr>
            <a:r>
              <a:rPr lang="ru-RU" dirty="0"/>
              <a:t>Документирование информационных потребностей системы в понятном формате</a:t>
            </a:r>
          </a:p>
          <a:p>
            <a:pPr>
              <a:buFont typeface="Wingdings" panose="05000000000000000000" pitchFamily="2" charset="2"/>
              <a:buChar char="ü"/>
            </a:pPr>
            <a:r>
              <a:rPr lang="ru-RU" dirty="0"/>
              <a:t>Понятное графическое представление проекта БД</a:t>
            </a:r>
          </a:p>
          <a:p>
            <a:pPr>
              <a:buFont typeface="Wingdings" panose="05000000000000000000" pitchFamily="2" charset="2"/>
              <a:buChar char="ü"/>
            </a:pPr>
            <a:r>
              <a:rPr lang="ru-RU" dirty="0"/>
              <a:t>Простота разработки и совершенствования модели</a:t>
            </a:r>
          </a:p>
          <a:p>
            <a:pPr>
              <a:buFont typeface="Wingdings" panose="05000000000000000000" pitchFamily="2" charset="2"/>
              <a:buChar char="ü"/>
            </a:pPr>
            <a:endParaRPr lang="ru-RU" dirty="0"/>
          </a:p>
          <a:p>
            <a:r>
              <a:rPr lang="ru-RU" i="1" dirty="0"/>
              <a:t>В связи с наглядностью ER-модели получили широкое распространение в </a:t>
            </a:r>
            <a:r>
              <a:rPr lang="en-US" i="1" dirty="0"/>
              <a:t>CASE</a:t>
            </a:r>
            <a:r>
              <a:rPr lang="ru-RU" i="1" dirty="0"/>
              <a:t> системах, поддерживающих автоматизированное проектирование реляционных баз данных.</a:t>
            </a:r>
          </a:p>
        </p:txBody>
      </p:sp>
    </p:spTree>
    <p:extLst>
      <p:ext uri="{BB962C8B-B14F-4D97-AF65-F5344CB8AC3E}">
        <p14:creationId xmlns:p14="http://schemas.microsoft.com/office/powerpoint/2010/main" val="89163830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Основные понятия ER-модели. Сущность</a:t>
            </a:r>
          </a:p>
        </p:txBody>
      </p:sp>
      <p:sp>
        <p:nvSpPr>
          <p:cNvPr id="3" name="Объект 2"/>
          <p:cNvSpPr>
            <a:spLocks noGrp="1"/>
          </p:cNvSpPr>
          <p:nvPr>
            <p:ph idx="1"/>
          </p:nvPr>
        </p:nvSpPr>
        <p:spPr>
          <a:xfrm>
            <a:off x="822959" y="1845734"/>
            <a:ext cx="7543801" cy="4239380"/>
          </a:xfrm>
        </p:spPr>
        <p:txBody>
          <a:bodyPr>
            <a:normAutofit lnSpcReduction="10000"/>
          </a:bodyPr>
          <a:lstStyle/>
          <a:p>
            <a:r>
              <a:rPr lang="ru-RU" b="1" dirty="0"/>
              <a:t>Сущность</a:t>
            </a:r>
            <a:r>
              <a:rPr lang="ru-RU" dirty="0"/>
              <a:t> - это класс однотипных объектов, информация о которых должна сохраняться и быть доступна. </a:t>
            </a:r>
          </a:p>
          <a:p>
            <a:r>
              <a:rPr lang="ru-RU" dirty="0"/>
              <a:t>В диаграммах ER-модели сущность представляется в виде прямоугольника, содержащего имя сущности. При этом имя сущности - это имя типа, а не некоторого конкретного экземпляра этого типа. </a:t>
            </a:r>
          </a:p>
          <a:p>
            <a:r>
              <a:rPr lang="ru-RU" i="1" dirty="0"/>
              <a:t>Например, сущность СОТРУДНИК, </a:t>
            </a:r>
          </a:p>
          <a:p>
            <a:pPr>
              <a:spcBef>
                <a:spcPts val="0"/>
              </a:spcBef>
            </a:pPr>
            <a:r>
              <a:rPr lang="ru-RU" i="1" dirty="0"/>
              <a:t>примеры объектов Иванов, Петров.</a:t>
            </a:r>
          </a:p>
          <a:p>
            <a:endParaRPr lang="ru-RU" dirty="0"/>
          </a:p>
          <a:p>
            <a:r>
              <a:rPr lang="ru-RU" dirty="0"/>
              <a:t>Каждый экземпляр сущности должен быть отличим от любого другого экземпляра той же сущности (</a:t>
            </a:r>
            <a:r>
              <a:rPr lang="ru-RU" i="1" dirty="0"/>
              <a:t>это требование в некотором роде аналогично требованию отсутствия кортежей-дубликатов в реляционных таблицах</a:t>
            </a:r>
            <a:r>
              <a:rPr lang="ru-RU" dirty="0"/>
              <a:t>).</a:t>
            </a:r>
          </a:p>
        </p:txBody>
      </p:sp>
      <p:pic>
        <p:nvPicPr>
          <p:cNvPr id="1026" name="Picture 2" descr="image3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0159" y="3466097"/>
            <a:ext cx="1561012" cy="108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008756"/>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a:t>модели. Атрибут.</a:t>
            </a:r>
          </a:p>
        </p:txBody>
      </p:sp>
      <p:sp>
        <p:nvSpPr>
          <p:cNvPr id="3" name="Объект 2"/>
          <p:cNvSpPr>
            <a:spLocks noGrp="1"/>
          </p:cNvSpPr>
          <p:nvPr>
            <p:ph idx="1"/>
          </p:nvPr>
        </p:nvSpPr>
        <p:spPr>
          <a:xfrm>
            <a:off x="822959" y="1845734"/>
            <a:ext cx="7543801" cy="2863245"/>
          </a:xfrm>
        </p:spPr>
        <p:txBody>
          <a:bodyPr>
            <a:normAutofit lnSpcReduction="10000"/>
          </a:bodyPr>
          <a:lstStyle/>
          <a:p>
            <a:r>
              <a:rPr lang="ru-RU" b="1" dirty="0"/>
              <a:t>Атрибутом</a:t>
            </a:r>
            <a:r>
              <a:rPr lang="ru-RU" dirty="0"/>
              <a:t> сущности является любая деталь, которая служит для уточнения, идентификации, классификации, числовой характеристики или выражения состояния сущности. Имена атрибутов заносятся в прямоугольник, изображающий сущность, под именем сущности и изображаются малыми буквами, возможно, с примерами. </a:t>
            </a:r>
          </a:p>
          <a:p>
            <a:pPr marL="384048" lvl="2" indent="0">
              <a:buNone/>
            </a:pPr>
            <a:r>
              <a:rPr lang="ru-RU" dirty="0"/>
              <a:t>*</a:t>
            </a:r>
            <a:r>
              <a:rPr lang="en-US" dirty="0"/>
              <a:t> -</a:t>
            </a:r>
            <a:r>
              <a:rPr lang="ru-RU" dirty="0"/>
              <a:t> символ обязательного атрибута </a:t>
            </a:r>
          </a:p>
          <a:p>
            <a:pPr marL="384048" lvl="2" indent="0">
              <a:buNone/>
            </a:pPr>
            <a:r>
              <a:rPr lang="ru-RU" dirty="0"/>
              <a:t>о – символ необязательного атрибута, т.е. может быть </a:t>
            </a:r>
            <a:r>
              <a:rPr lang="en-US" dirty="0"/>
              <a:t>NULL</a:t>
            </a:r>
            <a:endParaRPr lang="ru-RU" dirty="0"/>
          </a:p>
          <a:p>
            <a:pPr marL="384048" lvl="2" indent="0">
              <a:buNone/>
            </a:pPr>
            <a:r>
              <a:rPr lang="ru-RU" dirty="0"/>
              <a:t># - помечается атрибут или несколько атрибутов (если ключ составной) первичного ключа</a:t>
            </a:r>
          </a:p>
          <a:p>
            <a:pPr marL="384048" lvl="2" indent="0">
              <a:buNone/>
            </a:pPr>
            <a:r>
              <a:rPr lang="ru-RU" dirty="0"/>
              <a:t>(#) – помечаются атрибуты вторичного ключа</a:t>
            </a:r>
          </a:p>
        </p:txBody>
      </p:sp>
      <p:pic>
        <p:nvPicPr>
          <p:cNvPr id="2050" name="Picture 2" descr="image3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473" y="4708979"/>
            <a:ext cx="2054225"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957653"/>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a:t>модели. Связи.</a:t>
            </a:r>
          </a:p>
        </p:txBody>
      </p:sp>
      <p:sp>
        <p:nvSpPr>
          <p:cNvPr id="3" name="Объект 2"/>
          <p:cNvSpPr>
            <a:spLocks noGrp="1"/>
          </p:cNvSpPr>
          <p:nvPr>
            <p:ph idx="1"/>
          </p:nvPr>
        </p:nvSpPr>
        <p:spPr/>
        <p:txBody>
          <a:bodyPr>
            <a:normAutofit/>
          </a:bodyPr>
          <a:lstStyle/>
          <a:p>
            <a:r>
              <a:rPr lang="ru-RU" b="1" dirty="0"/>
              <a:t>Связь</a:t>
            </a:r>
            <a:r>
              <a:rPr lang="ru-RU" dirty="0"/>
              <a:t> - это графически изображаемая ассоциация, устанавливаемая между двумя сущностями. Эта ассоциация всегда является бинарной и может существовать между двумя разными сущностями или между сущностью и ей же самой (рекурсивная связь). </a:t>
            </a:r>
          </a:p>
          <a:p>
            <a:r>
              <a:rPr lang="en-US" dirty="0"/>
              <a:t> </a:t>
            </a:r>
            <a:r>
              <a:rPr lang="ru-RU" dirty="0"/>
              <a:t>В любой связи выделяются два конца (в соответствии с существующей парой связываемых сущностей), на каждом из которых указывается:</a:t>
            </a:r>
          </a:p>
          <a:p>
            <a:pPr lvl="0">
              <a:buFont typeface="Wingdings" panose="05000000000000000000" pitchFamily="2" charset="2"/>
              <a:buChar char="Ø"/>
            </a:pPr>
            <a:r>
              <a:rPr lang="ru-RU" dirty="0"/>
              <a:t>имя конца связи, </a:t>
            </a:r>
          </a:p>
          <a:p>
            <a:pPr lvl="0">
              <a:buFont typeface="Wingdings" panose="05000000000000000000" pitchFamily="2" charset="2"/>
              <a:buChar char="Ø"/>
            </a:pPr>
            <a:r>
              <a:rPr lang="ru-RU" dirty="0"/>
              <a:t>степень конца связи (сколько экземпляров данной сущности связывается),</a:t>
            </a:r>
          </a:p>
          <a:p>
            <a:pPr lvl="0">
              <a:buFont typeface="Wingdings" panose="05000000000000000000" pitchFamily="2" charset="2"/>
              <a:buChar char="Ø"/>
            </a:pPr>
            <a:r>
              <a:rPr lang="ru-RU" dirty="0"/>
              <a:t>обязательность связи (т.е. любой ли экземпляр данной сущности должен участвовать в данной связи). </a:t>
            </a:r>
          </a:p>
          <a:p>
            <a:endParaRPr lang="ru-RU" dirty="0"/>
          </a:p>
        </p:txBody>
      </p:sp>
    </p:spTree>
    <p:extLst>
      <p:ext uri="{BB962C8B-B14F-4D97-AF65-F5344CB8AC3E}">
        <p14:creationId xmlns:p14="http://schemas.microsoft.com/office/powerpoint/2010/main" val="3766072570"/>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a:t>модели. Типы связи.</a:t>
            </a:r>
          </a:p>
        </p:txBody>
      </p:sp>
      <p:sp>
        <p:nvSpPr>
          <p:cNvPr id="3" name="Объект 2"/>
          <p:cNvSpPr>
            <a:spLocks noGrp="1"/>
          </p:cNvSpPr>
          <p:nvPr>
            <p:ph idx="1"/>
          </p:nvPr>
        </p:nvSpPr>
        <p:spPr>
          <a:xfrm>
            <a:off x="822959" y="1845734"/>
            <a:ext cx="7543801" cy="374952"/>
          </a:xfrm>
        </p:spPr>
        <p:txBody>
          <a:bodyPr>
            <a:normAutofit lnSpcReduction="10000"/>
          </a:bodyPr>
          <a:lstStyle/>
          <a:p>
            <a:r>
              <a:rPr lang="ru-RU" dirty="0"/>
              <a:t>Каждая связь может иметь один из следующих </a:t>
            </a:r>
            <a:r>
              <a:rPr lang="ru-RU" b="1" i="1" dirty="0"/>
              <a:t>типов связи</a:t>
            </a:r>
            <a:r>
              <a:rPr lang="ru-RU" dirty="0"/>
              <a:t>: </a:t>
            </a:r>
          </a:p>
        </p:txBody>
      </p:sp>
      <p:sp>
        <p:nvSpPr>
          <p:cNvPr id="4" name="Объект 2"/>
          <p:cNvSpPr txBox="1">
            <a:spLocks/>
          </p:cNvSpPr>
          <p:nvPr/>
        </p:nvSpPr>
        <p:spPr>
          <a:xfrm>
            <a:off x="899159" y="3712859"/>
            <a:ext cx="7543801" cy="37495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Каждая связь может иметь одну из двух </a:t>
            </a:r>
            <a:r>
              <a:rPr lang="ru-RU" b="1" i="1" dirty="0"/>
              <a:t>модальностей связи</a:t>
            </a:r>
            <a:r>
              <a:rPr lang="ru-RU" dirty="0"/>
              <a:t>: </a:t>
            </a:r>
          </a:p>
        </p:txBody>
      </p:sp>
      <p:pic>
        <p:nvPicPr>
          <p:cNvPr id="3074" name="Picture 2" descr="image3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59" y="2191279"/>
            <a:ext cx="2844800"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image3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 y="4196184"/>
            <a:ext cx="1688326" cy="120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2587486" y="4087811"/>
            <a:ext cx="5968685" cy="2108269"/>
          </a:xfrm>
          <a:prstGeom prst="rect">
            <a:avLst/>
          </a:prstGeom>
        </p:spPr>
        <p:txBody>
          <a:bodyPr wrap="square">
            <a:spAutoFit/>
          </a:bodyPr>
          <a:lstStyle/>
          <a:p>
            <a:pPr algn="just">
              <a:spcAft>
                <a:spcPts val="0"/>
              </a:spcAft>
            </a:pPr>
            <a:r>
              <a:rPr lang="ru-RU" dirty="0">
                <a:solidFill>
                  <a:srgbClr val="000000"/>
                </a:solidFill>
                <a:latin typeface="Arial" panose="020B0604020202020204" pitchFamily="34" charset="0"/>
                <a:ea typeface="Arial Unicode MS"/>
                <a:cs typeface="Arial Unicode MS"/>
              </a:rPr>
              <a:t>Модальность "</a:t>
            </a:r>
            <a:r>
              <a:rPr lang="ru-RU" b="1" i="1" dirty="0">
                <a:solidFill>
                  <a:srgbClr val="000000"/>
                </a:solidFill>
                <a:latin typeface="Arial" panose="020B0604020202020204" pitchFamily="34" charset="0"/>
                <a:ea typeface="Arial Unicode MS"/>
                <a:cs typeface="Arial Unicode MS"/>
              </a:rPr>
              <a:t>может</a:t>
            </a:r>
            <a:r>
              <a:rPr lang="ru-RU" dirty="0">
                <a:solidFill>
                  <a:srgbClr val="000000"/>
                </a:solidFill>
                <a:latin typeface="Arial" panose="020B0604020202020204" pitchFamily="34" charset="0"/>
                <a:ea typeface="Arial Unicode MS"/>
                <a:cs typeface="Arial Unicode MS"/>
              </a:rPr>
              <a:t>" означает, что экземпляр одной сущности </a:t>
            </a:r>
            <a:r>
              <a:rPr lang="ru-RU" i="1" dirty="0">
                <a:solidFill>
                  <a:srgbClr val="000000"/>
                </a:solidFill>
                <a:latin typeface="Arial" panose="020B0604020202020204" pitchFamily="34" charset="0"/>
                <a:ea typeface="Arial Unicode MS"/>
                <a:cs typeface="Arial Unicode MS"/>
              </a:rPr>
              <a:t>может быть связан</a:t>
            </a:r>
            <a:r>
              <a:rPr lang="ru-RU" dirty="0">
                <a:solidFill>
                  <a:srgbClr val="000000"/>
                </a:solidFill>
                <a:latin typeface="Arial" panose="020B0604020202020204" pitchFamily="34" charset="0"/>
                <a:ea typeface="Arial Unicode MS"/>
                <a:cs typeface="Arial Unicode MS"/>
              </a:rPr>
              <a:t> с одним или несколькими экземплярами другой сущности, </a:t>
            </a:r>
            <a:r>
              <a:rPr lang="ru-RU" i="1" dirty="0">
                <a:solidFill>
                  <a:srgbClr val="000000"/>
                </a:solidFill>
                <a:latin typeface="Arial" panose="020B0604020202020204" pitchFamily="34" charset="0"/>
                <a:ea typeface="Arial Unicode MS"/>
                <a:cs typeface="Arial Unicode MS"/>
              </a:rPr>
              <a:t>а может быть и не связан</a:t>
            </a:r>
            <a:r>
              <a:rPr lang="ru-RU" dirty="0">
                <a:solidFill>
                  <a:srgbClr val="000000"/>
                </a:solidFill>
                <a:latin typeface="Arial" panose="020B0604020202020204" pitchFamily="34" charset="0"/>
                <a:ea typeface="Arial Unicode MS"/>
                <a:cs typeface="Arial Unicode MS"/>
              </a:rPr>
              <a:t> ни с одним экземпляром. </a:t>
            </a:r>
            <a:endParaRPr lang="ru-RU" dirty="0">
              <a:solidFill>
                <a:srgbClr val="000000"/>
              </a:solidFill>
              <a:latin typeface="Arial Unicode MS"/>
              <a:ea typeface="Arial Unicode MS"/>
              <a:cs typeface="Arial Unicode MS"/>
            </a:endParaRPr>
          </a:p>
          <a:p>
            <a:pPr>
              <a:spcBef>
                <a:spcPts val="600"/>
              </a:spcBef>
            </a:pPr>
            <a:r>
              <a:rPr lang="ru-RU" dirty="0">
                <a:latin typeface="Arial" panose="020B0604020202020204" pitchFamily="34" charset="0"/>
                <a:ea typeface="Times New Roman" panose="02020603050405020304" pitchFamily="18" charset="0"/>
              </a:rPr>
              <a:t>Модальность "</a:t>
            </a:r>
            <a:r>
              <a:rPr lang="ru-RU" b="1" i="1" dirty="0">
                <a:latin typeface="Arial" panose="020B0604020202020204" pitchFamily="34" charset="0"/>
                <a:ea typeface="Times New Roman" panose="02020603050405020304" pitchFamily="18" charset="0"/>
              </a:rPr>
              <a:t>должен</a:t>
            </a:r>
            <a:r>
              <a:rPr lang="ru-RU" dirty="0">
                <a:latin typeface="Arial" panose="020B0604020202020204" pitchFamily="34" charset="0"/>
                <a:ea typeface="Times New Roman" panose="02020603050405020304" pitchFamily="18" charset="0"/>
              </a:rPr>
              <a:t>" означает, что экземпляр одной сущности </a:t>
            </a:r>
            <a:r>
              <a:rPr lang="ru-RU" i="1" dirty="0">
                <a:latin typeface="Arial" panose="020B0604020202020204" pitchFamily="34" charset="0"/>
                <a:ea typeface="Times New Roman" panose="02020603050405020304" pitchFamily="18" charset="0"/>
              </a:rPr>
              <a:t>обязан быть связан не менее чем с одним</a:t>
            </a:r>
            <a:r>
              <a:rPr lang="ru-RU" dirty="0">
                <a:latin typeface="Arial" panose="020B0604020202020204" pitchFamily="34" charset="0"/>
                <a:ea typeface="Times New Roman" panose="02020603050405020304" pitchFamily="18" charset="0"/>
              </a:rPr>
              <a:t> экземпляром другой сущности.</a:t>
            </a:r>
            <a:endParaRPr lang="ru-RU" dirty="0"/>
          </a:p>
        </p:txBody>
      </p:sp>
    </p:spTree>
    <p:extLst>
      <p:ext uri="{BB962C8B-B14F-4D97-AF65-F5344CB8AC3E}">
        <p14:creationId xmlns:p14="http://schemas.microsoft.com/office/powerpoint/2010/main" val="2844520288"/>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Основные понятия ER-модели. Примеры модальностей.</a:t>
            </a:r>
          </a:p>
        </p:txBody>
      </p:sp>
      <p:pic>
        <p:nvPicPr>
          <p:cNvPr id="4098" name="Picture 2" descr="img00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05" y="1737361"/>
            <a:ext cx="4687888"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822960" y="2552882"/>
            <a:ext cx="8196944" cy="1200329"/>
          </a:xfrm>
          <a:prstGeom prst="rect">
            <a:avLst/>
          </a:prstGeom>
        </p:spPr>
        <p:txBody>
          <a:bodyPr wrap="square">
            <a:spAutoFit/>
          </a:bodyPr>
          <a:lstStyle/>
          <a:p>
            <a:pPr>
              <a:spcAft>
                <a:spcPts val="0"/>
              </a:spcAft>
            </a:pPr>
            <a:r>
              <a:rPr lang="ru-RU" dirty="0">
                <a:solidFill>
                  <a:srgbClr val="000000"/>
                </a:solidFill>
                <a:latin typeface="Arial" panose="020B0604020202020204" pitchFamily="34" charset="0"/>
                <a:ea typeface="Arial Unicode MS"/>
                <a:cs typeface="Arial Unicode MS"/>
              </a:rPr>
              <a:t>Лаконичная устная трактовка изображенной диаграммы: </a:t>
            </a:r>
            <a:endParaRPr lang="ru-RU" dirty="0">
              <a:solidFill>
                <a:srgbClr val="000000"/>
              </a:solidFill>
              <a:latin typeface="Arial Unicode MS"/>
              <a:ea typeface="Arial Unicode MS"/>
              <a:cs typeface="Arial Unicode MS"/>
            </a:endParaRPr>
          </a:p>
          <a:p>
            <a:pPr marL="285750" lvl="0" indent="-285750">
              <a:spcAft>
                <a:spcPts val="0"/>
              </a:spcAft>
              <a:buSzPts val="1000"/>
              <a:buFont typeface="Arial" panose="020B0604020202020204" pitchFamily="34" charset="0"/>
              <a:buChar char="•"/>
              <a:tabLst>
                <a:tab pos="457200" algn="l"/>
              </a:tabLst>
            </a:pPr>
            <a:r>
              <a:rPr lang="ru-RU" dirty="0">
                <a:latin typeface="Arial" panose="020B0604020202020204" pitchFamily="34" charset="0"/>
                <a:ea typeface="Times New Roman" panose="02020603050405020304" pitchFamily="18" charset="0"/>
              </a:rPr>
              <a:t>Каждый БИЛЕТ </a:t>
            </a:r>
            <a:r>
              <a:rPr lang="ru-RU" b="1" dirty="0">
                <a:latin typeface="Arial" panose="020B0604020202020204" pitchFamily="34" charset="0"/>
                <a:ea typeface="Times New Roman" panose="02020603050405020304" pitchFamily="18" charset="0"/>
              </a:rPr>
              <a:t>должен быть</a:t>
            </a:r>
            <a:r>
              <a:rPr lang="ru-RU" dirty="0">
                <a:latin typeface="Arial" panose="020B0604020202020204" pitchFamily="34" charset="0"/>
                <a:ea typeface="Times New Roman" panose="02020603050405020304" pitchFamily="18" charset="0"/>
              </a:rPr>
              <a:t> для одного и только одного ПАССАЖИРА; </a:t>
            </a:r>
            <a:endParaRPr lang="ru-RU"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ru-RU" dirty="0">
                <a:latin typeface="Arial" panose="020B0604020202020204" pitchFamily="34" charset="0"/>
                <a:ea typeface="Times New Roman" panose="02020603050405020304" pitchFamily="18" charset="0"/>
              </a:rPr>
              <a:t>Каждый ПАССАЖИР </a:t>
            </a:r>
            <a:r>
              <a:rPr lang="ru-RU" b="1" dirty="0">
                <a:latin typeface="Arial" panose="020B0604020202020204" pitchFamily="34" charset="0"/>
                <a:ea typeface="Times New Roman" panose="02020603050405020304" pitchFamily="18" charset="0"/>
              </a:rPr>
              <a:t>может иметь</a:t>
            </a:r>
            <a:r>
              <a:rPr lang="ru-RU" dirty="0">
                <a:latin typeface="Arial" panose="020B0604020202020204" pitchFamily="34" charset="0"/>
                <a:ea typeface="Times New Roman" panose="02020603050405020304" pitchFamily="18" charset="0"/>
              </a:rPr>
              <a:t> один или более БИЛЕТОВ. </a:t>
            </a:r>
            <a:endParaRPr lang="ru-RU" dirty="0"/>
          </a:p>
        </p:txBody>
      </p:sp>
      <p:pic>
        <p:nvPicPr>
          <p:cNvPr id="4099" name="Picture 3" descr="image3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555" y="4097792"/>
            <a:ext cx="46815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822960" y="5380672"/>
            <a:ext cx="7700554" cy="923330"/>
          </a:xfrm>
          <a:prstGeom prst="rect">
            <a:avLst/>
          </a:prstGeom>
        </p:spPr>
        <p:txBody>
          <a:bodyPr wrap="square">
            <a:spAutoFit/>
          </a:bodyPr>
          <a:lstStyle/>
          <a:p>
            <a:pPr marL="285750" indent="-285750">
              <a:spcAft>
                <a:spcPts val="0"/>
              </a:spcAft>
              <a:buFont typeface="Arial" panose="020B0604020202020204" pitchFamily="34" charset="0"/>
              <a:buChar char="•"/>
            </a:pPr>
            <a:r>
              <a:rPr lang="ru-RU" dirty="0">
                <a:solidFill>
                  <a:srgbClr val="000000"/>
                </a:solidFill>
                <a:latin typeface="Arial" panose="020B0604020202020204" pitchFamily="34" charset="0"/>
                <a:ea typeface="Arial Unicode MS"/>
                <a:cs typeface="Arial Unicode MS"/>
              </a:rPr>
              <a:t>"Каждый сотрудник </a:t>
            </a:r>
            <a:r>
              <a:rPr lang="ru-RU" b="1" dirty="0">
                <a:solidFill>
                  <a:srgbClr val="000000"/>
                </a:solidFill>
                <a:latin typeface="Arial" panose="020B0604020202020204" pitchFamily="34" charset="0"/>
                <a:ea typeface="Arial Unicode MS"/>
                <a:cs typeface="Arial Unicode MS"/>
              </a:rPr>
              <a:t>может иметь</a:t>
            </a:r>
            <a:r>
              <a:rPr lang="ru-RU" dirty="0">
                <a:solidFill>
                  <a:srgbClr val="000000"/>
                </a:solidFill>
                <a:latin typeface="Arial" panose="020B0604020202020204" pitchFamily="34" charset="0"/>
                <a:ea typeface="Arial Unicode MS"/>
                <a:cs typeface="Arial Unicode MS"/>
              </a:rPr>
              <a:t> несколько детей". </a:t>
            </a:r>
            <a:endParaRPr lang="ru-RU" dirty="0">
              <a:solidFill>
                <a:srgbClr val="000000"/>
              </a:solidFill>
              <a:latin typeface="Arial Unicode MS"/>
              <a:ea typeface="Arial Unicode MS"/>
              <a:cs typeface="Arial Unicode MS"/>
            </a:endParaRPr>
          </a:p>
          <a:p>
            <a:pPr marL="285750" indent="-285750">
              <a:spcAft>
                <a:spcPts val="0"/>
              </a:spcAft>
              <a:buFont typeface="Arial" panose="020B0604020202020204" pitchFamily="34" charset="0"/>
              <a:buChar char="•"/>
            </a:pPr>
            <a:r>
              <a:rPr lang="ru-RU" dirty="0">
                <a:solidFill>
                  <a:srgbClr val="000000"/>
                </a:solidFill>
                <a:latin typeface="Arial" panose="020B0604020202020204" pitchFamily="34" charset="0"/>
                <a:ea typeface="Arial Unicode MS"/>
                <a:cs typeface="Arial Unicode MS"/>
              </a:rPr>
              <a:t>"Каждый ребенок </a:t>
            </a:r>
            <a:r>
              <a:rPr lang="ru-RU" b="1" dirty="0">
                <a:solidFill>
                  <a:srgbClr val="000000"/>
                </a:solidFill>
                <a:latin typeface="Arial" panose="020B0604020202020204" pitchFamily="34" charset="0"/>
                <a:ea typeface="Arial Unicode MS"/>
                <a:cs typeface="Arial Unicode MS"/>
              </a:rPr>
              <a:t>должен принадлежать</a:t>
            </a:r>
            <a:r>
              <a:rPr lang="ru-RU" dirty="0">
                <a:solidFill>
                  <a:srgbClr val="000000"/>
                </a:solidFill>
                <a:latin typeface="Arial" panose="020B0604020202020204" pitchFamily="34" charset="0"/>
                <a:ea typeface="Arial Unicode MS"/>
                <a:cs typeface="Arial Unicode MS"/>
              </a:rPr>
              <a:t> ровно одному сотруднику".</a:t>
            </a:r>
            <a:r>
              <a:rPr lang="ru-RU" dirty="0">
                <a:solidFill>
                  <a:srgbClr val="000000"/>
                </a:solidFill>
                <a:latin typeface="Arial Unicode MS"/>
                <a:ea typeface="Arial Unicode MS"/>
                <a:cs typeface="Arial Unicode MS"/>
              </a:rPr>
              <a:t> </a:t>
            </a:r>
          </a:p>
        </p:txBody>
      </p:sp>
    </p:spTree>
    <p:extLst>
      <p:ext uri="{BB962C8B-B14F-4D97-AF65-F5344CB8AC3E}">
        <p14:creationId xmlns:p14="http://schemas.microsoft.com/office/powerpoint/2010/main" val="1080968915"/>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Основные понятия ER-модели. Пример</a:t>
            </a:r>
            <a:r>
              <a:rPr lang="en-US" dirty="0"/>
              <a:t> </a:t>
            </a:r>
            <a:r>
              <a:rPr lang="ru-RU" dirty="0"/>
              <a:t>рекурсивной связи.</a:t>
            </a:r>
          </a:p>
        </p:txBody>
      </p:sp>
      <p:sp>
        <p:nvSpPr>
          <p:cNvPr id="4" name="Прямоугольник 3"/>
          <p:cNvSpPr/>
          <p:nvPr/>
        </p:nvSpPr>
        <p:spPr>
          <a:xfrm>
            <a:off x="822960" y="2015228"/>
            <a:ext cx="8196944" cy="1200329"/>
          </a:xfrm>
          <a:prstGeom prst="rect">
            <a:avLst/>
          </a:prstGeom>
        </p:spPr>
        <p:txBody>
          <a:bodyPr wrap="square">
            <a:spAutoFit/>
          </a:bodyPr>
          <a:lstStyle/>
          <a:p>
            <a:pPr>
              <a:spcAft>
                <a:spcPts val="0"/>
              </a:spcAft>
            </a:pPr>
            <a:r>
              <a:rPr lang="ru-RU" dirty="0"/>
              <a:t>Рекурсивная связь, связывающая сущность ЧЕЛОВЕК (Мужчина) с ней же самой. Конец связи с именем "сын" определяет тот факт, что у одного отца может быть более чем один сын. Конец связи с именем "отец" означает, что не у каждого человека могут быть сыновья.</a:t>
            </a:r>
            <a:r>
              <a:rPr lang="ru-RU" dirty="0">
                <a:latin typeface="Arial" panose="020B0604020202020204" pitchFamily="34" charset="0"/>
                <a:ea typeface="Times New Roman" panose="02020603050405020304" pitchFamily="18" charset="0"/>
              </a:rPr>
              <a:t> </a:t>
            </a:r>
            <a:endParaRPr lang="ru-RU" dirty="0"/>
          </a:p>
        </p:txBody>
      </p:sp>
      <p:sp>
        <p:nvSpPr>
          <p:cNvPr id="6" name="Прямоугольник 5"/>
          <p:cNvSpPr/>
          <p:nvPr/>
        </p:nvSpPr>
        <p:spPr>
          <a:xfrm>
            <a:off x="744582" y="4782273"/>
            <a:ext cx="7942217" cy="1323439"/>
          </a:xfrm>
          <a:prstGeom prst="rect">
            <a:avLst/>
          </a:prstGeom>
        </p:spPr>
        <p:txBody>
          <a:bodyPr wrap="square">
            <a:spAutoFit/>
          </a:bodyPr>
          <a:lstStyle/>
          <a:p>
            <a:pPr marL="285750" lvl="0" indent="-285750">
              <a:buFont typeface="Arial" panose="020B0604020202020204" pitchFamily="34" charset="0"/>
              <a:buChar char="•"/>
            </a:pPr>
            <a:r>
              <a:rPr lang="ru-RU" sz="2000" dirty="0"/>
              <a:t>Каждый Мужчина </a:t>
            </a:r>
            <a:r>
              <a:rPr lang="ru-RU" sz="2000" b="1" dirty="0"/>
              <a:t>должен являться</a:t>
            </a:r>
            <a:r>
              <a:rPr lang="ru-RU" sz="2000" dirty="0"/>
              <a:t> сыном одного и только одного Мужчины; </a:t>
            </a:r>
          </a:p>
          <a:p>
            <a:pPr marL="285750" lvl="0" indent="-285750">
              <a:buFont typeface="Arial" panose="020B0604020202020204" pitchFamily="34" charset="0"/>
              <a:buChar char="•"/>
            </a:pPr>
            <a:r>
              <a:rPr lang="ru-RU" sz="2000" dirty="0"/>
              <a:t>Каждый Мужчина </a:t>
            </a:r>
            <a:r>
              <a:rPr lang="ru-RU" sz="2000" b="1" dirty="0"/>
              <a:t>может являться</a:t>
            </a:r>
            <a:r>
              <a:rPr lang="ru-RU" sz="2000" dirty="0"/>
              <a:t> отцом для одного или более мужчин. </a:t>
            </a:r>
          </a:p>
        </p:txBody>
      </p:sp>
      <p:pic>
        <p:nvPicPr>
          <p:cNvPr id="5122" name="Picture 2" descr="img00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506" y="3215557"/>
            <a:ext cx="2171700"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2131313"/>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разработки простой ER-модели</a:t>
            </a:r>
          </a:p>
        </p:txBody>
      </p:sp>
      <p:sp>
        <p:nvSpPr>
          <p:cNvPr id="3" name="Объект 2"/>
          <p:cNvSpPr>
            <a:spLocks noGrp="1"/>
          </p:cNvSpPr>
          <p:nvPr>
            <p:ph idx="1"/>
          </p:nvPr>
        </p:nvSpPr>
        <p:spPr/>
        <p:txBody>
          <a:bodyPr/>
          <a:lstStyle/>
          <a:p>
            <a:r>
              <a:rPr lang="ru-RU" dirty="0"/>
              <a:t>При разработке ER-моделей мы должны получить следующую информацию о предметной области: </a:t>
            </a:r>
          </a:p>
          <a:p>
            <a:pPr>
              <a:buFont typeface="Wingdings" panose="05000000000000000000" pitchFamily="2" charset="2"/>
              <a:buChar char="Ø"/>
            </a:pPr>
            <a:r>
              <a:rPr lang="ru-RU" dirty="0"/>
              <a:t>Список сущностей предметной области. </a:t>
            </a:r>
          </a:p>
          <a:p>
            <a:pPr>
              <a:buFont typeface="Wingdings" panose="05000000000000000000" pitchFamily="2" charset="2"/>
              <a:buChar char="Ø"/>
            </a:pPr>
            <a:r>
              <a:rPr lang="ru-RU" dirty="0"/>
              <a:t>Список атрибутов сущностей. </a:t>
            </a:r>
          </a:p>
          <a:p>
            <a:pPr>
              <a:buFont typeface="Wingdings" panose="05000000000000000000" pitchFamily="2" charset="2"/>
              <a:buChar char="Ø"/>
            </a:pPr>
            <a:r>
              <a:rPr lang="ru-RU" dirty="0"/>
              <a:t>Описание взаимосвязей между сущностями. </a:t>
            </a:r>
          </a:p>
          <a:p>
            <a:endParaRPr lang="ru-RU" dirty="0"/>
          </a:p>
        </p:txBody>
      </p:sp>
    </p:spTree>
    <p:extLst>
      <p:ext uri="{BB962C8B-B14F-4D97-AF65-F5344CB8AC3E}">
        <p14:creationId xmlns:p14="http://schemas.microsoft.com/office/powerpoint/2010/main" val="62448945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ru-RU" dirty="0"/>
              <a:t>Пример проектирования ИС для оптовой торговли. Шаг 1.</a:t>
            </a:r>
          </a:p>
        </p:txBody>
      </p:sp>
      <p:sp>
        <p:nvSpPr>
          <p:cNvPr id="6" name="Объект 5"/>
          <p:cNvSpPr>
            <a:spLocks noGrp="1"/>
          </p:cNvSpPr>
          <p:nvPr>
            <p:ph idx="1"/>
          </p:nvPr>
        </p:nvSpPr>
        <p:spPr/>
        <p:txBody>
          <a:bodyPr>
            <a:normAutofit/>
          </a:bodyPr>
          <a:lstStyle/>
          <a:p>
            <a:pPr indent="228600">
              <a:spcAft>
                <a:spcPts val="0"/>
              </a:spcAft>
            </a:pPr>
            <a:r>
              <a:rPr lang="ru-RU" dirty="0">
                <a:solidFill>
                  <a:srgbClr val="000000"/>
                </a:solidFill>
                <a:latin typeface="Arial" panose="020B0604020202020204" pitchFamily="34" charset="0"/>
                <a:ea typeface="Arial Unicode MS"/>
                <a:cs typeface="Arial Unicode MS"/>
              </a:rPr>
              <a:t>Предположим, что перед нами стоит задача разработать информационную систему по заказу некоторой оптовой торговой фирмы. В первую очередь мы должны изучить предметную область и процессы, происходящие в ней. Для этого мы опрашиваем сотрудников фирмы, читаем документацию, изучаем формы заказов, накладных и т.п.</a:t>
            </a:r>
          </a:p>
          <a:p>
            <a:pPr indent="228600">
              <a:spcAft>
                <a:spcPts val="0"/>
              </a:spcAft>
            </a:pPr>
            <a:r>
              <a:rPr lang="ru-RU" dirty="0">
                <a:solidFill>
                  <a:srgbClr val="000000"/>
                </a:solidFill>
                <a:latin typeface="Arial" panose="020B0604020202020204" pitchFamily="34" charset="0"/>
                <a:ea typeface="Arial Unicode MS"/>
                <a:cs typeface="Arial Unicode MS"/>
              </a:rPr>
              <a:t> Например, в ходе беседы с менеджером по продажам, выяснилось, что проектируемая система должна выполнять следующие действия: </a:t>
            </a:r>
            <a:endParaRPr lang="ru-RU" dirty="0">
              <a:solidFill>
                <a:srgbClr val="000000"/>
              </a:solidFill>
              <a:latin typeface="Arial Unicode MS"/>
              <a:ea typeface="Arial Unicode MS"/>
              <a:cs typeface="Arial Unicode MS"/>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Хранить информацию о покупателях. </a:t>
            </a:r>
            <a:endParaRPr lang="ru-RU" dirty="0">
              <a:latin typeface="Times New Roman" panose="02020603050405020304" pitchFamily="18" charset="0"/>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Печатать накладные на отпущенные товары. </a:t>
            </a:r>
            <a:endParaRPr lang="ru-RU" dirty="0">
              <a:latin typeface="Times New Roman" panose="02020603050405020304" pitchFamily="18" charset="0"/>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Следить за наличием товаров на складе. </a:t>
            </a: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788632584"/>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2.</a:t>
            </a:r>
          </a:p>
        </p:txBody>
      </p:sp>
      <p:sp>
        <p:nvSpPr>
          <p:cNvPr id="3" name="Объект 2"/>
          <p:cNvSpPr>
            <a:spLocks noGrp="1"/>
          </p:cNvSpPr>
          <p:nvPr>
            <p:ph idx="1"/>
          </p:nvPr>
        </p:nvSpPr>
        <p:spPr>
          <a:xfrm>
            <a:off x="822959" y="1845734"/>
            <a:ext cx="7543801" cy="3608009"/>
          </a:xfrm>
        </p:spPr>
        <p:txBody>
          <a:bodyPr>
            <a:normAutofit/>
          </a:bodyPr>
          <a:lstStyle/>
          <a:p>
            <a:r>
              <a:rPr lang="ru-RU" dirty="0"/>
              <a:t>Выделим все существительные в этих предложениях - это будут потенциальные кандидаты на сущности и атрибуты: </a:t>
            </a:r>
          </a:p>
          <a:p>
            <a:pPr lvl="0">
              <a:buFont typeface="Wingdings" panose="05000000000000000000" pitchFamily="2" charset="2"/>
              <a:buChar char="ü"/>
            </a:pPr>
            <a:r>
              <a:rPr lang="ru-RU" i="1" dirty="0"/>
              <a:t>Покупатель</a:t>
            </a:r>
            <a:r>
              <a:rPr lang="ru-RU" dirty="0"/>
              <a:t> - явный кандидат на сущность. </a:t>
            </a:r>
          </a:p>
          <a:p>
            <a:pPr lvl="0">
              <a:buFont typeface="Wingdings" panose="05000000000000000000" pitchFamily="2" charset="2"/>
              <a:buChar char="ü"/>
            </a:pPr>
            <a:r>
              <a:rPr lang="ru-RU" i="1" dirty="0"/>
              <a:t>Накладная</a:t>
            </a:r>
            <a:r>
              <a:rPr lang="ru-RU" dirty="0"/>
              <a:t> - явный кандидат на сущность. </a:t>
            </a:r>
          </a:p>
          <a:p>
            <a:pPr lvl="0">
              <a:buFont typeface="Wingdings" panose="05000000000000000000" pitchFamily="2" charset="2"/>
              <a:buChar char="ü"/>
            </a:pPr>
            <a:r>
              <a:rPr lang="ru-RU" i="1" dirty="0"/>
              <a:t>Товар</a:t>
            </a:r>
            <a:r>
              <a:rPr lang="ru-RU" dirty="0"/>
              <a:t> - явный кандидат на сущность </a:t>
            </a:r>
          </a:p>
          <a:p>
            <a:pPr lvl="0">
              <a:buFont typeface="Wingdings" panose="05000000000000000000" pitchFamily="2" charset="2"/>
              <a:buChar char="ü"/>
            </a:pPr>
            <a:r>
              <a:rPr lang="ru-RU" b="1" i="1" dirty="0"/>
              <a:t>(?)</a:t>
            </a:r>
            <a:r>
              <a:rPr lang="ru-RU" i="1" dirty="0"/>
              <a:t>Склад</a:t>
            </a:r>
            <a:r>
              <a:rPr lang="ru-RU" dirty="0"/>
              <a:t> - а вообще, сколько складов имеет фирма? Если несколько, то это будет кандидатом на новую сущность. </a:t>
            </a:r>
          </a:p>
          <a:p>
            <a:pPr lvl="0">
              <a:buFont typeface="Wingdings" panose="05000000000000000000" pitchFamily="2" charset="2"/>
              <a:buChar char="ü"/>
            </a:pPr>
            <a:r>
              <a:rPr lang="ru-RU" b="1" i="1" dirty="0"/>
              <a:t>(?)</a:t>
            </a:r>
            <a:r>
              <a:rPr lang="ru-RU" i="1" dirty="0"/>
              <a:t>Наличие товара</a:t>
            </a:r>
            <a:r>
              <a:rPr lang="ru-RU" dirty="0"/>
              <a:t> - это, скорее всего, атрибут, но какой сущности? </a:t>
            </a:r>
          </a:p>
          <a:p>
            <a:r>
              <a:rPr lang="ru-RU" dirty="0"/>
              <a:t>Первый вариант диаграммы:</a:t>
            </a:r>
          </a:p>
        </p:txBody>
      </p:sp>
      <p:pic>
        <p:nvPicPr>
          <p:cNvPr id="6146" name="Picture 2" descr="image3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3859" y="4734363"/>
            <a:ext cx="3890729" cy="1438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50254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par>
                          <p:cTn id="32" fill="hold">
                            <p:stCondLst>
                              <p:cond delay="0"/>
                            </p:stCondLst>
                            <p:childTnLst>
                              <p:par>
                                <p:cTn id="33" presetID="16" presetClass="entr" presetSubtype="21" fill="hold" nodeType="after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barn(inVertical)">
                                      <p:cBhvr>
                                        <p:cTn id="3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3273138" y="315686"/>
            <a:ext cx="5870862" cy="1088571"/>
          </a:xfrm>
        </p:spPr>
        <p:txBody>
          <a:bodyPr>
            <a:normAutofit/>
          </a:bodyPr>
          <a:lstStyle/>
          <a:p>
            <a:r>
              <a:rPr lang="ru-RU" dirty="0">
                <a:solidFill>
                  <a:schemeClr val="tx1"/>
                </a:solidFill>
              </a:rPr>
              <a:t>Общие понятия. Этапы проектирования.</a:t>
            </a:r>
          </a:p>
        </p:txBody>
      </p:sp>
      <p:sp>
        <p:nvSpPr>
          <p:cNvPr id="3" name="Объект 2"/>
          <p:cNvSpPr>
            <a:spLocks noGrp="1"/>
          </p:cNvSpPr>
          <p:nvPr>
            <p:ph idx="1"/>
          </p:nvPr>
        </p:nvSpPr>
        <p:spPr>
          <a:xfrm>
            <a:off x="3273137" y="1404257"/>
            <a:ext cx="5696691" cy="5246914"/>
          </a:xfrm>
        </p:spPr>
        <p:txBody>
          <a:bodyPr>
            <a:noAutofit/>
          </a:bodyPr>
          <a:lstStyle/>
          <a:p>
            <a:r>
              <a:rPr lang="ru-RU" sz="1600" b="1" dirty="0"/>
              <a:t>Процесс проектирования БД</a:t>
            </a:r>
            <a:r>
              <a:rPr lang="ru-RU" sz="1600" dirty="0"/>
              <a:t> представляет собой последовательность переходов от неформального словесного описания информационной структуры </a:t>
            </a:r>
            <a:r>
              <a:rPr lang="ru-RU" sz="1600" i="1" dirty="0"/>
              <a:t>предметной области</a:t>
            </a:r>
            <a:r>
              <a:rPr lang="ru-RU" sz="1600" dirty="0"/>
              <a:t> к формализованному описанию объектов </a:t>
            </a:r>
            <a:r>
              <a:rPr lang="ru-RU" sz="1600" i="1" dirty="0"/>
              <a:t>предметной области</a:t>
            </a:r>
            <a:r>
              <a:rPr lang="ru-RU" sz="1600" dirty="0"/>
              <a:t> в терминах некоторой модели. В общем случае можно выделить следующие </a:t>
            </a:r>
            <a:r>
              <a:rPr lang="ru-RU" sz="1600" i="1" dirty="0"/>
              <a:t>этапы проектирования</a:t>
            </a:r>
            <a:r>
              <a:rPr lang="ru-RU" sz="1600" dirty="0"/>
              <a:t>:</a:t>
            </a:r>
          </a:p>
          <a:p>
            <a:pPr lvl="0"/>
            <a:r>
              <a:rPr lang="ru-RU" sz="1600" b="1" dirty="0"/>
              <a:t>1. </a:t>
            </a:r>
            <a:r>
              <a:rPr lang="ru-RU" sz="1600" dirty="0"/>
              <a:t>Системный анализ и словесное описание информационных объектов предметной области.</a:t>
            </a:r>
          </a:p>
          <a:p>
            <a:pPr lvl="0"/>
            <a:r>
              <a:rPr lang="ru-RU" sz="1600" b="1" dirty="0"/>
              <a:t>2. </a:t>
            </a:r>
            <a:r>
              <a:rPr lang="ru-RU" sz="1600" dirty="0"/>
              <a:t>Проектирование инфологической модели предметной области — частично формализованное описание объектов предметной области в терминах некоторой </a:t>
            </a:r>
            <a:r>
              <a:rPr lang="ru-RU" sz="1600" i="1" dirty="0"/>
              <a:t>семантической модели</a:t>
            </a:r>
            <a:r>
              <a:rPr lang="ru-RU" sz="1600" dirty="0"/>
              <a:t>, например, в терминах ER-модели.</a:t>
            </a:r>
          </a:p>
          <a:p>
            <a:pPr lvl="0"/>
            <a:r>
              <a:rPr lang="ru-RU" sz="1600" b="1" dirty="0"/>
              <a:t>3. </a:t>
            </a:r>
            <a:r>
              <a:rPr lang="ru-RU" sz="1600" dirty="0"/>
              <a:t>Даталогическое или </a:t>
            </a:r>
            <a:r>
              <a:rPr lang="ru-RU" sz="1600" i="1" dirty="0"/>
              <a:t>логическое проектирование</a:t>
            </a:r>
            <a:r>
              <a:rPr lang="ru-RU" sz="1600" dirty="0"/>
              <a:t> БД, то есть описание БД в терминах принятой даталогической модели данных.</a:t>
            </a:r>
          </a:p>
          <a:p>
            <a:pPr lvl="0"/>
            <a:r>
              <a:rPr lang="ru-RU" sz="1600" b="1" dirty="0"/>
              <a:t>4. </a:t>
            </a:r>
            <a:r>
              <a:rPr lang="ru-RU" sz="1600" dirty="0"/>
              <a:t>Физическое проектирование БД, то есть выбор эффективного размещения БД на внешних носителях для обеспечения наиболее эффективной работы приложения.</a:t>
            </a:r>
          </a:p>
          <a:p>
            <a:endParaRPr lang="ru-RU" sz="1600" dirty="0"/>
          </a:p>
        </p:txBody>
      </p:sp>
      <p:sp>
        <p:nvSpPr>
          <p:cNvPr id="5" name="Прямоугольник 4"/>
          <p:cNvSpPr/>
          <p:nvPr/>
        </p:nvSpPr>
        <p:spPr>
          <a:xfrm>
            <a:off x="362387" y="1009466"/>
            <a:ext cx="2520049" cy="646331"/>
          </a:xfrm>
          <a:prstGeom prst="rect">
            <a:avLst/>
          </a:prstGeom>
        </p:spPr>
        <p:txBody>
          <a:bodyPr wrap="none">
            <a:spAutoFit/>
          </a:bodyPr>
          <a:lstStyle/>
          <a:p>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Этапы проектирования </a:t>
            </a:r>
          </a:p>
          <a:p>
            <a:r>
              <a:rPr lang="ru-RU" dirty="0">
                <a:solidFill>
                  <a:schemeClr val="bg1"/>
                </a:solidFill>
                <a:latin typeface="Times New Roman" panose="02020603050405020304" pitchFamily="18" charset="0"/>
                <a:cs typeface="Tahoma" panose="020B0604030504040204" pitchFamily="34" charset="0"/>
              </a:rPr>
              <a:t>БД</a:t>
            </a:r>
            <a:endParaRPr lang="ru-RU" dirty="0">
              <a:solidFill>
                <a:schemeClr val="bg1"/>
              </a:solidFill>
            </a:endParaRPr>
          </a:p>
        </p:txBody>
      </p:sp>
      <p:pic>
        <p:nvPicPr>
          <p:cNvPr id="6" name="Рисунок 5" descr="Этапы проектирования БД"/>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387" y="1836238"/>
            <a:ext cx="2351093" cy="4814933"/>
          </a:xfrm>
          <a:prstGeom prst="rect">
            <a:avLst/>
          </a:prstGeom>
          <a:noFill/>
          <a:ln>
            <a:noFill/>
          </a:ln>
        </p:spPr>
      </p:pic>
    </p:spTree>
    <p:extLst>
      <p:ext uri="{BB962C8B-B14F-4D97-AF65-F5344CB8AC3E}">
        <p14:creationId xmlns:p14="http://schemas.microsoft.com/office/powerpoint/2010/main" val="18461411"/>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a:t>Пример проектирования ИС для оптовой торговли. Шаг 3.</a:t>
            </a:r>
            <a:endParaRPr lang="ru-RU" dirty="0"/>
          </a:p>
        </p:txBody>
      </p:sp>
      <p:sp>
        <p:nvSpPr>
          <p:cNvPr id="3" name="Объект 2"/>
          <p:cNvSpPr>
            <a:spLocks noGrp="1"/>
          </p:cNvSpPr>
          <p:nvPr>
            <p:ph idx="1"/>
          </p:nvPr>
        </p:nvSpPr>
        <p:spPr/>
        <p:txBody>
          <a:bodyPr/>
          <a:lstStyle/>
          <a:p>
            <a:r>
              <a:rPr lang="ru-RU" dirty="0"/>
              <a:t>Задав дополнительные вопросы, выяснили, что фирма имеет несколько складов. Причем, каждый товар может храниться на нескольких складах и быть проданным с любого склада. </a:t>
            </a:r>
          </a:p>
          <a:p>
            <a:pPr marL="457200" indent="-457200">
              <a:buFont typeface="+mj-lt"/>
              <a:buAutoNum type="arabicPeriod"/>
            </a:pPr>
            <a:r>
              <a:rPr lang="ru-RU" dirty="0"/>
              <a:t>Куда поместить сущности "Накладная" и "Склад" и с чем их связать? </a:t>
            </a:r>
            <a:endParaRPr lang="en-US" dirty="0"/>
          </a:p>
          <a:p>
            <a:pPr marL="457200" indent="-457200">
              <a:buFont typeface="+mj-lt"/>
              <a:buAutoNum type="arabicPeriod"/>
            </a:pPr>
            <a:r>
              <a:rPr lang="ru-RU" dirty="0"/>
              <a:t>Как связаны эти сущности между собой и с сущностями "Покупатель" и "Товар"? </a:t>
            </a:r>
          </a:p>
        </p:txBody>
      </p:sp>
    </p:spTree>
    <p:extLst>
      <p:ext uri="{BB962C8B-B14F-4D97-AF65-F5344CB8AC3E}">
        <p14:creationId xmlns:p14="http://schemas.microsoft.com/office/powerpoint/2010/main" val="17486372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a:t>Пример проектирования ИС для оптовой торговли. Шаг 3.</a:t>
            </a:r>
            <a:endParaRPr lang="ru-RU" dirty="0"/>
          </a:p>
        </p:txBody>
      </p:sp>
      <p:sp>
        <p:nvSpPr>
          <p:cNvPr id="3" name="Объект 2"/>
          <p:cNvSpPr>
            <a:spLocks noGrp="1"/>
          </p:cNvSpPr>
          <p:nvPr>
            <p:ph idx="1"/>
          </p:nvPr>
        </p:nvSpPr>
        <p:spPr/>
        <p:txBody>
          <a:bodyPr>
            <a:normAutofit/>
          </a:bodyPr>
          <a:lstStyle/>
          <a:p>
            <a:pPr lvl="0">
              <a:buFont typeface="Wingdings" panose="05000000000000000000" pitchFamily="2" charset="2"/>
              <a:buChar char="ü"/>
            </a:pPr>
            <a:r>
              <a:rPr lang="ru-RU" dirty="0"/>
              <a:t>Покупатели покупают товары, получая при этом накладные, в которые внесены данные о количестве и цене купленного товара. </a:t>
            </a:r>
          </a:p>
          <a:p>
            <a:pPr lvl="0">
              <a:buFont typeface="Wingdings" panose="05000000000000000000" pitchFamily="2" charset="2"/>
              <a:buChar char="ü"/>
            </a:pPr>
            <a:r>
              <a:rPr lang="ru-RU" dirty="0"/>
              <a:t>Каждый покупатель может получить несколько накладных. </a:t>
            </a:r>
          </a:p>
          <a:p>
            <a:pPr lvl="0">
              <a:buFont typeface="Wingdings" panose="05000000000000000000" pitchFamily="2" charset="2"/>
              <a:buChar char="ü"/>
            </a:pPr>
            <a:r>
              <a:rPr lang="ru-RU" dirty="0"/>
              <a:t>Каждая накладная обязана выписываться на одного покупателя. </a:t>
            </a:r>
          </a:p>
          <a:p>
            <a:pPr lvl="0">
              <a:buFont typeface="Wingdings" panose="05000000000000000000" pitchFamily="2" charset="2"/>
              <a:buChar char="ü"/>
            </a:pPr>
            <a:r>
              <a:rPr lang="ru-RU" dirty="0"/>
              <a:t>Каждая накладная обязана содержать несколько товаров (не бывает пустых накладных). </a:t>
            </a:r>
          </a:p>
          <a:p>
            <a:pPr lvl="0">
              <a:buFont typeface="Wingdings" panose="05000000000000000000" pitchFamily="2" charset="2"/>
              <a:buChar char="ü"/>
            </a:pPr>
            <a:r>
              <a:rPr lang="ru-RU" dirty="0"/>
              <a:t>Каждый товар, в свою очередь, может быть продан нескольким покупателям через несколько накладных. </a:t>
            </a:r>
          </a:p>
          <a:p>
            <a:pPr lvl="0">
              <a:buFont typeface="Wingdings" panose="05000000000000000000" pitchFamily="2" charset="2"/>
              <a:buChar char="ü"/>
            </a:pPr>
            <a:r>
              <a:rPr lang="ru-RU" dirty="0"/>
              <a:t>Каждая накладная должна быть выписана с определенного склада, и с любого склада может быть выписано много накладных.</a:t>
            </a:r>
          </a:p>
        </p:txBody>
      </p:sp>
    </p:spTree>
    <p:extLst>
      <p:ext uri="{BB962C8B-B14F-4D97-AF65-F5344CB8AC3E}">
        <p14:creationId xmlns:p14="http://schemas.microsoft.com/office/powerpoint/2010/main" val="35270905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 tmFilter="0, 0; .2, .5; .8, .5; 1, 0"/>
                                        <p:tgtEl>
                                          <p:spTgt spid="3">
                                            <p:txEl>
                                              <p:pRg st="0" end="0"/>
                                            </p:txEl>
                                          </p:spTgt>
                                        </p:tgtEl>
                                      </p:cBhvr>
                                    </p:animEffect>
                                    <p:animScale>
                                      <p:cBhvr>
                                        <p:cTn id="7" dur="375"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750" tmFilter="0, 0; .2, .5; .8, .5; 1, 0"/>
                                        <p:tgtEl>
                                          <p:spTgt spid="3">
                                            <p:txEl>
                                              <p:pRg st="1" end="1"/>
                                            </p:txEl>
                                          </p:spTgt>
                                        </p:tgtEl>
                                      </p:cBhvr>
                                    </p:animEffect>
                                    <p:animScale>
                                      <p:cBhvr>
                                        <p:cTn id="12" dur="375"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750" tmFilter="0, 0; .2, .5; .8, .5; 1, 0"/>
                                        <p:tgtEl>
                                          <p:spTgt spid="3">
                                            <p:txEl>
                                              <p:pRg st="2" end="2"/>
                                            </p:txEl>
                                          </p:spTgt>
                                        </p:tgtEl>
                                      </p:cBhvr>
                                    </p:animEffect>
                                    <p:animScale>
                                      <p:cBhvr>
                                        <p:cTn id="17" dur="375"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750" tmFilter="0, 0; .2, .5; .8, .5; 1, 0"/>
                                        <p:tgtEl>
                                          <p:spTgt spid="3">
                                            <p:txEl>
                                              <p:pRg st="3" end="3"/>
                                            </p:txEl>
                                          </p:spTgt>
                                        </p:tgtEl>
                                      </p:cBhvr>
                                    </p:animEffect>
                                    <p:animScale>
                                      <p:cBhvr>
                                        <p:cTn id="22" dur="375" autoRev="1" fill="hold"/>
                                        <p:tgtEl>
                                          <p:spTgt spid="3">
                                            <p:txEl>
                                              <p:pRg st="3" end="3"/>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750" tmFilter="0, 0; .2, .5; .8, .5; 1, 0"/>
                                        <p:tgtEl>
                                          <p:spTgt spid="3">
                                            <p:txEl>
                                              <p:pRg st="4" end="4"/>
                                            </p:txEl>
                                          </p:spTgt>
                                        </p:tgtEl>
                                      </p:cBhvr>
                                    </p:animEffect>
                                    <p:animScale>
                                      <p:cBhvr>
                                        <p:cTn id="27" dur="375" autoRev="1" fill="hold"/>
                                        <p:tgtEl>
                                          <p:spTgt spid="3">
                                            <p:txEl>
                                              <p:pRg st="4" end="4"/>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750" tmFilter="0, 0; .2, .5; .8, .5; 1, 0"/>
                                        <p:tgtEl>
                                          <p:spTgt spid="3">
                                            <p:txEl>
                                              <p:pRg st="5" end="5"/>
                                            </p:txEl>
                                          </p:spTgt>
                                        </p:tgtEl>
                                      </p:cBhvr>
                                    </p:animEffect>
                                    <p:animScale>
                                      <p:cBhvr>
                                        <p:cTn id="32" dur="375" autoRev="1" fill="hold"/>
                                        <p:tgtEl>
                                          <p:spTgt spid="3">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3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59" y="2054981"/>
            <a:ext cx="5349241" cy="375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3.</a:t>
            </a:r>
          </a:p>
        </p:txBody>
      </p:sp>
      <p:sp>
        <p:nvSpPr>
          <p:cNvPr id="3" name="Объект 2"/>
          <p:cNvSpPr>
            <a:spLocks noGrp="1"/>
          </p:cNvSpPr>
          <p:nvPr>
            <p:ph idx="1"/>
          </p:nvPr>
        </p:nvSpPr>
        <p:spPr>
          <a:xfrm>
            <a:off x="822959" y="1845734"/>
            <a:ext cx="8027127" cy="418495"/>
          </a:xfrm>
        </p:spPr>
        <p:txBody>
          <a:bodyPr>
            <a:noAutofit/>
          </a:bodyPr>
          <a:lstStyle/>
          <a:p>
            <a:r>
              <a:rPr lang="ru-RU" dirty="0"/>
              <a:t>Таким образом, после уточнения, диаграмма будет следующей:</a:t>
            </a:r>
            <a:endParaRPr lang="ru-RU" sz="1600" dirty="0"/>
          </a:p>
        </p:txBody>
      </p:sp>
      <p:sp>
        <p:nvSpPr>
          <p:cNvPr id="5" name="Объект 2"/>
          <p:cNvSpPr txBox="1">
            <a:spLocks/>
          </p:cNvSpPr>
          <p:nvPr/>
        </p:nvSpPr>
        <p:spPr>
          <a:xfrm>
            <a:off x="914401" y="5998434"/>
            <a:ext cx="8131627" cy="418495"/>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ü"/>
            </a:pPr>
            <a:r>
              <a:rPr lang="ru-RU" sz="1800" dirty="0"/>
              <a:t>На этом этапе можно считать завершенным концептуальное проектирование БД</a:t>
            </a:r>
            <a:endParaRPr lang="ru-RU" sz="1400" dirty="0"/>
          </a:p>
        </p:txBody>
      </p:sp>
    </p:spTree>
    <p:extLst>
      <p:ext uri="{BB962C8B-B14F-4D97-AF65-F5344CB8AC3E}">
        <p14:creationId xmlns:p14="http://schemas.microsoft.com/office/powerpoint/2010/main" val="17527905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4.</a:t>
            </a:r>
          </a:p>
        </p:txBody>
      </p:sp>
      <p:sp>
        <p:nvSpPr>
          <p:cNvPr id="3" name="Объект 2"/>
          <p:cNvSpPr>
            <a:spLocks noGrp="1"/>
          </p:cNvSpPr>
          <p:nvPr>
            <p:ph idx="1"/>
          </p:nvPr>
        </p:nvSpPr>
        <p:spPr/>
        <p:txBody>
          <a:bodyPr>
            <a:normAutofit/>
          </a:bodyPr>
          <a:lstStyle/>
          <a:p>
            <a:r>
              <a:rPr lang="ru-RU" dirty="0"/>
              <a:t>Приступим к определению атрибутов сущностей. После продолжения опроса сотрудников фирмы выяснено следующее:</a:t>
            </a:r>
          </a:p>
          <a:p>
            <a:pPr lvl="0">
              <a:buFont typeface="Wingdings" panose="05000000000000000000" pitchFamily="2" charset="2"/>
              <a:buChar char="Ø"/>
            </a:pPr>
            <a:r>
              <a:rPr lang="ru-RU" dirty="0"/>
              <a:t>Каждый покупатель является юридическим лицом и имеет наименование, адрес, банковские реквизиты. </a:t>
            </a:r>
          </a:p>
          <a:p>
            <a:pPr lvl="0">
              <a:buFont typeface="Wingdings" panose="05000000000000000000" pitchFamily="2" charset="2"/>
              <a:buChar char="Ø"/>
            </a:pPr>
            <a:r>
              <a:rPr lang="ru-RU" dirty="0"/>
              <a:t>Каждый товар имеет наименование, цену, а также характеризуется единицами измерения. </a:t>
            </a:r>
          </a:p>
          <a:p>
            <a:pPr lvl="0">
              <a:buFont typeface="Wingdings" panose="05000000000000000000" pitchFamily="2" charset="2"/>
              <a:buChar char="Ø"/>
            </a:pPr>
            <a:r>
              <a:rPr lang="ru-RU" dirty="0"/>
              <a:t>Каждая накладная имеет уникальный номер, дату выписки, список товаров с количествами и ценами, а также общую сумму накладной. Накладная выписывается с определенного склада и на определенного покупателя. </a:t>
            </a:r>
          </a:p>
          <a:p>
            <a:pPr lvl="0">
              <a:buFont typeface="Wingdings" panose="05000000000000000000" pitchFamily="2" charset="2"/>
              <a:buChar char="Ø"/>
            </a:pPr>
            <a:r>
              <a:rPr lang="ru-RU" dirty="0"/>
              <a:t>Каждый склад имеет свое наименование. </a:t>
            </a:r>
          </a:p>
          <a:p>
            <a:endParaRPr lang="ru-RU" dirty="0"/>
          </a:p>
        </p:txBody>
      </p:sp>
    </p:spTree>
    <p:extLst>
      <p:ext uri="{BB962C8B-B14F-4D97-AF65-F5344CB8AC3E}">
        <p14:creationId xmlns:p14="http://schemas.microsoft.com/office/powerpoint/2010/main" val="709263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5.</a:t>
            </a:r>
          </a:p>
        </p:txBody>
      </p:sp>
      <p:sp>
        <p:nvSpPr>
          <p:cNvPr id="3" name="Объект 2"/>
          <p:cNvSpPr>
            <a:spLocks noGrp="1"/>
          </p:cNvSpPr>
          <p:nvPr>
            <p:ph idx="1"/>
          </p:nvPr>
        </p:nvSpPr>
        <p:spPr>
          <a:xfrm>
            <a:off x="822959" y="1845733"/>
            <a:ext cx="7543801" cy="4446209"/>
          </a:xfrm>
        </p:spPr>
        <p:txBody>
          <a:bodyPr>
            <a:normAutofit/>
          </a:bodyPr>
          <a:lstStyle/>
          <a:p>
            <a:r>
              <a:rPr lang="ru-RU" dirty="0"/>
              <a:t>Снова выпишем все существительные, которые будут потенциальными атрибутами, и проанализируем их: </a:t>
            </a:r>
          </a:p>
          <a:p>
            <a:pPr lvl="0">
              <a:buFont typeface="Wingdings" panose="05000000000000000000" pitchFamily="2" charset="2"/>
              <a:buChar char="ü"/>
            </a:pPr>
            <a:r>
              <a:rPr lang="ru-RU" i="1" dirty="0"/>
              <a:t>Юридическое лицо</a:t>
            </a:r>
            <a:r>
              <a:rPr lang="ru-RU" dirty="0"/>
              <a:t> - термин риторический, не работают с физическими лицами. Не обращаем внимания. </a:t>
            </a:r>
          </a:p>
          <a:p>
            <a:pPr lvl="0">
              <a:buFont typeface="Wingdings" panose="05000000000000000000" pitchFamily="2" charset="2"/>
              <a:buChar char="ü"/>
            </a:pPr>
            <a:r>
              <a:rPr lang="ru-RU" i="1" dirty="0"/>
              <a:t>Наименование покупателя</a:t>
            </a:r>
            <a:r>
              <a:rPr lang="ru-RU" dirty="0"/>
              <a:t> - явная характеристика покупателя. </a:t>
            </a:r>
          </a:p>
          <a:p>
            <a:pPr lvl="0">
              <a:buFont typeface="Wingdings" panose="05000000000000000000" pitchFamily="2" charset="2"/>
              <a:buChar char="ü"/>
            </a:pPr>
            <a:r>
              <a:rPr lang="ru-RU" i="1" dirty="0"/>
              <a:t>Адрес</a:t>
            </a:r>
            <a:r>
              <a:rPr lang="ru-RU" dirty="0"/>
              <a:t> - явная характеристика покупателя. </a:t>
            </a:r>
          </a:p>
          <a:p>
            <a:pPr lvl="0">
              <a:buFont typeface="Wingdings" panose="05000000000000000000" pitchFamily="2" charset="2"/>
              <a:buChar char="ü"/>
            </a:pPr>
            <a:r>
              <a:rPr lang="ru-RU" i="1" dirty="0"/>
              <a:t>Банковские реквизиты</a:t>
            </a:r>
            <a:r>
              <a:rPr lang="ru-RU" dirty="0"/>
              <a:t> - явная характеристика покупателя. </a:t>
            </a:r>
          </a:p>
          <a:p>
            <a:pPr lvl="0">
              <a:buFont typeface="Wingdings" panose="05000000000000000000" pitchFamily="2" charset="2"/>
              <a:buChar char="ü"/>
            </a:pPr>
            <a:r>
              <a:rPr lang="ru-RU" i="1" dirty="0"/>
              <a:t>Наименование товара</a:t>
            </a:r>
            <a:r>
              <a:rPr lang="ru-RU" dirty="0"/>
              <a:t> - явная характеристика товара. </a:t>
            </a:r>
          </a:p>
          <a:p>
            <a:pPr lvl="0">
              <a:buFont typeface="Wingdings" panose="05000000000000000000" pitchFamily="2" charset="2"/>
              <a:buChar char="ü"/>
            </a:pPr>
            <a:r>
              <a:rPr lang="ru-RU" b="1" i="1" dirty="0"/>
              <a:t>(?)</a:t>
            </a:r>
            <a:r>
              <a:rPr lang="ru-RU" i="1" dirty="0"/>
              <a:t>Цена товара</a:t>
            </a:r>
            <a:r>
              <a:rPr lang="ru-RU" dirty="0"/>
              <a:t> - это характеристика товара. Отличается ли эта характеристика от цены в накладной? </a:t>
            </a:r>
          </a:p>
          <a:p>
            <a:pPr>
              <a:buFont typeface="Wingdings" panose="05000000000000000000" pitchFamily="2" charset="2"/>
              <a:buChar char="ü"/>
            </a:pPr>
            <a:r>
              <a:rPr lang="ru-RU" i="1" dirty="0"/>
              <a:t>Единица измерения</a:t>
            </a:r>
            <a:r>
              <a:rPr lang="ru-RU" dirty="0"/>
              <a:t> - явная характеристика товара. </a:t>
            </a:r>
          </a:p>
          <a:p>
            <a:pPr lvl="0">
              <a:buFont typeface="Wingdings" panose="05000000000000000000" pitchFamily="2" charset="2"/>
              <a:buChar char="ü"/>
            </a:pPr>
            <a:endParaRPr lang="ru-RU" dirty="0"/>
          </a:p>
          <a:p>
            <a:endParaRPr lang="ru-RU" dirty="0"/>
          </a:p>
        </p:txBody>
      </p:sp>
    </p:spTree>
    <p:extLst>
      <p:ext uri="{BB962C8B-B14F-4D97-AF65-F5344CB8AC3E}">
        <p14:creationId xmlns:p14="http://schemas.microsoft.com/office/powerpoint/2010/main" val="814886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1" end="1"/>
                                            </p:txEl>
                                          </p:spTgt>
                                        </p:tgtEl>
                                        <p:attrNameLst>
                                          <p:attrName>style.color</p:attrName>
                                        </p:attrNameLst>
                                      </p:cBhvr>
                                      <p:to>
                                        <a:schemeClr val="bg1"/>
                                      </p:to>
                                    </p:animClr>
                                    <p:animClr clrSpc="rgb" dir="cw">
                                      <p:cBhvr>
                                        <p:cTn id="14" dur="250" autoRev="1" fill="remove"/>
                                        <p:tgtEl>
                                          <p:spTgt spid="3">
                                            <p:txEl>
                                              <p:pRg st="1" end="1"/>
                                            </p:txEl>
                                          </p:spTgt>
                                        </p:tgtEl>
                                        <p:attrNameLst>
                                          <p:attrName>fillcolor</p:attrName>
                                        </p:attrNameLst>
                                      </p:cBhvr>
                                      <p:to>
                                        <a:schemeClr val="bg1"/>
                                      </p:to>
                                    </p:animClr>
                                    <p:set>
                                      <p:cBhvr>
                                        <p:cTn id="15" dur="250" autoRev="1" fill="remove"/>
                                        <p:tgtEl>
                                          <p:spTgt spid="3">
                                            <p:txEl>
                                              <p:pRg st="1" end="1"/>
                                            </p:txEl>
                                          </p:spTgt>
                                        </p:tgtEl>
                                        <p:attrNameLst>
                                          <p:attrName>fill.type</p:attrName>
                                        </p:attrNameLst>
                                      </p:cBhvr>
                                      <p:to>
                                        <p:strVal val="solid"/>
                                      </p:to>
                                    </p:set>
                                    <p:set>
                                      <p:cBhvr>
                                        <p:cTn id="16" dur="250" autoRev="1" fill="remove"/>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3" end="3"/>
                                            </p:txEl>
                                          </p:spTgt>
                                        </p:tgtEl>
                                        <p:attrNameLst>
                                          <p:attrName>style.color</p:attrName>
                                        </p:attrNameLst>
                                      </p:cBhvr>
                                      <p:to>
                                        <a:schemeClr val="bg1"/>
                                      </p:to>
                                    </p:animClr>
                                    <p:animClr clrSpc="rgb" dir="cw">
                                      <p:cBhvr>
                                        <p:cTn id="28" dur="250" autoRev="1" fill="remove"/>
                                        <p:tgtEl>
                                          <p:spTgt spid="3">
                                            <p:txEl>
                                              <p:pRg st="3" end="3"/>
                                            </p:txEl>
                                          </p:spTgt>
                                        </p:tgtEl>
                                        <p:attrNameLst>
                                          <p:attrName>fillcolor</p:attrName>
                                        </p:attrNameLst>
                                      </p:cBhvr>
                                      <p:to>
                                        <a:schemeClr val="bg1"/>
                                      </p:to>
                                    </p:animClr>
                                    <p:set>
                                      <p:cBhvr>
                                        <p:cTn id="29" dur="250" autoRev="1" fill="remove"/>
                                        <p:tgtEl>
                                          <p:spTgt spid="3">
                                            <p:txEl>
                                              <p:pRg st="3" end="3"/>
                                            </p:txEl>
                                          </p:spTgt>
                                        </p:tgtEl>
                                        <p:attrNameLst>
                                          <p:attrName>fill.type</p:attrName>
                                        </p:attrNameLst>
                                      </p:cBhvr>
                                      <p:to>
                                        <p:strVal val="solid"/>
                                      </p:to>
                                    </p:set>
                                    <p:set>
                                      <p:cBhvr>
                                        <p:cTn id="30" dur="250" autoRev="1" fill="remove"/>
                                        <p:tgtEl>
                                          <p:spTgt spid="3">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4" end="4"/>
                                            </p:txEl>
                                          </p:spTgt>
                                        </p:tgtEl>
                                        <p:attrNameLst>
                                          <p:attrName>style.color</p:attrName>
                                        </p:attrNameLst>
                                      </p:cBhvr>
                                      <p:to>
                                        <a:schemeClr val="bg1"/>
                                      </p:to>
                                    </p:animClr>
                                    <p:animClr clrSpc="rgb" dir="cw">
                                      <p:cBhvr>
                                        <p:cTn id="35" dur="250" autoRev="1" fill="remove"/>
                                        <p:tgtEl>
                                          <p:spTgt spid="3">
                                            <p:txEl>
                                              <p:pRg st="4" end="4"/>
                                            </p:txEl>
                                          </p:spTgt>
                                        </p:tgtEl>
                                        <p:attrNameLst>
                                          <p:attrName>fillcolor</p:attrName>
                                        </p:attrNameLst>
                                      </p:cBhvr>
                                      <p:to>
                                        <a:schemeClr val="bg1"/>
                                      </p:to>
                                    </p:animClr>
                                    <p:set>
                                      <p:cBhvr>
                                        <p:cTn id="36" dur="250" autoRev="1" fill="remove"/>
                                        <p:tgtEl>
                                          <p:spTgt spid="3">
                                            <p:txEl>
                                              <p:pRg st="4" end="4"/>
                                            </p:txEl>
                                          </p:spTgt>
                                        </p:tgtEl>
                                        <p:attrNameLst>
                                          <p:attrName>fill.type</p:attrName>
                                        </p:attrNameLst>
                                      </p:cBhvr>
                                      <p:to>
                                        <p:strVal val="solid"/>
                                      </p:to>
                                    </p:set>
                                    <p:set>
                                      <p:cBhvr>
                                        <p:cTn id="37" dur="250" autoRev="1" fill="remove"/>
                                        <p:tgtEl>
                                          <p:spTgt spid="3">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xEl>
                                              <p:pRg st="5" end="5"/>
                                            </p:txEl>
                                          </p:spTgt>
                                        </p:tgtEl>
                                        <p:attrNameLst>
                                          <p:attrName>style.color</p:attrName>
                                        </p:attrNameLst>
                                      </p:cBhvr>
                                      <p:to>
                                        <a:schemeClr val="bg1"/>
                                      </p:to>
                                    </p:animClr>
                                    <p:animClr clrSpc="rgb" dir="cw">
                                      <p:cBhvr>
                                        <p:cTn id="42" dur="250" autoRev="1" fill="remove"/>
                                        <p:tgtEl>
                                          <p:spTgt spid="3">
                                            <p:txEl>
                                              <p:pRg st="5" end="5"/>
                                            </p:txEl>
                                          </p:spTgt>
                                        </p:tgtEl>
                                        <p:attrNameLst>
                                          <p:attrName>fillcolor</p:attrName>
                                        </p:attrNameLst>
                                      </p:cBhvr>
                                      <p:to>
                                        <a:schemeClr val="bg1"/>
                                      </p:to>
                                    </p:animClr>
                                    <p:set>
                                      <p:cBhvr>
                                        <p:cTn id="43" dur="250" autoRev="1" fill="remove"/>
                                        <p:tgtEl>
                                          <p:spTgt spid="3">
                                            <p:txEl>
                                              <p:pRg st="5" end="5"/>
                                            </p:txEl>
                                          </p:spTgt>
                                        </p:tgtEl>
                                        <p:attrNameLst>
                                          <p:attrName>fill.type</p:attrName>
                                        </p:attrNameLst>
                                      </p:cBhvr>
                                      <p:to>
                                        <p:strVal val="solid"/>
                                      </p:to>
                                    </p:set>
                                    <p:set>
                                      <p:cBhvr>
                                        <p:cTn id="44" dur="250" autoRev="1" fill="remove"/>
                                        <p:tgtEl>
                                          <p:spTgt spid="3">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3">
                                            <p:txEl>
                                              <p:pRg st="6" end="6"/>
                                            </p:txEl>
                                          </p:spTgt>
                                        </p:tgtEl>
                                        <p:attrNameLst>
                                          <p:attrName>style.color</p:attrName>
                                        </p:attrNameLst>
                                      </p:cBhvr>
                                      <p:to>
                                        <a:schemeClr val="bg1"/>
                                      </p:to>
                                    </p:animClr>
                                    <p:animClr clrSpc="rgb" dir="cw">
                                      <p:cBhvr>
                                        <p:cTn id="49" dur="250" autoRev="1" fill="remove"/>
                                        <p:tgtEl>
                                          <p:spTgt spid="3">
                                            <p:txEl>
                                              <p:pRg st="6" end="6"/>
                                            </p:txEl>
                                          </p:spTgt>
                                        </p:tgtEl>
                                        <p:attrNameLst>
                                          <p:attrName>fillcolor</p:attrName>
                                        </p:attrNameLst>
                                      </p:cBhvr>
                                      <p:to>
                                        <a:schemeClr val="bg1"/>
                                      </p:to>
                                    </p:animClr>
                                    <p:set>
                                      <p:cBhvr>
                                        <p:cTn id="50" dur="250" autoRev="1" fill="remove"/>
                                        <p:tgtEl>
                                          <p:spTgt spid="3">
                                            <p:txEl>
                                              <p:pRg st="6" end="6"/>
                                            </p:txEl>
                                          </p:spTgt>
                                        </p:tgtEl>
                                        <p:attrNameLst>
                                          <p:attrName>fill.type</p:attrName>
                                        </p:attrNameLst>
                                      </p:cBhvr>
                                      <p:to>
                                        <p:strVal val="solid"/>
                                      </p:to>
                                    </p:set>
                                    <p:set>
                                      <p:cBhvr>
                                        <p:cTn id="51" dur="250" autoRev="1" fill="remove"/>
                                        <p:tgtEl>
                                          <p:spTgt spid="3">
                                            <p:txEl>
                                              <p:pRg st="6" end="6"/>
                                            </p:txEl>
                                          </p:spTgt>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27" presetClass="emph" presetSubtype="0" fill="remove" grpId="0" nodeType="clickEffect">
                                  <p:stCondLst>
                                    <p:cond delay="0"/>
                                  </p:stCondLst>
                                  <p:childTnLst>
                                    <p:animClr clrSpc="rgb" dir="cw">
                                      <p:cBhvr override="childStyle">
                                        <p:cTn id="55" dur="250" autoRev="1" fill="remove"/>
                                        <p:tgtEl>
                                          <p:spTgt spid="3">
                                            <p:txEl>
                                              <p:pRg st="7" end="7"/>
                                            </p:txEl>
                                          </p:spTgt>
                                        </p:tgtEl>
                                        <p:attrNameLst>
                                          <p:attrName>style.color</p:attrName>
                                        </p:attrNameLst>
                                      </p:cBhvr>
                                      <p:to>
                                        <a:schemeClr val="bg1"/>
                                      </p:to>
                                    </p:animClr>
                                    <p:animClr clrSpc="rgb" dir="cw">
                                      <p:cBhvr>
                                        <p:cTn id="56" dur="250" autoRev="1" fill="remove"/>
                                        <p:tgtEl>
                                          <p:spTgt spid="3">
                                            <p:txEl>
                                              <p:pRg st="7" end="7"/>
                                            </p:txEl>
                                          </p:spTgt>
                                        </p:tgtEl>
                                        <p:attrNameLst>
                                          <p:attrName>fillcolor</p:attrName>
                                        </p:attrNameLst>
                                      </p:cBhvr>
                                      <p:to>
                                        <a:schemeClr val="bg1"/>
                                      </p:to>
                                    </p:animClr>
                                    <p:set>
                                      <p:cBhvr>
                                        <p:cTn id="57" dur="250" autoRev="1" fill="remove"/>
                                        <p:tgtEl>
                                          <p:spTgt spid="3">
                                            <p:txEl>
                                              <p:pRg st="7" end="7"/>
                                            </p:txEl>
                                          </p:spTgt>
                                        </p:tgtEl>
                                        <p:attrNameLst>
                                          <p:attrName>fill.type</p:attrName>
                                        </p:attrNameLst>
                                      </p:cBhvr>
                                      <p:to>
                                        <p:strVal val="solid"/>
                                      </p:to>
                                    </p:set>
                                    <p:set>
                                      <p:cBhvr>
                                        <p:cTn id="58" dur="250" autoRev="1" fill="remove"/>
                                        <p:tgtEl>
                                          <p:spTgt spid="3">
                                            <p:txEl>
                                              <p:pRg st="7" end="7"/>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5.</a:t>
            </a:r>
          </a:p>
        </p:txBody>
      </p:sp>
      <p:sp>
        <p:nvSpPr>
          <p:cNvPr id="3" name="Объект 2"/>
          <p:cNvSpPr>
            <a:spLocks noGrp="1"/>
          </p:cNvSpPr>
          <p:nvPr>
            <p:ph idx="1"/>
          </p:nvPr>
        </p:nvSpPr>
        <p:spPr>
          <a:xfrm>
            <a:off x="822959" y="1737361"/>
            <a:ext cx="7543801" cy="4609010"/>
          </a:xfrm>
        </p:spPr>
        <p:txBody>
          <a:bodyPr>
            <a:noAutofit/>
          </a:bodyPr>
          <a:lstStyle/>
          <a:p>
            <a:pPr lvl="0">
              <a:buFont typeface="Wingdings" panose="05000000000000000000" pitchFamily="2" charset="2"/>
              <a:buChar char="ü"/>
            </a:pPr>
            <a:r>
              <a:rPr lang="ru-RU" sz="1800" i="1" dirty="0"/>
              <a:t>Номер накладной</a:t>
            </a:r>
            <a:r>
              <a:rPr lang="ru-RU" sz="1800" dirty="0"/>
              <a:t> - явная уникальная характеристика накладной. </a:t>
            </a:r>
          </a:p>
          <a:p>
            <a:pPr lvl="0">
              <a:buFont typeface="Wingdings" panose="05000000000000000000" pitchFamily="2" charset="2"/>
              <a:buChar char="ü"/>
            </a:pPr>
            <a:r>
              <a:rPr lang="ru-RU" sz="1800" i="1" dirty="0"/>
              <a:t>Дата накладной</a:t>
            </a:r>
            <a:r>
              <a:rPr lang="ru-RU" sz="1800" dirty="0"/>
              <a:t> - явная характеристика накладной. </a:t>
            </a:r>
          </a:p>
          <a:p>
            <a:pPr lvl="0">
              <a:buFont typeface="Wingdings" panose="05000000000000000000" pitchFamily="2" charset="2"/>
              <a:buChar char="ü"/>
            </a:pPr>
            <a:r>
              <a:rPr lang="ru-RU" sz="1800" b="1" i="1" dirty="0"/>
              <a:t>(?)</a:t>
            </a:r>
            <a:r>
              <a:rPr lang="ru-RU" sz="1800" i="1" dirty="0"/>
              <a:t>Список товаров в накладной</a:t>
            </a:r>
            <a:r>
              <a:rPr lang="ru-RU" sz="1800" dirty="0"/>
              <a:t> - список не может быть атрибутом. Вероятно, нужно выделить этот список в отдельную сущность. </a:t>
            </a:r>
          </a:p>
          <a:p>
            <a:pPr lvl="0">
              <a:buFont typeface="Wingdings" panose="05000000000000000000" pitchFamily="2" charset="2"/>
              <a:buChar char="ü"/>
            </a:pPr>
            <a:r>
              <a:rPr lang="ru-RU" sz="1800" b="1" i="1" dirty="0"/>
              <a:t>(?)</a:t>
            </a:r>
            <a:r>
              <a:rPr lang="ru-RU" sz="1800" i="1" dirty="0"/>
              <a:t>Количество товара в накладной</a:t>
            </a:r>
            <a:r>
              <a:rPr lang="ru-RU" sz="1800" dirty="0"/>
              <a:t> - это явная характеристика, но характеристика чего? Это характеристика не просто "товара", а "товара в накладной". </a:t>
            </a:r>
          </a:p>
          <a:p>
            <a:pPr lvl="0">
              <a:buFont typeface="Wingdings" panose="05000000000000000000" pitchFamily="2" charset="2"/>
              <a:buChar char="ü"/>
            </a:pPr>
            <a:r>
              <a:rPr lang="ru-RU" sz="1800" b="1" i="1" dirty="0"/>
              <a:t>(?)</a:t>
            </a:r>
            <a:r>
              <a:rPr lang="ru-RU" sz="1800" i="1" dirty="0"/>
              <a:t>Цена товара в накладной</a:t>
            </a:r>
            <a:r>
              <a:rPr lang="ru-RU" sz="1800" dirty="0"/>
              <a:t> - опять же это должна быть не просто характеристика товара, а характеристика товара в накладной. Но цена товара уже встречалась выше - это одно и то же? </a:t>
            </a:r>
          </a:p>
          <a:p>
            <a:pPr lvl="0">
              <a:buFont typeface="Wingdings" panose="05000000000000000000" pitchFamily="2" charset="2"/>
              <a:buChar char="ü"/>
            </a:pPr>
            <a:r>
              <a:rPr lang="ru-RU" sz="1800" i="1" dirty="0"/>
              <a:t>Сумма накладной</a:t>
            </a:r>
            <a:r>
              <a:rPr lang="ru-RU" sz="1800" dirty="0"/>
              <a:t> - явная характеристика накладной. Эта характеристика не является независимой. Сумма накладной равна сумме стоимостей всех товаров, входящих в накладную. </a:t>
            </a:r>
          </a:p>
          <a:p>
            <a:pPr lvl="0">
              <a:buFont typeface="Wingdings" panose="05000000000000000000" pitchFamily="2" charset="2"/>
              <a:buChar char="ü"/>
            </a:pPr>
            <a:r>
              <a:rPr lang="ru-RU" sz="1800" i="1" dirty="0"/>
              <a:t>Наименование склада</a:t>
            </a:r>
            <a:r>
              <a:rPr lang="ru-RU" sz="1800" dirty="0"/>
              <a:t> - явная характеристика склада. </a:t>
            </a:r>
          </a:p>
        </p:txBody>
      </p:sp>
    </p:spTree>
    <p:extLst>
      <p:ext uri="{BB962C8B-B14F-4D97-AF65-F5344CB8AC3E}">
        <p14:creationId xmlns:p14="http://schemas.microsoft.com/office/powerpoint/2010/main" val="31080390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1" end="1"/>
                                            </p:txEl>
                                          </p:spTgt>
                                        </p:tgtEl>
                                        <p:attrNameLst>
                                          <p:attrName>style.color</p:attrName>
                                        </p:attrNameLst>
                                      </p:cBhvr>
                                      <p:to>
                                        <a:schemeClr val="bg1"/>
                                      </p:to>
                                    </p:animClr>
                                    <p:animClr clrSpc="rgb" dir="cw">
                                      <p:cBhvr>
                                        <p:cTn id="14" dur="250" autoRev="1" fill="remove"/>
                                        <p:tgtEl>
                                          <p:spTgt spid="3">
                                            <p:txEl>
                                              <p:pRg st="1" end="1"/>
                                            </p:txEl>
                                          </p:spTgt>
                                        </p:tgtEl>
                                        <p:attrNameLst>
                                          <p:attrName>fillcolor</p:attrName>
                                        </p:attrNameLst>
                                      </p:cBhvr>
                                      <p:to>
                                        <a:schemeClr val="bg1"/>
                                      </p:to>
                                    </p:animClr>
                                    <p:set>
                                      <p:cBhvr>
                                        <p:cTn id="15" dur="250" autoRev="1" fill="remove"/>
                                        <p:tgtEl>
                                          <p:spTgt spid="3">
                                            <p:txEl>
                                              <p:pRg st="1" end="1"/>
                                            </p:txEl>
                                          </p:spTgt>
                                        </p:tgtEl>
                                        <p:attrNameLst>
                                          <p:attrName>fill.type</p:attrName>
                                        </p:attrNameLst>
                                      </p:cBhvr>
                                      <p:to>
                                        <p:strVal val="solid"/>
                                      </p:to>
                                    </p:set>
                                    <p:set>
                                      <p:cBhvr>
                                        <p:cTn id="16" dur="250" autoRev="1" fill="remove"/>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3" end="3"/>
                                            </p:txEl>
                                          </p:spTgt>
                                        </p:tgtEl>
                                        <p:attrNameLst>
                                          <p:attrName>style.color</p:attrName>
                                        </p:attrNameLst>
                                      </p:cBhvr>
                                      <p:to>
                                        <a:schemeClr val="bg1"/>
                                      </p:to>
                                    </p:animClr>
                                    <p:animClr clrSpc="rgb" dir="cw">
                                      <p:cBhvr>
                                        <p:cTn id="28" dur="250" autoRev="1" fill="remove"/>
                                        <p:tgtEl>
                                          <p:spTgt spid="3">
                                            <p:txEl>
                                              <p:pRg st="3" end="3"/>
                                            </p:txEl>
                                          </p:spTgt>
                                        </p:tgtEl>
                                        <p:attrNameLst>
                                          <p:attrName>fillcolor</p:attrName>
                                        </p:attrNameLst>
                                      </p:cBhvr>
                                      <p:to>
                                        <a:schemeClr val="bg1"/>
                                      </p:to>
                                    </p:animClr>
                                    <p:set>
                                      <p:cBhvr>
                                        <p:cTn id="29" dur="250" autoRev="1" fill="remove"/>
                                        <p:tgtEl>
                                          <p:spTgt spid="3">
                                            <p:txEl>
                                              <p:pRg st="3" end="3"/>
                                            </p:txEl>
                                          </p:spTgt>
                                        </p:tgtEl>
                                        <p:attrNameLst>
                                          <p:attrName>fill.type</p:attrName>
                                        </p:attrNameLst>
                                      </p:cBhvr>
                                      <p:to>
                                        <p:strVal val="solid"/>
                                      </p:to>
                                    </p:set>
                                    <p:set>
                                      <p:cBhvr>
                                        <p:cTn id="30" dur="250" autoRev="1" fill="remove"/>
                                        <p:tgtEl>
                                          <p:spTgt spid="3">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4" end="4"/>
                                            </p:txEl>
                                          </p:spTgt>
                                        </p:tgtEl>
                                        <p:attrNameLst>
                                          <p:attrName>style.color</p:attrName>
                                        </p:attrNameLst>
                                      </p:cBhvr>
                                      <p:to>
                                        <a:schemeClr val="bg1"/>
                                      </p:to>
                                    </p:animClr>
                                    <p:animClr clrSpc="rgb" dir="cw">
                                      <p:cBhvr>
                                        <p:cTn id="35" dur="250" autoRev="1" fill="remove"/>
                                        <p:tgtEl>
                                          <p:spTgt spid="3">
                                            <p:txEl>
                                              <p:pRg st="4" end="4"/>
                                            </p:txEl>
                                          </p:spTgt>
                                        </p:tgtEl>
                                        <p:attrNameLst>
                                          <p:attrName>fillcolor</p:attrName>
                                        </p:attrNameLst>
                                      </p:cBhvr>
                                      <p:to>
                                        <a:schemeClr val="bg1"/>
                                      </p:to>
                                    </p:animClr>
                                    <p:set>
                                      <p:cBhvr>
                                        <p:cTn id="36" dur="250" autoRev="1" fill="remove"/>
                                        <p:tgtEl>
                                          <p:spTgt spid="3">
                                            <p:txEl>
                                              <p:pRg st="4" end="4"/>
                                            </p:txEl>
                                          </p:spTgt>
                                        </p:tgtEl>
                                        <p:attrNameLst>
                                          <p:attrName>fill.type</p:attrName>
                                        </p:attrNameLst>
                                      </p:cBhvr>
                                      <p:to>
                                        <p:strVal val="solid"/>
                                      </p:to>
                                    </p:set>
                                    <p:set>
                                      <p:cBhvr>
                                        <p:cTn id="37" dur="250" autoRev="1" fill="remove"/>
                                        <p:tgtEl>
                                          <p:spTgt spid="3">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xEl>
                                              <p:pRg st="5" end="5"/>
                                            </p:txEl>
                                          </p:spTgt>
                                        </p:tgtEl>
                                        <p:attrNameLst>
                                          <p:attrName>style.color</p:attrName>
                                        </p:attrNameLst>
                                      </p:cBhvr>
                                      <p:to>
                                        <a:schemeClr val="bg1"/>
                                      </p:to>
                                    </p:animClr>
                                    <p:animClr clrSpc="rgb" dir="cw">
                                      <p:cBhvr>
                                        <p:cTn id="42" dur="250" autoRev="1" fill="remove"/>
                                        <p:tgtEl>
                                          <p:spTgt spid="3">
                                            <p:txEl>
                                              <p:pRg st="5" end="5"/>
                                            </p:txEl>
                                          </p:spTgt>
                                        </p:tgtEl>
                                        <p:attrNameLst>
                                          <p:attrName>fillcolor</p:attrName>
                                        </p:attrNameLst>
                                      </p:cBhvr>
                                      <p:to>
                                        <a:schemeClr val="bg1"/>
                                      </p:to>
                                    </p:animClr>
                                    <p:set>
                                      <p:cBhvr>
                                        <p:cTn id="43" dur="250" autoRev="1" fill="remove"/>
                                        <p:tgtEl>
                                          <p:spTgt spid="3">
                                            <p:txEl>
                                              <p:pRg st="5" end="5"/>
                                            </p:txEl>
                                          </p:spTgt>
                                        </p:tgtEl>
                                        <p:attrNameLst>
                                          <p:attrName>fill.type</p:attrName>
                                        </p:attrNameLst>
                                      </p:cBhvr>
                                      <p:to>
                                        <p:strVal val="solid"/>
                                      </p:to>
                                    </p:set>
                                    <p:set>
                                      <p:cBhvr>
                                        <p:cTn id="44" dur="250" autoRev="1" fill="remove"/>
                                        <p:tgtEl>
                                          <p:spTgt spid="3">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3">
                                            <p:txEl>
                                              <p:pRg st="6" end="6"/>
                                            </p:txEl>
                                          </p:spTgt>
                                        </p:tgtEl>
                                        <p:attrNameLst>
                                          <p:attrName>style.color</p:attrName>
                                        </p:attrNameLst>
                                      </p:cBhvr>
                                      <p:to>
                                        <a:schemeClr val="bg1"/>
                                      </p:to>
                                    </p:animClr>
                                    <p:animClr clrSpc="rgb" dir="cw">
                                      <p:cBhvr>
                                        <p:cTn id="49" dur="250" autoRev="1" fill="remove"/>
                                        <p:tgtEl>
                                          <p:spTgt spid="3">
                                            <p:txEl>
                                              <p:pRg st="6" end="6"/>
                                            </p:txEl>
                                          </p:spTgt>
                                        </p:tgtEl>
                                        <p:attrNameLst>
                                          <p:attrName>fillcolor</p:attrName>
                                        </p:attrNameLst>
                                      </p:cBhvr>
                                      <p:to>
                                        <a:schemeClr val="bg1"/>
                                      </p:to>
                                    </p:animClr>
                                    <p:set>
                                      <p:cBhvr>
                                        <p:cTn id="50" dur="250" autoRev="1" fill="remove"/>
                                        <p:tgtEl>
                                          <p:spTgt spid="3">
                                            <p:txEl>
                                              <p:pRg st="6" end="6"/>
                                            </p:txEl>
                                          </p:spTgt>
                                        </p:tgtEl>
                                        <p:attrNameLst>
                                          <p:attrName>fill.type</p:attrName>
                                        </p:attrNameLst>
                                      </p:cBhvr>
                                      <p:to>
                                        <p:strVal val="solid"/>
                                      </p:to>
                                    </p:set>
                                    <p:set>
                                      <p:cBhvr>
                                        <p:cTn id="51" dur="250" autoRev="1" fill="remove"/>
                                        <p:tgtEl>
                                          <p:spTgt spid="3">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6.</a:t>
            </a:r>
          </a:p>
        </p:txBody>
      </p:sp>
      <p:sp>
        <p:nvSpPr>
          <p:cNvPr id="3" name="Объект 2"/>
          <p:cNvSpPr>
            <a:spLocks noGrp="1"/>
          </p:cNvSpPr>
          <p:nvPr>
            <p:ph idx="1"/>
          </p:nvPr>
        </p:nvSpPr>
        <p:spPr/>
        <p:txBody>
          <a:bodyPr/>
          <a:lstStyle/>
          <a:p>
            <a:r>
              <a:rPr lang="ru-RU" dirty="0"/>
              <a:t>Оказалось, что каждый товар имеет некоторую текущую цену. Эта цена, по которой товар продается в данный момент. Эта цена может меняться со временем. Цена одного и того же товара в разных накладных, выписанных в разное время, может быть различной. </a:t>
            </a:r>
          </a:p>
          <a:p>
            <a:r>
              <a:rPr lang="ru-RU" dirty="0"/>
              <a:t>Таким образом, имеется </a:t>
            </a:r>
            <a:r>
              <a:rPr lang="ru-RU" i="1" dirty="0"/>
              <a:t>две цены</a:t>
            </a:r>
            <a:r>
              <a:rPr lang="ru-RU" dirty="0"/>
              <a:t> - цена товара в накладной и текущая цена товара. </a:t>
            </a:r>
          </a:p>
          <a:p>
            <a:endParaRPr lang="ru-RU" dirty="0"/>
          </a:p>
        </p:txBody>
      </p:sp>
    </p:spTree>
    <p:extLst>
      <p:ext uri="{BB962C8B-B14F-4D97-AF65-F5344CB8AC3E}">
        <p14:creationId xmlns:p14="http://schemas.microsoft.com/office/powerpoint/2010/main" val="13913256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6.</a:t>
            </a:r>
          </a:p>
        </p:txBody>
      </p:sp>
      <p:sp>
        <p:nvSpPr>
          <p:cNvPr id="3" name="Объект 2"/>
          <p:cNvSpPr>
            <a:spLocks noGrp="1"/>
          </p:cNvSpPr>
          <p:nvPr>
            <p:ph idx="1"/>
          </p:nvPr>
        </p:nvSpPr>
        <p:spPr>
          <a:xfrm>
            <a:off x="524689" y="1828800"/>
            <a:ext cx="8118567" cy="4713514"/>
          </a:xfrm>
        </p:spPr>
        <p:txBody>
          <a:bodyPr>
            <a:normAutofit lnSpcReduction="10000"/>
          </a:bodyPr>
          <a:lstStyle/>
          <a:p>
            <a:r>
              <a:rPr lang="ru-RU" dirty="0"/>
              <a:t>Сущности "Накладная" и "Товар" связаны друг с другом отношением типа много-ко-многим. Такая связь должна быть расщеплена на две связи типа один-ко-многим. Для этого введем дополнительную сущность "Список товаров в накладной". </a:t>
            </a:r>
          </a:p>
          <a:p>
            <a:r>
              <a:rPr lang="ru-RU" dirty="0"/>
              <a:t>Связь ее с сущностями "Накладная" и "Товар" характеризуется следующими фразами: </a:t>
            </a:r>
          </a:p>
          <a:p>
            <a:pPr lvl="1">
              <a:buFont typeface="Wingdings" panose="05000000000000000000" pitchFamily="2" charset="2"/>
              <a:buChar char="§"/>
            </a:pPr>
            <a:r>
              <a:rPr lang="ru-RU" dirty="0"/>
              <a:t>"каждая накладная обязана иметь несколько записей из списка товаров в накладной",  </a:t>
            </a:r>
          </a:p>
          <a:p>
            <a:pPr lvl="1">
              <a:buFont typeface="Wingdings" panose="05000000000000000000" pitchFamily="2" charset="2"/>
              <a:buChar char="§"/>
            </a:pPr>
            <a:r>
              <a:rPr lang="ru-RU" dirty="0"/>
              <a:t>"каждая запись из списка товаров в накладной обязана включаться ровно в одну накладную", </a:t>
            </a:r>
          </a:p>
          <a:p>
            <a:pPr lvl="1">
              <a:buFont typeface="Wingdings" panose="05000000000000000000" pitchFamily="2" charset="2"/>
              <a:buChar char="§"/>
            </a:pPr>
            <a:r>
              <a:rPr lang="ru-RU" dirty="0"/>
              <a:t>"каждый товар может включаться в несколько записей из списка товаров в накладной",  </a:t>
            </a:r>
          </a:p>
          <a:p>
            <a:pPr lvl="1">
              <a:buFont typeface="Wingdings" panose="05000000000000000000" pitchFamily="2" charset="2"/>
              <a:buChar char="§"/>
            </a:pPr>
            <a:r>
              <a:rPr lang="ru-RU" dirty="0"/>
              <a:t>"каждая запись из списка товаров в накладной обязана быть связана ровно с одним товаром". </a:t>
            </a:r>
          </a:p>
          <a:p>
            <a:pPr>
              <a:buFont typeface="Wingdings" panose="05000000000000000000" pitchFamily="2" charset="2"/>
              <a:buChar char="§"/>
            </a:pPr>
            <a:r>
              <a:rPr lang="ru-RU" dirty="0"/>
              <a:t>Атрибуты "Количество товара в накладной" и "Цена товара в накладной" являются атрибутами сущности " Список товаров в накладной".</a:t>
            </a:r>
          </a:p>
        </p:txBody>
      </p:sp>
    </p:spTree>
    <p:extLst>
      <p:ext uri="{BB962C8B-B14F-4D97-AF65-F5344CB8AC3E}">
        <p14:creationId xmlns:p14="http://schemas.microsoft.com/office/powerpoint/2010/main" val="6446766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проектирования ИС для оптовой торговли. Шаг 6.</a:t>
            </a:r>
          </a:p>
        </p:txBody>
      </p:sp>
      <p:sp>
        <p:nvSpPr>
          <p:cNvPr id="3" name="Объект 2"/>
          <p:cNvSpPr>
            <a:spLocks noGrp="1"/>
          </p:cNvSpPr>
          <p:nvPr>
            <p:ph idx="1"/>
          </p:nvPr>
        </p:nvSpPr>
        <p:spPr/>
        <p:txBody>
          <a:bodyPr/>
          <a:lstStyle/>
          <a:p>
            <a:pPr>
              <a:buFont typeface="Wingdings" panose="05000000000000000000" pitchFamily="2" charset="2"/>
              <a:buChar char="§"/>
            </a:pPr>
            <a:r>
              <a:rPr lang="ru-RU" dirty="0"/>
              <a:t>Также поступим со связью, соединяющей сущности "Склад" и "Товар" </a:t>
            </a:r>
          </a:p>
          <a:p>
            <a:pPr>
              <a:buFont typeface="Wingdings" panose="05000000000000000000" pitchFamily="2" charset="2"/>
              <a:buChar char="§"/>
            </a:pPr>
            <a:r>
              <a:rPr lang="ru-RU" dirty="0"/>
              <a:t>Введем дополнительную сущность "Товар на складе". </a:t>
            </a:r>
          </a:p>
          <a:p>
            <a:pPr>
              <a:buFont typeface="Wingdings" panose="05000000000000000000" pitchFamily="2" charset="2"/>
              <a:buChar char="§"/>
            </a:pPr>
            <a:r>
              <a:rPr lang="ru-RU" dirty="0"/>
              <a:t>Атрибутом этой сущности будет "Количество товара на складе". </a:t>
            </a:r>
          </a:p>
          <a:p>
            <a:pPr>
              <a:buFont typeface="Wingdings" panose="05000000000000000000" pitchFamily="2" charset="2"/>
              <a:buChar char="§"/>
            </a:pPr>
            <a:r>
              <a:rPr lang="ru-RU" dirty="0"/>
              <a:t>Таким образом, товар будет числиться на любом складе и количество его на каждом складе будет свое.</a:t>
            </a:r>
          </a:p>
        </p:txBody>
      </p:sp>
    </p:spTree>
    <p:extLst>
      <p:ext uri="{BB962C8B-B14F-4D97-AF65-F5344CB8AC3E}">
        <p14:creationId xmlns:p14="http://schemas.microsoft.com/office/powerpoint/2010/main" val="2000445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
                                            <p:txEl>
                                              <p:pRg st="2" end="2"/>
                                            </p:txEl>
                                          </p:spTgt>
                                        </p:tgtEl>
                                      </p:cBhvr>
                                    </p:animEffect>
                                    <p:animScale>
                                      <p:cBhvr>
                                        <p:cTn id="17" dur="250"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
                                            <p:txEl>
                                              <p:pRg st="3" end="3"/>
                                            </p:txEl>
                                          </p:spTgt>
                                        </p:tgtEl>
                                      </p:cBhvr>
                                    </p:animEffect>
                                    <p:animScale>
                                      <p:cBhvr>
                                        <p:cTn id="22" dur="250" autoRev="1" fill="hold"/>
                                        <p:tgtEl>
                                          <p:spTgt spid="3">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image3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234" y="1850571"/>
            <a:ext cx="5066452" cy="448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Autofit/>
          </a:bodyPr>
          <a:lstStyle/>
          <a:p>
            <a:r>
              <a:rPr lang="ru-RU" sz="3600" dirty="0"/>
              <a:t>Пример проектирования ИС для оптовой торговли. Логическая диаграмма</a:t>
            </a:r>
          </a:p>
        </p:txBody>
      </p:sp>
    </p:spTree>
    <p:extLst>
      <p:ext uri="{BB962C8B-B14F-4D97-AF65-F5344CB8AC3E}">
        <p14:creationId xmlns:p14="http://schemas.microsoft.com/office/powerpoint/2010/main" val="307169626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Системный анализ предметной области</a:t>
            </a:r>
          </a:p>
        </p:txBody>
      </p:sp>
      <p:sp>
        <p:nvSpPr>
          <p:cNvPr id="3" name="Объект 2"/>
          <p:cNvSpPr>
            <a:spLocks noGrp="1"/>
          </p:cNvSpPr>
          <p:nvPr>
            <p:ph idx="1"/>
          </p:nvPr>
        </p:nvSpPr>
        <p:spPr>
          <a:xfrm>
            <a:off x="480060" y="1604512"/>
            <a:ext cx="8258497" cy="5046453"/>
          </a:xfrm>
        </p:spPr>
        <p:txBody>
          <a:bodyPr>
            <a:normAutofit fontScale="92500" lnSpcReduction="20000"/>
          </a:bodyPr>
          <a:lstStyle/>
          <a:p>
            <a:r>
              <a:rPr lang="ru-RU" dirty="0"/>
              <a:t>С точки зрения проектирования </a:t>
            </a:r>
            <a:r>
              <a:rPr lang="ru-RU" i="1" dirty="0"/>
              <a:t>БД</a:t>
            </a:r>
            <a:r>
              <a:rPr lang="ru-RU" dirty="0"/>
              <a:t> в рамках системного анализа, необходимо осуществить первый этап, то есть провести подробное словесное описание объектов </a:t>
            </a:r>
            <a:r>
              <a:rPr lang="ru-RU" i="1" dirty="0"/>
              <a:t>предметной области</a:t>
            </a:r>
            <a:r>
              <a:rPr lang="ru-RU" dirty="0"/>
              <a:t> и реальных связей, которые присутствуют между описываемыми объектами. Желательно, чтобы данное описание позволяло корректно определить все взаимосвязи между объектами </a:t>
            </a:r>
            <a:r>
              <a:rPr lang="ru-RU" i="1" dirty="0"/>
              <a:t>предметной области</a:t>
            </a:r>
            <a:r>
              <a:rPr lang="ru-RU" dirty="0"/>
              <a:t>.</a:t>
            </a:r>
          </a:p>
          <a:p>
            <a:r>
              <a:rPr lang="ru-RU" dirty="0"/>
              <a:t>В общем случае существуют </a:t>
            </a:r>
            <a:r>
              <a:rPr lang="ru-RU" b="1" dirty="0"/>
              <a:t>два подхода </a:t>
            </a:r>
            <a:r>
              <a:rPr lang="ru-RU" dirty="0"/>
              <a:t>к выбору состава и структуры </a:t>
            </a:r>
            <a:r>
              <a:rPr lang="ru-RU" i="1" dirty="0"/>
              <a:t>предметной области</a:t>
            </a:r>
            <a:r>
              <a:rPr lang="ru-RU" dirty="0"/>
              <a:t>:</a:t>
            </a:r>
          </a:p>
          <a:p>
            <a:pPr lvl="0"/>
            <a:r>
              <a:rPr lang="ru-RU" b="1" dirty="0"/>
              <a:t>Функциональный подход</a:t>
            </a:r>
            <a:r>
              <a:rPr lang="ru-RU" i="1" dirty="0"/>
              <a:t> — </a:t>
            </a:r>
            <a:r>
              <a:rPr lang="ru-RU" dirty="0"/>
              <a:t>он реализует принцип движения "от задач" и применяется тогда, когда заранее известны функции некоторой группы лиц и комплексов задач, для обслуживания информационных потребностей которых создается рассматриваемая БД. В этом случае мы можем четко выделить минимальный необходимый набор объектов предметной области, которые должны быть описаны.</a:t>
            </a:r>
          </a:p>
          <a:p>
            <a:pPr lvl="0"/>
            <a:r>
              <a:rPr lang="ru-RU" b="1" dirty="0"/>
              <a:t>Предметный подход</a:t>
            </a:r>
            <a:r>
              <a:rPr lang="ru-RU" i="1" dirty="0"/>
              <a:t> — </a:t>
            </a:r>
            <a:r>
              <a:rPr lang="ru-RU" dirty="0"/>
              <a:t>когда информационные потребности будущих пользователей БД жестко не фиксируются. Они могут быть многоаспектными и весьма динамичными. Мы не можем точно выделить минимальный набор объектов предметной области, которые необходимо описывать. В описание предметной области в этом случае включаются такие объекты и взаимосвязи, которые наиболее характерны и наиболее существенны для нее. </a:t>
            </a:r>
          </a:p>
        </p:txBody>
      </p:sp>
    </p:spTree>
    <p:extLst>
      <p:ext uri="{BB962C8B-B14F-4D97-AF65-F5344CB8AC3E}">
        <p14:creationId xmlns:p14="http://schemas.microsoft.com/office/powerpoint/2010/main" val="3252546211"/>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Пример проектирования ИС для оптовой торговли. Физическая диаграмма</a:t>
            </a:r>
          </a:p>
        </p:txBody>
      </p:sp>
      <p:pic>
        <p:nvPicPr>
          <p:cNvPr id="9218" name="Picture 2" descr="image3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134" y="1828800"/>
            <a:ext cx="6346259" cy="4441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597480"/>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Инфологическая модель предметной области "Библиотека" </a:t>
            </a:r>
          </a:p>
        </p:txBody>
      </p:sp>
      <p:pic>
        <p:nvPicPr>
          <p:cNvPr id="5" name="Объект 4" descr="Инфологическая модель &quot;Библиотека&quot;"/>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954173" y="1825625"/>
            <a:ext cx="7235653" cy="4351338"/>
          </a:xfrm>
          <a:prstGeom prst="rect">
            <a:avLst/>
          </a:prstGeom>
          <a:noFill/>
          <a:ln>
            <a:noFill/>
          </a:ln>
        </p:spPr>
      </p:pic>
    </p:spTree>
    <p:extLst>
      <p:ext uri="{BB962C8B-B14F-4D97-AF65-F5344CB8AC3E}">
        <p14:creationId xmlns:p14="http://schemas.microsoft.com/office/powerpoint/2010/main" val="3834176318"/>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Физическая (реляционная) модель предметной области "Библиотека" </a:t>
            </a:r>
          </a:p>
        </p:txBody>
      </p:sp>
      <p:pic>
        <p:nvPicPr>
          <p:cNvPr id="4" name="Объект 3" descr="Реляционная схема &quot;Библиотека&quot;"/>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328173" y="1825625"/>
            <a:ext cx="6487653" cy="4351338"/>
          </a:xfrm>
          <a:prstGeom prst="rect">
            <a:avLst/>
          </a:prstGeom>
          <a:noFill/>
          <a:ln>
            <a:noFill/>
          </a:ln>
        </p:spPr>
      </p:pic>
    </p:spTree>
    <p:extLst>
      <p:ext uri="{BB962C8B-B14F-4D97-AF65-F5344CB8AC3E}">
        <p14:creationId xmlns:p14="http://schemas.microsoft.com/office/powerpoint/2010/main" val="72285045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Системный анализ предметной области</a:t>
            </a:r>
          </a:p>
        </p:txBody>
      </p:sp>
      <p:sp>
        <p:nvSpPr>
          <p:cNvPr id="3" name="Объект 2"/>
          <p:cNvSpPr>
            <a:spLocks noGrp="1"/>
          </p:cNvSpPr>
          <p:nvPr>
            <p:ph idx="1"/>
          </p:nvPr>
        </p:nvSpPr>
        <p:spPr>
          <a:xfrm>
            <a:off x="822959" y="1845734"/>
            <a:ext cx="8168641" cy="4391780"/>
          </a:xfrm>
        </p:spPr>
        <p:txBody>
          <a:bodyPr>
            <a:normAutofit fontScale="92500" lnSpcReduction="10000"/>
          </a:bodyPr>
          <a:lstStyle/>
          <a:p>
            <a:r>
              <a:rPr lang="ru-RU" dirty="0"/>
              <a:t>Чаще всего на практике рекомендуется использовать некоторый компромиссный вариант, который, с одной стороны, ориентирован на конкретные задачи или функциональные </a:t>
            </a:r>
            <a:r>
              <a:rPr lang="ru-RU" i="1" dirty="0"/>
              <a:t>потребности пользователей</a:t>
            </a:r>
            <a:r>
              <a:rPr lang="ru-RU" dirty="0"/>
              <a:t>, а с другой стороны, учитывает возможность наращивания новых приложений.</a:t>
            </a:r>
          </a:p>
          <a:p>
            <a:r>
              <a:rPr lang="ru-RU" i="1" dirty="0"/>
              <a:t>Системный</a:t>
            </a:r>
            <a:r>
              <a:rPr lang="ru-RU" dirty="0"/>
              <a:t> </a:t>
            </a:r>
            <a:r>
              <a:rPr lang="ru-RU" i="1" dirty="0"/>
              <a:t>анализ</a:t>
            </a:r>
            <a:r>
              <a:rPr lang="ru-RU" dirty="0"/>
              <a:t> должен заканчиваться</a:t>
            </a:r>
            <a:r>
              <a:rPr lang="en-US" dirty="0"/>
              <a:t>:</a:t>
            </a:r>
          </a:p>
          <a:p>
            <a:pPr>
              <a:buFont typeface="Wingdings" panose="05000000000000000000" pitchFamily="2" charset="2"/>
              <a:buChar char="Ø"/>
            </a:pPr>
            <a:r>
              <a:rPr lang="ru-RU" dirty="0"/>
              <a:t> подробным описанием информации об объектах </a:t>
            </a:r>
            <a:r>
              <a:rPr lang="ru-RU" i="1" dirty="0"/>
              <a:t>предметной области</a:t>
            </a:r>
            <a:r>
              <a:rPr lang="ru-RU" dirty="0"/>
              <a:t>, которая требуется для решения конкретных задач, и которая должна храниться в </a:t>
            </a:r>
            <a:r>
              <a:rPr lang="ru-RU" i="1" dirty="0"/>
              <a:t>БД</a:t>
            </a:r>
            <a:r>
              <a:rPr lang="ru-RU" dirty="0"/>
              <a:t>, </a:t>
            </a:r>
            <a:endParaRPr lang="en-US" dirty="0"/>
          </a:p>
          <a:p>
            <a:pPr>
              <a:buFont typeface="Wingdings" panose="05000000000000000000" pitchFamily="2" charset="2"/>
              <a:buChar char="Ø"/>
            </a:pPr>
            <a:r>
              <a:rPr lang="ru-RU" dirty="0"/>
              <a:t>формулировкой конкретных задач, которые будут решаться с использованием данной </a:t>
            </a:r>
            <a:r>
              <a:rPr lang="ru-RU" i="1" dirty="0"/>
              <a:t>БД</a:t>
            </a:r>
            <a:r>
              <a:rPr lang="ru-RU" dirty="0"/>
              <a:t> с кратким описанием алгоритмов их решения, </a:t>
            </a:r>
            <a:endParaRPr lang="en-US" dirty="0"/>
          </a:p>
          <a:p>
            <a:pPr>
              <a:buFont typeface="Wingdings" panose="05000000000000000000" pitchFamily="2" charset="2"/>
              <a:buChar char="Ø"/>
            </a:pPr>
            <a:r>
              <a:rPr lang="ru-RU" dirty="0"/>
              <a:t>описанием выходных документов, которые должны генерироваться в системе, </a:t>
            </a:r>
            <a:endParaRPr lang="en-US" dirty="0"/>
          </a:p>
          <a:p>
            <a:pPr>
              <a:buFont typeface="Wingdings" panose="05000000000000000000" pitchFamily="2" charset="2"/>
              <a:buChar char="Ø"/>
            </a:pPr>
            <a:r>
              <a:rPr lang="ru-RU" dirty="0"/>
              <a:t>описанием входных документов, которые служат основанием для заполнения данными </a:t>
            </a:r>
            <a:r>
              <a:rPr lang="ru-RU" i="1" dirty="0"/>
              <a:t>БД</a:t>
            </a:r>
            <a:r>
              <a:rPr lang="ru-RU" dirty="0"/>
              <a:t>.</a:t>
            </a:r>
          </a:p>
        </p:txBody>
      </p:sp>
    </p:spTree>
    <p:extLst>
      <p:ext uri="{BB962C8B-B14F-4D97-AF65-F5344CB8AC3E}">
        <p14:creationId xmlns:p14="http://schemas.microsoft.com/office/powerpoint/2010/main" val="106794076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описания предметной области</a:t>
            </a:r>
          </a:p>
        </p:txBody>
      </p:sp>
      <p:sp>
        <p:nvSpPr>
          <p:cNvPr id="3" name="Объект 2"/>
          <p:cNvSpPr>
            <a:spLocks noGrp="1"/>
          </p:cNvSpPr>
          <p:nvPr>
            <p:ph idx="1"/>
          </p:nvPr>
        </p:nvSpPr>
        <p:spPr>
          <a:xfrm>
            <a:off x="550444" y="1970314"/>
            <a:ext cx="8238625" cy="4027715"/>
          </a:xfrm>
        </p:spPr>
        <p:txBody>
          <a:bodyPr>
            <a:normAutofit/>
          </a:bodyPr>
          <a:lstStyle/>
          <a:p>
            <a:r>
              <a:rPr lang="ru-RU" dirty="0"/>
              <a:t>Пусть требуется разработать информационную систему для автоматизации учета получения и выдачи книг в библиотеке. </a:t>
            </a:r>
          </a:p>
          <a:p>
            <a:r>
              <a:rPr lang="ru-RU" dirty="0"/>
              <a:t>Система должна предусматривать режимы ведения системного каталога, отражающего перечень областей знаний, по которым имеются книги в библиотеке. </a:t>
            </a:r>
          </a:p>
          <a:p>
            <a:r>
              <a:rPr lang="ru-RU" dirty="0"/>
              <a:t>Внутри библиотеки области знаний в систематическом каталоге могут иметь уникальный внутренний номер и полное наименование. </a:t>
            </a:r>
          </a:p>
          <a:p>
            <a:r>
              <a:rPr lang="ru-RU" dirty="0"/>
              <a:t>Каждая книга может содержать сведения из нескольких областей знаний. </a:t>
            </a:r>
          </a:p>
          <a:p>
            <a:r>
              <a:rPr lang="ru-RU" dirty="0"/>
              <a:t>Каждая книга в библиотеке может присутствовать в нескольких экземплярах. </a:t>
            </a:r>
          </a:p>
        </p:txBody>
      </p:sp>
    </p:spTree>
    <p:extLst>
      <p:ext uri="{BB962C8B-B14F-4D97-AF65-F5344CB8AC3E}">
        <p14:creationId xmlns:p14="http://schemas.microsoft.com/office/powerpoint/2010/main" val="38094007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08000" y="663575"/>
            <a:ext cx="8636000" cy="5170488"/>
          </a:xfrm>
        </p:spPr>
        <p:txBody>
          <a:bodyPr>
            <a:noAutofit/>
          </a:bodyPr>
          <a:lstStyle/>
          <a:p>
            <a:r>
              <a:rPr lang="ru-RU" dirty="0"/>
              <a:t>Каждая </a:t>
            </a:r>
            <a:r>
              <a:rPr lang="ru-RU" b="1" u="sng" dirty="0"/>
              <a:t>книга</a:t>
            </a:r>
            <a:r>
              <a:rPr lang="ru-RU" dirty="0"/>
              <a:t>, хранящаяся в библиотеке, характеризуется следующими параметрами:</a:t>
            </a:r>
          </a:p>
          <a:p>
            <a:pPr>
              <a:buFont typeface="Wingdings" panose="05000000000000000000" pitchFamily="2" charset="2"/>
              <a:buChar char="§"/>
            </a:pPr>
            <a:r>
              <a:rPr lang="ru-RU" b="1" dirty="0"/>
              <a:t>   уникальный шифр;</a:t>
            </a:r>
          </a:p>
          <a:p>
            <a:pPr>
              <a:buFont typeface="Wingdings" panose="05000000000000000000" pitchFamily="2" charset="2"/>
              <a:buChar char="§"/>
            </a:pPr>
            <a:r>
              <a:rPr lang="ru-RU" b="1" dirty="0"/>
              <a:t>   название;</a:t>
            </a:r>
          </a:p>
          <a:p>
            <a:pPr>
              <a:buFont typeface="Wingdings" panose="05000000000000000000" pitchFamily="2" charset="2"/>
              <a:buChar char="§"/>
            </a:pPr>
            <a:r>
              <a:rPr lang="ru-RU" b="1" dirty="0"/>
              <a:t>   фамилии авторов (могут отсутствовать);</a:t>
            </a:r>
          </a:p>
          <a:p>
            <a:pPr>
              <a:buFont typeface="Wingdings" panose="05000000000000000000" pitchFamily="2" charset="2"/>
              <a:buChar char="§"/>
            </a:pPr>
            <a:r>
              <a:rPr lang="ru-RU" b="1" dirty="0"/>
              <a:t>   место издания (город);</a:t>
            </a:r>
          </a:p>
          <a:p>
            <a:pPr>
              <a:buFont typeface="Wingdings" panose="05000000000000000000" pitchFamily="2" charset="2"/>
              <a:buChar char="§"/>
            </a:pPr>
            <a:r>
              <a:rPr lang="ru-RU" b="1" dirty="0"/>
              <a:t>   издательство;</a:t>
            </a:r>
          </a:p>
          <a:p>
            <a:pPr>
              <a:buFont typeface="Wingdings" panose="05000000000000000000" pitchFamily="2" charset="2"/>
              <a:buChar char="§"/>
            </a:pPr>
            <a:r>
              <a:rPr lang="ru-RU" b="1" dirty="0"/>
              <a:t>   год издания;</a:t>
            </a:r>
          </a:p>
          <a:p>
            <a:pPr>
              <a:buFont typeface="Wingdings" panose="05000000000000000000" pitchFamily="2" charset="2"/>
              <a:buChar char="§"/>
            </a:pPr>
            <a:r>
              <a:rPr lang="ru-RU" b="1" dirty="0"/>
              <a:t>   количество страниц;</a:t>
            </a:r>
          </a:p>
          <a:p>
            <a:pPr>
              <a:buFont typeface="Wingdings" panose="05000000000000000000" pitchFamily="2" charset="2"/>
              <a:buChar char="§"/>
            </a:pPr>
            <a:r>
              <a:rPr lang="ru-RU" b="1" dirty="0"/>
              <a:t>   стоимость книги;</a:t>
            </a:r>
          </a:p>
          <a:p>
            <a:pPr>
              <a:buFont typeface="Wingdings" panose="05000000000000000000" pitchFamily="2" charset="2"/>
              <a:buChar char="§"/>
            </a:pPr>
            <a:r>
              <a:rPr lang="ru-RU" b="1" dirty="0"/>
              <a:t>   количество экземпляров книги в библиотеке.</a:t>
            </a:r>
          </a:p>
          <a:p>
            <a:endParaRPr lang="ru-RU" dirty="0"/>
          </a:p>
        </p:txBody>
      </p:sp>
    </p:spTree>
    <p:extLst>
      <p:ext uri="{BB962C8B-B14F-4D97-AF65-F5344CB8AC3E}">
        <p14:creationId xmlns:p14="http://schemas.microsoft.com/office/powerpoint/2010/main" val="51935301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369972" y="1186543"/>
            <a:ext cx="8581523" cy="4402727"/>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В библиотеке ведется картотека читателей.</a:t>
            </a:r>
          </a:p>
          <a:p>
            <a:r>
              <a:rPr lang="ru-RU" dirty="0"/>
              <a:t>На каждого </a:t>
            </a:r>
            <a:r>
              <a:rPr lang="ru-RU" b="1" u="sng" dirty="0"/>
              <a:t>читателя</a:t>
            </a:r>
            <a:r>
              <a:rPr lang="ru-RU" dirty="0"/>
              <a:t> в картотеку заносятся следующие сведения:</a:t>
            </a:r>
          </a:p>
          <a:p>
            <a:pPr>
              <a:buFont typeface="Wingdings" panose="05000000000000000000" pitchFamily="2" charset="2"/>
              <a:buChar char="§"/>
            </a:pPr>
            <a:r>
              <a:rPr lang="ru-RU" b="1" dirty="0"/>
              <a:t>   фамилия, имя, отчество;</a:t>
            </a:r>
          </a:p>
          <a:p>
            <a:pPr>
              <a:buFont typeface="Wingdings" panose="05000000000000000000" pitchFamily="2" charset="2"/>
              <a:buChar char="§"/>
            </a:pPr>
            <a:r>
              <a:rPr lang="ru-RU" b="1" dirty="0"/>
              <a:t>   домашний адрес;</a:t>
            </a:r>
          </a:p>
          <a:p>
            <a:pPr>
              <a:buFont typeface="Wingdings" panose="05000000000000000000" pitchFamily="2" charset="2"/>
              <a:buChar char="§"/>
            </a:pPr>
            <a:r>
              <a:rPr lang="ru-RU" b="1" dirty="0"/>
              <a:t>   телефон (будем считать, что у нас два телефона — мобильный и домашний);</a:t>
            </a:r>
          </a:p>
          <a:p>
            <a:pPr>
              <a:buFont typeface="Wingdings" panose="05000000000000000000" pitchFamily="2" charset="2"/>
              <a:buChar char="§"/>
            </a:pPr>
            <a:r>
              <a:rPr lang="ru-RU" b="1" dirty="0"/>
              <a:t>   дата рождения.</a:t>
            </a:r>
          </a:p>
          <a:p>
            <a:r>
              <a:rPr lang="ru-RU" dirty="0"/>
              <a:t>Каждому читателю присваивается уникальный номер читательского билета.</a:t>
            </a:r>
          </a:p>
          <a:p>
            <a:r>
              <a:rPr lang="ru-RU" dirty="0"/>
              <a:t>Каждый читатель может одновременно держать на руках не более 5 книг. Читатель не должен одновременно держать более одного экземпляра книги одного названия.</a:t>
            </a:r>
          </a:p>
          <a:p>
            <a:endParaRPr lang="ru-RU" dirty="0"/>
          </a:p>
          <a:p>
            <a:endParaRPr lang="ru-RU" dirty="0"/>
          </a:p>
          <a:p>
            <a:endParaRPr lang="ru-RU" dirty="0"/>
          </a:p>
        </p:txBody>
      </p:sp>
    </p:spTree>
    <p:extLst>
      <p:ext uri="{BB962C8B-B14F-4D97-AF65-F5344CB8AC3E}">
        <p14:creationId xmlns:p14="http://schemas.microsoft.com/office/powerpoint/2010/main" val="368154371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56674" y="696685"/>
            <a:ext cx="8554452" cy="505587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Каждая книга в библиотеке может присутствовать в нескольких экземплярах. Каждый </a:t>
            </a:r>
            <a:r>
              <a:rPr lang="ru-RU" b="1" u="sng" dirty="0"/>
              <a:t>экземпляр</a:t>
            </a:r>
            <a:r>
              <a:rPr lang="ru-RU" dirty="0"/>
              <a:t> имеет следующие характеристики:</a:t>
            </a:r>
          </a:p>
          <a:p>
            <a:pPr lvl="0">
              <a:buFont typeface="Wingdings" panose="05000000000000000000" pitchFamily="2" charset="2"/>
              <a:buChar char="§"/>
            </a:pPr>
            <a:r>
              <a:rPr lang="ru-RU" b="1" dirty="0"/>
              <a:t>   уникальный инвентарный номер;</a:t>
            </a:r>
          </a:p>
          <a:p>
            <a:pPr lvl="0">
              <a:buFont typeface="Wingdings" panose="05000000000000000000" pitchFamily="2" charset="2"/>
              <a:buChar char="§"/>
            </a:pPr>
            <a:r>
              <a:rPr lang="ru-RU" b="1" dirty="0"/>
              <a:t>   шифр книги, который совпадает с уникальным шифром из описания книг;</a:t>
            </a:r>
          </a:p>
          <a:p>
            <a:pPr lvl="0">
              <a:buFont typeface="Wingdings" panose="05000000000000000000" pitchFamily="2" charset="2"/>
              <a:buChar char="§"/>
            </a:pPr>
            <a:r>
              <a:rPr lang="ru-RU" b="1" dirty="0"/>
              <a:t>   место размещения в библиотеке.</a:t>
            </a:r>
          </a:p>
          <a:p>
            <a:endParaRPr lang="ru-RU" dirty="0"/>
          </a:p>
          <a:p>
            <a:r>
              <a:rPr lang="ru-RU" dirty="0"/>
              <a:t>В случае выдачи экземпляра книги читателю в библиотеке хранится специальный </a:t>
            </a:r>
            <a:r>
              <a:rPr lang="ru-RU" b="1" u="sng" dirty="0"/>
              <a:t>вкладыш</a:t>
            </a:r>
            <a:r>
              <a:rPr lang="ru-RU" dirty="0"/>
              <a:t>, в котором должны быть записаны следующие сведения:</a:t>
            </a:r>
          </a:p>
          <a:p>
            <a:pPr>
              <a:buFont typeface="Wingdings" panose="05000000000000000000" pitchFamily="2" charset="2"/>
              <a:buChar char="§"/>
            </a:pPr>
            <a:r>
              <a:rPr lang="ru-RU" b="1" dirty="0"/>
              <a:t>   номер билета читателя, который взял книгу;</a:t>
            </a:r>
          </a:p>
          <a:p>
            <a:pPr>
              <a:buFont typeface="Wingdings" panose="05000000000000000000" pitchFamily="2" charset="2"/>
              <a:buChar char="§"/>
            </a:pPr>
            <a:r>
              <a:rPr lang="ru-RU" b="1" dirty="0"/>
              <a:t>   дата выдачи книги;</a:t>
            </a:r>
          </a:p>
          <a:p>
            <a:pPr>
              <a:buFont typeface="Wingdings" panose="05000000000000000000" pitchFamily="2" charset="2"/>
              <a:buChar char="§"/>
            </a:pPr>
            <a:r>
              <a:rPr lang="ru-RU" b="1" dirty="0"/>
              <a:t>   дата возврата.</a:t>
            </a:r>
          </a:p>
          <a:p>
            <a:endParaRPr lang="ru-RU" dirty="0"/>
          </a:p>
          <a:p>
            <a:endParaRPr lang="ru-RU" dirty="0"/>
          </a:p>
          <a:p>
            <a:endParaRPr lang="ru-RU" dirty="0"/>
          </a:p>
        </p:txBody>
      </p:sp>
    </p:spTree>
    <p:extLst>
      <p:ext uri="{BB962C8B-B14F-4D97-AF65-F5344CB8AC3E}">
        <p14:creationId xmlns:p14="http://schemas.microsoft.com/office/powerpoint/2010/main" val="1457019466"/>
      </p:ext>
    </p:extLst>
  </p:cSld>
  <p:clrMapOvr>
    <a:masterClrMapping/>
  </p:clrMapOvr>
  <p:transition spd="slow">
    <p:wipe/>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984</TotalTime>
  <Words>4857</Words>
  <Application>Microsoft Office PowerPoint</Application>
  <PresentationFormat>Экран (4:3)</PresentationFormat>
  <Paragraphs>286</Paragraphs>
  <Slides>42</Slides>
  <Notes>23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42</vt:i4>
      </vt:variant>
    </vt:vector>
  </HeadingPairs>
  <TitlesOfParts>
    <vt:vector size="50" baseType="lpstr">
      <vt:lpstr>Arial</vt:lpstr>
      <vt:lpstr>Arial Unicode MS</vt:lpstr>
      <vt:lpstr>Calibri</vt:lpstr>
      <vt:lpstr>Calibri Light</vt:lpstr>
      <vt:lpstr>Symbol</vt:lpstr>
      <vt:lpstr>Times New Roman</vt:lpstr>
      <vt:lpstr>Wingdings</vt:lpstr>
      <vt:lpstr>Тема Office</vt:lpstr>
      <vt:lpstr>Проектирование реляционных баз данных </vt:lpstr>
      <vt:lpstr>Общие понятия. Этапы проектирования.</vt:lpstr>
      <vt:lpstr>Общие понятия. Этапы проектирования.</vt:lpstr>
      <vt:lpstr>Системный анализ предметной области</vt:lpstr>
      <vt:lpstr>Системный анализ предметной области</vt:lpstr>
      <vt:lpstr>Пример описания предметной области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Логическое проектирование</vt:lpstr>
      <vt:lpstr>Логическое проектирование</vt:lpstr>
      <vt:lpstr>ER-Модели</vt:lpstr>
      <vt:lpstr>Презентация PowerPoint</vt:lpstr>
      <vt:lpstr>Преимущества ER-модели</vt:lpstr>
      <vt:lpstr>Основные понятия ER-модели. Сущность</vt:lpstr>
      <vt:lpstr>Основные понятия ER-модели. Атрибут.</vt:lpstr>
      <vt:lpstr>Основные понятия ER-модели. Связи.</vt:lpstr>
      <vt:lpstr>Основные понятия ER-модели. Типы связи.</vt:lpstr>
      <vt:lpstr>Основные понятия ER-модели. Примеры модальностей.</vt:lpstr>
      <vt:lpstr>Основные понятия ER-модели. Пример рекурсивной связи.</vt:lpstr>
      <vt:lpstr>Пример разработки простой ER-модели</vt:lpstr>
      <vt:lpstr>Пример проектирования ИС для оптовой торговли. Шаг 1.</vt:lpstr>
      <vt:lpstr>Пример проектирования ИС для оптовой торговли. Шаг 2.</vt:lpstr>
      <vt:lpstr>Пример проектирования ИС для оптовой торговли. Шаг 3.</vt:lpstr>
      <vt:lpstr>Пример проектирования ИС для оптовой торговли. Шаг 3.</vt:lpstr>
      <vt:lpstr>Пример проектирования ИС для оптовой торговли. Шаг 3.</vt:lpstr>
      <vt:lpstr>Пример проектирования ИС для оптовой торговли. Шаг 4.</vt:lpstr>
      <vt:lpstr>Пример проектирования ИС для оптовой торговли. Шаг 5.</vt:lpstr>
      <vt:lpstr>Пример проектирования ИС для оптовой торговли. Шаг 5.</vt:lpstr>
      <vt:lpstr>Пример проектирования ИС для оптовой торговли. Шаг 6.</vt:lpstr>
      <vt:lpstr>Пример проектирования ИС для оптовой торговли. Шаг 6.</vt:lpstr>
      <vt:lpstr>Пример проектирования ИС для оптовой торговли. Шаг 6.</vt:lpstr>
      <vt:lpstr>Пример проектирования ИС для оптовой торговли. Логическая диаграмма</vt:lpstr>
      <vt:lpstr>Пример проектирования ИС для оптовой торговли. Физическая диаграмма</vt:lpstr>
      <vt:lpstr>Инфологическая модель предметной области "Библиотека" </vt:lpstr>
      <vt:lpstr>Физическая (реляционная) модель предметной области "Библиотека"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Виктория Бондаренко</dc:creator>
  <cp:lastModifiedBy>Виталий Бондаренко</cp:lastModifiedBy>
  <cp:revision>54</cp:revision>
  <dcterms:created xsi:type="dcterms:W3CDTF">2016-09-13T11:32:13Z</dcterms:created>
  <dcterms:modified xsi:type="dcterms:W3CDTF">2021-02-14T16:30:57Z</dcterms:modified>
</cp:coreProperties>
</file>