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1"/>
  </p:notesMasterIdLst>
  <p:handoutMasterIdLst>
    <p:handoutMasterId r:id="rId62"/>
  </p:handoutMasterIdLst>
  <p:sldIdLst>
    <p:sldId id="256" r:id="rId2"/>
    <p:sldId id="306" r:id="rId3"/>
    <p:sldId id="307" r:id="rId4"/>
    <p:sldId id="308" r:id="rId5"/>
    <p:sldId id="309" r:id="rId6"/>
    <p:sldId id="310" r:id="rId7"/>
    <p:sldId id="311" r:id="rId8"/>
    <p:sldId id="312" r:id="rId9"/>
    <p:sldId id="313" r:id="rId10"/>
    <p:sldId id="314" r:id="rId11"/>
    <p:sldId id="259" r:id="rId12"/>
    <p:sldId id="315" r:id="rId13"/>
    <p:sldId id="260" r:id="rId14"/>
    <p:sldId id="316" r:id="rId15"/>
    <p:sldId id="317" r:id="rId16"/>
    <p:sldId id="318" r:id="rId17"/>
    <p:sldId id="261" r:id="rId18"/>
    <p:sldId id="262" r:id="rId19"/>
    <p:sldId id="263" r:id="rId20"/>
    <p:sldId id="264" r:id="rId21"/>
    <p:sldId id="265" r:id="rId22"/>
    <p:sldId id="266" r:id="rId23"/>
    <p:sldId id="267" r:id="rId24"/>
    <p:sldId id="268" r:id="rId25"/>
    <p:sldId id="269" r:id="rId26"/>
    <p:sldId id="304" r:id="rId27"/>
    <p:sldId id="319" r:id="rId28"/>
    <p:sldId id="270" r:id="rId29"/>
    <p:sldId id="271" r:id="rId30"/>
    <p:sldId id="320" r:id="rId31"/>
    <p:sldId id="272" r:id="rId32"/>
    <p:sldId id="273" r:id="rId33"/>
    <p:sldId id="274" r:id="rId34"/>
    <p:sldId id="321" r:id="rId35"/>
    <p:sldId id="322" r:id="rId36"/>
    <p:sldId id="323" r:id="rId37"/>
    <p:sldId id="324" r:id="rId38"/>
    <p:sldId id="303" r:id="rId39"/>
    <p:sldId id="275" r:id="rId40"/>
    <p:sldId id="276" r:id="rId41"/>
    <p:sldId id="325" r:id="rId42"/>
    <p:sldId id="305" r:id="rId43"/>
    <p:sldId id="277"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4">
          <p15:clr>
            <a:srgbClr val="A4A3A4"/>
          </p15:clr>
        </p15:guide>
        <p15:guide id="2" pos="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8682" autoAdjust="0"/>
  </p:normalViewPr>
  <p:slideViewPr>
    <p:cSldViewPr>
      <p:cViewPr varScale="1">
        <p:scale>
          <a:sx n="95" d="100"/>
          <a:sy n="95" d="100"/>
        </p:scale>
        <p:origin x="444" y="108"/>
      </p:cViewPr>
      <p:guideLst>
        <p:guide orient="horz" pos="274"/>
        <p:guide pos="6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ru-RU" smtClean="0"/>
              <a:t>Базы данных</a:t>
            </a:r>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604EB9E7-AD4F-4FEB-B6E7-5B9D214F9F8C}" type="datetimeFigureOut">
              <a:rPr lang="ru-RU"/>
              <a:pPr>
                <a:defRPr/>
              </a:pPr>
              <a:t>24.02.2018</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0E67D641-3474-488C-B1C6-10A27CB84E9C}"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ru-RU" smtClean="0"/>
              <a:t>Базы данных</a:t>
            </a:r>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53933C3-79F3-4624-A55A-2EB16C557A8A}" type="datetimeFigureOut">
              <a:rPr lang="ru-RU"/>
              <a:pPr>
                <a:defRPr/>
              </a:pPr>
              <a:t>24.02.2018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40669429-9BF0-42C4-A058-7BEC8CFD74A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124" name="Номер слайда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
        <p:nvSpPr>
          <p:cNvPr id="5125" name="Верхний колонтитул 4"/>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018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018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222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222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427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427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632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632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5837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5837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042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042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246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246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451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451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656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656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6861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6861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Для инициализации базы данных разработчик средствами конкретной СУБД описывает логическую структуру БД, её организацию в среде хранения и пользовательские представления данных (соответственно концептуальную схему БД, схему хранения и внешние схемы). Обрабатывая эти схемы, СУБД создаёт пустую БД требуемой структуры и предоставляет средства для наполнения её данными предметной области и дальнейшей эксплуатации.</a:t>
            </a:r>
          </a:p>
          <a:p>
            <a:endParaRPr lang="ru-RU" dirty="0"/>
          </a:p>
        </p:txBody>
      </p:sp>
      <p:sp>
        <p:nvSpPr>
          <p:cNvPr id="4" name="Slide Number Placeholder 3"/>
          <p:cNvSpPr>
            <a:spLocks noGrp="1"/>
          </p:cNvSpPr>
          <p:nvPr>
            <p:ph type="sldNum" sz="quarter" idx="10"/>
          </p:nvPr>
        </p:nvSpPr>
        <p:spPr/>
        <p:txBody>
          <a:bodyPr/>
          <a:lstStyle/>
          <a:p>
            <a:fld id="{75693FD4-8F83-4EF7-AC3F-0DC0388986B0}" type="slidenum">
              <a:rPr lang="ru-RU" smtClean="0"/>
              <a:pPr/>
              <a:t>2</a:t>
            </a:fld>
            <a:endParaRPr lang="ru-RU"/>
          </a:p>
        </p:txBody>
      </p:sp>
    </p:spTree>
    <p:extLst>
      <p:ext uri="{BB962C8B-B14F-4D97-AF65-F5344CB8AC3E}">
        <p14:creationId xmlns:p14="http://schemas.microsoft.com/office/powerpoint/2010/main" val="581714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066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066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270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270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4756"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4757"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6804"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6805"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78852"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78853"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80900"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80901"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Модель данных является инструментом моделирования </a:t>
            </a:r>
            <a:r>
              <a:rPr lang="ru-RU" dirty="0" smtClean="0"/>
              <a:t>произвольной </a:t>
            </a:r>
            <a:r>
              <a:rPr lang="ru-RU" dirty="0" smtClean="0"/>
              <a:t>предметной области.</a:t>
            </a:r>
          </a:p>
          <a:p>
            <a:r>
              <a:rPr lang="ru-RU" dirty="0" smtClean="0"/>
              <a:t>Рассмотрим системы, исторически предшествовавшие реляционным, что необходимо для правильного понимания причин повсеместного </a:t>
            </a:r>
            <a:r>
              <a:rPr lang="ru-RU" dirty="0" smtClean="0"/>
              <a:t>перехода </a:t>
            </a:r>
            <a:r>
              <a:rPr lang="ru-RU" dirty="0" smtClean="0"/>
              <a:t>к реляционным системам. Кроме того, внутренняя организация </a:t>
            </a:r>
            <a:r>
              <a:rPr lang="ru-RU" dirty="0" smtClean="0"/>
              <a:t>реляционных </a:t>
            </a:r>
            <a:r>
              <a:rPr lang="ru-RU" dirty="0" smtClean="0"/>
              <a:t>систем во многом основана на использовании методов ранних </a:t>
            </a:r>
            <a:r>
              <a:rPr lang="ru-RU" dirty="0" smtClean="0"/>
              <a:t>систем</a:t>
            </a:r>
            <a:r>
              <a:rPr lang="ru-RU" dirty="0" smtClean="0"/>
              <a:t>. И, наконец, некоторое знание в области ранних систем будет полезно для понимания путей развития </a:t>
            </a:r>
            <a:r>
              <a:rPr lang="ru-RU" dirty="0" err="1" smtClean="0"/>
              <a:t>постреляционных</a:t>
            </a:r>
            <a:r>
              <a:rPr lang="ru-RU" dirty="0" smtClean="0"/>
              <a:t> СУБД.</a:t>
            </a:r>
          </a:p>
          <a:p>
            <a:r>
              <a:rPr lang="ru-RU" dirty="0" smtClean="0"/>
              <a:t>Ограничимся рассмотрением только общих подходов к организации трех типов ранних систем, а именно, систем, основанных на </a:t>
            </a:r>
            <a:r>
              <a:rPr lang="ru-RU" dirty="0" smtClean="0"/>
              <a:t>инвертированных </a:t>
            </a:r>
            <a:r>
              <a:rPr lang="ru-RU" dirty="0" smtClean="0"/>
              <a:t>списках, иерархических и сетевых систем управления базами данных. Не будем касаться особенностей каких-либо конкретных систем, поскольку это привело бы к изложению многих технических деталей. </a:t>
            </a:r>
            <a:endParaRPr lang="ru-RU" dirty="0"/>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3</a:t>
            </a:fld>
            <a:endParaRPr lang="ru-RU" altLang="ru-RU"/>
          </a:p>
        </p:txBody>
      </p:sp>
    </p:spTree>
    <p:extLst>
      <p:ext uri="{BB962C8B-B14F-4D97-AF65-F5344CB8AC3E}">
        <p14:creationId xmlns:p14="http://schemas.microsoft.com/office/powerpoint/2010/main" val="1049673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Среди элементов данных (полей записи) выделяются одно или несколько </a:t>
            </a:r>
            <a:r>
              <a:rPr lang="ru-RU" sz="1200" i="1" kern="1200" dirty="0" smtClean="0">
                <a:solidFill>
                  <a:schemeClr val="tx1"/>
                </a:solidFill>
                <a:effectLst/>
                <a:latin typeface="+mn-lt"/>
                <a:ea typeface="+mn-ea"/>
                <a:cs typeface="+mn-cs"/>
              </a:rPr>
              <a:t>ключевых полей</a:t>
            </a:r>
            <a:r>
              <a:rPr lang="ru-RU" sz="1200" kern="1200" dirty="0" smtClean="0">
                <a:solidFill>
                  <a:schemeClr val="tx1"/>
                </a:solidFill>
                <a:effectLst/>
                <a:latin typeface="+mn-lt"/>
                <a:ea typeface="+mn-ea"/>
                <a:cs typeface="+mn-cs"/>
              </a:rPr>
              <a:t>. Значения ключевых полей позволяют классифицировать сущность, к которой относится конкретная запись. Ключи с уникальными значениями называются </a:t>
            </a:r>
            <a:r>
              <a:rPr lang="ru-RU" sz="1200" i="1" kern="1200" dirty="0" smtClean="0">
                <a:solidFill>
                  <a:schemeClr val="tx1"/>
                </a:solidFill>
                <a:effectLst/>
                <a:latin typeface="+mn-lt"/>
                <a:ea typeface="+mn-ea"/>
                <a:cs typeface="+mn-cs"/>
              </a:rPr>
              <a:t>потенциальными</a:t>
            </a:r>
            <a:r>
              <a:rPr lang="ru-RU" sz="1200" kern="1200" dirty="0" smtClean="0">
                <a:solidFill>
                  <a:schemeClr val="tx1"/>
                </a:solidFill>
                <a:effectLst/>
                <a:latin typeface="+mn-lt"/>
                <a:ea typeface="+mn-ea"/>
                <a:cs typeface="+mn-cs"/>
              </a:rPr>
              <a:t>. Каждый ключ может представлять собой агрегат данных. Один из ключей назначается первичным, остальные являются вторичными. </a:t>
            </a:r>
            <a:r>
              <a:rPr lang="ru-RU" sz="1200" b="1" kern="1200" dirty="0" smtClean="0">
                <a:solidFill>
                  <a:schemeClr val="tx1"/>
                </a:solidFill>
                <a:effectLst/>
                <a:latin typeface="+mn-lt"/>
                <a:ea typeface="+mn-ea"/>
                <a:cs typeface="+mn-cs"/>
              </a:rPr>
              <a:t>Первичный ключ</a:t>
            </a:r>
            <a:r>
              <a:rPr lang="ru-RU" sz="1200" kern="1200" dirty="0" smtClean="0">
                <a:solidFill>
                  <a:schemeClr val="tx1"/>
                </a:solidFill>
                <a:effectLst/>
                <a:latin typeface="+mn-lt"/>
                <a:ea typeface="+mn-ea"/>
                <a:cs typeface="+mn-cs"/>
              </a:rPr>
              <a:t> идентифицирует экземпляр записи, его значение должно быть уникальным и обязательным для записей одного типа. Для примера на рис. 3 потенциальными ключами являются поля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Паспорт</a:t>
            </a:r>
            <a:r>
              <a:rPr lang="ru-RU" sz="1200" kern="1200" dirty="0" smtClean="0">
                <a:solidFill>
                  <a:schemeClr val="tx1"/>
                </a:solidFill>
                <a:effectLst/>
                <a:latin typeface="+mn-lt"/>
                <a:ea typeface="+mn-ea"/>
                <a:cs typeface="+mn-cs"/>
              </a:rPr>
              <a:t>, а первичным ключом целесообразнее выбрать поле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т.к. оно явно занимает меньше памяти, чем паспортные данные.</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7</a:t>
            </a:fld>
            <a:endParaRPr lang="ru-RU" altLang="ru-RU"/>
          </a:p>
        </p:txBody>
      </p:sp>
    </p:spTree>
    <p:extLst>
      <p:ext uri="{BB962C8B-B14F-4D97-AF65-F5344CB8AC3E}">
        <p14:creationId xmlns:p14="http://schemas.microsoft.com/office/powerpoint/2010/main" val="792534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Среди элементов данных (полей записи) выделяются одно или несколько </a:t>
            </a:r>
            <a:r>
              <a:rPr lang="ru-RU" sz="1200" i="1" kern="1200" dirty="0" smtClean="0">
                <a:solidFill>
                  <a:schemeClr val="tx1"/>
                </a:solidFill>
                <a:effectLst/>
                <a:latin typeface="+mn-lt"/>
                <a:ea typeface="+mn-ea"/>
                <a:cs typeface="+mn-cs"/>
              </a:rPr>
              <a:t>ключевых полей</a:t>
            </a:r>
            <a:r>
              <a:rPr lang="ru-RU" sz="1200" kern="1200" dirty="0" smtClean="0">
                <a:solidFill>
                  <a:schemeClr val="tx1"/>
                </a:solidFill>
                <a:effectLst/>
                <a:latin typeface="+mn-lt"/>
                <a:ea typeface="+mn-ea"/>
                <a:cs typeface="+mn-cs"/>
              </a:rPr>
              <a:t>. Значения ключевых полей позволяют классифицировать сущность, к которой относится конкретная запись. Ключи с уникальными значениями называются </a:t>
            </a:r>
            <a:r>
              <a:rPr lang="ru-RU" sz="1200" i="1" kern="1200" dirty="0" smtClean="0">
                <a:solidFill>
                  <a:schemeClr val="tx1"/>
                </a:solidFill>
                <a:effectLst/>
                <a:latin typeface="+mn-lt"/>
                <a:ea typeface="+mn-ea"/>
                <a:cs typeface="+mn-cs"/>
              </a:rPr>
              <a:t>потенциальными</a:t>
            </a:r>
            <a:r>
              <a:rPr lang="ru-RU" sz="1200" kern="1200" dirty="0" smtClean="0">
                <a:solidFill>
                  <a:schemeClr val="tx1"/>
                </a:solidFill>
                <a:effectLst/>
                <a:latin typeface="+mn-lt"/>
                <a:ea typeface="+mn-ea"/>
                <a:cs typeface="+mn-cs"/>
              </a:rPr>
              <a:t>. Каждый ключ может представлять собой агрегат данных. Один из ключей назначается первичным, остальные являются вторичными. </a:t>
            </a:r>
            <a:r>
              <a:rPr lang="ru-RU" sz="1200" b="1" kern="1200" dirty="0" smtClean="0">
                <a:solidFill>
                  <a:schemeClr val="tx1"/>
                </a:solidFill>
                <a:effectLst/>
                <a:latin typeface="+mn-lt"/>
                <a:ea typeface="+mn-ea"/>
                <a:cs typeface="+mn-cs"/>
              </a:rPr>
              <a:t>Первичный ключ</a:t>
            </a:r>
            <a:r>
              <a:rPr lang="ru-RU" sz="1200" kern="1200" dirty="0" smtClean="0">
                <a:solidFill>
                  <a:schemeClr val="tx1"/>
                </a:solidFill>
                <a:effectLst/>
                <a:latin typeface="+mn-lt"/>
                <a:ea typeface="+mn-ea"/>
                <a:cs typeface="+mn-cs"/>
              </a:rPr>
              <a:t> идентифицирует экземпляр записи, его значение должно быть уникальным и обязательным для записей одного типа. Для примера на рис. 3 потенциальными ключами являются поля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Паспорт</a:t>
            </a:r>
            <a:r>
              <a:rPr lang="ru-RU" sz="1200" kern="1200" dirty="0" smtClean="0">
                <a:solidFill>
                  <a:schemeClr val="tx1"/>
                </a:solidFill>
                <a:effectLst/>
                <a:latin typeface="+mn-lt"/>
                <a:ea typeface="+mn-ea"/>
                <a:cs typeface="+mn-cs"/>
              </a:rPr>
              <a:t>, а первичным ключом целесообразнее выбрать поле </a:t>
            </a:r>
            <a:r>
              <a:rPr lang="ru-RU" sz="1200" i="1" u="sng" kern="1200" dirty="0" smtClean="0">
                <a:solidFill>
                  <a:schemeClr val="tx1"/>
                </a:solidFill>
                <a:effectLst/>
                <a:latin typeface="+mn-lt"/>
                <a:ea typeface="+mn-ea"/>
                <a:cs typeface="+mn-cs"/>
              </a:rPr>
              <a:t>№ пропуска</a:t>
            </a:r>
            <a:r>
              <a:rPr lang="ru-RU" sz="1200" kern="1200" dirty="0" smtClean="0">
                <a:solidFill>
                  <a:schemeClr val="tx1"/>
                </a:solidFill>
                <a:effectLst/>
                <a:latin typeface="+mn-lt"/>
                <a:ea typeface="+mn-ea"/>
                <a:cs typeface="+mn-cs"/>
              </a:rPr>
              <a:t>, т.к. оно явно занимает меньше памяти, чем паспортные данные.</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8</a:t>
            </a:fld>
            <a:endParaRPr lang="ru-RU" altLang="ru-RU"/>
          </a:p>
        </p:txBody>
      </p:sp>
    </p:spTree>
    <p:extLst>
      <p:ext uri="{BB962C8B-B14F-4D97-AF65-F5344CB8AC3E}">
        <p14:creationId xmlns:p14="http://schemas.microsoft.com/office/powerpoint/2010/main" val="1917176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ru-RU" sz="1200" kern="1200" dirty="0" smtClean="0">
                <a:solidFill>
                  <a:schemeClr val="tx1"/>
                </a:solidFill>
                <a:effectLst/>
                <a:latin typeface="+mn-lt"/>
                <a:ea typeface="+mn-ea"/>
                <a:cs typeface="+mn-cs"/>
              </a:rPr>
              <a:t>Здесь запись типа </a:t>
            </a:r>
            <a:r>
              <a:rPr lang="ru-RU" sz="1200" i="1" u="sng" kern="1200" dirty="0" smtClean="0">
                <a:solidFill>
                  <a:schemeClr val="tx1"/>
                </a:solidFill>
                <a:effectLst/>
                <a:latin typeface="+mn-lt"/>
                <a:ea typeface="+mn-ea"/>
                <a:cs typeface="+mn-cs"/>
              </a:rPr>
              <a:t>ПОЛИКЛИНИКА</a:t>
            </a:r>
            <a:r>
              <a:rPr lang="ru-RU" sz="1200" kern="1200" dirty="0" smtClean="0">
                <a:solidFill>
                  <a:schemeClr val="tx1"/>
                </a:solidFill>
                <a:effectLst/>
                <a:latin typeface="+mn-lt"/>
                <a:ea typeface="+mn-ea"/>
                <a:cs typeface="+mn-cs"/>
              </a:rPr>
              <a:t> является владельцем записей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и они связаны групповым отношением </a:t>
            </a:r>
            <a:r>
              <a:rPr lang="ru-RU" sz="1200" i="1" u="sng" kern="1200" dirty="0" smtClean="0">
                <a:solidFill>
                  <a:schemeClr val="tx1"/>
                </a:solidFill>
                <a:effectLst/>
                <a:latin typeface="+mn-lt"/>
                <a:ea typeface="+mn-ea"/>
                <a:cs typeface="+mn-cs"/>
              </a:rPr>
              <a:t>диспансеризация</a:t>
            </a:r>
            <a:r>
              <a:rPr lang="ru-RU" sz="1200" kern="1200" dirty="0" smtClean="0">
                <a:solidFill>
                  <a:schemeClr val="tx1"/>
                </a:solidFill>
                <a:effectLst/>
                <a:latin typeface="+mn-lt"/>
                <a:ea typeface="+mn-ea"/>
                <a:cs typeface="+mn-cs"/>
              </a:rPr>
              <a:t>. Запись типа </a:t>
            </a:r>
            <a:r>
              <a:rPr lang="ru-RU" sz="1200" i="1" u="sng" kern="1200" dirty="0" smtClean="0">
                <a:solidFill>
                  <a:schemeClr val="tx1"/>
                </a:solidFill>
                <a:effectLst/>
                <a:latin typeface="+mn-lt"/>
                <a:ea typeface="+mn-ea"/>
                <a:cs typeface="+mn-cs"/>
              </a:rPr>
              <a:t>ОРГАНИЗАЦИЯ</a:t>
            </a:r>
            <a:r>
              <a:rPr lang="ru-RU" sz="1200" kern="1200" dirty="0" smtClean="0">
                <a:solidFill>
                  <a:schemeClr val="tx1"/>
                </a:solidFill>
                <a:effectLst/>
                <a:latin typeface="+mn-lt"/>
                <a:ea typeface="+mn-ea"/>
                <a:cs typeface="+mn-cs"/>
              </a:rPr>
              <a:t> также является владельцем записей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и они связаны групповым отношением </a:t>
            </a:r>
            <a:r>
              <a:rPr lang="ru-RU" sz="1200" i="1" u="sng" kern="1200" dirty="0" smtClean="0">
                <a:solidFill>
                  <a:schemeClr val="tx1"/>
                </a:solidFill>
                <a:effectLst/>
                <a:latin typeface="+mn-lt"/>
                <a:ea typeface="+mn-ea"/>
                <a:cs typeface="+mn-cs"/>
              </a:rPr>
              <a:t>работают</a:t>
            </a:r>
            <a:r>
              <a:rPr lang="ru-RU" sz="1200" kern="1200" dirty="0" smtClean="0">
                <a:solidFill>
                  <a:schemeClr val="tx1"/>
                </a:solidFill>
                <a:effectLst/>
                <a:latin typeface="+mn-lt"/>
                <a:ea typeface="+mn-ea"/>
                <a:cs typeface="+mn-cs"/>
              </a:rPr>
              <a:t>. Записи типа </a:t>
            </a:r>
            <a:r>
              <a:rPr lang="ru-RU" sz="1200" i="1" u="sng" kern="1200" dirty="0" smtClean="0">
                <a:solidFill>
                  <a:schemeClr val="tx1"/>
                </a:solidFill>
                <a:effectLst/>
                <a:latin typeface="+mn-lt"/>
                <a:ea typeface="+mn-ea"/>
                <a:cs typeface="+mn-cs"/>
              </a:rPr>
              <a:t>РЭУ</a:t>
            </a:r>
            <a:r>
              <a:rPr lang="ru-RU" sz="1200" kern="1200" dirty="0" smtClean="0">
                <a:solidFill>
                  <a:schemeClr val="tx1"/>
                </a:solidFill>
                <a:effectLst/>
                <a:latin typeface="+mn-lt"/>
                <a:ea typeface="+mn-ea"/>
                <a:cs typeface="+mn-cs"/>
              </a:rPr>
              <a:t> и типа </a:t>
            </a:r>
            <a:r>
              <a:rPr lang="ru-RU" sz="1200" i="1" u="sng" kern="1200" dirty="0" smtClean="0">
                <a:solidFill>
                  <a:schemeClr val="tx1"/>
                </a:solidFill>
                <a:effectLst/>
                <a:latin typeface="+mn-lt"/>
                <a:ea typeface="+mn-ea"/>
                <a:cs typeface="+mn-cs"/>
              </a:rPr>
              <a:t>ЖИТЕЛЬ</a:t>
            </a:r>
            <a:r>
              <a:rPr lang="ru-RU" sz="1200" kern="1200" dirty="0" smtClean="0">
                <a:solidFill>
                  <a:schemeClr val="tx1"/>
                </a:solidFill>
                <a:effectLst/>
                <a:latin typeface="+mn-lt"/>
                <a:ea typeface="+mn-ea"/>
                <a:cs typeface="+mn-cs"/>
              </a:rPr>
              <a:t> являются владельцами записей типа </a:t>
            </a:r>
            <a:r>
              <a:rPr lang="ru-RU" sz="1200" i="1" u="sng" kern="1200" dirty="0" smtClean="0">
                <a:solidFill>
                  <a:schemeClr val="tx1"/>
                </a:solidFill>
                <a:effectLst/>
                <a:latin typeface="+mn-lt"/>
                <a:ea typeface="+mn-ea"/>
                <a:cs typeface="+mn-cs"/>
              </a:rPr>
              <a:t>КВАРТИРА</a:t>
            </a:r>
            <a:r>
              <a:rPr lang="ru-RU" sz="1200" kern="1200" dirty="0" smtClean="0">
                <a:solidFill>
                  <a:schemeClr val="tx1"/>
                </a:solidFill>
                <a:effectLst/>
                <a:latin typeface="+mn-lt"/>
                <a:ea typeface="+mn-ea"/>
                <a:cs typeface="+mn-cs"/>
              </a:rPr>
              <a:t> с отношениями соответственно </a:t>
            </a:r>
            <a:r>
              <a:rPr lang="ru-RU" sz="1200" i="1" u="sng" kern="1200" dirty="0" smtClean="0">
                <a:solidFill>
                  <a:schemeClr val="tx1"/>
                </a:solidFill>
                <a:effectLst/>
                <a:latin typeface="+mn-lt"/>
                <a:ea typeface="+mn-ea"/>
                <a:cs typeface="+mn-cs"/>
              </a:rPr>
              <a:t>обслуживают</a:t>
            </a:r>
            <a:r>
              <a:rPr lang="ru-RU" sz="1200" kern="1200" dirty="0" smtClean="0">
                <a:solidFill>
                  <a:schemeClr val="tx1"/>
                </a:solidFill>
                <a:effectLst/>
                <a:latin typeface="+mn-lt"/>
                <a:ea typeface="+mn-ea"/>
                <a:cs typeface="+mn-cs"/>
              </a:rPr>
              <a:t> и </a:t>
            </a:r>
            <a:r>
              <a:rPr lang="ru-RU" sz="1200" i="1" u="sng" kern="1200" dirty="0" smtClean="0">
                <a:solidFill>
                  <a:schemeClr val="tx1"/>
                </a:solidFill>
                <a:effectLst/>
                <a:latin typeface="+mn-lt"/>
                <a:ea typeface="+mn-ea"/>
                <a:cs typeface="+mn-cs"/>
              </a:rPr>
              <a:t>проживают</a:t>
            </a:r>
            <a:r>
              <a:rPr lang="ru-RU" sz="1200" kern="1200" dirty="0" smtClean="0">
                <a:solidFill>
                  <a:schemeClr val="tx1"/>
                </a:solidFill>
                <a:effectLst/>
                <a:latin typeface="+mn-lt"/>
                <a:ea typeface="+mn-ea"/>
                <a:cs typeface="+mn-cs"/>
              </a:rPr>
              <a:t>. Таким образом, запись одного и того же типа может быть членом одного отношения и владельцем другого.</a:t>
            </a: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9</a:t>
            </a:fld>
            <a:endParaRPr lang="ru-RU" altLang="ru-RU"/>
          </a:p>
        </p:txBody>
      </p:sp>
    </p:spTree>
    <p:extLst>
      <p:ext uri="{BB962C8B-B14F-4D97-AF65-F5344CB8AC3E}">
        <p14:creationId xmlns:p14="http://schemas.microsoft.com/office/powerpoint/2010/main" val="100339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ru-RU" sz="1200" kern="1200" dirty="0" smtClean="0">
              <a:solidFill>
                <a:schemeClr val="tx1"/>
              </a:solidFill>
              <a:effectLst/>
              <a:latin typeface="+mn-lt"/>
              <a:ea typeface="+mn-ea"/>
              <a:cs typeface="+mn-cs"/>
            </a:endParaRPr>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10</a:t>
            </a:fld>
            <a:endParaRPr lang="ru-RU" altLang="ru-RU"/>
          </a:p>
        </p:txBody>
      </p:sp>
    </p:spTree>
    <p:extLst>
      <p:ext uri="{BB962C8B-B14F-4D97-AF65-F5344CB8AC3E}">
        <p14:creationId xmlns:p14="http://schemas.microsoft.com/office/powerpoint/2010/main" val="3504129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Групповые отношения чаще всего описывают связь "один-ко-многим": один владелец, много подчинённых. Например, отношение </a:t>
            </a:r>
            <a:r>
              <a:rPr lang="ru-RU" sz="1200" i="1" u="sng" kern="1200" dirty="0" smtClean="0">
                <a:solidFill>
                  <a:schemeClr val="tx1"/>
                </a:solidFill>
                <a:effectLst/>
                <a:latin typeface="+mn-lt"/>
                <a:ea typeface="+mn-ea"/>
                <a:cs typeface="+mn-cs"/>
              </a:rPr>
              <a:t>работают</a:t>
            </a:r>
            <a:r>
              <a:rPr lang="ru-RU" sz="1200" kern="1200" dirty="0" smtClean="0">
                <a:solidFill>
                  <a:schemeClr val="tx1"/>
                </a:solidFill>
                <a:effectLst/>
                <a:latin typeface="+mn-lt"/>
                <a:ea typeface="+mn-ea"/>
                <a:cs typeface="+mn-cs"/>
              </a:rPr>
              <a:t> подразумевает, что каждый сотрудник работает в одном отделе, но в каждом отделе могут работать несколько сотрудников. С другой стороны, групповое отношение </a:t>
            </a:r>
            <a:r>
              <a:rPr lang="ru-RU" sz="1200" i="1" u="sng" kern="1200" dirty="0" smtClean="0">
                <a:solidFill>
                  <a:schemeClr val="tx1"/>
                </a:solidFill>
                <a:effectLst/>
                <a:latin typeface="+mn-lt"/>
                <a:ea typeface="+mn-ea"/>
                <a:cs typeface="+mn-cs"/>
              </a:rPr>
              <a:t>выполняются</a:t>
            </a:r>
            <a:r>
              <a:rPr lang="ru-RU" sz="1200" kern="1200" dirty="0" smtClean="0">
                <a:solidFill>
                  <a:schemeClr val="tx1"/>
                </a:solidFill>
                <a:effectLst/>
                <a:latin typeface="+mn-lt"/>
                <a:ea typeface="+mn-ea"/>
                <a:cs typeface="+mn-cs"/>
              </a:rPr>
              <a:t> отражает связь "многие-ко-многим": каждый сотрудник может участвовать в выполнении нескольких проектов, каждый проект могут выполнять несколько человек. Что касается классов членства подчинённых записей, то связь "сотрудники–дети" относится к фиксированному классу членства, связь "сотрудники–проекты" – к необязательному, а все остальные – к обязательному классу членства. Режим включения для связи "сотрудники–проекты" ручной, для всех остальных – автоматический.</a:t>
            </a:r>
          </a:p>
          <a:p>
            <a:r>
              <a:rPr lang="ru-RU" sz="1200" kern="1200" dirty="0" smtClean="0">
                <a:solidFill>
                  <a:schemeClr val="tx1"/>
                </a:solidFill>
                <a:effectLst/>
                <a:latin typeface="+mn-lt"/>
                <a:ea typeface="+mn-ea"/>
                <a:cs typeface="+mn-cs"/>
              </a:rPr>
              <a:t>В СМД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 между разными сущностями реализуются с помощью групповых отношений, а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 между атрибутами сущности – в рамках записи. Для реализации связей типа </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m</a:t>
            </a:r>
            <a:r>
              <a:rPr lang="ru-RU" sz="1200" kern="1200" dirty="0" smtClean="0">
                <a:solidFill>
                  <a:schemeClr val="tx1"/>
                </a:solidFill>
                <a:effectLst/>
                <a:latin typeface="+mn-lt"/>
                <a:ea typeface="+mn-ea"/>
                <a:cs typeface="+mn-cs"/>
              </a:rPr>
              <a:t> вводится вспомогательный тип записи и две связи 1:</a:t>
            </a:r>
            <a:r>
              <a:rPr lang="en-US" sz="1200" kern="1200" dirty="0" smtClean="0">
                <a:solidFill>
                  <a:schemeClr val="tx1"/>
                </a:solidFill>
                <a:effectLst/>
                <a:latin typeface="+mn-lt"/>
                <a:ea typeface="+mn-ea"/>
                <a:cs typeface="+mn-cs"/>
              </a:rPr>
              <a:t>n</a:t>
            </a:r>
            <a:r>
              <a:rPr lang="ru-RU" sz="1200" kern="1200" dirty="0" smtClean="0">
                <a:solidFill>
                  <a:schemeClr val="tx1"/>
                </a:solidFill>
                <a:effectLst/>
                <a:latin typeface="+mn-lt"/>
                <a:ea typeface="+mn-ea"/>
                <a:cs typeface="+mn-cs"/>
              </a:rPr>
              <a:t>.</a:t>
            </a:r>
          </a:p>
          <a:p>
            <a:endParaRPr lang="ru-RU" dirty="0"/>
          </a:p>
        </p:txBody>
      </p:sp>
      <p:sp>
        <p:nvSpPr>
          <p:cNvPr id="4" name="Верхний колонтитул 3"/>
          <p:cNvSpPr>
            <a:spLocks noGrp="1"/>
          </p:cNvSpPr>
          <p:nvPr>
            <p:ph type="hdr" sz="quarter" idx="10"/>
          </p:nvPr>
        </p:nvSpPr>
        <p:spPr/>
        <p:txBody>
          <a:bodyPr/>
          <a:lstStyle/>
          <a:p>
            <a:pPr>
              <a:defRPr/>
            </a:pPr>
            <a:r>
              <a:rPr lang="ru-RU" smtClean="0"/>
              <a:t>Базы данных</a:t>
            </a:r>
            <a:endParaRPr lang="ru-RU" dirty="0"/>
          </a:p>
        </p:txBody>
      </p:sp>
      <p:sp>
        <p:nvSpPr>
          <p:cNvPr id="5" name="Номер слайда 4"/>
          <p:cNvSpPr>
            <a:spLocks noGrp="1"/>
          </p:cNvSpPr>
          <p:nvPr>
            <p:ph type="sldNum" sz="quarter" idx="11"/>
          </p:nvPr>
        </p:nvSpPr>
        <p:spPr/>
        <p:txBody>
          <a:bodyPr/>
          <a:lstStyle/>
          <a:p>
            <a:pPr>
              <a:defRPr/>
            </a:pPr>
            <a:fld id="{40669429-9BF0-42C4-A058-7BEC8CFD74A0}" type="slidenum">
              <a:rPr lang="ru-RU" altLang="ru-RU" smtClean="0"/>
              <a:pPr>
                <a:defRPr/>
              </a:pPr>
              <a:t>38</a:t>
            </a:fld>
            <a:endParaRPr lang="ru-RU" altLang="ru-RU"/>
          </a:p>
        </p:txBody>
      </p:sp>
    </p:spTree>
    <p:extLst>
      <p:ext uri="{BB962C8B-B14F-4D97-AF65-F5344CB8AC3E}">
        <p14:creationId xmlns:p14="http://schemas.microsoft.com/office/powerpoint/2010/main" val="2506364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ru-RU" altLang="ru-RU" smtClean="0"/>
          </a:p>
        </p:txBody>
      </p:sp>
      <p:sp>
        <p:nvSpPr>
          <p:cNvPr id="31748" name="Верхний колонтитул 3"/>
          <p:cNvSpPr txBox="1">
            <a:spLocks noGrp="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smtClean="0">
                <a:solidFill>
                  <a:srgbClr val="000000"/>
                </a:solidFill>
                <a:latin typeface="Calibri" panose="020F0502020204030204" pitchFamily="34" charset="0"/>
              </a:rPr>
              <a:t>Базы данных</a:t>
            </a:r>
            <a:endParaRPr lang="ru-RU" altLang="ru-RU" sz="1200" dirty="0">
              <a:solidFill>
                <a:srgbClr val="000000"/>
              </a:solidFill>
              <a:latin typeface="Calibri" panose="020F0502020204030204" pitchFamily="34" charset="0"/>
            </a:endParaRPr>
          </a:p>
        </p:txBody>
      </p:sp>
      <p:sp>
        <p:nvSpPr>
          <p:cNvPr id="31749" name="Номер слайда 4"/>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ru-RU" altLang="ru-RU" sz="1200">
                <a:solidFill>
                  <a:srgbClr val="000000"/>
                </a:solidFill>
                <a:latin typeface="Calibri" panose="020F0502020204030204" pitchFamily="34" charset="0"/>
              </a:rPr>
              <a:t>*</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828677" y="2292099"/>
            <a:ext cx="7572375" cy="2219691"/>
          </a:xfrm>
        </p:spPr>
        <p:txBody>
          <a:bodyPr anchor="ctr">
            <a:normAutofit/>
          </a:bodyPr>
          <a:lstStyle>
            <a:lvl1pPr algn="l">
              <a:defRPr sz="44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89"/>
            <a:ext cx="7572376" cy="955565"/>
          </a:xfrm>
        </p:spPr>
        <p:txBody>
          <a:bodyPr>
            <a:normAutofit/>
          </a:bodyPr>
          <a:lstStyle>
            <a:lvl1pPr marL="0" indent="0" algn="l">
              <a:spcBef>
                <a:spcPts val="0"/>
              </a:spcBef>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smtClean="0"/>
              <a:t>Образец подзаголовка</a:t>
            </a:r>
            <a:endParaRPr lang="ru-RU" dirty="0"/>
          </a:p>
        </p:txBody>
      </p:sp>
      <p:sp>
        <p:nvSpPr>
          <p:cNvPr id="4" name="Дата 3"/>
          <p:cNvSpPr>
            <a:spLocks noGrp="1"/>
          </p:cNvSpPr>
          <p:nvPr>
            <p:ph type="dt" sz="half" idx="10"/>
          </p:nvPr>
        </p:nvSpPr>
        <p:spPr/>
        <p:txBody>
          <a:bodyPr/>
          <a:lstStyle/>
          <a:p>
            <a:pPr>
              <a:defRPr/>
            </a:pPr>
            <a:fld id="{549FF11C-4879-452E-A336-EEBA51FA3A65}" type="datetime1">
              <a:rPr lang="ru-RU" smtClean="0"/>
              <a:pPr>
                <a:defRPr/>
              </a:pPr>
              <a:t>24.02.2018</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D54F0CD4-A27E-4DCA-97B3-AC9EC7500584}" type="slidenum">
              <a:rPr lang="ru-RU" altLang="ru-RU" smtClean="0"/>
              <a:pPr>
                <a:defRPr/>
              </a:pPr>
              <a:t>‹#›</a:t>
            </a:fld>
            <a:endParaRPr lang="ru-RU" altLang="ru-RU"/>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032857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3200"/>
            </a:lvl1pPr>
          </a:lstStyle>
          <a:p>
            <a:r>
              <a:rPr lang="ru-RU" smtClean="0"/>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20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ru-RU" smtClean="0"/>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1200"/>
              </a:spcBef>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6B8575F0-A45A-41F5-A556-40E9BA167FB8}" type="datetime1">
              <a:rPr lang="ru-RU" smtClean="0"/>
              <a:pPr>
                <a:defRPr/>
              </a:pPr>
              <a:t>24.02.2018</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E0AB243E-F68C-442C-ACD3-FDECC7DD9F06}" type="slidenum">
              <a:rPr lang="ru-RU" altLang="ru-RU" smtClean="0"/>
              <a:pPr>
                <a:defRPr/>
              </a:pPr>
              <a:t>‹#›</a:t>
            </a:fld>
            <a:endParaRPr lang="ru-RU" altLang="ru-RU"/>
          </a:p>
        </p:txBody>
      </p:sp>
    </p:spTree>
    <p:extLst>
      <p:ext uri="{BB962C8B-B14F-4D97-AF65-F5344CB8AC3E}">
        <p14:creationId xmlns:p14="http://schemas.microsoft.com/office/powerpoint/2010/main" val="390479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D2B0C9CB-DBB9-4ED1-B043-D08598EFE4E9}" type="datetime1">
              <a:rPr lang="ru-RU" smtClean="0"/>
              <a:pPr>
                <a:defRPr/>
              </a:pPr>
              <a:t>24.02.2018</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5F11DAF-E2FA-43AC-A8DB-148C25A7AFB3}" type="slidenum">
              <a:rPr lang="ru-RU" altLang="ru-RU" smtClean="0"/>
              <a:pPr>
                <a:defRPr/>
              </a:pPr>
              <a:t>‹#›</a:t>
            </a:fld>
            <a:endParaRPr lang="ru-RU" altLang="ru-RU"/>
          </a:p>
        </p:txBody>
      </p:sp>
    </p:spTree>
    <p:extLst>
      <p:ext uri="{BB962C8B-B14F-4D97-AF65-F5344CB8AC3E}">
        <p14:creationId xmlns:p14="http://schemas.microsoft.com/office/powerpoint/2010/main" val="27531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smtClean="0"/>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F4DD257E-C7AE-4529-9CAF-9BFA0A284F19}" type="datetime1">
              <a:rPr lang="ru-RU" smtClean="0"/>
              <a:pPr>
                <a:defRPr/>
              </a:pPr>
              <a:t>24.02.2018</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0B38AD4-01EB-4696-A40D-38C0B6B6115B}" type="slidenum">
              <a:rPr lang="ru-RU" altLang="ru-RU" smtClean="0"/>
              <a:pPr>
                <a:defRPr/>
              </a:pPr>
              <a:t>‹#›</a:t>
            </a:fld>
            <a:endParaRPr lang="ru-RU" altLang="ru-RU"/>
          </a:p>
        </p:txBody>
      </p:sp>
      <p:grpSp>
        <p:nvGrpSpPr>
          <p:cNvPr id="7" name="Группа 6"/>
          <p:cNvGrpSpPr/>
          <p:nvPr/>
        </p:nvGrpSpPr>
        <p:grpSpPr>
          <a:xfrm rot="5400000">
            <a:off x="4181447" y="3239396"/>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160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Дата 3"/>
          <p:cNvSpPr>
            <a:spLocks noGrp="1"/>
          </p:cNvSpPr>
          <p:nvPr>
            <p:ph type="dt" sz="half" idx="10"/>
          </p:nvPr>
        </p:nvSpPr>
        <p:spPr/>
        <p:txBody>
          <a:bodyPr/>
          <a:lstStyle/>
          <a:p>
            <a:pPr>
              <a:defRPr/>
            </a:pPr>
            <a:fld id="{37FC5D13-F6EB-48CA-8697-85BA887C56A9}" type="datetime1">
              <a:rPr lang="ru-RU" smtClean="0"/>
              <a:pPr>
                <a:defRPr/>
              </a:pPr>
              <a:t>24.02.2018</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C5BB3CA1-3C2B-4176-9CA8-7752289B92A1}" type="slidenum">
              <a:rPr lang="ru-RU" altLang="ru-RU" smtClean="0"/>
              <a:pPr>
                <a:defRPr/>
              </a:pPr>
              <a:t>‹#›</a:t>
            </a:fld>
            <a:endParaRPr lang="ru-RU" altLang="ru-RU"/>
          </a:p>
        </p:txBody>
      </p:sp>
    </p:spTree>
    <p:extLst>
      <p:ext uri="{BB962C8B-B14F-4D97-AF65-F5344CB8AC3E}">
        <p14:creationId xmlns:p14="http://schemas.microsoft.com/office/powerpoint/2010/main" val="1284662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5"/>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5"/>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sp>
        <p:nvSpPr>
          <p:cNvPr id="2" name="Заголовок 1"/>
          <p:cNvSpPr>
            <a:spLocks noGrp="1"/>
          </p:cNvSpPr>
          <p:nvPr>
            <p:ph type="ctrTitle"/>
          </p:nvPr>
        </p:nvSpPr>
        <p:spPr>
          <a:xfrm>
            <a:off x="828675" y="2292099"/>
            <a:ext cx="4300538" cy="2219691"/>
          </a:xfrm>
        </p:spPr>
        <p:txBody>
          <a:bodyPr anchor="ctr">
            <a:normAutofit/>
          </a:bodyPr>
          <a:lstStyle>
            <a:lvl1pPr algn="l">
              <a:defRPr sz="4400" cap="all" baseline="0"/>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828675" y="4511789"/>
            <a:ext cx="4300538" cy="955565"/>
          </a:xfrm>
        </p:spPr>
        <p:txBody>
          <a:bodyPr>
            <a:normAutofit/>
          </a:bodyPr>
          <a:lstStyle>
            <a:lvl1pPr marL="0" indent="0" algn="l">
              <a:spcBef>
                <a:spcPts val="0"/>
              </a:spcBef>
              <a:buNone/>
              <a:defRPr sz="18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smtClean="0"/>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0" y="1310656"/>
            <a:ext cx="3908203" cy="4208604"/>
          </a:xfrm>
          <a:solidFill>
            <a:schemeClr val="tx1">
              <a:lumMod val="20000"/>
              <a:lumOff val="80000"/>
            </a:schemeClr>
          </a:solidFill>
        </p:spPr>
        <p:txBody>
          <a:bodyPr tIns="1005840"/>
          <a:lstStyle>
            <a:lvl1pPr marL="0" indent="0" algn="ctr">
              <a:buNone/>
              <a:defRPr/>
            </a:lvl1pPr>
          </a:lstStyle>
          <a:p>
            <a:r>
              <a:rPr lang="ru-RU" smtClean="0"/>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14377">
              <a:buNone/>
            </a:pPr>
            <a:r>
              <a:rPr lang="ru-RU" sz="1200" b="1" i="1" dirty="0" smtClean="0">
                <a:solidFill>
                  <a:schemeClr val="lt1"/>
                </a:solidFill>
                <a:latin typeface="Arial"/>
                <a:ea typeface="+mn-ea"/>
                <a:cs typeface="Arial"/>
              </a:rPr>
              <a:t>ПРИМЕЧАНИЕ.</a:t>
            </a:r>
          </a:p>
          <a:p>
            <a:pPr algn="l" defTabSz="914377">
              <a:buNone/>
            </a:pPr>
            <a:r>
              <a:rPr lang="ru-RU" sz="1200" b="0" i="1" dirty="0" smtClean="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endParaRPr lang="ru-RU" sz="1200" b="0" i="1" dirty="0">
              <a:solidFill>
                <a:schemeClr val="lt1"/>
              </a:solidFill>
              <a:latin typeface="Arial"/>
              <a:ea typeface="+mn-ea"/>
              <a:cs typeface="Arial"/>
            </a:endParaRPr>
          </a:p>
        </p:txBody>
      </p:sp>
    </p:spTree>
    <p:extLst>
      <p:ext uri="{BB962C8B-B14F-4D97-AF65-F5344CB8AC3E}">
        <p14:creationId xmlns:p14="http://schemas.microsoft.com/office/powerpoint/2010/main" val="419711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80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4400" cap="all" baseline="0">
                <a:solidFill>
                  <a:schemeClr val="bg1"/>
                </a:solidFill>
              </a:defRPr>
            </a:lvl1pPr>
          </a:lstStyle>
          <a:p>
            <a:r>
              <a:rPr lang="ru-RU" smtClean="0"/>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6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pPr>
              <a:defRPr/>
            </a:pPr>
            <a:fld id="{F3855CDF-1EEF-4989-A7E7-3DD08838A557}" type="datetime1">
              <a:rPr lang="ru-RU" smtClean="0"/>
              <a:pPr>
                <a:defRPr/>
              </a:pPr>
              <a:t>24.02.2018</a:t>
            </a:fld>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88FDDEDC-1F9E-4FBE-99E5-88559277C638}" type="slidenum">
              <a:rPr lang="ru-RU" altLang="ru-RU" smtClean="0"/>
              <a:pPr>
                <a:defRPr/>
              </a:pPr>
              <a:t>‹#›</a:t>
            </a:fld>
            <a:endParaRPr lang="ru-RU" altLang="ru-RU"/>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418668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Дата 4"/>
          <p:cNvSpPr>
            <a:spLocks noGrp="1"/>
          </p:cNvSpPr>
          <p:nvPr>
            <p:ph type="dt" sz="half" idx="10"/>
          </p:nvPr>
        </p:nvSpPr>
        <p:spPr/>
        <p:txBody>
          <a:bodyPr/>
          <a:lstStyle/>
          <a:p>
            <a:pPr>
              <a:defRPr/>
            </a:pPr>
            <a:fld id="{4A693954-E31B-454B-9374-10595711B8EB}" type="datetime1">
              <a:rPr lang="ru-RU" smtClean="0"/>
              <a:pPr>
                <a:defRPr/>
              </a:pPr>
              <a:t>24.02.2018</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4A63F967-2D54-418C-AA56-9CD2A2069294}" type="slidenum">
              <a:rPr lang="ru-RU" altLang="ru-RU" smtClean="0"/>
              <a:pPr>
                <a:defRPr/>
              </a:pPr>
              <a:t>‹#›</a:t>
            </a:fld>
            <a:endParaRPr lang="ru-RU" altLang="ru-RU"/>
          </a:p>
        </p:txBody>
      </p:sp>
    </p:spTree>
    <p:extLst>
      <p:ext uri="{BB962C8B-B14F-4D97-AF65-F5344CB8AC3E}">
        <p14:creationId xmlns:p14="http://schemas.microsoft.com/office/powerpoint/2010/main" val="388304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7" name="Дата 6"/>
          <p:cNvSpPr>
            <a:spLocks noGrp="1"/>
          </p:cNvSpPr>
          <p:nvPr>
            <p:ph type="dt" sz="half" idx="10"/>
          </p:nvPr>
        </p:nvSpPr>
        <p:spPr/>
        <p:txBody>
          <a:bodyPr/>
          <a:lstStyle/>
          <a:p>
            <a:pPr>
              <a:defRPr/>
            </a:pPr>
            <a:fld id="{EEB33FA3-4B80-4262-A4E7-7F5C99433FD4}" type="datetime1">
              <a:rPr lang="ru-RU" smtClean="0"/>
              <a:pPr>
                <a:defRPr/>
              </a:pPr>
              <a:t>24.02.2018</a:t>
            </a:fld>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500432C5-5A8A-4A90-819E-114472BCE05B}" type="slidenum">
              <a:rPr lang="ru-RU" altLang="ru-RU" smtClean="0"/>
              <a:pPr>
                <a:defRPr/>
              </a:pPr>
              <a:t>‹#›</a:t>
            </a:fld>
            <a:endParaRPr lang="ru-RU" altLang="ru-RU"/>
          </a:p>
        </p:txBody>
      </p:sp>
    </p:spTree>
    <p:extLst>
      <p:ext uri="{BB962C8B-B14F-4D97-AF65-F5344CB8AC3E}">
        <p14:creationId xmlns:p14="http://schemas.microsoft.com/office/powerpoint/2010/main" val="1681545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dirty="0"/>
          </a:p>
        </p:txBody>
      </p:sp>
      <p:sp>
        <p:nvSpPr>
          <p:cNvPr id="3" name="Дата 2"/>
          <p:cNvSpPr>
            <a:spLocks noGrp="1"/>
          </p:cNvSpPr>
          <p:nvPr>
            <p:ph type="dt" sz="half" idx="10"/>
          </p:nvPr>
        </p:nvSpPr>
        <p:spPr/>
        <p:txBody>
          <a:bodyPr/>
          <a:lstStyle/>
          <a:p>
            <a:pPr>
              <a:defRPr/>
            </a:pPr>
            <a:fld id="{D625397F-5FEC-4360-A391-D566496C045D}" type="datetime1">
              <a:rPr lang="ru-RU" smtClean="0"/>
              <a:pPr>
                <a:defRPr/>
              </a:pPr>
              <a:t>24.02.2018</a:t>
            </a:fld>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18FA383C-8F9A-4A9A-8C8A-AFBFE67C44FB}" type="slidenum">
              <a:rPr lang="ru-RU" altLang="ru-RU" smtClean="0"/>
              <a:pPr>
                <a:defRPr/>
              </a:pPr>
              <a:t>‹#›</a:t>
            </a:fld>
            <a:endParaRPr lang="ru-RU" altLang="ru-RU"/>
          </a:p>
        </p:txBody>
      </p:sp>
    </p:spTree>
    <p:extLst>
      <p:ext uri="{BB962C8B-B14F-4D97-AF65-F5344CB8AC3E}">
        <p14:creationId xmlns:p14="http://schemas.microsoft.com/office/powerpoint/2010/main" val="263642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fld id="{B34BD63E-6791-4B3B-9FB1-0A152FE67686}" type="datetime1">
              <a:rPr lang="ru-RU" smtClean="0"/>
              <a:pPr>
                <a:defRPr/>
              </a:pPr>
              <a:t>24.02.2018</a:t>
            </a:fld>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6AF1936B-37D6-4D0B-BAD6-BEC24FEAF98F}" type="slidenum">
              <a:rPr lang="ru-RU" altLang="ru-RU" smtClean="0"/>
              <a:pPr>
                <a:defRPr/>
              </a:pPr>
              <a:t>‹#›</a:t>
            </a:fld>
            <a:endParaRPr lang="ru-RU" altLang="ru-RU"/>
          </a:p>
        </p:txBody>
      </p:sp>
    </p:spTree>
    <p:extLst>
      <p:ext uri="{BB962C8B-B14F-4D97-AF65-F5344CB8AC3E}">
        <p14:creationId xmlns:p14="http://schemas.microsoft.com/office/powerpoint/2010/main" val="258344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3200"/>
            </a:lvl1pPr>
          </a:lstStyle>
          <a:p>
            <a:r>
              <a:rPr lang="ru-RU" smtClean="0"/>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1200"/>
              </a:spcBef>
              <a:buNone/>
              <a:defRPr sz="18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pPr>
              <a:defRPr/>
            </a:pPr>
            <a:fld id="{A5BCDA03-3174-484D-87BE-534C7D948003}" type="datetime1">
              <a:rPr lang="ru-RU" smtClean="0"/>
              <a:pPr>
                <a:defRPr/>
              </a:pPr>
              <a:t>24.02.2018</a:t>
            </a:fld>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FFAB9191-5F07-405B-B046-26C4422CA779}" type="slidenum">
              <a:rPr lang="ru-RU" altLang="ru-RU" smtClean="0"/>
              <a:pPr>
                <a:defRPr/>
              </a:pPr>
              <a:t>‹#›</a:t>
            </a:fld>
            <a:endParaRPr lang="ru-RU" altLang="ru-RU"/>
          </a:p>
        </p:txBody>
      </p:sp>
    </p:spTree>
    <p:extLst>
      <p:ext uri="{BB962C8B-B14F-4D97-AF65-F5344CB8AC3E}">
        <p14:creationId xmlns:p14="http://schemas.microsoft.com/office/powerpoint/2010/main" val="2201604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p>
          <a:p>
            <a:pPr lvl="5"/>
            <a:r>
              <a:rPr lang="ru-RU" dirty="0" smtClean="0"/>
              <a:t>Шестой уровень</a:t>
            </a:r>
          </a:p>
          <a:p>
            <a:pPr lvl="6"/>
            <a:r>
              <a:rPr lang="ru-RU" dirty="0" smtClean="0"/>
              <a:t>Седьмой уровень</a:t>
            </a:r>
          </a:p>
          <a:p>
            <a:pPr lvl="7"/>
            <a:r>
              <a:rPr lang="ru-RU" dirty="0" smtClean="0"/>
              <a:t>Восьмой уровень</a:t>
            </a:r>
          </a:p>
          <a:p>
            <a:pPr lvl="8"/>
            <a:r>
              <a:rPr lang="ru-RU" dirty="0" smtClean="0"/>
              <a:t>Девятый уровень</a:t>
            </a:r>
            <a:endParaRPr lang="ru-RU" dirty="0"/>
          </a:p>
        </p:txBody>
      </p:sp>
      <p:sp>
        <p:nvSpPr>
          <p:cNvPr id="4" name="Дата 3"/>
          <p:cNvSpPr>
            <a:spLocks noGrp="1"/>
          </p:cNvSpPr>
          <p:nvPr>
            <p:ph type="dt" sz="half" idx="2"/>
          </p:nvPr>
        </p:nvSpPr>
        <p:spPr>
          <a:xfrm>
            <a:off x="828677" y="6356356"/>
            <a:ext cx="1372169" cy="365125"/>
          </a:xfrm>
          <a:prstGeom prst="rect">
            <a:avLst/>
          </a:prstGeom>
        </p:spPr>
        <p:txBody>
          <a:bodyPr vert="horz" lIns="0" tIns="45720" rIns="0" bIns="45720" rtlCol="0" anchor="ctr"/>
          <a:lstStyle>
            <a:lvl1pPr algn="l">
              <a:defRPr sz="1200">
                <a:solidFill>
                  <a:schemeClr val="tx1">
                    <a:lumMod val="60000"/>
                    <a:lumOff val="40000"/>
                  </a:schemeClr>
                </a:solidFill>
              </a:defRPr>
            </a:lvl1pPr>
          </a:lstStyle>
          <a:p>
            <a:pPr>
              <a:defRPr/>
            </a:pPr>
            <a:fld id="{E8DCD742-16A7-4E41-8EAB-4C82BF3E9325}" type="datetime1">
              <a:rPr lang="ru-RU" smtClean="0"/>
              <a:pPr>
                <a:defRPr/>
              </a:pPr>
              <a:t>24.02.2018</a:t>
            </a:fld>
            <a:endParaRPr lang="ru-RU"/>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1200">
                <a:solidFill>
                  <a:schemeClr val="tx1">
                    <a:lumMod val="60000"/>
                    <a:lumOff val="40000"/>
                  </a:schemeClr>
                </a:solidFill>
              </a:defRPr>
            </a:lvl1pPr>
          </a:lstStyle>
          <a:p>
            <a:pPr>
              <a:defRPr/>
            </a:pPr>
            <a:endParaRPr lang="ru-RU"/>
          </a:p>
        </p:txBody>
      </p:sp>
      <p:sp>
        <p:nvSpPr>
          <p:cNvPr id="6" name="Номер слайда 5"/>
          <p:cNvSpPr>
            <a:spLocks noGrp="1"/>
          </p:cNvSpPr>
          <p:nvPr>
            <p:ph type="sldNum" sz="quarter" idx="4"/>
          </p:nvPr>
        </p:nvSpPr>
        <p:spPr>
          <a:xfrm>
            <a:off x="6942587" y="6356356"/>
            <a:ext cx="1371600" cy="365125"/>
          </a:xfrm>
          <a:prstGeom prst="rect">
            <a:avLst/>
          </a:prstGeom>
        </p:spPr>
        <p:txBody>
          <a:bodyPr vert="horz" lIns="0" tIns="45720" rIns="0" bIns="45720" rtlCol="0" anchor="ctr"/>
          <a:lstStyle>
            <a:lvl1pPr algn="r">
              <a:defRPr sz="1200">
                <a:solidFill>
                  <a:schemeClr val="tx1">
                    <a:lumMod val="60000"/>
                    <a:lumOff val="40000"/>
                  </a:schemeClr>
                </a:solidFill>
              </a:defRPr>
            </a:lvl1pPr>
          </a:lstStyle>
          <a:p>
            <a:pPr>
              <a:defRPr/>
            </a:pPr>
            <a:fld id="{52F15851-03F6-4B51-BC99-55CB437CAFA1}" type="slidenum">
              <a:rPr lang="ru-RU" altLang="ru-RU" smtClean="0"/>
              <a:pPr>
                <a:defRPr/>
              </a:pPr>
              <a:t>‹#›</a:t>
            </a:fld>
            <a:endParaRPr lang="ru-RU" altLang="ru-RU"/>
          </a:p>
        </p:txBody>
      </p:sp>
      <p:grpSp>
        <p:nvGrpSpPr>
          <p:cNvPr id="15" name="Группа 14"/>
          <p:cNvGrpSpPr/>
          <p:nvPr/>
        </p:nvGrpSpPr>
        <p:grpSpPr>
          <a:xfrm>
            <a:off x="827532" y="1219206"/>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2327199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377"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783" indent="-228594" algn="l" defTabSz="914377"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2971"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160"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349" indent="-228594" algn="l" defTabSz="914377"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5.vml"/><Relationship Id="rId5" Type="http://schemas.openxmlformats.org/officeDocument/2006/relationships/image" Target="../media/image8.wmf"/><Relationship Id="rId4" Type="http://schemas.openxmlformats.org/officeDocument/2006/relationships/oleObject" Target="../embeddings/oleObject5.bin"/></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6.bin"/><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vmlDrawing" Target="../drawings/vmlDrawing2.v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vmlDrawing" Target="../drawings/vmlDrawing3.vml"/><Relationship Id="rId6" Type="http://schemas.openxmlformats.org/officeDocument/2006/relationships/image" Target="../media/image6.wmf"/><Relationship Id="rId5" Type="http://schemas.openxmlformats.org/officeDocument/2006/relationships/oleObject" Target="../embeddings/oleObject3.bin"/><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vmlDrawing" Target="../drawings/vmlDrawing4.vml"/><Relationship Id="rId6" Type="http://schemas.openxmlformats.org/officeDocument/2006/relationships/image" Target="../media/image7.wmf"/><Relationship Id="rId5" Type="http://schemas.openxmlformats.org/officeDocument/2006/relationships/oleObject" Target="../embeddings/oleObject4.bin"/><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3"/>
          <p:cNvSpPr txBox="1">
            <a:spLocks noChangeArrowheads="1"/>
          </p:cNvSpPr>
          <p:nvPr/>
        </p:nvSpPr>
        <p:spPr bwMode="auto">
          <a:xfrm>
            <a:off x="2411760" y="1149224"/>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09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Заголовок 7"/>
          <p:cNvSpPr>
            <a:spLocks noGrp="1"/>
          </p:cNvSpPr>
          <p:nvPr>
            <p:ph type="ctrTitle"/>
          </p:nvPr>
        </p:nvSpPr>
        <p:spPr>
          <a:xfrm>
            <a:off x="828677" y="2292099"/>
            <a:ext cx="7572375" cy="2289029"/>
          </a:xfrm>
        </p:spPr>
        <p:txBody>
          <a:bodyPr>
            <a:normAutofit fontScale="90000"/>
          </a:bodyPr>
          <a:lstStyle/>
          <a:p>
            <a:pPr>
              <a:lnSpc>
                <a:spcPct val="100000"/>
              </a:lnSpc>
              <a:spcAft>
                <a:spcPts val="600"/>
              </a:spcAft>
            </a:pPr>
            <a:r>
              <a:rPr lang="ru-RU" altLang="ru-RU" dirty="0">
                <a:solidFill>
                  <a:srgbClr val="000000"/>
                </a:solidFill>
              </a:rPr>
              <a:t>Понятие модели данных</a:t>
            </a:r>
            <a:r>
              <a:rPr lang="ru-RU" altLang="ru-RU" dirty="0" smtClean="0">
                <a:solidFill>
                  <a:srgbClr val="000000"/>
                </a:solidFill>
              </a:rPr>
              <a:t>.</a:t>
            </a:r>
            <a:r>
              <a:rPr lang="ru-RU" altLang="ru-RU" dirty="0">
                <a:solidFill>
                  <a:srgbClr val="000000"/>
                </a:solidFill>
              </a:rPr>
              <a:t/>
            </a:r>
            <a:br>
              <a:rPr lang="ru-RU" altLang="ru-RU" dirty="0">
                <a:solidFill>
                  <a:srgbClr val="000000"/>
                </a:solidFill>
              </a:rPr>
            </a:br>
            <a:r>
              <a:rPr lang="ru-RU" altLang="ru-RU" dirty="0">
                <a:solidFill>
                  <a:srgbClr val="000000"/>
                </a:solidFill>
              </a:rPr>
              <a:t>Обзор разновидностей моделей </a:t>
            </a:r>
            <a:r>
              <a:rPr lang="ru-RU" altLang="ru-RU" dirty="0" smtClean="0">
                <a:solidFill>
                  <a:srgbClr val="000000"/>
                </a:solidFill>
              </a:rPr>
              <a:t>данных</a:t>
            </a:r>
          </a:p>
        </p:txBody>
      </p:sp>
      <p:sp>
        <p:nvSpPr>
          <p:cNvPr id="4101" name="Подзаголовок 8"/>
          <p:cNvSpPr>
            <a:spLocks noGrp="1"/>
          </p:cNvSpPr>
          <p:nvPr>
            <p:ph type="subTitle" idx="1"/>
          </p:nvPr>
        </p:nvSpPr>
        <p:spPr>
          <a:xfrm>
            <a:off x="828675" y="4869160"/>
            <a:ext cx="7572376" cy="598194"/>
          </a:xfrm>
        </p:spPr>
        <p:txBody>
          <a:bodyPr/>
          <a:lstStyle/>
          <a:p>
            <a:pPr marL="0" indent="0" eaLnBrk="1" hangingPunct="1">
              <a:buFont typeface="Arial" panose="020B0604020202020204" pitchFamily="34" charset="0"/>
              <a:buNone/>
            </a:pPr>
            <a:r>
              <a:rPr lang="ru-RU" altLang="ru-RU" dirty="0" smtClean="0">
                <a:solidFill>
                  <a:srgbClr val="000000"/>
                </a:solidFill>
              </a:rPr>
              <a:t>Тема </a:t>
            </a:r>
            <a:r>
              <a:rPr lang="ru-RU" altLang="ru-RU" dirty="0" smtClean="0">
                <a:solidFill>
                  <a:srgbClr val="000000"/>
                </a:solidFill>
              </a:rPr>
              <a:t>4</a:t>
            </a:r>
            <a:endParaRPr lang="ru-RU" altLang="ru-RU" dirty="0" smtClean="0">
              <a:solidFill>
                <a:srgbClr val="000000"/>
              </a:solidFill>
            </a:endParaRPr>
          </a:p>
        </p:txBody>
      </p:sp>
    </p:spTree>
  </p:cSld>
  <p:clrMapOvr>
    <a:masterClrMapping/>
  </p:clrMapOvr>
  <p:transition spd="med" advClick="0">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251520" y="1484784"/>
            <a:ext cx="8671818" cy="685059"/>
          </a:xfrm>
          <a:prstGeom prst="rect">
            <a:avLst/>
          </a:prstGeom>
        </p:spPr>
        <p:txBody>
          <a:bodyPr wrap="square">
            <a:spAutoFit/>
          </a:bodyPr>
          <a:lstStyle/>
          <a:p>
            <a:pPr marL="342900" indent="-342900" algn="just">
              <a:lnSpc>
                <a:spcPct val="107000"/>
              </a:lnSpc>
              <a:spcAft>
                <a:spcPts val="0"/>
              </a:spcAft>
              <a:buFont typeface="+mj-lt"/>
              <a:buAutoNum type="arabicPeriod" startAt="5"/>
            </a:pPr>
            <a:r>
              <a:rPr lang="ru-RU" b="1" dirty="0">
                <a:latin typeface="Times New Roman" panose="02020603050405020304" pitchFamily="18" charset="0"/>
                <a:ea typeface="Times New Roman" panose="02020603050405020304" pitchFamily="18" charset="0"/>
                <a:cs typeface="Times New Roman" panose="02020603050405020304" pitchFamily="18" charset="0"/>
              </a:rPr>
              <a:t>База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экземпляров групп и групповых отношений. Это самый высокий уровень структуризации данных.</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899592" y="2551837"/>
            <a:ext cx="8023746" cy="1077218"/>
          </a:xfrm>
          <a:prstGeom prst="rect">
            <a:avLst/>
          </a:prstGeom>
        </p:spPr>
        <p:txBody>
          <a:bodyPr wrap="square">
            <a:spAutoFit/>
          </a:bodyPr>
          <a:lstStyle/>
          <a:p>
            <a:r>
              <a:rPr lang="ru-RU" sz="1600" dirty="0" smtClean="0">
                <a:latin typeface="Times New Roman" panose="02020603050405020304" pitchFamily="18" charset="0"/>
                <a:ea typeface="Times New Roman" panose="02020603050405020304" pitchFamily="18" charset="0"/>
              </a:rPr>
              <a:t>Структуризация данных </a:t>
            </a:r>
            <a:r>
              <a:rPr lang="ru-RU" sz="1600" dirty="0">
                <a:latin typeface="Times New Roman" panose="02020603050405020304" pitchFamily="18" charset="0"/>
                <a:ea typeface="Times New Roman" panose="02020603050405020304" pitchFamily="18" charset="0"/>
              </a:rPr>
              <a:t>по версии </a:t>
            </a:r>
            <a:r>
              <a:rPr lang="en-US" sz="1600" dirty="0">
                <a:latin typeface="Times New Roman" panose="02020603050405020304" pitchFamily="18" charset="0"/>
                <a:ea typeface="Times New Roman" panose="02020603050405020304" pitchFamily="18" charset="0"/>
              </a:rPr>
              <a:t>CODASYL</a:t>
            </a:r>
            <a:r>
              <a:rPr lang="ru-RU" sz="1600" dirty="0">
                <a:latin typeface="Times New Roman" panose="02020603050405020304" pitchFamily="18" charset="0"/>
                <a:ea typeface="Times New Roman" panose="02020603050405020304" pitchFamily="18" charset="0"/>
              </a:rPr>
              <a:t> используется в сетевой и иерархической моделях данных. </a:t>
            </a:r>
            <a:endParaRPr lang="ru-RU" sz="1600" dirty="0" smtClean="0">
              <a:latin typeface="Times New Roman" panose="02020603050405020304" pitchFamily="18" charset="0"/>
              <a:ea typeface="Times New Roman" panose="02020603050405020304" pitchFamily="18" charset="0"/>
            </a:endParaRPr>
          </a:p>
          <a:p>
            <a:r>
              <a:rPr lang="ru-RU" sz="1600" dirty="0" smtClean="0">
                <a:latin typeface="Times New Roman" panose="02020603050405020304" pitchFamily="18" charset="0"/>
                <a:ea typeface="Times New Roman" panose="02020603050405020304" pitchFamily="18" charset="0"/>
              </a:rPr>
              <a:t>В </a:t>
            </a:r>
            <a:r>
              <a:rPr lang="ru-RU" sz="1600" dirty="0">
                <a:latin typeface="Times New Roman" panose="02020603050405020304" pitchFamily="18" charset="0"/>
                <a:ea typeface="Times New Roman" panose="02020603050405020304" pitchFamily="18" charset="0"/>
              </a:rPr>
              <a:t>реляционной модели принята другая структуризация данных, основанная на теории множеств.</a:t>
            </a:r>
            <a:endParaRPr lang="ru-RU" sz="1600" dirty="0"/>
          </a:p>
        </p:txBody>
      </p:sp>
    </p:spTree>
    <p:extLst>
      <p:ext uri="{BB962C8B-B14F-4D97-AF65-F5344CB8AC3E}">
        <p14:creationId xmlns:p14="http://schemas.microsoft.com/office/powerpoint/2010/main" val="1612742501"/>
      </p:ext>
    </p:extLst>
  </p:cSld>
  <p:clrMapOvr>
    <a:masterClrMapping/>
  </p:clrMapOvr>
  <p:transition spd="med" advClick="0">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921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манипуляционная часть</a:t>
            </a:r>
          </a:p>
        </p:txBody>
      </p:sp>
      <p:sp>
        <p:nvSpPr>
          <p:cNvPr id="9221" name="TextBox 13"/>
          <p:cNvSpPr txBox="1">
            <a:spLocks noChangeArrowheads="1"/>
          </p:cNvSpPr>
          <p:nvPr/>
        </p:nvSpPr>
        <p:spPr bwMode="auto">
          <a:xfrm>
            <a:off x="0" y="1571625"/>
            <a:ext cx="9070975"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Манипуляционная часть модели данных содержит спецификацию одного или нескольких языков, предназначенных для написания запросов к БД</a:t>
            </a:r>
            <a:r>
              <a:rPr lang="ru-RU" altLang="ru-RU" sz="2000" dirty="0" smtClean="0">
                <a:solidFill>
                  <a:srgbClr val="000000"/>
                </a:solidFill>
              </a:rPr>
              <a:t>.</a:t>
            </a:r>
          </a:p>
          <a:p>
            <a:pPr>
              <a:spcBef>
                <a:spcPct val="0"/>
              </a:spcBef>
              <a:spcAft>
                <a:spcPts val="600"/>
              </a:spcAft>
              <a:buNone/>
            </a:pPr>
            <a:r>
              <a:rPr lang="ru-RU" altLang="ru-RU" sz="2000" dirty="0" smtClean="0">
                <a:solidFill>
                  <a:srgbClr val="000000"/>
                </a:solidFill>
              </a:rPr>
              <a:t>Этот язык называют языком </a:t>
            </a:r>
            <a:r>
              <a:rPr lang="ru-RU" altLang="ru-RU" sz="2000" dirty="0">
                <a:solidFill>
                  <a:srgbClr val="000000"/>
                </a:solidFill>
              </a:rPr>
              <a:t>манипулирования данными (</a:t>
            </a:r>
            <a:r>
              <a:rPr lang="en-US" altLang="ru-RU" sz="2000" dirty="0">
                <a:solidFill>
                  <a:srgbClr val="000000"/>
                </a:solidFill>
              </a:rPr>
              <a:t>Data Manipulation Language, DML)</a:t>
            </a:r>
            <a:endParaRPr lang="ru-RU" altLang="ru-RU" sz="2000" dirty="0">
              <a:solidFill>
                <a:srgbClr val="000000"/>
              </a:solidFill>
            </a:endParaRPr>
          </a:p>
          <a:p>
            <a:pPr eaLnBrk="1" hangingPunct="1">
              <a:spcBef>
                <a:spcPct val="0"/>
              </a:spcBef>
              <a:spcAft>
                <a:spcPts val="600"/>
              </a:spcAft>
              <a:buFontTx/>
              <a:buNone/>
            </a:pPr>
            <a:r>
              <a:rPr lang="ru-RU" altLang="ru-RU" sz="2000" dirty="0">
                <a:solidFill>
                  <a:srgbClr val="000000"/>
                </a:solidFill>
              </a:rPr>
              <a:t>Эти языки могут быть абстрактными, не обладающими точно проработанным синтаксисом, или законченными производственными языками. </a:t>
            </a:r>
          </a:p>
          <a:p>
            <a:pPr eaLnBrk="1" hangingPunct="1">
              <a:spcBef>
                <a:spcPct val="0"/>
              </a:spcBef>
              <a:spcAft>
                <a:spcPts val="600"/>
              </a:spcAft>
              <a:buFontTx/>
              <a:buNone/>
            </a:pPr>
            <a:r>
              <a:rPr lang="ru-RU" altLang="ru-RU" sz="2000" dirty="0">
                <a:solidFill>
                  <a:srgbClr val="000000"/>
                </a:solidFill>
              </a:rPr>
              <a:t>Основное назначение манипуляционной части модели данных — обеспечить эталонный «модельный» язык БД, уровень выразительности которого должен поддерживаться в реализациях СУБД, соответствующих данной модели.</a:t>
            </a:r>
          </a:p>
        </p:txBody>
      </p:sp>
    </p:spTree>
  </p:cSld>
  <p:clrMapOvr>
    <a:masterClrMapping/>
  </p:clrMapOvr>
  <p:transition spd="med" advClick="0">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921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манипуляционная часть</a:t>
            </a:r>
          </a:p>
        </p:txBody>
      </p:sp>
      <p:sp>
        <p:nvSpPr>
          <p:cNvPr id="2" name="Прямоугольник 1"/>
          <p:cNvSpPr/>
          <p:nvPr/>
        </p:nvSpPr>
        <p:spPr>
          <a:xfrm>
            <a:off x="107504" y="1462088"/>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Любая операция над данными включает в себя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селекцию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select</a:t>
            </a:r>
            <a:r>
              <a:rPr lang="ru-RU" dirty="0">
                <a:latin typeface="Times New Roman" panose="02020603050405020304" pitchFamily="18" charset="0"/>
                <a:ea typeface="Times New Roman" panose="02020603050405020304" pitchFamily="18" charset="0"/>
                <a:cs typeface="Times New Roman" panose="02020603050405020304" pitchFamily="18" charset="0"/>
              </a:rPr>
              <a:t>), то есть выделение из всей совокупности именно тех данных, над которыми должна быть выполнена требуемая операция, и действие над выбранными данными, которое определяет характер операции.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Условие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селекции</a:t>
            </a:r>
            <a:r>
              <a:rPr lang="ru-RU" dirty="0">
                <a:latin typeface="Times New Roman" panose="02020603050405020304" pitchFamily="18" charset="0"/>
                <a:ea typeface="Times New Roman" panose="02020603050405020304" pitchFamily="18" charset="0"/>
                <a:cs typeface="Times New Roman" panose="02020603050405020304" pitchFamily="18" charset="0"/>
              </a:rPr>
              <a:t> – это некоторый критерий отбора данных, в котором могут быть использованы логическая позиция элемента данных, его значение и связи между данными.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dirty="0">
                <a:latin typeface="Times New Roman" panose="02020603050405020304" pitchFamily="18" charset="0"/>
                <a:ea typeface="Times New Roman" panose="02020603050405020304" pitchFamily="18" charset="0"/>
                <a:cs typeface="Times New Roman" panose="02020603050405020304" pitchFamily="18" charset="0"/>
              </a:rPr>
              <a:t>По типу производимых действий различают следующие операции: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идентификация данных и нахождение их позиции в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выборка (чтение) данных из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включение (запись) данных в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удаление данных из БД;</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07000"/>
              </a:lnSpc>
              <a:buFont typeface="Arial" panose="020B0604020202020204" pitchFamily="34" charset="0"/>
              <a:buChar char="•"/>
              <a:tabLst>
                <a:tab pos="228600" algn="l"/>
              </a:tabLst>
            </a:pPr>
            <a:r>
              <a:rPr lang="ru-RU" dirty="0">
                <a:latin typeface="Times New Roman" panose="02020603050405020304" pitchFamily="18" charset="0"/>
                <a:ea typeface="Times New Roman" panose="02020603050405020304" pitchFamily="18" charset="0"/>
                <a:cs typeface="Times New Roman" panose="02020603050405020304" pitchFamily="18" charset="0"/>
              </a:rPr>
              <a:t>модификация (изменение) данных БД.</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547664" y="5410068"/>
            <a:ext cx="7382023" cy="1244893"/>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Обработка данных в БД осуществляется с помощью процедур базы данных – транзакций. </a:t>
            </a: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Транзакцией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называют упорядоченное множество операций, переводящих БД из одного согласованного состояния в другое. Транзакция либо выполняется полностью, т.е. выполняются все входящие в неё операции, либо не выполняется совсем, если в процессе её выполнения возникает ошибка.</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2530305"/>
      </p:ext>
    </p:extLst>
  </p:cSld>
  <p:clrMapOvr>
    <a:masterClrMapping/>
  </p:clrMapOvr>
  <p:transition spd="med" advClick="0">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целостная часть</a:t>
            </a:r>
          </a:p>
        </p:txBody>
      </p:sp>
      <p:sp>
        <p:nvSpPr>
          <p:cNvPr id="10245" name="TextBox 13"/>
          <p:cNvSpPr txBox="1">
            <a:spLocks noChangeArrowheads="1"/>
          </p:cNvSpPr>
          <p:nvPr/>
        </p:nvSpPr>
        <p:spPr bwMode="auto">
          <a:xfrm>
            <a:off x="0" y="1571625"/>
            <a:ext cx="9070975"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целостной части модели данных специфицируются механизмы ограничений целостности, которые обязательно должны поддерживаться во всех реализациях СУБД, соответствующих данной модели. </a:t>
            </a:r>
          </a:p>
          <a:p>
            <a:pPr marL="342900" indent="-342900">
              <a:spcBef>
                <a:spcPct val="0"/>
              </a:spcBef>
              <a:spcAft>
                <a:spcPts val="600"/>
              </a:spcAft>
            </a:pPr>
            <a:r>
              <a:rPr lang="ru-RU" altLang="ru-RU" sz="2000" dirty="0">
                <a:solidFill>
                  <a:srgbClr val="000000"/>
                </a:solidFill>
              </a:rPr>
              <a:t>Например, в целостной части реляционной модели данных категорически требуется поддержка ограничения первичного ключа в любой переменной отношения, а аналогичное требование к таблицам в модели данных SQL отсутствует</a:t>
            </a:r>
            <a:r>
              <a:rPr lang="ru-RU" altLang="ru-RU" sz="2000" dirty="0" smtClean="0">
                <a:solidFill>
                  <a:srgbClr val="000000"/>
                </a:solidFill>
              </a:rPr>
              <a:t>.</a:t>
            </a:r>
            <a:endParaRPr lang="en-US" altLang="ru-RU" sz="2000" dirty="0" smtClean="0">
              <a:solidFill>
                <a:srgbClr val="000000"/>
              </a:solidFill>
            </a:endParaRPr>
          </a:p>
          <a:p>
            <a:pPr marL="342900" indent="-342900">
              <a:spcBef>
                <a:spcPct val="0"/>
              </a:spcBef>
              <a:spcAft>
                <a:spcPts val="600"/>
              </a:spcAft>
            </a:pPr>
            <a:r>
              <a:rPr lang="ru-RU" altLang="ru-RU" sz="2000" dirty="0">
                <a:solidFill>
                  <a:srgbClr val="000000"/>
                </a:solidFill>
              </a:rPr>
              <a:t>Правила </a:t>
            </a:r>
            <a:r>
              <a:rPr lang="ru-RU" altLang="ru-RU" sz="2000" dirty="0" smtClean="0">
                <a:solidFill>
                  <a:srgbClr val="000000"/>
                </a:solidFill>
              </a:rPr>
              <a:t>целостности</a:t>
            </a:r>
            <a:r>
              <a:rPr lang="en-US" altLang="ru-RU" sz="2000" dirty="0" smtClean="0">
                <a:solidFill>
                  <a:srgbClr val="000000"/>
                </a:solidFill>
              </a:rPr>
              <a:t> </a:t>
            </a:r>
            <a:r>
              <a:rPr lang="ru-RU" altLang="ru-RU" sz="2000" dirty="0" smtClean="0">
                <a:solidFill>
                  <a:srgbClr val="000000"/>
                </a:solidFill>
              </a:rPr>
              <a:t>также </a:t>
            </a:r>
            <a:r>
              <a:rPr lang="ru-RU" altLang="ru-RU" sz="2000" dirty="0">
                <a:solidFill>
                  <a:srgbClr val="000000"/>
                </a:solidFill>
              </a:rPr>
              <a:t>определяются типом данных и предметной </a:t>
            </a:r>
            <a:r>
              <a:rPr lang="ru-RU" altLang="ru-RU" sz="2000" dirty="0" smtClean="0">
                <a:solidFill>
                  <a:srgbClr val="000000"/>
                </a:solidFill>
              </a:rPr>
              <a:t>областью</a:t>
            </a:r>
            <a:r>
              <a:rPr lang="ru-RU" altLang="ru-RU" sz="2000" dirty="0">
                <a:solidFill>
                  <a:srgbClr val="000000"/>
                </a:solidFill>
              </a:rPr>
              <a:t>. Например, значение атрибута </a:t>
            </a:r>
            <a:r>
              <a:rPr lang="ru-RU" altLang="ru-RU" sz="2000" b="1" dirty="0">
                <a:solidFill>
                  <a:srgbClr val="000000"/>
                </a:solidFill>
              </a:rPr>
              <a:t>Счётчик</a:t>
            </a:r>
            <a:r>
              <a:rPr lang="ru-RU" altLang="ru-RU" sz="2000" dirty="0">
                <a:solidFill>
                  <a:srgbClr val="000000"/>
                </a:solidFill>
              </a:rPr>
              <a:t> является целым числом, т.е. может состоять только из цифр. А ограничения предметной области таковы, что это число не может быть меньше нуля.</a:t>
            </a:r>
          </a:p>
        </p:txBody>
      </p:sp>
    </p:spTree>
  </p:cSld>
  <p:clrMapOvr>
    <a:masterClrMapping/>
  </p:clrMapOvr>
  <p:transition spd="med" advClick="0">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2" name="Прямоугольник 1"/>
          <p:cNvSpPr/>
          <p:nvPr/>
        </p:nvSpPr>
        <p:spPr>
          <a:xfrm>
            <a:off x="107504" y="1493409"/>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Ограничения целостности</a:t>
            </a:r>
            <a:r>
              <a:rPr lang="ru-RU" dirty="0">
                <a:latin typeface="Times New Roman" panose="02020603050405020304" pitchFamily="18" charset="0"/>
                <a:ea typeface="Times New Roman" panose="02020603050405020304" pitchFamily="18" charset="0"/>
                <a:cs typeface="Times New Roman" panose="02020603050405020304" pitchFamily="18" charset="0"/>
              </a:rPr>
              <a:t> – это правила, которым должны удовлетворять значения элементов данных. Ограничения целостности делятся на </a:t>
            </a:r>
            <a:r>
              <a:rPr lang="ru-RU" b="1" dirty="0">
                <a:latin typeface="Times New Roman" panose="02020603050405020304" pitchFamily="18" charset="0"/>
                <a:ea typeface="Times New Roman" panose="02020603050405020304" pitchFamily="18" charset="0"/>
                <a:cs typeface="Times New Roman" panose="02020603050405020304" pitchFamily="18" charset="0"/>
              </a:rPr>
              <a:t>явные</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panose="02020603050405020304" pitchFamily="18" charset="0"/>
                <a:ea typeface="Times New Roman" panose="02020603050405020304" pitchFamily="18" charset="0"/>
                <a:cs typeface="Times New Roman" panose="02020603050405020304" pitchFamily="18" charset="0"/>
              </a:rPr>
              <a:t>неявные</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Неявные ограничения </a:t>
            </a:r>
            <a:r>
              <a:rPr lang="ru-RU" dirty="0">
                <a:latin typeface="Times New Roman" panose="02020603050405020304" pitchFamily="18" charset="0"/>
                <a:ea typeface="Times New Roman" panose="02020603050405020304" pitchFamily="18" charset="0"/>
                <a:cs typeface="Times New Roman" panose="02020603050405020304" pitchFamily="18" charset="0"/>
              </a:rPr>
              <a:t>определяются самой структурой данных.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тот факт, что запись типа </a:t>
            </a:r>
            <a:r>
              <a:rPr lang="ru-RU" i="1" u="sng" dirty="0">
                <a:latin typeface="Times New Roman" panose="02020603050405020304" pitchFamily="18" charset="0"/>
                <a:ea typeface="Times New Roman" panose="02020603050405020304" pitchFamily="18" charset="0"/>
                <a:cs typeface="Times New Roman" panose="02020603050405020304" pitchFamily="18" charset="0"/>
              </a:rPr>
              <a:t>СОТРУДНИК</a:t>
            </a:r>
            <a:r>
              <a:rPr lang="ru-RU" dirty="0">
                <a:latin typeface="Times New Roman" panose="02020603050405020304" pitchFamily="18" charset="0"/>
                <a:ea typeface="Times New Roman" panose="02020603050405020304" pitchFamily="18" charset="0"/>
                <a:cs typeface="Times New Roman" panose="02020603050405020304" pitchFamily="18" charset="0"/>
              </a:rPr>
              <a:t> имеет поле </a:t>
            </a:r>
            <a:r>
              <a:rPr lang="ru-RU" i="1" u="sng" dirty="0">
                <a:latin typeface="Times New Roman" panose="02020603050405020304" pitchFamily="18" charset="0"/>
                <a:ea typeface="Times New Roman" panose="02020603050405020304" pitchFamily="18" charset="0"/>
                <a:cs typeface="Times New Roman" panose="02020603050405020304" pitchFamily="18" charset="0"/>
              </a:rPr>
              <a:t>Дата рождения</a:t>
            </a:r>
            <a:r>
              <a:rPr lang="ru-RU" dirty="0">
                <a:latin typeface="Times New Roman" panose="02020603050405020304" pitchFamily="18" charset="0"/>
                <a:ea typeface="Times New Roman" panose="02020603050405020304" pitchFamily="18" charset="0"/>
                <a:cs typeface="Times New Roman" panose="02020603050405020304" pitchFamily="18" charset="0"/>
              </a:rPr>
              <a:t>, служит, по существу, ограничением целостности, означающим, что каждый сотрудник организации имеет дату рождения, причём только одну.</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a:latin typeface="Times New Roman" panose="02020603050405020304" pitchFamily="18" charset="0"/>
                <a:ea typeface="Times New Roman" panose="02020603050405020304" pitchFamily="18" charset="0"/>
                <a:cs typeface="Times New Roman" panose="02020603050405020304" pitchFamily="18" charset="0"/>
              </a:rPr>
              <a:t>Явные ограничения </a:t>
            </a:r>
            <a:r>
              <a:rPr lang="ru-RU" dirty="0">
                <a:latin typeface="Times New Roman" panose="02020603050405020304" pitchFamily="18" charset="0"/>
                <a:ea typeface="Times New Roman" panose="02020603050405020304" pitchFamily="18" charset="0"/>
                <a:cs typeface="Times New Roman" panose="02020603050405020304" pitchFamily="18" charset="0"/>
              </a:rPr>
              <a:t>включаются в структуру базы данных с помощью средств языка контроля данных (</a:t>
            </a:r>
            <a:r>
              <a:rPr lang="en-US" dirty="0">
                <a:latin typeface="Times New Roman" panose="02020603050405020304" pitchFamily="18" charset="0"/>
                <a:ea typeface="Times New Roman" panose="02020603050405020304" pitchFamily="18" charset="0"/>
                <a:cs typeface="Times New Roman" panose="02020603050405020304" pitchFamily="18" charset="0"/>
              </a:rPr>
              <a:t>DCL</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cs typeface="Times New Roman" panose="02020603050405020304" pitchFamily="18" charset="0"/>
              </a:rPr>
              <a:t>Data Control Language</a:t>
            </a:r>
            <a:r>
              <a:rPr lang="ru-RU"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ru-RU" dirty="0">
                <a:latin typeface="Times New Roman" panose="02020603050405020304" pitchFamily="18" charset="0"/>
                <a:ea typeface="Times New Roman" panose="02020603050405020304" pitchFamily="18" charset="0"/>
                <a:cs typeface="Times New Roman" panose="02020603050405020304" pitchFamily="18" charset="0"/>
              </a:rPr>
              <a:t>качестве явных ограничений чаще всего выступают условия, накладываемые на значения данных.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номер паспорта является уникальным, заработная плата не может быть отрицательной, а дата приёма сотрудника на работу обязательно будет меньше, чем дата его перевода на другую работу.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3532162"/>
      </p:ext>
    </p:extLst>
  </p:cSld>
  <p:clrMapOvr>
    <a:masterClrMapping/>
  </p:clrMapOvr>
  <p:transition spd="med" advClick="0">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4" name="Прямоугольник 3"/>
          <p:cNvSpPr/>
          <p:nvPr/>
        </p:nvSpPr>
        <p:spPr>
          <a:xfrm>
            <a:off x="160908" y="1504167"/>
            <a:ext cx="8822184" cy="2744982"/>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Также различают </a:t>
            </a:r>
            <a:r>
              <a:rPr lang="ru-RU" b="1" dirty="0">
                <a:latin typeface="Times New Roman" panose="02020603050405020304" pitchFamily="18" charset="0"/>
                <a:ea typeface="Times New Roman" panose="02020603050405020304" pitchFamily="18" charset="0"/>
                <a:cs typeface="Times New Roman" panose="02020603050405020304" pitchFamily="18" charset="0"/>
              </a:rPr>
              <a:t>статические</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b="1" dirty="0">
                <a:latin typeface="Times New Roman" panose="02020603050405020304" pitchFamily="18" charset="0"/>
                <a:ea typeface="Times New Roman" panose="02020603050405020304" pitchFamily="18" charset="0"/>
                <a:cs typeface="Times New Roman" panose="02020603050405020304" pitchFamily="18" charset="0"/>
              </a:rPr>
              <a:t>динамические</a:t>
            </a:r>
            <a:r>
              <a:rPr lang="ru-RU" dirty="0">
                <a:latin typeface="Times New Roman" panose="02020603050405020304" pitchFamily="18" charset="0"/>
                <a:ea typeface="Times New Roman" panose="02020603050405020304" pitchFamily="18" charset="0"/>
                <a:cs typeface="Times New Roman" panose="02020603050405020304" pitchFamily="18" charset="0"/>
              </a:rPr>
              <a:t> ограничения целостности.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Статические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ограничения присущи всем состояниям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ПО,</a:t>
            </a:r>
          </a:p>
          <a:p>
            <a:pPr marL="285750" indent="-285750" algn="just">
              <a:lnSpc>
                <a:spcPct val="107000"/>
              </a:lnSpc>
              <a:spcAft>
                <a:spcPts val="0"/>
              </a:spcAft>
              <a:buFont typeface="Arial" panose="020B0604020202020204" pitchFamily="34" charset="0"/>
              <a:buChar cha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динамические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определяют возможность перехода ПО из одного состояния в другое</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Примерами </a:t>
            </a:r>
            <a:r>
              <a:rPr lang="ru-RU" dirty="0">
                <a:latin typeface="Times New Roman" panose="02020603050405020304" pitchFamily="18" charset="0"/>
                <a:ea typeface="Times New Roman" panose="02020603050405020304" pitchFamily="18" charset="0"/>
                <a:cs typeface="Times New Roman" panose="02020603050405020304" pitchFamily="18" charset="0"/>
              </a:rPr>
              <a:t>статических ограничений целостности могут служить требование уникальности индивидуального номера налогоплательщика (ИНН) или задание ограниченного множества значений атрибута "Пол" ('м' и 'ж').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В </a:t>
            </a:r>
            <a:r>
              <a:rPr lang="ru-RU" dirty="0">
                <a:latin typeface="Times New Roman" panose="02020603050405020304" pitchFamily="18" charset="0"/>
                <a:ea typeface="Times New Roman" panose="02020603050405020304" pitchFamily="18" charset="0"/>
                <a:cs typeface="Times New Roman" panose="02020603050405020304" pitchFamily="18" charset="0"/>
              </a:rPr>
              <a:t>качестве примера динамического ограничения целостности можно привести правило, которое распространяется на поля-счётчики: значение счётчика не может уменьшаться.</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43149846"/>
      </p:ext>
    </p:extLst>
  </p:cSld>
  <p:clrMapOvr>
    <a:masterClrMapping/>
  </p:clrMapOvr>
  <p:transition spd="med" advClick="0">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024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Модель данных: целостная часть</a:t>
            </a:r>
          </a:p>
        </p:txBody>
      </p:sp>
      <p:sp>
        <p:nvSpPr>
          <p:cNvPr id="2" name="Прямоугольник 1"/>
          <p:cNvSpPr/>
          <p:nvPr/>
        </p:nvSpPr>
        <p:spPr>
          <a:xfrm>
            <a:off x="107504" y="1628800"/>
            <a:ext cx="8822184" cy="394505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За выполнением ограничений целостности следит СУБД в процессе своего функционирования.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Она </a:t>
            </a:r>
            <a:r>
              <a:rPr lang="ru-RU" dirty="0">
                <a:latin typeface="Times New Roman" panose="02020603050405020304" pitchFamily="18" charset="0"/>
                <a:ea typeface="Times New Roman" panose="02020603050405020304" pitchFamily="18" charset="0"/>
                <a:cs typeface="Times New Roman" panose="02020603050405020304" pitchFamily="18" charset="0"/>
              </a:rPr>
              <a:t>проверяет ограничения целостности каждый раз, когда они могут быть нарушены (например, при добавлении данных, при удалении данных и т.п.), и гарантирует их соблюдение.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Если </a:t>
            </a:r>
            <a:r>
              <a:rPr lang="ru-RU" dirty="0">
                <a:latin typeface="Times New Roman" panose="02020603050405020304" pitchFamily="18" charset="0"/>
                <a:ea typeface="Times New Roman" panose="02020603050405020304" pitchFamily="18" charset="0"/>
                <a:cs typeface="Times New Roman" panose="02020603050405020304" pitchFamily="18" charset="0"/>
              </a:rPr>
              <a:t>какая-либо команда нарушает ограничение целостности, она не будет выполнена и система выдаст соответствующее сообщение об ошибке.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Например</a:t>
            </a:r>
            <a:r>
              <a:rPr lang="ru-RU" dirty="0">
                <a:latin typeface="Times New Roman" panose="02020603050405020304" pitchFamily="18" charset="0"/>
                <a:ea typeface="Times New Roman" panose="02020603050405020304" pitchFamily="18" charset="0"/>
                <a:cs typeface="Times New Roman" panose="02020603050405020304" pitchFamily="18" charset="0"/>
              </a:rPr>
              <a:t>, если задать в качестве ограничения правило «</a:t>
            </a:r>
            <a:r>
              <a:rPr lang="ru-RU" i="1" dirty="0">
                <a:latin typeface="Times New Roman" panose="02020603050405020304" pitchFamily="18" charset="0"/>
                <a:ea typeface="Times New Roman" panose="02020603050405020304" pitchFamily="18" charset="0"/>
                <a:cs typeface="Times New Roman" panose="02020603050405020304" pitchFamily="18" charset="0"/>
              </a:rPr>
              <a:t>Остаток денежных средств на счёте не может быть отрицательным</a:t>
            </a:r>
            <a:r>
              <a:rPr lang="ru-RU" dirty="0">
                <a:latin typeface="Times New Roman" panose="02020603050405020304" pitchFamily="18" charset="0"/>
                <a:ea typeface="Times New Roman" panose="02020603050405020304" pitchFamily="18" charset="0"/>
                <a:cs typeface="Times New Roman" panose="02020603050405020304" pitchFamily="18" charset="0"/>
              </a:rPr>
              <a:t>», то при попытке снять со счёта денег больше, чем там есть, система выдаст сообщение об ошибке и не позволит выполнить эту операцию.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Таким </a:t>
            </a:r>
            <a:r>
              <a:rPr lang="ru-RU" dirty="0">
                <a:latin typeface="Times New Roman" panose="02020603050405020304" pitchFamily="18" charset="0"/>
                <a:ea typeface="Times New Roman" panose="02020603050405020304" pitchFamily="18" charset="0"/>
                <a:cs typeface="Times New Roman" panose="02020603050405020304" pitchFamily="18" charset="0"/>
              </a:rPr>
              <a:t>образом, ограничения целостности обеспечивают логическую непротиворечивость данных при переводе БД из одного состояния в другое.</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6625361"/>
      </p:ext>
    </p:extLst>
  </p:cSld>
  <p:clrMapOvr>
    <a:masterClrMapping/>
  </p:clrMapOvr>
  <p:transition spd="med" advClick="0">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126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Ранние модели данных</a:t>
            </a:r>
          </a:p>
        </p:txBody>
      </p:sp>
      <p:sp>
        <p:nvSpPr>
          <p:cNvPr id="11269" name="TextBox 13"/>
          <p:cNvSpPr txBox="1">
            <a:spLocks noChangeArrowheads="1"/>
          </p:cNvSpPr>
          <p:nvPr/>
        </p:nvSpPr>
        <p:spPr bwMode="auto">
          <a:xfrm>
            <a:off x="0" y="1571625"/>
            <a:ext cx="9070975"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Начнём с рассмотрения общих подходов к организации трех типов ранних систем, а именно:</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систем, основанных на инвертированных списках;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иерархических систем управления базами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сетевых систем управления базами данных. </a:t>
            </a:r>
          </a:p>
        </p:txBody>
      </p:sp>
    </p:spTree>
  </p:cSld>
  <p:clrMapOvr>
    <a:masterClrMapping/>
  </p:clrMapOvr>
  <p:transition spd="med" advClick="0">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229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Ранние модели данных</a:t>
            </a:r>
          </a:p>
        </p:txBody>
      </p:sp>
      <p:sp>
        <p:nvSpPr>
          <p:cNvPr id="12293" name="TextBox 13"/>
          <p:cNvSpPr txBox="1">
            <a:spLocks noChangeArrowheads="1"/>
          </p:cNvSpPr>
          <p:nvPr/>
        </p:nvSpPr>
        <p:spPr bwMode="auto">
          <a:xfrm>
            <a:off x="0" y="1571625"/>
            <a:ext cx="9070975"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целом ранние системы можно охарактеризовать следующим образом:</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Эти системы активно использовались в течение многих лет, задолго до появления работоспособных реляционных СУБД;</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Все ранние системы не основывались на каких-либо абстрактных моделях;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 ранних системах доступ к БД производился на уровне записей;</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Навигационная природа ранних систем и доступ к данным на уровне записей заставляли пользователей самих производить всю оптимизацию доступа к БД, без какой-либо поддержки системы;</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После появления реляционных систем большинство ранних систем было оснащено «реляционными» интерфейсами.</a:t>
            </a:r>
          </a:p>
        </p:txBody>
      </p:sp>
    </p:spTree>
  </p:cSld>
  <p:clrMapOvr>
    <a:masterClrMapping/>
  </p:clrMapOvr>
  <p:transition spd="med" advClick="0">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331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p:txBody>
      </p:sp>
      <p:sp>
        <p:nvSpPr>
          <p:cNvPr id="13317"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К числу наиболее известных и типичных представителей систем, в основе которых лежит эта модель данных, относятся СУБД </a:t>
            </a:r>
            <a:r>
              <a:rPr lang="ru-RU" altLang="ru-RU" sz="2000" dirty="0" err="1">
                <a:solidFill>
                  <a:srgbClr val="000000"/>
                </a:solidFill>
              </a:rPr>
              <a:t>Datacom</a:t>
            </a:r>
            <a:r>
              <a:rPr lang="ru-RU" altLang="ru-RU" sz="2000" dirty="0">
                <a:solidFill>
                  <a:srgbClr val="000000"/>
                </a:solidFill>
              </a:rPr>
              <a:t>/DB (1960-е) от </a:t>
            </a:r>
            <a:r>
              <a:rPr lang="ru-RU" altLang="ru-RU" sz="2000" dirty="0" err="1">
                <a:solidFill>
                  <a:srgbClr val="000000"/>
                </a:solidFill>
              </a:rPr>
              <a:t>Applied</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Research</a:t>
            </a:r>
            <a:r>
              <a:rPr lang="ru-RU" altLang="ru-RU" sz="2000" dirty="0">
                <a:solidFill>
                  <a:srgbClr val="000000"/>
                </a:solidFill>
              </a:rPr>
              <a:t>, </a:t>
            </a:r>
            <a:r>
              <a:rPr lang="ru-RU" altLang="ru-RU" sz="2000" dirty="0" err="1">
                <a:solidFill>
                  <a:srgbClr val="000000"/>
                </a:solidFill>
              </a:rPr>
              <a:t>Inc</a:t>
            </a:r>
            <a:r>
              <a:rPr lang="ru-RU" altLang="ru-RU" sz="2000" dirty="0">
                <a:solidFill>
                  <a:srgbClr val="000000"/>
                </a:solidFill>
              </a:rPr>
              <a:t>. (ADR) и </a:t>
            </a:r>
            <a:r>
              <a:rPr lang="ru-RU" altLang="ru-RU" sz="2000" dirty="0" err="1">
                <a:solidFill>
                  <a:srgbClr val="000000"/>
                </a:solidFill>
              </a:rPr>
              <a:t>Adabas</a:t>
            </a:r>
            <a:r>
              <a:rPr lang="ru-RU" altLang="ru-RU" sz="2000" dirty="0">
                <a:solidFill>
                  <a:srgbClr val="000000"/>
                </a:solidFill>
              </a:rPr>
              <a:t> (</a:t>
            </a:r>
            <a:r>
              <a:rPr lang="ru-RU" altLang="ru-RU" sz="2000" dirty="0" err="1">
                <a:solidFill>
                  <a:srgbClr val="000000"/>
                </a:solidFill>
              </a:rPr>
              <a:t>ADAptable</a:t>
            </a:r>
            <a:r>
              <a:rPr lang="ru-RU" altLang="ru-RU" sz="2000" dirty="0">
                <a:solidFill>
                  <a:srgbClr val="000000"/>
                </a:solidFill>
              </a:rPr>
              <a:t> </a:t>
            </a:r>
            <a:r>
              <a:rPr lang="ru-RU" altLang="ru-RU" sz="2000" dirty="0" err="1">
                <a:solidFill>
                  <a:srgbClr val="000000"/>
                </a:solidFill>
              </a:rPr>
              <a:t>DAtabase</a:t>
            </a:r>
            <a:r>
              <a:rPr lang="ru-RU" altLang="ru-RU" sz="2000" dirty="0">
                <a:solidFill>
                  <a:srgbClr val="000000"/>
                </a:solidFill>
              </a:rPr>
              <a:t> </a:t>
            </a:r>
            <a:r>
              <a:rPr lang="ru-RU" altLang="ru-RU" sz="2000" dirty="0" err="1">
                <a:solidFill>
                  <a:srgbClr val="000000"/>
                </a:solidFill>
              </a:rPr>
              <a:t>System</a:t>
            </a:r>
            <a:r>
              <a:rPr lang="ru-RU" altLang="ru-RU" sz="2000" dirty="0">
                <a:solidFill>
                  <a:srgbClr val="000000"/>
                </a:solidFill>
              </a:rPr>
              <a:t>), которая была разработана компанией </a:t>
            </a:r>
            <a:r>
              <a:rPr lang="ru-RU" altLang="ru-RU" sz="2000" dirty="0" err="1">
                <a:solidFill>
                  <a:srgbClr val="000000"/>
                </a:solidFill>
              </a:rPr>
              <a:t>Software</a:t>
            </a:r>
            <a:r>
              <a:rPr lang="ru-RU" altLang="ru-RU" sz="2000" dirty="0">
                <a:solidFill>
                  <a:srgbClr val="000000"/>
                </a:solidFill>
              </a:rPr>
              <a:t> AG в 1971 г. и до сих пор является её основным продуктом. </a:t>
            </a:r>
          </a:p>
          <a:p>
            <a:pPr marL="342900" indent="-342900">
              <a:spcBef>
                <a:spcPct val="0"/>
              </a:spcBef>
              <a:spcAft>
                <a:spcPts val="600"/>
              </a:spcAft>
            </a:pPr>
            <a:r>
              <a:rPr lang="ru-RU" altLang="ru-RU" sz="2000" dirty="0">
                <a:solidFill>
                  <a:srgbClr val="000000"/>
                </a:solidFill>
              </a:rPr>
              <a:t>Организация доступа к данным на основе инвертированных таблиц используется практически во всех современных реляционных СУБД, но в этих системах пользователи не имеют непосредственного доступа к инвертированным таблицам (индексам). </a:t>
            </a:r>
          </a:p>
          <a:p>
            <a:pPr marL="342900" indent="-342900">
              <a:spcBef>
                <a:spcPct val="0"/>
              </a:spcBef>
              <a:spcAft>
                <a:spcPts val="600"/>
              </a:spcAft>
            </a:pPr>
            <a:r>
              <a:rPr lang="ru-RU" altLang="ru-RU" sz="2000" dirty="0">
                <a:solidFill>
                  <a:srgbClr val="000000"/>
                </a:solidFill>
              </a:rPr>
              <a:t>При рассмотрении внутренних интерфейсов реляционных СУБД, можно будет увидеть, что они очень близки к пользовательским интерфейсам систем, основанных на инвертированных таблицах.</a:t>
            </a:r>
          </a:p>
        </p:txBody>
      </p:sp>
    </p:spTree>
  </p:cSld>
  <p:clrMapOvr>
    <a:masterClrMapping/>
  </p:clrMapOvr>
  <p:transition spd="med" advClick="0">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Взаимосвязь основных терминов в области проектирования баз данных и работы с ними"/>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618606" y="1340768"/>
            <a:ext cx="3905652" cy="5445224"/>
          </a:xfrm>
          <a:prstGeom prst="rect">
            <a:avLst/>
          </a:prstGeom>
          <a:noFill/>
          <a:ln>
            <a:noFill/>
          </a:ln>
        </p:spPr>
      </p:pic>
      <p:sp>
        <p:nvSpPr>
          <p:cNvPr id="2" name="Заголовок 1"/>
          <p:cNvSpPr>
            <a:spLocks noGrp="1"/>
          </p:cNvSpPr>
          <p:nvPr>
            <p:ph type="title"/>
          </p:nvPr>
        </p:nvSpPr>
        <p:spPr/>
        <p:txBody>
          <a:bodyPr/>
          <a:lstStyle/>
          <a:p>
            <a:r>
              <a:rPr lang="ru-RU" altLang="ru-RU" smtClean="0"/>
              <a:t>Взаимосвязь терминов</a:t>
            </a:r>
            <a:endParaRPr lang="ru-RU" dirty="0"/>
          </a:p>
        </p:txBody>
      </p:sp>
    </p:spTree>
    <p:extLst>
      <p:ext uri="{BB962C8B-B14F-4D97-AF65-F5344CB8AC3E}">
        <p14:creationId xmlns:p14="http://schemas.microsoft.com/office/powerpoint/2010/main" val="833051317"/>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433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структуры данных</a:t>
            </a:r>
          </a:p>
        </p:txBody>
      </p:sp>
      <p:sp>
        <p:nvSpPr>
          <p:cNvPr id="14341" name="TextBox 13"/>
          <p:cNvSpPr txBox="1">
            <a:spLocks noChangeArrowheads="1"/>
          </p:cNvSpPr>
          <p:nvPr/>
        </p:nvSpPr>
        <p:spPr bwMode="auto">
          <a:xfrm>
            <a:off x="0" y="1571625"/>
            <a:ext cx="907097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smtClean="0">
                <a:solidFill>
                  <a:srgbClr val="000000"/>
                </a:solidFill>
              </a:rPr>
              <a:t>В базе данных </a:t>
            </a:r>
            <a:r>
              <a:rPr lang="ru-RU" altLang="ru-RU" sz="2000" dirty="0">
                <a:solidFill>
                  <a:srgbClr val="000000"/>
                </a:solidFill>
              </a:rPr>
              <a:t>в модели инвертированных таблиц </a:t>
            </a:r>
            <a:r>
              <a:rPr lang="ru-RU" altLang="ru-RU" sz="2000" dirty="0" smtClean="0">
                <a:solidFill>
                  <a:srgbClr val="000000"/>
                </a:solidFill>
              </a:rPr>
              <a:t>пользователям </a:t>
            </a:r>
            <a:r>
              <a:rPr lang="ru-RU" altLang="ru-RU" sz="2000" dirty="0">
                <a:solidFill>
                  <a:srgbClr val="000000"/>
                </a:solidFill>
              </a:rPr>
              <a:t>видны и хранимые таблицы, и пути доступа к ним. </a:t>
            </a:r>
          </a:p>
          <a:p>
            <a:pPr eaLnBrk="1" hangingPunct="1">
              <a:spcBef>
                <a:spcPct val="0"/>
              </a:spcBef>
              <a:spcAft>
                <a:spcPts val="600"/>
              </a:spcAft>
              <a:buFontTx/>
              <a:buNone/>
            </a:pPr>
            <a:r>
              <a:rPr lang="ru-RU" altLang="ru-RU" sz="2000" dirty="0">
                <a:solidFill>
                  <a:srgbClr val="000000"/>
                </a:solidFill>
              </a:rPr>
              <a:t>При этом: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Строки таблиц упорядочиваются системой в некоторой физической, видимой пользователям последовательности;</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Физическая упорядоченность строк всех таблиц может определяться и для всей БД (так делается, например, в </a:t>
            </a:r>
            <a:r>
              <a:rPr lang="ru-RU" altLang="ru-RU" sz="2000" dirty="0" err="1">
                <a:solidFill>
                  <a:srgbClr val="000000"/>
                </a:solidFill>
              </a:rPr>
              <a:t>Datacom</a:t>
            </a:r>
            <a:r>
              <a:rPr lang="ru-RU" altLang="ru-RU" sz="2000" dirty="0">
                <a:solidFill>
                  <a:srgbClr val="000000"/>
                </a:solidFill>
              </a:rPr>
              <a:t>/DB);</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Для каждой таблицы можно определить произвольное число ключей поиска, для которых строятся индексы. Эти индексы автоматически поддерживаются системой, но явно видны пользователям.</a:t>
            </a:r>
          </a:p>
        </p:txBody>
      </p:sp>
    </p:spTree>
  </p:cSld>
  <p:clrMapOvr>
    <a:masterClrMapping/>
  </p:clrMapOvr>
  <p:transition spd="med" advClick="0">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536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манипулирование данными</a:t>
            </a:r>
          </a:p>
        </p:txBody>
      </p:sp>
      <p:sp>
        <p:nvSpPr>
          <p:cNvPr id="15365" name="TextBox 13"/>
          <p:cNvSpPr txBox="1">
            <a:spLocks noChangeArrowheads="1"/>
          </p:cNvSpPr>
          <p:nvPr/>
        </p:nvSpPr>
        <p:spPr bwMode="auto">
          <a:xfrm>
            <a:off x="0" y="1571625"/>
            <a:ext cx="9070975"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Поддерживаются два класса операций: </a:t>
            </a:r>
          </a:p>
          <a:p>
            <a:pPr eaLnBrk="1" hangingPunct="1">
              <a:spcBef>
                <a:spcPct val="0"/>
              </a:spcBef>
              <a:spcAft>
                <a:spcPts val="600"/>
              </a:spcAft>
              <a:buFont typeface="Trebuchet MS" panose="020B0603020202020204" pitchFamily="34" charset="0"/>
              <a:buAutoNum type="arabicPeriod"/>
            </a:pPr>
            <a:r>
              <a:rPr lang="ru-RU" altLang="ru-RU" sz="2000">
                <a:solidFill>
                  <a:srgbClr val="000000"/>
                </a:solidFill>
              </a:rPr>
              <a:t>Операции, устанавливающие адрес записи и разбиваемые на два подкласса: </a:t>
            </a:r>
          </a:p>
          <a:p>
            <a:pPr lvl="2" eaLnBrk="1" hangingPunct="1">
              <a:spcBef>
                <a:spcPct val="0"/>
              </a:spcBef>
              <a:spcAft>
                <a:spcPts val="600"/>
              </a:spcAft>
            </a:pPr>
            <a:r>
              <a:rPr lang="ru-RU" altLang="ru-RU" sz="2000">
                <a:solidFill>
                  <a:srgbClr val="000000"/>
                </a:solidFill>
              </a:rPr>
              <a:t> прямые поисковые операторы (например, установить адрес первой записи таблицы по некоторому пути доступа); </a:t>
            </a:r>
          </a:p>
          <a:p>
            <a:pPr lvl="2" eaLnBrk="1" hangingPunct="1">
              <a:spcBef>
                <a:spcPct val="0"/>
              </a:spcBef>
              <a:spcAft>
                <a:spcPts val="600"/>
              </a:spcAft>
            </a:pPr>
            <a:r>
              <a:rPr lang="ru-RU" altLang="ru-RU" sz="2000">
                <a:solidFill>
                  <a:srgbClr val="000000"/>
                </a:solidFill>
              </a:rPr>
              <a:t> операторы, устанавливающие адрес записи при указании относительной позиции от предыдущей записи по некоторому пути доступа. </a:t>
            </a:r>
          </a:p>
          <a:p>
            <a:pPr eaLnBrk="1" hangingPunct="1">
              <a:spcBef>
                <a:spcPct val="0"/>
              </a:spcBef>
              <a:spcAft>
                <a:spcPts val="600"/>
              </a:spcAft>
              <a:buFont typeface="Trebuchet MS" panose="020B0603020202020204" pitchFamily="34" charset="0"/>
              <a:buAutoNum type="arabicPeriod"/>
            </a:pPr>
            <a:r>
              <a:rPr lang="ru-RU" altLang="ru-RU" sz="2000">
                <a:solidFill>
                  <a:srgbClr val="000000"/>
                </a:solidFill>
              </a:rPr>
              <a:t>Операции над адресуемыми записями.</a:t>
            </a:r>
          </a:p>
        </p:txBody>
      </p:sp>
    </p:spTree>
  </p:cSld>
  <p:clrMapOvr>
    <a:masterClrMapping/>
  </p:clrMapOvr>
  <p:transition spd="med" advClick="0">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638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манипулирование данными</a:t>
            </a:r>
          </a:p>
        </p:txBody>
      </p:sp>
      <p:sp>
        <p:nvSpPr>
          <p:cNvPr id="16389" name="TextBox 13"/>
          <p:cNvSpPr txBox="1">
            <a:spLocks noChangeArrowheads="1"/>
          </p:cNvSpPr>
          <p:nvPr/>
        </p:nvSpPr>
        <p:spPr bwMode="auto">
          <a:xfrm>
            <a:off x="0" y="1571625"/>
            <a:ext cx="9070975" cy="386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Типичный набор операций: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WITH SEARCH KEY EQUAL;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NEXT;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NEXT WITH SEARCH KEY EQUAL;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LOCATE FIRST WITH SEARCH KEY GREATER;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RETRIVE;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UPDATE;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DELETE;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STORE. </a:t>
            </a:r>
          </a:p>
        </p:txBody>
      </p:sp>
    </p:spTree>
  </p:cSld>
  <p:clrMapOvr>
    <a:masterClrMapping/>
  </p:clrMapOvr>
  <p:transition spd="med" advClick="0">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741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инвертированных таблиц:</a:t>
            </a:r>
          </a:p>
          <a:p>
            <a:pPr eaLnBrk="1" hangingPunct="1">
              <a:spcBef>
                <a:spcPct val="0"/>
              </a:spcBef>
              <a:buFontTx/>
              <a:buNone/>
            </a:pPr>
            <a:r>
              <a:rPr lang="ru-RU" altLang="ru-RU" sz="2400" b="1">
                <a:solidFill>
                  <a:srgbClr val="000000"/>
                </a:solidFill>
              </a:rPr>
              <a:t>ограничения целостности</a:t>
            </a:r>
          </a:p>
        </p:txBody>
      </p:sp>
      <p:sp>
        <p:nvSpPr>
          <p:cNvPr id="17413" name="TextBox 13"/>
          <p:cNvSpPr txBox="1">
            <a:spLocks noChangeArrowheads="1"/>
          </p:cNvSpPr>
          <p:nvPr/>
        </p:nvSpPr>
        <p:spPr bwMode="auto">
          <a:xfrm>
            <a:off x="0" y="1571625"/>
            <a:ext cx="90709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Общие правила определения целостности БД отсутствуют. </a:t>
            </a:r>
          </a:p>
          <a:p>
            <a:pPr marL="342900" indent="-342900">
              <a:spcBef>
                <a:spcPct val="0"/>
              </a:spcBef>
              <a:spcAft>
                <a:spcPts val="600"/>
              </a:spcAft>
            </a:pPr>
            <a:r>
              <a:rPr lang="ru-RU" altLang="ru-RU" sz="2000" dirty="0">
                <a:solidFill>
                  <a:srgbClr val="000000"/>
                </a:solidFill>
              </a:rPr>
              <a:t>В некоторых системах поддерживаются ограничения уникальности значений некоторых полей, но в основном вся поддержка целостности данных возлагается на прикладную программу.</a:t>
            </a:r>
          </a:p>
        </p:txBody>
      </p:sp>
    </p:spTree>
  </p:cSld>
  <p:clrMapOvr>
    <a:masterClrMapping/>
  </p:clrMapOvr>
  <p:transition spd="med" advClick="0">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843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a:t>
            </a:r>
          </a:p>
        </p:txBody>
      </p:sp>
      <p:sp>
        <p:nvSpPr>
          <p:cNvPr id="18437"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Типичным представителем (наиболее известным и распространенным) является СУБД IMS (Information Management System) компании IBM. Первая версия системы появилась в 1968 г.</a:t>
            </a:r>
          </a:p>
        </p:txBody>
      </p:sp>
    </p:spTree>
  </p:cSld>
  <p:clrMapOvr>
    <a:masterClrMapping/>
  </p:clrMapOvr>
  <p:transition spd="med" advClick="0">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1945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структуры данных</a:t>
            </a:r>
          </a:p>
        </p:txBody>
      </p:sp>
      <p:sp>
        <p:nvSpPr>
          <p:cNvPr id="19461"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Иерархическая БД состоит из упорядоченного набора деревьев; более точно, из упорядоченного набора нескольких экземпляров одного типа дерева. </a:t>
            </a:r>
          </a:p>
          <a:p>
            <a:pPr marL="342900" indent="-342900">
              <a:spcBef>
                <a:spcPct val="0"/>
              </a:spcBef>
              <a:spcAft>
                <a:spcPts val="600"/>
              </a:spcAft>
            </a:pPr>
            <a:r>
              <a:rPr lang="ru-RU" altLang="ru-RU" sz="2000" dirty="0">
                <a:solidFill>
                  <a:srgbClr val="000000"/>
                </a:solidFill>
              </a:rPr>
              <a:t>Тип дерева состоит из одного «корневого» типа записи и упорядоченного набора из нуля или более типов поддеревьев (каждое из которых является некоторым типом дерева).</a:t>
            </a:r>
          </a:p>
          <a:p>
            <a:pPr marL="342900" indent="-342900">
              <a:spcBef>
                <a:spcPct val="0"/>
              </a:spcBef>
              <a:spcAft>
                <a:spcPts val="600"/>
              </a:spcAft>
            </a:pPr>
            <a:r>
              <a:rPr lang="ru-RU" altLang="ru-RU" sz="2000" dirty="0">
                <a:solidFill>
                  <a:srgbClr val="000000"/>
                </a:solidFill>
              </a:rPr>
              <a:t>Тип дерева в целом представляет собой иерархически организованный набор типов записи.</a:t>
            </a:r>
          </a:p>
          <a:p>
            <a:pPr marL="342900" indent="-342900">
              <a:spcBef>
                <a:spcPct val="0"/>
              </a:spcBef>
              <a:spcAft>
                <a:spcPts val="600"/>
              </a:spcAft>
            </a:pPr>
            <a:r>
              <a:rPr lang="ru-RU" altLang="ru-RU" sz="2000" dirty="0">
                <a:solidFill>
                  <a:srgbClr val="000000"/>
                </a:solidFill>
              </a:rPr>
              <a:t>Все экземпляры данного типа потомка с общим экземпляром типа предка называются </a:t>
            </a:r>
            <a:r>
              <a:rPr lang="ru-RU" altLang="ru-RU" sz="2000" b="1" i="1" dirty="0">
                <a:solidFill>
                  <a:srgbClr val="000000"/>
                </a:solidFill>
              </a:rPr>
              <a:t>близнецами</a:t>
            </a:r>
            <a:r>
              <a:rPr lang="ru-RU" altLang="ru-RU" sz="2000" dirty="0">
                <a:solidFill>
                  <a:srgbClr val="000000"/>
                </a:solidFill>
              </a:rPr>
              <a:t>. </a:t>
            </a:r>
          </a:p>
          <a:p>
            <a:pPr marL="342900" indent="-342900">
              <a:spcBef>
                <a:spcPct val="0"/>
              </a:spcBef>
              <a:spcAft>
                <a:spcPts val="600"/>
              </a:spcAft>
            </a:pPr>
            <a:r>
              <a:rPr lang="ru-RU" altLang="ru-RU" sz="2000" dirty="0">
                <a:solidFill>
                  <a:srgbClr val="000000"/>
                </a:solidFill>
              </a:rPr>
              <a:t>Для иерархической базы данных определяется полный порядок обхода дерева: сверху-вниз, слева-направо. </a:t>
            </a:r>
          </a:p>
          <a:p>
            <a:pPr marL="342900" indent="-342900">
              <a:spcBef>
                <a:spcPct val="0"/>
              </a:spcBef>
              <a:spcAft>
                <a:spcPts val="600"/>
              </a:spcAft>
            </a:pPr>
            <a:r>
              <a:rPr lang="ru-RU" altLang="ru-RU" sz="2000" dirty="0" smtClean="0">
                <a:solidFill>
                  <a:srgbClr val="000000"/>
                </a:solidFill>
              </a:rPr>
              <a:t>В </a:t>
            </a:r>
            <a:r>
              <a:rPr lang="ru-RU" altLang="ru-RU" sz="2000" dirty="0">
                <a:solidFill>
                  <a:srgbClr val="000000"/>
                </a:solidFill>
              </a:rPr>
              <a:t>терминологии IMS вместо термина </a:t>
            </a:r>
            <a:r>
              <a:rPr lang="ru-RU" altLang="ru-RU" sz="2000" b="1" i="1" dirty="0">
                <a:solidFill>
                  <a:srgbClr val="000000"/>
                </a:solidFill>
              </a:rPr>
              <a:t>запись</a:t>
            </a:r>
            <a:r>
              <a:rPr lang="ru-RU" altLang="ru-RU" sz="2000" dirty="0">
                <a:solidFill>
                  <a:srgbClr val="000000"/>
                </a:solidFill>
              </a:rPr>
              <a:t> использовался термин </a:t>
            </a:r>
            <a:r>
              <a:rPr lang="ru-RU" altLang="ru-RU" sz="2000" b="1" i="1" dirty="0">
                <a:solidFill>
                  <a:srgbClr val="000000"/>
                </a:solidFill>
              </a:rPr>
              <a:t>сегмент</a:t>
            </a:r>
            <a:r>
              <a:rPr lang="ru-RU" altLang="ru-RU" sz="2000" dirty="0">
                <a:solidFill>
                  <a:srgbClr val="000000"/>
                </a:solidFill>
              </a:rPr>
              <a:t>, а под </a:t>
            </a:r>
            <a:r>
              <a:rPr lang="ru-RU" altLang="ru-RU" sz="2000" b="1" i="1" dirty="0">
                <a:solidFill>
                  <a:srgbClr val="000000"/>
                </a:solidFill>
              </a:rPr>
              <a:t>записью базы данных</a:t>
            </a:r>
            <a:r>
              <a:rPr lang="ru-RU" altLang="ru-RU" sz="2000" dirty="0">
                <a:solidFill>
                  <a:srgbClr val="000000"/>
                </a:solidFill>
              </a:rPr>
              <a:t> понималось все дерево сегментов.</a:t>
            </a:r>
          </a:p>
        </p:txBody>
      </p:sp>
    </p:spTree>
  </p:cSld>
  <p:clrMapOvr>
    <a:masterClrMapping/>
  </p:clrMapOvr>
  <p:transition spd="med" advClick="0">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253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пример фрагмента иерархической базы данных</a:t>
            </a:r>
          </a:p>
        </p:txBody>
      </p:sp>
      <p:graphicFrame>
        <p:nvGraphicFramePr>
          <p:cNvPr id="22533" name="Объект 2"/>
          <p:cNvGraphicFramePr>
            <a:graphicFrameLocks noChangeAspect="1"/>
          </p:cNvGraphicFramePr>
          <p:nvPr/>
        </p:nvGraphicFramePr>
        <p:xfrm>
          <a:off x="323850" y="1773238"/>
          <a:ext cx="7988300" cy="3743325"/>
        </p:xfrm>
        <a:graphic>
          <a:graphicData uri="http://schemas.openxmlformats.org/presentationml/2006/ole">
            <mc:AlternateContent xmlns:mc="http://schemas.openxmlformats.org/markup-compatibility/2006">
              <mc:Choice xmlns:v="urn:schemas-microsoft-com:vml" Requires="v">
                <p:oleObj spid="_x0000_s22556" name="Picture" r:id="rId4" imgW="5326912" imgH="2498651" progId="Word.Picture.8">
                  <p:embed/>
                </p:oleObj>
              </mc:Choice>
              <mc:Fallback>
                <p:oleObj name="Picture" r:id="rId4" imgW="5326912" imgH="2498651" progId="Word.Picture.8">
                  <p:embed/>
                  <p:pic>
                    <p:nvPicPr>
                      <p:cNvPr id="0"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773238"/>
                        <a:ext cx="798830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advClick="0">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Иерархическая модель данных: </a:t>
            </a:r>
          </a:p>
          <a:p>
            <a:pPr eaLnBrk="1" hangingPunct="1">
              <a:spcBef>
                <a:spcPct val="0"/>
              </a:spcBef>
              <a:buFontTx/>
              <a:buNone/>
            </a:pPr>
            <a:r>
              <a:rPr lang="ru-RU" altLang="ru-RU" sz="2400" b="1" dirty="0">
                <a:solidFill>
                  <a:srgbClr val="000000"/>
                </a:solidFill>
              </a:rPr>
              <a:t>манипулирование данными</a:t>
            </a:r>
          </a:p>
        </p:txBody>
      </p:sp>
      <p:sp>
        <p:nvSpPr>
          <p:cNvPr id="2" name="Прямоугольник 1"/>
          <p:cNvSpPr/>
          <p:nvPr/>
        </p:nvSpPr>
        <p:spPr>
          <a:xfrm>
            <a:off x="179512" y="1681874"/>
            <a:ext cx="8750176" cy="5064656"/>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Передвижение по дереву всегда начинается с корневой вершины, от которой можно перейти на конкретный экземпляр записи любой вершины следующего уровня.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Эта </a:t>
            </a:r>
            <a:r>
              <a:rPr lang="ru-RU" dirty="0">
                <a:latin typeface="Times New Roman" panose="02020603050405020304" pitchFamily="18" charset="0"/>
                <a:ea typeface="Times New Roman" panose="02020603050405020304" pitchFamily="18" charset="0"/>
                <a:cs typeface="Times New Roman" panose="02020603050405020304" pitchFamily="18" charset="0"/>
              </a:rPr>
              <a:t>вершина становится текущей вершиной, а экземпляр – текущей записью.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От </a:t>
            </a:r>
            <a:r>
              <a:rPr lang="ru-RU" dirty="0">
                <a:latin typeface="Times New Roman" panose="02020603050405020304" pitchFamily="18" charset="0"/>
                <a:ea typeface="Times New Roman" panose="02020603050405020304" pitchFamily="18" charset="0"/>
                <a:cs typeface="Times New Roman" panose="02020603050405020304" pitchFamily="18" charset="0"/>
              </a:rPr>
              <a:t>этой записи можно перейти к другой записи данной вершины, к экземпляру записи родительской вершины или к экземпляру записи подчинённой вершины. </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Т.о</a:t>
            </a:r>
            <a:r>
              <a:rPr lang="ru-RU" dirty="0">
                <a:latin typeface="Times New Roman" panose="02020603050405020304" pitchFamily="18" charset="0"/>
                <a:ea typeface="Times New Roman" panose="02020603050405020304" pitchFamily="18" charset="0"/>
                <a:cs typeface="Times New Roman" panose="02020603050405020304" pitchFamily="18" charset="0"/>
              </a:rPr>
              <a:t>. попасть в любую вершину можно, только проделав полный путь по дереву от корня. Связи между записями в ИМД обычно выполнены в виде ссылок (т.е. хранятся адреса связанных записей</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buFont typeface="Arial" panose="020B0604020202020204" pitchFamily="34" charset="0"/>
              <a:buChar char="•"/>
            </a:pPr>
            <a:r>
              <a:rPr lang="ru-RU" dirty="0">
                <a:latin typeface="Times New Roman" panose="02020603050405020304" pitchFamily="18" charset="0"/>
                <a:ea typeface="Times New Roman" panose="02020603050405020304" pitchFamily="18" charset="0"/>
                <a:cs typeface="Times New Roman" panose="02020603050405020304" pitchFamily="18" charset="0"/>
              </a:rPr>
              <a:t>Корневая запись дерева должна содержать ключ с уникальным значением. Ключи некорневых записей должны иметь уникальные значения только в экземплярах групповых отношений, т.е. на одном и том же уровне иерархии в разных ветвях дерева могут быть экземпляры записей с одинаковыми ключами. Это объясняется тем, что каждая запись идентифицируется </a:t>
            </a:r>
            <a:r>
              <a:rPr lang="ru-RU" b="1" dirty="0">
                <a:latin typeface="Times New Roman" panose="02020603050405020304" pitchFamily="18" charset="0"/>
                <a:ea typeface="Times New Roman" panose="02020603050405020304" pitchFamily="18" charset="0"/>
                <a:cs typeface="Times New Roman" panose="02020603050405020304" pitchFamily="18" charset="0"/>
              </a:rPr>
              <a:t>полным сцепленным ключом</a:t>
            </a:r>
            <a:r>
              <a:rPr lang="ru-RU" dirty="0">
                <a:latin typeface="Times New Roman" panose="02020603050405020304" pitchFamily="18" charset="0"/>
                <a:ea typeface="Times New Roman" panose="02020603050405020304" pitchFamily="18" charset="0"/>
                <a:cs typeface="Times New Roman" panose="02020603050405020304" pitchFamily="18" charset="0"/>
              </a:rPr>
              <a:t>, который образуется путём конкатенации всех ключей экземпляров родительских записей. Например, для студента ключ – </a:t>
            </a:r>
            <a:endParaRPr lang="ru-RU" dirty="0" smtClean="0">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07000"/>
              </a:lnSpc>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r>
              <a:rPr lang="ru-RU" dirty="0" err="1">
                <a:latin typeface="Times New Roman" panose="02020603050405020304" pitchFamily="18" charset="0"/>
                <a:ea typeface="Times New Roman" panose="02020603050405020304" pitchFamily="18" charset="0"/>
                <a:cs typeface="Times New Roman" panose="02020603050405020304" pitchFamily="18" charset="0"/>
              </a:rPr>
              <a:t>Шифр_факультета+Номер_курса+Номер_группы+Номер_зачётной_книжки</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657747"/>
      </p:ext>
    </p:extLst>
  </p:cSld>
  <p:clrMapOvr>
    <a:masterClrMapping/>
  </p:clrMapOvr>
  <p:transition spd="med" advClick="0">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манипулирование данными</a:t>
            </a:r>
          </a:p>
        </p:txBody>
      </p:sp>
      <p:sp>
        <p:nvSpPr>
          <p:cNvPr id="20485" name="TextBox 13"/>
          <p:cNvSpPr txBox="1">
            <a:spLocks noChangeArrowheads="1"/>
          </p:cNvSpPr>
          <p:nvPr/>
        </p:nvSpPr>
        <p:spPr bwMode="auto">
          <a:xfrm>
            <a:off x="0" y="1571625"/>
            <a:ext cx="90709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Примерами типичных операций манипулирования иерархически организованными данными могут быть следующие: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найти указанный экземпляр типа дерева БД;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одного экземпляра типа дерева к другому;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экземпляра одного типа записи к экземпляру другого типа записи внутри дерева;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перейти от одной записи к другой в порядке обхода иерархии;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вставить новую запись в указанную позицию;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удалить текущую запись. </a:t>
            </a:r>
          </a:p>
        </p:txBody>
      </p:sp>
    </p:spTree>
  </p:cSld>
  <p:clrMapOvr>
    <a:masterClrMapping/>
  </p:clrMapOvr>
  <p:transition spd="med" advClick="0">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1507"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Иерархическая модель данных: </a:t>
            </a:r>
          </a:p>
          <a:p>
            <a:pPr eaLnBrk="1" hangingPunct="1">
              <a:spcBef>
                <a:spcPct val="0"/>
              </a:spcBef>
              <a:buFontTx/>
              <a:buNone/>
            </a:pPr>
            <a:r>
              <a:rPr lang="ru-RU" altLang="ru-RU" sz="2400" b="1">
                <a:solidFill>
                  <a:srgbClr val="000000"/>
                </a:solidFill>
              </a:rPr>
              <a:t>ограничения целостности</a:t>
            </a:r>
          </a:p>
        </p:txBody>
      </p:sp>
      <p:sp>
        <p:nvSpPr>
          <p:cNvPr id="21509" name="TextBox 13"/>
          <p:cNvSpPr txBox="1">
            <a:spLocks noChangeArrowheads="1"/>
          </p:cNvSpPr>
          <p:nvPr/>
        </p:nvSpPr>
        <p:spPr bwMode="auto">
          <a:xfrm>
            <a:off x="0" y="1571625"/>
            <a:ext cx="907097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иерархической модели данных автоматически поддерживается целостность ссылок между предками и потомками. </a:t>
            </a:r>
          </a:p>
          <a:p>
            <a:pPr marL="342900" indent="-342900">
              <a:spcBef>
                <a:spcPct val="0"/>
              </a:spcBef>
              <a:spcAft>
                <a:spcPts val="600"/>
              </a:spcAft>
            </a:pPr>
            <a:r>
              <a:rPr lang="ru-RU" altLang="ru-RU" sz="2000" dirty="0">
                <a:solidFill>
                  <a:srgbClr val="000000"/>
                </a:solidFill>
              </a:rPr>
              <a:t>Основное правило:</a:t>
            </a:r>
            <a:r>
              <a:rPr lang="ru-RU" altLang="ru-RU" sz="2000" i="1" dirty="0">
                <a:solidFill>
                  <a:srgbClr val="000000"/>
                </a:solidFill>
              </a:rPr>
              <a:t> никакой потомок не может существовать без своего родителя.</a:t>
            </a:r>
            <a:r>
              <a:rPr lang="ru-RU" altLang="ru-RU" sz="2000" dirty="0">
                <a:solidFill>
                  <a:srgbClr val="000000"/>
                </a:solidFill>
              </a:rPr>
              <a:t> </a:t>
            </a:r>
          </a:p>
          <a:p>
            <a:pPr marL="342900" indent="-342900">
              <a:spcBef>
                <a:spcPct val="0"/>
              </a:spcBef>
              <a:spcAft>
                <a:spcPts val="600"/>
              </a:spcAft>
            </a:pPr>
            <a:r>
              <a:rPr lang="ru-RU" altLang="ru-RU" sz="2000" dirty="0" smtClean="0">
                <a:solidFill>
                  <a:srgbClr val="000000"/>
                </a:solidFill>
              </a:rPr>
              <a:t>При этом </a:t>
            </a:r>
            <a:r>
              <a:rPr lang="ru-RU" altLang="ru-RU" sz="2000" dirty="0">
                <a:solidFill>
                  <a:srgbClr val="000000"/>
                </a:solidFill>
              </a:rPr>
              <a:t>аналогичная поддержка целостности по ссылкам между записями без связи «предок-потомок», не обеспечивается.</a:t>
            </a:r>
          </a:p>
        </p:txBody>
      </p:sp>
    </p:spTree>
  </p:cSld>
  <p:clrMapOvr>
    <a:masterClrMapping/>
  </p:clrMapOvr>
  <p:transition spd="med" advClick="0">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dirty="0"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17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a:t>
            </a:r>
          </a:p>
        </p:txBody>
      </p:sp>
      <p:sp>
        <p:nvSpPr>
          <p:cNvPr id="7173" name="TextBox 13"/>
          <p:cNvSpPr txBox="1">
            <a:spLocks noChangeArrowheads="1"/>
          </p:cNvSpPr>
          <p:nvPr/>
        </p:nvSpPr>
        <p:spPr bwMode="auto">
          <a:xfrm>
            <a:off x="0" y="1571625"/>
            <a:ext cx="9070975" cy="417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a:t>
            </a:r>
            <a:r>
              <a:rPr lang="ru-RU" altLang="ru-RU" sz="2000" b="1" i="1" dirty="0">
                <a:solidFill>
                  <a:srgbClr val="000000"/>
                </a:solidFill>
              </a:rPr>
              <a:t>модели данных </a:t>
            </a:r>
            <a:r>
              <a:rPr lang="ru-RU" altLang="ru-RU" sz="2000" dirty="0">
                <a:solidFill>
                  <a:srgbClr val="000000"/>
                </a:solidFill>
              </a:rPr>
              <a:t>описывается некоторый набор родовых понятий и признаков, которыми должны обладать все конкретные СУБД и управляемые ими базы данных, если они основываются на этой модели. Наличие модели данных позволяет сравнивать конкретные реализации, используя один общий язык.</a:t>
            </a:r>
          </a:p>
          <a:p>
            <a:pPr marL="342900" indent="-342900">
              <a:spcBef>
                <a:spcPct val="0"/>
              </a:spcBef>
              <a:spcAft>
                <a:spcPts val="600"/>
              </a:spcAft>
            </a:pPr>
            <a:r>
              <a:rPr lang="ru-RU" altLang="ru-RU" sz="2000" dirty="0">
                <a:solidFill>
                  <a:srgbClr val="000000"/>
                </a:solidFill>
              </a:rPr>
              <a:t>Наиболее распространенная трактовка модели данных принадлежит Кристоферу </a:t>
            </a:r>
            <a:r>
              <a:rPr lang="ru-RU" altLang="ru-RU" sz="2000" dirty="0" err="1">
                <a:solidFill>
                  <a:srgbClr val="000000"/>
                </a:solidFill>
              </a:rPr>
              <a:t>Дейту</a:t>
            </a:r>
            <a:r>
              <a:rPr lang="ru-RU" altLang="ru-RU" sz="2000" dirty="0">
                <a:solidFill>
                  <a:srgbClr val="000000"/>
                </a:solidFill>
              </a:rPr>
              <a:t>. </a:t>
            </a:r>
          </a:p>
          <a:p>
            <a:pPr marL="342900" indent="-342900">
              <a:spcBef>
                <a:spcPct val="0"/>
              </a:spcBef>
              <a:spcAft>
                <a:spcPts val="600"/>
              </a:spcAft>
            </a:pPr>
            <a:r>
              <a:rPr lang="ru-RU" altLang="ru-RU" sz="2000" dirty="0">
                <a:solidFill>
                  <a:srgbClr val="000000"/>
                </a:solidFill>
              </a:rPr>
              <a:t>Согласно </a:t>
            </a:r>
            <a:r>
              <a:rPr lang="ru-RU" altLang="ru-RU" sz="2000" dirty="0" err="1">
                <a:solidFill>
                  <a:srgbClr val="000000"/>
                </a:solidFill>
              </a:rPr>
              <a:t>Дейту</a:t>
            </a:r>
            <a:r>
              <a:rPr lang="ru-RU" altLang="ru-RU" sz="2000" dirty="0">
                <a:solidFill>
                  <a:srgbClr val="000000"/>
                </a:solidFill>
              </a:rPr>
              <a:t>, </a:t>
            </a:r>
            <a:r>
              <a:rPr lang="ru-RU" altLang="ru-RU" sz="2000" dirty="0" smtClean="0">
                <a:solidFill>
                  <a:srgbClr val="000000"/>
                </a:solidFill>
              </a:rPr>
              <a:t>модель </a:t>
            </a:r>
            <a:r>
              <a:rPr lang="ru-RU" altLang="ru-RU" sz="2000" dirty="0">
                <a:solidFill>
                  <a:srgbClr val="000000"/>
                </a:solidFill>
              </a:rPr>
              <a:t>состоит из трех частей, описывающих разные аспекты </a:t>
            </a:r>
            <a:r>
              <a:rPr lang="ru-RU" altLang="ru-RU" sz="2000" dirty="0" smtClean="0">
                <a:solidFill>
                  <a:srgbClr val="000000"/>
                </a:solidFill>
              </a:rPr>
              <a:t>подхода</a:t>
            </a:r>
            <a:r>
              <a:rPr lang="ru-RU" altLang="ru-RU" sz="2000" dirty="0">
                <a:solidFill>
                  <a:srgbClr val="000000"/>
                </a:solidFill>
              </a:rPr>
              <a:t>: </a:t>
            </a:r>
          </a:p>
          <a:p>
            <a:pPr marL="914400" lvl="1" indent="-457200" eaLnBrk="1" hangingPunct="1">
              <a:spcBef>
                <a:spcPct val="0"/>
              </a:spcBef>
              <a:spcAft>
                <a:spcPts val="600"/>
              </a:spcAft>
              <a:buFont typeface="+mj-lt"/>
              <a:buAutoNum type="arabicPeriod"/>
            </a:pPr>
            <a:r>
              <a:rPr lang="ru-RU" altLang="ru-RU" sz="2000" dirty="0">
                <a:solidFill>
                  <a:srgbClr val="000000"/>
                </a:solidFill>
              </a:rPr>
              <a:t> структурной части;</a:t>
            </a:r>
          </a:p>
          <a:p>
            <a:pPr marL="914400" lvl="1" indent="-457200" eaLnBrk="1" hangingPunct="1">
              <a:spcBef>
                <a:spcPct val="0"/>
              </a:spcBef>
              <a:spcAft>
                <a:spcPts val="600"/>
              </a:spcAft>
              <a:buFont typeface="+mj-lt"/>
              <a:buAutoNum type="arabicPeriod"/>
            </a:pPr>
            <a:r>
              <a:rPr lang="ru-RU" altLang="ru-RU" sz="2000" dirty="0">
                <a:solidFill>
                  <a:srgbClr val="000000"/>
                </a:solidFill>
              </a:rPr>
              <a:t> манипуляционной части;</a:t>
            </a:r>
          </a:p>
          <a:p>
            <a:pPr marL="914400" lvl="1" indent="-457200" eaLnBrk="1" hangingPunct="1">
              <a:spcBef>
                <a:spcPct val="0"/>
              </a:spcBef>
              <a:spcAft>
                <a:spcPts val="600"/>
              </a:spcAft>
              <a:buFont typeface="+mj-lt"/>
              <a:buAutoNum type="arabicPeriod"/>
            </a:pPr>
            <a:r>
              <a:rPr lang="ru-RU" altLang="ru-RU" sz="2000" dirty="0">
                <a:solidFill>
                  <a:srgbClr val="000000"/>
                </a:solidFill>
              </a:rPr>
              <a:t> целостной части.</a:t>
            </a:r>
          </a:p>
        </p:txBody>
      </p:sp>
    </p:spTree>
    <p:extLst>
      <p:ext uri="{BB962C8B-B14F-4D97-AF65-F5344CB8AC3E}">
        <p14:creationId xmlns:p14="http://schemas.microsoft.com/office/powerpoint/2010/main" val="1125572849"/>
      </p:ext>
    </p:extLst>
  </p:cSld>
  <p:clrMapOvr>
    <a:masterClrMapping/>
  </p:clrMapOvr>
  <p:transition spd="med" advClick="0">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048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Иерархическая модель данных: </a:t>
            </a:r>
          </a:p>
          <a:p>
            <a:pPr eaLnBrk="1" hangingPunct="1">
              <a:spcBef>
                <a:spcPct val="0"/>
              </a:spcBef>
              <a:buFontTx/>
              <a:buNone/>
            </a:pPr>
            <a:r>
              <a:rPr lang="ru-RU" altLang="ru-RU" sz="2400" b="1" dirty="0" smtClean="0">
                <a:solidFill>
                  <a:srgbClr val="000000"/>
                </a:solidFill>
              </a:rPr>
              <a:t>недостатки</a:t>
            </a:r>
            <a:endParaRPr lang="ru-RU" altLang="ru-RU" sz="2400" b="1" dirty="0">
              <a:solidFill>
                <a:srgbClr val="000000"/>
              </a:solidFill>
            </a:endParaRPr>
          </a:p>
        </p:txBody>
      </p:sp>
      <p:sp>
        <p:nvSpPr>
          <p:cNvPr id="20485" name="TextBox 13"/>
          <p:cNvSpPr txBox="1">
            <a:spLocks noChangeArrowheads="1"/>
          </p:cNvSpPr>
          <p:nvPr/>
        </p:nvSpPr>
        <p:spPr bwMode="auto">
          <a:xfrm>
            <a:off x="54375" y="1668463"/>
            <a:ext cx="9070975"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r>
              <a:rPr lang="ru-RU" sz="2000" dirty="0"/>
              <a:t>Основным недостатком ИМД является </a:t>
            </a:r>
            <a:r>
              <a:rPr lang="ru-RU" sz="2000" b="1" dirty="0"/>
              <a:t>дублирование данных</a:t>
            </a:r>
            <a:r>
              <a:rPr lang="ru-RU" sz="2000" dirty="0"/>
              <a:t>. </a:t>
            </a:r>
            <a:endParaRPr lang="ru-RU" sz="2000" dirty="0" smtClean="0"/>
          </a:p>
          <a:p>
            <a:r>
              <a:rPr lang="ru-RU" sz="2000" dirty="0" smtClean="0"/>
              <a:t>Оно </a:t>
            </a:r>
            <a:r>
              <a:rPr lang="ru-RU" sz="2000" dirty="0"/>
              <a:t>вызвано тем, что каждая сущность (атрибут) может относиться только к одной родительской сущности. Например, если в БД хранятся данные о детях сотрудников, а на </a:t>
            </a:r>
            <a:r>
              <a:rPr lang="ru-RU" sz="2000" dirty="0" smtClean="0"/>
              <a:t>предприятии </a:t>
            </a:r>
            <a:r>
              <a:rPr lang="ru-RU" sz="2000" dirty="0"/>
              <a:t>работает и отец, и мать ребёнка, то сведения об этом ребёнке нужно хранить дважды.</a:t>
            </a:r>
            <a:endParaRPr lang="ru-RU" sz="2000" dirty="0" smtClean="0"/>
          </a:p>
          <a:p>
            <a:r>
              <a:rPr lang="ru-RU" sz="2000" dirty="0" smtClean="0"/>
              <a:t>Аналогичная </a:t>
            </a:r>
            <a:r>
              <a:rPr lang="ru-RU" sz="2000" dirty="0"/>
              <a:t>ситуация возникает, если нужно отразить в БД связь «многие-ко-многим». Дублирование данных может вызвать нарушение логической целостности БД при внесении изменений в эти данные.</a:t>
            </a:r>
          </a:p>
          <a:p>
            <a:r>
              <a:rPr lang="ru-RU" sz="2000" dirty="0"/>
              <a:t>Если данные имеют естественную древовидную структуризацию, то использование иерархической модели данных не вызывает проблем. Но на практике часто требуется реализовать структуры данных, отличные от иерархической. Для решения этих задач конкретные СУБД, основанные на ИМД, включают дополнительные средства, облегчающие представление произвольно организованных данных.</a:t>
            </a:r>
          </a:p>
        </p:txBody>
      </p:sp>
    </p:spTree>
    <p:extLst>
      <p:ext uri="{BB962C8B-B14F-4D97-AF65-F5344CB8AC3E}">
        <p14:creationId xmlns:p14="http://schemas.microsoft.com/office/powerpoint/2010/main" val="1322785637"/>
      </p:ext>
    </p:extLst>
  </p:cSld>
  <p:clrMapOvr>
    <a:masterClrMapping/>
  </p:clrMapOvr>
  <p:transition spd="med" advClick="0">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355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p:txBody>
      </p:sp>
      <p:sp>
        <p:nvSpPr>
          <p:cNvPr id="23557" name="TextBox 13"/>
          <p:cNvSpPr txBox="1">
            <a:spLocks noChangeArrowheads="1"/>
          </p:cNvSpPr>
          <p:nvPr/>
        </p:nvSpPr>
        <p:spPr bwMode="auto">
          <a:xfrm>
            <a:off x="0" y="1571625"/>
            <a:ext cx="9070975"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Типичным представителем систем, основанных на сетевой модели данных, является СУБД IDMS (</a:t>
            </a:r>
            <a:r>
              <a:rPr lang="ru-RU" altLang="ru-RU" sz="2000" dirty="0" err="1">
                <a:solidFill>
                  <a:srgbClr val="000000"/>
                </a:solidFill>
              </a:rPr>
              <a:t>Integrated</a:t>
            </a:r>
            <a:r>
              <a:rPr lang="ru-RU" altLang="ru-RU" sz="2000" dirty="0">
                <a:solidFill>
                  <a:srgbClr val="000000"/>
                </a:solidFill>
              </a:rPr>
              <a:t> </a:t>
            </a:r>
            <a:r>
              <a:rPr lang="ru-RU" altLang="ru-RU" sz="2000" dirty="0" err="1">
                <a:solidFill>
                  <a:srgbClr val="000000"/>
                </a:solidFill>
              </a:rPr>
              <a:t>Database</a:t>
            </a:r>
            <a:r>
              <a:rPr lang="ru-RU" altLang="ru-RU" sz="2000" dirty="0">
                <a:solidFill>
                  <a:srgbClr val="000000"/>
                </a:solidFill>
              </a:rPr>
              <a:t> </a:t>
            </a:r>
            <a:r>
              <a:rPr lang="ru-RU" altLang="ru-RU" sz="2000" dirty="0" err="1">
                <a:solidFill>
                  <a:srgbClr val="000000"/>
                </a:solidFill>
              </a:rPr>
              <a:t>Management</a:t>
            </a:r>
            <a:r>
              <a:rPr lang="ru-RU" altLang="ru-RU" sz="2000" dirty="0">
                <a:solidFill>
                  <a:srgbClr val="000000"/>
                </a:solidFill>
              </a:rPr>
              <a:t> </a:t>
            </a:r>
            <a:r>
              <a:rPr lang="ru-RU" altLang="ru-RU" sz="2000" dirty="0" err="1">
                <a:solidFill>
                  <a:srgbClr val="000000"/>
                </a:solidFill>
              </a:rPr>
              <a:t>System</a:t>
            </a:r>
            <a:r>
              <a:rPr lang="ru-RU" altLang="ru-RU" sz="2000" dirty="0">
                <a:solidFill>
                  <a:srgbClr val="000000"/>
                </a:solidFill>
              </a:rPr>
              <a:t>), разработанная компанией </a:t>
            </a:r>
            <a:r>
              <a:rPr lang="ru-RU" altLang="ru-RU" sz="2000" dirty="0" err="1">
                <a:solidFill>
                  <a:srgbClr val="000000"/>
                </a:solidFill>
              </a:rPr>
              <a:t>Cullinet</a:t>
            </a:r>
            <a:r>
              <a:rPr lang="ru-RU" altLang="ru-RU" sz="2000" dirty="0">
                <a:solidFill>
                  <a:srgbClr val="000000"/>
                </a:solidFill>
              </a:rPr>
              <a:t> </a:t>
            </a:r>
            <a:r>
              <a:rPr lang="ru-RU" altLang="ru-RU" sz="2000" dirty="0" err="1">
                <a:solidFill>
                  <a:srgbClr val="000000"/>
                </a:solidFill>
              </a:rPr>
              <a:t>Software</a:t>
            </a:r>
            <a:r>
              <a:rPr lang="ru-RU" altLang="ru-RU" sz="2000" dirty="0">
                <a:solidFill>
                  <a:srgbClr val="000000"/>
                </a:solidFill>
              </a:rPr>
              <a:t>, </a:t>
            </a:r>
            <a:r>
              <a:rPr lang="ru-RU" altLang="ru-RU" sz="2000" dirty="0" err="1">
                <a:solidFill>
                  <a:srgbClr val="000000"/>
                </a:solidFill>
              </a:rPr>
              <a:t>Inc</a:t>
            </a:r>
            <a:r>
              <a:rPr lang="ru-RU" altLang="ru-RU" sz="2000" dirty="0">
                <a:solidFill>
                  <a:srgbClr val="000000"/>
                </a:solidFill>
              </a:rPr>
              <a:t>. и изначально ориентированная на использования на </a:t>
            </a:r>
            <a:r>
              <a:rPr lang="ru-RU" altLang="ru-RU" sz="2000" dirty="0" err="1">
                <a:solidFill>
                  <a:srgbClr val="000000"/>
                </a:solidFill>
              </a:rPr>
              <a:t>мейнфреймах</a:t>
            </a:r>
            <a:r>
              <a:rPr lang="ru-RU" altLang="ru-RU" sz="2000" dirty="0">
                <a:solidFill>
                  <a:srgbClr val="000000"/>
                </a:solidFill>
              </a:rPr>
              <a:t> компании IBM.</a:t>
            </a:r>
          </a:p>
          <a:p>
            <a:pPr marL="342900" indent="-342900">
              <a:spcBef>
                <a:spcPct val="0"/>
              </a:spcBef>
              <a:spcAft>
                <a:spcPts val="600"/>
              </a:spcAft>
            </a:pPr>
            <a:r>
              <a:rPr lang="ru-RU" altLang="ru-RU" sz="2000" dirty="0">
                <a:solidFill>
                  <a:srgbClr val="000000"/>
                </a:solidFill>
              </a:rPr>
              <a:t>Архитектура системы основана на предложениях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Base</a:t>
            </a:r>
            <a:r>
              <a:rPr lang="ru-RU" altLang="ru-RU" sz="2000" dirty="0">
                <a:solidFill>
                  <a:srgbClr val="000000"/>
                </a:solidFill>
              </a:rPr>
              <a:t> </a:t>
            </a:r>
            <a:r>
              <a:rPr lang="ru-RU" altLang="ru-RU" sz="2000" dirty="0" err="1">
                <a:solidFill>
                  <a:srgbClr val="000000"/>
                </a:solidFill>
              </a:rPr>
              <a:t>Task</a:t>
            </a:r>
            <a:r>
              <a:rPr lang="ru-RU" altLang="ru-RU" sz="2000" dirty="0">
                <a:solidFill>
                  <a:srgbClr val="000000"/>
                </a:solidFill>
              </a:rPr>
              <a:t> </a:t>
            </a:r>
            <a:r>
              <a:rPr lang="ru-RU" altLang="ru-RU" sz="2000" dirty="0" err="1">
                <a:solidFill>
                  <a:srgbClr val="000000"/>
                </a:solidFill>
              </a:rPr>
              <a:t>Group</a:t>
            </a:r>
            <a:r>
              <a:rPr lang="ru-RU" altLang="ru-RU" sz="2000" dirty="0">
                <a:solidFill>
                  <a:srgbClr val="000000"/>
                </a:solidFill>
              </a:rPr>
              <a:t> (DBTG) организации CODASYL (</a:t>
            </a:r>
            <a:r>
              <a:rPr lang="ru-RU" altLang="ru-RU" sz="2000" dirty="0" err="1">
                <a:solidFill>
                  <a:srgbClr val="000000"/>
                </a:solidFill>
              </a:rPr>
              <a:t>COnference</a:t>
            </a:r>
            <a:r>
              <a:rPr lang="ru-RU" altLang="ru-RU" sz="2000" dirty="0">
                <a:solidFill>
                  <a:srgbClr val="000000"/>
                </a:solidFill>
              </a:rPr>
              <a:t> </a:t>
            </a:r>
            <a:r>
              <a:rPr lang="ru-RU" altLang="ru-RU" sz="2000" dirty="0" err="1">
                <a:solidFill>
                  <a:srgbClr val="000000"/>
                </a:solidFill>
              </a:rPr>
              <a:t>on</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SYstems</a:t>
            </a:r>
            <a:r>
              <a:rPr lang="ru-RU" altLang="ru-RU" sz="2000" dirty="0">
                <a:solidFill>
                  <a:srgbClr val="000000"/>
                </a:solidFill>
              </a:rPr>
              <a:t> </a:t>
            </a:r>
            <a:r>
              <a:rPr lang="ru-RU" altLang="ru-RU" sz="2000" dirty="0" err="1">
                <a:solidFill>
                  <a:srgbClr val="000000"/>
                </a:solidFill>
              </a:rPr>
              <a:t>Languages</a:t>
            </a:r>
            <a:r>
              <a:rPr lang="ru-RU" altLang="ru-RU" sz="2000" dirty="0">
                <a:solidFill>
                  <a:srgbClr val="000000"/>
                </a:solidFill>
              </a:rPr>
              <a:t>), которая отвечала за определение языка программирования COBOL.</a:t>
            </a:r>
          </a:p>
          <a:p>
            <a:pPr marL="342900" indent="-342900">
              <a:spcBef>
                <a:spcPct val="0"/>
              </a:spcBef>
              <a:spcAft>
                <a:spcPts val="600"/>
              </a:spcAft>
            </a:pPr>
            <a:r>
              <a:rPr lang="ru-RU" altLang="ru-RU" sz="2000" dirty="0">
                <a:solidFill>
                  <a:srgbClr val="000000"/>
                </a:solidFill>
              </a:rPr>
              <a:t>Отчёт DBTG был опубликован в 1971 г., и вскоре после этого появилось несколько систем, поддерживающих архитектуру CODASYL, среди которых присутствовала и СУБД IDMS. </a:t>
            </a:r>
          </a:p>
        </p:txBody>
      </p:sp>
    </p:spTree>
  </p:cSld>
  <p:clrMapOvr>
    <a:masterClrMapping/>
  </p:clrMapOvr>
  <p:transition spd="med" advClick="0">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457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24581" name="TextBox 13"/>
          <p:cNvSpPr txBox="1">
            <a:spLocks noChangeArrowheads="1"/>
          </p:cNvSpPr>
          <p:nvPr/>
        </p:nvSpPr>
        <p:spPr bwMode="auto">
          <a:xfrm>
            <a:off x="0" y="1571625"/>
            <a:ext cx="907097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Сетевой подход к организации данных является расширением иерархического подхода. В иерархических структурах запись-потомок должна иметь в точности одного предка; в сетевой структуре данных у потомка может иметься любое число предков. </a:t>
            </a:r>
          </a:p>
          <a:p>
            <a:pPr marL="342900" indent="-342900">
              <a:spcBef>
                <a:spcPct val="0"/>
              </a:spcBef>
              <a:spcAft>
                <a:spcPts val="600"/>
              </a:spcAft>
            </a:pPr>
            <a:r>
              <a:rPr lang="ru-RU" altLang="ru-RU" sz="2000" dirty="0">
                <a:solidFill>
                  <a:srgbClr val="000000"/>
                </a:solidFill>
              </a:rPr>
              <a:t>Сетевая БД состоит из набора записей и набора связей между этими записями, а если говорить более точно, из набора экземпляров каждого типа из заданного в схеме БД набора типов записи и набора экземпляров каждого типа из заданного набора типов связи. </a:t>
            </a:r>
          </a:p>
          <a:p>
            <a:pPr marL="342900" indent="-342900">
              <a:spcBef>
                <a:spcPct val="0"/>
              </a:spcBef>
              <a:spcAft>
                <a:spcPts val="600"/>
              </a:spcAft>
            </a:pPr>
            <a:r>
              <a:rPr lang="ru-RU" altLang="ru-RU" sz="2000" dirty="0">
                <a:solidFill>
                  <a:srgbClr val="000000"/>
                </a:solidFill>
              </a:rPr>
              <a:t>Тип связи определяется для двух типов записи: предка и потомка.</a:t>
            </a:r>
          </a:p>
          <a:p>
            <a:pPr marL="342900" indent="-342900">
              <a:spcBef>
                <a:spcPct val="0"/>
              </a:spcBef>
              <a:spcAft>
                <a:spcPts val="600"/>
              </a:spcAft>
            </a:pPr>
            <a:r>
              <a:rPr lang="ru-RU" altLang="ru-RU" sz="2000" dirty="0">
                <a:solidFill>
                  <a:srgbClr val="000000"/>
                </a:solidFill>
              </a:rPr>
              <a:t>Экземпляр типа связи состоит из одного экземпляра типа записи предка и упорядоченного набора экземпляров типа записи потомка.</a:t>
            </a:r>
          </a:p>
        </p:txBody>
      </p:sp>
    </p:spTree>
  </p:cSld>
  <p:clrMapOvr>
    <a:masterClrMapping/>
  </p:clrMapOvr>
  <p:transition spd="med" advClick="0">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структуры данных</a:t>
            </a:r>
          </a:p>
        </p:txBody>
      </p:sp>
      <p:sp>
        <p:nvSpPr>
          <p:cNvPr id="25605" name="TextBox 13"/>
          <p:cNvSpPr txBox="1">
            <a:spLocks noChangeArrowheads="1"/>
          </p:cNvSpPr>
          <p:nvPr/>
        </p:nvSpPr>
        <p:spPr bwMode="auto">
          <a:xfrm>
            <a:off x="0" y="1571625"/>
            <a:ext cx="9070975"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Для данного типа связи </a:t>
            </a:r>
            <a:r>
              <a:rPr lang="ru-RU" altLang="ru-RU" sz="2000" i="1">
                <a:solidFill>
                  <a:srgbClr val="000000"/>
                </a:solidFill>
              </a:rPr>
              <a:t>L</a:t>
            </a:r>
            <a:r>
              <a:rPr lang="ru-RU" altLang="ru-RU" sz="2000">
                <a:solidFill>
                  <a:srgbClr val="000000"/>
                </a:solidFill>
              </a:rPr>
              <a:t> с типом записи предка </a:t>
            </a:r>
            <a:r>
              <a:rPr lang="ru-RU" altLang="ru-RU" sz="2000" i="1">
                <a:solidFill>
                  <a:srgbClr val="000000"/>
                </a:solidFill>
              </a:rPr>
              <a:t>P</a:t>
            </a:r>
            <a:r>
              <a:rPr lang="ru-RU" altLang="ru-RU" sz="2000">
                <a:solidFill>
                  <a:srgbClr val="000000"/>
                </a:solidFill>
              </a:rPr>
              <a:t> и типом записи потомка </a:t>
            </a:r>
            <a:r>
              <a:rPr lang="ru-RU" altLang="ru-RU" sz="2000" i="1">
                <a:solidFill>
                  <a:srgbClr val="000000"/>
                </a:solidFill>
              </a:rPr>
              <a:t>C</a:t>
            </a:r>
            <a:r>
              <a:rPr lang="ru-RU" altLang="ru-RU" sz="2000">
                <a:solidFill>
                  <a:srgbClr val="000000"/>
                </a:solidFill>
              </a:rPr>
              <a:t> должны выполняться следующие два условия: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каждый экземпляр типа записи </a:t>
            </a:r>
            <a:r>
              <a:rPr lang="ru-RU" altLang="ru-RU" sz="2000" i="1">
                <a:solidFill>
                  <a:srgbClr val="000000"/>
                </a:solidFill>
              </a:rPr>
              <a:t>P</a:t>
            </a:r>
            <a:r>
              <a:rPr lang="ru-RU" altLang="ru-RU" sz="2000">
                <a:solidFill>
                  <a:srgbClr val="000000"/>
                </a:solidFill>
              </a:rPr>
              <a:t> является предком только в одном экземпляре типа связи </a:t>
            </a:r>
            <a:r>
              <a:rPr lang="ru-RU" altLang="ru-RU" sz="2000" i="1">
                <a:solidFill>
                  <a:srgbClr val="000000"/>
                </a:solidFill>
              </a:rPr>
              <a:t>L</a:t>
            </a:r>
            <a:r>
              <a:rPr lang="ru-RU" altLang="ru-RU" sz="2000">
                <a:solidFill>
                  <a:srgbClr val="000000"/>
                </a:solidFill>
              </a:rPr>
              <a:t>;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каждый экземпляр типа записи </a:t>
            </a:r>
            <a:r>
              <a:rPr lang="ru-RU" altLang="ru-RU" sz="2000" i="1">
                <a:solidFill>
                  <a:srgbClr val="000000"/>
                </a:solidFill>
              </a:rPr>
              <a:t>C</a:t>
            </a:r>
            <a:r>
              <a:rPr lang="ru-RU" altLang="ru-RU" sz="2000">
                <a:solidFill>
                  <a:srgbClr val="000000"/>
                </a:solidFill>
              </a:rPr>
              <a:t> является потомком не более чем в одном экземпляре типа связи </a:t>
            </a:r>
            <a:r>
              <a:rPr lang="ru-RU" altLang="ru-RU" sz="2000" i="1">
                <a:solidFill>
                  <a:srgbClr val="000000"/>
                </a:solidFill>
              </a:rPr>
              <a:t>L</a:t>
            </a:r>
            <a:r>
              <a:rPr lang="ru-RU" altLang="ru-RU" sz="2000">
                <a:solidFill>
                  <a:srgbClr val="000000"/>
                </a:solidFill>
              </a:rPr>
              <a:t>. </a:t>
            </a:r>
          </a:p>
          <a:p>
            <a:pPr eaLnBrk="1" hangingPunct="1">
              <a:spcBef>
                <a:spcPct val="0"/>
              </a:spcBef>
              <a:spcAft>
                <a:spcPts val="600"/>
              </a:spcAft>
              <a:buFontTx/>
              <a:buNone/>
            </a:pPr>
            <a:r>
              <a:rPr lang="ru-RU" altLang="ru-RU" sz="2000">
                <a:solidFill>
                  <a:srgbClr val="000000"/>
                </a:solidFill>
              </a:rPr>
              <a:t>На формирование типов связи не накладываются особые ограничения. </a:t>
            </a:r>
          </a:p>
        </p:txBody>
      </p:sp>
    </p:spTree>
  </p:cSld>
  <p:clrMapOvr>
    <a:masterClrMapping/>
  </p:clrMapOvr>
  <p:transition spd="med" advClick="0">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структуры данных</a:t>
            </a:r>
          </a:p>
        </p:txBody>
      </p:sp>
      <p:sp>
        <p:nvSpPr>
          <p:cNvPr id="2" name="Прямоугольник 1"/>
          <p:cNvSpPr/>
          <p:nvPr/>
        </p:nvSpPr>
        <p:spPr>
          <a:xfrm>
            <a:off x="107504" y="1668463"/>
            <a:ext cx="8822184" cy="2759602"/>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Arial Unicode MS"/>
                <a:cs typeface="Times New Roman" panose="02020603050405020304" pitchFamily="18" charset="0"/>
              </a:rPr>
              <a:t>Связи между записями в СМД выполняются </a:t>
            </a:r>
            <a:r>
              <a:rPr lang="ru-RU" u="sng" dirty="0">
                <a:latin typeface="Times New Roman" panose="02020603050405020304" pitchFamily="18" charset="0"/>
                <a:ea typeface="Arial Unicode MS"/>
                <a:cs typeface="Times New Roman" panose="02020603050405020304" pitchFamily="18" charset="0"/>
              </a:rPr>
              <a:t>в виде указателей</a:t>
            </a:r>
            <a:r>
              <a:rPr lang="ru-RU" dirty="0">
                <a:latin typeface="Times New Roman" panose="02020603050405020304" pitchFamily="18" charset="0"/>
                <a:ea typeface="Arial Unicode MS"/>
                <a:cs typeface="Times New Roman" panose="02020603050405020304" pitchFamily="18" charset="0"/>
              </a:rPr>
              <a:t>, т.е. каждая запись хранит ссылку на другую однотипную запись (или признак конца списка) и ссылки на списки подчинённых записей, связанных с ней групповыми отношениями. </a:t>
            </a: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Arial Unicode MS"/>
                <a:cs typeface="Times New Roman" panose="02020603050405020304" pitchFamily="18" charset="0"/>
              </a:rPr>
              <a:t>Таким </a:t>
            </a:r>
            <a:r>
              <a:rPr lang="ru-RU" dirty="0">
                <a:latin typeface="Times New Roman" panose="02020603050405020304" pitchFamily="18" charset="0"/>
                <a:ea typeface="Arial Unicode MS"/>
                <a:cs typeface="Times New Roman" panose="02020603050405020304" pitchFamily="18" charset="0"/>
              </a:rPr>
              <a:t>образом, в каждой вершине записи хранятся в виде связного списка. </a:t>
            </a: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Arial Unicode MS"/>
                <a:cs typeface="Times New Roman" panose="02020603050405020304" pitchFamily="18" charset="0"/>
              </a:rPr>
              <a:t>Если </a:t>
            </a:r>
            <a:r>
              <a:rPr lang="ru-RU" dirty="0">
                <a:latin typeface="Times New Roman" panose="02020603050405020304" pitchFamily="18" charset="0"/>
                <a:ea typeface="Arial Unicode MS"/>
                <a:cs typeface="Times New Roman" panose="02020603050405020304" pitchFamily="18" charset="0"/>
              </a:rPr>
              <a:t>список организован как однонаправленный, запись имеет ссылку на следующую однотипную запись в списке; если список двунаправленный – то на следующую и предыдущую однотипные записи</a:t>
            </a:r>
            <a:r>
              <a:rPr lang="ru-RU" dirty="0" smtClean="0">
                <a:latin typeface="Times New Roman" panose="02020603050405020304" pitchFamily="18" charset="0"/>
                <a:ea typeface="Arial Unicode MS"/>
                <a:cs typeface="Times New Roman" panose="02020603050405020304" pitchFamily="18" charset="0"/>
              </a:rPr>
              <a:t>.</a:t>
            </a:r>
          </a:p>
          <a:p>
            <a:pPr marL="285750" indent="-285750" algn="just">
              <a:lnSpc>
                <a:spcPct val="107000"/>
              </a:lnSpc>
              <a:spcAft>
                <a:spcPts val="0"/>
              </a:spcAft>
              <a:buFont typeface="Arial" panose="020B0604020202020204" pitchFamily="34" charset="0"/>
              <a:buChar char="•"/>
            </a:pPr>
            <a:endParaRPr lang="ru-RU"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a:latin typeface="Times New Roman" panose="02020603050405020304" pitchFamily="18" charset="0"/>
                <a:ea typeface="Arial Unicode MS"/>
                <a:cs typeface="Times New Roman" panose="02020603050405020304" pitchFamily="18" charset="0"/>
              </a:rPr>
              <a:t>Групповые отношения характеризуются следующими </a:t>
            </a:r>
            <a:r>
              <a:rPr lang="ru-RU" dirty="0" smtClean="0">
                <a:latin typeface="Times New Roman" panose="02020603050405020304" pitchFamily="18" charset="0"/>
                <a:ea typeface="Arial Unicode MS"/>
                <a:cs typeface="Times New Roman" panose="02020603050405020304" pitchFamily="18" charset="0"/>
              </a:rPr>
              <a:t>признаками: </a:t>
            </a:r>
            <a:endParaRPr lang="ru-RU" dirty="0">
              <a:latin typeface="Times New Roman" panose="02020603050405020304" pitchFamily="18" charset="0"/>
              <a:ea typeface="Arial Unicode MS"/>
              <a:cs typeface="Times New Roman" panose="02020603050405020304" pitchFamily="18" charset="0"/>
            </a:endParaRPr>
          </a:p>
        </p:txBody>
      </p:sp>
    </p:spTree>
    <p:extLst>
      <p:ext uri="{BB962C8B-B14F-4D97-AF65-F5344CB8AC3E}">
        <p14:creationId xmlns:p14="http://schemas.microsoft.com/office/powerpoint/2010/main" val="1595238005"/>
      </p:ext>
    </p:extLst>
  </p:cSld>
  <p:clrMapOvr>
    <a:masterClrMapping/>
  </p:clrMapOvr>
  <p:transition spd="med" advClick="0">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3" name="Прямоугольник 2"/>
          <p:cNvSpPr/>
          <p:nvPr/>
        </p:nvSpPr>
        <p:spPr>
          <a:xfrm>
            <a:off x="107504" y="1844824"/>
            <a:ext cx="8822184" cy="4044056"/>
          </a:xfrm>
          <a:prstGeom prst="rect">
            <a:avLst/>
          </a:prstGeom>
        </p:spPr>
        <p:txBody>
          <a:bodyPr wrap="square">
            <a:spAutoFit/>
          </a:bodyPr>
          <a:lstStyle/>
          <a:p>
            <a:pPr algn="just">
              <a:lnSpc>
                <a:spcPct val="107000"/>
              </a:lnSpc>
              <a:spcAft>
                <a:spcPts val="0"/>
              </a:spcAft>
            </a:pPr>
            <a:r>
              <a:rPr lang="ru-RU" sz="2400" u="sng" dirty="0">
                <a:latin typeface="Times New Roman" panose="02020603050405020304" pitchFamily="18" charset="0"/>
                <a:ea typeface="Arial Unicode MS"/>
                <a:cs typeface="Times New Roman" panose="02020603050405020304" pitchFamily="18" charset="0"/>
              </a:rPr>
              <a:t>1. Способ упорядочения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215900" algn="just">
              <a:lnSpc>
                <a:spcPct val="107000"/>
              </a:lnSpc>
              <a:spcAft>
                <a:spcPts val="0"/>
              </a:spcAft>
            </a:pPr>
            <a:r>
              <a:rPr lang="ru-RU" sz="2400" dirty="0">
                <a:latin typeface="Times New Roman" panose="02020603050405020304" pitchFamily="18" charset="0"/>
                <a:ea typeface="Arial Unicode MS"/>
                <a:cs typeface="Times New Roman" panose="02020603050405020304" pitchFamily="18" charset="0"/>
              </a:rPr>
              <a:t>Поддерживаются три способа упорядочения:</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Очередь – добавление в конец списка (FIFO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input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output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Стек – добавление в начало списка (LIFO –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last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input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first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output</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Сортировка по значению ключа. При этом задаётся ключевое поле (группа полей), и вновь поступившая запись добавляется в упорядоченный список в соответствии со значением этого поля (значением ключа).</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2988088"/>
      </p:ext>
    </p:extLst>
  </p:cSld>
  <p:clrMapOvr>
    <a:masterClrMapping/>
  </p:clrMapOvr>
  <p:transition spd="med" advClick="0">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2" name="Прямоугольник 1"/>
          <p:cNvSpPr/>
          <p:nvPr/>
        </p:nvSpPr>
        <p:spPr>
          <a:xfrm>
            <a:off x="107504" y="1772815"/>
            <a:ext cx="8822184" cy="4834400"/>
          </a:xfrm>
          <a:prstGeom prst="rect">
            <a:avLst/>
          </a:prstGeom>
        </p:spPr>
        <p:txBody>
          <a:bodyPr wrap="square">
            <a:spAutoFit/>
          </a:bodyPr>
          <a:lstStyle/>
          <a:p>
            <a:pPr algn="just">
              <a:lnSpc>
                <a:spcPct val="107000"/>
              </a:lnSpc>
              <a:spcAft>
                <a:spcPts val="0"/>
              </a:spcAft>
            </a:pPr>
            <a:r>
              <a:rPr lang="ru-RU" sz="2400" u="sng" dirty="0">
                <a:latin typeface="Times New Roman" panose="02020603050405020304" pitchFamily="18" charset="0"/>
                <a:ea typeface="Arial Unicode MS"/>
                <a:cs typeface="Times New Roman" panose="02020603050405020304" pitchFamily="18" charset="0"/>
              </a:rPr>
              <a:t>2. Режим включения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a:latin typeface="Times New Roman" panose="02020603050405020304" pitchFamily="18" charset="0"/>
                <a:ea typeface="Arial Unicode MS"/>
                <a:cs typeface="Times New Roman" panose="02020603050405020304" pitchFamily="18" charset="0"/>
              </a:rPr>
              <a:t>Режим включения бывает </a:t>
            </a:r>
            <a:r>
              <a:rPr lang="ru-RU" sz="2400" b="1" dirty="0">
                <a:latin typeface="Times New Roman" panose="02020603050405020304" pitchFamily="18" charset="0"/>
                <a:ea typeface="Arial Unicode MS"/>
                <a:cs typeface="Times New Roman" panose="02020603050405020304" pitchFamily="18" charset="0"/>
              </a:rPr>
              <a:t>автоматический</a:t>
            </a:r>
            <a:r>
              <a:rPr lang="ru-RU" sz="2400" dirty="0">
                <a:latin typeface="Times New Roman" panose="02020603050405020304" pitchFamily="18" charset="0"/>
                <a:ea typeface="Arial Unicode MS"/>
                <a:cs typeface="Times New Roman" panose="02020603050405020304" pitchFamily="18" charset="0"/>
              </a:rPr>
              <a:t> и </a:t>
            </a:r>
            <a:r>
              <a:rPr lang="ru-RU" sz="2400" b="1" dirty="0" smtClean="0">
                <a:latin typeface="Times New Roman" panose="02020603050405020304" pitchFamily="18" charset="0"/>
                <a:ea typeface="Arial Unicode MS"/>
                <a:cs typeface="Times New Roman" panose="02020603050405020304" pitchFamily="18" charset="0"/>
              </a:rPr>
              <a:t>ручной</a:t>
            </a:r>
            <a:r>
              <a:rPr lang="ru-RU" sz="2400" dirty="0" smtClean="0">
                <a:latin typeface="Times New Roman" panose="02020603050405020304" pitchFamily="18" charset="0"/>
                <a:ea typeface="Arial Unicode MS"/>
                <a:cs typeface="Times New Roman" panose="02020603050405020304" pitchFamily="18" charset="0"/>
              </a:rPr>
              <a:t>.</a:t>
            </a:r>
            <a:endParaRPr lang="ru-RU" dirty="0" smtClean="0">
              <a:latin typeface="Calibri" panose="020F0502020204030204" pitchFamily="34" charset="0"/>
              <a:ea typeface="Arial Unicode MS"/>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smtClean="0">
                <a:latin typeface="Times New Roman" panose="02020603050405020304" pitchFamily="18" charset="0"/>
                <a:ea typeface="Arial Unicode MS"/>
                <a:cs typeface="Times New Roman" panose="02020603050405020304" pitchFamily="18" charset="0"/>
              </a:rPr>
              <a:t>При </a:t>
            </a:r>
            <a:r>
              <a:rPr lang="ru-RU" sz="2400" dirty="0">
                <a:latin typeface="Times New Roman" panose="02020603050405020304" pitchFamily="18" charset="0"/>
                <a:ea typeface="Arial Unicode MS"/>
                <a:cs typeface="Times New Roman" panose="02020603050405020304" pitchFamily="18" charset="0"/>
              </a:rPr>
              <a:t>автоматическом режиме подчинённая запись связана с записью-владельцем обязательной связью, поэтому она включается в групповое отношение и прикрепляется к записи-владельцу в момент внесения в БД. (Из этого следует, что запись-владелец должна быть внесена в базу данных </a:t>
            </a:r>
            <a:r>
              <a:rPr lang="ru-RU" sz="2400" b="1" u="sng" dirty="0">
                <a:latin typeface="Times New Roman" panose="02020603050405020304" pitchFamily="18" charset="0"/>
                <a:ea typeface="Arial Unicode MS"/>
                <a:cs typeface="Times New Roman" panose="02020603050405020304" pitchFamily="18" charset="0"/>
              </a:rPr>
              <a:t>до</a:t>
            </a:r>
            <a:r>
              <a:rPr lang="ru-RU" sz="2400" dirty="0">
                <a:latin typeface="Times New Roman" panose="02020603050405020304" pitchFamily="18" charset="0"/>
                <a:ea typeface="Arial Unicode MS"/>
                <a:cs typeface="Times New Roman" panose="02020603050405020304" pitchFamily="18" charset="0"/>
              </a:rPr>
              <a:t> внесения первого экземпляра подчинённой записи</a:t>
            </a:r>
            <a:r>
              <a:rPr lang="ru-RU" sz="2400" dirty="0" smtClean="0">
                <a:latin typeface="Times New Roman" panose="02020603050405020304" pitchFamily="18" charset="0"/>
                <a:ea typeface="Arial Unicode MS"/>
                <a:cs typeface="Times New Roman" panose="02020603050405020304" pitchFamily="18" charset="0"/>
              </a:rPr>
              <a:t>.)</a:t>
            </a:r>
            <a:endParaRPr lang="ru-RU" dirty="0" smtClean="0">
              <a:latin typeface="Calibri" panose="020F0502020204030204" pitchFamily="34" charset="0"/>
              <a:ea typeface="Arial Unicode MS"/>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sz="2400" dirty="0" smtClean="0">
                <a:latin typeface="Times New Roman" panose="02020603050405020304" pitchFamily="18" charset="0"/>
                <a:ea typeface="Arial Unicode MS"/>
                <a:cs typeface="Times New Roman" panose="02020603050405020304" pitchFamily="18" charset="0"/>
              </a:rPr>
              <a:t>При </a:t>
            </a:r>
            <a:r>
              <a:rPr lang="ru-RU" sz="2400" dirty="0">
                <a:latin typeface="Times New Roman" panose="02020603050405020304" pitchFamily="18" charset="0"/>
                <a:ea typeface="Arial Unicode MS"/>
                <a:cs typeface="Times New Roman" panose="02020603050405020304" pitchFamily="18" charset="0"/>
              </a:rPr>
              <a:t>ручном режиме включения подчинённая запись может находиться в БД и не быть прикрепленной к записи-владельцу. Она вручную включается в групповое отношение тогда, когда это отношение (связь) возникает.</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4240645"/>
      </p:ext>
    </p:extLst>
  </p:cSld>
  <p:clrMapOvr>
    <a:masterClrMapping/>
  </p:clrMapOvr>
  <p:transition spd="med" advClick="0">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5603"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a:solidFill>
                  <a:srgbClr val="000000"/>
                </a:solidFill>
              </a:rPr>
              <a:t>г</a:t>
            </a:r>
            <a:r>
              <a:rPr lang="ru-RU" altLang="ru-RU" sz="2400" b="1" dirty="0" smtClean="0">
                <a:solidFill>
                  <a:srgbClr val="000000"/>
                </a:solidFill>
              </a:rPr>
              <a:t>рупповые отношения</a:t>
            </a:r>
            <a:endParaRPr lang="ru-RU" altLang="ru-RU" sz="2400" b="1" dirty="0">
              <a:solidFill>
                <a:srgbClr val="000000"/>
              </a:solidFill>
            </a:endParaRPr>
          </a:p>
        </p:txBody>
      </p:sp>
      <p:sp>
        <p:nvSpPr>
          <p:cNvPr id="3" name="Прямоугольник 2"/>
          <p:cNvSpPr/>
          <p:nvPr/>
        </p:nvSpPr>
        <p:spPr>
          <a:xfrm>
            <a:off x="90344" y="1696273"/>
            <a:ext cx="8822184" cy="4834400"/>
          </a:xfrm>
          <a:prstGeom prst="rect">
            <a:avLst/>
          </a:prstGeom>
        </p:spPr>
        <p:txBody>
          <a:bodyPr wrap="square">
            <a:spAutoFit/>
          </a:bodyPr>
          <a:lstStyle/>
          <a:p>
            <a:pPr algn="just">
              <a:lnSpc>
                <a:spcPct val="107000"/>
              </a:lnSpc>
              <a:spcBef>
                <a:spcPts val="300"/>
              </a:spcBef>
              <a:spcAft>
                <a:spcPts val="0"/>
              </a:spcAft>
            </a:pPr>
            <a:r>
              <a:rPr lang="ru-RU" sz="2400" u="sng" dirty="0">
                <a:latin typeface="Times New Roman" panose="02020603050405020304" pitchFamily="18" charset="0"/>
                <a:ea typeface="Arial Unicode MS"/>
                <a:cs typeface="Times New Roman" panose="02020603050405020304" pitchFamily="18" charset="0"/>
              </a:rPr>
              <a:t>3. Режим исключения подчинённых записей.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215900" indent="241300" algn="just">
              <a:lnSpc>
                <a:spcPct val="107000"/>
              </a:lnSpc>
              <a:spcAft>
                <a:spcPts val="0"/>
              </a:spcAft>
            </a:pPr>
            <a:r>
              <a:rPr lang="ru-RU" sz="2400" dirty="0">
                <a:latin typeface="Times New Roman" panose="02020603050405020304" pitchFamily="18" charset="0"/>
                <a:ea typeface="Arial Unicode MS"/>
                <a:cs typeface="Times New Roman" panose="02020603050405020304" pitchFamily="18" charset="0"/>
              </a:rPr>
              <a:t>Режим исключения определяется </a:t>
            </a:r>
            <a:r>
              <a:rPr lang="ru-RU" sz="2400" b="1" dirty="0">
                <a:latin typeface="Times New Roman" panose="02020603050405020304" pitchFamily="18" charset="0"/>
                <a:ea typeface="Arial Unicode MS"/>
                <a:cs typeface="Times New Roman" panose="02020603050405020304" pitchFamily="18" charset="0"/>
              </a:rPr>
              <a:t>классом членства</a:t>
            </a:r>
            <a:r>
              <a:rPr lang="ru-RU" sz="2400" dirty="0">
                <a:latin typeface="Times New Roman" panose="02020603050405020304" pitchFamily="18" charset="0"/>
                <a:ea typeface="Arial Unicode MS"/>
                <a:cs typeface="Times New Roman" panose="02020603050405020304" pitchFamily="18" charset="0"/>
              </a:rPr>
              <a:t>. Различают три класса членства – </a:t>
            </a:r>
            <a:r>
              <a:rPr lang="ru-RU" sz="2400" b="1" dirty="0">
                <a:latin typeface="Times New Roman" panose="02020603050405020304" pitchFamily="18" charset="0"/>
                <a:ea typeface="Arial Unicode MS"/>
                <a:cs typeface="Times New Roman" panose="02020603050405020304" pitchFamily="18" charset="0"/>
              </a:rPr>
              <a:t>фиксированный, обязательный </a:t>
            </a:r>
            <a:r>
              <a:rPr lang="ru-RU" sz="2400" dirty="0">
                <a:latin typeface="Times New Roman" panose="02020603050405020304" pitchFamily="18" charset="0"/>
                <a:ea typeface="Arial Unicode MS"/>
                <a:cs typeface="Times New Roman" panose="02020603050405020304" pitchFamily="18" charset="0"/>
              </a:rPr>
              <a:t>и </a:t>
            </a:r>
            <a:r>
              <a:rPr lang="ru-RU" sz="2400" b="1" dirty="0">
                <a:latin typeface="Times New Roman" panose="02020603050405020304" pitchFamily="18" charset="0"/>
                <a:ea typeface="Arial Unicode MS"/>
                <a:cs typeface="Times New Roman" panose="02020603050405020304" pitchFamily="18" charset="0"/>
              </a:rPr>
              <a:t>необязательный:</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обязательным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должны быть удалены до удаления записи–владельца: владелец, к которому прикреплена хотя бы одна запись с обязательным членством, не может быть удалён.</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фиксированным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удаляются вместе с записью–владельцем.</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tabLst>
                <a:tab pos="444500" algn="l"/>
              </a:tabLst>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Записи с </a:t>
            </a: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необязательным</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членством при удалении записи–владельца останутся в БД.</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71929760"/>
      </p:ext>
    </p:extLst>
  </p:cSld>
  <p:clrMapOvr>
    <a:masterClrMapping/>
  </p:clrMapOvr>
  <p:transition spd="med" advClick="0">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6627"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пример фрагмента сетевой БД "Предприятие"</a:t>
            </a:r>
          </a:p>
        </p:txBody>
      </p:sp>
      <p:graphicFrame>
        <p:nvGraphicFramePr>
          <p:cNvPr id="26629" name="Объект 2"/>
          <p:cNvGraphicFramePr>
            <a:graphicFrameLocks noChangeAspect="1"/>
          </p:cNvGraphicFramePr>
          <p:nvPr/>
        </p:nvGraphicFramePr>
        <p:xfrm>
          <a:off x="25400" y="1897063"/>
          <a:ext cx="8413750" cy="3009900"/>
        </p:xfrm>
        <a:graphic>
          <a:graphicData uri="http://schemas.openxmlformats.org/presentationml/2006/ole">
            <mc:AlternateContent xmlns:mc="http://schemas.openxmlformats.org/markup-compatibility/2006">
              <mc:Choice xmlns:v="urn:schemas-microsoft-com:vml" Requires="v">
                <p:oleObj spid="_x0000_s26653" name="Picture" r:id="rId5" imgW="4699591" imgH="1637414" progId="Word.Picture.8">
                  <p:embed/>
                </p:oleObj>
              </mc:Choice>
              <mc:Fallback>
                <p:oleObj name="Picture" r:id="rId5" imgW="4699591" imgH="1637414" progId="Word.Picture.8">
                  <p:embed/>
                  <p:pic>
                    <p:nvPicPr>
                      <p:cNvPr id="0" name="Объект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400" y="1897063"/>
                        <a:ext cx="84137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Прямоугольник 1"/>
          <p:cNvSpPr/>
          <p:nvPr/>
        </p:nvSpPr>
        <p:spPr>
          <a:xfrm>
            <a:off x="107504" y="4922000"/>
            <a:ext cx="8822184" cy="1814023"/>
          </a:xfrm>
          <a:prstGeom prst="rect">
            <a:avLst/>
          </a:prstGeom>
        </p:spPr>
        <p:txBody>
          <a:bodyPr wrap="square">
            <a:spAutoFit/>
          </a:bodyPr>
          <a:lstStyle/>
          <a:p>
            <a:pPr marL="285750" indent="-285750" algn="just">
              <a:lnSpc>
                <a:spcPct val="107000"/>
              </a:lnSpc>
              <a:spcAft>
                <a:spcPts val="600"/>
              </a:spcAft>
              <a:buFont typeface="Arial" panose="020B0604020202020204" pitchFamily="34" charset="0"/>
              <a:buChar char="•"/>
            </a:pPr>
            <a:r>
              <a:rPr lang="ru-RU" sz="1600" dirty="0">
                <a:latin typeface="Times New Roman" panose="02020603050405020304" pitchFamily="18" charset="0"/>
                <a:ea typeface="Arial Unicode MS"/>
                <a:cs typeface="Times New Roman" panose="02020603050405020304" pitchFamily="18" charset="0"/>
              </a:rPr>
              <a:t>Здесь записи типов </a:t>
            </a:r>
            <a:r>
              <a:rPr lang="ru-RU" sz="1600" i="1" u="sng" dirty="0">
                <a:latin typeface="Times New Roman" panose="02020603050405020304" pitchFamily="18" charset="0"/>
                <a:ea typeface="Arial Unicode MS"/>
                <a:cs typeface="Times New Roman" panose="02020603050405020304" pitchFamily="18" charset="0"/>
              </a:rPr>
              <a:t>ОТДЕЛЫ</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ОРГАНИЗАЦИИ-ЗАКАЗЧИКИ</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ПРОЕКТЫ</a:t>
            </a:r>
            <a:r>
              <a:rPr lang="ru-RU" sz="1600" dirty="0">
                <a:latin typeface="Times New Roman" panose="02020603050405020304" pitchFamily="18" charset="0"/>
                <a:ea typeface="Arial Unicode MS"/>
                <a:cs typeface="Times New Roman" panose="02020603050405020304" pitchFamily="18" charset="0"/>
              </a:rPr>
              <a:t> и они связаны групповыми отношениями соответственно </a:t>
            </a:r>
            <a:r>
              <a:rPr lang="ru-RU" sz="1600" i="1" u="sng" dirty="0">
                <a:latin typeface="Times New Roman" panose="02020603050405020304" pitchFamily="18" charset="0"/>
                <a:ea typeface="Arial Unicode MS"/>
                <a:cs typeface="Times New Roman" panose="02020603050405020304" pitchFamily="18" charset="0"/>
              </a:rPr>
              <a:t>выполняют</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заказывают</a:t>
            </a:r>
            <a:r>
              <a:rPr lang="ru-RU" sz="1600" dirty="0">
                <a:latin typeface="Times New Roman" panose="02020603050405020304" pitchFamily="18" charset="0"/>
                <a:ea typeface="Arial Unicode MS"/>
                <a:cs typeface="Times New Roman" panose="02020603050405020304" pitchFamily="18" charset="0"/>
              </a:rPr>
              <a:t>. </a:t>
            </a:r>
            <a:endParaRPr lang="ru-RU" sz="16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600"/>
              </a:spcAft>
              <a:buFont typeface="Arial" panose="020B0604020202020204" pitchFamily="34" charset="0"/>
              <a:buChar char="•"/>
            </a:pPr>
            <a:r>
              <a:rPr lang="ru-RU" sz="1600" dirty="0" smtClean="0">
                <a:latin typeface="Times New Roman" panose="02020603050405020304" pitchFamily="18" charset="0"/>
                <a:ea typeface="Arial Unicode MS"/>
                <a:cs typeface="Times New Roman" panose="02020603050405020304" pitchFamily="18" charset="0"/>
              </a:rPr>
              <a:t>Записи </a:t>
            </a:r>
            <a:r>
              <a:rPr lang="ru-RU" sz="1600" dirty="0">
                <a:latin typeface="Times New Roman" panose="02020603050405020304" pitchFamily="18" charset="0"/>
                <a:ea typeface="Arial Unicode MS"/>
                <a:cs typeface="Times New Roman" panose="02020603050405020304" pitchFamily="18" charset="0"/>
              </a:rPr>
              <a:t>типов </a:t>
            </a:r>
            <a:r>
              <a:rPr lang="ru-RU" sz="1600" i="1" u="sng" dirty="0">
                <a:latin typeface="Times New Roman" panose="02020603050405020304" pitchFamily="18" charset="0"/>
                <a:ea typeface="Arial Unicode MS"/>
                <a:cs typeface="Times New Roman" panose="02020603050405020304" pitchFamily="18" charset="0"/>
              </a:rPr>
              <a:t>ОТДЕЛЫ</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ПРОЕКТЫ</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СОТРУДНИКИ</a:t>
            </a:r>
            <a:r>
              <a:rPr lang="ru-RU" sz="1600" dirty="0">
                <a:latin typeface="Times New Roman" panose="02020603050405020304" pitchFamily="18" charset="0"/>
                <a:ea typeface="Arial Unicode MS"/>
                <a:cs typeface="Times New Roman" panose="02020603050405020304" pitchFamily="18" charset="0"/>
              </a:rPr>
              <a:t> и они связаны групповыми отношениями </a:t>
            </a:r>
            <a:r>
              <a:rPr lang="ru-RU" sz="1600" i="1" u="sng" dirty="0">
                <a:latin typeface="Times New Roman" panose="02020603050405020304" pitchFamily="18" charset="0"/>
                <a:ea typeface="Arial Unicode MS"/>
                <a:cs typeface="Times New Roman" panose="02020603050405020304" pitchFamily="18" charset="0"/>
              </a:rPr>
              <a:t>работают</a:t>
            </a:r>
            <a:r>
              <a:rPr lang="ru-RU" sz="1600" dirty="0">
                <a:latin typeface="Times New Roman" panose="02020603050405020304" pitchFamily="18" charset="0"/>
                <a:ea typeface="Arial Unicode MS"/>
                <a:cs typeface="Times New Roman" panose="02020603050405020304" pitchFamily="18" charset="0"/>
              </a:rPr>
              <a:t> и </a:t>
            </a:r>
            <a:r>
              <a:rPr lang="ru-RU" sz="1600" i="1" u="sng" dirty="0">
                <a:latin typeface="Times New Roman" panose="02020603050405020304" pitchFamily="18" charset="0"/>
                <a:ea typeface="Arial Unicode MS"/>
                <a:cs typeface="Times New Roman" panose="02020603050405020304" pitchFamily="18" charset="0"/>
              </a:rPr>
              <a:t>выполняются</a:t>
            </a:r>
            <a:r>
              <a:rPr lang="ru-RU" sz="1600" dirty="0">
                <a:latin typeface="Times New Roman" panose="02020603050405020304" pitchFamily="18" charset="0"/>
                <a:ea typeface="Arial Unicode MS"/>
                <a:cs typeface="Times New Roman" panose="02020603050405020304" pitchFamily="18" charset="0"/>
              </a:rPr>
              <a:t>. </a:t>
            </a:r>
            <a:endParaRPr lang="ru-RU" sz="16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600"/>
              </a:spcAft>
              <a:buFont typeface="Arial" panose="020B0604020202020204" pitchFamily="34" charset="0"/>
              <a:buChar char="•"/>
            </a:pPr>
            <a:r>
              <a:rPr lang="ru-RU" sz="1600" dirty="0" smtClean="0">
                <a:latin typeface="Times New Roman" panose="02020603050405020304" pitchFamily="18" charset="0"/>
                <a:ea typeface="Arial Unicode MS"/>
                <a:cs typeface="Times New Roman" panose="02020603050405020304" pitchFamily="18" charset="0"/>
              </a:rPr>
              <a:t>Записи </a:t>
            </a:r>
            <a:r>
              <a:rPr lang="ru-RU" sz="1600" dirty="0">
                <a:latin typeface="Times New Roman" panose="02020603050405020304" pitchFamily="18" charset="0"/>
                <a:ea typeface="Arial Unicode MS"/>
                <a:cs typeface="Times New Roman" panose="02020603050405020304" pitchFamily="18" charset="0"/>
              </a:rPr>
              <a:t>типа </a:t>
            </a:r>
            <a:r>
              <a:rPr lang="ru-RU" sz="1600" i="1" u="sng" dirty="0">
                <a:latin typeface="Times New Roman" panose="02020603050405020304" pitchFamily="18" charset="0"/>
                <a:ea typeface="Arial Unicode MS"/>
                <a:cs typeface="Times New Roman" panose="02020603050405020304" pitchFamily="18" charset="0"/>
              </a:rPr>
              <a:t>СОТРУДНИКИ</a:t>
            </a:r>
            <a:r>
              <a:rPr lang="ru-RU" sz="1600" dirty="0">
                <a:latin typeface="Times New Roman" panose="02020603050405020304" pitchFamily="18" charset="0"/>
                <a:ea typeface="Arial Unicode MS"/>
                <a:cs typeface="Times New Roman" panose="02020603050405020304" pitchFamily="18" charset="0"/>
              </a:rPr>
              <a:t> являются владельцами записей типа </a:t>
            </a:r>
            <a:r>
              <a:rPr lang="ru-RU" sz="1600" i="1" u="sng" dirty="0">
                <a:latin typeface="Times New Roman" panose="02020603050405020304" pitchFamily="18" charset="0"/>
                <a:ea typeface="Arial Unicode MS"/>
                <a:cs typeface="Times New Roman" panose="02020603050405020304" pitchFamily="18" charset="0"/>
              </a:rPr>
              <a:t>ДЕТИ</a:t>
            </a:r>
            <a:r>
              <a:rPr lang="ru-RU" sz="1600" dirty="0">
                <a:latin typeface="Times New Roman" panose="02020603050405020304" pitchFamily="18" charset="0"/>
                <a:ea typeface="Arial Unicode MS"/>
                <a:cs typeface="Times New Roman" panose="02020603050405020304" pitchFamily="18" charset="0"/>
              </a:rPr>
              <a:t>.</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med" advClick="0">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7651"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27653" name="TextBox 13"/>
          <p:cNvSpPr txBox="1">
            <a:spLocks noChangeArrowheads="1"/>
          </p:cNvSpPr>
          <p:nvPr/>
        </p:nvSpPr>
        <p:spPr bwMode="auto">
          <a:xfrm>
            <a:off x="0" y="1571625"/>
            <a:ext cx="9070975"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Примерный набор операций манипулирования данными: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найти конкретную запись в наборе однотипных записей;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от предка к первому потомку по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к следующему потомку в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перейти от потомка к предку по некоторой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создать новую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уничтожить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модифицировать запись;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включить в связь;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исключить из связи; </a:t>
            </a:r>
          </a:p>
          <a:p>
            <a:pPr lvl="1" eaLnBrk="1" hangingPunct="1">
              <a:spcBef>
                <a:spcPct val="0"/>
              </a:spcBef>
              <a:spcAft>
                <a:spcPts val="600"/>
              </a:spcAft>
              <a:buFont typeface="Arial" panose="020B0604020202020204" pitchFamily="34" charset="0"/>
              <a:buChar char="•"/>
            </a:pPr>
            <a:r>
              <a:rPr lang="ru-RU" altLang="ru-RU" sz="2000" dirty="0">
                <a:solidFill>
                  <a:srgbClr val="000000"/>
                </a:solidFill>
              </a:rPr>
              <a:t> переставить в другую связь и т.д. </a:t>
            </a:r>
          </a:p>
        </p:txBody>
      </p:sp>
    </p:spTree>
  </p:cSld>
  <p:clrMapOvr>
    <a:masterClrMapping/>
  </p:clrMapOvr>
  <p:transition spd="med" advClick="0">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dirty="0"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0" y="100012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структурная часть </a:t>
            </a:r>
          </a:p>
        </p:txBody>
      </p:sp>
      <p:sp>
        <p:nvSpPr>
          <p:cNvPr id="8197" name="TextBox 13"/>
          <p:cNvSpPr txBox="1">
            <a:spLocks noChangeArrowheads="1"/>
          </p:cNvSpPr>
          <p:nvPr/>
        </p:nvSpPr>
        <p:spPr bwMode="auto">
          <a:xfrm>
            <a:off x="0" y="1571625"/>
            <a:ext cx="90709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В структурной части модели данных фиксируются основные логические структуры данных, которые могут применяться на уровне пользователя при организации БД, соответствующих данной модели.</a:t>
            </a:r>
          </a:p>
          <a:p>
            <a:pPr marL="342900" indent="-342900">
              <a:spcBef>
                <a:spcPct val="0"/>
              </a:spcBef>
              <a:spcAft>
                <a:spcPts val="600"/>
              </a:spcAft>
            </a:pPr>
            <a:r>
              <a:rPr lang="ru-RU" altLang="ru-RU" sz="2000" dirty="0">
                <a:solidFill>
                  <a:srgbClr val="000000"/>
                </a:solidFill>
              </a:rPr>
              <a:t>Например, в модели данных SQL основным видом структур базы данных являются таблицы, а в объектной модели данных — объекты ранее определенных типов.</a:t>
            </a:r>
          </a:p>
        </p:txBody>
      </p:sp>
    </p:spTree>
    <p:extLst>
      <p:ext uri="{BB962C8B-B14F-4D97-AF65-F5344CB8AC3E}">
        <p14:creationId xmlns:p14="http://schemas.microsoft.com/office/powerpoint/2010/main" val="3896914938"/>
      </p:ext>
    </p:extLst>
  </p:cSld>
  <p:clrMapOvr>
    <a:masterClrMapping/>
  </p:clrMapOvr>
  <p:transition spd="med" advClick="0">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867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Сетевая модель данных:</a:t>
            </a:r>
          </a:p>
          <a:p>
            <a:pPr eaLnBrk="1" hangingPunct="1">
              <a:spcBef>
                <a:spcPct val="0"/>
              </a:spcBef>
              <a:buFontTx/>
              <a:buNone/>
            </a:pPr>
            <a:r>
              <a:rPr lang="ru-RU" altLang="ru-RU" sz="2400" b="1">
                <a:solidFill>
                  <a:srgbClr val="000000"/>
                </a:solidFill>
              </a:rPr>
              <a:t>ограничения целостности</a:t>
            </a:r>
          </a:p>
        </p:txBody>
      </p:sp>
      <p:sp>
        <p:nvSpPr>
          <p:cNvPr id="28677"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Имеется (необязательная) возможность потребовать для конкретного типа связи отсутствие потомков, не участвующих ни в одном экземпляре этого типа связи (как в иерархической модели).</a:t>
            </a:r>
          </a:p>
        </p:txBody>
      </p:sp>
    </p:spTree>
  </p:cSld>
  <p:clrMapOvr>
    <a:masterClrMapping/>
  </p:clrMapOvr>
  <p:transition spd="med" advClick="0">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8675"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dirty="0">
                <a:solidFill>
                  <a:srgbClr val="000000"/>
                </a:solidFill>
              </a:rPr>
              <a:t>Сетевая модель данных:</a:t>
            </a:r>
          </a:p>
          <a:p>
            <a:pPr eaLnBrk="1" hangingPunct="1">
              <a:spcBef>
                <a:spcPct val="0"/>
              </a:spcBef>
              <a:buFontTx/>
              <a:buNone/>
            </a:pPr>
            <a:r>
              <a:rPr lang="ru-RU" altLang="ru-RU" sz="2400" b="1" dirty="0" smtClean="0">
                <a:solidFill>
                  <a:srgbClr val="000000"/>
                </a:solidFill>
              </a:rPr>
              <a:t>реализация и недостатки</a:t>
            </a:r>
            <a:endParaRPr lang="ru-RU" altLang="ru-RU" sz="2400" b="1" dirty="0">
              <a:solidFill>
                <a:srgbClr val="000000"/>
              </a:solidFill>
            </a:endParaRPr>
          </a:p>
        </p:txBody>
      </p:sp>
      <p:sp>
        <p:nvSpPr>
          <p:cNvPr id="2" name="Прямоугольник 1"/>
          <p:cNvSpPr/>
          <p:nvPr/>
        </p:nvSpPr>
        <p:spPr>
          <a:xfrm>
            <a:off x="107504" y="1668463"/>
            <a:ext cx="8822184" cy="4044184"/>
          </a:xfrm>
          <a:prstGeom prst="rect">
            <a:avLst/>
          </a:prstGeom>
        </p:spPr>
        <p:txBody>
          <a:bodyPr wrap="square">
            <a:spAutoFit/>
          </a:bodyPr>
          <a:lstStyle/>
          <a:p>
            <a:pPr marL="285750" indent="-285750" algn="just">
              <a:lnSpc>
                <a:spcPct val="107000"/>
              </a:lnSpc>
              <a:spcAft>
                <a:spcPts val="0"/>
              </a:spcAft>
              <a:buFont typeface="Arial" panose="020B0604020202020204" pitchFamily="34" charset="0"/>
              <a:buChar char="•"/>
            </a:pPr>
            <a:r>
              <a:rPr lang="ru-RU" sz="2000" dirty="0">
                <a:latin typeface="Times New Roman" panose="02020603050405020304" pitchFamily="18" charset="0"/>
                <a:ea typeface="Arial Unicode MS"/>
                <a:cs typeface="Times New Roman" panose="02020603050405020304" pitchFamily="18" charset="0"/>
              </a:rPr>
              <a:t>Наиболее распространенной и стандартизованной из реализаций СМД является модель CODASYL.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В </a:t>
            </a:r>
            <a:r>
              <a:rPr lang="ru-RU" sz="2000" dirty="0">
                <a:latin typeface="Times New Roman" panose="02020603050405020304" pitchFamily="18" charset="0"/>
                <a:ea typeface="Arial Unicode MS"/>
                <a:cs typeface="Times New Roman" panose="02020603050405020304" pitchFamily="18" charset="0"/>
              </a:rPr>
              <a:t>соответствии с ней описание схемы БД осуществляется на языке COBOL, а манипулирование данными – с помощью включающего языка программирования высокого уровня.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СМД </a:t>
            </a:r>
            <a:r>
              <a:rPr lang="ru-RU" sz="2000" dirty="0">
                <a:latin typeface="Times New Roman" panose="02020603050405020304" pitchFamily="18" charset="0"/>
                <a:ea typeface="Arial Unicode MS"/>
                <a:cs typeface="Times New Roman" panose="02020603050405020304" pitchFamily="18" charset="0"/>
              </a:rPr>
              <a:t>является наиболее полной с точки зрения реализации различных типов связей и ограничений целостности, но она является достаточно сложной для проектирования и поддержки.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В </a:t>
            </a:r>
            <a:r>
              <a:rPr lang="ru-RU" sz="2000" dirty="0">
                <a:latin typeface="Times New Roman" panose="02020603050405020304" pitchFamily="18" charset="0"/>
                <a:ea typeface="Arial Unicode MS"/>
                <a:cs typeface="Times New Roman" panose="02020603050405020304" pitchFamily="18" charset="0"/>
              </a:rPr>
              <a:t>этой модели не обеспечивается физическая независимость данных, т.к. наборы организованы с помощью физических ссылок.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Также </a:t>
            </a:r>
            <a:r>
              <a:rPr lang="ru-RU" sz="2000" dirty="0">
                <a:latin typeface="Times New Roman" panose="02020603050405020304" pitchFamily="18" charset="0"/>
                <a:ea typeface="Arial Unicode MS"/>
                <a:cs typeface="Times New Roman" panose="02020603050405020304" pitchFamily="18" charset="0"/>
              </a:rPr>
              <a:t>в СМД не обеспечивается независимость данных от программ. </a:t>
            </a:r>
            <a:endParaRPr lang="ru-RU" sz="2000" dirty="0" smtClean="0">
              <a:latin typeface="Times New Roman" panose="02020603050405020304" pitchFamily="18" charset="0"/>
              <a:ea typeface="Arial Unicode MS"/>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sz="2000" dirty="0" smtClean="0">
                <a:latin typeface="Times New Roman" panose="02020603050405020304" pitchFamily="18" charset="0"/>
                <a:ea typeface="Arial Unicode MS"/>
                <a:cs typeface="Times New Roman" panose="02020603050405020304" pitchFamily="18" charset="0"/>
              </a:rPr>
              <a:t>Из-за </a:t>
            </a:r>
            <a:r>
              <a:rPr lang="ru-RU" sz="2000" dirty="0">
                <a:latin typeface="Times New Roman" panose="02020603050405020304" pitchFamily="18" charset="0"/>
                <a:ea typeface="Arial Unicode MS"/>
                <a:cs typeface="Times New Roman" panose="02020603050405020304" pitchFamily="18" charset="0"/>
              </a:rPr>
              <a:t>этих недостатков эта модель не получила широкого распространения.</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92349905"/>
      </p:ext>
    </p:extLst>
  </p:cSld>
  <p:clrMapOvr>
    <a:masterClrMapping/>
  </p:clrMapOvr>
  <p:transition spd="med" advClick="0">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29699" name="Прямая соединительная линия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Box 10"/>
          <p:cNvSpPr txBox="1">
            <a:spLocks noChangeArrowheads="1"/>
          </p:cNvSpPr>
          <p:nvPr/>
        </p:nvSpPr>
        <p:spPr bwMode="auto">
          <a:xfrm>
            <a:off x="0" y="714375"/>
            <a:ext cx="89296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Основные достоинства и недостатки ранних СУБД</a:t>
            </a:r>
          </a:p>
        </p:txBody>
      </p:sp>
      <p:sp>
        <p:nvSpPr>
          <p:cNvPr id="2" name="Прямоугольник 1"/>
          <p:cNvSpPr/>
          <p:nvPr/>
        </p:nvSpPr>
        <p:spPr>
          <a:xfrm>
            <a:off x="107950" y="1484313"/>
            <a:ext cx="8640763" cy="4541837"/>
          </a:xfrm>
          <a:prstGeom prst="rect">
            <a:avLst/>
          </a:prstGeom>
        </p:spPr>
        <p:txBody>
          <a:bodyPr>
            <a:spAutoFit/>
          </a:bodyPr>
          <a:lstStyle>
            <a:lvl1pPr indent="449263">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ru-RU" altLang="ru-RU" b="1">
                <a:latin typeface="Times New Roman" panose="02020603050405020304" pitchFamily="18" charset="0"/>
                <a:cs typeface="Times New Roman" panose="02020603050405020304" pitchFamily="18" charset="0"/>
              </a:rPr>
              <a:t>Сильные места ранних СУБД: </a:t>
            </a:r>
            <a:endParaRPr lang="ru-RU" altLang="ru-RU">
              <a:latin typeface="Calibri" panose="020F0502020204030204" pitchFamily="34" charset="0"/>
              <a:ea typeface="Calibri" panose="020F0502020204030204" pitchFamily="34" charset="0"/>
              <a:cs typeface="Times New Roman" panose="02020603050405020304" pitchFamily="18"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Развитые средства управления данными во внешней памяти на низком уровне; </a:t>
            </a:r>
            <a:endParaRPr lang="ru-RU" altLang="ru-RU">
              <a:latin typeface="Calibri" panose="020F0502020204030204" pitchFamily="34" charset="0"/>
              <a:ea typeface="Calibri" panose="020F0502020204030204" pitchFamily="34" charset="0"/>
              <a:cs typeface="Times New Roman" panose="02020603050405020304" pitchFamily="18"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Возможность построения вручную эффективных прикладных систем; </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Возможность экономии памяти за счет разделения подобъектов (в сетевых системах). </a:t>
            </a:r>
            <a:endParaRPr lang="ru-RU" altLang="ru-RU">
              <a:latin typeface="Calibri" panose="020F0502020204030204" pitchFamily="34" charset="0"/>
            </a:endParaRPr>
          </a:p>
          <a:p>
            <a:pPr algn="just" eaLnBrk="1" hangingPunct="1">
              <a:lnSpc>
                <a:spcPct val="150000"/>
              </a:lnSpc>
            </a:pPr>
            <a:r>
              <a:rPr lang="ru-RU" altLang="ru-RU" b="1">
                <a:latin typeface="Times New Roman" panose="02020603050405020304" pitchFamily="18" charset="0"/>
                <a:cs typeface="Times New Roman" panose="02020603050405020304" pitchFamily="18" charset="0"/>
              </a:rPr>
              <a:t>Недостатки: </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Слишком сложно пользоваться;</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Фактически необходимы знания о физической организации;</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Прикладные системы зависят от этой организации;</a:t>
            </a:r>
            <a:endParaRPr lang="ru-RU" altLang="ru-RU">
              <a:latin typeface="Calibri" panose="020F0502020204030204" pitchFamily="34" charset="0"/>
            </a:endParaRPr>
          </a:p>
          <a:p>
            <a:pPr algn="just" eaLnBrk="1" hangingPunct="1">
              <a:lnSpc>
                <a:spcPct val="107000"/>
              </a:lnSpc>
              <a:buFont typeface="Symbol" panose="05050102010706020507" pitchFamily="18" charset="2"/>
              <a:buChar char=""/>
            </a:pPr>
            <a:r>
              <a:rPr lang="ru-RU" altLang="ru-RU">
                <a:latin typeface="Times New Roman" panose="02020603050405020304" pitchFamily="18" charset="0"/>
                <a:cs typeface="Times New Roman" panose="02020603050405020304" pitchFamily="18" charset="0"/>
              </a:rPr>
              <a:t>Их логика перегружена деталями организации доступа к БД.</a:t>
            </a:r>
            <a:endParaRPr lang="ru-RU" altLang="ru-RU">
              <a:latin typeface="Calibri" panose="020F0502020204030204" pitchFamily="34" charset="0"/>
            </a:endParaRPr>
          </a:p>
          <a:p>
            <a:pPr algn="just" eaLnBrk="1" hangingPunct="1">
              <a:lnSpc>
                <a:spcPct val="107000"/>
              </a:lnSpc>
              <a:spcBef>
                <a:spcPts val="600"/>
              </a:spcBef>
            </a:pPr>
            <a:r>
              <a:rPr lang="ru-RU" altLang="ru-RU">
                <a:latin typeface="Times New Roman" panose="02020603050405020304" pitchFamily="18" charset="0"/>
                <a:cs typeface="Times New Roman" panose="02020603050405020304" pitchFamily="18" charset="0"/>
              </a:rPr>
              <a:t>Таким образом, эти модели не смогли в полной мере реализовать независимость данных от программ. Из-за особенностей их организации структура запросов к данным в таких системах определяется наличием связей между записями.</a:t>
            </a:r>
            <a:endParaRPr lang="ru-RU" altLang="ru-RU">
              <a:latin typeface="Calibri" panose="020F0502020204030204" pitchFamily="34" charset="0"/>
            </a:endParaRPr>
          </a:p>
          <a:p>
            <a:pPr algn="just" eaLnBrk="1" hangingPunct="1">
              <a:lnSpc>
                <a:spcPct val="107000"/>
              </a:lnSpc>
            </a:pPr>
            <a:r>
              <a:rPr lang="ru-RU" altLang="ru-RU">
                <a:latin typeface="Times New Roman" panose="02020603050405020304" pitchFamily="18" charset="0"/>
                <a:cs typeface="Times New Roman" panose="02020603050405020304" pitchFamily="18" charset="0"/>
              </a:rPr>
              <a:t>Следующее, </a:t>
            </a:r>
            <a:r>
              <a:rPr lang="en-US" altLang="ru-RU">
                <a:latin typeface="Times New Roman" panose="02020603050405020304" pitchFamily="18" charset="0"/>
                <a:cs typeface="Times New Roman" panose="02020603050405020304" pitchFamily="18" charset="0"/>
              </a:rPr>
              <a:t>II</a:t>
            </a:r>
            <a:r>
              <a:rPr lang="ru-RU" altLang="ru-RU">
                <a:latin typeface="Times New Roman" panose="02020603050405020304" pitchFamily="18" charset="0"/>
                <a:cs typeface="Times New Roman" panose="02020603050405020304" pitchFamily="18" charset="0"/>
              </a:rPr>
              <a:t>-е поколение баз данных основано на реляционной модели.</a:t>
            </a:r>
            <a:endParaRPr lang="ru-RU" altLang="ru-RU">
              <a:latin typeface="Calibri" panose="020F0502020204030204" pitchFamily="34" charset="0"/>
            </a:endParaRPr>
          </a:p>
        </p:txBody>
      </p:sp>
    </p:spTree>
  </p:cSld>
  <p:clrMapOvr>
    <a:masterClrMapping/>
  </p:clrMapOvr>
  <p:transition spd="med" advClick="0">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3072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Реляционная модель данных</a:t>
            </a:r>
          </a:p>
        </p:txBody>
      </p:sp>
      <p:sp>
        <p:nvSpPr>
          <p:cNvPr id="30725" name="TextBox 13"/>
          <p:cNvSpPr txBox="1">
            <a:spLocks noChangeArrowheads="1"/>
          </p:cNvSpPr>
          <p:nvPr/>
        </p:nvSpPr>
        <p:spPr bwMode="auto">
          <a:xfrm>
            <a:off x="0" y="1571625"/>
            <a:ext cx="90709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За прошедшие десятилетия реляционная модель развивалась в двух направлениях: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Первое направление заложил знаменитый экспериментальный проект компании IBM System R. В этом проекте возник язык SQL, изначально основанный на идеях Э. Кодда, но нарушающий некоторые принципиальные предписания реляционной модели.</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Второе направление, начиная с 1990-х гг., возглавляет Кристофер Дейт и Хью Дарвен. Новые идеи Дейта и Дарвена были впервые изложены в их </a:t>
            </a:r>
            <a:r>
              <a:rPr lang="ru-RU" altLang="ru-RU" sz="2000" i="1">
                <a:solidFill>
                  <a:srgbClr val="000000"/>
                </a:solidFill>
              </a:rPr>
              <a:t>Третьем манифесте, </a:t>
            </a:r>
            <a:r>
              <a:rPr lang="ru-RU" altLang="ru-RU" sz="2000">
                <a:solidFill>
                  <a:srgbClr val="000000"/>
                </a:solidFill>
              </a:rPr>
              <a:t>а позже на основе этих идей была специфицирована модель данных.</a:t>
            </a:r>
          </a:p>
        </p:txBody>
      </p:sp>
    </p:spTree>
  </p:cSld>
  <p:clrMapOvr>
    <a:masterClrMapping/>
  </p:clrMapOvr>
  <p:transition spd="med" advClick="0">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4915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Современные модели данных</a:t>
            </a:r>
          </a:p>
        </p:txBody>
      </p:sp>
      <p:sp>
        <p:nvSpPr>
          <p:cNvPr id="49157"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История современных моделей данных началась с 1989 г., когда группа известных специалистов в области языков программирования баз данных опубликовала статью под названием «Манифест систем объектно-ориентированных баз данных».</a:t>
            </a:r>
          </a:p>
          <a:p>
            <a:pPr eaLnBrk="1" hangingPunct="1">
              <a:spcBef>
                <a:spcPct val="0"/>
              </a:spcBef>
              <a:spcAft>
                <a:spcPts val="600"/>
              </a:spcAft>
              <a:buFontTx/>
              <a:buNone/>
            </a:pPr>
            <a:r>
              <a:rPr lang="ru-RU" altLang="ru-RU" sz="2000">
                <a:solidFill>
                  <a:srgbClr val="000000"/>
                </a:solidFill>
              </a:rPr>
              <a:t>Базовыми требованиями являлось преодоление несоответствия между типами данных, используемыми в языках программирования, и типами данных, поддерживаемыми в набравших к тому времени силу реляционных (SQL-ориентированных) СУБД, а также придание СУБД возможностей хранить в БД данные произвольно сложной структуры. </a:t>
            </a:r>
          </a:p>
          <a:p>
            <a:pPr eaLnBrk="1" hangingPunct="1">
              <a:spcBef>
                <a:spcPct val="0"/>
              </a:spcBef>
              <a:spcAft>
                <a:spcPts val="600"/>
              </a:spcAft>
              <a:buFontTx/>
              <a:buNone/>
            </a:pPr>
            <a:r>
              <a:rPr lang="ru-RU" altLang="ru-RU" sz="2000">
                <a:solidFill>
                  <a:srgbClr val="000000"/>
                </a:solidFill>
              </a:rPr>
              <a:t>Эти требования сопровождались утверждениями об ограниченности реляционной модели данных и языка SQL и потребности использовать более развитые модели данных.</a:t>
            </a:r>
          </a:p>
        </p:txBody>
      </p:sp>
    </p:spTree>
  </p:cSld>
  <p:clrMapOvr>
    <a:masterClrMapping/>
  </p:clrMapOvr>
  <p:transition spd="med" advClick="0">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120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p:txBody>
      </p:sp>
      <p:sp>
        <p:nvSpPr>
          <p:cNvPr id="51205" name="TextBox 13"/>
          <p:cNvSpPr txBox="1">
            <a:spLocks noChangeArrowheads="1"/>
          </p:cNvSpPr>
          <p:nvPr/>
        </p:nvSpPr>
        <p:spPr bwMode="auto">
          <a:xfrm>
            <a:off x="0" y="1571625"/>
            <a:ext cx="9070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объектно-ориентированной модели данных база данных — это набор объектов (контейнеров данных) произвольного типа.</a:t>
            </a:r>
          </a:p>
        </p:txBody>
      </p:sp>
    </p:spTree>
  </p:cSld>
  <p:clrMapOvr>
    <a:masterClrMapping/>
  </p:clrMapOvr>
  <p:transition spd="med" advClick="0">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325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3253" name="TextBox 13"/>
          <p:cNvSpPr txBox="1">
            <a:spLocks noChangeArrowheads="1"/>
          </p:cNvSpPr>
          <p:nvPr/>
        </p:nvSpPr>
        <p:spPr bwMode="auto">
          <a:xfrm>
            <a:off x="0" y="1571625"/>
            <a:ext cx="9070975"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объектной модели данных вводятся две разновидности типов: </a:t>
            </a:r>
            <a:r>
              <a:rPr lang="ru-RU" altLang="ru-RU" sz="2000" b="1" i="1">
                <a:solidFill>
                  <a:srgbClr val="000000"/>
                </a:solidFill>
              </a:rPr>
              <a:t>литеральные</a:t>
            </a:r>
            <a:r>
              <a:rPr lang="ru-RU" altLang="ru-RU" sz="2000">
                <a:solidFill>
                  <a:srgbClr val="000000"/>
                </a:solidFill>
              </a:rPr>
              <a:t> и </a:t>
            </a:r>
            <a:r>
              <a:rPr lang="ru-RU" altLang="ru-RU" sz="2000" b="1" i="1">
                <a:solidFill>
                  <a:srgbClr val="000000"/>
                </a:solidFill>
              </a:rPr>
              <a:t>объектные</a:t>
            </a:r>
            <a:r>
              <a:rPr lang="ru-RU" altLang="ru-RU" sz="2000">
                <a:solidFill>
                  <a:srgbClr val="000000"/>
                </a:solidFill>
              </a:rPr>
              <a:t> типы. </a:t>
            </a:r>
          </a:p>
          <a:p>
            <a:pPr eaLnBrk="1" hangingPunct="1">
              <a:spcBef>
                <a:spcPct val="0"/>
              </a:spcBef>
              <a:spcAft>
                <a:spcPts val="600"/>
              </a:spcAft>
              <a:buFontTx/>
              <a:buNone/>
            </a:pPr>
            <a:r>
              <a:rPr lang="ru-RU" altLang="ru-RU" sz="2000">
                <a:solidFill>
                  <a:srgbClr val="000000"/>
                </a:solidFill>
              </a:rPr>
              <a:t>Литеральные типы данных — это обычные типы данных, принятые в традиционных языках программирования. Они подразделяются на базовые скалярные числовые типы, символьные и булевские типы (</a:t>
            </a:r>
            <a:r>
              <a:rPr lang="ru-RU" altLang="ru-RU" sz="2000" b="1" i="1">
                <a:solidFill>
                  <a:srgbClr val="000000"/>
                </a:solidFill>
              </a:rPr>
              <a:t>атомарные литералы</a:t>
            </a:r>
            <a:r>
              <a:rPr lang="ru-RU" altLang="ru-RU" sz="2000">
                <a:solidFill>
                  <a:srgbClr val="000000"/>
                </a:solidFill>
              </a:rPr>
              <a:t>), конструируемые типы записей (</a:t>
            </a:r>
            <a:r>
              <a:rPr lang="ru-RU" altLang="ru-RU" sz="2000" b="1" i="1">
                <a:solidFill>
                  <a:srgbClr val="000000"/>
                </a:solidFill>
              </a:rPr>
              <a:t>структур</a:t>
            </a:r>
            <a:r>
              <a:rPr lang="ru-RU" altLang="ru-RU" sz="2000">
                <a:solidFill>
                  <a:srgbClr val="000000"/>
                </a:solidFill>
              </a:rPr>
              <a:t>) и </a:t>
            </a:r>
            <a:r>
              <a:rPr lang="ru-RU" altLang="ru-RU" sz="2000" b="1" i="1">
                <a:solidFill>
                  <a:srgbClr val="000000"/>
                </a:solidFill>
              </a:rPr>
              <a:t>коллекций</a:t>
            </a:r>
            <a:r>
              <a:rPr lang="ru-RU" altLang="ru-RU" sz="2000" i="1">
                <a:solidFill>
                  <a:srgbClr val="000000"/>
                </a:solidFill>
              </a:rPr>
              <a:t>.</a:t>
            </a:r>
          </a:p>
          <a:p>
            <a:pPr eaLnBrk="1" hangingPunct="1">
              <a:spcBef>
                <a:spcPct val="0"/>
              </a:spcBef>
              <a:spcAft>
                <a:spcPts val="600"/>
              </a:spcAft>
              <a:buFontTx/>
              <a:buNone/>
            </a:pPr>
            <a:r>
              <a:rPr lang="ru-RU" altLang="ru-RU" sz="2000">
                <a:solidFill>
                  <a:srgbClr val="000000"/>
                </a:solidFill>
              </a:rPr>
              <a:t>Имеются четыре вида типов коллекций: типы множеств, мультимножеств (неупорядоченные наборы элементов, возможно, содержащие дубликаты), списков (упорядоченные наборы элементов, возможно, содержащие дубликаты) и словарей (множества пар </a:t>
            </a:r>
            <a:r>
              <a:rPr lang="ru-RU" altLang="ru-RU" sz="2000">
                <a:solidFill>
                  <a:srgbClr val="000000"/>
                </a:solidFill>
                <a:latin typeface="Courier New" panose="02070309020205020404" pitchFamily="49" charset="0"/>
                <a:cs typeface="Courier New" panose="02070309020205020404" pitchFamily="49" charset="0"/>
              </a:rPr>
              <a:t>&lt;ключ, значение&gt;</a:t>
            </a:r>
            <a:r>
              <a:rPr lang="ru-RU" altLang="ru-RU" sz="2000">
                <a:solidFill>
                  <a:srgbClr val="000000"/>
                </a:solidFill>
              </a:rPr>
              <a:t>, причём все ключи в этих парах должны быть различными). Типом элемента любой коллекции может являться любой скалярный или объектный тип за исключением того же типа коллекции.</a:t>
            </a:r>
          </a:p>
        </p:txBody>
      </p:sp>
    </p:spTree>
  </p:cSld>
  <p:clrMapOvr>
    <a:masterClrMapping/>
  </p:clrMapOvr>
  <p:transition spd="med" advClick="0">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529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5301" name="TextBox 13"/>
          <p:cNvSpPr txBox="1">
            <a:spLocks noChangeArrowheads="1"/>
          </p:cNvSpPr>
          <p:nvPr/>
        </p:nvSpPr>
        <p:spPr bwMode="auto">
          <a:xfrm>
            <a:off x="0" y="1571625"/>
            <a:ext cx="9070975"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Объектные типы в объектной модели данных по смыслу ближе всего к понятию </a:t>
            </a:r>
            <a:r>
              <a:rPr lang="ru-RU" altLang="ru-RU" sz="2000" b="1" i="1">
                <a:solidFill>
                  <a:srgbClr val="000000"/>
                </a:solidFill>
              </a:rPr>
              <a:t>класса</a:t>
            </a:r>
            <a:r>
              <a:rPr lang="ru-RU" altLang="ru-RU" sz="2000">
                <a:solidFill>
                  <a:srgbClr val="000000"/>
                </a:solidFill>
              </a:rPr>
              <a:t> в объектно-ориентированных языках программирования. У каждого объектного типа имеется операция создания и инициализации нового объекта этого типа. Эта операция возвращает значение OID нового объекта, который можно хранить в любом месте, где допускается хранение объектов данного типа, и использовать для обращения к </a:t>
            </a:r>
            <a:r>
              <a:rPr lang="ru-RU" altLang="ru-RU" sz="2000" b="1" i="1">
                <a:solidFill>
                  <a:srgbClr val="000000"/>
                </a:solidFill>
              </a:rPr>
              <a:t>операциям</a:t>
            </a:r>
            <a:r>
              <a:rPr lang="ru-RU" altLang="ru-RU" sz="2000">
                <a:solidFill>
                  <a:srgbClr val="000000"/>
                </a:solidFill>
              </a:rPr>
              <a:t> объекта, определённым в его объектном типе.</a:t>
            </a:r>
          </a:p>
          <a:p>
            <a:pPr eaLnBrk="1" hangingPunct="1">
              <a:spcBef>
                <a:spcPct val="0"/>
              </a:spcBef>
              <a:spcAft>
                <a:spcPts val="600"/>
              </a:spcAft>
              <a:buFontTx/>
              <a:buNone/>
            </a:pPr>
            <a:r>
              <a:rPr lang="ru-RU" altLang="ru-RU" sz="2000">
                <a:solidFill>
                  <a:srgbClr val="000000"/>
                </a:solidFill>
              </a:rPr>
              <a:t>Имеются два вида объектных типов:</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атомарный объектный тип;</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объектный тип коллекций.</a:t>
            </a:r>
          </a:p>
        </p:txBody>
      </p:sp>
    </p:spTree>
  </p:cSld>
  <p:clrMapOvr>
    <a:masterClrMapping/>
  </p:clrMapOvr>
  <p:transition spd="med" advClick="0">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734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типы и структуры данных</a:t>
            </a:r>
          </a:p>
        </p:txBody>
      </p:sp>
      <p:sp>
        <p:nvSpPr>
          <p:cNvPr id="57349"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При определении </a:t>
            </a:r>
            <a:r>
              <a:rPr lang="ru-RU" altLang="ru-RU" sz="2000" b="1" i="1">
                <a:solidFill>
                  <a:srgbClr val="000000"/>
                </a:solidFill>
              </a:rPr>
              <a:t>атомарного объектного типа </a:t>
            </a:r>
            <a:r>
              <a:rPr lang="ru-RU" altLang="ru-RU" sz="2000">
                <a:solidFill>
                  <a:srgbClr val="000000"/>
                </a:solidFill>
              </a:rPr>
              <a:t>указывается его внутренняя структура (набор свойств — атрибутов и связей) и набор операций, которые можно применять к объектам этого типа. Для определения атомарного объектного типа можно использовать механизм наследования, расширяя набор свойств и/или переопределяя существующие и добавляя новые операции.</a:t>
            </a:r>
          </a:p>
          <a:p>
            <a:pPr eaLnBrk="1" hangingPunct="1">
              <a:spcBef>
                <a:spcPct val="0"/>
              </a:spcBef>
              <a:spcAft>
                <a:spcPts val="600"/>
              </a:spcAft>
              <a:buFontTx/>
              <a:buNone/>
            </a:pPr>
            <a:r>
              <a:rPr lang="ru-RU" altLang="ru-RU" sz="2000">
                <a:solidFill>
                  <a:srgbClr val="000000"/>
                </a:solidFill>
              </a:rPr>
              <a:t>Как и в случае использования литеральных типов коллекций, для </a:t>
            </a:r>
            <a:r>
              <a:rPr lang="ru-RU" altLang="ru-RU" sz="2000" b="1" i="1">
                <a:solidFill>
                  <a:srgbClr val="000000"/>
                </a:solidFill>
              </a:rPr>
              <a:t>объектного типа коллекции </a:t>
            </a:r>
            <a:r>
              <a:rPr lang="ru-RU" altLang="ru-RU" sz="2000">
                <a:solidFill>
                  <a:srgbClr val="000000"/>
                </a:solidFill>
              </a:rPr>
              <a:t>можно определять объектные типы множеств, мультимножеств, списков и словарей. Типом элемента объектного типа коллекции может быть любой литеральный или объектный тип за исключением того же типа коллекции. У объектных типов коллекций имеются предопределенные наборы операций. В отличие от литеральных типов коллекций, которые, как и все литеральные типы являются множествами значений, объектные типы коллекций обладают операцией создания объекта, имеющего, как и все объекты, собственный OID.</a:t>
            </a:r>
          </a:p>
        </p:txBody>
      </p:sp>
    </p:spTree>
  </p:cSld>
  <p:clrMapOvr>
    <a:masterClrMapping/>
  </p:clrMapOvr>
  <p:transition spd="med" advClick="0">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593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59397" name="TextBox 13"/>
          <p:cNvSpPr txBox="1">
            <a:spLocks noChangeArrowheads="1"/>
          </p:cNvSpPr>
          <p:nvPr/>
        </p:nvSpPr>
        <p:spPr bwMode="auto">
          <a:xfrm>
            <a:off x="0" y="1571625"/>
            <a:ext cx="9070975"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dirty="0">
                <a:solidFill>
                  <a:srgbClr val="000000"/>
                </a:solidFill>
              </a:rPr>
              <a:t>В стандарте ODMG в качестве базового средства манипулирования объектными базами данных предлагается язык OQL (</a:t>
            </a:r>
            <a:r>
              <a:rPr lang="ru-RU" altLang="ru-RU" sz="2000" dirty="0" err="1">
                <a:solidFill>
                  <a:srgbClr val="000000"/>
                </a:solidFill>
              </a:rPr>
              <a:t>Object</a:t>
            </a:r>
            <a:r>
              <a:rPr lang="ru-RU" altLang="ru-RU" sz="2000" dirty="0">
                <a:solidFill>
                  <a:srgbClr val="000000"/>
                </a:solidFill>
              </a:rPr>
              <a:t> </a:t>
            </a:r>
            <a:r>
              <a:rPr lang="ru-RU" altLang="ru-RU" sz="2000" dirty="0" err="1">
                <a:solidFill>
                  <a:srgbClr val="000000"/>
                </a:solidFill>
              </a:rPr>
              <a:t>Query</a:t>
            </a:r>
            <a:r>
              <a:rPr lang="ru-RU" altLang="ru-RU" sz="2000" dirty="0">
                <a:solidFill>
                  <a:srgbClr val="000000"/>
                </a:solidFill>
              </a:rPr>
              <a:t> </a:t>
            </a:r>
            <a:r>
              <a:rPr lang="ru-RU" altLang="ru-RU" sz="2000" dirty="0" err="1">
                <a:solidFill>
                  <a:srgbClr val="000000"/>
                </a:solidFill>
              </a:rPr>
              <a:t>Language</a:t>
            </a:r>
            <a:r>
              <a:rPr lang="ru-RU" altLang="ru-RU" sz="2000" dirty="0">
                <a:solidFill>
                  <a:srgbClr val="000000"/>
                </a:solidFill>
              </a:rPr>
              <a:t>). Разработчики в целом характеризуют его следующим образом:</a:t>
            </a:r>
          </a:p>
          <a:p>
            <a:pPr lvl="1" eaLnBrk="1" hangingPunct="1">
              <a:spcBef>
                <a:spcPct val="0"/>
              </a:spcBef>
              <a:buFont typeface="Arial" panose="020B0604020202020204" pitchFamily="34" charset="0"/>
              <a:buChar char="•"/>
            </a:pPr>
            <a:r>
              <a:rPr lang="ru-RU" altLang="ru-RU" sz="2000" dirty="0">
                <a:solidFill>
                  <a:srgbClr val="000000"/>
                </a:solidFill>
              </a:rPr>
              <a:t> OQL опирается на объектную модель ODMG;</a:t>
            </a:r>
          </a:p>
          <a:p>
            <a:pPr lvl="1" eaLnBrk="1" hangingPunct="1">
              <a:spcBef>
                <a:spcPct val="0"/>
              </a:spcBef>
              <a:buFont typeface="Arial" panose="020B0604020202020204" pitchFamily="34" charset="0"/>
              <a:buChar char="•"/>
            </a:pPr>
            <a:r>
              <a:rPr lang="ru-RU" altLang="ru-RU" sz="2000" dirty="0">
                <a:solidFill>
                  <a:srgbClr val="000000"/>
                </a:solidFill>
              </a:rPr>
              <a:t> OQL очень близок к SQL/92;</a:t>
            </a:r>
          </a:p>
          <a:p>
            <a:pPr lvl="1" eaLnBrk="1" hangingPunct="1">
              <a:spcBef>
                <a:spcPct val="0"/>
              </a:spcBef>
              <a:buFont typeface="Arial" panose="020B0604020202020204" pitchFamily="34" charset="0"/>
              <a:buChar char="•"/>
            </a:pPr>
            <a:r>
              <a:rPr lang="ru-RU" altLang="ru-RU" sz="2000" dirty="0">
                <a:solidFill>
                  <a:srgbClr val="000000"/>
                </a:solidFill>
              </a:rPr>
              <a:t> В OQL обеспечиваются высокоуровневые примитивы для работы с множествами объектов;</a:t>
            </a:r>
          </a:p>
          <a:p>
            <a:pPr lvl="1" eaLnBrk="1" hangingPunct="1">
              <a:spcBef>
                <a:spcPct val="0"/>
              </a:spcBef>
              <a:buFont typeface="Arial" panose="020B0604020202020204" pitchFamily="34" charset="0"/>
              <a:buChar char="•"/>
            </a:pPr>
            <a:r>
              <a:rPr lang="ru-RU" altLang="ru-RU" sz="2000" dirty="0">
                <a:solidFill>
                  <a:srgbClr val="000000"/>
                </a:solidFill>
              </a:rPr>
              <a:t> OQL является функциональным языком, допускающим неограниченную композицию операций, если операнды не выходят за пределы системы типов;</a:t>
            </a:r>
          </a:p>
          <a:p>
            <a:pPr lvl="1" eaLnBrk="1" hangingPunct="1">
              <a:spcBef>
                <a:spcPct val="0"/>
              </a:spcBef>
              <a:buFont typeface="Arial" panose="020B0604020202020204" pitchFamily="34" charset="0"/>
              <a:buChar char="•"/>
            </a:pPr>
            <a:r>
              <a:rPr lang="ru-RU" altLang="ru-RU" sz="2000" dirty="0">
                <a:solidFill>
                  <a:srgbClr val="000000"/>
                </a:solidFill>
              </a:rPr>
              <a:t> OQL не является вычислительно полным языком;</a:t>
            </a:r>
          </a:p>
          <a:p>
            <a:pPr lvl="1" eaLnBrk="1" hangingPunct="1">
              <a:spcBef>
                <a:spcPct val="0"/>
              </a:spcBef>
              <a:buFont typeface="Arial" panose="020B0604020202020204" pitchFamily="34" charset="0"/>
              <a:buChar char="•"/>
            </a:pPr>
            <a:r>
              <a:rPr lang="ru-RU" altLang="ru-RU" sz="2000" dirty="0">
                <a:solidFill>
                  <a:srgbClr val="000000"/>
                </a:solidFill>
              </a:rPr>
              <a:t> Операторы языка OQL могут вызываться из любого языка;</a:t>
            </a:r>
          </a:p>
          <a:p>
            <a:pPr lvl="1" eaLnBrk="1" hangingPunct="1">
              <a:spcBef>
                <a:spcPct val="0"/>
              </a:spcBef>
              <a:buFont typeface="Arial" panose="020B0604020202020204" pitchFamily="34" charset="0"/>
              <a:buChar char="•"/>
            </a:pPr>
            <a:r>
              <a:rPr lang="ru-RU" altLang="ru-RU" sz="2000" dirty="0">
                <a:solidFill>
                  <a:srgbClr val="000000"/>
                </a:solidFill>
              </a:rPr>
              <a:t> В OQL не определяются явные операции обновления, а используются вызовы операций, определенных в объектах для целей обновления;</a:t>
            </a:r>
          </a:p>
          <a:p>
            <a:pPr lvl="1" eaLnBrk="1" hangingPunct="1">
              <a:spcBef>
                <a:spcPct val="0"/>
              </a:spcBef>
              <a:buFont typeface="Arial" panose="020B0604020202020204" pitchFamily="34" charset="0"/>
              <a:buChar char="•"/>
            </a:pPr>
            <a:r>
              <a:rPr lang="ru-RU" altLang="ru-RU" sz="2000" dirty="0">
                <a:solidFill>
                  <a:srgbClr val="000000"/>
                </a:solidFill>
              </a:rPr>
              <a:t> В OQL обеспечивается декларативный доступ к объектам.</a:t>
            </a:r>
          </a:p>
        </p:txBody>
      </p:sp>
    </p:spTree>
  </p:cSld>
  <p:clrMapOvr>
    <a:masterClrMapping/>
  </p:clrMapOvr>
  <p:transition spd="med" advClick="0">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0" y="100012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8197" name="TextBox 13"/>
          <p:cNvSpPr txBox="1">
            <a:spLocks noChangeArrowheads="1"/>
          </p:cNvSpPr>
          <p:nvPr/>
        </p:nvSpPr>
        <p:spPr bwMode="auto">
          <a:xfrm>
            <a:off x="0" y="1571625"/>
            <a:ext cx="907097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marL="342900" indent="-342900">
              <a:spcBef>
                <a:spcPct val="0"/>
              </a:spcBef>
              <a:spcAft>
                <a:spcPts val="600"/>
              </a:spcAft>
            </a:pPr>
            <a:r>
              <a:rPr lang="ru-RU" altLang="ru-RU" sz="2000" dirty="0">
                <a:solidFill>
                  <a:srgbClr val="000000"/>
                </a:solidFill>
              </a:rPr>
              <a:t>Структуризация данных базируется на использовании концепций "агрегации" и "обобщения". </a:t>
            </a:r>
            <a:endParaRPr lang="ru-RU" altLang="ru-RU" sz="2000" dirty="0" smtClean="0">
              <a:solidFill>
                <a:srgbClr val="000000"/>
              </a:solidFill>
            </a:endParaRPr>
          </a:p>
          <a:p>
            <a:pPr marL="342900" indent="-342900">
              <a:spcBef>
                <a:spcPct val="0"/>
              </a:spcBef>
              <a:spcAft>
                <a:spcPts val="600"/>
              </a:spcAft>
            </a:pPr>
            <a:r>
              <a:rPr lang="ru-RU" altLang="ru-RU" sz="2000" dirty="0" smtClean="0">
                <a:solidFill>
                  <a:srgbClr val="000000"/>
                </a:solidFill>
              </a:rPr>
              <a:t>Один </a:t>
            </a:r>
            <a:r>
              <a:rPr lang="ru-RU" altLang="ru-RU" sz="2000" dirty="0">
                <a:solidFill>
                  <a:srgbClr val="000000"/>
                </a:solidFill>
              </a:rPr>
              <a:t>из первых вариантов структуризации данных был предложен Ассоциацией по языкам обработки данных (</a:t>
            </a:r>
            <a:r>
              <a:rPr lang="ru-RU" altLang="ru-RU" sz="2000" dirty="0" err="1" smtClean="0">
                <a:solidFill>
                  <a:srgbClr val="000000"/>
                </a:solidFill>
              </a:rPr>
              <a:t>Conference</a:t>
            </a:r>
            <a:r>
              <a:rPr lang="ru-RU" altLang="ru-RU" sz="2000" dirty="0" smtClean="0">
                <a:solidFill>
                  <a:srgbClr val="000000"/>
                </a:solidFill>
              </a:rPr>
              <a:t> </a:t>
            </a:r>
            <a:r>
              <a:rPr lang="ru-RU" altLang="ru-RU" sz="2000" dirty="0" err="1">
                <a:solidFill>
                  <a:srgbClr val="000000"/>
                </a:solidFill>
              </a:rPr>
              <a:t>on</a:t>
            </a:r>
            <a:r>
              <a:rPr lang="ru-RU" altLang="ru-RU" sz="2000" dirty="0">
                <a:solidFill>
                  <a:srgbClr val="000000"/>
                </a:solidFill>
              </a:rPr>
              <a:t> </a:t>
            </a:r>
            <a:r>
              <a:rPr lang="ru-RU" altLang="ru-RU" sz="2000" dirty="0" err="1">
                <a:solidFill>
                  <a:srgbClr val="000000"/>
                </a:solidFill>
              </a:rPr>
              <a:t>Data</a:t>
            </a:r>
            <a:r>
              <a:rPr lang="ru-RU" altLang="ru-RU" sz="2000" dirty="0">
                <a:solidFill>
                  <a:srgbClr val="000000"/>
                </a:solidFill>
              </a:rPr>
              <a:t> </a:t>
            </a:r>
            <a:r>
              <a:rPr lang="ru-RU" altLang="ru-RU" sz="2000" dirty="0" err="1">
                <a:solidFill>
                  <a:srgbClr val="000000"/>
                </a:solidFill>
              </a:rPr>
              <a:t>Systems</a:t>
            </a:r>
            <a:r>
              <a:rPr lang="ru-RU" altLang="ru-RU" sz="2000" dirty="0">
                <a:solidFill>
                  <a:srgbClr val="000000"/>
                </a:solidFill>
              </a:rPr>
              <a:t> </a:t>
            </a:r>
            <a:r>
              <a:rPr lang="ru-RU" altLang="ru-RU" sz="2000" dirty="0" err="1">
                <a:solidFill>
                  <a:srgbClr val="000000"/>
                </a:solidFill>
              </a:rPr>
              <a:t>Languages</a:t>
            </a:r>
            <a:r>
              <a:rPr lang="ru-RU" altLang="ru-RU" sz="2000" dirty="0">
                <a:solidFill>
                  <a:srgbClr val="000000"/>
                </a:solidFill>
              </a:rPr>
              <a:t>, CODASYL)</a:t>
            </a:r>
          </a:p>
        </p:txBody>
      </p:sp>
      <p:graphicFrame>
        <p:nvGraphicFramePr>
          <p:cNvPr id="3" name="Объект 2"/>
          <p:cNvGraphicFramePr>
            <a:graphicFrameLocks noChangeAspect="1"/>
          </p:cNvGraphicFramePr>
          <p:nvPr/>
        </p:nvGraphicFramePr>
        <p:xfrm>
          <a:off x="971600" y="3462404"/>
          <a:ext cx="6618608" cy="1080120"/>
        </p:xfrm>
        <a:graphic>
          <a:graphicData uri="http://schemas.openxmlformats.org/presentationml/2006/ole">
            <mc:AlternateContent xmlns:mc="http://schemas.openxmlformats.org/markup-compatibility/2006">
              <mc:Choice xmlns:v="urn:schemas-microsoft-com:vml" Requires="v">
                <p:oleObj spid="_x0000_s28688" name="Picture" r:id="rId4" imgW="5489448" imgH="896112" progId="Word.Picture.8">
                  <p:embed/>
                </p:oleObj>
              </mc:Choice>
              <mc:Fallback>
                <p:oleObj name="Picture" r:id="rId4" imgW="5489448" imgH="896112" progId="Word.Picture.8">
                  <p:embed/>
                  <p:pic>
                    <p:nvPicPr>
                      <p:cNvPr id="3" name="Объект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600" y="3462404"/>
                        <a:ext cx="6618608" cy="1080120"/>
                      </a:xfrm>
                      <a:prstGeom prst="rect">
                        <a:avLst/>
                      </a:prstGeom>
                      <a:noFill/>
                    </p:spPr>
                  </p:pic>
                </p:oleObj>
              </mc:Fallback>
            </mc:AlternateContent>
          </a:graphicData>
        </a:graphic>
      </p:graphicFrame>
      <p:sp>
        <p:nvSpPr>
          <p:cNvPr id="4" name="Прямоугольник 3"/>
          <p:cNvSpPr/>
          <p:nvPr/>
        </p:nvSpPr>
        <p:spPr>
          <a:xfrm>
            <a:off x="971600" y="4725144"/>
            <a:ext cx="6618608" cy="388696"/>
          </a:xfrm>
          <a:prstGeom prst="rect">
            <a:avLst/>
          </a:prstGeom>
        </p:spPr>
        <p:txBody>
          <a:bodyPr wrap="square">
            <a:spAutoFit/>
          </a:bodyPr>
          <a:lstStyle/>
          <a:p>
            <a:pPr algn="ctr">
              <a:lnSpc>
                <a:spcPct val="107000"/>
              </a:lnSpc>
              <a:spcBef>
                <a:spcPts val="600"/>
              </a:spcBef>
              <a:spcAft>
                <a:spcPts val="1200"/>
              </a:spcAft>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Рис.1. </a:t>
            </a:r>
            <a:r>
              <a:rPr lang="ru-RU" dirty="0">
                <a:latin typeface="Times New Roman" panose="02020603050405020304" pitchFamily="18" charset="0"/>
                <a:ea typeface="Times New Roman" panose="02020603050405020304" pitchFamily="18" charset="0"/>
                <a:cs typeface="Times New Roman" panose="02020603050405020304" pitchFamily="18" charset="0"/>
              </a:rPr>
              <a:t>Композиция структур данных по версии </a:t>
            </a:r>
            <a:r>
              <a:rPr lang="en-US" dirty="0">
                <a:latin typeface="Times New Roman" panose="02020603050405020304" pitchFamily="18" charset="0"/>
                <a:ea typeface="Times New Roman" panose="02020603050405020304" pitchFamily="18" charset="0"/>
                <a:cs typeface="Times New Roman" panose="02020603050405020304" pitchFamily="18" charset="0"/>
              </a:rPr>
              <a:t>CODASYL</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1884222"/>
      </p:ext>
    </p:extLst>
  </p:cSld>
  <p:clrMapOvr>
    <a:masterClrMapping/>
  </p:clrMapOvr>
  <p:transition spd="med" advClick="0">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144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манипулирование данными</a:t>
            </a:r>
          </a:p>
        </p:txBody>
      </p:sp>
      <p:sp>
        <p:nvSpPr>
          <p:cNvPr id="61445" name="TextBox 13"/>
          <p:cNvSpPr txBox="1">
            <a:spLocks noChangeArrowheads="1"/>
          </p:cNvSpPr>
          <p:nvPr/>
        </p:nvSpPr>
        <p:spPr bwMode="auto">
          <a:xfrm>
            <a:off x="0" y="1571625"/>
            <a:ext cx="907097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совокупности результатом допустимых в OQL выражений запросов могут являться: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коллекция объектов;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индивидуальный объект;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коллекция литеральных значений; </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индивидуальное литеральное значение.</a:t>
            </a:r>
          </a:p>
        </p:txBody>
      </p:sp>
    </p:spTree>
  </p:cSld>
  <p:clrMapOvr>
    <a:masterClrMapping/>
  </p:clrMapOvr>
  <p:transition spd="med" advClick="0">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349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Объектно-ориентированная модель данных:</a:t>
            </a:r>
          </a:p>
          <a:p>
            <a:pPr eaLnBrk="1" hangingPunct="1">
              <a:spcBef>
                <a:spcPct val="0"/>
              </a:spcBef>
              <a:buFontTx/>
              <a:buNone/>
            </a:pPr>
            <a:r>
              <a:rPr lang="ru-RU" altLang="ru-RU" sz="2400" b="1">
                <a:solidFill>
                  <a:srgbClr val="000000"/>
                </a:solidFill>
              </a:rPr>
              <a:t>Ограничения целостности</a:t>
            </a:r>
          </a:p>
        </p:txBody>
      </p:sp>
      <p:sp>
        <p:nvSpPr>
          <p:cNvPr id="63493" name="TextBox 13"/>
          <p:cNvSpPr txBox="1">
            <a:spLocks noChangeArrowheads="1"/>
          </p:cNvSpPr>
          <p:nvPr/>
        </p:nvSpPr>
        <p:spPr bwMode="auto">
          <a:xfrm>
            <a:off x="0" y="1571625"/>
            <a:ext cx="9070975"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объектной модели отсутствует аналог ограничения </a:t>
            </a:r>
            <a:r>
              <a:rPr lang="ru-RU" altLang="ru-RU" sz="2000" b="1" i="1">
                <a:solidFill>
                  <a:srgbClr val="000000"/>
                </a:solidFill>
              </a:rPr>
              <a:t>целостности сущности</a:t>
            </a:r>
            <a:r>
              <a:rPr lang="ru-RU" altLang="ru-RU" sz="2000">
                <a:solidFill>
                  <a:srgbClr val="000000"/>
                </a:solidFill>
              </a:rPr>
              <a:t> реляционной модели данных. Интересно, что при определении атомарного объектного типа можно объявить ключ — набор свойств объектного класса, однозначно идентифицирующий состояние каждого объекта, входящего в экстент этого класса.</a:t>
            </a:r>
          </a:p>
          <a:p>
            <a:pPr eaLnBrk="1" hangingPunct="1">
              <a:spcBef>
                <a:spcPct val="0"/>
              </a:spcBef>
              <a:spcAft>
                <a:spcPts val="600"/>
              </a:spcAft>
              <a:buFontTx/>
              <a:buNone/>
            </a:pPr>
            <a:r>
              <a:rPr lang="ru-RU" altLang="ru-RU" sz="2000" b="1" i="1">
                <a:solidFill>
                  <a:srgbClr val="000000"/>
                </a:solidFill>
              </a:rPr>
              <a:t>Ссылочная целостность </a:t>
            </a:r>
            <a:r>
              <a:rPr lang="ru-RU" altLang="ru-RU" sz="2000">
                <a:solidFill>
                  <a:srgbClr val="000000"/>
                </a:solidFill>
              </a:rPr>
              <a:t>поддерживается, если между двумя атомарными объектными типами определяется связь вида «один-ко-многим». В этом случае объекты на стороне связи «один» рассматриваются как предки, а объекты на стороне связи «многие» — как потомки, и ООСУБД обязана следить за тем, чтобы не образовывались потомки без предков.</a:t>
            </a:r>
          </a:p>
        </p:txBody>
      </p:sp>
    </p:spTree>
  </p:cSld>
  <p:clrMapOvr>
    <a:masterClrMapping/>
  </p:clrMapOvr>
  <p:transition spd="med" advClick="0">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553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p:txBody>
      </p:sp>
      <p:sp>
        <p:nvSpPr>
          <p:cNvPr id="65541" name="TextBox 13"/>
          <p:cNvSpPr txBox="1">
            <a:spLocks noChangeArrowheads="1"/>
          </p:cNvSpPr>
          <p:nvPr/>
        </p:nvSpPr>
        <p:spPr bwMode="auto">
          <a:xfrm>
            <a:off x="0" y="1571625"/>
            <a:ext cx="90709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Модель данных SQL в относительно законченном виде сложилась к 1999 г., когда был принят и опубликован стандарт SQL:1999.</a:t>
            </a:r>
          </a:p>
        </p:txBody>
      </p:sp>
    </p:spTree>
  </p:cSld>
  <p:clrMapOvr>
    <a:masterClrMapping/>
  </p:clrMapOvr>
  <p:transition spd="med" advClick="0">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758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типы и структуры данных</a:t>
            </a:r>
          </a:p>
        </p:txBody>
      </p:sp>
      <p:sp>
        <p:nvSpPr>
          <p:cNvPr id="67589" name="TextBox 13"/>
          <p:cNvSpPr txBox="1">
            <a:spLocks noChangeArrowheads="1"/>
          </p:cNvSpPr>
          <p:nvPr/>
        </p:nvSpPr>
        <p:spPr bwMode="auto">
          <a:xfrm>
            <a:off x="0" y="1571625"/>
            <a:ext cx="9070975"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SQL-ориентированная база данных представляет собой набор </a:t>
            </a:r>
            <a:r>
              <a:rPr lang="ru-RU" altLang="ru-RU" sz="2000" b="1" i="1">
                <a:solidFill>
                  <a:srgbClr val="000000"/>
                </a:solidFill>
              </a:rPr>
              <a:t>таблиц</a:t>
            </a:r>
            <a:r>
              <a:rPr lang="ru-RU" altLang="ru-RU" sz="2000">
                <a:solidFill>
                  <a:srgbClr val="000000"/>
                </a:solidFill>
              </a:rPr>
              <a:t>, каждая из которых в любой момент времени содержит некоторое мультимножество строк, соответствующих заголовку таблицы. В этом состоит первое и наиболее важное отличие модели данных SQL от реляционной модели данных. Вторым существенным отличием является то, что для таблицы поддерживается порядок столбцов, соответствующий порядку их определения. Другими словами, таблица — это вовсе не отношение, хотя во многом они похожи.</a:t>
            </a:r>
          </a:p>
          <a:p>
            <a:pPr eaLnBrk="1" hangingPunct="1">
              <a:spcBef>
                <a:spcPct val="0"/>
              </a:spcBef>
              <a:spcAft>
                <a:spcPts val="600"/>
              </a:spcAft>
              <a:buFontTx/>
              <a:buNone/>
            </a:pPr>
            <a:r>
              <a:rPr lang="ru-RU" altLang="ru-RU" sz="2000">
                <a:solidFill>
                  <a:srgbClr val="000000"/>
                </a:solidFill>
              </a:rPr>
              <a:t>Имеется две основных разновидности таблиц, хранимых в базе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традиционная таблица — множество столбцов с указанными типами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типизированная таблица — столбцы, содержащие определенный структурный тип плюс один «самоссылающийся» столбец.</a:t>
            </a:r>
          </a:p>
        </p:txBody>
      </p:sp>
    </p:spTree>
  </p:cSld>
  <p:clrMapOvr>
    <a:masterClrMapping/>
  </p:clrMapOvr>
  <p:transition spd="med" advClick="0">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6963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манипулирование данными</a:t>
            </a:r>
          </a:p>
        </p:txBody>
      </p:sp>
      <p:sp>
        <p:nvSpPr>
          <p:cNvPr id="69637" name="TextBox 13"/>
          <p:cNvSpPr txBox="1">
            <a:spLocks noChangeArrowheads="1"/>
          </p:cNvSpPr>
          <p:nvPr/>
        </p:nvSpPr>
        <p:spPr bwMode="auto">
          <a:xfrm>
            <a:off x="0" y="1571625"/>
            <a:ext cx="907097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Модель данных SQL предоставляет набор средств манипулирования данными:</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SELECT</a:t>
            </a:r>
            <a:r>
              <a:rPr lang="ru-RU" altLang="ru-RU" sz="2000">
                <a:solidFill>
                  <a:srgbClr val="000000"/>
                </a:solidFill>
              </a:rPr>
              <a:t> — выборка;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INSERT</a:t>
            </a:r>
            <a:r>
              <a:rPr lang="ru-RU" altLang="ru-RU" sz="2000">
                <a:solidFill>
                  <a:srgbClr val="000000"/>
                </a:solidFill>
              </a:rPr>
              <a:t> — вставка;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UPDATE</a:t>
            </a:r>
            <a:r>
              <a:rPr lang="ru-RU" altLang="ru-RU" sz="2000">
                <a:solidFill>
                  <a:srgbClr val="000000"/>
                </a:solidFill>
              </a:rPr>
              <a:t> — обновление;</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a:t>
            </a:r>
            <a:r>
              <a:rPr lang="ru-RU" altLang="ru-RU" sz="2000">
                <a:solidFill>
                  <a:srgbClr val="000000"/>
                </a:solidFill>
                <a:latin typeface="Courier New" panose="02070309020205020404" pitchFamily="49" charset="0"/>
                <a:cs typeface="Courier New" panose="02070309020205020404" pitchFamily="49" charset="0"/>
              </a:rPr>
              <a:t>DELETE</a:t>
            </a:r>
            <a:r>
              <a:rPr lang="ru-RU" altLang="ru-RU" sz="2000">
                <a:solidFill>
                  <a:srgbClr val="000000"/>
                </a:solidFill>
              </a:rPr>
              <a:t> — удаление;</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и др.</a:t>
            </a:r>
          </a:p>
        </p:txBody>
      </p:sp>
    </p:spTree>
  </p:cSld>
  <p:clrMapOvr>
    <a:masterClrMapping/>
  </p:clrMapOvr>
  <p:transition spd="med" advClick="0">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1683"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Модель данных SQL:</a:t>
            </a:r>
          </a:p>
          <a:p>
            <a:pPr eaLnBrk="1" hangingPunct="1">
              <a:spcBef>
                <a:spcPct val="0"/>
              </a:spcBef>
              <a:buFontTx/>
              <a:buNone/>
            </a:pPr>
            <a:r>
              <a:rPr lang="ru-RU" altLang="ru-RU" sz="2400" b="1">
                <a:solidFill>
                  <a:srgbClr val="000000"/>
                </a:solidFill>
              </a:rPr>
              <a:t>ограничения целостности</a:t>
            </a:r>
          </a:p>
        </p:txBody>
      </p:sp>
      <p:sp>
        <p:nvSpPr>
          <p:cNvPr id="71685" name="TextBox 13"/>
          <p:cNvSpPr txBox="1">
            <a:spLocks noChangeArrowheads="1"/>
          </p:cNvSpPr>
          <p:nvPr/>
        </p:nvSpPr>
        <p:spPr bwMode="auto">
          <a:xfrm>
            <a:off x="0" y="1571625"/>
            <a:ext cx="9070975" cy="394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модели SQL отсутствует обязательное предписание об </a:t>
            </a:r>
            <a:r>
              <a:rPr lang="ru-RU" altLang="ru-RU" sz="2000" b="1" i="1">
                <a:solidFill>
                  <a:srgbClr val="000000"/>
                </a:solidFill>
              </a:rPr>
              <a:t>ограничении целостности сущности</a:t>
            </a:r>
            <a:r>
              <a:rPr lang="ru-RU" altLang="ru-RU" sz="2000">
                <a:solidFill>
                  <a:srgbClr val="000000"/>
                </a:solidFill>
              </a:rPr>
              <a:t>. В базе данных могут существовать таблицы, для которых не определен первичный ключ. С другой стороны, если для таблицы определён первичный ключ, то для неё ограничение целостности сущности поддерживается точно так же, как это требуется в реляционной модели данных.</a:t>
            </a:r>
          </a:p>
          <a:p>
            <a:pPr eaLnBrk="1" hangingPunct="1">
              <a:spcBef>
                <a:spcPct val="0"/>
              </a:spcBef>
              <a:spcAft>
                <a:spcPts val="600"/>
              </a:spcAft>
              <a:buFontTx/>
              <a:buNone/>
            </a:pPr>
            <a:r>
              <a:rPr lang="ru-RU" altLang="ru-RU" sz="2000" b="1" i="1">
                <a:solidFill>
                  <a:srgbClr val="000000"/>
                </a:solidFill>
              </a:rPr>
              <a:t>Ссылочная целостность </a:t>
            </a:r>
            <a:r>
              <a:rPr lang="ru-RU" altLang="ru-RU" sz="2000">
                <a:solidFill>
                  <a:srgbClr val="000000"/>
                </a:solidFill>
              </a:rPr>
              <a:t>в модели данных SQL поддерживается в обязательном порядке, но в трех разных вариантах, лишь один из которых полностью соответствует реляционной модели.</a:t>
            </a:r>
          </a:p>
          <a:p>
            <a:pPr eaLnBrk="1" hangingPunct="1">
              <a:spcBef>
                <a:spcPct val="0"/>
              </a:spcBef>
              <a:spcAft>
                <a:spcPts val="600"/>
              </a:spcAft>
              <a:buFontTx/>
              <a:buNone/>
            </a:pPr>
            <a:r>
              <a:rPr lang="ru-RU" altLang="ru-RU" sz="2000">
                <a:solidFill>
                  <a:srgbClr val="000000"/>
                </a:solidFill>
              </a:rPr>
              <a:t>В SQL имеются развитые возможности явного определения ограничений целостности на уровне столбцов таблиц, на уровне таблиц целиком и на уровне базы данных.</a:t>
            </a:r>
          </a:p>
        </p:txBody>
      </p:sp>
    </p:spTree>
  </p:cSld>
  <p:clrMapOvr>
    <a:masterClrMapping/>
  </p:clrMapOvr>
  <p:transition spd="med" advClick="0">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3731"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Box 10"/>
          <p:cNvSpPr txBox="1">
            <a:spLocks noChangeArrowheads="1"/>
          </p:cNvSpPr>
          <p:nvPr/>
        </p:nvSpPr>
        <p:spPr bwMode="auto">
          <a:xfrm>
            <a:off x="0" y="966788"/>
            <a:ext cx="89296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p:txBody>
      </p:sp>
      <p:sp>
        <p:nvSpPr>
          <p:cNvPr id="73733" name="TextBox 13"/>
          <p:cNvSpPr txBox="1">
            <a:spLocks noChangeArrowheads="1"/>
          </p:cNvSpPr>
          <p:nvPr/>
        </p:nvSpPr>
        <p:spPr bwMode="auto">
          <a:xfrm>
            <a:off x="0" y="1571625"/>
            <a:ext cx="90709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Истинная реляционная модель — предлагаемый К. Дейтом и Х. Дарвеном вариант реляционной модели данных очень подробно и тщательно  описан в книге «Databases, Types and the Relational Model: The Third Manifesto» (2006).</a:t>
            </a:r>
          </a:p>
        </p:txBody>
      </p:sp>
    </p:spTree>
  </p:cSld>
  <p:clrMapOvr>
    <a:masterClrMapping/>
  </p:clrMapOvr>
  <p:transition spd="med" advClick="0">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5779"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типы и структуры данных</a:t>
            </a:r>
          </a:p>
        </p:txBody>
      </p:sp>
      <p:sp>
        <p:nvSpPr>
          <p:cNvPr id="75781" name="TextBox 13"/>
          <p:cNvSpPr txBox="1">
            <a:spLocks noChangeArrowheads="1"/>
          </p:cNvSpPr>
          <p:nvPr/>
        </p:nvSpPr>
        <p:spPr bwMode="auto">
          <a:xfrm>
            <a:off x="0" y="1571625"/>
            <a:ext cx="9070975"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истинно реляционной модели очень большое внимание уделяется типам данных. Предлагаются три категории типов данных:</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скалярные типы — инкапсулированный тип, реальная внутренняя структура которого скрыта от пользователей;</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кортежные типы — безымянный тип данных, определяемый с помощью генератора типа </a:t>
            </a:r>
            <a:r>
              <a:rPr lang="ru-RU" altLang="ru-RU" sz="2000">
                <a:solidFill>
                  <a:srgbClr val="000000"/>
                </a:solidFill>
                <a:latin typeface="Courier New" panose="02070309020205020404" pitchFamily="49" charset="0"/>
                <a:cs typeface="Courier New" panose="02070309020205020404" pitchFamily="49" charset="0"/>
              </a:rPr>
              <a:t>TUPLE</a:t>
            </a:r>
            <a:r>
              <a:rPr lang="ru-RU" altLang="ru-RU" sz="2000">
                <a:solidFill>
                  <a:srgbClr val="000000"/>
                </a:solidFill>
              </a:rPr>
              <a:t> c указанием множества пар </a:t>
            </a:r>
            <a:r>
              <a:rPr lang="ru-RU" altLang="ru-RU" sz="2000">
                <a:solidFill>
                  <a:srgbClr val="000000"/>
                </a:solidFill>
                <a:latin typeface="Courier New" panose="02070309020205020404" pitchFamily="49" charset="0"/>
                <a:cs typeface="Courier New" panose="02070309020205020404" pitchFamily="49" charset="0"/>
              </a:rPr>
              <a:t>&lt;имя_атрибута, тип_атрибута&gt;</a:t>
            </a:r>
            <a:r>
              <a:rPr lang="ru-RU" altLang="ru-RU" sz="2000">
                <a:solidFill>
                  <a:srgbClr val="000000"/>
                </a:solidFill>
              </a:rPr>
              <a:t>. Значением кортежного типа является кортеж, представляющий собой множество триплетов </a:t>
            </a:r>
            <a:r>
              <a:rPr lang="ru-RU" altLang="ru-RU" sz="2000">
                <a:solidFill>
                  <a:srgbClr val="000000"/>
                </a:solidFill>
                <a:latin typeface="Courier New" panose="02070309020205020404" pitchFamily="49" charset="0"/>
                <a:cs typeface="Courier New" panose="02070309020205020404" pitchFamily="49" charset="0"/>
              </a:rPr>
              <a:t>&lt;имя_атрибута, тип_атрибута, значение_атрибута&gt;</a:t>
            </a:r>
            <a:r>
              <a:rPr lang="ru-RU" altLang="ru-RU" sz="2000">
                <a:solidFill>
                  <a:srgbClr val="000000"/>
                </a:solidFill>
              </a:rPr>
              <a:t>, которое соответствует заголовку кортежа этого кортежного типа;</a:t>
            </a:r>
          </a:p>
          <a:p>
            <a:pPr lvl="1" eaLnBrk="1" hangingPunct="1">
              <a:spcBef>
                <a:spcPct val="0"/>
              </a:spcBef>
              <a:spcAft>
                <a:spcPts val="600"/>
              </a:spcAft>
              <a:buFont typeface="Arial" panose="020B0604020202020204" pitchFamily="34" charset="0"/>
              <a:buChar char="•"/>
            </a:pPr>
            <a:r>
              <a:rPr lang="ru-RU" altLang="ru-RU" sz="2000">
                <a:solidFill>
                  <a:srgbClr val="000000"/>
                </a:solidFill>
              </a:rPr>
              <a:t> типы отношений — безымянный тип данных, определяемый с помощью генератора типа </a:t>
            </a:r>
            <a:r>
              <a:rPr lang="ru-RU" altLang="ru-RU" sz="2000">
                <a:solidFill>
                  <a:srgbClr val="000000"/>
                </a:solidFill>
                <a:latin typeface="Courier New" panose="02070309020205020404" pitchFamily="49" charset="0"/>
                <a:cs typeface="Courier New" panose="02070309020205020404" pitchFamily="49" charset="0"/>
              </a:rPr>
              <a:t>RELATION</a:t>
            </a:r>
            <a:r>
              <a:rPr lang="ru-RU" altLang="ru-RU" sz="2000">
                <a:solidFill>
                  <a:srgbClr val="000000"/>
                </a:solidFill>
              </a:rPr>
              <a:t> c указанием некоторого заголовка кортежа. Значением типа отношения является заголовок отношения, совпадающий с заголовком кортежа этого типа отношения, и тело отношения, представляющее собой множество кортежей, соответствующих этому заголовку. </a:t>
            </a:r>
          </a:p>
        </p:txBody>
      </p:sp>
    </p:spTree>
  </p:cSld>
  <p:clrMapOvr>
    <a:masterClrMapping/>
  </p:clrMapOvr>
  <p:transition spd="med" advClick="0">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7827"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манипулирование данными</a:t>
            </a:r>
          </a:p>
        </p:txBody>
      </p:sp>
      <p:sp>
        <p:nvSpPr>
          <p:cNvPr id="77829" name="TextBox 13"/>
          <p:cNvSpPr txBox="1">
            <a:spLocks noChangeArrowheads="1"/>
          </p:cNvSpPr>
          <p:nvPr/>
        </p:nvSpPr>
        <p:spPr bwMode="auto">
          <a:xfrm>
            <a:off x="0" y="1571625"/>
            <a:ext cx="90709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Дейт и Дарвен предложили новую реляционную алгебру, названную ими </a:t>
            </a:r>
            <a:r>
              <a:rPr lang="ru-RU" altLang="ru-RU" sz="2000" b="1" i="1">
                <a:solidFill>
                  <a:srgbClr val="000000"/>
                </a:solidFill>
              </a:rPr>
              <a:t>Алгеброй A</a:t>
            </a:r>
            <a:r>
              <a:rPr lang="ru-RU" altLang="ru-RU" sz="2000">
                <a:solidFill>
                  <a:srgbClr val="000000"/>
                </a:solidFill>
              </a:rPr>
              <a:t>, которая основывается на реляционных аналогах булевских операций </a:t>
            </a:r>
            <a:r>
              <a:rPr lang="ru-RU" altLang="ru-RU" sz="2000" i="1">
                <a:solidFill>
                  <a:srgbClr val="000000"/>
                </a:solidFill>
              </a:rPr>
              <a:t>конъюнкции</a:t>
            </a:r>
            <a:r>
              <a:rPr lang="ru-RU" altLang="ru-RU" sz="2000">
                <a:solidFill>
                  <a:srgbClr val="000000"/>
                </a:solidFill>
              </a:rPr>
              <a:t>, </a:t>
            </a:r>
            <a:r>
              <a:rPr lang="ru-RU" altLang="ru-RU" sz="2000" i="1">
                <a:solidFill>
                  <a:srgbClr val="000000"/>
                </a:solidFill>
              </a:rPr>
              <a:t>дизъюнкции</a:t>
            </a:r>
            <a:r>
              <a:rPr lang="ru-RU" altLang="ru-RU" sz="2000">
                <a:solidFill>
                  <a:srgbClr val="000000"/>
                </a:solidFill>
              </a:rPr>
              <a:t> и </a:t>
            </a:r>
            <a:r>
              <a:rPr lang="ru-RU" altLang="ru-RU" sz="2000" i="1">
                <a:solidFill>
                  <a:srgbClr val="000000"/>
                </a:solidFill>
              </a:rPr>
              <a:t>отрицания</a:t>
            </a:r>
            <a:r>
              <a:rPr lang="ru-RU" altLang="ru-RU" sz="2000">
                <a:solidFill>
                  <a:srgbClr val="000000"/>
                </a:solidFill>
              </a:rPr>
              <a:t>.</a:t>
            </a:r>
          </a:p>
        </p:txBody>
      </p:sp>
    </p:spTree>
  </p:cSld>
  <p:clrMapOvr>
    <a:masterClrMapping/>
  </p:clrMapOvr>
  <p:transition spd="med" advClick="0">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7987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TextBox 10"/>
          <p:cNvSpPr txBox="1">
            <a:spLocks noChangeArrowheads="1"/>
          </p:cNvSpPr>
          <p:nvPr/>
        </p:nvSpPr>
        <p:spPr bwMode="auto">
          <a:xfrm>
            <a:off x="0" y="714375"/>
            <a:ext cx="8929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b="1">
                <a:solidFill>
                  <a:srgbClr val="000000"/>
                </a:solidFill>
              </a:rPr>
              <a:t>Истинная реляционная модель:</a:t>
            </a:r>
          </a:p>
          <a:p>
            <a:pPr eaLnBrk="1" hangingPunct="1">
              <a:spcBef>
                <a:spcPct val="0"/>
              </a:spcBef>
              <a:buFontTx/>
              <a:buNone/>
            </a:pPr>
            <a:r>
              <a:rPr lang="ru-RU" altLang="ru-RU" sz="2400" b="1">
                <a:solidFill>
                  <a:srgbClr val="000000"/>
                </a:solidFill>
              </a:rPr>
              <a:t>ограничения целостности</a:t>
            </a:r>
          </a:p>
        </p:txBody>
      </p:sp>
      <p:sp>
        <p:nvSpPr>
          <p:cNvPr id="79877" name="TextBox 13"/>
          <p:cNvSpPr txBox="1">
            <a:spLocks noChangeArrowheads="1"/>
          </p:cNvSpPr>
          <p:nvPr/>
        </p:nvSpPr>
        <p:spPr bwMode="auto">
          <a:xfrm>
            <a:off x="0" y="1571625"/>
            <a:ext cx="90709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spcAft>
                <a:spcPts val="600"/>
              </a:spcAft>
              <a:buFontTx/>
              <a:buNone/>
            </a:pPr>
            <a:r>
              <a:rPr lang="ru-RU" altLang="ru-RU" sz="2000">
                <a:solidFill>
                  <a:srgbClr val="000000"/>
                </a:solidFill>
              </a:rPr>
              <a:t>В число обязательных требований истинной реляционной модели входит требование определения хотя бы одного </a:t>
            </a:r>
            <a:r>
              <a:rPr lang="ru-RU" altLang="ru-RU" sz="2000" b="1" i="1">
                <a:solidFill>
                  <a:srgbClr val="000000"/>
                </a:solidFill>
              </a:rPr>
              <a:t>возможного ключа</a:t>
            </a:r>
            <a:r>
              <a:rPr lang="ru-RU" altLang="ru-RU" sz="2000">
                <a:solidFill>
                  <a:srgbClr val="000000"/>
                </a:solidFill>
              </a:rPr>
              <a:t> для каждой переменной отношения.</a:t>
            </a:r>
          </a:p>
          <a:p>
            <a:pPr eaLnBrk="1" hangingPunct="1">
              <a:spcBef>
                <a:spcPct val="0"/>
              </a:spcBef>
              <a:spcAft>
                <a:spcPts val="600"/>
              </a:spcAft>
              <a:buFontTx/>
              <a:buNone/>
            </a:pPr>
            <a:r>
              <a:rPr lang="ru-RU" altLang="ru-RU" sz="2000" b="1" i="1">
                <a:solidFill>
                  <a:srgbClr val="000000"/>
                </a:solidFill>
              </a:rPr>
              <a:t>Возможный ключ</a:t>
            </a:r>
            <a:r>
              <a:rPr lang="ru-RU" altLang="ru-RU" sz="2000">
                <a:solidFill>
                  <a:srgbClr val="000000"/>
                </a:solidFill>
              </a:rPr>
              <a:t> — это одно из подмножеств заголовка переменной отношения, обладающее свойствами первичного ключа.</a:t>
            </a:r>
          </a:p>
          <a:p>
            <a:pPr eaLnBrk="1" hangingPunct="1">
              <a:spcBef>
                <a:spcPct val="0"/>
              </a:spcBef>
              <a:spcAft>
                <a:spcPts val="600"/>
              </a:spcAft>
              <a:buFontTx/>
              <a:buNone/>
            </a:pPr>
            <a:r>
              <a:rPr lang="ru-RU" altLang="ru-RU" sz="2000">
                <a:solidFill>
                  <a:srgbClr val="000000"/>
                </a:solidFill>
              </a:rPr>
              <a:t>Средства поддержки декларативной </a:t>
            </a:r>
            <a:r>
              <a:rPr lang="ru-RU" altLang="ru-RU" sz="2000" b="1" i="1">
                <a:solidFill>
                  <a:srgbClr val="000000"/>
                </a:solidFill>
              </a:rPr>
              <a:t>ссылочной целостности </a:t>
            </a:r>
            <a:r>
              <a:rPr lang="ru-RU" altLang="ru-RU" sz="2000">
                <a:solidFill>
                  <a:srgbClr val="000000"/>
                </a:solidFill>
              </a:rPr>
              <a:t>фигурируют только в разделе рекомендуемых возможностей.</a:t>
            </a:r>
          </a:p>
        </p:txBody>
      </p:sp>
    </p:spTree>
  </p:cSld>
  <p:clrMapOvr>
    <a:masterClrMapping/>
  </p:clrMapOvr>
  <p:transition spd="med" advClick="0">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179512" y="1340768"/>
            <a:ext cx="8205415" cy="2463238"/>
          </a:xfrm>
          <a:prstGeom prst="rect">
            <a:avLst/>
          </a:prstGeom>
        </p:spPr>
        <p:txBody>
          <a:bodyPr wrap="square">
            <a:spAutoFit/>
          </a:bodyPr>
          <a:lstStyle/>
          <a:p>
            <a:pPr marL="342900" indent="-342900" algn="just">
              <a:lnSpc>
                <a:spcPct val="107000"/>
              </a:lnSpc>
              <a:spcAft>
                <a:spcPts val="0"/>
              </a:spcAft>
              <a:buFont typeface="+mj-lt"/>
              <a:buAutoNum type="arabicPeriod"/>
            </a:pPr>
            <a:r>
              <a:rPr lang="ru-RU" b="1" dirty="0">
                <a:latin typeface="Times New Roman" panose="02020603050405020304" pitchFamily="18" charset="0"/>
                <a:ea typeface="Times New Roman" panose="02020603050405020304" pitchFamily="18" charset="0"/>
                <a:cs typeface="Times New Roman" panose="02020603050405020304" pitchFamily="18" charset="0"/>
              </a:rPr>
              <a:t>Элемент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наименьшая поименованная единица данных, к которой СУБД может обращаться непосредственно и с помощью которой выполняется построение всех остальных структур. Для каждого элемента данных должен быть определён его тип.</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600"/>
              </a:spcAft>
              <a:buFont typeface="+mj-lt"/>
              <a:buAutoNum type="arabicPeriod"/>
            </a:pPr>
            <a:r>
              <a:rPr lang="ru-RU" b="1" dirty="0">
                <a:latin typeface="Times New Roman" panose="02020603050405020304" pitchFamily="18" charset="0"/>
                <a:ea typeface="Times New Roman" panose="02020603050405020304" pitchFamily="18" charset="0"/>
                <a:cs typeface="Times New Roman" panose="02020603050405020304" pitchFamily="18" charset="0"/>
              </a:rPr>
              <a:t>Агрегат данных</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элементов данных внутри записи, которую можно рассматривать как единое целое.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Агрегат </a:t>
            </a:r>
            <a:r>
              <a:rPr lang="ru-RU" dirty="0">
                <a:latin typeface="Times New Roman" panose="02020603050405020304" pitchFamily="18" charset="0"/>
                <a:ea typeface="Times New Roman" panose="02020603050405020304" pitchFamily="18" charset="0"/>
                <a:cs typeface="Times New Roman" panose="02020603050405020304" pitchFamily="18" charset="0"/>
              </a:rPr>
              <a:t>может быть </a:t>
            </a:r>
            <a:r>
              <a:rPr lang="ru-RU" i="1" dirty="0">
                <a:latin typeface="Times New Roman" panose="02020603050405020304" pitchFamily="18" charset="0"/>
                <a:ea typeface="Times New Roman" panose="02020603050405020304" pitchFamily="18" charset="0"/>
                <a:cs typeface="Times New Roman" panose="02020603050405020304" pitchFamily="18" charset="0"/>
              </a:rPr>
              <a:t>простым</a:t>
            </a:r>
            <a:r>
              <a:rPr lang="ru-RU" dirty="0">
                <a:latin typeface="Times New Roman" panose="02020603050405020304" pitchFamily="18" charset="0"/>
                <a:ea typeface="Times New Roman" panose="02020603050405020304" pitchFamily="18" charset="0"/>
                <a:cs typeface="Times New Roman" panose="02020603050405020304" pitchFamily="18" charset="0"/>
              </a:rPr>
              <a:t> (включающим только элементы данных, рис.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2,а</a:t>
            </a:r>
            <a:r>
              <a:rPr lang="ru-RU" dirty="0">
                <a:latin typeface="Times New Roman" panose="02020603050405020304" pitchFamily="18" charset="0"/>
                <a:ea typeface="Times New Roman" panose="02020603050405020304" pitchFamily="18" charset="0"/>
                <a:cs typeface="Times New Roman" panose="02020603050405020304" pitchFamily="18" charset="0"/>
              </a:rPr>
              <a:t>) и </a:t>
            </a:r>
            <a:r>
              <a:rPr lang="ru-RU" i="1" dirty="0">
                <a:latin typeface="Times New Roman" panose="02020603050405020304" pitchFamily="18" charset="0"/>
                <a:ea typeface="Times New Roman" panose="02020603050405020304" pitchFamily="18" charset="0"/>
                <a:cs typeface="Times New Roman" panose="02020603050405020304" pitchFamily="18" charset="0"/>
              </a:rPr>
              <a:t>составным</a:t>
            </a:r>
            <a:r>
              <a:rPr lang="ru-RU" dirty="0">
                <a:latin typeface="Times New Roman" panose="02020603050405020304" pitchFamily="18" charset="0"/>
                <a:ea typeface="Times New Roman" panose="02020603050405020304" pitchFamily="18" charset="0"/>
                <a:cs typeface="Times New Roman" panose="02020603050405020304" pitchFamily="18" charset="0"/>
              </a:rPr>
              <a:t> (включающим наряду с элементами данных и другие агрегаты, рис. </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2,б</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Объект 5"/>
          <p:cNvGraphicFramePr>
            <a:graphicFrameLocks noChangeAspect="1"/>
          </p:cNvGraphicFramePr>
          <p:nvPr>
            <p:extLst>
              <p:ext uri="{D42A27DB-BD31-4B8C-83A1-F6EECF244321}">
                <p14:modId xmlns:p14="http://schemas.microsoft.com/office/powerpoint/2010/main" val="3638048511"/>
              </p:ext>
            </p:extLst>
          </p:nvPr>
        </p:nvGraphicFramePr>
        <p:xfrm>
          <a:off x="1043608" y="3989614"/>
          <a:ext cx="6274733" cy="1872208"/>
        </p:xfrm>
        <a:graphic>
          <a:graphicData uri="http://schemas.openxmlformats.org/presentationml/2006/ole">
            <mc:AlternateContent xmlns:mc="http://schemas.openxmlformats.org/markup-compatibility/2006">
              <mc:Choice xmlns:v="urn:schemas-microsoft-com:vml" Requires="v">
                <p:oleObj spid="_x0000_s29712" name="Picture" r:id="rId4" imgW="5269992" imgH="1569720" progId="Word.Picture.8">
                  <p:embed/>
                </p:oleObj>
              </mc:Choice>
              <mc:Fallback>
                <p:oleObj name="Picture" r:id="rId4" imgW="5269992" imgH="1569720" progId="Word.Picture.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3989614"/>
                        <a:ext cx="6274733" cy="1872208"/>
                      </a:xfrm>
                      <a:prstGeom prst="rect">
                        <a:avLst/>
                      </a:prstGeom>
                      <a:noFill/>
                    </p:spPr>
                  </p:pic>
                </p:oleObj>
              </mc:Fallback>
            </mc:AlternateContent>
          </a:graphicData>
        </a:graphic>
      </p:graphicFrame>
      <p:sp>
        <p:nvSpPr>
          <p:cNvPr id="7" name="Прямоугольник 6"/>
          <p:cNvSpPr/>
          <p:nvPr/>
        </p:nvSpPr>
        <p:spPr>
          <a:xfrm>
            <a:off x="179513" y="5896716"/>
            <a:ext cx="8205414" cy="342786"/>
          </a:xfrm>
          <a:prstGeom prst="rect">
            <a:avLst/>
          </a:prstGeom>
        </p:spPr>
        <p:txBody>
          <a:bodyPr wrap="square">
            <a:spAutoFit/>
          </a:bodyPr>
          <a:lstStyle/>
          <a:p>
            <a:pPr algn="ctr">
              <a:lnSpc>
                <a:spcPct val="107000"/>
              </a:lnSpc>
              <a:spcBef>
                <a:spcPts val="600"/>
              </a:spcBef>
              <a:spcAft>
                <a:spcPts val="1200"/>
              </a:spcAft>
            </a:pPr>
            <a:r>
              <a:rPr lang="ru-RU" sz="1600" dirty="0">
                <a:latin typeface="Times New Roman" panose="02020603050405020304" pitchFamily="18" charset="0"/>
                <a:ea typeface="Times New Roman" panose="02020603050405020304" pitchFamily="18" charset="0"/>
                <a:cs typeface="Times New Roman" panose="02020603050405020304" pitchFamily="18" charset="0"/>
              </a:rPr>
              <a:t>Рис.2</a:t>
            </a:r>
            <a:r>
              <a:rPr lang="ru-RU" sz="1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ea typeface="Times New Roman" panose="02020603050405020304" pitchFamily="18" charset="0"/>
                <a:cs typeface="Times New Roman" panose="02020603050405020304" pitchFamily="18" charset="0"/>
              </a:rPr>
              <a:t>Примеры агрегатов: а) простой и б) составной агрегат</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9575101"/>
      </p:ext>
    </p:extLst>
  </p:cSld>
  <p:clrMapOvr>
    <a:masterClrMapping/>
  </p:clrMapOvr>
  <p:transition spd="med" advClick="0">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3" name="Прямоугольник 2"/>
          <p:cNvSpPr/>
          <p:nvPr/>
        </p:nvSpPr>
        <p:spPr>
          <a:xfrm>
            <a:off x="107504" y="1242387"/>
            <a:ext cx="8815834" cy="2463238"/>
          </a:xfrm>
          <a:prstGeom prst="rect">
            <a:avLst/>
          </a:prstGeom>
        </p:spPr>
        <p:txBody>
          <a:bodyPr wrap="square">
            <a:spAutoFit/>
          </a:bodyPr>
          <a:lstStyle/>
          <a:p>
            <a:pPr marL="342900" indent="-342900" algn="just">
              <a:lnSpc>
                <a:spcPct val="107000"/>
              </a:lnSpc>
              <a:spcAft>
                <a:spcPts val="0"/>
              </a:spcAft>
              <a:buFont typeface="+mj-lt"/>
              <a:buAutoNum type="arabicPeriod" startAt="3"/>
            </a:pPr>
            <a:r>
              <a:rPr lang="ru-RU" b="1" dirty="0">
                <a:latin typeface="Times New Roman" panose="02020603050405020304" pitchFamily="18" charset="0"/>
                <a:ea typeface="Times New Roman" panose="02020603050405020304" pitchFamily="18" charset="0"/>
                <a:cs typeface="Times New Roman" panose="02020603050405020304" pitchFamily="18" charset="0"/>
              </a:rPr>
              <a:t>Запись</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элементов данных или элементов данных и агрегатов.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Запись </a:t>
            </a:r>
            <a:r>
              <a:rPr lang="ru-RU" dirty="0">
                <a:latin typeface="Times New Roman" panose="02020603050405020304" pitchFamily="18" charset="0"/>
                <a:ea typeface="Times New Roman" panose="02020603050405020304" pitchFamily="18" charset="0"/>
                <a:cs typeface="Times New Roman" panose="02020603050405020304" pitchFamily="18" charset="0"/>
              </a:rPr>
              <a:t>– это агрегат, не входящий в состав никакого другого агрегата; она может иметь сложную иерархическую структуру, поскольку допускается многократное применение агрегации.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Различают </a:t>
            </a:r>
            <a:r>
              <a:rPr lang="ru-RU" dirty="0">
                <a:latin typeface="Times New Roman" panose="02020603050405020304" pitchFamily="18" charset="0"/>
                <a:ea typeface="Times New Roman" panose="02020603050405020304" pitchFamily="18" charset="0"/>
                <a:cs typeface="Times New Roman" panose="02020603050405020304" pitchFamily="18" charset="0"/>
              </a:rPr>
              <a:t>тип записи (её структуру) и экземпляр записи, т.е. запись с конкретными значениями элементов данных. Одна запись описывает свойства одной сущности ПО (экземпляра). Иногда термин "запись" заменяют термином "группа</a:t>
            </a: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Объект 3"/>
          <p:cNvGraphicFramePr>
            <a:graphicFrameLocks noChangeAspect="1"/>
          </p:cNvGraphicFramePr>
          <p:nvPr>
            <p:extLst>
              <p:ext uri="{D42A27DB-BD31-4B8C-83A1-F6EECF244321}">
                <p14:modId xmlns:p14="http://schemas.microsoft.com/office/powerpoint/2010/main" val="1071027610"/>
              </p:ext>
            </p:extLst>
          </p:nvPr>
        </p:nvGraphicFramePr>
        <p:xfrm>
          <a:off x="719571" y="3792852"/>
          <a:ext cx="7704857" cy="2119459"/>
        </p:xfrm>
        <a:graphic>
          <a:graphicData uri="http://schemas.openxmlformats.org/presentationml/2006/ole">
            <mc:AlternateContent xmlns:mc="http://schemas.openxmlformats.org/markup-compatibility/2006">
              <mc:Choice xmlns:v="urn:schemas-microsoft-com:vml" Requires="v">
                <p:oleObj spid="_x0000_s30732" name="Picture" r:id="rId5" imgW="5858540" imgH="1584251" progId="Word.Picture.8">
                  <p:embed/>
                </p:oleObj>
              </mc:Choice>
              <mc:Fallback>
                <p:oleObj name="Picture" r:id="rId5" imgW="5858540" imgH="1584251" progId="Word.Picture.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571" y="3792852"/>
                        <a:ext cx="7704857" cy="2119459"/>
                      </a:xfrm>
                      <a:prstGeom prst="rect">
                        <a:avLst/>
                      </a:prstGeom>
                      <a:noFill/>
                    </p:spPr>
                  </p:pic>
                </p:oleObj>
              </mc:Fallback>
            </mc:AlternateContent>
          </a:graphicData>
        </a:graphic>
      </p:graphicFrame>
      <p:sp>
        <p:nvSpPr>
          <p:cNvPr id="5" name="Прямоугольник 4"/>
          <p:cNvSpPr/>
          <p:nvPr/>
        </p:nvSpPr>
        <p:spPr>
          <a:xfrm>
            <a:off x="2411760" y="5999538"/>
            <a:ext cx="3790012" cy="338554"/>
          </a:xfrm>
          <a:prstGeom prst="rect">
            <a:avLst/>
          </a:prstGeom>
        </p:spPr>
        <p:txBody>
          <a:bodyPr wrap="none">
            <a:spAutoFit/>
          </a:bodyPr>
          <a:lstStyle/>
          <a:p>
            <a:r>
              <a:rPr lang="ru-RU" sz="1600" dirty="0" smtClean="0">
                <a:latin typeface="Times New Roman" panose="02020603050405020304" pitchFamily="18" charset="0"/>
                <a:ea typeface="Arial Unicode MS" panose="020B0604020202020204" pitchFamily="34" charset="-128"/>
              </a:rPr>
              <a:t>Рис.3</a:t>
            </a:r>
            <a:r>
              <a:rPr lang="ru-RU" sz="1600" dirty="0">
                <a:latin typeface="Times New Roman" panose="02020603050405020304" pitchFamily="18" charset="0"/>
                <a:ea typeface="Arial Unicode MS" panose="020B0604020202020204" pitchFamily="34" charset="-128"/>
              </a:rPr>
              <a:t>. Пример записи типа </a:t>
            </a:r>
            <a:r>
              <a:rPr lang="ru-RU" sz="1600" i="1" u="sng" dirty="0">
                <a:latin typeface="Times New Roman" panose="02020603050405020304" pitchFamily="18" charset="0"/>
                <a:ea typeface="Arial Unicode MS" panose="020B0604020202020204" pitchFamily="34" charset="-128"/>
              </a:rPr>
              <a:t>СОТРУДНИК</a:t>
            </a:r>
            <a:endParaRPr lang="ru-RU" sz="1600" dirty="0"/>
          </a:p>
        </p:txBody>
      </p:sp>
    </p:spTree>
    <p:extLst>
      <p:ext uri="{BB962C8B-B14F-4D97-AF65-F5344CB8AC3E}">
        <p14:creationId xmlns:p14="http://schemas.microsoft.com/office/powerpoint/2010/main" val="212608736"/>
      </p:ext>
    </p:extLst>
  </p:cSld>
  <p:clrMapOvr>
    <a:masterClrMapping/>
  </p:clrMapOvr>
  <p:transition spd="med" advClick="0">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
        <p:nvSpPr>
          <p:cNvPr id="2" name="Прямоугольник 1"/>
          <p:cNvSpPr/>
          <p:nvPr/>
        </p:nvSpPr>
        <p:spPr>
          <a:xfrm>
            <a:off x="179512" y="1412776"/>
            <a:ext cx="8743826" cy="3055965"/>
          </a:xfrm>
          <a:prstGeom prst="rect">
            <a:avLst/>
          </a:prstGeom>
        </p:spPr>
        <p:txBody>
          <a:bodyPr wrap="square">
            <a:spAutoFit/>
          </a:bodyPr>
          <a:lstStyle/>
          <a:p>
            <a:pPr marL="342900" indent="-342900" algn="just">
              <a:lnSpc>
                <a:spcPct val="107000"/>
              </a:lnSpc>
              <a:spcAft>
                <a:spcPts val="0"/>
              </a:spcAft>
              <a:buFont typeface="+mj-lt"/>
              <a:buAutoNum type="arabicPeriod" startAt="4"/>
            </a:pPr>
            <a:r>
              <a:rPr lang="ru-RU" b="1" dirty="0">
                <a:latin typeface="Times New Roman" panose="02020603050405020304" pitchFamily="18" charset="0"/>
                <a:ea typeface="Times New Roman" panose="02020603050405020304" pitchFamily="18" charset="0"/>
                <a:cs typeface="Times New Roman" panose="02020603050405020304" pitchFamily="18" charset="0"/>
              </a:rPr>
              <a:t>Набор</a:t>
            </a:r>
            <a:r>
              <a:rPr lang="ru-RU" dirty="0">
                <a:latin typeface="Times New Roman" panose="02020603050405020304" pitchFamily="18" charset="0"/>
                <a:ea typeface="Times New Roman" panose="02020603050405020304" pitchFamily="18" charset="0"/>
                <a:cs typeface="Times New Roman" panose="02020603050405020304" pitchFamily="18" charset="0"/>
              </a:rPr>
              <a:t> (или </a:t>
            </a:r>
            <a:r>
              <a:rPr lang="ru-RU" i="1" dirty="0">
                <a:latin typeface="Times New Roman" panose="02020603050405020304" pitchFamily="18" charset="0"/>
                <a:ea typeface="Times New Roman" panose="02020603050405020304" pitchFamily="18" charset="0"/>
                <a:cs typeface="Times New Roman" panose="02020603050405020304" pitchFamily="18" charset="0"/>
              </a:rPr>
              <a:t>групповое отношение</a:t>
            </a:r>
            <a:r>
              <a:rPr lang="ru-RU" dirty="0">
                <a:latin typeface="Times New Roman" panose="02020603050405020304" pitchFamily="18" charset="0"/>
                <a:ea typeface="Times New Roman" panose="02020603050405020304" pitchFamily="18" charset="0"/>
                <a:cs typeface="Times New Roman" panose="02020603050405020304" pitchFamily="18" charset="0"/>
              </a:rPr>
              <a:t>) – поименованная совокупность записей, образующих двухуровневую иерархическую структуру.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Каждый </a:t>
            </a:r>
            <a:r>
              <a:rPr lang="ru-RU" dirty="0">
                <a:latin typeface="Times New Roman" panose="02020603050405020304" pitchFamily="18" charset="0"/>
                <a:ea typeface="Times New Roman" panose="02020603050405020304" pitchFamily="18" charset="0"/>
                <a:cs typeface="Times New Roman" panose="02020603050405020304" pitchFamily="18" charset="0"/>
              </a:rPr>
              <a:t>тип набора представляет собой связь между двумя или несколькими типами записей.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Для </a:t>
            </a:r>
            <a:r>
              <a:rPr lang="ru-RU" dirty="0">
                <a:latin typeface="Times New Roman" panose="02020603050405020304" pitchFamily="18" charset="0"/>
                <a:ea typeface="Times New Roman" panose="02020603050405020304" pitchFamily="18" charset="0"/>
                <a:cs typeface="Times New Roman" panose="02020603050405020304" pitchFamily="18" charset="0"/>
              </a:rPr>
              <a:t>каждого типа набора один тип записи объявляется владельцем набора, остальные типы записи объявляются членами набора.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Каждый </a:t>
            </a:r>
            <a:r>
              <a:rPr lang="ru-RU" dirty="0">
                <a:latin typeface="Times New Roman" panose="02020603050405020304" pitchFamily="18" charset="0"/>
                <a:ea typeface="Times New Roman" panose="02020603050405020304" pitchFamily="18" charset="0"/>
                <a:cs typeface="Times New Roman" panose="02020603050405020304" pitchFamily="18" charset="0"/>
              </a:rPr>
              <a:t>экземпляр набора должен содержать только один экземпляр записи типа владельца и столько экземпляров записей типа членов набора, сколько их связано с владельцем. </a:t>
            </a:r>
            <a:endParaRPr lang="en-US"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0"/>
              </a:spcAft>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cs typeface="Times New Roman" panose="02020603050405020304" pitchFamily="18" charset="0"/>
              </a:rPr>
              <a:t>Для </a:t>
            </a:r>
            <a:r>
              <a:rPr lang="ru-RU" dirty="0">
                <a:latin typeface="Times New Roman" panose="02020603050405020304" pitchFamily="18" charset="0"/>
                <a:ea typeface="Times New Roman" panose="02020603050405020304" pitchFamily="18" charset="0"/>
                <a:cs typeface="Times New Roman" panose="02020603050405020304" pitchFamily="18" charset="0"/>
              </a:rPr>
              <a:t>группового отношения также различают тип и экземпляр.</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6473771"/>
      </p:ext>
    </p:extLst>
  </p:cSld>
  <p:clrMapOvr>
    <a:masterClrMapping/>
  </p:clrMapOvr>
  <p:transition spd="med" advClick="0">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p:cNvSpPr txBox="1">
            <a:spLocks noChangeArrowheads="1"/>
          </p:cNvSpPr>
          <p:nvPr/>
        </p:nvSpPr>
        <p:spPr bwMode="auto">
          <a:xfrm>
            <a:off x="0" y="0"/>
            <a:ext cx="26130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mtClean="0">
                <a:solidFill>
                  <a:srgbClr val="000000"/>
                </a:solidFill>
                <a:latin typeface="Trebuchet MS" panose="020B0603020202020204" pitchFamily="34" charset="0"/>
              </a:rPr>
              <a:t>Базы данных</a:t>
            </a:r>
            <a:endParaRPr lang="ru-RU" altLang="ru-RU" dirty="0">
              <a:solidFill>
                <a:srgbClr val="000000"/>
              </a:solidFill>
              <a:latin typeface="Trebuchet MS" panose="020B0603020202020204" pitchFamily="34" charset="0"/>
            </a:endParaRPr>
          </a:p>
        </p:txBody>
      </p:sp>
      <p:pic>
        <p:nvPicPr>
          <p:cNvPr id="8195" name="Прямая соединительная линия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 y="554038"/>
            <a:ext cx="91567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10"/>
          <p:cNvSpPr txBox="1">
            <a:spLocks noChangeArrowheads="1"/>
          </p:cNvSpPr>
          <p:nvPr/>
        </p:nvSpPr>
        <p:spPr bwMode="auto">
          <a:xfrm>
            <a:off x="167926" y="5717241"/>
            <a:ext cx="89296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ctr">
              <a:spcBef>
                <a:spcPct val="0"/>
              </a:spcBef>
              <a:buNone/>
            </a:pPr>
            <a:r>
              <a:rPr lang="ru-RU" altLang="ru-RU" sz="1600" dirty="0" smtClean="0">
                <a:solidFill>
                  <a:srgbClr val="000000"/>
                </a:solidFill>
              </a:rPr>
              <a:t>Рис.4. Пример </a:t>
            </a:r>
            <a:r>
              <a:rPr lang="ru-RU" altLang="ru-RU" sz="1600" dirty="0">
                <a:solidFill>
                  <a:srgbClr val="000000"/>
                </a:solidFill>
              </a:rPr>
              <a:t>диаграммы </a:t>
            </a:r>
            <a:r>
              <a:rPr lang="ru-RU" altLang="ru-RU" sz="1600" dirty="0" err="1">
                <a:solidFill>
                  <a:srgbClr val="000000"/>
                </a:solidFill>
              </a:rPr>
              <a:t>Бахмана</a:t>
            </a:r>
            <a:r>
              <a:rPr lang="ru-RU" altLang="ru-RU" sz="1600" dirty="0">
                <a:solidFill>
                  <a:srgbClr val="000000"/>
                </a:solidFill>
              </a:rPr>
              <a:t> для фрагмента БД "Город"</a:t>
            </a:r>
          </a:p>
        </p:txBody>
      </p:sp>
      <p:graphicFrame>
        <p:nvGraphicFramePr>
          <p:cNvPr id="4" name="Объект 3"/>
          <p:cNvGraphicFramePr>
            <a:graphicFrameLocks noChangeAspect="1"/>
          </p:cNvGraphicFramePr>
          <p:nvPr>
            <p:extLst>
              <p:ext uri="{D42A27DB-BD31-4B8C-83A1-F6EECF244321}">
                <p14:modId xmlns:p14="http://schemas.microsoft.com/office/powerpoint/2010/main" val="3808119681"/>
              </p:ext>
            </p:extLst>
          </p:nvPr>
        </p:nvGraphicFramePr>
        <p:xfrm>
          <a:off x="138574" y="3130009"/>
          <a:ext cx="8777540" cy="2587232"/>
        </p:xfrm>
        <a:graphic>
          <a:graphicData uri="http://schemas.openxmlformats.org/presentationml/2006/ole">
            <mc:AlternateContent xmlns:mc="http://schemas.openxmlformats.org/markup-compatibility/2006">
              <mc:Choice xmlns:v="urn:schemas-microsoft-com:vml" Requires="v">
                <p:oleObj spid="_x0000_s31757" name="Picture" r:id="rId5" imgW="5268468" imgH="1549908" progId="Word.Picture.8">
                  <p:embed/>
                </p:oleObj>
              </mc:Choice>
              <mc:Fallback>
                <p:oleObj name="Picture" r:id="rId5" imgW="5268468" imgH="1549908" progId="Word.Picture.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74" y="3130009"/>
                        <a:ext cx="8777540" cy="2587232"/>
                      </a:xfrm>
                      <a:prstGeom prst="rect">
                        <a:avLst/>
                      </a:prstGeom>
                      <a:noFill/>
                    </p:spPr>
                  </p:pic>
                </p:oleObj>
              </mc:Fallback>
            </mc:AlternateContent>
          </a:graphicData>
        </a:graphic>
      </p:graphicFrame>
      <p:sp>
        <p:nvSpPr>
          <p:cNvPr id="9" name="Прямоугольник 8"/>
          <p:cNvSpPr/>
          <p:nvPr/>
        </p:nvSpPr>
        <p:spPr>
          <a:xfrm>
            <a:off x="0" y="1409610"/>
            <a:ext cx="8743466" cy="1200329"/>
          </a:xfrm>
          <a:prstGeom prst="rect">
            <a:avLst/>
          </a:prstGeom>
        </p:spPr>
        <p:txBody>
          <a:bodyPr wrap="square">
            <a:spAutoFit/>
          </a:bodyPr>
          <a:lstStyle/>
          <a:p>
            <a:pPr marL="285750" indent="-285750">
              <a:buFont typeface="Arial" panose="020B0604020202020204" pitchFamily="34" charset="0"/>
              <a:buChar char="•"/>
            </a:pPr>
            <a:r>
              <a:rPr lang="ru-RU" dirty="0">
                <a:latin typeface="Times New Roman" panose="02020603050405020304" pitchFamily="18" charset="0"/>
                <a:ea typeface="Times New Roman" panose="02020603050405020304" pitchFamily="18" charset="0"/>
              </a:rPr>
              <a:t>Групповые отношения удобно изображать с помощью диаграммы </a:t>
            </a:r>
            <a:r>
              <a:rPr lang="ru-RU" dirty="0" err="1" smtClean="0">
                <a:latin typeface="Times New Roman" panose="02020603050405020304" pitchFamily="18" charset="0"/>
                <a:ea typeface="Times New Roman" panose="02020603050405020304" pitchFamily="18" charset="0"/>
              </a:rPr>
              <a:t>Бахмана</a:t>
            </a:r>
            <a:r>
              <a:rPr lang="ru-RU" dirty="0">
                <a:latin typeface="Times New Roman" panose="02020603050405020304" pitchFamily="18" charset="0"/>
                <a:ea typeface="Times New Roman" panose="02020603050405020304" pitchFamily="18" charset="0"/>
              </a:rPr>
              <a:t> </a:t>
            </a:r>
            <a:r>
              <a:rPr lang="ru-RU" dirty="0" smtClean="0">
                <a:latin typeface="Times New Roman" panose="02020603050405020304" pitchFamily="18" charset="0"/>
                <a:ea typeface="Times New Roman" panose="02020603050405020304" pitchFamily="18" charset="0"/>
              </a:rPr>
              <a:t>(названа по </a:t>
            </a:r>
            <a:r>
              <a:rPr lang="ru-RU" dirty="0">
                <a:latin typeface="Times New Roman" panose="02020603050405020304" pitchFamily="18" charset="0"/>
                <a:ea typeface="Times New Roman" panose="02020603050405020304" pitchFamily="18" charset="0"/>
              </a:rPr>
              <a:t>имени одного из разработчиков сетевой модели </a:t>
            </a:r>
            <a:r>
              <a:rPr lang="ru-RU" dirty="0" smtClean="0">
                <a:latin typeface="Times New Roman" panose="02020603050405020304" pitchFamily="18" charset="0"/>
                <a:ea typeface="Times New Roman" panose="02020603050405020304" pitchFamily="18" charset="0"/>
              </a:rPr>
              <a:t>данных). </a:t>
            </a:r>
            <a:endParaRPr lang="en-US" dirty="0" smtClean="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ru-RU" dirty="0" smtClean="0">
                <a:latin typeface="Times New Roman" panose="02020603050405020304" pitchFamily="18" charset="0"/>
                <a:ea typeface="Times New Roman" panose="02020603050405020304" pitchFamily="18" charset="0"/>
              </a:rPr>
              <a:t>Диаграмма </a:t>
            </a:r>
            <a:r>
              <a:rPr lang="ru-RU" dirty="0" err="1">
                <a:latin typeface="Times New Roman" panose="02020603050405020304" pitchFamily="18" charset="0"/>
                <a:ea typeface="Times New Roman" panose="02020603050405020304" pitchFamily="18" charset="0"/>
              </a:rPr>
              <a:t>Бахмана</a:t>
            </a:r>
            <a:r>
              <a:rPr lang="ru-RU" dirty="0">
                <a:latin typeface="Times New Roman" panose="02020603050405020304" pitchFamily="18" charset="0"/>
                <a:ea typeface="Times New Roman" panose="02020603050405020304" pitchFamily="18" charset="0"/>
              </a:rPr>
              <a:t> – это ориентированный граф, вершины которого соответствуют группам (типам записей), а дуги – групповым </a:t>
            </a:r>
            <a:r>
              <a:rPr lang="ru-RU" dirty="0" smtClean="0">
                <a:latin typeface="Times New Roman" panose="02020603050405020304" pitchFamily="18" charset="0"/>
                <a:ea typeface="Times New Roman" panose="02020603050405020304" pitchFamily="18" charset="0"/>
              </a:rPr>
              <a:t>отношениям.</a:t>
            </a:r>
            <a:endParaRPr lang="ru-RU" dirty="0"/>
          </a:p>
        </p:txBody>
      </p:sp>
      <p:sp>
        <p:nvSpPr>
          <p:cNvPr id="10" name="TextBox 10"/>
          <p:cNvSpPr txBox="1">
            <a:spLocks noChangeArrowheads="1"/>
          </p:cNvSpPr>
          <p:nvPr/>
        </p:nvSpPr>
        <p:spPr bwMode="auto">
          <a:xfrm>
            <a:off x="-6350" y="693495"/>
            <a:ext cx="89296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spcBef>
                <a:spcPct val="0"/>
              </a:spcBef>
              <a:buNone/>
            </a:pPr>
            <a:r>
              <a:rPr lang="ru-RU" altLang="ru-RU" sz="2400" b="1" dirty="0">
                <a:solidFill>
                  <a:srgbClr val="000000"/>
                </a:solidFill>
              </a:rPr>
              <a:t>Модель данных: </a:t>
            </a:r>
            <a:r>
              <a:rPr lang="ru-RU" altLang="ru-RU" sz="2400" b="1" dirty="0" smtClean="0">
                <a:solidFill>
                  <a:srgbClr val="000000"/>
                </a:solidFill>
              </a:rPr>
              <a:t>типы </a:t>
            </a:r>
            <a:r>
              <a:rPr lang="ru-RU" altLang="ru-RU" sz="2400" b="1" dirty="0">
                <a:solidFill>
                  <a:srgbClr val="000000"/>
                </a:solidFill>
              </a:rPr>
              <a:t>структур данных</a:t>
            </a:r>
          </a:p>
        </p:txBody>
      </p:sp>
    </p:spTree>
    <p:extLst>
      <p:ext uri="{BB962C8B-B14F-4D97-AF65-F5344CB8AC3E}">
        <p14:creationId xmlns:p14="http://schemas.microsoft.com/office/powerpoint/2010/main" val="3102200242"/>
      </p:ext>
    </p:extLst>
  </p:cSld>
  <p:clrMapOvr>
    <a:masterClrMapping/>
  </p:clrMapOvr>
  <p:transition spd="med" advClick="0">
    <p:pull/>
  </p:transition>
  <p:timing>
    <p:tnLst>
      <p:par>
        <p:cTn id="1" dur="indefinite" restart="never" nodeType="tmRoot"/>
      </p:par>
    </p:tnLst>
  </p:timing>
</p:sld>
</file>

<file path=ppt/theme/theme1.xml><?xml version="1.0" encoding="utf-8"?>
<a:theme xmlns:a="http://schemas.openxmlformats.org/drawingml/2006/main" name="Наука-Учеба">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Наука-Учеба" id="{9CC1BBBA-8411-491A-8E1F-585BB7BF027E}" vid="{97D71068-661A-4381-BBFD-B12BB48D523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Наука-Учеба</Template>
  <TotalTime>899</TotalTime>
  <Words>4467</Words>
  <Application>Microsoft Office PowerPoint</Application>
  <PresentationFormat>Экран (4:3)</PresentationFormat>
  <Paragraphs>447</Paragraphs>
  <Slides>59</Slides>
  <Notes>25</Notes>
  <HiddenSlides>2</HiddenSlides>
  <MMClips>0</MMClips>
  <ScaleCrop>false</ScaleCrop>
  <HeadingPairs>
    <vt:vector size="8" baseType="variant">
      <vt:variant>
        <vt:lpstr>Использованные шрифты</vt:lpstr>
      </vt:variant>
      <vt:variant>
        <vt:i4>10</vt:i4>
      </vt:variant>
      <vt:variant>
        <vt:lpstr>Тема</vt:lpstr>
      </vt:variant>
      <vt:variant>
        <vt:i4>1</vt:i4>
      </vt:variant>
      <vt:variant>
        <vt:lpstr>Внедренные серверы OLE</vt:lpstr>
      </vt:variant>
      <vt:variant>
        <vt:i4>1</vt:i4>
      </vt:variant>
      <vt:variant>
        <vt:lpstr>Заголовки слайдов</vt:lpstr>
      </vt:variant>
      <vt:variant>
        <vt:i4>59</vt:i4>
      </vt:variant>
    </vt:vector>
  </HeadingPairs>
  <TitlesOfParts>
    <vt:vector size="71" baseType="lpstr">
      <vt:lpstr>Arial Unicode MS</vt:lpstr>
      <vt:lpstr>Euphemia</vt:lpstr>
      <vt:lpstr>Plantagenet Cherokee</vt:lpstr>
      <vt:lpstr>Arial</vt:lpstr>
      <vt:lpstr>Calibri</vt:lpstr>
      <vt:lpstr>Courier New</vt:lpstr>
      <vt:lpstr>Symbol</vt:lpstr>
      <vt:lpstr>Times New Roman</vt:lpstr>
      <vt:lpstr>Trebuchet MS</vt:lpstr>
      <vt:lpstr>Wingdings</vt:lpstr>
      <vt:lpstr>Наука-Учеба</vt:lpstr>
      <vt:lpstr>Picture</vt:lpstr>
      <vt:lpstr>Понятие модели данных. Обзор разновидностей моделей данных</vt:lpstr>
      <vt:lpstr>Взаимосвязь терминов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
  <cp:lastModifiedBy>Виталий Бондаренко</cp:lastModifiedBy>
  <cp:revision>92</cp:revision>
  <dcterms:created xsi:type="dcterms:W3CDTF">2009-03-22T09:02:35Z</dcterms:created>
  <dcterms:modified xsi:type="dcterms:W3CDTF">2018-02-24T10:30:28Z</dcterms:modified>
</cp:coreProperties>
</file>