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8"/>
  </p:notesMasterIdLst>
  <p:handoutMasterIdLst>
    <p:handoutMasterId r:id="rId59"/>
  </p:handout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4">
          <p15:clr>
            <a:srgbClr val="A4A3A4"/>
          </p15:clr>
        </p15:guide>
        <p15:guide id="2" pos="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86633" autoAdjust="0"/>
  </p:normalViewPr>
  <p:slideViewPr>
    <p:cSldViewPr>
      <p:cViewPr varScale="1">
        <p:scale>
          <a:sx n="95" d="100"/>
          <a:sy n="95" d="100"/>
        </p:scale>
        <p:origin x="1986" y="96"/>
      </p:cViewPr>
      <p:guideLst>
        <p:guide orient="horz" pos="274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4EB9E7-AD4F-4FEB-B6E7-5B9D214F9F8C}" type="datetimeFigureOut">
              <a:rPr lang="ru-RU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E67D641-3474-488C-B1C6-10A27CB84E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3933C3-79F3-4624-A55A-2EB16C557A8A}" type="datetimeFigureOut">
              <a:rPr lang="ru-RU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0669429-9BF0-42C4-A058-7BEC8CFD74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Итак, реляционная модель данных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м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одель данных, основанная на представлении данных в виде набора отношений, каждое из которых является подмножеством декартова произведения определённых множеств.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0326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Вспомогательные операции могут быть выражены через основные, но в некоторых системах реализуются с помощью специальных команд (ключевых слов) для удобства пользователей.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9501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Смысл операции выборки очевиден - выбрать кортежи отношения, удовлетворяющие некоторому условию.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7736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видно из приведенного примера, потенциальные ключи, которые были в отношениях   </a:t>
            </a:r>
            <a:r>
              <a:rPr lang="ru-RU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наследуются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объединением этих отношений. Поэтому, в объединении отношений  и  атрибут "Табельный номер" может содержать дубликаты значений. Если бы это было не так, и ключи наследовались бы, то это противоречило бы понятию объединения как "объединение множеств". Конечно, объединение отношений  и  имеет, как и любое отношение, потенциальный ключ, например, состоящий из всех атрибутов.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9364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самом деле, т.к. в отношениях имеются одинаковые атрибуты, то требуется сначала переименовать атрибуты, а потом выполнить эквисоединение.</a:t>
            </a: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46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4955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Оказалось, что только поставщик с номером 1 поставляет все детали.</a:t>
            </a: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55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048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Реляционная модель данных была предложена в 1970 г. математиком Эдгаром Коддом (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Codd E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.). РМД является наиболее широко распространенной моделью данных и единственной из трёх основных моделей данных, для которой разработан теоретический базис с использованием теории множеств.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96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1034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декартово произведение позволяет получить все возможные комбинации значений элементов исходных множеств.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421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РМД не поддерживает групповые отношения (по версии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CODASYL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Для связей между отношениями используются внешние ключи.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4644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РМД не поддерживает групповые отношения (по версии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CODASYL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Для связей между отношениями используются внешние ключи.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3218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469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/>
              <a:t>Так, таблица Деталь содержит сведения о всех деталях, хранящихся на складе, а ее строки являются наборами значений атрибутов конкретных деталей. Каждый столбец таблицы — это совокупность значений конкретного атрибута объекта. Так, столбец Материал представляет собой множество значений "Сталь", "Олово", "Цинк", "Никель". В столбце Количество содержатся целые неотрицательные числа. Значения в столбце Вес — вещественные числа, равные весу детали в килограммах.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/>
              <a:t>Эти значения не появляются из воздуха. Они выбираются из множества всех возможных значений атрибута объекта, которое называется доменом. Так, значения в столбце материал выбираются из множества имен всех возможных материалов — пластмасс, древесины, металлов и т.д. Следовательно, в столбце Материал принципиально невозможно появление значения, которого нет в соответствующем домене, например, "вода" или "песок".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/>
              <a:t>Каждый столбец имеет имя, которое обычно записывается в верхней части таблицы. Оно должно быть уникальным в таблице, однако различные таблицы могут иметь столбцы с одинаковыми именами. Любая таблица должна иметь по крайней мере один столбец; столбцы расположены в таблице в соответствии с порядком следования их имен при ее создании. В отличие от столбцов, строки не имеют имен; порядок их следования в таблице не определен, а количество логически не ограничено.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0E2BF-B234-4BD5-B3BE-0732F2253A1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10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/>
              <a:t>Взаимосвязь таблиц является важнейшим элементом реляционной модели данных. Она поддерживается внешними ключами. 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/>
              <a:t>Рассмотрим пример, в котором база данных хранит информацию о рядовых служащих (таблица Служащий) и руководителях (таблица Руководитель) в некоторой организации. Первичный ключ таблицы Руководитель — столбец Номер. Столбец Фамилия не может выполнять роль первичного ключа, так как в одной организации могут работать два руководителя с одинаковыми фамилиями. Любой служащий подчинен единственному руководителю, что должно быть отражено в базе данных. Таблица Служащий содержит столбец Номер руководителя, и значения в этом столбце выбираются из столбца Номер таблицы Руководитель. Столбец Номер Руководителя является внешним ключом в таблице Служащий.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0E2BF-B234-4BD5-B3BE-0732F2253A1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8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099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9FF11C-4879-452E-A336-EEBA51FA3A65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F0CD4-A27E-4DCA-97B3-AC9EC750058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575F0-A45A-41F5-A556-40E9BA167FB8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AB243E-F68C-442C-ACD3-FDECC7DD9F0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479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B0C9CB-DBB9-4ED1-B043-D08598EFE4E9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11DAF-E2FA-43AC-A8DB-148C25A7AFB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31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DD257E-C7AE-4529-9CAF-9BFA0A284F19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38AD4-01EB-4696-A40D-38C0B6B6115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6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60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C5D13-F6EB-48CA-8697-85BA887C56A9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BB3CA1-3C2B-4176-9CA8-7752289B92A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466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5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5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9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0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41971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55CDF-1EEF-4989-A7E7-3DD08838A557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DDEDC-1F9E-4FBE-99E5-88559277C6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93954-E31B-454B-9374-10595711B8EB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63F967-2D54-418C-AA56-9CD2A206929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304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B33FA3-4B80-4262-A4E7-7F5C99433FD4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0432C5-5A8A-4A90-819E-114472BCE05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15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5397F-5FEC-4360-A391-D566496C045D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A383C-8F9A-4A9A-8C8A-AFBFE67C44F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642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4BD63E-6791-4B3B-9FB1-0A152FE67686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1936B-37D6-4D0B-BAD6-BEC24FEAF9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344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BCDA03-3174-484D-87BE-534C7D948003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B9191-5F07-405B-B046-26C4422CA77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0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7" y="6356356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E8DCD742-16A7-4E41-8EAB-4C82BF3E9325}" type="datetime1">
              <a:rPr lang="ru-RU" smtClean="0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6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52F15851-03F6-4B51-BC99-55CB437CAFA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6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327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0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  <a:endParaRPr lang="ru-RU" altLang="ru-R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4" y="2292099"/>
            <a:ext cx="4407125" cy="2219691"/>
          </a:xfrm>
        </p:spPr>
        <p:txBody>
          <a:bodyPr/>
          <a:lstStyle/>
          <a:p>
            <a:r>
              <a:rPr lang="ru-RU" altLang="ru-RU" dirty="0"/>
              <a:t>Реляционная модель данных</a:t>
            </a:r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/>
              <a:t>Тема </a:t>
            </a:r>
            <a:r>
              <a:rPr lang="en-US" altLang="ru-RU" dirty="0"/>
              <a:t>5</a:t>
            </a:r>
            <a:endParaRPr lang="ru-RU" altLang="ru-RU" dirty="0"/>
          </a:p>
        </p:txBody>
      </p:sp>
      <p:pic>
        <p:nvPicPr>
          <p:cNvPr id="3" name="Рисунок 2" descr="... &lt;strong&gt;Реляционная модель&lt;/strong&gt; данных / Хабрахабр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12586"/>
          <a:stretch>
            <a:fillRect/>
          </a:stretch>
        </p:blipFill>
        <p:spPr/>
      </p:pic>
    </p:spTree>
  </p:cSld>
  <p:clrMapOvr>
    <a:masterClrMapping/>
  </p:clrMapOvr>
  <p:transition spd="med" advClick="0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Внешние ключи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Внешний ключ (</a:t>
            </a:r>
            <a:r>
              <a:rPr lang="en-US" i="1" dirty="0"/>
              <a:t>foreign key</a:t>
            </a:r>
            <a:r>
              <a:rPr lang="ru-RU" dirty="0"/>
              <a:t>) – это атрибут подчинённого (дочернего) отношения, который является копией первичного (</a:t>
            </a:r>
            <a:r>
              <a:rPr lang="en-US" i="1" dirty="0"/>
              <a:t>primary key</a:t>
            </a:r>
            <a:r>
              <a:rPr lang="ru-RU" dirty="0"/>
              <a:t>) или уникального (</a:t>
            </a:r>
            <a:r>
              <a:rPr lang="en-US" i="1" dirty="0"/>
              <a:t>unique</a:t>
            </a:r>
            <a:r>
              <a:rPr lang="ru-RU" dirty="0"/>
              <a:t>) ключа родительского отношения.</a:t>
            </a:r>
          </a:p>
          <a:p>
            <a:r>
              <a:rPr lang="ru-RU" dirty="0"/>
              <a:t>Если связь необязательная, то значение внешнего ключа может быть неопределённым (</a:t>
            </a:r>
            <a:r>
              <a:rPr lang="en-US" i="1" dirty="0"/>
              <a:t>null</a:t>
            </a:r>
            <a:r>
              <a:rPr lang="ru-RU" dirty="0"/>
              <a:t>).</a:t>
            </a:r>
          </a:p>
          <a:p>
            <a:r>
              <a:rPr lang="ru-RU" dirty="0"/>
              <a:t>Фактически внешние ключи </a:t>
            </a:r>
            <a:r>
              <a:rPr lang="ru-RU" u="sng" dirty="0"/>
              <a:t>логически</a:t>
            </a:r>
            <a:r>
              <a:rPr lang="ru-RU" dirty="0"/>
              <a:t> связывают экземпляры сущностей разных типов (родительской и подчинённой сущностей).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0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Внешние ключи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/>
              <a:t>Внешний ключ</a:t>
            </a:r>
            <a:r>
              <a:rPr lang="ru-RU" sz="2400" dirty="0"/>
              <a:t> – это ограничение целостности, в соответствии с которым множество значений внешнего ключа является подмножеством значений первичного или уникального ключа родительской таблицы.</a:t>
            </a:r>
          </a:p>
          <a:p>
            <a:r>
              <a:rPr lang="ru-RU" dirty="0"/>
              <a:t>Ограничение целостности по внешнему ключу проверяется в двух случаях: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при добавлении записи в подчинённую таблицу СУБД проверяет, что в родительской таблице есть запись с таким же значением первичного ключа;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при удалении записи из родительской таблицы СУБД проверяет, что в подчинённой таблице нет записей с таким же значением внешнего ключа.</a:t>
            </a:r>
          </a:p>
        </p:txBody>
      </p:sp>
    </p:spTree>
    <p:extLst>
      <p:ext uri="{BB962C8B-B14F-4D97-AF65-F5344CB8AC3E}">
        <p14:creationId xmlns:p14="http://schemas.microsoft.com/office/powerpoint/2010/main" val="63723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над данными в РМД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556792"/>
            <a:ext cx="7486650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Все операции над данными в РМД выполняются над отношением и требуют задания имени отношения. </a:t>
            </a:r>
          </a:p>
          <a:p>
            <a:r>
              <a:rPr lang="ru-RU" dirty="0"/>
              <a:t>Если операция применяется к части отношения, то может потребоваться идентификация кортежа или группы кортежей и задание имён атрибутов. </a:t>
            </a:r>
          </a:p>
          <a:p>
            <a:r>
              <a:rPr lang="ru-RU" dirty="0"/>
              <a:t>В РМД используются следующие операции: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запомнить</a:t>
            </a:r>
            <a:r>
              <a:rPr lang="ru-RU" dirty="0"/>
              <a:t>: внесение информации в БД (требует формирования значений уникального ключа и обязательных атрибутов кортежа);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извлечь</a:t>
            </a:r>
            <a:r>
              <a:rPr lang="ru-RU" dirty="0"/>
              <a:t>: чтение данных;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обновить</a:t>
            </a:r>
            <a:r>
              <a:rPr lang="ru-RU" dirty="0"/>
              <a:t>: модификация данных – изменение значений атрибутов кортежей;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удалить</a:t>
            </a:r>
            <a:r>
              <a:rPr lang="ru-RU" dirty="0"/>
              <a:t>: физическое или логическое удаление данных (кортежей).</a:t>
            </a:r>
          </a:p>
        </p:txBody>
      </p:sp>
    </p:spTree>
    <p:extLst>
      <p:ext uri="{BB962C8B-B14F-4D97-AF65-F5344CB8AC3E}">
        <p14:creationId xmlns:p14="http://schemas.microsoft.com/office/powerpoint/2010/main" val="263480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Структуризация данных в РМД. Сравнение со структуризацией по версии </a:t>
            </a:r>
            <a:r>
              <a:rPr lang="en-US" dirty="0"/>
              <a:t>CODASYL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82293"/>
              </p:ext>
            </p:extLst>
          </p:nvPr>
        </p:nvGraphicFramePr>
        <p:xfrm>
          <a:off x="828676" y="1988840"/>
          <a:ext cx="7485512" cy="2849573"/>
        </p:xfrm>
        <a:graphic>
          <a:graphicData uri="http://schemas.openxmlformats.org/drawingml/2006/table">
            <a:tbl>
              <a:tblPr/>
              <a:tblGrid>
                <a:gridCol w="3805707">
                  <a:extLst>
                    <a:ext uri="{9D8B030D-6E8A-4147-A177-3AD203B41FA5}">
                      <a16:colId xmlns:a16="http://schemas.microsoft.com/office/drawing/2014/main" val="2852831730"/>
                    </a:ext>
                  </a:extLst>
                </a:gridCol>
                <a:gridCol w="3679805">
                  <a:extLst>
                    <a:ext uri="{9D8B030D-6E8A-4147-A177-3AD203B41FA5}">
                      <a16:colId xmlns:a16="http://schemas.microsoft.com/office/drawing/2014/main" val="3778796150"/>
                    </a:ext>
                  </a:extLst>
                </a:gridCol>
              </a:tblGrid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Термины версии </a:t>
                      </a:r>
                      <a:r>
                        <a:rPr lang="en-US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CODASYL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Термины (и синонимы) РМД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852745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 данных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 (поле)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242725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Агрегат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268594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Запись (группа)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Кортеж (запись, строка)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043878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Совокупность записей одного типа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(таблица)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921552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 (групповое отношение)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151360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данных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данных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161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38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479174"/>
              </p:ext>
            </p:extLst>
          </p:nvPr>
        </p:nvGraphicFramePr>
        <p:xfrm>
          <a:off x="1475654" y="2704935"/>
          <a:ext cx="5616625" cy="2949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237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Номер детали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Название детали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Материал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0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Втулка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Сталь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0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Педаль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Сталь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6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Ступица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Сталь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Передний</a:t>
                      </a:r>
                      <a:r>
                        <a:rPr lang="ru-RU" sz="1400" baseline="0" dirty="0"/>
                        <a:t> тормоз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Алюминий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6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Крыло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Пластмасса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22768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Деталь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988840"/>
            <a:ext cx="1511372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46382" y="1988840"/>
            <a:ext cx="1524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Имя отношения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060848"/>
            <a:ext cx="1656184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5906683"/>
            <a:ext cx="1655387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4"/>
            <a:ext cx="100675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48" y="2050429"/>
            <a:ext cx="792089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48064" y="206084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Атрибуты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04348" y="207257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Домен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095" y="3994455"/>
            <a:ext cx="1008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Кортежи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5816" y="5908429"/>
            <a:ext cx="1655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Первичный ключ</a:t>
            </a:r>
          </a:p>
        </p:txBody>
      </p:sp>
      <p:cxnSp>
        <p:nvCxnSpPr>
          <p:cNvPr id="16" name="Прямая со стрелкой 15"/>
          <p:cNvCxnSpPr>
            <a:stCxn id="11" idx="3"/>
          </p:cNvCxnSpPr>
          <p:nvPr/>
        </p:nvCxnSpPr>
        <p:spPr>
          <a:xfrm flipV="1">
            <a:off x="1043609" y="3933056"/>
            <a:ext cx="432047" cy="22589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27" idx="3"/>
            <a:endCxn id="4" idx="1"/>
          </p:cNvCxnSpPr>
          <p:nvPr/>
        </p:nvCxnSpPr>
        <p:spPr>
          <a:xfrm>
            <a:off x="1042251" y="4169371"/>
            <a:ext cx="433403" cy="1182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1" idx="3"/>
          </p:cNvCxnSpPr>
          <p:nvPr/>
        </p:nvCxnSpPr>
        <p:spPr>
          <a:xfrm>
            <a:off x="1043609" y="4158953"/>
            <a:ext cx="432047" cy="78221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2" idx="1"/>
          </p:cNvCxnSpPr>
          <p:nvPr/>
        </p:nvCxnSpPr>
        <p:spPr>
          <a:xfrm flipH="1" flipV="1">
            <a:off x="2267744" y="5627746"/>
            <a:ext cx="648072" cy="4345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1"/>
          </p:cNvCxnSpPr>
          <p:nvPr/>
        </p:nvCxnSpPr>
        <p:spPr>
          <a:xfrm flipH="1">
            <a:off x="2591780" y="2214737"/>
            <a:ext cx="468052" cy="29296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1"/>
            <a:endCxn id="4" idx="0"/>
          </p:cNvCxnSpPr>
          <p:nvPr/>
        </p:nvCxnSpPr>
        <p:spPr>
          <a:xfrm flipH="1">
            <a:off x="4283966" y="2214737"/>
            <a:ext cx="864098" cy="49019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452320" y="3429000"/>
            <a:ext cx="1296144" cy="24482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308304" y="2996952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/>
              <a:t>Материал</a:t>
            </a:r>
          </a:p>
        </p:txBody>
      </p:sp>
      <p:cxnSp>
        <p:nvCxnSpPr>
          <p:cNvPr id="30" name="Прямая со стрелкой 29"/>
          <p:cNvCxnSpPr>
            <a:stCxn id="1028" idx="2"/>
            <a:endCxn id="28" idx="0"/>
          </p:cNvCxnSpPr>
          <p:nvPr/>
        </p:nvCxnSpPr>
        <p:spPr>
          <a:xfrm flipH="1">
            <a:off x="8100392" y="2379042"/>
            <a:ext cx="1" cy="61791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/>
          <p:cNvSpPr txBox="1"/>
          <p:nvPr/>
        </p:nvSpPr>
        <p:spPr>
          <a:xfrm>
            <a:off x="7452320" y="3458617"/>
            <a:ext cx="1296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/>
              <a:t>Сталь</a:t>
            </a:r>
          </a:p>
          <a:p>
            <a:pPr algn="ctr">
              <a:lnSpc>
                <a:spcPct val="150000"/>
              </a:lnSpc>
            </a:pPr>
            <a:r>
              <a:rPr lang="ru-RU" sz="1400" dirty="0"/>
              <a:t>Пластмасса</a:t>
            </a:r>
          </a:p>
          <a:p>
            <a:pPr algn="ctr">
              <a:lnSpc>
                <a:spcPct val="150000"/>
              </a:lnSpc>
            </a:pPr>
            <a:r>
              <a:rPr lang="ru-RU" sz="1400" dirty="0"/>
              <a:t>Стекло</a:t>
            </a:r>
          </a:p>
          <a:p>
            <a:pPr algn="ctr">
              <a:lnSpc>
                <a:spcPct val="150000"/>
              </a:lnSpc>
            </a:pPr>
            <a:r>
              <a:rPr lang="ru-RU" sz="1400" dirty="0"/>
              <a:t>Алюминий</a:t>
            </a:r>
          </a:p>
        </p:txBody>
      </p:sp>
      <p:cxnSp>
        <p:nvCxnSpPr>
          <p:cNvPr id="1030" name="Прямая со стрелкой 1029"/>
          <p:cNvCxnSpPr/>
          <p:nvPr/>
        </p:nvCxnSpPr>
        <p:spPr>
          <a:xfrm flipH="1">
            <a:off x="7020272" y="3645024"/>
            <a:ext cx="43204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/>
          <p:nvPr/>
        </p:nvCxnSpPr>
        <p:spPr>
          <a:xfrm flipH="1">
            <a:off x="7092280" y="3645024"/>
            <a:ext cx="360040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endCxn id="4" idx="3"/>
          </p:cNvCxnSpPr>
          <p:nvPr/>
        </p:nvCxnSpPr>
        <p:spPr>
          <a:xfrm flipH="1">
            <a:off x="7092279" y="3645024"/>
            <a:ext cx="360041" cy="64260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>
            <a:stCxn id="27" idx="1"/>
          </p:cNvCxnSpPr>
          <p:nvPr/>
        </p:nvCxnSpPr>
        <p:spPr>
          <a:xfrm flipH="1">
            <a:off x="7092279" y="4653136"/>
            <a:ext cx="36004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54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/>
      <p:bldP spid="11" grpId="0"/>
      <p:bldP spid="12" grpId="0"/>
      <p:bldP spid="27" grpId="0" animBg="1"/>
      <p:bldP spid="28" grpId="0"/>
      <p:bldP spid="10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Взаимосвязь таблиц базы данных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51520" y="4437112"/>
          <a:ext cx="4392488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37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Номер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Фамилия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Номер руководителя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Должность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Юдин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5742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М. н. 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Щедрин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6931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/>
                        <a:t>С. н. с.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Яковлев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5742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Н. 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Кротов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Вед. </a:t>
                      </a:r>
                      <a:r>
                        <a:rPr lang="ru-RU" sz="1400" dirty="0" err="1"/>
                        <a:t>инж</a:t>
                      </a:r>
                      <a:r>
                        <a:rPr lang="ru-RU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Куркин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6931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Ст. </a:t>
                      </a:r>
                      <a:r>
                        <a:rPr lang="ru-RU" sz="1400" dirty="0" err="1"/>
                        <a:t>инж</a:t>
                      </a:r>
                      <a:r>
                        <a:rPr lang="ru-RU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16016" y="2276872"/>
          <a:ext cx="4128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Номер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Фамилия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Отдел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Стаж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5742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Васильев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26К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6931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Успенский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31С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Воробьев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19И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00506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Сотрудник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2670" y="184482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/>
              <a:t>Руководитель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3645024"/>
            <a:ext cx="1512168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2204864"/>
            <a:ext cx="1656184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55776" y="220486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Первичный ключ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3728" y="3645024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Внешний ключ</a:t>
            </a:r>
          </a:p>
        </p:txBody>
      </p:sp>
      <p:cxnSp>
        <p:nvCxnSpPr>
          <p:cNvPr id="13" name="Прямая со стрелкой 12"/>
          <p:cNvCxnSpPr>
            <a:stCxn id="11" idx="2"/>
            <a:endCxn id="4" idx="0"/>
          </p:cNvCxnSpPr>
          <p:nvPr/>
        </p:nvCxnSpPr>
        <p:spPr>
          <a:xfrm flipH="1">
            <a:off x="2447764" y="3952801"/>
            <a:ext cx="432048" cy="48431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3"/>
          </p:cNvCxnSpPr>
          <p:nvPr/>
        </p:nvCxnSpPr>
        <p:spPr>
          <a:xfrm>
            <a:off x="4211960" y="2358753"/>
            <a:ext cx="520710" cy="1538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339752" y="5013176"/>
            <a:ext cx="93610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281" y="5589240"/>
            <a:ext cx="9509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3275856" y="2852936"/>
            <a:ext cx="1456814" cy="22682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271194" y="2852936"/>
            <a:ext cx="1461476" cy="285536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77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animBg="1"/>
      <p:bldP spid="9" grpId="0" animBg="1"/>
      <p:bldP spid="10" grpId="0"/>
      <p:bldP spid="11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Достоинства и недостатки РМД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Широкое распространение реляционной модели объясняется в первую очередь простотой представления и формирования базы данных, универсальностью и удобством обработки данных, которая осуществляется с помощью декларативного языка запросов </a:t>
            </a:r>
            <a:r>
              <a:rPr lang="en-US" dirty="0"/>
              <a:t>SQL </a:t>
            </a:r>
            <a:r>
              <a:rPr lang="ru-RU" dirty="0"/>
              <a:t>(</a:t>
            </a:r>
            <a:r>
              <a:rPr lang="en-US" dirty="0"/>
              <a:t>Structured Query Language</a:t>
            </a:r>
            <a:r>
              <a:rPr lang="ru-RU" dirty="0"/>
              <a:t>).</a:t>
            </a:r>
          </a:p>
          <a:p>
            <a:r>
              <a:rPr lang="ru-RU" dirty="0"/>
              <a:t>Моделирование предметной области в рамках реляционной модели создаёт некоторые сложности, т.к. в этой модели нет специальных средств для отображения различных типов связей и агрегатов. Отсутствие агрегатов приводит к тому, что при проектировании реляционной БД приходится проводить нормализацию отношений. После нормализации данные об одной сущности предметной области распределяются по нескольким таблицам, что усложняет работу с БД.</a:t>
            </a:r>
          </a:p>
          <a:p>
            <a:r>
              <a:rPr lang="ru-RU" dirty="0"/>
              <a:t>Отсутствие специальных механизмов навигации (как в иерархической или сетевой моделях), с одной стороны, ведёт к упрощению модели, а с другой – к многократному увеличению времени на извлечение данных, т.к. во многих случаях требуется просмотреть всё отношение для поиска нужных данных.</a:t>
            </a:r>
          </a:p>
          <a:p>
            <a:r>
              <a:rPr lang="ru-RU" dirty="0"/>
              <a:t>В РМД нет понятий "режим включения" и "класс членства". Но с помощью внешних ключей и дополнительных возможностей СУБД их можно эмулировать.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22143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реляционной алгебры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Манипулирование данными в РМД осуществляется с помощью операций реляционной алгебры (РА) или реляционного исчисления. Реляционная алгебра основана на теории множеств, а реляционное исчисление базируется на математической логике (на исчислении предикатов первого порядка). </a:t>
            </a:r>
          </a:p>
          <a:p>
            <a:r>
              <a:rPr lang="ru-RU" dirty="0"/>
              <a:t>В реализациях конкретных реляционных СУБД сейчас не используется в чистом виде ни реляционная алгебра, ни реляционное исчисление. Фактическим стандартом доступа к реляционным данным является язык SQL (</a:t>
            </a:r>
            <a:r>
              <a:rPr lang="ru-RU" dirty="0" err="1"/>
              <a:t>Structured</a:t>
            </a:r>
            <a:r>
              <a:rPr lang="ru-RU" dirty="0"/>
              <a:t> </a:t>
            </a:r>
            <a:r>
              <a:rPr lang="ru-RU" dirty="0" err="1"/>
              <a:t>Query</a:t>
            </a:r>
            <a:r>
              <a:rPr lang="ru-RU" dirty="0"/>
              <a:t> </a:t>
            </a:r>
            <a:r>
              <a:rPr lang="ru-RU" dirty="0" err="1"/>
              <a:t>Language</a:t>
            </a:r>
            <a:r>
              <a:rPr lang="ru-RU" dirty="0"/>
              <a:t>). </a:t>
            </a:r>
          </a:p>
          <a:p>
            <a:pPr lvl="1"/>
            <a:r>
              <a:rPr lang="ru-RU" b="1" i="1" dirty="0"/>
              <a:t>Язык доступа к данным называется </a:t>
            </a:r>
            <a:r>
              <a:rPr lang="ru-RU" b="1" i="1" dirty="0" err="1"/>
              <a:t>реляционно</a:t>
            </a:r>
            <a:r>
              <a:rPr lang="ru-RU" b="1" i="1" dirty="0"/>
              <a:t> полным, если он по выразительной силе не уступает реляционной алгебре</a:t>
            </a:r>
            <a:r>
              <a:rPr lang="ru-RU" dirty="0"/>
              <a:t>, т.е. любой оператор реляционной алгебры может быть выражен средствами этого языка. </a:t>
            </a:r>
          </a:p>
        </p:txBody>
      </p:sp>
    </p:spTree>
    <p:extLst>
      <p:ext uri="{BB962C8B-B14F-4D97-AF65-F5344CB8AC3E}">
        <p14:creationId xmlns:p14="http://schemas.microsoft.com/office/powerpoint/2010/main" val="294442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реляционной алгебры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Операндами для операций реляционной алгебры являются реляционные отношения. </a:t>
            </a:r>
          </a:p>
          <a:p>
            <a:r>
              <a:rPr lang="ru-RU" dirty="0"/>
              <a:t>Результатом выполнения операций РА также является отношение. </a:t>
            </a:r>
          </a:p>
          <a:p>
            <a:r>
              <a:rPr lang="ru-RU" dirty="0"/>
              <a:t>Таким образом, механизм реляционной алгебры замкнут относительно понятия отношения. Это позволяет применять операции РА </a:t>
            </a:r>
            <a:r>
              <a:rPr lang="ru-RU" dirty="0" err="1"/>
              <a:t>каскадно</a:t>
            </a:r>
            <a:r>
              <a:rPr lang="ru-RU" dirty="0"/>
              <a:t>.</a:t>
            </a:r>
          </a:p>
          <a:p>
            <a:r>
              <a:rPr lang="ru-RU" dirty="0"/>
              <a:t>Реляционный оператор </a:t>
            </a:r>
            <a:r>
              <a:rPr lang="en-US" i="1" dirty="0"/>
              <a:t>f</a:t>
            </a:r>
            <a:r>
              <a:rPr lang="ru-RU" dirty="0"/>
              <a:t> выглядит как функция с отношениями в качестве аргументов: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Реляционная алгебра является замкнутой, т.к. в качестве аргументов в реляционные операторы можно подставлять другие реляционные операторы, подходящие по типу: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Таким образом, в реляционных выражениях можно использовать вложенные выражения сколь угодно сложной структуры.</a:t>
            </a:r>
          </a:p>
          <a:p>
            <a:endParaRPr lang="ru-RU" dirty="0"/>
          </a:p>
        </p:txBody>
      </p:sp>
      <p:pic>
        <p:nvPicPr>
          <p:cNvPr id="4" name="Рисунок 3" descr="http://citforum.ru/database/dblearn/image135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032"/>
            <a:ext cx="184308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itforum.ru/database/dblearn/image13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23" y="5013164"/>
            <a:ext cx="3600450" cy="31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305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реляционной алгебры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/>
              <a:t>Использование операций РА накладывает на отношения два ограничения: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dirty="0"/>
              <a:t>порядок столбцов (полей) в отношении фиксирован;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dirty="0"/>
              <a:t>отношения конечны.</a:t>
            </a:r>
          </a:p>
          <a:p>
            <a:pPr>
              <a:spcBef>
                <a:spcPts val="1200"/>
              </a:spcBef>
            </a:pPr>
            <a:r>
              <a:rPr lang="ru-RU" dirty="0"/>
              <a:t>Каждое отношение обязано иметь уникальное имя в пределах базы данных. Имя отношения, полученного в результате выполнения реляционной операции, определяется в левой части равенства. 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ru-RU" dirty="0"/>
              <a:t>Однако можно не требовать наличия имен от отношений, полученных в результате реляционных выражений, если эти отношения подставляются в качестве аргументов в другие реляционные выражения. 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ru-RU" dirty="0"/>
              <a:t>Такие отношения будем называть </a:t>
            </a:r>
            <a:r>
              <a:rPr lang="ru-RU" b="1" i="1" dirty="0"/>
              <a:t>неименованными отношениями</a:t>
            </a:r>
            <a:r>
              <a:rPr lang="ru-RU" dirty="0"/>
              <a:t>. Неименованные отношения реально не существуют в базе данных, а только вычисляются в момент вычисления значения реляционного оператора.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97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Содержание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Реляционная модель данных (РМД)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Основные понятия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Тип данных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Домен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Понятие отношения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Свойства отношений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Достоинства и недостатки РМД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Понятие реляционной алгебры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/>
              <a:t>Операции реляционной алгебры</a:t>
            </a:r>
          </a:p>
        </p:txBody>
      </p:sp>
    </p:spTree>
    <p:extLst>
      <p:ext uri="{BB962C8B-B14F-4D97-AF65-F5344CB8AC3E}">
        <p14:creationId xmlns:p14="http://schemas.microsoft.com/office/powerpoint/2010/main" val="37753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Реляционные операторы по Кодду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Теоретико-множественные операторы: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Объединение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Пересечение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Вычитание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Декартово произведение</a:t>
            </a:r>
          </a:p>
          <a:p>
            <a:r>
              <a:rPr lang="ru-RU" b="1" dirty="0"/>
              <a:t>Специальные реляционные операторы: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Выборка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Проекция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Деление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56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Реляционные операции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Основные операции реляционной алгебры: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Проекция,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Селекция,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Декартово произведение,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Разность,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Объединение</a:t>
            </a:r>
          </a:p>
          <a:p>
            <a:r>
              <a:rPr lang="ru-RU" b="1" dirty="0"/>
              <a:t>Вспомогательные операции реляционной алгебры: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Соединение,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Пересечение,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Деление</a:t>
            </a:r>
          </a:p>
        </p:txBody>
      </p:sp>
    </p:spTree>
    <p:extLst>
      <p:ext uri="{BB962C8B-B14F-4D97-AF65-F5344CB8AC3E}">
        <p14:creationId xmlns:p14="http://schemas.microsoft.com/office/powerpoint/2010/main" val="34441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Проекция (</a:t>
            </a:r>
            <a:r>
              <a:rPr lang="ru-RU" dirty="0" err="1"/>
              <a:t>project</a:t>
            </a:r>
            <a:r>
              <a:rPr lang="en-US" dirty="0"/>
              <a:t>ion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/>
              <a:t>Проекцией </a:t>
            </a:r>
            <a:r>
              <a:rPr lang="ru-RU" dirty="0"/>
              <a:t>отношения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по атрибутам 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dirty="0"/>
              <a:t>, где каждый из атрибутов принадлежит отношению </a:t>
            </a:r>
            <a:r>
              <a:rPr lang="en-US" i="1" dirty="0"/>
              <a:t>A</a:t>
            </a:r>
            <a:r>
              <a:rPr lang="ru-RU" dirty="0"/>
              <a:t>, называется отношение с заголовком </a:t>
            </a:r>
            <a:r>
              <a:rPr lang="ru-RU" i="1" dirty="0"/>
              <a:t>(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i="1" dirty="0"/>
              <a:t>)</a:t>
            </a:r>
            <a:r>
              <a:rPr lang="ru-RU" dirty="0"/>
              <a:t> и телом, содержащим множество кортежей вида </a:t>
            </a:r>
            <a:r>
              <a:rPr lang="ru-RU" i="1" dirty="0"/>
              <a:t>(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i="1" dirty="0"/>
              <a:t>)</a:t>
            </a:r>
            <a:r>
              <a:rPr lang="ru-RU" dirty="0"/>
              <a:t>, таких, для которых в отношении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найдутся кортежи со значением атрибута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x</a:t>
            </a:r>
            <a:r>
              <a:rPr lang="ru-RU" dirty="0"/>
              <a:t>, значением атрибута </a:t>
            </a:r>
            <a:r>
              <a:rPr lang="en-US" i="1" dirty="0"/>
              <a:t>Y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y</a:t>
            </a:r>
            <a:r>
              <a:rPr lang="ru-RU" dirty="0"/>
              <a:t>, …, значением атрибута </a:t>
            </a:r>
            <a:r>
              <a:rPr lang="en-US" i="1" dirty="0"/>
              <a:t>Z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z</a:t>
            </a:r>
            <a:r>
              <a:rPr lang="ru-RU" dirty="0"/>
              <a:t>.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это унарная операция (выполняемая над одним отношением), служащая для выбора подмножества атрибутов из отношения R. Она уменьшает арность отношения и может уменьшить мощность отношения за счёт исключения одинаковых кортежей.</a:t>
            </a:r>
          </a:p>
          <a:p>
            <a:r>
              <a:rPr lang="ru-RU" dirty="0"/>
              <a:t>Операция проекции дает "</a:t>
            </a:r>
            <a:r>
              <a:rPr lang="ru-RU" i="1" dirty="0"/>
              <a:t>вертикальный срез</a:t>
            </a:r>
            <a:r>
              <a:rPr lang="ru-RU" dirty="0"/>
              <a:t>" отношения, в котором удалены все возникшие при таком срезе дубликаты кортежей.</a:t>
            </a:r>
          </a:p>
        </p:txBody>
      </p:sp>
    </p:spTree>
    <p:extLst>
      <p:ext uri="{BB962C8B-B14F-4D97-AF65-F5344CB8AC3E}">
        <p14:creationId xmlns:p14="http://schemas.microsoft.com/office/powerpoint/2010/main" val="104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Проекция. Пример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Пусть имеется отношение R(A,B,C)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Тогда проекция </a:t>
            </a:r>
            <a:r>
              <a:rPr lang="ru-RU" dirty="0">
                <a:sym typeface="Symbol" panose="05050102010706020507" pitchFamily="18" charset="2"/>
              </a:rPr>
              <a:t></a:t>
            </a:r>
            <a:r>
              <a:rPr lang="ru-RU" baseline="-25000" dirty="0"/>
              <a:t>A,C</a:t>
            </a:r>
            <a:r>
              <a:rPr lang="ru-RU" dirty="0"/>
              <a:t>(R) будет…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586957"/>
              </p:ext>
            </p:extLst>
          </p:nvPr>
        </p:nvGraphicFramePr>
        <p:xfrm>
          <a:off x="1187624" y="2060848"/>
          <a:ext cx="2304255" cy="1512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363">
                  <a:extLst>
                    <a:ext uri="{9D8B030D-6E8A-4147-A177-3AD203B41FA5}">
                      <a16:colId xmlns:a16="http://schemas.microsoft.com/office/drawing/2014/main" val="2036941661"/>
                    </a:ext>
                  </a:extLst>
                </a:gridCol>
                <a:gridCol w="768446">
                  <a:extLst>
                    <a:ext uri="{9D8B030D-6E8A-4147-A177-3AD203B41FA5}">
                      <a16:colId xmlns:a16="http://schemas.microsoft.com/office/drawing/2014/main" val="2867451873"/>
                    </a:ext>
                  </a:extLst>
                </a:gridCol>
                <a:gridCol w="768446">
                  <a:extLst>
                    <a:ext uri="{9D8B030D-6E8A-4147-A177-3AD203B41FA5}">
                      <a16:colId xmlns:a16="http://schemas.microsoft.com/office/drawing/2014/main" val="2211426724"/>
                    </a:ext>
                  </a:extLst>
                </a:gridCol>
              </a:tblGrid>
              <a:tr h="30243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</a:rPr>
                        <a:t>Отношение </a:t>
                      </a:r>
                      <a:r>
                        <a:rPr lang="en-US" sz="1800" u="sng" dirty="0">
                          <a:effectLst/>
                        </a:rPr>
                        <a:t>R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804552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083169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01349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8779700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215826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110745"/>
              </p:ext>
            </p:extLst>
          </p:nvPr>
        </p:nvGraphicFramePr>
        <p:xfrm>
          <a:off x="1187624" y="4653136"/>
          <a:ext cx="2304255" cy="144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26">
                  <a:extLst>
                    <a:ext uri="{9D8B030D-6E8A-4147-A177-3AD203B41FA5}">
                      <a16:colId xmlns:a16="http://schemas.microsoft.com/office/drawing/2014/main" val="3202250641"/>
                    </a:ext>
                  </a:extLst>
                </a:gridCol>
                <a:gridCol w="844208">
                  <a:extLst>
                    <a:ext uri="{9D8B030D-6E8A-4147-A177-3AD203B41FA5}">
                      <a16:colId xmlns:a16="http://schemas.microsoft.com/office/drawing/2014/main" val="102112372"/>
                    </a:ext>
                  </a:extLst>
                </a:gridCol>
                <a:gridCol w="616921">
                  <a:extLst>
                    <a:ext uri="{9D8B030D-6E8A-4147-A177-3AD203B41FA5}">
                      <a16:colId xmlns:a16="http://schemas.microsoft.com/office/drawing/2014/main" val="2098996311"/>
                    </a:ext>
                  </a:extLst>
                </a:gridCol>
              </a:tblGrid>
              <a:tr h="40319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Проекция </a:t>
                      </a:r>
                      <a:r>
                        <a:rPr lang="ru-RU" sz="1800" dirty="0">
                          <a:effectLst/>
                          <a:sym typeface="Symbol" panose="05050102010706020507" pitchFamily="18" charset="2"/>
                        </a:rPr>
                        <a:t></a:t>
                      </a:r>
                      <a:r>
                        <a:rPr lang="ru-RU" sz="1800" baseline="-25000" dirty="0">
                          <a:effectLst/>
                        </a:rPr>
                        <a:t>A,C</a:t>
                      </a:r>
                      <a:r>
                        <a:rPr lang="ru-RU" sz="1800" dirty="0">
                          <a:effectLst/>
                        </a:rPr>
                        <a:t>(R)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981920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3821965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4931945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8806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Проекция. 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дано отношение </a:t>
            </a:r>
            <a:r>
              <a:rPr lang="en-US" i="1" dirty="0"/>
              <a:t>A </a:t>
            </a:r>
            <a:r>
              <a:rPr lang="ru-RU" dirty="0"/>
              <a:t>с информацией о поставщиках, включающих наименование и месторасположение: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Проекция </a:t>
            </a:r>
            <a:r>
              <a:rPr lang="en-US" i="1" dirty="0"/>
              <a:t>A</a:t>
            </a:r>
            <a:r>
              <a:rPr lang="ru-RU" i="1" dirty="0"/>
              <a:t>[Город поставщика]</a:t>
            </a:r>
            <a:r>
              <a:rPr lang="ru-RU" dirty="0"/>
              <a:t> будет иметь вид…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062097"/>
              </p:ext>
            </p:extLst>
          </p:nvPr>
        </p:nvGraphicFramePr>
        <p:xfrm>
          <a:off x="818410" y="2348880"/>
          <a:ext cx="7486650" cy="1793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405705625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924492261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822266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Номер поставщика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Город поставщика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522625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Уфа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63891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Москва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95054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Москва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713289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Донецк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5700666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753830"/>
              </p:ext>
            </p:extLst>
          </p:nvPr>
        </p:nvGraphicFramePr>
        <p:xfrm>
          <a:off x="818410" y="4823809"/>
          <a:ext cx="7486650" cy="1223201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7486650">
                  <a:extLst>
                    <a:ext uri="{9D8B030D-6E8A-4147-A177-3AD203B41FA5}">
                      <a16:colId xmlns:a16="http://schemas.microsoft.com/office/drawing/2014/main" val="1831568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Город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79977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Уфа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88438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Москва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7379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Донецк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17176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69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Селекция (</a:t>
            </a:r>
            <a:r>
              <a:rPr lang="ru-RU" dirty="0" err="1"/>
              <a:t>select</a:t>
            </a:r>
            <a:r>
              <a:rPr lang="en-US" dirty="0"/>
              <a:t>ion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Выборкой (ограничением, селекцией) </a:t>
            </a:r>
            <a:r>
              <a:rPr lang="ru-RU" dirty="0"/>
              <a:t>на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отношении с условием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ru-RU" dirty="0"/>
              <a:t>называется отношение с тем же заголовком, что и у отношения </a:t>
            </a:r>
            <a:r>
              <a:rPr lang="en-US" i="1" dirty="0"/>
              <a:t>A</a:t>
            </a:r>
            <a:r>
              <a:rPr lang="ru-RU" dirty="0"/>
              <a:t>, и телом, состоящем из кортежей, значения атрибутов которых при подстановке в условие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ru-RU" dirty="0"/>
              <a:t>дают значение ИСТИНА. </a:t>
            </a:r>
            <a:r>
              <a:rPr lang="en-US" i="1" dirty="0"/>
              <a:t>c </a:t>
            </a:r>
            <a:r>
              <a:rPr lang="ru-RU" dirty="0"/>
              <a:t>представляет собой логическое выражение, в которое могут входить атрибуты отношения </a:t>
            </a:r>
            <a:r>
              <a:rPr lang="en-US" i="1" dirty="0"/>
              <a:t>A </a:t>
            </a:r>
            <a:r>
              <a:rPr lang="ru-RU" dirty="0"/>
              <a:t>и (или) скалярные выражения.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это унарная операция, результатом которой является подмножество кортежей исходного отношения, соответствующих условиям, которые накладываются на значения определённых атрибутов.</a:t>
            </a:r>
          </a:p>
        </p:txBody>
      </p:sp>
    </p:spTree>
    <p:extLst>
      <p:ext uri="{BB962C8B-B14F-4D97-AF65-F5344CB8AC3E}">
        <p14:creationId xmlns:p14="http://schemas.microsoft.com/office/powerpoint/2010/main" val="267565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Селекция. Пример 1.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отношения R(A,B,C)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селекция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en-US" baseline="-25000" dirty="0"/>
              <a:t>C</a:t>
            </a:r>
            <a:r>
              <a:rPr lang="ru-RU" baseline="-25000" dirty="0"/>
              <a:t>=</a:t>
            </a:r>
            <a:r>
              <a:rPr lang="en-US" baseline="-25000" dirty="0"/>
              <a:t>d</a:t>
            </a:r>
            <a:r>
              <a:rPr lang="ru-RU" dirty="0"/>
              <a:t>(R) (при условии "значение атрибута </a:t>
            </a:r>
            <a:r>
              <a:rPr lang="en-US" dirty="0"/>
              <a:t>C </a:t>
            </a:r>
            <a:r>
              <a:rPr lang="ru-RU" dirty="0"/>
              <a:t>равно </a:t>
            </a:r>
            <a:r>
              <a:rPr lang="en-US" dirty="0"/>
              <a:t>d</a:t>
            </a:r>
            <a:r>
              <a:rPr lang="ru-RU" dirty="0"/>
              <a:t>") будет…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693973"/>
              </p:ext>
            </p:extLst>
          </p:nvPr>
        </p:nvGraphicFramePr>
        <p:xfrm>
          <a:off x="4355976" y="1844824"/>
          <a:ext cx="1621155" cy="138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385">
                  <a:extLst>
                    <a:ext uri="{9D8B030D-6E8A-4147-A177-3AD203B41FA5}">
                      <a16:colId xmlns:a16="http://schemas.microsoft.com/office/drawing/2014/main" val="3796398724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290633676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156206030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76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55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6700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824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10668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14872"/>
              </p:ext>
            </p:extLst>
          </p:nvPr>
        </p:nvGraphicFramePr>
        <p:xfrm>
          <a:off x="1547664" y="4365104"/>
          <a:ext cx="2520279" cy="11418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0093">
                  <a:extLst>
                    <a:ext uri="{9D8B030D-6E8A-4147-A177-3AD203B41FA5}">
                      <a16:colId xmlns:a16="http://schemas.microsoft.com/office/drawing/2014/main" val="3160702608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2176369052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214440248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Селекция </a:t>
                      </a:r>
                      <a:r>
                        <a:rPr lang="ru-RU" sz="2000">
                          <a:effectLst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en-US" sz="2000" baseline="-25000">
                          <a:effectLst/>
                        </a:rPr>
                        <a:t>C</a:t>
                      </a:r>
                      <a:r>
                        <a:rPr lang="ru-RU" sz="2000" baseline="-25000">
                          <a:effectLst/>
                        </a:rPr>
                        <a:t>=</a:t>
                      </a:r>
                      <a:r>
                        <a:rPr lang="en-US" sz="2000" baseline="-25000">
                          <a:effectLst/>
                        </a:rPr>
                        <a:t>d</a:t>
                      </a:r>
                      <a:r>
                        <a:rPr lang="ru-RU" sz="2000">
                          <a:effectLst/>
                        </a:rPr>
                        <a:t>(R)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7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353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0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7522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0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Селекция. 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31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Пусть дано отношение </a:t>
            </a:r>
            <a:r>
              <a:rPr lang="en-US" i="1" dirty="0"/>
              <a:t>A </a:t>
            </a:r>
            <a:r>
              <a:rPr lang="ru-RU" dirty="0"/>
              <a:t>с информацией о сотрудниках: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Результат выборки </a:t>
            </a:r>
            <a:r>
              <a:rPr lang="en-US" i="1" dirty="0"/>
              <a:t>A </a:t>
            </a:r>
            <a:r>
              <a:rPr lang="en-US" dirty="0"/>
              <a:t>WHERE </a:t>
            </a:r>
            <a:r>
              <a:rPr lang="ru-RU" dirty="0"/>
              <a:t>Зарплата &lt; 3000 будет иметь вид…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Таким образом, операция выборки дает "</a:t>
            </a:r>
            <a:r>
              <a:rPr lang="ru-RU" i="1" dirty="0"/>
              <a:t>горизонтальный срез</a:t>
            </a:r>
            <a:r>
              <a:rPr lang="ru-RU" dirty="0"/>
              <a:t>" отношения по некоторому условию.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216306"/>
              </p:ext>
            </p:extLst>
          </p:nvPr>
        </p:nvGraphicFramePr>
        <p:xfrm>
          <a:off x="827538" y="1988840"/>
          <a:ext cx="7486650" cy="135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675290814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214131803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4405563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69532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042653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3701843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3000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7311669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441074"/>
              </p:ext>
            </p:extLst>
          </p:nvPr>
        </p:nvGraphicFramePr>
        <p:xfrm>
          <a:off x="827538" y="4293096"/>
          <a:ext cx="7486650" cy="1203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396095559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95207077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410917365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Фамилия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87093011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07170423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2000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92635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82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 (</a:t>
            </a:r>
            <a:r>
              <a:rPr lang="ru-RU" dirty="0" err="1"/>
              <a:t>Cartesian</a:t>
            </a:r>
            <a:r>
              <a:rPr lang="ru-RU" dirty="0"/>
              <a:t> </a:t>
            </a:r>
            <a:r>
              <a:rPr lang="ru-RU" dirty="0" err="1"/>
              <a:t>product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925144"/>
          </a:xfrm>
        </p:spPr>
        <p:txBody>
          <a:bodyPr>
            <a:normAutofit/>
          </a:bodyPr>
          <a:lstStyle/>
          <a:p>
            <a:r>
              <a:rPr lang="ru-RU" b="1" i="1" dirty="0"/>
              <a:t>Декартовым произведением </a:t>
            </a:r>
            <a:r>
              <a:rPr lang="ru-RU" dirty="0"/>
              <a:t>двух отношений </a:t>
            </a:r>
            <a:r>
              <a:rPr lang="en-US" i="1" dirty="0"/>
              <a:t>A</a:t>
            </a:r>
            <a:r>
              <a:rPr lang="ru-RU" i="1" dirty="0"/>
              <a:t>(A</a:t>
            </a:r>
            <a:r>
              <a:rPr lang="ru-RU" i="1" baseline="-25000" dirty="0"/>
              <a:t>1</a:t>
            </a:r>
            <a:r>
              <a:rPr lang="ru-RU" i="1" dirty="0"/>
              <a:t>, A</a:t>
            </a:r>
            <a:r>
              <a:rPr lang="ru-RU" i="1" baseline="-25000" dirty="0"/>
              <a:t>2</a:t>
            </a:r>
            <a:r>
              <a:rPr lang="ru-RU" i="1" dirty="0"/>
              <a:t>,…, A</a:t>
            </a:r>
            <a:r>
              <a:rPr lang="en-US" i="1" baseline="-25000" dirty="0"/>
              <a:t>n</a:t>
            </a:r>
            <a:r>
              <a:rPr lang="ru-RU" i="1" dirty="0"/>
              <a:t>) 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i="1" dirty="0"/>
              <a:t>(B</a:t>
            </a:r>
            <a:r>
              <a:rPr lang="ru-RU" i="1" baseline="-25000" dirty="0"/>
              <a:t>1</a:t>
            </a:r>
            <a:r>
              <a:rPr lang="ru-RU" i="1" dirty="0"/>
              <a:t>, B</a:t>
            </a:r>
            <a:r>
              <a:rPr lang="ru-RU" i="1" baseline="-25000" dirty="0"/>
              <a:t>2</a:t>
            </a:r>
            <a:r>
              <a:rPr lang="ru-RU" i="1" dirty="0"/>
              <a:t>,…, B</a:t>
            </a:r>
            <a:r>
              <a:rPr lang="en-US" i="1" baseline="-25000" dirty="0"/>
              <a:t>m</a:t>
            </a:r>
            <a:r>
              <a:rPr lang="ru-RU" i="1" dirty="0"/>
              <a:t>)</a:t>
            </a:r>
            <a:r>
              <a:rPr lang="ru-RU" dirty="0"/>
              <a:t> называется отношение, заголовок которого является </a:t>
            </a:r>
            <a:r>
              <a:rPr lang="ru-RU" b="1" i="1" dirty="0"/>
              <a:t>сцеплением заголовков </a:t>
            </a:r>
            <a:r>
              <a:rPr lang="ru-RU" dirty="0"/>
              <a:t>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: </a:t>
            </a:r>
          </a:p>
          <a:p>
            <a:pPr marL="0" indent="0" algn="ctr">
              <a:buNone/>
            </a:pPr>
            <a:r>
              <a:rPr lang="ru-RU" i="1" dirty="0"/>
              <a:t>(A</a:t>
            </a:r>
            <a:r>
              <a:rPr lang="ru-RU" i="1" baseline="-25000" dirty="0"/>
              <a:t>1</a:t>
            </a:r>
            <a:r>
              <a:rPr lang="ru-RU" i="1" dirty="0"/>
              <a:t>, A</a:t>
            </a:r>
            <a:r>
              <a:rPr lang="ru-RU" i="1" baseline="-25000" dirty="0"/>
              <a:t>2</a:t>
            </a:r>
            <a:r>
              <a:rPr lang="ru-RU" i="1" dirty="0"/>
              <a:t>,…, A</a:t>
            </a:r>
            <a:r>
              <a:rPr lang="en-US" i="1" baseline="-25000" dirty="0"/>
              <a:t>n</a:t>
            </a:r>
            <a:r>
              <a:rPr lang="ru-RU" i="1" baseline="-25000" dirty="0"/>
              <a:t>,</a:t>
            </a:r>
            <a:r>
              <a:rPr lang="ru-RU" i="1" dirty="0"/>
              <a:t> B</a:t>
            </a:r>
            <a:r>
              <a:rPr lang="ru-RU" i="1" baseline="-25000" dirty="0"/>
              <a:t>1</a:t>
            </a:r>
            <a:r>
              <a:rPr lang="ru-RU" i="1" dirty="0"/>
              <a:t>, B</a:t>
            </a:r>
            <a:r>
              <a:rPr lang="ru-RU" i="1" baseline="-25000" dirty="0"/>
              <a:t>2</a:t>
            </a:r>
            <a:r>
              <a:rPr lang="ru-RU" i="1" dirty="0"/>
              <a:t>,…, B</a:t>
            </a:r>
            <a:r>
              <a:rPr lang="en-US" i="1" baseline="-25000" dirty="0"/>
              <a:t>m</a:t>
            </a:r>
            <a:r>
              <a:rPr lang="ru-RU" i="1" dirty="0"/>
              <a:t>)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а тело состоит из кортежей, являющихся </a:t>
            </a:r>
            <a:r>
              <a:rPr lang="ru-RU" b="1" i="1" dirty="0"/>
              <a:t>сцеплением кортежей </a:t>
            </a:r>
            <a:r>
              <a:rPr lang="ru-RU" dirty="0"/>
              <a:t>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: </a:t>
            </a:r>
          </a:p>
          <a:p>
            <a:pPr marL="0" indent="0" algn="ctr">
              <a:buNone/>
            </a:pPr>
            <a:r>
              <a:rPr lang="en-US" i="1" dirty="0"/>
              <a:t>(a</a:t>
            </a:r>
            <a:r>
              <a:rPr lang="en-US" i="1" baseline="-25000" dirty="0"/>
              <a:t>1</a:t>
            </a:r>
            <a:r>
              <a:rPr lang="en-US" i="1" dirty="0"/>
              <a:t>, a</a:t>
            </a:r>
            <a:r>
              <a:rPr lang="en-US" i="1" baseline="-25000" dirty="0"/>
              <a:t>2</a:t>
            </a:r>
            <a:r>
              <a:rPr lang="en-US" i="1" dirty="0"/>
              <a:t>,…, a</a:t>
            </a:r>
            <a:r>
              <a:rPr lang="en-US" i="1" baseline="-25000" dirty="0"/>
              <a:t>n,</a:t>
            </a:r>
            <a:r>
              <a:rPr lang="en-US" i="1" dirty="0"/>
              <a:t> b</a:t>
            </a:r>
            <a:r>
              <a:rPr lang="en-US" i="1" baseline="-25000" dirty="0"/>
              <a:t>1</a:t>
            </a:r>
            <a:r>
              <a:rPr lang="en-US" i="1" dirty="0"/>
              <a:t>, b</a:t>
            </a:r>
            <a:r>
              <a:rPr lang="en-US" i="1" baseline="-25000" dirty="0"/>
              <a:t>2</a:t>
            </a:r>
            <a:r>
              <a:rPr lang="en-US" i="1" dirty="0"/>
              <a:t>,…, </a:t>
            </a:r>
            <a:r>
              <a:rPr lang="en-US" i="1" dirty="0" err="1"/>
              <a:t>b</a:t>
            </a:r>
            <a:r>
              <a:rPr lang="en-US" i="1" baseline="-25000" dirty="0" err="1"/>
              <a:t>m</a:t>
            </a:r>
            <a:r>
              <a:rPr lang="en-US" i="1" dirty="0"/>
              <a:t>)</a:t>
            </a:r>
            <a:r>
              <a:rPr lang="en-US" dirty="0"/>
              <a:t>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таких</a:t>
            </a:r>
            <a:r>
              <a:rPr lang="en-US" dirty="0"/>
              <a:t>, </a:t>
            </a:r>
            <a:r>
              <a:rPr lang="ru-RU" dirty="0"/>
              <a:t>что </a:t>
            </a:r>
          </a:p>
          <a:p>
            <a:endParaRPr lang="en-US" i="1" dirty="0"/>
          </a:p>
          <a:p>
            <a:r>
              <a:rPr lang="ru-RU" i="1" dirty="0"/>
              <a:t>Другими словами, </a:t>
            </a:r>
            <a:r>
              <a:rPr lang="ru-RU" dirty="0"/>
              <a:t>это бинарная операция над </a:t>
            </a:r>
            <a:r>
              <a:rPr lang="ru-RU" dirty="0" err="1"/>
              <a:t>разносхемными</a:t>
            </a:r>
            <a:r>
              <a:rPr lang="ru-RU" dirty="0"/>
              <a:t> отношениями, соответствующая определению декартова произведения для РМД.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citforum.ru/database/dblearn/image15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74108"/>
            <a:ext cx="1585913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itforum.ru/database/dblearn/image15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08" y="4797151"/>
            <a:ext cx="1571625" cy="34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89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 (</a:t>
            </a:r>
            <a:r>
              <a:rPr lang="ru-RU" dirty="0" err="1"/>
              <a:t>Cartesian</a:t>
            </a:r>
            <a:r>
              <a:rPr lang="ru-RU" dirty="0"/>
              <a:t> </a:t>
            </a:r>
            <a:r>
              <a:rPr lang="ru-RU" dirty="0" err="1"/>
              <a:t>product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Мощность произведения </a:t>
            </a:r>
            <a:r>
              <a:rPr lang="en-US" i="1" dirty="0"/>
              <a:t>A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en-US" i="1" dirty="0"/>
              <a:t>B</a:t>
            </a:r>
            <a:r>
              <a:rPr lang="en-US" dirty="0"/>
              <a:t> </a:t>
            </a:r>
            <a:r>
              <a:rPr lang="ru-RU" dirty="0"/>
              <a:t>равна произведению мощностей отношений </a:t>
            </a:r>
            <a:r>
              <a:rPr lang="en-US" i="1" dirty="0"/>
              <a:t>A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т.к. каждый кортеж отношения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соединяется с каждым кортежем отношения </a:t>
            </a:r>
            <a:r>
              <a:rPr lang="en-US" i="1" dirty="0"/>
              <a:t>B</a:t>
            </a:r>
            <a:r>
              <a:rPr lang="ru-RU" dirty="0"/>
              <a:t>.</a:t>
            </a:r>
          </a:p>
          <a:p>
            <a:r>
              <a:rPr lang="ru-RU" dirty="0"/>
              <a:t>Если в отношениях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en-US" dirty="0"/>
              <a:t> </a:t>
            </a:r>
            <a:r>
              <a:rPr lang="ru-RU" dirty="0"/>
              <a:t>имеются атрибуты с одинаковыми наименованиями, то перед выполнением операции декартового произведения такие атрибуты необходимо переименовать.</a:t>
            </a:r>
          </a:p>
          <a:p>
            <a:r>
              <a:rPr lang="ru-RU" dirty="0"/>
              <a:t>Перемножать можно любые два отношения, совместимость по типу при этом не требуется.</a:t>
            </a:r>
          </a:p>
          <a:p>
            <a:r>
              <a:rPr lang="ru-RU" dirty="0"/>
              <a:t>Сама по себе операция декартового произведения не очень важна, т.к. она не дает никакой новой информации, по сравнению с исходными отношениями. Для реальных запросов эта операция почти никогда не используется. Однако операция декартового произведения важна для выполнения специальных реляционных операций.</a:t>
            </a:r>
          </a:p>
        </p:txBody>
      </p:sp>
    </p:spTree>
    <p:extLst>
      <p:ext uri="{BB962C8B-B14F-4D97-AF65-F5344CB8AC3E}">
        <p14:creationId xmlns:p14="http://schemas.microsoft.com/office/powerpoint/2010/main" val="175788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Основными понятиями реляционных баз данных являются </a:t>
            </a:r>
          </a:p>
          <a:p>
            <a:r>
              <a:rPr lang="ru-RU" dirty="0"/>
              <a:t>тип данных, </a:t>
            </a:r>
          </a:p>
          <a:p>
            <a:r>
              <a:rPr lang="ru-RU" dirty="0"/>
              <a:t>домен, </a:t>
            </a:r>
          </a:p>
          <a:p>
            <a:r>
              <a:rPr lang="ru-RU" dirty="0"/>
              <a:t>атрибут, </a:t>
            </a:r>
          </a:p>
          <a:p>
            <a:r>
              <a:rPr lang="ru-RU" dirty="0"/>
              <a:t>кортеж, </a:t>
            </a:r>
          </a:p>
          <a:p>
            <a:r>
              <a:rPr lang="ru-RU" dirty="0"/>
              <a:t>первичный ключ,</a:t>
            </a:r>
          </a:p>
          <a:p>
            <a:r>
              <a:rPr lang="ru-RU" dirty="0"/>
              <a:t>отношение.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86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произведение. Пример 1.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отношение R(A,B) и отношение S(C,</a:t>
            </a:r>
            <a:r>
              <a:rPr lang="en-US" dirty="0"/>
              <a:t>D</a:t>
            </a:r>
            <a:r>
              <a:rPr lang="ru-RU" dirty="0"/>
              <a:t>,</a:t>
            </a:r>
            <a:r>
              <a:rPr lang="en-US" dirty="0"/>
              <a:t>E</a:t>
            </a:r>
            <a:r>
              <a:rPr lang="ru-RU" dirty="0"/>
              <a:t>)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Тогда декартово произведение R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ru-RU" dirty="0"/>
              <a:t>S будет…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606230"/>
              </p:ext>
            </p:extLst>
          </p:nvPr>
        </p:nvGraphicFramePr>
        <p:xfrm>
          <a:off x="1115616" y="1988840"/>
          <a:ext cx="4176465" cy="138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361">
                  <a:extLst>
                    <a:ext uri="{9D8B030D-6E8A-4147-A177-3AD203B41FA5}">
                      <a16:colId xmlns:a16="http://schemas.microsoft.com/office/drawing/2014/main" val="3204359791"/>
                    </a:ext>
                  </a:extLst>
                </a:gridCol>
                <a:gridCol w="880363">
                  <a:extLst>
                    <a:ext uri="{9D8B030D-6E8A-4147-A177-3AD203B41FA5}">
                      <a16:colId xmlns:a16="http://schemas.microsoft.com/office/drawing/2014/main" val="2397648619"/>
                    </a:ext>
                  </a:extLst>
                </a:gridCol>
                <a:gridCol w="570884">
                  <a:extLst>
                    <a:ext uri="{9D8B030D-6E8A-4147-A177-3AD203B41FA5}">
                      <a16:colId xmlns:a16="http://schemas.microsoft.com/office/drawing/2014/main" val="922320683"/>
                    </a:ext>
                  </a:extLst>
                </a:gridCol>
                <a:gridCol w="614952">
                  <a:extLst>
                    <a:ext uri="{9D8B030D-6E8A-4147-A177-3AD203B41FA5}">
                      <a16:colId xmlns:a16="http://schemas.microsoft.com/office/drawing/2014/main" val="3783774232"/>
                    </a:ext>
                  </a:extLst>
                </a:gridCol>
                <a:gridCol w="614952">
                  <a:extLst>
                    <a:ext uri="{9D8B030D-6E8A-4147-A177-3AD203B41FA5}">
                      <a16:colId xmlns:a16="http://schemas.microsoft.com/office/drawing/2014/main" val="2488191671"/>
                    </a:ext>
                  </a:extLst>
                </a:gridCol>
                <a:gridCol w="615953">
                  <a:extLst>
                    <a:ext uri="{9D8B030D-6E8A-4147-A177-3AD203B41FA5}">
                      <a16:colId xmlns:a16="http://schemas.microsoft.com/office/drawing/2014/main" val="80508092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79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570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751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6740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825157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883660"/>
              </p:ext>
            </p:extLst>
          </p:nvPr>
        </p:nvGraphicFramePr>
        <p:xfrm>
          <a:off x="971600" y="4077072"/>
          <a:ext cx="4320479" cy="2221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0050">
                  <a:extLst>
                    <a:ext uri="{9D8B030D-6E8A-4147-A177-3AD203B41FA5}">
                      <a16:colId xmlns:a16="http://schemas.microsoft.com/office/drawing/2014/main" val="456382159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1220053905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678815155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1388410698"/>
                    </a:ext>
                  </a:extLst>
                </a:gridCol>
                <a:gridCol w="496924">
                  <a:extLst>
                    <a:ext uri="{9D8B030D-6E8A-4147-A177-3AD203B41FA5}">
                      <a16:colId xmlns:a16="http://schemas.microsoft.com/office/drawing/2014/main" val="272384198"/>
                    </a:ext>
                  </a:extLst>
                </a:gridCol>
                <a:gridCol w="663355">
                  <a:extLst>
                    <a:ext uri="{9D8B030D-6E8A-4147-A177-3AD203B41FA5}">
                      <a16:colId xmlns:a16="http://schemas.microsoft.com/office/drawing/2014/main" val="200090273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</a:rPr>
                        <a:t>Декартово произведение R</a:t>
                      </a:r>
                      <a:r>
                        <a:rPr lang="ru-RU" sz="1800" u="sng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ru-RU" sz="1800" u="sng" dirty="0">
                          <a:effectLst/>
                        </a:rPr>
                        <a:t>S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7553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239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316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045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267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03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204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01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5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произведение. Пример 2.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Пусть даны два отношения </a:t>
            </a:r>
            <a:r>
              <a:rPr lang="en-US" sz="1800" i="1" dirty="0"/>
              <a:t>A</a:t>
            </a:r>
            <a:r>
              <a:rPr lang="ru-RU" sz="1800" dirty="0"/>
              <a:t> и </a:t>
            </a:r>
            <a:r>
              <a:rPr lang="en-US" sz="1800" i="1" dirty="0"/>
              <a:t>B</a:t>
            </a:r>
            <a:r>
              <a:rPr lang="ru-RU" sz="1800" dirty="0"/>
              <a:t> с информацией о поставщиках и деталях: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sz="1800" dirty="0"/>
              <a:t>Декартово произведение отношений </a:t>
            </a:r>
            <a:r>
              <a:rPr lang="en-US" sz="1800" i="1" dirty="0"/>
              <a:t>A</a:t>
            </a:r>
            <a:r>
              <a:rPr lang="en-US" sz="1800" dirty="0"/>
              <a:t> </a:t>
            </a:r>
            <a:r>
              <a:rPr lang="ru-RU" sz="1800" dirty="0"/>
              <a:t>и </a:t>
            </a:r>
            <a:r>
              <a:rPr lang="en-US" sz="1800" i="1" dirty="0"/>
              <a:t>B</a:t>
            </a:r>
            <a:r>
              <a:rPr lang="en-US" sz="1800" dirty="0"/>
              <a:t> </a:t>
            </a:r>
            <a:r>
              <a:rPr lang="ru-RU" sz="1800" dirty="0"/>
              <a:t>будет иметь вид</a:t>
            </a:r>
            <a:r>
              <a:rPr lang="en-US" sz="1800" dirty="0"/>
              <a:t>...</a:t>
            </a:r>
          </a:p>
          <a:p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558952"/>
              </p:ext>
            </p:extLst>
          </p:nvPr>
        </p:nvGraphicFramePr>
        <p:xfrm>
          <a:off x="828675" y="2143401"/>
          <a:ext cx="4012696" cy="1486981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2006348">
                  <a:extLst>
                    <a:ext uri="{9D8B030D-6E8A-4147-A177-3AD203B41FA5}">
                      <a16:colId xmlns:a16="http://schemas.microsoft.com/office/drawing/2014/main" val="3418012932"/>
                    </a:ext>
                  </a:extLst>
                </a:gridCol>
                <a:gridCol w="2006348">
                  <a:extLst>
                    <a:ext uri="{9D8B030D-6E8A-4147-A177-3AD203B41FA5}">
                      <a16:colId xmlns:a16="http://schemas.microsoft.com/office/drawing/2014/main" val="23897529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46045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532427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96156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Сидоров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05990739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52673"/>
              </p:ext>
            </p:extLst>
          </p:nvPr>
        </p:nvGraphicFramePr>
        <p:xfrm>
          <a:off x="5034473" y="2147379"/>
          <a:ext cx="3279714" cy="1486981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639857">
                  <a:extLst>
                    <a:ext uri="{9D8B030D-6E8A-4147-A177-3AD203B41FA5}">
                      <a16:colId xmlns:a16="http://schemas.microsoft.com/office/drawing/2014/main" val="3940111856"/>
                    </a:ext>
                  </a:extLst>
                </a:gridCol>
                <a:gridCol w="1639857">
                  <a:extLst>
                    <a:ext uri="{9D8B030D-6E8A-4147-A177-3AD203B41FA5}">
                      <a16:colId xmlns:a16="http://schemas.microsoft.com/office/drawing/2014/main" val="35426563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детали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ru-RU" sz="1600" dirty="0">
                          <a:effectLst/>
                        </a:rPr>
                        <a:t> детали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70899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Болт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337204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Гайка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75539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Винт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5822838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155202"/>
              </p:ext>
            </p:extLst>
          </p:nvPr>
        </p:nvGraphicFramePr>
        <p:xfrm>
          <a:off x="828675" y="4142080"/>
          <a:ext cx="7485512" cy="2605734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871378">
                  <a:extLst>
                    <a:ext uri="{9D8B030D-6E8A-4147-A177-3AD203B41FA5}">
                      <a16:colId xmlns:a16="http://schemas.microsoft.com/office/drawing/2014/main" val="859381455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503074904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1247004406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170190448"/>
                    </a:ext>
                  </a:extLst>
                </a:gridCol>
              </a:tblGrid>
              <a:tr h="408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Номер поставщика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поставщика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Номер детали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детали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0883702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410037795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5331453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Винт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81098101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7319034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81596337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Винт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13054063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34074354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71626804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653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36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Объединение (</a:t>
            </a:r>
            <a:r>
              <a:rPr lang="ru-RU" dirty="0" err="1"/>
              <a:t>union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Объединением </a:t>
            </a:r>
            <a:r>
              <a:rPr lang="ru-RU" dirty="0"/>
              <a:t>двух совместимых по типу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 </a:t>
            </a:r>
            <a:r>
              <a:rPr lang="ru-RU" dirty="0"/>
              <a:t>называется отношение с тем же заголовком, что и у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и телом, состоящим из кортежей, принадлежащих или </a:t>
            </a:r>
            <a:r>
              <a:rPr lang="en-US" i="1" dirty="0"/>
              <a:t>A</a:t>
            </a:r>
            <a:r>
              <a:rPr lang="ru-RU" dirty="0"/>
              <a:t>, или </a:t>
            </a:r>
            <a:r>
              <a:rPr lang="en-US" i="1" dirty="0"/>
              <a:t>B</a:t>
            </a:r>
            <a:r>
              <a:rPr lang="ru-RU" dirty="0"/>
              <a:t>, или обоим отношениям.</a:t>
            </a:r>
          </a:p>
          <a:p>
            <a:r>
              <a:rPr lang="ru-RU" i="1" dirty="0"/>
              <a:t>Или</a:t>
            </a:r>
            <a:r>
              <a:rPr lang="ru-RU" dirty="0"/>
              <a:t>, объединением двух односхемных отношений R и S называется отношение T = R U S, которое включает в себя все кортежи обоих отношений без повторов.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40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даны два отношения </a:t>
            </a:r>
            <a:r>
              <a:rPr lang="en-US" i="1" dirty="0"/>
              <a:t>A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dirty="0"/>
              <a:t> с информацией о сотрудниках:</a:t>
            </a:r>
            <a:endParaRPr lang="en-US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Объединение отношений будет иметь вид…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Объединение (</a:t>
            </a:r>
            <a:r>
              <a:rPr lang="ru-RU" dirty="0" err="1"/>
              <a:t>union</a:t>
            </a:r>
            <a:r>
              <a:rPr lang="ru-RU" dirty="0"/>
              <a:t>).</a:t>
            </a:r>
            <a:r>
              <a:rPr lang="en-US" dirty="0"/>
              <a:t> </a:t>
            </a:r>
            <a:r>
              <a:rPr lang="ru-RU" dirty="0"/>
              <a:t>Пример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774632"/>
              </p:ext>
            </p:extLst>
          </p:nvPr>
        </p:nvGraphicFramePr>
        <p:xfrm>
          <a:off x="971600" y="2276872"/>
          <a:ext cx="3528392" cy="142310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087437">
                  <a:extLst>
                    <a:ext uri="{9D8B030D-6E8A-4147-A177-3AD203B41FA5}">
                      <a16:colId xmlns:a16="http://schemas.microsoft.com/office/drawing/2014/main" val="3310519305"/>
                    </a:ext>
                  </a:extLst>
                </a:gridCol>
                <a:gridCol w="1536042">
                  <a:extLst>
                    <a:ext uri="{9D8B030D-6E8A-4147-A177-3AD203B41FA5}">
                      <a16:colId xmlns:a16="http://schemas.microsoft.com/office/drawing/2014/main" val="3019548254"/>
                    </a:ext>
                  </a:extLst>
                </a:gridCol>
                <a:gridCol w="904913">
                  <a:extLst>
                    <a:ext uri="{9D8B030D-6E8A-4147-A177-3AD203B41FA5}">
                      <a16:colId xmlns:a16="http://schemas.microsoft.com/office/drawing/2014/main" val="23614348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Табельный номер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Фамилия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Зарплата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52966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6012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Петров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1580391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7306962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992559"/>
              </p:ext>
            </p:extLst>
          </p:nvPr>
        </p:nvGraphicFramePr>
        <p:xfrm>
          <a:off x="4642917" y="2276870"/>
          <a:ext cx="3815333" cy="1467932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06260">
                  <a:extLst>
                    <a:ext uri="{9D8B030D-6E8A-4147-A177-3AD203B41FA5}">
                      <a16:colId xmlns:a16="http://schemas.microsoft.com/office/drawing/2014/main" val="2845787200"/>
                    </a:ext>
                  </a:extLst>
                </a:gridCol>
                <a:gridCol w="1548089">
                  <a:extLst>
                    <a:ext uri="{9D8B030D-6E8A-4147-A177-3AD203B41FA5}">
                      <a16:colId xmlns:a16="http://schemas.microsoft.com/office/drawing/2014/main" val="3477704022"/>
                    </a:ext>
                  </a:extLst>
                </a:gridCol>
                <a:gridCol w="1060984">
                  <a:extLst>
                    <a:ext uri="{9D8B030D-6E8A-4147-A177-3AD203B41FA5}">
                      <a16:colId xmlns:a16="http://schemas.microsoft.com/office/drawing/2014/main" val="3363891208"/>
                    </a:ext>
                  </a:extLst>
                </a:gridCol>
              </a:tblGrid>
              <a:tr h="5168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Табельный номер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Фамилия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Зарплата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56420104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26924586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Пушников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4290339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0250024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024467"/>
              </p:ext>
            </p:extLst>
          </p:nvPr>
        </p:nvGraphicFramePr>
        <p:xfrm>
          <a:off x="1187624" y="4343016"/>
          <a:ext cx="4962669" cy="183909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910922">
                  <a:extLst>
                    <a:ext uri="{9D8B030D-6E8A-4147-A177-3AD203B41FA5}">
                      <a16:colId xmlns:a16="http://schemas.microsoft.com/office/drawing/2014/main" val="1028968418"/>
                    </a:ext>
                  </a:extLst>
                </a:gridCol>
                <a:gridCol w="1778860">
                  <a:extLst>
                    <a:ext uri="{9D8B030D-6E8A-4147-A177-3AD203B41FA5}">
                      <a16:colId xmlns:a16="http://schemas.microsoft.com/office/drawing/2014/main" val="141819882"/>
                    </a:ext>
                  </a:extLst>
                </a:gridCol>
                <a:gridCol w="1272887">
                  <a:extLst>
                    <a:ext uri="{9D8B030D-6E8A-4147-A177-3AD203B41FA5}">
                      <a16:colId xmlns:a16="http://schemas.microsoft.com/office/drawing/2014/main" val="29476350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Табельный номер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Фамилия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Зарплата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23845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93394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97097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934355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Пушников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02353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146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1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Вычитанием двух совместимых по типу отношений </a:t>
            </a:r>
            <a:r>
              <a:rPr lang="en-US" i="1" dirty="0"/>
              <a:t>A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dirty="0"/>
              <a:t>  называется отношение с тем же заголовком, что и у отношений </a:t>
            </a:r>
            <a:r>
              <a:rPr lang="en-US" i="1" dirty="0"/>
              <a:t>A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dirty="0"/>
              <a:t>, и телом, состоящим из кортежей, принадлежащих отношению </a:t>
            </a:r>
            <a:r>
              <a:rPr lang="en-US" i="1" dirty="0"/>
              <a:t>A</a:t>
            </a:r>
            <a:r>
              <a:rPr lang="ru-RU" dirty="0"/>
              <a:t> и не принадлежащих отношению </a:t>
            </a:r>
            <a:r>
              <a:rPr lang="en-US" i="1" dirty="0"/>
              <a:t>B</a:t>
            </a:r>
            <a:r>
              <a:rPr lang="ru-RU" dirty="0"/>
              <a:t>. 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разностью односхемных отношений R и S называется множество кортежей R, не входящих в 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31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/>
              <a:t>).</a:t>
            </a:r>
            <a:r>
              <a:rPr lang="en-US" dirty="0"/>
              <a:t> </a:t>
            </a:r>
            <a:r>
              <a:rPr lang="ru-RU" dirty="0"/>
              <a:t>Пример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отношение R(A,B,C) и отношение S(A,B,C)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Тогда разность R–S будет…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01385"/>
              </p:ext>
            </p:extLst>
          </p:nvPr>
        </p:nvGraphicFramePr>
        <p:xfrm>
          <a:off x="1043608" y="2060848"/>
          <a:ext cx="5328593" cy="138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505">
                  <a:extLst>
                    <a:ext uri="{9D8B030D-6E8A-4147-A177-3AD203B41FA5}">
                      <a16:colId xmlns:a16="http://schemas.microsoft.com/office/drawing/2014/main" val="301405810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157350461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3505559714"/>
                    </a:ext>
                  </a:extLst>
                </a:gridCol>
                <a:gridCol w="487651">
                  <a:extLst>
                    <a:ext uri="{9D8B030D-6E8A-4147-A177-3AD203B41FA5}">
                      <a16:colId xmlns:a16="http://schemas.microsoft.com/office/drawing/2014/main" val="1434760652"/>
                    </a:ext>
                  </a:extLst>
                </a:gridCol>
                <a:gridCol w="812369">
                  <a:extLst>
                    <a:ext uri="{9D8B030D-6E8A-4147-A177-3AD203B41FA5}">
                      <a16:colId xmlns:a16="http://schemas.microsoft.com/office/drawing/2014/main" val="3259046852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112547555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909176730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402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020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273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9322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773874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572285"/>
              </p:ext>
            </p:extLst>
          </p:nvPr>
        </p:nvGraphicFramePr>
        <p:xfrm>
          <a:off x="1187624" y="4149080"/>
          <a:ext cx="2664296" cy="1110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2174">
                  <a:extLst>
                    <a:ext uri="{9D8B030D-6E8A-4147-A177-3AD203B41FA5}">
                      <a16:colId xmlns:a16="http://schemas.microsoft.com/office/drawing/2014/main" val="2982769786"/>
                    </a:ext>
                  </a:extLst>
                </a:gridCol>
                <a:gridCol w="853427">
                  <a:extLst>
                    <a:ext uri="{9D8B030D-6E8A-4147-A177-3AD203B41FA5}">
                      <a16:colId xmlns:a16="http://schemas.microsoft.com/office/drawing/2014/main" val="2330505786"/>
                    </a:ext>
                  </a:extLst>
                </a:gridCol>
                <a:gridCol w="958695">
                  <a:extLst>
                    <a:ext uri="{9D8B030D-6E8A-4147-A177-3AD203B41FA5}">
                      <a16:colId xmlns:a16="http://schemas.microsoft.com/office/drawing/2014/main" val="252269059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Разность R–S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89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122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2468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288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62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/>
              <a:t>).</a:t>
            </a:r>
            <a:r>
              <a:rPr lang="en-US" dirty="0"/>
              <a:t> </a:t>
            </a:r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тех же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что в примере на объединение вычитание имеет вид: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206761"/>
              </p:ext>
            </p:extLst>
          </p:nvPr>
        </p:nvGraphicFramePr>
        <p:xfrm>
          <a:off x="828675" y="2492896"/>
          <a:ext cx="7486650" cy="101289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2877444613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803263120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147831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75001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210624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958047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1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Пересечение (</a:t>
            </a:r>
            <a:r>
              <a:rPr lang="en-US" dirty="0"/>
              <a:t>intersection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Пересечением двух совместимых по типу отношений </a:t>
            </a:r>
            <a:r>
              <a:rPr lang="en-US" i="1" dirty="0"/>
              <a:t>A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dirty="0"/>
              <a:t> называется отношение с тем же заголовком, что и у отношений </a:t>
            </a:r>
            <a:r>
              <a:rPr lang="en-US" i="1" dirty="0"/>
              <a:t>A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dirty="0"/>
              <a:t>, и телом, состоящим из кортежей, принадлежащих одновременно обоим отношениям.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пересечение двух односхемных отношений R и S есть подмножество кортежей, принадлежащих обоим отношениям. Это можно выразить через разность:</a:t>
            </a:r>
            <a:r>
              <a:rPr lang="en-US" dirty="0"/>
              <a:t> </a:t>
            </a:r>
            <a:r>
              <a:rPr lang="ru-RU" dirty="0"/>
              <a:t>R ∩ S = R – (R – S).</a:t>
            </a:r>
            <a:endParaRPr lang="en-US" dirty="0"/>
          </a:p>
          <a:p>
            <a:r>
              <a:rPr lang="ru-RU" dirty="0"/>
              <a:t>Пример: 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635858"/>
              </p:ext>
            </p:extLst>
          </p:nvPr>
        </p:nvGraphicFramePr>
        <p:xfrm>
          <a:off x="828675" y="4725144"/>
          <a:ext cx="7486650" cy="67526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197663502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761982414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80620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47574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78771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13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Соединение (</a:t>
            </a:r>
            <a:r>
              <a:rPr lang="ru-RU" dirty="0" err="1"/>
              <a:t>join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Операция соединения отношений, наряду с операциями выборки и проекции, является одной из наиболее важных реляционных операций.</a:t>
            </a:r>
          </a:p>
          <a:p>
            <a:r>
              <a:rPr lang="ru-RU" dirty="0"/>
              <a:t>Обычно рассматривается несколько разновидностей операции соединения: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Общая операция соединения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Тэта-соединение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err="1"/>
              <a:t>Экви</a:t>
            </a:r>
            <a:r>
              <a:rPr lang="ru-RU" dirty="0"/>
              <a:t>-соединение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Естественное соединение</a:t>
            </a:r>
          </a:p>
          <a:p>
            <a:r>
              <a:rPr lang="ru-RU" dirty="0"/>
              <a:t>Наиболее важным из этих частных случаев является операция естественного соединения. Все разновидности соединения являются частными случаями общей операции соединения.</a:t>
            </a:r>
          </a:p>
        </p:txBody>
      </p:sp>
    </p:spTree>
    <p:extLst>
      <p:ext uri="{BB962C8B-B14F-4D97-AF65-F5344CB8AC3E}">
        <p14:creationId xmlns:p14="http://schemas.microsoft.com/office/powerpoint/2010/main" val="149400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операция соединения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Эта операция определяет подмножество декартова произведения двух </a:t>
            </a:r>
            <a:r>
              <a:rPr lang="ru-RU" dirty="0" err="1"/>
              <a:t>разносхемных</a:t>
            </a:r>
            <a:r>
              <a:rPr lang="ru-RU" dirty="0"/>
              <a:t> отношений. Кортеж декартова произведения входит в результирующее отношение, если для атрибутов разных исходных отношений выполняется некоторое условие </a:t>
            </a:r>
            <a:r>
              <a:rPr lang="en-US" dirty="0"/>
              <a:t>F</a:t>
            </a:r>
            <a:r>
              <a:rPr lang="ru-RU" dirty="0"/>
              <a:t>. Соединение может быть выражено так:</a:t>
            </a:r>
          </a:p>
          <a:p>
            <a:pPr marL="357188" indent="0">
              <a:buNone/>
            </a:pPr>
            <a:r>
              <a:rPr lang="en-US" dirty="0"/>
              <a:t>R </a:t>
            </a:r>
            <a:r>
              <a:rPr lang="ru-RU" dirty="0">
                <a:sym typeface="MT Extra" panose="05050102010205020202" pitchFamily="18" charset="2"/>
              </a:rPr>
              <a:t></a:t>
            </a:r>
            <a:r>
              <a:rPr lang="ru-RU" dirty="0"/>
              <a:t> </a:t>
            </a:r>
            <a:r>
              <a:rPr lang="en-US" dirty="0"/>
              <a:t>S </a:t>
            </a:r>
            <a:r>
              <a:rPr lang="ru-RU" dirty="0"/>
              <a:t>=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en-US" baseline="-25000" dirty="0"/>
              <a:t>F</a:t>
            </a:r>
            <a:r>
              <a:rPr lang="en-US" dirty="0"/>
              <a:t> </a:t>
            </a:r>
            <a:r>
              <a:rPr lang="ru-RU" dirty="0"/>
              <a:t>(</a:t>
            </a:r>
            <a:r>
              <a:rPr lang="en-US" dirty="0"/>
              <a:t>R </a:t>
            </a:r>
            <a:r>
              <a:rPr lang="ru-RU" b="1" dirty="0">
                <a:sym typeface="Symbol" panose="05050102010706020507" pitchFamily="18" charset="2"/>
              </a:rPr>
              <a:t></a:t>
            </a:r>
            <a:r>
              <a:rPr lang="ru-RU" dirty="0"/>
              <a:t> </a:t>
            </a:r>
            <a:r>
              <a:rPr lang="en-US" dirty="0"/>
              <a:t>S</a:t>
            </a:r>
            <a:r>
              <a:rPr lang="ru-RU" dirty="0"/>
              <a:t>).</a:t>
            </a:r>
          </a:p>
          <a:p>
            <a:pPr marL="357188" indent="358775">
              <a:spcBef>
                <a:spcPts val="0"/>
              </a:spcBef>
              <a:buNone/>
            </a:pPr>
            <a:r>
              <a:rPr lang="en-US" dirty="0"/>
              <a:t>F</a:t>
            </a:r>
            <a:endParaRPr lang="ru-RU" dirty="0"/>
          </a:p>
          <a:p>
            <a:r>
              <a:rPr lang="ru-RU" dirty="0"/>
              <a:t>Таким образом, операция соединения есть результат последовательного применения операций декартового произведения и выборки. Если в отношениях </a:t>
            </a:r>
            <a:r>
              <a:rPr lang="en-US" i="1" dirty="0"/>
              <a:t>R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ru-RU" dirty="0"/>
              <a:t>имеются атрибуты с одинаковыми наименованиями, то перед выполнением соединения такие атрибуты необходимо переименовать.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4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понятия</a:t>
            </a:r>
            <a:endParaRPr lang="ru-RU" dirty="0"/>
          </a:p>
        </p:txBody>
      </p:sp>
      <p:pic>
        <p:nvPicPr>
          <p:cNvPr id="33796" name="Picture 4" descr="img00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3459163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4790803" y="1412776"/>
            <a:ext cx="3669629" cy="2520280"/>
          </a:xfrm>
          <a:prstGeom prst="wedgeRectCallout">
            <a:avLst>
              <a:gd name="adj1" fmla="val -95579"/>
              <a:gd name="adj2" fmla="val -33309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Понятие тип данных в реляционной модели данных полностью адекватно понятию типа данных в языках программирования. Обычно в современных реляционных БД допускается хранение символьных, числовых данных, битовых строк, специализированных числовых данных (таких как "деньги"), а также специальных "</a:t>
            </a:r>
            <a:r>
              <a:rPr lang="ru-RU" sz="1400" dirty="0" err="1"/>
              <a:t>темпоральных</a:t>
            </a:r>
            <a:r>
              <a:rPr lang="ru-RU" sz="1400" dirty="0"/>
              <a:t>" данных (дата, время, временной интервал). 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4943203" y="1565176"/>
            <a:ext cx="3669629" cy="4960168"/>
          </a:xfrm>
          <a:prstGeom prst="wedgeRectCallout">
            <a:avLst>
              <a:gd name="adj1" fmla="val -70932"/>
              <a:gd name="adj2" fmla="val -26897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В самом общем виде домен определяется заданием некоторого базового типа данных, к которому относятся элементы домена, и произвольного логического выражения, применяемого к элементу типа данных. Если вычисление этого логического выражения дает результат "истина", то элемент данных является элементом домена. </a:t>
            </a:r>
          </a:p>
          <a:p>
            <a:r>
              <a:rPr lang="ru-RU" sz="1400" dirty="0"/>
              <a:t>Наиболее правильной интуитивной трактовкой понятия домена является понимание домена как допустимого потенциального множества значений данного типа.</a:t>
            </a:r>
          </a:p>
          <a:p>
            <a:r>
              <a:rPr lang="ru-RU" sz="1400" dirty="0"/>
              <a:t>Данные считаются сравнимыми только в том случае, когда они относятся к одному домену. Значения доменов "Номера пропусков" и "Номера групп" относятся к типу целых чисел, но не являются сравнимыми</a:t>
            </a:r>
          </a:p>
        </p:txBody>
      </p:sp>
    </p:spTree>
    <p:extLst>
      <p:ext uri="{BB962C8B-B14F-4D97-AF65-F5344CB8AC3E}">
        <p14:creationId xmlns:p14="http://schemas.microsoft.com/office/powerpoint/2010/main" val="31365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571" y="1556792"/>
            <a:ext cx="7121642" cy="35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4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Тэта-соединение. 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Рассмотрим некоторую компанию, в которой хранятся данные о поставщиках и поставляемых деталях. </a:t>
            </a:r>
          </a:p>
          <a:p>
            <a:r>
              <a:rPr lang="ru-RU" dirty="0"/>
              <a:t>Пусть поставщикам и деталям присвоен некий статус. </a:t>
            </a:r>
          </a:p>
          <a:p>
            <a:r>
              <a:rPr lang="ru-RU" dirty="0"/>
              <a:t>Пусть бизнес компании организован таким образом, что поставщики имеют право поставлять только те детали, статус которых не выше статуса поставщика (смысл этого может быть в том, что хороший поставщик с высоким статусом может поставлять больше разновидностей деталей, а плохой поставщик с низким статусом может поставлять только ограниченный список деталей, важность которых (статус детали) не очень высока).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39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Тэта-соединение. Пример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501659"/>
              </p:ext>
            </p:extLst>
          </p:nvPr>
        </p:nvGraphicFramePr>
        <p:xfrm>
          <a:off x="828676" y="1484784"/>
          <a:ext cx="7486650" cy="1742886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3424608165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32405279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6473327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Номер поставщика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Наименование поставщика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X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(Статус поставщика)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85869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983311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Петров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686953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2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49612765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08156"/>
              </p:ext>
            </p:extLst>
          </p:nvPr>
        </p:nvGraphicFramePr>
        <p:xfrm>
          <a:off x="828676" y="3645024"/>
          <a:ext cx="7485513" cy="1742886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26099">
                  <a:extLst>
                    <a:ext uri="{9D8B030D-6E8A-4147-A177-3AD203B41FA5}">
                      <a16:colId xmlns:a16="http://schemas.microsoft.com/office/drawing/2014/main" val="1241051943"/>
                    </a:ext>
                  </a:extLst>
                </a:gridCol>
                <a:gridCol w="2539621">
                  <a:extLst>
                    <a:ext uri="{9D8B030D-6E8A-4147-A177-3AD203B41FA5}">
                      <a16:colId xmlns:a16="http://schemas.microsoft.com/office/drawing/2014/main" val="3013037027"/>
                    </a:ext>
                  </a:extLst>
                </a:gridCol>
                <a:gridCol w="3119793">
                  <a:extLst>
                    <a:ext uri="{9D8B030D-6E8A-4147-A177-3AD203B41FA5}">
                      <a16:colId xmlns:a16="http://schemas.microsoft.com/office/drawing/2014/main" val="6886431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Номер детали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детали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Y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(Статус детали)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503614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14885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63341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139349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62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Тэта-соединение. Пример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 "какие поставщики имеют право поставлять какие детали?" дает  тэта-соединение </a:t>
            </a:r>
            <a:r>
              <a:rPr lang="en-US" dirty="0"/>
              <a:t>A[X&gt;Y]B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13746"/>
              </p:ext>
            </p:extLst>
          </p:nvPr>
        </p:nvGraphicFramePr>
        <p:xfrm>
          <a:off x="827538" y="2348880"/>
          <a:ext cx="7486650" cy="2857122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247775">
                  <a:extLst>
                    <a:ext uri="{9D8B030D-6E8A-4147-A177-3AD203B41FA5}">
                      <a16:colId xmlns:a16="http://schemas.microsoft.com/office/drawing/2014/main" val="4046116797"/>
                    </a:ext>
                  </a:extLst>
                </a:gridCol>
                <a:gridCol w="1416567">
                  <a:extLst>
                    <a:ext uri="{9D8B030D-6E8A-4147-A177-3AD203B41FA5}">
                      <a16:colId xmlns:a16="http://schemas.microsoft.com/office/drawing/2014/main" val="374979388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67379613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22092185"/>
                    </a:ext>
                  </a:extLst>
                </a:gridCol>
                <a:gridCol w="1414293">
                  <a:extLst>
                    <a:ext uri="{9D8B030D-6E8A-4147-A177-3AD203B41FA5}">
                      <a16:colId xmlns:a16="http://schemas.microsoft.com/office/drawing/2014/main" val="4075949609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30731240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Номер поставщика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поставщика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X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(Статус поставщика)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Номер детали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детали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(Статус детали)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96161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682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40865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25867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95595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984382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11258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43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Наиболее важным частным случаем  тэта-соединения является случай, когда выражение тэта есть просто равенство.</a:t>
            </a:r>
          </a:p>
          <a:p>
            <a:r>
              <a:rPr lang="ru-RU" dirty="0"/>
              <a:t>Если условием является равенство атрибутов исходных отношений, такая операция называется </a:t>
            </a:r>
            <a:r>
              <a:rPr lang="ru-RU" b="1" dirty="0"/>
              <a:t>эквисоединением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48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Эквисоединение. 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отношения </a:t>
            </a:r>
            <a:r>
              <a:rPr lang="en-US" i="1" dirty="0"/>
              <a:t>P</a:t>
            </a:r>
            <a:r>
              <a:rPr lang="ru-RU" dirty="0"/>
              <a:t>, </a:t>
            </a:r>
            <a:r>
              <a:rPr lang="en-US" i="1" dirty="0"/>
              <a:t>D</a:t>
            </a:r>
            <a:r>
              <a:rPr lang="ru-RU" dirty="0"/>
              <a:t> и </a:t>
            </a:r>
            <a:r>
              <a:rPr lang="en-US" i="1" dirty="0"/>
              <a:t>PD</a:t>
            </a:r>
            <a:r>
              <a:rPr lang="ru-RU" dirty="0"/>
              <a:t>, хранящие информацию о поставщиках, деталях и поставках соответственно (для удобства введем краткие наименования атрибутов):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291943"/>
              </p:ext>
            </p:extLst>
          </p:nvPr>
        </p:nvGraphicFramePr>
        <p:xfrm>
          <a:off x="827583" y="2852935"/>
          <a:ext cx="2304256" cy="2255099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75319">
                  <a:extLst>
                    <a:ext uri="{9D8B030D-6E8A-4147-A177-3AD203B41FA5}">
                      <a16:colId xmlns:a16="http://schemas.microsoft.com/office/drawing/2014/main" val="2066470626"/>
                    </a:ext>
                  </a:extLst>
                </a:gridCol>
                <a:gridCol w="1228937">
                  <a:extLst>
                    <a:ext uri="{9D8B030D-6E8A-4147-A177-3AD203B41FA5}">
                      <a16:colId xmlns:a16="http://schemas.microsoft.com/office/drawing/2014/main" val="205560599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Номер поставщика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PNUM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>
                          <a:effectLst/>
                        </a:rPr>
                        <a:t>Наименование поставщика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PNAME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929118086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Иванов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2027940997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Петров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4246743273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3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Сидоров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170081973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737830"/>
              </p:ext>
            </p:extLst>
          </p:nvPr>
        </p:nvGraphicFramePr>
        <p:xfrm>
          <a:off x="3347864" y="2852935"/>
          <a:ext cx="1872208" cy="227106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888842">
                  <a:extLst>
                    <a:ext uri="{9D8B030D-6E8A-4147-A177-3AD203B41FA5}">
                      <a16:colId xmlns:a16="http://schemas.microsoft.com/office/drawing/2014/main" val="1818227256"/>
                    </a:ext>
                  </a:extLst>
                </a:gridCol>
                <a:gridCol w="983366">
                  <a:extLst>
                    <a:ext uri="{9D8B030D-6E8A-4147-A177-3AD203B41FA5}">
                      <a16:colId xmlns:a16="http://schemas.microsoft.com/office/drawing/2014/main" val="281434305"/>
                    </a:ext>
                  </a:extLst>
                </a:gridCol>
              </a:tblGrid>
              <a:tr h="10831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DNAME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62256514"/>
                  </a:ext>
                </a:extLst>
              </a:tr>
              <a:tr h="425119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Болт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624413444"/>
                  </a:ext>
                </a:extLst>
              </a:tr>
              <a:tr h="425119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Гайка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562287182"/>
                  </a:ext>
                </a:extLst>
              </a:tr>
              <a:tr h="303793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Винт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8785818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953536"/>
              </p:ext>
            </p:extLst>
          </p:nvPr>
        </p:nvGraphicFramePr>
        <p:xfrm>
          <a:off x="5436097" y="2852935"/>
          <a:ext cx="2878091" cy="283800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30357">
                  <a:extLst>
                    <a:ext uri="{9D8B030D-6E8A-4147-A177-3AD203B41FA5}">
                      <a16:colId xmlns:a16="http://schemas.microsoft.com/office/drawing/2014/main" val="2908436144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val="4146885409"/>
                    </a:ext>
                  </a:extLst>
                </a:gridCol>
                <a:gridCol w="1162603">
                  <a:extLst>
                    <a:ext uri="{9D8B030D-6E8A-4147-A177-3AD203B41FA5}">
                      <a16:colId xmlns:a16="http://schemas.microsoft.com/office/drawing/2014/main" val="632784124"/>
                    </a:ext>
                  </a:extLst>
                </a:gridCol>
              </a:tblGrid>
              <a:tr h="830135"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поставщика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PNUM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Поставляемое количество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VOLUME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910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078865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17158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645090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61946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1041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777689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5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Эквисоединение. 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вопрос, какие детали поставляются поставщиками, дает эквисоединение  </a:t>
            </a:r>
            <a:r>
              <a:rPr lang="en-US" i="1" dirty="0"/>
              <a:t>P[PNUM=PNUM]PD</a:t>
            </a:r>
            <a:r>
              <a:rPr lang="ru-RU" dirty="0"/>
              <a:t>.  В результате имеем отношение: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800115"/>
              </p:ext>
            </p:extLst>
          </p:nvPr>
        </p:nvGraphicFramePr>
        <p:xfrm>
          <a:off x="828675" y="2805493"/>
          <a:ext cx="7486650" cy="265944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3818814198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688084797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1251288992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80783347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3862725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поставщика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PNAME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Поставляемое количество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VOLUME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06741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5854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64051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3634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16694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8412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559283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9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Недостатком эквисоединения является то, что если соединение происходит по атрибутам с одинаковыми наименованиями (а так чаще всего и происходит), то в результирующем отношении появляется два атрибута с одинаковыми значениями. </a:t>
            </a:r>
            <a:endParaRPr lang="en-US" dirty="0"/>
          </a:p>
          <a:p>
            <a:r>
              <a:rPr lang="ru-RU" dirty="0"/>
              <a:t>В нашем примере атрибуты PNUM1 и PNUM2 содержат дублирующие данные. </a:t>
            </a:r>
            <a:endParaRPr lang="en-US" dirty="0"/>
          </a:p>
          <a:p>
            <a:r>
              <a:rPr lang="ru-RU" dirty="0"/>
              <a:t>Избавиться от этого недостатка можно, взяв проекцию по всем атрибутам, кроме одного из дублирующих. </a:t>
            </a:r>
            <a:endParaRPr lang="en-US" dirty="0"/>
          </a:p>
          <a:p>
            <a:r>
              <a:rPr lang="ru-RU" dirty="0"/>
              <a:t>Именно так действует естественное соединение.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99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Естественное соединение </a:t>
            </a:r>
            <a:r>
              <a:rPr lang="ru-RU" dirty="0"/>
              <a:t>– эквисоединение по одинаковым атрибутам исходных отношений.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53" y="2348880"/>
            <a:ext cx="7631757" cy="236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Естественное соединение эквивалентно следующей последовательности реляционных операций: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Переименовать одинаковые атрибуты в отношениях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декартово произведение отношений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выборку по совпадающим значениям атрибутов, имевших одинаковые имена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проекцию, удалив повторяющиеся атрибуты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Переименовать атрибуты, вернув им первоначальные имена</a:t>
            </a:r>
          </a:p>
          <a:p>
            <a:r>
              <a:rPr lang="ru-RU" dirty="0"/>
              <a:t>Можно выполнять последовательное естественное соединение нескольких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54001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781128"/>
          </a:xfrm>
        </p:spPr>
        <p:txBody>
          <a:bodyPr/>
          <a:lstStyle/>
          <a:p>
            <a:r>
              <a:rPr lang="ru-RU" dirty="0"/>
              <a:t>Базовой структурой РМД является </a:t>
            </a:r>
            <a:r>
              <a:rPr lang="ru-RU" b="1" dirty="0"/>
              <a:t>отношение</a:t>
            </a:r>
            <a:r>
              <a:rPr lang="ru-RU" dirty="0"/>
              <a:t>, основанное на декартовом произведении доменов.</a:t>
            </a:r>
          </a:p>
          <a:p>
            <a:pPr lvl="1"/>
            <a:r>
              <a:rPr lang="ru-RU" sz="1800" b="1" dirty="0"/>
              <a:t>Домен</a:t>
            </a:r>
            <a:r>
              <a:rPr lang="ru-RU" sz="1800" dirty="0"/>
              <a:t> – это множество значений, которое может принимать элемент данных (например, множество целых чисел, множество дат, множество комбинаций символов длиной </a:t>
            </a:r>
            <a:r>
              <a:rPr lang="en-US" sz="1800" dirty="0"/>
              <a:t>N </a:t>
            </a:r>
            <a:r>
              <a:rPr lang="ru-RU" sz="1800" dirty="0"/>
              <a:t>и т.п.). </a:t>
            </a:r>
          </a:p>
          <a:p>
            <a:r>
              <a:rPr lang="ru-RU" dirty="0"/>
              <a:t>Пусть D</a:t>
            </a:r>
            <a:r>
              <a:rPr lang="ru-RU" baseline="-25000" dirty="0"/>
              <a:t>1</a:t>
            </a:r>
            <a:r>
              <a:rPr lang="ru-RU" dirty="0"/>
              <a:t>, D</a:t>
            </a:r>
            <a:r>
              <a:rPr lang="ru-RU" baseline="-25000" dirty="0"/>
              <a:t>2 </a:t>
            </a:r>
            <a:r>
              <a:rPr lang="ru-RU" dirty="0"/>
              <a:t>,…, </a:t>
            </a:r>
            <a:r>
              <a:rPr lang="ru-RU" dirty="0" err="1"/>
              <a:t>D</a:t>
            </a:r>
            <a:r>
              <a:rPr lang="ru-RU" baseline="-25000" dirty="0" err="1"/>
              <a:t>k</a:t>
            </a:r>
            <a:r>
              <a:rPr lang="ru-RU" dirty="0"/>
              <a:t> – произвольные конечные и не обязательно различные множества (домены). </a:t>
            </a:r>
            <a:r>
              <a:rPr lang="ru-RU" b="1" dirty="0"/>
              <a:t>Декартово произведение</a:t>
            </a:r>
            <a:r>
              <a:rPr lang="ru-RU" dirty="0"/>
              <a:t> этих множеств определяется следующим образом:</a:t>
            </a:r>
          </a:p>
          <a:p>
            <a:pPr lvl="1"/>
            <a:r>
              <a:rPr lang="en-US" sz="2000" dirty="0"/>
              <a:t>D</a:t>
            </a:r>
            <a:r>
              <a:rPr lang="ru-RU" sz="2000" baseline="-25000" dirty="0"/>
              <a:t>1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en-US" sz="2000" dirty="0"/>
              <a:t>D</a:t>
            </a:r>
            <a:r>
              <a:rPr lang="ru-RU" sz="2000" baseline="-25000" dirty="0"/>
              <a:t>2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ru-RU" sz="2000" dirty="0"/>
              <a:t>...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en-US" sz="2000" dirty="0" err="1"/>
              <a:t>D</a:t>
            </a:r>
            <a:r>
              <a:rPr lang="en-US" sz="2000" baseline="-25000" dirty="0" err="1"/>
              <a:t>k</a:t>
            </a:r>
            <a:r>
              <a:rPr lang="en-US" sz="2000" dirty="0"/>
              <a:t> </a:t>
            </a:r>
            <a:r>
              <a:rPr lang="ru-RU" sz="2000" dirty="0"/>
              <a:t>= {(</a:t>
            </a:r>
            <a:r>
              <a:rPr lang="en-US" sz="2000" dirty="0"/>
              <a:t>d</a:t>
            </a:r>
            <a:r>
              <a:rPr lang="ru-RU" sz="2000" baseline="-25000" dirty="0"/>
              <a:t>1</a:t>
            </a:r>
            <a:r>
              <a:rPr lang="ru-RU" sz="2000" dirty="0"/>
              <a:t>, </a:t>
            </a:r>
            <a:r>
              <a:rPr lang="en-US" sz="2000" dirty="0"/>
              <a:t>d</a:t>
            </a:r>
            <a:r>
              <a:rPr lang="ru-RU" sz="2000" baseline="-25000" dirty="0"/>
              <a:t>2</a:t>
            </a:r>
            <a:r>
              <a:rPr lang="ru-RU" sz="2000" dirty="0"/>
              <a:t>,..., </a:t>
            </a:r>
            <a:r>
              <a:rPr lang="en-US" sz="2000" dirty="0" err="1"/>
              <a:t>d</a:t>
            </a:r>
            <a:r>
              <a:rPr lang="en-US" sz="2000" baseline="-25000" dirty="0" err="1"/>
              <a:t>k</a:t>
            </a:r>
            <a:r>
              <a:rPr lang="ru-RU" sz="2000" dirty="0"/>
              <a:t>) | </a:t>
            </a:r>
            <a:r>
              <a:rPr lang="en-US" sz="2000" dirty="0"/>
              <a:t>d</a:t>
            </a:r>
            <a:r>
              <a:rPr lang="en-US" sz="2000" baseline="-25000" dirty="0"/>
              <a:t>i </a:t>
            </a:r>
            <a:r>
              <a:rPr lang="ru-RU" sz="2000" dirty="0">
                <a:sym typeface="Symbol" panose="05050102010706020507" pitchFamily="18" charset="2"/>
              </a:rPr>
              <a:t></a:t>
            </a:r>
            <a:r>
              <a:rPr lang="ru-RU" sz="2000" dirty="0"/>
              <a:t> </a:t>
            </a:r>
            <a:r>
              <a:rPr lang="en-US" sz="2000" dirty="0"/>
              <a:t>D</a:t>
            </a:r>
            <a:r>
              <a:rPr lang="en-US" sz="2000" baseline="-25000" dirty="0"/>
              <a:t>i</a:t>
            </a:r>
            <a:r>
              <a:rPr lang="ru-RU" sz="2000" dirty="0"/>
              <a:t>, </a:t>
            </a:r>
            <a:r>
              <a:rPr lang="en-US" sz="2000" dirty="0" err="1"/>
              <a:t>i</a:t>
            </a:r>
            <a:r>
              <a:rPr lang="ru-RU" sz="2000" dirty="0"/>
              <a:t>=1,…,</a:t>
            </a:r>
            <a:r>
              <a:rPr lang="en-US" sz="2000" dirty="0"/>
              <a:t>k</a:t>
            </a:r>
            <a:r>
              <a:rPr lang="ru-RU" sz="2000" dirty="0"/>
              <a:t>}.</a:t>
            </a:r>
          </a:p>
          <a:p>
            <a:r>
              <a:rPr lang="ru-RU" b="1" u="sng" dirty="0"/>
              <a:t>Пример</a:t>
            </a:r>
            <a:r>
              <a:rPr lang="ru-RU" dirty="0"/>
              <a:t>. Для доменов D</a:t>
            </a:r>
            <a:r>
              <a:rPr lang="ru-RU" baseline="-25000" dirty="0"/>
              <a:t>1</a:t>
            </a:r>
            <a:r>
              <a:rPr lang="ru-RU" dirty="0"/>
              <a:t> = (1, 2), D</a:t>
            </a:r>
            <a:r>
              <a:rPr lang="ru-RU" baseline="-25000" dirty="0"/>
              <a:t>2</a:t>
            </a:r>
            <a:r>
              <a:rPr lang="ru-RU" dirty="0"/>
              <a:t> = (A, B, C) декартово произведение D = </a:t>
            </a:r>
            <a:r>
              <a:rPr lang="en-US" dirty="0"/>
              <a:t>D</a:t>
            </a:r>
            <a:r>
              <a:rPr lang="ru-RU" baseline="-25000" dirty="0"/>
              <a:t>1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en-US" dirty="0"/>
              <a:t>D</a:t>
            </a:r>
            <a:r>
              <a:rPr lang="ru-RU" baseline="-25000" dirty="0"/>
              <a:t>2</a:t>
            </a:r>
            <a:r>
              <a:rPr lang="ru-RU" dirty="0"/>
              <a:t>  будет…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{(1,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)}.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3521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</a:t>
            </a:r>
            <a:r>
              <a:rPr lang="en-US" dirty="0"/>
              <a:t>. </a:t>
            </a:r>
            <a:r>
              <a:rPr lang="ru-RU" dirty="0"/>
              <a:t>Пример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отношения R(A,B,C) и S(A,D,E)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Тогда естественное соединение R </a:t>
            </a:r>
            <a:r>
              <a:rPr lang="ru-RU" dirty="0">
                <a:sym typeface="MT Extra" panose="05050102010205020202" pitchFamily="18" charset="2"/>
              </a:rPr>
              <a:t></a:t>
            </a:r>
            <a:r>
              <a:rPr lang="ru-RU" dirty="0"/>
              <a:t> S будет…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005978"/>
              </p:ext>
            </p:extLst>
          </p:nvPr>
        </p:nvGraphicFramePr>
        <p:xfrm>
          <a:off x="971600" y="2089637"/>
          <a:ext cx="5616622" cy="1664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4922">
                  <a:extLst>
                    <a:ext uri="{9D8B030D-6E8A-4147-A177-3AD203B41FA5}">
                      <a16:colId xmlns:a16="http://schemas.microsoft.com/office/drawing/2014/main" val="4376147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3465341942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1837864895"/>
                    </a:ext>
                  </a:extLst>
                </a:gridCol>
                <a:gridCol w="543256">
                  <a:extLst>
                    <a:ext uri="{9D8B030D-6E8A-4147-A177-3AD203B41FA5}">
                      <a16:colId xmlns:a16="http://schemas.microsoft.com/office/drawing/2014/main" val="3476964787"/>
                    </a:ext>
                  </a:extLst>
                </a:gridCol>
                <a:gridCol w="844922">
                  <a:extLst>
                    <a:ext uri="{9D8B030D-6E8A-4147-A177-3AD203B41FA5}">
                      <a16:colId xmlns:a16="http://schemas.microsoft.com/office/drawing/2014/main" val="539433539"/>
                    </a:ext>
                  </a:extLst>
                </a:gridCol>
                <a:gridCol w="844922">
                  <a:extLst>
                    <a:ext uri="{9D8B030D-6E8A-4147-A177-3AD203B41FA5}">
                      <a16:colId xmlns:a16="http://schemas.microsoft.com/office/drawing/2014/main" val="3072863354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4259802385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442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4105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1644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153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3716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37078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331314"/>
              </p:ext>
            </p:extLst>
          </p:nvPr>
        </p:nvGraphicFramePr>
        <p:xfrm>
          <a:off x="971600" y="4581128"/>
          <a:ext cx="3312369" cy="2018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890">
                  <a:extLst>
                    <a:ext uri="{9D8B030D-6E8A-4147-A177-3AD203B41FA5}">
                      <a16:colId xmlns:a16="http://schemas.microsoft.com/office/drawing/2014/main" val="2048378942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2432933969"/>
                    </a:ext>
                  </a:extLst>
                </a:gridCol>
                <a:gridCol w="661890">
                  <a:extLst>
                    <a:ext uri="{9D8B030D-6E8A-4147-A177-3AD203B41FA5}">
                      <a16:colId xmlns:a16="http://schemas.microsoft.com/office/drawing/2014/main" val="3891403497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3321394587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3214725536"/>
                    </a:ext>
                  </a:extLst>
                </a:gridCol>
              </a:tblGrid>
              <a:tr h="336352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Соединение R</a:t>
                      </a:r>
                      <a:r>
                        <a:rPr lang="ru-RU" sz="1800" u="sng">
                          <a:effectLst/>
                          <a:sym typeface="MT Extra" panose="05050102010205020202" pitchFamily="18" charset="2"/>
                        </a:rPr>
                        <a:t></a:t>
                      </a:r>
                      <a:r>
                        <a:rPr lang="ru-RU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723988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9633503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930418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468726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095080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9679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8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</a:t>
            </a:r>
            <a:r>
              <a:rPr lang="en-US" dirty="0"/>
              <a:t>. </a:t>
            </a:r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 "какие детали поставляются поставщиками", более просто записывается в виде естественного соединения трех отношений </a:t>
            </a:r>
            <a:r>
              <a:rPr lang="en-US" i="1" dirty="0"/>
              <a:t>P JOIN PD JOIN D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29099"/>
              </p:ext>
            </p:extLst>
          </p:nvPr>
        </p:nvGraphicFramePr>
        <p:xfrm>
          <a:off x="827538" y="3886200"/>
          <a:ext cx="7486650" cy="265944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3982408015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502588342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4034664657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3659759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703192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PNAME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DNAME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Поставляемое количество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VOLUME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680144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94331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53778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02558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81256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32793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68739388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6736327-68A9-4CB7-9D62-8986B679B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0061"/>
              </p:ext>
            </p:extLst>
          </p:nvPr>
        </p:nvGraphicFramePr>
        <p:xfrm>
          <a:off x="835029" y="2541502"/>
          <a:ext cx="2304256" cy="91766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75319">
                  <a:extLst>
                    <a:ext uri="{9D8B030D-6E8A-4147-A177-3AD203B41FA5}">
                      <a16:colId xmlns:a16="http://schemas.microsoft.com/office/drawing/2014/main" val="2066470626"/>
                    </a:ext>
                  </a:extLst>
                </a:gridCol>
                <a:gridCol w="1228937">
                  <a:extLst>
                    <a:ext uri="{9D8B030D-6E8A-4147-A177-3AD203B41FA5}">
                      <a16:colId xmlns:a16="http://schemas.microsoft.com/office/drawing/2014/main" val="2055605991"/>
                    </a:ext>
                  </a:extLst>
                </a:gridCol>
              </a:tblGrid>
              <a:tr h="19750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PNUM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PNAME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929118086"/>
                  </a:ext>
                </a:extLst>
              </a:tr>
              <a:tr h="226175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1</a:t>
                      </a:r>
                      <a:endParaRPr lang="ru-R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Иванов</a:t>
                      </a:r>
                      <a:endParaRPr lang="ru-R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2027940997"/>
                  </a:ext>
                </a:extLst>
              </a:tr>
              <a:tr h="226175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2</a:t>
                      </a:r>
                      <a:endParaRPr lang="ru-RU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Петров</a:t>
                      </a:r>
                      <a:endParaRPr lang="ru-R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4246743273"/>
                  </a:ext>
                </a:extLst>
              </a:tr>
              <a:tr h="226175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</a:rPr>
                        <a:t>3</a:t>
                      </a:r>
                      <a:endParaRPr lang="ru-RU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Сидоров</a:t>
                      </a:r>
                      <a:endParaRPr lang="ru-R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1700819738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332EA36-998E-4A72-9A71-BC84A3663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707964"/>
              </p:ext>
            </p:extLst>
          </p:nvPr>
        </p:nvGraphicFramePr>
        <p:xfrm>
          <a:off x="3346682" y="2541501"/>
          <a:ext cx="1872208" cy="974916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888842">
                  <a:extLst>
                    <a:ext uri="{9D8B030D-6E8A-4147-A177-3AD203B41FA5}">
                      <a16:colId xmlns:a16="http://schemas.microsoft.com/office/drawing/2014/main" val="1818227256"/>
                    </a:ext>
                  </a:extLst>
                </a:gridCol>
                <a:gridCol w="983366">
                  <a:extLst>
                    <a:ext uri="{9D8B030D-6E8A-4147-A177-3AD203B41FA5}">
                      <a16:colId xmlns:a16="http://schemas.microsoft.com/office/drawing/2014/main" val="281434305"/>
                    </a:ext>
                  </a:extLst>
                </a:gridCol>
              </a:tblGrid>
              <a:tr h="2046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DNAME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62256514"/>
                  </a:ext>
                </a:extLst>
              </a:tr>
              <a:tr h="238293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Болт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624413444"/>
                  </a:ext>
                </a:extLst>
              </a:tr>
              <a:tr h="238293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Гайка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562287182"/>
                  </a:ext>
                </a:extLst>
              </a:tr>
              <a:tr h="206288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Винт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8785818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79238E6-3A0A-44A9-A15C-373B855FE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078386"/>
              </p:ext>
            </p:extLst>
          </p:nvPr>
        </p:nvGraphicFramePr>
        <p:xfrm>
          <a:off x="5443588" y="2235082"/>
          <a:ext cx="2878091" cy="1587754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30357">
                  <a:extLst>
                    <a:ext uri="{9D8B030D-6E8A-4147-A177-3AD203B41FA5}">
                      <a16:colId xmlns:a16="http://schemas.microsoft.com/office/drawing/2014/main" val="2908436144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val="4146885409"/>
                    </a:ext>
                  </a:extLst>
                </a:gridCol>
                <a:gridCol w="1162603">
                  <a:extLst>
                    <a:ext uri="{9D8B030D-6E8A-4147-A177-3AD203B41FA5}">
                      <a16:colId xmlns:a16="http://schemas.microsoft.com/office/drawing/2014/main" val="632784124"/>
                    </a:ext>
                  </a:extLst>
                </a:gridCol>
              </a:tblGrid>
              <a:tr h="155728"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PNUM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VOLUME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9106159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078865612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17158942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645090538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61946021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1041427"/>
                  </a:ext>
                </a:extLst>
              </a:tr>
              <a:tr h="14908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777689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52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33" y="1600200"/>
            <a:ext cx="8180998" cy="208823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Отношение </a:t>
            </a:r>
            <a:r>
              <a:rPr lang="en-US" i="1" dirty="0"/>
              <a:t>A</a:t>
            </a:r>
            <a:r>
              <a:rPr lang="ru-RU" dirty="0"/>
              <a:t> выступает в роли делимого, отношение </a:t>
            </a:r>
            <a:r>
              <a:rPr lang="en-US" i="1" dirty="0"/>
              <a:t>B</a:t>
            </a:r>
            <a:r>
              <a:rPr lang="ru-RU" dirty="0"/>
              <a:t> выступает в роли делителя. Деление отношений аналогично делению чисел с остатком.</a:t>
            </a:r>
          </a:p>
        </p:txBody>
      </p:sp>
    </p:spTree>
    <p:extLst>
      <p:ext uri="{BB962C8B-B14F-4D97-AF65-F5344CB8AC3E}">
        <p14:creationId xmlns:p14="http://schemas.microsoft.com/office/powerpoint/2010/main" val="2097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 </a:t>
            </a:r>
            <a:r>
              <a:rPr lang="ru-RU" dirty="0"/>
              <a:t>Пример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отношения R(A,B,C) и S(A,B)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Тогда частное R/S будет…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13539"/>
              </p:ext>
            </p:extLst>
          </p:nvPr>
        </p:nvGraphicFramePr>
        <p:xfrm>
          <a:off x="971600" y="1988840"/>
          <a:ext cx="5400600" cy="2219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3066">
                  <a:extLst>
                    <a:ext uri="{9D8B030D-6E8A-4147-A177-3AD203B41FA5}">
                      <a16:colId xmlns:a16="http://schemas.microsoft.com/office/drawing/2014/main" val="3974120804"/>
                    </a:ext>
                  </a:extLst>
                </a:gridCol>
                <a:gridCol w="793066">
                  <a:extLst>
                    <a:ext uri="{9D8B030D-6E8A-4147-A177-3AD203B41FA5}">
                      <a16:colId xmlns:a16="http://schemas.microsoft.com/office/drawing/2014/main" val="1778874775"/>
                    </a:ext>
                  </a:extLst>
                </a:gridCol>
                <a:gridCol w="793066">
                  <a:extLst>
                    <a:ext uri="{9D8B030D-6E8A-4147-A177-3AD203B41FA5}">
                      <a16:colId xmlns:a16="http://schemas.microsoft.com/office/drawing/2014/main" val="2214052201"/>
                    </a:ext>
                  </a:extLst>
                </a:gridCol>
                <a:gridCol w="794113">
                  <a:extLst>
                    <a:ext uri="{9D8B030D-6E8A-4147-A177-3AD203B41FA5}">
                      <a16:colId xmlns:a16="http://schemas.microsoft.com/office/drawing/2014/main" val="1907760964"/>
                    </a:ext>
                  </a:extLst>
                </a:gridCol>
                <a:gridCol w="445248">
                  <a:extLst>
                    <a:ext uri="{9D8B030D-6E8A-4147-A177-3AD203B41FA5}">
                      <a16:colId xmlns:a16="http://schemas.microsoft.com/office/drawing/2014/main" val="1933882048"/>
                    </a:ext>
                  </a:extLst>
                </a:gridCol>
                <a:gridCol w="890497">
                  <a:extLst>
                    <a:ext uri="{9D8B030D-6E8A-4147-A177-3AD203B41FA5}">
                      <a16:colId xmlns:a16="http://schemas.microsoft.com/office/drawing/2014/main" val="1331055666"/>
                    </a:ext>
                  </a:extLst>
                </a:gridCol>
                <a:gridCol w="891544">
                  <a:extLst>
                    <a:ext uri="{9D8B030D-6E8A-4147-A177-3AD203B41FA5}">
                      <a16:colId xmlns:a16="http://schemas.microsoft.com/office/drawing/2014/main" val="524207752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071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3777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9979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175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104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826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7198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760399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09846"/>
              </p:ext>
            </p:extLst>
          </p:nvPr>
        </p:nvGraphicFramePr>
        <p:xfrm>
          <a:off x="4571432" y="4654201"/>
          <a:ext cx="1800768" cy="1109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3678">
                  <a:extLst>
                    <a:ext uri="{9D8B030D-6E8A-4147-A177-3AD203B41FA5}">
                      <a16:colId xmlns:a16="http://schemas.microsoft.com/office/drawing/2014/main" val="100087482"/>
                    </a:ext>
                  </a:extLst>
                </a:gridCol>
                <a:gridCol w="847090">
                  <a:extLst>
                    <a:ext uri="{9D8B030D-6E8A-4147-A177-3AD203B41FA5}">
                      <a16:colId xmlns:a16="http://schemas.microsoft.com/office/drawing/2014/main" val="30981150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Частное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r>
                        <a:rPr lang="ru-RU" sz="1800" u="sng">
                          <a:effectLst/>
                        </a:rPr>
                        <a:t>/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046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6901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502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9904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8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 </a:t>
            </a:r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примере с поставщиками, деталями и поставками ответим на вопрос, "какие поставщики поставляют </a:t>
            </a:r>
            <a:r>
              <a:rPr lang="ru-RU" i="1" dirty="0"/>
              <a:t>все </a:t>
            </a:r>
            <a:r>
              <a:rPr lang="ru-RU" dirty="0"/>
              <a:t>детали?".</a:t>
            </a:r>
          </a:p>
          <a:p>
            <a:pPr lvl="1"/>
            <a:r>
              <a:rPr lang="ru-RU" dirty="0"/>
              <a:t>Типичные запросы, реализуемые с помощью операции деления, обычно в своей формулировке имеют слово "все" 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В качестве делимого возьмем проекцию </a:t>
            </a:r>
            <a:r>
              <a:rPr lang="en-US" sz="1800" i="1" dirty="0"/>
              <a:t>X=PD[PNUM,DNUM]</a:t>
            </a:r>
            <a:r>
              <a:rPr lang="ru-RU" sz="1800" dirty="0"/>
              <a:t>, содержащую номера поставщиков и номера поставляемых ими деталей</a:t>
            </a:r>
            <a:endParaRPr lang="en-US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В качестве делителя возьмем проекцию </a:t>
            </a:r>
            <a:r>
              <a:rPr lang="en-US" sz="1800" i="1" dirty="0"/>
              <a:t>Y=D[DNUM]</a:t>
            </a:r>
            <a:r>
              <a:rPr lang="ru-RU" sz="1800" dirty="0"/>
              <a:t>, содержащую список номеров всех деталей (не обязательно поставляемых кем-либо)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44973"/>
              </p:ext>
            </p:extLst>
          </p:nvPr>
        </p:nvGraphicFramePr>
        <p:xfrm>
          <a:off x="1115616" y="4425600"/>
          <a:ext cx="5112568" cy="2065341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3333149185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1625606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поставщика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PNUM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03612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30114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42444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41540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92913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27805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951499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507338"/>
              </p:ext>
            </p:extLst>
          </p:nvPr>
        </p:nvGraphicFramePr>
        <p:xfrm>
          <a:off x="6804248" y="4425600"/>
          <a:ext cx="1224136" cy="1349504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60614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47311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699328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12125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56807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09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 </a:t>
            </a:r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Деление </a:t>
            </a:r>
            <a:r>
              <a:rPr lang="en-US" dirty="0"/>
              <a:t>X/Y</a:t>
            </a:r>
            <a:r>
              <a:rPr lang="ru-RU" dirty="0"/>
              <a:t> дает список номеров поставщиков, поставляющих все детали:</a:t>
            </a:r>
            <a:endParaRPr lang="en-US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388713"/>
              </p:ext>
            </p:extLst>
          </p:nvPr>
        </p:nvGraphicFramePr>
        <p:xfrm>
          <a:off x="2411760" y="2348880"/>
          <a:ext cx="2664296" cy="105714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9706305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Номер поставщика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PNUM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7678501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17496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1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est Prep Season From a Student’s Perspectiv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1133476"/>
            <a:ext cx="6076950" cy="4557712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" y="3330691"/>
            <a:ext cx="7572376" cy="95556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Спасибо за внимание!</a:t>
            </a:r>
          </a:p>
          <a:p>
            <a:endParaRPr lang="ru-RU" sz="2400" dirty="0"/>
          </a:p>
          <a:p>
            <a:r>
              <a:rPr lang="ru-RU" sz="2400" dirty="0"/>
              <a:t>Вопросы?</a:t>
            </a:r>
          </a:p>
        </p:txBody>
      </p:sp>
    </p:spTree>
    <p:extLst>
      <p:ext uri="{BB962C8B-B14F-4D97-AF65-F5344CB8AC3E}">
        <p14:creationId xmlns:p14="http://schemas.microsoft.com/office/powerpoint/2010/main" val="2281518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pc="300" dirty="0"/>
              <a:t>Подмножество декартова произведения доменов называется </a:t>
            </a:r>
            <a:r>
              <a:rPr lang="ru-RU" b="1" spc="300" dirty="0"/>
              <a:t>отношением</a:t>
            </a:r>
            <a:r>
              <a:rPr lang="ru-RU" spc="300" dirty="0"/>
              <a:t>.</a:t>
            </a:r>
          </a:p>
          <a:p>
            <a:r>
              <a:rPr lang="ru-RU" dirty="0"/>
              <a:t>Отношение содержит данные о сущностях определённого типа.</a:t>
            </a:r>
          </a:p>
          <a:p>
            <a:r>
              <a:rPr lang="ru-RU" dirty="0"/>
              <a:t>Элементы отношения называют </a:t>
            </a:r>
            <a:r>
              <a:rPr lang="ru-RU" i="1" dirty="0"/>
              <a:t>кортежами </a:t>
            </a:r>
            <a:r>
              <a:rPr lang="ru-RU" dirty="0"/>
              <a:t>(или </a:t>
            </a:r>
            <a:r>
              <a:rPr lang="ru-RU" i="1" dirty="0"/>
              <a:t>записями</a:t>
            </a:r>
            <a:r>
              <a:rPr lang="ru-RU" dirty="0"/>
              <a:t>). Каждый кортеж отношения соответствует одному экземпляру сущности определённого типа. </a:t>
            </a:r>
          </a:p>
          <a:p>
            <a:r>
              <a:rPr lang="ru-RU" dirty="0"/>
              <a:t>Элементы кортежа принято называть </a:t>
            </a:r>
            <a:r>
              <a:rPr lang="ru-RU" i="1" dirty="0"/>
              <a:t>атрибутами</a:t>
            </a:r>
            <a:r>
              <a:rPr lang="ru-RU" dirty="0"/>
              <a:t> (или </a:t>
            </a:r>
            <a:r>
              <a:rPr lang="ru-RU" i="1" dirty="0"/>
              <a:t>полями</a:t>
            </a:r>
            <a:r>
              <a:rPr lang="ru-RU" dirty="0"/>
              <a:t>).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943203" y="1565176"/>
            <a:ext cx="3669629" cy="3015952"/>
          </a:xfrm>
          <a:prstGeom prst="wedgeRectCallout">
            <a:avLst>
              <a:gd name="adj1" fmla="val -56306"/>
              <a:gd name="adj2" fmla="val -26177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Если построить произведение трёх доменов 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Должности ('директор', 'бухгалтер', 'водитель', 'продавец'), 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Оклады (x | 20000</a:t>
            </a:r>
            <a:r>
              <a:rPr lang="en-US" sz="1400" dirty="0"/>
              <a:t>&lt;</a:t>
            </a:r>
            <a:r>
              <a:rPr lang="ru-RU" sz="1400" dirty="0"/>
              <a:t>x</a:t>
            </a:r>
            <a:r>
              <a:rPr lang="en-US" sz="1400" dirty="0"/>
              <a:t>&lt;</a:t>
            </a:r>
            <a:r>
              <a:rPr lang="ru-RU" sz="1400" dirty="0"/>
              <a:t>80000), 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Надбавки (1.1, 1.2, 1.3), </a:t>
            </a:r>
            <a:endParaRPr lang="en-US" sz="1400" dirty="0"/>
          </a:p>
          <a:p>
            <a:r>
              <a:rPr lang="ru-RU" sz="1400" dirty="0"/>
              <a:t>то мы получим </a:t>
            </a:r>
            <a:r>
              <a:rPr lang="ru-RU" sz="1400" b="1" dirty="0"/>
              <a:t>4*60001*3=720012</a:t>
            </a:r>
            <a:r>
              <a:rPr lang="ru-RU" sz="1400" dirty="0"/>
              <a:t> комбинаций. </a:t>
            </a:r>
            <a:endParaRPr lang="en-US" sz="1400" dirty="0"/>
          </a:p>
          <a:p>
            <a:r>
              <a:rPr lang="ru-RU" sz="1400" dirty="0"/>
              <a:t>Но реально отношение «Штатное расписание» содержит по одной строке на каждую должность, т.е. является именно подмножеством декартова произведения доменов.</a:t>
            </a:r>
          </a:p>
        </p:txBody>
      </p:sp>
    </p:spTree>
    <p:extLst>
      <p:ext uri="{BB962C8B-B14F-4D97-AF65-F5344CB8AC3E}">
        <p14:creationId xmlns:p14="http://schemas.microsoft.com/office/powerpoint/2010/main" val="337753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Отношение обладает двумя основными свойствами: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 отношении не должно быть одинаковых кортежей, т.к. это множество.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Порядок кортежей в отношении несущественен.</a:t>
            </a:r>
            <a:endParaRPr lang="en-US" dirty="0"/>
          </a:p>
          <a:p>
            <a:pPr marL="457189" lvl="1" indent="0">
              <a:buNone/>
            </a:pPr>
            <a:r>
              <a:rPr lang="ru-RU" dirty="0"/>
              <a:t>Таким образом, в отношении не бывает первого, второго или последнего кортежа: при выводе данных отношения кортежи выводятся в произвольном порядке, если не задано упорядочение по значениям полей.</a:t>
            </a:r>
          </a:p>
          <a:p>
            <a:r>
              <a:rPr lang="ru-RU" dirty="0"/>
              <a:t>Отношение имеет имя, которое отличает его от имён всех других отношений.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7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Атрибуты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Атрибутам реляционного отношения назначаются имена, уникальные в рамках отношения. Обращение к атрибуту производится по имени отношения и имени атрибута.</a:t>
            </a:r>
          </a:p>
          <a:p>
            <a:r>
              <a:rPr lang="ru-RU" dirty="0"/>
              <a:t>Каждый атрибут определён на некотором домене, несколько атрибутов отношения могут быть определены на одном и том же домене (например, номера рабочего и домашнего телефонов).</a:t>
            </a:r>
          </a:p>
          <a:p>
            <a:r>
              <a:rPr lang="ru-RU" dirty="0"/>
              <a:t>Атрибут может быть обязательным и необязательным. Значение обязательного атрибута должно быть определено в момент внесения данных в БД. </a:t>
            </a:r>
          </a:p>
          <a:p>
            <a:r>
              <a:rPr lang="ru-RU" dirty="0"/>
              <a:t>Перечень атрибутов отношения с их типами данных и размерами определяют </a:t>
            </a:r>
            <a:r>
              <a:rPr lang="ru-RU" b="1" dirty="0"/>
              <a:t>схему отношения</a:t>
            </a:r>
            <a:r>
              <a:rPr lang="ru-RU" dirty="0"/>
              <a:t>. </a:t>
            </a:r>
          </a:p>
          <a:p>
            <a:r>
              <a:rPr lang="ru-RU" dirty="0"/>
              <a:t>Отношения, построенные по одинаковой схеме, называют </a:t>
            </a:r>
            <a:r>
              <a:rPr lang="ru-RU" b="1" dirty="0"/>
              <a:t>односхемными</a:t>
            </a:r>
            <a:r>
              <a:rPr lang="ru-RU" dirty="0"/>
              <a:t>; по различным схемам – </a:t>
            </a:r>
            <a:r>
              <a:rPr lang="ru-RU" b="1" dirty="0" err="1"/>
              <a:t>разносхемными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5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Ключи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Ключ отношения</a:t>
            </a:r>
            <a:r>
              <a:rPr lang="ru-RU" dirty="0"/>
              <a:t> – это атрибут (группа атрибутов), значения которого классифицируют или идентифицируют кортеж.</a:t>
            </a:r>
          </a:p>
          <a:p>
            <a:r>
              <a:rPr lang="ru-RU" dirty="0"/>
              <a:t>Если ключ состоит из нескольких атрибутов, он называется </a:t>
            </a:r>
            <a:r>
              <a:rPr lang="ru-RU" i="1" dirty="0"/>
              <a:t>составным</a:t>
            </a:r>
            <a:r>
              <a:rPr lang="ru-RU" dirty="0"/>
              <a:t>. </a:t>
            </a:r>
          </a:p>
          <a:p>
            <a:r>
              <a:rPr lang="ru-RU" dirty="0"/>
              <a:t>Если значения ключа уникальны в рамках столбца отношения, то такой ключ называется </a:t>
            </a:r>
            <a:r>
              <a:rPr lang="ru-RU" i="1" dirty="0"/>
              <a:t>потенциальным</a:t>
            </a:r>
            <a:r>
              <a:rPr lang="ru-RU" dirty="0"/>
              <a:t>. </a:t>
            </a:r>
          </a:p>
          <a:p>
            <a:r>
              <a:rPr lang="ru-RU" dirty="0"/>
              <a:t>Потенциальных ключей может быть несколько (или не быть ни одного), но для отношения выделяется один основной ключ – первичный. </a:t>
            </a:r>
          </a:p>
          <a:p>
            <a:r>
              <a:rPr lang="ru-RU" b="1" dirty="0"/>
              <a:t>Первичный ключ</a:t>
            </a:r>
            <a:r>
              <a:rPr lang="ru-RU" dirty="0"/>
              <a:t> идентифицирует экземпляр сущности, его значение должно быть уникальным (</a:t>
            </a:r>
            <a:r>
              <a:rPr lang="en-US" i="1" dirty="0"/>
              <a:t>unique</a:t>
            </a:r>
            <a:r>
              <a:rPr lang="ru-RU" dirty="0"/>
              <a:t>) и обязательным (</a:t>
            </a:r>
            <a:r>
              <a:rPr lang="en-US" i="1" dirty="0"/>
              <a:t>not null</a:t>
            </a:r>
            <a:r>
              <a:rPr lang="ru-RU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64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ка-Учеба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Наука-Учеба" id="{9CC1BBBA-8411-491A-8E1F-585BB7BF027E}" vid="{97D71068-661A-4381-BBFD-B12BB48D52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Наука-Учеба</Template>
  <TotalTime>4268</TotalTime>
  <Words>4770</Words>
  <Application>Microsoft Office PowerPoint</Application>
  <PresentationFormat>Экран (4:3)</PresentationFormat>
  <Paragraphs>1112</Paragraphs>
  <Slides>56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6" baseType="lpstr">
      <vt:lpstr>Arial</vt:lpstr>
      <vt:lpstr>Calibri</vt:lpstr>
      <vt:lpstr>Euphemia</vt:lpstr>
      <vt:lpstr>MT Extra</vt:lpstr>
      <vt:lpstr>Plantagenet Cherokee</vt:lpstr>
      <vt:lpstr>Symbol</vt:lpstr>
      <vt:lpstr>Times New Roman</vt:lpstr>
      <vt:lpstr>Trebuchet MS</vt:lpstr>
      <vt:lpstr>Wingdings</vt:lpstr>
      <vt:lpstr>Наука-Учеба</vt:lpstr>
      <vt:lpstr>Реляционная модель данных</vt:lpstr>
      <vt:lpstr>Содержание</vt:lpstr>
      <vt:lpstr>Основные понятия</vt:lpstr>
      <vt:lpstr>Основные понятия</vt:lpstr>
      <vt:lpstr>Понятие отношения</vt:lpstr>
      <vt:lpstr>Понятие отношения</vt:lpstr>
      <vt:lpstr>Свойства отношений</vt:lpstr>
      <vt:lpstr>Свойства отношений. Атрибуты</vt:lpstr>
      <vt:lpstr>Свойства отношений. Ключи отношения</vt:lpstr>
      <vt:lpstr>Свойства отношений. Внешние ключи</vt:lpstr>
      <vt:lpstr>Свойства отношений. Внешние ключи</vt:lpstr>
      <vt:lpstr>Операции над данными в РМД</vt:lpstr>
      <vt:lpstr>Структуризация данных в РМД. Сравнение со структуризацией по версии CODASYL</vt:lpstr>
      <vt:lpstr>Презентация PowerPoint</vt:lpstr>
      <vt:lpstr>Взаимосвязь таблиц базы данных</vt:lpstr>
      <vt:lpstr>Достоинства и недостатки РМД</vt:lpstr>
      <vt:lpstr>Понятие реляционной алгебры</vt:lpstr>
      <vt:lpstr>Операции реляционной алгебры</vt:lpstr>
      <vt:lpstr>Операции реляционной алгебры</vt:lpstr>
      <vt:lpstr>Реляционные операторы по Кодду</vt:lpstr>
      <vt:lpstr>Реляционные операции</vt:lpstr>
      <vt:lpstr>Проекция (projection)</vt:lpstr>
      <vt:lpstr>Проекция. Пример 1</vt:lpstr>
      <vt:lpstr>Проекция. Пример 2</vt:lpstr>
      <vt:lpstr>Селекция (selection)</vt:lpstr>
      <vt:lpstr>Селекция. Пример 1.</vt:lpstr>
      <vt:lpstr>Селекция. Пример 2</vt:lpstr>
      <vt:lpstr>Декартово произведение (Cartesian product).</vt:lpstr>
      <vt:lpstr>Декартово произведение (Cartesian product).</vt:lpstr>
      <vt:lpstr>Декартово произведение. Пример 1.</vt:lpstr>
      <vt:lpstr>Декартово произведение. Пример 2.</vt:lpstr>
      <vt:lpstr>Объединение (union).</vt:lpstr>
      <vt:lpstr>Объединение (union). Пример</vt:lpstr>
      <vt:lpstr>Разность (minus).</vt:lpstr>
      <vt:lpstr>Разность (minus). Пример 1</vt:lpstr>
      <vt:lpstr>Разность (minus). Пример 2</vt:lpstr>
      <vt:lpstr>Пересечение (intersection).</vt:lpstr>
      <vt:lpstr>Соединение (join).</vt:lpstr>
      <vt:lpstr>Общая операция соединения</vt:lpstr>
      <vt:lpstr>Тэта-соединение</vt:lpstr>
      <vt:lpstr>Тэта-соединение. Пример</vt:lpstr>
      <vt:lpstr>Тэта-соединение. Пример</vt:lpstr>
      <vt:lpstr>Тэта-соединение. Пример</vt:lpstr>
      <vt:lpstr>Эквисоединение</vt:lpstr>
      <vt:lpstr>Эквисоединение. Пример</vt:lpstr>
      <vt:lpstr>Эквисоединение. Пример</vt:lpstr>
      <vt:lpstr>Эквисоединение</vt:lpstr>
      <vt:lpstr>Естественное соединение </vt:lpstr>
      <vt:lpstr>Естественное соединение </vt:lpstr>
      <vt:lpstr>Естественное соединение. Пример 1</vt:lpstr>
      <vt:lpstr>Естественное соединение. Пример 2</vt:lpstr>
      <vt:lpstr>Деление (division).</vt:lpstr>
      <vt:lpstr>Деление (division). Пример 1</vt:lpstr>
      <vt:lpstr>Деление (division). Пример 2</vt:lpstr>
      <vt:lpstr>Деление (division). Пример 2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 Бондаренко</dc:creator>
  <cp:lastModifiedBy>Виталий Бондаренко</cp:lastModifiedBy>
  <cp:revision>125</cp:revision>
  <dcterms:created xsi:type="dcterms:W3CDTF">2009-03-22T09:02:35Z</dcterms:created>
  <dcterms:modified xsi:type="dcterms:W3CDTF">2021-02-28T05:29:45Z</dcterms:modified>
</cp:coreProperties>
</file>