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8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72922-9BF1-42F3-A45A-4BB1B87DBFE8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294A3-4F85-451D-9BC5-0FD11D8FA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5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08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9F7324A-FD77-468E-BF2A-ED9242032249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81062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0DDB4F-65FB-45E8-A725-A9071346A663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48302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F95833-BB7E-492C-8A77-C3B644EB56FC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580992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3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4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60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171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42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377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377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126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8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4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6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9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50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36717819-40A1-4E9F-8B3A-452AE8575E87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392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92" userDrawn="1">
          <p15:clr>
            <a:srgbClr val="F26B43"/>
          </p15:clr>
        </p15:guide>
        <p15:guide id="2" pos="3929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2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</a:p>
        </p:txBody>
      </p:sp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6" y="2292101"/>
            <a:ext cx="4407125" cy="2219691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Язык запросов </a:t>
            </a:r>
            <a:r>
              <a:rPr lang="en-US" altLang="ru-RU" dirty="0"/>
              <a:t>SQL</a:t>
            </a:r>
            <a:r>
              <a:rPr lang="ru-RU" altLang="ru-RU" dirty="0"/>
              <a:t>. </a:t>
            </a:r>
            <a:r>
              <a:rPr lang="en-US" altLang="ru-RU" dirty="0" smtClean="0"/>
              <a:t/>
            </a:r>
            <a:br>
              <a:rPr lang="en-US" altLang="ru-RU" dirty="0" smtClean="0"/>
            </a:br>
            <a:r>
              <a:rPr lang="ru-RU" altLang="ru-RU" dirty="0" smtClean="0"/>
              <a:t>Команда </a:t>
            </a:r>
            <a:r>
              <a:rPr lang="en-US" altLang="ru-RU" dirty="0"/>
              <a:t>SELECT</a:t>
            </a:r>
            <a:endParaRPr lang="ru-RU" altLang="ru-RU" dirty="0"/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 smtClean="0"/>
              <a:t>Тема</a:t>
            </a:r>
            <a:r>
              <a:rPr lang="en-US" altLang="ru-RU" dirty="0" smtClean="0"/>
              <a:t> 6</a:t>
            </a:r>
          </a:p>
          <a:p>
            <a:r>
              <a:rPr lang="ru-RU" altLang="ru-RU" dirty="0" smtClean="0"/>
              <a:t>Часть 1</a:t>
            </a:r>
          </a:p>
        </p:txBody>
      </p:sp>
      <p:pic>
        <p:nvPicPr>
          <p:cNvPr id="11" name="Рисунок 10" descr="Slack Discloses Breach of its User Profile &lt;strong&gt;Database&lt;/strong&gt; | Threatpost | The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330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54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Выбор данных из таблицы (селекция)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WHERE – </a:t>
            </a:r>
            <a:r>
              <a:rPr lang="ru-RU" altLang="ru-RU" dirty="0">
                <a:solidFill>
                  <a:srgbClr val="0D0D11"/>
                </a:solidFill>
              </a:rPr>
              <a:t>содержит условия выбора отдельных записей. Условие является логическим выражением и может принимать одно из 3-х значений: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TRUE – истина,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FALSE – ложь,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NULL – неизвестное, неопределённое значение (интерпретируется как ложь).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Условие формируется путём применения различных операторов и предикатов. </a:t>
            </a:r>
            <a:r>
              <a:rPr lang="ru-RU" altLang="ru-RU" b="1" dirty="0">
                <a:solidFill>
                  <a:srgbClr val="0D0D11"/>
                </a:solidFill>
              </a:rPr>
              <a:t>Операторы сравнения: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=    </a:t>
            </a:r>
            <a:r>
              <a:rPr lang="ru-RU" altLang="ru-RU" dirty="0">
                <a:solidFill>
                  <a:srgbClr val="0D0D11"/>
                </a:solidFill>
              </a:rPr>
              <a:t>равно, 	                          </a:t>
            </a:r>
            <a:r>
              <a:rPr lang="en-US" altLang="ru-RU" dirty="0">
                <a:solidFill>
                  <a:srgbClr val="0D0D11"/>
                </a:solidFill>
              </a:rPr>
              <a:t>&lt;&gt;, !=</a:t>
            </a:r>
            <a:r>
              <a:rPr lang="ru-RU" altLang="ru-RU" dirty="0">
                <a:solidFill>
                  <a:srgbClr val="0D0D11"/>
                </a:solidFill>
              </a:rPr>
              <a:t>   не равно,	          </a:t>
            </a:r>
            <a:r>
              <a:rPr lang="en-US" altLang="ru-RU" dirty="0">
                <a:solidFill>
                  <a:srgbClr val="0D0D11"/>
                </a:solidFill>
              </a:rPr>
              <a:t>&gt;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больше</a:t>
            </a:r>
            <a:r>
              <a:rPr lang="en-US" altLang="ru-RU" dirty="0">
                <a:solidFill>
                  <a:srgbClr val="0D0D11"/>
                </a:solidFill>
              </a:rPr>
              <a:t>, </a:t>
            </a:r>
            <a:r>
              <a:rPr lang="ru-RU" altLang="ru-RU" dirty="0">
                <a:solidFill>
                  <a:srgbClr val="0D0D11"/>
                </a:solidFill>
              </a:rPr>
              <a:t>	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&gt;= </a:t>
            </a:r>
            <a:r>
              <a:rPr lang="ru-RU" altLang="ru-RU" dirty="0">
                <a:solidFill>
                  <a:srgbClr val="0D0D11"/>
                </a:solidFill>
              </a:rPr>
              <a:t> больше или равно,	          </a:t>
            </a:r>
            <a:r>
              <a:rPr lang="en-US" altLang="ru-RU" dirty="0">
                <a:solidFill>
                  <a:srgbClr val="0D0D11"/>
                </a:solidFill>
              </a:rPr>
              <a:t>&lt;=  </a:t>
            </a:r>
            <a:r>
              <a:rPr lang="ru-RU" altLang="ru-RU" dirty="0">
                <a:solidFill>
                  <a:srgbClr val="0D0D11"/>
                </a:solidFill>
              </a:rPr>
              <a:t>меньше или равно,          </a:t>
            </a:r>
            <a:r>
              <a:rPr lang="en-US" altLang="ru-RU" dirty="0">
                <a:solidFill>
                  <a:srgbClr val="0D0D11"/>
                </a:solidFill>
              </a:rPr>
              <a:t>&lt;</a:t>
            </a:r>
            <a:r>
              <a:rPr lang="ru-RU" altLang="ru-RU" dirty="0"/>
              <a:t>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меньше.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отдела: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*  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2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текущих проектов: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project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</a:t>
            </a:r>
            <a:r>
              <a:rPr lang="en-US" altLang="ru-RU" b="1" dirty="0" err="1">
                <a:solidFill>
                  <a:srgbClr val="0D0D11"/>
                </a:solidFill>
              </a:rPr>
              <a:t>dend</a:t>
            </a:r>
            <a:r>
              <a:rPr lang="en-US" altLang="ru-RU" b="1" dirty="0">
                <a:solidFill>
                  <a:srgbClr val="0D0D11"/>
                </a:solidFill>
              </a:rPr>
              <a:t> &gt; date()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-- </a:t>
            </a:r>
            <a:r>
              <a:rPr lang="en-US" altLang="ru-RU" b="1" dirty="0" smtClean="0">
                <a:solidFill>
                  <a:srgbClr val="0D0D11"/>
                </a:solidFill>
              </a:rPr>
              <a:t>date() </a:t>
            </a:r>
            <a:r>
              <a:rPr lang="en-US" altLang="ru-RU" b="1" dirty="0">
                <a:solidFill>
                  <a:srgbClr val="0D0D11"/>
                </a:solidFill>
              </a:rPr>
              <a:t>– </a:t>
            </a:r>
            <a:r>
              <a:rPr lang="ru-RU" altLang="ru-RU" b="1" dirty="0">
                <a:solidFill>
                  <a:srgbClr val="0D0D11"/>
                </a:solidFill>
              </a:rPr>
              <a:t>функция, возвращающая текущую дату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3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>
                <a:latin typeface="Times New Roman" panose="02020603050405020304" pitchFamily="18" charset="0"/>
              </a:rPr>
              <a:t>Логические операторы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68313" y="1341440"/>
            <a:ext cx="8424862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0D0D11"/>
                </a:solidFill>
              </a:rPr>
              <a:t>Для формирования условий используются следующие логические операторы: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en-US" altLang="ru-RU">
                <a:solidFill>
                  <a:srgbClr val="0D0D11"/>
                </a:solidFill>
              </a:rPr>
              <a:t>AND</a:t>
            </a:r>
            <a:r>
              <a:rPr lang="ru-RU" altLang="ru-RU">
                <a:solidFill>
                  <a:srgbClr val="0D0D11"/>
                </a:solidFill>
              </a:rPr>
              <a:t> – логическое произведение (И),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>
                <a:solidFill>
                  <a:srgbClr val="0D0D11"/>
                </a:solidFill>
              </a:rPr>
              <a:t>	OR   </a:t>
            </a:r>
            <a:r>
              <a:rPr lang="ru-RU" altLang="ru-RU">
                <a:solidFill>
                  <a:srgbClr val="0D0D11"/>
                </a:solidFill>
              </a:rPr>
              <a:t> – логическая сумма (ИЛИ),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>
                <a:solidFill>
                  <a:srgbClr val="0D0D11"/>
                </a:solidFill>
              </a:rPr>
              <a:t>	NOT </a:t>
            </a:r>
            <a:r>
              <a:rPr lang="ru-RU" altLang="ru-RU">
                <a:solidFill>
                  <a:srgbClr val="0D0D11"/>
                </a:solidFill>
              </a:rPr>
              <a:t>– отрицание (НЕ).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	    Операция И:				Операция ИЛИ:</a:t>
            </a:r>
            <a:endParaRPr lang="en-US" altLang="ru-RU">
              <a:solidFill>
                <a:srgbClr val="0D0D11"/>
              </a:solidFill>
            </a:endParaRPr>
          </a:p>
        </p:txBody>
      </p:sp>
      <p:graphicFrame>
        <p:nvGraphicFramePr>
          <p:cNvPr id="95567" name="Group 335"/>
          <p:cNvGraphicFramePr>
            <a:graphicFrameLocks noGrp="1"/>
          </p:cNvGraphicFramePr>
          <p:nvPr/>
        </p:nvGraphicFramePr>
        <p:xfrm>
          <a:off x="755652" y="2978150"/>
          <a:ext cx="2663825" cy="1676400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AND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5525" name="Group 293"/>
          <p:cNvGraphicFramePr>
            <a:graphicFrameLocks noGrp="1"/>
          </p:cNvGraphicFramePr>
          <p:nvPr/>
        </p:nvGraphicFramePr>
        <p:xfrm>
          <a:off x="5686427" y="2992438"/>
          <a:ext cx="2341563" cy="1676400"/>
        </p:xfrm>
        <a:graphic>
          <a:graphicData uri="http://schemas.openxmlformats.org/drawingml/2006/table">
            <a:tbl>
              <a:tblPr/>
              <a:tblGrid>
                <a:gridCol w="70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608" name="Text Box 294"/>
          <p:cNvSpPr txBox="1">
            <a:spLocks noChangeArrowheads="1"/>
          </p:cNvSpPr>
          <p:nvPr/>
        </p:nvSpPr>
        <p:spPr bwMode="auto">
          <a:xfrm>
            <a:off x="3349625" y="4652963"/>
            <a:ext cx="215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Операция НЕ:</a:t>
            </a:r>
          </a:p>
        </p:txBody>
      </p:sp>
      <p:graphicFrame>
        <p:nvGraphicFramePr>
          <p:cNvPr id="95564" name="Group 332"/>
          <p:cNvGraphicFramePr>
            <a:graphicFrameLocks noGrp="1"/>
          </p:cNvGraphicFramePr>
          <p:nvPr/>
        </p:nvGraphicFramePr>
        <p:xfrm>
          <a:off x="3635377" y="5013325"/>
          <a:ext cx="1584325" cy="1008082"/>
        </p:xfrm>
        <a:graphic>
          <a:graphicData uri="http://schemas.openxmlformats.org/drawingml/2006/table">
            <a:tbl>
              <a:tblPr/>
              <a:tblGrid>
                <a:gridCol w="76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4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 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01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... .fanpop.com/image/photos/32900000/Cat-cats-32958715-1440-9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867" y="3738590"/>
            <a:ext cx="4097167" cy="25607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Поддержка</a:t>
            </a:r>
            <a:r>
              <a:rPr lang="ru-RU" dirty="0"/>
              <a:t> </a:t>
            </a:r>
            <a:r>
              <a:rPr lang="ru-RU" i="1" dirty="0"/>
              <a:t>структурной </a:t>
            </a:r>
            <a:r>
              <a:rPr lang="ru-RU" i="1" dirty="0" smtClean="0"/>
              <a:t>целостности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427051"/>
          </a:xfrm>
        </p:spPr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еляционная </a:t>
            </a:r>
            <a:r>
              <a:rPr lang="ru-RU" i="1" dirty="0"/>
              <a:t>СУБД</a:t>
            </a:r>
            <a:r>
              <a:rPr lang="ru-RU" dirty="0"/>
              <a:t> должна допускать работу только с </a:t>
            </a:r>
            <a:r>
              <a:rPr lang="ru-RU" i="1" dirty="0"/>
              <a:t>однородными структурами</a:t>
            </a:r>
            <a:r>
              <a:rPr lang="ru-RU" dirty="0"/>
              <a:t> данных типа </a:t>
            </a:r>
            <a:r>
              <a:rPr lang="ru-RU" dirty="0" smtClean="0"/>
              <a:t>«реляционное </a:t>
            </a:r>
            <a:r>
              <a:rPr lang="ru-RU" i="1" dirty="0" smtClean="0"/>
              <a:t>отношение»</a:t>
            </a:r>
          </a:p>
          <a:p>
            <a:r>
              <a:rPr lang="ru-RU" dirty="0"/>
              <a:t>Для выявления равенства значения некоторого атрибута неопределенному </a:t>
            </a:r>
            <a:r>
              <a:rPr lang="ru-RU" dirty="0" smtClean="0"/>
              <a:t>применяются </a:t>
            </a:r>
            <a:r>
              <a:rPr lang="ru-RU" dirty="0"/>
              <a:t>специальные стандартные предикаты: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1" dirty="0"/>
              <a:t>&lt;</a:t>
            </a:r>
            <a:r>
              <a:rPr lang="ru-RU" b="1" dirty="0"/>
              <a:t>имя атрибута</a:t>
            </a:r>
            <a:r>
              <a:rPr lang="en-US" b="1" dirty="0"/>
              <a:t>&gt;IS NULL </a:t>
            </a:r>
            <a:r>
              <a:rPr lang="ru-RU" b="1" dirty="0"/>
              <a:t>и</a:t>
            </a:r>
            <a:r>
              <a:rPr lang="en-US" b="1" dirty="0"/>
              <a:t> &lt;</a:t>
            </a:r>
            <a:r>
              <a:rPr lang="ru-RU" b="1" dirty="0"/>
              <a:t>имя атрибута</a:t>
            </a:r>
            <a:r>
              <a:rPr lang="en-US" b="1" dirty="0"/>
              <a:t>&gt; IS NOT NULL.</a:t>
            </a:r>
            <a:endParaRPr lang="ru-RU" dirty="0"/>
          </a:p>
          <a:p>
            <a:endParaRPr lang="ru-RU" dirty="0"/>
          </a:p>
        </p:txBody>
      </p:sp>
      <p:pic>
        <p:nvPicPr>
          <p:cNvPr id="1025" name="Рисунок 4" descr="A \vee 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859" y="4278764"/>
            <a:ext cx="455375" cy="1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179394" y="4027251"/>
          <a:ext cx="8784075" cy="251111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756815">
                  <a:extLst>
                    <a:ext uri="{9D8B030D-6E8A-4147-A177-3AD203B41FA5}">
                      <a16:colId xmlns:a16="http://schemas.microsoft.com/office/drawing/2014/main" val="3826164412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3080407441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37503711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486421033"/>
                    </a:ext>
                  </a:extLst>
                </a:gridCol>
                <a:gridCol w="1756815">
                  <a:extLst>
                    <a:ext uri="{9D8B030D-6E8A-4147-A177-3AD203B41FA5}">
                      <a16:colId xmlns:a16="http://schemas.microsoft.com/office/drawing/2014/main" val="2996045036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Таблица </a:t>
                      </a:r>
                      <a:r>
                        <a:rPr lang="ru-RU" sz="1400" dirty="0">
                          <a:effectLst/>
                        </a:rPr>
                        <a:t>истинности для логических операций с неопределенными значениями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699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Not 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A &amp; 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7461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TRUE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6333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7753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7918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4507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FALSE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2324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FALSE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3493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TRUE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102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FALSE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6893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Null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Null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8441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03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>
                <a:latin typeface="Times New Roman" panose="02020603050405020304" pitchFamily="18" charset="0"/>
              </a:rPr>
              <a:t>Выбор данных из таблицы по условию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471613"/>
            <a:ext cx="8424862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отдела с зарплатой  больше 30000 рублей: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*  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2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  salary &gt; 30000 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</a:t>
            </a:r>
            <a:r>
              <a:rPr lang="en-US" altLang="ru-RU" dirty="0">
                <a:solidFill>
                  <a:srgbClr val="0D0D11"/>
                </a:solidFill>
              </a:rPr>
              <a:t>-</a:t>
            </a:r>
            <a:r>
              <a:rPr lang="ru-RU" altLang="ru-RU" dirty="0">
                <a:solidFill>
                  <a:srgbClr val="0D0D11"/>
                </a:solidFill>
              </a:rPr>
              <a:t>мужчин, родившихся после 1979 года: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born &gt; '31/12/1979'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  sex = '</a:t>
            </a:r>
            <a:r>
              <a:rPr lang="ru-RU" altLang="ru-RU" b="1" dirty="0">
                <a:solidFill>
                  <a:srgbClr val="0D0D11"/>
                </a:solidFill>
              </a:rPr>
              <a:t>м</a:t>
            </a:r>
            <a:r>
              <a:rPr lang="en-US" altLang="ru-RU" b="1" dirty="0">
                <a:solidFill>
                  <a:srgbClr val="0D0D11"/>
                </a:solidFill>
              </a:rPr>
              <a:t>'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 и  5-го отделов: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  <a:p>
            <a:pPr eaLnBrk="1" hangingPunct="1"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и 5-го отделов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в зарплатой не менее 30000: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ru-RU" altLang="ru-RU" b="1" dirty="0">
                <a:solidFill>
                  <a:srgbClr val="0D0D11"/>
                </a:solidFill>
              </a:rPr>
              <a:t>(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)  </a:t>
            </a:r>
            <a:r>
              <a:rPr lang="en-US" altLang="ru-RU" b="1" dirty="0">
                <a:solidFill>
                  <a:srgbClr val="0D0D11"/>
                </a:solidFill>
              </a:rPr>
              <a:t>AND  salary &gt;</a:t>
            </a:r>
            <a:r>
              <a:rPr lang="ru-RU" altLang="ru-RU" b="1" dirty="0">
                <a:solidFill>
                  <a:srgbClr val="0D0D11"/>
                </a:solidFill>
              </a:rPr>
              <a:t>=</a:t>
            </a:r>
            <a:r>
              <a:rPr lang="en-US" altLang="ru-RU" b="1" dirty="0">
                <a:solidFill>
                  <a:srgbClr val="0D0D11"/>
                </a:solidFill>
              </a:rPr>
              <a:t> 30000</a:t>
            </a:r>
            <a:r>
              <a:rPr lang="en-US" altLang="ru-RU" dirty="0"/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Tx/>
              <a:buAutoNum type="arabicPeriod" startAt="5"/>
            </a:pPr>
            <a:r>
              <a:rPr lang="ru-RU" altLang="ru-RU" dirty="0">
                <a:solidFill>
                  <a:srgbClr val="0D0D11"/>
                </a:solidFill>
              </a:rPr>
              <a:t>Вывести список всех сотрудников, кроме сотрудников 2-го и 5-го: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NOT </a:t>
            </a:r>
            <a:r>
              <a:rPr lang="ru-RU" altLang="ru-RU" b="1" dirty="0">
                <a:solidFill>
                  <a:srgbClr val="0D0D11"/>
                </a:solidFill>
              </a:rPr>
              <a:t>(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);</a:t>
            </a:r>
            <a:endParaRPr lang="en-US" altLang="ru-RU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8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>
                <a:latin typeface="Times New Roman" panose="02020603050405020304" pitchFamily="18" charset="0"/>
              </a:rPr>
              <a:t>Выбор данных из таблицы по условию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11190" y="1471613"/>
            <a:ext cx="8281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1: вывести список текущих проектов стоимостью более 2 млн. рублей. 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11188" y="1773240"/>
            <a:ext cx="799306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     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*  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project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en-US" altLang="ru-RU" b="1" dirty="0" err="1">
                <a:solidFill>
                  <a:srgbClr val="0D0D11"/>
                </a:solidFill>
              </a:rPr>
              <a:t>dend</a:t>
            </a:r>
            <a:r>
              <a:rPr lang="en-US" altLang="ru-RU" b="1" dirty="0">
                <a:solidFill>
                  <a:srgbClr val="0D0D11"/>
                </a:solidFill>
              </a:rPr>
              <a:t> &gt; </a:t>
            </a:r>
            <a:r>
              <a:rPr lang="en-US" altLang="ru-RU" b="1" dirty="0" smtClean="0">
                <a:solidFill>
                  <a:srgbClr val="0D0D11"/>
                </a:solidFill>
              </a:rPr>
              <a:t>date()  </a:t>
            </a:r>
            <a:r>
              <a:rPr lang="en-US" altLang="ru-RU" b="1" dirty="0">
                <a:solidFill>
                  <a:srgbClr val="0D0D11"/>
                </a:solidFill>
              </a:rPr>
              <a:t>AND  cost &gt; 2000000;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11188" y="2924175"/>
            <a:ext cx="77771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2: вывести список</a:t>
            </a:r>
            <a:r>
              <a:rPr lang="ru-RU" altLang="ru-RU"/>
              <a:t> </a:t>
            </a:r>
            <a:r>
              <a:rPr lang="ru-RU" altLang="ru-RU">
                <a:solidFill>
                  <a:srgbClr val="0D0D11"/>
                </a:solidFill>
              </a:rPr>
              <a:t>сотрудников, работающих в должностях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инженер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 и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ведущий инженер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611188" y="3521075"/>
            <a:ext cx="7993062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where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= '</a:t>
            </a:r>
            <a:r>
              <a:rPr lang="ru-RU" altLang="ru-RU" b="1">
                <a:solidFill>
                  <a:srgbClr val="0D0D11"/>
                </a:solidFill>
              </a:rPr>
              <a:t>инженер</a:t>
            </a:r>
            <a:r>
              <a:rPr lang="en-US" altLang="ru-RU" b="1">
                <a:solidFill>
                  <a:srgbClr val="0D0D11"/>
                </a:solidFill>
              </a:rPr>
              <a:t>'  OR  post = '</a:t>
            </a:r>
            <a:r>
              <a:rPr lang="ru-RU" altLang="ru-RU" b="1">
                <a:solidFill>
                  <a:srgbClr val="0D0D11"/>
                </a:solidFill>
              </a:rPr>
              <a:t>ведущий инженер</a:t>
            </a:r>
            <a:r>
              <a:rPr lang="en-US" altLang="ru-RU" b="1">
                <a:solidFill>
                  <a:srgbClr val="0D0D11"/>
                </a:solidFill>
              </a:rPr>
              <a:t>' ;</a:t>
            </a:r>
            <a:endParaRPr lang="ru-RU" altLang="ru-RU" b="1">
              <a:solidFill>
                <a:srgbClr val="0D0D11"/>
              </a:solidFill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11188" y="4587875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3: вывести список сотрудников, работающих в должности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охранник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, с зарплатой более 20000 рублей. 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39750" y="5176840"/>
            <a:ext cx="79200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where  post = '</a:t>
            </a:r>
            <a:r>
              <a:rPr lang="ru-RU" altLang="ru-RU" b="1">
                <a:solidFill>
                  <a:srgbClr val="0D0D11"/>
                </a:solidFill>
              </a:rPr>
              <a:t>охранник</a:t>
            </a:r>
            <a:r>
              <a:rPr lang="en-US" altLang="ru-RU" b="1">
                <a:solidFill>
                  <a:srgbClr val="0D0D11"/>
                </a:solidFill>
              </a:rPr>
              <a:t>'  AND  salary &gt; 20000;</a:t>
            </a:r>
            <a:r>
              <a:rPr lang="ru-RU" altLang="ru-RU">
                <a:solidFill>
                  <a:srgbClr val="0D0D1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98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6" grpId="0"/>
      <p:bldP spid="972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>
                <a:solidFill>
                  <a:srgbClr val="0D0D11"/>
                </a:solidFill>
              </a:rPr>
              <a:t>	Предикат вхождения в список значений: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имя_поля</a:t>
            </a:r>
            <a:r>
              <a:rPr lang="ru-RU" altLang="ru-RU" sz="2000" b="1">
                <a:solidFill>
                  <a:srgbClr val="0D0D11"/>
                </a:solidFill>
              </a:rPr>
              <a:t>  </a:t>
            </a:r>
            <a:r>
              <a:rPr lang="en-US" altLang="ru-RU" sz="2000" b="1">
                <a:solidFill>
                  <a:srgbClr val="0D0D11"/>
                </a:solidFill>
              </a:rPr>
              <a:t>IN</a:t>
            </a:r>
            <a:r>
              <a:rPr lang="ru-RU" altLang="ru-RU" sz="2000" b="1">
                <a:solidFill>
                  <a:srgbClr val="0D0D11"/>
                </a:solidFill>
              </a:rPr>
              <a:t>  (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значение1 </a:t>
            </a:r>
            <a:r>
              <a:rPr lang="en-US" altLang="ru-RU" sz="2000" b="1">
                <a:solidFill>
                  <a:srgbClr val="0D0D11"/>
                </a:solidFill>
              </a:rPr>
              <a:t>[,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</a:t>
            </a:r>
            <a:r>
              <a:rPr lang="en-US" altLang="ru-RU" sz="2000" b="1" i="1">
                <a:solidFill>
                  <a:srgbClr val="0D0D11"/>
                </a:solidFill>
              </a:rPr>
              <a:t>2,... </a:t>
            </a:r>
            <a:r>
              <a:rPr lang="en-US" altLang="ru-RU" sz="2000" b="1">
                <a:solidFill>
                  <a:srgbClr val="0D0D11"/>
                </a:solidFill>
              </a:rPr>
              <a:t>]</a:t>
            </a:r>
            <a:r>
              <a:rPr lang="ru-RU" altLang="ru-RU" sz="2000" b="1">
                <a:solidFill>
                  <a:srgbClr val="0D0D11"/>
                </a:solidFill>
              </a:rPr>
              <a:t> )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выражение</a:t>
            </a:r>
            <a:r>
              <a:rPr lang="ru-RU" altLang="ru-RU" sz="2000" b="1">
                <a:solidFill>
                  <a:srgbClr val="0D0D11"/>
                </a:solidFill>
              </a:rPr>
              <a:t>  </a:t>
            </a:r>
            <a:r>
              <a:rPr lang="en-US" altLang="ru-RU" sz="2000" b="1">
                <a:solidFill>
                  <a:srgbClr val="0D0D11"/>
                </a:solidFill>
              </a:rPr>
              <a:t>IN</a:t>
            </a:r>
            <a:r>
              <a:rPr lang="ru-RU" altLang="ru-RU" sz="2000" b="1">
                <a:solidFill>
                  <a:srgbClr val="0D0D11"/>
                </a:solidFill>
              </a:rPr>
              <a:t>  (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значение1 </a:t>
            </a:r>
            <a:r>
              <a:rPr lang="en-US" altLang="ru-RU" sz="2000" b="1">
                <a:solidFill>
                  <a:srgbClr val="0D0D11"/>
                </a:solidFill>
              </a:rPr>
              <a:t>[,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</a:t>
            </a:r>
            <a:r>
              <a:rPr lang="en-US" altLang="ru-RU" sz="2000" b="1" i="1">
                <a:solidFill>
                  <a:srgbClr val="0D0D11"/>
                </a:solidFill>
              </a:rPr>
              <a:t>2,... </a:t>
            </a:r>
            <a:r>
              <a:rPr lang="en-US" altLang="ru-RU" sz="2000" b="1">
                <a:solidFill>
                  <a:srgbClr val="0D0D11"/>
                </a:solidFill>
              </a:rPr>
              <a:t>]</a:t>
            </a:r>
            <a:r>
              <a:rPr lang="ru-RU" altLang="ru-RU" sz="2000" b="1">
                <a:solidFill>
                  <a:srgbClr val="0D0D11"/>
                </a:solidFill>
              </a:rPr>
              <a:t> )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  <a:endParaRPr lang="en-US" altLang="ru-RU" sz="2000" u="sng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сотрудников отделов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5</a:t>
            </a:r>
            <a:r>
              <a:rPr lang="en-US" altLang="ru-RU" sz="2000">
                <a:solidFill>
                  <a:srgbClr val="0D0D11"/>
                </a:solidFill>
              </a:rPr>
              <a:t>, </a:t>
            </a:r>
            <a:r>
              <a:rPr lang="ru-RU" altLang="ru-RU" sz="2000">
                <a:solidFill>
                  <a:srgbClr val="0D0D11"/>
                </a:solidFill>
              </a:rPr>
              <a:t>8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и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9: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select * 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>
                <a:solidFill>
                  <a:srgbClr val="0D0D11"/>
                </a:solidFill>
              </a:rPr>
              <a:t>from </a:t>
            </a:r>
            <a:r>
              <a:rPr lang="en-US" altLang="ru-RU" sz="2000" b="1">
                <a:solidFill>
                  <a:srgbClr val="0D0D11"/>
                </a:solidFill>
              </a:rPr>
              <a:t>emp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en-US" altLang="ru-RU" sz="2000" b="1">
                <a:solidFill>
                  <a:srgbClr val="0D0D11"/>
                </a:solidFill>
              </a:rPr>
              <a:t>where depno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IN ( </a:t>
            </a:r>
            <a:r>
              <a:rPr lang="ru-RU" altLang="ru-RU" sz="2000" b="1">
                <a:solidFill>
                  <a:srgbClr val="0D0D11"/>
                </a:solidFill>
              </a:rPr>
              <a:t>5, 8, 9</a:t>
            </a:r>
            <a:r>
              <a:rPr lang="en-US" altLang="ru-RU" sz="2000" b="1">
                <a:solidFill>
                  <a:srgbClr val="0D0D11"/>
                </a:solidFill>
              </a:rPr>
              <a:t> )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сотрудников, работающих в должностях</a:t>
            </a:r>
            <a:r>
              <a:rPr lang="ru-RU" altLang="ru-RU" sz="2000"/>
              <a:t>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инженер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 и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ведущий инженер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/>
              <a:t> </a:t>
            </a:r>
            <a:r>
              <a:rPr lang="ru-RU" altLang="ru-RU" sz="2000">
                <a:solidFill>
                  <a:srgbClr val="0D0D11"/>
                </a:solidFill>
              </a:rPr>
              <a:t>:</a:t>
            </a: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    </a:t>
            </a: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from  emp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where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post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IN ( '</a:t>
            </a:r>
            <a:r>
              <a:rPr lang="ru-RU" altLang="ru-RU" sz="2000" b="1">
                <a:solidFill>
                  <a:srgbClr val="0D0D11"/>
                </a:solidFill>
              </a:rPr>
              <a:t>инженер</a:t>
            </a:r>
            <a:r>
              <a:rPr lang="en-US" altLang="ru-RU" sz="2000" b="1">
                <a:solidFill>
                  <a:srgbClr val="0D0D11"/>
                </a:solidFill>
              </a:rPr>
              <a:t>', '</a:t>
            </a:r>
            <a:r>
              <a:rPr lang="ru-RU" altLang="ru-RU" sz="2000" b="1">
                <a:solidFill>
                  <a:srgbClr val="0D0D11"/>
                </a:solidFill>
              </a:rPr>
              <a:t>ведущий инженер</a:t>
            </a:r>
            <a:r>
              <a:rPr lang="en-US" altLang="ru-RU" sz="2000" b="1">
                <a:solidFill>
                  <a:srgbClr val="0D0D11"/>
                </a:solidFill>
              </a:rPr>
              <a:t>' );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68313" y="1341440"/>
            <a:ext cx="8424862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 dirty="0">
                <a:solidFill>
                  <a:srgbClr val="0D0D11"/>
                </a:solidFill>
              </a:rPr>
              <a:t>	Предикат вхождения в диапазон:</a:t>
            </a:r>
          </a:p>
          <a:p>
            <a:pPr eaLnBrk="1" hangingPunct="1"/>
            <a:r>
              <a:rPr lang="ru-RU" altLang="ru-RU" b="1" i="1" dirty="0">
                <a:solidFill>
                  <a:srgbClr val="0D0D11"/>
                </a:solidFill>
              </a:rPr>
              <a:t>   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BETWEEN  </a:t>
            </a:r>
            <a:r>
              <a:rPr lang="ru-RU" altLang="ru-RU" b="1" i="1" dirty="0" err="1">
                <a:solidFill>
                  <a:srgbClr val="0D0D11"/>
                </a:solidFill>
              </a:rPr>
              <a:t>минимальное_значение</a:t>
            </a:r>
            <a:r>
              <a:rPr lang="ru-RU" altLang="ru-RU" b="1" i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</a:t>
            </a:r>
            <a:r>
              <a:rPr lang="en-US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 err="1">
                <a:solidFill>
                  <a:srgbClr val="0D0D11"/>
                </a:solidFill>
              </a:rPr>
              <a:t>максимальное_значение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i="1" dirty="0">
                <a:solidFill>
                  <a:srgbClr val="0D0D11"/>
                </a:solidFill>
              </a:rPr>
              <a:t> выражение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BETWEEN  </a:t>
            </a:r>
            <a:r>
              <a:rPr lang="ru-RU" altLang="ru-RU" b="1" i="1" dirty="0" err="1">
                <a:solidFill>
                  <a:srgbClr val="0D0D11"/>
                </a:solidFill>
              </a:rPr>
              <a:t>минимальное_значение</a:t>
            </a:r>
            <a:r>
              <a:rPr lang="ru-RU" altLang="ru-RU" b="1" i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</a:t>
            </a:r>
            <a:r>
              <a:rPr lang="en-US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 err="1">
                <a:solidFill>
                  <a:srgbClr val="0D0D11"/>
                </a:solidFill>
              </a:rPr>
              <a:t>максимальное_значение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       Минимальное значение должно быть меньше либо равно максимальному.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 dirty="0">
                <a:solidFill>
                  <a:srgbClr val="0D0D11"/>
                </a:solidFill>
              </a:rPr>
              <a:t>Примеры:</a:t>
            </a:r>
            <a:endParaRPr lang="en-US" altLang="ru-RU" sz="2000" u="sng" dirty="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сотрудников со 2-го по 5-й отделы: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	</a:t>
            </a:r>
            <a:r>
              <a:rPr lang="ru-RU" altLang="ru-RU" sz="20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2000" b="1" dirty="0">
                <a:solidFill>
                  <a:srgbClr val="0D0D11"/>
                </a:solidFill>
              </a:rPr>
              <a:t> *  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		</a:t>
            </a:r>
            <a:r>
              <a:rPr lang="ru-RU" altLang="ru-RU" sz="2000" b="1" dirty="0" err="1">
                <a:solidFill>
                  <a:srgbClr val="0D0D11"/>
                </a:solidFill>
              </a:rPr>
              <a:t>from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 dirty="0">
                <a:solidFill>
                  <a:srgbClr val="0D0D11"/>
                </a:solidFill>
              </a:rPr>
              <a:t>		</a:t>
            </a:r>
            <a:r>
              <a:rPr lang="en-US" altLang="ru-RU" sz="2000" b="1" dirty="0">
                <a:solidFill>
                  <a:srgbClr val="0D0D11"/>
                </a:solidFill>
              </a:rPr>
              <a:t>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depno</a:t>
            </a:r>
            <a:r>
              <a:rPr lang="en-US" altLang="ru-RU" sz="2000" b="1" dirty="0">
                <a:solidFill>
                  <a:srgbClr val="0D0D11"/>
                </a:solidFill>
              </a:rPr>
              <a:t>  BETWEEN  2  AND  5 </a:t>
            </a:r>
            <a:r>
              <a:rPr lang="ru-RU" altLang="ru-RU" sz="2000" b="1" dirty="0">
                <a:solidFill>
                  <a:srgbClr val="0D0D11"/>
                </a:solidFill>
              </a:rPr>
              <a:t>;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сотрудников с </a:t>
            </a:r>
            <a:r>
              <a:rPr lang="en-US" altLang="ru-RU" sz="2000" dirty="0">
                <a:solidFill>
                  <a:srgbClr val="0D0D11"/>
                </a:solidFill>
              </a:rPr>
              <a:t>“</a:t>
            </a:r>
            <a:r>
              <a:rPr lang="ru-RU" altLang="ru-RU" sz="2000" dirty="0">
                <a:solidFill>
                  <a:srgbClr val="0D0D11"/>
                </a:solidFill>
              </a:rPr>
              <a:t>чистой</a:t>
            </a:r>
            <a:r>
              <a:rPr lang="en-US" altLang="ru-RU" sz="2000" dirty="0">
                <a:solidFill>
                  <a:srgbClr val="0D0D11"/>
                </a:solidFill>
              </a:rPr>
              <a:t>”</a:t>
            </a:r>
            <a:r>
              <a:rPr lang="ru-RU" altLang="ru-RU" sz="2000" dirty="0">
                <a:solidFill>
                  <a:srgbClr val="0D0D11"/>
                </a:solidFill>
              </a:rPr>
              <a:t> зарплатой от 20 до 30 тысяч рублей:</a:t>
            </a: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   </a:t>
            </a:r>
            <a:r>
              <a:rPr lang="en-US" altLang="ru-RU" sz="2000" b="1" dirty="0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salary</a:t>
            </a:r>
            <a:r>
              <a:rPr lang="ru-RU" altLang="ru-RU" sz="2000" b="1" dirty="0">
                <a:solidFill>
                  <a:srgbClr val="0D0D11"/>
                </a:solidFill>
              </a:rPr>
              <a:t>*0.87</a:t>
            </a:r>
            <a:r>
              <a:rPr lang="en-US" altLang="ru-RU" sz="2000" b="1" dirty="0">
                <a:solidFill>
                  <a:srgbClr val="0D0D11"/>
                </a:solidFill>
              </a:rPr>
              <a:t>  BETWEEN  </a:t>
            </a:r>
            <a:r>
              <a:rPr lang="ru-RU" altLang="ru-RU" sz="2000" b="1" dirty="0">
                <a:solidFill>
                  <a:srgbClr val="0D0D11"/>
                </a:solidFill>
              </a:rPr>
              <a:t>20000 </a:t>
            </a:r>
            <a:r>
              <a:rPr lang="en-US" altLang="ru-RU" sz="2000" b="1" dirty="0">
                <a:solidFill>
                  <a:srgbClr val="0D0D11"/>
                </a:solidFill>
              </a:rPr>
              <a:t>AND</a:t>
            </a:r>
            <a:r>
              <a:rPr lang="ru-RU" altLang="ru-RU" sz="2000" b="1" dirty="0">
                <a:solidFill>
                  <a:srgbClr val="0D0D11"/>
                </a:solidFill>
              </a:rPr>
              <a:t>  30000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67544" y="1362133"/>
            <a:ext cx="8424862" cy="546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 dirty="0">
                <a:solidFill>
                  <a:srgbClr val="0D0D11"/>
                </a:solidFill>
              </a:rPr>
              <a:t>	Предикат поиска подстроки:</a:t>
            </a:r>
            <a:r>
              <a:rPr lang="ru-RU" altLang="ru-RU" sz="2400" dirty="0">
                <a:solidFill>
                  <a:srgbClr val="0D0D11"/>
                </a:solidFill>
              </a:rPr>
              <a:t>	</a:t>
            </a:r>
            <a:r>
              <a:rPr lang="ru-RU" altLang="ru-RU" sz="2400" b="1" i="1" dirty="0" err="1">
                <a:solidFill>
                  <a:srgbClr val="0D0D11"/>
                </a:solidFill>
              </a:rPr>
              <a:t>имя_поля</a:t>
            </a:r>
            <a:r>
              <a:rPr lang="ru-RU" altLang="ru-RU" sz="2400" b="1" dirty="0">
                <a:solidFill>
                  <a:srgbClr val="0D0D11"/>
                </a:solidFill>
              </a:rPr>
              <a:t>  </a:t>
            </a:r>
            <a:r>
              <a:rPr lang="ru-RU" altLang="ru-RU" sz="2000" b="1" dirty="0">
                <a:solidFill>
                  <a:srgbClr val="0D0D11"/>
                </a:solidFill>
              </a:rPr>
              <a:t>LIKE  </a:t>
            </a:r>
            <a:r>
              <a:rPr lang="en-US" altLang="ru-RU" sz="2000" b="1" dirty="0">
                <a:solidFill>
                  <a:srgbClr val="0D0D11"/>
                </a:solidFill>
              </a:rPr>
              <a:t>'</a:t>
            </a:r>
            <a:r>
              <a:rPr lang="ru-RU" altLang="ru-RU" sz="2000" b="1" i="1" dirty="0">
                <a:solidFill>
                  <a:srgbClr val="0D0D11"/>
                </a:solidFill>
              </a:rPr>
              <a:t>шаблон</a:t>
            </a:r>
            <a:r>
              <a:rPr lang="en-US" altLang="ru-RU" sz="2000" b="1" dirty="0">
                <a:solidFill>
                  <a:srgbClr val="0D0D11"/>
                </a:solidFill>
              </a:rPr>
              <a:t>'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Этот предикат применяется только к полям типа CHAR и VARCHAR. Возможно использование шаблонов: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'_' – один любой символ,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'%‘</a:t>
            </a:r>
            <a:r>
              <a:rPr lang="en-US" altLang="ru-RU" dirty="0">
                <a:solidFill>
                  <a:srgbClr val="0D0D11"/>
                </a:solidFill>
              </a:rPr>
              <a:t> (‘*’ </a:t>
            </a:r>
            <a:r>
              <a:rPr lang="ru-RU" altLang="ru-RU" dirty="0">
                <a:solidFill>
                  <a:srgbClr val="0D0D11"/>
                </a:solidFill>
              </a:rPr>
              <a:t>в </a:t>
            </a:r>
            <a:r>
              <a:rPr lang="en-US" altLang="ru-RU" dirty="0">
                <a:solidFill>
                  <a:srgbClr val="0D0D11"/>
                </a:solidFill>
              </a:rPr>
              <a:t>Access)</a:t>
            </a:r>
            <a:r>
              <a:rPr lang="ru-RU" altLang="ru-RU" dirty="0">
                <a:solidFill>
                  <a:srgbClr val="0D0D11"/>
                </a:solidFill>
              </a:rPr>
              <a:t> – произвольное количество любых символов (в </a:t>
            </a:r>
            <a:r>
              <a:rPr lang="ru-RU" altLang="ru-RU" dirty="0" err="1">
                <a:solidFill>
                  <a:srgbClr val="0D0D11"/>
                </a:solidFill>
              </a:rPr>
              <a:t>т.ч</a:t>
            </a:r>
            <a:r>
              <a:rPr lang="ru-RU" altLang="ru-RU" dirty="0">
                <a:solidFill>
                  <a:srgbClr val="0D0D11"/>
                </a:solidFill>
              </a:rPr>
              <a:t>., ни одного).</a:t>
            </a:r>
            <a:endParaRPr lang="en-US" altLang="ru-RU" dirty="0">
              <a:solidFill>
                <a:srgbClr val="0D0D11"/>
              </a:solidFill>
            </a:endParaRPr>
          </a:p>
          <a:p>
            <a:pPr>
              <a:spcBef>
                <a:spcPts val="200"/>
              </a:spcBef>
            </a:pPr>
            <a:r>
              <a:rPr lang="ru-RU" altLang="ru-RU" sz="2000" u="sng" dirty="0">
                <a:solidFill>
                  <a:srgbClr val="0D0D11"/>
                </a:solidFill>
              </a:rPr>
              <a:t>Примеры:</a:t>
            </a:r>
            <a:endParaRPr lang="en-US" altLang="ru-RU" sz="2000" u="sng" dirty="0">
              <a:solidFill>
                <a:srgbClr val="0D0D11"/>
              </a:solidFill>
            </a:endParaRPr>
          </a:p>
          <a:p>
            <a:pPr>
              <a:spcBef>
                <a:spcPts val="2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сотрудников-экономистов: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	</a:t>
            </a:r>
            <a:r>
              <a:rPr lang="ru-RU" altLang="ru-RU" sz="20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2000" b="1" dirty="0">
                <a:solidFill>
                  <a:srgbClr val="0D0D11"/>
                </a:solidFill>
              </a:rPr>
              <a:t> *  </a:t>
            </a:r>
            <a:r>
              <a:rPr lang="ru-RU" altLang="ru-RU" sz="2000" b="1" dirty="0" err="1">
                <a:solidFill>
                  <a:srgbClr val="0D0D11"/>
                </a:solidFill>
              </a:rPr>
              <a:t>from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 dirty="0">
                <a:solidFill>
                  <a:srgbClr val="0D0D11"/>
                </a:solidFill>
              </a:rPr>
              <a:t>		</a:t>
            </a:r>
            <a:r>
              <a:rPr lang="en-US" altLang="ru-RU" sz="2000" b="1" dirty="0">
                <a:solidFill>
                  <a:srgbClr val="0D0D11"/>
                </a:solidFill>
              </a:rPr>
              <a:t>where post  LIKE  '%</a:t>
            </a:r>
            <a:r>
              <a:rPr lang="ru-RU" altLang="ru-RU" sz="2000" b="1" dirty="0">
                <a:solidFill>
                  <a:srgbClr val="0D0D11"/>
                </a:solidFill>
              </a:rPr>
              <a:t>экономист</a:t>
            </a:r>
            <a:r>
              <a:rPr lang="en-US" altLang="ru-RU" sz="2000" b="1" dirty="0">
                <a:solidFill>
                  <a:srgbClr val="0D0D11"/>
                </a:solidFill>
              </a:rPr>
              <a:t>%' </a:t>
            </a:r>
            <a:r>
              <a:rPr lang="ru-RU" altLang="ru-RU" sz="2000" b="1" dirty="0">
                <a:solidFill>
                  <a:srgbClr val="0D0D11"/>
                </a:solidFill>
              </a:rPr>
              <a:t>;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>
              <a:spcBef>
                <a:spcPts val="25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инженеров-специалистов (кроме просто инженеров):</a:t>
            </a: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    </a:t>
            </a:r>
            <a:r>
              <a:rPr lang="en-US" altLang="ru-RU" sz="2000" b="1" dirty="0">
                <a:solidFill>
                  <a:srgbClr val="0D0D11"/>
                </a:solidFill>
              </a:rPr>
              <a:t>select  *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post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LIKE  '</a:t>
            </a:r>
            <a:r>
              <a:rPr lang="ru-RU" altLang="ru-RU" sz="2000" b="1" dirty="0">
                <a:solidFill>
                  <a:srgbClr val="0D0D11"/>
                </a:solidFill>
              </a:rPr>
              <a:t>инженер</a:t>
            </a:r>
            <a:r>
              <a:rPr lang="en-US" altLang="ru-RU" sz="2000" b="1" dirty="0">
                <a:solidFill>
                  <a:srgbClr val="0D0D11"/>
                </a:solidFill>
              </a:rPr>
              <a:t>_%' ;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>
              <a:spcBef>
                <a:spcPts val="6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Экранировать специальное значение символов</a:t>
            </a:r>
            <a:r>
              <a:rPr lang="en-US" altLang="ru-RU" sz="2000" dirty="0">
                <a:solidFill>
                  <a:srgbClr val="0D0D11"/>
                </a:solidFill>
              </a:rPr>
              <a:t> '</a:t>
            </a:r>
            <a:r>
              <a:rPr lang="ru-RU" altLang="ru-RU" sz="2000" dirty="0">
                <a:solidFill>
                  <a:srgbClr val="0D0D11"/>
                </a:solidFill>
              </a:rPr>
              <a:t>_</a:t>
            </a:r>
            <a:r>
              <a:rPr lang="en-US" altLang="ru-RU" sz="2000" dirty="0">
                <a:solidFill>
                  <a:srgbClr val="0D0D11"/>
                </a:solidFill>
              </a:rPr>
              <a:t>' </a:t>
            </a:r>
            <a:r>
              <a:rPr lang="ru-RU" altLang="ru-RU" sz="2000" dirty="0">
                <a:solidFill>
                  <a:srgbClr val="0D0D11"/>
                </a:solidFill>
              </a:rPr>
              <a:t>и </a:t>
            </a:r>
            <a:r>
              <a:rPr lang="en-US" altLang="ru-RU" sz="2000" dirty="0">
                <a:solidFill>
                  <a:srgbClr val="0D0D11"/>
                </a:solidFill>
              </a:rPr>
              <a:t>'</a:t>
            </a:r>
            <a:r>
              <a:rPr lang="ru-RU" altLang="ru-RU" sz="2000" dirty="0">
                <a:solidFill>
                  <a:srgbClr val="0D0D11"/>
                </a:solidFill>
              </a:rPr>
              <a:t>%</a:t>
            </a:r>
            <a:r>
              <a:rPr lang="en-US" altLang="ru-RU" sz="2000" dirty="0">
                <a:solidFill>
                  <a:srgbClr val="0D0D11"/>
                </a:solidFill>
              </a:rPr>
              <a:t>'</a:t>
            </a:r>
            <a:r>
              <a:rPr lang="ru-RU" altLang="ru-RU" sz="2000" dirty="0">
                <a:solidFill>
                  <a:srgbClr val="0D0D11"/>
                </a:solidFill>
              </a:rPr>
              <a:t> можно так:</a:t>
            </a:r>
          </a:p>
          <a:p>
            <a:r>
              <a:rPr lang="en-US" altLang="ru-RU" sz="2000" dirty="0">
                <a:solidFill>
                  <a:srgbClr val="0D0D11"/>
                </a:solidFill>
              </a:rPr>
              <a:t>	</a:t>
            </a:r>
            <a:r>
              <a:rPr lang="en-US" altLang="ru-RU" sz="2000" b="1" dirty="0">
                <a:solidFill>
                  <a:srgbClr val="0D0D11"/>
                </a:solidFill>
              </a:rPr>
              <a:t>where  &lt;</a:t>
            </a:r>
            <a:r>
              <a:rPr lang="ru-RU" altLang="ru-RU" sz="2000" b="1" dirty="0">
                <a:solidFill>
                  <a:srgbClr val="0D0D11"/>
                </a:solidFill>
              </a:rPr>
              <a:t>строка</a:t>
            </a:r>
            <a:r>
              <a:rPr lang="en-US" altLang="ru-RU" sz="2000" b="1" dirty="0">
                <a:solidFill>
                  <a:srgbClr val="0D0D11"/>
                </a:solidFill>
              </a:rPr>
              <a:t>&gt;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LIKE  '_\%%'  ESCAPE  '\';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Символ экранирования (</a:t>
            </a:r>
            <a:r>
              <a:rPr lang="en-US" altLang="ru-RU" dirty="0">
                <a:solidFill>
                  <a:srgbClr val="0D0D11"/>
                </a:solidFill>
              </a:rPr>
              <a:t>escape)</a:t>
            </a:r>
            <a:r>
              <a:rPr lang="ru-RU" altLang="ru-RU" dirty="0">
                <a:solidFill>
                  <a:srgbClr val="0D0D11"/>
                </a:solidFill>
              </a:rPr>
              <a:t> может быть любым. В примере первый символ  %  будет искаться как символ, а второй имеет специальное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42750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>
                <a:solidFill>
                  <a:srgbClr val="0D0D11"/>
                </a:solidFill>
              </a:rPr>
              <a:t>	Предикат поиска неопределенного значения: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  </a:t>
            </a:r>
            <a:r>
              <a:rPr lang="en-US" altLang="ru-RU" sz="2000" b="1">
                <a:solidFill>
                  <a:srgbClr val="0D0D11"/>
                </a:solidFill>
              </a:rPr>
              <a:t>IS  [NOT]  NULL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Если значения является неопределенным (</a:t>
            </a:r>
            <a:r>
              <a:rPr lang="en-US" altLang="ru-RU">
                <a:solidFill>
                  <a:srgbClr val="0D0D11"/>
                </a:solidFill>
              </a:rPr>
              <a:t>NULL</a:t>
            </a:r>
            <a:r>
              <a:rPr lang="ru-RU" altLang="ru-RU">
                <a:solidFill>
                  <a:srgbClr val="0D0D11"/>
                </a:solidFill>
              </a:rPr>
              <a:t>), то  предикат  </a:t>
            </a:r>
            <a:r>
              <a:rPr lang="en-US" altLang="ru-RU">
                <a:solidFill>
                  <a:srgbClr val="0D0D11"/>
                </a:solidFill>
              </a:rPr>
              <a:t>IS NULL </a:t>
            </a:r>
            <a:r>
              <a:rPr lang="ru-RU" altLang="ru-RU">
                <a:solidFill>
                  <a:srgbClr val="0D0D11"/>
                </a:solidFill>
              </a:rPr>
              <a:t>выдаст истину, а предикат </a:t>
            </a:r>
            <a:r>
              <a:rPr lang="en-US" altLang="ru-RU">
                <a:solidFill>
                  <a:srgbClr val="0D0D11"/>
                </a:solidFill>
              </a:rPr>
              <a:t> IS NOT NULL</a:t>
            </a:r>
            <a:r>
              <a:rPr lang="ru-RU" altLang="ru-RU">
                <a:solidFill>
                  <a:srgbClr val="0D0D11"/>
                </a:solidFill>
              </a:rPr>
              <a:t> – ложь.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  <a:endParaRPr lang="en-US" altLang="ru-RU" sz="2000" u="sng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всех сотрудников, у которых нет телефона</a:t>
            </a:r>
            <a:r>
              <a:rPr lang="en-US" altLang="ru-RU" sz="2000">
                <a:solidFill>
                  <a:srgbClr val="0D0D11"/>
                </a:solidFill>
              </a:rPr>
              <a:t> (</a:t>
            </a:r>
            <a:r>
              <a:rPr lang="ru-RU" altLang="ru-RU" sz="2000">
                <a:solidFill>
                  <a:srgbClr val="0D0D11"/>
                </a:solidFill>
              </a:rPr>
              <a:t>номер телефона неопределен):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select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*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		</a:t>
            </a:r>
            <a:r>
              <a:rPr lang="ru-RU" altLang="ru-RU" sz="2000" b="1">
                <a:solidFill>
                  <a:srgbClr val="0D0D11"/>
                </a:solidFill>
              </a:rPr>
              <a:t>from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emp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en-US" altLang="ru-RU" sz="2000" b="1">
                <a:solidFill>
                  <a:srgbClr val="0D0D11"/>
                </a:solidFill>
              </a:rPr>
              <a:t>where  phone  IS  NULL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altLang="ru-RU" sz="2000">
                <a:solidFill>
                  <a:srgbClr val="0D0D11"/>
                </a:solidFill>
              </a:rPr>
              <a:t>      </a:t>
            </a:r>
            <a:r>
              <a:rPr lang="ru-RU" altLang="ru-RU" sz="2000">
                <a:solidFill>
                  <a:srgbClr val="0D0D11"/>
                </a:solidFill>
              </a:rPr>
              <a:t>Список все проекты, у которых определена стоимость:</a:t>
            </a:r>
          </a:p>
          <a:p>
            <a:pPr eaLnBrk="1" hangingPunct="1"/>
            <a:r>
              <a:rPr lang="en-US" altLang="ru-RU" sz="2000">
                <a:solidFill>
                  <a:srgbClr val="0D0D11"/>
                </a:solidFill>
              </a:rPr>
              <a:t>        </a:t>
            </a:r>
            <a:r>
              <a:rPr lang="ru-RU" altLang="ru-RU" sz="2000" b="1">
                <a:solidFill>
                  <a:srgbClr val="0D0D11"/>
                </a:solidFill>
              </a:rPr>
              <a:t>select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* 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>
                <a:solidFill>
                  <a:srgbClr val="0D0D11"/>
                </a:solidFill>
              </a:rPr>
              <a:t>from </a:t>
            </a:r>
            <a:r>
              <a:rPr lang="en-US" altLang="ru-RU" sz="2000" b="1">
                <a:solidFill>
                  <a:srgbClr val="0D0D11"/>
                </a:solidFill>
              </a:rPr>
              <a:t> project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	</a:t>
            </a:r>
            <a:r>
              <a:rPr lang="en-US" altLang="ru-RU" sz="2000" b="1">
                <a:solidFill>
                  <a:srgbClr val="0D0D11"/>
                </a:solidFill>
              </a:rPr>
              <a:t>where  cost  IS  NOT  NULL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096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19895"/>
            <a:ext cx="7772400" cy="715963"/>
          </a:xfrm>
        </p:spPr>
        <p:txBody>
          <a:bodyPr/>
          <a:lstStyle/>
          <a:p>
            <a:r>
              <a:rPr lang="ru-RU" altLang="ru-RU" sz="3200" dirty="0"/>
              <a:t>Использование предикатов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611190" y="1557340"/>
            <a:ext cx="7921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список сотрудников, которых зовут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ЮРИЙ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1844675"/>
            <a:ext cx="77771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emp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name  LIKE  '%</a:t>
            </a:r>
            <a:r>
              <a:rPr lang="ru-RU" altLang="ru-RU" sz="2000" b="1">
                <a:solidFill>
                  <a:srgbClr val="0D0D11"/>
                </a:solidFill>
              </a:rPr>
              <a:t>ЮРИЙ</a:t>
            </a:r>
            <a:r>
              <a:rPr lang="en-US" altLang="ru-RU" sz="2000" b="1">
                <a:solidFill>
                  <a:srgbClr val="0D0D11"/>
                </a:solidFill>
              </a:rPr>
              <a:t>%';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611188" y="4383090"/>
            <a:ext cx="7993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вывести список сотрудников, которые являются начальниками отделов.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827090" y="5084763"/>
            <a:ext cx="79914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emp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 post  LIKE  '</a:t>
            </a:r>
            <a:r>
              <a:rPr lang="ru-RU" altLang="ru-RU" sz="2000" b="1">
                <a:solidFill>
                  <a:srgbClr val="0D0D11"/>
                </a:solidFill>
              </a:rPr>
              <a:t>нач</a:t>
            </a:r>
            <a:r>
              <a:rPr lang="en-US" altLang="ru-RU" sz="2000" b="1">
                <a:solidFill>
                  <a:srgbClr val="0D0D11"/>
                </a:solidFill>
              </a:rPr>
              <a:t>%</a:t>
            </a:r>
            <a:r>
              <a:rPr lang="ru-RU" altLang="ru-RU" sz="2000" b="1">
                <a:solidFill>
                  <a:srgbClr val="0D0D11"/>
                </a:solidFill>
              </a:rPr>
              <a:t>отдел</a:t>
            </a:r>
            <a:r>
              <a:rPr lang="en-US" altLang="ru-RU" sz="2000" b="1">
                <a:solidFill>
                  <a:srgbClr val="0D0D11"/>
                </a:solidFill>
              </a:rPr>
              <a:t>%';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611188" y="2887665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стоимостью от 1 до 2 млн. рублей.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88" y="32131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project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 cost  BETWEEN  1000000  AND  2000000;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7" grpId="0"/>
      <p:bldP spid="1024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4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763713" y="5386388"/>
            <a:ext cx="5472112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Departs </a:t>
            </a:r>
            <a:r>
              <a:rPr lang="ru-RU" altLang="ru-RU" sz="1800">
                <a:latin typeface="Times New Roman" panose="02020603050405020304" pitchFamily="18" charset="0"/>
              </a:rPr>
              <a:t>– отделы,</a:t>
            </a:r>
            <a:r>
              <a:rPr lang="en-US" altLang="ru-RU" sz="1800">
                <a:latin typeface="Times New Roman" panose="02020603050405020304" pitchFamily="18" charset="0"/>
              </a:rPr>
              <a:t>		Project –</a:t>
            </a:r>
            <a:r>
              <a:rPr lang="ru-RU" altLang="ru-RU" sz="1800">
                <a:latin typeface="Times New Roman" panose="02020603050405020304" pitchFamily="18" charset="0"/>
              </a:rPr>
              <a:t> проекты,</a:t>
            </a:r>
            <a:endParaRPr lang="en-US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Emp</a:t>
            </a:r>
            <a:r>
              <a:rPr lang="ru-RU" altLang="ru-RU" sz="1800">
                <a:latin typeface="Times New Roman" panose="02020603050405020304" pitchFamily="18" charset="0"/>
              </a:rPr>
              <a:t> – сотрудники,	</a:t>
            </a:r>
            <a:r>
              <a:rPr lang="en-US" altLang="ru-RU" sz="1800">
                <a:latin typeface="Times New Roman" panose="02020603050405020304" pitchFamily="18" charset="0"/>
              </a:rPr>
              <a:t>Job – </a:t>
            </a:r>
            <a:r>
              <a:rPr lang="ru-RU" altLang="ru-RU" sz="1800">
                <a:latin typeface="Times New Roman" panose="02020603050405020304" pitchFamily="18" charset="0"/>
              </a:rPr>
              <a:t>участие в проектах.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41680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4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83064" y="404664"/>
            <a:ext cx="7577368" cy="788988"/>
          </a:xfrm>
        </p:spPr>
        <p:txBody>
          <a:bodyPr/>
          <a:lstStyle/>
          <a:p>
            <a:r>
              <a:rPr lang="ru-RU" altLang="ru-RU" sz="3600" dirty="0">
                <a:latin typeface="Times New Roman" panose="02020603050405020304" pitchFamily="18" charset="0"/>
              </a:rPr>
              <a:t>Агрегирующие функции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684215" y="1484313"/>
            <a:ext cx="7991475" cy="42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dirty="0">
                <a:solidFill>
                  <a:srgbClr val="0D0D11"/>
                </a:solidFill>
              </a:rPr>
              <a:t> – подсчёт количества строк (значений). Применяется к записям и полям любого типа.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Имеет 3 формата вызова: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(*)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строк результата;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значений указанного поля, не </a:t>
            </a: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являющихся </a:t>
            </a:r>
            <a:r>
              <a:rPr lang="ru-RU" altLang="ru-RU" i="1" dirty="0">
                <a:solidFill>
                  <a:srgbClr val="0D0D11"/>
                </a:solidFill>
              </a:rPr>
              <a:t>NULL</a:t>
            </a:r>
            <a:r>
              <a:rPr lang="ru-RU" altLang="ru-RU" dirty="0">
                <a:solidFill>
                  <a:srgbClr val="0D0D11"/>
                </a:solidFill>
              </a:rPr>
              <a:t>-значениями.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(distinct  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  <a:r>
              <a:rPr lang="ru-RU" altLang="ru-RU" dirty="0">
                <a:solidFill>
                  <a:srgbClr val="0D0D11"/>
                </a:solidFill>
              </a:rPr>
              <a:t> 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разных </a:t>
            </a:r>
            <a:r>
              <a:rPr lang="ru-RU" altLang="ru-RU" dirty="0" err="1">
                <a:solidFill>
                  <a:srgbClr val="0D0D11"/>
                </a:solidFill>
              </a:rPr>
              <a:t>не-</a:t>
            </a:r>
            <a:r>
              <a:rPr lang="en-US" altLang="ru-RU" dirty="0">
                <a:solidFill>
                  <a:srgbClr val="0D0D11"/>
                </a:solidFill>
              </a:rPr>
              <a:t>NULL </a:t>
            </a:r>
            <a:r>
              <a:rPr lang="ru-RU" altLang="ru-RU" dirty="0">
                <a:solidFill>
                  <a:srgbClr val="0D0D11"/>
                </a:solidFill>
              </a:rPr>
              <a:t>значений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указанного поля.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MAX, MIN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максимальное (минимальное) значение указанного поля в результирующем множестве. Применяется к полям любого типа.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SUM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арифметическую сумму значений указанного </a:t>
            </a:r>
            <a:r>
              <a:rPr lang="ru-RU" altLang="ru-RU" u="sng" dirty="0">
                <a:solidFill>
                  <a:srgbClr val="0D0D11"/>
                </a:solidFill>
              </a:rPr>
              <a:t>числового</a:t>
            </a:r>
            <a:r>
              <a:rPr lang="ru-RU" altLang="ru-RU" dirty="0">
                <a:solidFill>
                  <a:srgbClr val="0D0D11"/>
                </a:solidFill>
              </a:rPr>
              <a:t> поля в результирующем множестве записей.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AVG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среднее арифметическое значений указанного </a:t>
            </a:r>
            <a:r>
              <a:rPr lang="ru-RU" altLang="ru-RU" u="sng" dirty="0">
                <a:solidFill>
                  <a:srgbClr val="0D0D11"/>
                </a:solidFill>
              </a:rPr>
              <a:t>числового</a:t>
            </a:r>
            <a:r>
              <a:rPr lang="ru-RU" altLang="ru-RU" dirty="0">
                <a:solidFill>
                  <a:srgbClr val="0D0D11"/>
                </a:solidFill>
              </a:rPr>
              <a:t> поля в результирующем множестве записей. Не учитывает </a:t>
            </a:r>
            <a:r>
              <a:rPr lang="ru-RU" altLang="ru-RU" i="1" dirty="0">
                <a:solidFill>
                  <a:srgbClr val="0D0D11"/>
                </a:solidFill>
              </a:rPr>
              <a:t>NULL</a:t>
            </a:r>
            <a:r>
              <a:rPr lang="ru-RU" altLang="ru-RU" dirty="0">
                <a:solidFill>
                  <a:srgbClr val="0D0D11"/>
                </a:solidFill>
              </a:rPr>
              <a:t>-значения, и сумма значений поля делится на количество определённых значений.</a:t>
            </a:r>
          </a:p>
        </p:txBody>
      </p:sp>
    </p:spTree>
    <p:extLst>
      <p:ext uri="{BB962C8B-B14F-4D97-AF65-F5344CB8AC3E}">
        <p14:creationId xmlns:p14="http://schemas.microsoft.com/office/powerpoint/2010/main" val="393019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6" y="476674"/>
            <a:ext cx="7920037" cy="720725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Примеры использования функции </a:t>
            </a:r>
            <a:r>
              <a:rPr lang="en-US" altLang="ru-RU" dirty="0">
                <a:latin typeface="Times New Roman" panose="02020603050405020304" pitchFamily="18" charset="0"/>
              </a:rPr>
              <a:t>COUNT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684213" y="1484315"/>
            <a:ext cx="76327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сотрудников: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count(*) 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		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dirty="0">
                <a:solidFill>
                  <a:srgbClr val="0D0D11"/>
                </a:solidFill>
              </a:rPr>
              <a:t>;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сотрудников с телефонами: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count( phone )</a:t>
            </a:r>
            <a:r>
              <a:rPr lang="en-US" altLang="ru-RU" dirty="0"/>
              <a:t> 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разных должностей сотрудников: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 count (DISTINCT  post)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Задание: вывести количество сотрудников 6-го отдела.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1116015" y="5013325"/>
            <a:ext cx="727233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count(*)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    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    where  depno = 6;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8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404664"/>
            <a:ext cx="7772400" cy="788988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Примеры использования агрегирующих функций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39750" y="1341440"/>
            <a:ext cx="8280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максимальную и минимальную стоимость проектов: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 </a:t>
            </a:r>
            <a:r>
              <a:rPr lang="en-US" altLang="ru-RU" b="1">
                <a:solidFill>
                  <a:srgbClr val="0D0D11"/>
                </a:solidFill>
              </a:rPr>
              <a:t>max(cost) "</a:t>
            </a:r>
            <a:r>
              <a:rPr lang="ru-RU" altLang="ru-RU" b="1">
                <a:solidFill>
                  <a:srgbClr val="0D0D11"/>
                </a:solidFill>
              </a:rPr>
              <a:t>Максимальная цена</a:t>
            </a:r>
            <a:r>
              <a:rPr lang="en-US" altLang="ru-RU" b="1">
                <a:solidFill>
                  <a:srgbClr val="0D0D11"/>
                </a:solidFill>
              </a:rPr>
              <a:t>",  min(cost)  "</a:t>
            </a:r>
            <a:r>
              <a:rPr lang="ru-RU" altLang="ru-RU" b="1">
                <a:solidFill>
                  <a:srgbClr val="0D0D11"/>
                </a:solidFill>
              </a:rPr>
              <a:t>Минимальная цена</a:t>
            </a:r>
            <a:r>
              <a:rPr lang="en-US" altLang="ru-RU" b="1">
                <a:solidFill>
                  <a:srgbClr val="0D0D11"/>
                </a:solidFill>
              </a:rPr>
              <a:t>"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from </a:t>
            </a:r>
            <a:r>
              <a:rPr lang="en-US" altLang="ru-RU" b="1">
                <a:solidFill>
                  <a:srgbClr val="0D0D11"/>
                </a:solidFill>
              </a:rPr>
              <a:t> project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сумму зарплаты сотрудников 8-го отдела: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sum(salary)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where  depno = 8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среднюю зарплату сотрудниц предприятия: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avg(salary)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where  sex = '</a:t>
            </a:r>
            <a:r>
              <a:rPr lang="ru-RU" altLang="ru-RU" b="1">
                <a:solidFill>
                  <a:srgbClr val="0D0D11"/>
                </a:solidFill>
              </a:rPr>
              <a:t>Ж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Вывести даты начала работы над первым проектом и завершения работы над последним проектом: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min(dbegin),  max(dend)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project;</a:t>
            </a:r>
          </a:p>
        </p:txBody>
      </p:sp>
    </p:spTree>
    <p:extLst>
      <p:ext uri="{BB962C8B-B14F-4D97-AF65-F5344CB8AC3E}">
        <p14:creationId xmlns:p14="http://schemas.microsoft.com/office/powerpoint/2010/main" val="58323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12750"/>
            <a:ext cx="7772400" cy="788988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Группировка данных: предложение </a:t>
            </a:r>
            <a:r>
              <a:rPr lang="en-US" altLang="ru-RU" dirty="0">
                <a:latin typeface="Times New Roman" panose="02020603050405020304" pitchFamily="18" charset="0"/>
              </a:rPr>
              <a:t>GROUP BY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8315" y="1268413"/>
            <a:ext cx="813593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Агрегирующие функции обычно используются совместно с предложением </a:t>
            </a:r>
            <a:r>
              <a:rPr lang="ru-RU" altLang="ru-RU" b="1" i="1" dirty="0">
                <a:solidFill>
                  <a:srgbClr val="0D0D11"/>
                </a:solidFill>
              </a:rPr>
              <a:t>GROUP BY</a:t>
            </a:r>
            <a:r>
              <a:rPr lang="ru-RU" altLang="ru-RU" dirty="0">
                <a:solidFill>
                  <a:srgbClr val="0D0D11"/>
                </a:solidFill>
              </a:rPr>
              <a:t>.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Например, следующая команда считает количество сотрудников по отделам: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select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count(*)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from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group by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</p:txBody>
      </p:sp>
      <p:pic>
        <p:nvPicPr>
          <p:cNvPr id="34820" name="Picture 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141663"/>
            <a:ext cx="338455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7" y="3103565"/>
            <a:ext cx="23463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5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772400" cy="649288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Примеры использования </a:t>
            </a:r>
            <a:r>
              <a:rPr lang="en-US" altLang="ru-RU" dirty="0">
                <a:latin typeface="Times New Roman" panose="02020603050405020304" pitchFamily="18" charset="0"/>
              </a:rPr>
              <a:t>GROUP BY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35843" name="Text Box 199"/>
          <p:cNvSpPr txBox="1">
            <a:spLocks noChangeArrowheads="1"/>
          </p:cNvSpPr>
          <p:nvPr/>
        </p:nvSpPr>
        <p:spPr bwMode="auto">
          <a:xfrm>
            <a:off x="611190" y="1268413"/>
            <a:ext cx="7921625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минимальную и максимальную зарплату в каждом отделе: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MIN(salary)  </a:t>
            </a:r>
            <a:r>
              <a:rPr lang="en-US" altLang="ru-RU" b="1" dirty="0" err="1">
                <a:solidFill>
                  <a:srgbClr val="0D0D11"/>
                </a:solidFill>
              </a:rPr>
              <a:t>minsal</a:t>
            </a:r>
            <a:r>
              <a:rPr lang="en-US" altLang="ru-RU" b="1" dirty="0">
                <a:solidFill>
                  <a:srgbClr val="0D0D11"/>
                </a:solidFill>
              </a:rPr>
              <a:t>,  MAX(salary)  </a:t>
            </a:r>
            <a:r>
              <a:rPr lang="en-US" altLang="ru-RU" b="1" dirty="0" err="1">
                <a:solidFill>
                  <a:srgbClr val="0D0D11"/>
                </a:solidFill>
              </a:rPr>
              <a:t>maxsal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разных должностей в каждом отделе: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COUNT(distinct  post) 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Посчитать сумму зарплат в каждом отделе: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SUM(salary)  </a:t>
            </a:r>
            <a:r>
              <a:rPr lang="en-US" altLang="ru-RU" b="1" dirty="0" err="1">
                <a:solidFill>
                  <a:srgbClr val="0D0D11"/>
                </a:solidFill>
              </a:rPr>
              <a:t>allsal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Посчитать среднюю зарплату по каждой должности: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post,  AVG(salary)  </a:t>
            </a:r>
            <a:r>
              <a:rPr lang="en-US" altLang="ru-RU" b="1" dirty="0" err="1">
                <a:solidFill>
                  <a:srgbClr val="0D0D11"/>
                </a:solidFill>
              </a:rPr>
              <a:t>avgsal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  post;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1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8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2"/>
            <a:ext cx="7772400" cy="644525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Использование </a:t>
            </a:r>
            <a:r>
              <a:rPr lang="en-US" altLang="ru-RU" sz="3200" dirty="0">
                <a:latin typeface="Times New Roman" panose="02020603050405020304" pitchFamily="18" charset="0"/>
              </a:rPr>
              <a:t>GROUP BY</a:t>
            </a: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395288" y="1484315"/>
            <a:ext cx="8424862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0000"/>
                </a:solidFill>
              </a:rPr>
              <a:t>Правило использования </a:t>
            </a:r>
            <a:r>
              <a:rPr lang="ru-RU" altLang="ru-RU" i="1">
                <a:solidFill>
                  <a:srgbClr val="FF0000"/>
                </a:solidFill>
              </a:rPr>
              <a:t>GROUP BY</a:t>
            </a:r>
            <a:r>
              <a:rPr lang="ru-RU" altLang="ru-RU">
                <a:solidFill>
                  <a:srgbClr val="FF0000"/>
                </a:solidFill>
              </a:rPr>
              <a:t> :</a:t>
            </a:r>
          </a:p>
          <a:p>
            <a:pPr lvl="1" eaLnBrk="1" hangingPunct="1"/>
            <a:r>
              <a:rPr lang="ru-RU" altLang="ru-RU">
                <a:solidFill>
                  <a:srgbClr val="FF0000"/>
                </a:solidFill>
              </a:rPr>
              <a:t>В списке вывода при использовании </a:t>
            </a:r>
            <a:r>
              <a:rPr lang="ru-RU" altLang="ru-RU" i="1">
                <a:solidFill>
                  <a:srgbClr val="FF0000"/>
                </a:solidFill>
              </a:rPr>
              <a:t>GROUP BY </a:t>
            </a:r>
            <a:r>
              <a:rPr lang="ru-RU" altLang="ru-RU">
                <a:solidFill>
                  <a:srgbClr val="FF0000"/>
                </a:solidFill>
              </a:rPr>
              <a:t>могут быть указаны только </a:t>
            </a:r>
            <a:r>
              <a:rPr lang="ru-RU" altLang="ru-RU" b="1">
                <a:solidFill>
                  <a:srgbClr val="FF0000"/>
                </a:solidFill>
              </a:rPr>
              <a:t>функции агрегирования, константы и поля, перечисленные в </a:t>
            </a:r>
            <a:r>
              <a:rPr lang="ru-RU" altLang="ru-RU" b="1" i="1">
                <a:solidFill>
                  <a:srgbClr val="FF0000"/>
                </a:solidFill>
              </a:rPr>
              <a:t>GROUP BY</a:t>
            </a:r>
            <a:r>
              <a:rPr lang="ru-RU" altLang="ru-RU">
                <a:solidFill>
                  <a:srgbClr val="FF0000"/>
                </a:solidFill>
              </a:rPr>
              <a:t>.</a:t>
            </a:r>
            <a:endParaRPr lang="en-US" altLang="ru-RU">
              <a:solidFill>
                <a:srgbClr val="FF0000"/>
              </a:solidFill>
            </a:endParaRPr>
          </a:p>
          <a:p>
            <a:pPr eaLnBrk="1" hangingPunct="1">
              <a:spcBef>
                <a:spcPct val="40000"/>
              </a:spcBef>
            </a:pPr>
            <a:r>
              <a:rPr lang="ru-RU" altLang="ru-RU">
                <a:solidFill>
                  <a:srgbClr val="0D0D11"/>
                </a:solidFill>
              </a:rPr>
              <a:t>Если включить в список выбора поля, не указанные в </a:t>
            </a:r>
            <a:r>
              <a:rPr lang="ru-RU" altLang="ru-RU" i="1">
                <a:solidFill>
                  <a:srgbClr val="0D0D11"/>
                </a:solidFill>
              </a:rPr>
              <a:t>GROUP BY</a:t>
            </a:r>
            <a:r>
              <a:rPr lang="ru-RU" altLang="ru-RU">
                <a:solidFill>
                  <a:srgbClr val="0D0D11"/>
                </a:solidFill>
              </a:rPr>
              <a:t>, то СУБД не будет выполнять такой запрос и выдаст ошибку "нарушение условия группирования" (not a GROUP BY expression). 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spcAft>
                <a:spcPct val="40000"/>
              </a:spcAft>
            </a:pPr>
            <a:r>
              <a:rPr lang="ru-RU" altLang="ru-RU">
                <a:solidFill>
                  <a:srgbClr val="0D0D11"/>
                </a:solidFill>
              </a:rPr>
              <a:t>Например, </a:t>
            </a:r>
            <a:r>
              <a:rPr lang="ru-RU" altLang="ru-RU">
                <a:solidFill>
                  <a:srgbClr val="FF0000"/>
                </a:solidFill>
              </a:rPr>
              <a:t>нельзя </a:t>
            </a:r>
            <a:r>
              <a:rPr lang="ru-RU" altLang="ru-RU">
                <a:solidFill>
                  <a:srgbClr val="0D0D11"/>
                </a:solidFill>
              </a:rPr>
              <a:t>получить сведения о том, у каких сотрудников самая высокая зарплата в своём отделе с помощью такого запроса: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depno,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 u="sng">
                <a:solidFill>
                  <a:srgbClr val="0D0D11"/>
                </a:solidFill>
              </a:rPr>
              <a:t>name</a:t>
            </a:r>
            <a:r>
              <a:rPr lang="en-US" altLang="ru-RU" b="1">
                <a:solidFill>
                  <a:srgbClr val="0D0D11"/>
                </a:solidFill>
              </a:rPr>
              <a:t>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max(salary) as max_sal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endParaRPr lang="ru-RU" altLang="ru-RU" b="1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Этот запрос синтаксически неверен!</a:t>
            </a: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2" y="3806825"/>
            <a:ext cx="309721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50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54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Группировка по нескольким полям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468313" y="1471613"/>
            <a:ext cx="8424862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Сумма зарплаты по отделам и по должностям: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post,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count(*),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sum(salary)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post;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Количество мужчин и женщин по отделам: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sex,  count(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		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sex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Задание</a:t>
            </a:r>
            <a:r>
              <a:rPr lang="ru-RU" altLang="ru-RU" dirty="0">
                <a:solidFill>
                  <a:srgbClr val="0D0D11"/>
                </a:solidFill>
              </a:rPr>
              <a:t>: вывести информацию о зарплате и количестве сотрудников, которые получают </a:t>
            </a:r>
            <a:r>
              <a:rPr lang="ru-RU" altLang="ru-RU" dirty="0" smtClean="0">
                <a:solidFill>
                  <a:srgbClr val="0D0D11"/>
                </a:solidFill>
              </a:rPr>
              <a:t>такую</a:t>
            </a:r>
            <a:r>
              <a:rPr lang="en-US" altLang="ru-RU" dirty="0" smtClean="0">
                <a:solidFill>
                  <a:srgbClr val="0D0D11"/>
                </a:solidFill>
              </a:rPr>
              <a:t> </a:t>
            </a:r>
            <a:r>
              <a:rPr lang="ru-RU" altLang="ru-RU" dirty="0" smtClean="0">
                <a:solidFill>
                  <a:srgbClr val="0D0D11"/>
                </a:solidFill>
              </a:rPr>
              <a:t>по значению</a:t>
            </a:r>
            <a:r>
              <a:rPr lang="ru-RU" altLang="ru-RU" dirty="0" smtClean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зарплату.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900115" y="4979988"/>
            <a:ext cx="7272337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b="1">
                <a:solidFill>
                  <a:srgbClr val="0D0D11"/>
                </a:solidFill>
              </a:rPr>
              <a:t>select  salary,  count(*)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from  emp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group by  salary;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6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Использование фразы </a:t>
            </a:r>
            <a:r>
              <a:rPr lang="en-US" altLang="ru-RU" sz="3200" dirty="0">
                <a:latin typeface="Times New Roman" panose="02020603050405020304" pitchFamily="18" charset="0"/>
              </a:rPr>
              <a:t>HAVING</a:t>
            </a: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38915" name="Text Box 9"/>
          <p:cNvSpPr txBox="1">
            <a:spLocks noChangeArrowheads="1"/>
          </p:cNvSpPr>
          <p:nvPr/>
        </p:nvSpPr>
        <p:spPr bwMode="auto">
          <a:xfrm>
            <a:off x="684213" y="1268415"/>
            <a:ext cx="78486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необходимо вывести не все записи, полученные в результате группировки (</a:t>
            </a:r>
            <a:r>
              <a:rPr lang="en-US" altLang="ru-RU">
                <a:solidFill>
                  <a:srgbClr val="0D0D11"/>
                </a:solidFill>
              </a:rPr>
              <a:t>GROUP BY</a:t>
            </a:r>
            <a:r>
              <a:rPr lang="ru-RU" altLang="ru-RU">
                <a:solidFill>
                  <a:srgbClr val="0D0D11"/>
                </a:solidFill>
              </a:rPr>
              <a:t>), то условие на группы можно указать во фразе </a:t>
            </a:r>
            <a:r>
              <a:rPr lang="en-US" altLang="ru-RU">
                <a:solidFill>
                  <a:srgbClr val="0D0D11"/>
                </a:solidFill>
              </a:rPr>
              <a:t>HAVING (</a:t>
            </a:r>
            <a:r>
              <a:rPr lang="ru-RU" altLang="ru-RU">
                <a:solidFill>
                  <a:srgbClr val="0D0D11"/>
                </a:solidFill>
              </a:rPr>
              <a:t>но не во фразе </a:t>
            </a:r>
            <a:r>
              <a:rPr lang="en-US" altLang="ru-RU">
                <a:solidFill>
                  <a:srgbClr val="0D0D11"/>
                </a:solidFill>
              </a:rPr>
              <a:t>WHERE</a:t>
            </a:r>
            <a:r>
              <a:rPr lang="ru-RU" altLang="ru-RU">
                <a:solidFill>
                  <a:srgbClr val="0D0D11"/>
                </a:solidFill>
              </a:rPr>
              <a:t>).</a:t>
            </a:r>
          </a:p>
          <a:p>
            <a:pPr eaLnBrk="1" hangingPunct="1">
              <a:spcBef>
                <a:spcPct val="40000"/>
              </a:spcBef>
              <a:spcAft>
                <a:spcPct val="35000"/>
              </a:spcAft>
            </a:pPr>
            <a:r>
              <a:rPr lang="ru-RU" altLang="ru-RU">
                <a:solidFill>
                  <a:srgbClr val="0D0D11"/>
                </a:solidFill>
              </a:rPr>
              <a:t>Пример. Список отделов, в которых работает больше пяти человек: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count(*), '</a:t>
            </a:r>
            <a:r>
              <a:rPr lang="ru-RU" altLang="ru-RU" b="1">
                <a:solidFill>
                  <a:srgbClr val="0D0D11"/>
                </a:solidFill>
              </a:rPr>
              <a:t>человек</a:t>
            </a:r>
            <a:r>
              <a:rPr lang="en-US" altLang="ru-RU" b="1">
                <a:solidFill>
                  <a:srgbClr val="0D0D11"/>
                </a:solidFill>
              </a:rPr>
              <a:t>(</a:t>
            </a:r>
            <a:r>
              <a:rPr lang="ru-RU" altLang="ru-RU" b="1">
                <a:solidFill>
                  <a:srgbClr val="0D0D11"/>
                </a:solidFill>
              </a:rPr>
              <a:t>а</a:t>
            </a:r>
            <a:r>
              <a:rPr lang="en-US" altLang="ru-RU" b="1">
                <a:solidFill>
                  <a:srgbClr val="0D0D11"/>
                </a:solidFill>
              </a:rPr>
              <a:t>)'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having  count(*)&gt;5;</a:t>
            </a:r>
          </a:p>
          <a:p>
            <a:pPr eaLnBrk="1" hangingPunct="1">
              <a:spcBef>
                <a:spcPct val="40000"/>
              </a:spcBef>
            </a:pPr>
            <a:r>
              <a:rPr lang="ru-RU" altLang="ru-RU" b="1">
                <a:solidFill>
                  <a:srgbClr val="FF0000"/>
                </a:solidFill>
              </a:rPr>
              <a:t>Правило: нельзя указывать агрегирующие функции в части </a:t>
            </a:r>
            <a:r>
              <a:rPr lang="en-US" altLang="ru-RU" b="1">
                <a:solidFill>
                  <a:srgbClr val="FF0000"/>
                </a:solidFill>
              </a:rPr>
              <a:t>WHERE</a:t>
            </a:r>
            <a:r>
              <a:rPr lang="ru-RU" altLang="ru-RU" b="1">
                <a:solidFill>
                  <a:srgbClr val="FF0000"/>
                </a:solidFill>
              </a:rPr>
              <a:t> –</a:t>
            </a:r>
          </a:p>
          <a:p>
            <a:pPr eaLnBrk="1" hangingPunct="1">
              <a:spcAft>
                <a:spcPct val="30000"/>
              </a:spcAft>
            </a:pPr>
            <a:r>
              <a:rPr lang="ru-RU" altLang="ru-RU" b="1">
                <a:solidFill>
                  <a:srgbClr val="FF0000"/>
                </a:solidFill>
              </a:rPr>
              <a:t>	это синтаксическая ошибка!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Задание</a:t>
            </a:r>
            <a:r>
              <a:rPr lang="ru-RU" altLang="ru-RU">
                <a:solidFill>
                  <a:srgbClr val="0D0D11"/>
                </a:solidFill>
              </a:rPr>
              <a:t>: вывести список отделов, в которых средняя зарплата больше 30000 </a:t>
            </a:r>
          </a:p>
          <a:p>
            <a:pPr eaLnBrk="1" hangingPunct="1">
              <a:spcAft>
                <a:spcPct val="30000"/>
              </a:spcAft>
            </a:pPr>
            <a:r>
              <a:rPr lang="ru-RU" altLang="ru-RU">
                <a:solidFill>
                  <a:srgbClr val="0D0D11"/>
                </a:solidFill>
              </a:rPr>
              <a:t>	рублей.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684213" y="5013327"/>
            <a:ext cx="71294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select  depno,  avg(salary)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group by  depno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having  avg(salary)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&gt;</a:t>
            </a:r>
            <a:r>
              <a:rPr lang="ru-RU" altLang="ru-RU" b="1">
                <a:solidFill>
                  <a:srgbClr val="0D0D11"/>
                </a:solidFill>
              </a:rPr>
              <a:t> 30</a:t>
            </a:r>
            <a:r>
              <a:rPr lang="en-US" altLang="ru-RU" b="1">
                <a:solidFill>
                  <a:srgbClr val="0D0D11"/>
                </a:solidFill>
              </a:rPr>
              <a:t>000; 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1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04666"/>
            <a:ext cx="7772400" cy="788987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Операция  объединения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468315" y="1223963"/>
            <a:ext cx="813593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Объединение</a:t>
            </a:r>
            <a:r>
              <a:rPr lang="ru-RU" altLang="ru-RU" sz="2000">
                <a:solidFill>
                  <a:srgbClr val="0D0D11"/>
                </a:solidFill>
              </a:rPr>
              <a:t> реализуется с помощью специального ключевого слова </a:t>
            </a:r>
            <a:r>
              <a:rPr lang="en-US" altLang="ru-RU" sz="2000" b="1">
                <a:solidFill>
                  <a:srgbClr val="0D0D11"/>
                </a:solidFill>
              </a:rPr>
              <a:t>UNION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(или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UNION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ALL</a:t>
            </a:r>
            <a:r>
              <a:rPr lang="ru-RU" altLang="ru-RU" sz="2000">
                <a:solidFill>
                  <a:srgbClr val="0D0D11"/>
                </a:solidFill>
              </a:rPr>
              <a:t>, если не нужно удалять повторы).</a:t>
            </a:r>
            <a:endParaRPr lang="en-US" altLang="ru-RU" sz="200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Список сотрудников с телефонами или адресами (если нет телефона):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depno,  name,  PHONE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  where  phone  is  not  null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UNION  ALL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depno,  name,  ADR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  where  phone  is  null;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Список сотрудников со всеми переводами с одной должности на другую:</a:t>
            </a:r>
            <a:endParaRPr lang="en-US" altLang="ru-RU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tabno,  name,  edate,  post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UNION  ALL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tabno,  name,  dbegin,  post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archive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       order by  1, 3;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4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548682"/>
            <a:ext cx="7772400" cy="644525"/>
          </a:xfrm>
        </p:spPr>
        <p:txBody>
          <a:bodyPr/>
          <a:lstStyle/>
          <a:p>
            <a:r>
              <a:rPr lang="ru-RU" altLang="ru-RU" sz="3600" dirty="0" err="1">
                <a:latin typeface="Times New Roman" panose="02020603050405020304" pitchFamily="18" charset="0"/>
              </a:rPr>
              <a:t>Разносхемные</a:t>
            </a:r>
            <a:r>
              <a:rPr lang="ru-RU" altLang="ru-RU" sz="3600" dirty="0">
                <a:latin typeface="Times New Roman" panose="02020603050405020304" pitchFamily="18" charset="0"/>
              </a:rPr>
              <a:t> операции РА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539750" y="1268415"/>
            <a:ext cx="8064500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 декартова произведения реальных таблиц: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depart,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в части </a:t>
            </a:r>
            <a:r>
              <a:rPr lang="en-US" altLang="ru-RU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 указываются 2 и более таблицы, то СУБД по умолчанию строит их декартово произведение.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Другая разносхемная операция – соединение:  селекция  от  декартова  произведения. 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Примеры.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1. Список отделов и их сотрудников: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depart,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emp.depno = depart.did;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2. Список проектов и их участников: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project,  emp,  job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emp.tabno = job.tabno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    and  job.pro = project.pro;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5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39750" y="1412877"/>
            <a:ext cx="80645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Emp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сотрудники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табельный номер сотрудника,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name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ФИО 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дата рождения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gender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пол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отдела, обязательное поле, внешний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post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должность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salary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оклад, больше МРОТ;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passport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серия и номер паспорта, уникальный обязательный атрибут;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pass_date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дата выдачи паспорта,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pass_get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кем выдан паспорт,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born_seat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место рождения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edu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образование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special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специальность по образованию;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diplom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номер диплома;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phone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телефоны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adr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адрес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edate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дата  вступления в должность, обязательное поле.</a:t>
            </a:r>
          </a:p>
        </p:txBody>
      </p:sp>
    </p:spTree>
    <p:extLst>
      <p:ext uri="{BB962C8B-B14F-4D97-AF65-F5344CB8AC3E}">
        <p14:creationId xmlns:p14="http://schemas.microsoft.com/office/powerpoint/2010/main" val="12942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58789"/>
            <a:ext cx="7772400" cy="715963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611190" y="1358902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сотрудников с указанием ролей, которые они исполняют в проектах.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2062165"/>
            <a:ext cx="77771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e.name,  </a:t>
            </a:r>
            <a:r>
              <a:rPr lang="en-US" altLang="ru-RU" sz="2000" b="1" dirty="0" err="1">
                <a:solidFill>
                  <a:srgbClr val="0D0D11"/>
                </a:solidFill>
              </a:rPr>
              <a:t>j.rel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r>
              <a:rPr lang="en-US" altLang="ru-RU" sz="2000" b="1" dirty="0">
                <a:solidFill>
                  <a:srgbClr val="0D0D11"/>
                </a:solidFill>
              </a:rPr>
              <a:t>  e,  job  j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where  </a:t>
            </a:r>
            <a:r>
              <a:rPr lang="en-US" altLang="ru-RU" sz="2000" b="1" dirty="0" err="1">
                <a:solidFill>
                  <a:srgbClr val="0D0D11"/>
                </a:solidFill>
              </a:rPr>
              <a:t>e.tabNo</a:t>
            </a:r>
            <a:r>
              <a:rPr lang="en-US" altLang="ru-RU" sz="2000" b="1" dirty="0">
                <a:solidFill>
                  <a:srgbClr val="0D0D11"/>
                </a:solidFill>
              </a:rPr>
              <a:t> = </a:t>
            </a:r>
            <a:r>
              <a:rPr lang="en-US" altLang="ru-RU" sz="2000" b="1" dirty="0" err="1">
                <a:solidFill>
                  <a:srgbClr val="0D0D11"/>
                </a:solidFill>
              </a:rPr>
              <a:t>j.tabNo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611188" y="3103565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 указанием их руководителей.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90" y="3684590"/>
            <a:ext cx="66246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p.title,  e.name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  e,   job  j,   project  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e.tabno = j.tabno</a:t>
            </a:r>
            <a:endParaRPr lang="ru-RU" altLang="ru-RU" sz="2000" b="1">
              <a:solidFill>
                <a:srgbClr val="1D060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j.pro = p.pro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j.rel = '</a:t>
            </a:r>
            <a:r>
              <a:rPr lang="ru-RU" altLang="ru-RU" sz="2000" b="1">
                <a:solidFill>
                  <a:srgbClr val="1D0601"/>
                </a:solidFill>
              </a:rPr>
              <a:t>руководитель</a:t>
            </a:r>
            <a:r>
              <a:rPr lang="en-US" altLang="ru-RU" sz="2000" b="1">
                <a:solidFill>
                  <a:srgbClr val="1D0601"/>
                </a:solidFill>
              </a:rPr>
              <a:t>';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8675" y="98426"/>
            <a:ext cx="7485512" cy="1096962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683568" y="2204941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name,  count(*)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emp,  job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emp.tabno=job.tabno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      group by  </a:t>
            </a:r>
            <a:r>
              <a:rPr lang="en-US" altLang="ru-RU" b="1">
                <a:solidFill>
                  <a:srgbClr val="1D0601"/>
                </a:solidFill>
              </a:rPr>
              <a:t>emp.tabno,  </a:t>
            </a:r>
            <a:r>
              <a:rPr lang="en-US" altLang="ru-RU" b="1">
                <a:solidFill>
                  <a:srgbClr val="0D0D11"/>
                </a:solidFill>
              </a:rPr>
              <a:t>emp.name</a:t>
            </a:r>
            <a:r>
              <a:rPr lang="en-US" altLang="ru-RU" sz="2000" b="1">
                <a:solidFill>
                  <a:srgbClr val="1D0601"/>
                </a:solidFill>
              </a:rPr>
              <a:t>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  <p:sp>
        <p:nvSpPr>
          <p:cNvPr id="43012" name="Text Box 8"/>
          <p:cNvSpPr txBox="1">
            <a:spLocks noChangeArrowheads="1"/>
          </p:cNvSpPr>
          <p:nvPr/>
        </p:nvSpPr>
        <p:spPr bwMode="auto">
          <a:xfrm>
            <a:off x="683568" y="1412778"/>
            <a:ext cx="8064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 вывести список сотрудников с указанием количества проектов, в которых они участвуют</a:t>
            </a:r>
            <a:r>
              <a:rPr lang="en-US" altLang="ru-RU" sz="2000">
                <a:solidFill>
                  <a:srgbClr val="0D0D11"/>
                </a:solidFill>
              </a:rPr>
              <a:t>.</a:t>
            </a:r>
            <a:endParaRPr lang="ru-RU" altLang="ru-RU" sz="2000">
              <a:solidFill>
                <a:srgbClr val="0D0D11"/>
              </a:solidFill>
            </a:endParaRP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683568" y="3860703"/>
            <a:ext cx="741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4:  вывести список проектов, в которых участвует более 5 сотрудников.</a:t>
            </a:r>
            <a:endParaRPr lang="ru-RU" altLang="ru-RU" sz="2000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3568" y="4565553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</a:t>
            </a:r>
            <a:r>
              <a:rPr lang="en-US" altLang="ru-RU" sz="2000" b="1" dirty="0" err="1">
                <a:solidFill>
                  <a:srgbClr val="0D0D11"/>
                </a:solidFill>
              </a:rPr>
              <a:t>p.title</a:t>
            </a:r>
            <a:r>
              <a:rPr lang="en-US" altLang="ru-RU" sz="2000" b="1" dirty="0">
                <a:solidFill>
                  <a:srgbClr val="0D0D11"/>
                </a:solidFill>
              </a:rPr>
              <a:t>,  count(*)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</a:t>
            </a:r>
            <a:r>
              <a:rPr lang="en-US" altLang="ru-RU" sz="2000" b="1" dirty="0">
                <a:solidFill>
                  <a:srgbClr val="0D0D11"/>
                </a:solidFill>
              </a:rPr>
              <a:t>  from  job  j,  project  p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 </a:t>
            </a:r>
            <a:r>
              <a:rPr lang="en-US" altLang="ru-RU" sz="2000" b="1" dirty="0">
                <a:solidFill>
                  <a:srgbClr val="1D0601"/>
                </a:solidFill>
              </a:rPr>
              <a:t>where p.pro = j.pro</a:t>
            </a:r>
          </a:p>
          <a:p>
            <a:pPr eaLnBrk="1" hangingPunct="1"/>
            <a:r>
              <a:rPr lang="en-US" altLang="ru-RU" sz="2000" b="1" dirty="0">
                <a:solidFill>
                  <a:srgbClr val="1D0601"/>
                </a:solidFill>
              </a:rPr>
              <a:t>      group by  p.pro</a:t>
            </a:r>
            <a:r>
              <a:rPr lang="en-US" altLang="ru-RU" b="1" dirty="0">
                <a:solidFill>
                  <a:srgbClr val="1D0601"/>
                </a:solidFill>
              </a:rPr>
              <a:t>,  </a:t>
            </a:r>
            <a:r>
              <a:rPr lang="en-US" altLang="ru-RU" b="1" dirty="0" err="1">
                <a:solidFill>
                  <a:srgbClr val="1D0601"/>
                </a:solidFill>
              </a:rPr>
              <a:t>p</a:t>
            </a:r>
            <a:r>
              <a:rPr lang="en-US" altLang="ru-RU" b="1" dirty="0" err="1">
                <a:solidFill>
                  <a:srgbClr val="0D0D11"/>
                </a:solidFill>
              </a:rPr>
              <a:t>.title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having  count(*) &gt; 5</a:t>
            </a:r>
            <a:r>
              <a:rPr lang="en-US" altLang="ru-RU" sz="2000" b="1" dirty="0">
                <a:solidFill>
                  <a:srgbClr val="1D0601"/>
                </a:solidFill>
              </a:rPr>
              <a:t>;</a:t>
            </a:r>
            <a:endParaRPr lang="ru-RU" altLang="ru-RU" sz="2000" b="1" dirty="0">
              <a:solidFill>
                <a:srgbClr val="1D0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2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0262" y="476674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9752" y="1557340"/>
            <a:ext cx="83534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Departs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отделы: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did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номер отдела,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name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название отдела, обязательное поле.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Project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проекты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проекта, первичный ключ; 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title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название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обязательное уникальное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client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заказчик,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dbegin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начала выполнения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dend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завершения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cost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стоимость проекта, обязательное поле.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Job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участие в проектах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внешний ключ;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сотрудника, участвующего в проекте, внешний ключ;</a:t>
            </a:r>
            <a:endParaRPr lang="ru-RU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rel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роль сотрудника в проекте; может принимать одно из трех значений: 	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'исполнитель',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'руководитель',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'консультант'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Первичный ключ – комбинация полей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и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78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031" y="620688"/>
            <a:ext cx="7772400" cy="57308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Данные таблицы </a:t>
            </a:r>
            <a:r>
              <a:rPr lang="en-US" altLang="ru-RU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Emp</a:t>
            </a:r>
            <a:r>
              <a:rPr lang="ru-RU" alt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(сотрудники)</a:t>
            </a:r>
          </a:p>
        </p:txBody>
      </p:sp>
      <p:graphicFrame>
        <p:nvGraphicFramePr>
          <p:cNvPr id="40596" name="Group 660"/>
          <p:cNvGraphicFramePr>
            <a:graphicFrameLocks noGrp="1"/>
          </p:cNvGraphicFramePr>
          <p:nvPr/>
        </p:nvGraphicFramePr>
        <p:xfrm>
          <a:off x="539752" y="1671638"/>
          <a:ext cx="8208963" cy="4267200"/>
        </p:xfrm>
        <a:graphic>
          <a:graphicData uri="http://schemas.openxmlformats.org/drawingml/2006/table">
            <a:tbl>
              <a:tblPr/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Рюмин В.П.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01.02.1970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115-26-12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вед. 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20.10.1981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Дурова А.В.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Тамм Л.В.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16.10.1982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22.05.1975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24.11.1954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.197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Перова К.В.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делопроизводитель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24.04.1988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Сухова К.А.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8.06.1948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115-12-69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087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Котова И.М.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33-65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33-01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58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2"/>
            <a:ext cx="7772400" cy="715963"/>
          </a:xfrm>
        </p:spPr>
        <p:txBody>
          <a:bodyPr/>
          <a:lstStyle/>
          <a:p>
            <a:r>
              <a:rPr lang="ru-RU" altLang="ru-RU" sz="3600" dirty="0">
                <a:latin typeface="Times New Roman" panose="02020603050405020304" pitchFamily="18" charset="0"/>
              </a:rPr>
              <a:t>Команда </a:t>
            </a:r>
            <a:r>
              <a:rPr lang="en-US" altLang="ru-RU" sz="3600" dirty="0">
                <a:latin typeface="Times New Roman" panose="02020603050405020304" pitchFamily="18" charset="0"/>
              </a:rPr>
              <a:t>SELECT</a:t>
            </a:r>
            <a:r>
              <a:rPr lang="ru-RU" altLang="ru-RU" sz="3600" dirty="0">
                <a:latin typeface="Times New Roman" panose="02020603050405020304" pitchFamily="18" charset="0"/>
              </a:rPr>
              <a:t> – выборка данных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57338"/>
            <a:ext cx="7772400" cy="446405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ct val="30000"/>
              </a:spcAft>
              <a:buFontTx/>
              <a:buNone/>
              <a:defRPr/>
            </a:pPr>
            <a:r>
              <a:rPr lang="ru-RU" altLang="ru-RU">
                <a:solidFill>
                  <a:srgbClr val="0D0D11"/>
                </a:solidFill>
              </a:rPr>
              <a:t>Общий синтаксис: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SELECT [</a:t>
            </a:r>
            <a:r>
              <a:rPr lang="en-US" altLang="ru-RU" sz="1800">
                <a:solidFill>
                  <a:srgbClr val="0D0D11"/>
                </a:solidFill>
              </a:rPr>
              <a:t>{</a:t>
            </a:r>
            <a:r>
              <a:rPr lang="ru-RU" altLang="ru-RU" sz="1800">
                <a:solidFill>
                  <a:srgbClr val="0D0D11"/>
                </a:solidFill>
              </a:rPr>
              <a:t> </a:t>
            </a:r>
            <a:r>
              <a:rPr lang="ru-RU" altLang="ru-RU" sz="1800" u="sng">
                <a:solidFill>
                  <a:srgbClr val="0D0D11"/>
                </a:solidFill>
              </a:rPr>
              <a:t>ALL</a:t>
            </a:r>
            <a:r>
              <a:rPr lang="ru-RU" altLang="ru-RU" sz="1800">
                <a:solidFill>
                  <a:srgbClr val="0D0D11"/>
                </a:solidFill>
              </a:rPr>
              <a:t> | DISTINCT </a:t>
            </a:r>
            <a:r>
              <a:rPr lang="en-US" altLang="ru-RU" sz="1800">
                <a:solidFill>
                  <a:srgbClr val="0D0D11"/>
                </a:solidFill>
              </a:rPr>
              <a:t>}</a:t>
            </a:r>
            <a:r>
              <a:rPr lang="ru-RU" altLang="ru-RU" sz="1800">
                <a:solidFill>
                  <a:srgbClr val="0D0D11"/>
                </a:solidFill>
              </a:rPr>
              <a:t>] </a:t>
            </a:r>
            <a:r>
              <a:rPr lang="en-US" altLang="ru-RU" sz="1800">
                <a:solidFill>
                  <a:srgbClr val="0D0D11"/>
                </a:solidFill>
              </a:rPr>
              <a:t>{ </a:t>
            </a:r>
            <a:r>
              <a:rPr lang="ru-RU" altLang="ru-RU" sz="1800" i="1">
                <a:solidFill>
                  <a:srgbClr val="0D0D11"/>
                </a:solidFill>
              </a:rPr>
              <a:t>список</a:t>
            </a:r>
            <a:r>
              <a:rPr lang="en-US" altLang="ru-RU" sz="1800" i="1">
                <a:solidFill>
                  <a:srgbClr val="0D0D11"/>
                </a:solidFill>
              </a:rPr>
              <a:t>_</a:t>
            </a:r>
            <a:r>
              <a:rPr lang="ru-RU" altLang="ru-RU" sz="1800" i="1">
                <a:solidFill>
                  <a:srgbClr val="0D0D11"/>
                </a:solidFill>
              </a:rPr>
              <a:t>вывода</a:t>
            </a:r>
            <a:r>
              <a:rPr lang="ru-RU" altLang="ru-RU" sz="1800">
                <a:solidFill>
                  <a:srgbClr val="0D0D11"/>
                </a:solidFill>
              </a:rPr>
              <a:t> </a:t>
            </a:r>
            <a:r>
              <a:rPr lang="en-US" altLang="ru-RU" sz="1800">
                <a:solidFill>
                  <a:srgbClr val="0D0D11"/>
                </a:solidFill>
              </a:rPr>
              <a:t>| </a:t>
            </a:r>
            <a:r>
              <a:rPr lang="ru-RU" altLang="ru-RU" sz="1800">
                <a:solidFill>
                  <a:srgbClr val="0D0D11"/>
                </a:solidFill>
              </a:rPr>
              <a:t>* }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FROM </a:t>
            </a:r>
            <a:r>
              <a:rPr lang="en-US" altLang="ru-RU" sz="1800">
                <a:solidFill>
                  <a:srgbClr val="0D0D11"/>
                </a:solidFill>
              </a:rPr>
              <a:t> </a:t>
            </a:r>
            <a:r>
              <a:rPr lang="ru-RU" altLang="ru-RU" sz="1800" i="1">
                <a:solidFill>
                  <a:srgbClr val="0D0D11"/>
                </a:solidFill>
              </a:rPr>
              <a:t>имя</a:t>
            </a:r>
            <a:r>
              <a:rPr lang="en-US" altLang="ru-RU" sz="1800" i="1">
                <a:solidFill>
                  <a:srgbClr val="0D0D11"/>
                </a:solidFill>
              </a:rPr>
              <a:t>_</a:t>
            </a:r>
            <a:r>
              <a:rPr lang="ru-RU" altLang="ru-RU" sz="1800" i="1">
                <a:solidFill>
                  <a:srgbClr val="0D0D11"/>
                </a:solidFill>
              </a:rPr>
              <a:t>таблицы1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i="1">
                <a:solidFill>
                  <a:srgbClr val="0D0D11"/>
                </a:solidFill>
              </a:rPr>
              <a:t>алиас1 </a:t>
            </a:r>
            <a:r>
              <a:rPr lang="ru-RU" altLang="ru-RU" sz="1800">
                <a:solidFill>
                  <a:srgbClr val="0D0D11"/>
                </a:solidFill>
              </a:rPr>
              <a:t>]   </a:t>
            </a:r>
            <a:r>
              <a:rPr lang="en-US" altLang="ru-RU" sz="1800">
                <a:solidFill>
                  <a:srgbClr val="0D0D11"/>
                </a:solidFill>
              </a:rPr>
              <a:t>[</a:t>
            </a:r>
            <a:r>
              <a:rPr lang="ru-RU" altLang="ru-RU" sz="1800">
                <a:solidFill>
                  <a:srgbClr val="0D0D11"/>
                </a:solidFill>
              </a:rPr>
              <a:t>, </a:t>
            </a:r>
            <a:r>
              <a:rPr lang="ru-RU" altLang="ru-RU" sz="1800" i="1">
                <a:solidFill>
                  <a:srgbClr val="0D0D11"/>
                </a:solidFill>
              </a:rPr>
              <a:t>имя</a:t>
            </a:r>
            <a:r>
              <a:rPr lang="en-US" altLang="ru-RU" sz="1800" i="1">
                <a:solidFill>
                  <a:srgbClr val="0D0D11"/>
                </a:solidFill>
              </a:rPr>
              <a:t>_</a:t>
            </a:r>
            <a:r>
              <a:rPr lang="ru-RU" altLang="ru-RU" sz="1800" i="1">
                <a:solidFill>
                  <a:srgbClr val="0D0D11"/>
                </a:solidFill>
              </a:rPr>
              <a:t>таблицы2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i="1">
                <a:solidFill>
                  <a:srgbClr val="0D0D11"/>
                </a:solidFill>
              </a:rPr>
              <a:t>алиас2 </a:t>
            </a:r>
            <a:r>
              <a:rPr lang="ru-RU" altLang="ru-RU" sz="1800">
                <a:solidFill>
                  <a:srgbClr val="0D0D11"/>
                </a:solidFill>
              </a:rPr>
              <a:t>].,..</a:t>
            </a:r>
            <a:r>
              <a:rPr lang="en-US" altLang="ru-RU" sz="1800">
                <a:solidFill>
                  <a:srgbClr val="0D0D11"/>
                </a:solidFill>
              </a:rPr>
              <a:t>]</a:t>
            </a:r>
            <a:endParaRPr lang="ru-RU" altLang="ru-RU" sz="180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WHERE	</a:t>
            </a:r>
            <a:r>
              <a:rPr lang="ru-RU" altLang="ru-RU" sz="1800" i="1">
                <a:solidFill>
                  <a:srgbClr val="0D0D11"/>
                </a:solidFill>
              </a:rPr>
              <a:t>условие_отбора_записей </a:t>
            </a:r>
            <a:r>
              <a:rPr lang="ru-RU" altLang="ru-RU" sz="1800">
                <a:solidFill>
                  <a:srgbClr val="0D0D11"/>
                </a:solidFill>
              </a:rPr>
              <a:t>]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GROUP BY </a:t>
            </a:r>
            <a:r>
              <a:rPr lang="en-US" altLang="ru-RU" sz="1800">
                <a:solidFill>
                  <a:srgbClr val="0D0D11"/>
                </a:solidFill>
              </a:rPr>
              <a:t> </a:t>
            </a:r>
            <a:r>
              <a:rPr lang="ru-RU" altLang="ru-RU" sz="1800">
                <a:solidFill>
                  <a:srgbClr val="0D0D11"/>
                </a:solidFill>
              </a:rPr>
              <a:t>{ </a:t>
            </a:r>
            <a:r>
              <a:rPr lang="ru-RU" altLang="ru-RU" sz="1800" i="1">
                <a:solidFill>
                  <a:srgbClr val="0D0D11"/>
                </a:solidFill>
              </a:rPr>
              <a:t>имя_поля</a:t>
            </a:r>
            <a:r>
              <a:rPr lang="ru-RU" altLang="ru-RU" sz="1800">
                <a:solidFill>
                  <a:srgbClr val="0D0D11"/>
                </a:solidFill>
              </a:rPr>
              <a:t> | </a:t>
            </a:r>
            <a:r>
              <a:rPr lang="ru-RU" altLang="ru-RU" sz="1800" i="1">
                <a:solidFill>
                  <a:srgbClr val="0D0D11"/>
                </a:solidFill>
              </a:rPr>
              <a:t>выражение</a:t>
            </a:r>
            <a:r>
              <a:rPr lang="ru-RU" altLang="ru-RU" sz="1800">
                <a:solidFill>
                  <a:srgbClr val="0D0D11"/>
                </a:solidFill>
              </a:rPr>
              <a:t> }.,.. </a:t>
            </a:r>
            <a:r>
              <a:rPr lang="en-US" altLang="ru-RU" sz="1800">
                <a:solidFill>
                  <a:srgbClr val="0D0D11"/>
                </a:solidFill>
              </a:rPr>
              <a:t>]</a:t>
            </a:r>
            <a:endParaRPr lang="ru-RU" altLang="ru-RU" sz="180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HAVING	 </a:t>
            </a:r>
            <a:r>
              <a:rPr lang="ru-RU" altLang="ru-RU" sz="1800" i="1">
                <a:solidFill>
                  <a:srgbClr val="0D0D11"/>
                </a:solidFill>
              </a:rPr>
              <a:t>условие_отбора_групп</a:t>
            </a:r>
            <a:r>
              <a:rPr lang="ru-RU" altLang="ru-RU" sz="1800">
                <a:solidFill>
                  <a:srgbClr val="0D0D11"/>
                </a:solidFill>
              </a:rPr>
              <a:t> ]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UNION  [ALL]  SELECT …]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ORDER BY  </a:t>
            </a:r>
            <a:r>
              <a:rPr lang="ru-RU" altLang="ru-RU" sz="1800" i="1">
                <a:solidFill>
                  <a:srgbClr val="0D0D11"/>
                </a:solidFill>
              </a:rPr>
              <a:t>имя_поля1</a:t>
            </a:r>
            <a:r>
              <a:rPr lang="ru-RU" altLang="ru-RU" sz="1800">
                <a:solidFill>
                  <a:srgbClr val="0D0D11"/>
                </a:solidFill>
              </a:rPr>
              <a:t> | </a:t>
            </a:r>
            <a:r>
              <a:rPr lang="ru-RU" altLang="ru-RU" sz="1800" i="1">
                <a:solidFill>
                  <a:srgbClr val="0D0D11"/>
                </a:solidFill>
              </a:rPr>
              <a:t>целое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u="sng">
                <a:solidFill>
                  <a:srgbClr val="0D0D11"/>
                </a:solidFill>
              </a:rPr>
              <a:t>ASC </a:t>
            </a:r>
            <a:r>
              <a:rPr lang="ru-RU" altLang="ru-RU" sz="1800">
                <a:solidFill>
                  <a:srgbClr val="0D0D11"/>
                </a:solidFill>
              </a:rPr>
              <a:t>| DESC ] 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	</a:t>
            </a:r>
            <a:r>
              <a:rPr lang="en-US" altLang="ru-RU" sz="1800">
                <a:solidFill>
                  <a:srgbClr val="0D0D11"/>
                </a:solidFill>
              </a:rPr>
              <a:t>[</a:t>
            </a:r>
            <a:r>
              <a:rPr lang="ru-RU" altLang="ru-RU" sz="1800">
                <a:solidFill>
                  <a:srgbClr val="0D0D11"/>
                </a:solidFill>
              </a:rPr>
              <a:t>, </a:t>
            </a:r>
            <a:r>
              <a:rPr lang="ru-RU" altLang="ru-RU" sz="1800" i="1">
                <a:solidFill>
                  <a:srgbClr val="0D0D11"/>
                </a:solidFill>
              </a:rPr>
              <a:t>имя_поля2</a:t>
            </a:r>
            <a:r>
              <a:rPr lang="ru-RU" altLang="ru-RU" sz="1800">
                <a:solidFill>
                  <a:srgbClr val="0D0D11"/>
                </a:solidFill>
              </a:rPr>
              <a:t> | </a:t>
            </a:r>
            <a:r>
              <a:rPr lang="ru-RU" altLang="ru-RU" sz="1800" i="1">
                <a:solidFill>
                  <a:srgbClr val="0D0D11"/>
                </a:solidFill>
              </a:rPr>
              <a:t>целое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u="sng">
                <a:solidFill>
                  <a:srgbClr val="0D0D11"/>
                </a:solidFill>
              </a:rPr>
              <a:t>ASC </a:t>
            </a:r>
            <a:r>
              <a:rPr lang="ru-RU" altLang="ru-RU" sz="1800">
                <a:solidFill>
                  <a:srgbClr val="0D0D11"/>
                </a:solidFill>
              </a:rPr>
              <a:t>| DESC ].,..</a:t>
            </a:r>
            <a:r>
              <a:rPr lang="en-US" altLang="ru-RU" sz="1800">
                <a:solidFill>
                  <a:srgbClr val="0D0D11"/>
                </a:solidFill>
              </a:rPr>
              <a:t>]</a:t>
            </a:r>
            <a:r>
              <a:rPr lang="ru-RU" altLang="ru-RU" sz="1800">
                <a:solidFill>
                  <a:srgbClr val="0D0D11"/>
                </a:solidFill>
              </a:rPr>
              <a:t>];</a:t>
            </a:r>
          </a:p>
          <a:p>
            <a:pPr fontAlgn="auto">
              <a:buFontTx/>
              <a:buNone/>
              <a:defRPr/>
            </a:pPr>
            <a:endParaRPr lang="ru-RU" altLang="ru-RU" sz="180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Примеры: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</a:t>
            </a:r>
            <a:r>
              <a:rPr lang="en-US" altLang="ru-RU" sz="1800">
                <a:solidFill>
                  <a:srgbClr val="0D0D11"/>
                </a:solidFill>
              </a:rPr>
              <a:t>select * from departs;</a:t>
            </a:r>
          </a:p>
          <a:p>
            <a:pPr fontAlgn="auto">
              <a:buFontTx/>
              <a:buNone/>
              <a:defRPr/>
            </a:pPr>
            <a:r>
              <a:rPr lang="en-US" altLang="ru-RU" sz="1800">
                <a:solidFill>
                  <a:srgbClr val="0D0D11"/>
                </a:solidFill>
              </a:rPr>
              <a:t>	select</a:t>
            </a:r>
            <a:r>
              <a:rPr lang="ru-RU" altLang="ru-RU" sz="1800">
                <a:solidFill>
                  <a:srgbClr val="0D0D11"/>
                </a:solidFill>
              </a:rPr>
              <a:t>  </a:t>
            </a:r>
            <a:r>
              <a:rPr lang="en-US" altLang="ru-RU" sz="1800">
                <a:solidFill>
                  <a:srgbClr val="0D0D11"/>
                </a:solidFill>
              </a:rPr>
              <a:t> name, post </a:t>
            </a:r>
            <a:r>
              <a:rPr lang="ru-RU" altLang="ru-RU" sz="1800">
                <a:solidFill>
                  <a:srgbClr val="0D0D11"/>
                </a:solidFill>
              </a:rPr>
              <a:t>  </a:t>
            </a:r>
            <a:r>
              <a:rPr lang="en-US" altLang="ru-RU" sz="1800">
                <a:solidFill>
                  <a:srgbClr val="0D0D11"/>
                </a:solidFill>
              </a:rPr>
              <a:t>from emp;</a:t>
            </a:r>
            <a:endParaRPr lang="ru-RU" altLang="ru-RU" sz="180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0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6"/>
            <a:ext cx="8280400" cy="788987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Формирование списка вывода (проекция)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84215" y="1484313"/>
            <a:ext cx="7991475" cy="412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900" dirty="0">
                <a:solidFill>
                  <a:srgbClr val="0D0D11"/>
                </a:solidFill>
              </a:rPr>
              <a:t>Общий синтаксис списка вывода: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900" dirty="0">
                <a:solidFill>
                  <a:srgbClr val="0D0D11"/>
                </a:solidFill>
              </a:rPr>
              <a:t>	</a:t>
            </a:r>
            <a:r>
              <a:rPr lang="en-US" altLang="ru-RU" sz="1900" dirty="0">
                <a:solidFill>
                  <a:srgbClr val="0D0D11"/>
                </a:solidFill>
              </a:rPr>
              <a:t>[{</a:t>
            </a:r>
            <a:r>
              <a:rPr lang="en-US" altLang="ru-RU" sz="1900" u="sng" dirty="0">
                <a:solidFill>
                  <a:srgbClr val="0D0D11"/>
                </a:solidFill>
              </a:rPr>
              <a:t>all</a:t>
            </a:r>
            <a:r>
              <a:rPr lang="en-US" altLang="ru-RU" sz="1900" dirty="0">
                <a:solidFill>
                  <a:srgbClr val="0D0D11"/>
                </a:solidFill>
              </a:rPr>
              <a:t> | distinct}] { * | </a:t>
            </a:r>
            <a:r>
              <a:rPr lang="ru-RU" altLang="ru-RU" sz="1900" i="1" dirty="0">
                <a:solidFill>
                  <a:srgbClr val="0D0D11"/>
                </a:solidFill>
              </a:rPr>
              <a:t>выражение1</a:t>
            </a:r>
            <a:r>
              <a:rPr lang="ru-RU" altLang="ru-RU" sz="1900" dirty="0">
                <a:solidFill>
                  <a:srgbClr val="0D0D11"/>
                </a:solidFill>
              </a:rPr>
              <a:t> </a:t>
            </a:r>
            <a:r>
              <a:rPr lang="en-US" altLang="ru-RU" sz="1900" dirty="0">
                <a:solidFill>
                  <a:srgbClr val="0D0D11"/>
                </a:solidFill>
              </a:rPr>
              <a:t>[</a:t>
            </a:r>
            <a:r>
              <a:rPr lang="ru-RU" altLang="ru-RU" sz="1900" i="1" dirty="0">
                <a:solidFill>
                  <a:srgbClr val="0D0D11"/>
                </a:solidFill>
              </a:rPr>
              <a:t>алиас1</a:t>
            </a:r>
            <a:r>
              <a:rPr lang="en-US" altLang="ru-RU" sz="1900" dirty="0">
                <a:solidFill>
                  <a:srgbClr val="0D0D11"/>
                </a:solidFill>
              </a:rPr>
              <a:t>]</a:t>
            </a:r>
            <a:r>
              <a:rPr lang="ru-RU" altLang="ru-RU" sz="1900" dirty="0">
                <a:solidFill>
                  <a:srgbClr val="0D0D11"/>
                </a:solidFill>
              </a:rPr>
              <a:t> </a:t>
            </a:r>
            <a:r>
              <a:rPr lang="en-US" altLang="ru-RU" sz="1900" dirty="0">
                <a:solidFill>
                  <a:srgbClr val="0D0D11"/>
                </a:solidFill>
              </a:rPr>
              <a:t>[, </a:t>
            </a:r>
            <a:r>
              <a:rPr lang="ru-RU" altLang="ru-RU" sz="1900" i="1" dirty="0">
                <a:solidFill>
                  <a:srgbClr val="0D0D11"/>
                </a:solidFill>
              </a:rPr>
              <a:t>выражение</a:t>
            </a:r>
            <a:r>
              <a:rPr lang="en-US" altLang="ru-RU" sz="1900" i="1" dirty="0">
                <a:solidFill>
                  <a:srgbClr val="0D0D11"/>
                </a:solidFill>
              </a:rPr>
              <a:t>2</a:t>
            </a:r>
            <a:r>
              <a:rPr lang="ru-RU" altLang="ru-RU" sz="1900" dirty="0">
                <a:solidFill>
                  <a:srgbClr val="0D0D11"/>
                </a:solidFill>
              </a:rPr>
              <a:t> </a:t>
            </a:r>
            <a:r>
              <a:rPr lang="en-US" altLang="ru-RU" sz="1900" dirty="0">
                <a:solidFill>
                  <a:srgbClr val="0D0D11"/>
                </a:solidFill>
              </a:rPr>
              <a:t>[</a:t>
            </a:r>
            <a:r>
              <a:rPr lang="ru-RU" altLang="ru-RU" sz="1900" i="1" dirty="0" err="1">
                <a:solidFill>
                  <a:srgbClr val="0D0D11"/>
                </a:solidFill>
              </a:rPr>
              <a:t>алиас</a:t>
            </a:r>
            <a:r>
              <a:rPr lang="en-US" altLang="ru-RU" sz="1900" i="1" dirty="0">
                <a:solidFill>
                  <a:srgbClr val="0D0D11"/>
                </a:solidFill>
              </a:rPr>
              <a:t>2</a:t>
            </a:r>
            <a:r>
              <a:rPr lang="en-US" altLang="ru-RU" sz="1900" dirty="0">
                <a:solidFill>
                  <a:srgbClr val="0D0D11"/>
                </a:solidFill>
              </a:rPr>
              <a:t>] .,..]}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900" dirty="0">
                <a:solidFill>
                  <a:srgbClr val="0D0D11"/>
                </a:solidFill>
              </a:rPr>
              <a:t>Список ввода находится между ключевыми словами </a:t>
            </a:r>
            <a:r>
              <a:rPr lang="en-US" altLang="ru-RU" sz="1900" b="1" dirty="0">
                <a:solidFill>
                  <a:srgbClr val="0D0D11"/>
                </a:solidFill>
              </a:rPr>
              <a:t>SELECT </a:t>
            </a:r>
            <a:r>
              <a:rPr lang="en-US" altLang="ru-RU" sz="1900" dirty="0">
                <a:solidFill>
                  <a:srgbClr val="0D0D11"/>
                </a:solidFill>
              </a:rPr>
              <a:t> </a:t>
            </a:r>
            <a:r>
              <a:rPr lang="ru-RU" altLang="ru-RU" sz="1900" dirty="0">
                <a:solidFill>
                  <a:srgbClr val="0D0D11"/>
                </a:solidFill>
              </a:rPr>
              <a:t>и</a:t>
            </a:r>
            <a:r>
              <a:rPr lang="en-US" altLang="ru-RU" sz="1900" dirty="0">
                <a:solidFill>
                  <a:srgbClr val="0D0D11"/>
                </a:solidFill>
              </a:rPr>
              <a:t>  </a:t>
            </a:r>
            <a:r>
              <a:rPr lang="en-US" altLang="ru-RU" sz="1900" b="1" dirty="0">
                <a:solidFill>
                  <a:srgbClr val="0D0D11"/>
                </a:solidFill>
              </a:rPr>
              <a:t>FROM</a:t>
            </a:r>
            <a:r>
              <a:rPr lang="ru-RU" altLang="ru-RU" sz="1900" dirty="0">
                <a:solidFill>
                  <a:srgbClr val="0D0D11"/>
                </a:solidFill>
              </a:rPr>
              <a:t>.</a:t>
            </a:r>
            <a:endParaRPr lang="en-US" altLang="ru-RU" sz="1900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1900" dirty="0">
                <a:solidFill>
                  <a:srgbClr val="0D0D11"/>
                </a:solidFill>
              </a:rPr>
              <a:t>Вывести все поля всех записей из таблицы Проекты (</a:t>
            </a:r>
            <a:r>
              <a:rPr lang="en-US" altLang="ru-RU" sz="1900" dirty="0">
                <a:solidFill>
                  <a:srgbClr val="0D0D11"/>
                </a:solidFill>
              </a:rPr>
              <a:t>Project)</a:t>
            </a:r>
            <a:r>
              <a:rPr lang="ru-RU" altLang="ru-RU" sz="1900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1900" dirty="0">
                <a:solidFill>
                  <a:srgbClr val="0D0D11"/>
                </a:solidFill>
              </a:rPr>
              <a:t>	</a:t>
            </a:r>
            <a:r>
              <a:rPr lang="ru-RU" altLang="ru-RU" sz="19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1900" b="1" dirty="0">
                <a:solidFill>
                  <a:srgbClr val="0D0D11"/>
                </a:solidFill>
              </a:rPr>
              <a:t> </a:t>
            </a:r>
            <a:r>
              <a:rPr lang="en-US" altLang="ru-RU" sz="1900" b="1" dirty="0">
                <a:solidFill>
                  <a:srgbClr val="0D0D11"/>
                </a:solidFill>
              </a:rPr>
              <a:t> </a:t>
            </a:r>
            <a:r>
              <a:rPr lang="ru-RU" altLang="ru-RU" sz="1900" b="1" dirty="0">
                <a:solidFill>
                  <a:srgbClr val="0D0D11"/>
                </a:solidFill>
              </a:rPr>
              <a:t>*</a:t>
            </a:r>
            <a:r>
              <a:rPr lang="en-US" altLang="ru-RU" sz="1900" b="1" dirty="0">
                <a:solidFill>
                  <a:srgbClr val="0D0D11"/>
                </a:solidFill>
              </a:rPr>
              <a:t> </a:t>
            </a:r>
            <a:r>
              <a:rPr lang="ru-RU" altLang="ru-RU" sz="1900" b="1" dirty="0">
                <a:solidFill>
                  <a:srgbClr val="0D0D11"/>
                </a:solidFill>
              </a:rPr>
              <a:t> </a:t>
            </a:r>
            <a:r>
              <a:rPr lang="ru-RU" altLang="ru-RU" sz="1900" b="1" dirty="0" err="1">
                <a:solidFill>
                  <a:srgbClr val="0D0D11"/>
                </a:solidFill>
              </a:rPr>
              <a:t>from</a:t>
            </a:r>
            <a:r>
              <a:rPr lang="ru-RU" altLang="ru-RU" sz="1900" b="1" dirty="0">
                <a:solidFill>
                  <a:srgbClr val="0D0D11"/>
                </a:solidFill>
              </a:rPr>
              <a:t> </a:t>
            </a:r>
            <a:r>
              <a:rPr lang="en-US" altLang="ru-RU" sz="1900" b="1" dirty="0">
                <a:solidFill>
                  <a:srgbClr val="0D0D11"/>
                </a:solidFill>
              </a:rPr>
              <a:t> project</a:t>
            </a:r>
            <a:r>
              <a:rPr lang="ru-RU" altLang="ru-RU" sz="1900" b="1" dirty="0">
                <a:solidFill>
                  <a:srgbClr val="0D0D11"/>
                </a:solidFill>
              </a:rPr>
              <a:t>;</a:t>
            </a:r>
            <a:endParaRPr lang="en-US" altLang="ru-RU" sz="19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sz="1900" dirty="0">
                <a:solidFill>
                  <a:srgbClr val="0D0D11"/>
                </a:solidFill>
              </a:rPr>
              <a:t>Вывести список сотрудников с указанием их должности и № отдела: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sz="1900" dirty="0">
                <a:solidFill>
                  <a:srgbClr val="0D0D11"/>
                </a:solidFill>
              </a:rPr>
              <a:t>	</a:t>
            </a:r>
            <a:r>
              <a:rPr lang="en-US" altLang="ru-RU" sz="1900" b="1" dirty="0">
                <a:solidFill>
                  <a:srgbClr val="0D0D11"/>
                </a:solidFill>
              </a:rPr>
              <a:t>select  </a:t>
            </a:r>
            <a:r>
              <a:rPr lang="en-US" altLang="ru-RU" sz="1900" b="1" dirty="0" err="1">
                <a:solidFill>
                  <a:srgbClr val="0D0D11"/>
                </a:solidFill>
              </a:rPr>
              <a:t>depno</a:t>
            </a:r>
            <a:r>
              <a:rPr lang="en-US" altLang="ru-RU" sz="1900" b="1" dirty="0">
                <a:solidFill>
                  <a:srgbClr val="0D0D11"/>
                </a:solidFill>
              </a:rPr>
              <a:t>,  name,  post  </a:t>
            </a:r>
          </a:p>
          <a:p>
            <a:pPr eaLnBrk="1" hangingPunct="1"/>
            <a:r>
              <a:rPr lang="en-US" altLang="ru-RU" sz="1900" b="1" dirty="0">
                <a:solidFill>
                  <a:srgbClr val="0D0D11"/>
                </a:solidFill>
              </a:rPr>
              <a:t>		from  </a:t>
            </a:r>
            <a:r>
              <a:rPr lang="en-US" altLang="ru-RU" sz="1900" b="1" dirty="0" err="1">
                <a:solidFill>
                  <a:srgbClr val="0D0D11"/>
                </a:solidFill>
              </a:rPr>
              <a:t>emp</a:t>
            </a:r>
            <a:r>
              <a:rPr lang="en-US" altLang="ru-RU" sz="1900" b="1" dirty="0">
                <a:solidFill>
                  <a:srgbClr val="0D0D11"/>
                </a:solidFill>
              </a:rPr>
              <a:t>;</a:t>
            </a:r>
            <a:endParaRPr lang="ru-RU" altLang="ru-RU" sz="19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 sz="1900" dirty="0">
                <a:solidFill>
                  <a:srgbClr val="0D0D11"/>
                </a:solidFill>
              </a:rPr>
              <a:t>Вывести список сотрудников с указанием их должности и зарплаты:</a:t>
            </a:r>
          </a:p>
          <a:p>
            <a:pPr eaLnBrk="1" hangingPunct="1"/>
            <a:r>
              <a:rPr lang="ru-RU" altLang="ru-RU" sz="1900" dirty="0">
                <a:solidFill>
                  <a:srgbClr val="0D0D11"/>
                </a:solidFill>
              </a:rPr>
              <a:t>        </a:t>
            </a:r>
            <a:r>
              <a:rPr lang="en-US" altLang="ru-RU" sz="1900" b="1" dirty="0">
                <a:solidFill>
                  <a:srgbClr val="0D0D11"/>
                </a:solidFill>
              </a:rPr>
              <a:t>select  name </a:t>
            </a:r>
            <a:r>
              <a:rPr lang="en-US" altLang="ru-RU" sz="1900" b="1" dirty="0"/>
              <a:t> </a:t>
            </a:r>
            <a:r>
              <a:rPr lang="en-US" altLang="ru-RU" sz="1900" b="1" dirty="0">
                <a:solidFill>
                  <a:srgbClr val="0D0D11"/>
                </a:solidFill>
              </a:rPr>
              <a:t>'</a:t>
            </a:r>
            <a:r>
              <a:rPr lang="ru-RU" altLang="ru-RU" sz="1900" b="1" dirty="0">
                <a:solidFill>
                  <a:srgbClr val="0D0D11"/>
                </a:solidFill>
              </a:rPr>
              <a:t>ФИО</a:t>
            </a:r>
            <a:r>
              <a:rPr lang="en-US" altLang="ru-RU" sz="1900" b="1" dirty="0">
                <a:solidFill>
                  <a:srgbClr val="0D0D11"/>
                </a:solidFill>
              </a:rPr>
              <a:t>', </a:t>
            </a:r>
            <a:r>
              <a:rPr lang="ru-RU" altLang="ru-RU" sz="1900" b="1" dirty="0">
                <a:solidFill>
                  <a:srgbClr val="0D0D11"/>
                </a:solidFill>
              </a:rPr>
              <a:t> </a:t>
            </a:r>
            <a:r>
              <a:rPr lang="en-US" altLang="ru-RU" sz="1900" b="1" dirty="0">
                <a:solidFill>
                  <a:srgbClr val="0D0D11"/>
                </a:solidFill>
              </a:rPr>
              <a:t>post  '</a:t>
            </a:r>
            <a:r>
              <a:rPr lang="ru-RU" altLang="ru-RU" sz="1900" b="1" dirty="0">
                <a:solidFill>
                  <a:srgbClr val="0D0D11"/>
                </a:solidFill>
              </a:rPr>
              <a:t>Должность</a:t>
            </a:r>
            <a:r>
              <a:rPr lang="en-US" altLang="ru-RU" sz="1900" b="1" dirty="0">
                <a:solidFill>
                  <a:srgbClr val="0D0D11"/>
                </a:solidFill>
              </a:rPr>
              <a:t>',  salary*0.87  '</a:t>
            </a:r>
            <a:r>
              <a:rPr lang="ru-RU" altLang="ru-RU" sz="1900" b="1" dirty="0">
                <a:solidFill>
                  <a:srgbClr val="0D0D11"/>
                </a:solidFill>
              </a:rPr>
              <a:t>Зарплата</a:t>
            </a:r>
            <a:r>
              <a:rPr lang="en-US" altLang="ru-RU" sz="1900" b="1" dirty="0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sz="1900" b="1" dirty="0">
                <a:solidFill>
                  <a:srgbClr val="0D0D11"/>
                </a:solidFill>
              </a:rPr>
              <a:t>		from </a:t>
            </a:r>
            <a:r>
              <a:rPr lang="en-US" altLang="ru-RU" sz="1900" b="1" dirty="0" err="1">
                <a:solidFill>
                  <a:srgbClr val="0D0D11"/>
                </a:solidFill>
              </a:rPr>
              <a:t>emp</a:t>
            </a:r>
            <a:r>
              <a:rPr lang="en-US" altLang="ru-RU" sz="1900" b="1" dirty="0" smtClean="0">
                <a:solidFill>
                  <a:srgbClr val="0D0D11"/>
                </a:solidFill>
              </a:rPr>
              <a:t>;</a:t>
            </a:r>
            <a:endParaRPr lang="ru-RU" altLang="ru-RU" sz="1900" b="1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5040" y="404666"/>
            <a:ext cx="8280400" cy="788987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Формирование списка вывода (проекция)</a:t>
            </a: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684213" y="1484315"/>
            <a:ext cx="76327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должности и оклады сотрудников: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 </a:t>
            </a:r>
            <a:r>
              <a:rPr lang="en-US" altLang="ru-RU" b="1">
                <a:solidFill>
                  <a:srgbClr val="0D0D11"/>
                </a:solidFill>
              </a:rPr>
              <a:t>post,  salary 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>
                <a:solidFill>
                  <a:srgbClr val="0D0D11"/>
                </a:solidFill>
              </a:rPr>
              <a:t>		</a:t>
            </a:r>
            <a:r>
              <a:rPr lang="ru-RU" altLang="ru-RU" b="1">
                <a:solidFill>
                  <a:srgbClr val="0D0D11"/>
                </a:solidFill>
              </a:rPr>
              <a:t>from </a:t>
            </a:r>
            <a:r>
              <a:rPr lang="en-US" altLang="ru-RU" b="1">
                <a:solidFill>
                  <a:srgbClr val="0D0D11"/>
                </a:solidFill>
              </a:rPr>
              <a:t> emp</a:t>
            </a:r>
            <a:r>
              <a:rPr lang="ru-RU" altLang="ru-RU">
                <a:solidFill>
                  <a:srgbClr val="0D0D11"/>
                </a:solidFill>
              </a:rPr>
              <a:t>;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должности и оклады сотрудников</a:t>
            </a:r>
            <a:r>
              <a:rPr lang="ru-RU" altLang="ru-RU"/>
              <a:t> </a:t>
            </a:r>
            <a:r>
              <a:rPr lang="ru-RU" altLang="ru-RU" b="1">
                <a:solidFill>
                  <a:srgbClr val="0D0D11"/>
                </a:solidFill>
              </a:rPr>
              <a:t>без повторов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DISTINCT  post,  salary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отделы и должности сотрудников </a:t>
            </a:r>
            <a:r>
              <a:rPr lang="ru-RU" altLang="ru-RU" b="1">
                <a:solidFill>
                  <a:srgbClr val="0D0D11"/>
                </a:solidFill>
              </a:rPr>
              <a:t>без повторов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DISTINCT  depno,  post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Задание: вывести список сотрудников с указанием ФИО, даты рождения и адреса.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1116015" y="5157788"/>
            <a:ext cx="72723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select name  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 born  '</a:t>
            </a:r>
            <a:r>
              <a:rPr lang="ru-RU" altLang="ru-RU" b="1">
                <a:solidFill>
                  <a:srgbClr val="0D0D11"/>
                </a:solidFill>
              </a:rPr>
              <a:t>Дата рождения</a:t>
            </a:r>
            <a:r>
              <a:rPr lang="en-US" altLang="ru-RU" b="1">
                <a:solidFill>
                  <a:srgbClr val="0D0D11"/>
                </a:solidFill>
              </a:rPr>
              <a:t>',  adr  '</a:t>
            </a:r>
            <a:r>
              <a:rPr lang="ru-RU" altLang="ru-RU" b="1">
                <a:solidFill>
                  <a:srgbClr val="0D0D11"/>
                </a:solidFill>
              </a:rPr>
              <a:t>Адрес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emp;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04664"/>
            <a:ext cx="7772400" cy="788988"/>
          </a:xfrm>
        </p:spPr>
        <p:txBody>
          <a:bodyPr/>
          <a:lstStyle/>
          <a:p>
            <a:r>
              <a:rPr lang="ru-RU" altLang="ru-RU" sz="3600" dirty="0">
                <a:latin typeface="Times New Roman" panose="02020603050405020304" pitchFamily="18" charset="0"/>
              </a:rPr>
              <a:t>Упорядочение результата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4215" y="1341438"/>
            <a:ext cx="7920037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данные из таблицы Проекты в порядке даты начала проекта: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* 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from </a:t>
            </a:r>
            <a:r>
              <a:rPr lang="en-US" altLang="ru-RU" b="1">
                <a:solidFill>
                  <a:srgbClr val="0D0D11"/>
                </a:solidFill>
              </a:rPr>
              <a:t>Project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dbegin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Упорядочить</a:t>
            </a:r>
            <a:r>
              <a:rPr lang="ru-RU" altLang="ru-RU"/>
              <a:t> </a:t>
            </a:r>
            <a:r>
              <a:rPr lang="ru-RU" altLang="ru-RU">
                <a:solidFill>
                  <a:srgbClr val="0D0D11"/>
                </a:solidFill>
              </a:rPr>
              <a:t>список сотрудников по отделам и по ФИО: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depno, name, post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depno,  name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r>
              <a:rPr lang="en-US" altLang="ru-RU">
                <a:solidFill>
                  <a:srgbClr val="0D0D11"/>
                </a:solidFill>
              </a:rPr>
              <a:t> 	-- order by 1,2;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Упорядочить сотрудников по зарплате (от большей к меньшей):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name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3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DESC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Упорядочить данные об отделах, должностях и зарплатах: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depno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Номер отдела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order by  </a:t>
            </a:r>
            <a:r>
              <a:rPr lang="ru-RU" altLang="ru-RU" b="1">
                <a:solidFill>
                  <a:srgbClr val="0D0D11"/>
                </a:solidFill>
              </a:rPr>
              <a:t>1,  </a:t>
            </a:r>
            <a:r>
              <a:rPr lang="en-US" altLang="ru-RU" b="1">
                <a:solidFill>
                  <a:srgbClr val="0D0D11"/>
                </a:solidFill>
              </a:rPr>
              <a:t>3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DESC,  2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0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ка-Учеба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Наука-Учеба" id="{9CC1BBBA-8411-491A-8E1F-585BB7BF027E}" vid="{97D71068-661A-4381-BBFD-B12BB48D52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Наука-Учеба</Template>
  <TotalTime>54</TotalTime>
  <Words>1272</Words>
  <Application>Microsoft Office PowerPoint</Application>
  <PresentationFormat>Экран (4:3)</PresentationFormat>
  <Paragraphs>567</Paragraphs>
  <Slides>31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Euphemia</vt:lpstr>
      <vt:lpstr>Plantagenet Cherokee</vt:lpstr>
      <vt:lpstr>Times New Roman</vt:lpstr>
      <vt:lpstr>Trebuchet MS</vt:lpstr>
      <vt:lpstr>Wingdings</vt:lpstr>
      <vt:lpstr>Наука-Учеба</vt:lpstr>
      <vt:lpstr>Язык запросов SQL.  Команда SELECT</vt:lpstr>
      <vt:lpstr>Пример БД: проектная организация</vt:lpstr>
      <vt:lpstr>Пример БД: проектная организация</vt:lpstr>
      <vt:lpstr>Пример БД: проектная организация</vt:lpstr>
      <vt:lpstr>Данные таблицы Emp (сотрудники)</vt:lpstr>
      <vt:lpstr>Команда SELECT – выборка данных</vt:lpstr>
      <vt:lpstr>Формирование списка вывода (проекция)</vt:lpstr>
      <vt:lpstr>Формирование списка вывода (проекция)</vt:lpstr>
      <vt:lpstr>Упорядочение результата</vt:lpstr>
      <vt:lpstr>Выбор данных из таблицы (селекция)</vt:lpstr>
      <vt:lpstr>Логические операторы</vt:lpstr>
      <vt:lpstr>Поддержка структурной целостности</vt:lpstr>
      <vt:lpstr>Выбор данных из таблицы по условию</vt:lpstr>
      <vt:lpstr>Выбор данных из таблицы по условию</vt:lpstr>
      <vt:lpstr>Предикаты  формирования  условия</vt:lpstr>
      <vt:lpstr>Предикаты  формирования  условия</vt:lpstr>
      <vt:lpstr>Предикаты  формирования  условия</vt:lpstr>
      <vt:lpstr>Предикаты  формирования  условия</vt:lpstr>
      <vt:lpstr>Использование предикатов</vt:lpstr>
      <vt:lpstr>Агрегирующие функции</vt:lpstr>
      <vt:lpstr>Примеры использования функции COUNT</vt:lpstr>
      <vt:lpstr>Примеры использования агрегирующих функций</vt:lpstr>
      <vt:lpstr>Группировка данных: предложение GROUP BY</vt:lpstr>
      <vt:lpstr>Примеры использования GROUP BY</vt:lpstr>
      <vt:lpstr>Использование GROUP BY</vt:lpstr>
      <vt:lpstr>Группировка по нескольким полям</vt:lpstr>
      <vt:lpstr>Использование фразы HAVING</vt:lpstr>
      <vt:lpstr>Операция  объединения</vt:lpstr>
      <vt:lpstr>Разносхемные операции РА</vt:lpstr>
      <vt:lpstr>Применение операции соединения</vt:lpstr>
      <vt:lpstr>Применение операции соединения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 запросов SQL.  Команда SELECT</dc:title>
  <dc:creator>Виталий Бондаренко</dc:creator>
  <cp:lastModifiedBy>Виталий Бондаренко</cp:lastModifiedBy>
  <cp:revision>8</cp:revision>
  <dcterms:created xsi:type="dcterms:W3CDTF">2017-03-21T12:10:31Z</dcterms:created>
  <dcterms:modified xsi:type="dcterms:W3CDTF">2019-03-10T14:53:10Z</dcterms:modified>
</cp:coreProperties>
</file>