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21" r:id="rId1"/>
  </p:sldMasterIdLst>
  <p:notesMasterIdLst>
    <p:notesMasterId r:id="rId27"/>
  </p:notesMasterIdLst>
  <p:sldIdLst>
    <p:sldId id="343" r:id="rId2"/>
    <p:sldId id="339" r:id="rId3"/>
    <p:sldId id="340" r:id="rId4"/>
    <p:sldId id="341" r:id="rId5"/>
    <p:sldId id="342" r:id="rId6"/>
    <p:sldId id="311" r:id="rId7"/>
    <p:sldId id="312" r:id="rId8"/>
    <p:sldId id="313" r:id="rId9"/>
    <p:sldId id="335" r:id="rId10"/>
    <p:sldId id="336" r:id="rId11"/>
    <p:sldId id="337" r:id="rId12"/>
    <p:sldId id="338" r:id="rId13"/>
    <p:sldId id="314" r:id="rId14"/>
    <p:sldId id="315" r:id="rId15"/>
    <p:sldId id="316" r:id="rId16"/>
    <p:sldId id="317" r:id="rId17"/>
    <p:sldId id="320" r:id="rId18"/>
    <p:sldId id="321" r:id="rId19"/>
    <p:sldId id="322" r:id="rId20"/>
    <p:sldId id="323" r:id="rId21"/>
    <p:sldId id="324" r:id="rId22"/>
    <p:sldId id="331" r:id="rId23"/>
    <p:sldId id="332" r:id="rId24"/>
    <p:sldId id="333" r:id="rId25"/>
    <p:sldId id="334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2" autoAdjust="0"/>
    <p:restoredTop sz="94711" autoAdjust="0"/>
  </p:normalViewPr>
  <p:slideViewPr>
    <p:cSldViewPr>
      <p:cViewPr varScale="1">
        <p:scale>
          <a:sx n="102" d="100"/>
          <a:sy n="102" d="100"/>
        </p:scale>
        <p:origin x="26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B568CDA0-0FDA-4368-9E68-61645456392E}" type="datetimeFigureOut">
              <a:rPr lang="ru-RU"/>
              <a:pPr>
                <a:defRPr/>
              </a:pPr>
              <a:t>25.03.2019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0862AAE-4D86-4950-8BFB-6036BE785B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8859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5124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1200">
                <a:solidFill>
                  <a:srgbClr val="000000"/>
                </a:solidFill>
                <a:latin typeface="Calibri" panose="020F0502020204030204" pitchFamily="34" charset="0"/>
              </a:rPr>
              <a:t>*</a:t>
            </a:r>
          </a:p>
        </p:txBody>
      </p:sp>
      <p:sp>
        <p:nvSpPr>
          <p:cNvPr id="5125" name="Верхний колонтитул 4"/>
          <p:cNvSpPr txBox="1">
            <a:spLocks noGrp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 smtClean="0">
                <a:solidFill>
                  <a:srgbClr val="000000"/>
                </a:solidFill>
                <a:latin typeface="Calibri" panose="020F0502020204030204" pitchFamily="34" charset="0"/>
              </a:rPr>
              <a:t>Базы данных</a:t>
            </a:r>
            <a:endParaRPr lang="ru-RU" altLang="ru-RU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74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9F7324A-FD77-468E-BF2A-ED9242032249}" type="slidenum">
              <a:rPr kumimoji="0" lang="ru-RU" altLang="ru-RU" smtClean="0"/>
              <a:pPr/>
              <a:t>2</a:t>
            </a:fld>
            <a:endParaRPr kumimoji="0" lang="ru-RU" altLang="ru-RU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781258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30DDB4F-65FB-45E8-A725-A9071346A663}" type="slidenum">
              <a:rPr kumimoji="0" lang="ru-RU" altLang="ru-RU" smtClean="0"/>
              <a:pPr/>
              <a:t>3</a:t>
            </a:fld>
            <a:endParaRPr kumimoji="0" lang="ru-RU" altLang="ru-RU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2741177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2F95833-BB7E-492C-8A77-C3B644EB56FC}" type="slidenum">
              <a:rPr kumimoji="0" lang="ru-RU" altLang="ru-RU" smtClean="0"/>
              <a:pPr/>
              <a:t>4</a:t>
            </a:fld>
            <a:endParaRPr kumimoji="0" lang="ru-RU" altLang="ru-RU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838231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7" y="2292101"/>
            <a:ext cx="7572375" cy="2219691"/>
          </a:xfrm>
        </p:spPr>
        <p:txBody>
          <a:bodyPr anchor="ctr">
            <a:normAutofit/>
          </a:bodyPr>
          <a:lstStyle>
            <a:lvl1pPr algn="l">
              <a:defRPr sz="33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7572376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B82F35-78E5-4244-BDBC-625993FDDDD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3335" y="0"/>
            <a:ext cx="1310643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93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491003" y="1600201"/>
            <a:ext cx="4823184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15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2547747" cy="457200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8BAF59-66EE-44BB-AED2-811242527D3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1285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367236-80B7-42FD-9E99-EA8B034F5DF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63431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29451" y="365125"/>
            <a:ext cx="12858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8675" y="365125"/>
            <a:ext cx="6074172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95D5C4-F9D0-4918-9B3F-25A6475FEBF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4181447" y="3239397"/>
            <a:ext cx="5632704" cy="63302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4194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7C9935-3A30-4452-B288-E7FE2CAA8B3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312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7"/>
            <a:ext cx="9144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0" y="1143007"/>
            <a:ext cx="9144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5" y="2292101"/>
            <a:ext cx="4300538" cy="2219691"/>
          </a:xfrm>
        </p:spPr>
        <p:txBody>
          <a:bodyPr anchor="ctr">
            <a:normAutofit/>
          </a:bodyPr>
          <a:lstStyle>
            <a:lvl1pPr algn="l">
              <a:defRPr sz="33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4300538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412" y="0"/>
            <a:ext cx="1310643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5235801" y="1310656"/>
            <a:ext cx="3908203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9" name="Инструкции"/>
          <p:cNvSpPr/>
          <p:nvPr/>
        </p:nvSpPr>
        <p:spPr>
          <a:xfrm>
            <a:off x="9258300" y="0"/>
            <a:ext cx="97155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685783">
              <a:buNone/>
            </a:pPr>
            <a:r>
              <a:rPr lang="ru-RU" sz="900" b="1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ПРИМЕЧАНИЕ.</a:t>
            </a:r>
          </a:p>
          <a:p>
            <a:pPr algn="l" defTabSz="685783">
              <a:buNone/>
            </a:pPr>
            <a:r>
              <a:rPr lang="ru-RU" sz="900" b="0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Чтобы изменить изображение на этом слайде, выделите рисунок и удалите его. Затем щелкните значок "Рисунки" в заполнителе и вставьте свое изображение.</a:t>
            </a:r>
            <a:endParaRPr lang="ru-RU" sz="900" b="0" i="1" dirty="0">
              <a:solidFill>
                <a:schemeClr val="lt1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887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2514605"/>
            <a:ext cx="9144000" cy="3194035"/>
            <a:chOff x="647402" y="2514600"/>
            <a:chExt cx="10838688" cy="3194035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2971806"/>
            <a:ext cx="7553324" cy="1684150"/>
          </a:xfrm>
        </p:spPr>
        <p:txBody>
          <a:bodyPr anchor="ctr">
            <a:normAutofit/>
          </a:bodyPr>
          <a:lstStyle>
            <a:lvl1pPr>
              <a:defRPr sz="3300" cap="all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6" y="4655956"/>
            <a:ext cx="7553324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3D62DA-441F-4355-BF9F-538C7D91657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11" y="0"/>
            <a:ext cx="1337391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347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8677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2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874481-0482-4668-8D25-3409B15B239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410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8675" y="2424112"/>
            <a:ext cx="3689604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4583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4583" y="2424112"/>
            <a:ext cx="3689604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52EA26-E5BD-4DC8-BC71-A5CB17B147D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5712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671D95-4716-4D78-A57A-12D146A76F7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6425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C0071A-78F8-4B60-9061-F3D82BC4C6C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150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1388" y="1600201"/>
            <a:ext cx="4083939" cy="4572001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3288411" cy="457200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E977-7E99-4211-AFDD-7BE8F8DF4E2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487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76200"/>
            <a:ext cx="748551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748665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  <a:p>
            <a:pPr lvl="5"/>
            <a:r>
              <a:rPr lang="ru-RU" dirty="0" smtClean="0"/>
              <a:t>Шестой уровень</a:t>
            </a:r>
          </a:p>
          <a:p>
            <a:pPr lvl="6"/>
            <a:r>
              <a:rPr lang="ru-RU" dirty="0" smtClean="0"/>
              <a:t>Седьмой уровень</a:t>
            </a:r>
          </a:p>
          <a:p>
            <a:pPr lvl="7"/>
            <a:r>
              <a:rPr lang="ru-RU" dirty="0" smtClean="0"/>
              <a:t>Восьмой уровень</a:t>
            </a:r>
          </a:p>
          <a:p>
            <a:pPr lvl="8"/>
            <a:r>
              <a:rPr lang="ru-RU" dirty="0" smtClean="0"/>
              <a:t>Девятый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8678" y="6356358"/>
            <a:ext cx="137216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0846" y="6356350"/>
            <a:ext cx="474231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2587" y="6356358"/>
            <a:ext cx="1371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fld id="{864E8C09-DA3F-4AC3-8989-5E6E29A08E6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827532" y="1219208"/>
            <a:ext cx="7488936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69017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22" r:id="rId1"/>
    <p:sldLayoutId id="2147484523" r:id="rId2"/>
    <p:sldLayoutId id="2147484524" r:id="rId3"/>
    <p:sldLayoutId id="2147484525" r:id="rId4"/>
    <p:sldLayoutId id="2147484526" r:id="rId5"/>
    <p:sldLayoutId id="2147484527" r:id="rId6"/>
    <p:sldLayoutId id="2147484528" r:id="rId7"/>
    <p:sldLayoutId id="2147484529" r:id="rId8"/>
    <p:sldLayoutId id="2147484530" r:id="rId9"/>
    <p:sldLayoutId id="2147484531" r:id="rId10"/>
    <p:sldLayoutId id="2147484532" r:id="rId11"/>
    <p:sldLayoutId id="2147484533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1350"/>
        </a:spcBef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522">
          <p15:clr>
            <a:srgbClr val="F26B43"/>
          </p15:clr>
        </p15:guide>
        <p15:guide id="2" pos="5238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8.w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3"/>
          <p:cNvSpPr txBox="1">
            <a:spLocks noChangeArrowheads="1"/>
          </p:cNvSpPr>
          <p:nvPr/>
        </p:nvSpPr>
        <p:spPr bwMode="auto">
          <a:xfrm>
            <a:off x="2411760" y="1149224"/>
            <a:ext cx="26130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Базы данных</a:t>
            </a:r>
            <a:endParaRPr lang="ru-RU" altLang="ru-RU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4100" name="Заголовок 7"/>
          <p:cNvSpPr>
            <a:spLocks noGrp="1"/>
          </p:cNvSpPr>
          <p:nvPr>
            <p:ph type="ctrTitle"/>
          </p:nvPr>
        </p:nvSpPr>
        <p:spPr>
          <a:xfrm>
            <a:off x="828674" y="2292099"/>
            <a:ext cx="4407125" cy="2219691"/>
          </a:xfrm>
        </p:spPr>
        <p:txBody>
          <a:bodyPr/>
          <a:lstStyle/>
          <a:p>
            <a:r>
              <a:rPr lang="ru-RU" altLang="ru-RU" dirty="0"/>
              <a:t>Язык запросов </a:t>
            </a:r>
            <a:r>
              <a:rPr lang="en-US" altLang="ru-RU" dirty="0"/>
              <a:t>SQL</a:t>
            </a:r>
            <a:r>
              <a:rPr lang="ru-RU" altLang="ru-RU" dirty="0"/>
              <a:t>. </a:t>
            </a:r>
            <a:r>
              <a:rPr lang="en-US" altLang="ru-RU" dirty="0" smtClean="0"/>
              <a:t/>
            </a:r>
            <a:br>
              <a:rPr lang="en-US" altLang="ru-RU" dirty="0" smtClean="0"/>
            </a:br>
            <a:r>
              <a:rPr lang="ru-RU" altLang="ru-RU" dirty="0" smtClean="0"/>
              <a:t>Команда </a:t>
            </a:r>
            <a:r>
              <a:rPr lang="en-US" altLang="ru-RU" dirty="0" smtClean="0"/>
              <a:t>SELECT</a:t>
            </a:r>
            <a:endParaRPr lang="ru-RU" altLang="ru-RU" dirty="0"/>
          </a:p>
        </p:txBody>
      </p:sp>
      <p:sp>
        <p:nvSpPr>
          <p:cNvPr id="4101" name="Подзаголовок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altLang="ru-RU" dirty="0" smtClean="0"/>
              <a:t>Тема 6</a:t>
            </a:r>
          </a:p>
          <a:p>
            <a:r>
              <a:rPr lang="ru-RU" altLang="ru-RU" dirty="0" smtClean="0"/>
              <a:t>Часть 2</a:t>
            </a:r>
          </a:p>
          <a:p>
            <a:endParaRPr lang="ru-RU" altLang="ru-RU" dirty="0" smtClean="0"/>
          </a:p>
        </p:txBody>
      </p:sp>
      <p:pic>
        <p:nvPicPr>
          <p:cNvPr id="11" name="Рисунок 10" descr="Slack Discloses Breach of its User Profile &lt;strong&gt;Database&lt;/strong&gt; | Threatpost | The ...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5" r="2268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468772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080592"/>
              </p:ext>
            </p:extLst>
          </p:nvPr>
        </p:nvGraphicFramePr>
        <p:xfrm>
          <a:off x="467543" y="1412776"/>
          <a:ext cx="8357617" cy="5134743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0173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40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1841"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/>
                        <a:t>Тип</a:t>
                      </a:r>
                      <a:endParaRPr lang="ru-RU" sz="2400" kern="1200" dirty="0" smtClean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/>
                        <a:t>Результат</a:t>
                      </a:r>
                      <a:endParaRPr lang="ru-RU" sz="2400" kern="1200" dirty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863">
                <a:tc>
                  <a:txBody>
                    <a:bodyPr/>
                    <a:lstStyle/>
                    <a:p>
                      <a:r>
                        <a:rPr lang="ru-RU" sz="2000" kern="1200" dirty="0" smtClean="0"/>
                        <a:t>JOIN </a:t>
                      </a:r>
                      <a:endParaRPr lang="ru-RU" sz="2000" b="1" kern="1200" dirty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kern="1200" dirty="0" smtClean="0"/>
                        <a:t>В результирующем наборе присутствуют только записи, значения связанных полей в которых</a:t>
                      </a:r>
                      <a:r>
                        <a:rPr lang="en-US" sz="1600" kern="1200" dirty="0" smtClean="0"/>
                        <a:t> </a:t>
                      </a:r>
                      <a:r>
                        <a:rPr lang="ru-RU" sz="1600" kern="1200" dirty="0" smtClean="0"/>
                        <a:t>совпадают</a:t>
                      </a:r>
                      <a:r>
                        <a:rPr lang="en-US" sz="1600" kern="1200" dirty="0" smtClean="0"/>
                        <a:t>.</a:t>
                      </a:r>
                      <a:endParaRPr lang="ru-RU" sz="1600" kern="1200" dirty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2661">
                <a:tc>
                  <a:txBody>
                    <a:bodyPr/>
                    <a:lstStyle/>
                    <a:p>
                      <a:r>
                        <a:rPr lang="en-US" sz="2000" kern="1200" dirty="0" smtClean="0"/>
                        <a:t>LEFT JOIN</a:t>
                      </a:r>
                      <a:endParaRPr lang="ru-RU" sz="2000" b="1" kern="1200" dirty="0" smtClean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algn="just" defTabSz="829361" rtl="0" eaLnBrk="1" latinLnBrk="0" hangingPunct="1"/>
                      <a:r>
                        <a:rPr lang="ru-RU" sz="1600" kern="1200" dirty="0" smtClean="0"/>
                        <a:t>В результирующем наборе присутствуют все записи из Table1 и соответствующие им записи из Table2. Если соответствия нет, поля из Table2 будут</a:t>
                      </a:r>
                      <a:r>
                        <a:rPr lang="en-US" sz="1600" kern="1200" dirty="0" smtClean="0"/>
                        <a:t> </a:t>
                      </a:r>
                      <a:r>
                        <a:rPr lang="ru-RU" sz="1600" kern="1200" dirty="0" smtClean="0"/>
                        <a:t>пустыми</a:t>
                      </a:r>
                      <a:endParaRPr lang="ru-RU" sz="1600" kern="1200" dirty="0" smtClean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2661">
                <a:tc>
                  <a:txBody>
                    <a:bodyPr/>
                    <a:lstStyle/>
                    <a:p>
                      <a:r>
                        <a:rPr lang="en-US" sz="2000" kern="1200" smtClean="0"/>
                        <a:t>RIGHT JOIN</a:t>
                      </a:r>
                      <a:endParaRPr lang="ru-RU" sz="2000" b="1" kern="1200" dirty="0" smtClean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algn="just" defTabSz="829361" rtl="0" eaLnBrk="1" latinLnBrk="0" hangingPunct="1"/>
                      <a:r>
                        <a:rPr lang="ru-RU" sz="1600" kern="1200" dirty="0" smtClean="0"/>
                        <a:t>В результирующем наборе присутствуют все записи из Table2 и соответствующие им записи из Table1. Если соответствия нет, поля из Table1 будут</a:t>
                      </a:r>
                      <a:r>
                        <a:rPr lang="en-US" sz="1600" kern="1200" dirty="0" smtClean="0"/>
                        <a:t> </a:t>
                      </a:r>
                      <a:r>
                        <a:rPr lang="ru-RU" sz="1600" kern="1200" dirty="0" smtClean="0"/>
                        <a:t>пустыми</a:t>
                      </a:r>
                      <a:endParaRPr lang="ru-RU" sz="1600" kern="1200" dirty="0" smtClean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82056">
                <a:tc>
                  <a:txBody>
                    <a:bodyPr/>
                    <a:lstStyle/>
                    <a:p>
                      <a:r>
                        <a:rPr lang="en-US" sz="2000" kern="1200" dirty="0" smtClean="0"/>
                        <a:t>FULL JOIN</a:t>
                      </a:r>
                      <a:endParaRPr lang="ru-RU" sz="2000" b="1" kern="1200" dirty="0" smtClean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algn="just" defTabSz="829361" rtl="0" eaLnBrk="1" latinLnBrk="0" hangingPunct="1"/>
                      <a:r>
                        <a:rPr lang="ru-RU" sz="1600" kern="1200" dirty="0" smtClean="0"/>
                        <a:t>В результирующем наборе присутствуют все записи из Table1</a:t>
                      </a:r>
                      <a:r>
                        <a:rPr lang="en-US" sz="1600" kern="1200" dirty="0" smtClean="0"/>
                        <a:t> </a:t>
                      </a:r>
                      <a:r>
                        <a:rPr lang="ru-RU" sz="1600" kern="1200" dirty="0" smtClean="0"/>
                        <a:t>и соответствующие им записи из Table2. Если соответствия</a:t>
                      </a:r>
                      <a:r>
                        <a:rPr lang="en-US" sz="1600" kern="1200" dirty="0" smtClean="0"/>
                        <a:t> </a:t>
                      </a:r>
                      <a:r>
                        <a:rPr lang="ru-RU" sz="1600" kern="1200" dirty="0" smtClean="0"/>
                        <a:t>нет – поля из Table2 будут пустыми. Записи из Table2, которым не нашлось пары в Table1, тоже будут присутствовать</a:t>
                      </a:r>
                      <a:r>
                        <a:rPr lang="en-US" sz="1600" kern="1200" dirty="0" smtClean="0"/>
                        <a:t> </a:t>
                      </a:r>
                      <a:r>
                        <a:rPr lang="ru-RU" sz="1600" kern="1200" dirty="0" smtClean="0"/>
                        <a:t>в результирующем наборе. В этом случае поля из Table1 будут</a:t>
                      </a:r>
                      <a:r>
                        <a:rPr lang="en-US" sz="1600" kern="1200" dirty="0" smtClean="0"/>
                        <a:t> </a:t>
                      </a:r>
                      <a:r>
                        <a:rPr lang="ru-RU" sz="1600" kern="1200" dirty="0" smtClean="0"/>
                        <a:t>пустыми.</a:t>
                      </a:r>
                      <a:endParaRPr lang="ru-RU" sz="1600" kern="1200" dirty="0" smtClean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2661">
                <a:tc>
                  <a:txBody>
                    <a:bodyPr/>
                    <a:lstStyle/>
                    <a:p>
                      <a:pPr marL="0" algn="l" defTabSz="829361" rtl="0" eaLnBrk="1" latinLnBrk="0" hangingPunct="1"/>
                      <a:r>
                        <a:rPr lang="en-US" sz="2000" kern="1200" dirty="0" smtClean="0"/>
                        <a:t>CROSS JOIN</a:t>
                      </a:r>
                      <a:endParaRPr lang="ru-RU" sz="2000" b="1" kern="1200" dirty="0" smtClean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algn="just" defTabSz="829361" rtl="0" eaLnBrk="1" latinLnBrk="0" hangingPunct="1"/>
                      <a:r>
                        <a:rPr lang="ru-RU" sz="1600" kern="1200" dirty="0" smtClean="0"/>
                        <a:t>Результирующий набор содержит все варианты комбинации строк из Table1 и Table2. Условие соединения при этом не указывается.</a:t>
                      </a:r>
                      <a:endParaRPr lang="ru-RU" sz="1600" kern="1200" dirty="0" smtClean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760152" y="548680"/>
            <a:ext cx="77724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kumimoji="0" lang="ru-RU" altLang="ru-RU" sz="3200" kern="0" dirty="0" smtClean="0">
                <a:latin typeface="Times New Roman" panose="02020603050405020304" pitchFamily="18" charset="0"/>
              </a:rPr>
              <a:t>Операция соединения с помощью </a:t>
            </a:r>
            <a:r>
              <a:rPr kumimoji="0" lang="en-US" altLang="ru-RU" sz="3200" kern="0" dirty="0" smtClean="0">
                <a:latin typeface="Times New Roman" panose="02020603050405020304" pitchFamily="18" charset="0"/>
              </a:rPr>
              <a:t>join</a:t>
            </a:r>
            <a:endParaRPr kumimoji="0" lang="ru-RU" altLang="ru-RU" sz="3200" kern="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85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23528" y="188640"/>
            <a:ext cx="77724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kumimoji="0" lang="ru-RU" altLang="ru-RU" sz="3200" kern="0" dirty="0" smtClean="0">
                <a:latin typeface="Times New Roman" panose="02020603050405020304" pitchFamily="18" charset="0"/>
              </a:rPr>
              <a:t>Операция соединения с помощью </a:t>
            </a:r>
            <a:r>
              <a:rPr kumimoji="0" lang="en-US" altLang="ru-RU" sz="3200" kern="0" dirty="0" smtClean="0">
                <a:latin typeface="Times New Roman" panose="02020603050405020304" pitchFamily="18" charset="0"/>
              </a:rPr>
              <a:t>join</a:t>
            </a:r>
            <a:endParaRPr kumimoji="0" lang="ru-RU" altLang="ru-RU" sz="3200" kern="0" dirty="0" smtClean="0">
              <a:latin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8" t="16251" r="26025" b="61250"/>
          <a:stretch>
            <a:fillRect/>
          </a:stretch>
        </p:blipFill>
        <p:spPr bwMode="auto">
          <a:xfrm>
            <a:off x="1259632" y="692697"/>
            <a:ext cx="4138964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23528" y="1772816"/>
            <a:ext cx="4464496" cy="842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1" hangingPunct="1">
              <a:defRPr/>
            </a:pPr>
            <a:r>
              <a:rPr lang="en-US" sz="1600" b="1" dirty="0">
                <a:solidFill>
                  <a:srgbClr val="002C78"/>
                </a:solidFill>
                <a:latin typeface="+mn-lt"/>
              </a:rPr>
              <a:t>SELECT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Table1.Field1, Table2.Field2</a:t>
            </a:r>
          </a:p>
          <a:p>
            <a:pPr algn="just" eaLnBrk="1" hangingPunct="1">
              <a:defRPr/>
            </a:pPr>
            <a:r>
              <a:rPr lang="en-US" sz="1600" b="1" dirty="0">
                <a:solidFill>
                  <a:srgbClr val="002C78"/>
                </a:solidFill>
                <a:latin typeface="+mn-lt"/>
              </a:rPr>
              <a:t>FROM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Table1</a:t>
            </a:r>
          </a:p>
          <a:p>
            <a:pPr algn="just" eaLnBrk="1" hangingPunct="1">
              <a:defRPr/>
            </a:pPr>
            <a:r>
              <a:rPr lang="en-US" sz="1600" b="1" dirty="0">
                <a:solidFill>
                  <a:srgbClr val="002C78"/>
                </a:solidFill>
                <a:latin typeface="+mn-lt"/>
              </a:rPr>
              <a:t>JOIN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Table2 </a:t>
            </a:r>
            <a:r>
              <a:rPr lang="en-US" sz="1600" b="1" dirty="0">
                <a:solidFill>
                  <a:srgbClr val="002C78"/>
                </a:solidFill>
                <a:latin typeface="+mn-lt"/>
              </a:rPr>
              <a:t>ON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Table1.Key1 = Table2.Key2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8" t="27499" r="47998" b="60001"/>
          <a:stretch>
            <a:fillRect/>
          </a:stretch>
        </p:blipFill>
        <p:spPr bwMode="auto">
          <a:xfrm>
            <a:off x="5148064" y="1833906"/>
            <a:ext cx="2808733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22901" y="2852937"/>
            <a:ext cx="5041187" cy="1728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1" hangingPunct="1">
              <a:defRPr/>
            </a:pP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SELECT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 Table1.Field1, Table2.Field2</a:t>
            </a:r>
          </a:p>
          <a:p>
            <a:pPr algn="just" eaLnBrk="1" hangingPunct="1">
              <a:defRPr/>
            </a:pP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FROM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 Table1</a:t>
            </a:r>
          </a:p>
          <a:p>
            <a:pPr algn="just" eaLnBrk="1" hangingPunct="1">
              <a:defRPr/>
            </a:pP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LEFT JOIN 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Table2 </a:t>
            </a: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ON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 Table1.Key1 = Table2.Key2</a:t>
            </a:r>
          </a:p>
          <a:p>
            <a:pPr algn="just" eaLnBrk="1" hangingPunct="1">
              <a:defRPr/>
            </a:pPr>
            <a:endParaRPr kumimoji="0" lang="en-US" sz="1600" dirty="0">
              <a:solidFill>
                <a:srgbClr val="002C78"/>
              </a:solidFill>
              <a:latin typeface="Tahoma"/>
            </a:endParaRPr>
          </a:p>
          <a:p>
            <a:pPr algn="just" eaLnBrk="1" hangingPunct="1">
              <a:defRPr/>
            </a:pPr>
            <a:r>
              <a:rPr kumimoji="0" lang="en-US" sz="1600" b="1" dirty="0" smtClean="0">
                <a:solidFill>
                  <a:srgbClr val="002C78"/>
                </a:solidFill>
                <a:latin typeface="Tahoma"/>
              </a:rPr>
              <a:t>SELECT</a:t>
            </a:r>
            <a:r>
              <a:rPr kumimoji="0" lang="en-US" sz="1600" dirty="0" smtClean="0">
                <a:solidFill>
                  <a:srgbClr val="002C78"/>
                </a:solidFill>
                <a:latin typeface="Tahoma"/>
              </a:rPr>
              <a:t> 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Table1.Field1, Table2.Field2</a:t>
            </a:r>
          </a:p>
          <a:p>
            <a:pPr algn="just" eaLnBrk="1" hangingPunct="1">
              <a:defRPr/>
            </a:pP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FROM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 Table1</a:t>
            </a:r>
          </a:p>
          <a:p>
            <a:pPr algn="just" eaLnBrk="1" hangingPunct="1">
              <a:defRPr/>
            </a:pP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RIGHT JOIN 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Table2 </a:t>
            </a: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ON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 Table1.Key1 = Table2.Key2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8" t="37024" r="47998" b="47501"/>
          <a:stretch>
            <a:fillRect/>
          </a:stretch>
        </p:blipFill>
        <p:spPr bwMode="auto">
          <a:xfrm>
            <a:off x="5148064" y="2818657"/>
            <a:ext cx="2808733" cy="832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33" t="25000" r="47803" b="60001"/>
          <a:stretch>
            <a:fillRect/>
          </a:stretch>
        </p:blipFill>
        <p:spPr bwMode="auto">
          <a:xfrm>
            <a:off x="5148064" y="3811483"/>
            <a:ext cx="2808733" cy="864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357189" y="4818989"/>
            <a:ext cx="4790875" cy="1788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1" hangingPunct="1">
              <a:defRPr/>
            </a:pP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SELECT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 Table1.Field1, Table2.Field2</a:t>
            </a:r>
          </a:p>
          <a:p>
            <a:pPr algn="just" eaLnBrk="1" hangingPunct="1">
              <a:defRPr/>
            </a:pP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FROM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 Table1</a:t>
            </a:r>
          </a:p>
          <a:p>
            <a:pPr algn="just" eaLnBrk="1" hangingPunct="1">
              <a:defRPr/>
            </a:pP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FULL JOIN 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Table2 </a:t>
            </a: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ON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 Table1.Key1 = Table2.Key2</a:t>
            </a:r>
          </a:p>
          <a:p>
            <a:pPr algn="just" eaLnBrk="1" hangingPunct="1">
              <a:defRPr/>
            </a:pPr>
            <a:endParaRPr kumimoji="0" lang="en-US" sz="1600" dirty="0">
              <a:solidFill>
                <a:srgbClr val="002C78"/>
              </a:solidFill>
              <a:latin typeface="Tahoma"/>
            </a:endParaRPr>
          </a:p>
          <a:p>
            <a:pPr eaLnBrk="1" hangingPunct="1">
              <a:defRPr/>
            </a:pPr>
            <a:r>
              <a:rPr kumimoji="0" lang="en-US" sz="1600" b="1" dirty="0" smtClean="0">
                <a:solidFill>
                  <a:srgbClr val="002C78"/>
                </a:solidFill>
                <a:latin typeface="Tahoma"/>
              </a:rPr>
              <a:t>SELECT</a:t>
            </a:r>
            <a:r>
              <a:rPr kumimoji="0" lang="en-US" sz="1600" dirty="0" smtClean="0">
                <a:solidFill>
                  <a:srgbClr val="002C78"/>
                </a:solidFill>
                <a:latin typeface="Tahoma"/>
              </a:rPr>
              <a:t> 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Table1.Field1, Table2.Field2</a:t>
            </a:r>
          </a:p>
          <a:p>
            <a:pPr eaLnBrk="1" hangingPunct="1">
              <a:defRPr/>
            </a:pP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FROM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 Table1</a:t>
            </a:r>
          </a:p>
          <a:p>
            <a:pPr eaLnBrk="1" hangingPunct="1">
              <a:defRPr/>
            </a:pP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CROSS JOIN 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Table2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8" t="37212" r="47998" b="45000"/>
          <a:stretch>
            <a:fillRect/>
          </a:stretch>
        </p:blipFill>
        <p:spPr bwMode="auto">
          <a:xfrm>
            <a:off x="5141192" y="4821546"/>
            <a:ext cx="2808733" cy="896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33" t="36375" r="47803" b="23750"/>
          <a:stretch>
            <a:fillRect/>
          </a:stretch>
        </p:blipFill>
        <p:spPr bwMode="auto">
          <a:xfrm>
            <a:off x="5152519" y="5846008"/>
            <a:ext cx="1944216" cy="999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322901" y="2708920"/>
            <a:ext cx="777302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22900" y="3738437"/>
            <a:ext cx="777302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22899" y="4725144"/>
            <a:ext cx="777302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22899" y="5805264"/>
            <a:ext cx="777302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22899" y="1772816"/>
            <a:ext cx="777302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104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0" t="25000" r="18701" b="22499"/>
          <a:stretch>
            <a:fillRect/>
          </a:stretch>
        </p:blipFill>
        <p:spPr bwMode="auto">
          <a:xfrm>
            <a:off x="107504" y="1268760"/>
            <a:ext cx="4176843" cy="255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10" name="Скругленный прямоугольник 9"/>
          <p:cNvSpPr/>
          <p:nvPr/>
        </p:nvSpPr>
        <p:spPr>
          <a:xfrm>
            <a:off x="2051720" y="3786981"/>
            <a:ext cx="6984776" cy="2810371"/>
          </a:xfrm>
          <a:prstGeom prst="round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4437715" y="690637"/>
            <a:ext cx="4598781" cy="2738363"/>
          </a:xfrm>
          <a:prstGeom prst="round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332656"/>
            <a:ext cx="77724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kumimoji="0" lang="ru-RU" altLang="ru-RU" sz="3200" kern="0" dirty="0" smtClean="0">
                <a:latin typeface="Times New Roman" panose="02020603050405020304" pitchFamily="18" charset="0"/>
              </a:rPr>
              <a:t>Пример выборки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44008" y="764705"/>
            <a:ext cx="4282281" cy="1440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en-US" sz="1600" b="1" dirty="0">
                <a:solidFill>
                  <a:srgbClr val="002C78"/>
                </a:solidFill>
                <a:latin typeface="+mn-lt"/>
              </a:rPr>
              <a:t>SELECT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</a:t>
            </a:r>
            <a:r>
              <a:rPr lang="en-US" sz="1600" dirty="0" err="1">
                <a:solidFill>
                  <a:srgbClr val="002C78"/>
                </a:solidFill>
                <a:latin typeface="+mn-lt"/>
              </a:rPr>
              <a:t>Employees.TabNum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, </a:t>
            </a:r>
            <a:r>
              <a:rPr lang="en-US" sz="1600" dirty="0" err="1">
                <a:solidFill>
                  <a:srgbClr val="002C78"/>
                </a:solidFill>
                <a:latin typeface="+mn-lt"/>
              </a:rPr>
              <a:t>Employees.Name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, </a:t>
            </a:r>
            <a:r>
              <a:rPr lang="en-US" sz="1600" dirty="0" err="1">
                <a:solidFill>
                  <a:srgbClr val="002C78"/>
                </a:solidFill>
                <a:latin typeface="+mn-lt"/>
              </a:rPr>
              <a:t>Departments.Name</a:t>
            </a:r>
            <a:endParaRPr lang="en-US" sz="1600" dirty="0">
              <a:solidFill>
                <a:srgbClr val="002C78"/>
              </a:solidFill>
              <a:latin typeface="+mn-lt"/>
            </a:endParaRPr>
          </a:p>
          <a:p>
            <a:pPr eaLnBrk="1" hangingPunct="1">
              <a:defRPr/>
            </a:pPr>
            <a:r>
              <a:rPr lang="en-US" sz="1600" b="1" dirty="0" smtClean="0">
                <a:solidFill>
                  <a:srgbClr val="002C78"/>
                </a:solidFill>
                <a:latin typeface="+mn-lt"/>
              </a:rPr>
              <a:t>FROM</a:t>
            </a:r>
            <a:r>
              <a:rPr lang="en-US" sz="1600" dirty="0" smtClean="0">
                <a:solidFill>
                  <a:srgbClr val="002C78"/>
                </a:solidFill>
                <a:latin typeface="+mn-lt"/>
              </a:rPr>
              <a:t> 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Employees</a:t>
            </a:r>
          </a:p>
          <a:p>
            <a:pPr eaLnBrk="1" hangingPunct="1">
              <a:defRPr/>
            </a:pPr>
            <a:r>
              <a:rPr lang="en-US" sz="1600" b="1" dirty="0" smtClean="0">
                <a:solidFill>
                  <a:srgbClr val="002C78"/>
                </a:solidFill>
                <a:latin typeface="+mn-lt"/>
              </a:rPr>
              <a:t>JOIN</a:t>
            </a:r>
            <a:r>
              <a:rPr lang="en-US" sz="1600" dirty="0" smtClean="0">
                <a:solidFill>
                  <a:srgbClr val="002C78"/>
                </a:solidFill>
                <a:latin typeface="+mn-lt"/>
              </a:rPr>
              <a:t> 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Departments </a:t>
            </a:r>
            <a:r>
              <a:rPr lang="en-US" sz="1600" b="1" dirty="0">
                <a:solidFill>
                  <a:srgbClr val="002C78"/>
                </a:solidFill>
                <a:latin typeface="+mn-lt"/>
              </a:rPr>
              <a:t>ON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</a:t>
            </a:r>
            <a:r>
              <a:rPr lang="en-US" sz="1600" dirty="0" err="1">
                <a:solidFill>
                  <a:srgbClr val="002C78"/>
                </a:solidFill>
                <a:latin typeface="+mn-lt"/>
              </a:rPr>
              <a:t>Employees.DeptNum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</a:t>
            </a:r>
            <a:r>
              <a:rPr lang="en-US" sz="1600" dirty="0" smtClean="0">
                <a:solidFill>
                  <a:srgbClr val="002C78"/>
                </a:solidFill>
                <a:latin typeface="+mn-lt"/>
              </a:rPr>
              <a:t>=</a:t>
            </a:r>
            <a:r>
              <a:rPr lang="ru-RU" sz="1600" dirty="0" smtClean="0">
                <a:solidFill>
                  <a:srgbClr val="002C78"/>
                </a:solidFill>
                <a:latin typeface="+mn-lt"/>
              </a:rPr>
              <a:t> </a:t>
            </a:r>
            <a:r>
              <a:rPr lang="en-US" sz="1600" dirty="0" err="1" smtClean="0">
                <a:solidFill>
                  <a:srgbClr val="002C78"/>
                </a:solidFill>
                <a:latin typeface="+mn-lt"/>
              </a:rPr>
              <a:t>Departments.DeptNum</a:t>
            </a:r>
            <a:r>
              <a:rPr lang="en-US" sz="1600" dirty="0" smtClean="0">
                <a:solidFill>
                  <a:srgbClr val="002C78"/>
                </a:solidFill>
                <a:latin typeface="+mn-lt"/>
              </a:rPr>
              <a:t> </a:t>
            </a:r>
            <a:endParaRPr lang="en-US" sz="1600" dirty="0">
              <a:solidFill>
                <a:srgbClr val="002C78"/>
              </a:solidFill>
              <a:latin typeface="+mn-lt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8" t="45000" r="19434" b="43750"/>
          <a:stretch>
            <a:fillRect/>
          </a:stretch>
        </p:blipFill>
        <p:spPr bwMode="auto">
          <a:xfrm>
            <a:off x="4568031" y="2082042"/>
            <a:ext cx="4358258" cy="100289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195925" y="4045417"/>
            <a:ext cx="6600048" cy="1327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en-US" sz="1600" b="1" dirty="0">
                <a:solidFill>
                  <a:srgbClr val="002C78"/>
                </a:solidFill>
                <a:latin typeface="+mn-lt"/>
              </a:rPr>
              <a:t>SELECT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</a:t>
            </a:r>
            <a:r>
              <a:rPr lang="en-US" sz="1600" dirty="0" err="1">
                <a:solidFill>
                  <a:srgbClr val="002C78"/>
                </a:solidFill>
                <a:latin typeface="+mn-lt"/>
              </a:rPr>
              <a:t>Employees.TabNum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, </a:t>
            </a:r>
            <a:r>
              <a:rPr lang="en-US" sz="1600" dirty="0" err="1">
                <a:solidFill>
                  <a:srgbClr val="002C78"/>
                </a:solidFill>
                <a:latin typeface="+mn-lt"/>
              </a:rPr>
              <a:t>Employees.Name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, </a:t>
            </a:r>
            <a:r>
              <a:rPr lang="en-US" sz="1600" dirty="0" err="1">
                <a:solidFill>
                  <a:srgbClr val="002C78"/>
                </a:solidFill>
                <a:latin typeface="+mn-lt"/>
              </a:rPr>
              <a:t>Departments.Name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,</a:t>
            </a:r>
          </a:p>
          <a:p>
            <a:pPr eaLnBrk="1" hangingPunct="1">
              <a:defRPr/>
            </a:pPr>
            <a:r>
              <a:rPr lang="en-US" sz="1600" dirty="0" err="1">
                <a:solidFill>
                  <a:srgbClr val="002C78"/>
                </a:solidFill>
                <a:latin typeface="+mn-lt"/>
              </a:rPr>
              <a:t>Cities.Name</a:t>
            </a:r>
            <a:endParaRPr lang="en-US" sz="1600" dirty="0">
              <a:solidFill>
                <a:srgbClr val="002C78"/>
              </a:solidFill>
              <a:latin typeface="+mn-lt"/>
            </a:endParaRPr>
          </a:p>
          <a:p>
            <a:pPr eaLnBrk="1" hangingPunct="1">
              <a:defRPr/>
            </a:pPr>
            <a:r>
              <a:rPr lang="en-US" sz="1600" b="1" dirty="0">
                <a:solidFill>
                  <a:srgbClr val="002C78"/>
                </a:solidFill>
                <a:latin typeface="+mn-lt"/>
              </a:rPr>
              <a:t>FROM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Employees</a:t>
            </a:r>
          </a:p>
          <a:p>
            <a:pPr eaLnBrk="1" hangingPunct="1">
              <a:defRPr/>
            </a:pPr>
            <a:r>
              <a:rPr lang="en-US" sz="1600" b="1" dirty="0">
                <a:solidFill>
                  <a:srgbClr val="002C78"/>
                </a:solidFill>
                <a:latin typeface="+mn-lt"/>
              </a:rPr>
              <a:t>JOIN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Departments </a:t>
            </a:r>
            <a:r>
              <a:rPr lang="en-US" sz="1600" b="1" dirty="0">
                <a:solidFill>
                  <a:srgbClr val="002C78"/>
                </a:solidFill>
                <a:latin typeface="+mn-lt"/>
              </a:rPr>
              <a:t>ON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</a:t>
            </a:r>
            <a:r>
              <a:rPr lang="en-US" sz="1600" dirty="0" err="1">
                <a:solidFill>
                  <a:srgbClr val="002C78"/>
                </a:solidFill>
                <a:latin typeface="+mn-lt"/>
              </a:rPr>
              <a:t>Employees.DeptNum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= </a:t>
            </a:r>
            <a:r>
              <a:rPr lang="en-US" sz="1600" dirty="0" err="1" smtClean="0">
                <a:solidFill>
                  <a:srgbClr val="002C78"/>
                </a:solidFill>
                <a:latin typeface="+mn-lt"/>
              </a:rPr>
              <a:t>Departments.DeptNum</a:t>
            </a:r>
            <a:endParaRPr lang="en-US" sz="1600" dirty="0">
              <a:solidFill>
                <a:srgbClr val="002C78"/>
              </a:solidFill>
              <a:latin typeface="+mn-lt"/>
            </a:endParaRPr>
          </a:p>
          <a:p>
            <a:pPr eaLnBrk="1" hangingPunct="1">
              <a:defRPr/>
            </a:pPr>
            <a:r>
              <a:rPr lang="en-US" sz="1600" b="1" dirty="0">
                <a:solidFill>
                  <a:srgbClr val="002C78"/>
                </a:solidFill>
                <a:latin typeface="+mn-lt"/>
              </a:rPr>
              <a:t>JOIN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Cities </a:t>
            </a:r>
            <a:r>
              <a:rPr lang="en-US" sz="1600" b="1" dirty="0">
                <a:solidFill>
                  <a:srgbClr val="002C78"/>
                </a:solidFill>
                <a:latin typeface="+mn-lt"/>
              </a:rPr>
              <a:t>ON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</a:t>
            </a:r>
            <a:r>
              <a:rPr lang="en-US" sz="1600" dirty="0" err="1">
                <a:solidFill>
                  <a:srgbClr val="002C78"/>
                </a:solidFill>
                <a:latin typeface="+mn-lt"/>
              </a:rPr>
              <a:t>Departments.City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= </a:t>
            </a:r>
            <a:r>
              <a:rPr lang="en-US" sz="1600" dirty="0" err="1">
                <a:solidFill>
                  <a:srgbClr val="002C78"/>
                </a:solidFill>
                <a:latin typeface="+mn-lt"/>
              </a:rPr>
              <a:t>Cities.City</a:t>
            </a:r>
            <a:endParaRPr lang="en-US" sz="1600" dirty="0">
              <a:solidFill>
                <a:srgbClr val="002C78"/>
              </a:solidFill>
              <a:latin typeface="+mn-lt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8" t="77589" r="19434" b="11250"/>
          <a:stretch>
            <a:fillRect/>
          </a:stretch>
        </p:blipFill>
        <p:spPr bwMode="auto">
          <a:xfrm>
            <a:off x="4437715" y="5330704"/>
            <a:ext cx="4358258" cy="1043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438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Общий алгоритм выполнения операции SELECT</a:t>
            </a:r>
            <a:endParaRPr lang="ru-RU" altLang="ru-RU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ru-RU" altLang="ru-RU" dirty="0" smtClean="0"/>
              <a:t>Выбор записей из указанной таблицы (</a:t>
            </a:r>
            <a:r>
              <a:rPr lang="ru-RU" altLang="ru-RU" dirty="0" err="1" smtClean="0"/>
              <a:t>from</a:t>
            </a:r>
            <a:r>
              <a:rPr lang="ru-RU" altLang="ru-RU" dirty="0" smtClean="0"/>
              <a:t>).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dirty="0" smtClean="0"/>
              <a:t>Проверка для каждой записи условия отбора (</a:t>
            </a:r>
            <a:r>
              <a:rPr lang="ru-RU" altLang="ru-RU" dirty="0" err="1" smtClean="0"/>
              <a:t>where</a:t>
            </a:r>
            <a:r>
              <a:rPr lang="ru-RU" altLang="ru-RU" dirty="0" smtClean="0"/>
              <a:t>).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dirty="0" smtClean="0"/>
              <a:t>Группировка полученных в результате отбора записей (</a:t>
            </a:r>
            <a:r>
              <a:rPr lang="ru-RU" altLang="ru-RU" dirty="0" err="1" smtClean="0"/>
              <a:t>group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by</a:t>
            </a:r>
            <a:r>
              <a:rPr lang="ru-RU" altLang="ru-RU" dirty="0" smtClean="0"/>
              <a:t>) и вычисление для этих групп значений агрегирующих функций.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dirty="0" smtClean="0"/>
              <a:t>Выбор тех групп, которые удовлетворяют условию отбора групп (</a:t>
            </a:r>
            <a:r>
              <a:rPr lang="ru-RU" altLang="ru-RU" dirty="0" err="1" smtClean="0"/>
              <a:t>having</a:t>
            </a:r>
            <a:r>
              <a:rPr lang="ru-RU" altLang="ru-RU" dirty="0" smtClean="0"/>
              <a:t>).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dirty="0" smtClean="0"/>
              <a:t>Сортировка полученных записей в указанном порядке (</a:t>
            </a:r>
            <a:r>
              <a:rPr lang="ru-RU" altLang="ru-RU" dirty="0" err="1" smtClean="0"/>
              <a:t>order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by</a:t>
            </a:r>
            <a:r>
              <a:rPr lang="ru-RU" altLang="ru-RU" dirty="0" smtClean="0"/>
              <a:t>).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dirty="0" smtClean="0"/>
              <a:t>Извлечение из полученных записей тех полей, которые заданы в списке вывода, и формирование результирующего отношения.</a:t>
            </a:r>
            <a:endParaRPr lang="en-US" altLang="ru-RU" dirty="0" smtClean="0"/>
          </a:p>
          <a:p>
            <a:pPr>
              <a:buFontTx/>
              <a:buChar char="!"/>
            </a:pPr>
            <a:r>
              <a:rPr lang="ru-RU" altLang="ru-RU" b="1" dirty="0" smtClean="0"/>
              <a:t>Если в части </a:t>
            </a:r>
            <a:r>
              <a:rPr lang="en-US" altLang="ru-RU" b="1" dirty="0" smtClean="0"/>
              <a:t>FROM</a:t>
            </a:r>
            <a:r>
              <a:rPr lang="ru-RU" altLang="ru-RU" b="1" dirty="0" smtClean="0"/>
              <a:t> указывается 2 и более таблицы, то приведенный алгоритм выполняется для декартова произведения этих таблиц.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ru-RU" altLang="ru-RU" sz="3200" dirty="0" err="1" smtClean="0">
                <a:ln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</a:rPr>
              <a:t>Самосоединение</a:t>
            </a:r>
            <a:endParaRPr lang="ru-RU" altLang="ru-RU" sz="3200" dirty="0" smtClean="0">
              <a:ln>
                <a:noFill/>
              </a:ln>
              <a:latin typeface="Times New Roman" panose="02020603050405020304" pitchFamily="18" charset="0"/>
            </a:endParaRPr>
          </a:p>
        </p:txBody>
      </p:sp>
      <p:sp>
        <p:nvSpPr>
          <p:cNvPr id="45059" name="Text Box 5"/>
          <p:cNvSpPr txBox="1">
            <a:spLocks noChangeArrowheads="1"/>
          </p:cNvSpPr>
          <p:nvPr/>
        </p:nvSpPr>
        <p:spPr bwMode="auto">
          <a:xfrm>
            <a:off x="683568" y="1340768"/>
            <a:ext cx="7848600" cy="535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eaLnBrk="1" hangingPunct="1"/>
            <a:r>
              <a:rPr lang="ru-RU" altLang="ru-RU" dirty="0">
                <a:solidFill>
                  <a:srgbClr val="0D0D11"/>
                </a:solidFill>
              </a:rPr>
              <a:t>В команде </a:t>
            </a:r>
            <a:r>
              <a:rPr lang="en-US" altLang="ru-RU" dirty="0">
                <a:solidFill>
                  <a:srgbClr val="0D0D11"/>
                </a:solidFill>
              </a:rPr>
              <a:t>SELECT</a:t>
            </a:r>
            <a:r>
              <a:rPr lang="ru-RU" altLang="ru-RU" dirty="0">
                <a:solidFill>
                  <a:srgbClr val="0D0D11"/>
                </a:solidFill>
              </a:rPr>
              <a:t> можно обратиться к одной и той же таблице несколько раз. </a:t>
            </a:r>
            <a:endParaRPr lang="en-US" altLang="ru-RU" dirty="0" smtClean="0">
              <a:solidFill>
                <a:srgbClr val="0D0D11"/>
              </a:solidFill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rgbClr val="0D0D11"/>
                </a:solidFill>
              </a:rPr>
              <a:t>При </a:t>
            </a:r>
            <a:r>
              <a:rPr lang="ru-RU" altLang="ru-RU" dirty="0">
                <a:solidFill>
                  <a:srgbClr val="0D0D11"/>
                </a:solidFill>
              </a:rPr>
              <a:t>этом для каждой таблицы необходимо задать свой </a:t>
            </a:r>
            <a:r>
              <a:rPr lang="ru-RU" altLang="ru-RU" dirty="0" err="1">
                <a:solidFill>
                  <a:srgbClr val="0D0D11"/>
                </a:solidFill>
              </a:rPr>
              <a:t>алиас</a:t>
            </a:r>
            <a:r>
              <a:rPr lang="ru-RU" altLang="ru-RU" dirty="0">
                <a:solidFill>
                  <a:srgbClr val="0D0D11"/>
                </a:solidFill>
              </a:rPr>
              <a:t>, чтобы можно было обращаться к полям этих таблиц. </a:t>
            </a:r>
            <a:endParaRPr lang="en-US" altLang="ru-RU" dirty="0" smtClean="0">
              <a:solidFill>
                <a:srgbClr val="0D0D11"/>
              </a:solidFill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rgbClr val="0D0D11"/>
                </a:solidFill>
              </a:rPr>
              <a:t>Система </a:t>
            </a:r>
            <a:r>
              <a:rPr lang="ru-RU" altLang="ru-RU" dirty="0">
                <a:solidFill>
                  <a:srgbClr val="0D0D11"/>
                </a:solidFill>
              </a:rPr>
              <a:t>будет выполнять такой запрос на основе декартова произведения таблиц, поэтому необходимо указывать условие соединения. </a:t>
            </a:r>
            <a:endParaRPr lang="en-US" altLang="ru-RU" dirty="0" smtClean="0">
              <a:solidFill>
                <a:srgbClr val="0D0D11"/>
              </a:solidFill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rgbClr val="0D0D11"/>
                </a:solidFill>
              </a:rPr>
              <a:t>А </a:t>
            </a:r>
            <a:r>
              <a:rPr lang="ru-RU" altLang="ru-RU" dirty="0">
                <a:solidFill>
                  <a:srgbClr val="0D0D11"/>
                </a:solidFill>
              </a:rPr>
              <a:t>для того чтобы исключить соединение записи таблицы с самой собой в запросе на </a:t>
            </a:r>
            <a:r>
              <a:rPr lang="ru-RU" altLang="ru-RU" dirty="0" err="1">
                <a:solidFill>
                  <a:srgbClr val="0D0D11"/>
                </a:solidFill>
              </a:rPr>
              <a:t>самосоединение</a:t>
            </a:r>
            <a:r>
              <a:rPr lang="ru-RU" altLang="ru-RU" dirty="0">
                <a:solidFill>
                  <a:srgbClr val="0D0D11"/>
                </a:solidFill>
              </a:rPr>
              <a:t> необходимо также указывать условие типа "не равно" (&lt;&gt;,  &gt;,  &lt;). </a:t>
            </a:r>
            <a:endParaRPr lang="ru-RU" altLang="ru-RU" u="sng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u="sng" dirty="0">
                <a:solidFill>
                  <a:srgbClr val="0D0D11"/>
                </a:solidFill>
              </a:rPr>
              <a:t>Пример использования </a:t>
            </a:r>
            <a:r>
              <a:rPr lang="ru-RU" altLang="ru-RU" u="sng" dirty="0" err="1">
                <a:solidFill>
                  <a:srgbClr val="0D0D11"/>
                </a:solidFill>
              </a:rPr>
              <a:t>самосоединения</a:t>
            </a:r>
            <a:r>
              <a:rPr lang="ru-RU" altLang="ru-RU" u="sng" dirty="0">
                <a:solidFill>
                  <a:srgbClr val="0D0D11"/>
                </a:solidFill>
              </a:rPr>
              <a:t>:</a:t>
            </a:r>
            <a:endParaRPr lang="ru-RU" altLang="ru-RU" dirty="0">
              <a:solidFill>
                <a:srgbClr val="0D0D11"/>
              </a:solidFill>
            </a:endParaRPr>
          </a:p>
          <a:p>
            <a:pPr marL="0" indent="0" eaLnBrk="1" hangingPunct="1"/>
            <a:r>
              <a:rPr lang="ru-RU" altLang="ru-RU" dirty="0">
                <a:solidFill>
                  <a:srgbClr val="0D0D11"/>
                </a:solidFill>
              </a:rPr>
              <a:t>Вывести список детей сотрудников, у которых есть младшие братья или </a:t>
            </a:r>
            <a:r>
              <a:rPr lang="ru-RU" altLang="ru-RU" dirty="0" smtClean="0">
                <a:solidFill>
                  <a:srgbClr val="0D0D11"/>
                </a:solidFill>
              </a:rPr>
              <a:t>сёстры</a:t>
            </a:r>
            <a:r>
              <a:rPr lang="ru-RU" altLang="ru-RU" dirty="0">
                <a:solidFill>
                  <a:srgbClr val="0D0D11"/>
                </a:solidFill>
              </a:rPr>
              <a:t>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SELECT  e.name,  c1.name  AS  child1,  c1.born  AS  born1,</a:t>
            </a:r>
            <a:endParaRPr lang="ru-RU" altLang="ru-RU" dirty="0">
              <a:solidFill>
                <a:srgbClr val="002060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02060"/>
                </a:solidFill>
              </a:rPr>
              <a:t>	</a:t>
            </a:r>
            <a:r>
              <a:rPr lang="en-US" altLang="ru-RU" dirty="0">
                <a:solidFill>
                  <a:srgbClr val="002060"/>
                </a:solidFill>
              </a:rPr>
              <a:t>c2.name  AS  child2,  c2.born  AS  born2</a:t>
            </a: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FROM  children  c1, children  c2,  </a:t>
            </a:r>
            <a:r>
              <a:rPr lang="en-US" altLang="ru-RU" dirty="0" err="1">
                <a:solidFill>
                  <a:srgbClr val="002060"/>
                </a:solidFill>
              </a:rPr>
              <a:t>emp</a:t>
            </a:r>
            <a:r>
              <a:rPr lang="en-US" altLang="ru-RU" dirty="0">
                <a:solidFill>
                  <a:srgbClr val="002060"/>
                </a:solidFill>
              </a:rPr>
              <a:t>  e</a:t>
            </a:r>
          </a:p>
          <a:p>
            <a:pPr eaLnBrk="1" hangingPunct="1"/>
            <a:r>
              <a:rPr lang="ru-RU" altLang="ru-RU" dirty="0">
                <a:solidFill>
                  <a:srgbClr val="002060"/>
                </a:solidFill>
              </a:rPr>
              <a:t>	</a:t>
            </a:r>
            <a:r>
              <a:rPr lang="en-US" altLang="ru-RU" dirty="0">
                <a:solidFill>
                  <a:srgbClr val="002060"/>
                </a:solidFill>
              </a:rPr>
              <a:t>WHERE</a:t>
            </a:r>
            <a:r>
              <a:rPr lang="ru-RU" altLang="ru-RU" dirty="0">
                <a:solidFill>
                  <a:srgbClr val="002060"/>
                </a:solidFill>
              </a:rPr>
              <a:t>  </a:t>
            </a:r>
            <a:r>
              <a:rPr lang="en-US" altLang="ru-RU" dirty="0">
                <a:solidFill>
                  <a:srgbClr val="002060"/>
                </a:solidFill>
              </a:rPr>
              <a:t>c</a:t>
            </a:r>
            <a:r>
              <a:rPr lang="ru-RU" altLang="ru-RU" dirty="0">
                <a:solidFill>
                  <a:srgbClr val="002060"/>
                </a:solidFill>
              </a:rPr>
              <a:t>1.</a:t>
            </a:r>
            <a:r>
              <a:rPr lang="en-US" altLang="ru-RU" dirty="0" err="1">
                <a:solidFill>
                  <a:srgbClr val="002060"/>
                </a:solidFill>
              </a:rPr>
              <a:t>tabno</a:t>
            </a:r>
            <a:r>
              <a:rPr lang="ru-RU" altLang="ru-RU" dirty="0">
                <a:solidFill>
                  <a:srgbClr val="002060"/>
                </a:solidFill>
              </a:rPr>
              <a:t>=</a:t>
            </a:r>
            <a:r>
              <a:rPr lang="en-US" altLang="ru-RU" dirty="0">
                <a:solidFill>
                  <a:srgbClr val="002060"/>
                </a:solidFill>
              </a:rPr>
              <a:t>e</a:t>
            </a:r>
            <a:r>
              <a:rPr lang="ru-RU" altLang="ru-RU" dirty="0">
                <a:solidFill>
                  <a:srgbClr val="002060"/>
                </a:solidFill>
              </a:rPr>
              <a:t>.</a:t>
            </a:r>
            <a:r>
              <a:rPr lang="en-US" altLang="ru-RU" dirty="0" err="1">
                <a:solidFill>
                  <a:srgbClr val="002060"/>
                </a:solidFill>
              </a:rPr>
              <a:t>tabno</a:t>
            </a:r>
            <a:r>
              <a:rPr lang="ru-RU" altLang="ru-RU" dirty="0">
                <a:solidFill>
                  <a:srgbClr val="002060"/>
                </a:solidFill>
              </a:rPr>
              <a:t>	-- первое условие соединения</a:t>
            </a:r>
            <a:endParaRPr lang="en-US" altLang="ru-RU" dirty="0">
              <a:solidFill>
                <a:srgbClr val="002060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02060"/>
                </a:solidFill>
              </a:rPr>
              <a:t>	</a:t>
            </a:r>
            <a:r>
              <a:rPr lang="en-US" altLang="ru-RU" dirty="0">
                <a:solidFill>
                  <a:srgbClr val="002060"/>
                </a:solidFill>
              </a:rPr>
              <a:t>AND</a:t>
            </a:r>
            <a:r>
              <a:rPr lang="ru-RU" altLang="ru-RU" dirty="0">
                <a:solidFill>
                  <a:srgbClr val="002060"/>
                </a:solidFill>
              </a:rPr>
              <a:t>  </a:t>
            </a:r>
            <a:r>
              <a:rPr lang="en-US" altLang="ru-RU" dirty="0">
                <a:solidFill>
                  <a:srgbClr val="002060"/>
                </a:solidFill>
              </a:rPr>
              <a:t>c</a:t>
            </a:r>
            <a:r>
              <a:rPr lang="ru-RU" altLang="ru-RU" dirty="0">
                <a:solidFill>
                  <a:srgbClr val="002060"/>
                </a:solidFill>
              </a:rPr>
              <a:t>1.</a:t>
            </a:r>
            <a:r>
              <a:rPr lang="en-US" altLang="ru-RU" dirty="0" err="1">
                <a:solidFill>
                  <a:srgbClr val="002060"/>
                </a:solidFill>
              </a:rPr>
              <a:t>tabno</a:t>
            </a:r>
            <a:r>
              <a:rPr lang="ru-RU" altLang="ru-RU" dirty="0">
                <a:solidFill>
                  <a:srgbClr val="002060"/>
                </a:solidFill>
              </a:rPr>
              <a:t>=</a:t>
            </a:r>
            <a:r>
              <a:rPr lang="en-US" altLang="ru-RU" dirty="0">
                <a:solidFill>
                  <a:srgbClr val="002060"/>
                </a:solidFill>
              </a:rPr>
              <a:t>c</a:t>
            </a:r>
            <a:r>
              <a:rPr lang="ru-RU" altLang="ru-RU" dirty="0">
                <a:solidFill>
                  <a:srgbClr val="002060"/>
                </a:solidFill>
              </a:rPr>
              <a:t>2.</a:t>
            </a:r>
            <a:r>
              <a:rPr lang="en-US" altLang="ru-RU" dirty="0" err="1">
                <a:solidFill>
                  <a:srgbClr val="002060"/>
                </a:solidFill>
              </a:rPr>
              <a:t>tabno</a:t>
            </a:r>
            <a:r>
              <a:rPr lang="en-US" altLang="ru-RU" dirty="0">
                <a:solidFill>
                  <a:srgbClr val="002060"/>
                </a:solidFill>
              </a:rPr>
              <a:t> </a:t>
            </a:r>
            <a:r>
              <a:rPr lang="ru-RU" altLang="ru-RU" dirty="0">
                <a:solidFill>
                  <a:srgbClr val="002060"/>
                </a:solidFill>
              </a:rPr>
              <a:t>	-- второе условие соединения</a:t>
            </a:r>
          </a:p>
          <a:p>
            <a:pPr eaLnBrk="1" hangingPunct="1"/>
            <a:r>
              <a:rPr lang="ru-RU" altLang="ru-RU" dirty="0">
                <a:solidFill>
                  <a:srgbClr val="002060"/>
                </a:solidFill>
              </a:rPr>
              <a:t>	</a:t>
            </a:r>
            <a:r>
              <a:rPr lang="en-US" altLang="ru-RU" dirty="0">
                <a:solidFill>
                  <a:srgbClr val="002060"/>
                </a:solidFill>
              </a:rPr>
              <a:t>AND  c</a:t>
            </a:r>
            <a:r>
              <a:rPr lang="ru-RU" altLang="ru-RU" dirty="0">
                <a:solidFill>
                  <a:srgbClr val="002060"/>
                </a:solidFill>
              </a:rPr>
              <a:t>1.</a:t>
            </a:r>
            <a:r>
              <a:rPr lang="en-US" altLang="ru-RU" dirty="0">
                <a:solidFill>
                  <a:srgbClr val="002060"/>
                </a:solidFill>
              </a:rPr>
              <a:t>born</a:t>
            </a:r>
            <a:r>
              <a:rPr lang="ru-RU" altLang="ru-RU" dirty="0">
                <a:solidFill>
                  <a:srgbClr val="002060"/>
                </a:solidFill>
              </a:rPr>
              <a:t>&lt;</a:t>
            </a:r>
            <a:r>
              <a:rPr lang="en-US" altLang="ru-RU" dirty="0">
                <a:solidFill>
                  <a:srgbClr val="002060"/>
                </a:solidFill>
              </a:rPr>
              <a:t>c</a:t>
            </a:r>
            <a:r>
              <a:rPr lang="ru-RU" altLang="ru-RU" dirty="0">
                <a:solidFill>
                  <a:srgbClr val="002060"/>
                </a:solidFill>
              </a:rPr>
              <a:t>2.</a:t>
            </a:r>
            <a:r>
              <a:rPr lang="en-US" altLang="ru-RU" dirty="0">
                <a:solidFill>
                  <a:srgbClr val="002060"/>
                </a:solidFill>
              </a:rPr>
              <a:t>born</a:t>
            </a:r>
            <a:r>
              <a:rPr lang="ru-RU" altLang="ru-RU" dirty="0">
                <a:solidFill>
                  <a:srgbClr val="002060"/>
                </a:solidFill>
              </a:rPr>
              <a:t>	-- условие исключения</a:t>
            </a:r>
            <a:endParaRPr lang="en-US" altLang="ru-RU" dirty="0">
              <a:solidFill>
                <a:srgbClr val="002060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ORDER BY  1, </a:t>
            </a:r>
            <a:r>
              <a:rPr lang="ru-RU" altLang="ru-RU" dirty="0">
                <a:solidFill>
                  <a:srgbClr val="002060"/>
                </a:solidFill>
              </a:rPr>
              <a:t> 3</a:t>
            </a:r>
            <a:r>
              <a:rPr lang="en-US" altLang="ru-RU" dirty="0">
                <a:solidFill>
                  <a:srgbClr val="002060"/>
                </a:solidFill>
              </a:rPr>
              <a:t>;</a:t>
            </a:r>
            <a:r>
              <a:rPr lang="ru-RU" altLang="ru-RU" dirty="0">
                <a:solidFill>
                  <a:srgbClr val="002060"/>
                </a:solidFill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0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50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0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0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ru-RU" altLang="ru-RU" sz="3600" smtClean="0">
                <a:ln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</a:rPr>
              <a:t>Результат самосоединения</a:t>
            </a:r>
            <a:endParaRPr lang="ru-RU" altLang="ru-RU" sz="3600" smtClean="0">
              <a:ln>
                <a:noFill/>
              </a:ln>
              <a:latin typeface="Times New Roman" panose="02020603050405020304" pitchFamily="18" charset="0"/>
            </a:endParaRPr>
          </a:p>
        </p:txBody>
      </p:sp>
      <p:graphicFrame>
        <p:nvGraphicFramePr>
          <p:cNvPr id="38054" name="Group 1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8971026"/>
              </p:ext>
            </p:extLst>
          </p:nvPr>
        </p:nvGraphicFramePr>
        <p:xfrm>
          <a:off x="827089" y="4077171"/>
          <a:ext cx="7345362" cy="2160588"/>
        </p:xfrm>
        <a:graphic>
          <a:graphicData uri="http://schemas.openxmlformats.org/drawingml/2006/table">
            <a:tbl>
              <a:tblPr/>
              <a:tblGrid>
                <a:gridCol w="1941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25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4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4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30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1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NAME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CHILD1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BORN1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CHILD2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BORN2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Малова Л.А.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Илья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19.02.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Анна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26.12.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3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Серова Т.В.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Роман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21.11.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Инна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25.01.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008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Серова Т.В.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Роман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21.11.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Антон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06.03.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1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Серова Т.В.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Инна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25.01.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Антон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06.03.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8264" name="Group 3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189886"/>
              </p:ext>
            </p:extLst>
          </p:nvPr>
        </p:nvGraphicFramePr>
        <p:xfrm>
          <a:off x="828676" y="1484784"/>
          <a:ext cx="5759450" cy="2438400"/>
        </p:xfrm>
        <a:graphic>
          <a:graphicData uri="http://schemas.openxmlformats.org/drawingml/2006/table">
            <a:tbl>
              <a:tblPr/>
              <a:tblGrid>
                <a:gridCol w="1457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6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29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55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TabNo</a:t>
                      </a:r>
                      <a:endParaRPr kumimoji="1" lang="ru-RU" altLang="ru-RU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Name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Born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Sex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988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Вадим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03.05.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5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Ольга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18.07.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023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Илья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19.02.</a:t>
                      </a:r>
                      <a:r>
                        <a:rPr kumimoji="1" lang="en-US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</a:t>
                      </a:r>
                      <a:r>
                        <a:rPr kumimoji="1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1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5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023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Анна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26.12.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4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909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Инна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25.01.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55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909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Роман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21.11.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4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909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Антон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06.03.2009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kumimoji="1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dirty="0" smtClean="0">
                <a:ln>
                  <a:noFill/>
                </a:ln>
                <a:latin typeface="Times New Roman" panose="02020603050405020304" pitchFamily="18" charset="0"/>
              </a:rPr>
              <a:t>Подзапросы</a:t>
            </a:r>
          </a:p>
        </p:txBody>
      </p:sp>
      <p:sp>
        <p:nvSpPr>
          <p:cNvPr id="47107" name="Text Box 5"/>
          <p:cNvSpPr txBox="1">
            <a:spLocks noChangeArrowheads="1"/>
          </p:cNvSpPr>
          <p:nvPr/>
        </p:nvSpPr>
        <p:spPr bwMode="auto">
          <a:xfrm>
            <a:off x="755576" y="1340768"/>
            <a:ext cx="7848600" cy="487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2000" b="1" dirty="0">
                <a:solidFill>
                  <a:srgbClr val="0D0D11"/>
                </a:solidFill>
              </a:rPr>
              <a:t>Подзапрос</a:t>
            </a:r>
            <a:r>
              <a:rPr lang="ru-RU" altLang="ru-RU" sz="2000" dirty="0">
                <a:solidFill>
                  <a:srgbClr val="0D0D11"/>
                </a:solidFill>
              </a:rPr>
              <a:t> – это запрос </a:t>
            </a:r>
            <a:r>
              <a:rPr lang="en-US" altLang="ru-RU" sz="2000" dirty="0">
                <a:solidFill>
                  <a:srgbClr val="0D0D11"/>
                </a:solidFill>
              </a:rPr>
              <a:t>SELECT</a:t>
            </a:r>
            <a:r>
              <a:rPr lang="ru-RU" altLang="ru-RU" sz="2000" dirty="0">
                <a:solidFill>
                  <a:srgbClr val="0D0D11"/>
                </a:solidFill>
              </a:rPr>
              <a:t>, расположенный внутри другой команды. </a:t>
            </a:r>
          </a:p>
          <a:p>
            <a:pPr eaLnBrk="1" hangingPunct="1"/>
            <a:r>
              <a:rPr lang="ru-RU" altLang="ru-RU" sz="2000" dirty="0">
                <a:solidFill>
                  <a:srgbClr val="0D0D11"/>
                </a:solidFill>
              </a:rPr>
              <a:t>Подзапросы можно разделить на следующие группы в зависимости от возвращаемых результатов: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solidFill>
                  <a:srgbClr val="0D0D11"/>
                </a:solidFill>
              </a:rPr>
              <a:t>скалярные</a:t>
            </a:r>
            <a:r>
              <a:rPr lang="ru-RU" altLang="ru-RU" sz="2000" dirty="0">
                <a:solidFill>
                  <a:srgbClr val="0D0D11"/>
                </a:solidFill>
              </a:rPr>
              <a:t> – запросы, возвращающие единственное значение </a:t>
            </a:r>
            <a:r>
              <a:rPr lang="ru-RU" altLang="ru-RU" dirty="0">
                <a:solidFill>
                  <a:srgbClr val="0D0D11"/>
                </a:solidFill>
              </a:rPr>
              <a:t>(начинаются с </a:t>
            </a:r>
            <a:r>
              <a:rPr lang="ru-RU" altLang="ru-RU" dirty="0" err="1">
                <a:solidFill>
                  <a:srgbClr val="0D0D11"/>
                </a:solidFill>
              </a:rPr>
              <a:t>немодифицированного</a:t>
            </a:r>
            <a:r>
              <a:rPr lang="ru-RU" altLang="ru-RU" dirty="0">
                <a:solidFill>
                  <a:srgbClr val="0D0D11"/>
                </a:solidFill>
              </a:rPr>
              <a:t> оператора сравнения);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solidFill>
                  <a:srgbClr val="0D0D11"/>
                </a:solidFill>
              </a:rPr>
              <a:t>векторные</a:t>
            </a:r>
            <a:r>
              <a:rPr lang="ru-RU" altLang="ru-RU" sz="2000" dirty="0">
                <a:solidFill>
                  <a:srgbClr val="0D0D11"/>
                </a:solidFill>
              </a:rPr>
              <a:t> – запросы, возвращающие от 0 до нескольких элементов </a:t>
            </a:r>
            <a:r>
              <a:rPr lang="ru-RU" altLang="ru-RU" dirty="0">
                <a:solidFill>
                  <a:srgbClr val="0D0D11"/>
                </a:solidFill>
              </a:rPr>
              <a:t>(начинаются с оператора </a:t>
            </a:r>
            <a:r>
              <a:rPr lang="en-US" altLang="ru-RU" i="1" dirty="0">
                <a:solidFill>
                  <a:srgbClr val="0D0D11"/>
                </a:solidFill>
              </a:rPr>
              <a:t>IN</a:t>
            </a:r>
            <a:r>
              <a:rPr lang="ru-RU" altLang="ru-RU" dirty="0">
                <a:solidFill>
                  <a:srgbClr val="0D0D11"/>
                </a:solidFill>
              </a:rPr>
              <a:t> или модифицированного оператора сравнения);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solidFill>
                  <a:srgbClr val="0D0D11"/>
                </a:solidFill>
              </a:rPr>
              <a:t>табличные</a:t>
            </a:r>
            <a:r>
              <a:rPr lang="ru-RU" altLang="ru-RU" sz="2000" dirty="0">
                <a:solidFill>
                  <a:srgbClr val="0D0D11"/>
                </a:solidFill>
              </a:rPr>
              <a:t> – запросы, возвращающие таблицу </a:t>
            </a:r>
            <a:r>
              <a:rPr lang="ru-RU" altLang="ru-RU" dirty="0">
                <a:solidFill>
                  <a:srgbClr val="0D0D11"/>
                </a:solidFill>
              </a:rPr>
              <a:t>(обычно, запросы на существование, начинаются с оператора </a:t>
            </a:r>
            <a:r>
              <a:rPr lang="en-US" altLang="ru-RU" i="1" dirty="0">
                <a:solidFill>
                  <a:srgbClr val="0D0D11"/>
                </a:solidFill>
              </a:rPr>
              <a:t>EXISTS</a:t>
            </a:r>
            <a:r>
              <a:rPr lang="ru-RU" altLang="ru-RU" dirty="0">
                <a:solidFill>
                  <a:srgbClr val="0D0D11"/>
                </a:solidFill>
              </a:rPr>
              <a:t>).</a:t>
            </a:r>
          </a:p>
          <a:p>
            <a:pPr eaLnBrk="1" hangingPunct="1"/>
            <a:r>
              <a:rPr lang="ru-RU" altLang="ru-RU" sz="2000" dirty="0">
                <a:solidFill>
                  <a:srgbClr val="0D0D11"/>
                </a:solidFill>
              </a:rPr>
              <a:t>Подзапросы бывают: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dirty="0">
                <a:solidFill>
                  <a:srgbClr val="0D0D11"/>
                </a:solidFill>
              </a:rPr>
              <a:t> </a:t>
            </a:r>
            <a:r>
              <a:rPr lang="ru-RU" altLang="ru-RU" sz="2000" b="1" dirty="0">
                <a:solidFill>
                  <a:srgbClr val="0D0D11"/>
                </a:solidFill>
              </a:rPr>
              <a:t>некоррелированные</a:t>
            </a:r>
            <a:r>
              <a:rPr lang="ru-RU" altLang="ru-RU" sz="2000" dirty="0">
                <a:solidFill>
                  <a:srgbClr val="0D0D11"/>
                </a:solidFill>
              </a:rPr>
              <a:t> – не содержат ссылки на запрос верхнего уровня; вычисляются один раз для запроса верхнего уровня;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solidFill>
                  <a:srgbClr val="0D0D11"/>
                </a:solidFill>
              </a:rPr>
              <a:t>коррелированные – </a:t>
            </a:r>
            <a:r>
              <a:rPr lang="ru-RU" altLang="ru-RU" sz="2000" dirty="0">
                <a:solidFill>
                  <a:srgbClr val="0D0D11"/>
                </a:solidFill>
              </a:rPr>
              <a:t>содержат условия, зависящие от значений полей в основном запросе; вычисляются для каждой строки запроса верхнего уровня.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407987"/>
            <a:ext cx="8280400" cy="788988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Расположение подзапросов в командах</a:t>
            </a:r>
            <a:r>
              <a:rPr lang="en-US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 DML</a:t>
            </a:r>
            <a:endParaRPr lang="ru-RU" altLang="ru-RU" sz="3200" dirty="0" smtClean="0">
              <a:ln>
                <a:noFill/>
              </a:ln>
              <a:latin typeface="Times New Roman" panose="02020603050405020304" pitchFamily="18" charset="0"/>
            </a:endParaRP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395536" y="1268760"/>
            <a:ext cx="8497887" cy="499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В команде </a:t>
            </a:r>
            <a:r>
              <a:rPr lang="en-US" altLang="ru-RU" b="1" dirty="0">
                <a:solidFill>
                  <a:srgbClr val="0D0D11"/>
                </a:solidFill>
              </a:rPr>
              <a:t>INSERT</a:t>
            </a:r>
            <a:r>
              <a:rPr lang="ru-RU" altLang="ru-RU" dirty="0">
                <a:solidFill>
                  <a:srgbClr val="0D0D11"/>
                </a:solidFill>
              </a:rPr>
              <a:t>: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0D0D11"/>
                </a:solidFill>
              </a:rPr>
              <a:t>Вместо </a:t>
            </a:r>
            <a:r>
              <a:rPr lang="en-US" altLang="ru-RU" b="1" dirty="0">
                <a:solidFill>
                  <a:srgbClr val="0D0D11"/>
                </a:solidFill>
              </a:rPr>
              <a:t>VALUES</a:t>
            </a:r>
            <a:r>
              <a:rPr lang="ru-RU" altLang="ru-RU" dirty="0">
                <a:solidFill>
                  <a:srgbClr val="0D0D11"/>
                </a:solidFill>
              </a:rPr>
              <a:t>, например, добавление данных из одной таблицы в другую: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None/>
            </a:pPr>
            <a:r>
              <a:rPr lang="en-US" altLang="ru-RU" dirty="0">
                <a:solidFill>
                  <a:srgbClr val="0D0D11"/>
                </a:solidFill>
              </a:rPr>
              <a:t>	insert  into  </a:t>
            </a:r>
            <a:r>
              <a:rPr lang="en-US" altLang="ru-RU" dirty="0" err="1">
                <a:solidFill>
                  <a:srgbClr val="0D0D11"/>
                </a:solidFill>
              </a:rPr>
              <a:t>emp</a:t>
            </a:r>
            <a:r>
              <a:rPr lang="en-US" altLang="ru-RU" dirty="0">
                <a:solidFill>
                  <a:srgbClr val="0D0D11"/>
                </a:solidFill>
              </a:rPr>
              <a:t>  select  *  from  </a:t>
            </a:r>
            <a:r>
              <a:rPr lang="en-US" altLang="ru-RU" dirty="0" err="1">
                <a:solidFill>
                  <a:srgbClr val="0D0D11"/>
                </a:solidFill>
              </a:rPr>
              <a:t>new_emp</a:t>
            </a:r>
            <a:r>
              <a:rPr lang="en-US" altLang="ru-RU" dirty="0">
                <a:solidFill>
                  <a:srgbClr val="0D0D11"/>
                </a:solidFill>
              </a:rPr>
              <a:t>;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30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В команде </a:t>
            </a:r>
            <a:r>
              <a:rPr lang="en-US" altLang="ru-RU" b="1" dirty="0">
                <a:solidFill>
                  <a:srgbClr val="0D0D11"/>
                </a:solidFill>
              </a:rPr>
              <a:t>UPDATE</a:t>
            </a:r>
            <a:r>
              <a:rPr lang="ru-RU" altLang="ru-RU" dirty="0">
                <a:solidFill>
                  <a:srgbClr val="0D0D11"/>
                </a:solidFill>
              </a:rPr>
              <a:t>: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0D0D11"/>
                </a:solidFill>
              </a:rPr>
              <a:t>в части </a:t>
            </a:r>
            <a:r>
              <a:rPr lang="en-US" altLang="ru-RU" b="1" dirty="0">
                <a:solidFill>
                  <a:srgbClr val="0D0D11"/>
                </a:solidFill>
              </a:rPr>
              <a:t>WHERE</a:t>
            </a:r>
            <a:r>
              <a:rPr lang="ru-RU" altLang="ru-RU" dirty="0">
                <a:solidFill>
                  <a:srgbClr val="0D0D11"/>
                </a:solidFill>
              </a:rPr>
              <a:t> для вычисления условий, например, повышение зарплаты на 10% всем участникам проектов: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None/>
            </a:pPr>
            <a:r>
              <a:rPr lang="en-US" altLang="ru-RU" dirty="0">
                <a:solidFill>
                  <a:srgbClr val="0D0D11"/>
                </a:solidFill>
              </a:rPr>
              <a:t>	update  </a:t>
            </a:r>
            <a:r>
              <a:rPr lang="en-US" altLang="ru-RU" dirty="0" err="1">
                <a:solidFill>
                  <a:srgbClr val="0D0D11"/>
                </a:solidFill>
              </a:rPr>
              <a:t>emp</a:t>
            </a:r>
            <a:r>
              <a:rPr lang="en-US" altLang="ru-RU" dirty="0">
                <a:solidFill>
                  <a:srgbClr val="0D0D11"/>
                </a:solidFill>
              </a:rPr>
              <a:t>  set  salary = salary*1.1  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None/>
            </a:pPr>
            <a:r>
              <a:rPr lang="en-US" altLang="ru-RU" dirty="0">
                <a:solidFill>
                  <a:srgbClr val="0D0D11"/>
                </a:solidFill>
              </a:rPr>
              <a:t>		where  </a:t>
            </a:r>
            <a:r>
              <a:rPr lang="en-US" altLang="ru-RU" dirty="0" err="1">
                <a:solidFill>
                  <a:srgbClr val="0D0D11"/>
                </a:solidFill>
              </a:rPr>
              <a:t>tabNo</a:t>
            </a:r>
            <a:r>
              <a:rPr lang="en-US" altLang="ru-RU" dirty="0">
                <a:solidFill>
                  <a:srgbClr val="0D0D11"/>
                </a:solidFill>
              </a:rPr>
              <a:t>  IN (select  </a:t>
            </a:r>
            <a:r>
              <a:rPr lang="en-US" altLang="ru-RU" dirty="0" err="1">
                <a:solidFill>
                  <a:srgbClr val="0D0D11"/>
                </a:solidFill>
              </a:rPr>
              <a:t>tabNo</a:t>
            </a:r>
            <a:r>
              <a:rPr lang="en-US" altLang="ru-RU" dirty="0">
                <a:solidFill>
                  <a:srgbClr val="0D0D11"/>
                </a:solidFill>
              </a:rPr>
              <a:t>  from  job);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0D0D11"/>
                </a:solidFill>
              </a:rPr>
              <a:t>в части </a:t>
            </a:r>
            <a:r>
              <a:rPr lang="en-US" altLang="ru-RU" b="1" dirty="0">
                <a:solidFill>
                  <a:srgbClr val="0D0D11"/>
                </a:solidFill>
              </a:rPr>
              <a:t>SET</a:t>
            </a:r>
            <a:r>
              <a:rPr lang="ru-RU" altLang="ru-RU" dirty="0">
                <a:solidFill>
                  <a:srgbClr val="0D0D11"/>
                </a:solidFill>
              </a:rPr>
              <a:t> для вычисления значений полей, например, повышение зарплаты на 10% за каждое участие сотрудника в проекте: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None/>
            </a:pPr>
            <a:r>
              <a:rPr lang="en-US" altLang="ru-RU" dirty="0">
                <a:solidFill>
                  <a:srgbClr val="0D0D11"/>
                </a:solidFill>
              </a:rPr>
              <a:t>	update  </a:t>
            </a:r>
            <a:r>
              <a:rPr lang="en-US" altLang="ru-RU" dirty="0" err="1">
                <a:solidFill>
                  <a:srgbClr val="0D0D11"/>
                </a:solidFill>
              </a:rPr>
              <a:t>emp</a:t>
            </a:r>
            <a:r>
              <a:rPr lang="en-US" altLang="ru-RU" dirty="0">
                <a:solidFill>
                  <a:srgbClr val="0D0D11"/>
                </a:solidFill>
              </a:rPr>
              <a:t>  e  set</a:t>
            </a:r>
            <a:r>
              <a:rPr lang="ru-RU" altLang="ru-RU" dirty="0">
                <a:solidFill>
                  <a:srgbClr val="0D0D11"/>
                </a:solidFill>
              </a:rPr>
              <a:t>  </a:t>
            </a:r>
            <a:r>
              <a:rPr lang="en-US" altLang="ru-RU" dirty="0">
                <a:solidFill>
                  <a:srgbClr val="0D0D11"/>
                </a:solidFill>
              </a:rPr>
              <a:t>salary = salary*(1+(select  count(*)/10  from  job  j  </a:t>
            </a:r>
          </a:p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			</a:t>
            </a:r>
            <a:r>
              <a:rPr lang="ru-RU" altLang="ru-RU" dirty="0">
                <a:solidFill>
                  <a:srgbClr val="0D0D11"/>
                </a:solidFill>
              </a:rPr>
              <a:t>		</a:t>
            </a:r>
            <a:r>
              <a:rPr lang="en-US" altLang="ru-RU" dirty="0">
                <a:solidFill>
                  <a:srgbClr val="0D0D11"/>
                </a:solidFill>
              </a:rPr>
              <a:t>where  </a:t>
            </a:r>
            <a:r>
              <a:rPr lang="en-US" altLang="ru-RU" dirty="0" err="1">
                <a:solidFill>
                  <a:srgbClr val="0D0D11"/>
                </a:solidFill>
              </a:rPr>
              <a:t>j.tabNo</a:t>
            </a:r>
            <a:r>
              <a:rPr lang="en-US" altLang="ru-RU" dirty="0">
                <a:solidFill>
                  <a:srgbClr val="0D0D11"/>
                </a:solidFill>
              </a:rPr>
              <a:t> = </a:t>
            </a:r>
            <a:r>
              <a:rPr lang="en-US" altLang="ru-RU" dirty="0" err="1">
                <a:solidFill>
                  <a:srgbClr val="0D0D11"/>
                </a:solidFill>
              </a:rPr>
              <a:t>e.tabNo</a:t>
            </a:r>
            <a:r>
              <a:rPr lang="en-US" altLang="ru-RU" dirty="0">
                <a:solidFill>
                  <a:srgbClr val="0D0D11"/>
                </a:solidFill>
              </a:rPr>
              <a:t>) );</a:t>
            </a:r>
          </a:p>
          <a:p>
            <a:pPr eaLnBrk="1" hangingPunct="1">
              <a:spcBef>
                <a:spcPct val="10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В команде </a:t>
            </a:r>
            <a:r>
              <a:rPr lang="en-US" altLang="ru-RU" b="1" dirty="0">
                <a:solidFill>
                  <a:srgbClr val="0D0D11"/>
                </a:solidFill>
              </a:rPr>
              <a:t>DELETE</a:t>
            </a:r>
            <a:r>
              <a:rPr lang="ru-RU" altLang="ru-RU" dirty="0">
                <a:solidFill>
                  <a:srgbClr val="0D0D11"/>
                </a:solidFill>
              </a:rPr>
              <a:t>: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0D0D11"/>
                </a:solidFill>
              </a:rPr>
              <a:t>в части </a:t>
            </a:r>
            <a:r>
              <a:rPr lang="en-US" altLang="ru-RU" b="1" dirty="0">
                <a:solidFill>
                  <a:srgbClr val="0D0D11"/>
                </a:solidFill>
              </a:rPr>
              <a:t>WHERE</a:t>
            </a:r>
            <a:r>
              <a:rPr lang="ru-RU" altLang="ru-RU" dirty="0">
                <a:solidFill>
                  <a:srgbClr val="0D0D11"/>
                </a:solidFill>
              </a:rPr>
              <a:t> для вычисления условий, например, удаление сведений об участии в закончившихся проектах: 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None/>
            </a:pPr>
            <a:r>
              <a:rPr lang="en-US" altLang="ru-RU" dirty="0">
                <a:solidFill>
                  <a:srgbClr val="0D0D11"/>
                </a:solidFill>
              </a:rPr>
              <a:t>	delete  from  job</a:t>
            </a:r>
          </a:p>
          <a:p>
            <a:pPr lvl="1" eaLnBrk="1" hangingPunct="1">
              <a:spcBef>
                <a:spcPct val="5000"/>
              </a:spcBef>
              <a:buFont typeface="Wingdings" panose="05000000000000000000" pitchFamily="2" charset="2"/>
              <a:buNone/>
            </a:pPr>
            <a:r>
              <a:rPr lang="en-US" altLang="ru-RU" dirty="0">
                <a:solidFill>
                  <a:srgbClr val="0D0D11"/>
                </a:solidFill>
              </a:rPr>
              <a:t>	where </a:t>
            </a:r>
            <a:r>
              <a:rPr lang="ru-RU" altLang="ru-RU" dirty="0">
                <a:solidFill>
                  <a:srgbClr val="0D0D11"/>
                </a:solidFill>
              </a:rPr>
              <a:t> </a:t>
            </a:r>
            <a:r>
              <a:rPr lang="en-US" altLang="ru-RU" dirty="0">
                <a:solidFill>
                  <a:srgbClr val="0D0D11"/>
                </a:solidFill>
              </a:rPr>
              <a:t>pro  IN (select  pro  from project  where  </a:t>
            </a:r>
            <a:r>
              <a:rPr lang="en-US" altLang="ru-RU" dirty="0" err="1">
                <a:solidFill>
                  <a:srgbClr val="0D0D11"/>
                </a:solidFill>
              </a:rPr>
              <a:t>dend</a:t>
            </a:r>
            <a:r>
              <a:rPr lang="en-US" altLang="ru-RU" dirty="0">
                <a:solidFill>
                  <a:srgbClr val="0D0D11"/>
                </a:solidFill>
              </a:rPr>
              <a:t> &lt; </a:t>
            </a:r>
            <a:r>
              <a:rPr lang="en-US" altLang="ru-RU" dirty="0" smtClean="0">
                <a:solidFill>
                  <a:srgbClr val="0D0D11"/>
                </a:solidFill>
              </a:rPr>
              <a:t>date());</a:t>
            </a:r>
            <a:endParaRPr lang="ru-RU" altLang="ru-RU" dirty="0">
              <a:solidFill>
                <a:srgbClr val="0D0D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815804" y="382883"/>
            <a:ext cx="8280400" cy="788988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Расположение подзапросов в команде </a:t>
            </a:r>
            <a:r>
              <a:rPr lang="en-US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select</a:t>
            </a:r>
            <a:endParaRPr lang="ru-RU" altLang="ru-RU" sz="3200" dirty="0" smtClean="0">
              <a:ln>
                <a:noFill/>
              </a:ln>
              <a:latin typeface="Times New Roman" panose="02020603050405020304" pitchFamily="18" charset="0"/>
            </a:endParaRPr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683568" y="1484784"/>
            <a:ext cx="7991475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3000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0D0D11"/>
                </a:solidFill>
              </a:rPr>
              <a:t>Чаще всего подзапрос располагается в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части </a:t>
            </a:r>
            <a:r>
              <a:rPr lang="en-US" altLang="ru-RU" b="1" dirty="0">
                <a:solidFill>
                  <a:srgbClr val="0D0D11"/>
                </a:solidFill>
              </a:rPr>
              <a:t>WHERE</a:t>
            </a:r>
            <a:r>
              <a:rPr lang="ru-RU" altLang="ru-RU" b="1" dirty="0">
                <a:solidFill>
                  <a:srgbClr val="0D0D11"/>
                </a:solidFill>
              </a:rPr>
              <a:t>.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Пример </a:t>
            </a:r>
            <a:r>
              <a:rPr lang="en-US" altLang="ru-RU" dirty="0">
                <a:solidFill>
                  <a:srgbClr val="0D0D11"/>
                </a:solidFill>
              </a:rPr>
              <a:t>1</a:t>
            </a:r>
            <a:r>
              <a:rPr lang="ru-RU" altLang="ru-RU" dirty="0">
                <a:solidFill>
                  <a:srgbClr val="0D0D11"/>
                </a:solidFill>
              </a:rPr>
              <a:t>. Вывести список сотрудников, у которых зарплата выше, чем средняя по предприятию: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select  *  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	</a:t>
            </a:r>
            <a:r>
              <a:rPr lang="en-US" altLang="ru-RU" b="1" dirty="0">
                <a:solidFill>
                  <a:srgbClr val="0D0D11"/>
                </a:solidFill>
              </a:rPr>
              <a:t>where  salary &gt; (select  </a:t>
            </a:r>
            <a:r>
              <a:rPr lang="en-US" altLang="ru-RU" b="1" dirty="0" err="1">
                <a:solidFill>
                  <a:srgbClr val="0D0D11"/>
                </a:solidFill>
              </a:rPr>
              <a:t>avg</a:t>
            </a:r>
            <a:r>
              <a:rPr lang="en-US" altLang="ru-RU" b="1" dirty="0">
                <a:solidFill>
                  <a:srgbClr val="0D0D11"/>
                </a:solidFill>
              </a:rPr>
              <a:t>(salary)  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r>
              <a:rPr lang="en-US" altLang="ru-RU" b="1" dirty="0">
                <a:solidFill>
                  <a:srgbClr val="0D0D11"/>
                </a:solidFill>
              </a:rPr>
              <a:t>);</a:t>
            </a:r>
            <a:endParaRPr lang="ru-RU" altLang="ru-RU" b="1" dirty="0">
              <a:solidFill>
                <a:srgbClr val="0D0D11"/>
              </a:solidFill>
            </a:endParaRPr>
          </a:p>
        </p:txBody>
      </p:sp>
      <p:sp>
        <p:nvSpPr>
          <p:cNvPr id="52228" name="Text Box 5"/>
          <p:cNvSpPr txBox="1">
            <a:spLocks noChangeArrowheads="1"/>
          </p:cNvSpPr>
          <p:nvPr/>
        </p:nvSpPr>
        <p:spPr bwMode="auto">
          <a:xfrm>
            <a:off x="610543" y="4542309"/>
            <a:ext cx="80645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Пример 2. Вывести список сотрудников, у которых зарплата выше, чем средняя по каждому отделу предприятия: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        </a:t>
            </a:r>
            <a:r>
              <a:rPr lang="en-US" altLang="ru-RU" b="1" dirty="0">
                <a:solidFill>
                  <a:srgbClr val="0D0D11"/>
                </a:solidFill>
              </a:rPr>
              <a:t>select  *  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where  salary &gt; ALL (select  </a:t>
            </a:r>
            <a:r>
              <a:rPr lang="en-US" altLang="ru-RU" b="1" dirty="0" err="1">
                <a:solidFill>
                  <a:srgbClr val="0D0D11"/>
                </a:solidFill>
              </a:rPr>
              <a:t>avg</a:t>
            </a:r>
            <a:r>
              <a:rPr lang="en-US" altLang="ru-RU" b="1" dirty="0">
                <a:solidFill>
                  <a:srgbClr val="0D0D11"/>
                </a:solidFill>
              </a:rPr>
              <a:t>(salary)  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r>
              <a:rPr lang="en-US" altLang="ru-RU" b="1" dirty="0">
                <a:solidFill>
                  <a:srgbClr val="0D0D11"/>
                </a:solidFill>
              </a:rPr>
              <a:t>   group by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);</a:t>
            </a:r>
            <a:endParaRPr lang="ru-RU" altLang="ru-RU" dirty="0"/>
          </a:p>
        </p:txBody>
      </p:sp>
      <p:graphicFrame>
        <p:nvGraphicFramePr>
          <p:cNvPr id="6255" name="Group 1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7594662"/>
              </p:ext>
            </p:extLst>
          </p:nvPr>
        </p:nvGraphicFramePr>
        <p:xfrm>
          <a:off x="839143" y="3050059"/>
          <a:ext cx="5676900" cy="1219200"/>
        </p:xfrm>
        <a:graphic>
          <a:graphicData uri="http://schemas.openxmlformats.org/drawingml/2006/table">
            <a:tbl>
              <a:tblPr/>
              <a:tblGrid>
                <a:gridCol w="923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0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86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3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DEPNO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NAME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POST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SALARY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Малова Л.А.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гл. бухгалтер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59240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Павлов А.А.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80000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Кроль А.П.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зам. директора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70000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ru-RU" altLang="ru-RU" sz="3200" smtClean="0">
                <a:ln>
                  <a:noFill/>
                </a:ln>
                <a:solidFill>
                  <a:schemeClr val="tx1"/>
                </a:solidFill>
              </a:rPr>
              <a:t>Примеры использования подзапросов в части </a:t>
            </a:r>
            <a:r>
              <a:rPr kumimoji="1" lang="en-US" altLang="ru-RU" sz="3200" smtClean="0">
                <a:ln>
                  <a:noFill/>
                </a:ln>
                <a:solidFill>
                  <a:schemeClr val="tx1"/>
                </a:solidFill>
              </a:rPr>
              <a:t>WHERE</a:t>
            </a:r>
            <a:endParaRPr kumimoji="1" lang="ru-RU" altLang="ru-RU" sz="3200" smtClean="0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53251" name="Text Box 4"/>
          <p:cNvSpPr txBox="1">
            <a:spLocks noChangeArrowheads="1"/>
          </p:cNvSpPr>
          <p:nvPr/>
        </p:nvSpPr>
        <p:spPr bwMode="auto">
          <a:xfrm>
            <a:off x="611188" y="1916113"/>
            <a:ext cx="7993062" cy="393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Выдать список сотрудников, имеющих детей: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а) с помощью операции соединения таблиц: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SELECT  e.</a:t>
            </a:r>
            <a:r>
              <a:rPr lang="ru-RU" altLang="ru-RU" dirty="0">
                <a:solidFill>
                  <a:srgbClr val="0D0D11"/>
                </a:solidFill>
              </a:rPr>
              <a:t>*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en-US" altLang="ru-RU" dirty="0">
                <a:solidFill>
                  <a:srgbClr val="0D0D11"/>
                </a:solidFill>
              </a:rPr>
              <a:t>FROM  </a:t>
            </a:r>
            <a:r>
              <a:rPr lang="en-US" altLang="ru-RU" dirty="0" err="1">
                <a:solidFill>
                  <a:srgbClr val="0D0D11"/>
                </a:solidFill>
              </a:rPr>
              <a:t>emp</a:t>
            </a:r>
            <a:r>
              <a:rPr lang="en-US" altLang="ru-RU" dirty="0">
                <a:solidFill>
                  <a:srgbClr val="0D0D11"/>
                </a:solidFill>
              </a:rPr>
              <a:t> e, children c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en-US" altLang="ru-RU" dirty="0">
                <a:solidFill>
                  <a:srgbClr val="0D0D11"/>
                </a:solidFill>
              </a:rPr>
              <a:t>WHERE </a:t>
            </a:r>
            <a:r>
              <a:rPr lang="en-US" altLang="ru-RU" b="1" dirty="0" err="1">
                <a:solidFill>
                  <a:srgbClr val="0D0D11"/>
                </a:solidFill>
              </a:rPr>
              <a:t>e</a:t>
            </a:r>
            <a:r>
              <a:rPr lang="en-US" altLang="ru-RU" dirty="0" err="1">
                <a:solidFill>
                  <a:srgbClr val="0D0D11"/>
                </a:solidFill>
              </a:rPr>
              <a:t>.tabno</a:t>
            </a:r>
            <a:r>
              <a:rPr lang="en-US" altLang="ru-RU" dirty="0">
                <a:solidFill>
                  <a:srgbClr val="0D0D11"/>
                </a:solidFill>
              </a:rPr>
              <a:t>=</a:t>
            </a:r>
            <a:r>
              <a:rPr lang="en-US" altLang="ru-RU" dirty="0" err="1">
                <a:solidFill>
                  <a:srgbClr val="0D0D11"/>
                </a:solidFill>
              </a:rPr>
              <a:t>c.tabno</a:t>
            </a:r>
            <a:r>
              <a:rPr lang="en-US" altLang="ru-RU" dirty="0">
                <a:solidFill>
                  <a:srgbClr val="0D0D11"/>
                </a:solidFill>
              </a:rPr>
              <a:t>;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б) с помощью некоррелированного векторного подзапроса: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SELECT  *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en-US" altLang="ru-RU" dirty="0">
                <a:solidFill>
                  <a:srgbClr val="0D0D11"/>
                </a:solidFill>
              </a:rPr>
              <a:t>FROM  </a:t>
            </a:r>
            <a:r>
              <a:rPr lang="en-US" altLang="ru-RU" dirty="0" err="1">
                <a:solidFill>
                  <a:srgbClr val="0D0D11"/>
                </a:solidFill>
              </a:rPr>
              <a:t>emp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en-US" altLang="ru-RU" dirty="0">
                <a:solidFill>
                  <a:srgbClr val="0D0D11"/>
                </a:solidFill>
              </a:rPr>
              <a:t>WHERE  </a:t>
            </a:r>
            <a:r>
              <a:rPr lang="en-US" altLang="ru-RU" dirty="0" err="1">
                <a:solidFill>
                  <a:srgbClr val="0D0D11"/>
                </a:solidFill>
              </a:rPr>
              <a:t>tabno</a:t>
            </a:r>
            <a:r>
              <a:rPr lang="en-US" altLang="ru-RU" dirty="0">
                <a:solidFill>
                  <a:srgbClr val="0D0D11"/>
                </a:solidFill>
              </a:rPr>
              <a:t>  IN  (SELECT  </a:t>
            </a:r>
            <a:r>
              <a:rPr lang="en-US" altLang="ru-RU" dirty="0" err="1">
                <a:solidFill>
                  <a:srgbClr val="0D0D11"/>
                </a:solidFill>
              </a:rPr>
              <a:t>tabno</a:t>
            </a:r>
            <a:r>
              <a:rPr lang="en-US" altLang="ru-RU" dirty="0">
                <a:solidFill>
                  <a:srgbClr val="0D0D11"/>
                </a:solidFill>
              </a:rPr>
              <a:t> FROM children);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в) с помощью коррелированного табличного подзапроса: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SELECT</a:t>
            </a:r>
            <a:r>
              <a:rPr lang="ru-RU" altLang="ru-RU" dirty="0">
                <a:solidFill>
                  <a:srgbClr val="0D0D11"/>
                </a:solidFill>
              </a:rPr>
              <a:t>  *  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en-US" altLang="ru-RU" dirty="0">
                <a:solidFill>
                  <a:srgbClr val="0D0D11"/>
                </a:solidFill>
              </a:rPr>
              <a:t>FROM  </a:t>
            </a:r>
            <a:r>
              <a:rPr lang="en-US" altLang="ru-RU" dirty="0" err="1">
                <a:solidFill>
                  <a:srgbClr val="0D0D11"/>
                </a:solidFill>
              </a:rPr>
              <a:t>emp</a:t>
            </a:r>
            <a:r>
              <a:rPr lang="en-US" altLang="ru-RU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e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en-US" altLang="ru-RU" dirty="0">
                <a:solidFill>
                  <a:srgbClr val="0D0D11"/>
                </a:solidFill>
              </a:rPr>
              <a:t>WHERE  EXISTS (SELECT * FROM children c 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		</a:t>
            </a:r>
            <a:r>
              <a:rPr lang="en-US" altLang="ru-RU" dirty="0">
                <a:solidFill>
                  <a:srgbClr val="0D0D11"/>
                </a:solidFill>
              </a:rPr>
              <a:t>WHERE </a:t>
            </a:r>
            <a:r>
              <a:rPr lang="en-US" altLang="ru-RU" b="1" dirty="0" err="1">
                <a:solidFill>
                  <a:srgbClr val="0D0D11"/>
                </a:solidFill>
              </a:rPr>
              <a:t>e</a:t>
            </a:r>
            <a:r>
              <a:rPr lang="en-US" altLang="ru-RU" dirty="0" err="1">
                <a:solidFill>
                  <a:srgbClr val="0D0D11"/>
                </a:solidFill>
              </a:rPr>
              <a:t>.tabno</a:t>
            </a:r>
            <a:r>
              <a:rPr lang="en-US" altLang="ru-RU" dirty="0">
                <a:solidFill>
                  <a:srgbClr val="0D0D11"/>
                </a:solidFill>
              </a:rPr>
              <a:t>=</a:t>
            </a:r>
            <a:r>
              <a:rPr lang="en-US" altLang="ru-RU" dirty="0" err="1">
                <a:solidFill>
                  <a:srgbClr val="0D0D11"/>
                </a:solidFill>
              </a:rPr>
              <a:t>c.tabno</a:t>
            </a:r>
            <a:r>
              <a:rPr lang="en-US" altLang="ru-RU" dirty="0">
                <a:solidFill>
                  <a:srgbClr val="0D0D11"/>
                </a:solidFill>
              </a:rPr>
              <a:t>);</a:t>
            </a:r>
            <a:endParaRPr lang="ru-RU" altLang="ru-RU" dirty="0">
              <a:solidFill>
                <a:srgbClr val="0D0D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76672"/>
            <a:ext cx="7772400" cy="715963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Times New Roman" panose="02020603050405020304" pitchFamily="18" charset="0"/>
              </a:rPr>
              <a:t>Пример БД: проектная организация</a:t>
            </a:r>
          </a:p>
        </p:txBody>
      </p:sp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1763713" y="5386388"/>
            <a:ext cx="5472112" cy="77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90000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SzPct val="80000"/>
              <a:buBlip>
                <a:blip r:embed="rId4"/>
              </a:buBlip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SzPct val="70000"/>
              <a:buBlip>
                <a:blip r:embed="rId5"/>
              </a:buBlip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SzPct val="70000"/>
              <a:buBlip>
                <a:blip r:embed="rId6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 sz="1800">
                <a:latin typeface="Times New Roman" panose="02020603050405020304" pitchFamily="18" charset="0"/>
              </a:rPr>
              <a:t>Departs </a:t>
            </a:r>
            <a:r>
              <a:rPr lang="ru-RU" altLang="ru-RU" sz="1800">
                <a:latin typeface="Times New Roman" panose="02020603050405020304" pitchFamily="18" charset="0"/>
              </a:rPr>
              <a:t>– отделы,</a:t>
            </a:r>
            <a:r>
              <a:rPr lang="en-US" altLang="ru-RU" sz="1800">
                <a:latin typeface="Times New Roman" panose="02020603050405020304" pitchFamily="18" charset="0"/>
              </a:rPr>
              <a:t>		Project –</a:t>
            </a:r>
            <a:r>
              <a:rPr lang="ru-RU" altLang="ru-RU" sz="1800">
                <a:latin typeface="Times New Roman" panose="02020603050405020304" pitchFamily="18" charset="0"/>
              </a:rPr>
              <a:t> проекты,</a:t>
            </a:r>
            <a:endParaRPr lang="en-US" altLang="ru-RU" sz="18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 sz="1800">
                <a:latin typeface="Times New Roman" panose="02020603050405020304" pitchFamily="18" charset="0"/>
              </a:rPr>
              <a:t>Emp</a:t>
            </a:r>
            <a:r>
              <a:rPr lang="ru-RU" altLang="ru-RU" sz="1800">
                <a:latin typeface="Times New Roman" panose="02020603050405020304" pitchFamily="18" charset="0"/>
              </a:rPr>
              <a:t> – сотрудники,	</a:t>
            </a:r>
            <a:r>
              <a:rPr lang="en-US" altLang="ru-RU" sz="1800">
                <a:latin typeface="Times New Roman" panose="02020603050405020304" pitchFamily="18" charset="0"/>
              </a:rPr>
              <a:t>Job – </a:t>
            </a:r>
            <a:r>
              <a:rPr lang="ru-RU" altLang="ru-RU" sz="1800">
                <a:latin typeface="Times New Roman" panose="02020603050405020304" pitchFamily="18" charset="0"/>
              </a:rPr>
              <a:t>участие в проектах.</a:t>
            </a:r>
          </a:p>
        </p:txBody>
      </p:sp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484313"/>
            <a:ext cx="7416800" cy="385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365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863600" y="407987"/>
            <a:ext cx="8100888" cy="788988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Расположение подзапросов в команде </a:t>
            </a:r>
            <a:r>
              <a:rPr lang="en-US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select</a:t>
            </a:r>
            <a:endParaRPr lang="ru-RU" altLang="ru-RU" sz="3200" dirty="0" smtClean="0">
              <a:ln>
                <a:noFill/>
              </a:ln>
              <a:latin typeface="Times New Roman" panose="02020603050405020304" pitchFamily="18" charset="0"/>
            </a:endParaRPr>
          </a:p>
        </p:txBody>
      </p:sp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683568" y="1412776"/>
            <a:ext cx="7991475" cy="456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3000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0D0D11"/>
                </a:solidFill>
              </a:rPr>
              <a:t>Подзапрос   в 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части  </a:t>
            </a:r>
            <a:r>
              <a:rPr lang="en-US" altLang="ru-RU" b="1" dirty="0">
                <a:solidFill>
                  <a:srgbClr val="0D0D11"/>
                </a:solidFill>
              </a:rPr>
              <a:t>FROM</a:t>
            </a:r>
            <a:r>
              <a:rPr lang="ru-RU" altLang="ru-RU" b="1" dirty="0">
                <a:solidFill>
                  <a:srgbClr val="0D0D11"/>
                </a:solidFill>
              </a:rPr>
              <a:t>.</a:t>
            </a:r>
          </a:p>
          <a:p>
            <a:pPr marL="0" indent="0" eaLnBrk="1" hangingPunct="1"/>
            <a:r>
              <a:rPr lang="ru-RU" altLang="ru-RU" dirty="0">
                <a:solidFill>
                  <a:srgbClr val="0D0D11"/>
                </a:solidFill>
              </a:rPr>
              <a:t>Например,  выведем список сотрудников, у которых зарплата выше, чем средняя в отделе, в котором работает данный сотрудник, через коррелированный подзапрос: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select  *  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r>
              <a:rPr lang="ru-RU" altLang="ru-RU" b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e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	</a:t>
            </a:r>
            <a:r>
              <a:rPr lang="en-US" altLang="ru-RU" b="1" dirty="0">
                <a:solidFill>
                  <a:srgbClr val="0D0D11"/>
                </a:solidFill>
              </a:rPr>
              <a:t>where  salary &gt; (select  </a:t>
            </a:r>
            <a:r>
              <a:rPr lang="en-US" altLang="ru-RU" b="1" dirty="0" err="1">
                <a:solidFill>
                  <a:srgbClr val="0D0D11"/>
                </a:solidFill>
              </a:rPr>
              <a:t>avg</a:t>
            </a:r>
            <a:r>
              <a:rPr lang="en-US" altLang="ru-RU" b="1" dirty="0">
                <a:solidFill>
                  <a:srgbClr val="0D0D11"/>
                </a:solidFill>
              </a:rPr>
              <a:t>(salary)  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r>
              <a:rPr lang="en-US" altLang="ru-RU" b="1" dirty="0">
                <a:solidFill>
                  <a:srgbClr val="0D0D11"/>
                </a:solidFill>
              </a:rPr>
              <a:t>  m</a:t>
            </a: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			where  </a:t>
            </a:r>
            <a:r>
              <a:rPr lang="en-US" altLang="ru-RU" b="1" dirty="0" err="1">
                <a:solidFill>
                  <a:srgbClr val="0D0D11"/>
                </a:solidFill>
              </a:rPr>
              <a:t>m.depno</a:t>
            </a:r>
            <a:r>
              <a:rPr lang="en-US" altLang="ru-RU" b="1" dirty="0">
                <a:solidFill>
                  <a:srgbClr val="0D0D11"/>
                </a:solidFill>
              </a:rPr>
              <a:t> = </a:t>
            </a:r>
            <a:r>
              <a:rPr lang="en-US" altLang="ru-RU" b="1" dirty="0" err="1">
                <a:solidFill>
                  <a:srgbClr val="0D0D11"/>
                </a:solidFill>
              </a:rPr>
              <a:t>e.depno</a:t>
            </a:r>
            <a:r>
              <a:rPr lang="en-US" altLang="ru-RU" b="1" dirty="0">
                <a:solidFill>
                  <a:srgbClr val="0D0D11"/>
                </a:solidFill>
              </a:rPr>
              <a:t>);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ru-RU" altLang="ru-RU" dirty="0">
                <a:solidFill>
                  <a:srgbClr val="0D0D11"/>
                </a:solidFill>
              </a:rPr>
              <a:t>Это работает долго, т.к. коррелированный подзапрос вычисляется для каждой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dirty="0">
                <a:solidFill>
                  <a:srgbClr val="0D0D11"/>
                </a:solidFill>
              </a:rPr>
              <a:t>строки основного запроса.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 Можно ускорить  выполнение данного запроса: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select  *  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	</a:t>
            </a:r>
            <a:r>
              <a:rPr lang="en-US" altLang="ru-RU" b="1" dirty="0">
                <a:solidFill>
                  <a:srgbClr val="0D0D11"/>
                </a:solidFill>
              </a:rPr>
              <a:t>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r>
              <a:rPr lang="ru-RU" altLang="ru-RU" b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e,</a:t>
            </a: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	(select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,  </a:t>
            </a:r>
            <a:r>
              <a:rPr lang="en-US" altLang="ru-RU" b="1" dirty="0" err="1">
                <a:solidFill>
                  <a:srgbClr val="0D0D11"/>
                </a:solidFill>
              </a:rPr>
              <a:t>avg</a:t>
            </a:r>
            <a:r>
              <a:rPr lang="en-US" altLang="ru-RU" b="1" dirty="0">
                <a:solidFill>
                  <a:srgbClr val="0D0D11"/>
                </a:solidFill>
              </a:rPr>
              <a:t>(salary)   </a:t>
            </a:r>
            <a:r>
              <a:rPr lang="en-US" altLang="ru-RU" b="1" dirty="0" err="1">
                <a:solidFill>
                  <a:srgbClr val="0D0D11"/>
                </a:solidFill>
              </a:rPr>
              <a:t>sal</a:t>
            </a:r>
            <a:r>
              <a:rPr lang="en-US" altLang="ru-RU" b="1" dirty="0">
                <a:solidFill>
                  <a:srgbClr val="0D0D11"/>
                </a:solidFill>
              </a:rPr>
              <a:t>  </a:t>
            </a: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		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		group  by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)  m</a:t>
            </a:r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ru-RU" altLang="ru-RU" dirty="0">
                <a:solidFill>
                  <a:srgbClr val="0D0D11"/>
                </a:solidFill>
                <a:latin typeface="Arial" panose="020B0604020202020204" pitchFamily="34" charset="0"/>
              </a:rPr>
              <a:t>--</a:t>
            </a:r>
            <a:r>
              <a:rPr lang="ru-RU" altLang="ru-RU" dirty="0">
                <a:solidFill>
                  <a:srgbClr val="0D0D11"/>
                </a:solidFill>
              </a:rPr>
              <a:t> подзапрос вычисляется 1 раз</a:t>
            </a: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	</a:t>
            </a:r>
            <a:r>
              <a:rPr lang="en-US" altLang="ru-RU" b="1" dirty="0">
                <a:solidFill>
                  <a:srgbClr val="0D0D11"/>
                </a:solidFill>
              </a:rPr>
              <a:t>where  </a:t>
            </a:r>
            <a:r>
              <a:rPr lang="en-US" altLang="ru-RU" b="1" dirty="0" err="1">
                <a:solidFill>
                  <a:srgbClr val="0D0D11"/>
                </a:solidFill>
              </a:rPr>
              <a:t>m.depno</a:t>
            </a:r>
            <a:r>
              <a:rPr lang="en-US" altLang="ru-RU" b="1" dirty="0">
                <a:solidFill>
                  <a:srgbClr val="0D0D11"/>
                </a:solidFill>
              </a:rPr>
              <a:t> = </a:t>
            </a:r>
            <a:r>
              <a:rPr lang="en-US" altLang="ru-RU" b="1" dirty="0" err="1">
                <a:solidFill>
                  <a:srgbClr val="0D0D11"/>
                </a:solidFill>
              </a:rPr>
              <a:t>e.depno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		and  salary &gt; </a:t>
            </a:r>
            <a:r>
              <a:rPr lang="en-US" altLang="ru-RU" b="1" dirty="0" err="1">
                <a:solidFill>
                  <a:srgbClr val="0D0D11"/>
                </a:solidFill>
              </a:rPr>
              <a:t>sal</a:t>
            </a:r>
            <a:r>
              <a:rPr lang="en-US" altLang="ru-RU" b="1" dirty="0">
                <a:solidFill>
                  <a:srgbClr val="0D0D11"/>
                </a:solidFill>
              </a:rPr>
              <a:t>;</a:t>
            </a:r>
            <a:endParaRPr lang="ru-RU" altLang="ru-RU" b="1" dirty="0">
              <a:solidFill>
                <a:srgbClr val="0D0D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4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42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2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2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42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2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42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427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04664"/>
            <a:ext cx="7966275" cy="788988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Расположение подзапросов в команде </a:t>
            </a:r>
            <a:r>
              <a:rPr lang="en-US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select</a:t>
            </a:r>
            <a:endParaRPr lang="ru-RU" altLang="ru-RU" sz="3200" dirty="0" smtClean="0">
              <a:ln>
                <a:noFill/>
              </a:ln>
              <a:latin typeface="Times New Roman" panose="02020603050405020304" pitchFamily="18" charset="0"/>
            </a:endParaRPr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730376" y="1412776"/>
            <a:ext cx="7991475" cy="476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3000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0D0D11"/>
                </a:solidFill>
              </a:rPr>
              <a:t>Подзапрос   в 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части  </a:t>
            </a:r>
            <a:r>
              <a:rPr lang="en-US" altLang="ru-RU" b="1" dirty="0">
                <a:solidFill>
                  <a:srgbClr val="0D0D11"/>
                </a:solidFill>
              </a:rPr>
              <a:t>HAVING</a:t>
            </a:r>
            <a:r>
              <a:rPr lang="ru-RU" altLang="ru-RU" b="1" dirty="0">
                <a:solidFill>
                  <a:srgbClr val="0D0D11"/>
                </a:solidFill>
              </a:rPr>
              <a:t>.</a:t>
            </a:r>
          </a:p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ru-RU" altLang="ru-RU" dirty="0">
                <a:solidFill>
                  <a:srgbClr val="0D0D11"/>
                </a:solidFill>
              </a:rPr>
              <a:t>Например,  выведем список отделов,  в которых средняя  зарплата ниже, чем средняя  по предприятию: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select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,  </a:t>
            </a:r>
            <a:r>
              <a:rPr lang="en-US" altLang="ru-RU" b="1" dirty="0" err="1">
                <a:solidFill>
                  <a:srgbClr val="0D0D11"/>
                </a:solidFill>
              </a:rPr>
              <a:t>avg</a:t>
            </a:r>
            <a:r>
              <a:rPr lang="en-US" altLang="ru-RU" b="1" dirty="0">
                <a:solidFill>
                  <a:srgbClr val="0D0D11"/>
                </a:solidFill>
              </a:rPr>
              <a:t>(salary)   </a:t>
            </a:r>
            <a:r>
              <a:rPr lang="en-US" altLang="ru-RU" b="1" dirty="0" err="1">
                <a:solidFill>
                  <a:srgbClr val="0D0D11"/>
                </a:solidFill>
              </a:rPr>
              <a:t>sal</a:t>
            </a:r>
            <a:r>
              <a:rPr lang="en-US" altLang="ru-RU" b="1" dirty="0">
                <a:solidFill>
                  <a:srgbClr val="0D0D11"/>
                </a:solidFill>
              </a:rPr>
              <a:t>  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	</a:t>
            </a:r>
            <a:r>
              <a:rPr lang="en-US" altLang="ru-RU" b="1" dirty="0">
                <a:solidFill>
                  <a:srgbClr val="0D0D11"/>
                </a:solidFill>
              </a:rPr>
              <a:t>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	group  by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	</a:t>
            </a:r>
            <a:r>
              <a:rPr lang="en-US" altLang="ru-RU" b="1" dirty="0">
                <a:solidFill>
                  <a:srgbClr val="0D0D11"/>
                </a:solidFill>
              </a:rPr>
              <a:t>having  </a:t>
            </a:r>
            <a:r>
              <a:rPr lang="en-US" altLang="ru-RU" b="1" dirty="0" err="1">
                <a:solidFill>
                  <a:srgbClr val="0D0D11"/>
                </a:solidFill>
              </a:rPr>
              <a:t>avg</a:t>
            </a:r>
            <a:r>
              <a:rPr lang="en-US" altLang="ru-RU" b="1" dirty="0">
                <a:solidFill>
                  <a:srgbClr val="0D0D11"/>
                </a:solidFill>
              </a:rPr>
              <a:t>(salary) &lt;  (select  </a:t>
            </a:r>
            <a:r>
              <a:rPr lang="en-US" altLang="ru-RU" b="1" dirty="0" err="1">
                <a:solidFill>
                  <a:srgbClr val="0D0D11"/>
                </a:solidFill>
              </a:rPr>
              <a:t>avg</a:t>
            </a:r>
            <a:r>
              <a:rPr lang="en-US" altLang="ru-RU" b="1" dirty="0">
                <a:solidFill>
                  <a:srgbClr val="0D0D11"/>
                </a:solidFill>
              </a:rPr>
              <a:t>(salary)  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r>
              <a:rPr lang="en-US" altLang="ru-RU" b="1" dirty="0">
                <a:solidFill>
                  <a:srgbClr val="0D0D11"/>
                </a:solidFill>
              </a:rPr>
              <a:t>);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0D0D11"/>
                </a:solidFill>
              </a:rPr>
              <a:t>Подзапрос   в 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части  </a:t>
            </a:r>
            <a:r>
              <a:rPr lang="en-US" altLang="ru-RU" b="1" dirty="0">
                <a:solidFill>
                  <a:srgbClr val="0D0D11"/>
                </a:solidFill>
              </a:rPr>
              <a:t>SELECT</a:t>
            </a:r>
            <a:r>
              <a:rPr lang="ru-RU" altLang="ru-RU" b="1" dirty="0">
                <a:solidFill>
                  <a:srgbClr val="0D0D11"/>
                </a:solidFill>
              </a:rPr>
              <a:t>.</a:t>
            </a:r>
          </a:p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ru-RU" altLang="ru-RU" dirty="0">
                <a:solidFill>
                  <a:srgbClr val="0D0D11"/>
                </a:solidFill>
              </a:rPr>
              <a:t>Например,  выведем список сотрудников с указанием количества проектов, в которых они участвуют: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        select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,  name,  </a:t>
            </a: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	(select  count(*)  from  job  j   where  </a:t>
            </a:r>
            <a:r>
              <a:rPr lang="en-US" altLang="ru-RU" b="1" dirty="0" err="1">
                <a:solidFill>
                  <a:srgbClr val="0D0D11"/>
                </a:solidFill>
              </a:rPr>
              <a:t>j.tabno</a:t>
            </a:r>
            <a:r>
              <a:rPr lang="en-US" altLang="ru-RU" b="1" dirty="0">
                <a:solidFill>
                  <a:srgbClr val="0D0D11"/>
                </a:solidFill>
              </a:rPr>
              <a:t> = </a:t>
            </a:r>
            <a:r>
              <a:rPr lang="en-US" altLang="ru-RU" b="1" dirty="0" err="1">
                <a:solidFill>
                  <a:srgbClr val="0D0D11"/>
                </a:solidFill>
              </a:rPr>
              <a:t>e.tabno</a:t>
            </a:r>
            <a:r>
              <a:rPr lang="en-US" altLang="ru-RU" b="1" dirty="0">
                <a:solidFill>
                  <a:srgbClr val="0D0D11"/>
                </a:solidFill>
              </a:rPr>
              <a:t>)  </a:t>
            </a:r>
            <a:r>
              <a:rPr lang="en-US" altLang="ru-RU" b="1" dirty="0" err="1">
                <a:solidFill>
                  <a:srgbClr val="0D0D11"/>
                </a:solidFill>
              </a:rPr>
              <a:t>cnt</a:t>
            </a:r>
            <a:r>
              <a:rPr lang="en-US" altLang="ru-RU" b="1" dirty="0">
                <a:solidFill>
                  <a:srgbClr val="0D0D11"/>
                </a:solidFill>
              </a:rPr>
              <a:t>  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r>
              <a:rPr lang="en-US" altLang="ru-RU" b="1" dirty="0">
                <a:solidFill>
                  <a:srgbClr val="0D0D11"/>
                </a:solidFill>
              </a:rPr>
              <a:t>  e;</a:t>
            </a:r>
          </a:p>
          <a:p>
            <a:pPr eaLnBrk="1" hangingPunct="1"/>
            <a:endParaRPr lang="en-US" altLang="ru-RU" dirty="0"/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Этот запрос выведет даже тех сотрудников, которые не участвуют в проектах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(для них </a:t>
            </a:r>
            <a:r>
              <a:rPr lang="en-US" altLang="ru-RU" b="1" dirty="0" err="1">
                <a:solidFill>
                  <a:srgbClr val="0D0D11"/>
                </a:solidFill>
              </a:rPr>
              <a:t>cnt</a:t>
            </a:r>
            <a:r>
              <a:rPr lang="ru-RU" altLang="ru-RU" dirty="0">
                <a:solidFill>
                  <a:srgbClr val="0D0D11"/>
                </a:solidFill>
              </a:rPr>
              <a:t> будет равен 0).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52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52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52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2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2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529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548680"/>
            <a:ext cx="7772400" cy="644525"/>
          </a:xfrm>
        </p:spPr>
        <p:txBody>
          <a:bodyPr/>
          <a:lstStyle/>
          <a:p>
            <a:r>
              <a:rPr kumimoji="1" lang="ru-RU" altLang="ru-RU" sz="3200" dirty="0" smtClean="0">
                <a:ln>
                  <a:noFill/>
                </a:ln>
                <a:solidFill>
                  <a:schemeClr val="tx1"/>
                </a:solidFill>
              </a:rPr>
              <a:t>Оператор </a:t>
            </a:r>
            <a:r>
              <a:rPr kumimoji="1" lang="en-US" altLang="ru-RU" sz="3200" dirty="0" smtClean="0">
                <a:ln>
                  <a:noFill/>
                </a:ln>
                <a:solidFill>
                  <a:schemeClr val="tx1"/>
                </a:solidFill>
              </a:rPr>
              <a:t>CASE</a:t>
            </a:r>
            <a:endParaRPr kumimoji="1" lang="ru-RU" altLang="ru-RU" sz="3200" dirty="0" smtClean="0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62467" name="Text Box 4"/>
          <p:cNvSpPr txBox="1">
            <a:spLocks noChangeArrowheads="1"/>
          </p:cNvSpPr>
          <p:nvPr/>
        </p:nvSpPr>
        <p:spPr bwMode="auto">
          <a:xfrm>
            <a:off x="611188" y="1412875"/>
            <a:ext cx="8353425" cy="476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Оператор </a:t>
            </a:r>
            <a:r>
              <a:rPr lang="ru-RU" altLang="ru-RU" b="1" dirty="0">
                <a:solidFill>
                  <a:srgbClr val="0D0D11"/>
                </a:solidFill>
              </a:rPr>
              <a:t>CASE</a:t>
            </a:r>
            <a:r>
              <a:rPr lang="ru-RU" altLang="ru-RU" dirty="0">
                <a:solidFill>
                  <a:srgbClr val="0D0D11"/>
                </a:solidFill>
              </a:rPr>
              <a:t> может быть использован в одной из двух синтаксических форм записи:</a:t>
            </a:r>
            <a:endParaRPr lang="ru-RU" altLang="ru-RU" u="sng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u="sng" dirty="0">
                <a:solidFill>
                  <a:srgbClr val="0D0D11"/>
                </a:solidFill>
              </a:rPr>
              <a:t>1-я форма: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CASE &lt;проверяемое выражение&gt; 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     WHEN &lt;сравниваемое выражение 1&gt; THEN &lt;возвращаемое значение 1&gt; 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     … 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     WHEN &lt;сравниваемое выражение N&gt; THEN &lt;возвращаемое значение N&gt; 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     [ELSE &lt;возвращаемое значение&gt;]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END </a:t>
            </a:r>
          </a:p>
          <a:p>
            <a:pPr eaLnBrk="1" hangingPunct="1"/>
            <a:endParaRPr lang="ru-RU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u="sng" dirty="0">
                <a:solidFill>
                  <a:srgbClr val="0D0D11"/>
                </a:solidFill>
              </a:rPr>
              <a:t>2-я форма: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CASE 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WHEN &lt;предикат 1&gt; THEN &lt;возвращаемое значение 1&gt;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… 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WHEN &lt;предикат N&gt; THEN &lt;возвращаемое значение N&gt; 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[ELSE &lt;возвращаемое значение&gt;]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END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866775" y="620688"/>
            <a:ext cx="7772400" cy="5730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Особенности использования </a:t>
            </a:r>
            <a:r>
              <a:rPr lang="en-US" alt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CASE</a:t>
            </a:r>
            <a:endParaRPr lang="ru-RU" altLang="ru-RU" sz="32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412875"/>
            <a:ext cx="8134350" cy="4327525"/>
          </a:xfrm>
        </p:spPr>
        <p:txBody>
          <a:bodyPr rtlCol="0">
            <a:normAutofit fontScale="92500" lnSpcReduction="10000"/>
          </a:bodyPr>
          <a:lstStyle/>
          <a:p>
            <a:pPr fontAlgn="auto">
              <a:lnSpc>
                <a:spcPct val="80000"/>
              </a:lnSpc>
              <a:buFont typeface="Arial"/>
              <a:buChar char="•"/>
              <a:defRPr/>
            </a:pP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Все предложения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WHEN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 должны иметь одинаковую синтаксическую форму, то есть нельзя смешивать первую и вторую формы. </a:t>
            </a:r>
            <a:endParaRPr lang="en-US" altLang="ru-RU" sz="2000" smtClean="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fontAlgn="auto">
              <a:lnSpc>
                <a:spcPct val="80000"/>
              </a:lnSpc>
              <a:buFont typeface="Arial"/>
              <a:buChar char="•"/>
              <a:defRPr/>
            </a:pP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При использовании первой синтаксической формы условие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WHEN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 удовлетворяется, как только значение проверяемого выражения станет равным значению выражения, указанного в предложении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WHEN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. </a:t>
            </a:r>
            <a:endParaRPr lang="en-US" altLang="ru-RU" sz="2000" smtClean="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fontAlgn="auto">
              <a:lnSpc>
                <a:spcPct val="80000"/>
              </a:lnSpc>
              <a:buFont typeface="Arial"/>
              <a:buChar char="•"/>
              <a:defRPr/>
            </a:pP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При использовании второй синтаксической формы условие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WHEN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 удовлетворяется, как только предикат принимает значение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TRUE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. </a:t>
            </a:r>
            <a:endParaRPr lang="en-US" altLang="ru-RU" sz="2000" smtClean="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fontAlgn="auto">
              <a:lnSpc>
                <a:spcPct val="80000"/>
              </a:lnSpc>
              <a:buFont typeface="Arial"/>
              <a:buChar char="•"/>
              <a:defRPr/>
            </a:pP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При удовлетворении условия оператор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CASE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 возвращает значение, указанное в соответствующем предложении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THEN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. </a:t>
            </a:r>
            <a:endParaRPr lang="en-US" altLang="ru-RU" sz="2000" smtClean="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fontAlgn="auto">
              <a:lnSpc>
                <a:spcPct val="80000"/>
              </a:lnSpc>
              <a:buFont typeface="Arial"/>
              <a:buChar char="•"/>
              <a:defRPr/>
            </a:pP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Если ни одно из условий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WHEN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 не выполнилось, то будет использовано значение, указанное в предложении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ELSE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. </a:t>
            </a:r>
            <a:endParaRPr lang="en-US" altLang="ru-RU" sz="2000" smtClean="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fontAlgn="auto">
              <a:lnSpc>
                <a:spcPct val="80000"/>
              </a:lnSpc>
              <a:buFont typeface="Arial"/>
              <a:buChar char="•"/>
              <a:defRPr/>
            </a:pP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При отсутствии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ELSE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, будет возвращено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NULL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-значение. </a:t>
            </a:r>
            <a:endParaRPr lang="en-US" altLang="ru-RU" sz="2000" smtClean="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fontAlgn="auto">
              <a:lnSpc>
                <a:spcPct val="80000"/>
              </a:lnSpc>
              <a:buFont typeface="Arial"/>
              <a:buChar char="•"/>
              <a:defRPr/>
            </a:pP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Если удовлетворены несколько условий, то будет возвращено значение предложения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THEN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 первого из них, так как остальные просто не будут проверяться.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kumimoji="1" lang="en-US" altLang="ru-RU" dirty="0" err="1" smtClean="0">
                <a:solidFill>
                  <a:schemeClr val="tx1"/>
                </a:solidFill>
              </a:rPr>
              <a:t>Пример</a:t>
            </a:r>
            <a:r>
              <a:rPr kumimoji="1" lang="ru-RU" altLang="ru-RU" dirty="0" smtClean="0">
                <a:solidFill>
                  <a:schemeClr val="tx1"/>
                </a:solidFill>
              </a:rPr>
              <a:t>ы</a:t>
            </a:r>
            <a:r>
              <a:rPr kumimoji="1" lang="en-US" altLang="ru-RU" dirty="0" smtClean="0">
                <a:solidFill>
                  <a:schemeClr val="tx1"/>
                </a:solidFill>
              </a:rPr>
              <a:t> </a:t>
            </a:r>
            <a:r>
              <a:rPr kumimoji="1" lang="en-US" altLang="ru-RU" dirty="0" err="1" smtClean="0">
                <a:solidFill>
                  <a:schemeClr val="tx1"/>
                </a:solidFill>
              </a:rPr>
              <a:t>использования</a:t>
            </a:r>
            <a:r>
              <a:rPr kumimoji="1" lang="en-US" altLang="ru-RU" dirty="0" smtClean="0">
                <a:solidFill>
                  <a:schemeClr val="tx1"/>
                </a:solidFill>
              </a:rPr>
              <a:t> </a:t>
            </a:r>
            <a:r>
              <a:rPr kumimoji="1" lang="ru-RU" altLang="ru-RU" dirty="0" smtClean="0">
                <a:solidFill>
                  <a:schemeClr val="tx1"/>
                </a:solidFill>
              </a:rPr>
              <a:t>оператора</a:t>
            </a:r>
            <a:r>
              <a:rPr kumimoji="1" lang="en-US" altLang="ru-RU" dirty="0" smtClean="0">
                <a:solidFill>
                  <a:schemeClr val="tx1"/>
                </a:solidFill>
              </a:rPr>
              <a:t> CASE</a:t>
            </a:r>
            <a:endParaRPr kumimoji="1" lang="ru-RU" altLang="ru-RU" dirty="0" smtClean="0">
              <a:solidFill>
                <a:schemeClr val="tx1"/>
              </a:solidFill>
            </a:endParaRPr>
          </a:p>
        </p:txBody>
      </p:sp>
      <p:sp>
        <p:nvSpPr>
          <p:cNvPr id="64515" name="Text Box 4"/>
          <p:cNvSpPr txBox="1">
            <a:spLocks noChangeArrowheads="1"/>
          </p:cNvSpPr>
          <p:nvPr/>
        </p:nvSpPr>
        <p:spPr bwMode="auto">
          <a:xfrm>
            <a:off x="683568" y="1412776"/>
            <a:ext cx="7920037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eaLnBrk="1" hangingPunct="1">
              <a:buAutoNum type="arabicParenR"/>
            </a:pPr>
            <a:r>
              <a:rPr lang="ru-RU" altLang="ru-RU" dirty="0" smtClean="0">
                <a:solidFill>
                  <a:srgbClr val="0D0D11"/>
                </a:solidFill>
              </a:rPr>
              <a:t>Посчитать </a:t>
            </a:r>
            <a:r>
              <a:rPr lang="ru-RU" altLang="ru-RU" dirty="0">
                <a:solidFill>
                  <a:srgbClr val="0D0D11"/>
                </a:solidFill>
              </a:rPr>
              <a:t>количество студентов дневной и вечерней формы обучения</a:t>
            </a:r>
            <a:r>
              <a:rPr lang="ru-RU" altLang="ru-RU" dirty="0" smtClean="0">
                <a:solidFill>
                  <a:srgbClr val="0D0D11"/>
                </a:solidFill>
              </a:rPr>
              <a:t>:</a:t>
            </a:r>
            <a:endParaRPr lang="en-US" altLang="ru-RU" dirty="0" smtClean="0">
              <a:solidFill>
                <a:srgbClr val="0D0D11"/>
              </a:solidFill>
            </a:endParaRPr>
          </a:p>
          <a:p>
            <a:pPr marL="342900" indent="-342900" eaLnBrk="1" hangingPunct="1">
              <a:buAutoNum type="arabicParenR"/>
            </a:pP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sz="2000" dirty="0" smtClean="0">
                <a:solidFill>
                  <a:srgbClr val="002060"/>
                </a:solidFill>
              </a:rPr>
              <a:t>select </a:t>
            </a:r>
            <a:r>
              <a:rPr lang="en-US" altLang="ru-RU" sz="2000" dirty="0" err="1">
                <a:solidFill>
                  <a:srgbClr val="002060"/>
                </a:solidFill>
              </a:rPr>
              <a:t>gr.department</a:t>
            </a:r>
            <a:r>
              <a:rPr lang="en-US" altLang="ru-RU" sz="2000" dirty="0">
                <a:solidFill>
                  <a:srgbClr val="002060"/>
                </a:solidFill>
              </a:rPr>
              <a:t>,</a:t>
            </a:r>
            <a:r>
              <a:rPr lang="ru-RU" altLang="ru-RU" sz="2000" dirty="0">
                <a:solidFill>
                  <a:srgbClr val="002060"/>
                </a:solidFill>
              </a:rPr>
              <a:t> </a:t>
            </a:r>
            <a:r>
              <a:rPr lang="en-US" altLang="ru-RU" sz="2000" dirty="0" err="1">
                <a:solidFill>
                  <a:srgbClr val="002060"/>
                </a:solidFill>
              </a:rPr>
              <a:t>gr.year</a:t>
            </a:r>
            <a:r>
              <a:rPr lang="en-US" altLang="ru-RU" sz="2000" dirty="0">
                <a:solidFill>
                  <a:srgbClr val="002060"/>
                </a:solidFill>
              </a:rPr>
              <a:t>,</a:t>
            </a: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  count(case when </a:t>
            </a:r>
            <a:r>
              <a:rPr lang="en-US" altLang="ru-RU" sz="2000" dirty="0" err="1">
                <a:solidFill>
                  <a:srgbClr val="002060"/>
                </a:solidFill>
              </a:rPr>
              <a:t>gr.study</a:t>
            </a:r>
            <a:r>
              <a:rPr lang="en-US" altLang="ru-RU" sz="2000" dirty="0">
                <a:solidFill>
                  <a:srgbClr val="002060"/>
                </a:solidFill>
              </a:rPr>
              <a:t>='ДНЕВНАЯ'   then 1 else null end)</a:t>
            </a:r>
            <a:r>
              <a:rPr lang="ru-RU" altLang="ru-RU" sz="2000" dirty="0">
                <a:solidFill>
                  <a:srgbClr val="002060"/>
                </a:solidFill>
              </a:rPr>
              <a:t>  </a:t>
            </a:r>
            <a:r>
              <a:rPr lang="en-US" altLang="ru-RU" sz="2000" dirty="0">
                <a:solidFill>
                  <a:srgbClr val="002060"/>
                </a:solidFill>
              </a:rPr>
              <a:t>form1,</a:t>
            </a: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  count(case when </a:t>
            </a:r>
            <a:r>
              <a:rPr lang="en-US" altLang="ru-RU" sz="2000" dirty="0" err="1">
                <a:solidFill>
                  <a:srgbClr val="002060"/>
                </a:solidFill>
              </a:rPr>
              <a:t>gr.study</a:t>
            </a:r>
            <a:r>
              <a:rPr lang="en-US" altLang="ru-RU" sz="2000" dirty="0">
                <a:solidFill>
                  <a:srgbClr val="002060"/>
                </a:solidFill>
              </a:rPr>
              <a:t>='ВЕЧЕРНЯЯ' then 1 else null end)  form2</a:t>
            </a: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from groups gr,</a:t>
            </a:r>
            <a:r>
              <a:rPr lang="ru-RU" altLang="ru-RU" sz="2000" dirty="0">
                <a:solidFill>
                  <a:srgbClr val="002060"/>
                </a:solidFill>
              </a:rPr>
              <a:t>   </a:t>
            </a:r>
            <a:r>
              <a:rPr lang="en-US" altLang="ru-RU" sz="2000" dirty="0">
                <a:solidFill>
                  <a:srgbClr val="002060"/>
                </a:solidFill>
              </a:rPr>
              <a:t>students </a:t>
            </a:r>
            <a:r>
              <a:rPr lang="en-US" altLang="ru-RU" sz="2000" dirty="0" err="1">
                <a:solidFill>
                  <a:srgbClr val="002060"/>
                </a:solidFill>
              </a:rPr>
              <a:t>st</a:t>
            </a:r>
            <a:endParaRPr lang="en-US" altLang="ru-RU" sz="2000" dirty="0">
              <a:solidFill>
                <a:srgbClr val="002060"/>
              </a:solidFill>
            </a:endParaRP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  where </a:t>
            </a:r>
            <a:r>
              <a:rPr lang="en-US" altLang="ru-RU" sz="2000" dirty="0" err="1">
                <a:solidFill>
                  <a:srgbClr val="002060"/>
                </a:solidFill>
              </a:rPr>
              <a:t>gr.group_code</a:t>
            </a:r>
            <a:r>
              <a:rPr lang="ru-RU" altLang="ru-RU" sz="2000" dirty="0">
                <a:solidFill>
                  <a:srgbClr val="002060"/>
                </a:solidFill>
              </a:rPr>
              <a:t> </a:t>
            </a:r>
            <a:r>
              <a:rPr lang="en-US" altLang="ru-RU" sz="2000" dirty="0">
                <a:solidFill>
                  <a:srgbClr val="002060"/>
                </a:solidFill>
              </a:rPr>
              <a:t>=</a:t>
            </a:r>
            <a:r>
              <a:rPr lang="ru-RU" altLang="ru-RU" sz="2000" dirty="0">
                <a:solidFill>
                  <a:srgbClr val="002060"/>
                </a:solidFill>
              </a:rPr>
              <a:t> </a:t>
            </a:r>
            <a:r>
              <a:rPr lang="en-US" altLang="ru-RU" sz="2000" dirty="0" err="1">
                <a:solidFill>
                  <a:srgbClr val="002060"/>
                </a:solidFill>
              </a:rPr>
              <a:t>st.group_code</a:t>
            </a:r>
            <a:endParaRPr lang="en-US" altLang="ru-RU" sz="2000" dirty="0">
              <a:solidFill>
                <a:srgbClr val="002060"/>
              </a:solidFill>
            </a:endParaRP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  group by </a:t>
            </a:r>
            <a:r>
              <a:rPr lang="en-US" altLang="ru-RU" sz="2000" dirty="0" err="1">
                <a:solidFill>
                  <a:srgbClr val="002060"/>
                </a:solidFill>
              </a:rPr>
              <a:t>gr.department</a:t>
            </a:r>
            <a:r>
              <a:rPr lang="en-US" altLang="ru-RU" sz="2000" dirty="0">
                <a:solidFill>
                  <a:srgbClr val="002060"/>
                </a:solidFill>
              </a:rPr>
              <a:t>,</a:t>
            </a:r>
            <a:r>
              <a:rPr lang="ru-RU" altLang="ru-RU" sz="2000" dirty="0">
                <a:solidFill>
                  <a:srgbClr val="002060"/>
                </a:solidFill>
              </a:rPr>
              <a:t> </a:t>
            </a:r>
            <a:r>
              <a:rPr lang="en-US" altLang="ru-RU" sz="2000" dirty="0" err="1">
                <a:solidFill>
                  <a:srgbClr val="002060"/>
                </a:solidFill>
              </a:rPr>
              <a:t>gr.year</a:t>
            </a:r>
            <a:r>
              <a:rPr lang="en-US" altLang="ru-RU" sz="2000" dirty="0">
                <a:solidFill>
                  <a:srgbClr val="002060"/>
                </a:solidFill>
              </a:rPr>
              <a:t>,</a:t>
            </a:r>
            <a:r>
              <a:rPr lang="ru-RU" altLang="ru-RU" sz="2000" dirty="0">
                <a:solidFill>
                  <a:srgbClr val="002060"/>
                </a:solidFill>
              </a:rPr>
              <a:t> </a:t>
            </a:r>
            <a:r>
              <a:rPr lang="en-US" altLang="ru-RU" sz="2000" dirty="0" err="1">
                <a:solidFill>
                  <a:srgbClr val="002060"/>
                </a:solidFill>
              </a:rPr>
              <a:t>gr.study</a:t>
            </a:r>
            <a:endParaRPr lang="en-US" altLang="ru-RU" sz="2000" dirty="0">
              <a:solidFill>
                <a:srgbClr val="002060"/>
              </a:solidFill>
            </a:endParaRP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  order by </a:t>
            </a:r>
            <a:r>
              <a:rPr lang="en-US" altLang="ru-RU" sz="2000" dirty="0" err="1">
                <a:solidFill>
                  <a:srgbClr val="002060"/>
                </a:solidFill>
              </a:rPr>
              <a:t>gr.department</a:t>
            </a:r>
            <a:r>
              <a:rPr lang="en-US" altLang="ru-RU" sz="2000" dirty="0">
                <a:solidFill>
                  <a:srgbClr val="002060"/>
                </a:solidFill>
              </a:rPr>
              <a:t>,</a:t>
            </a:r>
            <a:r>
              <a:rPr lang="ru-RU" altLang="ru-RU" sz="2000" dirty="0">
                <a:solidFill>
                  <a:srgbClr val="002060"/>
                </a:solidFill>
              </a:rPr>
              <a:t> </a:t>
            </a:r>
            <a:r>
              <a:rPr lang="en-US" altLang="ru-RU" sz="2000" dirty="0" err="1">
                <a:solidFill>
                  <a:srgbClr val="002060"/>
                </a:solidFill>
              </a:rPr>
              <a:t>gr.year</a:t>
            </a:r>
            <a:r>
              <a:rPr lang="en-US" altLang="ru-RU" sz="2000" dirty="0">
                <a:solidFill>
                  <a:srgbClr val="002060"/>
                </a:solidFill>
              </a:rPr>
              <a:t> </a:t>
            </a:r>
            <a:r>
              <a:rPr lang="en-US" altLang="ru-RU" sz="2000" dirty="0" err="1">
                <a:solidFill>
                  <a:srgbClr val="002060"/>
                </a:solidFill>
              </a:rPr>
              <a:t>asc</a:t>
            </a:r>
            <a:r>
              <a:rPr lang="en-US" altLang="ru-RU" sz="2000" dirty="0">
                <a:solidFill>
                  <a:srgbClr val="002060"/>
                </a:solidFill>
              </a:rPr>
              <a:t>;</a:t>
            </a:r>
            <a:endParaRPr lang="ru-RU" altLang="ru-RU" sz="2000" dirty="0">
              <a:solidFill>
                <a:srgbClr val="002060"/>
              </a:solidFill>
            </a:endParaRPr>
          </a:p>
        </p:txBody>
      </p:sp>
      <p:sp>
        <p:nvSpPr>
          <p:cNvPr id="64516" name="Rectangle 6"/>
          <p:cNvSpPr>
            <a:spLocks noChangeArrowheads="1"/>
          </p:cNvSpPr>
          <p:nvPr/>
        </p:nvSpPr>
        <p:spPr bwMode="auto">
          <a:xfrm>
            <a:off x="0" y="2733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4517" name="Rectangle 8"/>
          <p:cNvSpPr>
            <a:spLocks noChangeArrowheads="1"/>
          </p:cNvSpPr>
          <p:nvPr/>
        </p:nvSpPr>
        <p:spPr bwMode="auto">
          <a:xfrm>
            <a:off x="0" y="2686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6451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2426346"/>
              </p:ext>
            </p:extLst>
          </p:nvPr>
        </p:nvGraphicFramePr>
        <p:xfrm>
          <a:off x="5148064" y="4725144"/>
          <a:ext cx="3895725" cy="1782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37" name="Рисунок" r:id="rId3" imgW="3073400" imgH="1397000" progId="Word.Picture.8">
                  <p:embed/>
                </p:oleObj>
              </mc:Choice>
              <mc:Fallback>
                <p:oleObj name="Рисунок" r:id="rId3" imgW="3073400" imgH="1397000" progId="Word.Picture.8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4725144"/>
                        <a:ext cx="3895725" cy="1782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kumimoji="1" lang="en-US" altLang="ru-RU" smtClean="0">
                <a:solidFill>
                  <a:schemeClr val="tx1"/>
                </a:solidFill>
              </a:rPr>
              <a:t>Пример</a:t>
            </a:r>
            <a:r>
              <a:rPr kumimoji="1" lang="ru-RU" altLang="ru-RU" smtClean="0">
                <a:solidFill>
                  <a:schemeClr val="tx1"/>
                </a:solidFill>
              </a:rPr>
              <a:t>ы</a:t>
            </a:r>
            <a:r>
              <a:rPr kumimoji="1" lang="en-US" altLang="ru-RU" smtClean="0">
                <a:solidFill>
                  <a:schemeClr val="tx1"/>
                </a:solidFill>
              </a:rPr>
              <a:t> использования </a:t>
            </a:r>
            <a:r>
              <a:rPr kumimoji="1" lang="ru-RU" altLang="ru-RU" smtClean="0">
                <a:solidFill>
                  <a:schemeClr val="tx1"/>
                </a:solidFill>
              </a:rPr>
              <a:t>оператора</a:t>
            </a:r>
            <a:r>
              <a:rPr kumimoji="1" lang="en-US" altLang="ru-RU" smtClean="0">
                <a:solidFill>
                  <a:schemeClr val="tx1"/>
                </a:solidFill>
              </a:rPr>
              <a:t> CASE</a:t>
            </a:r>
            <a:endParaRPr kumimoji="1" lang="ru-RU" altLang="ru-RU" smtClean="0">
              <a:solidFill>
                <a:schemeClr val="tx1"/>
              </a:solidFill>
            </a:endParaRPr>
          </a:p>
        </p:txBody>
      </p:sp>
      <p:sp>
        <p:nvSpPr>
          <p:cNvPr id="65539" name="Text Box 3"/>
          <p:cNvSpPr txBox="1">
            <a:spLocks noChangeArrowheads="1"/>
          </p:cNvSpPr>
          <p:nvPr/>
        </p:nvSpPr>
        <p:spPr bwMode="auto">
          <a:xfrm>
            <a:off x="684213" y="1989138"/>
            <a:ext cx="79200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2) </a:t>
            </a:r>
            <a:r>
              <a:rPr lang="ru-RU" altLang="ru-RU" dirty="0">
                <a:solidFill>
                  <a:srgbClr val="0D0D11"/>
                </a:solidFill>
              </a:rPr>
              <a:t>Вывести все имеющиеся модели ПК с указанием цены. Отметить самые дорогие и самые дешевые модели. </a:t>
            </a:r>
            <a:endParaRPr lang="en-US" altLang="ru-RU" dirty="0">
              <a:solidFill>
                <a:srgbClr val="0D0D11"/>
              </a:solidFill>
            </a:endParaRPr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0" y="2733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0" y="2686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33983" name="Group 191"/>
          <p:cNvGraphicFramePr>
            <a:graphicFrameLocks noGrp="1"/>
          </p:cNvGraphicFramePr>
          <p:nvPr/>
        </p:nvGraphicFramePr>
        <p:xfrm>
          <a:off x="5867400" y="2636838"/>
          <a:ext cx="2881313" cy="3240090"/>
        </p:xfrm>
        <a:graphic>
          <a:graphicData uri="http://schemas.openxmlformats.org/drawingml/2006/table">
            <a:tbl>
              <a:tblPr/>
              <a:tblGrid>
                <a:gridCol w="7318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51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43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27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model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price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comment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38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1232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350.0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Самый дешевый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22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1260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350.0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Самый дешевый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3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1232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400.0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цена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7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1232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600.0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цена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43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1233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600.0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цена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27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1121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850.0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цена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43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1233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950.0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цена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27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1233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980.0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Самый дорогой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5584" name="Text Box 192"/>
          <p:cNvSpPr txBox="1">
            <a:spLocks noChangeArrowheads="1"/>
          </p:cNvSpPr>
          <p:nvPr/>
        </p:nvSpPr>
        <p:spPr bwMode="auto">
          <a:xfrm>
            <a:off x="755650" y="2708275"/>
            <a:ext cx="4824413" cy="344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SELECT DISTINCT model, price,</a:t>
            </a: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CASE price </a:t>
            </a: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  WHEN (SELECT MAX(price) FROM PC)</a:t>
            </a: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     THEN '</a:t>
            </a:r>
            <a:r>
              <a:rPr lang="ru-RU" altLang="ru-RU" sz="2000" dirty="0">
                <a:solidFill>
                  <a:srgbClr val="002060"/>
                </a:solidFill>
              </a:rPr>
              <a:t>Самый</a:t>
            </a:r>
            <a:r>
              <a:rPr lang="en-US" altLang="ru-RU" sz="2000" dirty="0">
                <a:solidFill>
                  <a:srgbClr val="002060"/>
                </a:solidFill>
              </a:rPr>
              <a:t> </a:t>
            </a:r>
            <a:r>
              <a:rPr lang="ru-RU" altLang="ru-RU" sz="2000" dirty="0">
                <a:solidFill>
                  <a:srgbClr val="002060"/>
                </a:solidFill>
              </a:rPr>
              <a:t>дорогой</a:t>
            </a:r>
            <a:r>
              <a:rPr lang="en-US" altLang="ru-RU" sz="2000" dirty="0">
                <a:solidFill>
                  <a:srgbClr val="002060"/>
                </a:solidFill>
              </a:rPr>
              <a:t>'</a:t>
            </a: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  WHEN (SELECT MIN(price) FROM PC)</a:t>
            </a: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     THEN </a:t>
            </a:r>
            <a:r>
              <a:rPr lang="ru-RU" altLang="ru-RU" sz="2000" dirty="0">
                <a:solidFill>
                  <a:srgbClr val="002060"/>
                </a:solidFill>
              </a:rPr>
              <a:t>'Самый дешевый'  </a:t>
            </a:r>
            <a:endParaRPr lang="en-US" altLang="ru-RU" sz="2000" dirty="0">
              <a:solidFill>
                <a:srgbClr val="002060"/>
              </a:solidFill>
            </a:endParaRP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  ELSE </a:t>
            </a:r>
            <a:r>
              <a:rPr lang="ru-RU" altLang="ru-RU" sz="2000" dirty="0">
                <a:solidFill>
                  <a:srgbClr val="002060"/>
                </a:solidFill>
              </a:rPr>
              <a:t>'Средняя цена' </a:t>
            </a:r>
            <a:endParaRPr lang="en-US" altLang="ru-RU" sz="2000" dirty="0">
              <a:solidFill>
                <a:srgbClr val="002060"/>
              </a:solidFill>
            </a:endParaRP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</a:t>
            </a:r>
            <a:r>
              <a:rPr lang="ru-RU" altLang="ru-RU" sz="2000" dirty="0">
                <a:solidFill>
                  <a:srgbClr val="002060"/>
                </a:solidFill>
              </a:rPr>
              <a:t> </a:t>
            </a:r>
            <a:r>
              <a:rPr lang="en-US" altLang="ru-RU" sz="2000" dirty="0">
                <a:solidFill>
                  <a:srgbClr val="002060"/>
                </a:solidFill>
              </a:rPr>
              <a:t>END comment </a:t>
            </a: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FROM PC </a:t>
            </a:r>
            <a:endParaRPr lang="ru-RU" altLang="ru-RU" sz="2000" dirty="0">
              <a:solidFill>
                <a:srgbClr val="002060"/>
              </a:solidFill>
            </a:endParaRP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ORDER BY price;</a:t>
            </a:r>
            <a:endParaRPr lang="ru-RU" alt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831850" y="476672"/>
            <a:ext cx="7772400" cy="715962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Times New Roman" panose="02020603050405020304" pitchFamily="18" charset="0"/>
              </a:rPr>
              <a:t>Пример БД: проектная организация</a:t>
            </a:r>
          </a:p>
        </p:txBody>
      </p:sp>
      <p:sp>
        <p:nvSpPr>
          <p:cNvPr id="18435" name="Text Box 4"/>
          <p:cNvSpPr txBox="1">
            <a:spLocks noChangeArrowheads="1"/>
          </p:cNvSpPr>
          <p:nvPr/>
        </p:nvSpPr>
        <p:spPr bwMode="auto">
          <a:xfrm>
            <a:off x="539750" y="1412875"/>
            <a:ext cx="8064500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90000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>
              <a:spcBef>
                <a:spcPct val="20000"/>
              </a:spcBef>
              <a:buSzPct val="80000"/>
              <a:buBlip>
                <a:blip r:embed="rId4"/>
              </a:buBlip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SzPct val="70000"/>
              <a:buBlip>
                <a:blip r:embed="rId5"/>
              </a:buBlip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SzPct val="70000"/>
              <a:buBlip>
                <a:blip r:embed="rId6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Emp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сотрудники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: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tabno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табельный номер сотрудника, первичный ключ;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name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ФИО сотрудника, обязательное поле;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born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</a:t>
            </a:r>
            <a:r>
              <a:rPr lang="ru-RU" altLang="ru-RU" sz="1600">
                <a:latin typeface="Times New Roman" panose="02020603050405020304" pitchFamily="18" charset="0"/>
              </a:rPr>
              <a:t> дата рождения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сотрудника, обязательное поле;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gender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пол</a:t>
            </a:r>
            <a:r>
              <a:rPr lang="ru-RU" altLang="ru-RU" sz="1600">
                <a:latin typeface="Times New Roman" panose="02020603050405020304" pitchFamily="18" charset="0"/>
              </a:rPr>
              <a:t>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сотрудника, обязательное поле;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depno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</a:t>
            </a:r>
            <a:r>
              <a:rPr lang="ru-RU" altLang="ru-RU" sz="1600">
                <a:latin typeface="Times New Roman" panose="02020603050405020304" pitchFamily="18" charset="0"/>
              </a:rPr>
              <a:t>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номер отдела, обязательное поле, внешний ключ;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post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должность сотрудника;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salary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оклад, больше МРОТ;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passport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серия и номер паспорта, уникальный обязательный атрибут;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pass_date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дата выдачи паспорта, обязательное поле;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pass_get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кем выдан паспорт, обязательное поле;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born_seat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 место рождения сотрудника;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edu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образование сотрудника;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special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специальность по образованию;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diplom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номер диплома;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phone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телефоны сотрудника;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adr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адрес сотрудника;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edate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дата  вступления в должность, обязательное поле.</a:t>
            </a:r>
          </a:p>
        </p:txBody>
      </p:sp>
    </p:spTree>
    <p:extLst>
      <p:ext uri="{BB962C8B-B14F-4D97-AF65-F5344CB8AC3E}">
        <p14:creationId xmlns:p14="http://schemas.microsoft.com/office/powerpoint/2010/main" val="2156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830262" y="476672"/>
            <a:ext cx="7772400" cy="715963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Times New Roman" panose="02020603050405020304" pitchFamily="18" charset="0"/>
              </a:rPr>
              <a:t>Пример БД: проектная организация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539750" y="1557338"/>
            <a:ext cx="8353425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90000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>
              <a:spcBef>
                <a:spcPct val="20000"/>
              </a:spcBef>
              <a:buSzPct val="80000"/>
              <a:buBlip>
                <a:blip r:embed="rId4"/>
              </a:buBlip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SzPct val="70000"/>
              <a:buBlip>
                <a:blip r:embed="rId5"/>
              </a:buBlip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SzPct val="70000"/>
              <a:buBlip>
                <a:blip r:embed="rId6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Departs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 отделы: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         did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номер отдела, первичный ключ;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         name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название отдела, обязательное поле.</a:t>
            </a:r>
            <a:endParaRPr lang="en-US" altLang="ru-RU" sz="160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Project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проекты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:</a:t>
            </a:r>
            <a:endParaRPr lang="ru-RU" altLang="ru-RU" sz="160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No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номер проекта, первичный ключ; 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title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название проекта, обязательное поле;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pro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краткое название проекта, обязательное уникальное поле;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client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заказчик, обязательное поле;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dbegin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дата начала выполнения проекта, обязательное поле;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dend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дата завершения проекта, обязательное поле;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cost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стоимость проекта, обязательное поле.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Job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участие в проектах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:</a:t>
            </a:r>
            <a:endParaRPr lang="ru-RU" altLang="ru-RU" sz="160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pro</a:t>
            </a: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краткое название проекта, внешний ключ;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tabNo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номер сотрудника, участвующего в проекте, внешний ключ;</a:t>
            </a:r>
            <a:endParaRPr lang="ru-RU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rel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роль сотрудника в проекте; может принимать одно из трех значений: 	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'исполнитель',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'руководитель',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'консультант'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.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Первичный ключ – комбинация полей </a:t>
            </a: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pro</a:t>
            </a: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и </a:t>
            </a: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tabNo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.</a:t>
            </a:r>
            <a:endParaRPr lang="en-US" altLang="ru-RU" sz="1600">
              <a:solidFill>
                <a:srgbClr val="0D0D1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07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758031" y="620688"/>
            <a:ext cx="7772400" cy="5730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20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Данные таблицы </a:t>
            </a:r>
            <a:r>
              <a:rPr lang="en-US" altLang="ru-RU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Emp</a:t>
            </a:r>
            <a:r>
              <a:rPr lang="ru-RU" alt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(сотрудники)</a:t>
            </a:r>
          </a:p>
        </p:txBody>
      </p:sp>
      <p:graphicFrame>
        <p:nvGraphicFramePr>
          <p:cNvPr id="40596" name="Group 660"/>
          <p:cNvGraphicFramePr>
            <a:graphicFrameLocks noGrp="1"/>
          </p:cNvGraphicFramePr>
          <p:nvPr/>
        </p:nvGraphicFramePr>
        <p:xfrm>
          <a:off x="539750" y="1671638"/>
          <a:ext cx="8208963" cy="4267200"/>
        </p:xfrm>
        <a:graphic>
          <a:graphicData uri="http://schemas.openxmlformats.org/drawingml/2006/table">
            <a:tbl>
              <a:tblPr/>
              <a:tblGrid>
                <a:gridCol w="792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9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9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31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5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31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TabNo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DepNo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Name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Post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Salary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Born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Phone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988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Рюмин В.П.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начальник отдела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48500.0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01.02.1970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115-26-12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909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Серова Т.В.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вед. программист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48500.0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20.10.1981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115-91-19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</a:t>
                      </a: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Дурова А.В.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экономист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.10.19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Тамм Л.В.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экономист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.198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115-91-19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Волков Л.Д.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программист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46500.0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16.10.1982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null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Буров Г.О.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42880.0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22.05.1975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115-46-32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023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Малова Л.А.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гл. бухгалтер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59240.0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24.11.1954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114-24-55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Лукина Н.Н.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42880.0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.197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034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Перова К.В.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делопроизводитель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24.04.1988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null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Сухова К.А.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начальник отдела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48500.0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8.06.1948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115-12-69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056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Павлов А.А.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8000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.19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087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Котова И.М.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секретарь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.19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33-65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088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Кроль А.П.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зам.директора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.19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33-01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085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831850" y="548680"/>
            <a:ext cx="7772400" cy="644525"/>
          </a:xfrm>
        </p:spPr>
        <p:txBody>
          <a:bodyPr/>
          <a:lstStyle/>
          <a:p>
            <a:r>
              <a:rPr lang="ru-RU" altLang="ru-RU" sz="3600" dirty="0" err="1" smtClean="0">
                <a:ln>
                  <a:noFill/>
                </a:ln>
                <a:latin typeface="Times New Roman" panose="02020603050405020304" pitchFamily="18" charset="0"/>
              </a:rPr>
              <a:t>Разносхемные</a:t>
            </a:r>
            <a:r>
              <a:rPr lang="ru-RU" altLang="ru-RU" sz="3600" dirty="0" smtClean="0">
                <a:ln>
                  <a:noFill/>
                </a:ln>
                <a:latin typeface="Times New Roman" panose="02020603050405020304" pitchFamily="18" charset="0"/>
              </a:rPr>
              <a:t> операции РА</a:t>
            </a:r>
          </a:p>
        </p:txBody>
      </p:sp>
      <p:sp>
        <p:nvSpPr>
          <p:cNvPr id="40963" name="Text Box 4"/>
          <p:cNvSpPr txBox="1">
            <a:spLocks noChangeArrowheads="1"/>
          </p:cNvSpPr>
          <p:nvPr/>
        </p:nvSpPr>
        <p:spPr bwMode="auto">
          <a:xfrm>
            <a:off x="539750" y="1268413"/>
            <a:ext cx="8064500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Пример декартова произведения реальных таблиц: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    </a:t>
            </a:r>
            <a:r>
              <a:rPr lang="en-US" altLang="ru-RU" b="1">
                <a:solidFill>
                  <a:srgbClr val="0D0D11"/>
                </a:solidFill>
              </a:rPr>
              <a:t>select  *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from  depart,  emp;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Если в части </a:t>
            </a:r>
            <a:r>
              <a:rPr lang="en-US" altLang="ru-RU">
                <a:solidFill>
                  <a:srgbClr val="0D0D11"/>
                </a:solidFill>
              </a:rPr>
              <a:t>FROM</a:t>
            </a:r>
            <a:r>
              <a:rPr lang="ru-RU" altLang="ru-RU">
                <a:solidFill>
                  <a:srgbClr val="0D0D11"/>
                </a:solidFill>
              </a:rPr>
              <a:t> указываются 2 и более таблицы, то СУБД по умолчанию строит их декартово произведение.</a:t>
            </a:r>
            <a:endParaRPr lang="en-US" altLang="ru-RU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0D0D11"/>
                </a:solidFill>
              </a:rPr>
              <a:t>Другая разносхемная операция – соединение:  селекция  от  декартова  произведения. </a:t>
            </a: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Примеры.</a:t>
            </a: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1. Список отделов и их сотрудников: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    </a:t>
            </a:r>
            <a:r>
              <a:rPr lang="en-US" altLang="ru-RU" b="1">
                <a:solidFill>
                  <a:srgbClr val="0D0D11"/>
                </a:solidFill>
              </a:rPr>
              <a:t>select  *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from  depart, emp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where  emp.depno = depart.did;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2. Список проектов и их участников: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    </a:t>
            </a:r>
            <a:r>
              <a:rPr lang="en-US" altLang="ru-RU" b="1">
                <a:solidFill>
                  <a:srgbClr val="0D0D11"/>
                </a:solidFill>
              </a:rPr>
              <a:t>select  *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from  project,  emp,  job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where  emp.tabno = job.tabno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    and  job.pro = project.pro;</a:t>
            </a:r>
            <a:endParaRPr lang="ru-RU" altLang="ru-RU" b="1">
              <a:solidFill>
                <a:srgbClr val="0D0D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458787"/>
            <a:ext cx="7772400" cy="715963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Применение операции соединения</a:t>
            </a:r>
          </a:p>
        </p:txBody>
      </p:sp>
      <p:sp>
        <p:nvSpPr>
          <p:cNvPr id="41987" name="Text Box 4"/>
          <p:cNvSpPr txBox="1">
            <a:spLocks noChangeArrowheads="1"/>
          </p:cNvSpPr>
          <p:nvPr/>
        </p:nvSpPr>
        <p:spPr bwMode="auto">
          <a:xfrm>
            <a:off x="611188" y="1358900"/>
            <a:ext cx="79216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Задание 1: вывести сотрудников с указанием ролей, которые они исполняют в проектах.</a:t>
            </a:r>
          </a:p>
        </p:txBody>
      </p:sp>
      <p:sp>
        <p:nvSpPr>
          <p:cNvPr id="102405" name="Text Box 5"/>
          <p:cNvSpPr txBox="1">
            <a:spLocks noChangeArrowheads="1"/>
          </p:cNvSpPr>
          <p:nvPr/>
        </p:nvSpPr>
        <p:spPr bwMode="auto">
          <a:xfrm>
            <a:off x="827088" y="2062163"/>
            <a:ext cx="7777162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b="1" dirty="0">
                <a:solidFill>
                  <a:srgbClr val="0D0D11"/>
                </a:solidFill>
              </a:rPr>
              <a:t>select  e.name,  </a:t>
            </a:r>
            <a:r>
              <a:rPr lang="en-US" altLang="ru-RU" sz="2000" b="1" dirty="0" err="1">
                <a:solidFill>
                  <a:srgbClr val="0D0D11"/>
                </a:solidFill>
              </a:rPr>
              <a:t>j.rel</a:t>
            </a:r>
            <a:endParaRPr lang="en-US" altLang="ru-RU" sz="2000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sz="2000" b="1" dirty="0">
                <a:solidFill>
                  <a:srgbClr val="0D0D11"/>
                </a:solidFill>
              </a:rPr>
              <a:t>     from  </a:t>
            </a:r>
            <a:r>
              <a:rPr lang="en-US" altLang="ru-RU" sz="2000" b="1" dirty="0" err="1">
                <a:solidFill>
                  <a:srgbClr val="0D0D11"/>
                </a:solidFill>
              </a:rPr>
              <a:t>emp</a:t>
            </a:r>
            <a:r>
              <a:rPr lang="en-US" altLang="ru-RU" sz="2000" b="1" dirty="0">
                <a:solidFill>
                  <a:srgbClr val="0D0D11"/>
                </a:solidFill>
              </a:rPr>
              <a:t>  e,  job  j</a:t>
            </a:r>
          </a:p>
          <a:p>
            <a:pPr eaLnBrk="1" hangingPunct="1"/>
            <a:r>
              <a:rPr lang="en-US" altLang="ru-RU" sz="2000" b="1" dirty="0">
                <a:solidFill>
                  <a:srgbClr val="0D0D11"/>
                </a:solidFill>
              </a:rPr>
              <a:t>     where  </a:t>
            </a:r>
            <a:r>
              <a:rPr lang="en-US" altLang="ru-RU" sz="2000" b="1" dirty="0" err="1">
                <a:solidFill>
                  <a:srgbClr val="0D0D11"/>
                </a:solidFill>
              </a:rPr>
              <a:t>e.tabNo</a:t>
            </a:r>
            <a:r>
              <a:rPr lang="en-US" altLang="ru-RU" sz="2000" b="1" dirty="0">
                <a:solidFill>
                  <a:srgbClr val="0D0D11"/>
                </a:solidFill>
              </a:rPr>
              <a:t> = </a:t>
            </a:r>
            <a:r>
              <a:rPr lang="en-US" altLang="ru-RU" sz="2000" b="1" dirty="0" err="1">
                <a:solidFill>
                  <a:srgbClr val="0D0D11"/>
                </a:solidFill>
              </a:rPr>
              <a:t>j.tabNo</a:t>
            </a:r>
            <a:r>
              <a:rPr lang="en-US" altLang="ru-RU" sz="2000" b="1" dirty="0">
                <a:solidFill>
                  <a:srgbClr val="0D0D11"/>
                </a:solidFill>
              </a:rPr>
              <a:t>;</a:t>
            </a:r>
            <a:endParaRPr lang="ru-RU" altLang="ru-RU" sz="2000" b="1" dirty="0">
              <a:solidFill>
                <a:srgbClr val="0D0D11"/>
              </a:solidFill>
            </a:endParaRPr>
          </a:p>
        </p:txBody>
      </p:sp>
      <p:sp>
        <p:nvSpPr>
          <p:cNvPr id="41989" name="Text Box 8"/>
          <p:cNvSpPr txBox="1">
            <a:spLocks noChangeArrowheads="1"/>
          </p:cNvSpPr>
          <p:nvPr/>
        </p:nvSpPr>
        <p:spPr bwMode="auto">
          <a:xfrm>
            <a:off x="611188" y="3103563"/>
            <a:ext cx="8064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Задание 2:  вывести список проектов с указанием их руководителей.</a:t>
            </a:r>
          </a:p>
        </p:txBody>
      </p:sp>
      <p:sp>
        <p:nvSpPr>
          <p:cNvPr id="102409" name="Text Box 9"/>
          <p:cNvSpPr txBox="1">
            <a:spLocks noChangeArrowheads="1"/>
          </p:cNvSpPr>
          <p:nvPr/>
        </p:nvSpPr>
        <p:spPr bwMode="auto">
          <a:xfrm>
            <a:off x="827088" y="3684588"/>
            <a:ext cx="6624637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select  p.title,  e.name</a:t>
            </a:r>
            <a:endParaRPr lang="ru-RU" altLang="ru-RU" sz="2000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sz="2000" b="1">
                <a:solidFill>
                  <a:srgbClr val="0D0D11"/>
                </a:solidFill>
              </a:rPr>
              <a:t>    </a:t>
            </a:r>
            <a:r>
              <a:rPr lang="en-US" altLang="ru-RU" sz="2000" b="1">
                <a:solidFill>
                  <a:srgbClr val="0D0D11"/>
                </a:solidFill>
              </a:rPr>
              <a:t>  from  emp  e,   job  j,   project  p</a:t>
            </a:r>
          </a:p>
          <a:p>
            <a:pPr eaLnBrk="1" hangingPunct="1"/>
            <a:r>
              <a:rPr lang="en-US" altLang="ru-RU" sz="2000" b="1">
                <a:solidFill>
                  <a:srgbClr val="0D0D11"/>
                </a:solidFill>
              </a:rPr>
              <a:t>      </a:t>
            </a:r>
            <a:r>
              <a:rPr lang="en-US" altLang="ru-RU" sz="2000" b="1">
                <a:solidFill>
                  <a:srgbClr val="1D0601"/>
                </a:solidFill>
              </a:rPr>
              <a:t>where e.tabno = j.tabno</a:t>
            </a:r>
            <a:endParaRPr lang="ru-RU" altLang="ru-RU" sz="2000" b="1">
              <a:solidFill>
                <a:srgbClr val="1D0601"/>
              </a:solidFill>
            </a:endParaRPr>
          </a:p>
          <a:p>
            <a:pPr eaLnBrk="1" hangingPunct="1"/>
            <a:r>
              <a:rPr lang="en-US" altLang="ru-RU" sz="2000" b="1">
                <a:solidFill>
                  <a:srgbClr val="1D0601"/>
                </a:solidFill>
              </a:rPr>
              <a:t>	   and  j.pro = p.pro</a:t>
            </a:r>
          </a:p>
          <a:p>
            <a:pPr eaLnBrk="1" hangingPunct="1"/>
            <a:r>
              <a:rPr lang="en-US" altLang="ru-RU" sz="2000" b="1">
                <a:solidFill>
                  <a:srgbClr val="1D0601"/>
                </a:solidFill>
              </a:rPr>
              <a:t>	   and  j.rel = '</a:t>
            </a:r>
            <a:r>
              <a:rPr lang="ru-RU" altLang="ru-RU" sz="2000" b="1">
                <a:solidFill>
                  <a:srgbClr val="1D0601"/>
                </a:solidFill>
              </a:rPr>
              <a:t>руководитель</a:t>
            </a:r>
            <a:r>
              <a:rPr lang="en-US" altLang="ru-RU" sz="2000" b="1">
                <a:solidFill>
                  <a:srgbClr val="1D0601"/>
                </a:solidFill>
              </a:rPr>
              <a:t>';</a:t>
            </a:r>
            <a:endParaRPr lang="ru-RU" altLang="ru-RU" sz="2000" b="1">
              <a:solidFill>
                <a:srgbClr val="1D060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5" grpId="0"/>
      <p:bldP spid="10240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828675" y="98426"/>
            <a:ext cx="7485512" cy="1096962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Применение операции соединения</a:t>
            </a:r>
          </a:p>
        </p:txBody>
      </p:sp>
      <p:sp>
        <p:nvSpPr>
          <p:cNvPr id="102409" name="Text Box 9"/>
          <p:cNvSpPr txBox="1">
            <a:spLocks noChangeArrowheads="1"/>
          </p:cNvSpPr>
          <p:nvPr/>
        </p:nvSpPr>
        <p:spPr bwMode="auto">
          <a:xfrm>
            <a:off x="683568" y="2204939"/>
            <a:ext cx="7848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select name,  count(*)</a:t>
            </a:r>
            <a:endParaRPr lang="ru-RU" altLang="ru-RU" sz="2000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sz="2000" b="1">
                <a:solidFill>
                  <a:srgbClr val="0D0D11"/>
                </a:solidFill>
              </a:rPr>
              <a:t>    </a:t>
            </a:r>
            <a:r>
              <a:rPr lang="en-US" altLang="ru-RU" sz="2000" b="1">
                <a:solidFill>
                  <a:srgbClr val="0D0D11"/>
                </a:solidFill>
              </a:rPr>
              <a:t>  from  emp,  job</a:t>
            </a:r>
          </a:p>
          <a:p>
            <a:pPr eaLnBrk="1" hangingPunct="1"/>
            <a:r>
              <a:rPr lang="en-US" altLang="ru-RU" sz="2000" b="1">
                <a:solidFill>
                  <a:srgbClr val="0D0D11"/>
                </a:solidFill>
              </a:rPr>
              <a:t>      </a:t>
            </a:r>
            <a:r>
              <a:rPr lang="en-US" altLang="ru-RU" sz="2000" b="1">
                <a:solidFill>
                  <a:srgbClr val="1D0601"/>
                </a:solidFill>
              </a:rPr>
              <a:t>where emp.tabno=job.tabno</a:t>
            </a:r>
          </a:p>
          <a:p>
            <a:pPr eaLnBrk="1" hangingPunct="1"/>
            <a:r>
              <a:rPr lang="en-US" altLang="ru-RU" sz="2000" b="1">
                <a:solidFill>
                  <a:srgbClr val="1D0601"/>
                </a:solidFill>
              </a:rPr>
              <a:t>      group by  </a:t>
            </a:r>
            <a:r>
              <a:rPr lang="en-US" altLang="ru-RU" b="1">
                <a:solidFill>
                  <a:srgbClr val="1D0601"/>
                </a:solidFill>
              </a:rPr>
              <a:t>emp.tabno,  </a:t>
            </a:r>
            <a:r>
              <a:rPr lang="en-US" altLang="ru-RU" b="1">
                <a:solidFill>
                  <a:srgbClr val="0D0D11"/>
                </a:solidFill>
              </a:rPr>
              <a:t>emp.name</a:t>
            </a:r>
            <a:r>
              <a:rPr lang="en-US" altLang="ru-RU" sz="2000" b="1">
                <a:solidFill>
                  <a:srgbClr val="1D0601"/>
                </a:solidFill>
              </a:rPr>
              <a:t>;</a:t>
            </a:r>
            <a:endParaRPr lang="ru-RU" altLang="ru-RU" sz="2000" b="1">
              <a:solidFill>
                <a:srgbClr val="1D0601"/>
              </a:solidFill>
            </a:endParaRPr>
          </a:p>
        </p:txBody>
      </p:sp>
      <p:sp>
        <p:nvSpPr>
          <p:cNvPr id="43012" name="Text Box 8"/>
          <p:cNvSpPr txBox="1">
            <a:spLocks noChangeArrowheads="1"/>
          </p:cNvSpPr>
          <p:nvPr/>
        </p:nvSpPr>
        <p:spPr bwMode="auto">
          <a:xfrm>
            <a:off x="683568" y="1412776"/>
            <a:ext cx="8064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Задание </a:t>
            </a:r>
            <a:r>
              <a:rPr lang="en-US" altLang="ru-RU" sz="2000">
                <a:solidFill>
                  <a:srgbClr val="0D0D11"/>
                </a:solidFill>
              </a:rPr>
              <a:t>3</a:t>
            </a:r>
            <a:r>
              <a:rPr lang="ru-RU" altLang="ru-RU" sz="2000">
                <a:solidFill>
                  <a:srgbClr val="0D0D11"/>
                </a:solidFill>
              </a:rPr>
              <a:t>:  вывести список сотрудников с указанием количества проектов, в которых они участвуют</a:t>
            </a:r>
            <a:r>
              <a:rPr lang="en-US" altLang="ru-RU" sz="2000">
                <a:solidFill>
                  <a:srgbClr val="0D0D11"/>
                </a:solidFill>
              </a:rPr>
              <a:t>.</a:t>
            </a:r>
            <a:endParaRPr lang="ru-RU" altLang="ru-RU" sz="2000">
              <a:solidFill>
                <a:srgbClr val="0D0D11"/>
              </a:solidFill>
            </a:endParaRPr>
          </a:p>
        </p:txBody>
      </p:sp>
      <p:sp>
        <p:nvSpPr>
          <p:cNvPr id="43013" name="Text Box 8"/>
          <p:cNvSpPr txBox="1">
            <a:spLocks noChangeArrowheads="1"/>
          </p:cNvSpPr>
          <p:nvPr/>
        </p:nvSpPr>
        <p:spPr bwMode="auto">
          <a:xfrm>
            <a:off x="683568" y="3860701"/>
            <a:ext cx="7416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Задание 4:  вывести список проектов, в которых участвует более 5 сотрудников.</a:t>
            </a:r>
            <a:endParaRPr lang="ru-RU" altLang="ru-RU" sz="2000"/>
          </a:p>
        </p:txBody>
      </p:sp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683568" y="4565551"/>
            <a:ext cx="78486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b="1" dirty="0">
                <a:solidFill>
                  <a:srgbClr val="0D0D11"/>
                </a:solidFill>
              </a:rPr>
              <a:t>select  </a:t>
            </a:r>
            <a:r>
              <a:rPr lang="en-US" altLang="ru-RU" sz="2000" b="1" dirty="0" err="1">
                <a:solidFill>
                  <a:srgbClr val="0D0D11"/>
                </a:solidFill>
              </a:rPr>
              <a:t>p.title</a:t>
            </a:r>
            <a:r>
              <a:rPr lang="en-US" altLang="ru-RU" sz="2000" b="1" dirty="0">
                <a:solidFill>
                  <a:srgbClr val="0D0D11"/>
                </a:solidFill>
              </a:rPr>
              <a:t>,  count(*)</a:t>
            </a:r>
            <a:endParaRPr lang="ru-RU" altLang="ru-RU" sz="2000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sz="2000" b="1" dirty="0">
                <a:solidFill>
                  <a:srgbClr val="0D0D11"/>
                </a:solidFill>
              </a:rPr>
              <a:t>    </a:t>
            </a:r>
            <a:r>
              <a:rPr lang="en-US" altLang="ru-RU" sz="2000" b="1" dirty="0">
                <a:solidFill>
                  <a:srgbClr val="0D0D11"/>
                </a:solidFill>
              </a:rPr>
              <a:t>  from  job  j,  project  p</a:t>
            </a:r>
          </a:p>
          <a:p>
            <a:pPr eaLnBrk="1" hangingPunct="1"/>
            <a:r>
              <a:rPr lang="en-US" altLang="ru-RU" sz="2000" b="1" dirty="0">
                <a:solidFill>
                  <a:srgbClr val="0D0D11"/>
                </a:solidFill>
              </a:rPr>
              <a:t>      </a:t>
            </a:r>
            <a:r>
              <a:rPr lang="en-US" altLang="ru-RU" sz="2000" b="1" dirty="0">
                <a:solidFill>
                  <a:srgbClr val="1D0601"/>
                </a:solidFill>
              </a:rPr>
              <a:t>where p.pro = j.pro</a:t>
            </a:r>
          </a:p>
          <a:p>
            <a:pPr eaLnBrk="1" hangingPunct="1"/>
            <a:r>
              <a:rPr lang="en-US" altLang="ru-RU" sz="2000" b="1" dirty="0">
                <a:solidFill>
                  <a:srgbClr val="1D0601"/>
                </a:solidFill>
              </a:rPr>
              <a:t>      group by  p.pro</a:t>
            </a:r>
            <a:r>
              <a:rPr lang="en-US" altLang="ru-RU" b="1" dirty="0">
                <a:solidFill>
                  <a:srgbClr val="1D0601"/>
                </a:solidFill>
              </a:rPr>
              <a:t>,  </a:t>
            </a:r>
            <a:r>
              <a:rPr lang="en-US" altLang="ru-RU" b="1" dirty="0" err="1">
                <a:solidFill>
                  <a:srgbClr val="1D0601"/>
                </a:solidFill>
              </a:rPr>
              <a:t>p</a:t>
            </a:r>
            <a:r>
              <a:rPr lang="en-US" altLang="ru-RU" b="1" dirty="0" err="1">
                <a:solidFill>
                  <a:srgbClr val="0D0D11"/>
                </a:solidFill>
              </a:rPr>
              <a:t>.title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      having  count(*) &gt; 5</a:t>
            </a:r>
            <a:r>
              <a:rPr lang="en-US" altLang="ru-RU" sz="2000" b="1" dirty="0">
                <a:solidFill>
                  <a:srgbClr val="1D0601"/>
                </a:solidFill>
              </a:rPr>
              <a:t>;</a:t>
            </a:r>
            <a:endParaRPr lang="ru-RU" altLang="ru-RU" sz="2000" b="1" dirty="0">
              <a:solidFill>
                <a:srgbClr val="1D060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9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dirty="0" smtClean="0">
                <a:latin typeface="Times New Roman" panose="02020603050405020304" pitchFamily="18" charset="0"/>
              </a:rPr>
              <a:t>О</a:t>
            </a:r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пераци</a:t>
            </a:r>
            <a:r>
              <a:rPr lang="ru-RU" altLang="ru-RU" sz="3200" dirty="0">
                <a:latin typeface="Times New Roman" panose="02020603050405020304" pitchFamily="18" charset="0"/>
              </a:rPr>
              <a:t>я</a:t>
            </a:r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 соединения с помощью </a:t>
            </a:r>
            <a:r>
              <a:rPr lang="en-US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join</a:t>
            </a:r>
            <a:endParaRPr lang="ru-RU" altLang="ru-RU" sz="3200" dirty="0" smtClean="0">
              <a:ln>
                <a:noFill/>
              </a:ln>
              <a:latin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268760"/>
            <a:ext cx="76328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ru-RU" dirty="0"/>
              <a:t>Логическая взаимосвязь осуществляется с помощью</a:t>
            </a:r>
            <a:r>
              <a:rPr lang="en-US" dirty="0"/>
              <a:t> </a:t>
            </a:r>
            <a:r>
              <a:rPr lang="ru-RU" dirty="0"/>
              <a:t>подсекции </a:t>
            </a:r>
            <a:r>
              <a:rPr lang="ru-RU" b="1" dirty="0"/>
              <a:t>JOIN</a:t>
            </a:r>
            <a:r>
              <a:rPr lang="ru-RU" dirty="0"/>
              <a:t>. </a:t>
            </a:r>
            <a:endParaRPr lang="en-US" dirty="0"/>
          </a:p>
          <a:p>
            <a:pPr algn="just" eaLnBrk="1" hangingPunct="1">
              <a:defRPr/>
            </a:pPr>
            <a:r>
              <a:rPr lang="ru-RU" dirty="0"/>
              <a:t>На каждую логическую связь пишется отдельная подсекция.</a:t>
            </a:r>
          </a:p>
          <a:p>
            <a:pPr algn="just" eaLnBrk="1" hangingPunct="1">
              <a:defRPr/>
            </a:pPr>
            <a:r>
              <a:rPr lang="ru-RU" dirty="0"/>
              <a:t>Внутри подсекции указывается условие связи двух таблиц (обычно по условию</a:t>
            </a:r>
            <a:r>
              <a:rPr lang="en-US" dirty="0"/>
              <a:t> </a:t>
            </a:r>
            <a:r>
              <a:rPr lang="ru-RU" dirty="0"/>
              <a:t>равенства первичных и вторичных ключей).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8676" y="2996952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b="1" dirty="0">
                <a:solidFill>
                  <a:srgbClr val="002C78"/>
                </a:solidFill>
              </a:rPr>
              <a:t>SELECT</a:t>
            </a:r>
            <a:r>
              <a:rPr lang="en-US" dirty="0">
                <a:solidFill>
                  <a:srgbClr val="002C78"/>
                </a:solidFill>
              </a:rPr>
              <a:t> Table1.Field1, Table2.Field2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b="1" dirty="0">
                <a:solidFill>
                  <a:srgbClr val="002C78"/>
                </a:solidFill>
              </a:rPr>
              <a:t>FROM</a:t>
            </a:r>
            <a:r>
              <a:rPr lang="en-US" dirty="0">
                <a:solidFill>
                  <a:srgbClr val="002C78"/>
                </a:solidFill>
              </a:rPr>
              <a:t> Table1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b="1" dirty="0">
                <a:solidFill>
                  <a:srgbClr val="002C78"/>
                </a:solidFill>
              </a:rPr>
              <a:t>JOIN</a:t>
            </a:r>
            <a:r>
              <a:rPr lang="en-US" dirty="0">
                <a:solidFill>
                  <a:srgbClr val="002C78"/>
                </a:solidFill>
              </a:rPr>
              <a:t> Table2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b="1" dirty="0">
                <a:solidFill>
                  <a:srgbClr val="002C78"/>
                </a:solidFill>
              </a:rPr>
              <a:t>ON</a:t>
            </a:r>
            <a:r>
              <a:rPr lang="en-US" dirty="0">
                <a:solidFill>
                  <a:srgbClr val="002C78"/>
                </a:solidFill>
              </a:rPr>
              <a:t> Table2.ID1 =Table1.ID1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b="1" dirty="0">
                <a:solidFill>
                  <a:srgbClr val="002C78"/>
                </a:solidFill>
              </a:rPr>
              <a:t>AND</a:t>
            </a:r>
            <a:r>
              <a:rPr lang="en-US" dirty="0">
                <a:solidFill>
                  <a:srgbClr val="002C78"/>
                </a:solidFill>
              </a:rPr>
              <a:t> Table2.ID2 =Table1.ID2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b="1" dirty="0">
                <a:solidFill>
                  <a:srgbClr val="002C78"/>
                </a:solidFill>
              </a:rPr>
              <a:t>AND</a:t>
            </a:r>
            <a:r>
              <a:rPr lang="en-US" dirty="0">
                <a:solidFill>
                  <a:srgbClr val="002C78"/>
                </a:solidFill>
              </a:rPr>
              <a:t> …. </a:t>
            </a:r>
          </a:p>
        </p:txBody>
      </p:sp>
    </p:spTree>
    <p:extLst>
      <p:ext uri="{BB962C8B-B14F-4D97-AF65-F5344CB8AC3E}">
        <p14:creationId xmlns:p14="http://schemas.microsoft.com/office/powerpoint/2010/main" val="239077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Тема1" id="{9A362562-DFE6-4E74-8767-9BAE4FBE73D6}" vid="{2DFE1179-0228-460C-9CE0-7006E4C33FE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997</TotalTime>
  <Words>1918</Words>
  <Application>Microsoft Office PowerPoint</Application>
  <PresentationFormat>Экран (4:3)</PresentationFormat>
  <Paragraphs>484</Paragraphs>
  <Slides>25</Slides>
  <Notes>4</Notes>
  <HiddenSlides>1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5" baseType="lpstr">
      <vt:lpstr>Arial</vt:lpstr>
      <vt:lpstr>Calibri</vt:lpstr>
      <vt:lpstr>Euphemia</vt:lpstr>
      <vt:lpstr>Plantagenet Cherokee</vt:lpstr>
      <vt:lpstr>Tahoma</vt:lpstr>
      <vt:lpstr>Times New Roman</vt:lpstr>
      <vt:lpstr>Trebuchet MS</vt:lpstr>
      <vt:lpstr>Wingdings</vt:lpstr>
      <vt:lpstr>Тема1</vt:lpstr>
      <vt:lpstr>Рисунок</vt:lpstr>
      <vt:lpstr>Язык запросов SQL.  Команда SELECT</vt:lpstr>
      <vt:lpstr>Пример БД: проектная организация</vt:lpstr>
      <vt:lpstr>Пример БД: проектная организация</vt:lpstr>
      <vt:lpstr>Пример БД: проектная организация</vt:lpstr>
      <vt:lpstr>Данные таблицы Emp (сотрудники)</vt:lpstr>
      <vt:lpstr>Разносхемные операции РА</vt:lpstr>
      <vt:lpstr>Применение операции соединения</vt:lpstr>
      <vt:lpstr>Применение операции соединения</vt:lpstr>
      <vt:lpstr>Операция соединения с помощью join</vt:lpstr>
      <vt:lpstr>Презентация PowerPoint</vt:lpstr>
      <vt:lpstr>Презентация PowerPoint</vt:lpstr>
      <vt:lpstr>Презентация PowerPoint</vt:lpstr>
      <vt:lpstr>Общий алгоритм выполнения операции SELECT</vt:lpstr>
      <vt:lpstr>Самосоединение</vt:lpstr>
      <vt:lpstr>Результат самосоединения</vt:lpstr>
      <vt:lpstr>Подзапросы</vt:lpstr>
      <vt:lpstr>Расположение подзапросов в командах DML</vt:lpstr>
      <vt:lpstr>Расположение подзапросов в команде select</vt:lpstr>
      <vt:lpstr>Примеры использования подзапросов в части WHERE</vt:lpstr>
      <vt:lpstr>Расположение подзапросов в команде select</vt:lpstr>
      <vt:lpstr>Расположение подзапросов в команде select</vt:lpstr>
      <vt:lpstr>Оператор CASE</vt:lpstr>
      <vt:lpstr>Особенности использования CASE</vt:lpstr>
      <vt:lpstr>Примеры использования оператора CASE</vt:lpstr>
      <vt:lpstr>Примеры использования оператора CASE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Базы данных</dc:title>
  <dc:creator>Виталий Бондаренко</dc:creator>
  <cp:lastModifiedBy>Виталий Бондаренко</cp:lastModifiedBy>
  <cp:revision>211</cp:revision>
  <dcterms:created xsi:type="dcterms:W3CDTF">2008-03-16T13:54:14Z</dcterms:created>
  <dcterms:modified xsi:type="dcterms:W3CDTF">2019-03-25T06:39:15Z</dcterms:modified>
</cp:coreProperties>
</file>