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0"/>
  </p:notesMasterIdLst>
  <p:sldIdLst>
    <p:sldId id="256" r:id="rId2"/>
    <p:sldId id="276" r:id="rId3"/>
    <p:sldId id="277" r:id="rId4"/>
    <p:sldId id="279" r:id="rId5"/>
    <p:sldId id="275" r:id="rId6"/>
    <p:sldId id="278" r:id="rId7"/>
    <p:sldId id="293" r:id="rId8"/>
    <p:sldId id="286" r:id="rId9"/>
    <p:sldId id="287" r:id="rId10"/>
    <p:sldId id="288" r:id="rId11"/>
    <p:sldId id="289" r:id="rId12"/>
    <p:sldId id="292" r:id="rId13"/>
    <p:sldId id="294" r:id="rId14"/>
    <p:sldId id="295" r:id="rId15"/>
    <p:sldId id="296" r:id="rId16"/>
    <p:sldId id="297" r:id="rId17"/>
    <p:sldId id="290" r:id="rId18"/>
    <p:sldId id="291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6" autoAdjust="0"/>
    <p:restoredTop sz="94711" autoAdjust="0"/>
  </p:normalViewPr>
  <p:slideViewPr>
    <p:cSldViewPr>
      <p:cViewPr varScale="1">
        <p:scale>
          <a:sx n="100" d="100"/>
          <a:sy n="100" d="100"/>
        </p:scale>
        <p:origin x="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3.xml"/><Relationship Id="rId7" Type="http://schemas.openxmlformats.org/officeDocument/2006/relationships/slide" Target="slides/slide8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10" Type="http://schemas.openxmlformats.org/officeDocument/2006/relationships/slide" Target="slides/slide11.xml"/><Relationship Id="rId4" Type="http://schemas.openxmlformats.org/officeDocument/2006/relationships/slide" Target="slides/slide4.xml"/><Relationship Id="rId9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49775A18-E671-4D85-99E6-DA9F1EB27F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62E083C-4F17-45D2-B239-CDC1848E0E0C}" type="slidenum">
              <a:rPr kumimoji="0" lang="ru-RU" altLang="ru-RU" smtClean="0"/>
              <a:pPr/>
              <a:t>1</a:t>
            </a:fld>
            <a:endParaRPr kumimoji="0" lang="ru-RU" altLang="ru-RU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0E8CEE-A194-4C57-9945-8959C08FDEE4}" type="slidenum">
              <a:rPr kumimoji="0" lang="ru-RU" altLang="ru-RU" smtClean="0"/>
              <a:pPr/>
              <a:t>11</a:t>
            </a:fld>
            <a:endParaRPr kumimoji="0" lang="ru-RU" alt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F92F25B-4301-4F9E-9AE5-9C54FAC789C6}" type="slidenum">
              <a:rPr kumimoji="0" lang="ru-RU" altLang="ru-RU" smtClean="0"/>
              <a:pPr/>
              <a:t>2</a:t>
            </a:fld>
            <a:endParaRPr kumimoji="0" lang="ru-RU" altLang="ru-RU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F7A4BC-8B14-416F-90A7-74685A9DCB65}" type="slidenum">
              <a:rPr kumimoji="0" lang="ru-RU" altLang="ru-RU" smtClean="0"/>
              <a:pPr/>
              <a:t>3</a:t>
            </a:fld>
            <a:endParaRPr kumimoji="0" lang="ru-RU" altLang="ru-RU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D07FA9-2AA2-4CC9-97CB-F93653778DA9}" type="slidenum">
              <a:rPr kumimoji="0" lang="ru-RU" altLang="ru-RU" smtClean="0"/>
              <a:pPr/>
              <a:t>4</a:t>
            </a:fld>
            <a:endParaRPr kumimoji="0" lang="ru-RU" altLang="ru-RU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7F68F8D-B6A6-448B-95C2-1B3012888C0D}" type="slidenum">
              <a:rPr kumimoji="0" lang="ru-RU" altLang="ru-RU" smtClean="0"/>
              <a:pPr/>
              <a:t>5</a:t>
            </a:fld>
            <a:endParaRPr kumimoji="0" lang="ru-RU" altLang="ru-RU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87B5F9-DFE2-450B-A6BC-EADE1D7D1FA6}" type="slidenum">
              <a:rPr kumimoji="0" lang="ru-RU" altLang="ru-RU" smtClean="0"/>
              <a:pPr/>
              <a:t>6</a:t>
            </a:fld>
            <a:endParaRPr kumimoji="0" lang="ru-RU" alt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47000B9-CD75-4A26-83BC-376F15F76DC1}" type="slidenum">
              <a:rPr kumimoji="0" lang="ru-RU" altLang="ru-RU" smtClean="0"/>
              <a:pPr/>
              <a:t>8</a:t>
            </a:fld>
            <a:endParaRPr kumimoji="0" lang="ru-RU" alt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1E300C-762E-4E35-B9B5-2A58C17D3CA2}" type="slidenum">
              <a:rPr kumimoji="0" lang="ru-RU" altLang="ru-RU" smtClean="0"/>
              <a:pPr/>
              <a:t>9</a:t>
            </a:fld>
            <a:endParaRPr kumimoji="0" lang="ru-RU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55A8DD-79FF-43E3-9594-E6C806EBCB95}" type="slidenum">
              <a:rPr kumimoji="0" lang="ru-RU" altLang="ru-RU" smtClean="0"/>
              <a:pPr/>
              <a:t>10</a:t>
            </a:fld>
            <a:endParaRPr kumimoji="0" lang="ru-RU" alt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631D0-FC72-48B8-991E-D864BB113BC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BD22A7-652A-4FFD-823D-C8DE149307B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710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21103-2713-4511-972F-94CA67B867C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205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C3BCB-2503-46B1-BE27-BA3BDA89201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16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835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1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3563" y="63674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32563" y="63674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EEF14-27A1-4A3E-AD97-64A04718D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489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20273-1971-4FAB-B403-45CEF8679BF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658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7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8C57B6-082D-4374-AB1B-2EC1ECDD604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9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8F1CB-939E-48FF-A962-24E2876E970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55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8B404-68AE-4F81-86F6-EC4395126F4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503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03B9B-89BF-45BF-8295-7907BCF76C0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52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08878F-08FE-4B2D-803F-A07A5CCF7FB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786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773394-E05F-4801-B0BE-F5CC84A964B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240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6C63602F-18F3-4E0E-BF86-BE0F34A45F6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286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8675" y="1916832"/>
            <a:ext cx="4300538" cy="2219691"/>
          </a:xfrm>
        </p:spPr>
        <p:txBody>
          <a:bodyPr/>
          <a:lstStyle/>
          <a:p>
            <a:r>
              <a:rPr lang="ru-RU" altLang="ru-RU" dirty="0" smtClean="0"/>
              <a:t>Базы данных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8675" y="3789040"/>
            <a:ext cx="4300538" cy="1678317"/>
          </a:xfrm>
        </p:spPr>
        <p:txBody>
          <a:bodyPr>
            <a:normAutofit/>
          </a:bodyPr>
          <a:lstStyle/>
          <a:p>
            <a:r>
              <a:rPr lang="ru-RU" altLang="ru-RU" dirty="0" smtClean="0"/>
              <a:t>Тема 8</a:t>
            </a:r>
          </a:p>
          <a:p>
            <a:endParaRPr lang="en-US" altLang="ru-RU" dirty="0" smtClean="0"/>
          </a:p>
          <a:p>
            <a:r>
              <a:rPr lang="ru-RU" altLang="ru-RU" dirty="0" smtClean="0"/>
              <a:t>DDL </a:t>
            </a:r>
            <a:r>
              <a:rPr lang="ru-RU" altLang="ru-RU" dirty="0"/>
              <a:t>(</a:t>
            </a:r>
            <a:r>
              <a:rPr lang="ru-RU" altLang="ru-RU" dirty="0" err="1"/>
              <a:t>Data</a:t>
            </a:r>
            <a:r>
              <a:rPr lang="ru-RU" altLang="ru-RU" dirty="0"/>
              <a:t> </a:t>
            </a:r>
            <a:r>
              <a:rPr lang="ru-RU" altLang="ru-RU" dirty="0" err="1"/>
              <a:t>Definition</a:t>
            </a:r>
            <a:r>
              <a:rPr lang="ru-RU" altLang="ru-RU" dirty="0"/>
              <a:t> </a:t>
            </a:r>
            <a:r>
              <a:rPr lang="ru-RU" altLang="ru-RU" dirty="0" err="1" smtClean="0"/>
              <a:t>Language</a:t>
            </a:r>
            <a:r>
              <a:rPr lang="ru-RU" altLang="ru-RU" dirty="0" smtClean="0"/>
              <a:t>)</a:t>
            </a:r>
            <a:endParaRPr lang="en-US" altLang="ru-RU" dirty="0" smtClean="0"/>
          </a:p>
          <a:p>
            <a:r>
              <a:rPr lang="ru-RU" altLang="ru-RU" dirty="0" smtClean="0"/>
              <a:t>команды </a:t>
            </a:r>
            <a:r>
              <a:rPr lang="ru-RU" altLang="ru-RU" dirty="0"/>
              <a:t>создания/изменения/удаления объектов базы данных </a:t>
            </a:r>
            <a:endParaRPr lang="en-US" altLang="ru-RU" dirty="0" smtClean="0"/>
          </a:p>
          <a:p>
            <a:r>
              <a:rPr lang="en-US" altLang="ru-RU" dirty="0"/>
              <a:t>DML (Data Manipulation Language) – </a:t>
            </a:r>
            <a:r>
              <a:rPr lang="ru-RU" altLang="ru-RU" dirty="0"/>
              <a:t>команды добавления/модификации/удаления данных (</a:t>
            </a:r>
            <a:r>
              <a:rPr lang="en-US" altLang="ru-RU" dirty="0"/>
              <a:t>insert/update/delete), </a:t>
            </a:r>
            <a:endParaRPr lang="ru-RU" altLang="ru-RU" dirty="0" smtClean="0"/>
          </a:p>
        </p:txBody>
      </p:sp>
      <p:pic>
        <p:nvPicPr>
          <p:cNvPr id="10" name="Рисунок 9" descr="About &lt;strong&gt;DDL&lt;/strong&gt; Ltd. g topsy.one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2" r="22802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88988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Изменение данных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78812" cy="489713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2000" b="1" dirty="0" smtClean="0">
                <a:solidFill>
                  <a:srgbClr val="0D0D11"/>
                </a:solidFill>
              </a:rPr>
              <a:t>UPDATE</a:t>
            </a:r>
            <a:r>
              <a:rPr lang="ru-RU" altLang="ru-RU" sz="2000" dirty="0" smtClean="0">
                <a:solidFill>
                  <a:srgbClr val="0D0D11"/>
                </a:solidFill>
              </a:rPr>
              <a:t> – изменение данных: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UPDATE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</a:t>
            </a:r>
            <a:r>
              <a:rPr lang="en-US" altLang="ru-RU" sz="2000" i="1" dirty="0" smtClean="0">
                <a:solidFill>
                  <a:srgbClr val="0D0D11"/>
                </a:solidFill>
              </a:rPr>
              <a:t>_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таблицы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SET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имя_поля1 = выражение1 </a:t>
            </a:r>
            <a:r>
              <a:rPr lang="ru-RU" altLang="ru-RU" sz="2000" dirty="0" smtClean="0">
                <a:solidFill>
                  <a:srgbClr val="0D0D11"/>
                </a:solidFill>
              </a:rPr>
              <a:t>[,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имя_поля2 = выражение2</a:t>
            </a:r>
            <a:r>
              <a:rPr lang="ru-RU" altLang="ru-RU" sz="2000" dirty="0" smtClean="0">
                <a:solidFill>
                  <a:srgbClr val="0D0D11"/>
                </a:solidFill>
              </a:rPr>
              <a:t>,…]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[WHERE 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условие</a:t>
            </a:r>
            <a:r>
              <a:rPr lang="ru-RU" altLang="ru-RU" sz="2000" dirty="0" smtClean="0">
                <a:solidFill>
                  <a:srgbClr val="0D0D11"/>
                </a:solidFill>
              </a:rPr>
              <a:t>];</a:t>
            </a:r>
            <a:endParaRPr lang="en-US" altLang="ru-RU" sz="20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Изменить статус сотрудника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Бобкова</a:t>
            </a:r>
            <a:r>
              <a:rPr lang="ru-RU" altLang="ru-RU" sz="1600" dirty="0" smtClean="0">
                <a:solidFill>
                  <a:srgbClr val="0D0D11"/>
                </a:solidFill>
              </a:rPr>
              <a:t> Л.П., табельный номер 74, по отношению к проекту 30."Система автоматизированного управления предприятием":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update job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set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rel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= '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консультант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'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where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= 74 and pro = 30;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Перевести сотрудника Жаринова А.В., табельный номер 68, на должность ведущего программиста и повысить оклад на три тысячи рублей: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update </a:t>
            </a:r>
            <a:r>
              <a:rPr lang="en-US" altLang="ru-RU" sz="1600" b="1" dirty="0" err="1" smtClean="0">
                <a:solidFill>
                  <a:srgbClr val="0D0D11"/>
                </a:solidFill>
              </a:rPr>
              <a:t>emp</a:t>
            </a:r>
            <a:endParaRPr lang="en-US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set post = '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ведущий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программист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', salary = salary+3000</a:t>
            </a:r>
            <a:endParaRPr lang="ru-RU" altLang="ru-RU" sz="16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600" b="1" dirty="0" smtClean="0">
                <a:solidFill>
                  <a:srgbClr val="0D0D11"/>
                </a:solidFill>
              </a:rPr>
              <a:t>		</a:t>
            </a:r>
            <a:r>
              <a:rPr lang="ru-RU" altLang="ru-RU" sz="1600" b="1" dirty="0" err="1" smtClean="0">
                <a:solidFill>
                  <a:srgbClr val="0D0D11"/>
                </a:solidFill>
              </a:rPr>
              <a:t>where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b="1" dirty="0" err="1" smtClean="0">
                <a:solidFill>
                  <a:srgbClr val="0D0D11"/>
                </a:solidFill>
              </a:rPr>
              <a:t>tabno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= 68;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772400" cy="792163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Удаление данных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213"/>
            <a:ext cx="7772400" cy="453709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b="1" dirty="0" smtClean="0">
                <a:solidFill>
                  <a:srgbClr val="0D0D11"/>
                </a:solidFill>
              </a:rPr>
              <a:t>DELETE</a:t>
            </a:r>
            <a:r>
              <a:rPr lang="ru-RU" altLang="ru-RU" sz="1800" dirty="0" smtClean="0">
                <a:solidFill>
                  <a:srgbClr val="0D0D11"/>
                </a:solidFill>
              </a:rPr>
              <a:t> – удаление строк из таблицы: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2000" dirty="0" smtClean="0">
                <a:solidFill>
                  <a:srgbClr val="0D0D11"/>
                </a:solidFill>
              </a:rPr>
              <a:t>DELETE  FROM </a:t>
            </a:r>
            <a:r>
              <a:rPr lang="en-US" altLang="ru-RU" sz="2000" i="1" dirty="0" smtClean="0">
                <a:solidFill>
                  <a:srgbClr val="0D0D11"/>
                </a:solidFill>
              </a:rPr>
              <a:t> </a:t>
            </a:r>
            <a:r>
              <a:rPr lang="ru-RU" altLang="ru-RU" sz="2000" i="1" dirty="0" err="1" smtClean="0">
                <a:solidFill>
                  <a:srgbClr val="0D0D11"/>
                </a:solidFill>
              </a:rPr>
              <a:t>имя_таблицы</a:t>
            </a:r>
            <a:endParaRPr lang="ru-RU" altLang="ru-RU" sz="2000" i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>
                <a:solidFill>
                  <a:srgbClr val="0D0D11"/>
                </a:solidFill>
              </a:rPr>
              <a:t>		[ WHERE </a:t>
            </a:r>
            <a:r>
              <a:rPr lang="ru-RU" altLang="ru-RU" sz="2000" i="1" dirty="0" smtClean="0">
                <a:solidFill>
                  <a:srgbClr val="0D0D11"/>
                </a:solidFill>
              </a:rPr>
              <a:t>условие</a:t>
            </a:r>
            <a:r>
              <a:rPr lang="ru-RU" altLang="ru-RU" sz="2000" dirty="0" smtClean="0">
                <a:solidFill>
                  <a:srgbClr val="0D0D11"/>
                </a:solidFill>
              </a:rPr>
              <a:t> 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Примеры</a:t>
            </a:r>
            <a:r>
              <a:rPr lang="ru-RU" altLang="ru-RU" sz="1800" dirty="0" smtClean="0">
                <a:solidFill>
                  <a:srgbClr val="0D0D11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-- Удалить сведения о том, что сотрудник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Афонасьев</a:t>
            </a:r>
            <a:r>
              <a:rPr lang="ru-RU" altLang="ru-RU" sz="1800" dirty="0" smtClean="0">
                <a:solidFill>
                  <a:srgbClr val="0D0D11"/>
                </a:solidFill>
              </a:rPr>
              <a:t> В.Н., табельный номер 147, участвует в проектах:</a:t>
            </a:r>
            <a:endParaRPr lang="en-US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delete from job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	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where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=147;</a:t>
            </a:r>
            <a:endParaRPr lang="ru-RU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-- Удалить сведения о сотруднике </a:t>
            </a:r>
            <a:r>
              <a:rPr lang="ru-RU" altLang="ru-RU" sz="1800" dirty="0" err="1" smtClean="0">
                <a:solidFill>
                  <a:srgbClr val="0D0D11"/>
                </a:solidFill>
              </a:rPr>
              <a:t>Афонасьеве</a:t>
            </a:r>
            <a:r>
              <a:rPr lang="ru-RU" altLang="ru-RU" sz="1800" dirty="0" smtClean="0">
                <a:solidFill>
                  <a:srgbClr val="0D0D11"/>
                </a:solidFill>
              </a:rPr>
              <a:t> В.Н., табельный номер 147:</a:t>
            </a:r>
            <a:endParaRPr lang="en-US" altLang="ru-RU" sz="18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solidFill>
                  <a:srgbClr val="0D0D11"/>
                </a:solidFill>
              </a:rPr>
              <a:t>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delete from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emp</a:t>
            </a:r>
            <a:endParaRPr lang="en-US" altLang="ru-RU" sz="1800" b="1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dirty="0" smtClean="0">
                <a:solidFill>
                  <a:srgbClr val="0D0D11"/>
                </a:solidFill>
              </a:rPr>
              <a:t>		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where </a:t>
            </a:r>
            <a:r>
              <a:rPr lang="en-US" altLang="ru-RU" sz="1800" b="1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800" b="1" dirty="0" smtClean="0">
                <a:solidFill>
                  <a:srgbClr val="0D0D11"/>
                </a:solidFill>
              </a:rPr>
              <a:t> = 147;</a:t>
            </a:r>
            <a:endParaRPr lang="ru-RU" altLang="ru-RU" sz="1800" b="1" dirty="0" smtClean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7987"/>
            <a:ext cx="8280400" cy="788988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Расположение подзапросов в командах</a:t>
            </a:r>
            <a:r>
              <a:rPr lang="en-US" altLang="ru-RU" sz="3200" dirty="0" smtClean="0">
                <a:ln>
                  <a:noFill/>
                </a:ln>
                <a:latin typeface="Times New Roman" panose="02020603050405020304" pitchFamily="18" charset="0"/>
              </a:rPr>
              <a:t> DML</a:t>
            </a:r>
            <a:endParaRPr lang="ru-RU" altLang="ru-RU" sz="3200" dirty="0" smtClean="0">
              <a:ln>
                <a:noFill/>
              </a:ln>
              <a:latin typeface="Times New Roman" panose="02020603050405020304" pitchFamily="18" charset="0"/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95536" y="1268760"/>
            <a:ext cx="8497887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INSERT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Вместо </a:t>
            </a:r>
            <a:r>
              <a:rPr lang="en-US" altLang="ru-RU" b="1" dirty="0">
                <a:solidFill>
                  <a:srgbClr val="0D0D11"/>
                </a:solidFill>
              </a:rPr>
              <a:t>VALUES</a:t>
            </a:r>
            <a:r>
              <a:rPr lang="ru-RU" altLang="ru-RU" dirty="0">
                <a:solidFill>
                  <a:srgbClr val="0D0D11"/>
                </a:solidFill>
              </a:rPr>
              <a:t>, например, добавление данных из одной таблицы в другую: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insert  into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select  *  from  </a:t>
            </a:r>
            <a:r>
              <a:rPr lang="en-US" altLang="ru-RU" dirty="0" err="1">
                <a:solidFill>
                  <a:srgbClr val="0D0D11"/>
                </a:solidFill>
              </a:rPr>
              <a:t>new_emp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повышение зарплаты на 10% всем участникам проектов: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set  salary = salary*1.1  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	where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IN (select  </a:t>
            </a:r>
            <a:r>
              <a:rPr lang="en-US" altLang="ru-RU" dirty="0" err="1">
                <a:solidFill>
                  <a:srgbClr val="0D0D11"/>
                </a:solidFill>
              </a:rPr>
              <a:t>tabNo</a:t>
            </a:r>
            <a:r>
              <a:rPr lang="en-US" altLang="ru-RU" dirty="0">
                <a:solidFill>
                  <a:srgbClr val="0D0D11"/>
                </a:solidFill>
              </a:rPr>
              <a:t>  from  job);</a:t>
            </a: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SET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значений полей, например, повышение зарплаты на 10% за каждое участие сотрудника в проекте: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update  </a:t>
            </a:r>
            <a:r>
              <a:rPr lang="en-US" altLang="ru-RU" dirty="0" err="1">
                <a:solidFill>
                  <a:srgbClr val="0D0D11"/>
                </a:solidFill>
              </a:rPr>
              <a:t>emp</a:t>
            </a:r>
            <a:r>
              <a:rPr lang="en-US" altLang="ru-RU" dirty="0">
                <a:solidFill>
                  <a:srgbClr val="0D0D11"/>
                </a:solidFill>
              </a:rPr>
              <a:t>  e  set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salary = salary*(1+(select  count(*)/10  from  job  j  </a:t>
            </a:r>
          </a:p>
          <a:p>
            <a:pPr eaLnBrk="1" hangingPunct="1"/>
            <a:r>
              <a:rPr lang="en-US" altLang="ru-RU" dirty="0">
                <a:solidFill>
                  <a:srgbClr val="0D0D11"/>
                </a:solidFill>
              </a:rPr>
              <a:t>			</a:t>
            </a:r>
            <a:r>
              <a:rPr lang="ru-RU" altLang="ru-RU" dirty="0">
                <a:solidFill>
                  <a:srgbClr val="0D0D11"/>
                </a:solidFill>
              </a:rPr>
              <a:t>		</a:t>
            </a:r>
            <a:r>
              <a:rPr lang="en-US" altLang="ru-RU" dirty="0">
                <a:solidFill>
                  <a:srgbClr val="0D0D11"/>
                </a:solidFill>
              </a:rPr>
              <a:t>where  </a:t>
            </a:r>
            <a:r>
              <a:rPr lang="en-US" altLang="ru-RU" dirty="0" err="1">
                <a:solidFill>
                  <a:srgbClr val="0D0D11"/>
                </a:solidFill>
              </a:rPr>
              <a:t>j.tabNo</a:t>
            </a:r>
            <a:r>
              <a:rPr lang="en-US" altLang="ru-RU" dirty="0">
                <a:solidFill>
                  <a:srgbClr val="0D0D11"/>
                </a:solidFill>
              </a:rPr>
              <a:t> = </a:t>
            </a:r>
            <a:r>
              <a:rPr lang="en-US" altLang="ru-RU" dirty="0" err="1">
                <a:solidFill>
                  <a:srgbClr val="0D0D11"/>
                </a:solidFill>
              </a:rPr>
              <a:t>e.tabNo</a:t>
            </a:r>
            <a:r>
              <a:rPr lang="en-US" altLang="ru-RU" dirty="0">
                <a:solidFill>
                  <a:srgbClr val="0D0D11"/>
                </a:solidFill>
              </a:rPr>
              <a:t>) );</a:t>
            </a:r>
          </a:p>
          <a:p>
            <a:pPr eaLnBrk="1" hangingPunct="1">
              <a:spcBef>
                <a:spcPct val="1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В команде </a:t>
            </a:r>
            <a:r>
              <a:rPr lang="en-US" altLang="ru-RU" b="1" dirty="0">
                <a:solidFill>
                  <a:srgbClr val="0D0D11"/>
                </a:solidFill>
              </a:rPr>
              <a:t>DELETE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0D0D11"/>
                </a:solidFill>
              </a:rPr>
              <a:t>в части </a:t>
            </a:r>
            <a:r>
              <a:rPr lang="en-US" altLang="ru-RU" b="1" dirty="0">
                <a:solidFill>
                  <a:srgbClr val="0D0D11"/>
                </a:solidFill>
              </a:rPr>
              <a:t>WHERE</a:t>
            </a:r>
            <a:r>
              <a:rPr lang="ru-RU" altLang="ru-RU" dirty="0">
                <a:solidFill>
                  <a:srgbClr val="0D0D11"/>
                </a:solidFill>
              </a:rPr>
              <a:t> для вычисления условий, например, удаление сведений об участии в закончившихся проектах: 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delete  from  job</a:t>
            </a:r>
          </a:p>
          <a:p>
            <a:pPr lvl="1" eaLnBrk="1" hangingPunct="1">
              <a:spcBef>
                <a:spcPct val="5000"/>
              </a:spcBef>
              <a:buFont typeface="Wingdings" panose="05000000000000000000" pitchFamily="2" charset="2"/>
              <a:buNone/>
            </a:pPr>
            <a:r>
              <a:rPr lang="en-US" altLang="ru-RU" dirty="0">
                <a:solidFill>
                  <a:srgbClr val="0D0D11"/>
                </a:solidFill>
              </a:rPr>
              <a:t>	where </a:t>
            </a:r>
            <a:r>
              <a:rPr lang="ru-RU" altLang="ru-RU" dirty="0">
                <a:solidFill>
                  <a:srgbClr val="0D0D11"/>
                </a:solidFill>
              </a:rPr>
              <a:t> </a:t>
            </a:r>
            <a:r>
              <a:rPr lang="en-US" altLang="ru-RU" dirty="0">
                <a:solidFill>
                  <a:srgbClr val="0D0D11"/>
                </a:solidFill>
              </a:rPr>
              <a:t>pro  IN (select  pro  from project  where  </a:t>
            </a:r>
            <a:r>
              <a:rPr lang="en-US" altLang="ru-RU" dirty="0" err="1">
                <a:solidFill>
                  <a:srgbClr val="0D0D11"/>
                </a:solidFill>
              </a:rPr>
              <a:t>dend</a:t>
            </a:r>
            <a:r>
              <a:rPr lang="en-US" altLang="ru-RU" dirty="0">
                <a:solidFill>
                  <a:srgbClr val="0D0D11"/>
                </a:solidFill>
              </a:rPr>
              <a:t> &lt; </a:t>
            </a:r>
            <a:r>
              <a:rPr lang="en-US" altLang="ru-RU" dirty="0" smtClean="0">
                <a:solidFill>
                  <a:srgbClr val="0D0D11"/>
                </a:solidFill>
              </a:rPr>
              <a:t>date());</a:t>
            </a:r>
            <a:endParaRPr lang="ru-RU" altLang="ru-RU" dirty="0">
              <a:solidFill>
                <a:srgbClr val="0D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865981" y="481013"/>
            <a:ext cx="7772400" cy="644525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Представления</a:t>
            </a:r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755576" y="2492896"/>
            <a:ext cx="7882805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Назначение представлений: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Хранение сложных запросов.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Представление данных в виде, удобном пользователю.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Сокрытие конфиденциальной информации.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Предоставление дифференцированного доступа к данным.</a:t>
            </a: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Создание представления выполняется командой</a:t>
            </a:r>
            <a:r>
              <a:rPr lang="ru-RU" altLang="ru-RU" b="1" dirty="0">
                <a:solidFill>
                  <a:srgbClr val="0D0D11"/>
                </a:solidFill>
              </a:rPr>
              <a:t> </a:t>
            </a:r>
            <a:r>
              <a:rPr lang="en-US" altLang="ru-RU" b="1" dirty="0">
                <a:solidFill>
                  <a:srgbClr val="0D0D11"/>
                </a:solidFill>
              </a:rPr>
              <a:t>CREATE VIEW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CREATE  </a:t>
            </a:r>
            <a:r>
              <a:rPr lang="ru-RU" altLang="ru-RU" dirty="0">
                <a:solidFill>
                  <a:srgbClr val="0D0D11"/>
                </a:solidFill>
              </a:rPr>
              <a:t>[ </a:t>
            </a:r>
            <a:r>
              <a:rPr lang="en-US" altLang="ru-RU" dirty="0">
                <a:solidFill>
                  <a:srgbClr val="0D0D11"/>
                </a:solidFill>
              </a:rPr>
              <a:t>OR</a:t>
            </a:r>
            <a:r>
              <a:rPr lang="ru-RU" altLang="ru-RU" dirty="0">
                <a:solidFill>
                  <a:srgbClr val="0D0D11"/>
                </a:solidFill>
              </a:rPr>
              <a:t>  </a:t>
            </a:r>
            <a:r>
              <a:rPr lang="en-US" altLang="ru-RU" dirty="0">
                <a:solidFill>
                  <a:srgbClr val="0D0D11"/>
                </a:solidFill>
              </a:rPr>
              <a:t>REPLACE </a:t>
            </a:r>
            <a:r>
              <a:rPr lang="ru-RU" altLang="ru-RU" dirty="0">
                <a:solidFill>
                  <a:srgbClr val="0D0D11"/>
                </a:solidFill>
              </a:rPr>
              <a:t>]  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 &lt;имя представления&gt; </a:t>
            </a:r>
            <a:endParaRPr lang="en-US" altLang="ru-RU" dirty="0">
              <a:solidFill>
                <a:srgbClr val="0D0D11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				[ (&lt;</a:t>
            </a:r>
            <a:r>
              <a:rPr lang="ru-RU" altLang="ru-RU" dirty="0">
                <a:solidFill>
                  <a:srgbClr val="0D0D11"/>
                </a:solidFill>
              </a:rPr>
              <a:t>список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имён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столбцов</a:t>
            </a:r>
            <a:r>
              <a:rPr lang="en-US" altLang="ru-RU" dirty="0">
                <a:solidFill>
                  <a:srgbClr val="0D0D11"/>
                </a:solidFill>
              </a:rPr>
              <a:t>&gt;) ]</a:t>
            </a:r>
          </a:p>
          <a:p>
            <a:pPr lvl="1" eaLnBrk="1" hangingPunct="1"/>
            <a:r>
              <a:rPr lang="en-US" altLang="ru-RU" dirty="0">
                <a:solidFill>
                  <a:srgbClr val="0D0D11"/>
                </a:solidFill>
              </a:rPr>
              <a:t>AS  &lt;</a:t>
            </a:r>
            <a:r>
              <a:rPr lang="ru-RU" altLang="ru-RU" dirty="0">
                <a:solidFill>
                  <a:srgbClr val="0D0D11"/>
                </a:solidFill>
              </a:rPr>
              <a:t>запрос</a:t>
            </a:r>
            <a:r>
              <a:rPr lang="en-US" altLang="ru-RU" dirty="0">
                <a:solidFill>
                  <a:srgbClr val="0D0D11"/>
                </a:solidFill>
              </a:rPr>
              <a:t>&gt;  [ WITH  CHECK  OPTION ];</a:t>
            </a:r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Запрос (команда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), на основании которого создаётся представление, называется </a:t>
            </a:r>
            <a:r>
              <a:rPr lang="ru-RU" altLang="ru-RU" b="1" dirty="0">
                <a:solidFill>
                  <a:srgbClr val="0D0D11"/>
                </a:solidFill>
              </a:rPr>
              <a:t>определяющим запросом</a:t>
            </a:r>
            <a:r>
              <a:rPr lang="ru-RU" altLang="ru-RU" dirty="0">
                <a:solidFill>
                  <a:srgbClr val="0D0D11"/>
                </a:solidFill>
              </a:rPr>
              <a:t>, а таблицы, к которым происходит обращение в определяющем запросе – </a:t>
            </a:r>
            <a:r>
              <a:rPr lang="ru-RU" altLang="ru-RU" b="1" dirty="0">
                <a:solidFill>
                  <a:srgbClr val="0D0D11"/>
                </a:solidFill>
              </a:rPr>
              <a:t>базовыми таблицами</a:t>
            </a:r>
            <a:r>
              <a:rPr lang="ru-RU" altLang="ru-RU" dirty="0">
                <a:solidFill>
                  <a:srgbClr val="0D0D11"/>
                </a:solidFill>
              </a:rPr>
              <a:t>. Определяющий запрос по стандарту </a:t>
            </a:r>
            <a:r>
              <a:rPr lang="en-US" altLang="ru-RU" dirty="0">
                <a:solidFill>
                  <a:srgbClr val="0D0D11"/>
                </a:solidFill>
              </a:rPr>
              <a:t>SQL </a:t>
            </a:r>
            <a:r>
              <a:rPr lang="ru-RU" altLang="ru-RU" dirty="0">
                <a:solidFill>
                  <a:srgbClr val="0D0D11"/>
                </a:solidFill>
              </a:rPr>
              <a:t>не может включать предложение </a:t>
            </a:r>
            <a:r>
              <a:rPr lang="en-US" altLang="ru-RU" dirty="0">
                <a:solidFill>
                  <a:srgbClr val="0D0D11"/>
                </a:solidFill>
              </a:rPr>
              <a:t>ORDER BY</a:t>
            </a:r>
            <a:r>
              <a:rPr lang="ru-RU" altLang="ru-RU" dirty="0">
                <a:solidFill>
                  <a:srgbClr val="0D0D11"/>
                </a:solidFill>
              </a:rPr>
              <a:t>.</a:t>
            </a:r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755576" y="1318146"/>
            <a:ext cx="79914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>
                <a:solidFill>
                  <a:srgbClr val="0D0D11"/>
                </a:solidFill>
              </a:rPr>
              <a:t>Представление (</a:t>
            </a:r>
            <a:r>
              <a:rPr lang="en-US" altLang="ru-RU" dirty="0">
                <a:solidFill>
                  <a:srgbClr val="0D0D11"/>
                </a:solidFill>
              </a:rPr>
              <a:t>view</a:t>
            </a:r>
            <a:r>
              <a:rPr lang="ru-RU" altLang="ru-RU" dirty="0">
                <a:solidFill>
                  <a:srgbClr val="0D0D11"/>
                </a:solidFill>
              </a:rPr>
              <a:t>, обзор) – это хранимый запрос, создаваемый на основе команды </a:t>
            </a:r>
            <a:r>
              <a:rPr lang="en-US" altLang="ru-RU" i="1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. Представление реально не содержит данных. Запрос, определяющий представление, выполняется тогда, когда к представлению происходит обращение с другим запросом, например, </a:t>
            </a:r>
            <a:r>
              <a:rPr lang="en-US" altLang="ru-RU" dirty="0">
                <a:solidFill>
                  <a:srgbClr val="0D0D11"/>
                </a:solidFill>
              </a:rPr>
              <a:t>SELECT</a:t>
            </a:r>
            <a:r>
              <a:rPr lang="ru-RU" altLang="ru-RU" dirty="0">
                <a:solidFill>
                  <a:srgbClr val="0D0D11"/>
                </a:solidFill>
              </a:rPr>
              <a:t>, </a:t>
            </a:r>
            <a:r>
              <a:rPr lang="en-US" altLang="ru-RU" dirty="0">
                <a:solidFill>
                  <a:srgbClr val="0D0D11"/>
                </a:solidFill>
              </a:rPr>
              <a:t>UPDATE</a:t>
            </a:r>
            <a:r>
              <a:rPr lang="ru-RU" altLang="ru-RU" dirty="0">
                <a:solidFill>
                  <a:srgbClr val="0D0D11"/>
                </a:solidFill>
              </a:rPr>
              <a:t> и т.д.</a:t>
            </a:r>
          </a:p>
        </p:txBody>
      </p:sp>
    </p:spTree>
    <p:extLst>
      <p:ext uri="{BB962C8B-B14F-4D97-AF65-F5344CB8AC3E}">
        <p14:creationId xmlns:p14="http://schemas.microsoft.com/office/powerpoint/2010/main" val="136752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550862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4783" name="Group 207"/>
          <p:cNvGraphicFramePr>
            <a:graphicFrameLocks noGrp="1"/>
          </p:cNvGraphicFramePr>
          <p:nvPr>
            <p:ph type="tbl" idx="1"/>
          </p:nvPr>
        </p:nvGraphicFramePr>
        <p:xfrm>
          <a:off x="685800" y="3573463"/>
          <a:ext cx="7772400" cy="2592417"/>
        </p:xfrm>
        <a:graphic>
          <a:graphicData uri="http://schemas.openxmlformats.org/drawingml/2006/table">
            <a:tbl>
              <a:tblPr/>
              <a:tblGrid>
                <a:gridCol w="15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8413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CHILD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Ольга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18.07.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Анна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26.12.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39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684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Серова Т.В.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Антон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</a:t>
                      </a: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39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с детьми" (для удобного представления данных о детях сотрудников):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VIEW 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(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child, sex, born)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e.depno</a:t>
            </a:r>
            <a:r>
              <a:rPr lang="en-US" altLang="ru-RU" dirty="0">
                <a:solidFill>
                  <a:srgbClr val="002060"/>
                </a:solidFill>
              </a:rPr>
              <a:t>,  e.name,  c.name,  </a:t>
            </a:r>
            <a:r>
              <a:rPr lang="en-US" altLang="ru-RU" dirty="0" err="1">
                <a:solidFill>
                  <a:srgbClr val="002060"/>
                </a:solidFill>
              </a:rPr>
              <a:t>c.sex</a:t>
            </a:r>
            <a:r>
              <a:rPr lang="en-US" altLang="ru-RU" dirty="0">
                <a:solidFill>
                  <a:srgbClr val="002060"/>
                </a:solidFill>
              </a:rPr>
              <a:t>,  </a:t>
            </a:r>
            <a:r>
              <a:rPr lang="en-US" altLang="ru-RU" dirty="0" err="1">
                <a:solidFill>
                  <a:srgbClr val="002060"/>
                </a:solidFill>
              </a:rPr>
              <a:t>c.born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 e,  children  c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 = </a:t>
            </a:r>
            <a:r>
              <a:rPr lang="en-US" altLang="ru-RU" dirty="0" err="1">
                <a:solidFill>
                  <a:srgbClr val="002060"/>
                </a:solidFill>
              </a:rPr>
              <a:t>c.tabno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* FROM </a:t>
            </a:r>
            <a:r>
              <a:rPr lang="en-US" altLang="ru-RU" dirty="0" err="1">
                <a:solidFill>
                  <a:srgbClr val="002060"/>
                </a:solidFill>
              </a:rPr>
              <a:t>emp_child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956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</a:t>
            </a:r>
          </a:p>
        </p:txBody>
      </p:sp>
      <p:graphicFrame>
        <p:nvGraphicFramePr>
          <p:cNvPr id="26910" name="Group 286"/>
          <p:cNvGraphicFramePr>
            <a:graphicFrameLocks noGrp="1"/>
          </p:cNvGraphicFramePr>
          <p:nvPr>
            <p:ph type="tbl" idx="1"/>
            <p:extLst/>
          </p:nvPr>
        </p:nvGraphicFramePr>
        <p:xfrm>
          <a:off x="685800" y="3717032"/>
          <a:ext cx="7772400" cy="2667002"/>
        </p:xfrm>
        <a:graphic>
          <a:graphicData uri="http://schemas.openxmlformats.org/drawingml/2006/table">
            <a:tbl>
              <a:tblPr/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0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46500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421" name="Text Box 3"/>
          <p:cNvSpPr txBox="1">
            <a:spLocks noChangeArrowheads="1"/>
          </p:cNvSpPr>
          <p:nvPr/>
        </p:nvSpPr>
        <p:spPr bwMode="auto">
          <a:xfrm>
            <a:off x="611188" y="1341438"/>
            <a:ext cx="81359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 2-го отдела" (для предоставления полного доступа к данным о сотрудниках 2-го отдела начальнику этого отдела):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emp2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*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endParaRPr lang="en-US" altLang="ru-RU" dirty="0">
              <a:solidFill>
                <a:srgbClr val="002060"/>
              </a:solidFill>
            </a:endParaRP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 = 2;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  </a:t>
            </a:r>
            <a:r>
              <a:rPr lang="ru-RU" altLang="ru-RU" dirty="0">
                <a:solidFill>
                  <a:srgbClr val="002060"/>
                </a:solidFill>
              </a:rPr>
              <a:t>*  </a:t>
            </a:r>
            <a:r>
              <a:rPr lang="en-US" altLang="ru-RU" dirty="0">
                <a:solidFill>
                  <a:srgbClr val="002060"/>
                </a:solidFill>
              </a:rPr>
              <a:t>FROM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  <p:extLst>
      <p:ext uri="{BB962C8B-B14F-4D97-AF65-F5344CB8AC3E}">
        <p14:creationId xmlns:p14="http://schemas.microsoft.com/office/powerpoint/2010/main" val="4534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20688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Представления: примеры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"Сотрудники" (без данных о зарплате, для сокрытия конфиденциальной информации):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employees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, </a:t>
            </a:r>
            <a:r>
              <a:rPr lang="en-US" altLang="ru-RU" dirty="0" err="1">
                <a:solidFill>
                  <a:srgbClr val="002060"/>
                </a:solidFill>
              </a:rPr>
              <a:t>depno</a:t>
            </a:r>
            <a:r>
              <a:rPr lang="en-US" altLang="ru-RU" dirty="0">
                <a:solidFill>
                  <a:srgbClr val="002060"/>
                </a:solidFill>
              </a:rPr>
              <a:t>, name, post, born, phone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;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pPr lvl="1"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Создать представление "Статистика по проектам" (для хранения сложных запросов): название проекта, ФИО руководителя, количество исполнителей, количество консультантов.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CREATE  VIEW   pro</a:t>
            </a:r>
            <a:r>
              <a:rPr lang="ru-RU" altLang="ru-RU" dirty="0">
                <a:solidFill>
                  <a:srgbClr val="002060"/>
                </a:solidFill>
              </a:rPr>
              <a:t>_</a:t>
            </a:r>
            <a:r>
              <a:rPr lang="en-US" altLang="ru-RU" dirty="0">
                <a:solidFill>
                  <a:srgbClr val="002060"/>
                </a:solidFill>
              </a:rPr>
              <a:t>stat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AS  SELECT  title, e.name, 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исполнитель</a:t>
            </a:r>
            <a:r>
              <a:rPr lang="en-US" altLang="ru-RU" dirty="0">
                <a:solidFill>
                  <a:srgbClr val="002060"/>
                </a:solidFill>
              </a:rPr>
              <a:t>') jobs,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(select count(*) from job j where j.pro=p.pro and </a:t>
            </a:r>
            <a:r>
              <a:rPr lang="en-US" altLang="ru-RU" dirty="0" err="1">
                <a:solidFill>
                  <a:srgbClr val="002060"/>
                </a:solidFill>
              </a:rPr>
              <a:t>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консультант</a:t>
            </a:r>
            <a:r>
              <a:rPr lang="en-US" altLang="ru-RU" dirty="0">
                <a:solidFill>
                  <a:srgbClr val="002060"/>
                </a:solidFill>
              </a:rPr>
              <a:t>') consult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FROM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en-US" altLang="ru-RU" dirty="0">
                <a:solidFill>
                  <a:srgbClr val="002060"/>
                </a:solidFill>
              </a:rPr>
              <a:t> e, project p, job j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where </a:t>
            </a:r>
            <a:r>
              <a:rPr lang="en-US" altLang="ru-RU" dirty="0" err="1">
                <a:solidFill>
                  <a:srgbClr val="002060"/>
                </a:solidFill>
              </a:rPr>
              <a:t>e.tabno</a:t>
            </a:r>
            <a:r>
              <a:rPr lang="en-US" altLang="ru-RU" dirty="0">
                <a:solidFill>
                  <a:srgbClr val="002060"/>
                </a:solidFill>
              </a:rPr>
              <a:t>=</a:t>
            </a:r>
            <a:r>
              <a:rPr lang="en-US" altLang="ru-RU" dirty="0" err="1">
                <a:solidFill>
                  <a:srgbClr val="002060"/>
                </a:solidFill>
              </a:rPr>
              <a:t>j.tabno</a:t>
            </a:r>
            <a:r>
              <a:rPr lang="en-US" altLang="ru-RU" dirty="0">
                <a:solidFill>
                  <a:srgbClr val="002060"/>
                </a:solidFill>
              </a:rPr>
              <a:t> and j.pro=p.pro</a:t>
            </a:r>
          </a:p>
          <a:p>
            <a:pPr lvl="1" eaLnBrk="1" hangingPunct="1"/>
            <a:r>
              <a:rPr lang="en-US" altLang="ru-RU" dirty="0">
                <a:solidFill>
                  <a:srgbClr val="002060"/>
                </a:solidFill>
              </a:rPr>
              <a:t>	and </a:t>
            </a:r>
            <a:r>
              <a:rPr lang="en-US" altLang="ru-RU" dirty="0" err="1">
                <a:solidFill>
                  <a:srgbClr val="002060"/>
                </a:solidFill>
              </a:rPr>
              <a:t>j.rel</a:t>
            </a:r>
            <a:r>
              <a:rPr lang="en-US" altLang="ru-RU" dirty="0">
                <a:solidFill>
                  <a:srgbClr val="002060"/>
                </a:solidFill>
              </a:rPr>
              <a:t>='</a:t>
            </a:r>
            <a:r>
              <a:rPr lang="ru-RU" altLang="ru-RU" dirty="0">
                <a:solidFill>
                  <a:srgbClr val="002060"/>
                </a:solidFill>
              </a:rPr>
              <a:t>руководитель</a:t>
            </a:r>
            <a:r>
              <a:rPr lang="en-US" altLang="ru-RU" dirty="0">
                <a:solidFill>
                  <a:srgbClr val="002060"/>
                </a:solidFill>
              </a:rPr>
              <a:t>';</a:t>
            </a:r>
            <a:endParaRPr lang="ru-RU" alt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8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92696"/>
            <a:ext cx="7772400" cy="573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Обновляемые представления</a:t>
            </a:r>
          </a:p>
        </p:txBody>
      </p:sp>
      <p:graphicFrame>
        <p:nvGraphicFramePr>
          <p:cNvPr id="28906" name="Group 234"/>
          <p:cNvGraphicFramePr>
            <a:graphicFrameLocks noGrp="1"/>
          </p:cNvGraphicFramePr>
          <p:nvPr>
            <p:ph type="tbl" idx="1"/>
          </p:nvPr>
        </p:nvGraphicFramePr>
        <p:xfrm>
          <a:off x="685800" y="4146550"/>
          <a:ext cx="7772400" cy="2019301"/>
        </p:xfrm>
        <a:graphic>
          <a:graphicData uri="http://schemas.openxmlformats.org/drawingml/2006/table">
            <a:tbl>
              <a:tblPr/>
              <a:tblGrid>
                <a:gridCol w="925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TABNO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DEPNO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SALARY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BORN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PHONE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Буров Г.О.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22.05.75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 Л.Д.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48000</a:t>
                      </a:r>
                      <a:endParaRPr kumimoji="1" lang="en-US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16.10.82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Лукина Н.Н.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42880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12.07.79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115-46-32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023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Малова Л.А.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гл. бухгалтер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59240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24.11.54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SzPct val="9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SzPct val="80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SzPct val="7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7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1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114-24-55</a:t>
                      </a:r>
                      <a:endParaRPr kumimoji="1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1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469" name="Text Box 3"/>
          <p:cNvSpPr txBox="1">
            <a:spLocks noChangeArrowheads="1"/>
          </p:cNvSpPr>
          <p:nvPr/>
        </p:nvSpPr>
        <p:spPr bwMode="auto">
          <a:xfrm>
            <a:off x="611188" y="1508125"/>
            <a:ext cx="83534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0D0D11"/>
                </a:solidFill>
              </a:rPr>
              <a:t>Обновляемым </a:t>
            </a:r>
            <a:r>
              <a:rPr lang="ru-RU" altLang="ru-RU" dirty="0">
                <a:solidFill>
                  <a:srgbClr val="0D0D11"/>
                </a:solidFill>
              </a:rPr>
              <a:t>является представление, при обращении к которому можно обновить базовую таблицу.</a:t>
            </a:r>
            <a:endParaRPr lang="ru-RU" altLang="ru-RU" u="sng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u="sng" dirty="0">
                <a:solidFill>
                  <a:srgbClr val="0D0D11"/>
                </a:solidFill>
              </a:rPr>
              <a:t>Пример обновления базовой таблицы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en-US" altLang="ru-RU" u="sng" dirty="0">
                <a:solidFill>
                  <a:srgbClr val="0D0D11"/>
                </a:solidFill>
              </a:rPr>
              <a:t> </a:t>
            </a:r>
            <a:r>
              <a:rPr lang="ru-RU" altLang="ru-RU" u="sng" dirty="0">
                <a:solidFill>
                  <a:srgbClr val="0D0D11"/>
                </a:solidFill>
              </a:rPr>
              <a:t>через представление </a:t>
            </a:r>
            <a:r>
              <a:rPr lang="en-US" altLang="ru-RU" b="1" i="1" u="sng" dirty="0" err="1">
                <a:solidFill>
                  <a:srgbClr val="0D0D11"/>
                </a:solidFill>
              </a:rPr>
              <a:t>emp</a:t>
            </a:r>
            <a:r>
              <a:rPr lang="ru-RU" altLang="ru-RU" b="1" i="1" u="sng" dirty="0">
                <a:solidFill>
                  <a:srgbClr val="0D0D11"/>
                </a:solidFill>
              </a:rPr>
              <a:t>2</a:t>
            </a:r>
            <a:r>
              <a:rPr lang="ru-RU" altLang="ru-RU" dirty="0">
                <a:solidFill>
                  <a:srgbClr val="0D0D11"/>
                </a:solidFill>
              </a:rPr>
              <a:t>:</a:t>
            </a:r>
            <a:endParaRPr lang="en-US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UPDATE  emp2  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SET  salary = 48000</a:t>
            </a: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WHERE  </a:t>
            </a:r>
            <a:r>
              <a:rPr lang="en-US" altLang="ru-RU" dirty="0" err="1">
                <a:solidFill>
                  <a:srgbClr val="002060"/>
                </a:solidFill>
              </a:rPr>
              <a:t>tabno</a:t>
            </a:r>
            <a:r>
              <a:rPr lang="en-US" altLang="ru-RU" dirty="0">
                <a:solidFill>
                  <a:srgbClr val="002060"/>
                </a:solidFill>
              </a:rPr>
              <a:t> = '100';</a:t>
            </a:r>
            <a:endParaRPr lang="ru-RU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</a:rPr>
              <a:t>Изменения будут произведены в базовой таблице и отразятся в представлении.</a:t>
            </a:r>
            <a:endParaRPr lang="en-US" altLang="ru-RU" dirty="0">
              <a:solidFill>
                <a:srgbClr val="002060"/>
              </a:solidFill>
            </a:endParaRPr>
          </a:p>
          <a:p>
            <a:pPr eaLnBrk="1" hangingPunct="1"/>
            <a:r>
              <a:rPr lang="en-US" altLang="ru-RU" dirty="0">
                <a:solidFill>
                  <a:srgbClr val="002060"/>
                </a:solidFill>
              </a:rPr>
              <a:t>SELECT</a:t>
            </a:r>
            <a:r>
              <a:rPr lang="ru-RU" altLang="ru-RU" dirty="0">
                <a:solidFill>
                  <a:srgbClr val="002060"/>
                </a:solidFill>
              </a:rPr>
              <a:t>  *  </a:t>
            </a:r>
            <a:r>
              <a:rPr lang="en-US" altLang="ru-RU" dirty="0">
                <a:solidFill>
                  <a:srgbClr val="002060"/>
                </a:solidFill>
              </a:rPr>
              <a:t>FROM</a:t>
            </a:r>
            <a:r>
              <a:rPr lang="ru-RU" altLang="ru-RU" dirty="0">
                <a:solidFill>
                  <a:srgbClr val="002060"/>
                </a:solidFill>
              </a:rPr>
              <a:t>  </a:t>
            </a:r>
            <a:r>
              <a:rPr lang="en-US" altLang="ru-RU" dirty="0" err="1">
                <a:solidFill>
                  <a:srgbClr val="002060"/>
                </a:solidFill>
              </a:rPr>
              <a:t>emp</a:t>
            </a:r>
            <a:r>
              <a:rPr lang="ru-RU" altLang="ru-RU" dirty="0">
                <a:solidFill>
                  <a:srgbClr val="002060"/>
                </a:solidFill>
              </a:rPr>
              <a:t>2;</a:t>
            </a:r>
          </a:p>
        </p:txBody>
      </p:sp>
    </p:spTree>
    <p:extLst>
      <p:ext uri="{BB962C8B-B14F-4D97-AF65-F5344CB8AC3E}">
        <p14:creationId xmlns:p14="http://schemas.microsoft.com/office/powerpoint/2010/main" val="309218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3750" y="548680"/>
            <a:ext cx="7772400" cy="715963"/>
          </a:xfrm>
        </p:spPr>
        <p:txBody>
          <a:bodyPr/>
          <a:lstStyle/>
          <a:p>
            <a:r>
              <a:rPr lang="ru-RU" altLang="ru-RU" sz="3200" dirty="0" smtClean="0">
                <a:ln>
                  <a:noFill/>
                </a:ln>
              </a:rPr>
              <a:t>Обновляемые представления</a:t>
            </a: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539750" y="1700213"/>
            <a:ext cx="8280400" cy="42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0D0D11"/>
                </a:solidFill>
              </a:rPr>
              <a:t>Вносимые изменения могут выйти за рамки определяющего запроса и поэтому не будут видны через представление. Если необходимо защитить данные от такого вмешательства, то нужно в команде создания представления указать ключевые слова  </a:t>
            </a:r>
            <a:r>
              <a:rPr lang="en-US" altLang="ru-RU" b="1" dirty="0">
                <a:solidFill>
                  <a:srgbClr val="0D0D11"/>
                </a:solidFill>
              </a:rPr>
              <a:t>WITH CHECK OPTION</a:t>
            </a:r>
            <a:r>
              <a:rPr lang="ru-RU" altLang="ru-RU" dirty="0">
                <a:solidFill>
                  <a:srgbClr val="0D0D11"/>
                </a:solidFill>
              </a:rPr>
              <a:t>: тогда система отвергнет изменения, выходящие за рамки определяющего запроса.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eaLnBrk="1" hangingPunct="1"/>
            <a:r>
              <a:rPr lang="ru-RU" altLang="ru-RU" b="1" dirty="0">
                <a:solidFill>
                  <a:srgbClr val="0D0D11"/>
                </a:solidFill>
              </a:rPr>
              <a:t>По стандарту </a:t>
            </a:r>
            <a:r>
              <a:rPr lang="en-US" altLang="ru-RU" b="1" dirty="0">
                <a:solidFill>
                  <a:srgbClr val="0D0D11"/>
                </a:solidFill>
              </a:rPr>
              <a:t>SQL</a:t>
            </a:r>
            <a:r>
              <a:rPr lang="ru-RU" altLang="ru-RU" b="1" dirty="0">
                <a:solidFill>
                  <a:srgbClr val="0D0D11"/>
                </a:solidFill>
              </a:rPr>
              <a:t>-2</a:t>
            </a:r>
            <a:r>
              <a:rPr lang="ru-RU" altLang="ru-RU" dirty="0">
                <a:solidFill>
                  <a:srgbClr val="0D0D11"/>
                </a:solidFill>
              </a:rPr>
              <a:t> представление не является обновляемым, если определяющий запрос:</a:t>
            </a:r>
          </a:p>
          <a:p>
            <a:pPr eaLnBrk="1" hangingPunct="1"/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ключевое слово </a:t>
            </a:r>
            <a:r>
              <a:rPr lang="en-US" altLang="ru-RU" i="1" dirty="0">
                <a:solidFill>
                  <a:srgbClr val="0D0D11"/>
                </a:solidFill>
              </a:rPr>
              <a:t>DISTINCT</a:t>
            </a:r>
            <a:r>
              <a:rPr lang="ru-RU" altLang="ru-RU" dirty="0">
                <a:solidFill>
                  <a:srgbClr val="0D0D11"/>
                </a:solidFill>
              </a:rPr>
              <a:t>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множественные операции (</a:t>
            </a:r>
            <a:r>
              <a:rPr lang="en-US" altLang="ru-RU" i="1" dirty="0">
                <a:solidFill>
                  <a:srgbClr val="0D0D11"/>
                </a:solidFill>
              </a:rPr>
              <a:t>UNION</a:t>
            </a:r>
            <a:r>
              <a:rPr lang="en-US" altLang="ru-RU" dirty="0">
                <a:solidFill>
                  <a:srgbClr val="0D0D11"/>
                </a:solidFill>
              </a:rPr>
              <a:t> </a:t>
            </a:r>
            <a:r>
              <a:rPr lang="ru-RU" altLang="ru-RU" dirty="0">
                <a:solidFill>
                  <a:srgbClr val="0D0D11"/>
                </a:solidFill>
              </a:rPr>
              <a:t>и др.);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предложение </a:t>
            </a:r>
            <a:r>
              <a:rPr lang="en-US" altLang="ru-RU" i="1" dirty="0">
                <a:solidFill>
                  <a:srgbClr val="0D0D11"/>
                </a:solidFill>
              </a:rPr>
              <a:t>GROUP BY</a:t>
            </a:r>
            <a:r>
              <a:rPr lang="en-US" altLang="ru-RU" dirty="0">
                <a:solidFill>
                  <a:srgbClr val="0D0D11"/>
                </a:solidFill>
              </a:rPr>
              <a:t>;</a:t>
            </a:r>
            <a:endParaRPr lang="ru-RU" altLang="ru-RU" dirty="0">
              <a:solidFill>
                <a:srgbClr val="0D0D11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ссылается на другое </a:t>
            </a:r>
            <a:r>
              <a:rPr lang="ru-RU" altLang="ru-RU" dirty="0" err="1">
                <a:solidFill>
                  <a:srgbClr val="0D0D11"/>
                </a:solidFill>
              </a:rPr>
              <a:t>необновляемое</a:t>
            </a:r>
            <a:r>
              <a:rPr lang="ru-RU" altLang="ru-RU" dirty="0">
                <a:solidFill>
                  <a:srgbClr val="0D0D11"/>
                </a:solidFill>
              </a:rPr>
              <a:t> представление;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содержит вычисляемые выражения в списке выбора;</a:t>
            </a:r>
          </a:p>
          <a:p>
            <a:pPr lvl="1" eaLnBrk="1" hangingPunct="1">
              <a:buFontTx/>
              <a:buChar char="•"/>
            </a:pPr>
            <a:r>
              <a:rPr lang="ru-RU" altLang="ru-RU" dirty="0">
                <a:solidFill>
                  <a:srgbClr val="0D0D11"/>
                </a:solidFill>
              </a:rPr>
              <a:t>выбирает данные более чем из одной таблицы.</a:t>
            </a:r>
          </a:p>
        </p:txBody>
      </p:sp>
    </p:spTree>
    <p:extLst>
      <p:ext uri="{BB962C8B-B14F-4D97-AF65-F5344CB8AC3E}">
        <p14:creationId xmlns:p14="http://schemas.microsoft.com/office/powerpoint/2010/main" val="297325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SQL</a:t>
            </a:r>
            <a:r>
              <a:rPr lang="ru-RU" altLang="ru-RU" smtClean="0"/>
              <a:t> – </a:t>
            </a:r>
            <a:r>
              <a:rPr lang="en-US" altLang="ru-RU" smtClean="0"/>
              <a:t>Structured Query Language</a:t>
            </a:r>
            <a:endParaRPr lang="ru-RU" alt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altLang="ru-RU" sz="1600" dirty="0" smtClean="0"/>
              <a:t>SQL – это структурированный язык запросов к реляционным базам данных (БД).</a:t>
            </a:r>
            <a:endParaRPr lang="en-US" altLang="ru-RU" sz="1600" dirty="0" smtClean="0"/>
          </a:p>
          <a:p>
            <a:r>
              <a:rPr lang="ru-RU" altLang="ru-RU" sz="1600" dirty="0" smtClean="0"/>
              <a:t>SQL </a:t>
            </a:r>
            <a:r>
              <a:rPr lang="en-US" altLang="ru-RU" sz="1600" dirty="0" smtClean="0"/>
              <a:t>– </a:t>
            </a:r>
            <a:r>
              <a:rPr lang="ru-RU" altLang="ru-RU" sz="1600" dirty="0" smtClean="0"/>
              <a:t>декларативный язык, основанный на операциях реляционной алгебры.</a:t>
            </a:r>
          </a:p>
          <a:p>
            <a:r>
              <a:rPr lang="ru-RU" altLang="ru-RU" sz="1600" dirty="0" smtClean="0"/>
              <a:t>Стандарты SQL, определённые Американским национальным институтом стандартов (ANSI):</a:t>
            </a:r>
          </a:p>
          <a:p>
            <a:pPr lvl="1"/>
            <a:r>
              <a:rPr lang="ru-RU" altLang="ru-RU" sz="1400" dirty="0" smtClean="0"/>
              <a:t>SQL-</a:t>
            </a:r>
            <a:r>
              <a:rPr lang="en-US" altLang="ru-RU" sz="1400" dirty="0" smtClean="0"/>
              <a:t>1</a:t>
            </a:r>
            <a:r>
              <a:rPr lang="ru-RU" altLang="ru-RU" sz="1400" dirty="0" smtClean="0"/>
              <a:t> (SQL</a:t>
            </a:r>
            <a:r>
              <a:rPr lang="en-US" altLang="ru-RU" sz="1400" dirty="0" smtClean="0"/>
              <a:t>/89</a:t>
            </a:r>
            <a:r>
              <a:rPr lang="ru-RU" altLang="ru-RU" sz="1400" dirty="0" smtClean="0"/>
              <a:t>) – первый вариант стандарта.</a:t>
            </a:r>
          </a:p>
          <a:p>
            <a:pPr lvl="1"/>
            <a:r>
              <a:rPr lang="ru-RU" altLang="ru-RU" sz="1400" dirty="0" smtClean="0"/>
              <a:t>SQL-2 (SQL</a:t>
            </a:r>
            <a:r>
              <a:rPr lang="en-US" altLang="ru-RU" sz="1400" dirty="0" smtClean="0"/>
              <a:t>/9</a:t>
            </a:r>
            <a:r>
              <a:rPr lang="ru-RU" altLang="ru-RU" sz="1400" dirty="0" smtClean="0"/>
              <a:t>2) – основной расширенный стандарт.</a:t>
            </a:r>
          </a:p>
          <a:p>
            <a:pPr lvl="1"/>
            <a:r>
              <a:rPr lang="ru-RU" altLang="ru-RU" sz="1400" dirty="0" smtClean="0"/>
              <a:t>SQL-3 (</a:t>
            </a:r>
            <a:r>
              <a:rPr lang="en-US" altLang="ru-RU" sz="1400" dirty="0" smtClean="0"/>
              <a:t>SQL/1999,</a:t>
            </a:r>
            <a:r>
              <a:rPr lang="ru-RU" altLang="ru-RU" sz="1400" dirty="0" smtClean="0"/>
              <a:t> </a:t>
            </a:r>
            <a:r>
              <a:rPr lang="en-US" altLang="ru-RU" sz="1400" dirty="0" smtClean="0"/>
              <a:t>SQL/</a:t>
            </a:r>
            <a:r>
              <a:rPr lang="ru-RU" altLang="ru-RU" sz="1400" dirty="0" smtClean="0"/>
              <a:t>2003) – относится к объектно-реляционной модели данных.</a:t>
            </a:r>
          </a:p>
          <a:p>
            <a:r>
              <a:rPr lang="ru-RU" altLang="ru-RU" sz="1600" dirty="0" smtClean="0"/>
              <a:t>Подмножества языка SQL: </a:t>
            </a:r>
          </a:p>
          <a:p>
            <a:pPr lvl="1"/>
            <a:r>
              <a:rPr lang="en-US" altLang="ru-RU" sz="1400" dirty="0" smtClean="0"/>
              <a:t>DDL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Definition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 создания/изменения/удаления объектов базы данных (</a:t>
            </a:r>
            <a:r>
              <a:rPr lang="ru-RU" altLang="ru-RU" sz="1400" dirty="0" err="1" smtClean="0"/>
              <a:t>create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alter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drop</a:t>
            </a:r>
            <a:r>
              <a:rPr lang="ru-RU" altLang="ru-RU" sz="1400" dirty="0" smtClean="0"/>
              <a:t>);</a:t>
            </a:r>
          </a:p>
          <a:p>
            <a:pPr lvl="1"/>
            <a:r>
              <a:rPr lang="en-US" altLang="ru-RU" sz="1400" dirty="0" smtClean="0"/>
              <a:t>DML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Manipulation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</a:t>
            </a:r>
            <a:r>
              <a:rPr lang="en-US" altLang="ru-RU" sz="1400" dirty="0" smtClean="0"/>
              <a:t> </a:t>
            </a:r>
            <a:r>
              <a:rPr lang="ru-RU" altLang="ru-RU" sz="1400" dirty="0" smtClean="0"/>
              <a:t>добавления/модификации/удаления данных (</a:t>
            </a:r>
            <a:r>
              <a:rPr lang="ru-RU" altLang="ru-RU" sz="1400" dirty="0" err="1" smtClean="0"/>
              <a:t>insert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update</a:t>
            </a:r>
            <a:r>
              <a:rPr lang="ru-RU" altLang="ru-RU" sz="1400" dirty="0" smtClean="0"/>
              <a:t>/</a:t>
            </a:r>
            <a:r>
              <a:rPr lang="ru-RU" altLang="ru-RU" sz="1400" dirty="0" err="1" smtClean="0"/>
              <a:t>delete</a:t>
            </a:r>
            <a:r>
              <a:rPr lang="ru-RU" altLang="ru-RU" sz="1400" dirty="0" smtClean="0"/>
              <a:t>), а также команда извлечения данных </a:t>
            </a:r>
            <a:r>
              <a:rPr lang="ru-RU" altLang="ru-RU" sz="1400" dirty="0" err="1" smtClean="0"/>
              <a:t>select</a:t>
            </a:r>
            <a:r>
              <a:rPr lang="en-US" altLang="ru-RU" sz="1400" dirty="0" smtClean="0"/>
              <a:t>;</a:t>
            </a:r>
          </a:p>
          <a:p>
            <a:pPr lvl="1"/>
            <a:r>
              <a:rPr lang="en-US" altLang="ru-RU" sz="1400" dirty="0" smtClean="0"/>
              <a:t>DCL </a:t>
            </a:r>
            <a:r>
              <a:rPr lang="ru-RU" altLang="ru-RU" sz="1400" dirty="0" smtClean="0"/>
              <a:t>(</a:t>
            </a:r>
            <a:r>
              <a:rPr lang="en-US" altLang="ru-RU" sz="1400" dirty="0" smtClean="0"/>
              <a:t>Data Control Language</a:t>
            </a:r>
            <a:r>
              <a:rPr lang="ru-RU" altLang="ru-RU" sz="1400" dirty="0" smtClean="0"/>
              <a:t>)</a:t>
            </a:r>
            <a:r>
              <a:rPr lang="en-US" altLang="ru-RU" sz="1400" dirty="0" smtClean="0"/>
              <a:t> – </a:t>
            </a:r>
            <a:r>
              <a:rPr lang="ru-RU" altLang="ru-RU" sz="1400" dirty="0" smtClean="0"/>
              <a:t>команды управления данными (установка/снятие ограничений целостности). Входит в подмножество </a:t>
            </a:r>
            <a:r>
              <a:rPr lang="en-US" altLang="ru-RU" sz="1400" dirty="0" smtClean="0"/>
              <a:t>DDL</a:t>
            </a:r>
            <a:r>
              <a:rPr lang="ru-RU" altLang="ru-RU" sz="1400" dirty="0" smtClean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Команды </a:t>
            </a:r>
            <a:r>
              <a:rPr lang="en-US" altLang="ru-RU" smtClean="0"/>
              <a:t>DDL</a:t>
            </a:r>
            <a:endParaRPr lang="ru-RU" alt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mtClean="0"/>
              <a:t>CREATE </a:t>
            </a:r>
            <a:r>
              <a:rPr lang="ru-RU" altLang="ru-RU" smtClean="0"/>
              <a:t>– создание объекта.</a:t>
            </a:r>
            <a:endParaRPr lang="en-US" altLang="ru-RU" smtClean="0"/>
          </a:p>
          <a:p>
            <a:r>
              <a:rPr lang="en-US" altLang="ru-RU" smtClean="0"/>
              <a:t>ALTER </a:t>
            </a:r>
            <a:r>
              <a:rPr lang="ru-RU" altLang="ru-RU" smtClean="0"/>
              <a:t>– изменения структуры объекта.</a:t>
            </a:r>
            <a:endParaRPr lang="en-US" altLang="ru-RU" smtClean="0"/>
          </a:p>
          <a:p>
            <a:r>
              <a:rPr lang="en-US" altLang="ru-RU" smtClean="0"/>
              <a:t>DROP</a:t>
            </a:r>
            <a:r>
              <a:rPr lang="ru-RU" altLang="ru-RU" smtClean="0"/>
              <a:t> – удаление объекта.</a:t>
            </a:r>
          </a:p>
          <a:p>
            <a:r>
              <a:rPr lang="ru-RU" altLang="ru-RU" smtClean="0"/>
              <a:t>Общий вид синтаксиса команд </a:t>
            </a:r>
            <a:r>
              <a:rPr lang="en-US" altLang="ru-RU" smtClean="0"/>
              <a:t>DDL</a:t>
            </a:r>
            <a:r>
              <a:rPr lang="ru-RU" altLang="ru-RU" smtClean="0"/>
              <a:t>:</a:t>
            </a:r>
          </a:p>
          <a:p>
            <a:endParaRPr lang="ru-RU" altLang="ru-RU" smtClean="0"/>
          </a:p>
          <a:p>
            <a:r>
              <a:rPr lang="en-US" altLang="ru-RU" smtClean="0"/>
              <a:t>create</a:t>
            </a:r>
          </a:p>
          <a:p>
            <a:r>
              <a:rPr lang="en-US" altLang="ru-RU" smtClean="0"/>
              <a:t>alter	</a:t>
            </a:r>
            <a:r>
              <a:rPr lang="ru-RU" altLang="ru-RU" smtClean="0"/>
              <a:t>      тип_объекта  имя_объекта  </a:t>
            </a:r>
            <a:r>
              <a:rPr lang="en-US" altLang="ru-RU" smtClean="0"/>
              <a:t>[</a:t>
            </a:r>
            <a:r>
              <a:rPr lang="ru-RU" altLang="ru-RU" smtClean="0"/>
              <a:t>параметры</a:t>
            </a:r>
            <a:r>
              <a:rPr lang="en-US" altLang="ru-RU" smtClean="0"/>
              <a:t>]</a:t>
            </a:r>
            <a:r>
              <a:rPr lang="ru-RU" altLang="ru-RU" smtClean="0"/>
              <a:t>;</a:t>
            </a:r>
            <a:endParaRPr lang="en-US" altLang="ru-RU" smtClean="0"/>
          </a:p>
          <a:p>
            <a:r>
              <a:rPr lang="en-US" altLang="ru-RU" smtClean="0"/>
              <a:t>drop	</a:t>
            </a:r>
            <a:endParaRPr lang="ru-RU" altLang="ru-RU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74194"/>
            <a:ext cx="576263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Создание таблиц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dirty="0" smtClean="0"/>
              <a:t>CREATE TABLE  [</a:t>
            </a:r>
            <a:r>
              <a:rPr lang="ru-RU" altLang="ru-RU" dirty="0" err="1" smtClean="0"/>
              <a:t>имя_схемы</a:t>
            </a:r>
            <a:r>
              <a:rPr lang="ru-RU" altLang="ru-RU" dirty="0" smtClean="0"/>
              <a:t>.]</a:t>
            </a:r>
            <a:r>
              <a:rPr lang="ru-RU" altLang="ru-RU" dirty="0" err="1" smtClean="0"/>
              <a:t>имя_таблицы</a:t>
            </a:r>
            <a:endParaRPr lang="ru-RU" altLang="ru-RU" dirty="0" smtClean="0"/>
          </a:p>
          <a:p>
            <a:pPr marL="0" indent="0">
              <a:buNone/>
            </a:pPr>
            <a:r>
              <a:rPr lang="ru-RU" altLang="ru-RU" dirty="0" smtClean="0"/>
              <a:t>	( </a:t>
            </a:r>
            <a:r>
              <a:rPr lang="ru-RU" altLang="ru-RU" dirty="0" err="1" smtClean="0"/>
              <a:t>имя_поля</a:t>
            </a:r>
            <a:r>
              <a:rPr lang="ru-RU" altLang="ru-RU" dirty="0" smtClean="0"/>
              <a:t>  </a:t>
            </a:r>
            <a:r>
              <a:rPr lang="en-US" altLang="ru-RU" dirty="0" smtClean="0"/>
              <a:t> </a:t>
            </a:r>
            <a:r>
              <a:rPr lang="ru-RU" altLang="ru-RU" dirty="0" err="1" smtClean="0"/>
              <a:t>тип_данных</a:t>
            </a:r>
            <a:r>
              <a:rPr lang="ru-RU" altLang="ru-RU" dirty="0" smtClean="0"/>
              <a:t> [(размер)] </a:t>
            </a:r>
            <a:r>
              <a:rPr lang="en-US" altLang="ru-RU" dirty="0" smtClean="0"/>
              <a:t> </a:t>
            </a:r>
            <a:r>
              <a:rPr lang="ru-RU" altLang="ru-RU" dirty="0" smtClean="0"/>
              <a:t>[NOT NULL]</a:t>
            </a:r>
          </a:p>
          <a:p>
            <a:pPr marL="0" indent="0">
              <a:buNone/>
            </a:pPr>
            <a:r>
              <a:rPr lang="ru-RU" altLang="ru-RU" dirty="0" smtClean="0"/>
              <a:t>		[DEFAULT </a:t>
            </a:r>
            <a:r>
              <a:rPr lang="en-US" altLang="ru-RU" dirty="0" smtClean="0"/>
              <a:t> </a:t>
            </a:r>
            <a:r>
              <a:rPr lang="ru-RU" altLang="ru-RU" dirty="0" smtClean="0"/>
              <a:t>выражение]</a:t>
            </a:r>
          </a:p>
          <a:p>
            <a:pPr marL="0" indent="0">
              <a:buNone/>
            </a:pPr>
            <a:r>
              <a:rPr lang="ru-RU" altLang="ru-RU" dirty="0" smtClean="0"/>
              <a:t>		[</a:t>
            </a:r>
            <a:r>
              <a:rPr lang="ru-RU" altLang="ru-RU" dirty="0" err="1" smtClean="0"/>
              <a:t>ограничения_целостности_поля</a:t>
            </a:r>
            <a:r>
              <a:rPr lang="ru-RU" altLang="ru-RU" dirty="0" smtClean="0"/>
              <a:t>…]</a:t>
            </a:r>
          </a:p>
          <a:p>
            <a:pPr marL="0" indent="0">
              <a:buNone/>
            </a:pPr>
            <a:r>
              <a:rPr lang="ru-RU" altLang="ru-RU" dirty="0" smtClean="0"/>
              <a:t>	  .,..</a:t>
            </a:r>
          </a:p>
          <a:p>
            <a:pPr marL="0" indent="0">
              <a:buNone/>
            </a:pPr>
            <a:r>
              <a:rPr lang="ru-RU" altLang="ru-RU" dirty="0" smtClean="0"/>
              <a:t>	  [, </a:t>
            </a:r>
            <a:r>
              <a:rPr lang="ru-RU" altLang="ru-RU" dirty="0" err="1" smtClean="0"/>
              <a:t>ограничения_целостности_таблицы</a:t>
            </a:r>
            <a:r>
              <a:rPr lang="ru-RU" altLang="ru-RU" dirty="0" smtClean="0"/>
              <a:t> .,..] </a:t>
            </a:r>
          </a:p>
          <a:p>
            <a:pPr marL="0" indent="0">
              <a:buNone/>
            </a:pPr>
            <a:r>
              <a:rPr lang="ru-RU" altLang="ru-RU" dirty="0" smtClean="0"/>
              <a:t>	)</a:t>
            </a:r>
          </a:p>
          <a:p>
            <a:pPr marL="0" indent="0">
              <a:buNone/>
            </a:pPr>
            <a:r>
              <a:rPr lang="ru-RU" altLang="ru-RU" dirty="0" smtClean="0"/>
              <a:t>	</a:t>
            </a:r>
            <a:r>
              <a:rPr lang="en-US" altLang="ru-RU" dirty="0" smtClean="0"/>
              <a:t>[</a:t>
            </a:r>
            <a:r>
              <a:rPr lang="ru-RU" altLang="ru-RU" dirty="0" smtClean="0"/>
              <a:t> параметры </a:t>
            </a:r>
            <a:r>
              <a:rPr lang="en-US" altLang="ru-RU" dirty="0" smtClean="0"/>
              <a:t>]</a:t>
            </a:r>
            <a:r>
              <a:rPr lang="ru-RU" altLang="ru-RU" dirty="0" smtClean="0"/>
              <a:t>;</a:t>
            </a:r>
          </a:p>
          <a:p>
            <a:pPr marL="0" indent="0">
              <a:buNone/>
            </a:pPr>
            <a:endParaRPr lang="ru-RU" altLang="ru-RU" dirty="0" smtClean="0"/>
          </a:p>
          <a:p>
            <a:pPr marL="0" indent="0">
              <a:buNone/>
            </a:pPr>
            <a:r>
              <a:rPr lang="ru-RU" altLang="ru-RU" dirty="0" err="1" smtClean="0"/>
              <a:t>ограничения_целостности</a:t>
            </a:r>
            <a:r>
              <a:rPr lang="ru-RU" altLang="ru-RU" dirty="0" smtClean="0"/>
              <a:t> (ОЦ):</a:t>
            </a:r>
          </a:p>
          <a:p>
            <a:pPr marL="0" indent="0">
              <a:buNone/>
            </a:pPr>
            <a:r>
              <a:rPr lang="ru-RU" altLang="ru-RU" dirty="0" smtClean="0"/>
              <a:t>	</a:t>
            </a:r>
            <a:r>
              <a:rPr lang="en-US" altLang="ru-RU" dirty="0" smtClean="0"/>
              <a:t>[CONSTRAINT  </a:t>
            </a:r>
            <a:r>
              <a:rPr lang="ru-RU" altLang="ru-RU" dirty="0" err="1" smtClean="0"/>
              <a:t>имя_ОЦ</a:t>
            </a:r>
            <a:r>
              <a:rPr lang="en-US" altLang="ru-RU" dirty="0" smtClean="0"/>
              <a:t> ]</a:t>
            </a:r>
            <a:r>
              <a:rPr lang="ru-RU" altLang="ru-RU" dirty="0" smtClean="0"/>
              <a:t> </a:t>
            </a:r>
            <a:r>
              <a:rPr lang="en-US" altLang="ru-RU" dirty="0" smtClean="0"/>
              <a:t> </a:t>
            </a:r>
            <a:r>
              <a:rPr lang="ru-RU" altLang="ru-RU" dirty="0" err="1" smtClean="0"/>
              <a:t>название_ОЦ</a:t>
            </a:r>
            <a:r>
              <a:rPr lang="en-US" altLang="ru-RU" dirty="0" smtClean="0"/>
              <a:t> </a:t>
            </a:r>
            <a:r>
              <a:rPr lang="ru-RU" altLang="ru-RU" dirty="0" smtClean="0"/>
              <a:t>  </a:t>
            </a:r>
            <a:r>
              <a:rPr lang="en-US" altLang="ru-RU" dirty="0" smtClean="0"/>
              <a:t>[</a:t>
            </a:r>
            <a:r>
              <a:rPr lang="ru-RU" altLang="ru-RU" dirty="0" smtClean="0"/>
              <a:t>параметры</a:t>
            </a:r>
            <a:r>
              <a:rPr lang="en-US" altLang="ru-RU" dirty="0" smtClean="0"/>
              <a:t>]</a:t>
            </a:r>
            <a:endParaRPr lang="ru-RU" alt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7" y="476672"/>
            <a:ext cx="7772400" cy="715962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cs typeface="Times New Roman" panose="02020603050405020304" pitchFamily="18" charset="0"/>
              </a:rPr>
              <a:t>Типы данных</a:t>
            </a:r>
            <a:endParaRPr lang="ru-RU" altLang="ru-RU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755577" y="1412875"/>
            <a:ext cx="8064896" cy="46799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600" dirty="0" smtClean="0">
                <a:solidFill>
                  <a:srgbClr val="0D0D11"/>
                </a:solidFill>
              </a:rPr>
              <a:t>Символьные типы: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ru-RU" sz="1600" b="1" dirty="0" smtClean="0">
                <a:solidFill>
                  <a:srgbClr val="0D0D11"/>
                </a:solidFill>
              </a:rPr>
              <a:t>CHAR</a:t>
            </a:r>
            <a:r>
              <a:rPr lang="en-US" altLang="ru-RU" sz="1600" dirty="0" smtClean="0">
                <a:solidFill>
                  <a:srgbClr val="0D0D11"/>
                </a:solidFill>
              </a:rPr>
              <a:t> [(</a:t>
            </a:r>
            <a:r>
              <a:rPr lang="ru-RU" altLang="ru-RU" sz="1600" dirty="0" smtClean="0">
                <a:solidFill>
                  <a:srgbClr val="0D0D11"/>
                </a:solidFill>
              </a:rPr>
              <a:t>длина</a:t>
            </a:r>
            <a:r>
              <a:rPr lang="en-US" altLang="ru-RU" sz="1600" dirty="0" smtClean="0">
                <a:solidFill>
                  <a:srgbClr val="0D0D11"/>
                </a:solidFill>
              </a:rPr>
              <a:t>)]</a:t>
            </a:r>
            <a:r>
              <a:rPr lang="ru-RU" altLang="ru-RU" sz="1600" dirty="0" smtClean="0">
                <a:solidFill>
                  <a:srgbClr val="0D0D11"/>
                </a:solidFill>
              </a:rPr>
              <a:t> – строка фиксированной длины.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Длина по умолчанию – 1, максимальная длина 2000 б.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     Строка дописывается до указанной длины пробелами.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Font typeface="Wingdings" panose="05000000000000000000" pitchFamily="2" charset="2"/>
              <a:buChar char="ü"/>
            </a:pPr>
            <a:r>
              <a:rPr lang="en-US" altLang="ru-RU" sz="1600" b="1" dirty="0" smtClean="0">
                <a:solidFill>
                  <a:srgbClr val="0D0D11"/>
                </a:solidFill>
              </a:rPr>
              <a:t>VARCHAR</a:t>
            </a:r>
            <a:r>
              <a:rPr lang="en-US" altLang="ru-RU" sz="1600" dirty="0" smtClean="0">
                <a:solidFill>
                  <a:srgbClr val="0D0D11"/>
                </a:solidFill>
              </a:rPr>
              <a:t> (</a:t>
            </a:r>
            <a:r>
              <a:rPr lang="ru-RU" altLang="ru-RU" sz="1600" dirty="0" smtClean="0">
                <a:solidFill>
                  <a:srgbClr val="0D0D11"/>
                </a:solidFill>
              </a:rPr>
              <a:t>длина) – строка переменной длины.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Максимальная длина 4000 б. Хранятся только значащие символы.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600" dirty="0" smtClean="0">
                <a:solidFill>
                  <a:srgbClr val="0D0D11"/>
                </a:solidFill>
              </a:rPr>
              <a:t>Числовой тип: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altLang="ru-RU" sz="1600" b="1" dirty="0" smtClean="0">
                <a:solidFill>
                  <a:srgbClr val="0D0D11"/>
                </a:solidFill>
              </a:rPr>
              <a:t>NUMBER</a:t>
            </a:r>
            <a:r>
              <a:rPr lang="ru-RU" altLang="ru-RU" sz="1600" dirty="0" smtClean="0">
                <a:solidFill>
                  <a:srgbClr val="0D0D11"/>
                </a:solidFill>
              </a:rPr>
              <a:t> [(точность[, масштаб])] – используется для представления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				чисел с заданной точностью</a:t>
            </a:r>
            <a:r>
              <a:rPr lang="en-US" altLang="ru-RU" sz="1600" dirty="0" smtClean="0">
                <a:solidFill>
                  <a:srgbClr val="0D0D11"/>
                </a:solidFill>
              </a:rPr>
              <a:t>.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endParaRPr lang="en-US" altLang="ru-RU" sz="1600" dirty="0" smtClean="0">
              <a:solidFill>
                <a:srgbClr val="0D0D11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Точность по умолчанию 38, масштаб по умолчанию – 0.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number(4) </a:t>
            </a:r>
            <a:r>
              <a:rPr lang="ru-RU" altLang="ru-RU" sz="1600" dirty="0" smtClean="0">
                <a:solidFill>
                  <a:srgbClr val="0D0D11"/>
                </a:solidFill>
              </a:rPr>
              <a:t>   </a:t>
            </a:r>
            <a:r>
              <a:rPr lang="en-US" altLang="ru-RU" sz="1600" dirty="0" smtClean="0">
                <a:solidFill>
                  <a:srgbClr val="0D0D11"/>
                </a:solidFill>
              </a:rPr>
              <a:t>– </a:t>
            </a:r>
            <a:r>
              <a:rPr lang="ru-RU" altLang="ru-RU" sz="1600" dirty="0" smtClean="0">
                <a:solidFill>
                  <a:srgbClr val="0D0D11"/>
                </a:solidFill>
              </a:rPr>
              <a:t>числа от -999 до 9999</a:t>
            </a:r>
          </a:p>
          <a:p>
            <a:pPr lvl="1" eaLnBrk="1" hangingPunct="1">
              <a:lnSpc>
                <a:spcPct val="80000"/>
              </a:lnSpc>
              <a:spcAft>
                <a:spcPct val="35000"/>
              </a:spcAft>
              <a:buFont typeface="Wingdings" panose="05000000000000000000" pitchFamily="2" charset="2"/>
              <a:buNone/>
            </a:pPr>
            <a:r>
              <a:rPr lang="en-US" altLang="ru-RU" sz="1600" dirty="0" smtClean="0">
                <a:solidFill>
                  <a:srgbClr val="0D0D11"/>
                </a:solidFill>
              </a:rPr>
              <a:t>number(8,2) – </a:t>
            </a:r>
            <a:r>
              <a:rPr lang="ru-RU" altLang="ru-RU" sz="1600" dirty="0" smtClean="0">
                <a:solidFill>
                  <a:srgbClr val="0D0D11"/>
                </a:solidFill>
              </a:rPr>
              <a:t>числа от -99999.99 до 999999.99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1600" b="1" dirty="0" smtClean="0">
                <a:solidFill>
                  <a:srgbClr val="0D0D11"/>
                </a:solidFill>
              </a:rPr>
              <a:t>DATE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–</a:t>
            </a:r>
            <a:r>
              <a:rPr lang="ru-RU" altLang="ru-RU" sz="1600" b="1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дата и время с точностью до секунды</a:t>
            </a:r>
            <a:r>
              <a:rPr lang="en-US" altLang="ru-RU" sz="1600" dirty="0" smtClean="0">
                <a:solidFill>
                  <a:srgbClr val="0D0D11"/>
                </a:solidFill>
              </a:rPr>
              <a:t>.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Ограничения целостности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 smtClean="0"/>
              <a:t>    В СУБД обычно поддерживаются следующие ограничения целостности:</a:t>
            </a:r>
          </a:p>
          <a:p>
            <a:pPr lvl="1"/>
            <a:r>
              <a:rPr lang="ru-RU" altLang="ru-RU" sz="1600" dirty="0" smtClean="0"/>
              <a:t>уникальность (значений атрибута или комбинации значений атрибутов):</a:t>
            </a:r>
          </a:p>
          <a:p>
            <a:pPr lvl="1"/>
            <a:r>
              <a:rPr lang="en-US" altLang="ru-RU" sz="1600" dirty="0" smtClean="0"/>
              <a:t>	UNIQUE 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обязательность / необязательность:</a:t>
            </a:r>
          </a:p>
          <a:p>
            <a:pPr lvl="1"/>
            <a:r>
              <a:rPr lang="en-US" altLang="ru-RU" sz="1600" dirty="0" smtClean="0"/>
              <a:t>	NOT NULL</a:t>
            </a:r>
            <a:r>
              <a:rPr lang="ru-RU" altLang="ru-RU" sz="1600" dirty="0" smtClean="0"/>
              <a:t> / </a:t>
            </a:r>
            <a:r>
              <a:rPr lang="en-US" altLang="ru-RU" sz="1600" dirty="0" smtClean="0"/>
              <a:t>NULL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первичный ключ:</a:t>
            </a:r>
          </a:p>
          <a:p>
            <a:pPr lvl="1"/>
            <a:r>
              <a:rPr lang="en-US" altLang="ru-RU" sz="1600" dirty="0" smtClean="0"/>
              <a:t>	PRIMARY KEY(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внешний ключ:</a:t>
            </a:r>
          </a:p>
          <a:p>
            <a:pPr lvl="1"/>
            <a:r>
              <a:rPr lang="en-US" altLang="ru-RU" sz="1600" dirty="0" smtClean="0"/>
              <a:t>	FOREIGN KEY(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 REFERENCES  	</a:t>
            </a:r>
            <a:r>
              <a:rPr lang="ru-RU" altLang="ru-RU" sz="1600" dirty="0" err="1" smtClean="0"/>
              <a:t>имя_таблицы</a:t>
            </a:r>
            <a:r>
              <a:rPr lang="ru-RU" altLang="ru-RU" sz="1600" dirty="0" smtClean="0"/>
              <a:t> </a:t>
            </a:r>
            <a:r>
              <a:rPr lang="en-US" altLang="ru-RU" sz="1600" dirty="0" smtClean="0"/>
              <a:t>[(</a:t>
            </a:r>
            <a:r>
              <a:rPr lang="ru-RU" altLang="ru-RU" sz="1600" dirty="0" smtClean="0"/>
              <a:t>имя_атрибута1 </a:t>
            </a:r>
            <a:r>
              <a:rPr lang="en-US" altLang="ru-RU" sz="1600" dirty="0" smtClean="0"/>
              <a:t>[</a:t>
            </a:r>
            <a:r>
              <a:rPr lang="ru-RU" altLang="ru-RU" sz="1600" dirty="0" smtClean="0"/>
              <a:t>, имя_атрибута2,...</a:t>
            </a:r>
            <a:r>
              <a:rPr lang="en-US" altLang="ru-RU" sz="1600" dirty="0" smtClean="0"/>
              <a:t>])]</a:t>
            </a:r>
            <a:endParaRPr lang="ru-RU" altLang="ru-RU" sz="1600" dirty="0" smtClean="0"/>
          </a:p>
          <a:p>
            <a:pPr lvl="1"/>
            <a:r>
              <a:rPr lang="ru-RU" altLang="ru-RU" sz="1600" dirty="0" smtClean="0"/>
              <a:t>условие на значение поля:</a:t>
            </a:r>
            <a:endParaRPr lang="en-US" altLang="ru-RU" sz="1600" dirty="0" smtClean="0"/>
          </a:p>
          <a:p>
            <a:pPr lvl="1"/>
            <a:r>
              <a:rPr lang="en-US" altLang="ru-RU" sz="1600" dirty="0" smtClean="0"/>
              <a:t>	CHECK (</a:t>
            </a:r>
            <a:r>
              <a:rPr lang="ru-RU" altLang="ru-RU" sz="1600" dirty="0" smtClean="0"/>
              <a:t>условие</a:t>
            </a:r>
            <a:r>
              <a:rPr lang="en-US" altLang="ru-RU" sz="1600" dirty="0" smtClean="0"/>
              <a:t>)</a:t>
            </a:r>
            <a:endParaRPr lang="ru-RU" altLang="ru-RU" sz="1600" dirty="0" smtClean="0"/>
          </a:p>
          <a:p>
            <a:pPr lvl="1"/>
            <a:r>
              <a:rPr lang="en-US" altLang="ru-RU" sz="1600" dirty="0" smtClean="0"/>
              <a:t>    </a:t>
            </a:r>
            <a:r>
              <a:rPr lang="ru-RU" altLang="ru-RU" sz="1600" dirty="0" smtClean="0"/>
              <a:t>Например: </a:t>
            </a:r>
            <a:r>
              <a:rPr lang="en-US" altLang="ru-RU" sz="1600" dirty="0" smtClean="0"/>
              <a:t>check (salary&gt;=4500), check (date2 &gt; date1)</a:t>
            </a:r>
            <a:endParaRPr lang="ru-RU" altLang="ru-RU" sz="1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55077"/>
            <a:ext cx="8856984" cy="68172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Создание таблиц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Студент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ФИО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Группа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993333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Дисциплина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Наименование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Группа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VARCHAR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dirty="0">
              <a:solidFill>
                <a:srgbClr val="21252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Экзамен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Код_студента</a:t>
            </a: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Код_дисциплины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Оценка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INTEGER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CONSTRAINT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fk_student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FOREIGN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Код_студента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Студент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CONSTRAINT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fk_discipline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FOREIGN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Код_дисциплины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Дисциплина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ru-RU" sz="1600" dirty="0" smtClean="0">
                <a:solidFill>
                  <a:srgbClr val="66CC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Стипендия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Код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Код_студента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Размер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CONSTRAINT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fk_student_stipend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FOREIGN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Код_студента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99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Студент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Код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ru-RU" sz="1200" dirty="0"/>
              <a:t>;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Подмножество команд </a:t>
            </a:r>
            <a:r>
              <a:rPr lang="en-US" altLang="ru-RU" smtClean="0"/>
              <a:t>DML</a:t>
            </a:r>
            <a:endParaRPr lang="ru-RU" alt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ru-RU" sz="1600" dirty="0" smtClean="0"/>
              <a:t>INSERT </a:t>
            </a:r>
            <a:r>
              <a:rPr lang="ru-RU" altLang="ru-RU" sz="1600" dirty="0" smtClean="0"/>
              <a:t>– добавление строк в таблицу.</a:t>
            </a:r>
          </a:p>
          <a:p>
            <a:pPr lvl="1"/>
            <a:r>
              <a:rPr lang="ru-RU" altLang="ru-RU" sz="1400" dirty="0" smtClean="0"/>
              <a:t>Добавляет одну или несколько строк в указанную таблицу.</a:t>
            </a:r>
            <a:endParaRPr lang="en-US" altLang="ru-RU" sz="1400" dirty="0" smtClean="0"/>
          </a:p>
          <a:p>
            <a:pPr marL="0" indent="0">
              <a:buNone/>
            </a:pPr>
            <a:r>
              <a:rPr lang="en-US" altLang="ru-RU" sz="1600" dirty="0" smtClean="0"/>
              <a:t>	</a:t>
            </a:r>
          </a:p>
          <a:p>
            <a:r>
              <a:rPr lang="en-US" altLang="ru-RU" sz="1600" dirty="0" smtClean="0"/>
              <a:t>UPDATE</a:t>
            </a:r>
            <a:r>
              <a:rPr lang="ru-RU" altLang="ru-RU" sz="1600" dirty="0" smtClean="0"/>
              <a:t> – изменение данных. </a:t>
            </a:r>
          </a:p>
          <a:p>
            <a:pPr lvl="1"/>
            <a:r>
              <a:rPr lang="ru-RU" altLang="ru-RU" sz="1400" dirty="0" smtClean="0"/>
              <a:t>Изменяет значения одного или нескольких полей в записях указанной таблицы.</a:t>
            </a:r>
            <a:endParaRPr lang="en-US" altLang="ru-RU" sz="1400" dirty="0" smtClean="0"/>
          </a:p>
          <a:p>
            <a:pPr lvl="1"/>
            <a:r>
              <a:rPr lang="ru-RU" altLang="ru-RU" sz="1400" dirty="0" smtClean="0"/>
              <a:t>Можно указать условие, по которому выбираются обновляемые строки.</a:t>
            </a:r>
            <a:endParaRPr lang="en-US" altLang="ru-RU" sz="1400" dirty="0" smtClean="0"/>
          </a:p>
          <a:p>
            <a:pPr lvl="1"/>
            <a:r>
              <a:rPr lang="ru-RU" altLang="ru-RU" sz="1400" dirty="0" smtClean="0"/>
              <a:t>Если условие не указано, обновляются все строки таблицы.</a:t>
            </a:r>
          </a:p>
          <a:p>
            <a:pPr lvl="1"/>
            <a:r>
              <a:rPr lang="ru-RU" altLang="ru-RU" sz="1400" dirty="0" smtClean="0"/>
              <a:t>Если ни одна строка не удовлетворяет условию, ни одна строка не будет обновлена.</a:t>
            </a:r>
          </a:p>
          <a:p>
            <a:endParaRPr lang="en-US" altLang="ru-RU" sz="1600" dirty="0" smtClean="0"/>
          </a:p>
          <a:p>
            <a:r>
              <a:rPr lang="en-US" altLang="ru-RU" sz="1600" dirty="0" smtClean="0"/>
              <a:t>DELETE</a:t>
            </a:r>
            <a:r>
              <a:rPr lang="ru-RU" altLang="ru-RU" sz="1600" dirty="0" smtClean="0"/>
              <a:t> – удаление строк из таблицы.</a:t>
            </a:r>
          </a:p>
          <a:p>
            <a:pPr lvl="1"/>
            <a:r>
              <a:rPr lang="ru-RU" altLang="ru-RU" sz="1400" dirty="0" smtClean="0"/>
              <a:t>Удаляет одну или несколько строк из таблицы. </a:t>
            </a:r>
          </a:p>
          <a:p>
            <a:pPr lvl="1"/>
            <a:r>
              <a:rPr lang="ru-RU" altLang="ru-RU" sz="1400" dirty="0" smtClean="0"/>
              <a:t>Можно указать условие, по которому выбираются удаляемые строки. </a:t>
            </a:r>
          </a:p>
          <a:p>
            <a:pPr lvl="1"/>
            <a:r>
              <a:rPr lang="ru-RU" altLang="ru-RU" sz="1400" dirty="0" smtClean="0"/>
              <a:t>Если условие не указано, удаляются все строки таблицы.</a:t>
            </a:r>
          </a:p>
          <a:p>
            <a:pPr lvl="1"/>
            <a:r>
              <a:rPr lang="ru-RU" altLang="ru-RU" sz="1400" dirty="0" smtClean="0"/>
              <a:t>Если ни одна строка не удовлетворяет условию, ни одна строка не будет удалена.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7238" y="404664"/>
            <a:ext cx="7772400" cy="788988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anose="02020603050405020304" pitchFamily="18" charset="0"/>
              </a:rPr>
              <a:t>Добавление данных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774"/>
            <a:ext cx="7918450" cy="482456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b="1" dirty="0" smtClean="0">
                <a:solidFill>
                  <a:srgbClr val="0D0D11"/>
                </a:solidFill>
              </a:rPr>
              <a:t>INSERT </a:t>
            </a:r>
            <a:r>
              <a:rPr lang="ru-RU" altLang="ru-RU" sz="1800" dirty="0" smtClean="0">
                <a:solidFill>
                  <a:srgbClr val="0D0D11"/>
                </a:solidFill>
              </a:rPr>
              <a:t>– добавление строк в таблицу: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D0D11"/>
                </a:solidFill>
              </a:rPr>
              <a:t>	</a:t>
            </a:r>
            <a:r>
              <a:rPr lang="ru-RU" altLang="ru-RU" sz="1800" dirty="0" smtClean="0">
                <a:solidFill>
                  <a:srgbClr val="0D0D11"/>
                </a:solidFill>
              </a:rPr>
              <a:t>INSERT INTO 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имя_таблицы</a:t>
            </a:r>
            <a:r>
              <a:rPr lang="ru-RU" altLang="ru-RU" sz="1800" dirty="0" smtClean="0">
                <a:solidFill>
                  <a:srgbClr val="0D0D11"/>
                </a:solidFill>
              </a:rPr>
              <a:t> [(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список_полей_таблицы</a:t>
            </a:r>
            <a:r>
              <a:rPr lang="ru-RU" altLang="ru-RU" sz="1800" dirty="0" smtClean="0">
                <a:solidFill>
                  <a:srgbClr val="0D0D11"/>
                </a:solidFill>
              </a:rPr>
              <a:t>)]</a:t>
            </a:r>
            <a:r>
              <a:rPr lang="en-US" altLang="ru-RU" sz="1800" dirty="0" smtClean="0">
                <a:solidFill>
                  <a:srgbClr val="0D0D1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1800" dirty="0" smtClean="0">
                <a:solidFill>
                  <a:srgbClr val="0D0D11"/>
                </a:solidFill>
              </a:rPr>
              <a:t>		{ </a:t>
            </a:r>
            <a:r>
              <a:rPr lang="ru-RU" altLang="ru-RU" sz="1800" dirty="0" smtClean="0">
                <a:solidFill>
                  <a:srgbClr val="0D0D11"/>
                </a:solidFill>
              </a:rPr>
              <a:t>VALUES (</a:t>
            </a:r>
            <a:r>
              <a:rPr lang="ru-RU" altLang="ru-RU" sz="1800" i="1" dirty="0" err="1" smtClean="0">
                <a:solidFill>
                  <a:srgbClr val="0D0D11"/>
                </a:solidFill>
              </a:rPr>
              <a:t>список_выражений</a:t>
            </a:r>
            <a:r>
              <a:rPr lang="ru-RU" altLang="ru-RU" sz="1800" dirty="0" smtClean="0">
                <a:solidFill>
                  <a:srgbClr val="0D0D11"/>
                </a:solidFill>
              </a:rPr>
              <a:t>) | </a:t>
            </a:r>
            <a:r>
              <a:rPr lang="ru-RU" altLang="ru-RU" sz="1800" i="1" dirty="0" smtClean="0">
                <a:solidFill>
                  <a:srgbClr val="0D0D11"/>
                </a:solidFill>
              </a:rPr>
              <a:t>запрос</a:t>
            </a:r>
            <a:r>
              <a:rPr lang="en-US" altLang="ru-RU" sz="1800" dirty="0" smtClean="0">
                <a:solidFill>
                  <a:srgbClr val="0D0D11"/>
                </a:solidFill>
              </a:rPr>
              <a:t> }</a:t>
            </a:r>
            <a:r>
              <a:rPr lang="ru-RU" altLang="ru-RU" sz="1800" dirty="0" smtClean="0">
                <a:solidFill>
                  <a:srgbClr val="0D0D11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Примеры: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000" dirty="0" smtClean="0"/>
              <a:t>-- </a:t>
            </a:r>
            <a:r>
              <a:rPr lang="ru-RU" altLang="ru-RU" sz="1600" dirty="0" smtClean="0">
                <a:solidFill>
                  <a:srgbClr val="0D0D11"/>
                </a:solidFill>
              </a:rPr>
              <a:t>Добавить в таблицу "Отделы" новую запись (все поля):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dirty="0" smtClean="0">
                <a:solidFill>
                  <a:srgbClr val="0D0D11"/>
                </a:solidFill>
              </a:rPr>
              <a:t>insert into  </a:t>
            </a:r>
            <a:r>
              <a:rPr lang="en-US" altLang="ru-RU" sz="1600" b="1" dirty="0" smtClean="0">
                <a:solidFill>
                  <a:srgbClr val="0D0D11"/>
                </a:solidFill>
              </a:rPr>
              <a:t>depart</a:t>
            </a:r>
            <a:r>
              <a:rPr lang="en-US" altLang="ru-RU" sz="1600" dirty="0" smtClean="0">
                <a:solidFill>
                  <a:srgbClr val="0D0D11"/>
                </a:solidFill>
              </a:rPr>
              <a:t>  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dirty="0" smtClean="0">
                <a:solidFill>
                  <a:srgbClr val="0D0D11"/>
                </a:solidFill>
              </a:rPr>
              <a:t>values(7, '</a:t>
            </a:r>
            <a:r>
              <a:rPr lang="ru-RU" altLang="ru-RU" sz="1600" dirty="0" smtClean="0">
                <a:solidFill>
                  <a:srgbClr val="0D0D11"/>
                </a:solidFill>
              </a:rPr>
              <a:t>Договорной отдел</a:t>
            </a:r>
            <a:r>
              <a:rPr lang="en-US" altLang="ru-RU" sz="1600" dirty="0" smtClean="0">
                <a:solidFill>
                  <a:srgbClr val="0D0D11"/>
                </a:solidFill>
              </a:rPr>
              <a:t>');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-- Добавить в таблицу "Сотрудники" новую запись (не все поля):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  <a:r>
              <a:rPr lang="en-US" altLang="ru-RU" sz="1600" dirty="0" smtClean="0">
                <a:solidFill>
                  <a:srgbClr val="0D0D11"/>
                </a:solidFill>
              </a:rPr>
              <a:t>insert into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emp</a:t>
            </a:r>
            <a:r>
              <a:rPr lang="en-US" altLang="ru-RU" sz="1600" dirty="0" smtClean="0">
                <a:solidFill>
                  <a:srgbClr val="0D0D11"/>
                </a:solidFill>
              </a:rPr>
              <a:t> (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tabno</a:t>
            </a:r>
            <a:r>
              <a:rPr lang="en-US" altLang="ru-RU" sz="1600" dirty="0" smtClean="0">
                <a:solidFill>
                  <a:srgbClr val="0D0D11"/>
                </a:solidFill>
              </a:rPr>
              <a:t>, name, born, gender,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depno</a:t>
            </a:r>
            <a:r>
              <a:rPr lang="en-US" altLang="ru-RU" sz="1600" dirty="0" smtClean="0">
                <a:solidFill>
                  <a:srgbClr val="0D0D11"/>
                </a:solidFill>
              </a:rPr>
              <a:t>, passport,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pass_date_pass_get</a:t>
            </a:r>
            <a:r>
              <a:rPr lang="en-US" altLang="ru-RU" sz="1600" dirty="0" smtClean="0">
                <a:solidFill>
                  <a:srgbClr val="0D0D11"/>
                </a:solidFill>
              </a:rPr>
              <a:t>, 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post, salary, phone)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</a:t>
            </a:r>
            <a:r>
              <a:rPr lang="en-US" altLang="ru-RU" sz="1600" dirty="0" smtClean="0">
                <a:solidFill>
                  <a:srgbClr val="0D0D11"/>
                </a:solidFill>
              </a:rPr>
              <a:t>values(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301, '</a:t>
            </a:r>
            <a:r>
              <a:rPr lang="ru-RU" altLang="ru-RU" sz="1600" dirty="0" smtClean="0">
                <a:solidFill>
                  <a:srgbClr val="0D0D11"/>
                </a:solidFill>
              </a:rPr>
              <a:t>САВИН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АНДРЕЙ</a:t>
            </a:r>
            <a:r>
              <a:rPr lang="en-US" altLang="ru-RU" sz="1600" dirty="0" smtClean="0">
                <a:solidFill>
                  <a:srgbClr val="0D0D11"/>
                </a:solidFill>
              </a:rPr>
              <a:t> </a:t>
            </a:r>
            <a:r>
              <a:rPr lang="ru-RU" altLang="ru-RU" sz="1600" dirty="0" smtClean="0">
                <a:solidFill>
                  <a:srgbClr val="0D0D11"/>
                </a:solidFill>
              </a:rPr>
              <a:t>ПАВЛОВИЧ</a:t>
            </a:r>
            <a:r>
              <a:rPr lang="en-US" altLang="ru-RU" sz="1600" dirty="0" smtClean="0">
                <a:solidFill>
                  <a:srgbClr val="0D0D11"/>
                </a:solidFill>
              </a:rPr>
              <a:t>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to_date</a:t>
            </a:r>
            <a:r>
              <a:rPr lang="en-US" altLang="ru-RU" sz="1600" dirty="0" smtClean="0">
                <a:solidFill>
                  <a:srgbClr val="0D0D11"/>
                </a:solidFill>
              </a:rPr>
              <a:t>('11.07.1969',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dd.mm.yyyy</a:t>
            </a:r>
            <a:r>
              <a:rPr lang="en-US" altLang="ru-RU" sz="1600" dirty="0" smtClean="0">
                <a:solidFill>
                  <a:srgbClr val="0D0D11"/>
                </a:solidFill>
              </a:rPr>
              <a:t>'),</a:t>
            </a:r>
            <a:r>
              <a:rPr lang="ru-RU" altLang="ru-RU" sz="1600" dirty="0" smtClean="0">
                <a:solidFill>
                  <a:srgbClr val="0D0D11"/>
                </a:solidFill>
              </a:rPr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М</a:t>
            </a:r>
            <a:r>
              <a:rPr lang="en-US" altLang="ru-RU" sz="1600" dirty="0" smtClean="0">
                <a:solidFill>
                  <a:srgbClr val="0D0D11"/>
                </a:solidFill>
              </a:rPr>
              <a:t>', 5, '4405092876', 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to_date</a:t>
            </a:r>
            <a:r>
              <a:rPr lang="en-US" altLang="ru-RU" sz="1600" dirty="0" smtClean="0">
                <a:solidFill>
                  <a:srgbClr val="0D0D11"/>
                </a:solidFill>
              </a:rPr>
              <a:t>('15.02.1999',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en-US" altLang="ru-RU" sz="1600" dirty="0" err="1" smtClean="0">
                <a:solidFill>
                  <a:srgbClr val="0D0D11"/>
                </a:solidFill>
              </a:rPr>
              <a:t>dd.mm.yyyy</a:t>
            </a:r>
            <a:r>
              <a:rPr lang="en-US" altLang="ru-RU" sz="1600" dirty="0" smtClean="0">
                <a:solidFill>
                  <a:srgbClr val="0D0D11"/>
                </a:solidFill>
              </a:rPr>
              <a:t>'),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600" dirty="0" smtClean="0">
                <a:solidFill>
                  <a:srgbClr val="0D0D11"/>
                </a:solidFill>
              </a:rPr>
              <a:t>		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ОВД "Митино" </a:t>
            </a:r>
            <a:r>
              <a:rPr lang="ru-RU" altLang="ru-RU" sz="1600" dirty="0" err="1" smtClean="0">
                <a:solidFill>
                  <a:srgbClr val="0D0D11"/>
                </a:solidFill>
              </a:rPr>
              <a:t>г.Москвы</a:t>
            </a:r>
            <a:r>
              <a:rPr lang="en-US" altLang="ru-RU" sz="1600" dirty="0" smtClean="0">
                <a:solidFill>
                  <a:srgbClr val="0D0D11"/>
                </a:solidFill>
              </a:rPr>
              <a:t>',</a:t>
            </a:r>
            <a:r>
              <a:rPr lang="ru-RU" altLang="ru-RU" sz="1600" dirty="0" smtClean="0">
                <a:solidFill>
                  <a:srgbClr val="0D0D11"/>
                </a:solidFill>
              </a:rPr>
              <a:t> </a:t>
            </a:r>
            <a:r>
              <a:rPr lang="en-US" altLang="ru-RU" sz="1600" dirty="0" smtClean="0">
                <a:solidFill>
                  <a:srgbClr val="0D0D11"/>
                </a:solidFill>
              </a:rPr>
              <a:t>'</a:t>
            </a:r>
            <a:r>
              <a:rPr lang="ru-RU" altLang="ru-RU" sz="1600" dirty="0" smtClean="0">
                <a:solidFill>
                  <a:srgbClr val="0D0D11"/>
                </a:solidFill>
              </a:rPr>
              <a:t>программист</a:t>
            </a:r>
            <a:r>
              <a:rPr lang="en-US" altLang="ru-RU" sz="1600" dirty="0" smtClean="0">
                <a:solidFill>
                  <a:srgbClr val="0D0D11"/>
                </a:solidFill>
              </a:rPr>
              <a:t>', </a:t>
            </a:r>
            <a:r>
              <a:rPr lang="ru-RU" altLang="ru-RU" sz="1600" dirty="0" smtClean="0">
                <a:solidFill>
                  <a:srgbClr val="0D0D11"/>
                </a:solidFill>
              </a:rPr>
              <a:t>3</a:t>
            </a:r>
            <a:r>
              <a:rPr lang="en-US" altLang="ru-RU" sz="1600" dirty="0" smtClean="0">
                <a:solidFill>
                  <a:srgbClr val="0D0D11"/>
                </a:solidFill>
              </a:rPr>
              <a:t>8050, '121-34-11');</a:t>
            </a:r>
            <a:endParaRPr lang="ru-RU" altLang="ru-RU" sz="1600" dirty="0" smtClean="0">
              <a:solidFill>
                <a:srgbClr val="0D0D1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b="1" dirty="0" smtClean="0">
                <a:solidFill>
                  <a:srgbClr val="0D0D11"/>
                </a:solidFill>
              </a:rPr>
              <a:t>Замечание:</a:t>
            </a:r>
            <a:r>
              <a:rPr lang="ru-RU" altLang="ru-RU" sz="2000" dirty="0" smtClean="0">
                <a:solidFill>
                  <a:srgbClr val="0D0D11"/>
                </a:solidFill>
              </a:rPr>
              <a:t> значение по умолчанию используется только тогда, когда значение поля не вводится в явном виде.</a:t>
            </a:r>
            <a:endParaRPr lang="en-US" altLang="ru-RU" sz="2000" dirty="0" smtClean="0">
              <a:solidFill>
                <a:srgbClr val="0D0D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987</TotalTime>
  <Words>889</Words>
  <Application>Microsoft Office PowerPoint</Application>
  <PresentationFormat>Экран (4:3)</PresentationFormat>
  <Paragraphs>326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Courier New</vt:lpstr>
      <vt:lpstr>Euphemia</vt:lpstr>
      <vt:lpstr>Plantagenet Cherokee</vt:lpstr>
      <vt:lpstr>Tahoma</vt:lpstr>
      <vt:lpstr>Times New Roman</vt:lpstr>
      <vt:lpstr>Wingdings</vt:lpstr>
      <vt:lpstr>Тема1</vt:lpstr>
      <vt:lpstr>Базы данных</vt:lpstr>
      <vt:lpstr>SQL – Structured Query Language</vt:lpstr>
      <vt:lpstr>Команды DDL</vt:lpstr>
      <vt:lpstr>Создание таблиц</vt:lpstr>
      <vt:lpstr>Типы данных</vt:lpstr>
      <vt:lpstr>Ограничения целостности</vt:lpstr>
      <vt:lpstr>Презентация PowerPoint</vt:lpstr>
      <vt:lpstr>Подмножество команд DML</vt:lpstr>
      <vt:lpstr>Добавление данных</vt:lpstr>
      <vt:lpstr>Изменение данных</vt:lpstr>
      <vt:lpstr>Удаление данных</vt:lpstr>
      <vt:lpstr>Расположение подзапросов в командах DML</vt:lpstr>
      <vt:lpstr>Представления</vt:lpstr>
      <vt:lpstr>Представления: пример</vt:lpstr>
      <vt:lpstr>Представления: пример</vt:lpstr>
      <vt:lpstr>Представления: примеры</vt:lpstr>
      <vt:lpstr>Обновляемые представления</vt:lpstr>
      <vt:lpstr>Обновляемые представления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Базы данных</dc:title>
  <dc:creator>karpov</dc:creator>
  <cp:lastModifiedBy>Виталий Бондаренко</cp:lastModifiedBy>
  <cp:revision>151</cp:revision>
  <dcterms:created xsi:type="dcterms:W3CDTF">2008-03-16T13:54:14Z</dcterms:created>
  <dcterms:modified xsi:type="dcterms:W3CDTF">2019-03-25T06:39:55Z</dcterms:modified>
</cp:coreProperties>
</file>