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44"/>
  </p:notesMasterIdLst>
  <p:sldIdLst>
    <p:sldId id="256" r:id="rId2"/>
    <p:sldId id="257" r:id="rId3"/>
    <p:sldId id="259" r:id="rId4"/>
    <p:sldId id="258" r:id="rId5"/>
    <p:sldId id="261" r:id="rId6"/>
    <p:sldId id="262" r:id="rId7"/>
    <p:sldId id="260" r:id="rId8"/>
    <p:sldId id="264" r:id="rId9"/>
    <p:sldId id="297"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96" r:id="rId27"/>
    <p:sldId id="281" r:id="rId28"/>
    <p:sldId id="282" r:id="rId29"/>
    <p:sldId id="283" r:id="rId30"/>
    <p:sldId id="284" r:id="rId31"/>
    <p:sldId id="285" r:id="rId32"/>
    <p:sldId id="286" r:id="rId33"/>
    <p:sldId id="295" r:id="rId34"/>
    <p:sldId id="287" r:id="rId35"/>
    <p:sldId id="288" r:id="rId36"/>
    <p:sldId id="289" r:id="rId37"/>
    <p:sldId id="290" r:id="rId38"/>
    <p:sldId id="291" r:id="rId39"/>
    <p:sldId id="292" r:id="rId40"/>
    <p:sldId id="293" r:id="rId41"/>
    <p:sldId id="294" r:id="rId42"/>
    <p:sldId id="263" r:id="rId4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8608" autoAdjust="0"/>
  </p:normalViewPr>
  <p:slideViewPr>
    <p:cSldViewPr snapToGrid="0">
      <p:cViewPr varScale="1">
        <p:scale>
          <a:sx n="102" d="100"/>
          <a:sy n="102" d="100"/>
        </p:scale>
        <p:origin x="1866" y="11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46DFFD-9E34-41A9-B78E-AEDA1159CF8E}" type="datetimeFigureOut">
              <a:rPr lang="ru-RU" smtClean="0"/>
              <a:t>21.04.2019</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BC9187-2AD8-4875-BE95-994C69C6C46A}" type="slidenum">
              <a:rPr lang="ru-RU" smtClean="0"/>
              <a:t>‹#›</a:t>
            </a:fld>
            <a:endParaRPr lang="ru-RU"/>
          </a:p>
        </p:txBody>
      </p:sp>
    </p:spTree>
    <p:extLst>
      <p:ext uri="{BB962C8B-B14F-4D97-AF65-F5344CB8AC3E}">
        <p14:creationId xmlns:p14="http://schemas.microsoft.com/office/powerpoint/2010/main" val="2067474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В задачу этого механизма входит отображение структуры хранимых данных в пространство памяти, позволяющее эффективно использовать память и определить место размещения данных при запоминании и при поиске данных.</a:t>
            </a:r>
          </a:p>
          <a:p>
            <a:r>
              <a:rPr lang="ru-RU" sz="1200" kern="1200" dirty="0" smtClean="0">
                <a:solidFill>
                  <a:schemeClr val="tx1"/>
                </a:solidFill>
                <a:effectLst/>
                <a:latin typeface="+mn-lt"/>
                <a:ea typeface="+mn-ea"/>
                <a:cs typeface="+mn-cs"/>
              </a:rPr>
              <a:t>С точки зрения пользователя работа с данными происходит на уровне записей концептуального уровня и заключается в добавлении, поиске, изменении и удалении записей. При этом механизмы среды хранения делают следующее:</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В случае логического удаления запись помечается как удаленная, но фактически она остаётся на прежнем месте. Фактическое удаление этой записи будет произведено либо при реорганизации БД, либо специальной сервисной программой, которую автоматически запускает СУБД или вручную АБД. При физическом удалении записи ранее занятый участок освобождается и становится доступным для повторного использования.</a:t>
            </a:r>
          </a:p>
          <a:p>
            <a:r>
              <a:rPr lang="ru-RU" sz="1200" kern="1200" dirty="0" smtClean="0">
                <a:solidFill>
                  <a:schemeClr val="tx1"/>
                </a:solidFill>
                <a:effectLst/>
                <a:latin typeface="+mn-lt"/>
                <a:ea typeface="+mn-ea"/>
                <a:cs typeface="+mn-cs"/>
              </a:rPr>
              <a:t>Физическую организацию БД мы будем рассматривать только для РСУБД. </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Все операции на физическом уровне выполняются по запросам механизмов концептуального уровня СУБД. На физическом уровне никаких операций непосредственного обновления пользовательских данных или преобразований представления хранимых данных не происходит, это задача более высоких архитектурных уровней. Управление памятью выполняется операционной системой по запросам СУБД или непосредственно самой СУБД.</a:t>
            </a:r>
          </a:p>
        </p:txBody>
      </p:sp>
      <p:sp>
        <p:nvSpPr>
          <p:cNvPr id="4" name="Номер слайда 3"/>
          <p:cNvSpPr>
            <a:spLocks noGrp="1"/>
          </p:cNvSpPr>
          <p:nvPr>
            <p:ph type="sldNum" sz="quarter" idx="10"/>
          </p:nvPr>
        </p:nvSpPr>
        <p:spPr/>
        <p:txBody>
          <a:bodyPr/>
          <a:lstStyle/>
          <a:p>
            <a:fld id="{44BC9187-2AD8-4875-BE95-994C69C6C46A}" type="slidenum">
              <a:rPr lang="ru-RU" smtClean="0"/>
              <a:t>4</a:t>
            </a:fld>
            <a:endParaRPr lang="ru-RU"/>
          </a:p>
        </p:txBody>
      </p:sp>
    </p:spTree>
    <p:extLst>
      <p:ext uri="{BB962C8B-B14F-4D97-AF65-F5344CB8AC3E}">
        <p14:creationId xmlns:p14="http://schemas.microsoft.com/office/powerpoint/2010/main" val="2720588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1- Если запись разбивается на части, то эти части представляются экземплярами хранимых записей каких-либо типов. Все части записи связываются указателями (ссылками) или размещаются по специальному закону так, чтобы механизмы междууровневого отображения могли опознать все компоненты и осуществить сборку полной записи концептуальной БД по запросу механизмов концептуального уровня.</a:t>
            </a:r>
          </a:p>
          <a:p>
            <a:r>
              <a:rPr lang="ru-RU" sz="1200" kern="1200" dirty="0" smtClean="0">
                <a:solidFill>
                  <a:schemeClr val="tx1"/>
                </a:solidFill>
                <a:effectLst/>
                <a:latin typeface="+mn-lt"/>
                <a:ea typeface="+mn-ea"/>
                <a:cs typeface="+mn-cs"/>
              </a:rPr>
              <a:t>Хранимые записи одного типа состоят из фиксированной совокупности полей и могут иметь формат фиксированной или переменной длины.</a:t>
            </a:r>
          </a:p>
          <a:p>
            <a:r>
              <a:rPr lang="ru-RU" sz="1200" kern="1200" dirty="0" smtClean="0">
                <a:solidFill>
                  <a:schemeClr val="tx1"/>
                </a:solidFill>
                <a:effectLst/>
                <a:latin typeface="+mn-lt"/>
                <a:ea typeface="+mn-ea"/>
                <a:cs typeface="+mn-cs"/>
              </a:rPr>
              <a:t>Записи переменной длины возникают, если допускается использование повторяющихся групп полей (агрегатов) с переменным числом повторов или полей переменной длины. Работа с хранимыми записями переменной длины существенно усложняет управление пространством памяти, но может быть продиктована желанием уменьшить объём требуемой памяти или характером модели данных концептуального уровня.</a:t>
            </a:r>
          </a:p>
          <a:p>
            <a:r>
              <a:rPr lang="ru-RU" sz="1200" kern="1200" dirty="0" smtClean="0">
                <a:solidFill>
                  <a:schemeClr val="tx1"/>
                </a:solidFill>
                <a:effectLst/>
                <a:latin typeface="+mn-lt"/>
                <a:ea typeface="+mn-ea"/>
                <a:cs typeface="+mn-cs"/>
              </a:rPr>
              <a:t>2- Хранение полей переменной длины осуществляется одним из двух способов: размещение полей через разделитель или хранение размера значения поля. Наличие полей переменной длины позволяет не хранить незначащие символы и снижает затраты памяти на хранение данных; но при этом увеличивается время на извлечение записи.</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3- Конкретные составляющие КБД зависят от операционной системы и от СУБД, точнее, от вида используемой адресации и от структуризации памяти, принятой в данной СУБД.</a:t>
            </a:r>
          </a:p>
          <a:p>
            <a:endParaRPr lang="ru-RU" sz="1200" kern="1200" dirty="0" smtClean="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44BC9187-2AD8-4875-BE95-994C69C6C46A}" type="slidenum">
              <a:rPr lang="ru-RU" smtClean="0"/>
              <a:t>5</a:t>
            </a:fld>
            <a:endParaRPr lang="ru-RU"/>
          </a:p>
        </p:txBody>
      </p:sp>
    </p:spTree>
    <p:extLst>
      <p:ext uri="{BB962C8B-B14F-4D97-AF65-F5344CB8AC3E}">
        <p14:creationId xmlns:p14="http://schemas.microsoft.com/office/powerpoint/2010/main" val="1909096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Страница имеет </a:t>
            </a:r>
            <a:r>
              <a:rPr lang="ru-RU" sz="1200" b="1" kern="1200" dirty="0" smtClean="0">
                <a:solidFill>
                  <a:schemeClr val="tx1"/>
                </a:solidFill>
                <a:effectLst/>
                <a:latin typeface="+mn-lt"/>
                <a:ea typeface="+mn-ea"/>
                <a:cs typeface="+mn-cs"/>
              </a:rPr>
              <a:t>заголовок</a:t>
            </a:r>
            <a:r>
              <a:rPr lang="ru-RU" sz="1200" kern="1200" dirty="0" smtClean="0">
                <a:solidFill>
                  <a:schemeClr val="tx1"/>
                </a:solidFill>
                <a:effectLst/>
                <a:latin typeface="+mn-lt"/>
                <a:ea typeface="+mn-ea"/>
                <a:cs typeface="+mn-cs"/>
              </a:rPr>
              <a:t> со служебной информацией, вслед за которым располагаются собственно данные. В большинстве случаев в качестве единицы хранения данных принимается хранимая запись. На странице размещается, как правило, несколько хранимых записей, и есть свободный участок для размещения новых записей. Если запись не помещается на одной странице, она разбивается на фрагменты, которые хранятся на разных страницах и ссылаются друг на друга.</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44BC9187-2AD8-4875-BE95-994C69C6C46A}" type="slidenum">
              <a:rPr lang="ru-RU" smtClean="0"/>
              <a:t>6</a:t>
            </a:fld>
            <a:endParaRPr lang="ru-RU"/>
          </a:p>
        </p:txBody>
      </p:sp>
    </p:spTree>
    <p:extLst>
      <p:ext uri="{BB962C8B-B14F-4D97-AF65-F5344CB8AC3E}">
        <p14:creationId xmlns:p14="http://schemas.microsoft.com/office/powerpoint/2010/main" val="41239403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Система автоматически управляет свободным пространством памяти на страницах. Как правило, это обеспечивается одним из двух способов:</a:t>
            </a:r>
          </a:p>
          <a:p>
            <a:pPr lvl="0"/>
            <a:r>
              <a:rPr lang="ru-RU" sz="1200" kern="1200" dirty="0" smtClean="0">
                <a:solidFill>
                  <a:schemeClr val="tx1"/>
                </a:solidFill>
                <a:effectLst/>
                <a:latin typeface="+mn-lt"/>
                <a:ea typeface="+mn-ea"/>
                <a:cs typeface="+mn-cs"/>
              </a:rPr>
              <a:t>ведение списков свободных участков;</a:t>
            </a:r>
          </a:p>
          <a:p>
            <a:pPr lvl="0"/>
            <a:r>
              <a:rPr lang="ru-RU" sz="1200" kern="1200" dirty="0" smtClean="0">
                <a:solidFill>
                  <a:schemeClr val="tx1"/>
                </a:solidFill>
                <a:effectLst/>
                <a:latin typeface="+mn-lt"/>
                <a:ea typeface="+mn-ea"/>
                <a:cs typeface="+mn-cs"/>
              </a:rPr>
              <a:t>динамическая реорганизация страниц.</a:t>
            </a:r>
          </a:p>
          <a:p>
            <a:r>
              <a:rPr lang="ru-RU" sz="1200" kern="1200" dirty="0" smtClean="0">
                <a:solidFill>
                  <a:schemeClr val="tx1"/>
                </a:solidFill>
                <a:effectLst/>
                <a:latin typeface="+mn-lt"/>
                <a:ea typeface="+mn-ea"/>
                <a:cs typeface="+mn-cs"/>
              </a:rPr>
              <a:t>При </a:t>
            </a:r>
            <a:r>
              <a:rPr lang="ru-RU" sz="1200" b="1" kern="1200" dirty="0" smtClean="0">
                <a:solidFill>
                  <a:schemeClr val="tx1"/>
                </a:solidFill>
                <a:effectLst/>
                <a:latin typeface="+mn-lt"/>
                <a:ea typeface="+mn-ea"/>
                <a:cs typeface="+mn-cs"/>
              </a:rPr>
              <a:t>динамической реорганизации страниц</a:t>
            </a:r>
            <a:r>
              <a:rPr lang="ru-RU" sz="1200" kern="1200" dirty="0" smtClean="0">
                <a:solidFill>
                  <a:schemeClr val="tx1"/>
                </a:solidFill>
                <a:effectLst/>
                <a:latin typeface="+mn-lt"/>
                <a:ea typeface="+mn-ea"/>
                <a:cs typeface="+mn-cs"/>
              </a:rPr>
              <a:t> записи БД плотно размещаются вслед за заголовком страницы, а после них расположен свободный участок (а). Смещение начала свободного участка хранится в заголовке страницы. При удалении записи оставшиеся записи переписываются подряд в начало страницы и изменяется смещение начала свободного участка. При увеличении размера существующей записи она записывается по прежнему адресу, а вслед идущие записи сдвигаются. Достоинство такого подхода – отсутствие фрагментации. Недостатки:</a:t>
            </a:r>
          </a:p>
          <a:p>
            <a:pPr lvl="0"/>
            <a:r>
              <a:rPr lang="ru-RU" sz="1200" kern="1200" dirty="0" smtClean="0">
                <a:solidFill>
                  <a:schemeClr val="tx1"/>
                </a:solidFill>
                <a:effectLst/>
                <a:latin typeface="+mn-lt"/>
                <a:ea typeface="+mn-ea"/>
                <a:cs typeface="+mn-cs"/>
              </a:rPr>
              <a:t>Адрес записи может быть определён с точностью до адреса страницы, т.к. внутри страницы запись может перемещаться.</a:t>
            </a:r>
          </a:p>
          <a:p>
            <a:r>
              <a:rPr lang="ru-RU" sz="1200" kern="1200" dirty="0" smtClean="0">
                <a:solidFill>
                  <a:schemeClr val="tx1"/>
                </a:solidFill>
                <a:effectLst/>
                <a:latin typeface="+mn-lt"/>
                <a:ea typeface="+mn-ea"/>
                <a:cs typeface="+mn-cs"/>
              </a:rPr>
              <a:t>Поиск места размещения новой записи может занять много времени. Система будет читать страницы одну за другой до тех пор, пока не найдёт странницу, на которой достаточно места для размещения новой записи.</a:t>
            </a:r>
          </a:p>
          <a:p>
            <a:r>
              <a:rPr lang="ru-RU" sz="1200" kern="1200" dirty="0" smtClean="0">
                <a:solidFill>
                  <a:schemeClr val="tx1"/>
                </a:solidFill>
                <a:effectLst/>
                <a:latin typeface="+mn-lt"/>
                <a:ea typeface="+mn-ea"/>
                <a:cs typeface="+mn-cs"/>
              </a:rPr>
              <a:t>Некоторые СУБД управляют памятью по-другому: они ведут </a:t>
            </a:r>
            <a:r>
              <a:rPr lang="ru-RU" sz="1200" b="1" kern="1200" dirty="0" smtClean="0">
                <a:solidFill>
                  <a:schemeClr val="tx1"/>
                </a:solidFill>
                <a:effectLst/>
                <a:latin typeface="+mn-lt"/>
                <a:ea typeface="+mn-ea"/>
                <a:cs typeface="+mn-cs"/>
              </a:rPr>
              <a:t>список свободных участков</a:t>
            </a:r>
            <a:r>
              <a:rPr lang="ru-RU" sz="1200" kern="1200" dirty="0" smtClean="0">
                <a:solidFill>
                  <a:schemeClr val="tx1"/>
                </a:solidFill>
                <a:effectLst/>
                <a:latin typeface="+mn-lt"/>
                <a:ea typeface="+mn-ea"/>
                <a:cs typeface="+mn-cs"/>
              </a:rPr>
              <a:t>. Здесь можно рассмотреть два варианта:</a:t>
            </a:r>
          </a:p>
          <a:p>
            <a:pPr lvl="0"/>
            <a:r>
              <a:rPr lang="ru-RU" sz="1200" kern="1200" dirty="0" smtClean="0">
                <a:solidFill>
                  <a:schemeClr val="tx1"/>
                </a:solidFill>
                <a:effectLst/>
                <a:latin typeface="+mn-lt"/>
                <a:ea typeface="+mn-ea"/>
                <a:cs typeface="+mn-cs"/>
              </a:rPr>
              <a:t>Ссылка на первый свободный участок на странице хранится в заголовке страницы, и каждый свободный участок хранит ссылку на следующий (или признак конца списка) (б). Каждый освобождаемый участок включается в список свободных участков на странице.</a:t>
            </a:r>
          </a:p>
          <a:p>
            <a:pPr lvl="0"/>
            <a:r>
              <a:rPr lang="ru-RU" sz="1200" kern="1200" dirty="0" smtClean="0">
                <a:solidFill>
                  <a:schemeClr val="tx1"/>
                </a:solidFill>
                <a:effectLst/>
                <a:latin typeface="+mn-lt"/>
                <a:ea typeface="+mn-ea"/>
                <a:cs typeface="+mn-cs"/>
              </a:rPr>
              <a:t>Списки свободных участков реализуются в виде отдельных структур (,в). Эти структуры также хранятся на отдельных </a:t>
            </a:r>
            <a:r>
              <a:rPr lang="ru-RU" sz="1200" i="1" kern="1200" dirty="0" smtClean="0">
                <a:solidFill>
                  <a:schemeClr val="tx1"/>
                </a:solidFill>
                <a:effectLst/>
                <a:latin typeface="+mn-lt"/>
                <a:ea typeface="+mn-ea"/>
                <a:cs typeface="+mn-cs"/>
              </a:rPr>
              <a:t>инвентарных страницах</a:t>
            </a:r>
            <a:r>
              <a:rPr lang="ru-RU" sz="1200" kern="1200" dirty="0" smtClean="0">
                <a:solidFill>
                  <a:schemeClr val="tx1"/>
                </a:solidFill>
                <a:effectLst/>
                <a:latin typeface="+mn-lt"/>
                <a:ea typeface="+mn-ea"/>
                <a:cs typeface="+mn-cs"/>
              </a:rPr>
              <a:t>. Каждая инвентарная страница относится к области (или группе страниц) памяти и содержит информацию о свободных участках в этой области. Список ведётся как стек, очередь или упорядоченный список. В последнем случае упорядочение осуществляется по размеру свободного участка, что позволяет при размещении новой записи выбирать для неё наиболее подходящий по размеру участок.</a:t>
            </a:r>
          </a:p>
          <a:p>
            <a:r>
              <a:rPr lang="ru-RU" sz="1200" kern="1200" dirty="0" smtClean="0">
                <a:solidFill>
                  <a:schemeClr val="tx1"/>
                </a:solidFill>
                <a:effectLst/>
                <a:latin typeface="+mn-lt"/>
                <a:ea typeface="+mn-ea"/>
                <a:cs typeface="+mn-cs"/>
              </a:rPr>
              <a:t>Ведение списков свободных участков не приводит к перемещению записи, и адрес записи можно определить с точностью до смещения на странице. Это ускоряет поиск данных, т.к. не нужно просматривать все записи на странице для поиска каждой конкретной записи.</a:t>
            </a:r>
          </a:p>
          <a:p>
            <a:r>
              <a:rPr lang="ru-RU" sz="1200" kern="1200" dirty="0" smtClean="0">
                <a:solidFill>
                  <a:schemeClr val="tx1"/>
                </a:solidFill>
                <a:effectLst/>
                <a:latin typeface="+mn-lt"/>
                <a:ea typeface="+mn-ea"/>
                <a:cs typeface="+mn-cs"/>
              </a:rPr>
              <a:t>При запоминании новой записи система через инвентарные страницы ищет свободный участок, достаточный для размещения этой записи. (Обычно выбирается первый подходящий участок, размер которого не меньше требуемого.) Если выбранный участок больше, чем запись, то остаток оформляется в виде свободного участка. (При динамической реорганизации страниц запись просто размещается вслед за последней записью на данной странице.) После этого система корректирует содержимое инвентарных страниц (если они есть).</a:t>
            </a:r>
          </a:p>
          <a:p>
            <a:r>
              <a:rPr lang="ru-RU" sz="1200" kern="1200" dirty="0" smtClean="0">
                <a:solidFill>
                  <a:schemeClr val="tx1"/>
                </a:solidFill>
                <a:effectLst/>
                <a:latin typeface="+mn-lt"/>
                <a:ea typeface="+mn-ea"/>
                <a:cs typeface="+mn-cs"/>
              </a:rPr>
              <a:t>При изменении записи, имеющей фиксированный формат, она просто перезаписывается на прежнее место. Если же запись имеет формат переменной длины, возможны ситуации, когда запись не помещается на прежнее место. Тогда запись разбивается на фрагменты, которые могут размещаться на разных страницах. Эти фрагменты связаны друг с другом ссылками, что позволяет системе "собирать" запись из отдельных фрагментов.</a:t>
            </a:r>
          </a:p>
          <a:p>
            <a:r>
              <a:rPr lang="ru-RU" sz="1200" kern="1200" dirty="0" smtClean="0">
                <a:solidFill>
                  <a:schemeClr val="tx1"/>
                </a:solidFill>
                <a:effectLst/>
                <a:latin typeface="+mn-lt"/>
                <a:ea typeface="+mn-ea"/>
                <a:cs typeface="+mn-cs"/>
              </a:rPr>
              <a:t>Основным недостатком, возникающим при использовании списков свободных участков, является </a:t>
            </a:r>
            <a:r>
              <a:rPr lang="ru-RU" sz="1200" i="1" kern="1200" dirty="0" smtClean="0">
                <a:solidFill>
                  <a:schemeClr val="tx1"/>
                </a:solidFill>
                <a:effectLst/>
                <a:latin typeface="+mn-lt"/>
                <a:ea typeface="+mn-ea"/>
                <a:cs typeface="+mn-cs"/>
              </a:rPr>
              <a:t>фрагментация</a:t>
            </a:r>
            <a:r>
              <a:rPr lang="ru-RU" sz="1200" kern="1200" dirty="0" smtClean="0">
                <a:solidFill>
                  <a:schemeClr val="tx1"/>
                </a:solidFill>
                <a:effectLst/>
                <a:latin typeface="+mn-lt"/>
                <a:ea typeface="+mn-ea"/>
                <a:cs typeface="+mn-cs"/>
              </a:rPr>
              <a:t> пространства памяти, т.е. появление разрозненных незаполненных участков памяти. Для того чтобы уменьшить фрагментацию, в подобных СУБД предусмотрены фоновые процедуры, которые периодически проводят слияние смежных свободных участков в один (например, участки 1 и 2 на рис. 4.1,в).</a:t>
            </a:r>
          </a:p>
          <a:p>
            <a:r>
              <a:rPr lang="ru-RU" sz="1200" kern="1200" dirty="0" smtClean="0">
                <a:solidFill>
                  <a:schemeClr val="tx1"/>
                </a:solidFill>
                <a:effectLst/>
                <a:latin typeface="+mn-lt"/>
                <a:ea typeface="+mn-ea"/>
                <a:cs typeface="+mn-cs"/>
              </a:rPr>
              <a:t>Структура и представление хранимых данных, их размещение в пространстве памяти и используемые методы доступа называются </a:t>
            </a:r>
            <a:r>
              <a:rPr lang="ru-RU" sz="1200" i="1" kern="1200" dirty="0" smtClean="0">
                <a:solidFill>
                  <a:schemeClr val="tx1"/>
                </a:solidFill>
                <a:effectLst/>
                <a:latin typeface="+mn-lt"/>
                <a:ea typeface="+mn-ea"/>
                <a:cs typeface="+mn-cs"/>
              </a:rPr>
              <a:t>схемой хранения</a:t>
            </a:r>
            <a:r>
              <a:rPr lang="ru-RU" sz="1200" kern="1200" dirty="0" smtClean="0">
                <a:solidFill>
                  <a:schemeClr val="tx1"/>
                </a:solidFill>
                <a:effectLst/>
                <a:latin typeface="+mn-lt"/>
                <a:ea typeface="+mn-ea"/>
                <a:cs typeface="+mn-cs"/>
              </a:rPr>
              <a:t>. Схема хранения оперирует в терминах типов объектов.</a:t>
            </a:r>
          </a:p>
          <a:p>
            <a:endParaRPr lang="ru-RU" sz="1200" kern="1200" dirty="0" smtClean="0">
              <a:solidFill>
                <a:schemeClr val="tx1"/>
              </a:solidFill>
              <a:effectLst/>
              <a:latin typeface="+mn-lt"/>
              <a:ea typeface="+mn-ea"/>
              <a:cs typeface="+mn-cs"/>
            </a:endParaRPr>
          </a:p>
          <a:p>
            <a:endParaRPr lang="ru-RU" sz="1200" kern="1200" dirty="0" smtClean="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44BC9187-2AD8-4875-BE95-994C69C6C46A}" type="slidenum">
              <a:rPr lang="ru-RU" smtClean="0"/>
              <a:t>7</a:t>
            </a:fld>
            <a:endParaRPr lang="ru-RU"/>
          </a:p>
        </p:txBody>
      </p:sp>
    </p:spTree>
    <p:extLst>
      <p:ext uri="{BB962C8B-B14F-4D97-AF65-F5344CB8AC3E}">
        <p14:creationId xmlns:p14="http://schemas.microsoft.com/office/powerpoint/2010/main" val="2362626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В общем случае адреса записей БД нигде не хранятся. При поиске данных СУБД из словаря-справочника данных берёт информацию о том, в какой области памяти (например, в каком файле и/или на каких страницах памяти) расположены данные указанной таблицы. Но при этом для поиска конкретной записи (по значениям ключевых полей) система вынуждена будет прочитать всю таблицу. В РСУБД для ускорения поиска данных применяются индексы – специальные структуры, устанавливающие соответствие значений ключевых полей записи и "адреса" этой записи (КБД). Таким образом, вид адресации хранимых записей оказывает влияние на производительность, а также на переносимость БД с одного носителя на другой.</a:t>
            </a:r>
          </a:p>
          <a:p>
            <a:r>
              <a:rPr lang="ru-RU" sz="1200" kern="1200" dirty="0" smtClean="0">
                <a:solidFill>
                  <a:schemeClr val="tx1"/>
                </a:solidFill>
                <a:effectLst/>
                <a:latin typeface="+mn-lt"/>
                <a:ea typeface="+mn-ea"/>
                <a:cs typeface="+mn-cs"/>
              </a:rPr>
              <a:t>Рассмотрим три вида адресации: прямую, косвенную и относительную.</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t>2- Существует множество способов косвенной адресации. Один из них состоит в том, что часть адресного пространства страницы выделяется под индекс страницы (рис. 4.2). Число статей (слотов) в нём одинаково для всех страниц. В качестве КБД записи выступает совокупность номера нужной страницы и номера требуемого слота в индексе этой страницы (значения </a:t>
            </a:r>
            <a:r>
              <a:rPr lang="en-US" sz="1200" b="1" i="1" dirty="0" smtClean="0"/>
              <a:t>N</a:t>
            </a:r>
            <a:r>
              <a:rPr lang="ru-RU" sz="1200" b="1" i="1" dirty="0" smtClean="0"/>
              <a:t>, </a:t>
            </a:r>
            <a:r>
              <a:rPr lang="en-US" sz="1200" b="1" i="1" dirty="0" err="1" smtClean="0"/>
              <a:t>i</a:t>
            </a:r>
            <a:r>
              <a:rPr lang="ru-RU" sz="1200" dirty="0" smtClean="0"/>
              <a:t> на рис. 4.2). В </a:t>
            </a:r>
            <a:r>
              <a:rPr lang="en-US" sz="1200" b="1" i="1" dirty="0" err="1" smtClean="0"/>
              <a:t>i</a:t>
            </a:r>
            <a:r>
              <a:rPr lang="ru-RU" sz="1200" dirty="0" smtClean="0"/>
              <a:t>‑м слоте на </a:t>
            </a:r>
            <a:r>
              <a:rPr lang="ru-RU" sz="1200" b="1" i="1" dirty="0" smtClean="0"/>
              <a:t>N</a:t>
            </a:r>
            <a:r>
              <a:rPr lang="ru-RU" sz="1200" dirty="0" smtClean="0"/>
              <a:t>-й странице хранится собственно адрес записи (смещение от начала страницы).</a:t>
            </a:r>
          </a:p>
          <a:p>
            <a:r>
              <a:rPr lang="ru-RU" sz="1200" kern="1200" dirty="0" smtClean="0">
                <a:solidFill>
                  <a:schemeClr val="tx1"/>
                </a:solidFill>
                <a:effectLst/>
                <a:latin typeface="+mn-lt"/>
                <a:ea typeface="+mn-ea"/>
                <a:cs typeface="+mn-cs"/>
              </a:rPr>
              <a:t>При перемещении записи она остаётся на той же странице, и слот по-прежнему указывает на неё (меняется его содержимое, но не сам слот). Если запись не вмещается на страницу, она помещается на специально отведённые в данной области </a:t>
            </a:r>
            <a:r>
              <a:rPr lang="ru-RU" sz="1200" i="1" kern="1200" dirty="0" smtClean="0">
                <a:solidFill>
                  <a:schemeClr val="tx1"/>
                </a:solidFill>
                <a:effectLst/>
                <a:latin typeface="+mn-lt"/>
                <a:ea typeface="+mn-ea"/>
                <a:cs typeface="+mn-cs"/>
              </a:rPr>
              <a:t>страницы переполнения</a:t>
            </a:r>
            <a:r>
              <a:rPr lang="ru-RU" sz="1200" kern="1200" dirty="0" smtClean="0">
                <a:solidFill>
                  <a:schemeClr val="tx1"/>
                </a:solidFill>
                <a:effectLst/>
                <a:latin typeface="+mn-lt"/>
                <a:ea typeface="+mn-ea"/>
                <a:cs typeface="+mn-cs"/>
              </a:rPr>
              <a:t>, и соответствующий слот продолжает указывать на место её размещения.</a:t>
            </a:r>
          </a:p>
          <a:p>
            <a:r>
              <a:rPr lang="ru-RU" sz="1200" kern="1200" dirty="0" smtClean="0">
                <a:solidFill>
                  <a:schemeClr val="tx1"/>
                </a:solidFill>
                <a:effectLst/>
                <a:latin typeface="+mn-lt"/>
                <a:ea typeface="+mn-ea"/>
                <a:cs typeface="+mn-cs"/>
              </a:rPr>
              <a:t>Этот подход позволяет перемещать записи на странице, исключать фрагментацию, возвращать освободившуюся память для повторного использования.</a:t>
            </a:r>
            <a:endParaRPr lang="ru-RU"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3- Общий принцип относительной адресации заключается в том, что адрес отсчитывается от начала той области памяти, которую занимают данные объекта БД. Если память разбита на страницы (блоки), то адресом может выступать номер страницы (блока) и номер записи на странице (или смещение от начала страницы). В случае относительной адресации перемещение записи приведёт к изменению КБД и необходимости корректировки индексов, если они есть.</a:t>
            </a:r>
          </a:p>
          <a:p>
            <a:endParaRPr lang="ru-RU" sz="1200" kern="1200" dirty="0" smtClean="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44BC9187-2AD8-4875-BE95-994C69C6C46A}" type="slidenum">
              <a:rPr lang="ru-RU" smtClean="0"/>
              <a:t>8</a:t>
            </a:fld>
            <a:endParaRPr lang="ru-RU"/>
          </a:p>
        </p:txBody>
      </p:sp>
    </p:spTree>
    <p:extLst>
      <p:ext uri="{BB962C8B-B14F-4D97-AF65-F5344CB8AC3E}">
        <p14:creationId xmlns:p14="http://schemas.microsoft.com/office/powerpoint/2010/main" val="805327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325773" y="6117336"/>
            <a:ext cx="857473" cy="365125"/>
          </a:xfrm>
        </p:spPr>
        <p:txBody>
          <a:bodyPr/>
          <a:lstStyle/>
          <a:p>
            <a:fld id="{8B35144F-D698-4025-9260-64969553A63E}" type="datetimeFigureOut">
              <a:rPr lang="ru-RU" smtClean="0"/>
              <a:t>21.04.2019</a:t>
            </a:fld>
            <a:endParaRPr lang="ru-RU"/>
          </a:p>
        </p:txBody>
      </p:sp>
      <p:sp>
        <p:nvSpPr>
          <p:cNvPr id="5" name="Footer Placeholder 4"/>
          <p:cNvSpPr>
            <a:spLocks noGrp="1"/>
          </p:cNvSpPr>
          <p:nvPr>
            <p:ph type="ftr" sz="quarter" idx="11"/>
          </p:nvPr>
        </p:nvSpPr>
        <p:spPr>
          <a:xfrm>
            <a:off x="3623733" y="6117336"/>
            <a:ext cx="3609438" cy="365125"/>
          </a:xfrm>
        </p:spPr>
        <p:txBody>
          <a:bodyPr/>
          <a:lstStyle/>
          <a:p>
            <a:endParaRPr lang="ru-RU"/>
          </a:p>
        </p:txBody>
      </p:sp>
      <p:sp>
        <p:nvSpPr>
          <p:cNvPr id="6" name="Slide Number Placeholder 5"/>
          <p:cNvSpPr>
            <a:spLocks noGrp="1"/>
          </p:cNvSpPr>
          <p:nvPr>
            <p:ph type="sldNum" sz="quarter" idx="12"/>
          </p:nvPr>
        </p:nvSpPr>
        <p:spPr>
          <a:xfrm>
            <a:off x="8275320" y="6117336"/>
            <a:ext cx="411480" cy="365125"/>
          </a:xfrm>
        </p:spPr>
        <p:txBody>
          <a:bodyPr/>
          <a:lstStyle/>
          <a:p>
            <a:fld id="{11725D4C-26F6-4B6C-BA4C-716632DC348F}" type="slidenum">
              <a:rPr lang="ru-RU" smtClean="0"/>
              <a:t>‹#›</a:t>
            </a:fld>
            <a:endParaRPr lang="ru-RU"/>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Tree>
    <p:extLst>
      <p:ext uri="{BB962C8B-B14F-4D97-AF65-F5344CB8AC3E}">
        <p14:creationId xmlns:p14="http://schemas.microsoft.com/office/powerpoint/2010/main" val="740113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B35144F-D698-4025-9260-64969553A63E}" type="datetimeFigureOut">
              <a:rPr lang="ru-RU" smtClean="0"/>
              <a:t>21.04.2019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1725D4C-26F6-4B6C-BA4C-716632DC348F}" type="slidenum">
              <a:rPr lang="ru-RU" smtClean="0"/>
              <a:t>‹#›</a:t>
            </a:fld>
            <a:endParaRPr lang="ru-RU"/>
          </a:p>
        </p:txBody>
      </p:sp>
    </p:spTree>
    <p:extLst>
      <p:ext uri="{BB962C8B-B14F-4D97-AF65-F5344CB8AC3E}">
        <p14:creationId xmlns:p14="http://schemas.microsoft.com/office/powerpoint/2010/main" val="535312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35144F-D698-4025-9260-64969553A63E}" type="datetimeFigureOut">
              <a:rPr lang="ru-RU" smtClean="0"/>
              <a:t>21.04.2019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725D4C-26F6-4B6C-BA4C-716632DC348F}" type="slidenum">
              <a:rPr lang="ru-RU" smtClean="0"/>
              <a:t>‹#›</a:t>
            </a:fld>
            <a:endParaRPr lang="ru-RU"/>
          </a:p>
        </p:txBody>
      </p:sp>
    </p:spTree>
    <p:extLst>
      <p:ext uri="{BB962C8B-B14F-4D97-AF65-F5344CB8AC3E}">
        <p14:creationId xmlns:p14="http://schemas.microsoft.com/office/powerpoint/2010/main" val="854598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35144F-D698-4025-9260-64969553A63E}" type="datetimeFigureOut">
              <a:rPr lang="ru-RU" smtClean="0"/>
              <a:t>21.04.2019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725D4C-26F6-4B6C-BA4C-716632DC348F}" type="slidenum">
              <a:rPr lang="ru-RU" smtClean="0"/>
              <a:t>‹#›</a:t>
            </a:fld>
            <a:endParaRPr lang="ru-RU"/>
          </a:p>
        </p:txBody>
      </p:sp>
    </p:spTree>
    <p:extLst>
      <p:ext uri="{BB962C8B-B14F-4D97-AF65-F5344CB8AC3E}">
        <p14:creationId xmlns:p14="http://schemas.microsoft.com/office/powerpoint/2010/main" val="3244637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35144F-D698-4025-9260-64969553A63E}" type="datetimeFigureOut">
              <a:rPr lang="ru-RU" smtClean="0"/>
              <a:t>21.04.2019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725D4C-26F6-4B6C-BA4C-716632DC348F}" type="slidenum">
              <a:rPr lang="ru-RU" smtClean="0"/>
              <a:t>‹#›</a:t>
            </a:fld>
            <a:endParaRPr lang="ru-RU"/>
          </a:p>
        </p:txBody>
      </p:sp>
    </p:spTree>
    <p:extLst>
      <p:ext uri="{BB962C8B-B14F-4D97-AF65-F5344CB8AC3E}">
        <p14:creationId xmlns:p14="http://schemas.microsoft.com/office/powerpoint/2010/main" val="3458815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35144F-D698-4025-9260-64969553A63E}" type="datetimeFigureOut">
              <a:rPr lang="ru-RU" smtClean="0"/>
              <a:t>21.04.2019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725D4C-26F6-4B6C-BA4C-716632DC348F}" type="slidenum">
              <a:rPr lang="ru-RU" smtClean="0"/>
              <a:t>‹#›</a:t>
            </a:fld>
            <a:endParaRPr lang="ru-RU"/>
          </a:p>
        </p:txBody>
      </p:sp>
    </p:spTree>
    <p:extLst>
      <p:ext uri="{BB962C8B-B14F-4D97-AF65-F5344CB8AC3E}">
        <p14:creationId xmlns:p14="http://schemas.microsoft.com/office/powerpoint/2010/main" val="5282525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35144F-D698-4025-9260-64969553A63E}" type="datetimeFigureOut">
              <a:rPr lang="ru-RU" smtClean="0"/>
              <a:t>21.04.2019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725D4C-26F6-4B6C-BA4C-716632DC348F}" type="slidenum">
              <a:rPr lang="ru-RU" smtClean="0"/>
              <a:t>‹#›</a:t>
            </a:fld>
            <a:endParaRPr lang="ru-RU"/>
          </a:p>
        </p:txBody>
      </p:sp>
    </p:spTree>
    <p:extLst>
      <p:ext uri="{BB962C8B-B14F-4D97-AF65-F5344CB8AC3E}">
        <p14:creationId xmlns:p14="http://schemas.microsoft.com/office/powerpoint/2010/main" val="3790422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B35144F-D698-4025-9260-64969553A63E}" type="datetimeFigureOut">
              <a:rPr lang="ru-RU" smtClean="0"/>
              <a:t>21.04.2019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725D4C-26F6-4B6C-BA4C-716632DC348F}" type="slidenum">
              <a:rPr lang="ru-RU" smtClean="0"/>
              <a:t>‹#›</a:t>
            </a:fld>
            <a:endParaRPr lang="ru-RU"/>
          </a:p>
        </p:txBody>
      </p:sp>
    </p:spTree>
    <p:extLst>
      <p:ext uri="{BB962C8B-B14F-4D97-AF65-F5344CB8AC3E}">
        <p14:creationId xmlns:p14="http://schemas.microsoft.com/office/powerpoint/2010/main" val="2900145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B35144F-D698-4025-9260-64969553A63E}" type="datetimeFigureOut">
              <a:rPr lang="ru-RU" smtClean="0"/>
              <a:t>21.04.2019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725D4C-26F6-4B6C-BA4C-716632DC348F}" type="slidenum">
              <a:rPr lang="ru-RU" smtClean="0"/>
              <a:t>‹#›</a:t>
            </a:fld>
            <a:endParaRPr lang="ru-RU"/>
          </a:p>
        </p:txBody>
      </p:sp>
    </p:spTree>
    <p:extLst>
      <p:ext uri="{BB962C8B-B14F-4D97-AF65-F5344CB8AC3E}">
        <p14:creationId xmlns:p14="http://schemas.microsoft.com/office/powerpoint/2010/main" val="19942086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768350"/>
            <a:ext cx="77724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685800" y="1981200"/>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981200"/>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a:xfrm>
            <a:off x="665163" y="6367463"/>
            <a:ext cx="1905000" cy="457200"/>
          </a:xfrm>
        </p:spPr>
        <p:txBody>
          <a:bodyPr/>
          <a:lstStyle>
            <a:lvl1pPr>
              <a:defRPr/>
            </a:lvl1pPr>
          </a:lstStyle>
          <a:p>
            <a:endParaRPr lang="ru-RU" altLang="ru-RU"/>
          </a:p>
        </p:txBody>
      </p:sp>
      <p:sp>
        <p:nvSpPr>
          <p:cNvPr id="6" name="Нижний колонтитул 5"/>
          <p:cNvSpPr>
            <a:spLocks noGrp="1"/>
          </p:cNvSpPr>
          <p:nvPr>
            <p:ph type="ftr" sz="quarter" idx="11"/>
          </p:nvPr>
        </p:nvSpPr>
        <p:spPr>
          <a:xfrm>
            <a:off x="3103563" y="6367463"/>
            <a:ext cx="2895600" cy="457200"/>
          </a:xfrm>
        </p:spPr>
        <p:txBody>
          <a:bodyPr/>
          <a:lstStyle>
            <a:lvl1pPr>
              <a:defRPr/>
            </a:lvl1pPr>
          </a:lstStyle>
          <a:p>
            <a:endParaRPr lang="ru-RU" altLang="ru-RU"/>
          </a:p>
        </p:txBody>
      </p:sp>
      <p:sp>
        <p:nvSpPr>
          <p:cNvPr id="7" name="Номер слайда 6"/>
          <p:cNvSpPr>
            <a:spLocks noGrp="1"/>
          </p:cNvSpPr>
          <p:nvPr>
            <p:ph type="sldNum" sz="quarter" idx="12"/>
          </p:nvPr>
        </p:nvSpPr>
        <p:spPr>
          <a:xfrm>
            <a:off x="6532563" y="6367463"/>
            <a:ext cx="1905000" cy="457200"/>
          </a:xfrm>
        </p:spPr>
        <p:txBody>
          <a:bodyPr/>
          <a:lstStyle>
            <a:lvl1pPr>
              <a:defRPr/>
            </a:lvl1pPr>
          </a:lstStyle>
          <a:p>
            <a:fld id="{0766416A-E98E-471F-B99F-C96E0EFE351C}" type="slidenum">
              <a:rPr lang="ru-RU" altLang="ru-RU"/>
              <a:pPr/>
              <a:t>‹#›</a:t>
            </a:fld>
            <a:endParaRPr lang="ru-RU" altLang="ru-RU"/>
          </a:p>
        </p:txBody>
      </p:sp>
    </p:spTree>
    <p:extLst>
      <p:ext uri="{BB962C8B-B14F-4D97-AF65-F5344CB8AC3E}">
        <p14:creationId xmlns:p14="http://schemas.microsoft.com/office/powerpoint/2010/main" val="1011821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7344329" y="6108173"/>
            <a:ext cx="857473" cy="365125"/>
          </a:xfrm>
        </p:spPr>
        <p:txBody>
          <a:bodyPr/>
          <a:lstStyle/>
          <a:p>
            <a:fld id="{8B35144F-D698-4025-9260-64969553A63E}" type="datetimeFigureOut">
              <a:rPr lang="ru-RU" smtClean="0"/>
              <a:t>21.04.2019</a:t>
            </a:fld>
            <a:endParaRPr lang="ru-RU"/>
          </a:p>
        </p:txBody>
      </p:sp>
      <p:sp>
        <p:nvSpPr>
          <p:cNvPr id="5" name="Footer Placeholder 4"/>
          <p:cNvSpPr>
            <a:spLocks noGrp="1"/>
          </p:cNvSpPr>
          <p:nvPr>
            <p:ph type="ftr" sz="quarter" idx="11"/>
          </p:nvPr>
        </p:nvSpPr>
        <p:spPr>
          <a:xfrm>
            <a:off x="1972647" y="6108173"/>
            <a:ext cx="5314517" cy="365125"/>
          </a:xfrm>
        </p:spPr>
        <p:txBody>
          <a:bodyPr/>
          <a:lstStyle/>
          <a:p>
            <a:endParaRPr lang="ru-RU"/>
          </a:p>
        </p:txBody>
      </p:sp>
      <p:sp>
        <p:nvSpPr>
          <p:cNvPr id="6" name="Slide Number Placeholder 5"/>
          <p:cNvSpPr>
            <a:spLocks noGrp="1"/>
          </p:cNvSpPr>
          <p:nvPr>
            <p:ph type="sldNum" sz="quarter" idx="12"/>
          </p:nvPr>
        </p:nvSpPr>
        <p:spPr>
          <a:xfrm>
            <a:off x="8258967" y="6108173"/>
            <a:ext cx="427833" cy="365125"/>
          </a:xfrm>
        </p:spPr>
        <p:txBody>
          <a:bodyPr/>
          <a:lstStyle/>
          <a:p>
            <a:fld id="{11725D4C-26F6-4B6C-BA4C-716632DC348F}" type="slidenum">
              <a:rPr lang="ru-RU" smtClean="0"/>
              <a:t>‹#›</a:t>
            </a:fld>
            <a:endParaRPr lang="ru-RU"/>
          </a:p>
        </p:txBody>
      </p:sp>
    </p:spTree>
    <p:extLst>
      <p:ext uri="{BB962C8B-B14F-4D97-AF65-F5344CB8AC3E}">
        <p14:creationId xmlns:p14="http://schemas.microsoft.com/office/powerpoint/2010/main" val="3105812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35144F-D698-4025-9260-64969553A63E}" type="datetimeFigureOut">
              <a:rPr lang="ru-RU" smtClean="0"/>
              <a:t>21.04.2019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8273317" y="6116070"/>
            <a:ext cx="413483" cy="365125"/>
          </a:xfrm>
        </p:spPr>
        <p:txBody>
          <a:bodyPr/>
          <a:lstStyle/>
          <a:p>
            <a:fld id="{11725D4C-26F6-4B6C-BA4C-716632DC348F}" type="slidenum">
              <a:rPr lang="ru-RU" smtClean="0"/>
              <a:t>‹#›</a:t>
            </a:fld>
            <a:endParaRPr lang="ru-RU"/>
          </a:p>
        </p:txBody>
      </p:sp>
    </p:spTree>
    <p:extLst>
      <p:ext uri="{BB962C8B-B14F-4D97-AF65-F5344CB8AC3E}">
        <p14:creationId xmlns:p14="http://schemas.microsoft.com/office/powerpoint/2010/main" val="276880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B35144F-D698-4025-9260-64969553A63E}" type="datetimeFigureOut">
              <a:rPr lang="ru-RU" smtClean="0"/>
              <a:t>21.04.2019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1725D4C-26F6-4B6C-BA4C-716632DC348F}" type="slidenum">
              <a:rPr lang="ru-RU" smtClean="0"/>
              <a:t>‹#›</a:t>
            </a:fld>
            <a:endParaRPr lang="ru-RU"/>
          </a:p>
        </p:txBody>
      </p:sp>
    </p:spTree>
    <p:extLst>
      <p:ext uri="{BB962C8B-B14F-4D97-AF65-F5344CB8AC3E}">
        <p14:creationId xmlns:p14="http://schemas.microsoft.com/office/powerpoint/2010/main" val="1394479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B35144F-D698-4025-9260-64969553A63E}" type="datetimeFigureOut">
              <a:rPr lang="ru-RU" smtClean="0"/>
              <a:t>21.04.2019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1725D4C-26F6-4B6C-BA4C-716632DC348F}" type="slidenum">
              <a:rPr lang="ru-RU" smtClean="0"/>
              <a:t>‹#›</a:t>
            </a:fld>
            <a:endParaRPr lang="ru-RU"/>
          </a:p>
        </p:txBody>
      </p:sp>
    </p:spTree>
    <p:extLst>
      <p:ext uri="{BB962C8B-B14F-4D97-AF65-F5344CB8AC3E}">
        <p14:creationId xmlns:p14="http://schemas.microsoft.com/office/powerpoint/2010/main" val="1005955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B35144F-D698-4025-9260-64969553A63E}" type="datetimeFigureOut">
              <a:rPr lang="ru-RU" smtClean="0"/>
              <a:t>21.04.2019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1725D4C-26F6-4B6C-BA4C-716632DC348F}" type="slidenum">
              <a:rPr lang="ru-RU" smtClean="0"/>
              <a:t>‹#›</a:t>
            </a:fld>
            <a:endParaRPr lang="ru-RU"/>
          </a:p>
        </p:txBody>
      </p:sp>
    </p:spTree>
    <p:extLst>
      <p:ext uri="{BB962C8B-B14F-4D97-AF65-F5344CB8AC3E}">
        <p14:creationId xmlns:p14="http://schemas.microsoft.com/office/powerpoint/2010/main" val="313137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35144F-D698-4025-9260-64969553A63E}" type="datetimeFigureOut">
              <a:rPr lang="ru-RU" smtClean="0"/>
              <a:t>21.04.2019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1725D4C-26F6-4B6C-BA4C-716632DC348F}" type="slidenum">
              <a:rPr lang="ru-RU" smtClean="0"/>
              <a:t>‹#›</a:t>
            </a:fld>
            <a:endParaRPr lang="ru-RU"/>
          </a:p>
        </p:txBody>
      </p:sp>
    </p:spTree>
    <p:extLst>
      <p:ext uri="{BB962C8B-B14F-4D97-AF65-F5344CB8AC3E}">
        <p14:creationId xmlns:p14="http://schemas.microsoft.com/office/powerpoint/2010/main" val="729545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B35144F-D698-4025-9260-64969553A63E}" type="datetimeFigureOut">
              <a:rPr lang="ru-RU" smtClean="0"/>
              <a:t>21.04.2019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1725D4C-26F6-4B6C-BA4C-716632DC348F}" type="slidenum">
              <a:rPr lang="ru-RU" smtClean="0"/>
              <a:t>‹#›</a:t>
            </a:fld>
            <a:endParaRPr lang="ru-RU"/>
          </a:p>
        </p:txBody>
      </p:sp>
    </p:spTree>
    <p:extLst>
      <p:ext uri="{BB962C8B-B14F-4D97-AF65-F5344CB8AC3E}">
        <p14:creationId xmlns:p14="http://schemas.microsoft.com/office/powerpoint/2010/main" val="159681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B35144F-D698-4025-9260-64969553A63E}" type="datetimeFigureOut">
              <a:rPr lang="ru-RU" smtClean="0"/>
              <a:t>21.04.2019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1725D4C-26F6-4B6C-BA4C-716632DC348F}" type="slidenum">
              <a:rPr lang="ru-RU" smtClean="0"/>
              <a:t>‹#›</a:t>
            </a:fld>
            <a:endParaRPr lang="ru-RU"/>
          </a:p>
        </p:txBody>
      </p:sp>
    </p:spTree>
    <p:extLst>
      <p:ext uri="{BB962C8B-B14F-4D97-AF65-F5344CB8AC3E}">
        <p14:creationId xmlns:p14="http://schemas.microsoft.com/office/powerpoint/2010/main" val="2144332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B35144F-D698-4025-9260-64969553A63E}" type="datetimeFigureOut">
              <a:rPr lang="ru-RU" smtClean="0"/>
              <a:t>21.04.2019</a:t>
            </a:fld>
            <a:endParaRPr lang="ru-RU"/>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1725D4C-26F6-4B6C-BA4C-716632DC348F}" type="slidenum">
              <a:rPr lang="ru-RU" smtClean="0"/>
              <a:t>‹#›</a:t>
            </a:fld>
            <a:endParaRPr lang="ru-RU"/>
          </a:p>
        </p:txBody>
      </p:sp>
    </p:spTree>
    <p:extLst>
      <p:ext uri="{BB962C8B-B14F-4D97-AF65-F5344CB8AC3E}">
        <p14:creationId xmlns:p14="http://schemas.microsoft.com/office/powerpoint/2010/main" val="2383692918"/>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 id="2147483756" r:id="rId18"/>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7.wmf"/></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1.w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9.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2.w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3.wmf"/><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4.wmf"/><Relationship Id="rId4" Type="http://schemas.openxmlformats.org/officeDocument/2006/relationships/oleObject" Target="../embeddings/oleObject3.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39673" y="914400"/>
            <a:ext cx="6947127" cy="4100362"/>
          </a:xfrm>
        </p:spPr>
        <p:txBody>
          <a:bodyPr>
            <a:normAutofit fontScale="90000"/>
          </a:bodyPr>
          <a:lstStyle/>
          <a:p>
            <a:r>
              <a:rPr lang="ru-RU" dirty="0" smtClean="0"/>
              <a:t>ФИЗИЧЕСКАЯ ОРГАНИЗАЦИЯ ДАННЫХ</a:t>
            </a:r>
            <a:r>
              <a:rPr lang="en-US" dirty="0" smtClean="0"/>
              <a:t>.</a:t>
            </a:r>
            <a:br>
              <a:rPr lang="en-US" dirty="0" smtClean="0"/>
            </a:br>
            <a:r>
              <a:rPr lang="ru-RU" dirty="0" smtClean="0"/>
              <a:t>ДОСТУП К ДАННЫМ.</a:t>
            </a:r>
            <a:br>
              <a:rPr lang="ru-RU" dirty="0" smtClean="0"/>
            </a:br>
            <a:r>
              <a:rPr lang="ru-RU" altLang="ru-RU" sz="2200" i="1" dirty="0"/>
              <a:t>Индексирование</a:t>
            </a:r>
            <a:br>
              <a:rPr lang="ru-RU" altLang="ru-RU" sz="2200" i="1" dirty="0"/>
            </a:br>
            <a:r>
              <a:rPr lang="ru-RU" sz="2200" i="1" dirty="0"/>
              <a:t>Хеширование</a:t>
            </a:r>
            <a:br>
              <a:rPr lang="ru-RU" sz="2200" i="1" dirty="0"/>
            </a:br>
            <a:r>
              <a:rPr lang="ru-RU" sz="2200" i="1" dirty="0" smtClean="0"/>
              <a:t>Кластеризация</a:t>
            </a:r>
            <a:endParaRPr lang="ru-RU" dirty="0"/>
          </a:p>
        </p:txBody>
      </p:sp>
      <p:sp>
        <p:nvSpPr>
          <p:cNvPr id="3" name="Подзаголовок 2"/>
          <p:cNvSpPr>
            <a:spLocks noGrp="1"/>
          </p:cNvSpPr>
          <p:nvPr>
            <p:ph type="subTitle" idx="1"/>
          </p:nvPr>
        </p:nvSpPr>
        <p:spPr>
          <a:xfrm>
            <a:off x="2924238" y="5159141"/>
            <a:ext cx="5762563" cy="608056"/>
          </a:xfrm>
        </p:spPr>
        <p:txBody>
          <a:bodyPr>
            <a:normAutofit/>
          </a:bodyPr>
          <a:lstStyle/>
          <a:p>
            <a:r>
              <a:rPr lang="ru-RU" altLang="ru-RU" dirty="0" smtClean="0"/>
              <a:t>Лекция</a:t>
            </a:r>
            <a:r>
              <a:rPr lang="en-US" altLang="ru-RU" dirty="0" smtClean="0"/>
              <a:t> 11</a:t>
            </a:r>
            <a:r>
              <a:rPr lang="ru-RU" altLang="ru-RU" dirty="0" smtClean="0"/>
              <a:t>.</a:t>
            </a:r>
          </a:p>
        </p:txBody>
      </p:sp>
    </p:spTree>
    <p:extLst>
      <p:ext uri="{BB962C8B-B14F-4D97-AF65-F5344CB8AC3E}">
        <p14:creationId xmlns:p14="http://schemas.microsoft.com/office/powerpoint/2010/main" val="2430477645"/>
      </p:ext>
    </p:extLst>
  </p:cSld>
  <p:clrMapOvr>
    <a:masterClrMapping/>
  </p:clrMapOvr>
  <p:transition spd="med">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685800" y="768350"/>
            <a:ext cx="7772400" cy="644525"/>
          </a:xfrm>
        </p:spPr>
        <p:txBody>
          <a:bodyPr/>
          <a:lstStyle/>
          <a:p>
            <a:r>
              <a:rPr lang="ru-RU" altLang="ru-RU" sz="3200" dirty="0">
                <a:latin typeface="Times New Roman" panose="02020603050405020304" pitchFamily="18" charset="0"/>
              </a:rPr>
              <a:t>Индексирование данных</a:t>
            </a:r>
          </a:p>
        </p:txBody>
      </p:sp>
      <p:sp>
        <p:nvSpPr>
          <p:cNvPr id="100355" name="Rectangle 3"/>
          <p:cNvSpPr>
            <a:spLocks noGrp="1" noChangeArrowheads="1"/>
          </p:cNvSpPr>
          <p:nvPr>
            <p:ph type="body" sz="half" idx="1"/>
          </p:nvPr>
        </p:nvSpPr>
        <p:spPr>
          <a:xfrm>
            <a:off x="685800" y="1484313"/>
            <a:ext cx="7702550" cy="1663700"/>
          </a:xfrm>
        </p:spPr>
        <p:txBody>
          <a:bodyPr>
            <a:normAutofit lnSpcReduction="10000"/>
          </a:bodyPr>
          <a:lstStyle/>
          <a:p>
            <a:pPr>
              <a:lnSpc>
                <a:spcPct val="80000"/>
              </a:lnSpc>
              <a:buFontTx/>
              <a:buNone/>
            </a:pPr>
            <a:r>
              <a:rPr lang="ru-RU" altLang="ru-RU" sz="1800" dirty="0">
                <a:latin typeface="Times New Roman" panose="02020603050405020304" pitchFamily="18" charset="0"/>
              </a:rPr>
              <a:t>Определим индексирование как способ доступа к данным в реляционной таблице с помощью специальной структуры – индекса.</a:t>
            </a:r>
            <a:endParaRPr lang="ru-RU" altLang="ru-RU" sz="1800" b="1" dirty="0">
              <a:latin typeface="Times New Roman" panose="02020603050405020304" pitchFamily="18" charset="0"/>
            </a:endParaRPr>
          </a:p>
          <a:p>
            <a:pPr>
              <a:lnSpc>
                <a:spcPct val="80000"/>
              </a:lnSpc>
            </a:pPr>
            <a:r>
              <a:rPr lang="ru-RU" altLang="ru-RU" sz="1800" b="1" dirty="0">
                <a:latin typeface="Times New Roman" panose="02020603050405020304" pitchFamily="18" charset="0"/>
              </a:rPr>
              <a:t>Индекс</a:t>
            </a:r>
            <a:r>
              <a:rPr lang="ru-RU" altLang="ru-RU" sz="1800" dirty="0">
                <a:latin typeface="Times New Roman" panose="02020603050405020304" pitchFamily="18" charset="0"/>
              </a:rPr>
              <a:t> – это структура, которая определяет соответствие значения ключа записи (атрибута или группы атрибутов) и местоположения этой записи – КБД. Каждый индекс связан с определённой таблицей, но является внешним по отношению к таблице и обычно хранится отдельно от неё.</a:t>
            </a:r>
          </a:p>
        </p:txBody>
      </p:sp>
      <p:pic>
        <p:nvPicPr>
          <p:cNvPr id="100594" name="Picture 24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2526" y="3141664"/>
            <a:ext cx="7978274" cy="2619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7582004"/>
      </p:ext>
    </p:extLst>
  </p:cSld>
  <p:clrMapOvr>
    <a:masterClrMapping/>
  </p:clrMapOvr>
  <p:transition spd="med">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1187450" y="768350"/>
            <a:ext cx="6985000" cy="573088"/>
          </a:xfrm>
        </p:spPr>
        <p:txBody>
          <a:bodyPr>
            <a:normAutofit fontScale="90000"/>
          </a:bodyPr>
          <a:lstStyle/>
          <a:p>
            <a:r>
              <a:rPr lang="ru-RU" altLang="ru-RU" sz="3200">
                <a:latin typeface="Times New Roman" panose="02020603050405020304" pitchFamily="18" charset="0"/>
              </a:rPr>
              <a:t>Индексирование данных </a:t>
            </a:r>
          </a:p>
        </p:txBody>
      </p:sp>
      <p:sp>
        <p:nvSpPr>
          <p:cNvPr id="101381" name="Text Box 5"/>
          <p:cNvSpPr txBox="1">
            <a:spLocks noChangeArrowheads="1"/>
          </p:cNvSpPr>
          <p:nvPr/>
        </p:nvSpPr>
        <p:spPr bwMode="auto">
          <a:xfrm>
            <a:off x="1187449" y="1268413"/>
            <a:ext cx="7561263"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r>
              <a:rPr lang="ru-RU" altLang="ru-RU" sz="2000" dirty="0"/>
              <a:t>Особенности организации индексов:</a:t>
            </a:r>
          </a:p>
          <a:p>
            <a:pPr>
              <a:buFontTx/>
              <a:buAutoNum type="arabicPeriod"/>
            </a:pPr>
            <a:r>
              <a:rPr lang="ru-RU" altLang="ru-RU" sz="2000" dirty="0"/>
              <a:t> Индекс обычно хранится в отдельном файле или отдельной области памяти.</a:t>
            </a:r>
          </a:p>
          <a:p>
            <a:pPr>
              <a:buFontTx/>
              <a:buAutoNum type="arabicPeriod"/>
            </a:pPr>
            <a:r>
              <a:rPr lang="ru-RU" altLang="ru-RU" sz="2000" dirty="0"/>
              <a:t> Пустые значения атрибутов (</a:t>
            </a:r>
            <a:r>
              <a:rPr lang="en-US" altLang="ru-RU" sz="2000" dirty="0"/>
              <a:t>NULL</a:t>
            </a:r>
            <a:r>
              <a:rPr lang="ru-RU" altLang="ru-RU" sz="2000" dirty="0"/>
              <a:t>) не индексируются.</a:t>
            </a:r>
          </a:p>
          <a:p>
            <a:pPr>
              <a:buFontTx/>
              <a:buAutoNum type="arabicPeriod"/>
            </a:pPr>
            <a:r>
              <a:rPr lang="ru-RU" altLang="ru-RU" sz="2000" dirty="0"/>
              <a:t> Индексирование используется для ускорения доступа к записям по значению ключа и не влияет на размещение данных этой таблицы. Ускорение поиска данных через индекс обеспечивается за счёт:</a:t>
            </a:r>
          </a:p>
          <a:p>
            <a:pPr lvl="1">
              <a:buFontTx/>
              <a:buChar char="•"/>
            </a:pPr>
            <a:r>
              <a:rPr lang="ru-RU" altLang="ru-RU" sz="2000" dirty="0"/>
              <a:t>упорядочивания значений индексируемого атрибута. Это позволяет просматривать в среднем половину индекса при линейном поиске;</a:t>
            </a:r>
          </a:p>
          <a:p>
            <a:pPr lvl="1">
              <a:buFontTx/>
              <a:buChar char="•"/>
            </a:pPr>
            <a:r>
              <a:rPr lang="ru-RU" altLang="ru-RU" sz="2000" dirty="0"/>
              <a:t>индекс занимает меньше страниц памяти, чем сама таблица, поэтому система тратит меньше времени на чтение индекса, чем на чтение таблицы.</a:t>
            </a:r>
          </a:p>
          <a:p>
            <a:pPr>
              <a:buFontTx/>
              <a:buAutoNum type="arabicPeriod"/>
            </a:pPr>
            <a:r>
              <a:rPr lang="ru-RU" altLang="ru-RU" sz="2000" dirty="0"/>
              <a:t> Индексы поддерживаются динамически.</a:t>
            </a:r>
          </a:p>
          <a:p>
            <a:pPr>
              <a:buFontTx/>
              <a:buAutoNum type="arabicPeriod"/>
            </a:pPr>
            <a:r>
              <a:rPr lang="ru-RU" altLang="ru-RU" sz="2000" dirty="0"/>
              <a:t> Каждый индекс относится к одной таблице, на одну таблицу можно создать несколько индексов.</a:t>
            </a:r>
          </a:p>
        </p:txBody>
      </p:sp>
    </p:spTree>
    <p:extLst>
      <p:ext uri="{BB962C8B-B14F-4D97-AF65-F5344CB8AC3E}">
        <p14:creationId xmlns:p14="http://schemas.microsoft.com/office/powerpoint/2010/main" val="943872757"/>
      </p:ext>
    </p:extLst>
  </p:cSld>
  <p:clrMapOvr>
    <a:masterClrMapping/>
  </p:clrMapOvr>
  <p:transition spd="med">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1187450" y="768350"/>
            <a:ext cx="6985000" cy="573088"/>
          </a:xfrm>
        </p:spPr>
        <p:txBody>
          <a:bodyPr>
            <a:normAutofit fontScale="90000"/>
          </a:bodyPr>
          <a:lstStyle/>
          <a:p>
            <a:r>
              <a:rPr lang="ru-RU" altLang="ru-RU" sz="3200">
                <a:latin typeface="Times New Roman" panose="02020603050405020304" pitchFamily="18" charset="0"/>
              </a:rPr>
              <a:t>Индексирование данных</a:t>
            </a:r>
          </a:p>
        </p:txBody>
      </p:sp>
      <p:sp>
        <p:nvSpPr>
          <p:cNvPr id="102403" name="Text Box 3"/>
          <p:cNvSpPr txBox="1">
            <a:spLocks noChangeArrowheads="1"/>
          </p:cNvSpPr>
          <p:nvPr/>
        </p:nvSpPr>
        <p:spPr bwMode="auto">
          <a:xfrm>
            <a:off x="1395663" y="1484313"/>
            <a:ext cx="7353050"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pPr algn="just"/>
            <a:r>
              <a:rPr lang="ru-RU" altLang="ru-RU" sz="2000" dirty="0">
                <a:solidFill>
                  <a:srgbClr val="0D0D11"/>
                </a:solidFill>
              </a:rPr>
              <a:t>Индексы бывают:</a:t>
            </a:r>
          </a:p>
          <a:p>
            <a:pPr algn="just">
              <a:buFont typeface="Wingdings" panose="05000000000000000000" pitchFamily="2" charset="2"/>
              <a:buChar char="ü"/>
            </a:pPr>
            <a:r>
              <a:rPr lang="ru-RU" altLang="ru-RU" sz="2000" b="1" dirty="0">
                <a:solidFill>
                  <a:srgbClr val="0D0D11"/>
                </a:solidFill>
              </a:rPr>
              <a:t>Первичные</a:t>
            </a:r>
            <a:r>
              <a:rPr lang="ru-RU" altLang="ru-RU" sz="2000" dirty="0">
                <a:solidFill>
                  <a:srgbClr val="0D0D11"/>
                </a:solidFill>
              </a:rPr>
              <a:t> (уникальные) и </a:t>
            </a:r>
            <a:r>
              <a:rPr lang="ru-RU" altLang="ru-RU" sz="2000" b="1" dirty="0">
                <a:solidFill>
                  <a:srgbClr val="0D0D11"/>
                </a:solidFill>
              </a:rPr>
              <a:t>вторичные</a:t>
            </a:r>
            <a:r>
              <a:rPr lang="ru-RU" altLang="ru-RU" sz="2000" dirty="0">
                <a:solidFill>
                  <a:srgbClr val="0D0D11"/>
                </a:solidFill>
              </a:rPr>
              <a:t> (неуникальные).</a:t>
            </a:r>
          </a:p>
          <a:p>
            <a:r>
              <a:rPr lang="ru-RU" altLang="ru-RU" sz="2000" dirty="0">
                <a:solidFill>
                  <a:srgbClr val="0D0D11"/>
                </a:solidFill>
              </a:rPr>
              <a:t>       Большинство СУБД автоматически строят индекс по первичному ключу и по уникальным столбцам. </a:t>
            </a:r>
          </a:p>
          <a:p>
            <a:pPr algn="just">
              <a:buFont typeface="Wingdings" panose="05000000000000000000" pitchFamily="2" charset="2"/>
              <a:buChar char="ü"/>
            </a:pPr>
            <a:r>
              <a:rPr lang="ru-RU" altLang="ru-RU" sz="2000" b="1" dirty="0">
                <a:solidFill>
                  <a:srgbClr val="0D0D11"/>
                </a:solidFill>
              </a:rPr>
              <a:t>Плотные и неплотные.</a:t>
            </a:r>
            <a:r>
              <a:rPr lang="ru-RU" altLang="ru-RU" sz="2000" dirty="0">
                <a:solidFill>
                  <a:srgbClr val="0D0D11"/>
                </a:solidFill>
              </a:rPr>
              <a:t> В плотных</a:t>
            </a:r>
            <a:r>
              <a:rPr lang="ru-RU" altLang="ru-RU" sz="2000" b="1" dirty="0">
                <a:solidFill>
                  <a:srgbClr val="0D0D11"/>
                </a:solidFill>
              </a:rPr>
              <a:t> </a:t>
            </a:r>
            <a:r>
              <a:rPr lang="ru-RU" altLang="ru-RU" sz="2000" dirty="0">
                <a:solidFill>
                  <a:srgbClr val="0D0D11"/>
                </a:solidFill>
              </a:rPr>
              <a:t>для каждого значения ключа имеется отдельная запись индекса, указывающая место размещения конкретной записи. </a:t>
            </a:r>
            <a:r>
              <a:rPr lang="ru-RU" altLang="ru-RU" sz="2000" b="1" dirty="0">
                <a:solidFill>
                  <a:srgbClr val="0D0D11"/>
                </a:solidFill>
              </a:rPr>
              <a:t>Неплотные </a:t>
            </a:r>
            <a:r>
              <a:rPr lang="ru-RU" altLang="ru-RU" sz="2000" dirty="0">
                <a:solidFill>
                  <a:srgbClr val="0D0D11"/>
                </a:solidFill>
              </a:rPr>
              <a:t>(разреженные)</a:t>
            </a:r>
            <a:r>
              <a:rPr lang="ru-RU" altLang="ru-RU" sz="2000" b="1" dirty="0">
                <a:solidFill>
                  <a:srgbClr val="0D0D11"/>
                </a:solidFill>
              </a:rPr>
              <a:t> </a:t>
            </a:r>
            <a:r>
              <a:rPr lang="ru-RU" altLang="ru-RU" sz="2000" dirty="0">
                <a:solidFill>
                  <a:srgbClr val="0D0D11"/>
                </a:solidFill>
              </a:rPr>
              <a:t>индексы строятся в предположении, что на каждой странице памяти хранятся записи, отсортированные по значениям индексируемого атрибута. Тогда для каждой страницы в индексе задаётся диапазон значений ключей хранимых в ней записей, и поиск записи осуществляется среди записей на указанной странице.</a:t>
            </a:r>
          </a:p>
          <a:p>
            <a:pPr algn="just">
              <a:buFont typeface="Wingdings" panose="05000000000000000000" pitchFamily="2" charset="2"/>
              <a:buChar char="ü"/>
            </a:pPr>
            <a:r>
              <a:rPr lang="ru-RU" altLang="ru-RU" sz="2000" b="1" dirty="0">
                <a:solidFill>
                  <a:srgbClr val="0D0D11"/>
                </a:solidFill>
              </a:rPr>
              <a:t>Сжатые</a:t>
            </a:r>
            <a:r>
              <a:rPr lang="ru-RU" altLang="ru-RU" sz="2000" dirty="0">
                <a:solidFill>
                  <a:srgbClr val="0D0D11"/>
                </a:solidFill>
              </a:rPr>
              <a:t> и </a:t>
            </a:r>
            <a:r>
              <a:rPr lang="ru-RU" altLang="ru-RU" sz="2000" b="1" dirty="0">
                <a:solidFill>
                  <a:srgbClr val="0D0D11"/>
                </a:solidFill>
              </a:rPr>
              <a:t>несжатые</a:t>
            </a:r>
            <a:r>
              <a:rPr lang="ru-RU" altLang="ru-RU" sz="2000" dirty="0">
                <a:solidFill>
                  <a:srgbClr val="0D0D11"/>
                </a:solidFill>
              </a:rPr>
              <a:t>.</a:t>
            </a:r>
          </a:p>
          <a:p>
            <a:pPr algn="just">
              <a:buFont typeface="Wingdings" panose="05000000000000000000" pitchFamily="2" charset="2"/>
              <a:buChar char="ü"/>
            </a:pPr>
            <a:r>
              <a:rPr lang="ru-RU" altLang="ru-RU" sz="2000" b="1" dirty="0">
                <a:solidFill>
                  <a:srgbClr val="0D0D11"/>
                </a:solidFill>
              </a:rPr>
              <a:t>Одиночные</a:t>
            </a:r>
            <a:r>
              <a:rPr lang="ru-RU" altLang="ru-RU" sz="2000" dirty="0">
                <a:solidFill>
                  <a:srgbClr val="0D0D11"/>
                </a:solidFill>
              </a:rPr>
              <a:t> и </a:t>
            </a:r>
            <a:r>
              <a:rPr lang="ru-RU" altLang="ru-RU" sz="2000" b="1" dirty="0">
                <a:solidFill>
                  <a:srgbClr val="0D0D11"/>
                </a:solidFill>
              </a:rPr>
              <a:t>составные</a:t>
            </a:r>
            <a:r>
              <a:rPr lang="ru-RU" altLang="ru-RU" sz="2000" dirty="0">
                <a:solidFill>
                  <a:srgbClr val="0D0D11"/>
                </a:solidFill>
              </a:rPr>
              <a:t>.</a:t>
            </a:r>
          </a:p>
          <a:p>
            <a:pPr algn="just">
              <a:buFont typeface="Wingdings" panose="05000000000000000000" pitchFamily="2" charset="2"/>
              <a:buChar char="ü"/>
            </a:pPr>
            <a:r>
              <a:rPr lang="ru-RU" altLang="ru-RU" sz="2000" b="1" dirty="0">
                <a:solidFill>
                  <a:srgbClr val="0D0D11"/>
                </a:solidFill>
              </a:rPr>
              <a:t>Линейные</a:t>
            </a:r>
            <a:r>
              <a:rPr lang="ru-RU" altLang="ru-RU" sz="2000" dirty="0">
                <a:solidFill>
                  <a:srgbClr val="0D0D11"/>
                </a:solidFill>
              </a:rPr>
              <a:t> и </a:t>
            </a:r>
            <a:r>
              <a:rPr lang="ru-RU" altLang="ru-RU" sz="2000" b="1" dirty="0">
                <a:solidFill>
                  <a:srgbClr val="0D0D11"/>
                </a:solidFill>
              </a:rPr>
              <a:t>многоуровневые</a:t>
            </a:r>
            <a:r>
              <a:rPr lang="ru-RU" altLang="ru-RU" sz="2000" dirty="0">
                <a:solidFill>
                  <a:srgbClr val="0D0D11"/>
                </a:solidFill>
              </a:rPr>
              <a:t>.</a:t>
            </a:r>
          </a:p>
        </p:txBody>
      </p:sp>
    </p:spTree>
    <p:extLst>
      <p:ext uri="{BB962C8B-B14F-4D97-AF65-F5344CB8AC3E}">
        <p14:creationId xmlns:p14="http://schemas.microsoft.com/office/powerpoint/2010/main" val="3001750162"/>
      </p:ext>
    </p:extLst>
  </p:cSld>
  <p:clrMapOvr>
    <a:masterClrMapping/>
  </p:clrMapOvr>
  <p:transition spd="med">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1187450" y="768350"/>
            <a:ext cx="6985000" cy="1004888"/>
          </a:xfrm>
        </p:spPr>
        <p:txBody>
          <a:bodyPr>
            <a:normAutofit fontScale="90000"/>
          </a:bodyPr>
          <a:lstStyle/>
          <a:p>
            <a:r>
              <a:rPr lang="ru-RU" altLang="ru-RU" sz="3600">
                <a:latin typeface="Times New Roman" panose="02020603050405020304" pitchFamily="18" charset="0"/>
              </a:rPr>
              <a:t>Индексирование данных: составные индексы</a:t>
            </a:r>
          </a:p>
        </p:txBody>
      </p:sp>
      <p:sp>
        <p:nvSpPr>
          <p:cNvPr id="114692" name="Text Box 4"/>
          <p:cNvSpPr txBox="1">
            <a:spLocks noChangeArrowheads="1"/>
          </p:cNvSpPr>
          <p:nvPr/>
        </p:nvSpPr>
        <p:spPr bwMode="auto">
          <a:xfrm>
            <a:off x="1187450" y="5084763"/>
            <a:ext cx="7272338"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ru-RU" altLang="ru-RU" b="1" dirty="0">
                <a:solidFill>
                  <a:srgbClr val="0D0D11"/>
                </a:solidFill>
              </a:rPr>
              <a:t>Составной индекс</a:t>
            </a:r>
            <a:r>
              <a:rPr lang="ru-RU" altLang="ru-RU" dirty="0">
                <a:solidFill>
                  <a:srgbClr val="0D0D11"/>
                </a:solidFill>
              </a:rPr>
              <a:t> включает два или более столбца одной таблицы. Последовательность вхождения столбцов в индекс определяется при его создании. </a:t>
            </a:r>
          </a:p>
        </p:txBody>
      </p:sp>
      <p:pic>
        <p:nvPicPr>
          <p:cNvPr id="115112" name="Picture 4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643" y="2460599"/>
            <a:ext cx="8323881" cy="2082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1823605"/>
      </p:ext>
    </p:extLst>
  </p:cSld>
  <p:clrMapOvr>
    <a:masterClrMapping/>
  </p:clrMapOvr>
  <p:transition spd="med">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1187450" y="768350"/>
            <a:ext cx="6985000" cy="573088"/>
          </a:xfrm>
        </p:spPr>
        <p:txBody>
          <a:bodyPr>
            <a:normAutofit fontScale="90000"/>
          </a:bodyPr>
          <a:lstStyle/>
          <a:p>
            <a:r>
              <a:rPr lang="ru-RU" altLang="ru-RU" sz="3200">
                <a:latin typeface="Times New Roman" panose="02020603050405020304" pitchFamily="18" charset="0"/>
              </a:rPr>
              <a:t>Многоуровневые индексы: В-дерево</a:t>
            </a:r>
          </a:p>
        </p:txBody>
      </p:sp>
      <p:sp>
        <p:nvSpPr>
          <p:cNvPr id="104454" name="Rectangle 6"/>
          <p:cNvSpPr>
            <a:spLocks noChangeArrowheads="1"/>
          </p:cNvSpPr>
          <p:nvPr/>
        </p:nvSpPr>
        <p:spPr bwMode="auto">
          <a:xfrm>
            <a:off x="0" y="2438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04455" name="Rectangle 7"/>
          <p:cNvSpPr>
            <a:spLocks noChangeArrowheads="1"/>
          </p:cNvSpPr>
          <p:nvPr/>
        </p:nvSpPr>
        <p:spPr bwMode="auto">
          <a:xfrm>
            <a:off x="0" y="441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kumimoji="0" lang="ru-RU" altLang="ru-RU" sz="2400"/>
          </a:p>
        </p:txBody>
      </p:sp>
      <p:sp>
        <p:nvSpPr>
          <p:cNvPr id="104457" name="Rectangle 9"/>
          <p:cNvSpPr>
            <a:spLocks noChangeArrowheads="1"/>
          </p:cNvSpPr>
          <p:nvPr/>
        </p:nvSpPr>
        <p:spPr bwMode="auto">
          <a:xfrm>
            <a:off x="0" y="2209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04458" name="Rectangle 10"/>
          <p:cNvSpPr>
            <a:spLocks noChangeArrowheads="1"/>
          </p:cNvSpPr>
          <p:nvPr/>
        </p:nvSpPr>
        <p:spPr bwMode="auto">
          <a:xfrm>
            <a:off x="0" y="4648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kumimoji="0" lang="ru-RU" altLang="ru-RU" sz="2400"/>
          </a:p>
        </p:txBody>
      </p:sp>
      <p:sp>
        <p:nvSpPr>
          <p:cNvPr id="104460" name="Rectangle 12"/>
          <p:cNvSpPr>
            <a:spLocks noChangeArrowheads="1"/>
          </p:cNvSpPr>
          <p:nvPr/>
        </p:nvSpPr>
        <p:spPr bwMode="auto">
          <a:xfrm>
            <a:off x="0" y="1143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04461" name="Rectangle 13"/>
          <p:cNvSpPr>
            <a:spLocks noChangeArrowheads="1"/>
          </p:cNvSpPr>
          <p:nvPr/>
        </p:nvSpPr>
        <p:spPr bwMode="auto">
          <a:xfrm>
            <a:off x="0" y="5715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kumimoji="0" lang="ru-RU" altLang="ru-RU" sz="2400"/>
          </a:p>
        </p:txBody>
      </p:sp>
      <p:sp>
        <p:nvSpPr>
          <p:cNvPr id="104462" name="Text Box 14"/>
          <p:cNvSpPr txBox="1">
            <a:spLocks noChangeArrowheads="1"/>
          </p:cNvSpPr>
          <p:nvPr/>
        </p:nvSpPr>
        <p:spPr bwMode="auto">
          <a:xfrm>
            <a:off x="928822" y="1503363"/>
            <a:ext cx="7777162" cy="421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ru-RU" altLang="ru-RU" sz="1800" dirty="0">
                <a:solidFill>
                  <a:srgbClr val="0D0D11"/>
                </a:solidFill>
              </a:rPr>
              <a:t>B-дерево строится динамически по мере заполнения базы данными. Оно растёт вверх, и корневая вершина может меняться. Параметрами </a:t>
            </a:r>
            <a:r>
              <a:rPr lang="en-US" altLang="ru-RU" sz="1800" dirty="0">
                <a:solidFill>
                  <a:srgbClr val="0D0D11"/>
                </a:solidFill>
              </a:rPr>
              <a:t>B</a:t>
            </a:r>
            <a:r>
              <a:rPr lang="ru-RU" altLang="ru-RU" sz="1800" dirty="0">
                <a:solidFill>
                  <a:srgbClr val="0D0D11"/>
                </a:solidFill>
              </a:rPr>
              <a:t>-дерева являются порядок </a:t>
            </a:r>
            <a:r>
              <a:rPr lang="en-US" altLang="ru-RU" sz="1800" b="1" i="1" dirty="0">
                <a:solidFill>
                  <a:srgbClr val="0D0D11"/>
                </a:solidFill>
              </a:rPr>
              <a:t>n</a:t>
            </a:r>
            <a:r>
              <a:rPr lang="ru-RU" altLang="ru-RU" sz="1800" dirty="0">
                <a:solidFill>
                  <a:srgbClr val="0D0D11"/>
                </a:solidFill>
              </a:rPr>
              <a:t> и количество уровней. Порядок – это количество ссылок из вершины </a:t>
            </a:r>
            <a:r>
              <a:rPr lang="en-US" altLang="ru-RU" sz="1800" dirty="0" err="1">
                <a:solidFill>
                  <a:srgbClr val="0D0D11"/>
                </a:solidFill>
              </a:rPr>
              <a:t>i</a:t>
            </a:r>
            <a:r>
              <a:rPr lang="ru-RU" altLang="ru-RU" sz="1800" dirty="0">
                <a:solidFill>
                  <a:srgbClr val="0D0D11"/>
                </a:solidFill>
              </a:rPr>
              <a:t>-го уровня на вершины (</a:t>
            </a:r>
            <a:r>
              <a:rPr lang="en-US" altLang="ru-RU" sz="1800" dirty="0" err="1">
                <a:solidFill>
                  <a:srgbClr val="0D0D11"/>
                </a:solidFill>
              </a:rPr>
              <a:t>i</a:t>
            </a:r>
            <a:r>
              <a:rPr lang="ru-RU" altLang="ru-RU" sz="1800" dirty="0">
                <a:solidFill>
                  <a:srgbClr val="0D0D11"/>
                </a:solidFill>
              </a:rPr>
              <a:t>+1)-го уровня. </a:t>
            </a:r>
          </a:p>
          <a:p>
            <a:r>
              <a:rPr lang="ru-RU" altLang="ru-RU" sz="1800" dirty="0">
                <a:solidFill>
                  <a:srgbClr val="0D0D11"/>
                </a:solidFill>
              </a:rPr>
              <a:t>Каждое </a:t>
            </a:r>
            <a:r>
              <a:rPr lang="en-US" altLang="ru-RU" sz="1800" dirty="0">
                <a:solidFill>
                  <a:srgbClr val="0D0D11"/>
                </a:solidFill>
              </a:rPr>
              <a:t>B</a:t>
            </a:r>
            <a:r>
              <a:rPr lang="ru-RU" altLang="ru-RU" sz="1800" dirty="0">
                <a:solidFill>
                  <a:srgbClr val="0D0D11"/>
                </a:solidFill>
              </a:rPr>
              <a:t>-дерево должно удовлетворять следующим условиям:</a:t>
            </a:r>
          </a:p>
          <a:p>
            <a:pPr lvl="1">
              <a:buFontTx/>
              <a:buChar char="•"/>
            </a:pPr>
            <a:r>
              <a:rPr lang="ru-RU" altLang="ru-RU" sz="1800" dirty="0">
                <a:solidFill>
                  <a:srgbClr val="0D0D11"/>
                </a:solidFill>
              </a:rPr>
              <a:t>Все конечные вершины расположены на одном уровне, т.е. длина пути от корня к любой конечной вершине одинакова.</a:t>
            </a:r>
          </a:p>
          <a:p>
            <a:pPr lvl="1">
              <a:buFontTx/>
              <a:buChar char="•"/>
            </a:pPr>
            <a:r>
              <a:rPr lang="ru-RU" altLang="ru-RU" sz="1800" dirty="0">
                <a:solidFill>
                  <a:srgbClr val="0D0D11"/>
                </a:solidFill>
              </a:rPr>
              <a:t>Каждая вершина может содержать </a:t>
            </a:r>
            <a:r>
              <a:rPr lang="en-US" altLang="ru-RU" sz="1800" i="1" dirty="0">
                <a:solidFill>
                  <a:srgbClr val="0D0D11"/>
                </a:solidFill>
              </a:rPr>
              <a:t>n</a:t>
            </a:r>
            <a:r>
              <a:rPr lang="ru-RU" altLang="ru-RU" sz="1800" dirty="0">
                <a:solidFill>
                  <a:srgbClr val="0D0D11"/>
                </a:solidFill>
              </a:rPr>
              <a:t> адресных ссылок и (</a:t>
            </a:r>
            <a:r>
              <a:rPr lang="en-US" altLang="ru-RU" sz="1800" i="1" dirty="0">
                <a:solidFill>
                  <a:srgbClr val="0D0D11"/>
                </a:solidFill>
              </a:rPr>
              <a:t>n</a:t>
            </a:r>
            <a:r>
              <a:rPr lang="ru-RU" altLang="ru-RU" sz="1800" i="1" dirty="0">
                <a:solidFill>
                  <a:srgbClr val="0D0D11"/>
                </a:solidFill>
              </a:rPr>
              <a:t>-1</a:t>
            </a:r>
            <a:r>
              <a:rPr lang="ru-RU" altLang="ru-RU" sz="1800" dirty="0">
                <a:solidFill>
                  <a:srgbClr val="0D0D11"/>
                </a:solidFill>
              </a:rPr>
              <a:t>) ключей. Ссылка влево от ключа обеспечивает переход к вершине дерева с меньшими значениями ключей, а вправо – к вершине с б</a:t>
            </a:r>
            <a:r>
              <a:rPr lang="ru-RU" altLang="ru-RU" sz="1800" b="1" i="1" dirty="0">
                <a:solidFill>
                  <a:srgbClr val="0D0D11"/>
                </a:solidFill>
              </a:rPr>
              <a:t>о</a:t>
            </a:r>
            <a:r>
              <a:rPr lang="ru-RU" altLang="ru-RU" sz="1800" dirty="0">
                <a:solidFill>
                  <a:srgbClr val="0D0D11"/>
                </a:solidFill>
              </a:rPr>
              <a:t>льшими значениями.</a:t>
            </a:r>
          </a:p>
          <a:p>
            <a:pPr lvl="1">
              <a:buFontTx/>
              <a:buChar char="•"/>
            </a:pPr>
            <a:r>
              <a:rPr lang="ru-RU" altLang="ru-RU" sz="1800" dirty="0">
                <a:solidFill>
                  <a:srgbClr val="0D0D11"/>
                </a:solidFill>
              </a:rPr>
              <a:t>Любая неконечная вершина имеет не менее </a:t>
            </a:r>
            <a:r>
              <a:rPr lang="en-US" altLang="ru-RU" sz="1800" i="1" dirty="0">
                <a:solidFill>
                  <a:srgbClr val="0D0D11"/>
                </a:solidFill>
              </a:rPr>
              <a:t>n</a:t>
            </a:r>
            <a:r>
              <a:rPr lang="ru-RU" altLang="ru-RU" sz="1800" dirty="0">
                <a:solidFill>
                  <a:srgbClr val="0D0D11"/>
                </a:solidFill>
              </a:rPr>
              <a:t>/</a:t>
            </a:r>
            <a:r>
              <a:rPr lang="ru-RU" altLang="ru-RU" sz="1800" i="1" dirty="0">
                <a:solidFill>
                  <a:srgbClr val="0D0D11"/>
                </a:solidFill>
              </a:rPr>
              <a:t>2</a:t>
            </a:r>
            <a:r>
              <a:rPr lang="ru-RU" altLang="ru-RU" sz="1800" dirty="0">
                <a:solidFill>
                  <a:srgbClr val="0D0D11"/>
                </a:solidFill>
              </a:rPr>
              <a:t> подчинённых вершин. (Для деревьев нечётного порядка значение n/2 округляется в б</a:t>
            </a:r>
            <a:r>
              <a:rPr lang="ru-RU" altLang="ru-RU" sz="1800" b="1" i="1" dirty="0">
                <a:solidFill>
                  <a:srgbClr val="0D0D11"/>
                </a:solidFill>
              </a:rPr>
              <a:t>о</a:t>
            </a:r>
            <a:r>
              <a:rPr lang="ru-RU" altLang="ru-RU" sz="1800" dirty="0">
                <a:solidFill>
                  <a:srgbClr val="0D0D11"/>
                </a:solidFill>
              </a:rPr>
              <a:t>льшую сторону).</a:t>
            </a:r>
          </a:p>
          <a:p>
            <a:pPr lvl="1">
              <a:buFontTx/>
              <a:buChar char="•"/>
            </a:pPr>
            <a:r>
              <a:rPr lang="ru-RU" altLang="ru-RU" sz="1800" dirty="0">
                <a:solidFill>
                  <a:srgbClr val="0D0D11"/>
                </a:solidFill>
              </a:rPr>
              <a:t>Если неконечная вершина содержит </a:t>
            </a:r>
            <a:r>
              <a:rPr lang="en-US" altLang="ru-RU" sz="1800" i="1" dirty="0">
                <a:solidFill>
                  <a:srgbClr val="0D0D11"/>
                </a:solidFill>
              </a:rPr>
              <a:t>k</a:t>
            </a:r>
            <a:r>
              <a:rPr lang="ru-RU" altLang="ru-RU" sz="1800" dirty="0">
                <a:solidFill>
                  <a:srgbClr val="0D0D11"/>
                </a:solidFill>
              </a:rPr>
              <a:t> (</a:t>
            </a:r>
            <a:r>
              <a:rPr lang="en-US" altLang="ru-RU" sz="1800" i="1" dirty="0">
                <a:solidFill>
                  <a:srgbClr val="0D0D11"/>
                </a:solidFill>
              </a:rPr>
              <a:t>k</a:t>
            </a:r>
            <a:r>
              <a:rPr lang="ru-RU" altLang="ru-RU" sz="1800" i="1" dirty="0">
                <a:solidFill>
                  <a:srgbClr val="0D0D11"/>
                </a:solidFill>
              </a:rPr>
              <a:t>&lt;</a:t>
            </a:r>
            <a:r>
              <a:rPr lang="en-US" altLang="ru-RU" sz="1800" i="1" dirty="0">
                <a:solidFill>
                  <a:srgbClr val="0D0D11"/>
                </a:solidFill>
              </a:rPr>
              <a:t>n</a:t>
            </a:r>
            <a:r>
              <a:rPr lang="ru-RU" altLang="ru-RU" sz="1800" dirty="0">
                <a:solidFill>
                  <a:srgbClr val="0D0D11"/>
                </a:solidFill>
              </a:rPr>
              <a:t>) ключей, то ей подчинена (</a:t>
            </a:r>
            <a:r>
              <a:rPr lang="en-US" altLang="ru-RU" sz="1800" i="1" dirty="0">
                <a:solidFill>
                  <a:srgbClr val="0D0D11"/>
                </a:solidFill>
              </a:rPr>
              <a:t>k</a:t>
            </a:r>
            <a:r>
              <a:rPr lang="ru-RU" altLang="ru-RU" sz="1800" i="1" dirty="0">
                <a:solidFill>
                  <a:srgbClr val="0D0D11"/>
                </a:solidFill>
              </a:rPr>
              <a:t>+1</a:t>
            </a:r>
            <a:r>
              <a:rPr lang="ru-RU" altLang="ru-RU" sz="1800" dirty="0">
                <a:solidFill>
                  <a:srgbClr val="0D0D11"/>
                </a:solidFill>
              </a:rPr>
              <a:t>) вершина на следующем уровне иерархии.</a:t>
            </a:r>
          </a:p>
        </p:txBody>
      </p:sp>
    </p:spTree>
    <p:extLst>
      <p:ext uri="{BB962C8B-B14F-4D97-AF65-F5344CB8AC3E}">
        <p14:creationId xmlns:p14="http://schemas.microsoft.com/office/powerpoint/2010/main" val="1272777897"/>
      </p:ext>
    </p:extLst>
  </p:cSld>
  <p:clrMapOvr>
    <a:masterClrMapping/>
  </p:clrMapOvr>
  <p:transition spd="med">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842278" y="170657"/>
            <a:ext cx="8064500" cy="573088"/>
          </a:xfrm>
        </p:spPr>
        <p:txBody>
          <a:bodyPr>
            <a:normAutofit fontScale="90000"/>
          </a:bodyPr>
          <a:lstStyle/>
          <a:p>
            <a:r>
              <a:rPr lang="ru-RU" altLang="ru-RU" sz="3600">
                <a:latin typeface="Times New Roman" panose="02020603050405020304" pitchFamily="18" charset="0"/>
              </a:rPr>
              <a:t>Многоуровневые индексы: В-дерево</a:t>
            </a:r>
          </a:p>
        </p:txBody>
      </p:sp>
      <p:sp>
        <p:nvSpPr>
          <p:cNvPr id="116739" name="Rectangle 3"/>
          <p:cNvSpPr>
            <a:spLocks noChangeArrowheads="1"/>
          </p:cNvSpPr>
          <p:nvPr/>
        </p:nvSpPr>
        <p:spPr bwMode="auto">
          <a:xfrm>
            <a:off x="0" y="2438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16740" name="Rectangle 4"/>
          <p:cNvSpPr>
            <a:spLocks noChangeArrowheads="1"/>
          </p:cNvSpPr>
          <p:nvPr/>
        </p:nvSpPr>
        <p:spPr bwMode="auto">
          <a:xfrm>
            <a:off x="0" y="441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kumimoji="0" lang="ru-RU" altLang="ru-RU" sz="2400"/>
          </a:p>
        </p:txBody>
      </p:sp>
      <p:sp>
        <p:nvSpPr>
          <p:cNvPr id="116741" name="Rectangle 5"/>
          <p:cNvSpPr>
            <a:spLocks noChangeArrowheads="1"/>
          </p:cNvSpPr>
          <p:nvPr/>
        </p:nvSpPr>
        <p:spPr bwMode="auto">
          <a:xfrm>
            <a:off x="0" y="2209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16742" name="Rectangle 6"/>
          <p:cNvSpPr>
            <a:spLocks noChangeArrowheads="1"/>
          </p:cNvSpPr>
          <p:nvPr/>
        </p:nvSpPr>
        <p:spPr bwMode="auto">
          <a:xfrm>
            <a:off x="0" y="4648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kumimoji="0" lang="ru-RU" altLang="ru-RU" sz="2400"/>
          </a:p>
        </p:txBody>
      </p:sp>
      <p:sp>
        <p:nvSpPr>
          <p:cNvPr id="116743" name="Rectangle 7"/>
          <p:cNvSpPr>
            <a:spLocks noChangeArrowheads="1"/>
          </p:cNvSpPr>
          <p:nvPr/>
        </p:nvSpPr>
        <p:spPr bwMode="auto">
          <a:xfrm>
            <a:off x="0" y="1143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graphicFrame>
        <p:nvGraphicFramePr>
          <p:cNvPr id="116744" name="Object 8"/>
          <p:cNvGraphicFramePr>
            <a:graphicFrameLocks noChangeAspect="1"/>
          </p:cNvGraphicFramePr>
          <p:nvPr>
            <p:extLst>
              <p:ext uri="{D42A27DB-BD31-4B8C-83A1-F6EECF244321}">
                <p14:modId xmlns:p14="http://schemas.microsoft.com/office/powerpoint/2010/main" val="3953909969"/>
              </p:ext>
            </p:extLst>
          </p:nvPr>
        </p:nvGraphicFramePr>
        <p:xfrm>
          <a:off x="1476375" y="743744"/>
          <a:ext cx="6921120" cy="5974689"/>
        </p:xfrm>
        <a:graphic>
          <a:graphicData uri="http://schemas.openxmlformats.org/presentationml/2006/ole">
            <mc:AlternateContent xmlns:mc="http://schemas.openxmlformats.org/markup-compatibility/2006">
              <mc:Choice xmlns:v="urn:schemas-microsoft-com:vml" Requires="v">
                <p:oleObj spid="_x0000_s4105" name="Рисунок" r:id="rId3" imgW="5273040" imgH="4520184" progId="Word.Picture.8">
                  <p:embed/>
                </p:oleObj>
              </mc:Choice>
              <mc:Fallback>
                <p:oleObj name="Рисунок" r:id="rId3" imgW="5273040" imgH="4520184" progId="Word.Picture.8">
                  <p:embed/>
                  <p:pic>
                    <p:nvPicPr>
                      <p:cNvPr id="116744"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743744"/>
                        <a:ext cx="6921120" cy="5974689"/>
                      </a:xfrm>
                      <a:prstGeom prst="rect">
                        <a:avLst/>
                      </a:prstGeom>
                      <a:noFill/>
                    </p:spPr>
                  </p:pic>
                </p:oleObj>
              </mc:Fallback>
            </mc:AlternateContent>
          </a:graphicData>
        </a:graphic>
      </p:graphicFrame>
      <p:sp>
        <p:nvSpPr>
          <p:cNvPr id="116745" name="Rectangle 9"/>
          <p:cNvSpPr>
            <a:spLocks noChangeArrowheads="1"/>
          </p:cNvSpPr>
          <p:nvPr/>
        </p:nvSpPr>
        <p:spPr bwMode="auto">
          <a:xfrm>
            <a:off x="0" y="5715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kumimoji="0" lang="ru-RU" altLang="ru-RU" sz="2400"/>
          </a:p>
        </p:txBody>
      </p:sp>
    </p:spTree>
    <p:extLst>
      <p:ext uri="{BB962C8B-B14F-4D97-AF65-F5344CB8AC3E}">
        <p14:creationId xmlns:p14="http://schemas.microsoft.com/office/powerpoint/2010/main" val="263480536"/>
      </p:ext>
    </p:extLst>
  </p:cSld>
  <p:clrMapOvr>
    <a:masterClrMapping/>
  </p:clrMapOvr>
  <p:transition spd="med">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0573"/>
          <p:cNvPicPr/>
          <p:nvPr/>
        </p:nvPicPr>
        <p:blipFill>
          <a:blip r:embed="rId2"/>
          <a:stretch>
            <a:fillRect/>
          </a:stretch>
        </p:blipFill>
        <p:spPr>
          <a:xfrm>
            <a:off x="1892359" y="1145406"/>
            <a:ext cx="4573798" cy="3744416"/>
          </a:xfrm>
          <a:prstGeom prst="rect">
            <a:avLst/>
          </a:prstGeom>
        </p:spPr>
      </p:pic>
      <p:sp>
        <p:nvSpPr>
          <p:cNvPr id="2" name="Заголовок 1"/>
          <p:cNvSpPr>
            <a:spLocks noGrp="1"/>
          </p:cNvSpPr>
          <p:nvPr>
            <p:ph type="title"/>
          </p:nvPr>
        </p:nvSpPr>
        <p:spPr>
          <a:xfrm>
            <a:off x="982133" y="457201"/>
            <a:ext cx="7704667" cy="688205"/>
          </a:xfrm>
        </p:spPr>
        <p:txBody>
          <a:bodyPr>
            <a:normAutofit fontScale="90000"/>
          </a:bodyPr>
          <a:lstStyle/>
          <a:p>
            <a:r>
              <a:rPr lang="ru-RU" dirty="0" smtClean="0"/>
              <a:t>Структура B+-дерева индексов</a:t>
            </a:r>
            <a:endParaRPr lang="ru-RU" dirty="0"/>
          </a:p>
        </p:txBody>
      </p:sp>
      <p:sp>
        <p:nvSpPr>
          <p:cNvPr id="3" name="Объект 2"/>
          <p:cNvSpPr>
            <a:spLocks noGrp="1"/>
          </p:cNvSpPr>
          <p:nvPr>
            <p:ph idx="1"/>
          </p:nvPr>
        </p:nvSpPr>
        <p:spPr>
          <a:xfrm>
            <a:off x="1155388" y="4889822"/>
            <a:ext cx="7704667" cy="1764700"/>
          </a:xfrm>
        </p:spPr>
        <p:txBody>
          <a:bodyPr>
            <a:normAutofit/>
          </a:bodyPr>
          <a:lstStyle/>
          <a:p>
            <a:r>
              <a:rPr lang="ru-RU" sz="1800" dirty="0" smtClean="0"/>
              <a:t>B+-дерево имеет древовидную структуру, в которой все самые нижние узлы (листья) находятся на расстоянии одинакового количества уровней от вершины (корневого узла) дерева. Это свойство поддерживается даже тогда, когда в индексированный столбец добавляются или удаляются данные.</a:t>
            </a:r>
            <a:endParaRPr lang="ru-RU" sz="1800" dirty="0"/>
          </a:p>
        </p:txBody>
      </p:sp>
    </p:spTree>
    <p:extLst>
      <p:ext uri="{BB962C8B-B14F-4D97-AF65-F5344CB8AC3E}">
        <p14:creationId xmlns:p14="http://schemas.microsoft.com/office/powerpoint/2010/main" val="1261737724"/>
      </p:ext>
    </p:extLst>
  </p:cSld>
  <p:clrMapOvr>
    <a:masterClrMapping/>
  </p:clrMapOvr>
  <p:transition spd="med">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1187450" y="692150"/>
            <a:ext cx="6985000" cy="573088"/>
          </a:xfrm>
        </p:spPr>
        <p:txBody>
          <a:bodyPr>
            <a:normAutofit fontScale="90000"/>
          </a:bodyPr>
          <a:lstStyle/>
          <a:p>
            <a:r>
              <a:rPr lang="ru-RU" altLang="ru-RU" sz="3200">
                <a:latin typeface="Times New Roman" panose="02020603050405020304" pitchFamily="18" charset="0"/>
              </a:rPr>
              <a:t>Многоуровневые индексы</a:t>
            </a:r>
          </a:p>
        </p:txBody>
      </p:sp>
      <p:sp>
        <p:nvSpPr>
          <p:cNvPr id="105475" name="Text Box 3"/>
          <p:cNvSpPr txBox="1">
            <a:spLocks noChangeArrowheads="1"/>
          </p:cNvSpPr>
          <p:nvPr/>
        </p:nvSpPr>
        <p:spPr bwMode="auto">
          <a:xfrm>
            <a:off x="1187449" y="1268413"/>
            <a:ext cx="7561263"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r>
              <a:rPr lang="ru-RU" altLang="ru-RU" sz="2000" dirty="0">
                <a:solidFill>
                  <a:srgbClr val="0D0D11"/>
                </a:solidFill>
              </a:rPr>
              <a:t>Структура </a:t>
            </a:r>
            <a:r>
              <a:rPr lang="en-US" altLang="ru-RU" sz="2000" dirty="0">
                <a:solidFill>
                  <a:srgbClr val="0D0D11"/>
                </a:solidFill>
              </a:rPr>
              <a:t>B</a:t>
            </a:r>
            <a:r>
              <a:rPr lang="ru-RU" altLang="ru-RU" sz="2000" dirty="0">
                <a:solidFill>
                  <a:srgbClr val="0D0D11"/>
                </a:solidFill>
              </a:rPr>
              <a:t>-дерева имеет следующие преимущества:</a:t>
            </a:r>
            <a:endParaRPr lang="en-US" altLang="ru-RU" sz="2000" dirty="0">
              <a:solidFill>
                <a:srgbClr val="0D0D11"/>
              </a:solidFill>
            </a:endParaRPr>
          </a:p>
          <a:p>
            <a:pPr lvl="1">
              <a:spcBef>
                <a:spcPct val="20000"/>
              </a:spcBef>
              <a:buFontTx/>
              <a:buChar char="•"/>
            </a:pPr>
            <a:r>
              <a:rPr lang="en-US" altLang="ru-RU" sz="2000" dirty="0">
                <a:solidFill>
                  <a:srgbClr val="0D0D11"/>
                </a:solidFill>
              </a:rPr>
              <a:t>B</a:t>
            </a:r>
            <a:r>
              <a:rPr lang="ru-RU" altLang="ru-RU" sz="2000" dirty="0">
                <a:solidFill>
                  <a:srgbClr val="0D0D11"/>
                </a:solidFill>
              </a:rPr>
              <a:t>-дерево </a:t>
            </a:r>
            <a:r>
              <a:rPr lang="ru-RU" altLang="ru-RU" sz="2000" u="sng" dirty="0">
                <a:solidFill>
                  <a:srgbClr val="0D0D11"/>
                </a:solidFill>
              </a:rPr>
              <a:t>автоматически</a:t>
            </a:r>
            <a:r>
              <a:rPr lang="ru-RU" altLang="ru-RU" sz="2000" dirty="0">
                <a:solidFill>
                  <a:srgbClr val="0D0D11"/>
                </a:solidFill>
              </a:rPr>
              <a:t> поддерживается в сбалансированном виде.</a:t>
            </a:r>
          </a:p>
          <a:p>
            <a:pPr lvl="1">
              <a:spcBef>
                <a:spcPct val="20000"/>
              </a:spcBef>
              <a:buFontTx/>
              <a:buChar char="•"/>
            </a:pPr>
            <a:r>
              <a:rPr lang="ru-RU" altLang="ru-RU" sz="2000" dirty="0">
                <a:solidFill>
                  <a:srgbClr val="0D0D11"/>
                </a:solidFill>
              </a:rPr>
              <a:t>Все блоки-листья в дереве расположены на одном уровне, следовательно, поиск любой записи в индексе занимает примерно одно и то же время.</a:t>
            </a:r>
            <a:endParaRPr lang="en-US" altLang="ru-RU" sz="2000" dirty="0">
              <a:solidFill>
                <a:srgbClr val="0D0D11"/>
              </a:solidFill>
            </a:endParaRPr>
          </a:p>
          <a:p>
            <a:pPr lvl="1">
              <a:spcBef>
                <a:spcPct val="20000"/>
              </a:spcBef>
              <a:buFontTx/>
              <a:buChar char="•"/>
            </a:pPr>
            <a:r>
              <a:rPr lang="en-US" altLang="ru-RU" sz="2000" dirty="0">
                <a:solidFill>
                  <a:srgbClr val="0D0D11"/>
                </a:solidFill>
              </a:rPr>
              <a:t>B</a:t>
            </a:r>
            <a:r>
              <a:rPr lang="ru-RU" altLang="ru-RU" sz="2000" dirty="0">
                <a:solidFill>
                  <a:srgbClr val="0D0D11"/>
                </a:solidFill>
              </a:rPr>
              <a:t>-деревья обеспечивают хорошую производительность для широкого спектра запросов, включая поиск по конкретному значению и поиск в открытом и закрытом интервалах (благодаря ссылкам между блоками-листьями).</a:t>
            </a:r>
          </a:p>
          <a:p>
            <a:pPr lvl="1">
              <a:spcBef>
                <a:spcPct val="20000"/>
              </a:spcBef>
              <a:buFontTx/>
              <a:buChar char="•"/>
            </a:pPr>
            <a:r>
              <a:rPr lang="ru-RU" altLang="ru-RU" sz="2000" dirty="0">
                <a:solidFill>
                  <a:srgbClr val="0D0D11"/>
                </a:solidFill>
              </a:rPr>
              <a:t>Модификация данных таблицы выполняется достаточно эффективно, т.к. в блоках индекса обычно есть свободное место для размещения новых значений, а полная перестройка дерева выполняется достаточно редко.</a:t>
            </a:r>
          </a:p>
          <a:p>
            <a:pPr lvl="1">
              <a:spcBef>
                <a:spcPct val="20000"/>
              </a:spcBef>
              <a:buFontTx/>
              <a:buChar char="•"/>
            </a:pPr>
            <a:r>
              <a:rPr lang="ru-RU" altLang="ru-RU" sz="2000" dirty="0">
                <a:solidFill>
                  <a:srgbClr val="0D0D11"/>
                </a:solidFill>
              </a:rPr>
              <a:t>Производительность </a:t>
            </a:r>
            <a:r>
              <a:rPr lang="en-US" altLang="ru-RU" sz="2000" dirty="0">
                <a:solidFill>
                  <a:srgbClr val="0D0D11"/>
                </a:solidFill>
              </a:rPr>
              <a:t>B</a:t>
            </a:r>
            <a:r>
              <a:rPr lang="ru-RU" altLang="ru-RU" sz="2000" dirty="0">
                <a:solidFill>
                  <a:srgbClr val="0D0D11"/>
                </a:solidFill>
              </a:rPr>
              <a:t>-дерева одинаково хороша для маленьких и больших таблиц, и не меняется существенно при росте таблицы.</a:t>
            </a:r>
          </a:p>
        </p:txBody>
      </p:sp>
      <p:sp>
        <p:nvSpPr>
          <p:cNvPr id="105476" name="Rectangle 4"/>
          <p:cNvSpPr>
            <a:spLocks noChangeArrowheads="1"/>
          </p:cNvSpPr>
          <p:nvPr/>
        </p:nvSpPr>
        <p:spPr bwMode="auto">
          <a:xfrm>
            <a:off x="0" y="2438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05477" name="Rectangle 5"/>
          <p:cNvSpPr>
            <a:spLocks noChangeArrowheads="1"/>
          </p:cNvSpPr>
          <p:nvPr/>
        </p:nvSpPr>
        <p:spPr bwMode="auto">
          <a:xfrm>
            <a:off x="0" y="441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kumimoji="0" lang="ru-RU" altLang="ru-RU" sz="2400"/>
          </a:p>
        </p:txBody>
      </p:sp>
      <p:sp>
        <p:nvSpPr>
          <p:cNvPr id="105478" name="Rectangle 6"/>
          <p:cNvSpPr>
            <a:spLocks noChangeArrowheads="1"/>
          </p:cNvSpPr>
          <p:nvPr/>
        </p:nvSpPr>
        <p:spPr bwMode="auto">
          <a:xfrm>
            <a:off x="0" y="2209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05480" name="Rectangle 8"/>
          <p:cNvSpPr>
            <a:spLocks noChangeArrowheads="1"/>
          </p:cNvSpPr>
          <p:nvPr/>
        </p:nvSpPr>
        <p:spPr bwMode="auto">
          <a:xfrm>
            <a:off x="0" y="4648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kumimoji="0" lang="ru-RU" altLang="ru-RU" sz="2400"/>
          </a:p>
        </p:txBody>
      </p:sp>
      <p:sp>
        <p:nvSpPr>
          <p:cNvPr id="105482" name="Rectangle 10"/>
          <p:cNvSpPr>
            <a:spLocks noChangeArrowheads="1"/>
          </p:cNvSpPr>
          <p:nvPr/>
        </p:nvSpPr>
        <p:spPr bwMode="auto">
          <a:xfrm>
            <a:off x="0" y="2166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Tree>
    <p:extLst>
      <p:ext uri="{BB962C8B-B14F-4D97-AF65-F5344CB8AC3E}">
        <p14:creationId xmlns:p14="http://schemas.microsoft.com/office/powerpoint/2010/main" val="1918758743"/>
      </p:ext>
    </p:extLst>
  </p:cSld>
  <p:clrMapOvr>
    <a:masterClrMapping/>
  </p:clrMapOvr>
  <p:transition spd="med">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1187450" y="768350"/>
            <a:ext cx="6985000" cy="573088"/>
          </a:xfrm>
        </p:spPr>
        <p:txBody>
          <a:bodyPr>
            <a:normAutofit fontScale="90000"/>
          </a:bodyPr>
          <a:lstStyle/>
          <a:p>
            <a:r>
              <a:rPr lang="ru-RU" altLang="ru-RU" sz="3200">
                <a:latin typeface="Times New Roman" panose="02020603050405020304" pitchFamily="18" charset="0"/>
              </a:rPr>
              <a:t>Использование индексов</a:t>
            </a:r>
          </a:p>
        </p:txBody>
      </p:sp>
      <p:sp>
        <p:nvSpPr>
          <p:cNvPr id="108548" name="Rectangle 4"/>
          <p:cNvSpPr>
            <a:spLocks noChangeArrowheads="1"/>
          </p:cNvSpPr>
          <p:nvPr/>
        </p:nvSpPr>
        <p:spPr bwMode="auto">
          <a:xfrm>
            <a:off x="0" y="2438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08550" name="Rectangle 6"/>
          <p:cNvSpPr>
            <a:spLocks noChangeArrowheads="1"/>
          </p:cNvSpPr>
          <p:nvPr/>
        </p:nvSpPr>
        <p:spPr bwMode="auto">
          <a:xfrm>
            <a:off x="0" y="2209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08551" name="Rectangle 7"/>
          <p:cNvSpPr>
            <a:spLocks noChangeArrowheads="1"/>
          </p:cNvSpPr>
          <p:nvPr/>
        </p:nvSpPr>
        <p:spPr bwMode="auto">
          <a:xfrm>
            <a:off x="0" y="4648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kumimoji="0" lang="ru-RU" altLang="ru-RU" sz="2400"/>
          </a:p>
        </p:txBody>
      </p:sp>
      <p:sp>
        <p:nvSpPr>
          <p:cNvPr id="108552"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08553" name="Rectangle 9"/>
          <p:cNvSpPr>
            <a:spLocks noChangeArrowheads="1"/>
          </p:cNvSpPr>
          <p:nvPr/>
        </p:nvSpPr>
        <p:spPr bwMode="auto">
          <a:xfrm>
            <a:off x="0" y="51625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kumimoji="0" lang="ru-RU" altLang="ru-RU" sz="2400"/>
          </a:p>
        </p:txBody>
      </p:sp>
      <p:sp>
        <p:nvSpPr>
          <p:cNvPr id="108555" name="Rectangle 11"/>
          <p:cNvSpPr>
            <a:spLocks noChangeArrowheads="1"/>
          </p:cNvSpPr>
          <p:nvPr/>
        </p:nvSpPr>
        <p:spPr bwMode="auto">
          <a:xfrm>
            <a:off x="0" y="2362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08556" name="Rectangle 12"/>
          <p:cNvSpPr>
            <a:spLocks noChangeArrowheads="1"/>
          </p:cNvSpPr>
          <p:nvPr/>
        </p:nvSpPr>
        <p:spPr bwMode="auto">
          <a:xfrm>
            <a:off x="0" y="4495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kumimoji="0" lang="ru-RU" altLang="ru-RU" sz="2400"/>
          </a:p>
        </p:txBody>
      </p:sp>
      <p:sp>
        <p:nvSpPr>
          <p:cNvPr id="108557" name="Text Box 13"/>
          <p:cNvSpPr txBox="1">
            <a:spLocks noChangeArrowheads="1"/>
          </p:cNvSpPr>
          <p:nvPr/>
        </p:nvSpPr>
        <p:spPr bwMode="auto">
          <a:xfrm>
            <a:off x="1395663" y="1557338"/>
            <a:ext cx="7353050" cy="433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ru-RU" altLang="ru-RU" sz="2000" dirty="0">
                <a:solidFill>
                  <a:srgbClr val="0D0D11"/>
                </a:solidFill>
              </a:rPr>
              <a:t>Синтаксис команды </a:t>
            </a:r>
            <a:r>
              <a:rPr lang="en-US" altLang="ru-RU" sz="2000" dirty="0">
                <a:solidFill>
                  <a:srgbClr val="0D0D11"/>
                </a:solidFill>
              </a:rPr>
              <a:t>create index</a:t>
            </a:r>
            <a:r>
              <a:rPr lang="ru-RU" altLang="ru-RU" sz="2000" dirty="0">
                <a:solidFill>
                  <a:srgbClr val="0D0D11"/>
                </a:solidFill>
              </a:rPr>
              <a:t> следующий:</a:t>
            </a:r>
            <a:endParaRPr lang="en-US" altLang="ru-RU" sz="2000" dirty="0">
              <a:solidFill>
                <a:srgbClr val="0D0D11"/>
              </a:solidFill>
            </a:endParaRPr>
          </a:p>
          <a:p>
            <a:pPr lvl="1"/>
            <a:r>
              <a:rPr lang="en-US" altLang="ru-RU" sz="2400" dirty="0">
                <a:solidFill>
                  <a:srgbClr val="0D0D11"/>
                </a:solidFill>
                <a:latin typeface="Arial" panose="020B0604020202020204" pitchFamily="34" charset="0"/>
              </a:rPr>
              <a:t>create index</a:t>
            </a:r>
            <a:r>
              <a:rPr lang="ru-RU" altLang="ru-RU" sz="2400" dirty="0">
                <a:solidFill>
                  <a:srgbClr val="0D0D11"/>
                </a:solidFill>
                <a:latin typeface="Arial" panose="020B0604020202020204" pitchFamily="34" charset="0"/>
              </a:rPr>
              <a:t> &lt;</a:t>
            </a:r>
            <a:r>
              <a:rPr lang="ru-RU" altLang="ru-RU" sz="2400" dirty="0" err="1">
                <a:solidFill>
                  <a:srgbClr val="0D0D11"/>
                </a:solidFill>
                <a:latin typeface="Arial" panose="020B0604020202020204" pitchFamily="34" charset="0"/>
              </a:rPr>
              <a:t>имя_индекса</a:t>
            </a:r>
            <a:r>
              <a:rPr lang="ru-RU" altLang="ru-RU" sz="2400" dirty="0">
                <a:solidFill>
                  <a:srgbClr val="0D0D11"/>
                </a:solidFill>
                <a:latin typeface="Arial" panose="020B0604020202020204" pitchFamily="34" charset="0"/>
              </a:rPr>
              <a:t>&gt;</a:t>
            </a:r>
            <a:endParaRPr lang="en-US" altLang="ru-RU" sz="2400" dirty="0">
              <a:solidFill>
                <a:srgbClr val="0D0D11"/>
              </a:solidFill>
              <a:latin typeface="Arial" panose="020B0604020202020204" pitchFamily="34" charset="0"/>
            </a:endParaRPr>
          </a:p>
          <a:p>
            <a:pPr lvl="1"/>
            <a:r>
              <a:rPr lang="en-US" altLang="ru-RU" sz="2400" dirty="0">
                <a:solidFill>
                  <a:srgbClr val="0D0D11"/>
                </a:solidFill>
                <a:latin typeface="Arial" panose="020B0604020202020204" pitchFamily="34" charset="0"/>
              </a:rPr>
              <a:t>on</a:t>
            </a:r>
            <a:r>
              <a:rPr lang="ru-RU" altLang="ru-RU" sz="2400" dirty="0">
                <a:solidFill>
                  <a:srgbClr val="0D0D11"/>
                </a:solidFill>
                <a:latin typeface="Arial" panose="020B0604020202020204" pitchFamily="34" charset="0"/>
              </a:rPr>
              <a:t> &lt;</a:t>
            </a:r>
            <a:r>
              <a:rPr lang="ru-RU" altLang="ru-RU" sz="2400" dirty="0" err="1">
                <a:solidFill>
                  <a:srgbClr val="0D0D11"/>
                </a:solidFill>
                <a:latin typeface="Arial" panose="020B0604020202020204" pitchFamily="34" charset="0"/>
              </a:rPr>
              <a:t>имя_таблицы</a:t>
            </a:r>
            <a:r>
              <a:rPr lang="ru-RU" altLang="ru-RU" sz="2400" dirty="0">
                <a:solidFill>
                  <a:srgbClr val="0D0D11"/>
                </a:solidFill>
                <a:latin typeface="Arial" panose="020B0604020202020204" pitchFamily="34" charset="0"/>
              </a:rPr>
              <a:t>&gt;(&lt;поле1&gt; [, &lt;поле2&gt;,...])</a:t>
            </a:r>
          </a:p>
          <a:p>
            <a:pPr lvl="1"/>
            <a:r>
              <a:rPr lang="ru-RU" altLang="ru-RU" sz="2400" dirty="0">
                <a:solidFill>
                  <a:srgbClr val="0D0D11"/>
                </a:solidFill>
                <a:latin typeface="Arial" panose="020B0604020202020204" pitchFamily="34" charset="0"/>
              </a:rPr>
              <a:t>[&lt;параметры&gt;];</a:t>
            </a:r>
          </a:p>
          <a:p>
            <a:r>
              <a:rPr lang="ru-RU" altLang="ru-RU" sz="2000" dirty="0">
                <a:solidFill>
                  <a:srgbClr val="0D0D11"/>
                </a:solidFill>
              </a:rPr>
              <a:t>Имя индекса должно быть уникальным среди имён объектов БД. </a:t>
            </a:r>
          </a:p>
          <a:p>
            <a:r>
              <a:rPr lang="ru-RU" altLang="ru-RU" sz="2000" dirty="0">
                <a:solidFill>
                  <a:srgbClr val="0D0D11"/>
                </a:solidFill>
              </a:rPr>
              <a:t>Если индекс составной, то входящие в него поля перечисляются через запятую. Необязательные &lt;параметры&gt; зависят от используемой СУБД</a:t>
            </a:r>
            <a:r>
              <a:rPr lang="ru-RU" altLang="ru-RU" sz="2000" dirty="0" smtClean="0">
                <a:solidFill>
                  <a:srgbClr val="0D0D11"/>
                </a:solidFill>
              </a:rPr>
              <a:t>.</a:t>
            </a:r>
          </a:p>
          <a:p>
            <a:endParaRPr lang="ru-RU" altLang="ru-RU" sz="2000" dirty="0">
              <a:solidFill>
                <a:srgbClr val="0D0D11"/>
              </a:solidFill>
            </a:endParaRPr>
          </a:p>
          <a:p>
            <a:r>
              <a:rPr lang="ru-RU" altLang="ru-RU" sz="2000" dirty="0">
                <a:solidFill>
                  <a:srgbClr val="0D0D11"/>
                </a:solidFill>
              </a:rPr>
              <a:t>Например, </a:t>
            </a:r>
            <a:r>
              <a:rPr lang="ru-RU" altLang="ru-RU" sz="2000" dirty="0" smtClean="0">
                <a:solidFill>
                  <a:srgbClr val="0D0D11"/>
                </a:solidFill>
              </a:rPr>
              <a:t>с </a:t>
            </a:r>
            <a:r>
              <a:rPr lang="ru-RU" altLang="ru-RU" sz="2000" dirty="0">
                <a:solidFill>
                  <a:srgbClr val="0D0D11"/>
                </a:solidFill>
              </a:rPr>
              <a:t>помощью следующей команды можно создать составной индекс для таблицы </a:t>
            </a:r>
            <a:r>
              <a:rPr lang="ru-RU" altLang="ru-RU" sz="2000" i="1" u="sng" dirty="0">
                <a:solidFill>
                  <a:srgbClr val="0D0D11"/>
                </a:solidFill>
              </a:rPr>
              <a:t>СОТРУДНИКИ</a:t>
            </a:r>
            <a:r>
              <a:rPr lang="ru-RU" altLang="ru-RU" sz="2000" dirty="0">
                <a:solidFill>
                  <a:srgbClr val="0D0D11"/>
                </a:solidFill>
              </a:rPr>
              <a:t> (EMP) по полям </a:t>
            </a:r>
            <a:r>
              <a:rPr lang="ru-RU" altLang="ru-RU" sz="2000" i="1" u="sng" dirty="0">
                <a:solidFill>
                  <a:srgbClr val="0D0D11"/>
                </a:solidFill>
              </a:rPr>
              <a:t>Фамилия</a:t>
            </a:r>
            <a:r>
              <a:rPr lang="ru-RU" altLang="ru-RU" sz="2000" dirty="0">
                <a:solidFill>
                  <a:srgbClr val="0D0D11"/>
                </a:solidFill>
              </a:rPr>
              <a:t> (</a:t>
            </a:r>
            <a:r>
              <a:rPr lang="en-US" altLang="ru-RU" sz="2000" dirty="0">
                <a:solidFill>
                  <a:srgbClr val="0D0D11"/>
                </a:solidFill>
              </a:rPr>
              <a:t>fam</a:t>
            </a:r>
            <a:r>
              <a:rPr lang="ru-RU" altLang="ru-RU" sz="2000" dirty="0">
                <a:solidFill>
                  <a:srgbClr val="0D0D11"/>
                </a:solidFill>
              </a:rPr>
              <a:t>) и </a:t>
            </a:r>
            <a:r>
              <a:rPr lang="ru-RU" altLang="ru-RU" sz="2000" i="1" u="sng" dirty="0">
                <a:solidFill>
                  <a:srgbClr val="0D0D11"/>
                </a:solidFill>
              </a:rPr>
              <a:t>Имя</a:t>
            </a:r>
            <a:r>
              <a:rPr lang="ru-RU" altLang="ru-RU" sz="2000" dirty="0">
                <a:solidFill>
                  <a:srgbClr val="0D0D11"/>
                </a:solidFill>
              </a:rPr>
              <a:t> (</a:t>
            </a:r>
            <a:r>
              <a:rPr lang="en-US" altLang="ru-RU" sz="2000" dirty="0">
                <a:solidFill>
                  <a:srgbClr val="0D0D11"/>
                </a:solidFill>
              </a:rPr>
              <a:t>name</a:t>
            </a:r>
            <a:r>
              <a:rPr lang="ru-RU" altLang="ru-RU" sz="2000" dirty="0">
                <a:solidFill>
                  <a:srgbClr val="0D0D11"/>
                </a:solidFill>
              </a:rPr>
              <a:t>):</a:t>
            </a:r>
            <a:endParaRPr lang="en-US" altLang="ru-RU" sz="2000" dirty="0">
              <a:solidFill>
                <a:srgbClr val="0D0D11"/>
              </a:solidFill>
            </a:endParaRPr>
          </a:p>
          <a:p>
            <a:pPr lvl="1"/>
            <a:r>
              <a:rPr lang="en-US" altLang="ru-RU" sz="2400" dirty="0">
                <a:solidFill>
                  <a:srgbClr val="0D0D11"/>
                </a:solidFill>
                <a:latin typeface="Arial" panose="020B0604020202020204" pitchFamily="34" charset="0"/>
              </a:rPr>
              <a:t>create index </a:t>
            </a:r>
            <a:r>
              <a:rPr lang="en-US" altLang="ru-RU" sz="2400" dirty="0" err="1">
                <a:solidFill>
                  <a:srgbClr val="0D0D11"/>
                </a:solidFill>
                <a:latin typeface="Arial" panose="020B0604020202020204" pitchFamily="34" charset="0"/>
              </a:rPr>
              <a:t>ind_emp_name</a:t>
            </a:r>
            <a:r>
              <a:rPr lang="en-US" altLang="ru-RU" sz="2400" dirty="0">
                <a:solidFill>
                  <a:srgbClr val="0D0D11"/>
                </a:solidFill>
                <a:latin typeface="Arial" panose="020B0604020202020204" pitchFamily="34" charset="0"/>
              </a:rPr>
              <a:t> on </a:t>
            </a:r>
            <a:r>
              <a:rPr lang="en-US" altLang="ru-RU" sz="2400" dirty="0" err="1">
                <a:solidFill>
                  <a:srgbClr val="0D0D11"/>
                </a:solidFill>
                <a:latin typeface="Arial" panose="020B0604020202020204" pitchFamily="34" charset="0"/>
              </a:rPr>
              <a:t>emp</a:t>
            </a:r>
            <a:r>
              <a:rPr lang="en-US" altLang="ru-RU" sz="2400" dirty="0">
                <a:solidFill>
                  <a:srgbClr val="0D0D11"/>
                </a:solidFill>
                <a:latin typeface="Arial" panose="020B0604020202020204" pitchFamily="34" charset="0"/>
              </a:rPr>
              <a:t>(fam, name</a:t>
            </a:r>
            <a:r>
              <a:rPr lang="en-US" altLang="ru-RU" sz="2400" dirty="0" smtClean="0">
                <a:solidFill>
                  <a:srgbClr val="0D0D11"/>
                </a:solidFill>
                <a:latin typeface="Arial" panose="020B0604020202020204" pitchFamily="34" charset="0"/>
              </a:rPr>
              <a:t>)</a:t>
            </a:r>
            <a:endParaRPr lang="ru-RU" altLang="ru-RU" sz="2400" dirty="0">
              <a:solidFill>
                <a:srgbClr val="0D0D11"/>
              </a:solidFill>
              <a:latin typeface="Arial" panose="020B0604020202020204" pitchFamily="34" charset="0"/>
            </a:endParaRPr>
          </a:p>
        </p:txBody>
      </p:sp>
    </p:spTree>
    <p:extLst>
      <p:ext uri="{BB962C8B-B14F-4D97-AF65-F5344CB8AC3E}">
        <p14:creationId xmlns:p14="http://schemas.microsoft.com/office/powerpoint/2010/main" val="2133232946"/>
      </p:ext>
    </p:extLst>
  </p:cSld>
  <p:clrMapOvr>
    <a:masterClrMapping/>
  </p:clrMapOvr>
  <p:transition spd="med">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1187450" y="768350"/>
            <a:ext cx="6985000" cy="573088"/>
          </a:xfrm>
        </p:spPr>
        <p:txBody>
          <a:bodyPr>
            <a:normAutofit fontScale="90000"/>
          </a:bodyPr>
          <a:lstStyle/>
          <a:p>
            <a:r>
              <a:rPr lang="ru-RU" altLang="ru-RU" sz="3200">
                <a:latin typeface="Times New Roman" panose="02020603050405020304" pitchFamily="18" charset="0"/>
              </a:rPr>
              <a:t>Использование индексов</a:t>
            </a:r>
          </a:p>
        </p:txBody>
      </p:sp>
      <p:sp>
        <p:nvSpPr>
          <p:cNvPr id="119811" name="Rectangle 3"/>
          <p:cNvSpPr>
            <a:spLocks noChangeArrowheads="1"/>
          </p:cNvSpPr>
          <p:nvPr/>
        </p:nvSpPr>
        <p:spPr bwMode="auto">
          <a:xfrm>
            <a:off x="0" y="2438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19812" name="Rectangle 4"/>
          <p:cNvSpPr>
            <a:spLocks noChangeArrowheads="1"/>
          </p:cNvSpPr>
          <p:nvPr/>
        </p:nvSpPr>
        <p:spPr bwMode="auto">
          <a:xfrm>
            <a:off x="0" y="2209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19813" name="Rectangle 5"/>
          <p:cNvSpPr>
            <a:spLocks noChangeArrowheads="1"/>
          </p:cNvSpPr>
          <p:nvPr/>
        </p:nvSpPr>
        <p:spPr bwMode="auto">
          <a:xfrm>
            <a:off x="0" y="4648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kumimoji="0" lang="ru-RU" altLang="ru-RU" sz="2400"/>
          </a:p>
        </p:txBody>
      </p:sp>
      <p:sp>
        <p:nvSpPr>
          <p:cNvPr id="119814"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19815" name="Rectangle 7"/>
          <p:cNvSpPr>
            <a:spLocks noChangeArrowheads="1"/>
          </p:cNvSpPr>
          <p:nvPr/>
        </p:nvSpPr>
        <p:spPr bwMode="auto">
          <a:xfrm>
            <a:off x="0" y="51625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kumimoji="0" lang="ru-RU" altLang="ru-RU" sz="2400"/>
          </a:p>
        </p:txBody>
      </p:sp>
      <p:sp>
        <p:nvSpPr>
          <p:cNvPr id="119816" name="Rectangle 8"/>
          <p:cNvSpPr>
            <a:spLocks noChangeArrowheads="1"/>
          </p:cNvSpPr>
          <p:nvPr/>
        </p:nvSpPr>
        <p:spPr bwMode="auto">
          <a:xfrm>
            <a:off x="0" y="2362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19817" name="Rectangle 9"/>
          <p:cNvSpPr>
            <a:spLocks noChangeArrowheads="1"/>
          </p:cNvSpPr>
          <p:nvPr/>
        </p:nvSpPr>
        <p:spPr bwMode="auto">
          <a:xfrm>
            <a:off x="0" y="4495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kumimoji="0" lang="ru-RU" altLang="ru-RU" sz="2400"/>
          </a:p>
        </p:txBody>
      </p:sp>
      <p:sp>
        <p:nvSpPr>
          <p:cNvPr id="119818" name="Text Box 10"/>
          <p:cNvSpPr txBox="1">
            <a:spLocks noChangeArrowheads="1"/>
          </p:cNvSpPr>
          <p:nvPr/>
        </p:nvSpPr>
        <p:spPr bwMode="auto">
          <a:xfrm>
            <a:off x="789271" y="1412875"/>
            <a:ext cx="7959441" cy="448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ru-RU" altLang="ru-RU" dirty="0">
                <a:solidFill>
                  <a:srgbClr val="0D0D11"/>
                </a:solidFill>
              </a:rPr>
              <a:t>Выбор столбцов для индекса определяется следующими соображениями:</a:t>
            </a:r>
          </a:p>
          <a:p>
            <a:pPr lvl="1">
              <a:buFontTx/>
              <a:buChar char="•"/>
            </a:pPr>
            <a:r>
              <a:rPr lang="ru-RU" altLang="ru-RU" dirty="0">
                <a:solidFill>
                  <a:srgbClr val="0D0D11"/>
                </a:solidFill>
              </a:rPr>
              <a:t> В первую очередь выбираются столбцы, которые часто встречаются в условиях поиска.</a:t>
            </a:r>
          </a:p>
          <a:p>
            <a:pPr lvl="1">
              <a:buFontTx/>
              <a:buChar char="•"/>
            </a:pPr>
            <a:r>
              <a:rPr lang="ru-RU" altLang="ru-RU" dirty="0">
                <a:solidFill>
                  <a:srgbClr val="0D0D11"/>
                </a:solidFill>
              </a:rPr>
              <a:t> Стоит индексировать столбцы, которые используются для соединения таблиц или являются внешними ключами. В последнем случае наличие индекса позволяет обновлять строки подчинённой таблицы без блокировки основной таблицы, когда происходит интенсивное конкурентное обновление связанных между собою таблиц.</a:t>
            </a:r>
          </a:p>
          <a:p>
            <a:pPr lvl="1">
              <a:buFontTx/>
              <a:buChar char="•"/>
            </a:pPr>
            <a:r>
              <a:rPr lang="ru-RU" altLang="ru-RU" dirty="0">
                <a:solidFill>
                  <a:srgbClr val="0D0D11"/>
                </a:solidFill>
              </a:rPr>
              <a:t> Нецелесообразно индексировать столбцы с низкой селективностью. Исключения для низкой селективности составляют случаи, при которых выборка чаще производится по редко встречающимся значениям.</a:t>
            </a:r>
          </a:p>
          <a:p>
            <a:pPr lvl="1">
              <a:buFontTx/>
              <a:buChar char="•"/>
            </a:pPr>
            <a:r>
              <a:rPr lang="ru-RU" altLang="ru-RU" dirty="0">
                <a:solidFill>
                  <a:srgbClr val="0D0D11"/>
                </a:solidFill>
              </a:rPr>
              <a:t> Не индексируются столбцы, которые часто обновляются, т.к. команды обновления ведут к потере времени на обновление индекса.</a:t>
            </a:r>
          </a:p>
          <a:p>
            <a:pPr lvl="1">
              <a:buFontTx/>
              <a:buChar char="•"/>
            </a:pPr>
            <a:r>
              <a:rPr lang="ru-RU" altLang="ru-RU" dirty="0">
                <a:solidFill>
                  <a:srgbClr val="0D0D11"/>
                </a:solidFill>
              </a:rPr>
              <a:t> Не индексируются столбцы, которые часто используются как аргументы выражений или функций: как правило, это не позволяет использовать индекс.</a:t>
            </a:r>
          </a:p>
        </p:txBody>
      </p:sp>
    </p:spTree>
    <p:extLst>
      <p:ext uri="{BB962C8B-B14F-4D97-AF65-F5344CB8AC3E}">
        <p14:creationId xmlns:p14="http://schemas.microsoft.com/office/powerpoint/2010/main" val="4035626445"/>
      </p:ext>
    </p:extLst>
  </p:cSld>
  <p:clrMapOvr>
    <a:masterClrMapping/>
  </p:clrMapOvr>
  <p:transition spd="med">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Содержание</a:t>
            </a:r>
            <a:endParaRPr lang="ru-RU" dirty="0"/>
          </a:p>
        </p:txBody>
      </p:sp>
      <p:sp>
        <p:nvSpPr>
          <p:cNvPr id="3" name="Объект 2"/>
          <p:cNvSpPr>
            <a:spLocks noGrp="1"/>
          </p:cNvSpPr>
          <p:nvPr>
            <p:ph idx="1"/>
          </p:nvPr>
        </p:nvSpPr>
        <p:spPr>
          <a:xfrm>
            <a:off x="982133" y="2040556"/>
            <a:ext cx="7704667" cy="3959260"/>
          </a:xfrm>
        </p:spPr>
        <p:txBody>
          <a:bodyPr>
            <a:normAutofit/>
          </a:bodyPr>
          <a:lstStyle/>
          <a:p>
            <a:r>
              <a:rPr lang="ru-RU" dirty="0"/>
              <a:t>Механизмы среды хранения и архитектура </a:t>
            </a:r>
            <a:r>
              <a:rPr lang="ru-RU" dirty="0" smtClean="0"/>
              <a:t>СУБД</a:t>
            </a:r>
          </a:p>
          <a:p>
            <a:r>
              <a:rPr lang="ru-RU" dirty="0"/>
              <a:t>Структура хранимых </a:t>
            </a:r>
            <a:r>
              <a:rPr lang="ru-RU" dirty="0" smtClean="0"/>
              <a:t>данных</a:t>
            </a:r>
          </a:p>
          <a:p>
            <a:r>
              <a:rPr lang="ru-RU" dirty="0" smtClean="0"/>
              <a:t>Управление </a:t>
            </a:r>
            <a:r>
              <a:rPr lang="ru-RU" dirty="0"/>
              <a:t>пространством памяти и размещением </a:t>
            </a:r>
            <a:r>
              <a:rPr lang="ru-RU" dirty="0" smtClean="0"/>
              <a:t>данных</a:t>
            </a:r>
          </a:p>
          <a:p>
            <a:r>
              <a:rPr lang="ru-RU" dirty="0"/>
              <a:t>Виды адресации хранимых </a:t>
            </a:r>
            <a:r>
              <a:rPr lang="ru-RU" dirty="0" smtClean="0"/>
              <a:t>записей</a:t>
            </a:r>
          </a:p>
          <a:p>
            <a:r>
              <a:rPr lang="ru-RU" dirty="0"/>
              <a:t>Способы размещения данных и доступа к данным в </a:t>
            </a:r>
            <a:r>
              <a:rPr lang="ru-RU" dirty="0" smtClean="0"/>
              <a:t>РБД</a:t>
            </a:r>
          </a:p>
        </p:txBody>
      </p:sp>
    </p:spTree>
    <p:extLst>
      <p:ext uri="{BB962C8B-B14F-4D97-AF65-F5344CB8AC3E}">
        <p14:creationId xmlns:p14="http://schemas.microsoft.com/office/powerpoint/2010/main" val="1587694986"/>
      </p:ext>
    </p:extLst>
  </p:cSld>
  <p:clrMapOvr>
    <a:masterClrMapping/>
  </p:clrMapOvr>
  <p:transition spd="med">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1187450" y="768350"/>
            <a:ext cx="6985000" cy="573088"/>
          </a:xfrm>
        </p:spPr>
        <p:txBody>
          <a:bodyPr>
            <a:normAutofit fontScale="90000"/>
          </a:bodyPr>
          <a:lstStyle/>
          <a:p>
            <a:r>
              <a:rPr lang="ru-RU" altLang="ru-RU" sz="3200">
                <a:latin typeface="Times New Roman" panose="02020603050405020304" pitchFamily="18" charset="0"/>
              </a:rPr>
              <a:t>Использование индексов</a:t>
            </a:r>
          </a:p>
        </p:txBody>
      </p:sp>
      <p:sp>
        <p:nvSpPr>
          <p:cNvPr id="120835" name="Rectangle 3"/>
          <p:cNvSpPr>
            <a:spLocks noChangeArrowheads="1"/>
          </p:cNvSpPr>
          <p:nvPr/>
        </p:nvSpPr>
        <p:spPr bwMode="auto">
          <a:xfrm>
            <a:off x="0" y="2438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20836" name="Rectangle 4"/>
          <p:cNvSpPr>
            <a:spLocks noChangeArrowheads="1"/>
          </p:cNvSpPr>
          <p:nvPr/>
        </p:nvSpPr>
        <p:spPr bwMode="auto">
          <a:xfrm>
            <a:off x="0" y="2209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20837" name="Rectangle 5"/>
          <p:cNvSpPr>
            <a:spLocks noChangeArrowheads="1"/>
          </p:cNvSpPr>
          <p:nvPr/>
        </p:nvSpPr>
        <p:spPr bwMode="auto">
          <a:xfrm>
            <a:off x="0" y="4648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kumimoji="0" lang="ru-RU" altLang="ru-RU" sz="2400"/>
          </a:p>
        </p:txBody>
      </p:sp>
      <p:sp>
        <p:nvSpPr>
          <p:cNvPr id="12083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20839" name="Rectangle 7"/>
          <p:cNvSpPr>
            <a:spLocks noChangeArrowheads="1"/>
          </p:cNvSpPr>
          <p:nvPr/>
        </p:nvSpPr>
        <p:spPr bwMode="auto">
          <a:xfrm>
            <a:off x="0" y="51625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kumimoji="0" lang="ru-RU" altLang="ru-RU" sz="2400"/>
          </a:p>
        </p:txBody>
      </p:sp>
      <p:sp>
        <p:nvSpPr>
          <p:cNvPr id="120840" name="Rectangle 8"/>
          <p:cNvSpPr>
            <a:spLocks noChangeArrowheads="1"/>
          </p:cNvSpPr>
          <p:nvPr/>
        </p:nvSpPr>
        <p:spPr bwMode="auto">
          <a:xfrm>
            <a:off x="0" y="2362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20841" name="Rectangle 9"/>
          <p:cNvSpPr>
            <a:spLocks noChangeArrowheads="1"/>
          </p:cNvSpPr>
          <p:nvPr/>
        </p:nvSpPr>
        <p:spPr bwMode="auto">
          <a:xfrm>
            <a:off x="0" y="4495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kumimoji="0" lang="ru-RU" altLang="ru-RU" sz="2400"/>
          </a:p>
        </p:txBody>
      </p:sp>
      <p:sp>
        <p:nvSpPr>
          <p:cNvPr id="120842" name="Text Box 10"/>
          <p:cNvSpPr txBox="1">
            <a:spLocks noChangeArrowheads="1"/>
          </p:cNvSpPr>
          <p:nvPr/>
        </p:nvSpPr>
        <p:spPr bwMode="auto">
          <a:xfrm>
            <a:off x="789271" y="1412875"/>
            <a:ext cx="7959441"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ru-RU" altLang="ru-RU" sz="2000" dirty="0">
                <a:solidFill>
                  <a:srgbClr val="0D0D11"/>
                </a:solidFill>
              </a:rPr>
              <a:t>В некоторых случаях использование составного индекса предпочтительнее, чем одиночного, а именно:</a:t>
            </a:r>
          </a:p>
          <a:p>
            <a:pPr lvl="1">
              <a:buFontTx/>
              <a:buChar char="•"/>
            </a:pPr>
            <a:r>
              <a:rPr lang="ru-RU" altLang="ru-RU" sz="2000" dirty="0">
                <a:solidFill>
                  <a:srgbClr val="0D0D11"/>
                </a:solidFill>
              </a:rPr>
              <a:t> Если в запросах часто используются только столбцы, участвующие в индексе, система может вообще не обращаться к таблице для поиска данных.</a:t>
            </a:r>
          </a:p>
          <a:p>
            <a:pPr lvl="1">
              <a:buFontTx/>
              <a:buChar char="•"/>
            </a:pPr>
            <a:r>
              <a:rPr lang="ru-RU" altLang="ru-RU" sz="2000" dirty="0">
                <a:solidFill>
                  <a:srgbClr val="0D0D11"/>
                </a:solidFill>
              </a:rPr>
              <a:t> Несколько столбцов с низкой селективностью в комбинации друг с другом могут дать гораздо более высокую селективность.</a:t>
            </a:r>
          </a:p>
          <a:p>
            <a:r>
              <a:rPr lang="ru-RU" altLang="ru-RU" sz="2000" dirty="0">
                <a:solidFill>
                  <a:srgbClr val="0D0D11"/>
                </a:solidFill>
              </a:rPr>
              <a:t>Обращение к составному индексу возможно только в том случае, если в условиях выбора участвуют столбцы, представляющие собой лидирующую часть составного индекса. Если индекс, например, включает поля (</a:t>
            </a:r>
            <a:r>
              <a:rPr lang="en-US" altLang="ru-RU" sz="2000" dirty="0">
                <a:solidFill>
                  <a:srgbClr val="0D0D11"/>
                </a:solidFill>
              </a:rPr>
              <a:t>X</a:t>
            </a:r>
            <a:r>
              <a:rPr lang="ru-RU" altLang="ru-RU" sz="2000" dirty="0">
                <a:solidFill>
                  <a:srgbClr val="0D0D11"/>
                </a:solidFill>
              </a:rPr>
              <a:t>, </a:t>
            </a:r>
            <a:r>
              <a:rPr lang="en-US" altLang="ru-RU" sz="2000" dirty="0">
                <a:solidFill>
                  <a:srgbClr val="0D0D11"/>
                </a:solidFill>
              </a:rPr>
              <a:t>Y</a:t>
            </a:r>
            <a:r>
              <a:rPr lang="ru-RU" altLang="ru-RU" sz="2000" dirty="0">
                <a:solidFill>
                  <a:srgbClr val="0D0D11"/>
                </a:solidFill>
              </a:rPr>
              <a:t>, </a:t>
            </a:r>
            <a:r>
              <a:rPr lang="en-US" altLang="ru-RU" sz="2000" dirty="0">
                <a:solidFill>
                  <a:srgbClr val="0D0D11"/>
                </a:solidFill>
              </a:rPr>
              <a:t>Z</a:t>
            </a:r>
            <a:r>
              <a:rPr lang="ru-RU" altLang="ru-RU" sz="2000" dirty="0">
                <a:solidFill>
                  <a:srgbClr val="0D0D11"/>
                </a:solidFill>
              </a:rPr>
              <a:t>), то обращение к индексу будет происходить в тех случаях, когда в условии запроса участвуют поля </a:t>
            </a:r>
            <a:r>
              <a:rPr lang="en-US" altLang="ru-RU" sz="2000" dirty="0">
                <a:solidFill>
                  <a:srgbClr val="0D0D11"/>
                </a:solidFill>
              </a:rPr>
              <a:t>XYZ</a:t>
            </a:r>
            <a:r>
              <a:rPr lang="ru-RU" altLang="ru-RU" sz="2000" dirty="0">
                <a:solidFill>
                  <a:srgbClr val="0D0D11"/>
                </a:solidFill>
              </a:rPr>
              <a:t>, </a:t>
            </a:r>
            <a:r>
              <a:rPr lang="en-US" altLang="ru-RU" sz="2000" dirty="0">
                <a:solidFill>
                  <a:srgbClr val="0D0D11"/>
                </a:solidFill>
              </a:rPr>
              <a:t>XY</a:t>
            </a:r>
            <a:r>
              <a:rPr lang="ru-RU" altLang="ru-RU" sz="2000" dirty="0">
                <a:solidFill>
                  <a:srgbClr val="0D0D11"/>
                </a:solidFill>
              </a:rPr>
              <a:t> или </a:t>
            </a:r>
            <a:r>
              <a:rPr lang="en-US" altLang="ru-RU" sz="2000" dirty="0">
                <a:solidFill>
                  <a:srgbClr val="0D0D11"/>
                </a:solidFill>
              </a:rPr>
              <a:t>X</a:t>
            </a:r>
            <a:r>
              <a:rPr lang="ru-RU" altLang="ru-RU" sz="2000" dirty="0">
                <a:solidFill>
                  <a:srgbClr val="0D0D11"/>
                </a:solidFill>
              </a:rPr>
              <a:t>, причём именно в таком порядке.</a:t>
            </a:r>
          </a:p>
        </p:txBody>
      </p:sp>
    </p:spTree>
    <p:extLst>
      <p:ext uri="{BB962C8B-B14F-4D97-AF65-F5344CB8AC3E}">
        <p14:creationId xmlns:p14="http://schemas.microsoft.com/office/powerpoint/2010/main" val="2867096195"/>
      </p:ext>
    </p:extLst>
  </p:cSld>
  <p:clrMapOvr>
    <a:masterClrMapping/>
  </p:clrMapOvr>
  <p:transition spd="med">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1187450" y="768350"/>
            <a:ext cx="6985000" cy="573088"/>
          </a:xfrm>
        </p:spPr>
        <p:txBody>
          <a:bodyPr>
            <a:normAutofit fontScale="90000"/>
          </a:bodyPr>
          <a:lstStyle/>
          <a:p>
            <a:r>
              <a:rPr lang="ru-RU" altLang="ru-RU" sz="3200">
                <a:latin typeface="Times New Roman" panose="02020603050405020304" pitchFamily="18" charset="0"/>
              </a:rPr>
              <a:t>Использование индексов</a:t>
            </a:r>
          </a:p>
        </p:txBody>
      </p:sp>
      <p:sp>
        <p:nvSpPr>
          <p:cNvPr id="121859" name="Rectangle 3"/>
          <p:cNvSpPr>
            <a:spLocks noChangeArrowheads="1"/>
          </p:cNvSpPr>
          <p:nvPr/>
        </p:nvSpPr>
        <p:spPr bwMode="auto">
          <a:xfrm>
            <a:off x="0" y="2438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21860" name="Rectangle 4"/>
          <p:cNvSpPr>
            <a:spLocks noChangeArrowheads="1"/>
          </p:cNvSpPr>
          <p:nvPr/>
        </p:nvSpPr>
        <p:spPr bwMode="auto">
          <a:xfrm>
            <a:off x="0" y="2209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21861" name="Rectangle 5"/>
          <p:cNvSpPr>
            <a:spLocks noChangeArrowheads="1"/>
          </p:cNvSpPr>
          <p:nvPr/>
        </p:nvSpPr>
        <p:spPr bwMode="auto">
          <a:xfrm>
            <a:off x="0" y="4648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kumimoji="0" lang="ru-RU" altLang="ru-RU" sz="2400"/>
          </a:p>
        </p:txBody>
      </p:sp>
      <p:sp>
        <p:nvSpPr>
          <p:cNvPr id="121862"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21863" name="Rectangle 7"/>
          <p:cNvSpPr>
            <a:spLocks noChangeArrowheads="1"/>
          </p:cNvSpPr>
          <p:nvPr/>
        </p:nvSpPr>
        <p:spPr bwMode="auto">
          <a:xfrm>
            <a:off x="0" y="51625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kumimoji="0" lang="ru-RU" altLang="ru-RU" sz="2400"/>
          </a:p>
        </p:txBody>
      </p:sp>
      <p:sp>
        <p:nvSpPr>
          <p:cNvPr id="121864" name="Rectangle 8"/>
          <p:cNvSpPr>
            <a:spLocks noChangeArrowheads="1"/>
          </p:cNvSpPr>
          <p:nvPr/>
        </p:nvSpPr>
        <p:spPr bwMode="auto">
          <a:xfrm>
            <a:off x="0" y="2362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21865" name="Rectangle 9"/>
          <p:cNvSpPr>
            <a:spLocks noChangeArrowheads="1"/>
          </p:cNvSpPr>
          <p:nvPr/>
        </p:nvSpPr>
        <p:spPr bwMode="auto">
          <a:xfrm>
            <a:off x="0" y="4495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kumimoji="0" lang="ru-RU" altLang="ru-RU" sz="2400"/>
          </a:p>
        </p:txBody>
      </p:sp>
      <p:sp>
        <p:nvSpPr>
          <p:cNvPr id="121866" name="Text Box 10"/>
          <p:cNvSpPr txBox="1">
            <a:spLocks noChangeArrowheads="1"/>
          </p:cNvSpPr>
          <p:nvPr/>
        </p:nvSpPr>
        <p:spPr bwMode="auto">
          <a:xfrm>
            <a:off x="1187450" y="4975225"/>
            <a:ext cx="74168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ru-RU" altLang="ru-RU" dirty="0">
                <a:solidFill>
                  <a:srgbClr val="0D0D11"/>
                </a:solidFill>
              </a:rPr>
              <a:t>Необходимое условие использования индекса: в запросе есть условие на значение индексируемого поля.</a:t>
            </a:r>
          </a:p>
          <a:p>
            <a:r>
              <a:rPr lang="ru-RU" altLang="ru-RU" dirty="0">
                <a:solidFill>
                  <a:srgbClr val="0D0D11"/>
                </a:solidFill>
              </a:rPr>
              <a:t>Достаточное условие использования индекса: запрос по индексу выполняется быстрее, чем без индекса (повышение эффективности).</a:t>
            </a:r>
          </a:p>
        </p:txBody>
      </p:sp>
      <p:sp>
        <p:nvSpPr>
          <p:cNvPr id="121867" name="Text Box 11"/>
          <p:cNvSpPr txBox="1">
            <a:spLocks noChangeArrowheads="1"/>
          </p:cNvSpPr>
          <p:nvPr/>
        </p:nvSpPr>
        <p:spPr bwMode="auto">
          <a:xfrm>
            <a:off x="991402" y="1412875"/>
            <a:ext cx="7612848" cy="338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r>
              <a:rPr lang="ru-RU" altLang="ru-RU" sz="1800" u="sng" dirty="0">
                <a:solidFill>
                  <a:srgbClr val="0D0D11"/>
                </a:solidFill>
              </a:rPr>
              <a:t>Вопрос.</a:t>
            </a:r>
            <a:r>
              <a:rPr lang="ru-RU" altLang="ru-RU" sz="1800" dirty="0">
                <a:solidFill>
                  <a:srgbClr val="0D0D11"/>
                </a:solidFill>
              </a:rPr>
              <a:t>  Будет ли система пользоваться индексом при выполнении следующих запросов:</a:t>
            </a:r>
            <a:endParaRPr lang="en-US" altLang="ru-RU" sz="1800" dirty="0">
              <a:solidFill>
                <a:srgbClr val="0D0D11"/>
              </a:solidFill>
            </a:endParaRPr>
          </a:p>
          <a:p>
            <a:r>
              <a:rPr lang="ru-RU" altLang="ru-RU" sz="1800" dirty="0">
                <a:solidFill>
                  <a:srgbClr val="0D0D11"/>
                </a:solidFill>
              </a:rPr>
              <a:t>1)	</a:t>
            </a:r>
            <a:r>
              <a:rPr lang="en-US" altLang="ru-RU" sz="1800" dirty="0">
                <a:solidFill>
                  <a:srgbClr val="0D0D11"/>
                </a:solidFill>
              </a:rPr>
              <a:t>SELECT </a:t>
            </a:r>
            <a:r>
              <a:rPr lang="ru-RU" altLang="ru-RU" sz="1800" dirty="0">
                <a:solidFill>
                  <a:srgbClr val="0D0D11"/>
                </a:solidFill>
              </a:rPr>
              <a:t> </a:t>
            </a:r>
            <a:r>
              <a:rPr lang="en-US" altLang="ru-RU" sz="1800" dirty="0">
                <a:solidFill>
                  <a:srgbClr val="0D0D11"/>
                </a:solidFill>
              </a:rPr>
              <a:t>* </a:t>
            </a:r>
            <a:r>
              <a:rPr lang="ru-RU" altLang="ru-RU" sz="1800" dirty="0">
                <a:solidFill>
                  <a:srgbClr val="0D0D11"/>
                </a:solidFill>
              </a:rPr>
              <a:t> </a:t>
            </a:r>
            <a:r>
              <a:rPr lang="en-US" altLang="ru-RU" sz="1800" dirty="0">
                <a:solidFill>
                  <a:srgbClr val="0D0D11"/>
                </a:solidFill>
              </a:rPr>
              <a:t>FROM</a:t>
            </a:r>
            <a:r>
              <a:rPr lang="ru-RU" altLang="ru-RU" sz="1800" dirty="0">
                <a:solidFill>
                  <a:srgbClr val="0D0D11"/>
                </a:solidFill>
              </a:rPr>
              <a:t>  </a:t>
            </a:r>
            <a:r>
              <a:rPr lang="en-US" altLang="ru-RU" sz="1800" dirty="0" err="1">
                <a:solidFill>
                  <a:srgbClr val="0D0D11"/>
                </a:solidFill>
              </a:rPr>
              <a:t>emp</a:t>
            </a:r>
            <a:r>
              <a:rPr lang="ru-RU" altLang="ru-RU" sz="1800" dirty="0">
                <a:solidFill>
                  <a:srgbClr val="0D0D11"/>
                </a:solidFill>
              </a:rPr>
              <a:t>;</a:t>
            </a:r>
          </a:p>
          <a:p>
            <a:r>
              <a:rPr lang="ru-RU" altLang="ru-RU" sz="1800" dirty="0">
                <a:solidFill>
                  <a:srgbClr val="0D0D11"/>
                </a:solidFill>
              </a:rPr>
              <a:t>2)	</a:t>
            </a:r>
            <a:r>
              <a:rPr lang="en-US" altLang="ru-RU" sz="1800" dirty="0">
                <a:solidFill>
                  <a:srgbClr val="0D0D11"/>
                </a:solidFill>
              </a:rPr>
              <a:t>SELECT </a:t>
            </a:r>
            <a:r>
              <a:rPr lang="ru-RU" altLang="ru-RU" sz="1800" dirty="0">
                <a:solidFill>
                  <a:srgbClr val="0D0D11"/>
                </a:solidFill>
              </a:rPr>
              <a:t> </a:t>
            </a:r>
            <a:r>
              <a:rPr lang="en-US" altLang="ru-RU" sz="1800" dirty="0">
                <a:solidFill>
                  <a:srgbClr val="0D0D11"/>
                </a:solidFill>
              </a:rPr>
              <a:t>* </a:t>
            </a:r>
            <a:r>
              <a:rPr lang="ru-RU" altLang="ru-RU" sz="1800" dirty="0">
                <a:solidFill>
                  <a:srgbClr val="0D0D11"/>
                </a:solidFill>
              </a:rPr>
              <a:t> </a:t>
            </a:r>
            <a:r>
              <a:rPr lang="en-US" altLang="ru-RU" sz="1800" dirty="0">
                <a:solidFill>
                  <a:srgbClr val="0D0D11"/>
                </a:solidFill>
              </a:rPr>
              <a:t>FROM</a:t>
            </a:r>
            <a:r>
              <a:rPr lang="ru-RU" altLang="ru-RU" sz="1800" dirty="0">
                <a:solidFill>
                  <a:srgbClr val="0D0D11"/>
                </a:solidFill>
              </a:rPr>
              <a:t>  </a:t>
            </a:r>
            <a:r>
              <a:rPr lang="en-US" altLang="ru-RU" sz="1800" dirty="0" err="1">
                <a:solidFill>
                  <a:srgbClr val="0D0D11"/>
                </a:solidFill>
              </a:rPr>
              <a:t>emp</a:t>
            </a:r>
            <a:r>
              <a:rPr lang="en-US" altLang="ru-RU" sz="1800" dirty="0">
                <a:solidFill>
                  <a:srgbClr val="0D0D11"/>
                </a:solidFill>
              </a:rPr>
              <a:t> </a:t>
            </a:r>
            <a:endParaRPr lang="ru-RU" altLang="ru-RU" sz="1800" dirty="0">
              <a:solidFill>
                <a:srgbClr val="0D0D11"/>
              </a:solidFill>
            </a:endParaRPr>
          </a:p>
          <a:p>
            <a:r>
              <a:rPr lang="ru-RU" altLang="ru-RU" sz="1800" dirty="0">
                <a:solidFill>
                  <a:srgbClr val="0D0D11"/>
                </a:solidFill>
              </a:rPr>
              <a:t>		</a:t>
            </a:r>
            <a:r>
              <a:rPr lang="en-US" altLang="ru-RU" sz="1800" dirty="0">
                <a:solidFill>
                  <a:srgbClr val="0D0D11"/>
                </a:solidFill>
              </a:rPr>
              <a:t>WHERE </a:t>
            </a:r>
            <a:r>
              <a:rPr lang="ru-RU" altLang="ru-RU" sz="1800" dirty="0">
                <a:solidFill>
                  <a:srgbClr val="0D0D11"/>
                </a:solidFill>
              </a:rPr>
              <a:t>   </a:t>
            </a:r>
            <a:r>
              <a:rPr lang="en-US" altLang="ru-RU" sz="1800" dirty="0">
                <a:solidFill>
                  <a:srgbClr val="0D0D11"/>
                </a:solidFill>
              </a:rPr>
              <a:t>name = '</a:t>
            </a:r>
            <a:r>
              <a:rPr lang="ru-RU" altLang="ru-RU" sz="1800" dirty="0">
                <a:solidFill>
                  <a:srgbClr val="0D0D11"/>
                </a:solidFill>
              </a:rPr>
              <a:t>Даль</a:t>
            </a:r>
            <a:r>
              <a:rPr lang="en-US" altLang="ru-RU" sz="1800" dirty="0">
                <a:solidFill>
                  <a:srgbClr val="0D0D11"/>
                </a:solidFill>
              </a:rPr>
              <a:t>';</a:t>
            </a:r>
            <a:endParaRPr lang="ru-RU" altLang="ru-RU" sz="1800" dirty="0">
              <a:solidFill>
                <a:srgbClr val="0D0D11"/>
              </a:solidFill>
            </a:endParaRPr>
          </a:p>
          <a:p>
            <a:r>
              <a:rPr lang="ru-RU" altLang="ru-RU" sz="1800" dirty="0">
                <a:solidFill>
                  <a:srgbClr val="0D0D11"/>
                </a:solidFill>
              </a:rPr>
              <a:t>3)	</a:t>
            </a:r>
            <a:r>
              <a:rPr lang="en-US" altLang="ru-RU" sz="1800" dirty="0">
                <a:solidFill>
                  <a:srgbClr val="0D0D11"/>
                </a:solidFill>
              </a:rPr>
              <a:t>SELECT </a:t>
            </a:r>
            <a:r>
              <a:rPr lang="ru-RU" altLang="ru-RU" sz="1800" dirty="0">
                <a:solidFill>
                  <a:srgbClr val="0D0D11"/>
                </a:solidFill>
              </a:rPr>
              <a:t> </a:t>
            </a:r>
            <a:r>
              <a:rPr lang="en-US" altLang="ru-RU" sz="1800" dirty="0">
                <a:solidFill>
                  <a:srgbClr val="0D0D11"/>
                </a:solidFill>
              </a:rPr>
              <a:t>* </a:t>
            </a:r>
            <a:r>
              <a:rPr lang="ru-RU" altLang="ru-RU" sz="1800" dirty="0">
                <a:solidFill>
                  <a:srgbClr val="0D0D11"/>
                </a:solidFill>
              </a:rPr>
              <a:t> </a:t>
            </a:r>
            <a:r>
              <a:rPr lang="en-US" altLang="ru-RU" sz="1800" dirty="0">
                <a:solidFill>
                  <a:srgbClr val="0D0D11"/>
                </a:solidFill>
              </a:rPr>
              <a:t>FROM</a:t>
            </a:r>
            <a:r>
              <a:rPr lang="ru-RU" altLang="ru-RU" sz="1800" dirty="0">
                <a:solidFill>
                  <a:srgbClr val="0D0D11"/>
                </a:solidFill>
              </a:rPr>
              <a:t>  </a:t>
            </a:r>
            <a:r>
              <a:rPr lang="en-US" altLang="ru-RU" sz="1800" dirty="0" err="1">
                <a:solidFill>
                  <a:srgbClr val="0D0D11"/>
                </a:solidFill>
              </a:rPr>
              <a:t>emp</a:t>
            </a:r>
            <a:endParaRPr lang="ru-RU" altLang="ru-RU" sz="1800" dirty="0">
              <a:solidFill>
                <a:srgbClr val="0D0D11"/>
              </a:solidFill>
            </a:endParaRPr>
          </a:p>
          <a:p>
            <a:r>
              <a:rPr lang="ru-RU" altLang="ru-RU" sz="1800" dirty="0">
                <a:solidFill>
                  <a:srgbClr val="0D0D11"/>
                </a:solidFill>
              </a:rPr>
              <a:t>		</a:t>
            </a:r>
            <a:r>
              <a:rPr lang="en-US" altLang="ru-RU" sz="1800" dirty="0">
                <a:solidFill>
                  <a:srgbClr val="0D0D11"/>
                </a:solidFill>
              </a:rPr>
              <a:t>WHERE </a:t>
            </a:r>
            <a:r>
              <a:rPr lang="ru-RU" altLang="ru-RU" sz="1800" dirty="0">
                <a:solidFill>
                  <a:srgbClr val="0D0D11"/>
                </a:solidFill>
              </a:rPr>
              <a:t>   </a:t>
            </a:r>
            <a:r>
              <a:rPr lang="en-US" altLang="ru-RU" sz="1800" dirty="0">
                <a:solidFill>
                  <a:srgbClr val="0D0D11"/>
                </a:solidFill>
              </a:rPr>
              <a:t>sex = '</a:t>
            </a:r>
            <a:r>
              <a:rPr lang="ru-RU" altLang="ru-RU" sz="1800" dirty="0">
                <a:solidFill>
                  <a:srgbClr val="0D0D11"/>
                </a:solidFill>
              </a:rPr>
              <a:t>ж</a:t>
            </a:r>
            <a:r>
              <a:rPr lang="en-US" altLang="ru-RU" sz="1800" dirty="0">
                <a:solidFill>
                  <a:srgbClr val="0D0D11"/>
                </a:solidFill>
              </a:rPr>
              <a:t>';</a:t>
            </a:r>
            <a:endParaRPr lang="ru-RU" altLang="ru-RU" sz="1800" dirty="0">
              <a:solidFill>
                <a:srgbClr val="0D0D11"/>
              </a:solidFill>
            </a:endParaRPr>
          </a:p>
          <a:p>
            <a:pPr>
              <a:buFontTx/>
              <a:buAutoNum type="arabicParenR" startAt="4"/>
            </a:pPr>
            <a:r>
              <a:rPr lang="en-US" altLang="ru-RU" sz="1800" dirty="0">
                <a:solidFill>
                  <a:srgbClr val="0D0D11"/>
                </a:solidFill>
              </a:rPr>
              <a:t>SELECT </a:t>
            </a:r>
            <a:r>
              <a:rPr lang="ru-RU" altLang="ru-RU" sz="1800" dirty="0">
                <a:solidFill>
                  <a:srgbClr val="0D0D11"/>
                </a:solidFill>
              </a:rPr>
              <a:t> </a:t>
            </a:r>
            <a:r>
              <a:rPr lang="en-US" altLang="ru-RU" sz="1800" dirty="0" err="1">
                <a:solidFill>
                  <a:srgbClr val="0D0D11"/>
                </a:solidFill>
              </a:rPr>
              <a:t>depno</a:t>
            </a:r>
            <a:r>
              <a:rPr lang="en-US" altLang="ru-RU" sz="1800" dirty="0">
                <a:solidFill>
                  <a:srgbClr val="0D0D11"/>
                </a:solidFill>
              </a:rPr>
              <a:t>, count(*)</a:t>
            </a:r>
          </a:p>
          <a:p>
            <a:r>
              <a:rPr lang="en-US" altLang="ru-RU" sz="1800" dirty="0">
                <a:solidFill>
                  <a:srgbClr val="0D0D11"/>
                </a:solidFill>
              </a:rPr>
              <a:t>		FROM</a:t>
            </a:r>
            <a:r>
              <a:rPr lang="ru-RU" altLang="ru-RU" sz="1800" dirty="0">
                <a:solidFill>
                  <a:srgbClr val="0D0D11"/>
                </a:solidFill>
              </a:rPr>
              <a:t>  </a:t>
            </a:r>
            <a:r>
              <a:rPr lang="en-US" altLang="ru-RU" sz="1800" dirty="0" err="1">
                <a:solidFill>
                  <a:srgbClr val="0D0D11"/>
                </a:solidFill>
              </a:rPr>
              <a:t>emp</a:t>
            </a:r>
            <a:endParaRPr lang="ru-RU" altLang="ru-RU" sz="1800" dirty="0">
              <a:solidFill>
                <a:srgbClr val="0D0D11"/>
              </a:solidFill>
            </a:endParaRPr>
          </a:p>
          <a:p>
            <a:r>
              <a:rPr lang="ru-RU" altLang="ru-RU" sz="1800" dirty="0">
                <a:solidFill>
                  <a:srgbClr val="0D0D11"/>
                </a:solidFill>
              </a:rPr>
              <a:t>		</a:t>
            </a:r>
            <a:r>
              <a:rPr lang="en-US" altLang="ru-RU" sz="1800" dirty="0">
                <a:solidFill>
                  <a:srgbClr val="0D0D11"/>
                </a:solidFill>
              </a:rPr>
              <a:t>GROUP BY  </a:t>
            </a:r>
            <a:r>
              <a:rPr lang="en-US" altLang="ru-RU" sz="1800" dirty="0" err="1">
                <a:solidFill>
                  <a:srgbClr val="0D0D11"/>
                </a:solidFill>
              </a:rPr>
              <a:t>depno</a:t>
            </a:r>
            <a:r>
              <a:rPr lang="en-US" altLang="ru-RU" sz="1800" dirty="0">
                <a:solidFill>
                  <a:srgbClr val="0D0D11"/>
                </a:solidFill>
              </a:rPr>
              <a:t>;</a:t>
            </a:r>
            <a:endParaRPr lang="ru-RU" altLang="ru-RU" sz="1800" dirty="0">
              <a:solidFill>
                <a:srgbClr val="0D0D11"/>
              </a:solidFill>
            </a:endParaRPr>
          </a:p>
          <a:p>
            <a:r>
              <a:rPr lang="ru-RU" altLang="ru-RU" sz="1800" dirty="0">
                <a:solidFill>
                  <a:srgbClr val="0D0D11"/>
                </a:solidFill>
              </a:rPr>
              <a:t>5)	</a:t>
            </a:r>
            <a:r>
              <a:rPr lang="en-US" altLang="ru-RU" sz="1800" dirty="0">
                <a:solidFill>
                  <a:srgbClr val="0D0D11"/>
                </a:solidFill>
              </a:rPr>
              <a:t>SELECT </a:t>
            </a:r>
            <a:r>
              <a:rPr lang="ru-RU" altLang="ru-RU" sz="1800" dirty="0">
                <a:solidFill>
                  <a:srgbClr val="0D0D11"/>
                </a:solidFill>
              </a:rPr>
              <a:t> </a:t>
            </a:r>
            <a:r>
              <a:rPr lang="en-US" altLang="ru-RU" sz="1800" dirty="0">
                <a:solidFill>
                  <a:srgbClr val="0D0D11"/>
                </a:solidFill>
              </a:rPr>
              <a:t>* </a:t>
            </a:r>
            <a:r>
              <a:rPr lang="ru-RU" altLang="ru-RU" sz="1800" dirty="0">
                <a:solidFill>
                  <a:srgbClr val="0D0D11"/>
                </a:solidFill>
              </a:rPr>
              <a:t> </a:t>
            </a:r>
            <a:r>
              <a:rPr lang="en-US" altLang="ru-RU" sz="1800" dirty="0">
                <a:solidFill>
                  <a:srgbClr val="0D0D11"/>
                </a:solidFill>
              </a:rPr>
              <a:t>FROM</a:t>
            </a:r>
            <a:r>
              <a:rPr lang="ru-RU" altLang="ru-RU" sz="1800" dirty="0">
                <a:solidFill>
                  <a:srgbClr val="0D0D11"/>
                </a:solidFill>
              </a:rPr>
              <a:t>  </a:t>
            </a:r>
            <a:r>
              <a:rPr lang="en-US" altLang="ru-RU" sz="1800" dirty="0" err="1">
                <a:solidFill>
                  <a:srgbClr val="0D0D11"/>
                </a:solidFill>
              </a:rPr>
              <a:t>emp</a:t>
            </a:r>
            <a:r>
              <a:rPr lang="en-US" altLang="ru-RU" sz="1800" dirty="0">
                <a:solidFill>
                  <a:srgbClr val="0D0D11"/>
                </a:solidFill>
              </a:rPr>
              <a:t>  e,  child  c</a:t>
            </a:r>
            <a:endParaRPr lang="ru-RU" altLang="ru-RU" sz="1800" dirty="0">
              <a:solidFill>
                <a:srgbClr val="0D0D11"/>
              </a:solidFill>
            </a:endParaRPr>
          </a:p>
          <a:p>
            <a:r>
              <a:rPr lang="ru-RU" altLang="ru-RU" sz="1800" dirty="0">
                <a:solidFill>
                  <a:srgbClr val="0D0D11"/>
                </a:solidFill>
              </a:rPr>
              <a:t>		</a:t>
            </a:r>
            <a:r>
              <a:rPr lang="en-US" altLang="ru-RU" sz="1800" dirty="0">
                <a:solidFill>
                  <a:srgbClr val="0D0D11"/>
                </a:solidFill>
              </a:rPr>
              <a:t>WHERE </a:t>
            </a:r>
            <a:r>
              <a:rPr lang="ru-RU" altLang="ru-RU" sz="1800" dirty="0">
                <a:solidFill>
                  <a:srgbClr val="0D0D11"/>
                </a:solidFill>
              </a:rPr>
              <a:t>   </a:t>
            </a:r>
            <a:r>
              <a:rPr lang="en-US" altLang="ru-RU" sz="1800" dirty="0" err="1">
                <a:solidFill>
                  <a:srgbClr val="0D0D11"/>
                </a:solidFill>
              </a:rPr>
              <a:t>e.tabno</a:t>
            </a:r>
            <a:r>
              <a:rPr lang="en-US" altLang="ru-RU" sz="1800" dirty="0">
                <a:solidFill>
                  <a:srgbClr val="0D0D11"/>
                </a:solidFill>
              </a:rPr>
              <a:t>=</a:t>
            </a:r>
            <a:r>
              <a:rPr lang="en-US" altLang="ru-RU" sz="1800" dirty="0" err="1">
                <a:solidFill>
                  <a:srgbClr val="0D0D11"/>
                </a:solidFill>
              </a:rPr>
              <a:t>c.tabno</a:t>
            </a:r>
            <a:r>
              <a:rPr lang="en-US" altLang="ru-RU" sz="1800" dirty="0">
                <a:solidFill>
                  <a:srgbClr val="0D0D11"/>
                </a:solidFill>
              </a:rPr>
              <a:t>;</a:t>
            </a:r>
            <a:endParaRPr lang="ru-RU" altLang="ru-RU" sz="1800" dirty="0">
              <a:solidFill>
                <a:srgbClr val="0D0D11"/>
              </a:solidFill>
            </a:endParaRPr>
          </a:p>
        </p:txBody>
      </p:sp>
    </p:spTree>
    <p:extLst>
      <p:ext uri="{BB962C8B-B14F-4D97-AF65-F5344CB8AC3E}">
        <p14:creationId xmlns:p14="http://schemas.microsoft.com/office/powerpoint/2010/main" val="84550734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1866"/>
                                        </p:tgtEl>
                                        <p:attrNameLst>
                                          <p:attrName>style.visibility</p:attrName>
                                        </p:attrNameLst>
                                      </p:cBhvr>
                                      <p:to>
                                        <p:strVal val="visible"/>
                                      </p:to>
                                    </p:set>
                                    <p:animEffect transition="in" filter="blinds(horizontal)">
                                      <p:cBhvr>
                                        <p:cTn id="7" dur="500"/>
                                        <p:tgtEl>
                                          <p:spTgt spid="1218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6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685800" y="768350"/>
            <a:ext cx="7772400" cy="573088"/>
          </a:xfrm>
        </p:spPr>
        <p:txBody>
          <a:bodyPr/>
          <a:lstStyle/>
          <a:p>
            <a:r>
              <a:rPr lang="ru-RU" altLang="ru-RU" sz="2800" dirty="0">
                <a:latin typeface="Times New Roman" panose="02020603050405020304" pitchFamily="18" charset="0"/>
              </a:rPr>
              <a:t>Использование </a:t>
            </a:r>
            <a:r>
              <a:rPr lang="ru-RU" altLang="ru-RU" sz="2800" dirty="0" smtClean="0">
                <a:latin typeface="Times New Roman" panose="02020603050405020304" pitchFamily="18" charset="0"/>
              </a:rPr>
              <a:t>индексов</a:t>
            </a:r>
            <a:endParaRPr lang="ru-RU" altLang="ru-RU" sz="2800" dirty="0">
              <a:latin typeface="Times New Roman" panose="02020603050405020304" pitchFamily="18" charset="0"/>
            </a:endParaRPr>
          </a:p>
        </p:txBody>
      </p:sp>
      <p:sp>
        <p:nvSpPr>
          <p:cNvPr id="74765" name="Rectangle 13"/>
          <p:cNvSpPr>
            <a:spLocks noChangeArrowheads="1"/>
          </p:cNvSpPr>
          <p:nvPr/>
        </p:nvSpPr>
        <p:spPr bwMode="auto">
          <a:xfrm>
            <a:off x="755650" y="1341438"/>
            <a:ext cx="7777163" cy="427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25000"/>
              </a:spcAft>
            </a:pPr>
            <a:r>
              <a:rPr kumimoji="0" lang="ru-RU" altLang="ru-RU" dirty="0">
                <a:solidFill>
                  <a:srgbClr val="0D0D11"/>
                </a:solidFill>
              </a:rPr>
              <a:t>Рекомендации по созданию эффективных индексов в базе </a:t>
            </a:r>
            <a:r>
              <a:rPr kumimoji="0" lang="ru-RU" altLang="ru-RU" dirty="0" smtClean="0">
                <a:solidFill>
                  <a:srgbClr val="0D0D11"/>
                </a:solidFill>
              </a:rPr>
              <a:t>данных:</a:t>
            </a:r>
            <a:endParaRPr kumimoji="0" lang="ru-RU" altLang="ru-RU" dirty="0">
              <a:solidFill>
                <a:srgbClr val="0D0D11"/>
              </a:solidFill>
            </a:endParaRPr>
          </a:p>
          <a:p>
            <a:pPr>
              <a:spcAft>
                <a:spcPct val="25000"/>
              </a:spcAft>
              <a:buFont typeface="Wingdings" panose="05000000000000000000" pitchFamily="2" charset="2"/>
              <a:buChar char="Ø"/>
            </a:pPr>
            <a:r>
              <a:rPr kumimoji="0" lang="ru-RU" altLang="ru-RU" dirty="0">
                <a:solidFill>
                  <a:srgbClr val="0D0D11"/>
                </a:solidFill>
              </a:rPr>
              <a:t> Индекс имеет смысл, если нужно обеспечить доступ одновременно не более чем к 4-5% данных таблицы. Помните, что применение индексов для извлечения строк требует двух операций чтения: индекса и затем таблицы.</a:t>
            </a:r>
          </a:p>
          <a:p>
            <a:pPr>
              <a:spcAft>
                <a:spcPct val="25000"/>
              </a:spcAft>
              <a:buFont typeface="Wingdings" panose="05000000000000000000" pitchFamily="2" charset="2"/>
              <a:buChar char="Ø"/>
            </a:pPr>
            <a:r>
              <a:rPr kumimoji="0" lang="ru-RU" altLang="ru-RU" dirty="0">
                <a:solidFill>
                  <a:srgbClr val="0D0D11"/>
                </a:solidFill>
              </a:rPr>
              <a:t> Избегайте создания индексов для сравнительно небольших таблиц. Для таких таблиц больше подходит полное сканирование. В случае маленьких таблиц нет необходимости в хранении данных и таблиц, и индексов.</a:t>
            </a:r>
          </a:p>
          <a:p>
            <a:pPr>
              <a:spcAft>
                <a:spcPct val="25000"/>
              </a:spcAft>
              <a:buFont typeface="Wingdings" panose="05000000000000000000" pitchFamily="2" charset="2"/>
              <a:buChar char="Ø"/>
            </a:pPr>
            <a:r>
              <a:rPr kumimoji="0" lang="ru-RU" altLang="ru-RU" dirty="0">
                <a:solidFill>
                  <a:srgbClr val="0D0D11"/>
                </a:solidFill>
              </a:rPr>
              <a:t> Создавайте первичные ключи для всех таблиц. При назначении столбца в качестве первичного колюча </a:t>
            </a:r>
            <a:r>
              <a:rPr kumimoji="0" lang="ru-RU" altLang="ru-RU" dirty="0" smtClean="0">
                <a:solidFill>
                  <a:srgbClr val="0D0D11"/>
                </a:solidFill>
              </a:rPr>
              <a:t>СУБД автоматически </a:t>
            </a:r>
            <a:r>
              <a:rPr kumimoji="0" lang="ru-RU" altLang="ru-RU" dirty="0">
                <a:solidFill>
                  <a:srgbClr val="0D0D11"/>
                </a:solidFill>
              </a:rPr>
              <a:t>создаст индекс по этому столбцу.</a:t>
            </a:r>
          </a:p>
          <a:p>
            <a:pPr>
              <a:spcAft>
                <a:spcPct val="25000"/>
              </a:spcAft>
              <a:buFont typeface="Wingdings" panose="05000000000000000000" pitchFamily="2" charset="2"/>
              <a:buChar char="Ø"/>
            </a:pPr>
            <a:r>
              <a:rPr kumimoji="0" lang="ru-RU" altLang="ru-RU" dirty="0">
                <a:solidFill>
                  <a:srgbClr val="0D0D11"/>
                </a:solidFill>
              </a:rPr>
              <a:t> Индексируйте столбцы, участвующие в многотабличных операциях соединения.</a:t>
            </a:r>
          </a:p>
          <a:p>
            <a:pPr>
              <a:spcAft>
                <a:spcPct val="25000"/>
              </a:spcAft>
              <a:buFont typeface="Wingdings" panose="05000000000000000000" pitchFamily="2" charset="2"/>
              <a:buChar char="Ø"/>
            </a:pPr>
            <a:r>
              <a:rPr kumimoji="0" lang="ru-RU" altLang="ru-RU" dirty="0">
                <a:solidFill>
                  <a:srgbClr val="0D0D11"/>
                </a:solidFill>
              </a:rPr>
              <a:t> Индексируйте столбцы, которые часто используются в конструкциях WHERE.</a:t>
            </a:r>
          </a:p>
        </p:txBody>
      </p:sp>
    </p:spTree>
    <p:extLst>
      <p:ext uri="{BB962C8B-B14F-4D97-AF65-F5344CB8AC3E}">
        <p14:creationId xmlns:p14="http://schemas.microsoft.com/office/powerpoint/2010/main" val="1691285633"/>
      </p:ext>
    </p:extLst>
  </p:cSld>
  <p:clrMapOvr>
    <a:masterClrMapping/>
  </p:clrMapOvr>
  <p:transition spd="med">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685800" y="768350"/>
            <a:ext cx="7772400" cy="573088"/>
          </a:xfrm>
        </p:spPr>
        <p:txBody>
          <a:bodyPr/>
          <a:lstStyle/>
          <a:p>
            <a:r>
              <a:rPr lang="ru-RU" altLang="ru-RU" sz="2800" dirty="0">
                <a:latin typeface="Times New Roman" panose="02020603050405020304" pitchFamily="18" charset="0"/>
              </a:rPr>
              <a:t>Использование </a:t>
            </a:r>
            <a:r>
              <a:rPr lang="ru-RU" altLang="ru-RU" sz="2800" dirty="0" smtClean="0">
                <a:latin typeface="Times New Roman" panose="02020603050405020304" pitchFamily="18" charset="0"/>
              </a:rPr>
              <a:t>индексов</a:t>
            </a:r>
            <a:endParaRPr lang="ru-RU" altLang="ru-RU" sz="2800" dirty="0">
              <a:latin typeface="Times New Roman" panose="02020603050405020304" pitchFamily="18" charset="0"/>
            </a:endParaRPr>
          </a:p>
        </p:txBody>
      </p:sp>
      <p:sp>
        <p:nvSpPr>
          <p:cNvPr id="122883" name="Rectangle 3"/>
          <p:cNvSpPr>
            <a:spLocks noChangeArrowheads="1"/>
          </p:cNvSpPr>
          <p:nvPr/>
        </p:nvSpPr>
        <p:spPr bwMode="auto">
          <a:xfrm>
            <a:off x="1079500" y="1341438"/>
            <a:ext cx="7939372" cy="4764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kumimoji="0" lang="ru-RU" altLang="ru-RU" dirty="0">
                <a:solidFill>
                  <a:srgbClr val="0D0D11"/>
                </a:solidFill>
              </a:rPr>
              <a:t>Рекомендации по созданию эффективных индексов в базе </a:t>
            </a:r>
            <a:r>
              <a:rPr kumimoji="0" lang="ru-RU" altLang="ru-RU" dirty="0" smtClean="0">
                <a:solidFill>
                  <a:srgbClr val="0D0D11"/>
                </a:solidFill>
              </a:rPr>
              <a:t>данных: </a:t>
            </a:r>
            <a:endParaRPr kumimoji="0" lang="ru-RU" altLang="ru-RU" dirty="0">
              <a:solidFill>
                <a:srgbClr val="0D0D11"/>
              </a:solidFill>
            </a:endParaRPr>
          </a:p>
          <a:p>
            <a:pPr>
              <a:spcAft>
                <a:spcPct val="20000"/>
              </a:spcAft>
              <a:buFont typeface="Wingdings" panose="05000000000000000000" pitchFamily="2" charset="2"/>
              <a:buChar char="Ø"/>
            </a:pPr>
            <a:r>
              <a:rPr kumimoji="0" lang="ru-RU" altLang="ru-RU" dirty="0">
                <a:solidFill>
                  <a:srgbClr val="0D0D11"/>
                </a:solidFill>
              </a:rPr>
              <a:t> Индексируйте столбцы, участвующие в операциях ORDER BY и GROUP BY или других операциях, таких как UNION и DISTINCT, включающих сортировку. Поскольку индексы уже отсортированы, объем работы по выполнению необходимой сортировки данных для упомянутых операций будет существенно сокращен.</a:t>
            </a:r>
          </a:p>
          <a:p>
            <a:pPr>
              <a:spcAft>
                <a:spcPct val="20000"/>
              </a:spcAft>
              <a:buFont typeface="Wingdings" panose="05000000000000000000" pitchFamily="2" charset="2"/>
              <a:buChar char="Ø"/>
            </a:pPr>
            <a:r>
              <a:rPr kumimoji="0" lang="ru-RU" altLang="ru-RU" dirty="0">
                <a:solidFill>
                  <a:srgbClr val="0D0D11"/>
                </a:solidFill>
              </a:rPr>
              <a:t> Столбцы, стоящие из длинно-символьных строк, обычно плохие кандидаты на индексацию.</a:t>
            </a:r>
          </a:p>
          <a:p>
            <a:pPr>
              <a:spcAft>
                <a:spcPct val="20000"/>
              </a:spcAft>
              <a:buFont typeface="Wingdings" panose="05000000000000000000" pitchFamily="2" charset="2"/>
              <a:buChar char="Ø"/>
            </a:pPr>
            <a:r>
              <a:rPr kumimoji="0" lang="ru-RU" altLang="ru-RU" dirty="0">
                <a:solidFill>
                  <a:srgbClr val="0D0D11"/>
                </a:solidFill>
              </a:rPr>
              <a:t> Столбцы, которые часто обновляются, в идеале не должны быть индексированы из-за связанных с этим накладных расходов.</a:t>
            </a:r>
          </a:p>
          <a:p>
            <a:pPr>
              <a:spcAft>
                <a:spcPct val="20000"/>
              </a:spcAft>
              <a:buFont typeface="Wingdings" panose="05000000000000000000" pitchFamily="2" charset="2"/>
              <a:buChar char="Ø"/>
            </a:pPr>
            <a:r>
              <a:rPr kumimoji="0" lang="ru-RU" altLang="ru-RU" dirty="0">
                <a:solidFill>
                  <a:srgbClr val="0D0D11"/>
                </a:solidFill>
              </a:rPr>
              <a:t> Индексируйте таблицы в которых мало строк имеют одинаковые значения.</a:t>
            </a:r>
          </a:p>
          <a:p>
            <a:pPr>
              <a:spcAft>
                <a:spcPct val="20000"/>
              </a:spcAft>
              <a:buFont typeface="Wingdings" panose="05000000000000000000" pitchFamily="2" charset="2"/>
              <a:buChar char="Ø"/>
            </a:pPr>
            <a:r>
              <a:rPr kumimoji="0" lang="ru-RU" altLang="ru-RU" dirty="0">
                <a:solidFill>
                  <a:srgbClr val="0D0D11"/>
                </a:solidFill>
              </a:rPr>
              <a:t> Сохраняйте количество индексов небольшим.</a:t>
            </a:r>
          </a:p>
          <a:p>
            <a:pPr>
              <a:spcAft>
                <a:spcPct val="20000"/>
              </a:spcAft>
              <a:buFont typeface="Wingdings" panose="05000000000000000000" pitchFamily="2" charset="2"/>
              <a:buChar char="Ø"/>
            </a:pPr>
            <a:r>
              <a:rPr kumimoji="0" lang="ru-RU" altLang="ru-RU" dirty="0">
                <a:solidFill>
                  <a:srgbClr val="0D0D11"/>
                </a:solidFill>
              </a:rPr>
              <a:t> Составные индексы могут понадобиться там, где </a:t>
            </a:r>
            <a:r>
              <a:rPr kumimoji="0" lang="ru-RU" altLang="ru-RU" dirty="0" err="1">
                <a:solidFill>
                  <a:srgbClr val="0D0D11"/>
                </a:solidFill>
              </a:rPr>
              <a:t>одностолбцовые</a:t>
            </a:r>
            <a:r>
              <a:rPr kumimoji="0" lang="ru-RU" altLang="ru-RU" dirty="0">
                <a:solidFill>
                  <a:srgbClr val="0D0D11"/>
                </a:solidFill>
              </a:rPr>
              <a:t> значения сами по себе не уникальны. В составных индексах первым столбцом ключа должен быть столбец в котором количество строк с одинаковым значением минимально.</a:t>
            </a:r>
          </a:p>
        </p:txBody>
      </p:sp>
    </p:spTree>
    <p:extLst>
      <p:ext uri="{BB962C8B-B14F-4D97-AF65-F5344CB8AC3E}">
        <p14:creationId xmlns:p14="http://schemas.microsoft.com/office/powerpoint/2010/main" val="646089346"/>
      </p:ext>
    </p:extLst>
  </p:cSld>
  <p:clrMapOvr>
    <a:masterClrMapping/>
  </p:clrMapOvr>
  <p:transition spd="med">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685800" y="620713"/>
            <a:ext cx="7772400" cy="573087"/>
          </a:xfrm>
        </p:spPr>
        <p:txBody>
          <a:bodyPr/>
          <a:lstStyle/>
          <a:p>
            <a:r>
              <a:rPr lang="ru-RU" altLang="ru-RU" sz="2800" dirty="0">
                <a:latin typeface="Times New Roman" panose="02020603050405020304" pitchFamily="18" charset="0"/>
              </a:rPr>
              <a:t>Битовые </a:t>
            </a:r>
            <a:r>
              <a:rPr lang="ru-RU" altLang="ru-RU" sz="2800" dirty="0" smtClean="0">
                <a:latin typeface="Times New Roman" panose="02020603050405020304" pitchFamily="18" charset="0"/>
              </a:rPr>
              <a:t>индексы</a:t>
            </a:r>
            <a:endParaRPr lang="ru-RU" altLang="ru-RU" sz="2800" dirty="0">
              <a:latin typeface="Times New Roman" panose="02020603050405020304" pitchFamily="18" charset="0"/>
            </a:endParaRPr>
          </a:p>
        </p:txBody>
      </p:sp>
      <p:sp>
        <p:nvSpPr>
          <p:cNvPr id="73733" name="Rectangle 5"/>
          <p:cNvSpPr>
            <a:spLocks noChangeArrowheads="1"/>
          </p:cNvSpPr>
          <p:nvPr/>
        </p:nvSpPr>
        <p:spPr bwMode="auto">
          <a:xfrm>
            <a:off x="0" y="2076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73734" name="Rectangle 6"/>
          <p:cNvSpPr>
            <a:spLocks noChangeArrowheads="1"/>
          </p:cNvSpPr>
          <p:nvPr/>
        </p:nvSpPr>
        <p:spPr bwMode="auto">
          <a:xfrm>
            <a:off x="0" y="47815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kumimoji="0" lang="ru-RU" altLang="ru-RU" sz="2400"/>
          </a:p>
        </p:txBody>
      </p:sp>
      <p:sp>
        <p:nvSpPr>
          <p:cNvPr id="73736" name="Text Box 8"/>
          <p:cNvSpPr txBox="1">
            <a:spLocks noChangeArrowheads="1"/>
          </p:cNvSpPr>
          <p:nvPr/>
        </p:nvSpPr>
        <p:spPr bwMode="auto">
          <a:xfrm>
            <a:off x="842195" y="1174817"/>
            <a:ext cx="3313112"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altLang="ru-RU" sz="2000" dirty="0">
                <a:solidFill>
                  <a:srgbClr val="0D0D11"/>
                </a:solidFill>
              </a:rPr>
              <a:t>Битовые индексы (</a:t>
            </a:r>
            <a:r>
              <a:rPr lang="en-US" altLang="ru-RU" sz="2000" dirty="0">
                <a:solidFill>
                  <a:srgbClr val="0D0D11"/>
                </a:solidFill>
              </a:rPr>
              <a:t>BITMAP</a:t>
            </a:r>
            <a:r>
              <a:rPr lang="ru-RU" altLang="ru-RU" sz="2000" dirty="0">
                <a:solidFill>
                  <a:srgbClr val="0D0D11"/>
                </a:solidFill>
              </a:rPr>
              <a:t>) используют битовые карты для указания значения индексированного столбца. Это идеальный индекс для столбца с низкой кардинальностью (число уникальных записей в таблице мало) при большом размере таблицы. </a:t>
            </a:r>
          </a:p>
        </p:txBody>
      </p:sp>
      <p:sp>
        <p:nvSpPr>
          <p:cNvPr id="73738" name="Text Box 10"/>
          <p:cNvSpPr txBox="1">
            <a:spLocks noChangeArrowheads="1"/>
          </p:cNvSpPr>
          <p:nvPr/>
        </p:nvSpPr>
        <p:spPr bwMode="auto">
          <a:xfrm>
            <a:off x="1477461" y="4506912"/>
            <a:ext cx="7483659"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ru-RU" altLang="ru-RU" sz="2000" dirty="0">
                <a:solidFill>
                  <a:srgbClr val="0D0D11"/>
                </a:solidFill>
              </a:rPr>
              <a:t>Эти индексы обычно не годятся для таблиц с интенсивным обновлением, но хорошо подходят для приложений хранилищ данных. </a:t>
            </a:r>
            <a:br>
              <a:rPr lang="ru-RU" altLang="ru-RU" sz="2000" dirty="0">
                <a:solidFill>
                  <a:srgbClr val="0D0D11"/>
                </a:solidFill>
              </a:rPr>
            </a:br>
            <a:r>
              <a:rPr lang="ru-RU" altLang="ru-RU" sz="2000" dirty="0">
                <a:solidFill>
                  <a:srgbClr val="0D0D11"/>
                </a:solidFill>
              </a:rPr>
              <a:t>Битовые индексы состоят из битового потока (единиц и нулей) для каждого столбца индекса. Битовые индексы очень компактны по сравнению с нормальными индексами на основе B-деревьев. </a:t>
            </a:r>
            <a:endParaRPr lang="ru-RU" altLang="ru-RU" sz="2000" dirty="0"/>
          </a:p>
        </p:txBody>
      </p:sp>
      <p:pic>
        <p:nvPicPr>
          <p:cNvPr id="73739"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175" y="1196975"/>
            <a:ext cx="4629150" cy="3238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8143827"/>
      </p:ext>
    </p:extLst>
  </p:cSld>
  <p:clrMapOvr>
    <a:masterClrMapping/>
  </p:clrMapOvr>
  <p:transition spd="med">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685800" y="620713"/>
            <a:ext cx="7772400" cy="573087"/>
          </a:xfrm>
        </p:spPr>
        <p:txBody>
          <a:bodyPr/>
          <a:lstStyle/>
          <a:p>
            <a:r>
              <a:rPr lang="ru-RU" altLang="ru-RU" sz="2800" dirty="0">
                <a:latin typeface="Times New Roman" panose="02020603050405020304" pitchFamily="18" charset="0"/>
              </a:rPr>
              <a:t>Битовые </a:t>
            </a:r>
            <a:r>
              <a:rPr lang="ru-RU" altLang="ru-RU" sz="2800" dirty="0" smtClean="0">
                <a:latin typeface="Times New Roman" panose="02020603050405020304" pitchFamily="18" charset="0"/>
              </a:rPr>
              <a:t>индексы </a:t>
            </a:r>
            <a:endParaRPr lang="ru-RU" altLang="ru-RU" sz="2800" dirty="0">
              <a:latin typeface="Times New Roman" panose="02020603050405020304" pitchFamily="18" charset="0"/>
            </a:endParaRPr>
          </a:p>
        </p:txBody>
      </p:sp>
      <p:sp>
        <p:nvSpPr>
          <p:cNvPr id="123907" name="Rectangle 3"/>
          <p:cNvSpPr>
            <a:spLocks noChangeArrowheads="1"/>
          </p:cNvSpPr>
          <p:nvPr/>
        </p:nvSpPr>
        <p:spPr bwMode="auto">
          <a:xfrm>
            <a:off x="0" y="2076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23908" name="Rectangle 4"/>
          <p:cNvSpPr>
            <a:spLocks noChangeArrowheads="1"/>
          </p:cNvSpPr>
          <p:nvPr/>
        </p:nvSpPr>
        <p:spPr bwMode="auto">
          <a:xfrm>
            <a:off x="0" y="47815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kumimoji="0" lang="ru-RU" altLang="ru-RU" sz="2400"/>
          </a:p>
        </p:txBody>
      </p:sp>
      <p:sp>
        <p:nvSpPr>
          <p:cNvPr id="123909" name="Text Box 5"/>
          <p:cNvSpPr txBox="1">
            <a:spLocks noChangeArrowheads="1"/>
          </p:cNvSpPr>
          <p:nvPr/>
        </p:nvSpPr>
        <p:spPr bwMode="auto">
          <a:xfrm>
            <a:off x="945298" y="4123531"/>
            <a:ext cx="799306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altLang="ru-RU" dirty="0">
                <a:solidFill>
                  <a:srgbClr val="0D0D11"/>
                </a:solidFill>
              </a:rPr>
              <a:t>Для создания битового индекса используется </a:t>
            </a:r>
            <a:r>
              <a:rPr lang="ru-RU" altLang="ru-RU" dirty="0" smtClean="0">
                <a:solidFill>
                  <a:srgbClr val="0D0D11"/>
                </a:solidFill>
              </a:rPr>
              <a:t>оператор</a:t>
            </a:r>
            <a:r>
              <a:rPr lang="ru-RU" altLang="ru-RU" dirty="0">
                <a:solidFill>
                  <a:srgbClr val="0D0D11"/>
                </a:solidFill>
              </a:rPr>
              <a:t/>
            </a:r>
            <a:br>
              <a:rPr lang="ru-RU" altLang="ru-RU" dirty="0">
                <a:solidFill>
                  <a:srgbClr val="0D0D11"/>
                </a:solidFill>
              </a:rPr>
            </a:br>
            <a:r>
              <a:rPr lang="en-US" altLang="ru-RU" dirty="0">
                <a:solidFill>
                  <a:srgbClr val="0D0D11"/>
                </a:solidFill>
              </a:rPr>
              <a:t>	</a:t>
            </a:r>
            <a:r>
              <a:rPr lang="ru-RU" altLang="ru-RU" dirty="0">
                <a:solidFill>
                  <a:srgbClr val="0D0D11"/>
                </a:solidFill>
              </a:rPr>
              <a:t>CREATE </a:t>
            </a:r>
            <a:r>
              <a:rPr lang="en-US" altLang="ru-RU" dirty="0">
                <a:solidFill>
                  <a:srgbClr val="0D0D11"/>
                </a:solidFill>
              </a:rPr>
              <a:t> </a:t>
            </a:r>
            <a:r>
              <a:rPr lang="ru-RU" altLang="ru-RU" b="1" dirty="0">
                <a:solidFill>
                  <a:srgbClr val="0D0D11"/>
                </a:solidFill>
              </a:rPr>
              <a:t>BITMAP</a:t>
            </a:r>
            <a:r>
              <a:rPr lang="en-US" altLang="ru-RU" dirty="0">
                <a:solidFill>
                  <a:srgbClr val="0D0D11"/>
                </a:solidFill>
              </a:rPr>
              <a:t> </a:t>
            </a:r>
            <a:r>
              <a:rPr lang="ru-RU" altLang="ru-RU" dirty="0">
                <a:solidFill>
                  <a:srgbClr val="0D0D11"/>
                </a:solidFill>
              </a:rPr>
              <a:t> INDEX </a:t>
            </a:r>
            <a:r>
              <a:rPr lang="en-US" altLang="ru-RU" dirty="0">
                <a:solidFill>
                  <a:srgbClr val="0D0D11"/>
                </a:solidFill>
              </a:rPr>
              <a:t> day</a:t>
            </a:r>
            <a:r>
              <a:rPr lang="ru-RU" altLang="ru-RU" dirty="0">
                <a:solidFill>
                  <a:srgbClr val="0D0D11"/>
                </a:solidFill>
              </a:rPr>
              <a:t>_</a:t>
            </a:r>
            <a:r>
              <a:rPr lang="en-US" altLang="ru-RU" dirty="0" err="1">
                <a:solidFill>
                  <a:srgbClr val="0D0D11"/>
                </a:solidFill>
              </a:rPr>
              <a:t>ind</a:t>
            </a:r>
            <a:r>
              <a:rPr lang="en-US" altLang="ru-RU" dirty="0">
                <a:solidFill>
                  <a:srgbClr val="0D0D11"/>
                </a:solidFill>
              </a:rPr>
              <a:t> </a:t>
            </a:r>
            <a:r>
              <a:rPr lang="ru-RU" altLang="ru-RU" dirty="0">
                <a:solidFill>
                  <a:srgbClr val="0D0D11"/>
                </a:solidFill>
              </a:rPr>
              <a:t> ON </a:t>
            </a:r>
            <a:r>
              <a:rPr lang="en-US" altLang="ru-RU" dirty="0">
                <a:solidFill>
                  <a:srgbClr val="0D0D11"/>
                </a:solidFill>
              </a:rPr>
              <a:t>  tab</a:t>
            </a:r>
            <a:r>
              <a:rPr lang="ru-RU" altLang="ru-RU" dirty="0">
                <a:solidFill>
                  <a:srgbClr val="0D0D11"/>
                </a:solidFill>
              </a:rPr>
              <a:t>(</a:t>
            </a:r>
            <a:r>
              <a:rPr lang="en-US" altLang="ru-RU" dirty="0">
                <a:solidFill>
                  <a:srgbClr val="0D0D11"/>
                </a:solidFill>
              </a:rPr>
              <a:t>day</a:t>
            </a:r>
            <a:r>
              <a:rPr lang="ru-RU" altLang="ru-RU" dirty="0" smtClean="0">
                <a:solidFill>
                  <a:srgbClr val="0D0D11"/>
                </a:solidFill>
              </a:rPr>
              <a:t>)</a:t>
            </a:r>
            <a:endParaRPr lang="ru-RU" altLang="ru-RU" dirty="0">
              <a:solidFill>
                <a:srgbClr val="0D0D11"/>
              </a:solidFill>
            </a:endParaRPr>
          </a:p>
        </p:txBody>
      </p:sp>
      <p:pic>
        <p:nvPicPr>
          <p:cNvPr id="123913"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7998" y="1264444"/>
            <a:ext cx="7980362" cy="2505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3276557"/>
      </p:ext>
    </p:extLst>
  </p:cSld>
  <p:clrMapOvr>
    <a:masterClrMapping/>
  </p:clrMapOvr>
  <p:transition spd="med">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dirty="0" smtClean="0"/>
              <a:t>Кластеризация</a:t>
            </a:r>
            <a:endParaRPr lang="ru-RU" dirty="0"/>
          </a:p>
        </p:txBody>
      </p:sp>
      <p:sp>
        <p:nvSpPr>
          <p:cNvPr id="5" name="Текст 4"/>
          <p:cNvSpPr>
            <a:spLocks noGrp="1"/>
          </p:cNvSpPr>
          <p:nvPr>
            <p:ph type="body" idx="1"/>
          </p:nvPr>
        </p:nvSpPr>
        <p:spPr/>
        <p:txBody>
          <a:bodyPr/>
          <a:lstStyle/>
          <a:p>
            <a:endParaRPr lang="ru-RU"/>
          </a:p>
        </p:txBody>
      </p:sp>
    </p:spTree>
    <p:extLst>
      <p:ext uri="{BB962C8B-B14F-4D97-AF65-F5344CB8AC3E}">
        <p14:creationId xmlns:p14="http://schemas.microsoft.com/office/powerpoint/2010/main" val="4096814442"/>
      </p:ext>
    </p:extLst>
  </p:cSld>
  <p:clrMapOvr>
    <a:masterClrMapping/>
  </p:clrMapOvr>
  <p:transition spd="med">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9" name="Rectangle 5"/>
          <p:cNvSpPr>
            <a:spLocks noGrp="1" noChangeArrowheads="1"/>
          </p:cNvSpPr>
          <p:nvPr>
            <p:ph type="title"/>
          </p:nvPr>
        </p:nvSpPr>
        <p:spPr>
          <a:xfrm>
            <a:off x="685800" y="768350"/>
            <a:ext cx="7772400" cy="644525"/>
          </a:xfrm>
        </p:spPr>
        <p:txBody>
          <a:bodyPr/>
          <a:lstStyle/>
          <a:p>
            <a:r>
              <a:rPr lang="ru-RU" altLang="ru-RU" sz="3200"/>
              <a:t>Кластеризация</a:t>
            </a:r>
          </a:p>
        </p:txBody>
      </p:sp>
      <p:sp>
        <p:nvSpPr>
          <p:cNvPr id="72711" name="Text Box 7"/>
          <p:cNvSpPr txBox="1">
            <a:spLocks noChangeArrowheads="1"/>
          </p:cNvSpPr>
          <p:nvPr/>
        </p:nvSpPr>
        <p:spPr bwMode="auto">
          <a:xfrm>
            <a:off x="1079500" y="1510464"/>
            <a:ext cx="80645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r>
              <a:rPr lang="ru-RU" altLang="ru-RU" sz="2000" dirty="0">
                <a:solidFill>
                  <a:srgbClr val="0D0D11"/>
                </a:solidFill>
              </a:rPr>
              <a:t>Кластеризация является методом совместного хранения родственных данных (таблиц). </a:t>
            </a:r>
          </a:p>
          <a:p>
            <a:r>
              <a:rPr lang="ru-RU" altLang="ru-RU" sz="2000" b="1" dirty="0">
                <a:solidFill>
                  <a:srgbClr val="0D0D11"/>
                </a:solidFill>
              </a:rPr>
              <a:t>Кластер –</a:t>
            </a:r>
            <a:r>
              <a:rPr lang="ru-RU" altLang="ru-RU" sz="2000" dirty="0">
                <a:solidFill>
                  <a:srgbClr val="0D0D11"/>
                </a:solidFill>
              </a:rPr>
              <a:t> это структура памяти, в которой хранится набор таблиц (в одних и тех же блоках памяти). Таблицы, помещаемые в кластер, должны иметь общие столбцы, используемые для соединения.</a:t>
            </a:r>
          </a:p>
        </p:txBody>
      </p:sp>
      <p:sp>
        <p:nvSpPr>
          <p:cNvPr id="72713" name="Rectangle 9"/>
          <p:cNvSpPr>
            <a:spLocks noChangeArrowheads="1"/>
          </p:cNvSpPr>
          <p:nvPr/>
        </p:nvSpPr>
        <p:spPr bwMode="auto">
          <a:xfrm>
            <a:off x="0" y="21812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graphicFrame>
        <p:nvGraphicFramePr>
          <p:cNvPr id="72712" name="Object 8"/>
          <p:cNvGraphicFramePr>
            <a:graphicFrameLocks noChangeAspect="1"/>
          </p:cNvGraphicFramePr>
          <p:nvPr>
            <p:extLst>
              <p:ext uri="{D42A27DB-BD31-4B8C-83A1-F6EECF244321}">
                <p14:modId xmlns:p14="http://schemas.microsoft.com/office/powerpoint/2010/main" val="528801415"/>
              </p:ext>
            </p:extLst>
          </p:nvPr>
        </p:nvGraphicFramePr>
        <p:xfrm>
          <a:off x="1079500" y="3224128"/>
          <a:ext cx="7712075" cy="3378200"/>
        </p:xfrm>
        <a:graphic>
          <a:graphicData uri="http://schemas.openxmlformats.org/presentationml/2006/ole">
            <mc:AlternateContent xmlns:mc="http://schemas.openxmlformats.org/markup-compatibility/2006">
              <mc:Choice xmlns:v="urn:schemas-microsoft-com:vml" Requires="v">
                <p:oleObj spid="_x0000_s5126" name="Рисунок" r:id="rId3" imgW="5688419" imgH="2445488" progId="Word.Picture.8">
                  <p:embed/>
                </p:oleObj>
              </mc:Choice>
              <mc:Fallback>
                <p:oleObj name="Рисунок" r:id="rId3" imgW="5688419" imgH="2445488" progId="Word.Picture.8">
                  <p:embed/>
                  <p:pic>
                    <p:nvPicPr>
                      <p:cNvPr id="72712"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9500" y="3224128"/>
                        <a:ext cx="7712075" cy="337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2714" name="Rectangle 10"/>
          <p:cNvSpPr>
            <a:spLocks noChangeArrowheads="1"/>
          </p:cNvSpPr>
          <p:nvPr/>
        </p:nvSpPr>
        <p:spPr bwMode="auto">
          <a:xfrm>
            <a:off x="0" y="46767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kumimoji="0" lang="ru-RU" altLang="ru-RU" sz="2400"/>
          </a:p>
        </p:txBody>
      </p:sp>
    </p:spTree>
    <p:extLst>
      <p:ext uri="{BB962C8B-B14F-4D97-AF65-F5344CB8AC3E}">
        <p14:creationId xmlns:p14="http://schemas.microsoft.com/office/powerpoint/2010/main" val="1565602837"/>
      </p:ext>
    </p:extLst>
  </p:cSld>
  <p:clrMapOvr>
    <a:masterClrMapping/>
  </p:clrMapOvr>
  <p:transition spd="med">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685800" y="768350"/>
            <a:ext cx="7772400" cy="644525"/>
          </a:xfrm>
        </p:spPr>
        <p:txBody>
          <a:bodyPr/>
          <a:lstStyle/>
          <a:p>
            <a:r>
              <a:rPr lang="ru-RU" altLang="ru-RU" sz="3200"/>
              <a:t>Кластеризация</a:t>
            </a:r>
          </a:p>
        </p:txBody>
      </p:sp>
      <p:sp>
        <p:nvSpPr>
          <p:cNvPr id="118787" name="Text Box 3"/>
          <p:cNvSpPr txBox="1">
            <a:spLocks noChangeArrowheads="1"/>
          </p:cNvSpPr>
          <p:nvPr/>
        </p:nvSpPr>
        <p:spPr bwMode="auto">
          <a:xfrm>
            <a:off x="1011221" y="1542064"/>
            <a:ext cx="8132779"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r>
              <a:rPr lang="ru-RU" altLang="ru-RU" sz="2000" b="1" dirty="0">
                <a:solidFill>
                  <a:srgbClr val="0D0D11"/>
                </a:solidFill>
              </a:rPr>
              <a:t>Кластерный ключ</a:t>
            </a:r>
            <a:r>
              <a:rPr lang="ru-RU" altLang="ru-RU" sz="2000" dirty="0">
                <a:solidFill>
                  <a:srgbClr val="0D0D11"/>
                </a:solidFill>
              </a:rPr>
              <a:t> (КК) – это поле или набор полей, общих для всех таблиц кластера. Каждая таблица, хранимая в кластере, должна иметь поля, соответствующие типам и размерам полей кластерного ключа. Количество полей в кластерном ключе </a:t>
            </a:r>
            <a:r>
              <a:rPr lang="ru-RU" altLang="ru-RU" sz="2000" dirty="0" smtClean="0">
                <a:solidFill>
                  <a:srgbClr val="0D0D11"/>
                </a:solidFill>
              </a:rPr>
              <a:t>ограничено.</a:t>
            </a:r>
            <a:endParaRPr lang="ru-RU" altLang="ru-RU" sz="2000" dirty="0">
              <a:solidFill>
                <a:srgbClr val="0D0D11"/>
              </a:solidFill>
            </a:endParaRPr>
          </a:p>
          <a:p>
            <a:r>
              <a:rPr lang="ru-RU" altLang="ru-RU" sz="2000" dirty="0">
                <a:solidFill>
                  <a:srgbClr val="0D0D11"/>
                </a:solidFill>
              </a:rPr>
              <a:t>Фактически, данные хранятся в виде соединения таблиц по значениям кластерного ключа. Поэтому соединение </a:t>
            </a:r>
            <a:r>
              <a:rPr lang="ru-RU" altLang="ru-RU" sz="2000" dirty="0" err="1">
                <a:solidFill>
                  <a:srgbClr val="0D0D11"/>
                </a:solidFill>
              </a:rPr>
              <a:t>кластеризованных</a:t>
            </a:r>
            <a:r>
              <a:rPr lang="ru-RU" altLang="ru-RU" sz="2000" dirty="0">
                <a:solidFill>
                  <a:srgbClr val="0D0D11"/>
                </a:solidFill>
              </a:rPr>
              <a:t> таблиц по сравнению с раздельно хранимыми таблицами выполняется в 3-6 раз быстрее.</a:t>
            </a:r>
          </a:p>
          <a:p>
            <a:r>
              <a:rPr lang="ru-RU" altLang="ru-RU" sz="2000" dirty="0">
                <a:solidFill>
                  <a:srgbClr val="0D0D11"/>
                </a:solidFill>
              </a:rPr>
              <a:t>Если все данные, относящиеся к одному значению кластерного ключа, не помещаются в одном блоке, то выделяется новый блок памяти и предыдущий блок хранит ссылку на него. Но если система позволяет изменять размер блока, при создании кластера желательно установить размер блока исходя из оценки среднего объёма записей с одинаковыми значениями кластерного ключа. </a:t>
            </a:r>
          </a:p>
        </p:txBody>
      </p:sp>
    </p:spTree>
    <p:extLst>
      <p:ext uri="{BB962C8B-B14F-4D97-AF65-F5344CB8AC3E}">
        <p14:creationId xmlns:p14="http://schemas.microsoft.com/office/powerpoint/2010/main" val="3352599056"/>
      </p:ext>
    </p:extLst>
  </p:cSld>
  <p:clrMapOvr>
    <a:masterClrMapping/>
  </p:clrMapOvr>
  <p:transition spd="med">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758691" y="739474"/>
            <a:ext cx="8353425" cy="644525"/>
          </a:xfrm>
        </p:spPr>
        <p:txBody>
          <a:bodyPr/>
          <a:lstStyle/>
          <a:p>
            <a:r>
              <a:rPr lang="ru-RU" altLang="ru-RU" sz="3200" dirty="0"/>
              <a:t>Кластеризация: достоинства и недостатки</a:t>
            </a:r>
          </a:p>
        </p:txBody>
      </p:sp>
      <p:sp>
        <p:nvSpPr>
          <p:cNvPr id="119811" name="Text Box 3"/>
          <p:cNvSpPr txBox="1">
            <a:spLocks noChangeArrowheads="1"/>
          </p:cNvSpPr>
          <p:nvPr/>
        </p:nvSpPr>
        <p:spPr bwMode="auto">
          <a:xfrm>
            <a:off x="1122096" y="1506237"/>
            <a:ext cx="7626617"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r>
              <a:rPr lang="ru-RU" altLang="ru-RU" sz="1800" dirty="0">
                <a:solidFill>
                  <a:srgbClr val="0D0D11"/>
                </a:solidFill>
              </a:rPr>
              <a:t>Два основных </a:t>
            </a:r>
            <a:r>
              <a:rPr lang="ru-RU" altLang="ru-RU" sz="1800" b="1" dirty="0">
                <a:solidFill>
                  <a:srgbClr val="0D0D11"/>
                </a:solidFill>
              </a:rPr>
              <a:t>преимущества</a:t>
            </a:r>
            <a:r>
              <a:rPr lang="ru-RU" altLang="ru-RU" sz="1800" dirty="0">
                <a:solidFill>
                  <a:srgbClr val="0D0D11"/>
                </a:solidFill>
              </a:rPr>
              <a:t> кластеров:</a:t>
            </a:r>
          </a:p>
          <a:p>
            <a:pPr lvl="1">
              <a:buFontTx/>
              <a:buChar char="•"/>
            </a:pPr>
            <a:r>
              <a:rPr lang="ru-RU" altLang="ru-RU" sz="1800" dirty="0">
                <a:solidFill>
                  <a:srgbClr val="0D0D11"/>
                </a:solidFill>
              </a:rPr>
              <a:t>Уменьшается время соединения таблиц по значению кластерного ключа.</a:t>
            </a:r>
          </a:p>
          <a:p>
            <a:pPr lvl="1">
              <a:buFontTx/>
              <a:buChar char="•"/>
            </a:pPr>
            <a:r>
              <a:rPr lang="ru-RU" altLang="ru-RU" sz="1800" dirty="0">
                <a:solidFill>
                  <a:srgbClr val="0D0D11"/>
                </a:solidFill>
              </a:rPr>
              <a:t>Каждое значение кластерного ключа хранится только один раз, за счёт чего достигается экономия памяти.</a:t>
            </a:r>
          </a:p>
          <a:p>
            <a:r>
              <a:rPr lang="ru-RU" altLang="ru-RU" sz="1800" b="1" dirty="0">
                <a:solidFill>
                  <a:srgbClr val="0D0D11"/>
                </a:solidFill>
              </a:rPr>
              <a:t>Недостатки:</a:t>
            </a:r>
          </a:p>
          <a:p>
            <a:pPr lvl="1">
              <a:buFontTx/>
              <a:buChar char="•"/>
            </a:pPr>
            <a:r>
              <a:rPr lang="ru-RU" altLang="ru-RU" sz="1800" dirty="0">
                <a:solidFill>
                  <a:srgbClr val="0D0D11"/>
                </a:solidFill>
              </a:rPr>
              <a:t>Наличие кластеров обычно увеличивает время выполнения операции добавления записи (</a:t>
            </a:r>
            <a:r>
              <a:rPr lang="en-US" altLang="ru-RU" sz="1800" dirty="0">
                <a:solidFill>
                  <a:srgbClr val="0D0D11"/>
                </a:solidFill>
              </a:rPr>
              <a:t>INSERT</a:t>
            </a:r>
            <a:r>
              <a:rPr lang="ru-RU" altLang="ru-RU" sz="1800" dirty="0">
                <a:solidFill>
                  <a:srgbClr val="0D0D11"/>
                </a:solidFill>
              </a:rPr>
              <a:t>): система тратит дополнительное время на поиск блока, в который нужно поместить новую запись.</a:t>
            </a:r>
          </a:p>
          <a:p>
            <a:pPr lvl="1">
              <a:buFontTx/>
              <a:buChar char="•"/>
            </a:pPr>
            <a:r>
              <a:rPr lang="ru-RU" altLang="ru-RU" sz="1800" dirty="0">
                <a:solidFill>
                  <a:srgbClr val="0D0D11"/>
                </a:solidFill>
              </a:rPr>
              <a:t>Чтение отдельной таблицы из кластера может занимать гораздо больше времени, чем чтение </a:t>
            </a:r>
            <a:r>
              <a:rPr lang="ru-RU" altLang="ru-RU" sz="1800" dirty="0" err="1">
                <a:solidFill>
                  <a:srgbClr val="0D0D11"/>
                </a:solidFill>
              </a:rPr>
              <a:t>некластеризованной</a:t>
            </a:r>
            <a:r>
              <a:rPr lang="ru-RU" altLang="ru-RU" sz="1800" dirty="0">
                <a:solidFill>
                  <a:srgbClr val="0D0D11"/>
                </a:solidFill>
              </a:rPr>
              <a:t> таблицы.</a:t>
            </a:r>
          </a:p>
          <a:p>
            <a:pPr lvl="1"/>
            <a:endParaRPr lang="ru-RU" altLang="ru-RU" sz="1800" dirty="0">
              <a:solidFill>
                <a:srgbClr val="0D0D11"/>
              </a:solidFill>
            </a:endParaRPr>
          </a:p>
          <a:p>
            <a:r>
              <a:rPr lang="ru-RU" altLang="ru-RU" sz="1800" dirty="0">
                <a:solidFill>
                  <a:srgbClr val="0D0D11"/>
                </a:solidFill>
              </a:rPr>
              <a:t>Значения кластерного ключа таблицы могут обновляться. Но это обновление может вызвать физическое перемещение записи, т.к. расположение записи зависит от значения кластерного ключа. Поэтому часто обновляющиеся атрибуты не являются хорошими кандидатами на вхождение в кластерный ключ.</a:t>
            </a:r>
          </a:p>
        </p:txBody>
      </p:sp>
    </p:spTree>
    <p:extLst>
      <p:ext uri="{BB962C8B-B14F-4D97-AF65-F5344CB8AC3E}">
        <p14:creationId xmlns:p14="http://schemas.microsoft.com/office/powerpoint/2010/main" val="2687876300"/>
      </p:ext>
    </p:extLst>
  </p:cSld>
  <p:clrMapOvr>
    <a:masterClrMapping/>
  </p:clrMapOvr>
  <p:transition spd="med">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2331" y="610181"/>
            <a:ext cx="4070679" cy="1069329"/>
          </a:xfrm>
        </p:spPr>
        <p:txBody>
          <a:bodyPr/>
          <a:lstStyle/>
          <a:p>
            <a:r>
              <a:rPr lang="ru-RU" altLang="ru-RU" dirty="0">
                <a:ln>
                  <a:noFill/>
                </a:ln>
                <a:latin typeface="Arial" panose="020B0604020202020204" pitchFamily="34" charset="0"/>
                <a:ea typeface="Times New Roman" panose="02020603050405020304" pitchFamily="18" charset="0"/>
              </a:rPr>
              <a:t>Уровни представления данных</a:t>
            </a:r>
            <a:endParaRPr lang="ru-RU" dirty="0"/>
          </a:p>
        </p:txBody>
      </p:sp>
      <p:sp>
        <p:nvSpPr>
          <p:cNvPr id="8" name="Текст 7"/>
          <p:cNvSpPr>
            <a:spLocks noGrp="1"/>
          </p:cNvSpPr>
          <p:nvPr>
            <p:ph type="body" sz="half" idx="2"/>
          </p:nvPr>
        </p:nvSpPr>
        <p:spPr>
          <a:xfrm>
            <a:off x="914400" y="1828801"/>
            <a:ext cx="4268611" cy="4114800"/>
          </a:xfrm>
        </p:spPr>
        <p:txBody>
          <a:bodyPr>
            <a:noAutofit/>
          </a:bodyPr>
          <a:lstStyle/>
          <a:p>
            <a:pPr algn="l"/>
            <a:r>
              <a:rPr lang="ru-RU" sz="1200" b="1" dirty="0"/>
              <a:t>Концептуальный уровень </a:t>
            </a:r>
            <a:r>
              <a:rPr lang="ru-RU" sz="1200" dirty="0"/>
              <a:t>архитектуры ANSI/SPARC служит для поддержки единого взгляда на базу данных, общего для всех её приложений и независимого от них и от среды </a:t>
            </a:r>
            <a:r>
              <a:rPr lang="ru-RU" sz="1200" dirty="0" smtClean="0"/>
              <a:t>хранения. </a:t>
            </a:r>
            <a:r>
              <a:rPr lang="ru-RU" sz="1200" dirty="0"/>
              <a:t>Концептуальный уровень представляет собой формализованную информационно-логическую модель ПО. Описание этого представления называется </a:t>
            </a:r>
            <a:r>
              <a:rPr lang="ru-RU" sz="1200" i="1" dirty="0"/>
              <a:t>концептуальной схемой </a:t>
            </a:r>
            <a:r>
              <a:rPr lang="ru-RU" sz="1200" dirty="0"/>
              <a:t>или</a:t>
            </a:r>
            <a:r>
              <a:rPr lang="ru-RU" sz="1200" i="1" dirty="0"/>
              <a:t> схемой БД</a:t>
            </a:r>
            <a:r>
              <a:rPr lang="ru-RU" sz="1200" dirty="0"/>
              <a:t>.</a:t>
            </a:r>
          </a:p>
          <a:p>
            <a:pPr algn="l"/>
            <a:r>
              <a:rPr lang="ru-RU" sz="1200" b="1" dirty="0" smtClean="0"/>
              <a:t>Внутренний </a:t>
            </a:r>
            <a:r>
              <a:rPr lang="ru-RU" sz="1200" b="1" dirty="0"/>
              <a:t>уровень </a:t>
            </a:r>
            <a:r>
              <a:rPr lang="ru-RU" sz="1200" dirty="0"/>
              <a:t>архитектуры поддерживает представление данных в среде хранения и пути доступа к ним </a:t>
            </a:r>
            <a:r>
              <a:rPr lang="ru-RU" sz="1200" dirty="0" smtClean="0"/>
              <a:t>На </a:t>
            </a:r>
            <a:r>
              <a:rPr lang="ru-RU" sz="1200" dirty="0"/>
              <a:t>этом архитектурном уровне БД представлена в полностью "материализованном" виде, тогда как на других уровнях идёт работа на уровне отдельных экземпляров или множества экземпляров данных. Описание БД на внутреннем уровне называется </a:t>
            </a:r>
            <a:r>
              <a:rPr lang="ru-RU" sz="1200" i="1" dirty="0"/>
              <a:t>внутренней схемой </a:t>
            </a:r>
            <a:r>
              <a:rPr lang="ru-RU" sz="1200" dirty="0"/>
              <a:t>или</a:t>
            </a:r>
            <a:r>
              <a:rPr lang="ru-RU" sz="1200" i="1" dirty="0"/>
              <a:t> схемой хранения.</a:t>
            </a:r>
            <a:endParaRPr lang="ru-RU" sz="1200" dirty="0"/>
          </a:p>
          <a:p>
            <a:pPr algn="l"/>
            <a:r>
              <a:rPr lang="ru-RU" sz="1200" b="1" dirty="0"/>
              <a:t>Внешний уровень </a:t>
            </a:r>
            <a:r>
              <a:rPr lang="ru-RU" sz="1200" dirty="0"/>
              <a:t>архитектуры БД предназначен для групп пользователей. Описание представления данных для группы пользователей называется </a:t>
            </a:r>
            <a:r>
              <a:rPr lang="ru-RU" sz="1200" i="1" dirty="0"/>
              <a:t>внешней схемой.</a:t>
            </a:r>
            <a:r>
              <a:rPr lang="ru-RU" sz="1200" dirty="0"/>
              <a:t> Наличие внешнего уровня позволяет поддерживать разное представление одних и тех же данных для различных групп пользователей или </a:t>
            </a:r>
            <a:r>
              <a:rPr lang="ru-RU" sz="1200" dirty="0" smtClean="0"/>
              <a:t>задач.</a:t>
            </a:r>
            <a:endParaRPr lang="ru-RU" sz="1200" dirty="0"/>
          </a:p>
          <a:p>
            <a:pPr algn="l"/>
            <a:endParaRPr lang="ru-RU" sz="1200" dirty="0"/>
          </a:p>
        </p:txBody>
      </p:sp>
      <p:sp>
        <p:nvSpPr>
          <p:cNvPr id="4" name="Rectangle 2"/>
          <p:cNvSpPr>
            <a:spLocks noChangeArrowheads="1"/>
          </p:cNvSpPr>
          <p:nvPr/>
        </p:nvSpPr>
        <p:spPr bwMode="auto">
          <a:xfrm>
            <a:off x="1511559" y="2883159"/>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9" name="Объект 8"/>
          <p:cNvGraphicFramePr>
            <a:graphicFrameLocks noChangeAspect="1"/>
          </p:cNvGraphicFramePr>
          <p:nvPr>
            <p:extLst>
              <p:ext uri="{D42A27DB-BD31-4B8C-83A1-F6EECF244321}">
                <p14:modId xmlns:p14="http://schemas.microsoft.com/office/powerpoint/2010/main" val="514688949"/>
              </p:ext>
            </p:extLst>
          </p:nvPr>
        </p:nvGraphicFramePr>
        <p:xfrm>
          <a:off x="5108365" y="2439955"/>
          <a:ext cx="3807733" cy="1800808"/>
        </p:xfrm>
        <a:graphic>
          <a:graphicData uri="http://schemas.openxmlformats.org/presentationml/2006/ole">
            <mc:AlternateContent xmlns:mc="http://schemas.openxmlformats.org/markup-compatibility/2006">
              <mc:Choice xmlns:v="urn:schemas-microsoft-com:vml" Requires="v">
                <p:oleObj spid="_x0000_s1047" name="Picture" r:id="rId3" imgW="3163824" imgH="1487424" progId="Word.Picture.8">
                  <p:embed/>
                </p:oleObj>
              </mc:Choice>
              <mc:Fallback>
                <p:oleObj name="Picture" r:id="rId3" imgW="3163824" imgH="1487424" progId="Word.Picture.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8365" y="2439955"/>
                        <a:ext cx="3807733" cy="1800808"/>
                      </a:xfrm>
                      <a:prstGeom prst="rect">
                        <a:avLst/>
                      </a:prstGeom>
                      <a:noFill/>
                    </p:spPr>
                  </p:pic>
                </p:oleObj>
              </mc:Fallback>
            </mc:AlternateContent>
          </a:graphicData>
        </a:graphic>
      </p:graphicFrame>
    </p:spTree>
    <p:extLst>
      <p:ext uri="{BB962C8B-B14F-4D97-AF65-F5344CB8AC3E}">
        <p14:creationId xmlns:p14="http://schemas.microsoft.com/office/powerpoint/2010/main" val="2041874294"/>
      </p:ext>
    </p:extLst>
  </p:cSld>
  <p:clrMapOvr>
    <a:masterClrMapping/>
  </p:clrMapOvr>
  <p:transition spd="med">
    <p:pul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685800" y="768350"/>
            <a:ext cx="7772400" cy="644525"/>
          </a:xfrm>
        </p:spPr>
        <p:txBody>
          <a:bodyPr/>
          <a:lstStyle/>
          <a:p>
            <a:r>
              <a:rPr lang="ru-RU" altLang="ru-RU" sz="3200"/>
              <a:t>Использование кластеров</a:t>
            </a:r>
          </a:p>
        </p:txBody>
      </p:sp>
      <p:sp>
        <p:nvSpPr>
          <p:cNvPr id="120835" name="Text Box 3"/>
          <p:cNvSpPr txBox="1">
            <a:spLocks noChangeArrowheads="1"/>
          </p:cNvSpPr>
          <p:nvPr/>
        </p:nvSpPr>
        <p:spPr bwMode="auto">
          <a:xfrm>
            <a:off x="1188704" y="1513189"/>
            <a:ext cx="7887919"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r>
              <a:rPr lang="ru-RU" altLang="ru-RU" sz="1800" dirty="0">
                <a:solidFill>
                  <a:srgbClr val="0D0D11"/>
                </a:solidFill>
              </a:rPr>
              <a:t>Кластер создаётся с помощью команды </a:t>
            </a:r>
            <a:r>
              <a:rPr lang="en-US" altLang="ru-RU" sz="1800" dirty="0">
                <a:solidFill>
                  <a:srgbClr val="0D0D11"/>
                </a:solidFill>
              </a:rPr>
              <a:t>CREATE CLUSTER</a:t>
            </a:r>
            <a:r>
              <a:rPr lang="ru-RU" altLang="ru-RU" sz="1800" dirty="0">
                <a:solidFill>
                  <a:srgbClr val="0D0D11"/>
                </a:solidFill>
              </a:rPr>
              <a:t>:</a:t>
            </a:r>
            <a:endParaRPr lang="en-US" altLang="ru-RU" sz="1800" dirty="0">
              <a:solidFill>
                <a:srgbClr val="0D0D11"/>
              </a:solidFill>
            </a:endParaRPr>
          </a:p>
          <a:p>
            <a:pPr lvl="1"/>
            <a:r>
              <a:rPr lang="en-US" altLang="ru-RU" sz="1800" dirty="0">
                <a:solidFill>
                  <a:srgbClr val="0D0D11"/>
                </a:solidFill>
              </a:rPr>
              <a:t>create cluster</a:t>
            </a:r>
            <a:r>
              <a:rPr lang="ru-RU" altLang="ru-RU" sz="1800" dirty="0">
                <a:solidFill>
                  <a:srgbClr val="0D0D11"/>
                </a:solidFill>
              </a:rPr>
              <a:t> &lt;</a:t>
            </a:r>
            <a:r>
              <a:rPr lang="ru-RU" altLang="ru-RU" sz="1800" dirty="0" err="1">
                <a:solidFill>
                  <a:srgbClr val="0D0D11"/>
                </a:solidFill>
              </a:rPr>
              <a:t>имя_кластера</a:t>
            </a:r>
            <a:r>
              <a:rPr lang="ru-RU" altLang="ru-RU" sz="1800" dirty="0">
                <a:solidFill>
                  <a:srgbClr val="0D0D11"/>
                </a:solidFill>
              </a:rPr>
              <a:t>&gt; (&lt;имя_поля1&gt; &lt;тип_поля1&gt;</a:t>
            </a:r>
          </a:p>
          <a:p>
            <a:pPr lvl="1"/>
            <a:r>
              <a:rPr lang="ru-RU" altLang="ru-RU" sz="1800" dirty="0">
                <a:solidFill>
                  <a:srgbClr val="0D0D11"/>
                </a:solidFill>
              </a:rPr>
              <a:t>[,&lt;имя_поля2&gt; &lt;тип_поля2&gt; ,…] );</a:t>
            </a:r>
          </a:p>
          <a:p>
            <a:r>
              <a:rPr lang="ru-RU" altLang="ru-RU" sz="1800" dirty="0">
                <a:solidFill>
                  <a:srgbClr val="0D0D11"/>
                </a:solidFill>
              </a:rPr>
              <a:t>Здесь в скобках перечисляются поля кластерного ключа. </a:t>
            </a:r>
          </a:p>
          <a:p>
            <a:r>
              <a:rPr lang="ru-RU" altLang="ru-RU" sz="1800" dirty="0">
                <a:solidFill>
                  <a:srgbClr val="0D0D11"/>
                </a:solidFill>
              </a:rPr>
              <a:t>Затем создаются таблицы в кластере:</a:t>
            </a:r>
            <a:endParaRPr lang="en-US" altLang="ru-RU" sz="1800" dirty="0">
              <a:solidFill>
                <a:srgbClr val="0D0D11"/>
              </a:solidFill>
            </a:endParaRPr>
          </a:p>
          <a:p>
            <a:pPr lvl="1"/>
            <a:r>
              <a:rPr lang="en-US" altLang="ru-RU" sz="1800" dirty="0">
                <a:solidFill>
                  <a:srgbClr val="0D0D11"/>
                </a:solidFill>
              </a:rPr>
              <a:t>create table</a:t>
            </a:r>
            <a:r>
              <a:rPr lang="ru-RU" altLang="ru-RU" sz="1800" dirty="0">
                <a:solidFill>
                  <a:srgbClr val="0D0D11"/>
                </a:solidFill>
              </a:rPr>
              <a:t> &lt;</a:t>
            </a:r>
            <a:r>
              <a:rPr lang="ru-RU" altLang="ru-RU" sz="1800" dirty="0" err="1">
                <a:solidFill>
                  <a:srgbClr val="0D0D11"/>
                </a:solidFill>
              </a:rPr>
              <a:t>имя_таблицы</a:t>
            </a:r>
            <a:r>
              <a:rPr lang="ru-RU" altLang="ru-RU" sz="1800" dirty="0">
                <a:solidFill>
                  <a:srgbClr val="0D0D11"/>
                </a:solidFill>
              </a:rPr>
              <a:t>&gt; (&lt;список полей таблицы&gt;)</a:t>
            </a:r>
            <a:endParaRPr lang="en-US" altLang="ru-RU" sz="1800" dirty="0">
              <a:solidFill>
                <a:srgbClr val="0D0D11"/>
              </a:solidFill>
            </a:endParaRPr>
          </a:p>
          <a:p>
            <a:pPr lvl="1"/>
            <a:r>
              <a:rPr lang="en-US" altLang="ru-RU" sz="1800" dirty="0">
                <a:solidFill>
                  <a:srgbClr val="0D0D11"/>
                </a:solidFill>
              </a:rPr>
              <a:t>cluster</a:t>
            </a:r>
            <a:r>
              <a:rPr lang="ru-RU" altLang="ru-RU" sz="1800" dirty="0">
                <a:solidFill>
                  <a:srgbClr val="0D0D11"/>
                </a:solidFill>
              </a:rPr>
              <a:t> &lt;</a:t>
            </a:r>
            <a:r>
              <a:rPr lang="ru-RU" altLang="ru-RU" sz="1800" dirty="0" err="1">
                <a:solidFill>
                  <a:srgbClr val="0D0D11"/>
                </a:solidFill>
              </a:rPr>
              <a:t>имя_кластера</a:t>
            </a:r>
            <a:r>
              <a:rPr lang="ru-RU" altLang="ru-RU" sz="1800" dirty="0">
                <a:solidFill>
                  <a:srgbClr val="0D0D11"/>
                </a:solidFill>
              </a:rPr>
              <a:t>&gt; (&lt;список полей КК&gt;);</a:t>
            </a:r>
          </a:p>
          <a:p>
            <a:r>
              <a:rPr lang="ru-RU" altLang="ru-RU" sz="1800" dirty="0">
                <a:solidFill>
                  <a:srgbClr val="0D0D11"/>
                </a:solidFill>
              </a:rPr>
              <a:t>Количество и типы полей кластерного ключа таблицы должны совпадать с количеством и типами полей КК в определении кластера, а имена полей могут быть другими. Типы данных в &lt;списке полей КК&gt; для таблицы не указываются.</a:t>
            </a:r>
          </a:p>
          <a:p>
            <a:r>
              <a:rPr lang="ru-RU" altLang="ru-RU" sz="1800" dirty="0">
                <a:solidFill>
                  <a:srgbClr val="0D0D11"/>
                </a:solidFill>
              </a:rPr>
              <a:t>Перед занесением данных в таблицы кластера необходимо создать </a:t>
            </a:r>
            <a:r>
              <a:rPr lang="ru-RU" altLang="ru-RU" sz="1800" i="1" dirty="0">
                <a:solidFill>
                  <a:srgbClr val="0D0D11"/>
                </a:solidFill>
              </a:rPr>
              <a:t>кластерный индекс</a:t>
            </a:r>
            <a:r>
              <a:rPr lang="ru-RU" altLang="ru-RU" sz="1800" dirty="0">
                <a:solidFill>
                  <a:srgbClr val="0D0D11"/>
                </a:solidFill>
              </a:rPr>
              <a:t> – индекс по кластерному ключу:</a:t>
            </a:r>
            <a:endParaRPr lang="en-US" altLang="ru-RU" sz="1800" dirty="0">
              <a:solidFill>
                <a:srgbClr val="0D0D11"/>
              </a:solidFill>
            </a:endParaRPr>
          </a:p>
          <a:p>
            <a:pPr lvl="1"/>
            <a:r>
              <a:rPr lang="en-US" altLang="ru-RU" sz="1800" dirty="0">
                <a:solidFill>
                  <a:srgbClr val="0D0D11"/>
                </a:solidFill>
              </a:rPr>
              <a:t>create index &lt;</a:t>
            </a:r>
            <a:r>
              <a:rPr lang="ru-RU" altLang="ru-RU" sz="1800" dirty="0">
                <a:solidFill>
                  <a:srgbClr val="0D0D11"/>
                </a:solidFill>
              </a:rPr>
              <a:t>имя</a:t>
            </a:r>
            <a:r>
              <a:rPr lang="en-US" altLang="ru-RU" sz="1800" dirty="0">
                <a:solidFill>
                  <a:srgbClr val="0D0D11"/>
                </a:solidFill>
              </a:rPr>
              <a:t>_</a:t>
            </a:r>
            <a:r>
              <a:rPr lang="ru-RU" altLang="ru-RU" sz="1800" dirty="0">
                <a:solidFill>
                  <a:srgbClr val="0D0D11"/>
                </a:solidFill>
              </a:rPr>
              <a:t>индекса</a:t>
            </a:r>
            <a:r>
              <a:rPr lang="en-US" altLang="ru-RU" sz="1800" dirty="0">
                <a:solidFill>
                  <a:srgbClr val="0D0D11"/>
                </a:solidFill>
              </a:rPr>
              <a:t>&gt; on cluster &lt;</a:t>
            </a:r>
            <a:r>
              <a:rPr lang="ru-RU" altLang="ru-RU" sz="1800" dirty="0">
                <a:solidFill>
                  <a:srgbClr val="0D0D11"/>
                </a:solidFill>
              </a:rPr>
              <a:t>имя</a:t>
            </a:r>
            <a:r>
              <a:rPr lang="en-US" altLang="ru-RU" sz="1800" dirty="0">
                <a:solidFill>
                  <a:srgbClr val="0D0D11"/>
                </a:solidFill>
              </a:rPr>
              <a:t>_</a:t>
            </a:r>
            <a:r>
              <a:rPr lang="ru-RU" altLang="ru-RU" sz="1800" dirty="0">
                <a:solidFill>
                  <a:srgbClr val="0D0D11"/>
                </a:solidFill>
              </a:rPr>
              <a:t>кластера</a:t>
            </a:r>
            <a:r>
              <a:rPr lang="en-US" altLang="ru-RU" sz="1800" dirty="0">
                <a:solidFill>
                  <a:srgbClr val="0D0D11"/>
                </a:solidFill>
              </a:rPr>
              <a:t>&gt;;</a:t>
            </a:r>
            <a:endParaRPr lang="ru-RU" altLang="ru-RU" sz="1800" dirty="0">
              <a:solidFill>
                <a:srgbClr val="0D0D11"/>
              </a:solidFill>
            </a:endParaRPr>
          </a:p>
          <a:p>
            <a:r>
              <a:rPr lang="ru-RU" altLang="ru-RU" sz="1800" dirty="0">
                <a:solidFill>
                  <a:srgbClr val="0D0D11"/>
                </a:solidFill>
              </a:rPr>
              <a:t>Поля для индексирования не указываются, потому что кластерный индекс создаётся по полям кластерного ключа. В отличие от обычного индекса в кластерном индексе </a:t>
            </a:r>
            <a:r>
              <a:rPr lang="en-US" altLang="ru-RU" sz="1800" dirty="0">
                <a:solidFill>
                  <a:srgbClr val="0D0D11"/>
                </a:solidFill>
              </a:rPr>
              <a:t>null</a:t>
            </a:r>
            <a:r>
              <a:rPr lang="ru-RU" altLang="ru-RU" sz="1800" dirty="0">
                <a:solidFill>
                  <a:srgbClr val="0D0D11"/>
                </a:solidFill>
              </a:rPr>
              <a:t>-значения индексируются.</a:t>
            </a:r>
          </a:p>
        </p:txBody>
      </p:sp>
    </p:spTree>
    <p:extLst>
      <p:ext uri="{BB962C8B-B14F-4D97-AF65-F5344CB8AC3E}">
        <p14:creationId xmlns:p14="http://schemas.microsoft.com/office/powerpoint/2010/main" val="1752108716"/>
      </p:ext>
    </p:extLst>
  </p:cSld>
  <p:clrMapOvr>
    <a:masterClrMapping/>
  </p:clrMapOvr>
  <p:transition spd="med">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685800" y="768350"/>
            <a:ext cx="7772400" cy="644525"/>
          </a:xfrm>
        </p:spPr>
        <p:txBody>
          <a:bodyPr/>
          <a:lstStyle/>
          <a:p>
            <a:r>
              <a:rPr lang="ru-RU" altLang="ru-RU" sz="3200"/>
              <a:t>Использование кластеров</a:t>
            </a:r>
          </a:p>
        </p:txBody>
      </p:sp>
      <p:sp>
        <p:nvSpPr>
          <p:cNvPr id="121859" name="Text Box 3"/>
          <p:cNvSpPr txBox="1">
            <a:spLocks noChangeArrowheads="1"/>
          </p:cNvSpPr>
          <p:nvPr/>
        </p:nvSpPr>
        <p:spPr bwMode="auto">
          <a:xfrm>
            <a:off x="871070" y="1484313"/>
            <a:ext cx="8064500" cy="535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r>
              <a:rPr lang="ru-RU" altLang="ru-RU" sz="1900" dirty="0">
                <a:solidFill>
                  <a:srgbClr val="0D0D11"/>
                </a:solidFill>
              </a:rPr>
              <a:t>Кластеры обычно строятся для таблиц, часто используемых в соединении друг с другом, например, связанных отношением "один-ко-многим". </a:t>
            </a:r>
          </a:p>
          <a:p>
            <a:r>
              <a:rPr lang="ru-RU" altLang="ru-RU" sz="1900" dirty="0">
                <a:solidFill>
                  <a:srgbClr val="0D0D11"/>
                </a:solidFill>
              </a:rPr>
              <a:t>Не стоит создавать кластер в следующих случаях:</a:t>
            </a:r>
          </a:p>
          <a:p>
            <a:pPr lvl="1">
              <a:buFont typeface="Wingdings" panose="05000000000000000000" pitchFamily="2" charset="2"/>
              <a:buChar char="Ø"/>
            </a:pPr>
            <a:r>
              <a:rPr lang="ru-RU" altLang="ru-RU" sz="1900" dirty="0">
                <a:solidFill>
                  <a:srgbClr val="0D0D11"/>
                </a:solidFill>
              </a:rPr>
              <a:t>Если данные в кластерном ключе этих таблиц часто обновляются.</a:t>
            </a:r>
          </a:p>
          <a:p>
            <a:pPr lvl="1">
              <a:buFont typeface="Wingdings" panose="05000000000000000000" pitchFamily="2" charset="2"/>
              <a:buChar char="Ø"/>
            </a:pPr>
            <a:r>
              <a:rPr lang="ru-RU" altLang="ru-RU" sz="1900" dirty="0">
                <a:solidFill>
                  <a:srgbClr val="0D0D11"/>
                </a:solidFill>
              </a:rPr>
              <a:t>Если часто требуется полный просмотр отдельной таблицы. Полный просмотр индивидуальных таблиц кластера требует больше времени, чем просмотр раздельно хранящихся таблиц, т.к. физически требуется обратиться к большему числу блоков. Если по отдельности </a:t>
            </a:r>
            <a:r>
              <a:rPr lang="ru-RU" altLang="ru-RU" sz="1900" dirty="0" err="1">
                <a:solidFill>
                  <a:srgbClr val="0D0D11"/>
                </a:solidFill>
              </a:rPr>
              <a:t>некластеризованные</a:t>
            </a:r>
            <a:r>
              <a:rPr lang="ru-RU" altLang="ru-RU" sz="1900" dirty="0">
                <a:solidFill>
                  <a:srgbClr val="0D0D11"/>
                </a:solidFill>
              </a:rPr>
              <a:t> таблицы занимают </a:t>
            </a:r>
            <a:r>
              <a:rPr lang="en-US" altLang="ru-RU" sz="1900" dirty="0">
                <a:solidFill>
                  <a:srgbClr val="0D0D11"/>
                </a:solidFill>
              </a:rPr>
              <a:t>n</a:t>
            </a:r>
            <a:r>
              <a:rPr lang="ru-RU" altLang="ru-RU" sz="1900" dirty="0">
                <a:solidFill>
                  <a:srgbClr val="0D0D11"/>
                </a:solidFill>
              </a:rPr>
              <a:t>1 и </a:t>
            </a:r>
            <a:r>
              <a:rPr lang="en-US" altLang="ru-RU" sz="1900" dirty="0">
                <a:solidFill>
                  <a:srgbClr val="0D0D11"/>
                </a:solidFill>
              </a:rPr>
              <a:t>n</a:t>
            </a:r>
            <a:r>
              <a:rPr lang="ru-RU" altLang="ru-RU" sz="1900" dirty="0">
                <a:solidFill>
                  <a:srgbClr val="0D0D11"/>
                </a:solidFill>
              </a:rPr>
              <a:t>2 блока соответственно, то вместе они будут занимать (</a:t>
            </a:r>
            <a:r>
              <a:rPr lang="en-US" altLang="ru-RU" sz="1900" dirty="0">
                <a:solidFill>
                  <a:srgbClr val="0D0D11"/>
                </a:solidFill>
              </a:rPr>
              <a:t>n</a:t>
            </a:r>
            <a:r>
              <a:rPr lang="ru-RU" altLang="ru-RU" sz="1900" dirty="0">
                <a:solidFill>
                  <a:srgbClr val="0D0D11"/>
                </a:solidFill>
              </a:rPr>
              <a:t>1+</a:t>
            </a:r>
            <a:r>
              <a:rPr lang="en-US" altLang="ru-RU" sz="1900" dirty="0">
                <a:solidFill>
                  <a:srgbClr val="0D0D11"/>
                </a:solidFill>
              </a:rPr>
              <a:t>n</a:t>
            </a:r>
            <a:r>
              <a:rPr lang="ru-RU" altLang="ru-RU" sz="1900" dirty="0">
                <a:solidFill>
                  <a:srgbClr val="0D0D11"/>
                </a:solidFill>
              </a:rPr>
              <a:t>2) блоков, и для полного просмотра каждой из них придётся обращаться к диску (</a:t>
            </a:r>
            <a:r>
              <a:rPr lang="en-US" altLang="ru-RU" sz="1900" dirty="0">
                <a:solidFill>
                  <a:srgbClr val="0D0D11"/>
                </a:solidFill>
              </a:rPr>
              <a:t>n</a:t>
            </a:r>
            <a:r>
              <a:rPr lang="ru-RU" altLang="ru-RU" sz="1900" dirty="0">
                <a:solidFill>
                  <a:srgbClr val="0D0D11"/>
                </a:solidFill>
              </a:rPr>
              <a:t>1+</a:t>
            </a:r>
            <a:r>
              <a:rPr lang="en-US" altLang="ru-RU" sz="1900" dirty="0">
                <a:solidFill>
                  <a:srgbClr val="0D0D11"/>
                </a:solidFill>
              </a:rPr>
              <a:t>n</a:t>
            </a:r>
            <a:r>
              <a:rPr lang="ru-RU" altLang="ru-RU" sz="1900" dirty="0">
                <a:solidFill>
                  <a:srgbClr val="0D0D11"/>
                </a:solidFill>
              </a:rPr>
              <a:t>2) раз.</a:t>
            </a:r>
          </a:p>
          <a:p>
            <a:pPr lvl="1">
              <a:buFont typeface="Wingdings" panose="05000000000000000000" pitchFamily="2" charset="2"/>
              <a:buChar char="Ø"/>
            </a:pPr>
            <a:r>
              <a:rPr lang="ru-RU" altLang="ru-RU" sz="1900" dirty="0">
                <a:solidFill>
                  <a:srgbClr val="0D0D11"/>
                </a:solidFill>
              </a:rPr>
              <a:t>Если суммарные данные таблиц с одним и тем же значением кластерного ключа занимают больше одного блока </a:t>
            </a:r>
            <a:r>
              <a:rPr lang="ru-RU" altLang="ru-RU" sz="1900" dirty="0" smtClean="0">
                <a:solidFill>
                  <a:srgbClr val="0D0D11"/>
                </a:solidFill>
              </a:rPr>
              <a:t>данных, второй </a:t>
            </a:r>
            <a:r>
              <a:rPr lang="ru-RU" altLang="ru-RU" sz="1900" dirty="0">
                <a:solidFill>
                  <a:srgbClr val="0D0D11"/>
                </a:solidFill>
              </a:rPr>
              <a:t>и последующие блоки для одного и того же значения кластерного ключа выделяются не подряд, что вызывает частые перемещения считывающей головки диска и увеличение времени доступа к данным.</a:t>
            </a:r>
          </a:p>
        </p:txBody>
      </p:sp>
    </p:spTree>
    <p:extLst>
      <p:ext uri="{BB962C8B-B14F-4D97-AF65-F5344CB8AC3E}">
        <p14:creationId xmlns:p14="http://schemas.microsoft.com/office/powerpoint/2010/main" val="2659866143"/>
      </p:ext>
    </p:extLst>
  </p:cSld>
  <p:clrMapOvr>
    <a:masterClrMapping/>
  </p:clrMapOvr>
  <p:transition spd="med">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685800" y="768350"/>
            <a:ext cx="7772400" cy="644525"/>
          </a:xfrm>
        </p:spPr>
        <p:txBody>
          <a:bodyPr/>
          <a:lstStyle/>
          <a:p>
            <a:r>
              <a:rPr lang="ru-RU" altLang="ru-RU" sz="3200"/>
              <a:t>Создание кластеров</a:t>
            </a:r>
          </a:p>
        </p:txBody>
      </p:sp>
      <p:sp>
        <p:nvSpPr>
          <p:cNvPr id="128003" name="Text Box 3"/>
          <p:cNvSpPr txBox="1">
            <a:spLocks noChangeArrowheads="1"/>
          </p:cNvSpPr>
          <p:nvPr/>
        </p:nvSpPr>
        <p:spPr bwMode="auto">
          <a:xfrm>
            <a:off x="1020278" y="1268413"/>
            <a:ext cx="765541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r>
              <a:rPr lang="ru-RU" altLang="ru-RU" sz="1800" dirty="0">
                <a:solidFill>
                  <a:srgbClr val="0D0D11"/>
                </a:solidFill>
              </a:rPr>
              <a:t>Последовательность создания кластера:</a:t>
            </a:r>
          </a:p>
          <a:p>
            <a:pPr>
              <a:buFontTx/>
              <a:buAutoNum type="arabicParenR"/>
            </a:pPr>
            <a:r>
              <a:rPr lang="ru-RU" altLang="ru-RU" sz="1800" dirty="0">
                <a:solidFill>
                  <a:srgbClr val="0D0D11"/>
                </a:solidFill>
              </a:rPr>
              <a:t>Создать кластер (</a:t>
            </a:r>
            <a:r>
              <a:rPr lang="en-US" altLang="ru-RU" sz="1800" dirty="0">
                <a:solidFill>
                  <a:srgbClr val="0D0D11"/>
                </a:solidFill>
              </a:rPr>
              <a:t>cluster)</a:t>
            </a:r>
            <a:r>
              <a:rPr lang="ru-RU" altLang="ru-RU" sz="1800" dirty="0">
                <a:solidFill>
                  <a:srgbClr val="0D0D11"/>
                </a:solidFill>
              </a:rPr>
              <a:t>.</a:t>
            </a:r>
          </a:p>
          <a:p>
            <a:pPr>
              <a:buFontTx/>
              <a:buAutoNum type="arabicParenR"/>
            </a:pPr>
            <a:r>
              <a:rPr lang="ru-RU" altLang="ru-RU" sz="1800" dirty="0">
                <a:solidFill>
                  <a:srgbClr val="0D0D11"/>
                </a:solidFill>
              </a:rPr>
              <a:t>Создать таблицы в кластере (</a:t>
            </a:r>
            <a:r>
              <a:rPr lang="en-US" altLang="ru-RU" sz="1800" dirty="0">
                <a:solidFill>
                  <a:srgbClr val="0D0D11"/>
                </a:solidFill>
              </a:rPr>
              <a:t>table</a:t>
            </a:r>
            <a:r>
              <a:rPr lang="ru-RU" altLang="ru-RU" sz="1800" dirty="0">
                <a:solidFill>
                  <a:srgbClr val="0D0D11"/>
                </a:solidFill>
              </a:rPr>
              <a:t>).</a:t>
            </a:r>
          </a:p>
          <a:p>
            <a:pPr>
              <a:buFontTx/>
              <a:buAutoNum type="arabicParenR"/>
            </a:pPr>
            <a:r>
              <a:rPr lang="ru-RU" altLang="ru-RU" sz="1800" dirty="0">
                <a:solidFill>
                  <a:srgbClr val="0D0D11"/>
                </a:solidFill>
              </a:rPr>
              <a:t>Создать кластерный индекс (</a:t>
            </a:r>
            <a:r>
              <a:rPr lang="en-US" altLang="ru-RU" sz="1800" dirty="0">
                <a:solidFill>
                  <a:srgbClr val="0D0D11"/>
                </a:solidFill>
              </a:rPr>
              <a:t>index ... on cluster).</a:t>
            </a:r>
            <a:endParaRPr lang="ru-RU" altLang="ru-RU" sz="1800" dirty="0">
              <a:solidFill>
                <a:srgbClr val="0D0D11"/>
              </a:solidFill>
            </a:endParaRPr>
          </a:p>
        </p:txBody>
      </p:sp>
      <p:sp>
        <p:nvSpPr>
          <p:cNvPr id="128004" name="Text Box 4"/>
          <p:cNvSpPr txBox="1">
            <a:spLocks noChangeArrowheads="1"/>
          </p:cNvSpPr>
          <p:nvPr/>
        </p:nvSpPr>
        <p:spPr bwMode="auto">
          <a:xfrm>
            <a:off x="1164656" y="2492375"/>
            <a:ext cx="7511031"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ru-RU" altLang="ru-RU" dirty="0">
                <a:solidFill>
                  <a:srgbClr val="0D0D11"/>
                </a:solidFill>
              </a:rPr>
              <a:t>Пример создания кластера для таблиц </a:t>
            </a:r>
            <a:r>
              <a:rPr lang="en-US" altLang="ru-RU" dirty="0">
                <a:solidFill>
                  <a:srgbClr val="0D0D11"/>
                </a:solidFill>
              </a:rPr>
              <a:t>DEPART </a:t>
            </a:r>
            <a:r>
              <a:rPr lang="ru-RU" altLang="ru-RU" dirty="0">
                <a:solidFill>
                  <a:srgbClr val="0D0D11"/>
                </a:solidFill>
              </a:rPr>
              <a:t>и</a:t>
            </a:r>
            <a:r>
              <a:rPr lang="en-US" altLang="ru-RU" dirty="0">
                <a:solidFill>
                  <a:srgbClr val="0D0D11"/>
                </a:solidFill>
              </a:rPr>
              <a:t> </a:t>
            </a:r>
            <a:r>
              <a:rPr lang="en-US" altLang="ru-RU" dirty="0" smtClean="0">
                <a:solidFill>
                  <a:srgbClr val="0D0D11"/>
                </a:solidFill>
              </a:rPr>
              <a:t>EMP</a:t>
            </a:r>
            <a:endParaRPr lang="en-US" altLang="ru-RU" dirty="0">
              <a:solidFill>
                <a:srgbClr val="0D0D11"/>
              </a:solidFill>
            </a:endParaRPr>
          </a:p>
          <a:p>
            <a:r>
              <a:rPr lang="en-US" altLang="ru-RU" dirty="0">
                <a:solidFill>
                  <a:srgbClr val="0D0D11"/>
                </a:solidFill>
              </a:rPr>
              <a:t>CREATE CLUSTER </a:t>
            </a:r>
            <a:r>
              <a:rPr lang="en-US" altLang="ru-RU" dirty="0" err="1">
                <a:solidFill>
                  <a:srgbClr val="0D0D11"/>
                </a:solidFill>
              </a:rPr>
              <a:t>emp_dept</a:t>
            </a:r>
            <a:r>
              <a:rPr lang="en-US" altLang="ru-RU" dirty="0">
                <a:solidFill>
                  <a:srgbClr val="0D0D11"/>
                </a:solidFill>
              </a:rPr>
              <a:t> (</a:t>
            </a:r>
            <a:r>
              <a:rPr lang="en-US" altLang="ru-RU" dirty="0" err="1">
                <a:solidFill>
                  <a:srgbClr val="0D0D11"/>
                </a:solidFill>
              </a:rPr>
              <a:t>depno</a:t>
            </a:r>
            <a:r>
              <a:rPr lang="en-US" altLang="ru-RU" dirty="0">
                <a:solidFill>
                  <a:srgbClr val="0D0D11"/>
                </a:solidFill>
              </a:rPr>
              <a:t> NUMBER(3</a:t>
            </a:r>
            <a:r>
              <a:rPr lang="en-US" altLang="ru-RU" dirty="0" smtClean="0">
                <a:solidFill>
                  <a:srgbClr val="0D0D11"/>
                </a:solidFill>
              </a:rPr>
              <a:t>));</a:t>
            </a:r>
            <a:endParaRPr lang="en-US" altLang="ru-RU" dirty="0">
              <a:solidFill>
                <a:srgbClr val="0D0D11"/>
              </a:solidFill>
            </a:endParaRPr>
          </a:p>
          <a:p>
            <a:endParaRPr lang="ru-RU" altLang="ru-RU" dirty="0" smtClean="0">
              <a:solidFill>
                <a:srgbClr val="0D0D11"/>
              </a:solidFill>
            </a:endParaRPr>
          </a:p>
          <a:p>
            <a:r>
              <a:rPr lang="en-US" altLang="ru-RU" dirty="0" smtClean="0">
                <a:solidFill>
                  <a:srgbClr val="0D0D11"/>
                </a:solidFill>
              </a:rPr>
              <a:t>CREATE </a:t>
            </a:r>
            <a:r>
              <a:rPr lang="en-US" altLang="ru-RU" dirty="0">
                <a:solidFill>
                  <a:srgbClr val="0D0D11"/>
                </a:solidFill>
              </a:rPr>
              <a:t>TABLE depart (</a:t>
            </a:r>
          </a:p>
          <a:p>
            <a:r>
              <a:rPr lang="en-US" altLang="ru-RU" dirty="0">
                <a:solidFill>
                  <a:srgbClr val="0D0D11"/>
                </a:solidFill>
              </a:rPr>
              <a:t>            </a:t>
            </a:r>
            <a:r>
              <a:rPr lang="en-US" altLang="ru-RU" dirty="0" err="1">
                <a:solidFill>
                  <a:srgbClr val="0D0D11"/>
                </a:solidFill>
              </a:rPr>
              <a:t>depno</a:t>
            </a:r>
            <a:r>
              <a:rPr lang="en-US" altLang="ru-RU" dirty="0">
                <a:solidFill>
                  <a:srgbClr val="0D0D11"/>
                </a:solidFill>
              </a:rPr>
              <a:t> NUMBER(3)  PRIMARY KEY, . . . );</a:t>
            </a:r>
          </a:p>
          <a:p>
            <a:r>
              <a:rPr lang="en-US" altLang="ru-RU" dirty="0">
                <a:solidFill>
                  <a:srgbClr val="0D0D11"/>
                </a:solidFill>
              </a:rPr>
              <a:t>            CLUSTER </a:t>
            </a:r>
            <a:r>
              <a:rPr lang="en-US" altLang="ru-RU" dirty="0" err="1">
                <a:solidFill>
                  <a:srgbClr val="0D0D11"/>
                </a:solidFill>
              </a:rPr>
              <a:t>emp_dept</a:t>
            </a:r>
            <a:r>
              <a:rPr lang="en-US" altLang="ru-RU" dirty="0">
                <a:solidFill>
                  <a:srgbClr val="0D0D11"/>
                </a:solidFill>
              </a:rPr>
              <a:t> (</a:t>
            </a:r>
            <a:r>
              <a:rPr lang="en-US" altLang="ru-RU" dirty="0" err="1">
                <a:solidFill>
                  <a:srgbClr val="0D0D11"/>
                </a:solidFill>
              </a:rPr>
              <a:t>depno</a:t>
            </a:r>
            <a:r>
              <a:rPr lang="en-US" altLang="ru-RU" dirty="0">
                <a:solidFill>
                  <a:srgbClr val="0D0D11"/>
                </a:solidFill>
              </a:rPr>
              <a:t>);</a:t>
            </a:r>
          </a:p>
          <a:p>
            <a:endParaRPr lang="ru-RU" altLang="ru-RU" dirty="0" smtClean="0">
              <a:solidFill>
                <a:srgbClr val="0D0D11"/>
              </a:solidFill>
            </a:endParaRPr>
          </a:p>
          <a:p>
            <a:r>
              <a:rPr lang="en-US" altLang="ru-RU" dirty="0" smtClean="0">
                <a:solidFill>
                  <a:srgbClr val="0D0D11"/>
                </a:solidFill>
              </a:rPr>
              <a:t>CREATE </a:t>
            </a:r>
            <a:r>
              <a:rPr lang="en-US" altLang="ru-RU" dirty="0">
                <a:solidFill>
                  <a:srgbClr val="0D0D11"/>
                </a:solidFill>
              </a:rPr>
              <a:t>TABLE </a:t>
            </a:r>
            <a:r>
              <a:rPr lang="en-US" altLang="ru-RU" dirty="0" err="1">
                <a:solidFill>
                  <a:srgbClr val="0D0D11"/>
                </a:solidFill>
              </a:rPr>
              <a:t>emp</a:t>
            </a:r>
            <a:r>
              <a:rPr lang="en-US" altLang="ru-RU" dirty="0">
                <a:solidFill>
                  <a:srgbClr val="0D0D11"/>
                </a:solidFill>
              </a:rPr>
              <a:t> (</a:t>
            </a:r>
          </a:p>
          <a:p>
            <a:r>
              <a:rPr lang="en-US" altLang="ru-RU" dirty="0">
                <a:solidFill>
                  <a:srgbClr val="0D0D11"/>
                </a:solidFill>
              </a:rPr>
              <a:t>            </a:t>
            </a:r>
            <a:r>
              <a:rPr lang="en-US" altLang="ru-RU" dirty="0" err="1">
                <a:solidFill>
                  <a:srgbClr val="0D0D11"/>
                </a:solidFill>
              </a:rPr>
              <a:t>tabno</a:t>
            </a:r>
            <a:r>
              <a:rPr lang="en-US" altLang="ru-RU" dirty="0">
                <a:solidFill>
                  <a:srgbClr val="0D0D11"/>
                </a:solidFill>
              </a:rPr>
              <a:t> NUMBER(5)  PRIMARY  KEY,</a:t>
            </a:r>
          </a:p>
          <a:p>
            <a:r>
              <a:rPr lang="en-US" altLang="ru-RU" dirty="0">
                <a:solidFill>
                  <a:srgbClr val="0D0D11"/>
                </a:solidFill>
              </a:rPr>
              <a:t>            </a:t>
            </a:r>
            <a:r>
              <a:rPr lang="en-US" altLang="ru-RU" dirty="0" err="1">
                <a:solidFill>
                  <a:srgbClr val="0D0D11"/>
                </a:solidFill>
              </a:rPr>
              <a:t>depno</a:t>
            </a:r>
            <a:r>
              <a:rPr lang="en-US" altLang="ru-RU" dirty="0">
                <a:solidFill>
                  <a:srgbClr val="0D0D11"/>
                </a:solidFill>
              </a:rPr>
              <a:t> NUMBER(3)  REFERENCES  depart, . . .)</a:t>
            </a:r>
          </a:p>
          <a:p>
            <a:r>
              <a:rPr lang="en-US" altLang="ru-RU" dirty="0">
                <a:solidFill>
                  <a:srgbClr val="0D0D11"/>
                </a:solidFill>
              </a:rPr>
              <a:t>            CLUSTER </a:t>
            </a:r>
            <a:r>
              <a:rPr lang="en-US" altLang="ru-RU" dirty="0" err="1">
                <a:solidFill>
                  <a:srgbClr val="0D0D11"/>
                </a:solidFill>
              </a:rPr>
              <a:t>emp_dept</a:t>
            </a:r>
            <a:r>
              <a:rPr lang="en-US" altLang="ru-RU" dirty="0">
                <a:solidFill>
                  <a:srgbClr val="0D0D11"/>
                </a:solidFill>
              </a:rPr>
              <a:t> (</a:t>
            </a:r>
            <a:r>
              <a:rPr lang="en-US" altLang="ru-RU" dirty="0" err="1">
                <a:solidFill>
                  <a:srgbClr val="0D0D11"/>
                </a:solidFill>
              </a:rPr>
              <a:t>depno</a:t>
            </a:r>
            <a:r>
              <a:rPr lang="en-US" altLang="ru-RU" dirty="0">
                <a:solidFill>
                  <a:srgbClr val="0D0D11"/>
                </a:solidFill>
              </a:rPr>
              <a:t>);</a:t>
            </a:r>
            <a:endParaRPr lang="ru-RU" altLang="ru-RU" dirty="0">
              <a:solidFill>
                <a:srgbClr val="0D0D11"/>
              </a:solidFill>
            </a:endParaRPr>
          </a:p>
          <a:p>
            <a:endParaRPr lang="ru-RU" altLang="ru-RU" dirty="0" smtClean="0">
              <a:solidFill>
                <a:srgbClr val="0D0D11"/>
              </a:solidFill>
            </a:endParaRPr>
          </a:p>
          <a:p>
            <a:r>
              <a:rPr lang="en-US" altLang="ru-RU" dirty="0" smtClean="0">
                <a:solidFill>
                  <a:srgbClr val="0D0D11"/>
                </a:solidFill>
              </a:rPr>
              <a:t>CREATE </a:t>
            </a:r>
            <a:r>
              <a:rPr lang="en-US" altLang="ru-RU" dirty="0">
                <a:solidFill>
                  <a:srgbClr val="0D0D11"/>
                </a:solidFill>
              </a:rPr>
              <a:t>INDEX </a:t>
            </a:r>
            <a:r>
              <a:rPr lang="en-US" altLang="ru-RU" dirty="0" err="1">
                <a:solidFill>
                  <a:srgbClr val="0D0D11"/>
                </a:solidFill>
              </a:rPr>
              <a:t>emp_dept_index</a:t>
            </a:r>
            <a:r>
              <a:rPr lang="en-US" altLang="ru-RU" dirty="0">
                <a:solidFill>
                  <a:srgbClr val="0D0D11"/>
                </a:solidFill>
              </a:rPr>
              <a:t>  ON CLUSTER </a:t>
            </a:r>
            <a:r>
              <a:rPr lang="en-US" altLang="ru-RU" dirty="0" err="1" smtClean="0">
                <a:solidFill>
                  <a:srgbClr val="0D0D11"/>
                </a:solidFill>
              </a:rPr>
              <a:t>emp_dept</a:t>
            </a:r>
            <a:r>
              <a:rPr lang="en-US" altLang="ru-RU" dirty="0" smtClean="0">
                <a:solidFill>
                  <a:srgbClr val="0D0D11"/>
                </a:solidFill>
              </a:rPr>
              <a:t>;</a:t>
            </a:r>
            <a:endParaRPr lang="ru-RU" altLang="ru-RU" dirty="0">
              <a:solidFill>
                <a:srgbClr val="0D0D11"/>
              </a:solidFill>
            </a:endParaRPr>
          </a:p>
        </p:txBody>
      </p:sp>
    </p:spTree>
    <p:extLst>
      <p:ext uri="{BB962C8B-B14F-4D97-AF65-F5344CB8AC3E}">
        <p14:creationId xmlns:p14="http://schemas.microsoft.com/office/powerpoint/2010/main" val="2955035846"/>
      </p:ext>
    </p:extLst>
  </p:cSld>
  <p:clrMapOvr>
    <a:masterClrMapping/>
  </p:clrMapOvr>
  <p:transition spd="med">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dirty="0" smtClean="0"/>
              <a:t>Хеширование</a:t>
            </a:r>
            <a:endParaRPr lang="ru-RU" dirty="0"/>
          </a:p>
        </p:txBody>
      </p:sp>
      <p:sp>
        <p:nvSpPr>
          <p:cNvPr id="5" name="Текст 4"/>
          <p:cNvSpPr>
            <a:spLocks noGrp="1"/>
          </p:cNvSpPr>
          <p:nvPr>
            <p:ph type="body" idx="1"/>
          </p:nvPr>
        </p:nvSpPr>
        <p:spPr/>
        <p:txBody>
          <a:bodyPr/>
          <a:lstStyle/>
          <a:p>
            <a:endParaRPr lang="ru-RU"/>
          </a:p>
        </p:txBody>
      </p:sp>
    </p:spTree>
    <p:extLst>
      <p:ext uri="{BB962C8B-B14F-4D97-AF65-F5344CB8AC3E}">
        <p14:creationId xmlns:p14="http://schemas.microsoft.com/office/powerpoint/2010/main" val="1392552704"/>
      </p:ext>
    </p:extLst>
  </p:cSld>
  <p:clrMapOvr>
    <a:masterClrMapping/>
  </p:clrMapOvr>
  <p:transition spd="med">
    <p:pull/>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685800" y="768350"/>
            <a:ext cx="7772400" cy="644525"/>
          </a:xfrm>
        </p:spPr>
        <p:txBody>
          <a:bodyPr/>
          <a:lstStyle/>
          <a:p>
            <a:r>
              <a:rPr lang="ru-RU" altLang="ru-RU" sz="3200"/>
              <a:t>Хеширование</a:t>
            </a:r>
          </a:p>
        </p:txBody>
      </p:sp>
      <p:sp>
        <p:nvSpPr>
          <p:cNvPr id="117763" name="Text Box 3"/>
          <p:cNvSpPr txBox="1">
            <a:spLocks noChangeArrowheads="1"/>
          </p:cNvSpPr>
          <p:nvPr/>
        </p:nvSpPr>
        <p:spPr bwMode="auto">
          <a:xfrm>
            <a:off x="986573" y="1484313"/>
            <a:ext cx="8064500" cy="476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r>
              <a:rPr lang="ru-RU" altLang="ru-RU" sz="1800" dirty="0">
                <a:solidFill>
                  <a:srgbClr val="0D0D11"/>
                </a:solidFill>
              </a:rPr>
              <a:t>Принцип хеширования: для определения адреса записи в области хранения к значению ключевого поля этой записи применяется </a:t>
            </a:r>
            <a:r>
              <a:rPr lang="ru-RU" altLang="ru-RU" sz="1800" i="1" dirty="0">
                <a:solidFill>
                  <a:srgbClr val="0D0D11"/>
                </a:solidFill>
              </a:rPr>
              <a:t>хеш-функция </a:t>
            </a:r>
            <a:r>
              <a:rPr lang="en-US" altLang="ru-RU" sz="1800" b="1" i="1" dirty="0">
                <a:solidFill>
                  <a:srgbClr val="0D0D11"/>
                </a:solidFill>
              </a:rPr>
              <a:t>h</a:t>
            </a:r>
            <a:r>
              <a:rPr lang="ru-RU" altLang="ru-RU" sz="1800" b="1" i="1" dirty="0">
                <a:solidFill>
                  <a:srgbClr val="0D0D11"/>
                </a:solidFill>
              </a:rPr>
              <a:t>(</a:t>
            </a:r>
            <a:r>
              <a:rPr lang="en-US" altLang="ru-RU" sz="1800" b="1" i="1" dirty="0">
                <a:solidFill>
                  <a:srgbClr val="0D0D11"/>
                </a:solidFill>
              </a:rPr>
              <a:t>K</a:t>
            </a:r>
            <a:r>
              <a:rPr lang="ru-RU" altLang="ru-RU" sz="1800" i="1" dirty="0">
                <a:solidFill>
                  <a:srgbClr val="0D0D11"/>
                </a:solidFill>
              </a:rPr>
              <a:t>)</a:t>
            </a:r>
            <a:r>
              <a:rPr lang="ru-RU" altLang="ru-RU" sz="1800" dirty="0">
                <a:solidFill>
                  <a:srgbClr val="0D0D11"/>
                </a:solidFill>
              </a:rPr>
              <a:t>, которая преобразует значение ключа </a:t>
            </a:r>
            <a:r>
              <a:rPr lang="en-US" altLang="ru-RU" sz="1800" b="1" i="1" dirty="0">
                <a:solidFill>
                  <a:srgbClr val="0D0D11"/>
                </a:solidFill>
              </a:rPr>
              <a:t>K</a:t>
            </a:r>
            <a:r>
              <a:rPr lang="ru-RU" altLang="ru-RU" sz="1800" dirty="0">
                <a:solidFill>
                  <a:srgbClr val="0D0D11"/>
                </a:solidFill>
              </a:rPr>
              <a:t> в адрес участка памяти (это называется </a:t>
            </a:r>
            <a:r>
              <a:rPr lang="ru-RU" altLang="ru-RU" sz="1800" i="1" dirty="0">
                <a:solidFill>
                  <a:srgbClr val="0D0D11"/>
                </a:solidFill>
              </a:rPr>
              <a:t>свёрткой ключа</a:t>
            </a:r>
            <a:r>
              <a:rPr lang="ru-RU" altLang="ru-RU" sz="1800" dirty="0">
                <a:solidFill>
                  <a:srgbClr val="0D0D11"/>
                </a:solidFill>
              </a:rPr>
              <a:t>). Новая запись будет размещаться по тому адресу, который выдаст хеш-функция для ключа этой записи. </a:t>
            </a:r>
          </a:p>
          <a:p>
            <a:r>
              <a:rPr lang="ru-RU" altLang="ru-RU" sz="1800" dirty="0">
                <a:solidFill>
                  <a:srgbClr val="0D0D11"/>
                </a:solidFill>
              </a:rPr>
              <a:t>Хеш-функция </a:t>
            </a:r>
            <a:r>
              <a:rPr lang="en-US" altLang="ru-RU" sz="1800" i="1" dirty="0">
                <a:solidFill>
                  <a:srgbClr val="0D0D11"/>
                </a:solidFill>
              </a:rPr>
              <a:t>h</a:t>
            </a:r>
            <a:r>
              <a:rPr lang="ru-RU" altLang="ru-RU" sz="1800" i="1" dirty="0">
                <a:solidFill>
                  <a:srgbClr val="0D0D11"/>
                </a:solidFill>
              </a:rPr>
              <a:t>(</a:t>
            </a:r>
            <a:r>
              <a:rPr lang="en-US" altLang="ru-RU" sz="1800" i="1" dirty="0">
                <a:solidFill>
                  <a:srgbClr val="0D0D11"/>
                </a:solidFill>
              </a:rPr>
              <a:t>K</a:t>
            </a:r>
            <a:r>
              <a:rPr lang="ru-RU" altLang="ru-RU" sz="1800" i="1" dirty="0">
                <a:solidFill>
                  <a:srgbClr val="0D0D11"/>
                </a:solidFill>
              </a:rPr>
              <a:t>)</a:t>
            </a:r>
            <a:r>
              <a:rPr lang="ru-RU" altLang="ru-RU" sz="1800" dirty="0">
                <a:solidFill>
                  <a:srgbClr val="0D0D11"/>
                </a:solidFill>
              </a:rPr>
              <a:t> должна обладать следующими свойствами:</a:t>
            </a:r>
          </a:p>
          <a:p>
            <a:pPr lvl="1">
              <a:buFont typeface="Wingdings" panose="05000000000000000000" pitchFamily="2" charset="2"/>
              <a:buChar char="Ø"/>
            </a:pPr>
            <a:r>
              <a:rPr lang="ru-RU" altLang="ru-RU" sz="1800" dirty="0">
                <a:solidFill>
                  <a:srgbClr val="0D0D11"/>
                </a:solidFill>
              </a:rPr>
              <a:t>выдавать такие значения адресов, чтобы обеспечить равномерное распределение записей в памяти, в частности, для близких значений ключа значения адресов должны сильно отличаться, чтобы избегать перекосов в размещении данных:</a:t>
            </a:r>
            <a:endParaRPr lang="en-US" altLang="ru-RU" sz="1800" dirty="0">
              <a:solidFill>
                <a:srgbClr val="0D0D11"/>
              </a:solidFill>
            </a:endParaRPr>
          </a:p>
          <a:p>
            <a:pPr algn="ctr"/>
            <a:r>
              <a:rPr lang="ru-RU" altLang="ru-RU" sz="1800" dirty="0">
                <a:solidFill>
                  <a:srgbClr val="0D0D11"/>
                </a:solidFill>
              </a:rPr>
              <a:t>	</a:t>
            </a:r>
            <a:r>
              <a:rPr lang="en-US" altLang="ru-RU" sz="1800" dirty="0">
                <a:solidFill>
                  <a:srgbClr val="0D0D11"/>
                </a:solidFill>
              </a:rPr>
              <a:t>K1 </a:t>
            </a:r>
            <a:r>
              <a:rPr lang="ru-RU" altLang="ru-RU" sz="1800" dirty="0">
                <a:solidFill>
                  <a:srgbClr val="0D0D11"/>
                </a:solidFill>
                <a:sym typeface="Symbol" panose="05050102010706020507" pitchFamily="18" charset="2"/>
              </a:rPr>
              <a:t></a:t>
            </a:r>
            <a:r>
              <a:rPr lang="en-US" altLang="ru-RU" sz="1800" dirty="0">
                <a:solidFill>
                  <a:srgbClr val="0D0D11"/>
                </a:solidFill>
              </a:rPr>
              <a:t> K2 </a:t>
            </a:r>
            <a:r>
              <a:rPr lang="ru-RU" altLang="ru-RU" sz="1800" dirty="0">
                <a:solidFill>
                  <a:srgbClr val="0D0D11"/>
                </a:solidFill>
                <a:sym typeface="Symbol" panose="05050102010706020507" pitchFamily="18" charset="2"/>
              </a:rPr>
              <a:t></a:t>
            </a:r>
            <a:r>
              <a:rPr lang="en-US" altLang="ru-RU" sz="1800" dirty="0">
                <a:solidFill>
                  <a:srgbClr val="0D0D11"/>
                </a:solidFill>
              </a:rPr>
              <a:t>  h(K1)&gt;&gt;h(K2) V h(K2)&gt;&gt;h(K1),</a:t>
            </a:r>
            <a:endParaRPr lang="ru-RU" altLang="ru-RU" sz="1800" dirty="0">
              <a:solidFill>
                <a:srgbClr val="0D0D11"/>
              </a:solidFill>
            </a:endParaRPr>
          </a:p>
          <a:p>
            <a:pPr lvl="1">
              <a:buFont typeface="Wingdings" panose="05000000000000000000" pitchFamily="2" charset="2"/>
              <a:buChar char="Ø"/>
            </a:pPr>
            <a:r>
              <a:rPr lang="ru-RU" altLang="ru-RU" sz="1800" dirty="0">
                <a:solidFill>
                  <a:srgbClr val="0D0D11"/>
                </a:solidFill>
              </a:rPr>
              <a:t>для разных значений ключа выдавать разные адреса:</a:t>
            </a:r>
            <a:endParaRPr lang="en-US" altLang="ru-RU" sz="1800" dirty="0">
              <a:solidFill>
                <a:srgbClr val="0D0D11"/>
              </a:solidFill>
            </a:endParaRPr>
          </a:p>
          <a:p>
            <a:pPr algn="ctr"/>
            <a:r>
              <a:rPr lang="ru-RU" altLang="ru-RU" sz="1800" dirty="0">
                <a:solidFill>
                  <a:srgbClr val="0D0D11"/>
                </a:solidFill>
              </a:rPr>
              <a:t>	</a:t>
            </a:r>
            <a:r>
              <a:rPr lang="en-US" altLang="ru-RU" sz="1800" dirty="0">
                <a:solidFill>
                  <a:srgbClr val="0D0D11"/>
                </a:solidFill>
              </a:rPr>
              <a:t>K</a:t>
            </a:r>
            <a:r>
              <a:rPr lang="ru-RU" altLang="ru-RU" sz="1800" dirty="0">
                <a:solidFill>
                  <a:srgbClr val="0D0D11"/>
                </a:solidFill>
              </a:rPr>
              <a:t>1 </a:t>
            </a:r>
            <a:r>
              <a:rPr lang="ru-RU" altLang="ru-RU" sz="1800" dirty="0">
                <a:solidFill>
                  <a:srgbClr val="0D0D11"/>
                </a:solidFill>
                <a:sym typeface="Symbol" panose="05050102010706020507" pitchFamily="18" charset="2"/>
              </a:rPr>
              <a:t></a:t>
            </a:r>
            <a:r>
              <a:rPr lang="ru-RU" altLang="ru-RU" sz="1800" dirty="0">
                <a:solidFill>
                  <a:srgbClr val="0D0D11"/>
                </a:solidFill>
              </a:rPr>
              <a:t> </a:t>
            </a:r>
            <a:r>
              <a:rPr lang="en-US" altLang="ru-RU" sz="1800" dirty="0">
                <a:solidFill>
                  <a:srgbClr val="0D0D11"/>
                </a:solidFill>
              </a:rPr>
              <a:t>K</a:t>
            </a:r>
            <a:r>
              <a:rPr lang="ru-RU" altLang="ru-RU" sz="1800" dirty="0">
                <a:solidFill>
                  <a:srgbClr val="0D0D11"/>
                </a:solidFill>
              </a:rPr>
              <a:t>2 </a:t>
            </a:r>
            <a:r>
              <a:rPr lang="ru-RU" altLang="ru-RU" sz="1800" dirty="0">
                <a:solidFill>
                  <a:srgbClr val="0D0D11"/>
                </a:solidFill>
                <a:sym typeface="Symbol" panose="05050102010706020507" pitchFamily="18" charset="2"/>
              </a:rPr>
              <a:t></a:t>
            </a:r>
            <a:r>
              <a:rPr lang="ru-RU" altLang="ru-RU" sz="1800" dirty="0">
                <a:solidFill>
                  <a:srgbClr val="0D0D11"/>
                </a:solidFill>
              </a:rPr>
              <a:t> </a:t>
            </a:r>
            <a:r>
              <a:rPr lang="en-US" altLang="ru-RU" sz="1800" dirty="0">
                <a:solidFill>
                  <a:srgbClr val="0D0D11"/>
                </a:solidFill>
              </a:rPr>
              <a:t>h</a:t>
            </a:r>
            <a:r>
              <a:rPr lang="ru-RU" altLang="ru-RU" sz="1800" dirty="0">
                <a:solidFill>
                  <a:srgbClr val="0D0D11"/>
                </a:solidFill>
              </a:rPr>
              <a:t>(</a:t>
            </a:r>
            <a:r>
              <a:rPr lang="en-US" altLang="ru-RU" sz="1800" dirty="0">
                <a:solidFill>
                  <a:srgbClr val="0D0D11"/>
                </a:solidFill>
              </a:rPr>
              <a:t>K</a:t>
            </a:r>
            <a:r>
              <a:rPr lang="ru-RU" altLang="ru-RU" sz="1800" dirty="0">
                <a:solidFill>
                  <a:srgbClr val="0D0D11"/>
                </a:solidFill>
              </a:rPr>
              <a:t>1) </a:t>
            </a:r>
            <a:r>
              <a:rPr lang="ru-RU" altLang="ru-RU" sz="1800" dirty="0">
                <a:solidFill>
                  <a:srgbClr val="0D0D11"/>
                </a:solidFill>
                <a:sym typeface="Symbol" panose="05050102010706020507" pitchFamily="18" charset="2"/>
              </a:rPr>
              <a:t></a:t>
            </a:r>
            <a:r>
              <a:rPr lang="ru-RU" altLang="ru-RU" sz="1800" dirty="0">
                <a:solidFill>
                  <a:srgbClr val="0D0D11"/>
                </a:solidFill>
              </a:rPr>
              <a:t> </a:t>
            </a:r>
            <a:r>
              <a:rPr lang="en-US" altLang="ru-RU" sz="1800" dirty="0">
                <a:solidFill>
                  <a:srgbClr val="0D0D11"/>
                </a:solidFill>
              </a:rPr>
              <a:t>h</a:t>
            </a:r>
            <a:r>
              <a:rPr lang="ru-RU" altLang="ru-RU" sz="1800" dirty="0">
                <a:solidFill>
                  <a:srgbClr val="0D0D11"/>
                </a:solidFill>
              </a:rPr>
              <a:t>(</a:t>
            </a:r>
            <a:r>
              <a:rPr lang="en-US" altLang="ru-RU" sz="1800" dirty="0">
                <a:solidFill>
                  <a:srgbClr val="0D0D11"/>
                </a:solidFill>
              </a:rPr>
              <a:t>K</a:t>
            </a:r>
            <a:r>
              <a:rPr lang="ru-RU" altLang="ru-RU" sz="1800" dirty="0">
                <a:solidFill>
                  <a:srgbClr val="0D0D11"/>
                </a:solidFill>
              </a:rPr>
              <a:t>2).</a:t>
            </a:r>
          </a:p>
          <a:p>
            <a:r>
              <a:rPr lang="ru-RU" altLang="ru-RU" sz="1800" dirty="0">
                <a:solidFill>
                  <a:srgbClr val="0D0D11"/>
                </a:solidFill>
              </a:rPr>
              <a:t>Для реальных функций хеширования допускается совпадение значений функции </a:t>
            </a:r>
            <a:r>
              <a:rPr lang="en-US" altLang="ru-RU" sz="1800" i="1" dirty="0">
                <a:solidFill>
                  <a:srgbClr val="0D0D11"/>
                </a:solidFill>
              </a:rPr>
              <a:t>h</a:t>
            </a:r>
            <a:r>
              <a:rPr lang="ru-RU" altLang="ru-RU" sz="1800" i="1" dirty="0">
                <a:solidFill>
                  <a:srgbClr val="0D0D11"/>
                </a:solidFill>
              </a:rPr>
              <a:t>(</a:t>
            </a:r>
            <a:r>
              <a:rPr lang="en-US" altLang="ru-RU" sz="1800" i="1" dirty="0">
                <a:solidFill>
                  <a:srgbClr val="0D0D11"/>
                </a:solidFill>
              </a:rPr>
              <a:t>K</a:t>
            </a:r>
            <a:r>
              <a:rPr lang="ru-RU" altLang="ru-RU" sz="1800" i="1" dirty="0">
                <a:solidFill>
                  <a:srgbClr val="0D0D11"/>
                </a:solidFill>
              </a:rPr>
              <a:t>)</a:t>
            </a:r>
            <a:r>
              <a:rPr lang="ru-RU" altLang="ru-RU" sz="1800" dirty="0">
                <a:solidFill>
                  <a:srgbClr val="0D0D11"/>
                </a:solidFill>
              </a:rPr>
              <a:t> для различных ключей. Для разрешения неопределённости при совпадении адресов после вычисления </a:t>
            </a:r>
            <a:r>
              <a:rPr lang="en-US" altLang="ru-RU" sz="1800" i="1" dirty="0">
                <a:solidFill>
                  <a:srgbClr val="0D0D11"/>
                </a:solidFill>
              </a:rPr>
              <a:t>h</a:t>
            </a:r>
            <a:r>
              <a:rPr lang="ru-RU" altLang="ru-RU" sz="1800" i="1" dirty="0">
                <a:solidFill>
                  <a:srgbClr val="0D0D11"/>
                </a:solidFill>
              </a:rPr>
              <a:t>(</a:t>
            </a:r>
            <a:r>
              <a:rPr lang="en-US" altLang="ru-RU" sz="1800" i="1" dirty="0">
                <a:solidFill>
                  <a:srgbClr val="0D0D11"/>
                </a:solidFill>
              </a:rPr>
              <a:t>K</a:t>
            </a:r>
            <a:r>
              <a:rPr lang="ru-RU" altLang="ru-RU" sz="1800" i="1" dirty="0">
                <a:solidFill>
                  <a:srgbClr val="0D0D11"/>
                </a:solidFill>
              </a:rPr>
              <a:t>)</a:t>
            </a:r>
            <a:r>
              <a:rPr lang="ru-RU" altLang="ru-RU" sz="1800" dirty="0">
                <a:solidFill>
                  <a:srgbClr val="0D0D11"/>
                </a:solidFill>
              </a:rPr>
              <a:t> используются специальные методы. </a:t>
            </a:r>
          </a:p>
        </p:txBody>
      </p:sp>
    </p:spTree>
    <p:extLst>
      <p:ext uri="{BB962C8B-B14F-4D97-AF65-F5344CB8AC3E}">
        <p14:creationId xmlns:p14="http://schemas.microsoft.com/office/powerpoint/2010/main" val="1290922900"/>
      </p:ext>
    </p:extLst>
  </p:cSld>
  <p:clrMapOvr>
    <a:masterClrMapping/>
  </p:clrMapOvr>
  <p:transition spd="med">
    <p:pull/>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144463" y="768350"/>
            <a:ext cx="8820150" cy="573088"/>
          </a:xfrm>
        </p:spPr>
        <p:txBody>
          <a:bodyPr>
            <a:normAutofit fontScale="90000"/>
          </a:bodyPr>
          <a:lstStyle/>
          <a:p>
            <a:r>
              <a:rPr lang="ru-RU" altLang="ru-RU" sz="3200">
                <a:latin typeface="Times New Roman" panose="02020603050405020304" pitchFamily="18" charset="0"/>
              </a:rPr>
              <a:t>Хеширование: достоинства и недостатки </a:t>
            </a:r>
          </a:p>
        </p:txBody>
      </p:sp>
      <p:sp>
        <p:nvSpPr>
          <p:cNvPr id="100357" name="Text Box 5"/>
          <p:cNvSpPr txBox="1">
            <a:spLocks noChangeArrowheads="1"/>
          </p:cNvSpPr>
          <p:nvPr/>
        </p:nvSpPr>
        <p:spPr bwMode="auto">
          <a:xfrm>
            <a:off x="828675" y="1586213"/>
            <a:ext cx="8135938" cy="3960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10000"/>
              </a:spcBef>
            </a:pPr>
            <a:r>
              <a:rPr lang="ru-RU" altLang="ru-RU" sz="2000" dirty="0">
                <a:solidFill>
                  <a:srgbClr val="0D0D11"/>
                </a:solidFill>
              </a:rPr>
              <a:t>Достоинства: </a:t>
            </a:r>
          </a:p>
          <a:p>
            <a:pPr>
              <a:spcBef>
                <a:spcPct val="10000"/>
              </a:spcBef>
              <a:buFont typeface="Wingdings" panose="05000000000000000000" pitchFamily="2" charset="2"/>
              <a:buChar char="Ø"/>
            </a:pPr>
            <a:r>
              <a:rPr lang="ru-RU" altLang="ru-RU" sz="2000" dirty="0">
                <a:solidFill>
                  <a:srgbClr val="0D0D11"/>
                </a:solidFill>
              </a:rPr>
              <a:t> обращение к данным по значению ключа происходит за одну операцию ввода/вывода;</a:t>
            </a:r>
          </a:p>
          <a:p>
            <a:pPr>
              <a:spcBef>
                <a:spcPct val="10000"/>
              </a:spcBef>
              <a:buFont typeface="Wingdings" panose="05000000000000000000" pitchFamily="2" charset="2"/>
              <a:buChar char="Ø"/>
            </a:pPr>
            <a:r>
              <a:rPr lang="ru-RU" altLang="ru-RU" sz="2000" dirty="0">
                <a:solidFill>
                  <a:srgbClr val="0D0D11"/>
                </a:solidFill>
              </a:rPr>
              <a:t> не нужно создавать никаких дополнительных структур (типа индекса) и тратить память на их хранение.</a:t>
            </a:r>
            <a:r>
              <a:rPr lang="ru-RU" altLang="ru-RU" sz="2000" dirty="0"/>
              <a:t> </a:t>
            </a:r>
          </a:p>
          <a:p>
            <a:pPr>
              <a:spcBef>
                <a:spcPct val="10000"/>
              </a:spcBef>
            </a:pPr>
            <a:endParaRPr lang="ru-RU" altLang="ru-RU" sz="2000" dirty="0"/>
          </a:p>
          <a:p>
            <a:pPr>
              <a:spcBef>
                <a:spcPct val="10000"/>
              </a:spcBef>
            </a:pPr>
            <a:r>
              <a:rPr lang="ru-RU" altLang="ru-RU" sz="2000" dirty="0">
                <a:solidFill>
                  <a:srgbClr val="0D0D11"/>
                </a:solidFill>
              </a:rPr>
              <a:t>Недостатки:</a:t>
            </a:r>
          </a:p>
          <a:p>
            <a:pPr>
              <a:spcBef>
                <a:spcPct val="10000"/>
              </a:spcBef>
              <a:buFont typeface="Wingdings" panose="05000000000000000000" pitchFamily="2" charset="2"/>
              <a:buChar char="Ø"/>
            </a:pPr>
            <a:r>
              <a:rPr lang="ru-RU" altLang="ru-RU" sz="2000" dirty="0">
                <a:solidFill>
                  <a:srgbClr val="0D0D11"/>
                </a:solidFill>
              </a:rPr>
              <a:t> количество данных и распределение значений ключа должны быть известны заранее;</a:t>
            </a:r>
          </a:p>
          <a:p>
            <a:pPr>
              <a:spcBef>
                <a:spcPct val="10000"/>
              </a:spcBef>
              <a:buFont typeface="Wingdings" panose="05000000000000000000" pitchFamily="2" charset="2"/>
              <a:buChar char="Ø"/>
            </a:pPr>
            <a:r>
              <a:rPr lang="ru-RU" altLang="ru-RU" sz="2000" dirty="0">
                <a:solidFill>
                  <a:srgbClr val="0D0D11"/>
                </a:solidFill>
              </a:rPr>
              <a:t> записи обычно </a:t>
            </a:r>
            <a:r>
              <a:rPr lang="ru-RU" altLang="ru-RU" sz="2000" dirty="0" err="1">
                <a:solidFill>
                  <a:srgbClr val="0D0D11"/>
                </a:solidFill>
              </a:rPr>
              <a:t>неупорядочены</a:t>
            </a:r>
            <a:r>
              <a:rPr lang="ru-RU" altLang="ru-RU" sz="2000" dirty="0">
                <a:solidFill>
                  <a:srgbClr val="0D0D11"/>
                </a:solidFill>
              </a:rPr>
              <a:t> по значению ключа, что приводит к дополнительным затратам, например, при выполнении сортировки;</a:t>
            </a:r>
          </a:p>
          <a:p>
            <a:pPr>
              <a:spcBef>
                <a:spcPct val="10000"/>
              </a:spcBef>
              <a:buFont typeface="Wingdings" panose="05000000000000000000" pitchFamily="2" charset="2"/>
              <a:buChar char="Ø"/>
            </a:pPr>
            <a:r>
              <a:rPr lang="ru-RU" altLang="ru-RU" sz="2000" dirty="0">
                <a:solidFill>
                  <a:srgbClr val="0D0D11"/>
                </a:solidFill>
              </a:rPr>
              <a:t> сложности подбора хеш-функции.</a:t>
            </a:r>
          </a:p>
        </p:txBody>
      </p:sp>
    </p:spTree>
    <p:extLst>
      <p:ext uri="{BB962C8B-B14F-4D97-AF65-F5344CB8AC3E}">
        <p14:creationId xmlns:p14="http://schemas.microsoft.com/office/powerpoint/2010/main" val="1605617672"/>
      </p:ext>
    </p:extLst>
  </p:cSld>
  <p:clrMapOvr>
    <a:masterClrMapping/>
  </p:clrMapOvr>
  <p:transition spd="med">
    <p:pull/>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144463" y="768350"/>
            <a:ext cx="8820150" cy="1147763"/>
          </a:xfrm>
        </p:spPr>
        <p:txBody>
          <a:bodyPr/>
          <a:lstStyle/>
          <a:p>
            <a:r>
              <a:rPr lang="ru-RU" altLang="ru-RU" sz="3200">
                <a:latin typeface="Times New Roman" panose="02020603050405020304" pitchFamily="18" charset="0"/>
              </a:rPr>
              <a:t>Хеширование: </a:t>
            </a:r>
            <a:br>
              <a:rPr lang="ru-RU" altLang="ru-RU" sz="3200">
                <a:latin typeface="Times New Roman" panose="02020603050405020304" pitchFamily="18" charset="0"/>
              </a:rPr>
            </a:br>
            <a:r>
              <a:rPr lang="ru-RU" altLang="ru-RU" sz="3200">
                <a:latin typeface="Times New Roman" panose="02020603050405020304" pitchFamily="18" charset="0"/>
              </a:rPr>
              <a:t>сложности подбора хеш-функции </a:t>
            </a:r>
          </a:p>
        </p:txBody>
      </p:sp>
      <p:sp>
        <p:nvSpPr>
          <p:cNvPr id="113667" name="Text Box 3"/>
          <p:cNvSpPr txBox="1">
            <a:spLocks noChangeArrowheads="1"/>
          </p:cNvSpPr>
          <p:nvPr/>
        </p:nvSpPr>
        <p:spPr bwMode="auto">
          <a:xfrm>
            <a:off x="1042988" y="1916113"/>
            <a:ext cx="4897437" cy="418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10000"/>
              </a:spcBef>
            </a:pPr>
            <a:r>
              <a:rPr lang="ru-RU" altLang="ru-RU" sz="2400">
                <a:solidFill>
                  <a:srgbClr val="0D0D11"/>
                </a:solidFill>
              </a:rPr>
              <a:t>Пример: парадокс дней рождения.</a:t>
            </a:r>
          </a:p>
          <a:p>
            <a:pPr>
              <a:spcBef>
                <a:spcPct val="10000"/>
              </a:spcBef>
            </a:pPr>
            <a:r>
              <a:rPr lang="ru-RU" altLang="ru-RU" sz="2400">
                <a:solidFill>
                  <a:srgbClr val="0D0D11"/>
                </a:solidFill>
              </a:rPr>
              <a:t>23 человека (случайным образом) собрались в одной комнате. С вероятностью 0.507  у двух из них дни рождения (число и месяц) совпадут.</a:t>
            </a:r>
          </a:p>
          <a:p>
            <a:pPr>
              <a:spcBef>
                <a:spcPct val="10000"/>
              </a:spcBef>
            </a:pPr>
            <a:r>
              <a:rPr lang="ru-RU" altLang="ru-RU" sz="2400">
                <a:solidFill>
                  <a:srgbClr val="0D0D11"/>
                </a:solidFill>
              </a:rPr>
              <a:t>Т.е. при случайном выборе функции, отображающей 23 элемента в 365 ячеек, эта функция с вероятностью 0.507 поместит два элемента в одну ячейку.</a:t>
            </a:r>
          </a:p>
        </p:txBody>
      </p:sp>
      <p:graphicFrame>
        <p:nvGraphicFramePr>
          <p:cNvPr id="113698" name="Group 34"/>
          <p:cNvGraphicFramePr>
            <a:graphicFrameLocks noGrp="1"/>
          </p:cNvGraphicFramePr>
          <p:nvPr/>
        </p:nvGraphicFramePr>
        <p:xfrm>
          <a:off x="6376988" y="2276475"/>
          <a:ext cx="2298700" cy="2743200"/>
        </p:xfrm>
        <a:graphic>
          <a:graphicData uri="http://schemas.openxmlformats.org/drawingml/2006/table">
            <a:tbl>
              <a:tblPr/>
              <a:tblGrid>
                <a:gridCol w="641350">
                  <a:extLst>
                    <a:ext uri="{9D8B030D-6E8A-4147-A177-3AD203B41FA5}">
                      <a16:colId xmlns:a16="http://schemas.microsoft.com/office/drawing/2014/main" val="1846445885"/>
                    </a:ext>
                  </a:extLst>
                </a:gridCol>
                <a:gridCol w="1657350">
                  <a:extLst>
                    <a:ext uri="{9D8B030D-6E8A-4147-A177-3AD203B41FA5}">
                      <a16:colId xmlns:a16="http://schemas.microsoft.com/office/drawing/2014/main" val="1704913770"/>
                    </a:ext>
                  </a:extLst>
                </a:gridCol>
              </a:tblGrid>
              <a:tr h="457200">
                <a:tc>
                  <a:txBody>
                    <a:bodyPr/>
                    <a:lstStyle>
                      <a:lvl1pPr>
                        <a:spcBef>
                          <a:spcPct val="20000"/>
                        </a:spcBef>
                        <a:buSzPct val="90000"/>
                        <a:defRPr sz="2800">
                          <a:solidFill>
                            <a:schemeClr val="tx1"/>
                          </a:solidFill>
                          <a:latin typeface="Tahoma" panose="020B0604030504040204" pitchFamily="34" charset="0"/>
                        </a:defRPr>
                      </a:lvl1pPr>
                      <a:lvl2pPr>
                        <a:spcBef>
                          <a:spcPct val="20000"/>
                        </a:spcBef>
                        <a:buSzPct val="80000"/>
                        <a:defRPr sz="2400">
                          <a:solidFill>
                            <a:schemeClr val="tx1"/>
                          </a:solidFill>
                          <a:latin typeface="Tahoma" panose="020B0604030504040204" pitchFamily="34" charset="0"/>
                        </a:defRPr>
                      </a:lvl2pPr>
                      <a:lvl3pPr>
                        <a:spcBef>
                          <a:spcPct val="20000"/>
                        </a:spcBef>
                        <a:buSzPct val="70000"/>
                        <a:defRPr sz="2000">
                          <a:solidFill>
                            <a:schemeClr val="tx1"/>
                          </a:solidFill>
                          <a:latin typeface="Tahoma" panose="020B0604030504040204" pitchFamily="34" charset="0"/>
                        </a:defRPr>
                      </a:lvl3pPr>
                      <a:lvl4pPr>
                        <a:spcBef>
                          <a:spcPct val="20000"/>
                        </a:spcBef>
                        <a:buSzPct val="70000"/>
                        <a:defRPr>
                          <a:solidFill>
                            <a:schemeClr val="tx1"/>
                          </a:solidFill>
                          <a:latin typeface="Tahoma" panose="020B0604030504040204" pitchFamily="34" charset="0"/>
                        </a:defRPr>
                      </a:lvl4pPr>
                      <a:lvl5pPr>
                        <a:spcBef>
                          <a:spcPct val="20000"/>
                        </a:spcBef>
                        <a:buSzPct val="70000"/>
                        <a:defRPr>
                          <a:solidFill>
                            <a:schemeClr val="tx1"/>
                          </a:solidFill>
                          <a:latin typeface="Tahoma" panose="020B0604030504040204" pitchFamily="34" charset="0"/>
                        </a:defRPr>
                      </a:lvl5pPr>
                      <a:lvl6pPr fontAlgn="base">
                        <a:spcBef>
                          <a:spcPct val="20000"/>
                        </a:spcBef>
                        <a:spcAft>
                          <a:spcPct val="0"/>
                        </a:spcAft>
                        <a:buSzPct val="70000"/>
                        <a:defRPr>
                          <a:solidFill>
                            <a:schemeClr val="tx1"/>
                          </a:solidFill>
                          <a:latin typeface="Tahoma" panose="020B0604030504040204" pitchFamily="34" charset="0"/>
                        </a:defRPr>
                      </a:lvl6pPr>
                      <a:lvl7pPr fontAlgn="base">
                        <a:spcBef>
                          <a:spcPct val="20000"/>
                        </a:spcBef>
                        <a:spcAft>
                          <a:spcPct val="0"/>
                        </a:spcAft>
                        <a:buSzPct val="70000"/>
                        <a:defRPr>
                          <a:solidFill>
                            <a:schemeClr val="tx1"/>
                          </a:solidFill>
                          <a:latin typeface="Tahoma" panose="020B0604030504040204" pitchFamily="34" charset="0"/>
                        </a:defRPr>
                      </a:lvl7pPr>
                      <a:lvl8pPr fontAlgn="base">
                        <a:spcBef>
                          <a:spcPct val="20000"/>
                        </a:spcBef>
                        <a:spcAft>
                          <a:spcPct val="0"/>
                        </a:spcAft>
                        <a:buSzPct val="70000"/>
                        <a:defRPr>
                          <a:solidFill>
                            <a:schemeClr val="tx1"/>
                          </a:solidFill>
                          <a:latin typeface="Tahoma" panose="020B0604030504040204" pitchFamily="34" charset="0"/>
                        </a:defRPr>
                      </a:lvl8pPr>
                      <a:lvl9pPr fontAlgn="base">
                        <a:spcBef>
                          <a:spcPct val="20000"/>
                        </a:spcBef>
                        <a:spcAft>
                          <a:spcPct val="0"/>
                        </a:spcAft>
                        <a:buSzPct val="70000"/>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400" b="1" i="1" u="none" strike="noStrike" cap="none" normalizeH="0" baseline="0" smtClean="0">
                          <a:ln>
                            <a:noFill/>
                          </a:ln>
                          <a:solidFill>
                            <a:srgbClr val="0D0D11"/>
                          </a:solidFill>
                          <a:effectLst/>
                          <a:latin typeface="Times New Roman" panose="02020603050405020304" pitchFamily="18" charset="0"/>
                        </a:rPr>
                        <a:t>n</a:t>
                      </a:r>
                      <a:endParaRPr kumimoji="0" lang="ru-RU" altLang="ru-RU" sz="2400" b="0" i="0" u="none" strike="noStrike" cap="none" normalizeH="0" baseline="0" smtClean="0">
                        <a:ln>
                          <a:noFill/>
                        </a:ln>
                        <a:solidFill>
                          <a:srgbClr val="0D0D11"/>
                        </a:solidFill>
                        <a:effectLst/>
                        <a:latin typeface="Times New Roman" panose="02020603050405020304" pitchFamily="18" charset="0"/>
                      </a:endParaRPr>
                    </a:p>
                  </a:txBody>
                  <a:tcPr anchor="ctr" horzOverflow="overflow">
                    <a:lnL cap="flat">
                      <a:noFill/>
                    </a:lnL>
                    <a:lnR>
                      <a:noFill/>
                    </a:lnR>
                    <a:lnT cap="flat">
                      <a:noFill/>
                    </a:lnT>
                    <a:lnB>
                      <a:noFill/>
                    </a:lnB>
                    <a:lnTlToBr>
                      <a:noFill/>
                    </a:lnTlToBr>
                    <a:lnBlToTr>
                      <a:noFill/>
                    </a:lnBlToTr>
                    <a:noFill/>
                  </a:tcPr>
                </a:tc>
                <a:tc>
                  <a:txBody>
                    <a:bodyPr/>
                    <a:lstStyle>
                      <a:lvl1pPr>
                        <a:spcBef>
                          <a:spcPct val="20000"/>
                        </a:spcBef>
                        <a:buSzPct val="90000"/>
                        <a:defRPr sz="2800">
                          <a:solidFill>
                            <a:schemeClr val="tx1"/>
                          </a:solidFill>
                          <a:latin typeface="Tahoma" panose="020B0604030504040204" pitchFamily="34" charset="0"/>
                        </a:defRPr>
                      </a:lvl1pPr>
                      <a:lvl2pPr>
                        <a:spcBef>
                          <a:spcPct val="20000"/>
                        </a:spcBef>
                        <a:buSzPct val="80000"/>
                        <a:defRPr sz="2400">
                          <a:solidFill>
                            <a:schemeClr val="tx1"/>
                          </a:solidFill>
                          <a:latin typeface="Tahoma" panose="020B0604030504040204" pitchFamily="34" charset="0"/>
                        </a:defRPr>
                      </a:lvl2pPr>
                      <a:lvl3pPr>
                        <a:spcBef>
                          <a:spcPct val="20000"/>
                        </a:spcBef>
                        <a:buSzPct val="70000"/>
                        <a:defRPr sz="2000">
                          <a:solidFill>
                            <a:schemeClr val="tx1"/>
                          </a:solidFill>
                          <a:latin typeface="Tahoma" panose="020B0604030504040204" pitchFamily="34" charset="0"/>
                        </a:defRPr>
                      </a:lvl3pPr>
                      <a:lvl4pPr>
                        <a:spcBef>
                          <a:spcPct val="20000"/>
                        </a:spcBef>
                        <a:buSzPct val="70000"/>
                        <a:defRPr>
                          <a:solidFill>
                            <a:schemeClr val="tx1"/>
                          </a:solidFill>
                          <a:latin typeface="Tahoma" panose="020B0604030504040204" pitchFamily="34" charset="0"/>
                        </a:defRPr>
                      </a:lvl4pPr>
                      <a:lvl5pPr>
                        <a:spcBef>
                          <a:spcPct val="20000"/>
                        </a:spcBef>
                        <a:buSzPct val="70000"/>
                        <a:defRPr>
                          <a:solidFill>
                            <a:schemeClr val="tx1"/>
                          </a:solidFill>
                          <a:latin typeface="Tahoma" panose="020B0604030504040204" pitchFamily="34" charset="0"/>
                        </a:defRPr>
                      </a:lvl5pPr>
                      <a:lvl6pPr fontAlgn="base">
                        <a:spcBef>
                          <a:spcPct val="20000"/>
                        </a:spcBef>
                        <a:spcAft>
                          <a:spcPct val="0"/>
                        </a:spcAft>
                        <a:buSzPct val="70000"/>
                        <a:defRPr>
                          <a:solidFill>
                            <a:schemeClr val="tx1"/>
                          </a:solidFill>
                          <a:latin typeface="Tahoma" panose="020B0604030504040204" pitchFamily="34" charset="0"/>
                        </a:defRPr>
                      </a:lvl6pPr>
                      <a:lvl7pPr fontAlgn="base">
                        <a:spcBef>
                          <a:spcPct val="20000"/>
                        </a:spcBef>
                        <a:spcAft>
                          <a:spcPct val="0"/>
                        </a:spcAft>
                        <a:buSzPct val="70000"/>
                        <a:defRPr>
                          <a:solidFill>
                            <a:schemeClr val="tx1"/>
                          </a:solidFill>
                          <a:latin typeface="Tahoma" panose="020B0604030504040204" pitchFamily="34" charset="0"/>
                        </a:defRPr>
                      </a:lvl7pPr>
                      <a:lvl8pPr fontAlgn="base">
                        <a:spcBef>
                          <a:spcPct val="20000"/>
                        </a:spcBef>
                        <a:spcAft>
                          <a:spcPct val="0"/>
                        </a:spcAft>
                        <a:buSzPct val="70000"/>
                        <a:defRPr>
                          <a:solidFill>
                            <a:schemeClr val="tx1"/>
                          </a:solidFill>
                          <a:latin typeface="Tahoma" panose="020B0604030504040204" pitchFamily="34" charset="0"/>
                        </a:defRPr>
                      </a:lvl8pPr>
                      <a:lvl9pPr fontAlgn="base">
                        <a:spcBef>
                          <a:spcPct val="20000"/>
                        </a:spcBef>
                        <a:spcAft>
                          <a:spcPct val="0"/>
                        </a:spcAft>
                        <a:buSzPct val="70000"/>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400" b="1" i="1" u="none" strike="noStrike" cap="none" normalizeH="0" baseline="0" smtClean="0">
                          <a:ln>
                            <a:noFill/>
                          </a:ln>
                          <a:solidFill>
                            <a:srgbClr val="0D0D11"/>
                          </a:solidFill>
                          <a:effectLst/>
                          <a:latin typeface="Times New Roman" panose="02020603050405020304" pitchFamily="18" charset="0"/>
                        </a:rPr>
                        <a:t>p</a:t>
                      </a:r>
                      <a:r>
                        <a:rPr kumimoji="0" lang="ru-RU" altLang="ru-RU" sz="2400" b="1" i="0" u="none" strike="noStrike" cap="none" normalizeH="0" baseline="0" smtClean="0">
                          <a:ln>
                            <a:noFill/>
                          </a:ln>
                          <a:solidFill>
                            <a:srgbClr val="0D0D11"/>
                          </a:solidFill>
                          <a:effectLst/>
                          <a:latin typeface="Times New Roman" panose="02020603050405020304" pitchFamily="18" charset="0"/>
                        </a:rPr>
                        <a:t> (</a:t>
                      </a:r>
                      <a:r>
                        <a:rPr kumimoji="0" lang="ru-RU" altLang="ru-RU" sz="2400" b="1" i="1" u="none" strike="noStrike" cap="none" normalizeH="0" baseline="0" smtClean="0">
                          <a:ln>
                            <a:noFill/>
                          </a:ln>
                          <a:solidFill>
                            <a:srgbClr val="0D0D11"/>
                          </a:solidFill>
                          <a:effectLst/>
                          <a:latin typeface="Times New Roman" panose="02020603050405020304" pitchFamily="18" charset="0"/>
                        </a:rPr>
                        <a:t>n</a:t>
                      </a:r>
                      <a:r>
                        <a:rPr kumimoji="0" lang="ru-RU" altLang="ru-RU" sz="2400" b="1" i="0" u="none" strike="noStrike" cap="none" normalizeH="0" baseline="0" smtClean="0">
                          <a:ln>
                            <a:noFill/>
                          </a:ln>
                          <a:solidFill>
                            <a:srgbClr val="0D0D11"/>
                          </a:solidFill>
                          <a:effectLst/>
                          <a:latin typeface="Times New Roman" panose="02020603050405020304" pitchFamily="18" charset="0"/>
                        </a:rPr>
                        <a:t>)</a:t>
                      </a:r>
                      <a:endParaRPr kumimoji="0" lang="ru-RU" altLang="ru-RU" sz="2400" b="0" i="0" u="none" strike="noStrike" cap="none" normalizeH="0" baseline="0" smtClean="0">
                        <a:ln>
                          <a:noFill/>
                        </a:ln>
                        <a:solidFill>
                          <a:srgbClr val="0D0D11"/>
                        </a:solidFill>
                        <a:effectLst/>
                        <a:latin typeface="Times New Roman" panose="02020603050405020304" pitchFamily="18" charset="0"/>
                      </a:endParaRPr>
                    </a:p>
                  </a:txBody>
                  <a:tcPr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640207060"/>
                  </a:ext>
                </a:extLst>
              </a:tr>
              <a:tr h="457200">
                <a:tc>
                  <a:txBody>
                    <a:bodyPr/>
                    <a:lstStyle>
                      <a:lvl1pPr>
                        <a:spcBef>
                          <a:spcPct val="20000"/>
                        </a:spcBef>
                        <a:buSzPct val="90000"/>
                        <a:defRPr sz="2800">
                          <a:solidFill>
                            <a:schemeClr val="tx1"/>
                          </a:solidFill>
                          <a:latin typeface="Tahoma" panose="020B0604030504040204" pitchFamily="34" charset="0"/>
                        </a:defRPr>
                      </a:lvl1pPr>
                      <a:lvl2pPr>
                        <a:spcBef>
                          <a:spcPct val="20000"/>
                        </a:spcBef>
                        <a:buSzPct val="80000"/>
                        <a:defRPr sz="2400">
                          <a:solidFill>
                            <a:schemeClr val="tx1"/>
                          </a:solidFill>
                          <a:latin typeface="Tahoma" panose="020B0604030504040204" pitchFamily="34" charset="0"/>
                        </a:defRPr>
                      </a:lvl2pPr>
                      <a:lvl3pPr>
                        <a:spcBef>
                          <a:spcPct val="20000"/>
                        </a:spcBef>
                        <a:buSzPct val="70000"/>
                        <a:defRPr sz="2000">
                          <a:solidFill>
                            <a:schemeClr val="tx1"/>
                          </a:solidFill>
                          <a:latin typeface="Tahoma" panose="020B0604030504040204" pitchFamily="34" charset="0"/>
                        </a:defRPr>
                      </a:lvl3pPr>
                      <a:lvl4pPr>
                        <a:spcBef>
                          <a:spcPct val="20000"/>
                        </a:spcBef>
                        <a:buSzPct val="70000"/>
                        <a:defRPr>
                          <a:solidFill>
                            <a:schemeClr val="tx1"/>
                          </a:solidFill>
                          <a:latin typeface="Tahoma" panose="020B0604030504040204" pitchFamily="34" charset="0"/>
                        </a:defRPr>
                      </a:lvl4pPr>
                      <a:lvl5pPr>
                        <a:spcBef>
                          <a:spcPct val="20000"/>
                        </a:spcBef>
                        <a:buSzPct val="70000"/>
                        <a:defRPr>
                          <a:solidFill>
                            <a:schemeClr val="tx1"/>
                          </a:solidFill>
                          <a:latin typeface="Tahoma" panose="020B0604030504040204" pitchFamily="34" charset="0"/>
                        </a:defRPr>
                      </a:lvl5pPr>
                      <a:lvl6pPr fontAlgn="base">
                        <a:spcBef>
                          <a:spcPct val="20000"/>
                        </a:spcBef>
                        <a:spcAft>
                          <a:spcPct val="0"/>
                        </a:spcAft>
                        <a:buSzPct val="70000"/>
                        <a:defRPr>
                          <a:solidFill>
                            <a:schemeClr val="tx1"/>
                          </a:solidFill>
                          <a:latin typeface="Tahoma" panose="020B0604030504040204" pitchFamily="34" charset="0"/>
                        </a:defRPr>
                      </a:lvl6pPr>
                      <a:lvl7pPr fontAlgn="base">
                        <a:spcBef>
                          <a:spcPct val="20000"/>
                        </a:spcBef>
                        <a:spcAft>
                          <a:spcPct val="0"/>
                        </a:spcAft>
                        <a:buSzPct val="70000"/>
                        <a:defRPr>
                          <a:solidFill>
                            <a:schemeClr val="tx1"/>
                          </a:solidFill>
                          <a:latin typeface="Tahoma" panose="020B0604030504040204" pitchFamily="34" charset="0"/>
                        </a:defRPr>
                      </a:lvl7pPr>
                      <a:lvl8pPr fontAlgn="base">
                        <a:spcBef>
                          <a:spcPct val="20000"/>
                        </a:spcBef>
                        <a:spcAft>
                          <a:spcPct val="0"/>
                        </a:spcAft>
                        <a:buSzPct val="70000"/>
                        <a:defRPr>
                          <a:solidFill>
                            <a:schemeClr val="tx1"/>
                          </a:solidFill>
                          <a:latin typeface="Tahoma" panose="020B0604030504040204" pitchFamily="34" charset="0"/>
                        </a:defRPr>
                      </a:lvl8pPr>
                      <a:lvl9pPr fontAlgn="base">
                        <a:spcBef>
                          <a:spcPct val="20000"/>
                        </a:spcBef>
                        <a:spcAft>
                          <a:spcPct val="0"/>
                        </a:spcAft>
                        <a:buSzPct val="70000"/>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smtClean="0">
                          <a:ln>
                            <a:noFill/>
                          </a:ln>
                          <a:solidFill>
                            <a:srgbClr val="0D0D11"/>
                          </a:solidFill>
                          <a:effectLst/>
                          <a:latin typeface="Times New Roman" panose="02020603050405020304" pitchFamily="18" charset="0"/>
                        </a:rPr>
                        <a:t>10</a:t>
                      </a:r>
                    </a:p>
                  </a:txBody>
                  <a:tcPr anchor="ctr" horzOverflow="overflow">
                    <a:lnL cap="flat">
                      <a:noFill/>
                    </a:lnL>
                    <a:lnR>
                      <a:noFill/>
                    </a:lnR>
                    <a:lnT>
                      <a:noFill/>
                    </a:lnT>
                    <a:lnB>
                      <a:noFill/>
                    </a:lnB>
                    <a:lnTlToBr>
                      <a:noFill/>
                    </a:lnTlToBr>
                    <a:lnBlToTr>
                      <a:noFill/>
                    </a:lnBlToTr>
                    <a:noFill/>
                  </a:tcPr>
                </a:tc>
                <a:tc>
                  <a:txBody>
                    <a:bodyPr/>
                    <a:lstStyle>
                      <a:lvl1pPr>
                        <a:spcBef>
                          <a:spcPct val="20000"/>
                        </a:spcBef>
                        <a:buSzPct val="90000"/>
                        <a:defRPr sz="2800">
                          <a:solidFill>
                            <a:schemeClr val="tx1"/>
                          </a:solidFill>
                          <a:latin typeface="Tahoma" panose="020B0604030504040204" pitchFamily="34" charset="0"/>
                        </a:defRPr>
                      </a:lvl1pPr>
                      <a:lvl2pPr>
                        <a:spcBef>
                          <a:spcPct val="20000"/>
                        </a:spcBef>
                        <a:buSzPct val="80000"/>
                        <a:defRPr sz="2400">
                          <a:solidFill>
                            <a:schemeClr val="tx1"/>
                          </a:solidFill>
                          <a:latin typeface="Tahoma" panose="020B0604030504040204" pitchFamily="34" charset="0"/>
                        </a:defRPr>
                      </a:lvl2pPr>
                      <a:lvl3pPr>
                        <a:spcBef>
                          <a:spcPct val="20000"/>
                        </a:spcBef>
                        <a:buSzPct val="70000"/>
                        <a:defRPr sz="2000">
                          <a:solidFill>
                            <a:schemeClr val="tx1"/>
                          </a:solidFill>
                          <a:latin typeface="Tahoma" panose="020B0604030504040204" pitchFamily="34" charset="0"/>
                        </a:defRPr>
                      </a:lvl3pPr>
                      <a:lvl4pPr>
                        <a:spcBef>
                          <a:spcPct val="20000"/>
                        </a:spcBef>
                        <a:buSzPct val="70000"/>
                        <a:defRPr>
                          <a:solidFill>
                            <a:schemeClr val="tx1"/>
                          </a:solidFill>
                          <a:latin typeface="Tahoma" panose="020B0604030504040204" pitchFamily="34" charset="0"/>
                        </a:defRPr>
                      </a:lvl4pPr>
                      <a:lvl5pPr>
                        <a:spcBef>
                          <a:spcPct val="20000"/>
                        </a:spcBef>
                        <a:buSzPct val="70000"/>
                        <a:defRPr>
                          <a:solidFill>
                            <a:schemeClr val="tx1"/>
                          </a:solidFill>
                          <a:latin typeface="Tahoma" panose="020B0604030504040204" pitchFamily="34" charset="0"/>
                        </a:defRPr>
                      </a:lvl5pPr>
                      <a:lvl6pPr fontAlgn="base">
                        <a:spcBef>
                          <a:spcPct val="20000"/>
                        </a:spcBef>
                        <a:spcAft>
                          <a:spcPct val="0"/>
                        </a:spcAft>
                        <a:buSzPct val="70000"/>
                        <a:defRPr>
                          <a:solidFill>
                            <a:schemeClr val="tx1"/>
                          </a:solidFill>
                          <a:latin typeface="Tahoma" panose="020B0604030504040204" pitchFamily="34" charset="0"/>
                        </a:defRPr>
                      </a:lvl6pPr>
                      <a:lvl7pPr fontAlgn="base">
                        <a:spcBef>
                          <a:spcPct val="20000"/>
                        </a:spcBef>
                        <a:spcAft>
                          <a:spcPct val="0"/>
                        </a:spcAft>
                        <a:buSzPct val="70000"/>
                        <a:defRPr>
                          <a:solidFill>
                            <a:schemeClr val="tx1"/>
                          </a:solidFill>
                          <a:latin typeface="Tahoma" panose="020B0604030504040204" pitchFamily="34" charset="0"/>
                        </a:defRPr>
                      </a:lvl7pPr>
                      <a:lvl8pPr fontAlgn="base">
                        <a:spcBef>
                          <a:spcPct val="20000"/>
                        </a:spcBef>
                        <a:spcAft>
                          <a:spcPct val="0"/>
                        </a:spcAft>
                        <a:buSzPct val="70000"/>
                        <a:defRPr>
                          <a:solidFill>
                            <a:schemeClr val="tx1"/>
                          </a:solidFill>
                          <a:latin typeface="Tahoma" panose="020B0604030504040204" pitchFamily="34" charset="0"/>
                        </a:defRPr>
                      </a:lvl8pPr>
                      <a:lvl9pPr fontAlgn="base">
                        <a:spcBef>
                          <a:spcPct val="20000"/>
                        </a:spcBef>
                        <a:spcAft>
                          <a:spcPct val="0"/>
                        </a:spcAft>
                        <a:buSzPct val="70000"/>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smtClean="0">
                          <a:ln>
                            <a:noFill/>
                          </a:ln>
                          <a:solidFill>
                            <a:srgbClr val="0D0D11"/>
                          </a:solidFill>
                          <a:effectLst/>
                          <a:latin typeface="Times New Roman" panose="02020603050405020304" pitchFamily="18" charset="0"/>
                        </a:rPr>
                        <a:t>12 %</a:t>
                      </a: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633477633"/>
                  </a:ext>
                </a:extLst>
              </a:tr>
              <a:tr h="457200">
                <a:tc>
                  <a:txBody>
                    <a:bodyPr/>
                    <a:lstStyle>
                      <a:lvl1pPr>
                        <a:spcBef>
                          <a:spcPct val="20000"/>
                        </a:spcBef>
                        <a:buSzPct val="90000"/>
                        <a:defRPr sz="2800">
                          <a:solidFill>
                            <a:schemeClr val="tx1"/>
                          </a:solidFill>
                          <a:latin typeface="Tahoma" panose="020B0604030504040204" pitchFamily="34" charset="0"/>
                        </a:defRPr>
                      </a:lvl1pPr>
                      <a:lvl2pPr>
                        <a:spcBef>
                          <a:spcPct val="20000"/>
                        </a:spcBef>
                        <a:buSzPct val="80000"/>
                        <a:defRPr sz="2400">
                          <a:solidFill>
                            <a:schemeClr val="tx1"/>
                          </a:solidFill>
                          <a:latin typeface="Tahoma" panose="020B0604030504040204" pitchFamily="34" charset="0"/>
                        </a:defRPr>
                      </a:lvl2pPr>
                      <a:lvl3pPr>
                        <a:spcBef>
                          <a:spcPct val="20000"/>
                        </a:spcBef>
                        <a:buSzPct val="70000"/>
                        <a:defRPr sz="2000">
                          <a:solidFill>
                            <a:schemeClr val="tx1"/>
                          </a:solidFill>
                          <a:latin typeface="Tahoma" panose="020B0604030504040204" pitchFamily="34" charset="0"/>
                        </a:defRPr>
                      </a:lvl3pPr>
                      <a:lvl4pPr>
                        <a:spcBef>
                          <a:spcPct val="20000"/>
                        </a:spcBef>
                        <a:buSzPct val="70000"/>
                        <a:defRPr>
                          <a:solidFill>
                            <a:schemeClr val="tx1"/>
                          </a:solidFill>
                          <a:latin typeface="Tahoma" panose="020B0604030504040204" pitchFamily="34" charset="0"/>
                        </a:defRPr>
                      </a:lvl4pPr>
                      <a:lvl5pPr>
                        <a:spcBef>
                          <a:spcPct val="20000"/>
                        </a:spcBef>
                        <a:buSzPct val="70000"/>
                        <a:defRPr>
                          <a:solidFill>
                            <a:schemeClr val="tx1"/>
                          </a:solidFill>
                          <a:latin typeface="Tahoma" panose="020B0604030504040204" pitchFamily="34" charset="0"/>
                        </a:defRPr>
                      </a:lvl5pPr>
                      <a:lvl6pPr fontAlgn="base">
                        <a:spcBef>
                          <a:spcPct val="20000"/>
                        </a:spcBef>
                        <a:spcAft>
                          <a:spcPct val="0"/>
                        </a:spcAft>
                        <a:buSzPct val="70000"/>
                        <a:defRPr>
                          <a:solidFill>
                            <a:schemeClr val="tx1"/>
                          </a:solidFill>
                          <a:latin typeface="Tahoma" panose="020B0604030504040204" pitchFamily="34" charset="0"/>
                        </a:defRPr>
                      </a:lvl6pPr>
                      <a:lvl7pPr fontAlgn="base">
                        <a:spcBef>
                          <a:spcPct val="20000"/>
                        </a:spcBef>
                        <a:spcAft>
                          <a:spcPct val="0"/>
                        </a:spcAft>
                        <a:buSzPct val="70000"/>
                        <a:defRPr>
                          <a:solidFill>
                            <a:schemeClr val="tx1"/>
                          </a:solidFill>
                          <a:latin typeface="Tahoma" panose="020B0604030504040204" pitchFamily="34" charset="0"/>
                        </a:defRPr>
                      </a:lvl7pPr>
                      <a:lvl8pPr fontAlgn="base">
                        <a:spcBef>
                          <a:spcPct val="20000"/>
                        </a:spcBef>
                        <a:spcAft>
                          <a:spcPct val="0"/>
                        </a:spcAft>
                        <a:buSzPct val="70000"/>
                        <a:defRPr>
                          <a:solidFill>
                            <a:schemeClr val="tx1"/>
                          </a:solidFill>
                          <a:latin typeface="Tahoma" panose="020B0604030504040204" pitchFamily="34" charset="0"/>
                        </a:defRPr>
                      </a:lvl8pPr>
                      <a:lvl9pPr fontAlgn="base">
                        <a:spcBef>
                          <a:spcPct val="20000"/>
                        </a:spcBef>
                        <a:spcAft>
                          <a:spcPct val="0"/>
                        </a:spcAft>
                        <a:buSzPct val="70000"/>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smtClean="0">
                          <a:ln>
                            <a:noFill/>
                          </a:ln>
                          <a:solidFill>
                            <a:srgbClr val="0D0D11"/>
                          </a:solidFill>
                          <a:effectLst/>
                          <a:latin typeface="Times New Roman" panose="02020603050405020304" pitchFamily="18" charset="0"/>
                        </a:rPr>
                        <a:t>20</a:t>
                      </a:r>
                    </a:p>
                  </a:txBody>
                  <a:tcPr anchor="ctr" horzOverflow="overflow">
                    <a:lnL cap="flat">
                      <a:noFill/>
                    </a:lnL>
                    <a:lnR>
                      <a:noFill/>
                    </a:lnR>
                    <a:lnT>
                      <a:noFill/>
                    </a:lnT>
                    <a:lnB>
                      <a:noFill/>
                    </a:lnB>
                    <a:lnTlToBr>
                      <a:noFill/>
                    </a:lnTlToBr>
                    <a:lnBlToTr>
                      <a:noFill/>
                    </a:lnBlToTr>
                    <a:noFill/>
                  </a:tcPr>
                </a:tc>
                <a:tc>
                  <a:txBody>
                    <a:bodyPr/>
                    <a:lstStyle>
                      <a:lvl1pPr>
                        <a:spcBef>
                          <a:spcPct val="20000"/>
                        </a:spcBef>
                        <a:buSzPct val="90000"/>
                        <a:defRPr sz="2800">
                          <a:solidFill>
                            <a:schemeClr val="tx1"/>
                          </a:solidFill>
                          <a:latin typeface="Tahoma" panose="020B0604030504040204" pitchFamily="34" charset="0"/>
                        </a:defRPr>
                      </a:lvl1pPr>
                      <a:lvl2pPr>
                        <a:spcBef>
                          <a:spcPct val="20000"/>
                        </a:spcBef>
                        <a:buSzPct val="80000"/>
                        <a:defRPr sz="2400">
                          <a:solidFill>
                            <a:schemeClr val="tx1"/>
                          </a:solidFill>
                          <a:latin typeface="Tahoma" panose="020B0604030504040204" pitchFamily="34" charset="0"/>
                        </a:defRPr>
                      </a:lvl2pPr>
                      <a:lvl3pPr>
                        <a:spcBef>
                          <a:spcPct val="20000"/>
                        </a:spcBef>
                        <a:buSzPct val="70000"/>
                        <a:defRPr sz="2000">
                          <a:solidFill>
                            <a:schemeClr val="tx1"/>
                          </a:solidFill>
                          <a:latin typeface="Tahoma" panose="020B0604030504040204" pitchFamily="34" charset="0"/>
                        </a:defRPr>
                      </a:lvl3pPr>
                      <a:lvl4pPr>
                        <a:spcBef>
                          <a:spcPct val="20000"/>
                        </a:spcBef>
                        <a:buSzPct val="70000"/>
                        <a:defRPr>
                          <a:solidFill>
                            <a:schemeClr val="tx1"/>
                          </a:solidFill>
                          <a:latin typeface="Tahoma" panose="020B0604030504040204" pitchFamily="34" charset="0"/>
                        </a:defRPr>
                      </a:lvl4pPr>
                      <a:lvl5pPr>
                        <a:spcBef>
                          <a:spcPct val="20000"/>
                        </a:spcBef>
                        <a:buSzPct val="70000"/>
                        <a:defRPr>
                          <a:solidFill>
                            <a:schemeClr val="tx1"/>
                          </a:solidFill>
                          <a:latin typeface="Tahoma" panose="020B0604030504040204" pitchFamily="34" charset="0"/>
                        </a:defRPr>
                      </a:lvl5pPr>
                      <a:lvl6pPr fontAlgn="base">
                        <a:spcBef>
                          <a:spcPct val="20000"/>
                        </a:spcBef>
                        <a:spcAft>
                          <a:spcPct val="0"/>
                        </a:spcAft>
                        <a:buSzPct val="70000"/>
                        <a:defRPr>
                          <a:solidFill>
                            <a:schemeClr val="tx1"/>
                          </a:solidFill>
                          <a:latin typeface="Tahoma" panose="020B0604030504040204" pitchFamily="34" charset="0"/>
                        </a:defRPr>
                      </a:lvl6pPr>
                      <a:lvl7pPr fontAlgn="base">
                        <a:spcBef>
                          <a:spcPct val="20000"/>
                        </a:spcBef>
                        <a:spcAft>
                          <a:spcPct val="0"/>
                        </a:spcAft>
                        <a:buSzPct val="70000"/>
                        <a:defRPr>
                          <a:solidFill>
                            <a:schemeClr val="tx1"/>
                          </a:solidFill>
                          <a:latin typeface="Tahoma" panose="020B0604030504040204" pitchFamily="34" charset="0"/>
                        </a:defRPr>
                      </a:lvl7pPr>
                      <a:lvl8pPr fontAlgn="base">
                        <a:spcBef>
                          <a:spcPct val="20000"/>
                        </a:spcBef>
                        <a:spcAft>
                          <a:spcPct val="0"/>
                        </a:spcAft>
                        <a:buSzPct val="70000"/>
                        <a:defRPr>
                          <a:solidFill>
                            <a:schemeClr val="tx1"/>
                          </a:solidFill>
                          <a:latin typeface="Tahoma" panose="020B0604030504040204" pitchFamily="34" charset="0"/>
                        </a:defRPr>
                      </a:lvl8pPr>
                      <a:lvl9pPr fontAlgn="base">
                        <a:spcBef>
                          <a:spcPct val="20000"/>
                        </a:spcBef>
                        <a:spcAft>
                          <a:spcPct val="0"/>
                        </a:spcAft>
                        <a:buSzPct val="70000"/>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smtClean="0">
                          <a:ln>
                            <a:noFill/>
                          </a:ln>
                          <a:solidFill>
                            <a:srgbClr val="0D0D11"/>
                          </a:solidFill>
                          <a:effectLst/>
                          <a:latin typeface="Times New Roman" panose="02020603050405020304" pitchFamily="18" charset="0"/>
                        </a:rPr>
                        <a:t>41 %</a:t>
                      </a: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769661987"/>
                  </a:ext>
                </a:extLst>
              </a:tr>
              <a:tr h="457200">
                <a:tc>
                  <a:txBody>
                    <a:bodyPr/>
                    <a:lstStyle>
                      <a:lvl1pPr>
                        <a:spcBef>
                          <a:spcPct val="20000"/>
                        </a:spcBef>
                        <a:buSzPct val="90000"/>
                        <a:defRPr sz="2800">
                          <a:solidFill>
                            <a:schemeClr val="tx1"/>
                          </a:solidFill>
                          <a:latin typeface="Tahoma" panose="020B0604030504040204" pitchFamily="34" charset="0"/>
                        </a:defRPr>
                      </a:lvl1pPr>
                      <a:lvl2pPr>
                        <a:spcBef>
                          <a:spcPct val="20000"/>
                        </a:spcBef>
                        <a:buSzPct val="80000"/>
                        <a:defRPr sz="2400">
                          <a:solidFill>
                            <a:schemeClr val="tx1"/>
                          </a:solidFill>
                          <a:latin typeface="Tahoma" panose="020B0604030504040204" pitchFamily="34" charset="0"/>
                        </a:defRPr>
                      </a:lvl2pPr>
                      <a:lvl3pPr>
                        <a:spcBef>
                          <a:spcPct val="20000"/>
                        </a:spcBef>
                        <a:buSzPct val="70000"/>
                        <a:defRPr sz="2000">
                          <a:solidFill>
                            <a:schemeClr val="tx1"/>
                          </a:solidFill>
                          <a:latin typeface="Tahoma" panose="020B0604030504040204" pitchFamily="34" charset="0"/>
                        </a:defRPr>
                      </a:lvl3pPr>
                      <a:lvl4pPr>
                        <a:spcBef>
                          <a:spcPct val="20000"/>
                        </a:spcBef>
                        <a:buSzPct val="70000"/>
                        <a:defRPr>
                          <a:solidFill>
                            <a:schemeClr val="tx1"/>
                          </a:solidFill>
                          <a:latin typeface="Tahoma" panose="020B0604030504040204" pitchFamily="34" charset="0"/>
                        </a:defRPr>
                      </a:lvl4pPr>
                      <a:lvl5pPr>
                        <a:spcBef>
                          <a:spcPct val="20000"/>
                        </a:spcBef>
                        <a:buSzPct val="70000"/>
                        <a:defRPr>
                          <a:solidFill>
                            <a:schemeClr val="tx1"/>
                          </a:solidFill>
                          <a:latin typeface="Tahoma" panose="020B0604030504040204" pitchFamily="34" charset="0"/>
                        </a:defRPr>
                      </a:lvl5pPr>
                      <a:lvl6pPr fontAlgn="base">
                        <a:spcBef>
                          <a:spcPct val="20000"/>
                        </a:spcBef>
                        <a:spcAft>
                          <a:spcPct val="0"/>
                        </a:spcAft>
                        <a:buSzPct val="70000"/>
                        <a:defRPr>
                          <a:solidFill>
                            <a:schemeClr val="tx1"/>
                          </a:solidFill>
                          <a:latin typeface="Tahoma" panose="020B0604030504040204" pitchFamily="34" charset="0"/>
                        </a:defRPr>
                      </a:lvl6pPr>
                      <a:lvl7pPr fontAlgn="base">
                        <a:spcBef>
                          <a:spcPct val="20000"/>
                        </a:spcBef>
                        <a:spcAft>
                          <a:spcPct val="0"/>
                        </a:spcAft>
                        <a:buSzPct val="70000"/>
                        <a:defRPr>
                          <a:solidFill>
                            <a:schemeClr val="tx1"/>
                          </a:solidFill>
                          <a:latin typeface="Tahoma" panose="020B0604030504040204" pitchFamily="34" charset="0"/>
                        </a:defRPr>
                      </a:lvl7pPr>
                      <a:lvl8pPr fontAlgn="base">
                        <a:spcBef>
                          <a:spcPct val="20000"/>
                        </a:spcBef>
                        <a:spcAft>
                          <a:spcPct val="0"/>
                        </a:spcAft>
                        <a:buSzPct val="70000"/>
                        <a:defRPr>
                          <a:solidFill>
                            <a:schemeClr val="tx1"/>
                          </a:solidFill>
                          <a:latin typeface="Tahoma" panose="020B0604030504040204" pitchFamily="34" charset="0"/>
                        </a:defRPr>
                      </a:lvl8pPr>
                      <a:lvl9pPr fontAlgn="base">
                        <a:spcBef>
                          <a:spcPct val="20000"/>
                        </a:spcBef>
                        <a:spcAft>
                          <a:spcPct val="0"/>
                        </a:spcAft>
                        <a:buSzPct val="70000"/>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smtClean="0">
                          <a:ln>
                            <a:noFill/>
                          </a:ln>
                          <a:solidFill>
                            <a:srgbClr val="0D0D11"/>
                          </a:solidFill>
                          <a:effectLst/>
                          <a:latin typeface="Times New Roman" panose="02020603050405020304" pitchFamily="18" charset="0"/>
                        </a:rPr>
                        <a:t>30</a:t>
                      </a:r>
                    </a:p>
                  </a:txBody>
                  <a:tcPr anchor="ctr" horzOverflow="overflow">
                    <a:lnL cap="flat">
                      <a:noFill/>
                    </a:lnL>
                    <a:lnR>
                      <a:noFill/>
                    </a:lnR>
                    <a:lnT>
                      <a:noFill/>
                    </a:lnT>
                    <a:lnB>
                      <a:noFill/>
                    </a:lnB>
                    <a:lnTlToBr>
                      <a:noFill/>
                    </a:lnTlToBr>
                    <a:lnBlToTr>
                      <a:noFill/>
                    </a:lnBlToTr>
                    <a:noFill/>
                  </a:tcPr>
                </a:tc>
                <a:tc>
                  <a:txBody>
                    <a:bodyPr/>
                    <a:lstStyle>
                      <a:lvl1pPr>
                        <a:spcBef>
                          <a:spcPct val="20000"/>
                        </a:spcBef>
                        <a:buSzPct val="90000"/>
                        <a:defRPr sz="2800">
                          <a:solidFill>
                            <a:schemeClr val="tx1"/>
                          </a:solidFill>
                          <a:latin typeface="Tahoma" panose="020B0604030504040204" pitchFamily="34" charset="0"/>
                        </a:defRPr>
                      </a:lvl1pPr>
                      <a:lvl2pPr>
                        <a:spcBef>
                          <a:spcPct val="20000"/>
                        </a:spcBef>
                        <a:buSzPct val="80000"/>
                        <a:defRPr sz="2400">
                          <a:solidFill>
                            <a:schemeClr val="tx1"/>
                          </a:solidFill>
                          <a:latin typeface="Tahoma" panose="020B0604030504040204" pitchFamily="34" charset="0"/>
                        </a:defRPr>
                      </a:lvl2pPr>
                      <a:lvl3pPr>
                        <a:spcBef>
                          <a:spcPct val="20000"/>
                        </a:spcBef>
                        <a:buSzPct val="70000"/>
                        <a:defRPr sz="2000">
                          <a:solidFill>
                            <a:schemeClr val="tx1"/>
                          </a:solidFill>
                          <a:latin typeface="Tahoma" panose="020B0604030504040204" pitchFamily="34" charset="0"/>
                        </a:defRPr>
                      </a:lvl3pPr>
                      <a:lvl4pPr>
                        <a:spcBef>
                          <a:spcPct val="20000"/>
                        </a:spcBef>
                        <a:buSzPct val="70000"/>
                        <a:defRPr>
                          <a:solidFill>
                            <a:schemeClr val="tx1"/>
                          </a:solidFill>
                          <a:latin typeface="Tahoma" panose="020B0604030504040204" pitchFamily="34" charset="0"/>
                        </a:defRPr>
                      </a:lvl4pPr>
                      <a:lvl5pPr>
                        <a:spcBef>
                          <a:spcPct val="20000"/>
                        </a:spcBef>
                        <a:buSzPct val="70000"/>
                        <a:defRPr>
                          <a:solidFill>
                            <a:schemeClr val="tx1"/>
                          </a:solidFill>
                          <a:latin typeface="Tahoma" panose="020B0604030504040204" pitchFamily="34" charset="0"/>
                        </a:defRPr>
                      </a:lvl5pPr>
                      <a:lvl6pPr fontAlgn="base">
                        <a:spcBef>
                          <a:spcPct val="20000"/>
                        </a:spcBef>
                        <a:spcAft>
                          <a:spcPct val="0"/>
                        </a:spcAft>
                        <a:buSzPct val="70000"/>
                        <a:defRPr>
                          <a:solidFill>
                            <a:schemeClr val="tx1"/>
                          </a:solidFill>
                          <a:latin typeface="Tahoma" panose="020B0604030504040204" pitchFamily="34" charset="0"/>
                        </a:defRPr>
                      </a:lvl6pPr>
                      <a:lvl7pPr fontAlgn="base">
                        <a:spcBef>
                          <a:spcPct val="20000"/>
                        </a:spcBef>
                        <a:spcAft>
                          <a:spcPct val="0"/>
                        </a:spcAft>
                        <a:buSzPct val="70000"/>
                        <a:defRPr>
                          <a:solidFill>
                            <a:schemeClr val="tx1"/>
                          </a:solidFill>
                          <a:latin typeface="Tahoma" panose="020B0604030504040204" pitchFamily="34" charset="0"/>
                        </a:defRPr>
                      </a:lvl7pPr>
                      <a:lvl8pPr fontAlgn="base">
                        <a:spcBef>
                          <a:spcPct val="20000"/>
                        </a:spcBef>
                        <a:spcAft>
                          <a:spcPct val="0"/>
                        </a:spcAft>
                        <a:buSzPct val="70000"/>
                        <a:defRPr>
                          <a:solidFill>
                            <a:schemeClr val="tx1"/>
                          </a:solidFill>
                          <a:latin typeface="Tahoma" panose="020B0604030504040204" pitchFamily="34" charset="0"/>
                        </a:defRPr>
                      </a:lvl8pPr>
                      <a:lvl9pPr fontAlgn="base">
                        <a:spcBef>
                          <a:spcPct val="20000"/>
                        </a:spcBef>
                        <a:spcAft>
                          <a:spcPct val="0"/>
                        </a:spcAft>
                        <a:buSzPct val="70000"/>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smtClean="0">
                          <a:ln>
                            <a:noFill/>
                          </a:ln>
                          <a:solidFill>
                            <a:srgbClr val="0D0D11"/>
                          </a:solidFill>
                          <a:effectLst/>
                          <a:latin typeface="Times New Roman" panose="02020603050405020304" pitchFamily="18" charset="0"/>
                        </a:rPr>
                        <a:t>70 %</a:t>
                      </a: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535760914"/>
                  </a:ext>
                </a:extLst>
              </a:tr>
              <a:tr h="457200">
                <a:tc>
                  <a:txBody>
                    <a:bodyPr/>
                    <a:lstStyle>
                      <a:lvl1pPr>
                        <a:spcBef>
                          <a:spcPct val="20000"/>
                        </a:spcBef>
                        <a:buSzPct val="90000"/>
                        <a:defRPr sz="2800">
                          <a:solidFill>
                            <a:schemeClr val="tx1"/>
                          </a:solidFill>
                          <a:latin typeface="Tahoma" panose="020B0604030504040204" pitchFamily="34" charset="0"/>
                        </a:defRPr>
                      </a:lvl1pPr>
                      <a:lvl2pPr>
                        <a:spcBef>
                          <a:spcPct val="20000"/>
                        </a:spcBef>
                        <a:buSzPct val="80000"/>
                        <a:defRPr sz="2400">
                          <a:solidFill>
                            <a:schemeClr val="tx1"/>
                          </a:solidFill>
                          <a:latin typeface="Tahoma" panose="020B0604030504040204" pitchFamily="34" charset="0"/>
                        </a:defRPr>
                      </a:lvl2pPr>
                      <a:lvl3pPr>
                        <a:spcBef>
                          <a:spcPct val="20000"/>
                        </a:spcBef>
                        <a:buSzPct val="70000"/>
                        <a:defRPr sz="2000">
                          <a:solidFill>
                            <a:schemeClr val="tx1"/>
                          </a:solidFill>
                          <a:latin typeface="Tahoma" panose="020B0604030504040204" pitchFamily="34" charset="0"/>
                        </a:defRPr>
                      </a:lvl3pPr>
                      <a:lvl4pPr>
                        <a:spcBef>
                          <a:spcPct val="20000"/>
                        </a:spcBef>
                        <a:buSzPct val="70000"/>
                        <a:defRPr>
                          <a:solidFill>
                            <a:schemeClr val="tx1"/>
                          </a:solidFill>
                          <a:latin typeface="Tahoma" panose="020B0604030504040204" pitchFamily="34" charset="0"/>
                        </a:defRPr>
                      </a:lvl4pPr>
                      <a:lvl5pPr>
                        <a:spcBef>
                          <a:spcPct val="20000"/>
                        </a:spcBef>
                        <a:buSzPct val="70000"/>
                        <a:defRPr>
                          <a:solidFill>
                            <a:schemeClr val="tx1"/>
                          </a:solidFill>
                          <a:latin typeface="Tahoma" panose="020B0604030504040204" pitchFamily="34" charset="0"/>
                        </a:defRPr>
                      </a:lvl5pPr>
                      <a:lvl6pPr fontAlgn="base">
                        <a:spcBef>
                          <a:spcPct val="20000"/>
                        </a:spcBef>
                        <a:spcAft>
                          <a:spcPct val="0"/>
                        </a:spcAft>
                        <a:buSzPct val="70000"/>
                        <a:defRPr>
                          <a:solidFill>
                            <a:schemeClr val="tx1"/>
                          </a:solidFill>
                          <a:latin typeface="Tahoma" panose="020B0604030504040204" pitchFamily="34" charset="0"/>
                        </a:defRPr>
                      </a:lvl6pPr>
                      <a:lvl7pPr fontAlgn="base">
                        <a:spcBef>
                          <a:spcPct val="20000"/>
                        </a:spcBef>
                        <a:spcAft>
                          <a:spcPct val="0"/>
                        </a:spcAft>
                        <a:buSzPct val="70000"/>
                        <a:defRPr>
                          <a:solidFill>
                            <a:schemeClr val="tx1"/>
                          </a:solidFill>
                          <a:latin typeface="Tahoma" panose="020B0604030504040204" pitchFamily="34" charset="0"/>
                        </a:defRPr>
                      </a:lvl7pPr>
                      <a:lvl8pPr fontAlgn="base">
                        <a:spcBef>
                          <a:spcPct val="20000"/>
                        </a:spcBef>
                        <a:spcAft>
                          <a:spcPct val="0"/>
                        </a:spcAft>
                        <a:buSzPct val="70000"/>
                        <a:defRPr>
                          <a:solidFill>
                            <a:schemeClr val="tx1"/>
                          </a:solidFill>
                          <a:latin typeface="Tahoma" panose="020B0604030504040204" pitchFamily="34" charset="0"/>
                        </a:defRPr>
                      </a:lvl8pPr>
                      <a:lvl9pPr fontAlgn="base">
                        <a:spcBef>
                          <a:spcPct val="20000"/>
                        </a:spcBef>
                        <a:spcAft>
                          <a:spcPct val="0"/>
                        </a:spcAft>
                        <a:buSzPct val="70000"/>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smtClean="0">
                          <a:ln>
                            <a:noFill/>
                          </a:ln>
                          <a:solidFill>
                            <a:srgbClr val="0D0D11"/>
                          </a:solidFill>
                          <a:effectLst/>
                          <a:latin typeface="Times New Roman" panose="02020603050405020304" pitchFamily="18" charset="0"/>
                        </a:rPr>
                        <a:t>50</a:t>
                      </a:r>
                    </a:p>
                  </a:txBody>
                  <a:tcPr anchor="ctr" horzOverflow="overflow">
                    <a:lnL cap="flat">
                      <a:noFill/>
                    </a:lnL>
                    <a:lnR>
                      <a:noFill/>
                    </a:lnR>
                    <a:lnT>
                      <a:noFill/>
                    </a:lnT>
                    <a:lnB>
                      <a:noFill/>
                    </a:lnB>
                    <a:lnTlToBr>
                      <a:noFill/>
                    </a:lnTlToBr>
                    <a:lnBlToTr>
                      <a:noFill/>
                    </a:lnBlToTr>
                    <a:noFill/>
                  </a:tcPr>
                </a:tc>
                <a:tc>
                  <a:txBody>
                    <a:bodyPr/>
                    <a:lstStyle>
                      <a:lvl1pPr>
                        <a:spcBef>
                          <a:spcPct val="20000"/>
                        </a:spcBef>
                        <a:buSzPct val="90000"/>
                        <a:defRPr sz="2800">
                          <a:solidFill>
                            <a:schemeClr val="tx1"/>
                          </a:solidFill>
                          <a:latin typeface="Tahoma" panose="020B0604030504040204" pitchFamily="34" charset="0"/>
                        </a:defRPr>
                      </a:lvl1pPr>
                      <a:lvl2pPr>
                        <a:spcBef>
                          <a:spcPct val="20000"/>
                        </a:spcBef>
                        <a:buSzPct val="80000"/>
                        <a:defRPr sz="2400">
                          <a:solidFill>
                            <a:schemeClr val="tx1"/>
                          </a:solidFill>
                          <a:latin typeface="Tahoma" panose="020B0604030504040204" pitchFamily="34" charset="0"/>
                        </a:defRPr>
                      </a:lvl2pPr>
                      <a:lvl3pPr>
                        <a:spcBef>
                          <a:spcPct val="20000"/>
                        </a:spcBef>
                        <a:buSzPct val="70000"/>
                        <a:defRPr sz="2000">
                          <a:solidFill>
                            <a:schemeClr val="tx1"/>
                          </a:solidFill>
                          <a:latin typeface="Tahoma" panose="020B0604030504040204" pitchFamily="34" charset="0"/>
                        </a:defRPr>
                      </a:lvl3pPr>
                      <a:lvl4pPr>
                        <a:spcBef>
                          <a:spcPct val="20000"/>
                        </a:spcBef>
                        <a:buSzPct val="70000"/>
                        <a:defRPr>
                          <a:solidFill>
                            <a:schemeClr val="tx1"/>
                          </a:solidFill>
                          <a:latin typeface="Tahoma" panose="020B0604030504040204" pitchFamily="34" charset="0"/>
                        </a:defRPr>
                      </a:lvl4pPr>
                      <a:lvl5pPr>
                        <a:spcBef>
                          <a:spcPct val="20000"/>
                        </a:spcBef>
                        <a:buSzPct val="70000"/>
                        <a:defRPr>
                          <a:solidFill>
                            <a:schemeClr val="tx1"/>
                          </a:solidFill>
                          <a:latin typeface="Tahoma" panose="020B0604030504040204" pitchFamily="34" charset="0"/>
                        </a:defRPr>
                      </a:lvl5pPr>
                      <a:lvl6pPr fontAlgn="base">
                        <a:spcBef>
                          <a:spcPct val="20000"/>
                        </a:spcBef>
                        <a:spcAft>
                          <a:spcPct val="0"/>
                        </a:spcAft>
                        <a:buSzPct val="70000"/>
                        <a:defRPr>
                          <a:solidFill>
                            <a:schemeClr val="tx1"/>
                          </a:solidFill>
                          <a:latin typeface="Tahoma" panose="020B0604030504040204" pitchFamily="34" charset="0"/>
                        </a:defRPr>
                      </a:lvl6pPr>
                      <a:lvl7pPr fontAlgn="base">
                        <a:spcBef>
                          <a:spcPct val="20000"/>
                        </a:spcBef>
                        <a:spcAft>
                          <a:spcPct val="0"/>
                        </a:spcAft>
                        <a:buSzPct val="70000"/>
                        <a:defRPr>
                          <a:solidFill>
                            <a:schemeClr val="tx1"/>
                          </a:solidFill>
                          <a:latin typeface="Tahoma" panose="020B0604030504040204" pitchFamily="34" charset="0"/>
                        </a:defRPr>
                      </a:lvl7pPr>
                      <a:lvl8pPr fontAlgn="base">
                        <a:spcBef>
                          <a:spcPct val="20000"/>
                        </a:spcBef>
                        <a:spcAft>
                          <a:spcPct val="0"/>
                        </a:spcAft>
                        <a:buSzPct val="70000"/>
                        <a:defRPr>
                          <a:solidFill>
                            <a:schemeClr val="tx1"/>
                          </a:solidFill>
                          <a:latin typeface="Tahoma" panose="020B0604030504040204" pitchFamily="34" charset="0"/>
                        </a:defRPr>
                      </a:lvl8pPr>
                      <a:lvl9pPr fontAlgn="base">
                        <a:spcBef>
                          <a:spcPct val="20000"/>
                        </a:spcBef>
                        <a:spcAft>
                          <a:spcPct val="0"/>
                        </a:spcAft>
                        <a:buSzPct val="70000"/>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smtClean="0">
                          <a:ln>
                            <a:noFill/>
                          </a:ln>
                          <a:solidFill>
                            <a:srgbClr val="0D0D11"/>
                          </a:solidFill>
                          <a:effectLst/>
                          <a:latin typeface="Times New Roman" panose="02020603050405020304" pitchFamily="18" charset="0"/>
                        </a:rPr>
                        <a:t>97 %</a:t>
                      </a: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330434964"/>
                  </a:ext>
                </a:extLst>
              </a:tr>
              <a:tr h="457200">
                <a:tc>
                  <a:txBody>
                    <a:bodyPr/>
                    <a:lstStyle>
                      <a:lvl1pPr>
                        <a:spcBef>
                          <a:spcPct val="20000"/>
                        </a:spcBef>
                        <a:buSzPct val="90000"/>
                        <a:defRPr sz="2800">
                          <a:solidFill>
                            <a:schemeClr val="tx1"/>
                          </a:solidFill>
                          <a:latin typeface="Tahoma" panose="020B0604030504040204" pitchFamily="34" charset="0"/>
                        </a:defRPr>
                      </a:lvl1pPr>
                      <a:lvl2pPr>
                        <a:spcBef>
                          <a:spcPct val="20000"/>
                        </a:spcBef>
                        <a:buSzPct val="80000"/>
                        <a:defRPr sz="2400">
                          <a:solidFill>
                            <a:schemeClr val="tx1"/>
                          </a:solidFill>
                          <a:latin typeface="Tahoma" panose="020B0604030504040204" pitchFamily="34" charset="0"/>
                        </a:defRPr>
                      </a:lvl2pPr>
                      <a:lvl3pPr>
                        <a:spcBef>
                          <a:spcPct val="20000"/>
                        </a:spcBef>
                        <a:buSzPct val="70000"/>
                        <a:defRPr sz="2000">
                          <a:solidFill>
                            <a:schemeClr val="tx1"/>
                          </a:solidFill>
                          <a:latin typeface="Tahoma" panose="020B0604030504040204" pitchFamily="34" charset="0"/>
                        </a:defRPr>
                      </a:lvl3pPr>
                      <a:lvl4pPr>
                        <a:spcBef>
                          <a:spcPct val="20000"/>
                        </a:spcBef>
                        <a:buSzPct val="70000"/>
                        <a:defRPr>
                          <a:solidFill>
                            <a:schemeClr val="tx1"/>
                          </a:solidFill>
                          <a:latin typeface="Tahoma" panose="020B0604030504040204" pitchFamily="34" charset="0"/>
                        </a:defRPr>
                      </a:lvl4pPr>
                      <a:lvl5pPr>
                        <a:spcBef>
                          <a:spcPct val="20000"/>
                        </a:spcBef>
                        <a:buSzPct val="70000"/>
                        <a:defRPr>
                          <a:solidFill>
                            <a:schemeClr val="tx1"/>
                          </a:solidFill>
                          <a:latin typeface="Tahoma" panose="020B0604030504040204" pitchFamily="34" charset="0"/>
                        </a:defRPr>
                      </a:lvl5pPr>
                      <a:lvl6pPr fontAlgn="base">
                        <a:spcBef>
                          <a:spcPct val="20000"/>
                        </a:spcBef>
                        <a:spcAft>
                          <a:spcPct val="0"/>
                        </a:spcAft>
                        <a:buSzPct val="70000"/>
                        <a:defRPr>
                          <a:solidFill>
                            <a:schemeClr val="tx1"/>
                          </a:solidFill>
                          <a:latin typeface="Tahoma" panose="020B0604030504040204" pitchFamily="34" charset="0"/>
                        </a:defRPr>
                      </a:lvl6pPr>
                      <a:lvl7pPr fontAlgn="base">
                        <a:spcBef>
                          <a:spcPct val="20000"/>
                        </a:spcBef>
                        <a:spcAft>
                          <a:spcPct val="0"/>
                        </a:spcAft>
                        <a:buSzPct val="70000"/>
                        <a:defRPr>
                          <a:solidFill>
                            <a:schemeClr val="tx1"/>
                          </a:solidFill>
                          <a:latin typeface="Tahoma" panose="020B0604030504040204" pitchFamily="34" charset="0"/>
                        </a:defRPr>
                      </a:lvl7pPr>
                      <a:lvl8pPr fontAlgn="base">
                        <a:spcBef>
                          <a:spcPct val="20000"/>
                        </a:spcBef>
                        <a:spcAft>
                          <a:spcPct val="0"/>
                        </a:spcAft>
                        <a:buSzPct val="70000"/>
                        <a:defRPr>
                          <a:solidFill>
                            <a:schemeClr val="tx1"/>
                          </a:solidFill>
                          <a:latin typeface="Tahoma" panose="020B0604030504040204" pitchFamily="34" charset="0"/>
                        </a:defRPr>
                      </a:lvl8pPr>
                      <a:lvl9pPr fontAlgn="base">
                        <a:spcBef>
                          <a:spcPct val="20000"/>
                        </a:spcBef>
                        <a:spcAft>
                          <a:spcPct val="0"/>
                        </a:spcAft>
                        <a:buSzPct val="70000"/>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smtClean="0">
                          <a:ln>
                            <a:noFill/>
                          </a:ln>
                          <a:solidFill>
                            <a:srgbClr val="0D0D11"/>
                          </a:solidFill>
                          <a:effectLst/>
                          <a:latin typeface="Times New Roman" panose="02020603050405020304" pitchFamily="18" charset="0"/>
                        </a:rPr>
                        <a:t>100</a:t>
                      </a:r>
                    </a:p>
                  </a:txBody>
                  <a:tcPr anchor="ctr" horzOverflow="overflow">
                    <a:lnL cap="flat">
                      <a:noFill/>
                    </a:lnL>
                    <a:lnR>
                      <a:noFill/>
                    </a:lnR>
                    <a:lnT>
                      <a:noFill/>
                    </a:lnT>
                    <a:lnB cap="flat">
                      <a:noFill/>
                    </a:lnB>
                    <a:lnTlToBr>
                      <a:noFill/>
                    </a:lnTlToBr>
                    <a:lnBlToTr>
                      <a:noFill/>
                    </a:lnBlToTr>
                    <a:noFill/>
                  </a:tcPr>
                </a:tc>
                <a:tc>
                  <a:txBody>
                    <a:bodyPr/>
                    <a:lstStyle>
                      <a:lvl1pPr>
                        <a:spcBef>
                          <a:spcPct val="20000"/>
                        </a:spcBef>
                        <a:buSzPct val="90000"/>
                        <a:defRPr sz="2800">
                          <a:solidFill>
                            <a:schemeClr val="tx1"/>
                          </a:solidFill>
                          <a:latin typeface="Tahoma" panose="020B0604030504040204" pitchFamily="34" charset="0"/>
                        </a:defRPr>
                      </a:lvl1pPr>
                      <a:lvl2pPr>
                        <a:spcBef>
                          <a:spcPct val="20000"/>
                        </a:spcBef>
                        <a:buSzPct val="80000"/>
                        <a:defRPr sz="2400">
                          <a:solidFill>
                            <a:schemeClr val="tx1"/>
                          </a:solidFill>
                          <a:latin typeface="Tahoma" panose="020B0604030504040204" pitchFamily="34" charset="0"/>
                        </a:defRPr>
                      </a:lvl2pPr>
                      <a:lvl3pPr>
                        <a:spcBef>
                          <a:spcPct val="20000"/>
                        </a:spcBef>
                        <a:buSzPct val="70000"/>
                        <a:defRPr sz="2000">
                          <a:solidFill>
                            <a:schemeClr val="tx1"/>
                          </a:solidFill>
                          <a:latin typeface="Tahoma" panose="020B0604030504040204" pitchFamily="34" charset="0"/>
                        </a:defRPr>
                      </a:lvl3pPr>
                      <a:lvl4pPr>
                        <a:spcBef>
                          <a:spcPct val="20000"/>
                        </a:spcBef>
                        <a:buSzPct val="70000"/>
                        <a:defRPr>
                          <a:solidFill>
                            <a:schemeClr val="tx1"/>
                          </a:solidFill>
                          <a:latin typeface="Tahoma" panose="020B0604030504040204" pitchFamily="34" charset="0"/>
                        </a:defRPr>
                      </a:lvl4pPr>
                      <a:lvl5pPr>
                        <a:spcBef>
                          <a:spcPct val="20000"/>
                        </a:spcBef>
                        <a:buSzPct val="70000"/>
                        <a:defRPr>
                          <a:solidFill>
                            <a:schemeClr val="tx1"/>
                          </a:solidFill>
                          <a:latin typeface="Tahoma" panose="020B0604030504040204" pitchFamily="34" charset="0"/>
                        </a:defRPr>
                      </a:lvl5pPr>
                      <a:lvl6pPr fontAlgn="base">
                        <a:spcBef>
                          <a:spcPct val="20000"/>
                        </a:spcBef>
                        <a:spcAft>
                          <a:spcPct val="0"/>
                        </a:spcAft>
                        <a:buSzPct val="70000"/>
                        <a:defRPr>
                          <a:solidFill>
                            <a:schemeClr val="tx1"/>
                          </a:solidFill>
                          <a:latin typeface="Tahoma" panose="020B0604030504040204" pitchFamily="34" charset="0"/>
                        </a:defRPr>
                      </a:lvl6pPr>
                      <a:lvl7pPr fontAlgn="base">
                        <a:spcBef>
                          <a:spcPct val="20000"/>
                        </a:spcBef>
                        <a:spcAft>
                          <a:spcPct val="0"/>
                        </a:spcAft>
                        <a:buSzPct val="70000"/>
                        <a:defRPr>
                          <a:solidFill>
                            <a:schemeClr val="tx1"/>
                          </a:solidFill>
                          <a:latin typeface="Tahoma" panose="020B0604030504040204" pitchFamily="34" charset="0"/>
                        </a:defRPr>
                      </a:lvl7pPr>
                      <a:lvl8pPr fontAlgn="base">
                        <a:spcBef>
                          <a:spcPct val="20000"/>
                        </a:spcBef>
                        <a:spcAft>
                          <a:spcPct val="0"/>
                        </a:spcAft>
                        <a:buSzPct val="70000"/>
                        <a:defRPr>
                          <a:solidFill>
                            <a:schemeClr val="tx1"/>
                          </a:solidFill>
                          <a:latin typeface="Tahoma" panose="020B0604030504040204" pitchFamily="34" charset="0"/>
                        </a:defRPr>
                      </a:lvl8pPr>
                      <a:lvl9pPr fontAlgn="base">
                        <a:spcBef>
                          <a:spcPct val="20000"/>
                        </a:spcBef>
                        <a:spcAft>
                          <a:spcPct val="0"/>
                        </a:spcAft>
                        <a:buSzPct val="70000"/>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smtClean="0">
                          <a:ln>
                            <a:noFill/>
                          </a:ln>
                          <a:solidFill>
                            <a:srgbClr val="0D0D11"/>
                          </a:solidFill>
                          <a:effectLst/>
                          <a:latin typeface="Times New Roman" panose="02020603050405020304" pitchFamily="18" charset="0"/>
                        </a:rPr>
                        <a:t>99,99996 %</a:t>
                      </a:r>
                    </a:p>
                  </a:txBody>
                  <a:tcPr anchor="ct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521373688"/>
                  </a:ext>
                </a:extLst>
              </a:tr>
            </a:tbl>
          </a:graphicData>
        </a:graphic>
      </p:graphicFrame>
    </p:spTree>
    <p:extLst>
      <p:ext uri="{BB962C8B-B14F-4D97-AF65-F5344CB8AC3E}">
        <p14:creationId xmlns:p14="http://schemas.microsoft.com/office/powerpoint/2010/main" val="1967213000"/>
      </p:ext>
    </p:extLst>
  </p:cSld>
  <p:clrMapOvr>
    <a:masterClrMapping/>
  </p:clrMapOvr>
  <p:transition spd="med">
    <p:pul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144463" y="768350"/>
            <a:ext cx="8820150" cy="644525"/>
          </a:xfrm>
        </p:spPr>
        <p:txBody>
          <a:bodyPr/>
          <a:lstStyle/>
          <a:p>
            <a:r>
              <a:rPr lang="ru-RU" altLang="ru-RU" sz="3200">
                <a:latin typeface="Times New Roman" panose="02020603050405020304" pitchFamily="18" charset="0"/>
              </a:rPr>
              <a:t>Методы хеширования</a:t>
            </a:r>
          </a:p>
        </p:txBody>
      </p:sp>
      <p:sp>
        <p:nvSpPr>
          <p:cNvPr id="114691" name="Text Box 3"/>
          <p:cNvSpPr txBox="1">
            <a:spLocks noChangeArrowheads="1"/>
          </p:cNvSpPr>
          <p:nvPr/>
        </p:nvSpPr>
        <p:spPr bwMode="auto">
          <a:xfrm>
            <a:off x="935038" y="1542064"/>
            <a:ext cx="8208962" cy="435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ru-RU" altLang="ru-RU" sz="2000" dirty="0">
                <a:solidFill>
                  <a:srgbClr val="0D0D11"/>
                </a:solidFill>
              </a:rPr>
              <a:t>Все рассуждения ведутся в предположении, что хеш-функция </a:t>
            </a:r>
            <a:r>
              <a:rPr lang="en-US" altLang="ru-RU" sz="2000" i="1" dirty="0">
                <a:solidFill>
                  <a:srgbClr val="0D0D11"/>
                </a:solidFill>
              </a:rPr>
              <a:t>h</a:t>
            </a:r>
            <a:r>
              <a:rPr lang="ru-RU" altLang="ru-RU" sz="2000" i="1" dirty="0">
                <a:solidFill>
                  <a:srgbClr val="0D0D11"/>
                </a:solidFill>
              </a:rPr>
              <a:t>(</a:t>
            </a:r>
            <a:r>
              <a:rPr lang="en-US" altLang="ru-RU" sz="2000" i="1" dirty="0">
                <a:solidFill>
                  <a:srgbClr val="0D0D11"/>
                </a:solidFill>
              </a:rPr>
              <a:t>K</a:t>
            </a:r>
            <a:r>
              <a:rPr lang="ru-RU" altLang="ru-RU" sz="2000" i="1" dirty="0">
                <a:solidFill>
                  <a:srgbClr val="0D0D11"/>
                </a:solidFill>
              </a:rPr>
              <a:t>): 0</a:t>
            </a:r>
            <a:r>
              <a:rPr lang="en-US" altLang="ru-RU" sz="2000" dirty="0">
                <a:solidFill>
                  <a:srgbClr val="0D0D11"/>
                </a:solidFill>
                <a:sym typeface="Symbol" panose="05050102010706020507" pitchFamily="18" charset="2"/>
              </a:rPr>
              <a:t></a:t>
            </a:r>
            <a:r>
              <a:rPr lang="en-US" altLang="ru-RU" sz="2000" i="1" dirty="0">
                <a:solidFill>
                  <a:srgbClr val="0D0D11"/>
                </a:solidFill>
              </a:rPr>
              <a:t>h</a:t>
            </a:r>
            <a:r>
              <a:rPr lang="ru-RU" altLang="ru-RU" sz="2000" i="1" dirty="0">
                <a:solidFill>
                  <a:srgbClr val="0D0D11"/>
                </a:solidFill>
              </a:rPr>
              <a:t>(</a:t>
            </a:r>
            <a:r>
              <a:rPr lang="en-US" altLang="ru-RU" sz="2000" i="1" dirty="0">
                <a:solidFill>
                  <a:srgbClr val="0D0D11"/>
                </a:solidFill>
              </a:rPr>
              <a:t>K</a:t>
            </a:r>
            <a:r>
              <a:rPr lang="ru-RU" altLang="ru-RU" sz="2000" i="1" dirty="0">
                <a:solidFill>
                  <a:srgbClr val="0D0D11"/>
                </a:solidFill>
              </a:rPr>
              <a:t>)</a:t>
            </a:r>
            <a:r>
              <a:rPr lang="en-US" altLang="ru-RU" sz="2000" dirty="0">
                <a:solidFill>
                  <a:srgbClr val="0D0D11"/>
                </a:solidFill>
                <a:sym typeface="Symbol" panose="05050102010706020507" pitchFamily="18" charset="2"/>
              </a:rPr>
              <a:t></a:t>
            </a:r>
            <a:r>
              <a:rPr lang="en-US" altLang="ru-RU" sz="2000" i="1" dirty="0">
                <a:solidFill>
                  <a:srgbClr val="0D0D11"/>
                </a:solidFill>
              </a:rPr>
              <a:t>N</a:t>
            </a:r>
            <a:r>
              <a:rPr lang="ru-RU" altLang="ru-RU" sz="2000" dirty="0">
                <a:solidFill>
                  <a:srgbClr val="0D0D11"/>
                </a:solidFill>
              </a:rPr>
              <a:t> для всех ключей </a:t>
            </a:r>
            <a:r>
              <a:rPr lang="ru-RU" altLang="ru-RU" sz="2000" i="1" dirty="0">
                <a:solidFill>
                  <a:srgbClr val="0D0D11"/>
                </a:solidFill>
              </a:rPr>
              <a:t>K</a:t>
            </a:r>
            <a:r>
              <a:rPr lang="ru-RU" altLang="ru-RU" sz="2000" dirty="0">
                <a:solidFill>
                  <a:srgbClr val="0D0D11"/>
                </a:solidFill>
              </a:rPr>
              <a:t>, где </a:t>
            </a:r>
            <a:r>
              <a:rPr lang="en-US" altLang="ru-RU" sz="2000" i="1" dirty="0">
                <a:solidFill>
                  <a:srgbClr val="0D0D11"/>
                </a:solidFill>
              </a:rPr>
              <a:t>N</a:t>
            </a:r>
            <a:r>
              <a:rPr lang="ru-RU" altLang="ru-RU" sz="2000" dirty="0">
                <a:solidFill>
                  <a:srgbClr val="0D0D11"/>
                </a:solidFill>
              </a:rPr>
              <a:t> – размер памяти (количество ячеек).</a:t>
            </a:r>
          </a:p>
          <a:p>
            <a:r>
              <a:rPr lang="ru-RU" altLang="ru-RU" sz="2000" dirty="0">
                <a:solidFill>
                  <a:srgbClr val="0D0D11"/>
                </a:solidFill>
              </a:rPr>
              <a:t>1) Метод деления использует остаток от деления на М:</a:t>
            </a:r>
            <a:endParaRPr lang="en-US" altLang="ru-RU" sz="2000" dirty="0">
              <a:solidFill>
                <a:srgbClr val="0D0D11"/>
              </a:solidFill>
            </a:endParaRPr>
          </a:p>
          <a:p>
            <a:pPr algn="ctr"/>
            <a:r>
              <a:rPr lang="en-US" altLang="ru-RU" sz="2000" dirty="0">
                <a:solidFill>
                  <a:srgbClr val="0D0D11"/>
                </a:solidFill>
              </a:rPr>
              <a:t>h</a:t>
            </a:r>
            <a:r>
              <a:rPr lang="ru-RU" altLang="ru-RU" sz="2000" dirty="0">
                <a:solidFill>
                  <a:srgbClr val="0D0D11"/>
                </a:solidFill>
              </a:rPr>
              <a:t>(</a:t>
            </a:r>
            <a:r>
              <a:rPr lang="en-US" altLang="ru-RU" sz="2000" dirty="0">
                <a:solidFill>
                  <a:srgbClr val="0D0D11"/>
                </a:solidFill>
              </a:rPr>
              <a:t>K</a:t>
            </a:r>
            <a:r>
              <a:rPr lang="ru-RU" altLang="ru-RU" sz="2000" dirty="0">
                <a:solidFill>
                  <a:srgbClr val="0D0D11"/>
                </a:solidFill>
              </a:rPr>
              <a:t>)= К </a:t>
            </a:r>
            <a:r>
              <a:rPr lang="en-US" altLang="ru-RU" sz="2000" dirty="0">
                <a:solidFill>
                  <a:srgbClr val="0D0D11"/>
                </a:solidFill>
              </a:rPr>
              <a:t>mod M</a:t>
            </a:r>
            <a:endParaRPr lang="ru-RU" altLang="ru-RU" sz="2000" dirty="0">
              <a:solidFill>
                <a:srgbClr val="0D0D11"/>
              </a:solidFill>
            </a:endParaRPr>
          </a:p>
          <a:p>
            <a:r>
              <a:rPr lang="ru-RU" altLang="ru-RU" sz="2000" dirty="0">
                <a:solidFill>
                  <a:srgbClr val="0D0D11"/>
                </a:solidFill>
              </a:rPr>
              <a:t>Если </a:t>
            </a:r>
            <a:r>
              <a:rPr lang="ru-RU" altLang="ru-RU" sz="2000" i="1" dirty="0">
                <a:solidFill>
                  <a:srgbClr val="0D0D11"/>
                </a:solidFill>
              </a:rPr>
              <a:t>М</a:t>
            </a:r>
            <a:r>
              <a:rPr lang="ru-RU" altLang="ru-RU" sz="2000" dirty="0">
                <a:solidFill>
                  <a:srgbClr val="0D0D11"/>
                </a:solidFill>
              </a:rPr>
              <a:t> – чётное число, то при чётных </a:t>
            </a:r>
            <a:r>
              <a:rPr lang="ru-RU" altLang="ru-RU" sz="2000" i="1" dirty="0">
                <a:solidFill>
                  <a:srgbClr val="0D0D11"/>
                </a:solidFill>
              </a:rPr>
              <a:t>К </a:t>
            </a:r>
            <a:r>
              <a:rPr lang="ru-RU" altLang="ru-RU" sz="2000" dirty="0">
                <a:solidFill>
                  <a:srgbClr val="0D0D11"/>
                </a:solidFill>
              </a:rPr>
              <a:t>значение </a:t>
            </a:r>
            <a:r>
              <a:rPr lang="ru-RU" altLang="ru-RU" sz="2000" i="1" dirty="0">
                <a:solidFill>
                  <a:srgbClr val="0D0D11"/>
                </a:solidFill>
              </a:rPr>
              <a:t>h(K)</a:t>
            </a:r>
            <a:r>
              <a:rPr lang="ru-RU" altLang="ru-RU" sz="2000" dirty="0">
                <a:solidFill>
                  <a:srgbClr val="0D0D11"/>
                </a:solidFill>
              </a:rPr>
              <a:t> будет чётным, и наоборот, что даёт значительные смещения значений функции для близких значений </a:t>
            </a:r>
            <a:r>
              <a:rPr lang="ru-RU" altLang="ru-RU" sz="2000" i="1" dirty="0">
                <a:solidFill>
                  <a:srgbClr val="0D0D11"/>
                </a:solidFill>
              </a:rPr>
              <a:t>К</a:t>
            </a:r>
            <a:r>
              <a:rPr lang="ru-RU" altLang="ru-RU" sz="2000" dirty="0">
                <a:solidFill>
                  <a:srgbClr val="0D0D11"/>
                </a:solidFill>
              </a:rPr>
              <a:t>. Нельзя брать </a:t>
            </a:r>
            <a:r>
              <a:rPr lang="ru-RU" altLang="ru-RU" sz="2000" i="1" dirty="0">
                <a:solidFill>
                  <a:srgbClr val="0D0D11"/>
                </a:solidFill>
              </a:rPr>
              <a:t>М</a:t>
            </a:r>
            <a:r>
              <a:rPr lang="ru-RU" altLang="ru-RU" sz="2000" dirty="0">
                <a:solidFill>
                  <a:srgbClr val="0D0D11"/>
                </a:solidFill>
              </a:rPr>
              <a:t> кратным основанию системы счисления машины или кратным 3. </a:t>
            </a:r>
            <a:r>
              <a:rPr lang="ru-RU" altLang="ru-RU" sz="2000" i="1" dirty="0">
                <a:solidFill>
                  <a:srgbClr val="0D0D11"/>
                </a:solidFill>
              </a:rPr>
              <a:t>М</a:t>
            </a:r>
            <a:r>
              <a:rPr lang="ru-RU" altLang="ru-RU" sz="2000" dirty="0">
                <a:solidFill>
                  <a:srgbClr val="0D0D11"/>
                </a:solidFill>
              </a:rPr>
              <a:t> должно удовлетворять условию:</a:t>
            </a:r>
          </a:p>
          <a:p>
            <a:pPr algn="ctr"/>
            <a:r>
              <a:rPr lang="ru-RU" altLang="ru-RU" sz="2000" dirty="0">
                <a:solidFill>
                  <a:srgbClr val="0D0D11"/>
                </a:solidFill>
              </a:rPr>
              <a:t>М </a:t>
            </a:r>
            <a:r>
              <a:rPr lang="ru-RU" altLang="ru-RU" sz="2000" dirty="0">
                <a:solidFill>
                  <a:srgbClr val="0D0D11"/>
                </a:solidFill>
                <a:sym typeface="Symbol" panose="05050102010706020507" pitchFamily="18" charset="2"/>
              </a:rPr>
              <a:t></a:t>
            </a:r>
            <a:r>
              <a:rPr lang="ru-RU" altLang="ru-RU" sz="2000" dirty="0">
                <a:solidFill>
                  <a:srgbClr val="0D0D11"/>
                </a:solidFill>
              </a:rPr>
              <a:t> </a:t>
            </a:r>
            <a:r>
              <a:rPr lang="en-US" altLang="ru-RU" sz="2000" dirty="0" err="1">
                <a:solidFill>
                  <a:srgbClr val="0D0D11"/>
                </a:solidFill>
              </a:rPr>
              <a:t>rk</a:t>
            </a:r>
            <a:r>
              <a:rPr lang="en-US" altLang="ru-RU" sz="2000" dirty="0">
                <a:solidFill>
                  <a:srgbClr val="0D0D11"/>
                </a:solidFill>
              </a:rPr>
              <a:t> </a:t>
            </a:r>
            <a:r>
              <a:rPr lang="en-US" altLang="ru-RU" sz="2000" dirty="0">
                <a:solidFill>
                  <a:srgbClr val="0D0D11"/>
                </a:solidFill>
                <a:sym typeface="Symbol" panose="05050102010706020507" pitchFamily="18" charset="2"/>
              </a:rPr>
              <a:t></a:t>
            </a:r>
            <a:r>
              <a:rPr lang="en-US" altLang="ru-RU" sz="2000" dirty="0">
                <a:solidFill>
                  <a:srgbClr val="0D0D11"/>
                </a:solidFill>
              </a:rPr>
              <a:t> a</a:t>
            </a:r>
            <a:r>
              <a:rPr lang="ru-RU" altLang="ru-RU" sz="2000" dirty="0">
                <a:solidFill>
                  <a:srgbClr val="0D0D11"/>
                </a:solidFill>
              </a:rPr>
              <a:t> ,</a:t>
            </a:r>
          </a:p>
          <a:p>
            <a:r>
              <a:rPr lang="ru-RU" altLang="ru-RU" sz="2000" dirty="0">
                <a:solidFill>
                  <a:srgbClr val="0D0D11"/>
                </a:solidFill>
              </a:rPr>
              <a:t>где </a:t>
            </a:r>
            <a:r>
              <a:rPr lang="en-US" altLang="ru-RU" sz="2000" i="1" dirty="0">
                <a:solidFill>
                  <a:srgbClr val="0D0D11"/>
                </a:solidFill>
              </a:rPr>
              <a:t>k</a:t>
            </a:r>
            <a:r>
              <a:rPr lang="ru-RU" altLang="ru-RU" sz="2000" dirty="0">
                <a:solidFill>
                  <a:srgbClr val="0D0D11"/>
                </a:solidFill>
              </a:rPr>
              <a:t> и </a:t>
            </a:r>
            <a:r>
              <a:rPr lang="en-US" altLang="ru-RU" sz="2000" i="1" dirty="0">
                <a:solidFill>
                  <a:srgbClr val="0D0D11"/>
                </a:solidFill>
              </a:rPr>
              <a:t>a</a:t>
            </a:r>
            <a:r>
              <a:rPr lang="ru-RU" altLang="ru-RU" sz="2000" dirty="0">
                <a:solidFill>
                  <a:srgbClr val="0D0D11"/>
                </a:solidFill>
              </a:rPr>
              <a:t> – небольшие числа, а </a:t>
            </a:r>
            <a:r>
              <a:rPr lang="en-US" altLang="ru-RU" sz="2000" i="1" dirty="0">
                <a:solidFill>
                  <a:srgbClr val="0D0D11"/>
                </a:solidFill>
              </a:rPr>
              <a:t>r</a:t>
            </a:r>
            <a:r>
              <a:rPr lang="ru-RU" altLang="ru-RU" sz="2000" dirty="0">
                <a:solidFill>
                  <a:srgbClr val="0D0D11"/>
                </a:solidFill>
              </a:rPr>
              <a:t> – "основание системы счисления" для большинства используемых литер (как правило, 128 или 256), т.к. остаток от деления на такое число оказывается обычно простой суперпозицией цифр ключа. Чаще всего в качестве </a:t>
            </a:r>
            <a:r>
              <a:rPr lang="ru-RU" altLang="ru-RU" sz="2000" i="1" dirty="0">
                <a:solidFill>
                  <a:srgbClr val="0D0D11"/>
                </a:solidFill>
              </a:rPr>
              <a:t>М</a:t>
            </a:r>
            <a:r>
              <a:rPr lang="ru-RU" altLang="ru-RU" sz="2000" dirty="0">
                <a:solidFill>
                  <a:srgbClr val="0D0D11"/>
                </a:solidFill>
              </a:rPr>
              <a:t> берут простое число, например, </a:t>
            </a:r>
            <a:r>
              <a:rPr lang="ru-RU" altLang="ru-RU" sz="2000" dirty="0" smtClean="0">
                <a:solidFill>
                  <a:srgbClr val="0D0D11"/>
                </a:solidFill>
              </a:rPr>
              <a:t>удовлетворительные </a:t>
            </a:r>
            <a:r>
              <a:rPr lang="ru-RU" altLang="ru-RU" sz="2000" dirty="0">
                <a:solidFill>
                  <a:srgbClr val="0D0D11"/>
                </a:solidFill>
              </a:rPr>
              <a:t>результаты даёт </a:t>
            </a:r>
            <a:r>
              <a:rPr lang="ru-RU" altLang="ru-RU" sz="2000" b="1" i="1" dirty="0">
                <a:solidFill>
                  <a:srgbClr val="0D0D11"/>
                </a:solidFill>
              </a:rPr>
              <a:t>М</a:t>
            </a:r>
            <a:r>
              <a:rPr lang="ru-RU" altLang="ru-RU" sz="2000" b="1" dirty="0">
                <a:solidFill>
                  <a:srgbClr val="0D0D11"/>
                </a:solidFill>
              </a:rPr>
              <a:t> = 1009</a:t>
            </a:r>
            <a:r>
              <a:rPr lang="ru-RU" altLang="ru-RU" sz="2000" dirty="0">
                <a:solidFill>
                  <a:srgbClr val="0D0D11"/>
                </a:solidFill>
              </a:rPr>
              <a:t>.</a:t>
            </a:r>
          </a:p>
        </p:txBody>
      </p:sp>
    </p:spTree>
    <p:extLst>
      <p:ext uri="{BB962C8B-B14F-4D97-AF65-F5344CB8AC3E}">
        <p14:creationId xmlns:p14="http://schemas.microsoft.com/office/powerpoint/2010/main" val="2143113465"/>
      </p:ext>
    </p:extLst>
  </p:cSld>
  <p:clrMapOvr>
    <a:masterClrMapping/>
  </p:clrMapOvr>
  <p:transition spd="med">
    <p:pull/>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144463" y="768350"/>
            <a:ext cx="8820150" cy="715963"/>
          </a:xfrm>
        </p:spPr>
        <p:txBody>
          <a:bodyPr/>
          <a:lstStyle/>
          <a:p>
            <a:r>
              <a:rPr lang="ru-RU" altLang="ru-RU" sz="3200">
                <a:latin typeface="Times New Roman" panose="02020603050405020304" pitchFamily="18" charset="0"/>
              </a:rPr>
              <a:t>Методы хеширования</a:t>
            </a:r>
          </a:p>
        </p:txBody>
      </p:sp>
      <p:sp>
        <p:nvSpPr>
          <p:cNvPr id="115715" name="Text Box 3"/>
          <p:cNvSpPr txBox="1">
            <a:spLocks noChangeArrowheads="1"/>
          </p:cNvSpPr>
          <p:nvPr/>
        </p:nvSpPr>
        <p:spPr bwMode="auto">
          <a:xfrm>
            <a:off x="972971" y="1484313"/>
            <a:ext cx="7920037" cy="466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ru-RU" altLang="ru-RU" sz="2000" dirty="0">
                <a:solidFill>
                  <a:srgbClr val="0D0D11"/>
                </a:solidFill>
              </a:rPr>
              <a:t>2) Мультипликативный метод. В соответствии с ним хеш-функция определяется так:</a:t>
            </a:r>
          </a:p>
          <a:p>
            <a:endParaRPr lang="ru-RU" altLang="ru-RU" sz="2000" dirty="0">
              <a:solidFill>
                <a:srgbClr val="0D0D11"/>
              </a:solidFill>
            </a:endParaRPr>
          </a:p>
          <a:p>
            <a:endParaRPr lang="ru-RU" altLang="ru-RU" sz="2000" dirty="0">
              <a:solidFill>
                <a:srgbClr val="0D0D11"/>
              </a:solidFill>
            </a:endParaRPr>
          </a:p>
          <a:p>
            <a:r>
              <a:rPr lang="ru-RU" altLang="ru-RU" sz="2000" dirty="0">
                <a:solidFill>
                  <a:srgbClr val="0D0D11"/>
                </a:solidFill>
              </a:rPr>
              <a:t>где </a:t>
            </a:r>
            <a:r>
              <a:rPr lang="en-US" altLang="ru-RU" sz="2000" b="1" i="1" dirty="0">
                <a:solidFill>
                  <a:srgbClr val="0D0D11"/>
                </a:solidFill>
              </a:rPr>
              <a:t>w</a:t>
            </a:r>
            <a:r>
              <a:rPr lang="ru-RU" altLang="ru-RU" sz="2000" dirty="0">
                <a:solidFill>
                  <a:srgbClr val="0D0D11"/>
                </a:solidFill>
              </a:rPr>
              <a:t> – размер машинного слова (обычно, 2</a:t>
            </a:r>
            <a:r>
              <a:rPr lang="ru-RU" altLang="ru-RU" sz="2000" baseline="30000" dirty="0">
                <a:solidFill>
                  <a:srgbClr val="0D0D11"/>
                </a:solidFill>
              </a:rPr>
              <a:t>31</a:t>
            </a:r>
            <a:r>
              <a:rPr lang="ru-RU" altLang="ru-RU" sz="2000" dirty="0">
                <a:solidFill>
                  <a:srgbClr val="0D0D11"/>
                </a:solidFill>
              </a:rPr>
              <a:t>); </a:t>
            </a:r>
            <a:r>
              <a:rPr lang="ru-RU" altLang="ru-RU" sz="2000" b="1" i="1" dirty="0">
                <a:solidFill>
                  <a:srgbClr val="0D0D11"/>
                </a:solidFill>
              </a:rPr>
              <a:t>А</a:t>
            </a:r>
            <a:r>
              <a:rPr lang="ru-RU" altLang="ru-RU" sz="2000" dirty="0">
                <a:solidFill>
                  <a:srgbClr val="0D0D11"/>
                </a:solidFill>
              </a:rPr>
              <a:t> – целое число простое по отношению к </a:t>
            </a:r>
            <a:r>
              <a:rPr lang="en-US" altLang="ru-RU" sz="2000" b="1" i="1" dirty="0">
                <a:solidFill>
                  <a:srgbClr val="0D0D11"/>
                </a:solidFill>
              </a:rPr>
              <a:t>w</a:t>
            </a:r>
            <a:r>
              <a:rPr lang="ru-RU" altLang="ru-RU" sz="2000" dirty="0">
                <a:solidFill>
                  <a:srgbClr val="0D0D11"/>
                </a:solidFill>
              </a:rPr>
              <a:t>; а </a:t>
            </a:r>
            <a:r>
              <a:rPr lang="ru-RU" altLang="ru-RU" sz="2000" b="1" i="1" dirty="0">
                <a:solidFill>
                  <a:srgbClr val="0D0D11"/>
                </a:solidFill>
              </a:rPr>
              <a:t>M</a:t>
            </a:r>
            <a:r>
              <a:rPr lang="ru-RU" altLang="ru-RU" sz="2000" dirty="0">
                <a:solidFill>
                  <a:srgbClr val="0D0D11"/>
                </a:solidFill>
              </a:rPr>
              <a:t> – некоторая степень основания системы счисления ЭВМ (2</a:t>
            </a:r>
            <a:r>
              <a:rPr lang="en-US" altLang="ru-RU" sz="2000" baseline="30000" dirty="0">
                <a:solidFill>
                  <a:srgbClr val="0D0D11"/>
                </a:solidFill>
              </a:rPr>
              <a:t>m</a:t>
            </a:r>
            <a:r>
              <a:rPr lang="ru-RU" altLang="ru-RU" sz="2000" dirty="0">
                <a:solidFill>
                  <a:srgbClr val="0D0D11"/>
                </a:solidFill>
              </a:rPr>
              <a:t>). Таким образом, в качестве значения функции берутся </a:t>
            </a:r>
            <a:r>
              <a:rPr lang="en-US" altLang="ru-RU" sz="2000" b="1" i="1" dirty="0">
                <a:solidFill>
                  <a:srgbClr val="0D0D11"/>
                </a:solidFill>
              </a:rPr>
              <a:t>M</a:t>
            </a:r>
            <a:r>
              <a:rPr lang="ru-RU" altLang="ru-RU" sz="2000" dirty="0">
                <a:solidFill>
                  <a:srgbClr val="0D0D11"/>
                </a:solidFill>
              </a:rPr>
              <a:t> правых значащих цифр дробной части произведения значения ключа и константы </a:t>
            </a:r>
            <a:r>
              <a:rPr lang="en-US" altLang="ru-RU" sz="2000" b="1" i="1" dirty="0">
                <a:solidFill>
                  <a:srgbClr val="0D0D11"/>
                </a:solidFill>
              </a:rPr>
              <a:t>A</a:t>
            </a:r>
            <a:r>
              <a:rPr lang="ru-RU" altLang="ru-RU" sz="2000" b="1" i="1" dirty="0">
                <a:solidFill>
                  <a:srgbClr val="0D0D11"/>
                </a:solidFill>
              </a:rPr>
              <a:t>/</a:t>
            </a:r>
            <a:r>
              <a:rPr lang="en-US" altLang="ru-RU" sz="2000" b="1" i="1" dirty="0">
                <a:solidFill>
                  <a:srgbClr val="0D0D11"/>
                </a:solidFill>
              </a:rPr>
              <a:t>w</a:t>
            </a:r>
            <a:r>
              <a:rPr lang="ru-RU" altLang="ru-RU" sz="2000" dirty="0">
                <a:solidFill>
                  <a:srgbClr val="0D0D11"/>
                </a:solidFill>
              </a:rPr>
              <a:t>. </a:t>
            </a:r>
          </a:p>
          <a:p>
            <a:r>
              <a:rPr lang="ru-RU" altLang="ru-RU" sz="2000" dirty="0">
                <a:solidFill>
                  <a:srgbClr val="0D0D11"/>
                </a:solidFill>
              </a:rPr>
              <a:t>При использовании любых методов хеширования для размещения записей должен быть выделен участок памяти размером </a:t>
            </a:r>
            <a:r>
              <a:rPr lang="en-US" altLang="ru-RU" sz="2000" i="1" dirty="0">
                <a:solidFill>
                  <a:srgbClr val="0D0D11"/>
                </a:solidFill>
              </a:rPr>
              <a:t>N</a:t>
            </a:r>
            <a:r>
              <a:rPr lang="ru-RU" altLang="ru-RU" sz="2000" dirty="0">
                <a:solidFill>
                  <a:srgbClr val="0D0D11"/>
                </a:solidFill>
              </a:rPr>
              <a:t>. Для того чтобы полученное в результате значение </a:t>
            </a:r>
            <a:r>
              <a:rPr lang="ru-RU" altLang="ru-RU" sz="2000" i="1" dirty="0">
                <a:solidFill>
                  <a:srgbClr val="0D0D11"/>
                </a:solidFill>
              </a:rPr>
              <a:t>h(K)</a:t>
            </a:r>
            <a:r>
              <a:rPr lang="ru-RU" altLang="ru-RU" sz="2000" dirty="0">
                <a:solidFill>
                  <a:srgbClr val="0D0D11"/>
                </a:solidFill>
              </a:rPr>
              <a:t> не вышло за границы отведённого участка памяти, окончательно адрес записи вычисляется так:</a:t>
            </a:r>
          </a:p>
          <a:p>
            <a:pPr algn="ctr"/>
            <a:r>
              <a:rPr lang="ru-RU" altLang="ru-RU" sz="2000" dirty="0">
                <a:solidFill>
                  <a:srgbClr val="0D0D11"/>
                </a:solidFill>
              </a:rPr>
              <a:t>А(К) = </a:t>
            </a:r>
            <a:r>
              <a:rPr lang="en-US" altLang="ru-RU" sz="2000" dirty="0">
                <a:solidFill>
                  <a:srgbClr val="0D0D11"/>
                </a:solidFill>
              </a:rPr>
              <a:t>h</a:t>
            </a:r>
            <a:r>
              <a:rPr lang="ru-RU" altLang="ru-RU" sz="2000" dirty="0">
                <a:solidFill>
                  <a:srgbClr val="0D0D11"/>
                </a:solidFill>
              </a:rPr>
              <a:t>(</a:t>
            </a:r>
            <a:r>
              <a:rPr lang="en-US" altLang="ru-RU" sz="2000" dirty="0">
                <a:solidFill>
                  <a:srgbClr val="0D0D11"/>
                </a:solidFill>
              </a:rPr>
              <a:t>K</a:t>
            </a:r>
            <a:r>
              <a:rPr lang="ru-RU" altLang="ru-RU" sz="2000" dirty="0">
                <a:solidFill>
                  <a:srgbClr val="0D0D11"/>
                </a:solidFill>
              </a:rPr>
              <a:t>) </a:t>
            </a:r>
            <a:r>
              <a:rPr lang="en-US" altLang="ru-RU" sz="2000" dirty="0">
                <a:solidFill>
                  <a:srgbClr val="0D0D11"/>
                </a:solidFill>
              </a:rPr>
              <a:t>mod N</a:t>
            </a:r>
            <a:r>
              <a:rPr lang="ru-RU" altLang="ru-RU" sz="2000" dirty="0">
                <a:solidFill>
                  <a:srgbClr val="0D0D11"/>
                </a:solidFill>
              </a:rPr>
              <a:t>.	 </a:t>
            </a:r>
          </a:p>
        </p:txBody>
      </p:sp>
      <p:sp>
        <p:nvSpPr>
          <p:cNvPr id="115734" name="Rectangle 22"/>
          <p:cNvSpPr>
            <a:spLocks noChangeArrowheads="1"/>
          </p:cNvSpPr>
          <p:nvPr/>
        </p:nvSpPr>
        <p:spPr bwMode="auto">
          <a:xfrm>
            <a:off x="0" y="31575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graphicFrame>
        <p:nvGraphicFramePr>
          <p:cNvPr id="115733" name="Object 21"/>
          <p:cNvGraphicFramePr>
            <a:graphicFrameLocks noChangeAspect="1"/>
          </p:cNvGraphicFramePr>
          <p:nvPr/>
        </p:nvGraphicFramePr>
        <p:xfrm>
          <a:off x="2916238" y="1989138"/>
          <a:ext cx="2951162" cy="831850"/>
        </p:xfrm>
        <a:graphic>
          <a:graphicData uri="http://schemas.openxmlformats.org/presentationml/2006/ole">
            <mc:AlternateContent xmlns:mc="http://schemas.openxmlformats.org/markup-compatibility/2006">
              <mc:Choice xmlns:v="urn:schemas-microsoft-com:vml" Requires="v">
                <p:oleObj spid="_x0000_s6150" name="Формула" r:id="rId3" imgW="1600200" imgH="457200" progId="Equation.3">
                  <p:embed/>
                </p:oleObj>
              </mc:Choice>
              <mc:Fallback>
                <p:oleObj name="Формула" r:id="rId3" imgW="1600200" imgH="457200" progId="Equation.3">
                  <p:embed/>
                  <p:pic>
                    <p:nvPicPr>
                      <p:cNvPr id="115733" name="Object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6238" y="1989138"/>
                        <a:ext cx="2951162" cy="831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676635943"/>
      </p:ext>
    </p:extLst>
  </p:cSld>
  <p:clrMapOvr>
    <a:masterClrMapping/>
  </p:clrMapOvr>
  <p:transition spd="med">
    <p:pull/>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144463" y="768350"/>
            <a:ext cx="8820150" cy="715963"/>
          </a:xfrm>
        </p:spPr>
        <p:txBody>
          <a:bodyPr/>
          <a:lstStyle/>
          <a:p>
            <a:r>
              <a:rPr lang="ru-RU" altLang="ru-RU" sz="3200">
                <a:latin typeface="Times New Roman" panose="02020603050405020304" pitchFamily="18" charset="0"/>
              </a:rPr>
              <a:t>Разрешение коллизий</a:t>
            </a:r>
          </a:p>
        </p:txBody>
      </p:sp>
      <p:sp>
        <p:nvSpPr>
          <p:cNvPr id="116739" name="Text Box 3"/>
          <p:cNvSpPr txBox="1">
            <a:spLocks noChangeArrowheads="1"/>
          </p:cNvSpPr>
          <p:nvPr/>
        </p:nvSpPr>
        <p:spPr bwMode="auto">
          <a:xfrm>
            <a:off x="933651" y="1484313"/>
            <a:ext cx="7959524"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r>
              <a:rPr lang="ru-RU" altLang="ru-RU" sz="1800" b="1" dirty="0">
                <a:solidFill>
                  <a:srgbClr val="0D0D11"/>
                </a:solidFill>
              </a:rPr>
              <a:t>Коллизия – </a:t>
            </a:r>
            <a:r>
              <a:rPr lang="ru-RU" altLang="ru-RU" sz="1800" dirty="0">
                <a:solidFill>
                  <a:srgbClr val="0D0D11"/>
                </a:solidFill>
              </a:rPr>
              <a:t>случай, когда для двух и более ключей выдаётся одинаковый адрес.</a:t>
            </a:r>
          </a:p>
          <a:p>
            <a:r>
              <a:rPr lang="ru-RU" altLang="ru-RU" sz="1800" dirty="0">
                <a:solidFill>
                  <a:srgbClr val="0D0D11"/>
                </a:solidFill>
              </a:rPr>
              <a:t>Разрешение коллизий – </a:t>
            </a:r>
            <a:r>
              <a:rPr lang="ru-RU" altLang="ru-RU" sz="1800" b="1" dirty="0">
                <a:solidFill>
                  <a:srgbClr val="0D0D11"/>
                </a:solidFill>
              </a:rPr>
              <a:t>рехеширование</a:t>
            </a:r>
            <a:r>
              <a:rPr lang="ru-RU" altLang="ru-RU" sz="1800" dirty="0">
                <a:solidFill>
                  <a:srgbClr val="0D0D11"/>
                </a:solidFill>
              </a:rPr>
              <a:t> – специальный алгоритм, который используется каждый раз при размещении новой записи или при поиске существующей, если возникла коллизия. </a:t>
            </a:r>
          </a:p>
          <a:p>
            <a:r>
              <a:rPr lang="ru-RU" altLang="ru-RU" sz="1800" dirty="0">
                <a:solidFill>
                  <a:srgbClr val="0D0D11"/>
                </a:solidFill>
              </a:rPr>
              <a:t>В системах БД рехеширование выполняется одним из следующих способов:</a:t>
            </a:r>
            <a:endParaRPr lang="ru-RU" altLang="ru-RU" sz="1800" b="1" dirty="0">
              <a:solidFill>
                <a:srgbClr val="0D0D11"/>
              </a:solidFill>
            </a:endParaRPr>
          </a:p>
          <a:p>
            <a:pPr>
              <a:buFontTx/>
              <a:buAutoNum type="arabicPeriod"/>
            </a:pPr>
            <a:r>
              <a:rPr lang="ru-RU" altLang="ru-RU" sz="1800" b="1" dirty="0">
                <a:solidFill>
                  <a:srgbClr val="0D0D11"/>
                </a:solidFill>
              </a:rPr>
              <a:t>Открытая адресация</a:t>
            </a:r>
            <a:r>
              <a:rPr lang="ru-RU" altLang="ru-RU" sz="1800" dirty="0">
                <a:solidFill>
                  <a:srgbClr val="0D0D11"/>
                </a:solidFill>
              </a:rPr>
              <a:t>: новая запись размещается вслед за последней записью на данной странице или на следующей, если страница заполнена. </a:t>
            </a:r>
          </a:p>
          <a:p>
            <a:pPr>
              <a:buFontTx/>
              <a:buAutoNum type="arabicPeriod"/>
            </a:pPr>
            <a:r>
              <a:rPr lang="ru-RU" altLang="ru-RU" sz="1800" dirty="0">
                <a:solidFill>
                  <a:srgbClr val="0D0D11"/>
                </a:solidFill>
              </a:rPr>
              <a:t>Использование </a:t>
            </a:r>
            <a:r>
              <a:rPr lang="ru-RU" altLang="ru-RU" sz="1800" b="1" dirty="0">
                <a:solidFill>
                  <a:srgbClr val="0D0D11"/>
                </a:solidFill>
              </a:rPr>
              <a:t>коллизионных страниц</a:t>
            </a:r>
            <a:r>
              <a:rPr lang="ru-RU" altLang="ru-RU" sz="1800" dirty="0">
                <a:solidFill>
                  <a:srgbClr val="0D0D11"/>
                </a:solidFill>
              </a:rPr>
              <a:t>: новая запись размещается на одной из коллизионных страниц, относящихся к таблице (в </a:t>
            </a:r>
            <a:r>
              <a:rPr lang="ru-RU" altLang="ru-RU" sz="1800" i="1" dirty="0">
                <a:solidFill>
                  <a:srgbClr val="0D0D11"/>
                </a:solidFill>
              </a:rPr>
              <a:t>области переполнения</a:t>
            </a:r>
            <a:r>
              <a:rPr lang="ru-RU" altLang="ru-RU" sz="1800" dirty="0">
                <a:solidFill>
                  <a:srgbClr val="0D0D11"/>
                </a:solidFill>
              </a:rPr>
              <a:t>). Для ускорения поиска </a:t>
            </a:r>
            <a:r>
              <a:rPr lang="ru-RU" altLang="ru-RU" sz="1800" dirty="0" err="1">
                <a:solidFill>
                  <a:srgbClr val="0D0D11"/>
                </a:solidFill>
              </a:rPr>
              <a:t>рехешированных</a:t>
            </a:r>
            <a:r>
              <a:rPr lang="ru-RU" altLang="ru-RU" sz="1800" dirty="0">
                <a:solidFill>
                  <a:srgbClr val="0D0D11"/>
                </a:solidFill>
              </a:rPr>
              <a:t> записей может использоваться связанная область переполнения, для которой на странице хранится ссылка на коллизионную страницу. Нулевое значение такой ссылки говорит об отсутствии коллизий для данных, размещённых на этой странице.</a:t>
            </a:r>
            <a:endParaRPr lang="ru-RU" altLang="ru-RU" sz="1800" b="1" dirty="0">
              <a:solidFill>
                <a:srgbClr val="0D0D11"/>
              </a:solidFill>
            </a:endParaRPr>
          </a:p>
          <a:p>
            <a:pPr>
              <a:buFontTx/>
              <a:buAutoNum type="arabicPeriod"/>
            </a:pPr>
            <a:r>
              <a:rPr lang="ru-RU" altLang="ru-RU" sz="1800" b="1" dirty="0">
                <a:solidFill>
                  <a:srgbClr val="0D0D11"/>
                </a:solidFill>
              </a:rPr>
              <a:t>Многократное хеширование</a:t>
            </a:r>
            <a:r>
              <a:rPr lang="ru-RU" altLang="ru-RU" sz="1800" dirty="0">
                <a:solidFill>
                  <a:srgbClr val="0D0D11"/>
                </a:solidFill>
              </a:rPr>
              <a:t>. Заключается в том, что при возникновении коллизии для поиска другого адреса (возможно, на коллизионных страницах) применяется другая функция хеширования.</a:t>
            </a:r>
          </a:p>
        </p:txBody>
      </p:sp>
    </p:spTree>
    <p:extLst>
      <p:ext uri="{BB962C8B-B14F-4D97-AF65-F5344CB8AC3E}">
        <p14:creationId xmlns:p14="http://schemas.microsoft.com/office/powerpoint/2010/main" val="3807499315"/>
      </p:ext>
    </p:extLst>
  </p:cSld>
  <p:clrMapOvr>
    <a:masterClrMapping/>
  </p:clrMapOvr>
  <p:transition spd="med">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93613" y="228603"/>
            <a:ext cx="7893896" cy="648476"/>
          </a:xfrm>
        </p:spPr>
        <p:txBody>
          <a:bodyPr>
            <a:normAutofit fontScale="90000"/>
          </a:bodyPr>
          <a:lstStyle/>
          <a:p>
            <a:r>
              <a:rPr lang="ru-RU" dirty="0"/>
              <a:t>Механизмы среды хранения и архитектура </a:t>
            </a:r>
            <a:r>
              <a:rPr lang="ru-RU" dirty="0" smtClean="0"/>
              <a:t>СУБД</a:t>
            </a:r>
            <a:endParaRPr lang="ru-RU" dirty="0"/>
          </a:p>
        </p:txBody>
      </p:sp>
      <p:sp>
        <p:nvSpPr>
          <p:cNvPr id="3" name="Объект 2"/>
          <p:cNvSpPr>
            <a:spLocks noGrp="1"/>
          </p:cNvSpPr>
          <p:nvPr>
            <p:ph idx="1"/>
          </p:nvPr>
        </p:nvSpPr>
        <p:spPr>
          <a:xfrm>
            <a:off x="821095" y="1682665"/>
            <a:ext cx="8238930" cy="4988723"/>
          </a:xfrm>
        </p:spPr>
        <p:txBody>
          <a:bodyPr>
            <a:normAutofit fontScale="55000" lnSpcReduction="20000"/>
          </a:bodyPr>
          <a:lstStyle/>
          <a:p>
            <a:pPr marL="0" indent="0">
              <a:buNone/>
            </a:pPr>
            <a:r>
              <a:rPr lang="ru-RU" sz="2000" dirty="0"/>
              <a:t>1. При запоминании новой записи:</a:t>
            </a:r>
          </a:p>
          <a:p>
            <a:pPr lvl="0"/>
            <a:r>
              <a:rPr lang="ru-RU" sz="2000" dirty="0"/>
              <a:t>определение места размещения новой записи в пространстве памяти;</a:t>
            </a:r>
          </a:p>
          <a:p>
            <a:pPr lvl="0"/>
            <a:r>
              <a:rPr lang="ru-RU" sz="2000" dirty="0"/>
              <a:t>выделение необходимого ресурса памяти;</a:t>
            </a:r>
          </a:p>
          <a:p>
            <a:pPr lvl="0"/>
            <a:r>
              <a:rPr lang="ru-RU" sz="2000" dirty="0"/>
              <a:t>запоминание этой записи (сохранение в памяти);</a:t>
            </a:r>
          </a:p>
          <a:p>
            <a:r>
              <a:rPr lang="ru-RU" sz="2000" dirty="0"/>
              <a:t>формирование связей с другими записями (конкретный механизм зависит от модели данных).</a:t>
            </a:r>
          </a:p>
          <a:p>
            <a:pPr marL="0" indent="0">
              <a:buNone/>
            </a:pPr>
            <a:r>
              <a:rPr lang="ru-RU" sz="2000" dirty="0"/>
              <a:t>2. При поиске записи:</a:t>
            </a:r>
          </a:p>
          <a:p>
            <a:pPr lvl="0"/>
            <a:r>
              <a:rPr lang="ru-RU" sz="2000" dirty="0"/>
              <a:t>поиск места размещения записи в пространстве памяти по заданным значениям атрибутов;</a:t>
            </a:r>
          </a:p>
          <a:p>
            <a:pPr lvl="0"/>
            <a:r>
              <a:rPr lang="ru-RU" sz="2000" dirty="0"/>
              <a:t>выборка записи для обработки в оперативную память (в буфер данных).</a:t>
            </a:r>
          </a:p>
          <a:p>
            <a:pPr marL="0" indent="0">
              <a:buNone/>
            </a:pPr>
            <a:r>
              <a:rPr lang="ru-RU" sz="2000" dirty="0"/>
              <a:t>3. При изменении атрибутов записи:</a:t>
            </a:r>
          </a:p>
          <a:p>
            <a:pPr lvl="0"/>
            <a:r>
              <a:rPr lang="ru-RU" sz="2000" dirty="0"/>
              <a:t>поиск записи и считывание её в ОП;</a:t>
            </a:r>
          </a:p>
          <a:p>
            <a:pPr lvl="0"/>
            <a:r>
              <a:rPr lang="ru-RU" sz="2000" dirty="0"/>
              <a:t>изменение значений атрибута (атрибутов) записи;</a:t>
            </a:r>
          </a:p>
          <a:p>
            <a:pPr lvl="0"/>
            <a:r>
              <a:rPr lang="ru-RU" sz="2000" dirty="0"/>
              <a:t>сохранение записи на диск.</a:t>
            </a:r>
          </a:p>
          <a:p>
            <a:r>
              <a:rPr lang="ru-RU" sz="2000" dirty="0"/>
              <a:t>Запись помещается на прежнее место, если она не увеличилась в объёме или на прежнем месте достаточно памяти для неё. Если запись увеличилась в объёме и не помещается на прежнем месте, то она либо записывается на новое место, либо разбивается на части, и первая часть хранится на прежнем месте, а продолжение – на новом, на которое указывается ссылка из первой части.</a:t>
            </a:r>
          </a:p>
          <a:p>
            <a:pPr marL="0" indent="0">
              <a:buNone/>
            </a:pPr>
            <a:r>
              <a:rPr lang="ru-RU" sz="2000" dirty="0" smtClean="0"/>
              <a:t>4. </a:t>
            </a:r>
            <a:r>
              <a:rPr lang="ru-RU" sz="2000" dirty="0"/>
              <a:t>При удалении записи:</a:t>
            </a:r>
          </a:p>
          <a:p>
            <a:pPr lvl="0"/>
            <a:r>
              <a:rPr lang="ru-RU" sz="2000" dirty="0"/>
              <a:t>удаление записи с освобождением памяти (</a:t>
            </a:r>
            <a:r>
              <a:rPr lang="ru-RU" sz="2000" i="1" dirty="0"/>
              <a:t>физическое удаление</a:t>
            </a:r>
            <a:r>
              <a:rPr lang="ru-RU" sz="2000" dirty="0"/>
              <a:t>) или без освобождения (</a:t>
            </a:r>
            <a:r>
              <a:rPr lang="ru-RU" sz="2000" i="1" dirty="0"/>
              <a:t>логическое удаление</a:t>
            </a:r>
            <a:r>
              <a:rPr lang="ru-RU" sz="2000" dirty="0"/>
              <a:t>);</a:t>
            </a:r>
          </a:p>
          <a:p>
            <a:pPr lvl="0"/>
            <a:r>
              <a:rPr lang="ru-RU" sz="2000" dirty="0"/>
              <a:t>разрушение связей с другими записями (конкретный механизм зависит от модели данных).</a:t>
            </a:r>
          </a:p>
          <a:p>
            <a:endParaRPr lang="ru-RU" sz="2000" dirty="0"/>
          </a:p>
        </p:txBody>
      </p:sp>
      <p:sp>
        <p:nvSpPr>
          <p:cNvPr id="5" name="TextBox 4"/>
          <p:cNvSpPr txBox="1"/>
          <p:nvPr/>
        </p:nvSpPr>
        <p:spPr>
          <a:xfrm>
            <a:off x="-39690" y="2817341"/>
            <a:ext cx="184731" cy="369332"/>
          </a:xfrm>
          <a:prstGeom prst="rect">
            <a:avLst/>
          </a:prstGeom>
          <a:noFill/>
        </p:spPr>
        <p:txBody>
          <a:bodyPr wrap="none" rtlCol="0">
            <a:spAutoFit/>
          </a:bodyPr>
          <a:lstStyle/>
          <a:p>
            <a:endParaRPr lang="ru-RU" dirty="0"/>
          </a:p>
        </p:txBody>
      </p:sp>
      <p:sp>
        <p:nvSpPr>
          <p:cNvPr id="6" name="TextBox 5"/>
          <p:cNvSpPr txBox="1"/>
          <p:nvPr/>
        </p:nvSpPr>
        <p:spPr>
          <a:xfrm>
            <a:off x="993612" y="1036333"/>
            <a:ext cx="7893896" cy="646331"/>
          </a:xfrm>
          <a:prstGeom prst="rect">
            <a:avLst/>
          </a:prstGeom>
          <a:solidFill>
            <a:srgbClr val="FFFF00"/>
          </a:solidFill>
        </p:spPr>
        <p:txBody>
          <a:bodyPr wrap="square" rtlCol="0">
            <a:spAutoFit/>
          </a:bodyPr>
          <a:lstStyle/>
          <a:p>
            <a:r>
              <a:rPr lang="ru-RU" dirty="0"/>
              <a:t>Механизмы среды хранения БД служат для управления двумя группами ресурсов – ресурсами </a:t>
            </a:r>
            <a:r>
              <a:rPr lang="ru-RU" b="1" dirty="0"/>
              <a:t>хранимых данных</a:t>
            </a:r>
            <a:r>
              <a:rPr lang="ru-RU" dirty="0"/>
              <a:t> и ресурсами </a:t>
            </a:r>
            <a:r>
              <a:rPr lang="ru-RU" b="1" dirty="0"/>
              <a:t>пространства памяти</a:t>
            </a:r>
            <a:r>
              <a:rPr lang="ru-RU" dirty="0"/>
              <a:t>. </a:t>
            </a:r>
          </a:p>
        </p:txBody>
      </p:sp>
    </p:spTree>
    <p:extLst>
      <p:ext uri="{BB962C8B-B14F-4D97-AF65-F5344CB8AC3E}">
        <p14:creationId xmlns:p14="http://schemas.microsoft.com/office/powerpoint/2010/main" val="2173139306"/>
      </p:ext>
    </p:extLst>
  </p:cSld>
  <p:clrMapOvr>
    <a:masterClrMapping/>
  </p:clrMapOvr>
  <p:transition spd="med">
    <p:pull/>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685800" y="768350"/>
            <a:ext cx="7772400" cy="644525"/>
          </a:xfrm>
        </p:spPr>
        <p:txBody>
          <a:bodyPr/>
          <a:lstStyle/>
          <a:p>
            <a:r>
              <a:rPr lang="ru-RU" altLang="ru-RU" sz="3200"/>
              <a:t>Использование хеширования</a:t>
            </a:r>
          </a:p>
        </p:txBody>
      </p:sp>
      <p:sp>
        <p:nvSpPr>
          <p:cNvPr id="123908" name="Text Box 4"/>
          <p:cNvSpPr txBox="1">
            <a:spLocks noChangeArrowheads="1"/>
          </p:cNvSpPr>
          <p:nvPr/>
        </p:nvSpPr>
        <p:spPr bwMode="auto">
          <a:xfrm>
            <a:off x="1473316" y="1484313"/>
            <a:ext cx="7670684"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ru-RU" altLang="ru-RU" sz="2000" dirty="0">
                <a:solidFill>
                  <a:srgbClr val="0D0D11"/>
                </a:solidFill>
              </a:rPr>
              <a:t>Хеширование таблицы полезно в следующих случаях:</a:t>
            </a:r>
          </a:p>
          <a:p>
            <a:pPr>
              <a:buFontTx/>
              <a:buChar char="•"/>
            </a:pPr>
            <a:r>
              <a:rPr lang="ru-RU" altLang="ru-RU" sz="2000" dirty="0">
                <a:solidFill>
                  <a:srgbClr val="0D0D11"/>
                </a:solidFill>
              </a:rPr>
              <a:t> В таблице есть уникальный ключ, и большинство запросов обращается к записям по значению этого ключа, например:</a:t>
            </a:r>
            <a:endParaRPr lang="en-US" altLang="ru-RU" sz="2000" dirty="0">
              <a:solidFill>
                <a:srgbClr val="0D0D11"/>
              </a:solidFill>
            </a:endParaRPr>
          </a:p>
          <a:p>
            <a:pPr lvl="1"/>
            <a:r>
              <a:rPr lang="en-US" altLang="ru-RU" sz="2000" dirty="0">
                <a:solidFill>
                  <a:srgbClr val="0D0D11"/>
                </a:solidFill>
              </a:rPr>
              <a:t>SELECT</a:t>
            </a:r>
            <a:r>
              <a:rPr lang="ru-RU" altLang="ru-RU" sz="2000" dirty="0">
                <a:solidFill>
                  <a:srgbClr val="0D0D11"/>
                </a:solidFill>
              </a:rPr>
              <a:t> &lt;список выбора&gt;</a:t>
            </a:r>
            <a:endParaRPr lang="en-US" altLang="ru-RU" sz="2000" dirty="0">
              <a:solidFill>
                <a:srgbClr val="0D0D11"/>
              </a:solidFill>
            </a:endParaRPr>
          </a:p>
          <a:p>
            <a:pPr lvl="1"/>
            <a:r>
              <a:rPr lang="en-US" altLang="ru-RU" sz="2000" dirty="0">
                <a:solidFill>
                  <a:srgbClr val="0D0D11"/>
                </a:solidFill>
              </a:rPr>
              <a:t>FROM</a:t>
            </a:r>
            <a:r>
              <a:rPr lang="ru-RU" altLang="ru-RU" sz="2000" dirty="0">
                <a:solidFill>
                  <a:srgbClr val="0D0D11"/>
                </a:solidFill>
              </a:rPr>
              <a:t> &lt;таблица&gt;</a:t>
            </a:r>
            <a:endParaRPr lang="en-US" altLang="ru-RU" sz="2000" dirty="0">
              <a:solidFill>
                <a:srgbClr val="0D0D11"/>
              </a:solidFill>
            </a:endParaRPr>
          </a:p>
          <a:p>
            <a:pPr lvl="1"/>
            <a:r>
              <a:rPr lang="en-US" altLang="ru-RU" sz="2000" dirty="0">
                <a:solidFill>
                  <a:srgbClr val="0D0D11"/>
                </a:solidFill>
              </a:rPr>
              <a:t>WHERE unique</a:t>
            </a:r>
            <a:r>
              <a:rPr lang="ru-RU" altLang="ru-RU" sz="2000" dirty="0">
                <a:solidFill>
                  <a:srgbClr val="0D0D11"/>
                </a:solidFill>
              </a:rPr>
              <a:t>_</a:t>
            </a:r>
            <a:r>
              <a:rPr lang="en-US" altLang="ru-RU" sz="2000" dirty="0">
                <a:solidFill>
                  <a:srgbClr val="0D0D11"/>
                </a:solidFill>
              </a:rPr>
              <a:t>key</a:t>
            </a:r>
            <a:r>
              <a:rPr lang="ru-RU" altLang="ru-RU" sz="2000" dirty="0">
                <a:solidFill>
                  <a:srgbClr val="0D0D11"/>
                </a:solidFill>
              </a:rPr>
              <a:t> = &lt;значение&gt;;</a:t>
            </a:r>
          </a:p>
          <a:p>
            <a:r>
              <a:rPr lang="ru-RU" altLang="ru-RU" sz="2000" dirty="0">
                <a:solidFill>
                  <a:srgbClr val="0D0D11"/>
                </a:solidFill>
              </a:rPr>
              <a:t>Значение, указанное в условии, </a:t>
            </a:r>
            <a:r>
              <a:rPr lang="ru-RU" altLang="ru-RU" sz="2000" dirty="0" err="1">
                <a:solidFill>
                  <a:srgbClr val="0D0D11"/>
                </a:solidFill>
              </a:rPr>
              <a:t>хешируется</a:t>
            </a:r>
            <a:r>
              <a:rPr lang="ru-RU" altLang="ru-RU" sz="2000" dirty="0">
                <a:solidFill>
                  <a:srgbClr val="0D0D11"/>
                </a:solidFill>
              </a:rPr>
              <a:t>; по этому </a:t>
            </a:r>
            <a:r>
              <a:rPr lang="ru-RU" altLang="ru-RU" sz="2000" dirty="0" err="1">
                <a:solidFill>
                  <a:srgbClr val="0D0D11"/>
                </a:solidFill>
              </a:rPr>
              <a:t>хеш</a:t>
            </a:r>
            <a:r>
              <a:rPr lang="ru-RU" altLang="ru-RU" sz="2000" dirty="0">
                <a:solidFill>
                  <a:srgbClr val="0D0D11"/>
                </a:solidFill>
              </a:rPr>
              <a:t>-значению происходит прямой доступ к соответствующему блоку данных (обычно, одно физическое чтение, если нет коллизий и запись помещается в одном блоке).</a:t>
            </a:r>
          </a:p>
          <a:p>
            <a:pPr>
              <a:buFontTx/>
              <a:buChar char="•"/>
            </a:pPr>
            <a:r>
              <a:rPr lang="ru-RU" altLang="ru-RU" sz="2000" dirty="0">
                <a:solidFill>
                  <a:srgbClr val="0D0D11"/>
                </a:solidFill>
              </a:rPr>
              <a:t> Для неуникального </a:t>
            </a:r>
            <a:r>
              <a:rPr lang="ru-RU" altLang="ru-RU" sz="2000" dirty="0" err="1">
                <a:solidFill>
                  <a:srgbClr val="0D0D11"/>
                </a:solidFill>
              </a:rPr>
              <a:t>хеш</a:t>
            </a:r>
            <a:r>
              <a:rPr lang="ru-RU" altLang="ru-RU" sz="2000" dirty="0">
                <a:solidFill>
                  <a:srgbClr val="0D0D11"/>
                </a:solidFill>
              </a:rPr>
              <a:t>-ключа все записи с таким значением ключа помещаются в одном блоке, который также можно прочитать за один раз.</a:t>
            </a:r>
          </a:p>
          <a:p>
            <a:pPr>
              <a:buFontTx/>
              <a:buChar char="•"/>
            </a:pPr>
            <a:r>
              <a:rPr lang="ru-RU" altLang="ru-RU" sz="2000" dirty="0">
                <a:solidFill>
                  <a:srgbClr val="0D0D11"/>
                </a:solidFill>
              </a:rPr>
              <a:t> Таблица практически статична (редко обновляется). Число записей и их средний размер можно определить заранее и сразу выделить под таблицу требуемое физическое пространство.</a:t>
            </a:r>
          </a:p>
        </p:txBody>
      </p:sp>
    </p:spTree>
    <p:extLst>
      <p:ext uri="{BB962C8B-B14F-4D97-AF65-F5344CB8AC3E}">
        <p14:creationId xmlns:p14="http://schemas.microsoft.com/office/powerpoint/2010/main" val="2367787604"/>
      </p:ext>
    </p:extLst>
  </p:cSld>
  <p:clrMapOvr>
    <a:masterClrMapping/>
  </p:clrMapOvr>
  <p:transition spd="med">
    <p:pull/>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a:xfrm>
            <a:off x="685800" y="768350"/>
            <a:ext cx="7772400" cy="644525"/>
          </a:xfrm>
        </p:spPr>
        <p:txBody>
          <a:bodyPr/>
          <a:lstStyle/>
          <a:p>
            <a:r>
              <a:rPr lang="ru-RU" altLang="ru-RU" sz="3200"/>
              <a:t>Использование хеширования</a:t>
            </a:r>
          </a:p>
        </p:txBody>
      </p:sp>
      <p:sp>
        <p:nvSpPr>
          <p:cNvPr id="124931" name="Text Box 3"/>
          <p:cNvSpPr txBox="1">
            <a:spLocks noChangeArrowheads="1"/>
          </p:cNvSpPr>
          <p:nvPr/>
        </p:nvSpPr>
        <p:spPr bwMode="auto">
          <a:xfrm>
            <a:off x="1588820" y="1337020"/>
            <a:ext cx="7555180" cy="535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ru-RU" altLang="ru-RU" dirty="0">
                <a:solidFill>
                  <a:srgbClr val="0D0D11"/>
                </a:solidFill>
              </a:rPr>
              <a:t>Хеширование </a:t>
            </a:r>
            <a:r>
              <a:rPr lang="ru-RU" altLang="ru-RU" b="1" dirty="0">
                <a:solidFill>
                  <a:srgbClr val="0D0D11"/>
                </a:solidFill>
              </a:rPr>
              <a:t>не рекомендуется</a:t>
            </a:r>
            <a:r>
              <a:rPr lang="ru-RU" altLang="ru-RU" dirty="0">
                <a:solidFill>
                  <a:srgbClr val="0D0D11"/>
                </a:solidFill>
              </a:rPr>
              <a:t> в следующих случаях:</a:t>
            </a:r>
          </a:p>
          <a:p>
            <a:pPr>
              <a:buFontTx/>
              <a:buChar char="•"/>
            </a:pPr>
            <a:r>
              <a:rPr lang="ru-RU" altLang="ru-RU" dirty="0">
                <a:solidFill>
                  <a:srgbClr val="0D0D11"/>
                </a:solidFill>
              </a:rPr>
              <a:t> Нельзя сразу выделить столько памяти, сколько требуется таблице. Если потребуется выделять таблице дополнительную память, эта память будет отведена под коллизионные страницы, что сильно ухудшит производительность (это следует из формулы, по которой рассчитывается адрес записи).</a:t>
            </a:r>
          </a:p>
          <a:p>
            <a:pPr>
              <a:buFontTx/>
              <a:buChar char="•"/>
            </a:pPr>
            <a:r>
              <a:rPr lang="ru-RU" altLang="ru-RU" dirty="0">
                <a:solidFill>
                  <a:srgbClr val="0D0D11"/>
                </a:solidFill>
              </a:rPr>
              <a:t> Большинство запросов выбирает записи в некотором интервале значений ключа. Хеширование не даёт здесь преимуществ, т.к. записи обычно не упорядочены, и система использует последовательное чтение.</a:t>
            </a:r>
          </a:p>
          <a:p>
            <a:r>
              <a:rPr lang="ru-RU" altLang="ru-RU" dirty="0">
                <a:solidFill>
                  <a:srgbClr val="0D0D11"/>
                </a:solidFill>
              </a:rPr>
              <a:t>Эффективность использования хеширования не в последней степени определяется качеством хеш-функции. Системы, поддерживающие возможность хеширования данных, обычно имеют встроенную хеш-функцию, но и позволяют пользователю задавать свою. Это может понадобиться тогда, когда встроенная хеш-функция не даёт хороших результатов, а пользовательская хеш-функция может учесть особенности распределения значений конкретного ключа. Если же ключ является уникальным и распределение его значений равномерно, то сами значения могут быть использованы в качестве </a:t>
            </a:r>
            <a:r>
              <a:rPr lang="ru-RU" altLang="ru-RU" dirty="0" err="1">
                <a:solidFill>
                  <a:srgbClr val="0D0D11"/>
                </a:solidFill>
              </a:rPr>
              <a:t>хеш</a:t>
            </a:r>
            <a:r>
              <a:rPr lang="ru-RU" altLang="ru-RU" dirty="0">
                <a:solidFill>
                  <a:srgbClr val="0D0D11"/>
                </a:solidFill>
              </a:rPr>
              <a:t>-значений (тогда данные будут размещаться в порядке увеличения значений </a:t>
            </a:r>
            <a:r>
              <a:rPr lang="ru-RU" altLang="ru-RU" dirty="0" err="1">
                <a:solidFill>
                  <a:srgbClr val="0D0D11"/>
                </a:solidFill>
              </a:rPr>
              <a:t>хеш</a:t>
            </a:r>
            <a:r>
              <a:rPr lang="ru-RU" altLang="ru-RU" dirty="0">
                <a:solidFill>
                  <a:srgbClr val="0D0D11"/>
                </a:solidFill>
              </a:rPr>
              <a:t>-ключа). </a:t>
            </a:r>
          </a:p>
        </p:txBody>
      </p:sp>
    </p:spTree>
    <p:extLst>
      <p:ext uri="{BB962C8B-B14F-4D97-AF65-F5344CB8AC3E}">
        <p14:creationId xmlns:p14="http://schemas.microsoft.com/office/powerpoint/2010/main" val="4108147198"/>
      </p:ext>
    </p:extLst>
  </p:cSld>
  <p:clrMapOvr>
    <a:masterClrMapping/>
  </p:clrMapOvr>
  <p:transition spd="med">
    <p:pull/>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Вопросы?</a:t>
            </a:r>
            <a:endParaRPr lang="ru-RU" dirty="0"/>
          </a:p>
        </p:txBody>
      </p:sp>
      <p:sp>
        <p:nvSpPr>
          <p:cNvPr id="4" name="Текст 3"/>
          <p:cNvSpPr>
            <a:spLocks noGrp="1"/>
          </p:cNvSpPr>
          <p:nvPr>
            <p:ph type="body" idx="1"/>
          </p:nvPr>
        </p:nvSpPr>
        <p:spPr/>
        <p:txBody>
          <a:bodyPr/>
          <a:lstStyle/>
          <a:p>
            <a:endParaRPr lang="ru-RU"/>
          </a:p>
        </p:txBody>
      </p:sp>
    </p:spTree>
    <p:extLst>
      <p:ext uri="{BB962C8B-B14F-4D97-AF65-F5344CB8AC3E}">
        <p14:creationId xmlns:p14="http://schemas.microsoft.com/office/powerpoint/2010/main" val="2572847609"/>
      </p:ext>
    </p:extLst>
  </p:cSld>
  <p:clrMapOvr>
    <a:masterClrMapping/>
  </p:clrMapOvr>
  <p:transition spd="med">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93613" y="228603"/>
            <a:ext cx="7893896" cy="648476"/>
          </a:xfrm>
        </p:spPr>
        <p:txBody>
          <a:bodyPr>
            <a:noAutofit/>
          </a:bodyPr>
          <a:lstStyle/>
          <a:p>
            <a:r>
              <a:rPr lang="ru-RU" sz="3200" dirty="0"/>
              <a:t>Структура хранимых данных</a:t>
            </a:r>
          </a:p>
        </p:txBody>
      </p:sp>
      <p:sp>
        <p:nvSpPr>
          <p:cNvPr id="3" name="Объект 2"/>
          <p:cNvSpPr>
            <a:spLocks noGrp="1"/>
          </p:cNvSpPr>
          <p:nvPr>
            <p:ph idx="1"/>
          </p:nvPr>
        </p:nvSpPr>
        <p:spPr>
          <a:xfrm>
            <a:off x="807098" y="2118917"/>
            <a:ext cx="8266923" cy="1903209"/>
          </a:xfrm>
        </p:spPr>
        <p:txBody>
          <a:bodyPr>
            <a:normAutofit/>
          </a:bodyPr>
          <a:lstStyle/>
          <a:p>
            <a:pPr marL="0" indent="0">
              <a:buNone/>
            </a:pPr>
            <a:r>
              <a:rPr lang="ru-RU" sz="1600" dirty="0"/>
              <a:t>Хранимая запись состоит из двух частей:</a:t>
            </a:r>
          </a:p>
          <a:p>
            <a:pPr lvl="0"/>
            <a:r>
              <a:rPr lang="ru-RU" sz="1600" i="1" dirty="0"/>
              <a:t>Служебная часть</a:t>
            </a:r>
            <a:r>
              <a:rPr lang="ru-RU" sz="1600" dirty="0"/>
              <a:t>. Используется для идентификации записи, задания её типа, хранения признака логического удаления, для кодирования значений элементов записи, для установления структурных ассоциаций между записями и проч. </a:t>
            </a:r>
            <a:r>
              <a:rPr lang="ru-RU" sz="1600" u="sng" dirty="0"/>
              <a:t>Никакие пользовательские программы не имеют доступа к служебной части хранимой записи.</a:t>
            </a:r>
            <a:endParaRPr lang="ru-RU" sz="1600" dirty="0"/>
          </a:p>
          <a:p>
            <a:pPr lvl="0"/>
            <a:r>
              <a:rPr lang="ru-RU" sz="1600" i="1" dirty="0"/>
              <a:t>Информационная часть</a:t>
            </a:r>
            <a:r>
              <a:rPr lang="ru-RU" sz="1600" dirty="0"/>
              <a:t>. Содержит значения элементов данных</a:t>
            </a:r>
            <a:r>
              <a:rPr lang="ru-RU" sz="1600" dirty="0" smtClean="0"/>
              <a:t>.</a:t>
            </a:r>
          </a:p>
          <a:p>
            <a:pPr marL="0" lvl="0" indent="0">
              <a:buNone/>
            </a:pPr>
            <a:endParaRPr lang="ru-RU" sz="1600" dirty="0"/>
          </a:p>
        </p:txBody>
      </p:sp>
      <p:sp>
        <p:nvSpPr>
          <p:cNvPr id="5" name="TextBox 4"/>
          <p:cNvSpPr txBox="1"/>
          <p:nvPr/>
        </p:nvSpPr>
        <p:spPr>
          <a:xfrm>
            <a:off x="-39690" y="2817341"/>
            <a:ext cx="184731" cy="369332"/>
          </a:xfrm>
          <a:prstGeom prst="rect">
            <a:avLst/>
          </a:prstGeom>
          <a:noFill/>
        </p:spPr>
        <p:txBody>
          <a:bodyPr wrap="none" rtlCol="0">
            <a:spAutoFit/>
          </a:bodyPr>
          <a:lstStyle/>
          <a:p>
            <a:endParaRPr lang="ru-RU" dirty="0"/>
          </a:p>
        </p:txBody>
      </p:sp>
      <p:sp>
        <p:nvSpPr>
          <p:cNvPr id="6" name="TextBox 5"/>
          <p:cNvSpPr txBox="1"/>
          <p:nvPr/>
        </p:nvSpPr>
        <p:spPr>
          <a:xfrm>
            <a:off x="993612" y="1036333"/>
            <a:ext cx="7893896" cy="923330"/>
          </a:xfrm>
          <a:prstGeom prst="rect">
            <a:avLst/>
          </a:prstGeom>
          <a:solidFill>
            <a:srgbClr val="FFFF00"/>
          </a:solidFill>
        </p:spPr>
        <p:txBody>
          <a:bodyPr wrap="square" rtlCol="0">
            <a:spAutoFit/>
          </a:bodyPr>
          <a:lstStyle/>
          <a:p>
            <a:r>
              <a:rPr lang="ru-RU" dirty="0"/>
              <a:t>Единицей хранения данных в БД является </a:t>
            </a:r>
            <a:r>
              <a:rPr lang="ru-RU" b="1" dirty="0"/>
              <a:t>хранимая запись</a:t>
            </a:r>
            <a:r>
              <a:rPr lang="ru-RU" dirty="0"/>
              <a:t>. Она может представлять собой как полную запись концептуального уровня, так и некоторую её часть</a:t>
            </a:r>
          </a:p>
        </p:txBody>
      </p:sp>
      <p:sp>
        <p:nvSpPr>
          <p:cNvPr id="4" name="Прямоугольник 3"/>
          <p:cNvSpPr/>
          <p:nvPr/>
        </p:nvSpPr>
        <p:spPr>
          <a:xfrm>
            <a:off x="2351313" y="3879852"/>
            <a:ext cx="6634065" cy="830997"/>
          </a:xfrm>
          <a:prstGeom prst="rect">
            <a:avLst/>
          </a:prstGeom>
          <a:ln>
            <a:solidFill>
              <a:srgbClr val="FF0000"/>
            </a:solidFill>
          </a:ln>
        </p:spPr>
        <p:txBody>
          <a:bodyPr wrap="square">
            <a:spAutoFit/>
          </a:bodyPr>
          <a:lstStyle/>
          <a:p>
            <a:r>
              <a:rPr lang="ru-RU" sz="1600" dirty="0" smtClean="0">
                <a:effectLst/>
                <a:latin typeface="Times New Roman" panose="02020603050405020304" pitchFamily="18" charset="0"/>
                <a:ea typeface="Times New Roman" panose="02020603050405020304" pitchFamily="18" charset="0"/>
              </a:rPr>
              <a:t>Поля хранимой записи могут иметь </a:t>
            </a:r>
            <a:r>
              <a:rPr lang="ru-RU" sz="1600" i="1" dirty="0" smtClean="0">
                <a:effectLst/>
                <a:latin typeface="Times New Roman" panose="02020603050405020304" pitchFamily="18" charset="0"/>
                <a:ea typeface="Times New Roman" panose="02020603050405020304" pitchFamily="18" charset="0"/>
              </a:rPr>
              <a:t>фиксированную</a:t>
            </a:r>
            <a:r>
              <a:rPr lang="ru-RU" sz="1600" dirty="0" smtClean="0">
                <a:effectLst/>
                <a:latin typeface="Times New Roman" panose="02020603050405020304" pitchFamily="18" charset="0"/>
                <a:ea typeface="Times New Roman" panose="02020603050405020304" pitchFamily="18" charset="0"/>
              </a:rPr>
              <a:t> или </a:t>
            </a:r>
            <a:r>
              <a:rPr lang="ru-RU" sz="1600" i="1" dirty="0" smtClean="0">
                <a:effectLst/>
                <a:latin typeface="Times New Roman" panose="02020603050405020304" pitchFamily="18" charset="0"/>
                <a:ea typeface="Times New Roman" panose="02020603050405020304" pitchFamily="18" charset="0"/>
              </a:rPr>
              <a:t>переменную длину</a:t>
            </a:r>
            <a:r>
              <a:rPr lang="ru-RU" sz="1600" dirty="0" smtClean="0">
                <a:effectLst/>
                <a:latin typeface="Times New Roman" panose="02020603050405020304" pitchFamily="18" charset="0"/>
                <a:ea typeface="Times New Roman" panose="02020603050405020304" pitchFamily="18" charset="0"/>
              </a:rPr>
              <a:t>. При этом желательно поля фиксированной длины размещать в начале записи, а необязательные поля – в конце.</a:t>
            </a:r>
            <a:endParaRPr lang="ru-RU" sz="1600" dirty="0"/>
          </a:p>
        </p:txBody>
      </p:sp>
      <p:sp>
        <p:nvSpPr>
          <p:cNvPr id="8" name="Прямоугольник 7"/>
          <p:cNvSpPr/>
          <p:nvPr/>
        </p:nvSpPr>
        <p:spPr>
          <a:xfrm>
            <a:off x="2822409" y="6108536"/>
            <a:ext cx="6162969" cy="4616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indent="457200" algn="just">
              <a:spcAft>
                <a:spcPts val="0"/>
              </a:spcAft>
            </a:pPr>
            <a:r>
              <a:rPr lang="ru-RU" sz="1200" dirty="0" smtClean="0">
                <a:effectLst/>
                <a:latin typeface="Times New Roman" panose="02020603050405020304" pitchFamily="18" charset="0"/>
                <a:ea typeface="Times New Roman" panose="02020603050405020304" pitchFamily="18" charset="0"/>
              </a:rPr>
              <a:t>В качестве КБД может выступать, например, последовательный номер записи в файле или совокупность адреса страницы памяти и смещения от начала страницы.</a:t>
            </a:r>
            <a:endParaRPr lang="ru-RU" sz="1100" dirty="0">
              <a:effectLst/>
              <a:latin typeface="Times New Roman" panose="02020603050405020304" pitchFamily="18" charset="0"/>
              <a:ea typeface="Times New Roman" panose="02020603050405020304" pitchFamily="18" charset="0"/>
            </a:endParaRPr>
          </a:p>
        </p:txBody>
      </p:sp>
      <p:sp>
        <p:nvSpPr>
          <p:cNvPr id="7" name="Прямоугольник 6"/>
          <p:cNvSpPr/>
          <p:nvPr/>
        </p:nvSpPr>
        <p:spPr>
          <a:xfrm>
            <a:off x="1182605" y="4795935"/>
            <a:ext cx="6750798" cy="132343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Aft>
                <a:spcPts val="0"/>
              </a:spcAft>
            </a:pPr>
            <a:r>
              <a:rPr lang="ru-RU" sz="1600" dirty="0" smtClean="0">
                <a:effectLst/>
                <a:latin typeface="Times New Roman" panose="02020603050405020304" pitchFamily="18" charset="0"/>
                <a:ea typeface="Times New Roman" panose="02020603050405020304" pitchFamily="18" charset="0"/>
              </a:rPr>
              <a:t>Каждой хранимой записи БД система присваивает внутренний идентификатор, называемый </a:t>
            </a:r>
            <a:r>
              <a:rPr lang="ru-RU" sz="1600" b="1" dirty="0" smtClean="0">
                <a:effectLst/>
                <a:latin typeface="Times New Roman" panose="02020603050405020304" pitchFamily="18" charset="0"/>
                <a:ea typeface="Times New Roman" panose="02020603050405020304" pitchFamily="18" charset="0"/>
              </a:rPr>
              <a:t>ключом базы данных </a:t>
            </a:r>
            <a:r>
              <a:rPr lang="ru-RU" sz="1600" dirty="0" smtClean="0">
                <a:effectLst/>
                <a:latin typeface="Times New Roman" panose="02020603050405020304" pitchFamily="18" charset="0"/>
                <a:ea typeface="Times New Roman" panose="02020603050405020304" pitchFamily="18" charset="0"/>
              </a:rPr>
              <a:t>(КБД). Значение КБД формируется системой при размещении записи и содержит информацию, позволяющую однозначно определить место размещения записи (преобразовать значение КБД в адрес записи). </a:t>
            </a:r>
            <a:endParaRPr lang="ru-RU"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52659948"/>
      </p:ext>
    </p:extLst>
  </p:cSld>
  <p:clrMapOvr>
    <a:masterClrMapping/>
  </p:clrMapOvr>
  <p:transition spd="med">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93613" y="228603"/>
            <a:ext cx="7893896" cy="807730"/>
          </a:xfrm>
        </p:spPr>
        <p:txBody>
          <a:bodyPr>
            <a:noAutofit/>
          </a:bodyPr>
          <a:lstStyle/>
          <a:p>
            <a:r>
              <a:rPr lang="ru-RU" sz="3200" dirty="0"/>
              <a:t>Управление пространством памяти и размещением данных</a:t>
            </a:r>
          </a:p>
        </p:txBody>
      </p:sp>
      <p:sp>
        <p:nvSpPr>
          <p:cNvPr id="3" name="Объект 2"/>
          <p:cNvSpPr>
            <a:spLocks noGrp="1"/>
          </p:cNvSpPr>
          <p:nvPr>
            <p:ph idx="1"/>
          </p:nvPr>
        </p:nvSpPr>
        <p:spPr>
          <a:xfrm>
            <a:off x="807097" y="2235068"/>
            <a:ext cx="8266923" cy="3559242"/>
          </a:xfrm>
        </p:spPr>
        <p:txBody>
          <a:bodyPr>
            <a:normAutofit/>
          </a:bodyPr>
          <a:lstStyle/>
          <a:p>
            <a:r>
              <a:rPr lang="ru-RU" sz="1600" dirty="0"/>
              <a:t>Для обеспечения естественной структуризации хранимых данных, более эффективного управления ресурсами и/или для технологического удобства всё пространство памяти БД обычно разделяется на части (области, сегменты и др.). </a:t>
            </a:r>
            <a:endParaRPr lang="ru-RU" sz="1600" dirty="0" smtClean="0"/>
          </a:p>
          <a:p>
            <a:r>
              <a:rPr lang="ru-RU" sz="1600" dirty="0" smtClean="0"/>
              <a:t>В </a:t>
            </a:r>
            <a:r>
              <a:rPr lang="ru-RU" sz="1600" dirty="0"/>
              <a:t>каждой </a:t>
            </a:r>
            <a:r>
              <a:rPr lang="ru-RU" sz="1600" i="1" dirty="0"/>
              <a:t>области памяти</a:t>
            </a:r>
            <a:r>
              <a:rPr lang="ru-RU" sz="1600" dirty="0"/>
              <a:t>, как правило, хранятся данные одного объекта БД (одной таблицы). </a:t>
            </a:r>
            <a:endParaRPr lang="ru-RU" sz="1600" dirty="0" smtClean="0"/>
          </a:p>
          <a:p>
            <a:r>
              <a:rPr lang="ru-RU" sz="1600" dirty="0" smtClean="0"/>
              <a:t>Сведения </a:t>
            </a:r>
            <a:r>
              <a:rPr lang="ru-RU" sz="1600" dirty="0"/>
              <a:t>о месте расположения данных таблицы (ссылка на область хранения) СУБД хранит в словаре-справочнике данных (ССД). </a:t>
            </a:r>
            <a:endParaRPr lang="ru-RU" sz="1600" dirty="0" smtClean="0"/>
          </a:p>
          <a:p>
            <a:r>
              <a:rPr lang="ru-RU" sz="1600" dirty="0" smtClean="0"/>
              <a:t>Области </a:t>
            </a:r>
            <a:r>
              <a:rPr lang="ru-RU" sz="1600" dirty="0"/>
              <a:t>разбиваются на пронумерованные </a:t>
            </a:r>
            <a:r>
              <a:rPr lang="ru-RU" sz="1600" i="1" dirty="0"/>
              <a:t>страницы (блоки) </a:t>
            </a:r>
            <a:r>
              <a:rPr lang="ru-RU" sz="1600" dirty="0"/>
              <a:t>фиксированного размера. В большинстве систем обработку данных на уровне страниц ведёт операционная система (ОС), а обработку записей внутри страницы обеспечивает только СУБД</a:t>
            </a:r>
            <a:r>
              <a:rPr lang="ru-RU" sz="1600" dirty="0" smtClean="0"/>
              <a:t>.</a:t>
            </a:r>
          </a:p>
          <a:p>
            <a:r>
              <a:rPr lang="ru-RU" sz="1600" dirty="0"/>
              <a:t>Страницы представляются в среде ОС блоками внешней памяти или секторами, доступ к которым осуществляется за одно обращение</a:t>
            </a:r>
          </a:p>
        </p:txBody>
      </p:sp>
      <p:sp>
        <p:nvSpPr>
          <p:cNvPr id="5" name="TextBox 4"/>
          <p:cNvSpPr txBox="1"/>
          <p:nvPr/>
        </p:nvSpPr>
        <p:spPr>
          <a:xfrm>
            <a:off x="-39690" y="2817341"/>
            <a:ext cx="184731" cy="369332"/>
          </a:xfrm>
          <a:prstGeom prst="rect">
            <a:avLst/>
          </a:prstGeom>
          <a:noFill/>
        </p:spPr>
        <p:txBody>
          <a:bodyPr wrap="none" rtlCol="0">
            <a:spAutoFit/>
          </a:bodyPr>
          <a:lstStyle/>
          <a:p>
            <a:endParaRPr lang="ru-RU" dirty="0"/>
          </a:p>
        </p:txBody>
      </p:sp>
      <p:sp>
        <p:nvSpPr>
          <p:cNvPr id="6" name="TextBox 5"/>
          <p:cNvSpPr txBox="1"/>
          <p:nvPr/>
        </p:nvSpPr>
        <p:spPr>
          <a:xfrm>
            <a:off x="993610" y="1246350"/>
            <a:ext cx="7893896" cy="646331"/>
          </a:xfrm>
          <a:prstGeom prst="rect">
            <a:avLst/>
          </a:prstGeom>
          <a:solidFill>
            <a:srgbClr val="FFFF00"/>
          </a:solidFill>
        </p:spPr>
        <p:txBody>
          <a:bodyPr wrap="square" rtlCol="0">
            <a:spAutoFit/>
          </a:bodyPr>
          <a:lstStyle/>
          <a:p>
            <a:r>
              <a:rPr lang="ru-RU" dirty="0"/>
              <a:t>Ресурсам пространства памяти соответствуют объекты внешней памяти ЭВМ, управляемые средствами операционной системы или СУБД.</a:t>
            </a:r>
          </a:p>
        </p:txBody>
      </p:sp>
    </p:spTree>
    <p:extLst>
      <p:ext uri="{BB962C8B-B14F-4D97-AF65-F5344CB8AC3E}">
        <p14:creationId xmlns:p14="http://schemas.microsoft.com/office/powerpoint/2010/main" val="1074138501"/>
      </p:ext>
    </p:extLst>
  </p:cSld>
  <p:clrMapOvr>
    <a:masterClrMapping/>
  </p:clrMapOvr>
  <p:transition spd="med">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993613" y="228603"/>
            <a:ext cx="7893896" cy="807730"/>
          </a:xfrm>
        </p:spPr>
        <p:txBody>
          <a:bodyPr>
            <a:noAutofit/>
          </a:bodyPr>
          <a:lstStyle/>
          <a:p>
            <a:r>
              <a:rPr lang="ru-RU" sz="3200" dirty="0"/>
              <a:t>Управление пространством памяти и размещением данных</a:t>
            </a:r>
          </a:p>
        </p:txBody>
      </p:sp>
      <p:sp>
        <p:nvSpPr>
          <p:cNvPr id="5" name="Rectangle 2"/>
          <p:cNvSpPr>
            <a:spLocks noChangeArrowheads="1"/>
          </p:cNvSpPr>
          <p:nvPr/>
        </p:nvSpPr>
        <p:spPr bwMode="auto">
          <a:xfrm>
            <a:off x="1156996" y="85841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 name="Объект 5"/>
          <p:cNvGraphicFramePr>
            <a:graphicFrameLocks noChangeAspect="1"/>
          </p:cNvGraphicFramePr>
          <p:nvPr>
            <p:extLst>
              <p:ext uri="{D42A27DB-BD31-4B8C-83A1-F6EECF244321}">
                <p14:modId xmlns:p14="http://schemas.microsoft.com/office/powerpoint/2010/main" val="1053061916"/>
              </p:ext>
            </p:extLst>
          </p:nvPr>
        </p:nvGraphicFramePr>
        <p:xfrm>
          <a:off x="2176395" y="1315617"/>
          <a:ext cx="5314950" cy="2524125"/>
        </p:xfrm>
        <a:graphic>
          <a:graphicData uri="http://schemas.openxmlformats.org/presentationml/2006/ole">
            <mc:AlternateContent xmlns:mc="http://schemas.openxmlformats.org/markup-compatibility/2006">
              <mc:Choice xmlns:v="urn:schemas-microsoft-com:vml" Requires="v">
                <p:oleObj spid="_x0000_s2066" name="Picture" r:id="rId4" imgW="5273749" imgH="2498651" progId="Word.Picture.8">
                  <p:embed/>
                </p:oleObj>
              </mc:Choice>
              <mc:Fallback>
                <p:oleObj name="Picture" r:id="rId4" imgW="5273749" imgH="2498651" progId="Word.Picture.8">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76395" y="1315617"/>
                        <a:ext cx="5314950" cy="2524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3"/>
          <p:cNvSpPr>
            <a:spLocks noChangeArrowheads="1"/>
          </p:cNvSpPr>
          <p:nvPr/>
        </p:nvSpPr>
        <p:spPr bwMode="auto">
          <a:xfrm>
            <a:off x="2550232" y="3980526"/>
            <a:ext cx="456727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Управление свободным пространством памяти на страницах</a:t>
            </a: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8" name="Прямоугольник 7"/>
          <p:cNvSpPr/>
          <p:nvPr/>
        </p:nvSpPr>
        <p:spPr>
          <a:xfrm>
            <a:off x="1600245" y="4467214"/>
            <a:ext cx="2850458"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spcAft>
                <a:spcPts val="0"/>
              </a:spcAft>
            </a:pPr>
            <a:r>
              <a:rPr lang="ru-RU" sz="1200" dirty="0" smtClean="0">
                <a:effectLst/>
                <a:latin typeface="Times New Roman" panose="02020603050405020304" pitchFamily="18" charset="0"/>
                <a:ea typeface="Times New Roman" panose="02020603050405020304" pitchFamily="18" charset="0"/>
              </a:rPr>
              <a:t>Достоинство </a:t>
            </a:r>
            <a:r>
              <a:rPr lang="ru-RU" sz="1200" b="1" dirty="0" smtClean="0">
                <a:effectLst/>
                <a:latin typeface="Times New Roman" panose="02020603050405020304" pitchFamily="18" charset="0"/>
                <a:ea typeface="Times New Roman" panose="02020603050405020304" pitchFamily="18" charset="0"/>
              </a:rPr>
              <a:t>динамической</a:t>
            </a:r>
            <a:r>
              <a:rPr lang="ru-RU" sz="1200" dirty="0" smtClean="0">
                <a:effectLst/>
                <a:latin typeface="Times New Roman" panose="02020603050405020304" pitchFamily="18" charset="0"/>
                <a:ea typeface="Times New Roman" panose="02020603050405020304" pitchFamily="18" charset="0"/>
              </a:rPr>
              <a:t> реорганизации</a:t>
            </a:r>
          </a:p>
          <a:p>
            <a:pPr marL="285750" indent="-285750">
              <a:spcAft>
                <a:spcPts val="0"/>
              </a:spcAft>
              <a:buFont typeface="Arial" panose="020B0604020202020204" pitchFamily="34" charset="0"/>
              <a:buChar char="•"/>
            </a:pPr>
            <a:r>
              <a:rPr lang="ru-RU" sz="1200" dirty="0" smtClean="0">
                <a:effectLst/>
                <a:latin typeface="Times New Roman" panose="02020603050405020304" pitchFamily="18" charset="0"/>
                <a:ea typeface="Times New Roman" panose="02020603050405020304" pitchFamily="18" charset="0"/>
              </a:rPr>
              <a:t>отсутствие фрагментации. </a:t>
            </a:r>
          </a:p>
          <a:p>
            <a:pPr>
              <a:spcAft>
                <a:spcPts val="0"/>
              </a:spcAft>
            </a:pPr>
            <a:r>
              <a:rPr lang="ru-RU" sz="1200" dirty="0" smtClean="0">
                <a:effectLst/>
                <a:latin typeface="Times New Roman" panose="02020603050405020304" pitchFamily="18" charset="0"/>
                <a:ea typeface="Times New Roman" panose="02020603050405020304" pitchFamily="18" charset="0"/>
              </a:rPr>
              <a:t>Недостатки:</a:t>
            </a:r>
          </a:p>
          <a:p>
            <a:pPr marL="171450" lvl="0" indent="-171450">
              <a:spcAft>
                <a:spcPts val="0"/>
              </a:spcAft>
              <a:buFont typeface="Arial" panose="020B0604020202020204" pitchFamily="34" charset="0"/>
              <a:buChar char="•"/>
              <a:tabLst>
                <a:tab pos="228600" algn="l"/>
              </a:tabLst>
            </a:pPr>
            <a:r>
              <a:rPr lang="ru-RU" sz="1200" dirty="0" smtClean="0">
                <a:effectLst/>
                <a:latin typeface="Times New Roman" panose="02020603050405020304" pitchFamily="18" charset="0"/>
                <a:ea typeface="Times New Roman" panose="02020603050405020304" pitchFamily="18" charset="0"/>
              </a:rPr>
              <a:t>Адрес записи может быть определён с точностью до адреса страницы.</a:t>
            </a:r>
          </a:p>
          <a:p>
            <a:pPr marL="171450" lvl="0" indent="-171450">
              <a:spcAft>
                <a:spcPts val="0"/>
              </a:spcAft>
              <a:buFont typeface="Arial" panose="020B0604020202020204" pitchFamily="34" charset="0"/>
              <a:buChar char="•"/>
              <a:tabLst>
                <a:tab pos="228600" algn="l"/>
              </a:tabLst>
            </a:pPr>
            <a:r>
              <a:rPr lang="ru-RU" sz="1200" dirty="0" smtClean="0">
                <a:effectLst/>
                <a:latin typeface="Times New Roman" panose="02020603050405020304" pitchFamily="18" charset="0"/>
                <a:ea typeface="Times New Roman" panose="02020603050405020304" pitchFamily="18" charset="0"/>
              </a:rPr>
              <a:t>Поиск места размещения новой записи может занять много времени. </a:t>
            </a:r>
            <a:endParaRPr lang="ru-RU" sz="1200" dirty="0"/>
          </a:p>
        </p:txBody>
      </p:sp>
      <p:sp>
        <p:nvSpPr>
          <p:cNvPr id="10" name="Прямоугольник 9"/>
          <p:cNvSpPr/>
          <p:nvPr/>
        </p:nvSpPr>
        <p:spPr>
          <a:xfrm>
            <a:off x="4640887" y="4455734"/>
            <a:ext cx="2850458"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spcAft>
                <a:spcPts val="0"/>
              </a:spcAft>
            </a:pPr>
            <a:r>
              <a:rPr lang="ru-RU" sz="1200" dirty="0" smtClean="0">
                <a:effectLst/>
                <a:latin typeface="Times New Roman" panose="02020603050405020304" pitchFamily="18" charset="0"/>
                <a:ea typeface="Times New Roman" panose="02020603050405020304" pitchFamily="18" charset="0"/>
              </a:rPr>
              <a:t>Достоинство </a:t>
            </a:r>
            <a:r>
              <a:rPr lang="ru-RU" sz="1200" b="1" dirty="0" smtClean="0">
                <a:latin typeface="Times New Roman" panose="02020603050405020304" pitchFamily="18" charset="0"/>
                <a:ea typeface="Times New Roman" panose="02020603050405020304" pitchFamily="18" charset="0"/>
              </a:rPr>
              <a:t>списков свободных участков</a:t>
            </a:r>
            <a:endParaRPr lang="ru-RU" sz="1200" dirty="0" smtClean="0">
              <a:effectLst/>
              <a:latin typeface="Times New Roman" panose="02020603050405020304" pitchFamily="18" charset="0"/>
              <a:ea typeface="Times New Roman" panose="02020603050405020304" pitchFamily="18" charset="0"/>
            </a:endParaRPr>
          </a:p>
          <a:p>
            <a:pPr marL="285750" indent="-285750">
              <a:spcAft>
                <a:spcPts val="0"/>
              </a:spcAft>
              <a:buFont typeface="Arial" panose="020B0604020202020204" pitchFamily="34" charset="0"/>
              <a:buChar char="•"/>
            </a:pPr>
            <a:r>
              <a:rPr lang="ru-RU" sz="1200" dirty="0">
                <a:latin typeface="Times New Roman" panose="02020603050405020304" pitchFamily="18" charset="0"/>
                <a:ea typeface="Times New Roman" panose="02020603050405020304" pitchFamily="18" charset="0"/>
              </a:rPr>
              <a:t>ускорение поиска данных, т.к. не нужно просматривать все записи на странице для поиска каждой конкретной записи</a:t>
            </a:r>
            <a:r>
              <a:rPr lang="ru-RU" sz="1200" dirty="0" smtClean="0">
                <a:latin typeface="Times New Roman" panose="02020603050405020304" pitchFamily="18" charset="0"/>
                <a:ea typeface="Times New Roman" panose="02020603050405020304" pitchFamily="18" charset="0"/>
              </a:rPr>
              <a:t>. </a:t>
            </a:r>
            <a:endParaRPr lang="ru-RU" sz="1200" dirty="0">
              <a:latin typeface="Times New Roman" panose="02020603050405020304" pitchFamily="18" charset="0"/>
              <a:ea typeface="Times New Roman" panose="02020603050405020304" pitchFamily="18" charset="0"/>
            </a:endParaRPr>
          </a:p>
          <a:p>
            <a:pPr>
              <a:spcAft>
                <a:spcPts val="0"/>
              </a:spcAft>
            </a:pPr>
            <a:r>
              <a:rPr lang="ru-RU" sz="1200" dirty="0">
                <a:latin typeface="Times New Roman" panose="02020603050405020304" pitchFamily="18" charset="0"/>
                <a:ea typeface="Times New Roman" panose="02020603050405020304" pitchFamily="18" charset="0"/>
              </a:rPr>
              <a:t>Недостаток</a:t>
            </a:r>
            <a:r>
              <a:rPr lang="ru-RU" sz="1200" dirty="0" smtClean="0">
                <a:effectLst/>
                <a:latin typeface="Times New Roman" panose="02020603050405020304" pitchFamily="18" charset="0"/>
                <a:ea typeface="Times New Roman" panose="02020603050405020304" pitchFamily="18" charset="0"/>
              </a:rPr>
              <a:t>:</a:t>
            </a:r>
          </a:p>
          <a:p>
            <a:pPr marL="171450" lvl="0" indent="-171450">
              <a:spcAft>
                <a:spcPts val="0"/>
              </a:spcAft>
              <a:buFont typeface="Arial" panose="020B0604020202020204" pitchFamily="34" charset="0"/>
              <a:buChar char="•"/>
              <a:tabLst>
                <a:tab pos="228600" algn="l"/>
              </a:tabLst>
            </a:pPr>
            <a:r>
              <a:rPr lang="ru-RU" sz="1200" i="1" dirty="0" smtClean="0"/>
              <a:t>фрагментация</a:t>
            </a:r>
            <a:r>
              <a:rPr lang="ru-RU" sz="1200" dirty="0" smtClean="0"/>
              <a:t> пространства памяти</a:t>
            </a:r>
            <a:r>
              <a:rPr lang="ru-RU" sz="1200" dirty="0" smtClean="0">
                <a:effectLst/>
                <a:latin typeface="Times New Roman" panose="02020603050405020304" pitchFamily="18" charset="0"/>
                <a:ea typeface="Times New Roman" panose="02020603050405020304" pitchFamily="18" charset="0"/>
              </a:rPr>
              <a:t>. </a:t>
            </a:r>
            <a:endParaRPr lang="ru-RU" sz="1200" dirty="0"/>
          </a:p>
        </p:txBody>
      </p:sp>
    </p:spTree>
    <p:extLst>
      <p:ext uri="{BB962C8B-B14F-4D97-AF65-F5344CB8AC3E}">
        <p14:creationId xmlns:p14="http://schemas.microsoft.com/office/powerpoint/2010/main" val="891750459"/>
      </p:ext>
    </p:extLst>
  </p:cSld>
  <p:clrMapOvr>
    <a:masterClrMapping/>
  </p:clrMapOvr>
  <p:transition spd="med">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982133" y="457202"/>
            <a:ext cx="7704667" cy="690464"/>
          </a:xfrm>
        </p:spPr>
        <p:txBody>
          <a:bodyPr>
            <a:normAutofit/>
          </a:bodyPr>
          <a:lstStyle/>
          <a:p>
            <a:r>
              <a:rPr lang="ru-RU" sz="3200" dirty="0" smtClean="0"/>
              <a:t>Виды адресации хранимых записей</a:t>
            </a:r>
            <a:endParaRPr lang="ru-RU" sz="3200" dirty="0"/>
          </a:p>
        </p:txBody>
      </p:sp>
      <p:sp>
        <p:nvSpPr>
          <p:cNvPr id="3" name="Объект 2"/>
          <p:cNvSpPr>
            <a:spLocks noGrp="1"/>
          </p:cNvSpPr>
          <p:nvPr>
            <p:ph idx="1"/>
          </p:nvPr>
        </p:nvSpPr>
        <p:spPr>
          <a:xfrm>
            <a:off x="982133" y="1147666"/>
            <a:ext cx="7895167" cy="5538884"/>
          </a:xfrm>
        </p:spPr>
        <p:txBody>
          <a:bodyPr anchor="t">
            <a:normAutofit fontScale="92500" lnSpcReduction="20000"/>
          </a:bodyPr>
          <a:lstStyle/>
          <a:p>
            <a:pPr>
              <a:spcBef>
                <a:spcPts val="0"/>
              </a:spcBef>
            </a:pPr>
            <a:r>
              <a:rPr lang="ru-RU" sz="1800" b="1" dirty="0"/>
              <a:t>Прямая адресация</a:t>
            </a:r>
            <a:r>
              <a:rPr lang="ru-RU" sz="1800" dirty="0"/>
              <a:t> предусматривает указание непосредственного местоположения записи в пространстве памяти. </a:t>
            </a:r>
            <a:r>
              <a:rPr lang="ru-RU" sz="1800" dirty="0" smtClean="0"/>
              <a:t>Недостатком </a:t>
            </a:r>
            <a:r>
              <a:rPr lang="ru-RU" sz="1800" dirty="0"/>
              <a:t>такой адресации является большой размер адреса, обусловленный большим размером пространства памяти. Кроме того, прямая адресация не позволяет перемещать записи в памяти без изменения КБД. </a:t>
            </a:r>
            <a:r>
              <a:rPr lang="ru-RU" sz="1800" dirty="0" smtClean="0"/>
              <a:t>Отсутствие </a:t>
            </a:r>
            <a:r>
              <a:rPr lang="ru-RU" sz="1800" dirty="0"/>
              <a:t>возможности перемещать запись ведёт к фрагментации памяти</a:t>
            </a:r>
            <a:r>
              <a:rPr lang="ru-RU" sz="1800" dirty="0" smtClean="0"/>
              <a:t>.</a:t>
            </a:r>
          </a:p>
          <a:p>
            <a:r>
              <a:rPr lang="ru-RU" sz="1800" dirty="0"/>
              <a:t>Общий принцип </a:t>
            </a:r>
            <a:r>
              <a:rPr lang="ru-RU" sz="1800" b="1" dirty="0"/>
              <a:t>косвенной адресации </a:t>
            </a:r>
            <a:r>
              <a:rPr lang="ru-RU" sz="1800" dirty="0"/>
              <a:t>заключается в том, что в качестве КБД выступает не сам "адрес записи", а адрес места хранения "адреса записи</a:t>
            </a:r>
            <a:r>
              <a:rPr lang="ru-RU" sz="1800" dirty="0" smtClean="0"/>
              <a:t>".</a:t>
            </a:r>
          </a:p>
          <a:p>
            <a:endParaRPr lang="ru-RU" sz="1800" dirty="0"/>
          </a:p>
          <a:p>
            <a:endParaRPr lang="ru-RU" sz="1800" dirty="0" smtClean="0"/>
          </a:p>
          <a:p>
            <a:endParaRPr lang="ru-RU" sz="1800" dirty="0"/>
          </a:p>
          <a:p>
            <a:endParaRPr lang="ru-RU" sz="1800" dirty="0" smtClean="0"/>
          </a:p>
          <a:p>
            <a:endParaRPr lang="ru-RU" sz="1800" b="1" dirty="0" smtClean="0"/>
          </a:p>
          <a:p>
            <a:endParaRPr lang="ru-RU" sz="1800" b="1" dirty="0"/>
          </a:p>
          <a:p>
            <a:endParaRPr lang="ru-RU" sz="1800" b="1" dirty="0" smtClean="0"/>
          </a:p>
          <a:p>
            <a:r>
              <a:rPr lang="ru-RU" sz="1800" b="1" dirty="0"/>
              <a:t>О</a:t>
            </a:r>
            <a:r>
              <a:rPr lang="ru-RU" sz="1800" b="1" dirty="0" smtClean="0"/>
              <a:t>тносительная </a:t>
            </a:r>
            <a:r>
              <a:rPr lang="ru-RU" sz="1800" b="1" dirty="0"/>
              <a:t>адресация</a:t>
            </a:r>
            <a:r>
              <a:rPr lang="ru-RU" sz="1800" dirty="0"/>
              <a:t>. Простейший вариант </a:t>
            </a:r>
            <a:r>
              <a:rPr lang="ru-RU" sz="1800" dirty="0" smtClean="0"/>
              <a:t>может </a:t>
            </a:r>
            <a:r>
              <a:rPr lang="ru-RU" sz="1800" dirty="0"/>
              <a:t>использоваться, например, в ситуации, когда данные одного объекта БД (таблицы) хранятся в отдельном файле и хранимая запись имеет формат фиксированной длины. Тогда в качестве значения КБД берётся порядковый номер записи, по которому можно вычислить смещение от начала файла.</a:t>
            </a:r>
          </a:p>
          <a:p>
            <a:endParaRPr lang="ru-RU" sz="1800" dirty="0"/>
          </a:p>
        </p:txBody>
      </p:sp>
      <p:sp>
        <p:nvSpPr>
          <p:cNvPr id="5" name="Rectangle 2"/>
          <p:cNvSpPr>
            <a:spLocks noChangeArrowheads="1"/>
          </p:cNvSpPr>
          <p:nvPr/>
        </p:nvSpPr>
        <p:spPr bwMode="auto">
          <a:xfrm>
            <a:off x="1156996" y="85841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3" name="Rectangle 5"/>
          <p:cNvSpPr>
            <a:spLocks noChangeArrowheads="1"/>
          </p:cNvSpPr>
          <p:nvPr/>
        </p:nvSpPr>
        <p:spPr bwMode="auto">
          <a:xfrm>
            <a:off x="5878286" y="3866216"/>
            <a:ext cx="544793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graphicFrame>
        <p:nvGraphicFramePr>
          <p:cNvPr id="14" name="Объект 13"/>
          <p:cNvGraphicFramePr>
            <a:graphicFrameLocks noChangeAspect="1"/>
          </p:cNvGraphicFramePr>
          <p:nvPr>
            <p:extLst>
              <p:ext uri="{D42A27DB-BD31-4B8C-83A1-F6EECF244321}">
                <p14:modId xmlns:p14="http://schemas.microsoft.com/office/powerpoint/2010/main" val="379220705"/>
              </p:ext>
            </p:extLst>
          </p:nvPr>
        </p:nvGraphicFramePr>
        <p:xfrm>
          <a:off x="2171701" y="2987738"/>
          <a:ext cx="4417384" cy="2155761"/>
        </p:xfrm>
        <a:graphic>
          <a:graphicData uri="http://schemas.openxmlformats.org/presentationml/2006/ole">
            <mc:AlternateContent xmlns:mc="http://schemas.openxmlformats.org/markup-compatibility/2006">
              <mc:Choice xmlns:v="urn:schemas-microsoft-com:vml" Requires="v">
                <p:oleObj spid="_x0000_s3088" name="Picture" r:id="rId4" imgW="5273749" imgH="2052084" progId="Word.Picture.8">
                  <p:embed/>
                </p:oleObj>
              </mc:Choice>
              <mc:Fallback>
                <p:oleObj name="Picture" r:id="rId4" imgW="5273749" imgH="2052084" progId="Word.Picture.8">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71701" y="2987738"/>
                        <a:ext cx="4417384" cy="2155761"/>
                      </a:xfrm>
                      <a:prstGeom prst="rect">
                        <a:avLst/>
                      </a:prstGeom>
                      <a:noFill/>
                    </p:spPr>
                  </p:pic>
                </p:oleObj>
              </mc:Fallback>
            </mc:AlternateContent>
          </a:graphicData>
        </a:graphic>
      </p:graphicFrame>
    </p:spTree>
    <p:extLst>
      <p:ext uri="{BB962C8B-B14F-4D97-AF65-F5344CB8AC3E}">
        <p14:creationId xmlns:p14="http://schemas.microsoft.com/office/powerpoint/2010/main" val="3965148813"/>
      </p:ext>
    </p:extLst>
  </p:cSld>
  <p:clrMapOvr>
    <a:masterClrMapping/>
  </p:clrMapOvr>
  <p:transition spd="med">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dirty="0" smtClean="0"/>
              <a:t>Индексирование данных</a:t>
            </a:r>
            <a:endParaRPr lang="ru-RU" dirty="0"/>
          </a:p>
        </p:txBody>
      </p:sp>
      <p:sp>
        <p:nvSpPr>
          <p:cNvPr id="5" name="Текст 4"/>
          <p:cNvSpPr>
            <a:spLocks noGrp="1"/>
          </p:cNvSpPr>
          <p:nvPr>
            <p:ph type="body" idx="1"/>
          </p:nvPr>
        </p:nvSpPr>
        <p:spPr/>
        <p:txBody>
          <a:bodyPr/>
          <a:lstStyle/>
          <a:p>
            <a:endParaRPr lang="ru-RU"/>
          </a:p>
        </p:txBody>
      </p:sp>
    </p:spTree>
    <p:extLst>
      <p:ext uri="{BB962C8B-B14F-4D97-AF65-F5344CB8AC3E}">
        <p14:creationId xmlns:p14="http://schemas.microsoft.com/office/powerpoint/2010/main" val="3935053551"/>
      </p:ext>
    </p:extLst>
  </p:cSld>
  <p:clrMapOvr>
    <a:masterClrMapping/>
  </p:clrMapOvr>
  <p:transition spd="med">
    <p:pull/>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араллакс">
  <a:themeElements>
    <a:clrScheme name="Параллакс">
      <a:dk1>
        <a:sysClr val="windowText" lastClr="000000"/>
      </a:dk1>
      <a:lt1>
        <a:sysClr val="window" lastClr="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Параллакс">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араллакс">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TM03457496[[fn=Параллакс]]</Template>
  <TotalTime>390</TotalTime>
  <Words>5152</Words>
  <Application>Microsoft Office PowerPoint</Application>
  <PresentationFormat>Экран (4:3)</PresentationFormat>
  <Paragraphs>323</Paragraphs>
  <Slides>42</Slides>
  <Notes>5</Notes>
  <HiddenSlides>0</HiddenSlides>
  <MMClips>0</MMClips>
  <ScaleCrop>false</ScaleCrop>
  <HeadingPairs>
    <vt:vector size="8" baseType="variant">
      <vt:variant>
        <vt:lpstr>Использованные шрифты</vt:lpstr>
      </vt:variant>
      <vt:variant>
        <vt:i4>6</vt:i4>
      </vt:variant>
      <vt:variant>
        <vt:lpstr>Тема</vt:lpstr>
      </vt:variant>
      <vt:variant>
        <vt:i4>1</vt:i4>
      </vt:variant>
      <vt:variant>
        <vt:lpstr>Внедренные серверы OLE</vt:lpstr>
      </vt:variant>
      <vt:variant>
        <vt:i4>3</vt:i4>
      </vt:variant>
      <vt:variant>
        <vt:lpstr>Заголовки слайдов</vt:lpstr>
      </vt:variant>
      <vt:variant>
        <vt:i4>42</vt:i4>
      </vt:variant>
    </vt:vector>
  </HeadingPairs>
  <TitlesOfParts>
    <vt:vector size="52" baseType="lpstr">
      <vt:lpstr>Arial</vt:lpstr>
      <vt:lpstr>Calibri</vt:lpstr>
      <vt:lpstr>Corbel</vt:lpstr>
      <vt:lpstr>Symbol</vt:lpstr>
      <vt:lpstr>Times New Roman</vt:lpstr>
      <vt:lpstr>Wingdings</vt:lpstr>
      <vt:lpstr>Параллакс</vt:lpstr>
      <vt:lpstr>Picture</vt:lpstr>
      <vt:lpstr>Рисунок</vt:lpstr>
      <vt:lpstr>Формула</vt:lpstr>
      <vt:lpstr>ФИЗИЧЕСКАЯ ОРГАНИЗАЦИЯ ДАННЫХ. ДОСТУП К ДАННЫМ. Индексирование Хеширование Кластеризация</vt:lpstr>
      <vt:lpstr>Содержание</vt:lpstr>
      <vt:lpstr>Уровни представления данных</vt:lpstr>
      <vt:lpstr>Механизмы среды хранения и архитектура СУБД</vt:lpstr>
      <vt:lpstr>Структура хранимых данных</vt:lpstr>
      <vt:lpstr>Управление пространством памяти и размещением данных</vt:lpstr>
      <vt:lpstr>Управление пространством памяти и размещением данных</vt:lpstr>
      <vt:lpstr>Виды адресации хранимых записей</vt:lpstr>
      <vt:lpstr>Индексирование данных</vt:lpstr>
      <vt:lpstr>Индексирование данных</vt:lpstr>
      <vt:lpstr>Индексирование данных </vt:lpstr>
      <vt:lpstr>Индексирование данных</vt:lpstr>
      <vt:lpstr>Индексирование данных: составные индексы</vt:lpstr>
      <vt:lpstr>Многоуровневые индексы: В-дерево</vt:lpstr>
      <vt:lpstr>Многоуровневые индексы: В-дерево</vt:lpstr>
      <vt:lpstr>Структура B+-дерева индексов</vt:lpstr>
      <vt:lpstr>Многоуровневые индексы</vt:lpstr>
      <vt:lpstr>Использование индексов</vt:lpstr>
      <vt:lpstr>Использование индексов</vt:lpstr>
      <vt:lpstr>Использование индексов</vt:lpstr>
      <vt:lpstr>Использование индексов</vt:lpstr>
      <vt:lpstr>Использование индексов</vt:lpstr>
      <vt:lpstr>Использование индексов</vt:lpstr>
      <vt:lpstr>Битовые индексы</vt:lpstr>
      <vt:lpstr>Битовые индексы </vt:lpstr>
      <vt:lpstr>Кластеризация</vt:lpstr>
      <vt:lpstr>Кластеризация</vt:lpstr>
      <vt:lpstr>Кластеризация</vt:lpstr>
      <vt:lpstr>Кластеризация: достоинства и недостатки</vt:lpstr>
      <vt:lpstr>Использование кластеров</vt:lpstr>
      <vt:lpstr>Использование кластеров</vt:lpstr>
      <vt:lpstr>Создание кластеров</vt:lpstr>
      <vt:lpstr>Хеширование</vt:lpstr>
      <vt:lpstr>Хеширование</vt:lpstr>
      <vt:lpstr>Хеширование: достоинства и недостатки </vt:lpstr>
      <vt:lpstr>Хеширование:  сложности подбора хеш-функции </vt:lpstr>
      <vt:lpstr>Методы хеширования</vt:lpstr>
      <vt:lpstr>Методы хеширования</vt:lpstr>
      <vt:lpstr>Разрешение коллизий</vt:lpstr>
      <vt:lpstr>Использование хеширования</vt:lpstr>
      <vt:lpstr>Использование хеширования</vt:lpstr>
      <vt:lpstr>Вопросы?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ФИЗИЧЕСКАЯ ОРГАНИЗАЦИЯ ДАННЫХ</dc:title>
  <dc:creator>Виталий Бондаренко</dc:creator>
  <cp:lastModifiedBy>Виталий Бондаренко</cp:lastModifiedBy>
  <cp:revision>24</cp:revision>
  <dcterms:created xsi:type="dcterms:W3CDTF">2014-11-20T02:43:54Z</dcterms:created>
  <dcterms:modified xsi:type="dcterms:W3CDTF">2019-04-21T14:23:03Z</dcterms:modified>
</cp:coreProperties>
</file>